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73" r:id="rId12"/>
    <p:sldId id="274" r:id="rId13"/>
    <p:sldId id="266" r:id="rId14"/>
    <p:sldId id="267" r:id="rId15"/>
    <p:sldId id="268" r:id="rId16"/>
    <p:sldId id="269" r:id="rId17"/>
    <p:sldId id="270" r:id="rId18"/>
    <p:sldId id="271" r:id="rId19"/>
    <p:sldId id="272" r:id="rId2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2A2E2E-CB39-45A3-A6A3-43D5DE719032}" type="datetimeFigureOut">
              <a:rPr lang="id-ID" smtClean="0"/>
              <a:pPr/>
              <a:t>08/03/2012</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B34593-9AD8-4FFB-B629-4B4F780B4CB0}"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F9B34593-9AD8-4FFB-B629-4B4F780B4CB0}" type="slidenum">
              <a:rPr lang="id-ID" smtClean="0"/>
              <a:pPr/>
              <a:t>3</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5968BF8-BE70-41B4-BFA0-262072BE1543}" type="datetimeFigureOut">
              <a:rPr lang="id-ID" smtClean="0"/>
              <a:pPr/>
              <a:t>08/03/2012</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F77EC05-9810-4083-B258-615294EDFF20}"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968BF8-BE70-41B4-BFA0-262072BE1543}" type="datetimeFigureOut">
              <a:rPr lang="id-ID" smtClean="0"/>
              <a:pPr/>
              <a:t>08/03/2012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F77EC05-9810-4083-B258-615294EDFF20}"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968BF8-BE70-41B4-BFA0-262072BE1543}" type="datetimeFigureOut">
              <a:rPr lang="id-ID" smtClean="0"/>
              <a:pPr/>
              <a:t>08/03/2012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F77EC05-9810-4083-B258-615294EDFF20}"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968BF8-BE70-41B4-BFA0-262072BE1543}" type="datetimeFigureOut">
              <a:rPr lang="id-ID" smtClean="0"/>
              <a:pPr/>
              <a:t>08/03/2012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F77EC05-9810-4083-B258-615294EDFF20}" type="slidenum">
              <a:rPr lang="id-ID" smtClean="0"/>
              <a:pPr/>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5968BF8-BE70-41B4-BFA0-262072BE1543}" type="datetimeFigureOut">
              <a:rPr lang="id-ID" smtClean="0"/>
              <a:pPr/>
              <a:t>08/03/2012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F77EC05-9810-4083-B258-615294EDFF20}" type="slidenum">
              <a:rPr lang="id-ID" smtClean="0"/>
              <a:pPr/>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5968BF8-BE70-41B4-BFA0-262072BE1543}" type="datetimeFigureOut">
              <a:rPr lang="id-ID" smtClean="0"/>
              <a:pPr/>
              <a:t>08/03/2012</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1F77EC05-9810-4083-B258-615294EDFF20}" type="slidenum">
              <a:rPr lang="id-ID" smtClean="0"/>
              <a:pPr/>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5968BF8-BE70-41B4-BFA0-262072BE1543}" type="datetimeFigureOut">
              <a:rPr lang="id-ID" smtClean="0"/>
              <a:pPr/>
              <a:t>08/03/2012</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1F77EC05-9810-4083-B258-615294EDFF20}"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5968BF8-BE70-41B4-BFA0-262072BE1543}" type="datetimeFigureOut">
              <a:rPr lang="id-ID" smtClean="0"/>
              <a:pPr/>
              <a:t>08/03/2012</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1F77EC05-9810-4083-B258-615294EDFF20}" type="slidenum">
              <a:rPr lang="id-ID" smtClean="0"/>
              <a:pPr/>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5968BF8-BE70-41B4-BFA0-262072BE1543}" type="datetimeFigureOut">
              <a:rPr lang="id-ID" smtClean="0"/>
              <a:pPr/>
              <a:t>08/03/2012</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1F77EC05-9810-4083-B258-615294EDFF20}"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5968BF8-BE70-41B4-BFA0-262072BE1543}" type="datetimeFigureOut">
              <a:rPr lang="id-ID" smtClean="0"/>
              <a:pPr/>
              <a:t>08/03/2012</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1F77EC05-9810-4083-B258-615294EDFF20}"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5968BF8-BE70-41B4-BFA0-262072BE1543}" type="datetimeFigureOut">
              <a:rPr lang="id-ID" smtClean="0"/>
              <a:pPr/>
              <a:t>08/03/2012</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F77EC05-9810-4083-B258-615294EDFF20}" type="slidenum">
              <a:rPr lang="id-ID" smtClean="0"/>
              <a:pPr/>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5968BF8-BE70-41B4-BFA0-262072BE1543}" type="datetimeFigureOut">
              <a:rPr lang="id-ID" smtClean="0"/>
              <a:pPr/>
              <a:t>08/03/2012</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F77EC05-9810-4083-B258-615294EDFF20}"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142984"/>
            <a:ext cx="8062912" cy="1285884"/>
          </a:xfrm>
        </p:spPr>
        <p:txBody>
          <a:bodyPr>
            <a:normAutofit/>
          </a:bodyPr>
          <a:lstStyle/>
          <a:p>
            <a:pPr algn="ctr"/>
            <a:r>
              <a:rPr lang="id-ID" sz="4000" dirty="0" smtClean="0">
                <a:latin typeface="Comic Sans MS" pitchFamily="66" charset="0"/>
              </a:rPr>
              <a:t>MANAJEMEN OPERASIONAL</a:t>
            </a:r>
            <a:endParaRPr lang="id-ID" sz="4000" dirty="0">
              <a:latin typeface="Comic Sans MS" pitchFamily="66" charset="0"/>
            </a:endParaRPr>
          </a:p>
        </p:txBody>
      </p:sp>
      <p:sp>
        <p:nvSpPr>
          <p:cNvPr id="3" name="Subtitle 2"/>
          <p:cNvSpPr>
            <a:spLocks noGrp="1"/>
          </p:cNvSpPr>
          <p:nvPr>
            <p:ph type="subTitle" idx="1"/>
          </p:nvPr>
        </p:nvSpPr>
        <p:spPr>
          <a:xfrm>
            <a:off x="540544" y="2786058"/>
            <a:ext cx="8062912" cy="1857388"/>
          </a:xfrm>
        </p:spPr>
        <p:txBody>
          <a:bodyPr>
            <a:normAutofit lnSpcReduction="10000"/>
          </a:bodyPr>
          <a:lstStyle/>
          <a:p>
            <a:pPr algn="ctr"/>
            <a:r>
              <a:rPr lang="id-ID" sz="4000" dirty="0" smtClean="0">
                <a:solidFill>
                  <a:schemeClr val="tx2"/>
                </a:solidFill>
                <a:latin typeface="Comic Sans MS" pitchFamily="66" charset="0"/>
              </a:rPr>
              <a:t>SEMESTER IV</a:t>
            </a:r>
          </a:p>
          <a:p>
            <a:pPr algn="ctr"/>
            <a:r>
              <a:rPr lang="id-ID" sz="4000" dirty="0" smtClean="0">
                <a:solidFill>
                  <a:schemeClr val="tx2"/>
                </a:solidFill>
                <a:latin typeface="Comic Sans MS" pitchFamily="66" charset="0"/>
              </a:rPr>
              <a:t> </a:t>
            </a:r>
          </a:p>
          <a:p>
            <a:pPr algn="ctr"/>
            <a:r>
              <a:rPr lang="id-ID" sz="4000" dirty="0" smtClean="0">
                <a:solidFill>
                  <a:schemeClr val="tx2"/>
                </a:solidFill>
                <a:latin typeface="Comic Sans MS" pitchFamily="66" charset="0"/>
              </a:rPr>
              <a:t>STIE YAPPAS-PASBAR</a:t>
            </a:r>
            <a:endParaRPr lang="id-ID" sz="4000" dirty="0">
              <a:solidFill>
                <a:schemeClr val="tx2"/>
              </a:solidFill>
              <a:latin typeface="Comic Sans MS" pitchFamily="66" charset="0"/>
            </a:endParaRPr>
          </a:p>
        </p:txBody>
      </p:sp>
    </p:spTree>
  </p:cSld>
  <p:clrMapOvr>
    <a:masterClrMapping/>
  </p:clrMapOvr>
  <p:transition advClick="0" advTm="3000">
    <p:wheel spokes="2"/>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500" fill="hold"/>
                                        <p:tgtEl>
                                          <p:spTgt spid="2"/>
                                        </p:tgtEl>
                                        <p:attrNameLst>
                                          <p:attrName>ppt_x</p:attrName>
                                        </p:attrNameLst>
                                      </p:cBhvr>
                                      <p:tavLst>
                                        <p:tav tm="0">
                                          <p:val>
                                            <p:strVal val="#ppt_x"/>
                                          </p:val>
                                        </p:tav>
                                        <p:tav tm="100000">
                                          <p:val>
                                            <p:strVal val="#ppt_x"/>
                                          </p:val>
                                        </p:tav>
                                      </p:tavLst>
                                    </p:anim>
                                    <p:anim calcmode="lin" valueType="num">
                                      <p:cBhvr additive="base">
                                        <p:cTn id="2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71547"/>
            <a:ext cx="4038600" cy="5176854"/>
          </a:xfrm>
        </p:spPr>
        <p:txBody>
          <a:bodyPr>
            <a:normAutofit/>
          </a:bodyPr>
          <a:lstStyle/>
          <a:p>
            <a:pPr>
              <a:buNone/>
            </a:pPr>
            <a:r>
              <a:rPr lang="id-ID" sz="1400" dirty="0" smtClean="0"/>
              <a:t>5.	Desain tata letak</a:t>
            </a:r>
          </a:p>
          <a:p>
            <a:pPr>
              <a:buNone/>
            </a:pPr>
            <a:endParaRPr lang="id-ID" sz="1400" dirty="0" smtClean="0"/>
          </a:p>
          <a:p>
            <a:pPr>
              <a:buNone/>
            </a:pPr>
            <a:endParaRPr lang="id-ID" sz="1200" dirty="0" smtClean="0"/>
          </a:p>
          <a:p>
            <a:pPr>
              <a:buNone/>
            </a:pPr>
            <a:endParaRPr lang="id-ID" sz="1200" dirty="0" smtClean="0"/>
          </a:p>
          <a:p>
            <a:pPr>
              <a:buNone/>
            </a:pPr>
            <a:r>
              <a:rPr lang="id-ID" sz="1400" dirty="0" smtClean="0"/>
              <a:t>6.	SDM &amp; sistem kerja</a:t>
            </a:r>
          </a:p>
          <a:p>
            <a:endParaRPr lang="id-ID" sz="1400" dirty="0" smtClean="0"/>
          </a:p>
          <a:p>
            <a:pPr>
              <a:buNone/>
            </a:pPr>
            <a:endParaRPr lang="id-ID" sz="2400" dirty="0" smtClean="0"/>
          </a:p>
          <a:p>
            <a:pPr>
              <a:buNone/>
            </a:pPr>
            <a:r>
              <a:rPr lang="id-ID" sz="1400" dirty="0" smtClean="0"/>
              <a:t>7.	Manajemen rantai pasokan</a:t>
            </a:r>
          </a:p>
          <a:p>
            <a:pPr>
              <a:buNone/>
            </a:pPr>
            <a:endParaRPr lang="id-ID" sz="1400" dirty="0" smtClean="0"/>
          </a:p>
          <a:p>
            <a:pPr>
              <a:buNone/>
            </a:pPr>
            <a:endParaRPr lang="id-ID" sz="800" dirty="0" smtClean="0"/>
          </a:p>
          <a:p>
            <a:pPr>
              <a:buNone/>
            </a:pPr>
            <a:r>
              <a:rPr lang="id-ID" sz="1400" dirty="0" smtClean="0"/>
              <a:t>8.	Persediaan,Perencanaan kebutuhan &amp; JIT (Just In Time)</a:t>
            </a:r>
          </a:p>
          <a:p>
            <a:pPr>
              <a:buNone/>
            </a:pPr>
            <a:endParaRPr lang="id-ID" sz="1400" dirty="0" smtClean="0"/>
          </a:p>
          <a:p>
            <a:pPr>
              <a:buNone/>
            </a:pPr>
            <a:r>
              <a:rPr lang="id-ID" sz="1400" dirty="0" smtClean="0"/>
              <a:t>9.	Penjadwalan jangka pendek dan menengah</a:t>
            </a:r>
          </a:p>
          <a:p>
            <a:endParaRPr lang="id-ID" sz="1400" dirty="0" smtClean="0"/>
          </a:p>
          <a:p>
            <a:endParaRPr lang="id-ID" sz="1400" dirty="0" smtClean="0"/>
          </a:p>
          <a:p>
            <a:pPr>
              <a:buNone/>
            </a:pPr>
            <a:r>
              <a:rPr lang="id-ID" sz="1400" dirty="0" smtClean="0"/>
              <a:t>10. Perawatan</a:t>
            </a:r>
          </a:p>
          <a:p>
            <a:endParaRPr lang="id-ID" sz="1400" dirty="0" smtClean="0"/>
          </a:p>
          <a:p>
            <a:endParaRPr lang="id-ID" sz="1400" dirty="0" smtClean="0"/>
          </a:p>
          <a:p>
            <a:pPr>
              <a:buNone/>
            </a:pPr>
            <a:endParaRPr lang="id-ID" sz="1400" dirty="0"/>
          </a:p>
        </p:txBody>
      </p:sp>
      <p:sp>
        <p:nvSpPr>
          <p:cNvPr id="4" name="Content Placeholder 3"/>
          <p:cNvSpPr>
            <a:spLocks noGrp="1"/>
          </p:cNvSpPr>
          <p:nvPr>
            <p:ph sz="half" idx="2"/>
          </p:nvPr>
        </p:nvSpPr>
        <p:spPr>
          <a:xfrm>
            <a:off x="4648200" y="1071547"/>
            <a:ext cx="4038600" cy="5176854"/>
          </a:xfrm>
        </p:spPr>
        <p:txBody>
          <a:bodyPr>
            <a:normAutofit/>
          </a:bodyPr>
          <a:lstStyle/>
          <a:p>
            <a:pPr algn="just">
              <a:buNone/>
            </a:pPr>
            <a:r>
              <a:rPr lang="id-ID" sz="1400" dirty="0" smtClean="0"/>
              <a:t>5.	Bagaimana menyusun fasilitas</a:t>
            </a:r>
          </a:p>
          <a:p>
            <a:pPr algn="just">
              <a:buNone/>
            </a:pPr>
            <a:r>
              <a:rPr lang="id-ID" sz="1400" dirty="0" smtClean="0"/>
              <a:t>	Seberapa besar fasilitas yang dibutuhkan untuk memenuhi rencana tsb</a:t>
            </a:r>
          </a:p>
          <a:p>
            <a:pPr algn="just">
              <a:buNone/>
            </a:pPr>
            <a:r>
              <a:rPr lang="id-ID" sz="1400" dirty="0" smtClean="0"/>
              <a:t>6.	Bagaimana menyediakan lingkungan kerja yang layak</a:t>
            </a:r>
          </a:p>
          <a:p>
            <a:pPr algn="just">
              <a:buNone/>
            </a:pPr>
            <a:r>
              <a:rPr lang="id-ID" sz="1400" dirty="0" smtClean="0"/>
              <a:t>	Sejauh mana berharap akan produktivitas karyawan</a:t>
            </a:r>
          </a:p>
          <a:p>
            <a:pPr algn="just">
              <a:buNone/>
            </a:pPr>
            <a:r>
              <a:rPr lang="id-ID" sz="1400" dirty="0" smtClean="0"/>
              <a:t>7.	Haruskah membeli komponen tsb</a:t>
            </a:r>
          </a:p>
          <a:p>
            <a:pPr algn="just">
              <a:buNone/>
            </a:pPr>
            <a:r>
              <a:rPr lang="id-ID" sz="1400" dirty="0" smtClean="0"/>
              <a:t>	Siapa pemasok</a:t>
            </a:r>
          </a:p>
          <a:p>
            <a:pPr algn="just">
              <a:buFontTx/>
              <a:buChar char="-"/>
            </a:pPr>
            <a:endParaRPr lang="id-ID" sz="500" dirty="0" smtClean="0"/>
          </a:p>
          <a:p>
            <a:pPr algn="just">
              <a:buNone/>
            </a:pPr>
            <a:r>
              <a:rPr lang="id-ID" sz="1400" dirty="0" smtClean="0"/>
              <a:t>8.	Berapa persediaan barang yang harus dimiliki</a:t>
            </a:r>
          </a:p>
          <a:p>
            <a:pPr algn="just">
              <a:buNone/>
            </a:pPr>
            <a:r>
              <a:rPr lang="id-ID" sz="1400" dirty="0" smtClean="0"/>
              <a:t>	Kapan seharusnya memesan kembali</a:t>
            </a:r>
            <a:endParaRPr lang="id-ID" sz="1200" dirty="0" smtClean="0"/>
          </a:p>
          <a:p>
            <a:pPr algn="just">
              <a:buNone/>
            </a:pPr>
            <a:r>
              <a:rPr lang="id-ID" sz="1400" dirty="0" smtClean="0"/>
              <a:t>9.	Apakah harus mempertahankan karyawan saat bisnis menurun</a:t>
            </a:r>
          </a:p>
          <a:p>
            <a:pPr algn="just">
              <a:buNone/>
            </a:pPr>
            <a:r>
              <a:rPr lang="id-ID" sz="1400" dirty="0" smtClean="0"/>
              <a:t>	Apa pekerjaan yang harus dilakukan saat ini</a:t>
            </a:r>
          </a:p>
          <a:p>
            <a:pPr algn="just">
              <a:buNone/>
            </a:pPr>
            <a:r>
              <a:rPr lang="id-ID" sz="1400" dirty="0" smtClean="0"/>
              <a:t>10.Siapa yang bertanggung jawab akan perawatan</a:t>
            </a:r>
          </a:p>
          <a:p>
            <a:pPr algn="just">
              <a:buNone/>
            </a:pPr>
            <a:r>
              <a:rPr lang="id-ID" sz="1400" dirty="0" smtClean="0"/>
              <a:t>	Kapan melaksanakan perwatan</a:t>
            </a:r>
          </a:p>
          <a:p>
            <a:pPr algn="just">
              <a:buNone/>
            </a:pPr>
            <a:endParaRPr lang="id-ID" sz="1400" dirty="0" smtClean="0"/>
          </a:p>
          <a:p>
            <a:pPr>
              <a:buFontTx/>
              <a:buChar char="-"/>
            </a:pPr>
            <a:endParaRPr lang="id-ID" sz="1400" dirty="0" smtClean="0"/>
          </a:p>
          <a:p>
            <a:pPr>
              <a:buFontTx/>
              <a:buChar char="-"/>
            </a:pPr>
            <a:endParaRPr lang="id-ID" sz="1400" dirty="0" smtClean="0"/>
          </a:p>
          <a:p>
            <a:pPr>
              <a:buFontTx/>
              <a:buChar char="-"/>
            </a:pPr>
            <a:endParaRPr lang="id-ID" sz="1400" dirty="0" smtClean="0"/>
          </a:p>
          <a:p>
            <a:pPr>
              <a:buFontTx/>
              <a:buChar char="-"/>
            </a:pPr>
            <a:endParaRPr lang="id-ID" sz="1400" dirty="0"/>
          </a:p>
        </p:txBody>
      </p:sp>
      <p:sp>
        <p:nvSpPr>
          <p:cNvPr id="2" name="Title 1"/>
          <p:cNvSpPr>
            <a:spLocks noGrp="1"/>
          </p:cNvSpPr>
          <p:nvPr>
            <p:ph type="title"/>
          </p:nvPr>
        </p:nvSpPr>
        <p:spPr>
          <a:xfrm>
            <a:off x="457200" y="267494"/>
            <a:ext cx="8229600" cy="518300"/>
          </a:xfrm>
        </p:spPr>
        <p:txBody>
          <a:bodyPr>
            <a:normAutofit/>
          </a:bodyPr>
          <a:lstStyle/>
          <a:p>
            <a:r>
              <a:rPr lang="id-ID" sz="2000" dirty="0" smtClean="0"/>
              <a:t>Lanjutan masalah......</a:t>
            </a:r>
            <a:endParaRPr lang="id-ID" sz="2000"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wipe(down)">
                                      <p:cBhvr>
                                        <p:cTn id="23" dur="5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wipe(down)">
                                      <p:cBhvr>
                                        <p:cTn id="28" dur="500"/>
                                        <p:tgtEl>
                                          <p:spTgt spid="3">
                                            <p:txEl>
                                              <p:pRg st="10" end="1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animEffect transition="in" filter="wipe(down)">
                                      <p:cBhvr>
                                        <p:cTn id="33" dur="500"/>
                                        <p:tgtEl>
                                          <p:spTgt spid="3">
                                            <p:txEl>
                                              <p:pRg st="12" end="1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3">
                                            <p:txEl>
                                              <p:pRg st="15" end="15"/>
                                            </p:txEl>
                                          </p:spTgt>
                                        </p:tgtEl>
                                        <p:attrNameLst>
                                          <p:attrName>style.visibility</p:attrName>
                                        </p:attrNameLst>
                                      </p:cBhvr>
                                      <p:to>
                                        <p:strVal val="visible"/>
                                      </p:to>
                                    </p:set>
                                    <p:animEffect transition="in" filter="wipe(down)">
                                      <p:cBhvr>
                                        <p:cTn id="38" dur="500"/>
                                        <p:tgtEl>
                                          <p:spTgt spid="3">
                                            <p:txEl>
                                              <p:pRg st="15" end="1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Effect transition="in" filter="fade">
                                      <p:cBhvr>
                                        <p:cTn id="43" dur="2000"/>
                                        <p:tgtEl>
                                          <p:spTgt spid="4">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
                                            <p:txEl>
                                              <p:pRg st="1" end="1"/>
                                            </p:txEl>
                                          </p:spTgt>
                                        </p:tgtEl>
                                        <p:attrNameLst>
                                          <p:attrName>style.visibility</p:attrName>
                                        </p:attrNameLst>
                                      </p:cBhvr>
                                      <p:to>
                                        <p:strVal val="visible"/>
                                      </p:to>
                                    </p:set>
                                    <p:animEffect transition="in" filter="fade">
                                      <p:cBhvr>
                                        <p:cTn id="48" dur="2000"/>
                                        <p:tgtEl>
                                          <p:spTgt spid="4">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4">
                                            <p:txEl>
                                              <p:pRg st="2" end="2"/>
                                            </p:txEl>
                                          </p:spTgt>
                                        </p:tgtEl>
                                        <p:attrNameLst>
                                          <p:attrName>style.visibility</p:attrName>
                                        </p:attrNameLst>
                                      </p:cBhvr>
                                      <p:to>
                                        <p:strVal val="visible"/>
                                      </p:to>
                                    </p:set>
                                    <p:animEffect transition="in" filter="fade">
                                      <p:cBhvr>
                                        <p:cTn id="53" dur="2000"/>
                                        <p:tgtEl>
                                          <p:spTgt spid="4">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4">
                                            <p:txEl>
                                              <p:pRg st="3" end="3"/>
                                            </p:txEl>
                                          </p:spTgt>
                                        </p:tgtEl>
                                        <p:attrNameLst>
                                          <p:attrName>style.visibility</p:attrName>
                                        </p:attrNameLst>
                                      </p:cBhvr>
                                      <p:to>
                                        <p:strVal val="visible"/>
                                      </p:to>
                                    </p:set>
                                    <p:animEffect transition="in" filter="fade">
                                      <p:cBhvr>
                                        <p:cTn id="58" dur="2000"/>
                                        <p:tgtEl>
                                          <p:spTgt spid="4">
                                            <p:txEl>
                                              <p:pRg st="3" end="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4">
                                            <p:txEl>
                                              <p:pRg st="4" end="4"/>
                                            </p:txEl>
                                          </p:spTgt>
                                        </p:tgtEl>
                                        <p:attrNameLst>
                                          <p:attrName>style.visibility</p:attrName>
                                        </p:attrNameLst>
                                      </p:cBhvr>
                                      <p:to>
                                        <p:strVal val="visible"/>
                                      </p:to>
                                    </p:set>
                                    <p:animEffect transition="in" filter="fade">
                                      <p:cBhvr>
                                        <p:cTn id="63" dur="2000"/>
                                        <p:tgtEl>
                                          <p:spTgt spid="4">
                                            <p:txEl>
                                              <p:pRg st="4" end="4"/>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4">
                                            <p:txEl>
                                              <p:pRg st="5" end="5"/>
                                            </p:txEl>
                                          </p:spTgt>
                                        </p:tgtEl>
                                        <p:attrNameLst>
                                          <p:attrName>style.visibility</p:attrName>
                                        </p:attrNameLst>
                                      </p:cBhvr>
                                      <p:to>
                                        <p:strVal val="visible"/>
                                      </p:to>
                                    </p:set>
                                    <p:animEffect transition="in" filter="fade">
                                      <p:cBhvr>
                                        <p:cTn id="68" dur="2000"/>
                                        <p:tgtEl>
                                          <p:spTgt spid="4">
                                            <p:txEl>
                                              <p:pRg st="5" end="5"/>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4">
                                            <p:txEl>
                                              <p:pRg st="7" end="7"/>
                                            </p:txEl>
                                          </p:spTgt>
                                        </p:tgtEl>
                                        <p:attrNameLst>
                                          <p:attrName>style.visibility</p:attrName>
                                        </p:attrNameLst>
                                      </p:cBhvr>
                                      <p:to>
                                        <p:strVal val="visible"/>
                                      </p:to>
                                    </p:set>
                                    <p:animEffect transition="in" filter="fade">
                                      <p:cBhvr>
                                        <p:cTn id="73" dur="2000"/>
                                        <p:tgtEl>
                                          <p:spTgt spid="4">
                                            <p:txEl>
                                              <p:pRg st="7" end="7"/>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4">
                                            <p:txEl>
                                              <p:pRg st="8" end="8"/>
                                            </p:txEl>
                                          </p:spTgt>
                                        </p:tgtEl>
                                        <p:attrNameLst>
                                          <p:attrName>style.visibility</p:attrName>
                                        </p:attrNameLst>
                                      </p:cBhvr>
                                      <p:to>
                                        <p:strVal val="visible"/>
                                      </p:to>
                                    </p:set>
                                    <p:animEffect transition="in" filter="fade">
                                      <p:cBhvr>
                                        <p:cTn id="78" dur="2000"/>
                                        <p:tgtEl>
                                          <p:spTgt spid="4">
                                            <p:txEl>
                                              <p:pRg st="8" end="8"/>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4">
                                            <p:txEl>
                                              <p:pRg st="9" end="9"/>
                                            </p:txEl>
                                          </p:spTgt>
                                        </p:tgtEl>
                                        <p:attrNameLst>
                                          <p:attrName>style.visibility</p:attrName>
                                        </p:attrNameLst>
                                      </p:cBhvr>
                                      <p:to>
                                        <p:strVal val="visible"/>
                                      </p:to>
                                    </p:set>
                                    <p:animEffect transition="in" filter="fade">
                                      <p:cBhvr>
                                        <p:cTn id="83" dur="2000"/>
                                        <p:tgtEl>
                                          <p:spTgt spid="4">
                                            <p:txEl>
                                              <p:pRg st="9" end="9"/>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4">
                                            <p:txEl>
                                              <p:pRg st="10" end="10"/>
                                            </p:txEl>
                                          </p:spTgt>
                                        </p:tgtEl>
                                        <p:attrNameLst>
                                          <p:attrName>style.visibility</p:attrName>
                                        </p:attrNameLst>
                                      </p:cBhvr>
                                      <p:to>
                                        <p:strVal val="visible"/>
                                      </p:to>
                                    </p:set>
                                    <p:animEffect transition="in" filter="fade">
                                      <p:cBhvr>
                                        <p:cTn id="88" dur="2000"/>
                                        <p:tgtEl>
                                          <p:spTgt spid="4">
                                            <p:txEl>
                                              <p:pRg st="10" end="10"/>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4">
                                            <p:txEl>
                                              <p:pRg st="11" end="11"/>
                                            </p:txEl>
                                          </p:spTgt>
                                        </p:tgtEl>
                                        <p:attrNameLst>
                                          <p:attrName>style.visibility</p:attrName>
                                        </p:attrNameLst>
                                      </p:cBhvr>
                                      <p:to>
                                        <p:strVal val="visible"/>
                                      </p:to>
                                    </p:set>
                                    <p:animEffect transition="in" filter="fade">
                                      <p:cBhvr>
                                        <p:cTn id="93" dur="2000"/>
                                        <p:tgtEl>
                                          <p:spTgt spid="4">
                                            <p:txEl>
                                              <p:pRg st="11" end="11"/>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4">
                                            <p:txEl>
                                              <p:pRg st="12" end="12"/>
                                            </p:txEl>
                                          </p:spTgt>
                                        </p:tgtEl>
                                        <p:attrNameLst>
                                          <p:attrName>style.visibility</p:attrName>
                                        </p:attrNameLst>
                                      </p:cBhvr>
                                      <p:to>
                                        <p:strVal val="visible"/>
                                      </p:to>
                                    </p:set>
                                    <p:animEffect transition="in" filter="fade">
                                      <p:cBhvr>
                                        <p:cTn id="98" dur="20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id-ID" sz="1900" dirty="0" smtClean="0"/>
              <a:t>Manajer operasi harus mempunyai pandangan global dalam strategi operasi. Pertumbuhaan yang cepat dalam perdagangan dunia dan pasar yang berkembang seperti Cina, Eropa Timur mengakibatkan banyak organisasi harus memperluas operasinya secara global.</a:t>
            </a:r>
          </a:p>
          <a:p>
            <a:pPr algn="just"/>
            <a:r>
              <a:rPr lang="id-ID" sz="1900" dirty="0" smtClean="0"/>
              <a:t>Perusahaan sekarang harus cepat tanggap terhadap lingkungan global dengan strategi dan kecepatan luar biasa, contohnya :</a:t>
            </a:r>
          </a:p>
          <a:p>
            <a:pPr marL="452438" indent="-273050" algn="just">
              <a:buNone/>
            </a:pPr>
            <a:r>
              <a:rPr lang="id-ID" sz="1900" dirty="0" smtClean="0"/>
              <a:t>  - Boeing dapat bersaing karena penjualan dan prouksinya berada diseluruh dunia</a:t>
            </a:r>
          </a:p>
          <a:p>
            <a:pPr marL="449263" indent="-449263" algn="just">
              <a:buNone/>
            </a:pPr>
            <a:r>
              <a:rPr lang="id-ID" sz="1900" dirty="0" smtClean="0"/>
              <a:t>    - Sony membeli komponen dari pemasok di Thailand, Malaysia dan seluruh     dunia untuk merakit produk elektronikya.</a:t>
            </a:r>
          </a:p>
          <a:p>
            <a:pPr algn="just">
              <a:buNone/>
            </a:pPr>
            <a:r>
              <a:rPr lang="id-ID" sz="1900" dirty="0" smtClean="0"/>
              <a:t>	- dll</a:t>
            </a:r>
          </a:p>
          <a:p>
            <a:endParaRPr lang="id-ID" dirty="0"/>
          </a:p>
        </p:txBody>
      </p:sp>
      <p:sp>
        <p:nvSpPr>
          <p:cNvPr id="3" name="Title 2"/>
          <p:cNvSpPr>
            <a:spLocks noGrp="1"/>
          </p:cNvSpPr>
          <p:nvPr>
            <p:ph type="title"/>
          </p:nvPr>
        </p:nvSpPr>
        <p:spPr/>
        <p:txBody>
          <a:bodyPr>
            <a:normAutofit/>
          </a:bodyPr>
          <a:lstStyle/>
          <a:p>
            <a:r>
              <a:rPr lang="id-ID" sz="3200" dirty="0" smtClean="0">
                <a:latin typeface="Lucida Sans Unicode" pitchFamily="34" charset="0"/>
                <a:cs typeface="Lucida Sans Unicode" pitchFamily="34" charset="0"/>
              </a:rPr>
              <a:t>STRATEGI</a:t>
            </a:r>
            <a:r>
              <a:rPr lang="id-ID" sz="3200" dirty="0" smtClean="0">
                <a:latin typeface="Comic Sans MS" pitchFamily="66" charset="0"/>
              </a:rPr>
              <a:t> </a:t>
            </a:r>
            <a:r>
              <a:rPr lang="id-ID" sz="3200" dirty="0" smtClean="0">
                <a:latin typeface="Lucida Sans Unicode" pitchFamily="34" charset="0"/>
                <a:cs typeface="Lucida Sans Unicode" pitchFamily="34" charset="0"/>
              </a:rPr>
              <a:t>OPERASI</a:t>
            </a:r>
            <a:endParaRPr lang="id-ID" sz="3200" dirty="0">
              <a:latin typeface="Lucida Sans Unicode" pitchFamily="34" charset="0"/>
              <a:cs typeface="Lucida Sans Unicode"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id-ID"/>
          </a:p>
        </p:txBody>
      </p:sp>
      <p:sp>
        <p:nvSpPr>
          <p:cNvPr id="3" name="Title 2"/>
          <p:cNvSpPr>
            <a:spLocks noGrp="1"/>
          </p:cNvSpPr>
          <p:nvPr>
            <p:ph type="title"/>
          </p:nvPr>
        </p:nvSpPr>
        <p:spPr/>
        <p:txBody>
          <a:bodyPr/>
          <a:lstStyle/>
          <a:p>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1612"/>
            <a:ext cx="8229600" cy="4883196"/>
          </a:xfrm>
        </p:spPr>
        <p:txBody>
          <a:bodyPr>
            <a:normAutofit/>
          </a:bodyPr>
          <a:lstStyle/>
          <a:p>
            <a:pPr algn="just"/>
            <a:r>
              <a:rPr lang="id-ID" sz="1400" dirty="0" smtClean="0"/>
              <a:t>Produktivitas (productivity) merupakan perbandingan antara output (barang dan jasa) dibagi dengan satu atau lebih input (seperti tenaga kerja, modal atau manajemen)</a:t>
            </a:r>
          </a:p>
          <a:p>
            <a:pPr algn="just"/>
            <a:r>
              <a:rPr lang="id-ID" sz="1400" dirty="0" smtClean="0"/>
              <a:t>Tugas Manajer Operasi adalah meningkatkan perbandingan antara output dan input, meningkatkan produktivitas berarti meningkatkan efisiensi.</a:t>
            </a:r>
          </a:p>
          <a:p>
            <a:pPr algn="just"/>
            <a:endParaRPr lang="id-ID" sz="1400" dirty="0" smtClean="0"/>
          </a:p>
          <a:p>
            <a:pPr algn="just"/>
            <a:r>
              <a:rPr lang="id-ID" sz="1400" dirty="0" smtClean="0"/>
              <a:t>Peningkatan produktivitas dapat dicapai dengan dua cara yaitu:</a:t>
            </a:r>
          </a:p>
          <a:p>
            <a:pPr lvl="1" algn="just"/>
            <a:r>
              <a:rPr lang="id-ID" sz="1400" dirty="0" smtClean="0"/>
              <a:t>Pengurangan input saat output konstan sebaliknya peningkatan output disaat input    konstan</a:t>
            </a:r>
          </a:p>
          <a:p>
            <a:pPr lvl="1" algn="just"/>
            <a:r>
              <a:rPr lang="id-ID" sz="1400" dirty="0" smtClean="0"/>
              <a:t>Mencerminkan peningkatan produktivitas</a:t>
            </a:r>
          </a:p>
          <a:p>
            <a:pPr algn="just">
              <a:buNone/>
            </a:pPr>
            <a:endParaRPr lang="id-ID" sz="1400" dirty="0" smtClean="0"/>
          </a:p>
          <a:p>
            <a:pPr algn="just"/>
            <a:r>
              <a:rPr lang="id-ID" sz="1400" dirty="0" smtClean="0"/>
              <a:t>Input adalah tenaga kerja, modal, manajemen yang diintegrasikan dalam suatu sistem produksi</a:t>
            </a:r>
          </a:p>
          <a:p>
            <a:pPr algn="just"/>
            <a:r>
              <a:rPr lang="id-ID" sz="1400" dirty="0" smtClean="0"/>
              <a:t>Output adalah barang dan jasa termasuk beragam jenis barang spt senjata, mentega, sistem pendidikan, dll.</a:t>
            </a:r>
          </a:p>
          <a:p>
            <a:pPr algn="just"/>
            <a:endParaRPr lang="id-ID" sz="1400" dirty="0" smtClean="0"/>
          </a:p>
          <a:p>
            <a:pPr algn="just"/>
            <a:r>
              <a:rPr lang="id-ID" sz="1400" dirty="0" smtClean="0"/>
              <a:t>Manajemen menciptakan sistem produksi yang menghasilkan proses transformasi dari input menjadi output.</a:t>
            </a:r>
          </a:p>
          <a:p>
            <a:pPr algn="just"/>
            <a:endParaRPr lang="id-ID" sz="1400" dirty="0" smtClean="0"/>
          </a:p>
        </p:txBody>
      </p:sp>
      <p:sp>
        <p:nvSpPr>
          <p:cNvPr id="2" name="Title 1"/>
          <p:cNvSpPr>
            <a:spLocks noGrp="1"/>
          </p:cNvSpPr>
          <p:nvPr>
            <p:ph type="title"/>
          </p:nvPr>
        </p:nvSpPr>
        <p:spPr>
          <a:xfrm>
            <a:off x="457200" y="267494"/>
            <a:ext cx="8229600" cy="1018366"/>
          </a:xfrm>
        </p:spPr>
        <p:txBody>
          <a:bodyPr>
            <a:normAutofit/>
          </a:bodyPr>
          <a:lstStyle/>
          <a:p>
            <a:r>
              <a:rPr lang="id-ID" sz="2000" dirty="0" smtClean="0"/>
              <a:t>Tantangan untuk meningkatkan produktivitas</a:t>
            </a:r>
            <a:endParaRPr lang="id-ID" sz="2000"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168948"/>
          </a:xfrm>
        </p:spPr>
        <p:txBody>
          <a:bodyPr>
            <a:normAutofit lnSpcReduction="10000"/>
          </a:bodyPr>
          <a:lstStyle/>
          <a:p>
            <a:pPr algn="just"/>
            <a:r>
              <a:rPr lang="id-ID" sz="1400" dirty="0" smtClean="0"/>
              <a:t>Dengan peningkatan produktivitas inilah tenaga kerja, pemodal dan manajemen bisa menerima penghasilan yang lebih besar.</a:t>
            </a:r>
          </a:p>
          <a:p>
            <a:pPr algn="just"/>
            <a:r>
              <a:rPr lang="id-ID" sz="1400" dirty="0" smtClean="0"/>
              <a:t>Pengukuran produktivitas dapat dilakukan secara sederhana, contohnya adalah saat produktivitas bisa dihitung sebagai jam kerja/ton atau sejalan energi yang dibutuhkan.</a:t>
            </a:r>
          </a:p>
          <a:p>
            <a:pPr algn="just"/>
            <a:r>
              <a:rPr lang="id-ID" sz="1400" dirty="0" smtClean="0"/>
              <a:t>Produktivitas dapat dihitung dengan rumus sbb:</a:t>
            </a:r>
          </a:p>
          <a:p>
            <a:pPr>
              <a:buNone/>
            </a:pPr>
            <a:r>
              <a:rPr lang="id-ID" sz="1400" dirty="0" smtClean="0"/>
              <a:t>		Produktivitas = Output yang dihasilkan</a:t>
            </a:r>
          </a:p>
          <a:p>
            <a:pPr>
              <a:buNone/>
            </a:pPr>
            <a:r>
              <a:rPr lang="id-ID" sz="1400" dirty="0" smtClean="0"/>
              <a:t>			          Input yang digunakan</a:t>
            </a:r>
          </a:p>
          <a:p>
            <a:pPr>
              <a:buNone/>
            </a:pPr>
            <a:endParaRPr lang="id-ID" sz="1400" dirty="0" smtClean="0"/>
          </a:p>
          <a:p>
            <a:pPr algn="just"/>
            <a:r>
              <a:rPr lang="id-ID" sz="1400" dirty="0" smtClean="0"/>
              <a:t>Penggunaan satu sumber daya sebagai input untuk mengukur produktivitas dikenal sebagai “ produktivitas faktor tunggal “</a:t>
            </a:r>
          </a:p>
          <a:p>
            <a:pPr algn="just"/>
            <a:r>
              <a:rPr lang="id-ID" sz="1400" dirty="0" smtClean="0"/>
              <a:t>Penggunaan banyak sumber daya / unsur sebagai input spt tenaga kerja, modal, material, energi dll disebut dengan “ produktivitas multifaktor / produktivitas faktor total</a:t>
            </a:r>
          </a:p>
          <a:p>
            <a:pPr algn="just"/>
            <a:r>
              <a:rPr lang="id-ID" sz="1400" dirty="0" smtClean="0"/>
              <a:t>Produktivitas multi faktor dihitung dengan cara</a:t>
            </a:r>
          </a:p>
          <a:p>
            <a:pPr>
              <a:buNone/>
            </a:pPr>
            <a:r>
              <a:rPr lang="id-ID" sz="1400" dirty="0" smtClean="0"/>
              <a:t>		Produktivitas = Output yang dihasilkan</a:t>
            </a:r>
          </a:p>
          <a:p>
            <a:pPr>
              <a:buNone/>
            </a:pPr>
            <a:r>
              <a:rPr lang="id-ID" sz="1400" dirty="0" smtClean="0"/>
              <a:t>			        (pekerja+Material+Energi+Modal+dll)</a:t>
            </a:r>
          </a:p>
          <a:p>
            <a:pPr>
              <a:buNone/>
            </a:pPr>
            <a:endParaRPr lang="id-ID" sz="1400" dirty="0" smtClean="0"/>
          </a:p>
          <a:p>
            <a:pPr algn="just"/>
            <a:r>
              <a:rPr lang="id-ID" sz="1400" dirty="0" smtClean="0"/>
              <a:t>Produktivitas faktor tunggal dalah menggambarkan perbandingan satu sumber daya (input) terhadap barang dan jasa yang dihasilkan (output)</a:t>
            </a:r>
          </a:p>
          <a:p>
            <a:pPr algn="just"/>
            <a:r>
              <a:rPr lang="id-ID" sz="1400" dirty="0" smtClean="0"/>
              <a:t>Produktivitas multifaktor adalah menggambarkan perbandingan banyak atau seluruh sumber daya (input) terhadap barang dan jasa yang dihasilkan (output)</a:t>
            </a:r>
          </a:p>
          <a:p>
            <a:pPr algn="just"/>
            <a:endParaRPr lang="id-ID" sz="1400" dirty="0"/>
          </a:p>
        </p:txBody>
      </p:sp>
      <p:sp>
        <p:nvSpPr>
          <p:cNvPr id="2" name="Title 1"/>
          <p:cNvSpPr>
            <a:spLocks noGrp="1"/>
          </p:cNvSpPr>
          <p:nvPr>
            <p:ph type="title"/>
          </p:nvPr>
        </p:nvSpPr>
        <p:spPr>
          <a:xfrm>
            <a:off x="457200" y="267494"/>
            <a:ext cx="8229600" cy="875490"/>
          </a:xfrm>
        </p:spPr>
        <p:txBody>
          <a:bodyPr anchor="t">
            <a:normAutofit fontScale="90000"/>
          </a:bodyPr>
          <a:lstStyle/>
          <a:p>
            <a:r>
              <a:rPr lang="id-ID" sz="1600" dirty="0" smtClean="0">
                <a:solidFill>
                  <a:srgbClr val="FF0000"/>
                </a:solidFill>
              </a:rPr>
              <a:t>Pengukuran produktivitas adalah ;</a:t>
            </a:r>
            <a:br>
              <a:rPr lang="id-ID" sz="1600" dirty="0" smtClean="0">
                <a:solidFill>
                  <a:srgbClr val="FF0000"/>
                </a:solidFill>
              </a:rPr>
            </a:br>
            <a:r>
              <a:rPr lang="id-ID" sz="1600" dirty="0" smtClean="0">
                <a:solidFill>
                  <a:srgbClr val="FF0000"/>
                </a:solidFill>
              </a:rPr>
              <a:t>“ satu cara yang baik untuk mengevaluasi kemampuan sebuah negara   untuk dapat memperbaiki standar hidup rakyatnya”</a:t>
            </a:r>
            <a:br>
              <a:rPr lang="id-ID" sz="1600" dirty="0" smtClean="0">
                <a:solidFill>
                  <a:srgbClr val="FF0000"/>
                </a:solidFill>
              </a:rPr>
            </a:br>
            <a:endParaRPr lang="id-ID" sz="1600" dirty="0">
              <a:solidFill>
                <a:srgbClr val="FF0000"/>
              </a:solidFill>
            </a:endParaRPr>
          </a:p>
        </p:txBody>
      </p:sp>
      <p:cxnSp>
        <p:nvCxnSpPr>
          <p:cNvPr id="5" name="Straight Connector 4"/>
          <p:cNvCxnSpPr/>
          <p:nvPr/>
        </p:nvCxnSpPr>
        <p:spPr>
          <a:xfrm>
            <a:off x="2786050" y="2643182"/>
            <a:ext cx="221457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786050" y="4643446"/>
            <a:ext cx="221457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wipe(down)">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wipe(down)">
                                      <p:cBhvr>
                                        <p:cTn id="6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383262"/>
          </a:xfrm>
        </p:spPr>
        <p:txBody>
          <a:bodyPr>
            <a:normAutofit lnSpcReduction="10000"/>
          </a:bodyPr>
          <a:lstStyle/>
          <a:p>
            <a:pPr>
              <a:buNone/>
            </a:pPr>
            <a:r>
              <a:rPr lang="id-ID" sz="1400" dirty="0" smtClean="0"/>
              <a:t>1. 	Jika output yang dihasilkan 1000 dan jam kerja yang digunakan adalah 250 maka :</a:t>
            </a:r>
          </a:p>
          <a:p>
            <a:pPr>
              <a:buNone/>
            </a:pPr>
            <a:r>
              <a:rPr lang="id-ID" sz="1400" dirty="0" smtClean="0"/>
              <a:t>		</a:t>
            </a:r>
          </a:p>
          <a:p>
            <a:pPr>
              <a:buNone/>
            </a:pPr>
            <a:r>
              <a:rPr lang="id-ID" sz="1400" dirty="0" smtClean="0"/>
              <a:t>		Produktivitas = Barang yang dihasilkan</a:t>
            </a:r>
          </a:p>
          <a:p>
            <a:pPr>
              <a:buNone/>
            </a:pPr>
            <a:r>
              <a:rPr lang="id-ID" sz="1400" dirty="0" smtClean="0"/>
              <a:t>			         Jam pekerja yang digunakan</a:t>
            </a:r>
          </a:p>
          <a:p>
            <a:pPr>
              <a:buNone/>
            </a:pPr>
            <a:r>
              <a:rPr lang="id-ID" sz="1400" dirty="0" smtClean="0"/>
              <a:t>			     = 1000</a:t>
            </a:r>
          </a:p>
          <a:p>
            <a:pPr>
              <a:buNone/>
            </a:pPr>
            <a:r>
              <a:rPr lang="id-ID" sz="1400" dirty="0" smtClean="0"/>
              <a:t>   			          250</a:t>
            </a:r>
          </a:p>
          <a:p>
            <a:pPr>
              <a:buNone/>
            </a:pPr>
            <a:r>
              <a:rPr lang="id-ID" sz="1400" dirty="0" smtClean="0"/>
              <a:t>			     =  4 unit/jam</a:t>
            </a:r>
          </a:p>
          <a:p>
            <a:pPr algn="just">
              <a:buNone/>
            </a:pPr>
            <a:r>
              <a:rPr lang="id-ID" sz="1400" dirty="0" smtClean="0"/>
              <a:t>2.	Perusahaan collins title mempunyai 4 karyawan, masing-masing bekerja 8 jam/hari</a:t>
            </a:r>
          </a:p>
          <a:p>
            <a:pPr algn="just">
              <a:buNone/>
            </a:pPr>
            <a:r>
              <a:rPr lang="id-ID" sz="1400" dirty="0" smtClean="0"/>
              <a:t>   	dengan upah $ 640/hr dan biaya overhead $ 400/hr. Collins memproses dan menyelesaikan 8 judul setiap hari. Baru-baru ini perusahaan membeli sistem pencairan judul terkomputerisasi yang meningkatkan hasil hingga 14 judul/hr jam kerja dan upah karyawan tetap sama, biaya overhead sekarang $ 800/hr</a:t>
            </a:r>
          </a:p>
          <a:p>
            <a:pPr algn="just">
              <a:buNone/>
            </a:pPr>
            <a:r>
              <a:rPr lang="id-ID" sz="1400" dirty="0" smtClean="0"/>
              <a:t>	Jwb: </a:t>
            </a:r>
          </a:p>
          <a:p>
            <a:pPr algn="just">
              <a:buNone/>
            </a:pPr>
            <a:r>
              <a:rPr lang="id-ID" sz="1400" dirty="0" smtClean="0"/>
              <a:t>	- Produktivitas tenaker sistem lama 	= 8 judul/hr		</a:t>
            </a:r>
          </a:p>
          <a:p>
            <a:pPr algn="just">
              <a:buNone/>
            </a:pPr>
            <a:r>
              <a:rPr lang="id-ID" sz="1400" dirty="0" smtClean="0"/>
              <a:t>					   32 jam kerja</a:t>
            </a:r>
          </a:p>
          <a:p>
            <a:pPr algn="just">
              <a:buNone/>
            </a:pPr>
            <a:r>
              <a:rPr lang="id-ID" sz="1400" dirty="0" smtClean="0"/>
              <a:t>				                  = 0,25 judul/jam kerja</a:t>
            </a:r>
          </a:p>
          <a:p>
            <a:pPr algn="just">
              <a:buNone/>
            </a:pPr>
            <a:r>
              <a:rPr lang="id-ID" sz="1400" dirty="0" smtClean="0"/>
              <a:t>	- Produktivitas tenaker sitem baru	= 14 judul/hr </a:t>
            </a:r>
          </a:p>
          <a:p>
            <a:pPr algn="just">
              <a:buNone/>
            </a:pPr>
            <a:r>
              <a:rPr lang="id-ID" sz="1400" dirty="0" smtClean="0"/>
              <a:t>					    32 jam kerja</a:t>
            </a:r>
          </a:p>
          <a:p>
            <a:pPr algn="just">
              <a:buNone/>
            </a:pPr>
            <a:r>
              <a:rPr lang="id-ID" sz="1400" dirty="0" smtClean="0"/>
              <a:t>					= 0,4372 judul/jam kerja</a:t>
            </a:r>
          </a:p>
          <a:p>
            <a:pPr algn="just">
              <a:buNone/>
            </a:pPr>
            <a:r>
              <a:rPr lang="id-ID" sz="1400" dirty="0" smtClean="0"/>
              <a:t>					   </a:t>
            </a:r>
          </a:p>
          <a:p>
            <a:pPr algn="just">
              <a:buNone/>
            </a:pPr>
            <a:r>
              <a:rPr lang="id-ID" sz="1400" dirty="0" smtClean="0"/>
              <a:t>					  </a:t>
            </a:r>
          </a:p>
          <a:p>
            <a:pPr>
              <a:buNone/>
            </a:pPr>
            <a:endParaRPr lang="id-ID" sz="1400" dirty="0" smtClean="0"/>
          </a:p>
          <a:p>
            <a:pPr>
              <a:buNone/>
            </a:pPr>
            <a:endParaRPr lang="id-ID" sz="1400" dirty="0"/>
          </a:p>
        </p:txBody>
      </p:sp>
      <p:sp>
        <p:nvSpPr>
          <p:cNvPr id="2" name="Title 1"/>
          <p:cNvSpPr>
            <a:spLocks noGrp="1"/>
          </p:cNvSpPr>
          <p:nvPr>
            <p:ph type="title"/>
          </p:nvPr>
        </p:nvSpPr>
        <p:spPr>
          <a:xfrm>
            <a:off x="457200" y="267494"/>
            <a:ext cx="8229600" cy="589738"/>
          </a:xfrm>
        </p:spPr>
        <p:txBody>
          <a:bodyPr>
            <a:normAutofit/>
          </a:bodyPr>
          <a:lstStyle/>
          <a:p>
            <a:r>
              <a:rPr lang="id-ID" sz="1600" dirty="0" smtClean="0"/>
              <a:t>Contoh soal :</a:t>
            </a:r>
            <a:endParaRPr lang="id-ID" sz="1600" dirty="0"/>
          </a:p>
        </p:txBody>
      </p:sp>
      <p:cxnSp>
        <p:nvCxnSpPr>
          <p:cNvPr id="5" name="Straight Connector 4"/>
          <p:cNvCxnSpPr/>
          <p:nvPr/>
        </p:nvCxnSpPr>
        <p:spPr>
          <a:xfrm>
            <a:off x="2786050" y="1785926"/>
            <a:ext cx="214314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857488" y="2285992"/>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357686" y="4286256"/>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29124" y="5070486"/>
            <a:ext cx="92869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20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2000"/>
                                        <p:tgtEl>
                                          <p:spTgt spid="3">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2000"/>
                                        <p:tgtEl>
                                          <p:spTgt spid="3">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2000"/>
                                        <p:tgtEl>
                                          <p:spTgt spid="3">
                                            <p:txEl>
                                              <p:pRg st="10" end="1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2000"/>
                                        <p:tgtEl>
                                          <p:spTgt spid="3">
                                            <p:txEl>
                                              <p:pRg st="11" end="11"/>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2000"/>
                                        <p:tgtEl>
                                          <p:spTgt spid="3">
                                            <p:txEl>
                                              <p:pRg st="12" end="12"/>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3">
                                            <p:txEl>
                                              <p:pRg st="13" end="13"/>
                                            </p:txEl>
                                          </p:spTgt>
                                        </p:tgtEl>
                                        <p:attrNameLst>
                                          <p:attrName>style.visibility</p:attrName>
                                        </p:attrNameLst>
                                      </p:cBhvr>
                                      <p:to>
                                        <p:strVal val="visible"/>
                                      </p:to>
                                    </p:set>
                                    <p:animEffect transition="in" filter="fade">
                                      <p:cBhvr>
                                        <p:cTn id="78" dur="2000"/>
                                        <p:tgtEl>
                                          <p:spTgt spid="3">
                                            <p:txEl>
                                              <p:pRg st="13" end="13"/>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3">
                                            <p:txEl>
                                              <p:pRg st="14" end="14"/>
                                            </p:txEl>
                                          </p:spTgt>
                                        </p:tgtEl>
                                        <p:attrNameLst>
                                          <p:attrName>style.visibility</p:attrName>
                                        </p:attrNameLst>
                                      </p:cBhvr>
                                      <p:to>
                                        <p:strVal val="visible"/>
                                      </p:to>
                                    </p:set>
                                    <p:animEffect transition="in" filter="fade">
                                      <p:cBhvr>
                                        <p:cTn id="83" dur="2000"/>
                                        <p:tgtEl>
                                          <p:spTgt spid="3">
                                            <p:txEl>
                                              <p:pRg st="14" end="14"/>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3">
                                            <p:txEl>
                                              <p:pRg st="15" end="15"/>
                                            </p:txEl>
                                          </p:spTgt>
                                        </p:tgtEl>
                                        <p:attrNameLst>
                                          <p:attrName>style.visibility</p:attrName>
                                        </p:attrNameLst>
                                      </p:cBhvr>
                                      <p:to>
                                        <p:strVal val="visible"/>
                                      </p:to>
                                    </p:set>
                                    <p:animEffect transition="in" filter="fade">
                                      <p:cBhvr>
                                        <p:cTn id="88" dur="2000"/>
                                        <p:tgtEl>
                                          <p:spTgt spid="3">
                                            <p:txEl>
                                              <p:pRg st="15" end="15"/>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3">
                                            <p:txEl>
                                              <p:pRg st="16" end="16"/>
                                            </p:txEl>
                                          </p:spTgt>
                                        </p:tgtEl>
                                        <p:attrNameLst>
                                          <p:attrName>style.visibility</p:attrName>
                                        </p:attrNameLst>
                                      </p:cBhvr>
                                      <p:to>
                                        <p:strVal val="visible"/>
                                      </p:to>
                                    </p:set>
                                    <p:animEffect transition="in" filter="fade">
                                      <p:cBhvr>
                                        <p:cTn id="93" dur="2000"/>
                                        <p:tgtEl>
                                          <p:spTgt spid="3">
                                            <p:txEl>
                                              <p:pRg st="16" end="16"/>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3">
                                            <p:txEl>
                                              <p:pRg st="17" end="17"/>
                                            </p:txEl>
                                          </p:spTgt>
                                        </p:tgtEl>
                                        <p:attrNameLst>
                                          <p:attrName>style.visibility</p:attrName>
                                        </p:attrNameLst>
                                      </p:cBhvr>
                                      <p:to>
                                        <p:strVal val="visible"/>
                                      </p:to>
                                    </p:set>
                                    <p:animEffect transition="in" filter="fade">
                                      <p:cBhvr>
                                        <p:cTn id="98" dur="20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572032"/>
          </a:xfrm>
        </p:spPr>
        <p:txBody>
          <a:bodyPr>
            <a:normAutofit/>
          </a:bodyPr>
          <a:lstStyle/>
          <a:p>
            <a:pPr>
              <a:buFontTx/>
              <a:buChar char="-"/>
            </a:pPr>
            <a:r>
              <a:rPr lang="id-ID" sz="1400" dirty="0" smtClean="0"/>
              <a:t>Produktivitas multifaktor dengan sistem lama</a:t>
            </a:r>
          </a:p>
          <a:p>
            <a:pPr>
              <a:buNone/>
            </a:pPr>
            <a:r>
              <a:rPr lang="id-ID" sz="1400" dirty="0" smtClean="0"/>
              <a:t>			=      8</a:t>
            </a:r>
          </a:p>
          <a:p>
            <a:pPr>
              <a:buNone/>
            </a:pPr>
            <a:r>
              <a:rPr lang="id-ID" sz="1400" dirty="0" smtClean="0"/>
              <a:t>			    $ 640 + $ 400</a:t>
            </a:r>
          </a:p>
          <a:p>
            <a:pPr>
              <a:buNone/>
            </a:pPr>
            <a:r>
              <a:rPr lang="id-ID" sz="1400" dirty="0" smtClean="0"/>
              <a:t>			= 0,0077 judul/ $</a:t>
            </a:r>
          </a:p>
          <a:p>
            <a:pPr>
              <a:buFontTx/>
              <a:buChar char="-"/>
            </a:pPr>
            <a:r>
              <a:rPr lang="id-ID" sz="1400" dirty="0" smtClean="0"/>
              <a:t>Produktivitas multifaktor dengan sistem baru	</a:t>
            </a:r>
          </a:p>
          <a:p>
            <a:pPr>
              <a:buNone/>
            </a:pPr>
            <a:r>
              <a:rPr lang="id-ID" sz="1400" dirty="0" smtClean="0"/>
              <a:t>			=      14 </a:t>
            </a:r>
          </a:p>
          <a:p>
            <a:pPr>
              <a:buNone/>
            </a:pPr>
            <a:r>
              <a:rPr lang="id-ID" sz="1400" dirty="0" smtClean="0"/>
              <a:t>			     $ 640 + $ 800</a:t>
            </a:r>
          </a:p>
          <a:p>
            <a:pPr>
              <a:buNone/>
            </a:pPr>
            <a:r>
              <a:rPr lang="id-ID" sz="1400" dirty="0" smtClean="0"/>
              <a:t>			= 0,0097 judul/$</a:t>
            </a:r>
          </a:p>
          <a:p>
            <a:pPr>
              <a:buNone/>
            </a:pPr>
            <a:r>
              <a:rPr lang="id-ID" sz="1400" dirty="0" smtClean="0"/>
              <a:t> </a:t>
            </a:r>
          </a:p>
          <a:p>
            <a:pPr algn="just">
              <a:buFontTx/>
              <a:buChar char="-"/>
            </a:pPr>
            <a:r>
              <a:rPr lang="id-ID" sz="1400" dirty="0" smtClean="0"/>
              <a:t>Produktivitas telah meningkat dari 0,25 menjadi 0,4375 perubahannya adalah 0,4375/0,25 = 1,75 / sebesar 75 % kenaikan pada produktivitas tenaga kerja</a:t>
            </a:r>
          </a:p>
          <a:p>
            <a:pPr algn="just">
              <a:buFontTx/>
              <a:buChar char="-"/>
            </a:pPr>
            <a:r>
              <a:rPr lang="id-ID" sz="1400" dirty="0" smtClean="0"/>
              <a:t>Produktivitas multifaktor telah meningkat dari 0,0077 menjadi 0,0097 perubahannya sebesar 0,0097 / 0,0077 = 1,259 atau sebesar 25,9% kenaikan pada produktivitas multifaktor.</a:t>
            </a:r>
          </a:p>
          <a:p>
            <a:pPr lvl="4" algn="just">
              <a:buFontTx/>
              <a:buChar char="-"/>
            </a:pPr>
            <a:endParaRPr lang="id-ID" sz="300" dirty="0" smtClean="0"/>
          </a:p>
          <a:p>
            <a:pPr>
              <a:buNone/>
            </a:pPr>
            <a:endParaRPr lang="id-ID" sz="1400" dirty="0"/>
          </a:p>
        </p:txBody>
      </p:sp>
      <p:sp>
        <p:nvSpPr>
          <p:cNvPr id="2" name="Title 1"/>
          <p:cNvSpPr>
            <a:spLocks noGrp="1"/>
          </p:cNvSpPr>
          <p:nvPr>
            <p:ph type="title"/>
          </p:nvPr>
        </p:nvSpPr>
        <p:spPr>
          <a:xfrm>
            <a:off x="457200" y="267494"/>
            <a:ext cx="8229600" cy="589738"/>
          </a:xfrm>
        </p:spPr>
        <p:txBody>
          <a:bodyPr>
            <a:normAutofit/>
          </a:bodyPr>
          <a:lstStyle/>
          <a:p>
            <a:r>
              <a:rPr lang="id-ID" sz="1400" dirty="0" smtClean="0"/>
              <a:t>Lanjutan jawaban.....</a:t>
            </a:r>
            <a:endParaRPr lang="id-ID" sz="1400" dirty="0"/>
          </a:p>
        </p:txBody>
      </p:sp>
      <p:cxnSp>
        <p:nvCxnSpPr>
          <p:cNvPr id="5" name="Straight Connector 4"/>
          <p:cNvCxnSpPr/>
          <p:nvPr/>
        </p:nvCxnSpPr>
        <p:spPr>
          <a:xfrm>
            <a:off x="2500298" y="1712900"/>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571736" y="2784470"/>
            <a:ext cx="107157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311824"/>
          </a:xfrm>
        </p:spPr>
        <p:txBody>
          <a:bodyPr>
            <a:normAutofit/>
          </a:bodyPr>
          <a:lstStyle/>
          <a:p>
            <a:pPr algn="just">
              <a:buNone/>
            </a:pPr>
            <a:r>
              <a:rPr lang="id-ID" sz="1400" dirty="0" smtClean="0"/>
              <a:t>3 (tiga) faktor penting untuk meningkatkan produktivitas al;</a:t>
            </a:r>
          </a:p>
          <a:p>
            <a:pPr algn="just">
              <a:buFont typeface="+mj-lt"/>
              <a:buAutoNum type="arabicPeriod"/>
            </a:pPr>
            <a:r>
              <a:rPr lang="id-ID" sz="1400" dirty="0" smtClean="0"/>
              <a:t>Tenaga kerja, berkontribusi sekitar 100 % dari peningkatan tahunan.</a:t>
            </a:r>
          </a:p>
          <a:p>
            <a:pPr algn="just">
              <a:buNone/>
            </a:pPr>
            <a:r>
              <a:rPr lang="id-ID" sz="1400" dirty="0" smtClean="0"/>
              <a:t>	tiga variabel pokok yang dapat meningkatkan produktivitas tenaga kerja :</a:t>
            </a:r>
          </a:p>
          <a:p>
            <a:pPr algn="just">
              <a:buNone/>
            </a:pPr>
            <a:r>
              <a:rPr lang="id-ID" sz="1400" dirty="0" smtClean="0"/>
              <a:t>		a. Pendidikan dasar yang sesuai bagi tenaga kerja yang efektif</a:t>
            </a:r>
          </a:p>
          <a:p>
            <a:pPr algn="just">
              <a:buNone/>
            </a:pPr>
            <a:r>
              <a:rPr lang="id-ID" sz="1400" dirty="0" smtClean="0"/>
              <a:t>		b. Pengetatan angka tenaga kerja</a:t>
            </a:r>
          </a:p>
          <a:p>
            <a:pPr algn="just">
              <a:buNone/>
            </a:pPr>
            <a:r>
              <a:rPr lang="id-ID" sz="1400" dirty="0" smtClean="0"/>
              <a:t>		c. Biaya sosial yang membuat tenaga kerja tersedia seperti transportasi dan  	    sanitasi</a:t>
            </a:r>
          </a:p>
          <a:p>
            <a:pPr algn="just">
              <a:buAutoNum type="arabicPeriod" startAt="2"/>
            </a:pPr>
            <a:r>
              <a:rPr lang="id-ID" sz="1400" dirty="0" smtClean="0"/>
              <a:t>Modal berkontribusi sekitar 38 % dari peningkatan tahunan .</a:t>
            </a:r>
          </a:p>
          <a:p>
            <a:pPr algn="just">
              <a:buNone/>
            </a:pPr>
            <a:r>
              <a:rPr lang="id-ID" sz="1400" dirty="0" smtClean="0"/>
              <a:t>	Manusia merupakan makhluk hidup yang mempergunakan alat, investasi modal merupakan salah satu alat tersebut. Inflasi dan pajak meningkatkan modal, membuat investasi jadi mahal. </a:t>
            </a:r>
          </a:p>
          <a:p>
            <a:pPr algn="just">
              <a:buNone/>
            </a:pPr>
            <a:r>
              <a:rPr lang="id-ID" sz="1400" dirty="0" smtClean="0"/>
              <a:t>	Menggunakan lebih banyak tenaga kerja dari modal dapat mengurangi tingkat pengangguran jangka pendek namun membuat perekonomian menjadi tidak produktif dan mendorong upah minimum pekerja menjadi lebih rendah pada jangka panjang.</a:t>
            </a:r>
          </a:p>
          <a:p>
            <a:pPr algn="just">
              <a:buAutoNum type="arabicPeriod" startAt="3"/>
            </a:pPr>
            <a:r>
              <a:rPr lang="id-ID" sz="1400" dirty="0" smtClean="0"/>
              <a:t>Manajemen, berkontribusi 52 % dari peningkatan tahunan</a:t>
            </a:r>
          </a:p>
          <a:p>
            <a:pPr algn="just">
              <a:buNone/>
            </a:pPr>
            <a:r>
              <a:rPr lang="id-ID" sz="1400" dirty="0" smtClean="0"/>
              <a:t>	Manajemen merupakan faktor produksi dan sumber daya ekonomi. Manajemen bertanggung jawab untuk memastikan tenaga kerja dan modal digunakan secara efektif untuk meningkatkan produktivitas. </a:t>
            </a:r>
          </a:p>
          <a:p>
            <a:pPr algn="just">
              <a:buNone/>
            </a:pPr>
            <a:r>
              <a:rPr lang="id-ID" sz="1400" dirty="0" smtClean="0"/>
              <a:t>	Manajer operasi yang efektif membangun tenaga kerja dan organisasi yang membutuhkan pendidikan dan pengetahuan.</a:t>
            </a:r>
          </a:p>
          <a:p>
            <a:pPr algn="just">
              <a:buAutoNum type="arabicPeriod" startAt="2"/>
            </a:pPr>
            <a:endParaRPr lang="id-ID" sz="1400" dirty="0" smtClean="0"/>
          </a:p>
          <a:p>
            <a:pPr>
              <a:buAutoNum type="arabicPeriod"/>
            </a:pPr>
            <a:endParaRPr lang="id-ID" sz="1400" dirty="0"/>
          </a:p>
        </p:txBody>
      </p:sp>
      <p:sp>
        <p:nvSpPr>
          <p:cNvPr id="2" name="Title 1"/>
          <p:cNvSpPr>
            <a:spLocks noGrp="1"/>
          </p:cNvSpPr>
          <p:nvPr>
            <p:ph type="title"/>
          </p:nvPr>
        </p:nvSpPr>
        <p:spPr>
          <a:xfrm>
            <a:off x="457200" y="267494"/>
            <a:ext cx="8229600" cy="589738"/>
          </a:xfrm>
        </p:spPr>
        <p:txBody>
          <a:bodyPr>
            <a:normAutofit/>
          </a:bodyPr>
          <a:lstStyle/>
          <a:p>
            <a:r>
              <a:rPr lang="id-ID" sz="2000" dirty="0" smtClean="0"/>
              <a:t>Variabel Produktivitas</a:t>
            </a:r>
            <a:endParaRPr lang="id-ID" sz="2000"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id-ID" sz="1400" dirty="0" smtClean="0"/>
              <a:t>Perusahaan manufaktur menghasilkan produk nyata dan produk jasa biasanya tidak nyata.</a:t>
            </a:r>
          </a:p>
          <a:p>
            <a:pPr algn="just"/>
            <a:r>
              <a:rPr lang="id-ID" sz="1400" dirty="0" smtClean="0"/>
              <a:t>Jasa adalah Kegiatan ekonomi yang biasanya menghasilkan barang tidak nyata (seperti pendidikan, hiburan, penginapan, pelayanan keuangan dll).</a:t>
            </a:r>
          </a:p>
          <a:p>
            <a:pPr algn="just"/>
            <a:endParaRPr lang="id-ID" sz="1400" dirty="0" smtClean="0"/>
          </a:p>
          <a:p>
            <a:pPr algn="just"/>
            <a:r>
              <a:rPr lang="id-ID" sz="1400" dirty="0" smtClean="0"/>
              <a:t>Walaupun produk jasa berbeda dengan produk barang, fungsi operasi tetap mengubah sumber daya menjadi produk. Sebagai contoh barang dan jasa harus mempunyai standarisasi dan keduanya harus didesain dan dikerjakan sesuai jadwal dan dikerjakan oleh manusia.</a:t>
            </a:r>
          </a:p>
          <a:p>
            <a:pPr algn="just"/>
            <a:endParaRPr lang="id-ID" sz="1400" dirty="0" smtClean="0"/>
          </a:p>
          <a:p>
            <a:pPr algn="just"/>
            <a:r>
              <a:rPr lang="id-ID" sz="1400" dirty="0" smtClean="0"/>
              <a:t>Pada dunia nyata hampir semua jasa merupakan paduan antara jasa dan barang nyata, sama halnya hampir seluruh barang menyertakan atau membutuhkan jasa.</a:t>
            </a:r>
          </a:p>
          <a:p>
            <a:pPr algn="just"/>
            <a:r>
              <a:rPr lang="id-ID" sz="1400" dirty="0" smtClean="0"/>
              <a:t>Contonhya, banyak produk mempunyai komponen jasa keuangan dan transportasi (contoh penjualan mobil)</a:t>
            </a:r>
            <a:endParaRPr lang="id-ID" sz="1400" dirty="0"/>
          </a:p>
        </p:txBody>
      </p:sp>
      <p:sp>
        <p:nvSpPr>
          <p:cNvPr id="3" name="Title 2"/>
          <p:cNvSpPr>
            <a:spLocks noGrp="1"/>
          </p:cNvSpPr>
          <p:nvPr>
            <p:ph type="title"/>
          </p:nvPr>
        </p:nvSpPr>
        <p:spPr/>
        <p:txBody>
          <a:bodyPr>
            <a:normAutofit/>
          </a:bodyPr>
          <a:lstStyle/>
          <a:p>
            <a:r>
              <a:rPr lang="id-ID" sz="2000" dirty="0" smtClean="0"/>
              <a:t>Kegiatan operasi dalam produk jasa</a:t>
            </a:r>
            <a:endParaRPr lang="id-ID"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r>
              <a:rPr lang="id-ID" sz="1400" dirty="0" smtClean="0"/>
              <a:t>Ciri-ciri barang (produk nyata)</a:t>
            </a:r>
          </a:p>
          <a:p>
            <a:endParaRPr lang="id-ID" sz="1400" dirty="0" smtClean="0"/>
          </a:p>
          <a:p>
            <a:pPr marL="452628" indent="-342900" algn="just">
              <a:buFont typeface="+mj-lt"/>
              <a:buAutoNum type="arabicPeriod"/>
            </a:pPr>
            <a:r>
              <a:rPr lang="id-ID" sz="1400" dirty="0" smtClean="0"/>
              <a:t>Barang dapat dijual kembali</a:t>
            </a:r>
          </a:p>
          <a:p>
            <a:pPr marL="452628" indent="-342900" algn="just">
              <a:buFont typeface="+mj-lt"/>
              <a:buAutoNum type="arabicPeriod"/>
            </a:pPr>
            <a:r>
              <a:rPr lang="id-ID" sz="1400" dirty="0" smtClean="0"/>
              <a:t>Barang dapat dijadikan persediaan</a:t>
            </a:r>
          </a:p>
          <a:p>
            <a:pPr marL="452628" indent="-342900" algn="just">
              <a:buFont typeface="+mj-lt"/>
              <a:buAutoNum type="arabicPeriod"/>
            </a:pPr>
            <a:r>
              <a:rPr lang="id-ID" sz="1400" dirty="0" smtClean="0"/>
              <a:t>Beberapa aspek kualitas dapat diukur</a:t>
            </a:r>
          </a:p>
          <a:p>
            <a:pPr marL="452628" indent="-342900" algn="just">
              <a:buFont typeface="+mj-lt"/>
              <a:buAutoNum type="arabicPeriod"/>
            </a:pPr>
            <a:r>
              <a:rPr lang="id-ID" sz="1400" dirty="0" smtClean="0"/>
              <a:t>Penjualan berbeda dari produksi</a:t>
            </a:r>
          </a:p>
          <a:p>
            <a:pPr marL="452628" indent="-342900" algn="just">
              <a:buFont typeface="+mj-lt"/>
              <a:buAutoNum type="arabicPeriod"/>
            </a:pPr>
            <a:endParaRPr lang="id-ID" sz="1400" dirty="0" smtClean="0"/>
          </a:p>
          <a:p>
            <a:pPr marL="452628" indent="-342900" algn="just">
              <a:buFont typeface="+mj-lt"/>
              <a:buAutoNum type="arabicPeriod"/>
            </a:pPr>
            <a:r>
              <a:rPr lang="id-ID" sz="1400" dirty="0" smtClean="0"/>
              <a:t>Barang dapat dipindahkan</a:t>
            </a:r>
          </a:p>
          <a:p>
            <a:pPr marL="452628" indent="-342900" algn="just">
              <a:buFont typeface="+mj-lt"/>
              <a:buAutoNum type="arabicPeriod"/>
            </a:pPr>
            <a:endParaRPr lang="id-ID" sz="1400" dirty="0" smtClean="0"/>
          </a:p>
          <a:p>
            <a:pPr marL="452628" indent="-342900" algn="just">
              <a:buFont typeface="+mj-lt"/>
              <a:buAutoNum type="arabicPeriod"/>
            </a:pPr>
            <a:r>
              <a:rPr lang="id-ID" sz="1400" dirty="0" smtClean="0"/>
              <a:t>Lokasi fasilitas sangat mempengaruhi biaya</a:t>
            </a:r>
          </a:p>
          <a:p>
            <a:pPr marL="452628" indent="-342900" algn="just">
              <a:buFont typeface="+mj-lt"/>
              <a:buAutoNum type="arabicPeriod"/>
            </a:pPr>
            <a:r>
              <a:rPr lang="id-ID" sz="1400" dirty="0" smtClean="0"/>
              <a:t>Mudah dibuat secara otomatis</a:t>
            </a:r>
          </a:p>
          <a:p>
            <a:pPr marL="452628" indent="-342900" algn="just">
              <a:buFont typeface="+mj-lt"/>
              <a:buAutoNum type="arabicPeriod"/>
            </a:pPr>
            <a:r>
              <a:rPr lang="id-ID" sz="1400" dirty="0" smtClean="0"/>
              <a:t>Penghasilan dihasilkan dari barang nyata</a:t>
            </a:r>
            <a:endParaRPr lang="id-ID" sz="1400" dirty="0"/>
          </a:p>
        </p:txBody>
      </p:sp>
      <p:sp>
        <p:nvSpPr>
          <p:cNvPr id="3" name="Content Placeholder 2"/>
          <p:cNvSpPr>
            <a:spLocks noGrp="1"/>
          </p:cNvSpPr>
          <p:nvPr>
            <p:ph sz="half" idx="2"/>
          </p:nvPr>
        </p:nvSpPr>
        <p:spPr/>
        <p:txBody>
          <a:bodyPr>
            <a:normAutofit/>
          </a:bodyPr>
          <a:lstStyle/>
          <a:p>
            <a:r>
              <a:rPr lang="id-ID" sz="1400" dirty="0" smtClean="0"/>
              <a:t>Ciri-ciri jasa (produk tidak nyata)</a:t>
            </a:r>
          </a:p>
          <a:p>
            <a:endParaRPr lang="id-ID" sz="1400" dirty="0" smtClean="0"/>
          </a:p>
          <a:p>
            <a:pPr marL="452628" indent="-342900" algn="just">
              <a:buFont typeface="+mj-lt"/>
              <a:buAutoNum type="arabicPeriod"/>
            </a:pPr>
            <a:r>
              <a:rPr lang="id-ID" sz="1400" dirty="0" smtClean="0"/>
              <a:t>Penjualan kembali tidak bisa dilakukan</a:t>
            </a:r>
          </a:p>
          <a:p>
            <a:pPr marL="452628" indent="-342900" algn="just">
              <a:buFont typeface="+mj-lt"/>
              <a:buAutoNum type="arabicPeriod"/>
            </a:pPr>
            <a:r>
              <a:rPr lang="id-ID" sz="1400" dirty="0" smtClean="0"/>
              <a:t>Bayak jasa tidak dapat disimpan</a:t>
            </a:r>
          </a:p>
          <a:p>
            <a:pPr marL="452628" indent="-342900" algn="just">
              <a:buFont typeface="+mj-lt"/>
              <a:buAutoNum type="arabicPeriod"/>
            </a:pPr>
            <a:r>
              <a:rPr lang="id-ID" sz="1400" dirty="0" smtClean="0"/>
              <a:t>Aspek kualitas sulit diukur</a:t>
            </a:r>
          </a:p>
          <a:p>
            <a:pPr marL="452628" indent="-342900" algn="just">
              <a:buFont typeface="+mj-lt"/>
              <a:buAutoNum type="arabicPeriod"/>
            </a:pPr>
            <a:r>
              <a:rPr lang="id-ID" sz="1400" dirty="0" smtClean="0"/>
              <a:t>Penjualan sering kali mrpkn bagian dari jasa</a:t>
            </a:r>
          </a:p>
          <a:p>
            <a:pPr marL="452628" indent="-342900" algn="just">
              <a:buFont typeface="+mj-lt"/>
              <a:buAutoNum type="arabicPeriod"/>
            </a:pPr>
            <a:r>
              <a:rPr lang="id-ID" sz="1400" dirty="0" smtClean="0"/>
              <a:t>Penyedia jasa, bukan jasanya biasanya dapat dipindahkan </a:t>
            </a:r>
          </a:p>
          <a:p>
            <a:pPr marL="452628" indent="-342900" algn="just">
              <a:buFont typeface="+mj-lt"/>
              <a:buAutoNum type="arabicPeriod"/>
            </a:pPr>
            <a:r>
              <a:rPr lang="id-ID" sz="1400" dirty="0" smtClean="0"/>
              <a:t>Lokasi fasilitas penting untuk hubungan dengan pelanggan</a:t>
            </a:r>
          </a:p>
          <a:p>
            <a:pPr marL="452628" indent="-342900" algn="just">
              <a:buFont typeface="+mj-lt"/>
              <a:buAutoNum type="arabicPeriod"/>
            </a:pPr>
            <a:r>
              <a:rPr lang="id-ID" sz="1400" dirty="0" smtClean="0"/>
              <a:t>Jasa seringkali sulit untuk dibuat secara otomatis</a:t>
            </a:r>
          </a:p>
          <a:p>
            <a:pPr marL="452628" indent="-342900" algn="just">
              <a:buFont typeface="+mj-lt"/>
              <a:buAutoNum type="arabicPeriod"/>
            </a:pPr>
            <a:r>
              <a:rPr lang="id-ID" sz="1400" dirty="0" smtClean="0"/>
              <a:t>Penghasilan dihasilkan dari barang yag tidak nyata</a:t>
            </a:r>
            <a:endParaRPr lang="id-ID" sz="1400" dirty="0"/>
          </a:p>
        </p:txBody>
      </p:sp>
      <p:sp>
        <p:nvSpPr>
          <p:cNvPr id="4" name="Title 3"/>
          <p:cNvSpPr>
            <a:spLocks noGrp="1"/>
          </p:cNvSpPr>
          <p:nvPr>
            <p:ph type="title"/>
          </p:nvPr>
        </p:nvSpPr>
        <p:spPr/>
        <p:txBody>
          <a:bodyPr>
            <a:normAutofit/>
          </a:bodyPr>
          <a:lstStyle/>
          <a:p>
            <a:pPr algn="ctr"/>
            <a:r>
              <a:rPr lang="id-ID" sz="2000" dirty="0" smtClean="0"/>
              <a:t>Perbedaan antara barang dan jasa</a:t>
            </a:r>
            <a:endParaRPr lang="id-ID"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428736"/>
            <a:ext cx="8229600" cy="5143536"/>
          </a:xfrm>
        </p:spPr>
        <p:txBody>
          <a:bodyPr>
            <a:normAutofit fontScale="40000" lnSpcReduction="20000"/>
          </a:bodyPr>
          <a:lstStyle/>
          <a:p>
            <a:pPr algn="just"/>
            <a:r>
              <a:rPr lang="id-ID" sz="3500" dirty="0" smtClean="0"/>
              <a:t>Manajemen operasional merupakan salah satu disiplin ilmu yang diterapkan di seluruh dunia pada perusahaan operasi / Produksi. Baik di kantor, gudang, restoran, pusat perbelanjaan maupun pabrik.</a:t>
            </a:r>
          </a:p>
          <a:p>
            <a:pPr algn="just"/>
            <a:r>
              <a:rPr lang="id-ID" sz="3500" dirty="0" smtClean="0"/>
              <a:t>Produksi (production) adalah proses penciptaan barang dan jasa</a:t>
            </a:r>
          </a:p>
          <a:p>
            <a:pPr algn="just"/>
            <a:r>
              <a:rPr lang="id-ID" sz="3500" dirty="0" smtClean="0"/>
              <a:t>Jadi Manajemen Operasional adalah :</a:t>
            </a:r>
          </a:p>
          <a:p>
            <a:pPr algn="just">
              <a:buNone/>
            </a:pPr>
            <a:r>
              <a:rPr lang="id-ID" sz="3500" dirty="0" smtClean="0"/>
              <a:t>		“ Serangkaian aktivitas yang menghasilkan nilai dalam bentuk barang 	  dan 	   jasa dengan mengubah input menjadi output”</a:t>
            </a:r>
          </a:p>
          <a:p>
            <a:pPr algn="just"/>
            <a:r>
              <a:rPr lang="id-ID" sz="3500" dirty="0" smtClean="0"/>
              <a:t>Dalam organisasi yang </a:t>
            </a:r>
            <a:r>
              <a:rPr lang="id-ID" sz="3500" smtClean="0"/>
              <a:t>tidak menghasilkan </a:t>
            </a:r>
            <a:r>
              <a:rPr lang="id-ID" sz="3500" dirty="0" smtClean="0"/>
              <a:t>produk secara fisik, fungsi produksi mungkin tidak terlihat dengan jelas. Fungsi produksi ini bisa “tersembunyi” dari masyarakat bahkan dari pelanggan.</a:t>
            </a:r>
          </a:p>
          <a:p>
            <a:pPr algn="just"/>
            <a:r>
              <a:rPr lang="id-ID" sz="3500" dirty="0" smtClean="0"/>
              <a:t>Contoh : Proses yang terjadi pada</a:t>
            </a:r>
          </a:p>
          <a:p>
            <a:pPr algn="just">
              <a:buNone/>
            </a:pPr>
            <a:r>
              <a:rPr lang="id-ID" sz="3500" dirty="0" smtClean="0"/>
              <a:t>			- Bank</a:t>
            </a:r>
          </a:p>
          <a:p>
            <a:pPr algn="just">
              <a:buNone/>
            </a:pPr>
            <a:r>
              <a:rPr lang="id-ID" sz="3500" dirty="0" smtClean="0"/>
              <a:t>			- Rumah Sakit</a:t>
            </a:r>
          </a:p>
          <a:p>
            <a:pPr algn="just">
              <a:buNone/>
            </a:pPr>
            <a:r>
              <a:rPr lang="id-ID" sz="3500" dirty="0" smtClean="0"/>
              <a:t>			- Perusahaan penerbangan</a:t>
            </a:r>
          </a:p>
          <a:p>
            <a:pPr algn="just">
              <a:buNone/>
            </a:pPr>
            <a:r>
              <a:rPr lang="id-ID" sz="3500" dirty="0" smtClean="0"/>
              <a:t>			- Akademi Pendidikan, dll</a:t>
            </a:r>
          </a:p>
          <a:p>
            <a:pPr algn="just"/>
            <a:r>
              <a:rPr lang="id-ID" sz="3500" dirty="0" smtClean="0"/>
              <a:t>Sering terjadi pada saat pelayanan jasa diberikan, tidak ada barang berwujud yang di produksi sebagai pengganti Produk yang dihasilkan berupa pelayanan seperti pengiriman dana dari rekening tabungan, proses transplantasi hati, pengisian kursi kosong di pesawat dan proses pendidikan seorang mahasiswa</a:t>
            </a:r>
          </a:p>
          <a:p>
            <a:pPr algn="just">
              <a:buNone/>
            </a:pPr>
            <a:endParaRPr lang="id-ID" sz="3500" dirty="0" smtClean="0">
              <a:latin typeface="Comic Sans MS" pitchFamily="66" charset="0"/>
            </a:endParaRPr>
          </a:p>
          <a:p>
            <a:pPr algn="just">
              <a:buNone/>
            </a:pPr>
            <a:endParaRPr lang="id-ID" sz="1900" dirty="0" smtClean="0">
              <a:latin typeface="Comic Sans MS" pitchFamily="66" charset="0"/>
            </a:endParaRPr>
          </a:p>
          <a:p>
            <a:pPr algn="just"/>
            <a:endParaRPr lang="id-ID" sz="1900" dirty="0" smtClean="0"/>
          </a:p>
          <a:p>
            <a:pPr algn="just">
              <a:buNone/>
            </a:pPr>
            <a:endParaRPr lang="id-ID" sz="2900" dirty="0" smtClean="0"/>
          </a:p>
          <a:p>
            <a:pPr algn="just"/>
            <a:endParaRPr lang="id-ID" sz="1600" dirty="0" smtClean="0"/>
          </a:p>
          <a:p>
            <a:endParaRPr lang="id-ID" sz="1600" dirty="0" smtClean="0"/>
          </a:p>
          <a:p>
            <a:endParaRPr lang="id-ID" sz="1600" dirty="0" smtClean="0"/>
          </a:p>
          <a:p>
            <a:pPr>
              <a:buNone/>
            </a:pPr>
            <a:r>
              <a:rPr lang="id-ID" sz="1600" dirty="0" smtClean="0"/>
              <a:t>		</a:t>
            </a:r>
            <a:endParaRPr lang="id-ID" sz="1600" dirty="0"/>
          </a:p>
        </p:txBody>
      </p:sp>
      <p:sp>
        <p:nvSpPr>
          <p:cNvPr id="2" name="Title 1"/>
          <p:cNvSpPr>
            <a:spLocks noGrp="1"/>
          </p:cNvSpPr>
          <p:nvPr>
            <p:ph type="title"/>
          </p:nvPr>
        </p:nvSpPr>
        <p:spPr>
          <a:xfrm>
            <a:off x="357158" y="285728"/>
            <a:ext cx="8229600" cy="1018366"/>
          </a:xfrm>
        </p:spPr>
        <p:txBody>
          <a:bodyPr>
            <a:normAutofit/>
          </a:bodyPr>
          <a:lstStyle/>
          <a:p>
            <a:pPr algn="ctr"/>
            <a:r>
              <a:rPr lang="id-ID" sz="2800" dirty="0" smtClean="0">
                <a:latin typeface="+mn-lt"/>
              </a:rPr>
              <a:t>Pengertian Manajemen Operasional</a:t>
            </a:r>
            <a:endParaRPr lang="id-ID" sz="2800" dirty="0">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8" end="18"/>
                                            </p:txEl>
                                          </p:spTgt>
                                        </p:tgtEl>
                                        <p:attrNameLst>
                                          <p:attrName>style.visibility</p:attrName>
                                        </p:attrNameLst>
                                      </p:cBhvr>
                                      <p:to>
                                        <p:strVal val="visible"/>
                                      </p:to>
                                    </p:set>
                                    <p:animEffect transition="in" filter="fade">
                                      <p:cBhvr>
                                        <p:cTn id="62" dur="20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571612"/>
            <a:ext cx="8229600" cy="4572000"/>
          </a:xfrm>
        </p:spPr>
        <p:txBody>
          <a:bodyPr>
            <a:normAutofit/>
          </a:bodyPr>
          <a:lstStyle/>
          <a:p>
            <a:pPr algn="just">
              <a:buAutoNum type="arabicPeriod"/>
            </a:pPr>
            <a:r>
              <a:rPr lang="id-ID" sz="1600" dirty="0" smtClean="0"/>
              <a:t>Pemasaran, yang menghasilkan permintaan atau paling tidak menerima pemesanan untuk sebuah barang atau jasa</a:t>
            </a:r>
          </a:p>
          <a:p>
            <a:pPr algn="just">
              <a:buAutoNum type="arabicPeriod"/>
            </a:pPr>
            <a:r>
              <a:rPr lang="id-ID" sz="1600" dirty="0" smtClean="0"/>
              <a:t>Produksi/operasi, yang menghasilkan produk</a:t>
            </a:r>
          </a:p>
          <a:p>
            <a:pPr algn="just">
              <a:buAutoNum type="arabicPeriod"/>
            </a:pPr>
            <a:r>
              <a:rPr lang="id-ID" sz="1600" dirty="0" smtClean="0"/>
              <a:t>Keuangan/akuntansi, yang mengawasi sehat atau tidaknya sebuah organisasi, membayar tagihan dan mengumpulkan uang</a:t>
            </a:r>
          </a:p>
          <a:p>
            <a:pPr algn="just">
              <a:buNone/>
            </a:pPr>
            <a:endParaRPr lang="id-ID" sz="1600" dirty="0" smtClean="0"/>
          </a:p>
          <a:p>
            <a:pPr algn="just"/>
            <a:r>
              <a:rPr lang="id-ID" sz="1600" dirty="0" smtClean="0"/>
              <a:t>Manajer yang baik melaksanakan fungsi dasar proses manajemen untuk pencapaian tujuan yang telah ditetapkan sbb:</a:t>
            </a:r>
          </a:p>
          <a:p>
            <a:pPr algn="just">
              <a:buNone/>
            </a:pPr>
            <a:r>
              <a:rPr lang="id-ID" sz="1600" dirty="0" smtClean="0"/>
              <a:t>	- Perencanaan</a:t>
            </a:r>
          </a:p>
          <a:p>
            <a:pPr algn="just">
              <a:buNone/>
            </a:pPr>
            <a:r>
              <a:rPr lang="id-ID" sz="1600" dirty="0" smtClean="0"/>
              <a:t>	- Pengorganisasian</a:t>
            </a:r>
          </a:p>
          <a:p>
            <a:pPr algn="just">
              <a:buNone/>
            </a:pPr>
            <a:r>
              <a:rPr lang="id-ID" sz="1600" dirty="0" smtClean="0"/>
              <a:t>	- Pengaturan Karyawan</a:t>
            </a:r>
          </a:p>
          <a:p>
            <a:pPr algn="just">
              <a:buNone/>
            </a:pPr>
            <a:r>
              <a:rPr lang="id-ID" sz="1600" dirty="0" smtClean="0"/>
              <a:t>	- Pengarahan</a:t>
            </a:r>
          </a:p>
          <a:p>
            <a:pPr algn="just">
              <a:buNone/>
            </a:pPr>
            <a:r>
              <a:rPr lang="id-ID" sz="1600" dirty="0" smtClean="0"/>
              <a:t>	- Pengendalian</a:t>
            </a:r>
          </a:p>
          <a:p>
            <a:pPr algn="just">
              <a:buNone/>
            </a:pPr>
            <a:endParaRPr lang="id-ID" sz="1600" dirty="0" smtClean="0"/>
          </a:p>
          <a:p>
            <a:pPr algn="just">
              <a:buAutoNum type="arabicPeriod"/>
            </a:pPr>
            <a:endParaRPr lang="id-ID" sz="1600" dirty="0" smtClean="0"/>
          </a:p>
        </p:txBody>
      </p:sp>
      <p:sp>
        <p:nvSpPr>
          <p:cNvPr id="2" name="Title 1"/>
          <p:cNvSpPr>
            <a:spLocks noGrp="1"/>
          </p:cNvSpPr>
          <p:nvPr>
            <p:ph type="title"/>
          </p:nvPr>
        </p:nvSpPr>
        <p:spPr>
          <a:xfrm>
            <a:off x="457200" y="267494"/>
            <a:ext cx="8229600" cy="946928"/>
          </a:xfrm>
        </p:spPr>
        <p:txBody>
          <a:bodyPr>
            <a:normAutofit/>
          </a:bodyPr>
          <a:lstStyle/>
          <a:p>
            <a:r>
              <a:rPr lang="id-ID" sz="2000" dirty="0" smtClean="0">
                <a:latin typeface="+mn-lt"/>
              </a:rPr>
              <a:t>Untuk menghasilkan barang dan jasa, semua jenis organisasi menjalankan 3 (tiga) fungsi antara lain:</a:t>
            </a:r>
            <a:endParaRPr lang="id-ID" sz="2000" dirty="0">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20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20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2000"/>
                                        <p:tgtEl>
                                          <p:spTgt spid="3">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2000"/>
                                        <p:tgtEl>
                                          <p:spTgt spid="3">
                                            <p:txEl>
                                              <p:pRg st="8" end="8"/>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383262"/>
          </a:xfrm>
        </p:spPr>
        <p:txBody>
          <a:bodyPr>
            <a:normAutofit/>
          </a:bodyPr>
          <a:lstStyle/>
          <a:p>
            <a:r>
              <a:rPr lang="id-ID" sz="1600" dirty="0" smtClean="0"/>
              <a:t>Bank Komersial</a:t>
            </a:r>
          </a:p>
          <a:p>
            <a:pPr>
              <a:buNone/>
            </a:pPr>
            <a:endParaRPr lang="id-ID" sz="1600" dirty="0" smtClean="0">
              <a:latin typeface="Comic Sans MS" pitchFamily="66" charset="0"/>
            </a:endParaRPr>
          </a:p>
          <a:p>
            <a:pPr>
              <a:buNone/>
            </a:pPr>
            <a:r>
              <a:rPr lang="id-ID" sz="1600" dirty="0" smtClean="0">
                <a:latin typeface="Comic Sans MS" pitchFamily="66" charset="0"/>
              </a:rPr>
              <a:t>	</a:t>
            </a:r>
          </a:p>
          <a:p>
            <a:pPr>
              <a:buNone/>
            </a:pPr>
            <a:endParaRPr lang="id-ID" sz="1600" dirty="0" smtClean="0"/>
          </a:p>
          <a:p>
            <a:pPr>
              <a:buNone/>
            </a:pPr>
            <a:endParaRPr lang="id-ID" sz="1600" dirty="0" smtClean="0"/>
          </a:p>
          <a:p>
            <a:pPr>
              <a:buNone/>
            </a:pPr>
            <a:endParaRPr lang="id-ID" sz="1600" dirty="0" smtClean="0"/>
          </a:p>
          <a:p>
            <a:pPr>
              <a:buNone/>
            </a:pPr>
            <a:endParaRPr lang="id-ID" sz="1600" dirty="0" smtClean="0"/>
          </a:p>
          <a:p>
            <a:pPr>
              <a:buNone/>
            </a:pPr>
            <a:endParaRPr lang="id-ID" sz="1600" dirty="0" smtClean="0"/>
          </a:p>
          <a:p>
            <a:pPr>
              <a:buNone/>
            </a:pPr>
            <a:endParaRPr lang="id-ID" sz="1600" dirty="0" smtClean="0"/>
          </a:p>
          <a:p>
            <a:pPr>
              <a:buNone/>
            </a:pPr>
            <a:endParaRPr lang="id-ID" sz="1600" dirty="0" smtClean="0"/>
          </a:p>
          <a:p>
            <a:pPr>
              <a:buNone/>
            </a:pPr>
            <a:endParaRPr lang="id-ID" sz="1600" dirty="0" smtClean="0"/>
          </a:p>
          <a:p>
            <a:pPr>
              <a:buNone/>
            </a:pPr>
            <a:endParaRPr lang="id-ID" sz="1600" dirty="0" smtClean="0"/>
          </a:p>
          <a:p>
            <a:pPr>
              <a:buNone/>
            </a:pPr>
            <a:endParaRPr lang="id-ID" sz="1600" dirty="0" smtClean="0"/>
          </a:p>
          <a:p>
            <a:pPr>
              <a:buNone/>
            </a:pPr>
            <a:endParaRPr lang="id-ID" sz="1600" dirty="0" smtClean="0"/>
          </a:p>
          <a:p>
            <a:pPr>
              <a:buNone/>
            </a:pPr>
            <a:endParaRPr lang="id-ID" sz="1600" dirty="0"/>
          </a:p>
        </p:txBody>
      </p:sp>
      <p:sp>
        <p:nvSpPr>
          <p:cNvPr id="2" name="Title 1"/>
          <p:cNvSpPr>
            <a:spLocks noGrp="1"/>
          </p:cNvSpPr>
          <p:nvPr>
            <p:ph type="title"/>
          </p:nvPr>
        </p:nvSpPr>
        <p:spPr>
          <a:xfrm>
            <a:off x="500034" y="285728"/>
            <a:ext cx="8229600" cy="518300"/>
          </a:xfrm>
        </p:spPr>
        <p:txBody>
          <a:bodyPr>
            <a:normAutofit/>
          </a:bodyPr>
          <a:lstStyle/>
          <a:p>
            <a:r>
              <a:rPr lang="id-ID" sz="2000" dirty="0" smtClean="0">
                <a:latin typeface="+mn-lt"/>
              </a:rPr>
              <a:t>Contoh fungsi operasi perusahaan </a:t>
            </a:r>
            <a:r>
              <a:rPr lang="id-ID" sz="2000" dirty="0" smtClean="0">
                <a:latin typeface="Comic Sans MS" pitchFamily="66" charset="0"/>
              </a:rPr>
              <a:t>:</a:t>
            </a:r>
            <a:endParaRPr lang="id-ID" sz="2000" dirty="0">
              <a:latin typeface="Comic Sans MS" pitchFamily="66" charset="0"/>
            </a:endParaRPr>
          </a:p>
        </p:txBody>
      </p:sp>
      <p:sp>
        <p:nvSpPr>
          <p:cNvPr id="4" name="Rectangle 3"/>
          <p:cNvSpPr/>
          <p:nvPr/>
        </p:nvSpPr>
        <p:spPr>
          <a:xfrm>
            <a:off x="3286116" y="1500174"/>
            <a:ext cx="2357454"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t>Bank Komersial</a:t>
            </a:r>
            <a:endParaRPr lang="id-ID" sz="1400" dirty="0"/>
          </a:p>
        </p:txBody>
      </p:sp>
      <p:sp>
        <p:nvSpPr>
          <p:cNvPr id="19" name="Down Arrow 18"/>
          <p:cNvSpPr/>
          <p:nvPr/>
        </p:nvSpPr>
        <p:spPr>
          <a:xfrm>
            <a:off x="4429124" y="1785926"/>
            <a:ext cx="7143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Minus 20"/>
          <p:cNvSpPr/>
          <p:nvPr/>
        </p:nvSpPr>
        <p:spPr>
          <a:xfrm>
            <a:off x="0" y="2000240"/>
            <a:ext cx="6786578" cy="7143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Down Arrow 21"/>
          <p:cNvSpPr/>
          <p:nvPr/>
        </p:nvSpPr>
        <p:spPr>
          <a:xfrm flipH="1">
            <a:off x="857224" y="2071678"/>
            <a:ext cx="45719"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6" name="Rectangle 25"/>
          <p:cNvSpPr/>
          <p:nvPr/>
        </p:nvSpPr>
        <p:spPr>
          <a:xfrm>
            <a:off x="714348" y="2214554"/>
            <a:ext cx="2071702"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d-ID" sz="1400" dirty="0" smtClean="0"/>
              <a:t>Operasi :</a:t>
            </a:r>
          </a:p>
          <a:p>
            <a:pPr>
              <a:buFontTx/>
              <a:buChar char="-"/>
            </a:pPr>
            <a:r>
              <a:rPr lang="id-ID" sz="1400" dirty="0" smtClean="0"/>
              <a:t>Penjadwalan kasir</a:t>
            </a:r>
          </a:p>
          <a:p>
            <a:pPr>
              <a:buFontTx/>
              <a:buChar char="-"/>
            </a:pPr>
            <a:r>
              <a:rPr lang="id-ID" sz="1400" dirty="0" smtClean="0"/>
              <a:t> Kliring Cek</a:t>
            </a:r>
          </a:p>
          <a:p>
            <a:pPr>
              <a:buFontTx/>
              <a:buChar char="-"/>
            </a:pPr>
            <a:r>
              <a:rPr lang="id-ID" sz="1400" dirty="0" smtClean="0"/>
              <a:t> Penagihan</a:t>
            </a:r>
          </a:p>
          <a:p>
            <a:pPr>
              <a:buFontTx/>
              <a:buChar char="-"/>
            </a:pPr>
            <a:r>
              <a:rPr lang="id-ID" sz="1400" dirty="0" smtClean="0"/>
              <a:t> Proses Transaksi</a:t>
            </a:r>
          </a:p>
          <a:p>
            <a:pPr>
              <a:buFontTx/>
              <a:buChar char="-"/>
            </a:pPr>
            <a:r>
              <a:rPr lang="id-ID" sz="1400" dirty="0" smtClean="0"/>
              <a:t> Desain/Tata Letak</a:t>
            </a:r>
          </a:p>
          <a:p>
            <a:pPr>
              <a:buFontTx/>
              <a:buChar char="-"/>
            </a:pPr>
            <a:r>
              <a:rPr lang="id-ID" sz="1400" dirty="0" smtClean="0"/>
              <a:t> operasi ruang besi</a:t>
            </a:r>
          </a:p>
          <a:p>
            <a:pPr>
              <a:buFontTx/>
              <a:buChar char="-"/>
            </a:pPr>
            <a:r>
              <a:rPr lang="id-ID" sz="1400" dirty="0" smtClean="0"/>
              <a:t> dll</a:t>
            </a:r>
            <a:endParaRPr lang="id-ID" sz="1400" dirty="0"/>
          </a:p>
        </p:txBody>
      </p:sp>
      <p:cxnSp>
        <p:nvCxnSpPr>
          <p:cNvPr id="28" name="Straight Connector 27"/>
          <p:cNvCxnSpPr/>
          <p:nvPr/>
        </p:nvCxnSpPr>
        <p:spPr>
          <a:xfrm rot="5400000">
            <a:off x="2225578" y="3059983"/>
            <a:ext cx="1977405" cy="794"/>
          </a:xfrm>
          <a:prstGeom prst="line">
            <a:avLst/>
          </a:prstGeom>
        </p:spPr>
        <p:style>
          <a:lnRef idx="1">
            <a:schemeClr val="accent1"/>
          </a:lnRef>
          <a:fillRef idx="0">
            <a:schemeClr val="accent1"/>
          </a:fillRef>
          <a:effectRef idx="0">
            <a:schemeClr val="accent1"/>
          </a:effectRef>
          <a:fontRef idx="minor">
            <a:schemeClr val="tx1"/>
          </a:fontRef>
        </p:style>
      </p:cxnSp>
      <p:sp>
        <p:nvSpPr>
          <p:cNvPr id="29" name="Right Arrow 28"/>
          <p:cNvSpPr/>
          <p:nvPr/>
        </p:nvSpPr>
        <p:spPr>
          <a:xfrm>
            <a:off x="3214678" y="2357430"/>
            <a:ext cx="21431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30" name="Rectangle 29"/>
          <p:cNvSpPr/>
          <p:nvPr/>
        </p:nvSpPr>
        <p:spPr>
          <a:xfrm>
            <a:off x="3443286" y="2143116"/>
            <a:ext cx="1700218"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d-ID" sz="1400" dirty="0" smtClean="0">
                <a:solidFill>
                  <a:srgbClr val="FFC000"/>
                </a:solidFill>
              </a:rPr>
              <a:t>Keuangan :</a:t>
            </a:r>
          </a:p>
          <a:p>
            <a:pPr>
              <a:buFontTx/>
              <a:buChar char="-"/>
            </a:pPr>
            <a:r>
              <a:rPr lang="id-ID" sz="1400" dirty="0" smtClean="0">
                <a:solidFill>
                  <a:srgbClr val="FFC000"/>
                </a:solidFill>
              </a:rPr>
              <a:t>Investasi</a:t>
            </a:r>
          </a:p>
          <a:p>
            <a:pPr>
              <a:buFontTx/>
              <a:buChar char="-"/>
            </a:pPr>
            <a:r>
              <a:rPr lang="id-ID" sz="1400" dirty="0" smtClean="0">
                <a:solidFill>
                  <a:srgbClr val="FFC000"/>
                </a:solidFill>
              </a:rPr>
              <a:t> Sekuritas</a:t>
            </a:r>
          </a:p>
          <a:p>
            <a:pPr>
              <a:buFontTx/>
              <a:buChar char="-"/>
            </a:pPr>
            <a:r>
              <a:rPr lang="id-ID" sz="1400" dirty="0" smtClean="0">
                <a:solidFill>
                  <a:srgbClr val="FFC000"/>
                </a:solidFill>
              </a:rPr>
              <a:t> Real estat</a:t>
            </a:r>
            <a:endParaRPr lang="id-ID" sz="1400" dirty="0">
              <a:solidFill>
                <a:srgbClr val="FFC000"/>
              </a:solidFill>
            </a:endParaRPr>
          </a:p>
        </p:txBody>
      </p:sp>
      <p:sp>
        <p:nvSpPr>
          <p:cNvPr id="32" name="Right Arrow 31"/>
          <p:cNvSpPr/>
          <p:nvPr/>
        </p:nvSpPr>
        <p:spPr>
          <a:xfrm>
            <a:off x="3214678" y="3429000"/>
            <a:ext cx="21431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3" name="Rectangle 32"/>
          <p:cNvSpPr/>
          <p:nvPr/>
        </p:nvSpPr>
        <p:spPr>
          <a:xfrm>
            <a:off x="3428992" y="3214686"/>
            <a:ext cx="1714512"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400" dirty="0" smtClean="0">
                <a:solidFill>
                  <a:srgbClr val="FFC000"/>
                </a:solidFill>
              </a:rPr>
              <a:t>Akuntansi</a:t>
            </a:r>
            <a:endParaRPr lang="id-ID" sz="1400" dirty="0">
              <a:solidFill>
                <a:srgbClr val="FFC000"/>
              </a:solidFill>
            </a:endParaRPr>
          </a:p>
        </p:txBody>
      </p:sp>
      <p:sp>
        <p:nvSpPr>
          <p:cNvPr id="34" name="Right Arrow 33"/>
          <p:cNvSpPr/>
          <p:nvPr/>
        </p:nvSpPr>
        <p:spPr>
          <a:xfrm>
            <a:off x="3214678" y="4026223"/>
            <a:ext cx="21431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5" name="Rectangle 34"/>
          <p:cNvSpPr/>
          <p:nvPr/>
        </p:nvSpPr>
        <p:spPr>
          <a:xfrm>
            <a:off x="3428992" y="3857628"/>
            <a:ext cx="171451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400" dirty="0" smtClean="0">
                <a:solidFill>
                  <a:srgbClr val="FFC000"/>
                </a:solidFill>
              </a:rPr>
              <a:t>Auditing</a:t>
            </a:r>
            <a:endParaRPr lang="id-ID" sz="1400" dirty="0">
              <a:solidFill>
                <a:srgbClr val="FFC000"/>
              </a:solidFill>
            </a:endParaRPr>
          </a:p>
        </p:txBody>
      </p:sp>
      <p:cxnSp>
        <p:nvCxnSpPr>
          <p:cNvPr id="40" name="Straight Connector 39"/>
          <p:cNvCxnSpPr/>
          <p:nvPr/>
        </p:nvCxnSpPr>
        <p:spPr>
          <a:xfrm rot="5400000">
            <a:off x="4786313" y="3143249"/>
            <a:ext cx="2143142" cy="1588"/>
          </a:xfrm>
          <a:prstGeom prst="line">
            <a:avLst/>
          </a:prstGeom>
        </p:spPr>
        <p:style>
          <a:lnRef idx="1">
            <a:schemeClr val="accent1"/>
          </a:lnRef>
          <a:fillRef idx="0">
            <a:schemeClr val="accent1"/>
          </a:fillRef>
          <a:effectRef idx="0">
            <a:schemeClr val="accent1"/>
          </a:effectRef>
          <a:fontRef idx="minor">
            <a:schemeClr val="tx1"/>
          </a:fontRef>
        </p:style>
      </p:cxnSp>
      <p:sp>
        <p:nvSpPr>
          <p:cNvPr id="43" name="Right Arrow 42"/>
          <p:cNvSpPr/>
          <p:nvPr/>
        </p:nvSpPr>
        <p:spPr>
          <a:xfrm>
            <a:off x="5857884" y="2500306"/>
            <a:ext cx="21431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4" name="Right Arrow 43"/>
          <p:cNvSpPr/>
          <p:nvPr/>
        </p:nvSpPr>
        <p:spPr>
          <a:xfrm>
            <a:off x="5857884" y="4169099"/>
            <a:ext cx="21431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5" name="Rectangle 44"/>
          <p:cNvSpPr/>
          <p:nvPr/>
        </p:nvSpPr>
        <p:spPr>
          <a:xfrm>
            <a:off x="6072198" y="2143116"/>
            <a:ext cx="2357454" cy="1714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d-ID" sz="1400" dirty="0" smtClean="0">
                <a:solidFill>
                  <a:srgbClr val="FFC000"/>
                </a:solidFill>
              </a:rPr>
              <a:t>Pemasaran :</a:t>
            </a:r>
          </a:p>
          <a:p>
            <a:r>
              <a:rPr lang="id-ID" sz="1400" dirty="0" smtClean="0">
                <a:solidFill>
                  <a:srgbClr val="FFC000"/>
                </a:solidFill>
              </a:rPr>
              <a:t>Pinjaman</a:t>
            </a:r>
          </a:p>
          <a:p>
            <a:r>
              <a:rPr lang="id-ID" sz="1400" dirty="0" smtClean="0">
                <a:solidFill>
                  <a:srgbClr val="FFC000"/>
                </a:solidFill>
              </a:rPr>
              <a:t>   - Komersial</a:t>
            </a:r>
          </a:p>
          <a:p>
            <a:r>
              <a:rPr lang="id-ID" sz="1400" dirty="0" smtClean="0">
                <a:solidFill>
                  <a:srgbClr val="FFC000"/>
                </a:solidFill>
              </a:rPr>
              <a:t>   - Industri</a:t>
            </a:r>
          </a:p>
          <a:p>
            <a:r>
              <a:rPr lang="id-ID" sz="1400" dirty="0" smtClean="0">
                <a:solidFill>
                  <a:srgbClr val="FFC000"/>
                </a:solidFill>
              </a:rPr>
              <a:t>   - Keuangan</a:t>
            </a:r>
          </a:p>
          <a:p>
            <a:r>
              <a:rPr lang="id-ID" sz="1400" dirty="0" smtClean="0">
                <a:solidFill>
                  <a:srgbClr val="FFC000"/>
                </a:solidFill>
              </a:rPr>
              <a:t>   - Pribadi</a:t>
            </a:r>
          </a:p>
          <a:p>
            <a:r>
              <a:rPr lang="id-ID" sz="1400" dirty="0" smtClean="0">
                <a:solidFill>
                  <a:srgbClr val="FFC000"/>
                </a:solidFill>
              </a:rPr>
              <a:t>   - dll</a:t>
            </a:r>
            <a:endParaRPr lang="id-ID" sz="1400" dirty="0">
              <a:solidFill>
                <a:srgbClr val="FFC000"/>
              </a:solidFill>
            </a:endParaRPr>
          </a:p>
        </p:txBody>
      </p:sp>
      <p:sp>
        <p:nvSpPr>
          <p:cNvPr id="46" name="Rectangle 45"/>
          <p:cNvSpPr/>
          <p:nvPr/>
        </p:nvSpPr>
        <p:spPr>
          <a:xfrm>
            <a:off x="6072198" y="3929066"/>
            <a:ext cx="235745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400" dirty="0" smtClean="0">
                <a:solidFill>
                  <a:srgbClr val="FFC000"/>
                </a:solidFill>
              </a:rPr>
              <a:t>Departemen</a:t>
            </a:r>
            <a:r>
              <a:rPr lang="id-ID" sz="1400" dirty="0" smtClean="0"/>
              <a:t> </a:t>
            </a:r>
            <a:r>
              <a:rPr lang="id-ID" sz="1400" dirty="0" smtClean="0">
                <a:solidFill>
                  <a:srgbClr val="FFC000"/>
                </a:solidFill>
              </a:rPr>
              <a:t>Kredit</a:t>
            </a:r>
            <a:endParaRPr lang="id-ID" sz="1400" dirty="0">
              <a:solidFill>
                <a:srgbClr val="FFC000"/>
              </a:solidFill>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wipe(down)">
                                      <p:cBhvr>
                                        <p:cTn id="12" dur="500"/>
                                        <p:tgtEl>
                                          <p:spTgt spid="4">
                                            <p:bg/>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6">
                                            <p:bg/>
                                          </p:spTgt>
                                        </p:tgtEl>
                                        <p:attrNameLst>
                                          <p:attrName>style.visibility</p:attrName>
                                        </p:attrNameLst>
                                      </p:cBhvr>
                                      <p:to>
                                        <p:strVal val="visible"/>
                                      </p:to>
                                    </p:set>
                                    <p:animEffect transition="in" filter="wipe(down)">
                                      <p:cBhvr>
                                        <p:cTn id="20" dur="500"/>
                                        <p:tgtEl>
                                          <p:spTgt spid="26">
                                            <p:bg/>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6">
                                            <p:txEl>
                                              <p:pRg st="0" end="0"/>
                                            </p:txEl>
                                          </p:spTgt>
                                        </p:tgtEl>
                                        <p:attrNameLst>
                                          <p:attrName>style.visibility</p:attrName>
                                        </p:attrNameLst>
                                      </p:cBhvr>
                                      <p:to>
                                        <p:strVal val="visible"/>
                                      </p:to>
                                    </p:set>
                                    <p:animEffect transition="in" filter="wipe(down)">
                                      <p:cBhvr>
                                        <p:cTn id="25" dur="500"/>
                                        <p:tgtEl>
                                          <p:spTgt spid="26">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26">
                                            <p:txEl>
                                              <p:pRg st="1" end="1"/>
                                            </p:txEl>
                                          </p:spTgt>
                                        </p:tgtEl>
                                        <p:attrNameLst>
                                          <p:attrName>style.visibility</p:attrName>
                                        </p:attrNameLst>
                                      </p:cBhvr>
                                      <p:to>
                                        <p:strVal val="visible"/>
                                      </p:to>
                                    </p:set>
                                    <p:animEffect transition="in" filter="wipe(down)">
                                      <p:cBhvr>
                                        <p:cTn id="30" dur="500"/>
                                        <p:tgtEl>
                                          <p:spTgt spid="26">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26">
                                            <p:txEl>
                                              <p:pRg st="2" end="2"/>
                                            </p:txEl>
                                          </p:spTgt>
                                        </p:tgtEl>
                                        <p:attrNameLst>
                                          <p:attrName>style.visibility</p:attrName>
                                        </p:attrNameLst>
                                      </p:cBhvr>
                                      <p:to>
                                        <p:strVal val="visible"/>
                                      </p:to>
                                    </p:set>
                                    <p:animEffect transition="in" filter="wipe(down)">
                                      <p:cBhvr>
                                        <p:cTn id="35" dur="500"/>
                                        <p:tgtEl>
                                          <p:spTgt spid="26">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6">
                                            <p:txEl>
                                              <p:pRg st="3" end="3"/>
                                            </p:txEl>
                                          </p:spTgt>
                                        </p:tgtEl>
                                        <p:attrNameLst>
                                          <p:attrName>style.visibility</p:attrName>
                                        </p:attrNameLst>
                                      </p:cBhvr>
                                      <p:to>
                                        <p:strVal val="visible"/>
                                      </p:to>
                                    </p:set>
                                    <p:animEffect transition="in" filter="wipe(down)">
                                      <p:cBhvr>
                                        <p:cTn id="40" dur="500"/>
                                        <p:tgtEl>
                                          <p:spTgt spid="26">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6">
                                            <p:txEl>
                                              <p:pRg st="4" end="4"/>
                                            </p:txEl>
                                          </p:spTgt>
                                        </p:tgtEl>
                                        <p:attrNameLst>
                                          <p:attrName>style.visibility</p:attrName>
                                        </p:attrNameLst>
                                      </p:cBhvr>
                                      <p:to>
                                        <p:strVal val="visible"/>
                                      </p:to>
                                    </p:set>
                                    <p:animEffect transition="in" filter="wipe(down)">
                                      <p:cBhvr>
                                        <p:cTn id="45" dur="500"/>
                                        <p:tgtEl>
                                          <p:spTgt spid="26">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26">
                                            <p:txEl>
                                              <p:pRg st="5" end="5"/>
                                            </p:txEl>
                                          </p:spTgt>
                                        </p:tgtEl>
                                        <p:attrNameLst>
                                          <p:attrName>style.visibility</p:attrName>
                                        </p:attrNameLst>
                                      </p:cBhvr>
                                      <p:to>
                                        <p:strVal val="visible"/>
                                      </p:to>
                                    </p:set>
                                    <p:animEffect transition="in" filter="wipe(down)">
                                      <p:cBhvr>
                                        <p:cTn id="50" dur="500"/>
                                        <p:tgtEl>
                                          <p:spTgt spid="26">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26">
                                            <p:txEl>
                                              <p:pRg st="6" end="6"/>
                                            </p:txEl>
                                          </p:spTgt>
                                        </p:tgtEl>
                                        <p:attrNameLst>
                                          <p:attrName>style.visibility</p:attrName>
                                        </p:attrNameLst>
                                      </p:cBhvr>
                                      <p:to>
                                        <p:strVal val="visible"/>
                                      </p:to>
                                    </p:set>
                                    <p:animEffect transition="in" filter="wipe(down)">
                                      <p:cBhvr>
                                        <p:cTn id="55" dur="500"/>
                                        <p:tgtEl>
                                          <p:spTgt spid="26">
                                            <p:txEl>
                                              <p:pRg st="6" end="6"/>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26">
                                            <p:txEl>
                                              <p:pRg st="7" end="7"/>
                                            </p:txEl>
                                          </p:spTgt>
                                        </p:tgtEl>
                                        <p:attrNameLst>
                                          <p:attrName>style.visibility</p:attrName>
                                        </p:attrNameLst>
                                      </p:cBhvr>
                                      <p:to>
                                        <p:strVal val="visible"/>
                                      </p:to>
                                    </p:set>
                                    <p:animEffect transition="in" filter="wipe(down)">
                                      <p:cBhvr>
                                        <p:cTn id="60" dur="500"/>
                                        <p:tgtEl>
                                          <p:spTgt spid="26">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30">
                                            <p:bg/>
                                          </p:spTgt>
                                        </p:tgtEl>
                                        <p:attrNameLst>
                                          <p:attrName>style.visibility</p:attrName>
                                        </p:attrNameLst>
                                      </p:cBhvr>
                                      <p:to>
                                        <p:strVal val="visible"/>
                                      </p:to>
                                    </p:set>
                                    <p:animEffect transition="in" filter="wipe(down)">
                                      <p:cBhvr>
                                        <p:cTn id="65" dur="500"/>
                                        <p:tgtEl>
                                          <p:spTgt spid="30">
                                            <p:bg/>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30">
                                            <p:txEl>
                                              <p:pRg st="0" end="0"/>
                                            </p:txEl>
                                          </p:spTgt>
                                        </p:tgtEl>
                                        <p:attrNameLst>
                                          <p:attrName>style.visibility</p:attrName>
                                        </p:attrNameLst>
                                      </p:cBhvr>
                                      <p:to>
                                        <p:strVal val="visible"/>
                                      </p:to>
                                    </p:set>
                                    <p:animEffect transition="in" filter="wipe(down)">
                                      <p:cBhvr>
                                        <p:cTn id="70" dur="500"/>
                                        <p:tgtEl>
                                          <p:spTgt spid="30">
                                            <p:txEl>
                                              <p:pRg st="0" end="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30">
                                            <p:txEl>
                                              <p:pRg st="1" end="1"/>
                                            </p:txEl>
                                          </p:spTgt>
                                        </p:tgtEl>
                                        <p:attrNameLst>
                                          <p:attrName>style.visibility</p:attrName>
                                        </p:attrNameLst>
                                      </p:cBhvr>
                                      <p:to>
                                        <p:strVal val="visible"/>
                                      </p:to>
                                    </p:set>
                                    <p:animEffect transition="in" filter="wipe(down)">
                                      <p:cBhvr>
                                        <p:cTn id="75" dur="500"/>
                                        <p:tgtEl>
                                          <p:spTgt spid="30">
                                            <p:txEl>
                                              <p:pRg st="1" end="1"/>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30">
                                            <p:txEl>
                                              <p:pRg st="2" end="2"/>
                                            </p:txEl>
                                          </p:spTgt>
                                        </p:tgtEl>
                                        <p:attrNameLst>
                                          <p:attrName>style.visibility</p:attrName>
                                        </p:attrNameLst>
                                      </p:cBhvr>
                                      <p:to>
                                        <p:strVal val="visible"/>
                                      </p:to>
                                    </p:set>
                                    <p:animEffect transition="in" filter="wipe(down)">
                                      <p:cBhvr>
                                        <p:cTn id="80" dur="500"/>
                                        <p:tgtEl>
                                          <p:spTgt spid="30">
                                            <p:txEl>
                                              <p:pRg st="2" end="2"/>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30">
                                            <p:txEl>
                                              <p:pRg st="3" end="3"/>
                                            </p:txEl>
                                          </p:spTgt>
                                        </p:tgtEl>
                                        <p:attrNameLst>
                                          <p:attrName>style.visibility</p:attrName>
                                        </p:attrNameLst>
                                      </p:cBhvr>
                                      <p:to>
                                        <p:strVal val="visible"/>
                                      </p:to>
                                    </p:set>
                                    <p:animEffect transition="in" filter="wipe(down)">
                                      <p:cBhvr>
                                        <p:cTn id="85" dur="500"/>
                                        <p:tgtEl>
                                          <p:spTgt spid="30">
                                            <p:txEl>
                                              <p:pRg st="3" end="3"/>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33">
                                            <p:bg/>
                                          </p:spTgt>
                                        </p:tgtEl>
                                        <p:attrNameLst>
                                          <p:attrName>style.visibility</p:attrName>
                                        </p:attrNameLst>
                                      </p:cBhvr>
                                      <p:to>
                                        <p:strVal val="visible"/>
                                      </p:to>
                                    </p:set>
                                    <p:animEffect transition="in" filter="wipe(down)">
                                      <p:cBhvr>
                                        <p:cTn id="90" dur="500"/>
                                        <p:tgtEl>
                                          <p:spTgt spid="33">
                                            <p:bg/>
                                          </p:spTgt>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4" fill="hold" grpId="0" nodeType="clickEffect">
                                  <p:stCondLst>
                                    <p:cond delay="0"/>
                                  </p:stCondLst>
                                  <p:childTnLst>
                                    <p:set>
                                      <p:cBhvr>
                                        <p:cTn id="94" dur="1" fill="hold">
                                          <p:stCondLst>
                                            <p:cond delay="0"/>
                                          </p:stCondLst>
                                        </p:cTn>
                                        <p:tgtEl>
                                          <p:spTgt spid="33">
                                            <p:txEl>
                                              <p:pRg st="0" end="0"/>
                                            </p:txEl>
                                          </p:spTgt>
                                        </p:tgtEl>
                                        <p:attrNameLst>
                                          <p:attrName>style.visibility</p:attrName>
                                        </p:attrNameLst>
                                      </p:cBhvr>
                                      <p:to>
                                        <p:strVal val="visible"/>
                                      </p:to>
                                    </p:set>
                                    <p:animEffect transition="in" filter="wipe(down)">
                                      <p:cBhvr>
                                        <p:cTn id="95" dur="500"/>
                                        <p:tgtEl>
                                          <p:spTgt spid="33">
                                            <p:txEl>
                                              <p:pRg st="0" end="0"/>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4" fill="hold" grpId="0" nodeType="clickEffect">
                                  <p:stCondLst>
                                    <p:cond delay="0"/>
                                  </p:stCondLst>
                                  <p:childTnLst>
                                    <p:set>
                                      <p:cBhvr>
                                        <p:cTn id="99" dur="1" fill="hold">
                                          <p:stCondLst>
                                            <p:cond delay="0"/>
                                          </p:stCondLst>
                                        </p:cTn>
                                        <p:tgtEl>
                                          <p:spTgt spid="35">
                                            <p:bg/>
                                          </p:spTgt>
                                        </p:tgtEl>
                                        <p:attrNameLst>
                                          <p:attrName>style.visibility</p:attrName>
                                        </p:attrNameLst>
                                      </p:cBhvr>
                                      <p:to>
                                        <p:strVal val="visible"/>
                                      </p:to>
                                    </p:set>
                                    <p:animEffect transition="in" filter="wipe(down)">
                                      <p:cBhvr>
                                        <p:cTn id="100" dur="500"/>
                                        <p:tgtEl>
                                          <p:spTgt spid="35">
                                            <p:bg/>
                                          </p:spTgt>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4" fill="hold" grpId="0" nodeType="clickEffect">
                                  <p:stCondLst>
                                    <p:cond delay="0"/>
                                  </p:stCondLst>
                                  <p:childTnLst>
                                    <p:set>
                                      <p:cBhvr>
                                        <p:cTn id="104" dur="1" fill="hold">
                                          <p:stCondLst>
                                            <p:cond delay="0"/>
                                          </p:stCondLst>
                                        </p:cTn>
                                        <p:tgtEl>
                                          <p:spTgt spid="35">
                                            <p:txEl>
                                              <p:pRg st="0" end="0"/>
                                            </p:txEl>
                                          </p:spTgt>
                                        </p:tgtEl>
                                        <p:attrNameLst>
                                          <p:attrName>style.visibility</p:attrName>
                                        </p:attrNameLst>
                                      </p:cBhvr>
                                      <p:to>
                                        <p:strVal val="visible"/>
                                      </p:to>
                                    </p:set>
                                    <p:animEffect transition="in" filter="wipe(down)">
                                      <p:cBhvr>
                                        <p:cTn id="105" dur="500"/>
                                        <p:tgtEl>
                                          <p:spTgt spid="35">
                                            <p:txEl>
                                              <p:pRg st="0" end="0"/>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4" fill="hold" grpId="0" nodeType="clickEffect">
                                  <p:stCondLst>
                                    <p:cond delay="0"/>
                                  </p:stCondLst>
                                  <p:childTnLst>
                                    <p:set>
                                      <p:cBhvr>
                                        <p:cTn id="109" dur="1" fill="hold">
                                          <p:stCondLst>
                                            <p:cond delay="0"/>
                                          </p:stCondLst>
                                        </p:cTn>
                                        <p:tgtEl>
                                          <p:spTgt spid="45">
                                            <p:bg/>
                                          </p:spTgt>
                                        </p:tgtEl>
                                        <p:attrNameLst>
                                          <p:attrName>style.visibility</p:attrName>
                                        </p:attrNameLst>
                                      </p:cBhvr>
                                      <p:to>
                                        <p:strVal val="visible"/>
                                      </p:to>
                                    </p:set>
                                    <p:animEffect transition="in" filter="wipe(down)">
                                      <p:cBhvr>
                                        <p:cTn id="110" dur="500"/>
                                        <p:tgtEl>
                                          <p:spTgt spid="45">
                                            <p:bg/>
                                          </p:spTgt>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4" fill="hold" grpId="0" nodeType="clickEffect">
                                  <p:stCondLst>
                                    <p:cond delay="0"/>
                                  </p:stCondLst>
                                  <p:childTnLst>
                                    <p:set>
                                      <p:cBhvr>
                                        <p:cTn id="114" dur="1" fill="hold">
                                          <p:stCondLst>
                                            <p:cond delay="0"/>
                                          </p:stCondLst>
                                        </p:cTn>
                                        <p:tgtEl>
                                          <p:spTgt spid="45">
                                            <p:txEl>
                                              <p:pRg st="0" end="0"/>
                                            </p:txEl>
                                          </p:spTgt>
                                        </p:tgtEl>
                                        <p:attrNameLst>
                                          <p:attrName>style.visibility</p:attrName>
                                        </p:attrNameLst>
                                      </p:cBhvr>
                                      <p:to>
                                        <p:strVal val="visible"/>
                                      </p:to>
                                    </p:set>
                                    <p:animEffect transition="in" filter="wipe(down)">
                                      <p:cBhvr>
                                        <p:cTn id="115" dur="500"/>
                                        <p:tgtEl>
                                          <p:spTgt spid="45">
                                            <p:txEl>
                                              <p:pRg st="0" end="0"/>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4" fill="hold" grpId="0" nodeType="clickEffect">
                                  <p:stCondLst>
                                    <p:cond delay="0"/>
                                  </p:stCondLst>
                                  <p:childTnLst>
                                    <p:set>
                                      <p:cBhvr>
                                        <p:cTn id="119" dur="1" fill="hold">
                                          <p:stCondLst>
                                            <p:cond delay="0"/>
                                          </p:stCondLst>
                                        </p:cTn>
                                        <p:tgtEl>
                                          <p:spTgt spid="45">
                                            <p:txEl>
                                              <p:pRg st="1" end="1"/>
                                            </p:txEl>
                                          </p:spTgt>
                                        </p:tgtEl>
                                        <p:attrNameLst>
                                          <p:attrName>style.visibility</p:attrName>
                                        </p:attrNameLst>
                                      </p:cBhvr>
                                      <p:to>
                                        <p:strVal val="visible"/>
                                      </p:to>
                                    </p:set>
                                    <p:animEffect transition="in" filter="wipe(down)">
                                      <p:cBhvr>
                                        <p:cTn id="120" dur="500"/>
                                        <p:tgtEl>
                                          <p:spTgt spid="45">
                                            <p:txEl>
                                              <p:pRg st="1" end="1"/>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4" fill="hold" grpId="0" nodeType="clickEffect">
                                  <p:stCondLst>
                                    <p:cond delay="0"/>
                                  </p:stCondLst>
                                  <p:childTnLst>
                                    <p:set>
                                      <p:cBhvr>
                                        <p:cTn id="124" dur="1" fill="hold">
                                          <p:stCondLst>
                                            <p:cond delay="0"/>
                                          </p:stCondLst>
                                        </p:cTn>
                                        <p:tgtEl>
                                          <p:spTgt spid="45">
                                            <p:txEl>
                                              <p:pRg st="2" end="2"/>
                                            </p:txEl>
                                          </p:spTgt>
                                        </p:tgtEl>
                                        <p:attrNameLst>
                                          <p:attrName>style.visibility</p:attrName>
                                        </p:attrNameLst>
                                      </p:cBhvr>
                                      <p:to>
                                        <p:strVal val="visible"/>
                                      </p:to>
                                    </p:set>
                                    <p:animEffect transition="in" filter="wipe(down)">
                                      <p:cBhvr>
                                        <p:cTn id="125" dur="500"/>
                                        <p:tgtEl>
                                          <p:spTgt spid="45">
                                            <p:txEl>
                                              <p:pRg st="2" end="2"/>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4" fill="hold" grpId="0" nodeType="clickEffect">
                                  <p:stCondLst>
                                    <p:cond delay="0"/>
                                  </p:stCondLst>
                                  <p:childTnLst>
                                    <p:set>
                                      <p:cBhvr>
                                        <p:cTn id="129" dur="1" fill="hold">
                                          <p:stCondLst>
                                            <p:cond delay="0"/>
                                          </p:stCondLst>
                                        </p:cTn>
                                        <p:tgtEl>
                                          <p:spTgt spid="45">
                                            <p:txEl>
                                              <p:pRg st="3" end="3"/>
                                            </p:txEl>
                                          </p:spTgt>
                                        </p:tgtEl>
                                        <p:attrNameLst>
                                          <p:attrName>style.visibility</p:attrName>
                                        </p:attrNameLst>
                                      </p:cBhvr>
                                      <p:to>
                                        <p:strVal val="visible"/>
                                      </p:to>
                                    </p:set>
                                    <p:animEffect transition="in" filter="wipe(down)">
                                      <p:cBhvr>
                                        <p:cTn id="130" dur="500"/>
                                        <p:tgtEl>
                                          <p:spTgt spid="45">
                                            <p:txEl>
                                              <p:pRg st="3" end="3"/>
                                            </p:txEl>
                                          </p:spTgt>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4" fill="hold" grpId="0" nodeType="clickEffect">
                                  <p:stCondLst>
                                    <p:cond delay="0"/>
                                  </p:stCondLst>
                                  <p:childTnLst>
                                    <p:set>
                                      <p:cBhvr>
                                        <p:cTn id="134" dur="1" fill="hold">
                                          <p:stCondLst>
                                            <p:cond delay="0"/>
                                          </p:stCondLst>
                                        </p:cTn>
                                        <p:tgtEl>
                                          <p:spTgt spid="45">
                                            <p:txEl>
                                              <p:pRg st="4" end="4"/>
                                            </p:txEl>
                                          </p:spTgt>
                                        </p:tgtEl>
                                        <p:attrNameLst>
                                          <p:attrName>style.visibility</p:attrName>
                                        </p:attrNameLst>
                                      </p:cBhvr>
                                      <p:to>
                                        <p:strVal val="visible"/>
                                      </p:to>
                                    </p:set>
                                    <p:animEffect transition="in" filter="wipe(down)">
                                      <p:cBhvr>
                                        <p:cTn id="135" dur="500"/>
                                        <p:tgtEl>
                                          <p:spTgt spid="45">
                                            <p:txEl>
                                              <p:pRg st="4" end="4"/>
                                            </p:txEl>
                                          </p:spTgt>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4" fill="hold" grpId="0" nodeType="clickEffect">
                                  <p:stCondLst>
                                    <p:cond delay="0"/>
                                  </p:stCondLst>
                                  <p:childTnLst>
                                    <p:set>
                                      <p:cBhvr>
                                        <p:cTn id="139" dur="1" fill="hold">
                                          <p:stCondLst>
                                            <p:cond delay="0"/>
                                          </p:stCondLst>
                                        </p:cTn>
                                        <p:tgtEl>
                                          <p:spTgt spid="45">
                                            <p:txEl>
                                              <p:pRg st="5" end="5"/>
                                            </p:txEl>
                                          </p:spTgt>
                                        </p:tgtEl>
                                        <p:attrNameLst>
                                          <p:attrName>style.visibility</p:attrName>
                                        </p:attrNameLst>
                                      </p:cBhvr>
                                      <p:to>
                                        <p:strVal val="visible"/>
                                      </p:to>
                                    </p:set>
                                    <p:animEffect transition="in" filter="wipe(down)">
                                      <p:cBhvr>
                                        <p:cTn id="140" dur="500"/>
                                        <p:tgtEl>
                                          <p:spTgt spid="45">
                                            <p:txEl>
                                              <p:pRg st="5" end="5"/>
                                            </p:txEl>
                                          </p:spTgt>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4" fill="hold" grpId="0" nodeType="clickEffect">
                                  <p:stCondLst>
                                    <p:cond delay="0"/>
                                  </p:stCondLst>
                                  <p:childTnLst>
                                    <p:set>
                                      <p:cBhvr>
                                        <p:cTn id="144" dur="1" fill="hold">
                                          <p:stCondLst>
                                            <p:cond delay="0"/>
                                          </p:stCondLst>
                                        </p:cTn>
                                        <p:tgtEl>
                                          <p:spTgt spid="45">
                                            <p:txEl>
                                              <p:pRg st="6" end="6"/>
                                            </p:txEl>
                                          </p:spTgt>
                                        </p:tgtEl>
                                        <p:attrNameLst>
                                          <p:attrName>style.visibility</p:attrName>
                                        </p:attrNameLst>
                                      </p:cBhvr>
                                      <p:to>
                                        <p:strVal val="visible"/>
                                      </p:to>
                                    </p:set>
                                    <p:animEffect transition="in" filter="wipe(down)">
                                      <p:cBhvr>
                                        <p:cTn id="145" dur="500"/>
                                        <p:tgtEl>
                                          <p:spTgt spid="45">
                                            <p:txEl>
                                              <p:pRg st="6" end="6"/>
                                            </p:txEl>
                                          </p:spTgt>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4" fill="hold" grpId="0" nodeType="clickEffect">
                                  <p:stCondLst>
                                    <p:cond delay="0"/>
                                  </p:stCondLst>
                                  <p:childTnLst>
                                    <p:set>
                                      <p:cBhvr>
                                        <p:cTn id="149" dur="1" fill="hold">
                                          <p:stCondLst>
                                            <p:cond delay="0"/>
                                          </p:stCondLst>
                                        </p:cTn>
                                        <p:tgtEl>
                                          <p:spTgt spid="46">
                                            <p:bg/>
                                          </p:spTgt>
                                        </p:tgtEl>
                                        <p:attrNameLst>
                                          <p:attrName>style.visibility</p:attrName>
                                        </p:attrNameLst>
                                      </p:cBhvr>
                                      <p:to>
                                        <p:strVal val="visible"/>
                                      </p:to>
                                    </p:set>
                                    <p:animEffect transition="in" filter="wipe(down)">
                                      <p:cBhvr>
                                        <p:cTn id="150" dur="500"/>
                                        <p:tgtEl>
                                          <p:spTgt spid="46">
                                            <p:bg/>
                                          </p:spTgt>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4" fill="hold" grpId="0" nodeType="clickEffect">
                                  <p:stCondLst>
                                    <p:cond delay="0"/>
                                  </p:stCondLst>
                                  <p:childTnLst>
                                    <p:set>
                                      <p:cBhvr>
                                        <p:cTn id="154" dur="1" fill="hold">
                                          <p:stCondLst>
                                            <p:cond delay="0"/>
                                          </p:stCondLst>
                                        </p:cTn>
                                        <p:tgtEl>
                                          <p:spTgt spid="46">
                                            <p:txEl>
                                              <p:pRg st="0" end="0"/>
                                            </p:txEl>
                                          </p:spTgt>
                                        </p:tgtEl>
                                        <p:attrNameLst>
                                          <p:attrName>style.visibility</p:attrName>
                                        </p:attrNameLst>
                                      </p:cBhvr>
                                      <p:to>
                                        <p:strVal val="visible"/>
                                      </p:to>
                                    </p:set>
                                    <p:animEffect transition="in" filter="wipe(down)">
                                      <p:cBhvr>
                                        <p:cTn id="155" dur="500"/>
                                        <p:tgtEl>
                                          <p:spTgt spid="46">
                                            <p:txEl>
                                              <p:pRg st="0" end="0"/>
                                            </p:txEl>
                                          </p:spTgt>
                                        </p:tgtEl>
                                      </p:cBhvr>
                                    </p:animEffect>
                                  </p:childTnLst>
                                </p:cTn>
                              </p:par>
                            </p:childTnLst>
                          </p:cTn>
                        </p:par>
                      </p:childTnLst>
                    </p:cTn>
                  </p:par>
                  <p:par>
                    <p:cTn id="156" fill="hold">
                      <p:stCondLst>
                        <p:cond delay="indefinite"/>
                      </p:stCondLst>
                      <p:childTnLst>
                        <p:par>
                          <p:cTn id="157" fill="hold">
                            <p:stCondLst>
                              <p:cond delay="0"/>
                            </p:stCondLst>
                            <p:childTnLst>
                              <p:par>
                                <p:cTn id="158" presetID="2" presetClass="entr" presetSubtype="4" fill="hold" grpId="0" nodeType="clickEffect">
                                  <p:stCondLst>
                                    <p:cond delay="0"/>
                                  </p:stCondLst>
                                  <p:childTnLst>
                                    <p:set>
                                      <p:cBhvr>
                                        <p:cTn id="159" dur="1" fill="hold">
                                          <p:stCondLst>
                                            <p:cond delay="0"/>
                                          </p:stCondLst>
                                        </p:cTn>
                                        <p:tgtEl>
                                          <p:spTgt spid="3">
                                            <p:txEl>
                                              <p:pRg st="0" end="0"/>
                                            </p:txEl>
                                          </p:spTgt>
                                        </p:tgtEl>
                                        <p:attrNameLst>
                                          <p:attrName>style.visibility</p:attrName>
                                        </p:attrNameLst>
                                      </p:cBhvr>
                                      <p:to>
                                        <p:strVal val="visible"/>
                                      </p:to>
                                    </p:set>
                                    <p:anim calcmode="lin" valueType="num">
                                      <p:cBhvr additive="base">
                                        <p:cTn id="16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2" presetClass="entr" presetSubtype="4" fill="hold" grpId="0" nodeType="clickEffect">
                                  <p:stCondLst>
                                    <p:cond delay="0"/>
                                  </p:stCondLst>
                                  <p:childTnLst>
                                    <p:set>
                                      <p:cBhvr>
                                        <p:cTn id="165" dur="1" fill="hold">
                                          <p:stCondLst>
                                            <p:cond delay="0"/>
                                          </p:stCondLst>
                                        </p:cTn>
                                        <p:tgtEl>
                                          <p:spTgt spid="3">
                                            <p:txEl>
                                              <p:pRg st="2" end="2"/>
                                            </p:txEl>
                                          </p:spTgt>
                                        </p:tgtEl>
                                        <p:attrNameLst>
                                          <p:attrName>style.visibility</p:attrName>
                                        </p:attrNameLst>
                                      </p:cBhvr>
                                      <p:to>
                                        <p:strVal val="visible"/>
                                      </p:to>
                                    </p:set>
                                    <p:anim calcmode="lin" valueType="num">
                                      <p:cBhvr additive="base">
                                        <p:cTn id="16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4" grpId="0" build="allAtOnce" animBg="1"/>
      <p:bldP spid="26" grpId="0" build="p" animBg="1"/>
      <p:bldP spid="30" grpId="0" build="p" animBg="1"/>
      <p:bldP spid="33" grpId="0" build="p" animBg="1"/>
      <p:bldP spid="35" grpId="0" build="p" animBg="1"/>
      <p:bldP spid="45" grpId="0" build="p" animBg="1"/>
      <p:bldP spid="46"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454700"/>
          </a:xfrm>
        </p:spPr>
        <p:txBody>
          <a:bodyPr>
            <a:normAutofit/>
          </a:bodyPr>
          <a:lstStyle/>
          <a:p>
            <a:pPr algn="ctr">
              <a:buNone/>
            </a:pPr>
            <a:endParaRPr lang="id-ID" sz="1600" dirty="0"/>
          </a:p>
        </p:txBody>
      </p:sp>
      <p:sp>
        <p:nvSpPr>
          <p:cNvPr id="2" name="Title 1"/>
          <p:cNvSpPr>
            <a:spLocks noGrp="1"/>
          </p:cNvSpPr>
          <p:nvPr>
            <p:ph type="title"/>
          </p:nvPr>
        </p:nvSpPr>
        <p:spPr>
          <a:xfrm>
            <a:off x="457200" y="267494"/>
            <a:ext cx="8229600" cy="518300"/>
          </a:xfrm>
        </p:spPr>
        <p:txBody>
          <a:bodyPr>
            <a:normAutofit/>
          </a:bodyPr>
          <a:lstStyle/>
          <a:p>
            <a:pPr>
              <a:buFont typeface="Wingdings" pitchFamily="2" charset="2"/>
              <a:buChar char="v"/>
            </a:pPr>
            <a:r>
              <a:rPr lang="id-ID" sz="2000" dirty="0" smtClean="0"/>
              <a:t> Perusahaan Penerbangan</a:t>
            </a:r>
            <a:endParaRPr lang="id-ID" sz="2000" dirty="0"/>
          </a:p>
        </p:txBody>
      </p:sp>
      <p:sp>
        <p:nvSpPr>
          <p:cNvPr id="4" name="Rectangle 3"/>
          <p:cNvSpPr/>
          <p:nvPr/>
        </p:nvSpPr>
        <p:spPr>
          <a:xfrm>
            <a:off x="3143240" y="1142984"/>
            <a:ext cx="271464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400" dirty="0" smtClean="0"/>
              <a:t>Perusahaan</a:t>
            </a:r>
            <a:r>
              <a:rPr lang="id-ID" dirty="0" smtClean="0"/>
              <a:t> </a:t>
            </a:r>
            <a:r>
              <a:rPr lang="id-ID" sz="1400" dirty="0" smtClean="0"/>
              <a:t>penerbangan</a:t>
            </a:r>
            <a:endParaRPr lang="id-ID" sz="1400" dirty="0"/>
          </a:p>
        </p:txBody>
      </p:sp>
      <p:sp>
        <p:nvSpPr>
          <p:cNvPr id="6" name="Down Arrow 5"/>
          <p:cNvSpPr/>
          <p:nvPr/>
        </p:nvSpPr>
        <p:spPr>
          <a:xfrm>
            <a:off x="4500562" y="1500174"/>
            <a:ext cx="45719"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Minus 8"/>
          <p:cNvSpPr/>
          <p:nvPr/>
        </p:nvSpPr>
        <p:spPr>
          <a:xfrm>
            <a:off x="1142976" y="1714488"/>
            <a:ext cx="6858048" cy="7143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Down Arrow 9"/>
          <p:cNvSpPr/>
          <p:nvPr/>
        </p:nvSpPr>
        <p:spPr>
          <a:xfrm>
            <a:off x="2000232" y="1785926"/>
            <a:ext cx="71438"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Down Arrow 10"/>
          <p:cNvSpPr/>
          <p:nvPr/>
        </p:nvSpPr>
        <p:spPr>
          <a:xfrm>
            <a:off x="4572000" y="1785926"/>
            <a:ext cx="71438"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Down Arrow 11"/>
          <p:cNvSpPr/>
          <p:nvPr/>
        </p:nvSpPr>
        <p:spPr>
          <a:xfrm>
            <a:off x="7072330" y="1785926"/>
            <a:ext cx="71438"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Rectangle 12"/>
          <p:cNvSpPr/>
          <p:nvPr/>
        </p:nvSpPr>
        <p:spPr>
          <a:xfrm>
            <a:off x="857224" y="1928802"/>
            <a:ext cx="2500330" cy="2857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d-ID" sz="1400" dirty="0" smtClean="0"/>
              <a:t>Operasi :</a:t>
            </a:r>
          </a:p>
          <a:p>
            <a:pPr>
              <a:buFontTx/>
              <a:buChar char="-"/>
            </a:pPr>
            <a:r>
              <a:rPr lang="id-ID" sz="1400" dirty="0" smtClean="0"/>
              <a:t>Peralatan Pendukung di     darat</a:t>
            </a:r>
          </a:p>
          <a:p>
            <a:pPr>
              <a:buFontTx/>
              <a:buChar char="-"/>
            </a:pPr>
            <a:r>
              <a:rPr lang="id-ID" sz="1400" dirty="0" smtClean="0"/>
              <a:t> Perawatan</a:t>
            </a:r>
          </a:p>
          <a:p>
            <a:pPr>
              <a:buFontTx/>
              <a:buChar char="-"/>
            </a:pPr>
            <a:r>
              <a:rPr lang="id-ID" sz="1400" dirty="0" smtClean="0"/>
              <a:t> Operasi di darat</a:t>
            </a:r>
          </a:p>
          <a:p>
            <a:r>
              <a:rPr lang="id-ID" sz="1400" dirty="0" smtClean="0"/>
              <a:t>     -Perawatan Fasilitas</a:t>
            </a:r>
          </a:p>
          <a:p>
            <a:r>
              <a:rPr lang="id-ID" sz="1400" dirty="0" smtClean="0"/>
              <a:t>     - Kareting</a:t>
            </a:r>
          </a:p>
          <a:p>
            <a:pPr>
              <a:buFontTx/>
              <a:buChar char="-"/>
            </a:pPr>
            <a:r>
              <a:rPr lang="id-ID" sz="1400" dirty="0" smtClean="0"/>
              <a:t> Operasi Penerbangan</a:t>
            </a:r>
          </a:p>
          <a:p>
            <a:r>
              <a:rPr lang="id-ID" sz="1400" dirty="0" smtClean="0"/>
              <a:t>     - Penjadwalan kru </a:t>
            </a:r>
          </a:p>
          <a:p>
            <a:r>
              <a:rPr lang="id-ID" sz="1400" dirty="0" smtClean="0"/>
              <a:t>     - Penerbangan</a:t>
            </a:r>
          </a:p>
          <a:p>
            <a:r>
              <a:rPr lang="id-ID" sz="1400" dirty="0" smtClean="0"/>
              <a:t>     - komunikasi</a:t>
            </a:r>
          </a:p>
          <a:p>
            <a:r>
              <a:rPr lang="id-ID" sz="1400" dirty="0" smtClean="0"/>
              <a:t>     - Pengiriman </a:t>
            </a:r>
            <a:endParaRPr lang="id-ID" sz="1400" dirty="0"/>
          </a:p>
        </p:txBody>
      </p:sp>
      <p:sp>
        <p:nvSpPr>
          <p:cNvPr id="14" name="Rectangle 13"/>
          <p:cNvSpPr/>
          <p:nvPr/>
        </p:nvSpPr>
        <p:spPr>
          <a:xfrm>
            <a:off x="3714744" y="1928802"/>
            <a:ext cx="2000264" cy="22145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d-ID" sz="1400" dirty="0" smtClean="0">
                <a:solidFill>
                  <a:srgbClr val="FFC000"/>
                </a:solidFill>
              </a:rPr>
              <a:t>Akuntansi :</a:t>
            </a:r>
          </a:p>
          <a:p>
            <a:pPr>
              <a:buFontTx/>
              <a:buChar char="-"/>
            </a:pPr>
            <a:r>
              <a:rPr lang="id-ID" sz="1400" dirty="0" smtClean="0">
                <a:solidFill>
                  <a:srgbClr val="FFC000"/>
                </a:solidFill>
              </a:rPr>
              <a:t>Utang Usaha</a:t>
            </a:r>
          </a:p>
          <a:p>
            <a:pPr>
              <a:buFontTx/>
              <a:buChar char="-"/>
            </a:pPr>
            <a:r>
              <a:rPr lang="id-ID" sz="1400" dirty="0" smtClean="0">
                <a:solidFill>
                  <a:srgbClr val="FFC000"/>
                </a:solidFill>
              </a:rPr>
              <a:t> Piutang Usaha</a:t>
            </a:r>
          </a:p>
          <a:p>
            <a:pPr>
              <a:buFontTx/>
              <a:buChar char="-"/>
            </a:pPr>
            <a:r>
              <a:rPr lang="id-ID" sz="1400" dirty="0" smtClean="0">
                <a:solidFill>
                  <a:srgbClr val="FFC000"/>
                </a:solidFill>
              </a:rPr>
              <a:t> Buku Besar</a:t>
            </a:r>
          </a:p>
          <a:p>
            <a:endParaRPr lang="id-ID" sz="1400" dirty="0" smtClean="0">
              <a:solidFill>
                <a:srgbClr val="FFC000"/>
              </a:solidFill>
            </a:endParaRPr>
          </a:p>
          <a:p>
            <a:endParaRPr lang="id-ID" sz="1400" dirty="0" smtClean="0">
              <a:solidFill>
                <a:srgbClr val="FFC000"/>
              </a:solidFill>
            </a:endParaRPr>
          </a:p>
          <a:p>
            <a:r>
              <a:rPr lang="id-ID" sz="1400" dirty="0" smtClean="0">
                <a:solidFill>
                  <a:srgbClr val="FFC000"/>
                </a:solidFill>
              </a:rPr>
              <a:t> Keuangan :</a:t>
            </a:r>
          </a:p>
          <a:p>
            <a:pPr>
              <a:buFontTx/>
              <a:buChar char="-"/>
            </a:pPr>
            <a:r>
              <a:rPr lang="id-ID" sz="1400" dirty="0" smtClean="0">
                <a:solidFill>
                  <a:srgbClr val="FFC000"/>
                </a:solidFill>
              </a:rPr>
              <a:t>Pengendalian Kas</a:t>
            </a:r>
          </a:p>
          <a:p>
            <a:pPr>
              <a:buFontTx/>
              <a:buChar char="-"/>
            </a:pPr>
            <a:r>
              <a:rPr lang="id-ID" sz="1400" dirty="0" smtClean="0">
                <a:solidFill>
                  <a:srgbClr val="FFC000"/>
                </a:solidFill>
              </a:rPr>
              <a:t> Pertukaran</a:t>
            </a:r>
            <a:endParaRPr lang="id-ID" sz="1400" dirty="0">
              <a:solidFill>
                <a:srgbClr val="FFC000"/>
              </a:solidFill>
            </a:endParaRPr>
          </a:p>
        </p:txBody>
      </p:sp>
      <p:sp>
        <p:nvSpPr>
          <p:cNvPr id="15" name="Rectangle 14"/>
          <p:cNvSpPr/>
          <p:nvPr/>
        </p:nvSpPr>
        <p:spPr>
          <a:xfrm>
            <a:off x="6000760" y="1928802"/>
            <a:ext cx="2571768"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d-ID" sz="1400" dirty="0" smtClean="0">
                <a:solidFill>
                  <a:srgbClr val="FFC000"/>
                </a:solidFill>
              </a:rPr>
              <a:t>Pemasaran :</a:t>
            </a:r>
          </a:p>
          <a:p>
            <a:endParaRPr lang="id-ID" sz="1200" dirty="0" smtClean="0">
              <a:solidFill>
                <a:srgbClr val="FFC000"/>
              </a:solidFill>
            </a:endParaRPr>
          </a:p>
          <a:p>
            <a:pPr>
              <a:buFontTx/>
              <a:buChar char="-"/>
            </a:pPr>
            <a:r>
              <a:rPr lang="id-ID" sz="1400" dirty="0" smtClean="0">
                <a:solidFill>
                  <a:srgbClr val="FFC000"/>
                </a:solidFill>
              </a:rPr>
              <a:t>Administrasi Perdagangan</a:t>
            </a:r>
          </a:p>
          <a:p>
            <a:pPr>
              <a:buFontTx/>
              <a:buChar char="-"/>
            </a:pPr>
            <a:r>
              <a:rPr lang="id-ID" sz="1400" dirty="0" smtClean="0">
                <a:solidFill>
                  <a:srgbClr val="FFC000"/>
                </a:solidFill>
              </a:rPr>
              <a:t> Penetapan Harga</a:t>
            </a:r>
          </a:p>
          <a:p>
            <a:pPr>
              <a:buFontTx/>
              <a:buChar char="-"/>
            </a:pPr>
            <a:r>
              <a:rPr lang="id-ID" sz="1400" dirty="0" smtClean="0">
                <a:solidFill>
                  <a:srgbClr val="FFC000"/>
                </a:solidFill>
              </a:rPr>
              <a:t> Penjualan</a:t>
            </a:r>
          </a:p>
          <a:p>
            <a:pPr>
              <a:buFontTx/>
              <a:buChar char="-"/>
            </a:pPr>
            <a:r>
              <a:rPr lang="id-ID" sz="1400" dirty="0" smtClean="0">
                <a:solidFill>
                  <a:srgbClr val="FFC000"/>
                </a:solidFill>
              </a:rPr>
              <a:t>Pengiklanan</a:t>
            </a:r>
            <a:endParaRPr lang="id-ID" sz="1400" dirty="0">
              <a:solidFill>
                <a:srgbClr val="FFC000"/>
              </a:solidFill>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wipe(down)">
                                      <p:cBhvr>
                                        <p:cTn id="12" dur="500"/>
                                        <p:tgtEl>
                                          <p:spTgt spid="4">
                                            <p:bg/>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3">
                                            <p:bg/>
                                          </p:spTgt>
                                        </p:tgtEl>
                                        <p:attrNameLst>
                                          <p:attrName>style.visibility</p:attrName>
                                        </p:attrNameLst>
                                      </p:cBhvr>
                                      <p:to>
                                        <p:strVal val="visible"/>
                                      </p:to>
                                    </p:set>
                                    <p:anim calcmode="lin" valueType="num">
                                      <p:cBhvr additive="base">
                                        <p:cTn id="20" dur="500" fill="hold"/>
                                        <p:tgtEl>
                                          <p:spTgt spid="13">
                                            <p:bg/>
                                          </p:spTgt>
                                        </p:tgtEl>
                                        <p:attrNameLst>
                                          <p:attrName>ppt_x</p:attrName>
                                        </p:attrNameLst>
                                      </p:cBhvr>
                                      <p:tavLst>
                                        <p:tav tm="0">
                                          <p:val>
                                            <p:strVal val="#ppt_x"/>
                                          </p:val>
                                        </p:tav>
                                        <p:tav tm="100000">
                                          <p:val>
                                            <p:strVal val="#ppt_x"/>
                                          </p:val>
                                        </p:tav>
                                      </p:tavLst>
                                    </p:anim>
                                    <p:anim calcmode="lin" valueType="num">
                                      <p:cBhvr additive="base">
                                        <p:cTn id="21" dur="500" fill="hold"/>
                                        <p:tgtEl>
                                          <p:spTgt spid="13">
                                            <p:bg/>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13">
                                            <p:txEl>
                                              <p:pRg st="0" end="0"/>
                                            </p:txEl>
                                          </p:spTgt>
                                        </p:tgtEl>
                                        <p:attrNameLst>
                                          <p:attrName>style.visibility</p:attrName>
                                        </p:attrNameLst>
                                      </p:cBhvr>
                                      <p:to>
                                        <p:strVal val="visible"/>
                                      </p:to>
                                    </p:set>
                                    <p:anim calcmode="lin" valueType="num">
                                      <p:cBhvr additive="base">
                                        <p:cTn id="24"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3">
                                            <p:txEl>
                                              <p:pRg st="0" end="0"/>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3">
                                            <p:txEl>
                                              <p:pRg st="1" end="1"/>
                                            </p:txEl>
                                          </p:spTgt>
                                        </p:tgtEl>
                                        <p:attrNameLst>
                                          <p:attrName>style.visibility</p:attrName>
                                        </p:attrNameLst>
                                      </p:cBhvr>
                                      <p:to>
                                        <p:strVal val="visible"/>
                                      </p:to>
                                    </p:set>
                                    <p:anim calcmode="lin" valueType="num">
                                      <p:cBhvr additive="base">
                                        <p:cTn id="28"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3">
                                            <p:txEl>
                                              <p:pRg st="1" end="1"/>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3">
                                            <p:txEl>
                                              <p:pRg st="2" end="2"/>
                                            </p:txEl>
                                          </p:spTgt>
                                        </p:tgtEl>
                                        <p:attrNameLst>
                                          <p:attrName>style.visibility</p:attrName>
                                        </p:attrNameLst>
                                      </p:cBhvr>
                                      <p:to>
                                        <p:strVal val="visible"/>
                                      </p:to>
                                    </p:set>
                                    <p:anim calcmode="lin" valueType="num">
                                      <p:cBhvr additive="base">
                                        <p:cTn id="32"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3">
                                            <p:txEl>
                                              <p:pRg st="2" end="2"/>
                                            </p:txEl>
                                          </p:spTgt>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3">
                                            <p:txEl>
                                              <p:pRg st="3" end="3"/>
                                            </p:txEl>
                                          </p:spTgt>
                                        </p:tgtEl>
                                        <p:attrNameLst>
                                          <p:attrName>style.visibility</p:attrName>
                                        </p:attrNameLst>
                                      </p:cBhvr>
                                      <p:to>
                                        <p:strVal val="visible"/>
                                      </p:to>
                                    </p:set>
                                    <p:anim calcmode="lin" valueType="num">
                                      <p:cBhvr additive="base">
                                        <p:cTn id="36"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3">
                                            <p:txEl>
                                              <p:pRg st="3" end="3"/>
                                            </p:txEl>
                                          </p:spTgt>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13">
                                            <p:txEl>
                                              <p:pRg st="4" end="4"/>
                                            </p:txEl>
                                          </p:spTgt>
                                        </p:tgtEl>
                                        <p:attrNameLst>
                                          <p:attrName>style.visibility</p:attrName>
                                        </p:attrNameLst>
                                      </p:cBhvr>
                                      <p:to>
                                        <p:strVal val="visible"/>
                                      </p:to>
                                    </p:set>
                                    <p:anim calcmode="lin" valueType="num">
                                      <p:cBhvr additive="base">
                                        <p:cTn id="40"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3">
                                            <p:txEl>
                                              <p:pRg st="4" end="4"/>
                                            </p:txEl>
                                          </p:spTgt>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13">
                                            <p:txEl>
                                              <p:pRg st="5" end="5"/>
                                            </p:txEl>
                                          </p:spTgt>
                                        </p:tgtEl>
                                        <p:attrNameLst>
                                          <p:attrName>style.visibility</p:attrName>
                                        </p:attrNameLst>
                                      </p:cBhvr>
                                      <p:to>
                                        <p:strVal val="visible"/>
                                      </p:to>
                                    </p:set>
                                    <p:anim calcmode="lin" valueType="num">
                                      <p:cBhvr additive="base">
                                        <p:cTn id="44"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13">
                                            <p:txEl>
                                              <p:pRg st="5" end="5"/>
                                            </p:txEl>
                                          </p:spTgt>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3">
                                            <p:txEl>
                                              <p:pRg st="6" end="6"/>
                                            </p:txEl>
                                          </p:spTgt>
                                        </p:tgtEl>
                                        <p:attrNameLst>
                                          <p:attrName>style.visibility</p:attrName>
                                        </p:attrNameLst>
                                      </p:cBhvr>
                                      <p:to>
                                        <p:strVal val="visible"/>
                                      </p:to>
                                    </p:set>
                                    <p:anim calcmode="lin" valueType="num">
                                      <p:cBhvr additive="base">
                                        <p:cTn id="48"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3">
                                            <p:txEl>
                                              <p:pRg st="6" end="6"/>
                                            </p:txEl>
                                          </p:spTgt>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13">
                                            <p:txEl>
                                              <p:pRg st="7" end="7"/>
                                            </p:txEl>
                                          </p:spTgt>
                                        </p:tgtEl>
                                        <p:attrNameLst>
                                          <p:attrName>style.visibility</p:attrName>
                                        </p:attrNameLst>
                                      </p:cBhvr>
                                      <p:to>
                                        <p:strVal val="visible"/>
                                      </p:to>
                                    </p:set>
                                    <p:anim calcmode="lin" valueType="num">
                                      <p:cBhvr additive="base">
                                        <p:cTn id="52" dur="500" fill="hold"/>
                                        <p:tgtEl>
                                          <p:spTgt spid="13">
                                            <p:txEl>
                                              <p:pRg st="7" end="7"/>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13">
                                            <p:txEl>
                                              <p:pRg st="7" end="7"/>
                                            </p:txEl>
                                          </p:spTgt>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13">
                                            <p:txEl>
                                              <p:pRg st="8" end="8"/>
                                            </p:txEl>
                                          </p:spTgt>
                                        </p:tgtEl>
                                        <p:attrNameLst>
                                          <p:attrName>style.visibility</p:attrName>
                                        </p:attrNameLst>
                                      </p:cBhvr>
                                      <p:to>
                                        <p:strVal val="visible"/>
                                      </p:to>
                                    </p:set>
                                    <p:anim calcmode="lin" valueType="num">
                                      <p:cBhvr additive="base">
                                        <p:cTn id="56"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13">
                                            <p:txEl>
                                              <p:pRg st="8" end="8"/>
                                            </p:txEl>
                                          </p:spTgt>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13">
                                            <p:txEl>
                                              <p:pRg st="9" end="9"/>
                                            </p:txEl>
                                          </p:spTgt>
                                        </p:tgtEl>
                                        <p:attrNameLst>
                                          <p:attrName>style.visibility</p:attrName>
                                        </p:attrNameLst>
                                      </p:cBhvr>
                                      <p:to>
                                        <p:strVal val="visible"/>
                                      </p:to>
                                    </p:set>
                                    <p:anim calcmode="lin" valueType="num">
                                      <p:cBhvr additive="base">
                                        <p:cTn id="60" dur="500" fill="hold"/>
                                        <p:tgtEl>
                                          <p:spTgt spid="13">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3">
                                            <p:txEl>
                                              <p:pRg st="9" end="9"/>
                                            </p:txEl>
                                          </p:spTgt>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13">
                                            <p:txEl>
                                              <p:pRg st="10" end="10"/>
                                            </p:txEl>
                                          </p:spTgt>
                                        </p:tgtEl>
                                        <p:attrNameLst>
                                          <p:attrName>style.visibility</p:attrName>
                                        </p:attrNameLst>
                                      </p:cBhvr>
                                      <p:to>
                                        <p:strVal val="visible"/>
                                      </p:to>
                                    </p:set>
                                    <p:anim calcmode="lin" valueType="num">
                                      <p:cBhvr additive="base">
                                        <p:cTn id="64" dur="500" fill="hold"/>
                                        <p:tgtEl>
                                          <p:spTgt spid="13">
                                            <p:txEl>
                                              <p:pRg st="10" end="10"/>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1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14">
                                            <p:bg/>
                                          </p:spTgt>
                                        </p:tgtEl>
                                        <p:attrNameLst>
                                          <p:attrName>style.visibility</p:attrName>
                                        </p:attrNameLst>
                                      </p:cBhvr>
                                      <p:to>
                                        <p:strVal val="visible"/>
                                      </p:to>
                                    </p:set>
                                    <p:anim calcmode="lin" valueType="num">
                                      <p:cBhvr additive="base">
                                        <p:cTn id="70" dur="500" fill="hold"/>
                                        <p:tgtEl>
                                          <p:spTgt spid="14">
                                            <p:bg/>
                                          </p:spTgt>
                                        </p:tgtEl>
                                        <p:attrNameLst>
                                          <p:attrName>ppt_x</p:attrName>
                                        </p:attrNameLst>
                                      </p:cBhvr>
                                      <p:tavLst>
                                        <p:tav tm="0">
                                          <p:val>
                                            <p:strVal val="#ppt_x"/>
                                          </p:val>
                                        </p:tav>
                                        <p:tav tm="100000">
                                          <p:val>
                                            <p:strVal val="#ppt_x"/>
                                          </p:val>
                                        </p:tav>
                                      </p:tavLst>
                                    </p:anim>
                                    <p:anim calcmode="lin" valueType="num">
                                      <p:cBhvr additive="base">
                                        <p:cTn id="71" dur="500" fill="hold"/>
                                        <p:tgtEl>
                                          <p:spTgt spid="14">
                                            <p:bg/>
                                          </p:spTgt>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14">
                                            <p:txEl>
                                              <p:pRg st="0" end="0"/>
                                            </p:txEl>
                                          </p:spTgt>
                                        </p:tgtEl>
                                        <p:attrNameLst>
                                          <p:attrName>style.visibility</p:attrName>
                                        </p:attrNameLst>
                                      </p:cBhvr>
                                      <p:to>
                                        <p:strVal val="visible"/>
                                      </p:to>
                                    </p:set>
                                    <p:anim calcmode="lin" valueType="num">
                                      <p:cBhvr additive="base">
                                        <p:cTn id="74"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14">
                                            <p:txEl>
                                              <p:pRg st="0" end="0"/>
                                            </p:txEl>
                                          </p:spTgt>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14">
                                            <p:txEl>
                                              <p:pRg st="1" end="1"/>
                                            </p:txEl>
                                          </p:spTgt>
                                        </p:tgtEl>
                                        <p:attrNameLst>
                                          <p:attrName>style.visibility</p:attrName>
                                        </p:attrNameLst>
                                      </p:cBhvr>
                                      <p:to>
                                        <p:strVal val="visible"/>
                                      </p:to>
                                    </p:set>
                                    <p:anim calcmode="lin" valueType="num">
                                      <p:cBhvr additive="base">
                                        <p:cTn id="78"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4">
                                            <p:txEl>
                                              <p:pRg st="1" end="1"/>
                                            </p:txEl>
                                          </p:spTgt>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14">
                                            <p:txEl>
                                              <p:pRg st="2" end="2"/>
                                            </p:txEl>
                                          </p:spTgt>
                                        </p:tgtEl>
                                        <p:attrNameLst>
                                          <p:attrName>style.visibility</p:attrName>
                                        </p:attrNameLst>
                                      </p:cBhvr>
                                      <p:to>
                                        <p:strVal val="visible"/>
                                      </p:to>
                                    </p:set>
                                    <p:anim calcmode="lin" valueType="num">
                                      <p:cBhvr additive="base">
                                        <p:cTn id="82"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14">
                                            <p:txEl>
                                              <p:pRg st="2" end="2"/>
                                            </p:txEl>
                                          </p:spTgt>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14">
                                            <p:txEl>
                                              <p:pRg st="3" end="3"/>
                                            </p:txEl>
                                          </p:spTgt>
                                        </p:tgtEl>
                                        <p:attrNameLst>
                                          <p:attrName>style.visibility</p:attrName>
                                        </p:attrNameLst>
                                      </p:cBhvr>
                                      <p:to>
                                        <p:strVal val="visible"/>
                                      </p:to>
                                    </p:set>
                                    <p:anim calcmode="lin" valueType="num">
                                      <p:cBhvr additive="base">
                                        <p:cTn id="86"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87" dur="500" fill="hold"/>
                                        <p:tgtEl>
                                          <p:spTgt spid="14">
                                            <p:txEl>
                                              <p:pRg st="3" end="3"/>
                                            </p:txEl>
                                          </p:spTgt>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14">
                                            <p:txEl>
                                              <p:pRg st="6" end="6"/>
                                            </p:txEl>
                                          </p:spTgt>
                                        </p:tgtEl>
                                        <p:attrNameLst>
                                          <p:attrName>style.visibility</p:attrName>
                                        </p:attrNameLst>
                                      </p:cBhvr>
                                      <p:to>
                                        <p:strVal val="visible"/>
                                      </p:to>
                                    </p:set>
                                    <p:anim calcmode="lin" valueType="num">
                                      <p:cBhvr additive="base">
                                        <p:cTn id="90" dur="500" fill="hold"/>
                                        <p:tgtEl>
                                          <p:spTgt spid="14">
                                            <p:txEl>
                                              <p:pRg st="6" end="6"/>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14">
                                            <p:txEl>
                                              <p:pRg st="6" end="6"/>
                                            </p:txEl>
                                          </p:spTgt>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14">
                                            <p:txEl>
                                              <p:pRg st="7" end="7"/>
                                            </p:txEl>
                                          </p:spTgt>
                                        </p:tgtEl>
                                        <p:attrNameLst>
                                          <p:attrName>style.visibility</p:attrName>
                                        </p:attrNameLst>
                                      </p:cBhvr>
                                      <p:to>
                                        <p:strVal val="visible"/>
                                      </p:to>
                                    </p:set>
                                    <p:anim calcmode="lin" valueType="num">
                                      <p:cBhvr additive="base">
                                        <p:cTn id="94" dur="500" fill="hold"/>
                                        <p:tgtEl>
                                          <p:spTgt spid="14">
                                            <p:txEl>
                                              <p:pRg st="7" end="7"/>
                                            </p:txEl>
                                          </p:spTgt>
                                        </p:tgtEl>
                                        <p:attrNameLst>
                                          <p:attrName>ppt_x</p:attrName>
                                        </p:attrNameLst>
                                      </p:cBhvr>
                                      <p:tavLst>
                                        <p:tav tm="0">
                                          <p:val>
                                            <p:strVal val="#ppt_x"/>
                                          </p:val>
                                        </p:tav>
                                        <p:tav tm="100000">
                                          <p:val>
                                            <p:strVal val="#ppt_x"/>
                                          </p:val>
                                        </p:tav>
                                      </p:tavLst>
                                    </p:anim>
                                    <p:anim calcmode="lin" valueType="num">
                                      <p:cBhvr additive="base">
                                        <p:cTn id="95" dur="500" fill="hold"/>
                                        <p:tgtEl>
                                          <p:spTgt spid="14">
                                            <p:txEl>
                                              <p:pRg st="7" end="7"/>
                                            </p:txEl>
                                          </p:spTgt>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14">
                                            <p:txEl>
                                              <p:pRg st="8" end="8"/>
                                            </p:txEl>
                                          </p:spTgt>
                                        </p:tgtEl>
                                        <p:attrNameLst>
                                          <p:attrName>style.visibility</p:attrName>
                                        </p:attrNameLst>
                                      </p:cBhvr>
                                      <p:to>
                                        <p:strVal val="visible"/>
                                      </p:to>
                                    </p:set>
                                    <p:anim calcmode="lin" valueType="num">
                                      <p:cBhvr additive="base">
                                        <p:cTn id="98" dur="500" fill="hold"/>
                                        <p:tgtEl>
                                          <p:spTgt spid="14">
                                            <p:txEl>
                                              <p:pRg st="8" end="8"/>
                                            </p:txEl>
                                          </p:spTgt>
                                        </p:tgtEl>
                                        <p:attrNameLst>
                                          <p:attrName>ppt_x</p:attrName>
                                        </p:attrNameLst>
                                      </p:cBhvr>
                                      <p:tavLst>
                                        <p:tav tm="0">
                                          <p:val>
                                            <p:strVal val="#ppt_x"/>
                                          </p:val>
                                        </p:tav>
                                        <p:tav tm="100000">
                                          <p:val>
                                            <p:strVal val="#ppt_x"/>
                                          </p:val>
                                        </p:tav>
                                      </p:tavLst>
                                    </p:anim>
                                    <p:anim calcmode="lin" valueType="num">
                                      <p:cBhvr additive="base">
                                        <p:cTn id="99" dur="500" fill="hold"/>
                                        <p:tgtEl>
                                          <p:spTgt spid="1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22" presetClass="entr" presetSubtype="4" fill="hold" grpId="0" nodeType="clickEffect">
                                  <p:stCondLst>
                                    <p:cond delay="0"/>
                                  </p:stCondLst>
                                  <p:childTnLst>
                                    <p:set>
                                      <p:cBhvr>
                                        <p:cTn id="103" dur="1" fill="hold">
                                          <p:stCondLst>
                                            <p:cond delay="0"/>
                                          </p:stCondLst>
                                        </p:cTn>
                                        <p:tgtEl>
                                          <p:spTgt spid="15">
                                            <p:bg/>
                                          </p:spTgt>
                                        </p:tgtEl>
                                        <p:attrNameLst>
                                          <p:attrName>style.visibility</p:attrName>
                                        </p:attrNameLst>
                                      </p:cBhvr>
                                      <p:to>
                                        <p:strVal val="visible"/>
                                      </p:to>
                                    </p:set>
                                    <p:animEffect transition="in" filter="wipe(down)">
                                      <p:cBhvr>
                                        <p:cTn id="104" dur="500"/>
                                        <p:tgtEl>
                                          <p:spTgt spid="15">
                                            <p:bg/>
                                          </p:spTgt>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15">
                                            <p:txEl>
                                              <p:pRg st="0" end="0"/>
                                            </p:txEl>
                                          </p:spTgt>
                                        </p:tgtEl>
                                        <p:attrNameLst>
                                          <p:attrName>style.visibility</p:attrName>
                                        </p:attrNameLst>
                                      </p:cBhvr>
                                      <p:to>
                                        <p:strVal val="visible"/>
                                      </p:to>
                                    </p:set>
                                    <p:animEffect transition="in" filter="wipe(down)">
                                      <p:cBhvr>
                                        <p:cTn id="107" dur="500"/>
                                        <p:tgtEl>
                                          <p:spTgt spid="15">
                                            <p:txEl>
                                              <p:pRg st="0" end="0"/>
                                            </p:txEl>
                                          </p:spTgt>
                                        </p:tgtEl>
                                      </p:cBhvr>
                                    </p:animEffect>
                                  </p:childTnLst>
                                </p:cTn>
                              </p:par>
                              <p:par>
                                <p:cTn id="108" presetID="22" presetClass="entr" presetSubtype="4" fill="hold" grpId="0" nodeType="withEffect">
                                  <p:stCondLst>
                                    <p:cond delay="0"/>
                                  </p:stCondLst>
                                  <p:childTnLst>
                                    <p:set>
                                      <p:cBhvr>
                                        <p:cTn id="109" dur="1" fill="hold">
                                          <p:stCondLst>
                                            <p:cond delay="0"/>
                                          </p:stCondLst>
                                        </p:cTn>
                                        <p:tgtEl>
                                          <p:spTgt spid="15">
                                            <p:txEl>
                                              <p:pRg st="2" end="2"/>
                                            </p:txEl>
                                          </p:spTgt>
                                        </p:tgtEl>
                                        <p:attrNameLst>
                                          <p:attrName>style.visibility</p:attrName>
                                        </p:attrNameLst>
                                      </p:cBhvr>
                                      <p:to>
                                        <p:strVal val="visible"/>
                                      </p:to>
                                    </p:set>
                                    <p:animEffect transition="in" filter="wipe(down)">
                                      <p:cBhvr>
                                        <p:cTn id="110" dur="500"/>
                                        <p:tgtEl>
                                          <p:spTgt spid="15">
                                            <p:txEl>
                                              <p:pRg st="2" end="2"/>
                                            </p:txEl>
                                          </p:spTgt>
                                        </p:tgtEl>
                                      </p:cBhvr>
                                    </p:animEffect>
                                  </p:childTnLst>
                                </p:cTn>
                              </p:par>
                              <p:par>
                                <p:cTn id="111" presetID="22" presetClass="entr" presetSubtype="4" fill="hold" grpId="0" nodeType="withEffect">
                                  <p:stCondLst>
                                    <p:cond delay="0"/>
                                  </p:stCondLst>
                                  <p:childTnLst>
                                    <p:set>
                                      <p:cBhvr>
                                        <p:cTn id="112" dur="1" fill="hold">
                                          <p:stCondLst>
                                            <p:cond delay="0"/>
                                          </p:stCondLst>
                                        </p:cTn>
                                        <p:tgtEl>
                                          <p:spTgt spid="15">
                                            <p:txEl>
                                              <p:pRg st="3" end="3"/>
                                            </p:txEl>
                                          </p:spTgt>
                                        </p:tgtEl>
                                        <p:attrNameLst>
                                          <p:attrName>style.visibility</p:attrName>
                                        </p:attrNameLst>
                                      </p:cBhvr>
                                      <p:to>
                                        <p:strVal val="visible"/>
                                      </p:to>
                                    </p:set>
                                    <p:animEffect transition="in" filter="wipe(down)">
                                      <p:cBhvr>
                                        <p:cTn id="113" dur="500"/>
                                        <p:tgtEl>
                                          <p:spTgt spid="15">
                                            <p:txEl>
                                              <p:pRg st="3" end="3"/>
                                            </p:txEl>
                                          </p:spTgt>
                                        </p:tgtEl>
                                      </p:cBhvr>
                                    </p:animEffect>
                                  </p:childTnLst>
                                </p:cTn>
                              </p:par>
                              <p:par>
                                <p:cTn id="114" presetID="22" presetClass="entr" presetSubtype="4" fill="hold" grpId="0" nodeType="withEffect">
                                  <p:stCondLst>
                                    <p:cond delay="0"/>
                                  </p:stCondLst>
                                  <p:childTnLst>
                                    <p:set>
                                      <p:cBhvr>
                                        <p:cTn id="115" dur="1" fill="hold">
                                          <p:stCondLst>
                                            <p:cond delay="0"/>
                                          </p:stCondLst>
                                        </p:cTn>
                                        <p:tgtEl>
                                          <p:spTgt spid="15">
                                            <p:txEl>
                                              <p:pRg st="4" end="4"/>
                                            </p:txEl>
                                          </p:spTgt>
                                        </p:tgtEl>
                                        <p:attrNameLst>
                                          <p:attrName>style.visibility</p:attrName>
                                        </p:attrNameLst>
                                      </p:cBhvr>
                                      <p:to>
                                        <p:strVal val="visible"/>
                                      </p:to>
                                    </p:set>
                                    <p:animEffect transition="in" filter="wipe(down)">
                                      <p:cBhvr>
                                        <p:cTn id="116" dur="500"/>
                                        <p:tgtEl>
                                          <p:spTgt spid="15">
                                            <p:txEl>
                                              <p:pRg st="4" end="4"/>
                                            </p:txEl>
                                          </p:spTgt>
                                        </p:tgtEl>
                                      </p:cBhvr>
                                    </p:animEffect>
                                  </p:childTnLst>
                                </p:cTn>
                              </p:par>
                              <p:par>
                                <p:cTn id="117" presetID="22" presetClass="entr" presetSubtype="4" fill="hold" grpId="0" nodeType="withEffect">
                                  <p:stCondLst>
                                    <p:cond delay="0"/>
                                  </p:stCondLst>
                                  <p:childTnLst>
                                    <p:set>
                                      <p:cBhvr>
                                        <p:cTn id="118" dur="1" fill="hold">
                                          <p:stCondLst>
                                            <p:cond delay="0"/>
                                          </p:stCondLst>
                                        </p:cTn>
                                        <p:tgtEl>
                                          <p:spTgt spid="15">
                                            <p:txEl>
                                              <p:pRg st="5" end="5"/>
                                            </p:txEl>
                                          </p:spTgt>
                                        </p:tgtEl>
                                        <p:attrNameLst>
                                          <p:attrName>style.visibility</p:attrName>
                                        </p:attrNameLst>
                                      </p:cBhvr>
                                      <p:to>
                                        <p:strVal val="visible"/>
                                      </p:to>
                                    </p:set>
                                    <p:animEffect transition="in" filter="wipe(down)">
                                      <p:cBhvr>
                                        <p:cTn id="119" dur="500"/>
                                        <p:tgtEl>
                                          <p:spTgt spid="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allAtOnce" animBg="1"/>
      <p:bldP spid="13" grpId="0" build="allAtOnce" animBg="1"/>
      <p:bldP spid="14" grpId="0" build="allAtOnce" animBg="1"/>
      <p:bldP spid="15"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5026072"/>
          </a:xfrm>
        </p:spPr>
        <p:txBody>
          <a:bodyPr>
            <a:normAutofit/>
          </a:bodyPr>
          <a:lstStyle/>
          <a:p>
            <a:pPr algn="ctr">
              <a:buNone/>
            </a:pPr>
            <a:endParaRPr lang="id-ID" sz="1400" dirty="0"/>
          </a:p>
        </p:txBody>
      </p:sp>
      <p:sp>
        <p:nvSpPr>
          <p:cNvPr id="2" name="Title 1"/>
          <p:cNvSpPr>
            <a:spLocks noGrp="1"/>
          </p:cNvSpPr>
          <p:nvPr>
            <p:ph type="title"/>
          </p:nvPr>
        </p:nvSpPr>
        <p:spPr>
          <a:xfrm>
            <a:off x="457200" y="267494"/>
            <a:ext cx="8229600" cy="589738"/>
          </a:xfrm>
        </p:spPr>
        <p:txBody>
          <a:bodyPr>
            <a:normAutofit/>
          </a:bodyPr>
          <a:lstStyle/>
          <a:p>
            <a:pPr>
              <a:buFont typeface="Wingdings" pitchFamily="2" charset="2"/>
              <a:buChar char="v"/>
            </a:pPr>
            <a:r>
              <a:rPr lang="id-ID" sz="2000" dirty="0" smtClean="0"/>
              <a:t>Perusahaan Manufaktur</a:t>
            </a:r>
            <a:endParaRPr lang="id-ID" sz="2000" dirty="0"/>
          </a:p>
        </p:txBody>
      </p:sp>
      <p:sp>
        <p:nvSpPr>
          <p:cNvPr id="4" name="Rectangle 3"/>
          <p:cNvSpPr/>
          <p:nvPr/>
        </p:nvSpPr>
        <p:spPr>
          <a:xfrm>
            <a:off x="3214678" y="1571612"/>
            <a:ext cx="2857520"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t>Perusahaan Manufaktur</a:t>
            </a:r>
            <a:endParaRPr lang="id-ID" sz="1400" dirty="0"/>
          </a:p>
        </p:txBody>
      </p:sp>
      <p:sp>
        <p:nvSpPr>
          <p:cNvPr id="7" name="Down Arrow 6"/>
          <p:cNvSpPr/>
          <p:nvPr/>
        </p:nvSpPr>
        <p:spPr>
          <a:xfrm>
            <a:off x="4500562" y="1928802"/>
            <a:ext cx="45719"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Minus 7"/>
          <p:cNvSpPr/>
          <p:nvPr/>
        </p:nvSpPr>
        <p:spPr>
          <a:xfrm>
            <a:off x="1142976" y="2214554"/>
            <a:ext cx="6786610" cy="7143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Down Arrow 8"/>
          <p:cNvSpPr/>
          <p:nvPr/>
        </p:nvSpPr>
        <p:spPr>
          <a:xfrm>
            <a:off x="2000232" y="2285992"/>
            <a:ext cx="71438"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Down Arrow 9"/>
          <p:cNvSpPr/>
          <p:nvPr/>
        </p:nvSpPr>
        <p:spPr>
          <a:xfrm>
            <a:off x="4500562" y="2285992"/>
            <a:ext cx="71438"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Down Arrow 10"/>
          <p:cNvSpPr/>
          <p:nvPr/>
        </p:nvSpPr>
        <p:spPr>
          <a:xfrm>
            <a:off x="7000892" y="2285992"/>
            <a:ext cx="71438"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Rectangle 11"/>
          <p:cNvSpPr/>
          <p:nvPr/>
        </p:nvSpPr>
        <p:spPr>
          <a:xfrm>
            <a:off x="785786" y="2428868"/>
            <a:ext cx="2500330" cy="19145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d-ID" sz="1400" dirty="0" smtClean="0"/>
              <a:t>Operasi :</a:t>
            </a:r>
          </a:p>
          <a:p>
            <a:endParaRPr lang="id-ID" sz="1400" dirty="0" smtClean="0"/>
          </a:p>
          <a:p>
            <a:pPr>
              <a:buFontTx/>
              <a:buChar char="-"/>
            </a:pPr>
            <a:r>
              <a:rPr lang="id-ID" sz="1400" dirty="0" smtClean="0"/>
              <a:t>Fasilitas</a:t>
            </a:r>
          </a:p>
          <a:p>
            <a:pPr>
              <a:buFontTx/>
              <a:buChar char="-"/>
            </a:pPr>
            <a:r>
              <a:rPr lang="id-ID" sz="1400" dirty="0" smtClean="0"/>
              <a:t> Produksi &amp; Pengendalian</a:t>
            </a:r>
          </a:p>
          <a:p>
            <a:pPr>
              <a:buFontTx/>
              <a:buChar char="-"/>
            </a:pPr>
            <a:r>
              <a:rPr lang="id-ID" sz="1400" dirty="0" smtClean="0"/>
              <a:t> Manajemen Pasokan</a:t>
            </a:r>
          </a:p>
          <a:p>
            <a:pPr>
              <a:buFontTx/>
              <a:buChar char="-"/>
            </a:pPr>
            <a:r>
              <a:rPr lang="id-ID" sz="1400" dirty="0" smtClean="0"/>
              <a:t> Desain</a:t>
            </a:r>
          </a:p>
          <a:p>
            <a:pPr>
              <a:buFontTx/>
              <a:buChar char="-"/>
            </a:pPr>
            <a:r>
              <a:rPr lang="id-ID" sz="1400" dirty="0" smtClean="0"/>
              <a:t> dll</a:t>
            </a:r>
            <a:endParaRPr lang="id-ID" sz="1400" dirty="0"/>
          </a:p>
        </p:txBody>
      </p:sp>
      <p:sp>
        <p:nvSpPr>
          <p:cNvPr id="13" name="Rectangle 12"/>
          <p:cNvSpPr/>
          <p:nvPr/>
        </p:nvSpPr>
        <p:spPr>
          <a:xfrm>
            <a:off x="3500430" y="2428868"/>
            <a:ext cx="2928958" cy="3143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d-ID" sz="1400" dirty="0" smtClean="0">
                <a:solidFill>
                  <a:srgbClr val="FFC000"/>
                </a:solidFill>
              </a:rPr>
              <a:t>Akuntansi / keuangan :</a:t>
            </a:r>
          </a:p>
          <a:p>
            <a:endParaRPr lang="id-ID" sz="1400" dirty="0" smtClean="0">
              <a:solidFill>
                <a:srgbClr val="FFC000"/>
              </a:solidFill>
            </a:endParaRPr>
          </a:p>
          <a:p>
            <a:pPr>
              <a:buFontTx/>
              <a:buChar char="-"/>
            </a:pPr>
            <a:r>
              <a:rPr lang="id-ID" sz="1400" dirty="0" smtClean="0">
                <a:solidFill>
                  <a:srgbClr val="FFC000"/>
                </a:solidFill>
              </a:rPr>
              <a:t>Pengeluaran kredit</a:t>
            </a:r>
          </a:p>
          <a:p>
            <a:r>
              <a:rPr lang="id-ID" sz="1400" dirty="0" smtClean="0">
                <a:solidFill>
                  <a:srgbClr val="FFC000"/>
                </a:solidFill>
              </a:rPr>
              <a:t>       - Piutang usaha</a:t>
            </a:r>
          </a:p>
          <a:p>
            <a:r>
              <a:rPr lang="id-ID" sz="1400" dirty="0" smtClean="0">
                <a:solidFill>
                  <a:srgbClr val="FFC000"/>
                </a:solidFill>
              </a:rPr>
              <a:t>       - utang usaha</a:t>
            </a:r>
          </a:p>
          <a:p>
            <a:r>
              <a:rPr lang="id-ID" sz="1400" dirty="0" smtClean="0">
                <a:solidFill>
                  <a:srgbClr val="FFC000"/>
                </a:solidFill>
              </a:rPr>
              <a:t>       - buku besar</a:t>
            </a:r>
          </a:p>
          <a:p>
            <a:pPr>
              <a:buFontTx/>
              <a:buChar char="-"/>
            </a:pPr>
            <a:r>
              <a:rPr lang="id-ID" sz="1400" dirty="0" smtClean="0">
                <a:solidFill>
                  <a:srgbClr val="FFC000"/>
                </a:solidFill>
              </a:rPr>
              <a:t> Pengelolaan dana</a:t>
            </a:r>
          </a:p>
          <a:p>
            <a:r>
              <a:rPr lang="id-ID" sz="1400" dirty="0" smtClean="0">
                <a:solidFill>
                  <a:srgbClr val="FFC000"/>
                </a:solidFill>
              </a:rPr>
              <a:t>       - Pasar uang</a:t>
            </a:r>
          </a:p>
          <a:p>
            <a:r>
              <a:rPr lang="id-ID" sz="1400" dirty="0" smtClean="0">
                <a:solidFill>
                  <a:srgbClr val="FFC000"/>
                </a:solidFill>
              </a:rPr>
              <a:t>       - pertukaran</a:t>
            </a:r>
          </a:p>
          <a:p>
            <a:pPr>
              <a:buFontTx/>
              <a:buChar char="-"/>
            </a:pPr>
            <a:r>
              <a:rPr lang="id-ID" sz="1400" dirty="0" smtClean="0">
                <a:solidFill>
                  <a:srgbClr val="FFC000"/>
                </a:solidFill>
              </a:rPr>
              <a:t> Kebutuhan modal</a:t>
            </a:r>
          </a:p>
          <a:p>
            <a:r>
              <a:rPr lang="id-ID" sz="1400" dirty="0" smtClean="0">
                <a:solidFill>
                  <a:srgbClr val="FFC000"/>
                </a:solidFill>
              </a:rPr>
              <a:t>       - Penerbitan saham</a:t>
            </a:r>
          </a:p>
          <a:p>
            <a:r>
              <a:rPr lang="id-ID" sz="1400" dirty="0" smtClean="0">
                <a:solidFill>
                  <a:srgbClr val="FFC000"/>
                </a:solidFill>
              </a:rPr>
              <a:t>       - Penerbitan &amp; penarikan                  obligasi</a:t>
            </a:r>
            <a:endParaRPr lang="id-ID" sz="1400" dirty="0">
              <a:solidFill>
                <a:srgbClr val="FFC000"/>
              </a:solidFill>
            </a:endParaRPr>
          </a:p>
        </p:txBody>
      </p:sp>
      <p:sp>
        <p:nvSpPr>
          <p:cNvPr id="14" name="Rectangle 13"/>
          <p:cNvSpPr/>
          <p:nvPr/>
        </p:nvSpPr>
        <p:spPr>
          <a:xfrm>
            <a:off x="6643702" y="2428868"/>
            <a:ext cx="1714512" cy="1714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d-ID" sz="1400" dirty="0" smtClean="0">
                <a:solidFill>
                  <a:srgbClr val="FFC000"/>
                </a:solidFill>
              </a:rPr>
              <a:t>Pemasaran :</a:t>
            </a:r>
          </a:p>
          <a:p>
            <a:endParaRPr lang="id-ID" sz="1400" dirty="0" smtClean="0">
              <a:solidFill>
                <a:srgbClr val="FFC000"/>
              </a:solidFill>
            </a:endParaRPr>
          </a:p>
          <a:p>
            <a:pPr>
              <a:buFontTx/>
              <a:buChar char="-"/>
            </a:pPr>
            <a:r>
              <a:rPr lang="id-ID" sz="1400" dirty="0" smtClean="0">
                <a:solidFill>
                  <a:srgbClr val="FFC000"/>
                </a:solidFill>
              </a:rPr>
              <a:t>Promosi</a:t>
            </a:r>
          </a:p>
          <a:p>
            <a:r>
              <a:rPr lang="id-ID" sz="1400" dirty="0" smtClean="0">
                <a:solidFill>
                  <a:srgbClr val="FFC000"/>
                </a:solidFill>
              </a:rPr>
              <a:t>     - Penjualan</a:t>
            </a:r>
          </a:p>
          <a:p>
            <a:pPr>
              <a:buFontTx/>
              <a:buChar char="-"/>
            </a:pPr>
            <a:r>
              <a:rPr lang="id-ID" sz="1400" dirty="0" smtClean="0">
                <a:solidFill>
                  <a:srgbClr val="FFC000"/>
                </a:solidFill>
              </a:rPr>
              <a:t> Iklan</a:t>
            </a:r>
          </a:p>
          <a:p>
            <a:pPr>
              <a:buFontTx/>
              <a:buChar char="-"/>
            </a:pPr>
            <a:r>
              <a:rPr lang="id-ID" sz="1400" dirty="0" smtClean="0">
                <a:solidFill>
                  <a:srgbClr val="FFC000"/>
                </a:solidFill>
              </a:rPr>
              <a:t> Penjualan</a:t>
            </a:r>
          </a:p>
          <a:p>
            <a:pPr>
              <a:buFontTx/>
              <a:buChar char="-"/>
            </a:pPr>
            <a:r>
              <a:rPr lang="id-ID" sz="1400" dirty="0" smtClean="0">
                <a:solidFill>
                  <a:srgbClr val="FFC000"/>
                </a:solidFill>
              </a:rPr>
              <a:t> riset pasar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bg/>
                                          </p:spTgt>
                                        </p:tgtEl>
                                        <p:attrNameLst>
                                          <p:attrName>style.visibility</p:attrName>
                                        </p:attrNameLst>
                                      </p:cBhvr>
                                      <p:to>
                                        <p:strVal val="visible"/>
                                      </p:to>
                                    </p:set>
                                    <p:anim calcmode="lin" valueType="num">
                                      <p:cBhvr additive="base">
                                        <p:cTn id="13"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4">
                                            <p:bg/>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additive="base">
                                        <p:cTn id="1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bg/>
                                          </p:spTgt>
                                        </p:tgtEl>
                                        <p:attrNameLst>
                                          <p:attrName>style.visibility</p:attrName>
                                        </p:attrNameLst>
                                      </p:cBhvr>
                                      <p:to>
                                        <p:strVal val="visible"/>
                                      </p:to>
                                    </p:set>
                                    <p:anim calcmode="lin" valueType="num">
                                      <p:cBhvr additive="base">
                                        <p:cTn id="23" dur="500" fill="hold"/>
                                        <p:tgtEl>
                                          <p:spTgt spid="12">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12">
                                            <p:bg/>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xEl>
                                              <p:pRg st="0" end="0"/>
                                            </p:txEl>
                                          </p:spTgt>
                                        </p:tgtEl>
                                        <p:attrNameLst>
                                          <p:attrName>style.visibility</p:attrName>
                                        </p:attrNameLst>
                                      </p:cBhvr>
                                      <p:to>
                                        <p:strVal val="visible"/>
                                      </p:to>
                                    </p:set>
                                    <p:anim calcmode="lin" valueType="num">
                                      <p:cBhvr additive="base">
                                        <p:cTn id="2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xEl>
                                              <p:pRg st="2" end="2"/>
                                            </p:txEl>
                                          </p:spTgt>
                                        </p:tgtEl>
                                        <p:attrNameLst>
                                          <p:attrName>style.visibility</p:attrName>
                                        </p:attrNameLst>
                                      </p:cBhvr>
                                      <p:to>
                                        <p:strVal val="visible"/>
                                      </p:to>
                                    </p:set>
                                    <p:anim calcmode="lin" valueType="num">
                                      <p:cBhvr additive="base">
                                        <p:cTn id="35"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xEl>
                                              <p:pRg st="3" end="3"/>
                                            </p:txEl>
                                          </p:spTgt>
                                        </p:tgtEl>
                                        <p:attrNameLst>
                                          <p:attrName>style.visibility</p:attrName>
                                        </p:attrNameLst>
                                      </p:cBhvr>
                                      <p:to>
                                        <p:strVal val="visible"/>
                                      </p:to>
                                    </p:set>
                                    <p:anim calcmode="lin" valueType="num">
                                      <p:cBhvr additive="base">
                                        <p:cTn id="41"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2">
                                            <p:txEl>
                                              <p:pRg st="4" end="4"/>
                                            </p:txEl>
                                          </p:spTgt>
                                        </p:tgtEl>
                                        <p:attrNameLst>
                                          <p:attrName>style.visibility</p:attrName>
                                        </p:attrNameLst>
                                      </p:cBhvr>
                                      <p:to>
                                        <p:strVal val="visible"/>
                                      </p:to>
                                    </p:set>
                                    <p:anim calcmode="lin" valueType="num">
                                      <p:cBhvr additive="base">
                                        <p:cTn id="47"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2">
                                            <p:txEl>
                                              <p:pRg st="5" end="5"/>
                                            </p:txEl>
                                          </p:spTgt>
                                        </p:tgtEl>
                                        <p:attrNameLst>
                                          <p:attrName>style.visibility</p:attrName>
                                        </p:attrNameLst>
                                      </p:cBhvr>
                                      <p:to>
                                        <p:strVal val="visible"/>
                                      </p:to>
                                    </p:set>
                                    <p:anim calcmode="lin" valueType="num">
                                      <p:cBhvr additive="base">
                                        <p:cTn id="53"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2">
                                            <p:txEl>
                                              <p:pRg st="6" end="6"/>
                                            </p:txEl>
                                          </p:spTgt>
                                        </p:tgtEl>
                                        <p:attrNameLst>
                                          <p:attrName>style.visibility</p:attrName>
                                        </p:attrNameLst>
                                      </p:cBhvr>
                                      <p:to>
                                        <p:strVal val="visible"/>
                                      </p:to>
                                    </p:set>
                                    <p:anim calcmode="lin" valueType="num">
                                      <p:cBhvr additive="base">
                                        <p:cTn id="59"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3">
                                            <p:bg/>
                                          </p:spTgt>
                                        </p:tgtEl>
                                        <p:attrNameLst>
                                          <p:attrName>style.visibility</p:attrName>
                                        </p:attrNameLst>
                                      </p:cBhvr>
                                      <p:to>
                                        <p:strVal val="visible"/>
                                      </p:to>
                                    </p:set>
                                    <p:anim calcmode="lin" valueType="num">
                                      <p:cBhvr additive="base">
                                        <p:cTn id="65" dur="500" fill="hold"/>
                                        <p:tgtEl>
                                          <p:spTgt spid="13">
                                            <p:bg/>
                                          </p:spTgt>
                                        </p:tgtEl>
                                        <p:attrNameLst>
                                          <p:attrName>ppt_x</p:attrName>
                                        </p:attrNameLst>
                                      </p:cBhvr>
                                      <p:tavLst>
                                        <p:tav tm="0">
                                          <p:val>
                                            <p:strVal val="#ppt_x"/>
                                          </p:val>
                                        </p:tav>
                                        <p:tav tm="100000">
                                          <p:val>
                                            <p:strVal val="#ppt_x"/>
                                          </p:val>
                                        </p:tav>
                                      </p:tavLst>
                                    </p:anim>
                                    <p:anim calcmode="lin" valueType="num">
                                      <p:cBhvr additive="base">
                                        <p:cTn id="66" dur="500" fill="hold"/>
                                        <p:tgtEl>
                                          <p:spTgt spid="13">
                                            <p:bg/>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3">
                                            <p:txEl>
                                              <p:pRg st="0" end="0"/>
                                            </p:txEl>
                                          </p:spTgt>
                                        </p:tgtEl>
                                        <p:attrNameLst>
                                          <p:attrName>style.visibility</p:attrName>
                                        </p:attrNameLst>
                                      </p:cBhvr>
                                      <p:to>
                                        <p:strVal val="visible"/>
                                      </p:to>
                                    </p:set>
                                    <p:anim calcmode="lin" valueType="num">
                                      <p:cBhvr additive="base">
                                        <p:cTn id="71"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3">
                                            <p:txEl>
                                              <p:pRg st="2" end="2"/>
                                            </p:txEl>
                                          </p:spTgt>
                                        </p:tgtEl>
                                        <p:attrNameLst>
                                          <p:attrName>style.visibility</p:attrName>
                                        </p:attrNameLst>
                                      </p:cBhvr>
                                      <p:to>
                                        <p:strVal val="visible"/>
                                      </p:to>
                                    </p:set>
                                    <p:anim calcmode="lin" valueType="num">
                                      <p:cBhvr additive="base">
                                        <p:cTn id="77"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3">
                                            <p:txEl>
                                              <p:pRg st="3" end="3"/>
                                            </p:txEl>
                                          </p:spTgt>
                                        </p:tgtEl>
                                        <p:attrNameLst>
                                          <p:attrName>style.visibility</p:attrName>
                                        </p:attrNameLst>
                                      </p:cBhvr>
                                      <p:to>
                                        <p:strVal val="visible"/>
                                      </p:to>
                                    </p:set>
                                    <p:anim calcmode="lin" valueType="num">
                                      <p:cBhvr additive="base">
                                        <p:cTn id="83"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3">
                                            <p:txEl>
                                              <p:pRg st="4" end="4"/>
                                            </p:txEl>
                                          </p:spTgt>
                                        </p:tgtEl>
                                        <p:attrNameLst>
                                          <p:attrName>style.visibility</p:attrName>
                                        </p:attrNameLst>
                                      </p:cBhvr>
                                      <p:to>
                                        <p:strVal val="visible"/>
                                      </p:to>
                                    </p:set>
                                    <p:anim calcmode="lin" valueType="num">
                                      <p:cBhvr additive="base">
                                        <p:cTn id="89"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13">
                                            <p:txEl>
                                              <p:pRg st="5" end="5"/>
                                            </p:txEl>
                                          </p:spTgt>
                                        </p:tgtEl>
                                        <p:attrNameLst>
                                          <p:attrName>style.visibility</p:attrName>
                                        </p:attrNameLst>
                                      </p:cBhvr>
                                      <p:to>
                                        <p:strVal val="visible"/>
                                      </p:to>
                                    </p:set>
                                    <p:anim calcmode="lin" valueType="num">
                                      <p:cBhvr additive="base">
                                        <p:cTn id="95"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13">
                                            <p:txEl>
                                              <p:pRg st="6" end="6"/>
                                            </p:txEl>
                                          </p:spTgt>
                                        </p:tgtEl>
                                        <p:attrNameLst>
                                          <p:attrName>style.visibility</p:attrName>
                                        </p:attrNameLst>
                                      </p:cBhvr>
                                      <p:to>
                                        <p:strVal val="visible"/>
                                      </p:to>
                                    </p:set>
                                    <p:anim calcmode="lin" valueType="num">
                                      <p:cBhvr additive="base">
                                        <p:cTn id="101"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13">
                                            <p:txEl>
                                              <p:pRg st="7" end="7"/>
                                            </p:txEl>
                                          </p:spTgt>
                                        </p:tgtEl>
                                        <p:attrNameLst>
                                          <p:attrName>style.visibility</p:attrName>
                                        </p:attrNameLst>
                                      </p:cBhvr>
                                      <p:to>
                                        <p:strVal val="visible"/>
                                      </p:to>
                                    </p:set>
                                    <p:anim calcmode="lin" valueType="num">
                                      <p:cBhvr additive="base">
                                        <p:cTn id="107" dur="500" fill="hold"/>
                                        <p:tgtEl>
                                          <p:spTgt spid="13">
                                            <p:txEl>
                                              <p:pRg st="7" end="7"/>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1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grpId="0" nodeType="clickEffect">
                                  <p:stCondLst>
                                    <p:cond delay="0"/>
                                  </p:stCondLst>
                                  <p:childTnLst>
                                    <p:set>
                                      <p:cBhvr>
                                        <p:cTn id="112" dur="1" fill="hold">
                                          <p:stCondLst>
                                            <p:cond delay="0"/>
                                          </p:stCondLst>
                                        </p:cTn>
                                        <p:tgtEl>
                                          <p:spTgt spid="13">
                                            <p:txEl>
                                              <p:pRg st="8" end="8"/>
                                            </p:txEl>
                                          </p:spTgt>
                                        </p:tgtEl>
                                        <p:attrNameLst>
                                          <p:attrName>style.visibility</p:attrName>
                                        </p:attrNameLst>
                                      </p:cBhvr>
                                      <p:to>
                                        <p:strVal val="visible"/>
                                      </p:to>
                                    </p:set>
                                    <p:anim calcmode="lin" valueType="num">
                                      <p:cBhvr additive="base">
                                        <p:cTn id="113"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additive="base">
                                        <p:cTn id="114" dur="500" fill="hold"/>
                                        <p:tgtEl>
                                          <p:spTgt spid="1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grpId="0" nodeType="clickEffect">
                                  <p:stCondLst>
                                    <p:cond delay="0"/>
                                  </p:stCondLst>
                                  <p:childTnLst>
                                    <p:set>
                                      <p:cBhvr>
                                        <p:cTn id="118" dur="1" fill="hold">
                                          <p:stCondLst>
                                            <p:cond delay="0"/>
                                          </p:stCondLst>
                                        </p:cTn>
                                        <p:tgtEl>
                                          <p:spTgt spid="13">
                                            <p:txEl>
                                              <p:pRg st="9" end="9"/>
                                            </p:txEl>
                                          </p:spTgt>
                                        </p:tgtEl>
                                        <p:attrNameLst>
                                          <p:attrName>style.visibility</p:attrName>
                                        </p:attrNameLst>
                                      </p:cBhvr>
                                      <p:to>
                                        <p:strVal val="visible"/>
                                      </p:to>
                                    </p:set>
                                    <p:anim calcmode="lin" valueType="num">
                                      <p:cBhvr additive="base">
                                        <p:cTn id="119" dur="500" fill="hold"/>
                                        <p:tgtEl>
                                          <p:spTgt spid="13">
                                            <p:txEl>
                                              <p:pRg st="9" end="9"/>
                                            </p:txEl>
                                          </p:spTgt>
                                        </p:tgtEl>
                                        <p:attrNameLst>
                                          <p:attrName>ppt_x</p:attrName>
                                        </p:attrNameLst>
                                      </p:cBhvr>
                                      <p:tavLst>
                                        <p:tav tm="0">
                                          <p:val>
                                            <p:strVal val="#ppt_x"/>
                                          </p:val>
                                        </p:tav>
                                        <p:tav tm="100000">
                                          <p:val>
                                            <p:strVal val="#ppt_x"/>
                                          </p:val>
                                        </p:tav>
                                      </p:tavLst>
                                    </p:anim>
                                    <p:anim calcmode="lin" valueType="num">
                                      <p:cBhvr additive="base">
                                        <p:cTn id="120" dur="500" fill="hold"/>
                                        <p:tgtEl>
                                          <p:spTgt spid="1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 presetClass="entr" presetSubtype="4" fill="hold" grpId="0" nodeType="clickEffect">
                                  <p:stCondLst>
                                    <p:cond delay="0"/>
                                  </p:stCondLst>
                                  <p:childTnLst>
                                    <p:set>
                                      <p:cBhvr>
                                        <p:cTn id="124" dur="1" fill="hold">
                                          <p:stCondLst>
                                            <p:cond delay="0"/>
                                          </p:stCondLst>
                                        </p:cTn>
                                        <p:tgtEl>
                                          <p:spTgt spid="13">
                                            <p:txEl>
                                              <p:pRg st="10" end="10"/>
                                            </p:txEl>
                                          </p:spTgt>
                                        </p:tgtEl>
                                        <p:attrNameLst>
                                          <p:attrName>style.visibility</p:attrName>
                                        </p:attrNameLst>
                                      </p:cBhvr>
                                      <p:to>
                                        <p:strVal val="visible"/>
                                      </p:to>
                                    </p:set>
                                    <p:anim calcmode="lin" valueType="num">
                                      <p:cBhvr additive="base">
                                        <p:cTn id="125" dur="500" fill="hold"/>
                                        <p:tgtEl>
                                          <p:spTgt spid="13">
                                            <p:txEl>
                                              <p:pRg st="10" end="10"/>
                                            </p:txEl>
                                          </p:spTgt>
                                        </p:tgtEl>
                                        <p:attrNameLst>
                                          <p:attrName>ppt_x</p:attrName>
                                        </p:attrNameLst>
                                      </p:cBhvr>
                                      <p:tavLst>
                                        <p:tav tm="0">
                                          <p:val>
                                            <p:strVal val="#ppt_x"/>
                                          </p:val>
                                        </p:tav>
                                        <p:tav tm="100000">
                                          <p:val>
                                            <p:strVal val="#ppt_x"/>
                                          </p:val>
                                        </p:tav>
                                      </p:tavLst>
                                    </p:anim>
                                    <p:anim calcmode="lin" valueType="num">
                                      <p:cBhvr additive="base">
                                        <p:cTn id="126" dur="500" fill="hold"/>
                                        <p:tgtEl>
                                          <p:spTgt spid="1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2" presetClass="entr" presetSubtype="4" fill="hold" grpId="0" nodeType="clickEffect">
                                  <p:stCondLst>
                                    <p:cond delay="0"/>
                                  </p:stCondLst>
                                  <p:childTnLst>
                                    <p:set>
                                      <p:cBhvr>
                                        <p:cTn id="130" dur="1" fill="hold">
                                          <p:stCondLst>
                                            <p:cond delay="0"/>
                                          </p:stCondLst>
                                        </p:cTn>
                                        <p:tgtEl>
                                          <p:spTgt spid="13">
                                            <p:txEl>
                                              <p:pRg st="11" end="11"/>
                                            </p:txEl>
                                          </p:spTgt>
                                        </p:tgtEl>
                                        <p:attrNameLst>
                                          <p:attrName>style.visibility</p:attrName>
                                        </p:attrNameLst>
                                      </p:cBhvr>
                                      <p:to>
                                        <p:strVal val="visible"/>
                                      </p:to>
                                    </p:set>
                                    <p:anim calcmode="lin" valueType="num">
                                      <p:cBhvr additive="base">
                                        <p:cTn id="131" dur="500" fill="hold"/>
                                        <p:tgtEl>
                                          <p:spTgt spid="13">
                                            <p:txEl>
                                              <p:pRg st="11" end="11"/>
                                            </p:txEl>
                                          </p:spTgt>
                                        </p:tgtEl>
                                        <p:attrNameLst>
                                          <p:attrName>ppt_x</p:attrName>
                                        </p:attrNameLst>
                                      </p:cBhvr>
                                      <p:tavLst>
                                        <p:tav tm="0">
                                          <p:val>
                                            <p:strVal val="#ppt_x"/>
                                          </p:val>
                                        </p:tav>
                                        <p:tav tm="100000">
                                          <p:val>
                                            <p:strVal val="#ppt_x"/>
                                          </p:val>
                                        </p:tav>
                                      </p:tavLst>
                                    </p:anim>
                                    <p:anim calcmode="lin" valueType="num">
                                      <p:cBhvr additive="base">
                                        <p:cTn id="132" dur="500" fill="hold"/>
                                        <p:tgtEl>
                                          <p:spTgt spid="1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133" fill="hold">
                      <p:stCondLst>
                        <p:cond delay="indefinite"/>
                      </p:stCondLst>
                      <p:childTnLst>
                        <p:par>
                          <p:cTn id="134" fill="hold">
                            <p:stCondLst>
                              <p:cond delay="0"/>
                            </p:stCondLst>
                            <p:childTnLst>
                              <p:par>
                                <p:cTn id="135" presetID="2" presetClass="entr" presetSubtype="4" fill="hold" grpId="0" nodeType="clickEffect">
                                  <p:stCondLst>
                                    <p:cond delay="0"/>
                                  </p:stCondLst>
                                  <p:childTnLst>
                                    <p:set>
                                      <p:cBhvr>
                                        <p:cTn id="136" dur="1" fill="hold">
                                          <p:stCondLst>
                                            <p:cond delay="0"/>
                                          </p:stCondLst>
                                        </p:cTn>
                                        <p:tgtEl>
                                          <p:spTgt spid="14">
                                            <p:bg/>
                                          </p:spTgt>
                                        </p:tgtEl>
                                        <p:attrNameLst>
                                          <p:attrName>style.visibility</p:attrName>
                                        </p:attrNameLst>
                                      </p:cBhvr>
                                      <p:to>
                                        <p:strVal val="visible"/>
                                      </p:to>
                                    </p:set>
                                    <p:anim calcmode="lin" valueType="num">
                                      <p:cBhvr additive="base">
                                        <p:cTn id="137" dur="500" fill="hold"/>
                                        <p:tgtEl>
                                          <p:spTgt spid="14">
                                            <p:bg/>
                                          </p:spTgt>
                                        </p:tgtEl>
                                        <p:attrNameLst>
                                          <p:attrName>ppt_x</p:attrName>
                                        </p:attrNameLst>
                                      </p:cBhvr>
                                      <p:tavLst>
                                        <p:tav tm="0">
                                          <p:val>
                                            <p:strVal val="#ppt_x"/>
                                          </p:val>
                                        </p:tav>
                                        <p:tav tm="100000">
                                          <p:val>
                                            <p:strVal val="#ppt_x"/>
                                          </p:val>
                                        </p:tav>
                                      </p:tavLst>
                                    </p:anim>
                                    <p:anim calcmode="lin" valueType="num">
                                      <p:cBhvr additive="base">
                                        <p:cTn id="138" dur="500" fill="hold"/>
                                        <p:tgtEl>
                                          <p:spTgt spid="14">
                                            <p:bg/>
                                          </p:spTgt>
                                        </p:tgtEl>
                                        <p:attrNameLst>
                                          <p:attrName>ppt_y</p:attrName>
                                        </p:attrNameLst>
                                      </p:cBhvr>
                                      <p:tavLst>
                                        <p:tav tm="0">
                                          <p:val>
                                            <p:strVal val="1+#ppt_h/2"/>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grpId="0" nodeType="clickEffect">
                                  <p:stCondLst>
                                    <p:cond delay="0"/>
                                  </p:stCondLst>
                                  <p:childTnLst>
                                    <p:set>
                                      <p:cBhvr>
                                        <p:cTn id="142" dur="1" fill="hold">
                                          <p:stCondLst>
                                            <p:cond delay="0"/>
                                          </p:stCondLst>
                                        </p:cTn>
                                        <p:tgtEl>
                                          <p:spTgt spid="14">
                                            <p:txEl>
                                              <p:pRg st="0" end="0"/>
                                            </p:txEl>
                                          </p:spTgt>
                                        </p:tgtEl>
                                        <p:attrNameLst>
                                          <p:attrName>style.visibility</p:attrName>
                                        </p:attrNameLst>
                                      </p:cBhvr>
                                      <p:to>
                                        <p:strVal val="visible"/>
                                      </p:to>
                                    </p:set>
                                    <p:anim calcmode="lin" valueType="num">
                                      <p:cBhvr additive="base">
                                        <p:cTn id="14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4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grpId="0" nodeType="clickEffect">
                                  <p:stCondLst>
                                    <p:cond delay="0"/>
                                  </p:stCondLst>
                                  <p:childTnLst>
                                    <p:set>
                                      <p:cBhvr>
                                        <p:cTn id="148" dur="1" fill="hold">
                                          <p:stCondLst>
                                            <p:cond delay="0"/>
                                          </p:stCondLst>
                                        </p:cTn>
                                        <p:tgtEl>
                                          <p:spTgt spid="14">
                                            <p:txEl>
                                              <p:pRg st="2" end="2"/>
                                            </p:txEl>
                                          </p:spTgt>
                                        </p:tgtEl>
                                        <p:attrNameLst>
                                          <p:attrName>style.visibility</p:attrName>
                                        </p:attrNameLst>
                                      </p:cBhvr>
                                      <p:to>
                                        <p:strVal val="visible"/>
                                      </p:to>
                                    </p:set>
                                    <p:anim calcmode="lin" valueType="num">
                                      <p:cBhvr additive="base">
                                        <p:cTn id="149"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150"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2" presetClass="entr" presetSubtype="4" fill="hold" grpId="0" nodeType="clickEffect">
                                  <p:stCondLst>
                                    <p:cond delay="0"/>
                                  </p:stCondLst>
                                  <p:childTnLst>
                                    <p:set>
                                      <p:cBhvr>
                                        <p:cTn id="154" dur="1" fill="hold">
                                          <p:stCondLst>
                                            <p:cond delay="0"/>
                                          </p:stCondLst>
                                        </p:cTn>
                                        <p:tgtEl>
                                          <p:spTgt spid="14">
                                            <p:txEl>
                                              <p:pRg st="3" end="3"/>
                                            </p:txEl>
                                          </p:spTgt>
                                        </p:tgtEl>
                                        <p:attrNameLst>
                                          <p:attrName>style.visibility</p:attrName>
                                        </p:attrNameLst>
                                      </p:cBhvr>
                                      <p:to>
                                        <p:strVal val="visible"/>
                                      </p:to>
                                    </p:set>
                                    <p:anim calcmode="lin" valueType="num">
                                      <p:cBhvr additive="base">
                                        <p:cTn id="155"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156"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2" presetClass="entr" presetSubtype="4" fill="hold" grpId="0" nodeType="clickEffect">
                                  <p:stCondLst>
                                    <p:cond delay="0"/>
                                  </p:stCondLst>
                                  <p:childTnLst>
                                    <p:set>
                                      <p:cBhvr>
                                        <p:cTn id="160" dur="1" fill="hold">
                                          <p:stCondLst>
                                            <p:cond delay="0"/>
                                          </p:stCondLst>
                                        </p:cTn>
                                        <p:tgtEl>
                                          <p:spTgt spid="14">
                                            <p:txEl>
                                              <p:pRg st="4" end="4"/>
                                            </p:txEl>
                                          </p:spTgt>
                                        </p:tgtEl>
                                        <p:attrNameLst>
                                          <p:attrName>style.visibility</p:attrName>
                                        </p:attrNameLst>
                                      </p:cBhvr>
                                      <p:to>
                                        <p:strVal val="visible"/>
                                      </p:to>
                                    </p:set>
                                    <p:anim calcmode="lin" valueType="num">
                                      <p:cBhvr additive="base">
                                        <p:cTn id="161"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162"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2" presetClass="entr" presetSubtype="4" fill="hold" grpId="0" nodeType="clickEffect">
                                  <p:stCondLst>
                                    <p:cond delay="0"/>
                                  </p:stCondLst>
                                  <p:childTnLst>
                                    <p:set>
                                      <p:cBhvr>
                                        <p:cTn id="166" dur="1" fill="hold">
                                          <p:stCondLst>
                                            <p:cond delay="0"/>
                                          </p:stCondLst>
                                        </p:cTn>
                                        <p:tgtEl>
                                          <p:spTgt spid="14">
                                            <p:txEl>
                                              <p:pRg st="5" end="5"/>
                                            </p:txEl>
                                          </p:spTgt>
                                        </p:tgtEl>
                                        <p:attrNameLst>
                                          <p:attrName>style.visibility</p:attrName>
                                        </p:attrNameLst>
                                      </p:cBhvr>
                                      <p:to>
                                        <p:strVal val="visible"/>
                                      </p:to>
                                    </p:set>
                                    <p:anim calcmode="lin" valueType="num">
                                      <p:cBhvr additive="base">
                                        <p:cTn id="167"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additive="base">
                                        <p:cTn id="168" dur="500" fill="hold"/>
                                        <p:tgtEl>
                                          <p:spTgt spid="1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69" fill="hold">
                      <p:stCondLst>
                        <p:cond delay="indefinite"/>
                      </p:stCondLst>
                      <p:childTnLst>
                        <p:par>
                          <p:cTn id="170" fill="hold">
                            <p:stCondLst>
                              <p:cond delay="0"/>
                            </p:stCondLst>
                            <p:childTnLst>
                              <p:par>
                                <p:cTn id="171" presetID="2" presetClass="entr" presetSubtype="4" fill="hold" grpId="0" nodeType="clickEffect">
                                  <p:stCondLst>
                                    <p:cond delay="0"/>
                                  </p:stCondLst>
                                  <p:childTnLst>
                                    <p:set>
                                      <p:cBhvr>
                                        <p:cTn id="172" dur="1" fill="hold">
                                          <p:stCondLst>
                                            <p:cond delay="0"/>
                                          </p:stCondLst>
                                        </p:cTn>
                                        <p:tgtEl>
                                          <p:spTgt spid="14">
                                            <p:txEl>
                                              <p:pRg st="6" end="6"/>
                                            </p:txEl>
                                          </p:spTgt>
                                        </p:tgtEl>
                                        <p:attrNameLst>
                                          <p:attrName>style.visibility</p:attrName>
                                        </p:attrNameLst>
                                      </p:cBhvr>
                                      <p:to>
                                        <p:strVal val="visible"/>
                                      </p:to>
                                    </p:set>
                                    <p:anim calcmode="lin" valueType="num">
                                      <p:cBhvr additive="base">
                                        <p:cTn id="173" dur="500" fill="hold"/>
                                        <p:tgtEl>
                                          <p:spTgt spid="14">
                                            <p:txEl>
                                              <p:pRg st="6" end="6"/>
                                            </p:txEl>
                                          </p:spTgt>
                                        </p:tgtEl>
                                        <p:attrNameLst>
                                          <p:attrName>ppt_x</p:attrName>
                                        </p:attrNameLst>
                                      </p:cBhvr>
                                      <p:tavLst>
                                        <p:tav tm="0">
                                          <p:val>
                                            <p:strVal val="#ppt_x"/>
                                          </p:val>
                                        </p:tav>
                                        <p:tav tm="100000">
                                          <p:val>
                                            <p:strVal val="#ppt_x"/>
                                          </p:val>
                                        </p:tav>
                                      </p:tavLst>
                                    </p:anim>
                                    <p:anim calcmode="lin" valueType="num">
                                      <p:cBhvr additive="base">
                                        <p:cTn id="174" dur="500" fill="hold"/>
                                        <p:tgtEl>
                                          <p:spTgt spid="1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allAtOnce" animBg="1"/>
      <p:bldP spid="12" grpId="0" build="p" animBg="1"/>
      <p:bldP spid="13" grpId="0" build="p" animBg="1"/>
      <p:bldP spid="14"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00660"/>
          </a:xfrm>
        </p:spPr>
        <p:txBody>
          <a:bodyPr>
            <a:normAutofit/>
          </a:bodyPr>
          <a:lstStyle/>
          <a:p>
            <a:pPr algn="just">
              <a:buNone/>
            </a:pPr>
            <a:r>
              <a:rPr lang="id-ID" sz="1400" dirty="0" smtClean="0"/>
              <a:t>	Bidang Manajemen tebilang muda, namun sejarahnya amatlah kaya dan menarik. Peningkatan kehidupan kita dan juga disiplin ilmu manajemen operasi disebabkan adanya inovasi dan sumbangan pemikiran banyak orang.</a:t>
            </a:r>
          </a:p>
          <a:p>
            <a:pPr algn="just">
              <a:buNone/>
            </a:pPr>
            <a:endParaRPr lang="id-ID" sz="1400" dirty="0" smtClean="0"/>
          </a:p>
          <a:p>
            <a:pPr algn="just">
              <a:buFont typeface="Wingdings" pitchFamily="2" charset="2"/>
              <a:buChar char="Ø"/>
            </a:pPr>
            <a:r>
              <a:rPr lang="id-ID" sz="1400" dirty="0" smtClean="0"/>
              <a:t>Eli Whitney (1800) dikenal sebagai orang pertama mempopulerkan komponen yang    dapat di bongkar  pasang, yang didapat melalui standarisasi dan pengendalian mutu.</a:t>
            </a:r>
          </a:p>
          <a:p>
            <a:pPr algn="just">
              <a:buFont typeface="Wingdings" pitchFamily="2" charset="2"/>
              <a:buChar char="Ø"/>
            </a:pPr>
            <a:r>
              <a:rPr lang="id-ID" sz="1400" dirty="0" smtClean="0"/>
              <a:t>Frederick W. Taylor (1881), dikenal sebagai bapak ilmu manajemen menyumbangkan ilmu seleksi karyawan, perencanaan dan penjadwalan, studi gerak. Satu kontribusinya adalah keyakinannya bahwa manajemen bisa menjadi lebih kuat dan agresif dengan cara memperbaiki metode kerja. Taylor dan rekan sejawatnya, Henry L. Giant juga Frank dan Lilian Gilberth termasuk orang-orang pertama yang secara sistematis mencari cara terbaik untuk memproduksi.</a:t>
            </a:r>
          </a:p>
          <a:p>
            <a:pPr algn="just">
              <a:buFont typeface="Wingdings" pitchFamily="2" charset="2"/>
              <a:buChar char="Ø"/>
            </a:pPr>
            <a:r>
              <a:rPr lang="id-ID" sz="1400" dirty="0" smtClean="0"/>
              <a:t>Henry Ford dan Charles Sorensen memadukan pengetahuan mereka akan komponen yang distandarisasi dengan lini produksi semu pada proses pengepakan daging dan industri mail-order dan juga menambahkan konsep baru lini produksi, dimana para pekerja berdiri sementara bahan bergerak.</a:t>
            </a:r>
          </a:p>
          <a:p>
            <a:pPr algn="just">
              <a:buFont typeface="Wingdings" pitchFamily="2" charset="2"/>
              <a:buChar char="Ø"/>
            </a:pPr>
            <a:r>
              <a:rPr lang="id-ID" sz="1400" dirty="0" smtClean="0"/>
              <a:t>Jadi ilmu Manajemen Operasi akan terus berkembang dengan adanya sumbangan dari ilmu lain termasuk tekhnik industri dan manajemen science. Ilmu ini sering dengan statistik juga manajemen dan ilmu ekonomi telah terkontribusi pada peningkatan produktivitas. </a:t>
            </a:r>
          </a:p>
          <a:p>
            <a:pPr>
              <a:buNone/>
            </a:pPr>
            <a:r>
              <a:rPr lang="id-ID" sz="1400" dirty="0" smtClean="0"/>
              <a:t>	</a:t>
            </a:r>
            <a:endParaRPr lang="id-ID" sz="1400" dirty="0"/>
          </a:p>
        </p:txBody>
      </p:sp>
      <p:sp>
        <p:nvSpPr>
          <p:cNvPr id="2" name="Title 1"/>
          <p:cNvSpPr>
            <a:spLocks noGrp="1"/>
          </p:cNvSpPr>
          <p:nvPr>
            <p:ph type="title"/>
          </p:nvPr>
        </p:nvSpPr>
        <p:spPr>
          <a:xfrm>
            <a:off x="457200" y="267494"/>
            <a:ext cx="8229600" cy="732614"/>
          </a:xfrm>
        </p:spPr>
        <p:txBody>
          <a:bodyPr>
            <a:normAutofit/>
          </a:bodyPr>
          <a:lstStyle/>
          <a:p>
            <a:pPr algn="ctr"/>
            <a:r>
              <a:rPr lang="id-ID" sz="2000" dirty="0" smtClean="0"/>
              <a:t>Sejarah Perkembangan Manajemen operasi</a:t>
            </a:r>
            <a:endParaRPr lang="id-ID" sz="20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3857652"/>
          </a:xfrm>
        </p:spPr>
        <p:txBody>
          <a:bodyPr>
            <a:normAutofit lnSpcReduction="10000"/>
          </a:bodyPr>
          <a:lstStyle/>
          <a:p>
            <a:pPr algn="just">
              <a:buFont typeface="+mj-lt"/>
              <a:buAutoNum type="arabicPeriod"/>
            </a:pPr>
            <a:endParaRPr lang="id-ID" sz="1400" dirty="0" smtClean="0"/>
          </a:p>
          <a:p>
            <a:pPr algn="just">
              <a:buNone/>
            </a:pPr>
            <a:r>
              <a:rPr lang="id-ID" sz="1400" dirty="0" smtClean="0"/>
              <a:t>	</a:t>
            </a:r>
            <a:r>
              <a:rPr lang="id-ID" sz="1800" dirty="0" smtClean="0"/>
              <a:t>Empat alasan mempelajari MO :</a:t>
            </a:r>
          </a:p>
          <a:p>
            <a:pPr algn="just">
              <a:buNone/>
            </a:pPr>
            <a:endParaRPr lang="id-ID" sz="1800" dirty="0" smtClean="0"/>
          </a:p>
          <a:p>
            <a:pPr algn="just">
              <a:buFont typeface="+mj-lt"/>
              <a:buAutoNum type="arabicPeriod"/>
            </a:pPr>
            <a:r>
              <a:rPr lang="id-ID" sz="1800" dirty="0" smtClean="0"/>
              <a:t>MO adalah satu dari fungsi utama sebuah organisasi dan secara utuh berhubungan dengan semua fungsi bisnis lainnya. Semua organisasi memasarkan, membiayai dan memproduksi, maka sangat penting untuk mengetahui bagaimana aktivitas MO berjalan.</a:t>
            </a:r>
          </a:p>
          <a:p>
            <a:pPr>
              <a:buFont typeface="+mj-lt"/>
              <a:buAutoNum type="arabicPeriod"/>
            </a:pPr>
            <a:r>
              <a:rPr lang="id-ID" sz="1800" dirty="0" smtClean="0"/>
              <a:t>Mempelajari MO karena ingin mengetahui bagaimana barang dan jasa di produksi. Fungsi produksi adalah bagia dari masyarakat yang menciptakan produk yang kita gunakan.</a:t>
            </a:r>
          </a:p>
          <a:p>
            <a:pPr>
              <a:buFont typeface="+mj-lt"/>
              <a:buAutoNum type="arabicPeriod"/>
            </a:pPr>
            <a:r>
              <a:rPr lang="id-ID" sz="1800" dirty="0" smtClean="0"/>
              <a:t>Untuk memahami apa yang dikerjakan oleh manajer operasi</a:t>
            </a:r>
          </a:p>
          <a:p>
            <a:pPr>
              <a:buFont typeface="+mj-lt"/>
              <a:buAutoNum type="arabicPeriod"/>
            </a:pPr>
            <a:r>
              <a:rPr lang="id-ID" sz="1800" dirty="0" smtClean="0"/>
              <a:t>Karena merupakan bagian yang paling banyak mengeluarkan biaya dalam sebuah organisasi.</a:t>
            </a:r>
            <a:endParaRPr lang="id-ID" sz="1800" dirty="0"/>
          </a:p>
        </p:txBody>
      </p:sp>
      <p:sp>
        <p:nvSpPr>
          <p:cNvPr id="2" name="Title 1"/>
          <p:cNvSpPr>
            <a:spLocks noGrp="1"/>
          </p:cNvSpPr>
          <p:nvPr>
            <p:ph type="title"/>
          </p:nvPr>
        </p:nvSpPr>
        <p:spPr>
          <a:xfrm>
            <a:off x="457200" y="267494"/>
            <a:ext cx="8229600" cy="661176"/>
          </a:xfrm>
        </p:spPr>
        <p:txBody>
          <a:bodyPr>
            <a:normAutofit/>
          </a:bodyPr>
          <a:lstStyle/>
          <a:p>
            <a:pPr algn="ctr"/>
            <a:r>
              <a:rPr lang="id-ID" sz="2000" dirty="0" smtClean="0"/>
              <a:t>Alasan Mempelajari Manajemen operasional</a:t>
            </a:r>
            <a:endParaRPr lang="id-ID"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a:bodyPr>
          <a:lstStyle/>
          <a:p>
            <a:pPr>
              <a:buNone/>
            </a:pPr>
            <a:r>
              <a:rPr lang="id-ID" sz="1400" dirty="0" smtClean="0"/>
              <a:t>		Sepuluh area Keputusan</a:t>
            </a:r>
          </a:p>
          <a:p>
            <a:pPr marL="452628" indent="-342900">
              <a:buNone/>
            </a:pPr>
            <a:endParaRPr lang="id-ID" sz="1400" dirty="0" smtClean="0"/>
          </a:p>
          <a:p>
            <a:pPr marL="452628" indent="-342900">
              <a:buNone/>
            </a:pPr>
            <a:r>
              <a:rPr lang="id-ID" sz="1400" dirty="0" smtClean="0"/>
              <a:t>1.	Desain Produk dan Jasa</a:t>
            </a:r>
          </a:p>
          <a:p>
            <a:pPr marL="452628" indent="-342900">
              <a:buAutoNum type="arabicPeriod"/>
            </a:pPr>
            <a:endParaRPr lang="id-ID" sz="1400" dirty="0" smtClean="0"/>
          </a:p>
          <a:p>
            <a:pPr marL="452628" indent="-342900">
              <a:buNone/>
            </a:pPr>
            <a:endParaRPr lang="id-ID" sz="1400" dirty="0" smtClean="0"/>
          </a:p>
          <a:p>
            <a:pPr marL="452628" indent="-342900">
              <a:buNone/>
            </a:pPr>
            <a:r>
              <a:rPr lang="id-ID" sz="1400" dirty="0" smtClean="0"/>
              <a:t>2.	Manajemen mutu</a:t>
            </a:r>
          </a:p>
          <a:p>
            <a:endParaRPr lang="id-ID" sz="1400" dirty="0" smtClean="0"/>
          </a:p>
          <a:p>
            <a:pPr>
              <a:buNone/>
            </a:pPr>
            <a:endParaRPr lang="id-ID" sz="1400" dirty="0" smtClean="0"/>
          </a:p>
          <a:p>
            <a:pPr>
              <a:buNone/>
            </a:pPr>
            <a:r>
              <a:rPr lang="id-ID" sz="1400" dirty="0" smtClean="0"/>
              <a:t>3.	 Desain proses dan Kapasitas</a:t>
            </a:r>
          </a:p>
          <a:p>
            <a:endParaRPr lang="id-ID" sz="1400" dirty="0" smtClean="0"/>
          </a:p>
          <a:p>
            <a:endParaRPr lang="id-ID" sz="1400" dirty="0" smtClean="0"/>
          </a:p>
          <a:p>
            <a:pPr>
              <a:buNone/>
            </a:pPr>
            <a:endParaRPr lang="id-ID" sz="1400" dirty="0" smtClean="0"/>
          </a:p>
          <a:p>
            <a:pPr>
              <a:buNone/>
            </a:pPr>
            <a:r>
              <a:rPr lang="id-ID" sz="1400" dirty="0" smtClean="0"/>
              <a:t>4.	 Lokasi</a:t>
            </a:r>
          </a:p>
          <a:p>
            <a:endParaRPr lang="id-ID" sz="1400" dirty="0" smtClean="0"/>
          </a:p>
          <a:p>
            <a:pPr>
              <a:buNone/>
            </a:pPr>
            <a:endParaRPr lang="id-ID" sz="1400" dirty="0"/>
          </a:p>
        </p:txBody>
      </p:sp>
      <p:sp>
        <p:nvSpPr>
          <p:cNvPr id="4" name="Content Placeholder 3"/>
          <p:cNvSpPr>
            <a:spLocks noGrp="1"/>
          </p:cNvSpPr>
          <p:nvPr>
            <p:ph sz="half" idx="2"/>
          </p:nvPr>
        </p:nvSpPr>
        <p:spPr/>
        <p:txBody>
          <a:bodyPr>
            <a:normAutofit/>
          </a:bodyPr>
          <a:lstStyle/>
          <a:p>
            <a:pPr>
              <a:buNone/>
            </a:pPr>
            <a:r>
              <a:rPr lang="id-ID" sz="1400" dirty="0" smtClean="0"/>
              <a:t>		Permasalahan</a:t>
            </a:r>
          </a:p>
          <a:p>
            <a:pPr>
              <a:buNone/>
            </a:pPr>
            <a:endParaRPr lang="id-ID" sz="1400" dirty="0" smtClean="0"/>
          </a:p>
          <a:p>
            <a:pPr algn="just">
              <a:buNone/>
            </a:pPr>
            <a:r>
              <a:rPr lang="id-ID" sz="1400" dirty="0" smtClean="0"/>
              <a:t>1.	Barang atau jasa apakah yang seharusnya kita tawarkan</a:t>
            </a:r>
          </a:p>
          <a:p>
            <a:pPr algn="just">
              <a:buNone/>
            </a:pPr>
            <a:r>
              <a:rPr lang="id-ID" sz="1400" dirty="0" smtClean="0"/>
              <a:t>	Bagaimana mendesain produk tsb</a:t>
            </a:r>
          </a:p>
          <a:p>
            <a:pPr algn="just">
              <a:buNone/>
            </a:pPr>
            <a:r>
              <a:rPr lang="id-ID" sz="1400" dirty="0" smtClean="0"/>
              <a:t>2.	Siapa yang bertanggung jawab akan kualitas</a:t>
            </a:r>
          </a:p>
          <a:p>
            <a:pPr algn="just">
              <a:buNone/>
            </a:pPr>
            <a:r>
              <a:rPr lang="id-ID" sz="1400" dirty="0" smtClean="0"/>
              <a:t>	Bagaimana mendefenisi Kualitas</a:t>
            </a:r>
            <a:endParaRPr lang="id-ID" sz="1200" dirty="0" smtClean="0"/>
          </a:p>
          <a:p>
            <a:pPr algn="just">
              <a:buNone/>
            </a:pPr>
            <a:r>
              <a:rPr lang="id-ID" sz="1400" dirty="0" smtClean="0"/>
              <a:t>3.	Proses apa yang dibutuhkan pada produk tsb dan brp kapasitas yg tersedia</a:t>
            </a:r>
          </a:p>
          <a:p>
            <a:pPr algn="just">
              <a:buNone/>
            </a:pPr>
            <a:r>
              <a:rPr lang="id-ID" sz="1400" dirty="0" smtClean="0"/>
              <a:t>	Peralatan dan teknologi apa yang diperlukan dlm proses ini</a:t>
            </a:r>
          </a:p>
          <a:p>
            <a:pPr algn="just">
              <a:buNone/>
            </a:pPr>
            <a:r>
              <a:rPr lang="id-ID" sz="1400" dirty="0" smtClean="0"/>
              <a:t>4.	Dimana sebaiknya menempatkan fasilitas</a:t>
            </a:r>
          </a:p>
          <a:p>
            <a:pPr algn="just">
              <a:buNone/>
            </a:pPr>
            <a:r>
              <a:rPr lang="id-ID" sz="1400" dirty="0" smtClean="0"/>
              <a:t>	Berdasarkan kriteria apa mengontrol keputusan lokasi</a:t>
            </a:r>
          </a:p>
          <a:p>
            <a:pPr>
              <a:buFontTx/>
              <a:buChar char="-"/>
            </a:pPr>
            <a:endParaRPr lang="id-ID" sz="1400" dirty="0" smtClean="0"/>
          </a:p>
          <a:p>
            <a:pPr>
              <a:buFontTx/>
              <a:buChar char="-"/>
            </a:pPr>
            <a:endParaRPr lang="id-ID" sz="1400" dirty="0"/>
          </a:p>
          <a:p>
            <a:pPr>
              <a:buFontTx/>
              <a:buChar char="-"/>
            </a:pPr>
            <a:endParaRPr lang="id-ID" sz="1400" dirty="0" smtClean="0"/>
          </a:p>
        </p:txBody>
      </p:sp>
      <p:sp>
        <p:nvSpPr>
          <p:cNvPr id="2" name="Title 1"/>
          <p:cNvSpPr>
            <a:spLocks noGrp="1"/>
          </p:cNvSpPr>
          <p:nvPr>
            <p:ph type="title"/>
          </p:nvPr>
        </p:nvSpPr>
        <p:spPr>
          <a:xfrm>
            <a:off x="357158" y="500042"/>
            <a:ext cx="8229600" cy="804052"/>
          </a:xfrm>
        </p:spPr>
        <p:txBody>
          <a:bodyPr>
            <a:normAutofit/>
          </a:bodyPr>
          <a:lstStyle/>
          <a:p>
            <a:pPr algn="ctr"/>
            <a:r>
              <a:rPr lang="id-ID" sz="2000" dirty="0" smtClean="0"/>
              <a:t>Masalah dalam Manajemen Operasi </a:t>
            </a:r>
            <a:endParaRPr lang="id-ID" sz="20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 calcmode="lin" valueType="num">
                                      <p:cBhvr additive="base">
                                        <p:cTn id="3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Effect transition="in" filter="fade">
                                      <p:cBhvr>
                                        <p:cTn id="43" dur="2000"/>
                                        <p:tgtEl>
                                          <p:spTgt spid="4">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
                                            <p:txEl>
                                              <p:pRg st="2" end="2"/>
                                            </p:txEl>
                                          </p:spTgt>
                                        </p:tgtEl>
                                        <p:attrNameLst>
                                          <p:attrName>style.visibility</p:attrName>
                                        </p:attrNameLst>
                                      </p:cBhvr>
                                      <p:to>
                                        <p:strVal val="visible"/>
                                      </p:to>
                                    </p:set>
                                    <p:animEffect transition="in" filter="fade">
                                      <p:cBhvr>
                                        <p:cTn id="48" dur="2000"/>
                                        <p:tgtEl>
                                          <p:spTgt spid="4">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4">
                                            <p:txEl>
                                              <p:pRg st="3" end="3"/>
                                            </p:txEl>
                                          </p:spTgt>
                                        </p:tgtEl>
                                        <p:attrNameLst>
                                          <p:attrName>style.visibility</p:attrName>
                                        </p:attrNameLst>
                                      </p:cBhvr>
                                      <p:to>
                                        <p:strVal val="visible"/>
                                      </p:to>
                                    </p:set>
                                    <p:animEffect transition="in" filter="fade">
                                      <p:cBhvr>
                                        <p:cTn id="53" dur="2000"/>
                                        <p:tgtEl>
                                          <p:spTgt spid="4">
                                            <p:txEl>
                                              <p:pRg st="3" end="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4">
                                            <p:txEl>
                                              <p:pRg st="4" end="4"/>
                                            </p:txEl>
                                          </p:spTgt>
                                        </p:tgtEl>
                                        <p:attrNameLst>
                                          <p:attrName>style.visibility</p:attrName>
                                        </p:attrNameLst>
                                      </p:cBhvr>
                                      <p:to>
                                        <p:strVal val="visible"/>
                                      </p:to>
                                    </p:set>
                                    <p:animEffect transition="in" filter="fade">
                                      <p:cBhvr>
                                        <p:cTn id="58" dur="2000"/>
                                        <p:tgtEl>
                                          <p:spTgt spid="4">
                                            <p:txEl>
                                              <p:pRg st="4" end="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4">
                                            <p:txEl>
                                              <p:pRg st="5" end="5"/>
                                            </p:txEl>
                                          </p:spTgt>
                                        </p:tgtEl>
                                        <p:attrNameLst>
                                          <p:attrName>style.visibility</p:attrName>
                                        </p:attrNameLst>
                                      </p:cBhvr>
                                      <p:to>
                                        <p:strVal val="visible"/>
                                      </p:to>
                                    </p:set>
                                    <p:animEffect transition="in" filter="fade">
                                      <p:cBhvr>
                                        <p:cTn id="63" dur="2000"/>
                                        <p:tgtEl>
                                          <p:spTgt spid="4">
                                            <p:txEl>
                                              <p:pRg st="5" end="5"/>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4">
                                            <p:txEl>
                                              <p:pRg st="6" end="6"/>
                                            </p:txEl>
                                          </p:spTgt>
                                        </p:tgtEl>
                                        <p:attrNameLst>
                                          <p:attrName>style.visibility</p:attrName>
                                        </p:attrNameLst>
                                      </p:cBhvr>
                                      <p:to>
                                        <p:strVal val="visible"/>
                                      </p:to>
                                    </p:set>
                                    <p:animEffect transition="in" filter="fade">
                                      <p:cBhvr>
                                        <p:cTn id="68" dur="2000"/>
                                        <p:tgtEl>
                                          <p:spTgt spid="4">
                                            <p:txEl>
                                              <p:pRg st="6" end="6"/>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4">
                                            <p:txEl>
                                              <p:pRg st="7" end="7"/>
                                            </p:txEl>
                                          </p:spTgt>
                                        </p:tgtEl>
                                        <p:attrNameLst>
                                          <p:attrName>style.visibility</p:attrName>
                                        </p:attrNameLst>
                                      </p:cBhvr>
                                      <p:to>
                                        <p:strVal val="visible"/>
                                      </p:to>
                                    </p:set>
                                    <p:animEffect transition="in" filter="fade">
                                      <p:cBhvr>
                                        <p:cTn id="73" dur="2000"/>
                                        <p:tgtEl>
                                          <p:spTgt spid="4">
                                            <p:txEl>
                                              <p:pRg st="7" end="7"/>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4">
                                            <p:txEl>
                                              <p:pRg st="8" end="8"/>
                                            </p:txEl>
                                          </p:spTgt>
                                        </p:tgtEl>
                                        <p:attrNameLst>
                                          <p:attrName>style.visibility</p:attrName>
                                        </p:attrNameLst>
                                      </p:cBhvr>
                                      <p:to>
                                        <p:strVal val="visible"/>
                                      </p:to>
                                    </p:set>
                                    <p:animEffect transition="in" filter="fade">
                                      <p:cBhvr>
                                        <p:cTn id="78" dur="2000"/>
                                        <p:tgtEl>
                                          <p:spTgt spid="4">
                                            <p:txEl>
                                              <p:pRg st="8" end="8"/>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4">
                                            <p:txEl>
                                              <p:pRg st="9" end="9"/>
                                            </p:txEl>
                                          </p:spTgt>
                                        </p:tgtEl>
                                        <p:attrNameLst>
                                          <p:attrName>style.visibility</p:attrName>
                                        </p:attrNameLst>
                                      </p:cBhvr>
                                      <p:to>
                                        <p:strVal val="visible"/>
                                      </p:to>
                                    </p:set>
                                    <p:animEffect transition="in" filter="fade">
                                      <p:cBhvr>
                                        <p:cTn id="83" dur="20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848</TotalTime>
  <Words>851</Words>
  <Application>Microsoft Office PowerPoint</Application>
  <PresentationFormat>On-screen Show (4:3)</PresentationFormat>
  <Paragraphs>312</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MANAJEMEN OPERASIONAL</vt:lpstr>
      <vt:lpstr>Pengertian Manajemen Operasional</vt:lpstr>
      <vt:lpstr>Untuk menghasilkan barang dan jasa, semua jenis organisasi menjalankan 3 (tiga) fungsi antara lain:</vt:lpstr>
      <vt:lpstr>Contoh fungsi operasi perusahaan :</vt:lpstr>
      <vt:lpstr> Perusahaan Penerbangan</vt:lpstr>
      <vt:lpstr>Perusahaan Manufaktur</vt:lpstr>
      <vt:lpstr>Sejarah Perkembangan Manajemen operasi</vt:lpstr>
      <vt:lpstr>Alasan Mempelajari Manajemen operasional</vt:lpstr>
      <vt:lpstr>Masalah dalam Manajemen Operasi </vt:lpstr>
      <vt:lpstr>Lanjutan masalah......</vt:lpstr>
      <vt:lpstr>STRATEGI OPERASI</vt:lpstr>
      <vt:lpstr>Slide 12</vt:lpstr>
      <vt:lpstr>Tantangan untuk meningkatkan produktivitas</vt:lpstr>
      <vt:lpstr>Pengukuran produktivitas adalah ; “ satu cara yang baik untuk mengevaluasi kemampuan sebuah negara   untuk dapat memperbaiki standar hidup rakyatnya” </vt:lpstr>
      <vt:lpstr>Contoh soal :</vt:lpstr>
      <vt:lpstr>Lanjutan jawaban.....</vt:lpstr>
      <vt:lpstr>Variabel Produktivitas</vt:lpstr>
      <vt:lpstr>Kegiatan operasi dalam produk jasa</vt:lpstr>
      <vt:lpstr>Perbedaan antara barang dan jasa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OPERASIONAL</dc:title>
  <dc:creator>user</dc:creator>
  <cp:lastModifiedBy>user</cp:lastModifiedBy>
  <cp:revision>101</cp:revision>
  <dcterms:created xsi:type="dcterms:W3CDTF">2011-03-21T14:14:39Z</dcterms:created>
  <dcterms:modified xsi:type="dcterms:W3CDTF">2012-03-08T04:30:28Z</dcterms:modified>
</cp:coreProperties>
</file>