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4" r:id="rId8"/>
    <p:sldId id="265" r:id="rId9"/>
    <p:sldId id="266" r:id="rId10"/>
    <p:sldId id="267" r:id="rId1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FA28C54-C3E7-498C-850D-C8EB8994F860}" type="datetimeFigureOut">
              <a:rPr lang="id-ID" smtClean="0"/>
              <a:pPr/>
              <a:t>20/04/2011</a:t>
            </a:fld>
            <a:endParaRPr lang="id-ID"/>
          </a:p>
        </p:txBody>
      </p:sp>
      <p:sp>
        <p:nvSpPr>
          <p:cNvPr id="17" name="Footer Placeholder 16"/>
          <p:cNvSpPr>
            <a:spLocks noGrp="1"/>
          </p:cNvSpPr>
          <p:nvPr>
            <p:ph type="ftr" sz="quarter" idx="11"/>
          </p:nvPr>
        </p:nvSpPr>
        <p:spPr/>
        <p:txBody>
          <a:bodyPr/>
          <a:lstStyle/>
          <a:p>
            <a:endParaRPr lang="id-ID"/>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9419EC2-FB49-424F-A805-061A75F23576}" type="slidenum">
              <a:rPr lang="id-ID" smtClean="0"/>
              <a:pPr/>
              <a:t>‹#›</a:t>
            </a:fld>
            <a:endParaRPr lang="id-ID"/>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A28C54-C3E7-498C-850D-C8EB8994F860}" type="datetimeFigureOut">
              <a:rPr lang="id-ID" smtClean="0"/>
              <a:pPr/>
              <a:t>20/04/2011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9419EC2-FB49-424F-A805-061A75F23576}" type="slidenum">
              <a:rPr lang="id-ID" smtClean="0"/>
              <a:pPr/>
              <a:t>‹#›</a:t>
            </a:fld>
            <a:endParaRPr lang="id-ID"/>
          </a:p>
        </p:txBody>
      </p:sp>
    </p:spTree>
  </p:cSld>
  <p:clrMapOvr>
    <a:masterClrMapping/>
  </p:clrMapOvr>
  <p:transition>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A28C54-C3E7-498C-850D-C8EB8994F860}" type="datetimeFigureOut">
              <a:rPr lang="id-ID" smtClean="0"/>
              <a:pPr/>
              <a:t>20/04/2011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9419EC2-FB49-424F-A805-061A75F23576}" type="slidenum">
              <a:rPr lang="id-ID" smtClean="0"/>
              <a:pPr/>
              <a:t>‹#›</a:t>
            </a:fld>
            <a:endParaRPr lang="id-ID"/>
          </a:p>
        </p:txBody>
      </p:sp>
    </p:spTree>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FA28C54-C3E7-498C-850D-C8EB8994F860}" type="datetimeFigureOut">
              <a:rPr lang="id-ID" smtClean="0"/>
              <a:pPr/>
              <a:t>20/04/2011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9419EC2-FB49-424F-A805-061A75F23576}" type="slidenum">
              <a:rPr lang="id-ID" smtClean="0"/>
              <a:pPr/>
              <a:t>‹#›</a:t>
            </a:fld>
            <a:endParaRPr lang="id-ID"/>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FA28C54-C3E7-498C-850D-C8EB8994F860}" type="datetimeFigureOut">
              <a:rPr lang="id-ID" smtClean="0"/>
              <a:pPr/>
              <a:t>20/04/2011</a:t>
            </a:fld>
            <a:endParaRPr lang="id-ID"/>
          </a:p>
        </p:txBody>
      </p:sp>
      <p:sp>
        <p:nvSpPr>
          <p:cNvPr id="5" name="Footer Placeholder 4"/>
          <p:cNvSpPr>
            <a:spLocks noGrp="1"/>
          </p:cNvSpPr>
          <p:nvPr>
            <p:ph type="ftr" sz="quarter" idx="11"/>
          </p:nvPr>
        </p:nvSpPr>
        <p:spPr>
          <a:xfrm>
            <a:off x="800100" y="6172200"/>
            <a:ext cx="4000500" cy="457200"/>
          </a:xfrm>
        </p:spPr>
        <p:txBody>
          <a:bodyPr/>
          <a:lstStyle/>
          <a:p>
            <a:endParaRPr lang="id-ID"/>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9419EC2-FB49-424F-A805-061A75F23576}"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transition>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FA28C54-C3E7-498C-850D-C8EB8994F860}" type="datetimeFigureOut">
              <a:rPr lang="id-ID" smtClean="0"/>
              <a:pPr/>
              <a:t>20/04/2011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9419EC2-FB49-424F-A805-061A75F23576}" type="slidenum">
              <a:rPr lang="id-ID" smtClean="0"/>
              <a:pPr/>
              <a:t>‹#›</a:t>
            </a:fld>
            <a:endParaRPr lang="id-ID"/>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FA28C54-C3E7-498C-850D-C8EB8994F860}" type="datetimeFigureOut">
              <a:rPr lang="id-ID" smtClean="0"/>
              <a:pPr/>
              <a:t>20/04/2011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9419EC2-FB49-424F-A805-061A75F23576}" type="slidenum">
              <a:rPr lang="id-ID" smtClean="0"/>
              <a:pPr/>
              <a:t>‹#›</a:t>
            </a:fld>
            <a:endParaRPr lang="id-ID"/>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A28C54-C3E7-498C-850D-C8EB8994F860}" type="datetimeFigureOut">
              <a:rPr lang="id-ID" smtClean="0"/>
              <a:pPr/>
              <a:t>20/04/2011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9419EC2-FB49-424F-A805-061A75F23576}" type="slidenum">
              <a:rPr lang="id-ID" smtClean="0"/>
              <a:pPr/>
              <a:t>‹#›</a:t>
            </a:fld>
            <a:endParaRPr lang="id-ID"/>
          </a:p>
        </p:txBody>
      </p:sp>
    </p:spTree>
  </p:cSld>
  <p:clrMapOvr>
    <a:masterClrMapping/>
  </p:clrMapOvr>
  <p:transition>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A28C54-C3E7-498C-850D-C8EB8994F860}" type="datetimeFigureOut">
              <a:rPr lang="id-ID" smtClean="0"/>
              <a:pPr/>
              <a:t>20/04/2011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9419EC2-FB49-424F-A805-061A75F23576}" type="slidenum">
              <a:rPr lang="id-ID" smtClean="0"/>
              <a:pPr/>
              <a:t>‹#›</a:t>
            </a:fld>
            <a:endParaRPr lang="id-ID"/>
          </a:p>
        </p:txBody>
      </p:sp>
    </p:spTree>
  </p:cSld>
  <p:clrMapOvr>
    <a:masterClrMapping/>
  </p:clrMapOvr>
  <p:transition>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FA28C54-C3E7-498C-850D-C8EB8994F860}" type="datetimeFigureOut">
              <a:rPr lang="id-ID" smtClean="0"/>
              <a:pPr/>
              <a:t>20/04/2011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9419EC2-FB49-424F-A805-061A75F23576}" type="slidenum">
              <a:rPr lang="id-ID" smtClean="0"/>
              <a:pPr/>
              <a:t>‹#›</a:t>
            </a:fld>
            <a:endParaRPr lang="id-ID"/>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FA28C54-C3E7-498C-850D-C8EB8994F860}" type="datetimeFigureOut">
              <a:rPr lang="id-ID" smtClean="0"/>
              <a:pPr/>
              <a:t>20/04/2011</a:t>
            </a:fld>
            <a:endParaRPr lang="id-ID"/>
          </a:p>
        </p:txBody>
      </p:sp>
      <p:sp>
        <p:nvSpPr>
          <p:cNvPr id="6" name="Footer Placeholder 5"/>
          <p:cNvSpPr>
            <a:spLocks noGrp="1"/>
          </p:cNvSpPr>
          <p:nvPr>
            <p:ph type="ftr" sz="quarter" idx="11"/>
          </p:nvPr>
        </p:nvSpPr>
        <p:spPr>
          <a:xfrm>
            <a:off x="914400" y="6172200"/>
            <a:ext cx="3886200" cy="457200"/>
          </a:xfrm>
        </p:spPr>
        <p:txBody>
          <a:bodyPr/>
          <a:lstStyle/>
          <a:p>
            <a:endParaRPr lang="id-ID"/>
          </a:p>
        </p:txBody>
      </p:sp>
      <p:sp>
        <p:nvSpPr>
          <p:cNvPr id="7" name="Slide Number Placeholder 6"/>
          <p:cNvSpPr>
            <a:spLocks noGrp="1"/>
          </p:cNvSpPr>
          <p:nvPr>
            <p:ph type="sldNum" sz="quarter" idx="12"/>
          </p:nvPr>
        </p:nvSpPr>
        <p:spPr>
          <a:xfrm>
            <a:off x="146304" y="6208776"/>
            <a:ext cx="457200" cy="457200"/>
          </a:xfrm>
        </p:spPr>
        <p:txBody>
          <a:bodyPr/>
          <a:lstStyle/>
          <a:p>
            <a:fld id="{89419EC2-FB49-424F-A805-061A75F23576}" type="slidenum">
              <a:rPr lang="id-ID" smtClean="0"/>
              <a:pPr/>
              <a:t>‹#›</a:t>
            </a:fld>
            <a:endParaRPr lang="id-ID"/>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FA28C54-C3E7-498C-850D-C8EB8994F860}" type="datetimeFigureOut">
              <a:rPr lang="id-ID" smtClean="0"/>
              <a:pPr/>
              <a:t>20/04/2011</a:t>
            </a:fld>
            <a:endParaRPr lang="id-ID"/>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id-ID"/>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9419EC2-FB49-424F-A805-061A75F23576}"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heel spokes="8"/>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85852" y="3286124"/>
            <a:ext cx="6400800" cy="1752600"/>
          </a:xfrm>
        </p:spPr>
        <p:txBody>
          <a:bodyPr>
            <a:prstTxWarp prst="textTriangle">
              <a:avLst/>
            </a:prstTxWarp>
            <a:normAutofit lnSpcReduction="10000"/>
          </a:bodyPr>
          <a:lstStyle/>
          <a:p>
            <a:r>
              <a:rPr lang="id-ID" sz="3600" b="1" dirty="0" smtClean="0">
                <a:latin typeface="Algerian" pitchFamily="82" charset="0"/>
              </a:rPr>
              <a:t>SEMESTER IV</a:t>
            </a:r>
          </a:p>
          <a:p>
            <a:r>
              <a:rPr lang="id-ID" sz="3600" b="1" dirty="0" smtClean="0">
                <a:latin typeface="Algerian" pitchFamily="82" charset="0"/>
              </a:rPr>
              <a:t>BAB II</a:t>
            </a:r>
          </a:p>
          <a:p>
            <a:r>
              <a:rPr lang="id-ID" sz="3600" b="1" dirty="0" smtClean="0">
                <a:latin typeface="Algerian" pitchFamily="82" charset="0"/>
              </a:rPr>
              <a:t>STIE YAPPAS OPHIR</a:t>
            </a:r>
            <a:endParaRPr lang="id-ID" sz="3600" b="1" dirty="0">
              <a:latin typeface="Algerian" pitchFamily="82" charset="0"/>
            </a:endParaRPr>
          </a:p>
        </p:txBody>
      </p:sp>
      <p:sp>
        <p:nvSpPr>
          <p:cNvPr id="2" name="Title 1"/>
          <p:cNvSpPr>
            <a:spLocks noGrp="1"/>
          </p:cNvSpPr>
          <p:nvPr>
            <p:ph type="ctrTitle"/>
          </p:nvPr>
        </p:nvSpPr>
        <p:spPr>
          <a:xfrm>
            <a:off x="642910" y="1071546"/>
            <a:ext cx="7772400" cy="1470025"/>
          </a:xfrm>
        </p:spPr>
        <p:txBody>
          <a:bodyPr>
            <a:prstTxWarp prst="textInflate">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id-ID"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lgerian" pitchFamily="82" charset="0"/>
              </a:rPr>
              <a:t>MANAJEMEN OPERASIONAL</a:t>
            </a:r>
            <a:endParaRPr lang="id-ID"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lgerian" pitchFamily="82" charset="0"/>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id-ID" sz="2400" dirty="0" smtClean="0"/>
              <a:t>Isu dan Tren baru dalam MO</a:t>
            </a:r>
            <a:endParaRPr lang="id-ID" sz="2400" dirty="0"/>
          </a:p>
        </p:txBody>
      </p:sp>
      <p:sp>
        <p:nvSpPr>
          <p:cNvPr id="3" name="Content Placeholder 2"/>
          <p:cNvSpPr>
            <a:spLocks noGrp="1"/>
          </p:cNvSpPr>
          <p:nvPr>
            <p:ph sz="quarter" idx="1"/>
          </p:nvPr>
        </p:nvSpPr>
        <p:spPr/>
        <p:txBody>
          <a:bodyPr>
            <a:normAutofit/>
          </a:bodyPr>
          <a:lstStyle/>
          <a:p>
            <a:r>
              <a:rPr lang="id-ID" sz="2400" dirty="0" smtClean="0"/>
              <a:t>Satu alasan MO menjadi ilmu yang menarik adalah ilmu ini selalu dihadapkan pada kondisi yang selalu berubah.</a:t>
            </a:r>
          </a:p>
          <a:p>
            <a:r>
              <a:rPr lang="id-ID" sz="2400" dirty="0" smtClean="0"/>
              <a:t>Tantangan dinamis bagi Manajer Operasi :</a:t>
            </a:r>
          </a:p>
          <a:p>
            <a:pPr marL="457200" indent="-457200">
              <a:buAutoNum type="arabicPeriod"/>
            </a:pPr>
            <a:r>
              <a:rPr lang="id-ID" sz="2400" dirty="0" smtClean="0"/>
              <a:t>Fokus Global</a:t>
            </a:r>
          </a:p>
          <a:p>
            <a:pPr marL="457200" indent="-457200">
              <a:buAutoNum type="arabicPeriod"/>
            </a:pPr>
            <a:r>
              <a:rPr lang="id-ID" sz="2400" dirty="0" smtClean="0"/>
              <a:t>Kinerja just-in-time</a:t>
            </a:r>
          </a:p>
          <a:p>
            <a:pPr marL="457200" indent="-457200">
              <a:buAutoNum type="arabicPeriod"/>
            </a:pPr>
            <a:r>
              <a:rPr lang="id-ID" sz="2400" dirty="0" smtClean="0"/>
              <a:t>Bersekutu dengan rantai pemasok</a:t>
            </a:r>
          </a:p>
          <a:p>
            <a:pPr marL="457200" indent="-457200">
              <a:buAutoNum type="arabicPeriod"/>
            </a:pPr>
            <a:r>
              <a:rPr lang="id-ID" sz="2400" dirty="0" smtClean="0"/>
              <a:t>Pengembangan </a:t>
            </a:r>
            <a:r>
              <a:rPr lang="id-ID" sz="2400" dirty="0" smtClean="0"/>
              <a:t>produk yang cepat</a:t>
            </a:r>
          </a:p>
          <a:p>
            <a:pPr marL="457200" indent="-457200">
              <a:buAutoNum type="arabicPeriod"/>
            </a:pPr>
            <a:r>
              <a:rPr lang="id-ID" sz="2400" dirty="0" smtClean="0"/>
              <a:t>Kustomisasi massal</a:t>
            </a:r>
          </a:p>
          <a:p>
            <a:pPr marL="457200" indent="-457200">
              <a:buAutoNum type="arabicPeriod"/>
            </a:pPr>
            <a:r>
              <a:rPr lang="id-ID" sz="2400" dirty="0" smtClean="0"/>
              <a:t>Pemberdayaan pekerja</a:t>
            </a:r>
          </a:p>
          <a:p>
            <a:pPr marL="457200" indent="-457200">
              <a:buAutoNum type="arabicPeriod"/>
            </a:pPr>
            <a:r>
              <a:rPr lang="id-ID" sz="2400" dirty="0" smtClean="0"/>
              <a:t>Produksi yang peka terhadap lingkungan</a:t>
            </a:r>
            <a:endParaRPr lang="id-ID" sz="24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2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2000"/>
                                        <p:tgtEl>
                                          <p:spTgt spid="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id-ID" sz="2800" dirty="0" smtClean="0">
                <a:latin typeface="Comic Sans MS" pitchFamily="66" charset="0"/>
              </a:rPr>
              <a:t>STRATEGI OPERASI</a:t>
            </a:r>
            <a:endParaRPr lang="id-ID" sz="2800" dirty="0">
              <a:latin typeface="Comic Sans MS" pitchFamily="66" charset="0"/>
            </a:endParaRPr>
          </a:p>
        </p:txBody>
      </p:sp>
      <p:sp>
        <p:nvSpPr>
          <p:cNvPr id="3" name="Content Placeholder 2"/>
          <p:cNvSpPr>
            <a:spLocks noGrp="1"/>
          </p:cNvSpPr>
          <p:nvPr>
            <p:ph sz="quarter" idx="1"/>
          </p:nvPr>
        </p:nvSpPr>
        <p:spPr/>
        <p:txBody>
          <a:bodyPr>
            <a:normAutofit lnSpcReduction="10000"/>
          </a:bodyPr>
          <a:lstStyle/>
          <a:p>
            <a:pPr algn="just"/>
            <a:r>
              <a:rPr lang="id-ID" sz="2400" dirty="0" smtClean="0"/>
              <a:t>Manajer operasi harus mempunyai pandangan global dalam strategi operasi. Pertumbuhaan yang cepat dalam perdagangan dunia dan pasar yang berkembang seperti Cina, Eropa Timur mengakibatkan banyak organisasi harus memperluas operasinya secara global.</a:t>
            </a:r>
          </a:p>
          <a:p>
            <a:pPr algn="just"/>
            <a:r>
              <a:rPr lang="id-ID" sz="2400" dirty="0" smtClean="0"/>
              <a:t>Perusahaan sekarang harus cepat tanggap terhadap lingkungan global dengan strategi dan kecepatan luar biasa, contohnya :</a:t>
            </a:r>
          </a:p>
          <a:p>
            <a:pPr marL="452438" indent="-273050" algn="just">
              <a:buNone/>
            </a:pPr>
            <a:r>
              <a:rPr lang="id-ID" sz="2400" dirty="0" smtClean="0"/>
              <a:t>  - Boeing dapat bersaing karena penjualan dan prouksinya berada diseluruh dunia</a:t>
            </a:r>
          </a:p>
          <a:p>
            <a:pPr marL="449263" indent="-449263" algn="just">
              <a:buNone/>
            </a:pPr>
            <a:r>
              <a:rPr lang="id-ID" sz="2400" dirty="0" smtClean="0"/>
              <a:t>    - Sony membeli komponen dari pemasok di Thailand, Malaysia dan seluruh     dunia untuk merakit produk elektronikya.</a:t>
            </a:r>
          </a:p>
          <a:p>
            <a:pPr algn="just">
              <a:buNone/>
            </a:pPr>
            <a:r>
              <a:rPr lang="id-ID" sz="2400" dirty="0" smtClean="0"/>
              <a:t>	- dll</a:t>
            </a:r>
          </a:p>
          <a:p>
            <a:pPr algn="just">
              <a:buNone/>
            </a:pPr>
            <a:endParaRPr lang="id-ID" sz="2000" dirty="0" smtClean="0"/>
          </a:p>
          <a:p>
            <a:pPr algn="just"/>
            <a:endParaRPr lang="id-ID" sz="20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id-ID" sz="2800" dirty="0" smtClean="0"/>
              <a:t>Alasan untuk menjadi global :</a:t>
            </a:r>
            <a:endParaRPr lang="id-ID" sz="2800" dirty="0"/>
          </a:p>
        </p:txBody>
      </p:sp>
      <p:sp>
        <p:nvSpPr>
          <p:cNvPr id="3" name="Content Placeholder 2"/>
          <p:cNvSpPr>
            <a:spLocks noGrp="1"/>
          </p:cNvSpPr>
          <p:nvPr>
            <p:ph sz="quarter" idx="1"/>
          </p:nvPr>
        </p:nvSpPr>
        <p:spPr/>
        <p:txBody>
          <a:bodyPr>
            <a:normAutofit/>
          </a:bodyPr>
          <a:lstStyle/>
          <a:p>
            <a:pPr marL="457200" indent="-457200" algn="just">
              <a:buAutoNum type="arabicPeriod"/>
            </a:pPr>
            <a:r>
              <a:rPr lang="id-ID" sz="2400" dirty="0" smtClean="0"/>
              <a:t>Mengurangi biaya (upah pekerja, pajak, tarif dll)</a:t>
            </a:r>
          </a:p>
          <a:p>
            <a:pPr marL="457200" indent="-457200" algn="just">
              <a:buAutoNum type="arabicPeriod"/>
            </a:pPr>
            <a:r>
              <a:rPr lang="id-ID" sz="2400" dirty="0" smtClean="0"/>
              <a:t>Memperbaiki rantai pasokan (supply chain)</a:t>
            </a:r>
          </a:p>
          <a:p>
            <a:pPr marL="457200" indent="-457200" algn="just">
              <a:buAutoNum type="arabicPeriod"/>
            </a:pPr>
            <a:r>
              <a:rPr lang="id-ID" sz="2400" dirty="0" smtClean="0"/>
              <a:t>Menyediakan barang dan jasa yang lebih baik</a:t>
            </a:r>
          </a:p>
          <a:p>
            <a:pPr marL="457200" indent="-457200" algn="just">
              <a:buAutoNum type="arabicPeriod"/>
            </a:pPr>
            <a:r>
              <a:rPr lang="id-ID" sz="2400" dirty="0" smtClean="0"/>
              <a:t>Menarik pangsa pasar baru</a:t>
            </a:r>
          </a:p>
          <a:p>
            <a:pPr marL="457200" indent="-457200" algn="just">
              <a:buAutoNum type="arabicPeriod"/>
            </a:pPr>
            <a:r>
              <a:rPr lang="id-ID" sz="2400" dirty="0" smtClean="0"/>
              <a:t>Belajar untuk memperbaiki operasi</a:t>
            </a:r>
          </a:p>
          <a:p>
            <a:pPr marL="457200" indent="-457200" algn="just">
              <a:buAutoNum type="arabicPeriod"/>
            </a:pPr>
            <a:r>
              <a:rPr lang="id-ID" sz="2400" dirty="0" smtClean="0"/>
              <a:t>Mendapatkan dan mempertahankan bakat global</a:t>
            </a:r>
          </a:p>
          <a:p>
            <a:pPr marL="457200" indent="-457200" algn="just">
              <a:buNone/>
            </a:pPr>
            <a:r>
              <a:rPr lang="id-ID" sz="2400" dirty="0" smtClean="0"/>
              <a:t> 	Salah satu tantangan terbesar operasi global adalah  menyatukan differensiasi sosial dan budaya (etika).</a:t>
            </a:r>
          </a:p>
          <a:p>
            <a:pPr marL="457200" indent="-457200" algn="just">
              <a:buNone/>
            </a:pPr>
            <a:r>
              <a:rPr lang="id-ID" sz="2400" dirty="0" smtClean="0"/>
              <a:t>	Globalisasi, dengan semua peluang dan resikonya, ada dan akan terus berlangsung .</a:t>
            </a:r>
            <a:endParaRPr lang="id-ID" sz="24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down)">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54032"/>
          </a:xfrm>
        </p:spPr>
        <p:txBody>
          <a:bodyPr anchor="ctr">
            <a:normAutofit/>
          </a:bodyPr>
          <a:lstStyle/>
          <a:p>
            <a:r>
              <a:rPr lang="id-ID" sz="3200" dirty="0" smtClean="0"/>
              <a:t>Strategi......</a:t>
            </a:r>
            <a:endParaRPr lang="id-ID" sz="3200" dirty="0"/>
          </a:p>
        </p:txBody>
      </p:sp>
      <p:sp>
        <p:nvSpPr>
          <p:cNvPr id="3" name="Content Placeholder 2"/>
          <p:cNvSpPr>
            <a:spLocks noGrp="1"/>
          </p:cNvSpPr>
          <p:nvPr>
            <p:ph sz="quarter" idx="1"/>
          </p:nvPr>
        </p:nvSpPr>
        <p:spPr>
          <a:xfrm>
            <a:off x="914400" y="1285860"/>
            <a:ext cx="7772400" cy="4733940"/>
          </a:xfrm>
        </p:spPr>
        <p:txBody>
          <a:bodyPr>
            <a:normAutofit lnSpcReduction="10000"/>
          </a:bodyPr>
          <a:lstStyle/>
          <a:p>
            <a:pPr algn="just"/>
            <a:r>
              <a:rPr lang="id-ID" sz="2400" dirty="0" smtClean="0"/>
              <a:t>Strategi adalah bagaimana sebuah organisasi mengharapkan tercapainya misi dan tujuannya.</a:t>
            </a:r>
          </a:p>
          <a:p>
            <a:pPr algn="just"/>
            <a:r>
              <a:rPr lang="id-ID" sz="2400" dirty="0" smtClean="0"/>
              <a:t>Perusahaan/organisasi mencapai misinya dalam tiga jalan al;</a:t>
            </a:r>
          </a:p>
          <a:p>
            <a:pPr algn="just">
              <a:buNone/>
            </a:pPr>
            <a:r>
              <a:rPr lang="id-ID" sz="2400" dirty="0" smtClean="0"/>
              <a:t>	1. Pembedaan (differentiation)</a:t>
            </a:r>
          </a:p>
          <a:p>
            <a:pPr algn="just">
              <a:buNone/>
            </a:pPr>
            <a:r>
              <a:rPr lang="id-ID" sz="2400" dirty="0" smtClean="0"/>
              <a:t>	2. Kepemimpinan Biaya (Cost Leadership)</a:t>
            </a:r>
          </a:p>
          <a:p>
            <a:pPr algn="just">
              <a:buNone/>
            </a:pPr>
            <a:r>
              <a:rPr lang="id-ID" sz="2400" dirty="0" smtClean="0"/>
              <a:t>	3. Respon yang cepat</a:t>
            </a:r>
          </a:p>
          <a:p>
            <a:pPr algn="just"/>
            <a:r>
              <a:rPr lang="id-ID" sz="2400" dirty="0" smtClean="0"/>
              <a:t>Dari ketiga langkah diatas diharapkan manajer operasi bisa mengantarkan barang dan jasa yang : lebih baik, lebih murah dan lebih cepat tanggap.</a:t>
            </a:r>
          </a:p>
          <a:p>
            <a:pPr algn="just"/>
            <a:r>
              <a:rPr lang="id-ID" sz="2400" dirty="0" smtClean="0"/>
              <a:t>Satu atau kombinasi dari ketiga konsep strategis ini dapat menghasilkan sebuah sistem yang mempunyai kelebihan yang unik atas pesaingnya.</a:t>
            </a:r>
          </a:p>
          <a:p>
            <a:pPr algn="just"/>
            <a:endParaRPr lang="id-ID" sz="24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down)">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ipe(down)">
                                      <p:cBhvr>
                                        <p:cTn id="4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id-ID" sz="2800" dirty="0" smtClean="0"/>
              <a:t>Keunggulan Bersaing (Competetive Advantage)</a:t>
            </a:r>
            <a:endParaRPr lang="id-ID" sz="2800" dirty="0"/>
          </a:p>
        </p:txBody>
      </p:sp>
      <p:sp>
        <p:nvSpPr>
          <p:cNvPr id="3" name="Content Placeholder 2"/>
          <p:cNvSpPr>
            <a:spLocks noGrp="1"/>
          </p:cNvSpPr>
          <p:nvPr>
            <p:ph sz="quarter" idx="1"/>
          </p:nvPr>
        </p:nvSpPr>
        <p:spPr/>
        <p:txBody>
          <a:bodyPr>
            <a:normAutofit lnSpcReduction="10000"/>
          </a:bodyPr>
          <a:lstStyle/>
          <a:p>
            <a:pPr algn="just"/>
            <a:r>
              <a:rPr lang="id-ID" sz="2400" dirty="0" smtClean="0"/>
              <a:t>Yaitu Penciptaan keunggulan yang khas atas pesaing lain.</a:t>
            </a:r>
          </a:p>
          <a:p>
            <a:pPr algn="just"/>
            <a:r>
              <a:rPr lang="id-ID" sz="2400" dirty="0" smtClean="0"/>
              <a:t> Manajer meraih keunggulan bersaing melalui :</a:t>
            </a:r>
          </a:p>
          <a:p>
            <a:pPr marL="457200" indent="-457200" algn="just">
              <a:buFont typeface="+mj-lt"/>
              <a:buAutoNum type="arabicPeriod"/>
            </a:pPr>
            <a:r>
              <a:rPr lang="id-ID" sz="2400" dirty="0" smtClean="0"/>
              <a:t>Bersaing pada Pembedaan</a:t>
            </a:r>
          </a:p>
          <a:p>
            <a:pPr marL="457200" indent="-457200" algn="just">
              <a:buNone/>
            </a:pPr>
            <a:r>
              <a:rPr lang="id-ID" sz="2400" dirty="0" smtClean="0"/>
              <a:t>	Maksud dari Pembedaan yaitu untuk membedakan apa yang ditawarkan organisasi dengan cara bagaimana pelanggan menganggapnya sebagai nilai tambah.</a:t>
            </a:r>
          </a:p>
          <a:p>
            <a:pPr marL="457200" indent="-457200" algn="just">
              <a:buNone/>
            </a:pPr>
            <a:r>
              <a:rPr lang="id-ID" sz="2400" dirty="0" smtClean="0"/>
              <a:t>	Contohnya :</a:t>
            </a:r>
          </a:p>
          <a:p>
            <a:pPr marL="457200" indent="-457200" algn="just">
              <a:buNone/>
            </a:pPr>
            <a:r>
              <a:rPr lang="id-ID" sz="2400" dirty="0" smtClean="0"/>
              <a:t>	Safeskin corporation adalah produsen sarung tangan karet yang terbaik karena ia telah membedakan diri dari produk yang ada pada umumnya. Safeskin melakukannya degan memproduksi sarung tangan yang di rancang untuk mencegah reaksi alergi yang banyak dikeluhkan para dokter.</a:t>
            </a:r>
          </a:p>
          <a:p>
            <a:pPr marL="457200" indent="-457200">
              <a:buFont typeface="+mj-lt"/>
              <a:buAutoNum type="arabicPeriod"/>
            </a:pPr>
            <a:endParaRPr lang="id-ID" sz="24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571480"/>
            <a:ext cx="7772400" cy="5448320"/>
          </a:xfrm>
        </p:spPr>
        <p:txBody>
          <a:bodyPr>
            <a:noAutofit/>
          </a:bodyPr>
          <a:lstStyle/>
          <a:p>
            <a:pPr algn="just">
              <a:buNone/>
            </a:pPr>
            <a:r>
              <a:rPr lang="id-ID" sz="2000" dirty="0" smtClean="0"/>
              <a:t>	Saat pembuat sarung tangan lain mengikuti langkahnya, safeskin mengembangkan sarung tangan anti alergi dan menambah tekstur pada sarung tangannya. Kemudian Safeskin mengembangkan sarung tangan sintesis sekali pakai bagi mereka yang alergi terhadap karet, membuat safeskin selalu menjadi yang terdepan dalam persaingan.</a:t>
            </a:r>
          </a:p>
          <a:p>
            <a:pPr algn="just">
              <a:buNone/>
            </a:pPr>
            <a:r>
              <a:rPr lang="id-ID" sz="2000" dirty="0" smtClean="0"/>
              <a:t>2. Bersaing pada biaya</a:t>
            </a:r>
          </a:p>
          <a:p>
            <a:pPr algn="just">
              <a:buNone/>
            </a:pPr>
            <a:r>
              <a:rPr lang="id-ID" sz="2000" dirty="0" smtClean="0"/>
              <a:t>	Kepemimpinan biaya rendah berarti mencapai nilai maksimum sebagaimana yang diinginkan pelanggan.</a:t>
            </a:r>
          </a:p>
          <a:p>
            <a:pPr algn="just">
              <a:buNone/>
            </a:pPr>
            <a:r>
              <a:rPr lang="id-ID" sz="2000" dirty="0" smtClean="0"/>
              <a:t>	Strategi biaya rendah tidak berarti nilai atau kualitas barang menjadi rendah.</a:t>
            </a:r>
          </a:p>
          <a:p>
            <a:pPr algn="just">
              <a:buNone/>
            </a:pPr>
            <a:r>
              <a:rPr lang="id-ID" sz="2000" dirty="0" smtClean="0"/>
              <a:t>3. Bersaing pada Respon</a:t>
            </a:r>
          </a:p>
          <a:p>
            <a:pPr algn="just">
              <a:buNone/>
            </a:pPr>
            <a:r>
              <a:rPr lang="id-ID" sz="2000" dirty="0" smtClean="0"/>
              <a:t>	Respon adalah sekumpulan nilai yang berkaitan dengan kinerja yang cepat, fleksibel dan dapat diandalkan.</a:t>
            </a:r>
          </a:p>
          <a:p>
            <a:pPr algn="just">
              <a:buNone/>
            </a:pPr>
            <a:r>
              <a:rPr lang="id-ID" sz="2000" dirty="0" smtClean="0"/>
              <a:t>	Contohnya :</a:t>
            </a:r>
          </a:p>
          <a:p>
            <a:pPr algn="just">
              <a:buNone/>
            </a:pPr>
            <a:r>
              <a:rPr lang="id-ID" sz="2000" dirty="0" smtClean="0"/>
              <a:t>	Hewlett-Packard merupakan perusahaan yang telah menunjukkan fleksibelitas dalam rancangan dan perubahan volume dalam dunia komputer pribadi yang sangat cepat berubah.</a:t>
            </a:r>
          </a:p>
          <a:p>
            <a:pPr algn="just">
              <a:buNone/>
            </a:pPr>
            <a:r>
              <a:rPr lang="id-ID" sz="2000" dirty="0" smtClean="0"/>
              <a:t>	</a:t>
            </a:r>
          </a:p>
          <a:p>
            <a:pPr algn="just">
              <a:buNone/>
            </a:pPr>
            <a:r>
              <a:rPr lang="id-ID" sz="2000" dirty="0" smtClean="0"/>
              <a:t>	</a:t>
            </a:r>
          </a:p>
          <a:p>
            <a:pPr algn="just">
              <a:buNone/>
            </a:pPr>
            <a:r>
              <a:rPr lang="id-ID" sz="2000" dirty="0" smtClean="0"/>
              <a:t>	</a:t>
            </a:r>
          </a:p>
          <a:p>
            <a:pPr algn="just">
              <a:buNone/>
            </a:pPr>
            <a:r>
              <a:rPr lang="id-ID" sz="2000" dirty="0" smtClean="0"/>
              <a:t>	</a:t>
            </a:r>
            <a:endParaRPr lang="id-ID" sz="20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id-ID" sz="2400" dirty="0" smtClean="0"/>
              <a:t>Peran operasi dalam strategi korporasi</a:t>
            </a:r>
            <a:endParaRPr lang="id-ID" sz="2400" dirty="0"/>
          </a:p>
        </p:txBody>
      </p:sp>
      <p:sp>
        <p:nvSpPr>
          <p:cNvPr id="3" name="Content Placeholder 2"/>
          <p:cNvSpPr>
            <a:spLocks noGrp="1"/>
          </p:cNvSpPr>
          <p:nvPr>
            <p:ph sz="quarter" idx="1"/>
          </p:nvPr>
        </p:nvSpPr>
        <p:spPr/>
        <p:txBody>
          <a:bodyPr>
            <a:normAutofit/>
          </a:bodyPr>
          <a:lstStyle/>
          <a:p>
            <a:pPr algn="just"/>
            <a:r>
              <a:rPr lang="id-ID" sz="2400" dirty="0" smtClean="0"/>
              <a:t>Strategi korporasi yaitu rumusan tentang pengembangan bisnis atau usaha dari suatu organisasi dimasa mendatang atau menjelaskan bisnis yang akan dilakukan sekarang dan perencanaan bisnis untuk masa mendatang.</a:t>
            </a:r>
          </a:p>
          <a:p>
            <a:pPr algn="just"/>
            <a:r>
              <a:rPr lang="id-ID" sz="2400" dirty="0" smtClean="0"/>
              <a:t>Ada 2 jenis strategi korporasi :</a:t>
            </a:r>
          </a:p>
          <a:p>
            <a:pPr algn="just">
              <a:buNone/>
            </a:pPr>
            <a:r>
              <a:rPr lang="id-ID" sz="2400" dirty="0" smtClean="0"/>
              <a:t>1. Strategi Integrasi</a:t>
            </a:r>
          </a:p>
          <a:p>
            <a:pPr algn="just">
              <a:buNone/>
            </a:pPr>
            <a:r>
              <a:rPr lang="id-ID" sz="2400" dirty="0" smtClean="0"/>
              <a:t>	Pengembangan bisnis yang dilakukan dimasa yang akan datang terkait dengan bisnis / usaha yang dilakukan saat ini.</a:t>
            </a:r>
          </a:p>
          <a:p>
            <a:pPr algn="just">
              <a:buNone/>
            </a:pPr>
            <a:r>
              <a:rPr lang="id-ID" sz="2400" dirty="0" smtClean="0"/>
              <a:t>2. Strategi Diversifikasi</a:t>
            </a:r>
          </a:p>
          <a:p>
            <a:pPr algn="just">
              <a:buNone/>
            </a:pPr>
            <a:r>
              <a:rPr lang="id-ID" sz="2400" dirty="0" smtClean="0"/>
              <a:t>	Bisinis / usaha yang dilakukan dimasa yang akan datang tidak terkait dengan  bisnis / usaha yang dilakukan pada saat sekarang.</a:t>
            </a:r>
          </a:p>
          <a:p>
            <a:pPr algn="just">
              <a:buNone/>
            </a:pPr>
            <a:endParaRPr lang="id-ID" sz="24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6908"/>
          </a:xfrm>
        </p:spPr>
        <p:txBody>
          <a:bodyPr anchor="ctr">
            <a:normAutofit/>
          </a:bodyPr>
          <a:lstStyle/>
          <a:p>
            <a:r>
              <a:rPr lang="id-ID" sz="2400" dirty="0" smtClean="0"/>
              <a:t>Keputusan Strategis dalam Operasi</a:t>
            </a:r>
            <a:endParaRPr lang="id-ID" sz="2400" dirty="0"/>
          </a:p>
        </p:txBody>
      </p:sp>
      <p:sp>
        <p:nvSpPr>
          <p:cNvPr id="3" name="Content Placeholder 2"/>
          <p:cNvSpPr>
            <a:spLocks noGrp="1"/>
          </p:cNvSpPr>
          <p:nvPr>
            <p:ph sz="quarter" idx="1"/>
          </p:nvPr>
        </p:nvSpPr>
        <p:spPr>
          <a:xfrm>
            <a:off x="914400" y="1071546"/>
            <a:ext cx="7772400" cy="4948254"/>
          </a:xfrm>
        </p:spPr>
        <p:txBody>
          <a:bodyPr>
            <a:normAutofit/>
          </a:bodyPr>
          <a:lstStyle/>
          <a:p>
            <a:r>
              <a:rPr lang="id-ID" sz="2400" dirty="0" smtClean="0"/>
              <a:t>Sepuluh Keputusan strategis dalam operasi :</a:t>
            </a:r>
          </a:p>
          <a:p>
            <a:pPr marL="457200" indent="-457200">
              <a:buAutoNum type="arabicPeriod"/>
            </a:pPr>
            <a:r>
              <a:rPr lang="id-ID" sz="2400" dirty="0" smtClean="0"/>
              <a:t>Perancangan barang dan jasa</a:t>
            </a:r>
          </a:p>
          <a:p>
            <a:pPr marL="457200" indent="-457200">
              <a:buAutoNum type="arabicPeriod"/>
            </a:pPr>
            <a:r>
              <a:rPr lang="id-ID" sz="2400" dirty="0" smtClean="0"/>
              <a:t>Mutu</a:t>
            </a:r>
          </a:p>
          <a:p>
            <a:pPr marL="457200" indent="-457200">
              <a:buAutoNum type="arabicPeriod"/>
            </a:pPr>
            <a:r>
              <a:rPr lang="id-ID" sz="2400" dirty="0" smtClean="0"/>
              <a:t>Perancangan proses dan kapasitas</a:t>
            </a:r>
          </a:p>
          <a:p>
            <a:pPr marL="457200" indent="-457200">
              <a:buAutoNum type="arabicPeriod"/>
            </a:pPr>
            <a:r>
              <a:rPr lang="id-ID" sz="2400" dirty="0" smtClean="0"/>
              <a:t>Pemilihan Lokasi</a:t>
            </a:r>
          </a:p>
          <a:p>
            <a:pPr marL="457200" indent="-457200">
              <a:buAutoNum type="arabicPeriod"/>
            </a:pPr>
            <a:r>
              <a:rPr lang="id-ID" sz="2400" dirty="0" smtClean="0"/>
              <a:t>Perancangan tata letak</a:t>
            </a:r>
          </a:p>
          <a:p>
            <a:pPr marL="457200" indent="-457200">
              <a:buAutoNum type="arabicPeriod"/>
            </a:pPr>
            <a:r>
              <a:rPr lang="id-ID" sz="2400" dirty="0" smtClean="0"/>
              <a:t>SDM dan rancangan pekerjaan</a:t>
            </a:r>
          </a:p>
          <a:p>
            <a:pPr marL="457200" indent="-457200">
              <a:buAutoNum type="arabicPeriod"/>
            </a:pPr>
            <a:r>
              <a:rPr lang="id-ID" sz="2400" dirty="0" smtClean="0"/>
              <a:t>Manajemen rantai pasokan (Chain Supply)</a:t>
            </a:r>
          </a:p>
          <a:p>
            <a:pPr marL="457200" indent="-457200">
              <a:buAutoNum type="arabicPeriod"/>
            </a:pPr>
            <a:r>
              <a:rPr lang="id-ID" sz="2400" dirty="0" smtClean="0"/>
              <a:t>Persediaan</a:t>
            </a:r>
          </a:p>
          <a:p>
            <a:pPr marL="457200" indent="-457200">
              <a:buAutoNum type="arabicPeriod"/>
            </a:pPr>
            <a:r>
              <a:rPr lang="id-ID" sz="2400" dirty="0" smtClean="0"/>
              <a:t>Penjadwalan</a:t>
            </a:r>
          </a:p>
          <a:p>
            <a:pPr marL="457200" indent="-457200">
              <a:buAutoNum type="arabicPeriod"/>
            </a:pPr>
            <a:r>
              <a:rPr lang="id-ID" sz="2400" dirty="0" smtClean="0"/>
              <a:t>Pemeliharaan</a:t>
            </a:r>
          </a:p>
          <a:p>
            <a:pPr marL="457200" indent="-457200">
              <a:buAutoNum type="arabicPeriod"/>
            </a:pPr>
            <a:endParaRPr lang="id-ID" sz="24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20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20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id-ID" sz="2400" dirty="0" smtClean="0"/>
              <a:t>Pemberdayaan Strategis</a:t>
            </a:r>
            <a:endParaRPr lang="id-ID" sz="2400" dirty="0"/>
          </a:p>
        </p:txBody>
      </p:sp>
      <p:sp>
        <p:nvSpPr>
          <p:cNvPr id="3" name="Content Placeholder 2"/>
          <p:cNvSpPr>
            <a:spLocks noGrp="1"/>
          </p:cNvSpPr>
          <p:nvPr>
            <p:ph sz="quarter" idx="1"/>
          </p:nvPr>
        </p:nvSpPr>
        <p:spPr/>
        <p:txBody>
          <a:bodyPr>
            <a:normAutofit lnSpcReduction="10000"/>
          </a:bodyPr>
          <a:lstStyle/>
          <a:p>
            <a:pPr algn="just"/>
            <a:r>
              <a:rPr lang="id-ID" sz="2400" dirty="0" smtClean="0"/>
              <a:t>Perusahaan memahami  permasalahan yang ada dalam mengembangkan strategi yang efektif, mengevaluasi kekuatan, kelemahan internal  serta peluang dan ancaman yang terdapat dilingkungan perusahaan. Untuk meningkatkan kemampuan bersaing perusahaan menempatkan diri melalui strategi yang digunakan perusahaan.</a:t>
            </a:r>
          </a:p>
          <a:p>
            <a:pPr algn="just"/>
            <a:r>
              <a:rPr lang="id-ID" sz="2400" dirty="0" smtClean="0"/>
              <a:t>Membangun dan mengisi organisasi, tahapannya:</a:t>
            </a:r>
          </a:p>
          <a:p>
            <a:pPr marL="457200" indent="-457200" algn="just">
              <a:buAutoNum type="arabicPeriod"/>
            </a:pPr>
            <a:r>
              <a:rPr lang="id-ID" sz="2400" dirty="0" smtClean="0"/>
              <a:t>Mengenali strategi dan faktor penentu keberhasilan</a:t>
            </a:r>
          </a:p>
          <a:p>
            <a:pPr marL="457200" indent="-457200" algn="just">
              <a:buAutoNum type="arabicPeriod"/>
            </a:pPr>
            <a:r>
              <a:rPr lang="id-ID" sz="2400" dirty="0" smtClean="0"/>
              <a:t>Mengelompokkan aktivitas yang diperlukan dalam satu struktur organisasi</a:t>
            </a:r>
          </a:p>
          <a:p>
            <a:pPr marL="457200" indent="-457200" algn="just">
              <a:buFont typeface="Wingdings 2"/>
              <a:buAutoNum type="arabicPeriod"/>
            </a:pPr>
            <a:r>
              <a:rPr lang="id-ID" sz="2400" dirty="0" smtClean="0"/>
              <a:t>Mengisi organisasi dengan orang yang akan melaksanakan pekerjaan.</a:t>
            </a:r>
          </a:p>
          <a:p>
            <a:pPr marL="457200" indent="-457200" algn="just">
              <a:buNone/>
            </a:pPr>
            <a:endParaRPr lang="id-ID" sz="2400" dirty="0" smtClean="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350</TotalTime>
  <Words>385</Words>
  <Application>Microsoft Office PowerPoint</Application>
  <PresentationFormat>On-screen Show (4:3)</PresentationFormat>
  <Paragraphs>81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Equity</vt:lpstr>
      <vt:lpstr>MANAJEMEN OPERASIONAL</vt:lpstr>
      <vt:lpstr>STRATEGI OPERASI</vt:lpstr>
      <vt:lpstr>Alasan untuk menjadi global :</vt:lpstr>
      <vt:lpstr>Strategi......</vt:lpstr>
      <vt:lpstr>Keunggulan Bersaing (Competetive Advantage)</vt:lpstr>
      <vt:lpstr>Slide 6</vt:lpstr>
      <vt:lpstr>Peran operasi dalam strategi korporasi</vt:lpstr>
      <vt:lpstr>Keputusan Strategis dalam Operasi</vt:lpstr>
      <vt:lpstr>Pemberdayaan Strategis</vt:lpstr>
      <vt:lpstr>Isu dan Tren baru dalam MO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OPERASIONAL</dc:title>
  <dc:creator>user</dc:creator>
  <cp:lastModifiedBy>user</cp:lastModifiedBy>
  <cp:revision>44</cp:revision>
  <dcterms:created xsi:type="dcterms:W3CDTF">2011-03-31T05:27:32Z</dcterms:created>
  <dcterms:modified xsi:type="dcterms:W3CDTF">2011-04-20T09:37:14Z</dcterms:modified>
</cp:coreProperties>
</file>