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1" r:id="rId4"/>
    <p:sldId id="262" r:id="rId5"/>
    <p:sldId id="258" r:id="rId6"/>
    <p:sldId id="259" r:id="rId7"/>
    <p:sldId id="260" r:id="rId8"/>
    <p:sldId id="263" r:id="rId9"/>
    <p:sldId id="264" r:id="rId10"/>
    <p:sldId id="265" r:id="rId11"/>
    <p:sldId id="266"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BE39B0B9-825B-4C52-BD95-A40FDD71AE3B}"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39B0B9-825B-4C52-BD95-A40FDD71AE3B}"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39B0B9-825B-4C52-BD95-A40FDD71AE3B}"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39B0B9-825B-4C52-BD95-A40FDD71AE3B}"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E39B0B9-825B-4C52-BD95-A40FDD71AE3B}"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E39B0B9-825B-4C52-BD95-A40FDD71AE3B}"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E39B0B9-825B-4C52-BD95-A40FDD71AE3B}"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E39B0B9-825B-4C52-BD95-A40FDD71AE3B}"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E39B0B9-825B-4C52-BD95-A40FDD71AE3B}"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E39B0B9-825B-4C52-BD95-A40FDD71AE3B}"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8533D5-6AD4-4EB5-8552-B30AE665C831}" type="datetimeFigureOut">
              <a:rPr lang="id-ID" smtClean="0"/>
              <a:pPr/>
              <a:t>26/04/2011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BE39B0B9-825B-4C52-BD95-A40FDD71AE3B}"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8533D5-6AD4-4EB5-8552-B30AE665C831}" type="datetimeFigureOut">
              <a:rPr lang="id-ID" smtClean="0"/>
              <a:pPr/>
              <a:t>26/04/2011</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E39B0B9-825B-4C52-BD95-A40FDD71AE3B}"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latin typeface="Algerian" pitchFamily="82" charset="0"/>
              </a:rPr>
              <a:t>BAB III</a:t>
            </a:r>
            <a:endParaRPr lang="id-ID" dirty="0">
              <a:latin typeface="Algerian" pitchFamily="82" charset="0"/>
            </a:endParaRPr>
          </a:p>
        </p:txBody>
      </p:sp>
      <p:sp>
        <p:nvSpPr>
          <p:cNvPr id="3" name="Subtitle 2"/>
          <p:cNvSpPr>
            <a:spLocks noGrp="1"/>
          </p:cNvSpPr>
          <p:nvPr>
            <p:ph type="subTitle" idx="1"/>
          </p:nvPr>
        </p:nvSpPr>
        <p:spPr/>
        <p:txBody>
          <a:bodyPr/>
          <a:lstStyle/>
          <a:p>
            <a:r>
              <a:rPr lang="id-ID" dirty="0" smtClean="0">
                <a:latin typeface="Algerian" pitchFamily="82" charset="0"/>
              </a:rPr>
              <a:t>MANAJEMEN OPERASIONAL</a:t>
            </a:r>
            <a:endParaRPr lang="id-ID" dirty="0">
              <a:latin typeface="Algerian" pitchFamily="82"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53120"/>
          </a:xfrm>
        </p:spPr>
        <p:txBody>
          <a:bodyPr>
            <a:normAutofit/>
          </a:bodyPr>
          <a:lstStyle/>
          <a:p>
            <a:pPr algn="just">
              <a:buNone/>
            </a:pPr>
            <a:r>
              <a:rPr lang="id-ID" sz="2400" dirty="0" smtClean="0"/>
              <a:t>4. Computer – Aided Manufacturing (CAM)</a:t>
            </a:r>
          </a:p>
          <a:p>
            <a:pPr algn="just">
              <a:buNone/>
            </a:pPr>
            <a:r>
              <a:rPr lang="id-ID" sz="2400" dirty="0" smtClean="0"/>
              <a:t>	Penggunaan teknologi informasi untuk mengendalikan mesin.</a:t>
            </a:r>
          </a:p>
          <a:p>
            <a:pPr algn="just">
              <a:buNone/>
            </a:pPr>
            <a:r>
              <a:rPr lang="id-ID" sz="2400" dirty="0" smtClean="0"/>
              <a:t>	Keuntungan dari CAD dan CAM</a:t>
            </a:r>
          </a:p>
          <a:p>
            <a:pPr algn="just">
              <a:buNone/>
            </a:pPr>
            <a:r>
              <a:rPr lang="id-ID" sz="2400" dirty="0" smtClean="0"/>
              <a:t>	a. Kualitas produk</a:t>
            </a:r>
          </a:p>
          <a:p>
            <a:pPr algn="just">
              <a:buNone/>
            </a:pPr>
            <a:r>
              <a:rPr lang="id-ID" sz="2400" dirty="0" smtClean="0"/>
              <a:t>	b. Waktu desain yang lebih pendek</a:t>
            </a:r>
          </a:p>
          <a:p>
            <a:pPr algn="just">
              <a:buNone/>
            </a:pPr>
            <a:r>
              <a:rPr lang="id-ID" sz="2400" dirty="0" smtClean="0"/>
              <a:t>	c. Pengurangan biaya produksi</a:t>
            </a:r>
          </a:p>
          <a:p>
            <a:pPr algn="just">
              <a:buNone/>
            </a:pPr>
            <a:r>
              <a:rPr lang="id-ID" sz="2400" dirty="0" smtClean="0"/>
              <a:t>	d. Ketersediaan data</a:t>
            </a:r>
          </a:p>
          <a:p>
            <a:pPr algn="just">
              <a:buNone/>
            </a:pPr>
            <a:r>
              <a:rPr lang="id-ID" sz="2400" dirty="0" smtClean="0"/>
              <a:t>	e. Kemampuan baru</a:t>
            </a:r>
          </a:p>
          <a:p>
            <a:pPr algn="just">
              <a:buNone/>
            </a:pPr>
            <a:r>
              <a:rPr lang="id-ID" sz="2400" dirty="0" smtClean="0"/>
              <a:t>5. Teknologi Virtual Reality</a:t>
            </a:r>
          </a:p>
          <a:p>
            <a:pPr algn="just">
              <a:buNone/>
            </a:pPr>
            <a:r>
              <a:rPr lang="id-ID" sz="2400" dirty="0" smtClean="0"/>
              <a:t>	Bentuk komunikasi secara tampilan dimana gambar menggantikan kenyataan dan biasanya pengguna dapat menanggapi secara interaktif.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lstStyle/>
          <a:p>
            <a:pPr algn="just">
              <a:buNone/>
            </a:pPr>
            <a:r>
              <a:rPr lang="id-ID" dirty="0" smtClean="0"/>
              <a:t>6. </a:t>
            </a:r>
            <a:r>
              <a:rPr lang="id-ID" sz="2000" dirty="0" smtClean="0"/>
              <a:t>Analisis Nilai</a:t>
            </a:r>
          </a:p>
          <a:p>
            <a:pPr algn="just">
              <a:buNone/>
            </a:pPr>
            <a:r>
              <a:rPr lang="id-ID" sz="2000" dirty="0" smtClean="0"/>
              <a:t>	Merupakan kajian dari produk sukses yang dilakukan selama proses produksi. </a:t>
            </a:r>
          </a:p>
          <a:p>
            <a:pPr algn="just">
              <a:buNone/>
            </a:pPr>
            <a:r>
              <a:rPr lang="id-ID" sz="2000" dirty="0" smtClean="0"/>
              <a:t>	Analisis nilai memusatkan pada perbaikan desain sebelum produk di produksi.</a:t>
            </a:r>
          </a:p>
          <a:p>
            <a:pPr algn="just">
              <a:buNone/>
            </a:pPr>
            <a:r>
              <a:rPr lang="id-ID" sz="2000" dirty="0" smtClean="0"/>
              <a:t>7. Desain yang Ramah Lingkungan</a:t>
            </a:r>
          </a:p>
          <a:p>
            <a:pPr algn="just">
              <a:buNone/>
            </a:pPr>
            <a:r>
              <a:rPr lang="id-ID" sz="2000" dirty="0" smtClean="0"/>
              <a:t>	Produksi ramah lingkungan yaitu kepekaan terhadap permasalahan lingkungan yang sangat luas pada proses produksi.</a:t>
            </a:r>
          </a:p>
          <a:p>
            <a:pPr algn="just">
              <a:buNone/>
            </a:pPr>
            <a:r>
              <a:rPr lang="id-ID" sz="2000" dirty="0" smtClean="0"/>
              <a:t>	Dalam mendesain produk dan proses harus diperhatikan :</a:t>
            </a:r>
          </a:p>
          <a:p>
            <a:pPr marL="457200" indent="-457200" algn="just">
              <a:buAutoNum type="alphaLcPeriod"/>
            </a:pPr>
            <a:r>
              <a:rPr lang="id-ID" sz="2000" dirty="0" smtClean="0"/>
              <a:t>Membuat produk yang dapat didaur ulang </a:t>
            </a:r>
          </a:p>
          <a:p>
            <a:pPr marL="457200" indent="-457200" algn="just">
              <a:buAutoNum type="alphaLcPeriod"/>
            </a:pPr>
            <a:r>
              <a:rPr lang="id-ID" sz="2000" dirty="0" smtClean="0"/>
              <a:t>Menggunakan bahan baku yang dapat di daur ulang</a:t>
            </a:r>
          </a:p>
          <a:p>
            <a:pPr marL="457200" indent="-457200" algn="just">
              <a:buAutoNum type="alphaLcPeriod"/>
            </a:pPr>
            <a:r>
              <a:rPr lang="id-ID" sz="2000" dirty="0" smtClean="0"/>
              <a:t>Menggunakan komponen yang tidak membahayakan</a:t>
            </a:r>
          </a:p>
          <a:p>
            <a:pPr marL="457200" indent="-457200" algn="just">
              <a:buAutoNum type="alphaLcPeriod"/>
            </a:pPr>
            <a:r>
              <a:rPr lang="id-ID" sz="2000" dirty="0" smtClean="0"/>
              <a:t>Menggunakan komponen yang lebih ringan</a:t>
            </a:r>
          </a:p>
          <a:p>
            <a:pPr marL="457200" indent="-457200" algn="just">
              <a:buAutoNum type="alphaLcPeriod"/>
            </a:pPr>
            <a:r>
              <a:rPr lang="id-ID" sz="2000" dirty="0" smtClean="0"/>
              <a:t>Menggunakan Energi lebih sedikit</a:t>
            </a:r>
          </a:p>
          <a:p>
            <a:pPr marL="457200" indent="-457200" algn="just">
              <a:buAutoNum type="alphaLcPeriod"/>
            </a:pPr>
            <a:r>
              <a:rPr lang="id-ID" sz="2000" dirty="0" smtClean="0"/>
              <a:t>Menggunakan bahan baku yang lebih sedikit.</a:t>
            </a:r>
          </a:p>
          <a:p>
            <a:pPr marL="514350" indent="-514350" algn="just">
              <a:buAutoNum type="alphaLcPeriod"/>
            </a:pPr>
            <a:endParaRPr lang="id-ID" sz="2400" dirty="0" smtClean="0"/>
          </a:p>
          <a:p>
            <a:pPr marL="514350" indent="-514350" algn="just">
              <a:buAutoNum type="alphaLcPeriod"/>
            </a:pPr>
            <a:endParaRPr lang="id-ID" sz="2400" dirty="0" smtClean="0"/>
          </a:p>
          <a:p>
            <a:pPr algn="just">
              <a:buNone/>
            </a:pPr>
            <a:endParaRPr lang="id-ID" dirty="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id-ID" sz="3200" dirty="0" smtClean="0"/>
              <a:t>Pemilihan Produk dan Jasa</a:t>
            </a:r>
            <a:endParaRPr lang="id-ID" sz="3200" dirty="0"/>
          </a:p>
        </p:txBody>
      </p:sp>
      <p:sp>
        <p:nvSpPr>
          <p:cNvPr id="3" name="Content Placeholder 2"/>
          <p:cNvSpPr>
            <a:spLocks noGrp="1"/>
          </p:cNvSpPr>
          <p:nvPr>
            <p:ph idx="1"/>
          </p:nvPr>
        </p:nvSpPr>
        <p:spPr/>
        <p:txBody>
          <a:bodyPr>
            <a:normAutofit/>
          </a:bodyPr>
          <a:lstStyle/>
          <a:p>
            <a:pPr algn="just"/>
            <a:r>
              <a:rPr lang="id-ID" dirty="0" smtClean="0">
                <a:latin typeface="+mj-lt"/>
              </a:rPr>
              <a:t>Pemilihan produk adalah proses pemilihan produk dan jasa untuk dapat disajikan pada pelanggan atau klien.</a:t>
            </a:r>
          </a:p>
          <a:p>
            <a:pPr algn="just"/>
            <a:r>
              <a:rPr lang="id-ID" dirty="0" smtClean="0">
                <a:latin typeface="+mj-lt"/>
              </a:rPr>
              <a:t>Contohnya pada rumah sakit yang melakukan spesialisasi pada berbagai jenis pasien dan berbagai jenis prosedur kesehatan. Rumah sakit memilih produk saat mereka memutuskan jenis rumah sakit apa yang mereka inginkan.</a:t>
            </a:r>
          </a:p>
          <a:p>
            <a:pPr algn="just"/>
            <a:r>
              <a:rPr lang="id-ID" dirty="0" smtClean="0">
                <a:latin typeface="+mj-lt"/>
              </a:rPr>
              <a:t>Keputusan produk merupakan asas bagi strategi organisasi dan memilki dampak yang luas pada seluruh fungsi operasi.</a:t>
            </a:r>
            <a:endParaRPr lang="id-ID"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id-ID" sz="3200" dirty="0" smtClean="0"/>
              <a:t>Menetapkan Produk</a:t>
            </a:r>
            <a:endParaRPr lang="id-ID" sz="3200" dirty="0"/>
          </a:p>
        </p:txBody>
      </p:sp>
      <p:sp>
        <p:nvSpPr>
          <p:cNvPr id="3" name="Content Placeholder 2"/>
          <p:cNvSpPr>
            <a:spLocks noGrp="1"/>
          </p:cNvSpPr>
          <p:nvPr>
            <p:ph idx="1"/>
          </p:nvPr>
        </p:nvSpPr>
        <p:spPr/>
        <p:txBody>
          <a:bodyPr>
            <a:normAutofit lnSpcReduction="10000"/>
          </a:bodyPr>
          <a:lstStyle/>
          <a:p>
            <a:pPr algn="just"/>
            <a:r>
              <a:rPr lang="id-ID" sz="2400" dirty="0" smtClean="0"/>
              <a:t>Saat pemilihan barang atau jasa untuk diperkenalkan harus ditetapkan terlebih dahulu produk atau jasa tersebut.</a:t>
            </a:r>
          </a:p>
          <a:p>
            <a:pPr algn="just"/>
            <a:r>
              <a:rPr lang="id-ID" sz="2400" dirty="0" smtClean="0"/>
              <a:t>Sebuah barang dan jasa harus ditetapkan berdasarkan pada fungsinya yaitu apa yang dapat dilakukan. Manajemen biasanya mempunyai beragam pilihan bagaimana sebuah produk dapat mencapai tujuan fungsionalnya</a:t>
            </a:r>
          </a:p>
          <a:p>
            <a:pPr algn="just"/>
            <a:r>
              <a:rPr lang="id-ID" sz="2400" dirty="0" smtClean="0"/>
              <a:t>Spesifikasi dari sebuah produk diperlukan untuk memastikan produksi yang efisien. Peralatan, tata letak dan sumber daya manusia tidak dapat ditentukan hingga produk telah ditetapkan, didesain dan didokumentasikan.</a:t>
            </a:r>
          </a:p>
          <a:p>
            <a:pPr algn="just"/>
            <a:r>
              <a:rPr lang="id-ID" sz="2400" dirty="0" smtClean="0"/>
              <a:t>Sebenarnya ada spesifikasi tertulis atau tingkatan standar  untuk suatu produk</a:t>
            </a:r>
          </a:p>
          <a:p>
            <a:pPr algn="just">
              <a:buNone/>
            </a:pPr>
            <a:endParaRPr lang="id-ID" sz="2400"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a:bodyPr>
          <a:lstStyle/>
          <a:p>
            <a:pPr algn="just"/>
            <a:r>
              <a:rPr lang="id-ID" sz="2400" dirty="0" smtClean="0"/>
              <a:t>Contohnya pada perusahaan Keju Monterey, dalam tingkatan Amerika keju tersebut harus memenuhi persyaratan :</a:t>
            </a:r>
          </a:p>
          <a:p>
            <a:pPr marL="457200" indent="-457200" algn="just">
              <a:buAutoNum type="arabicPeriod"/>
            </a:pPr>
            <a:r>
              <a:rPr lang="id-ID" sz="2400" dirty="0" smtClean="0"/>
              <a:t>Rasa. rasa enak dan menyenangkan, bebas dari rasa dan bau yang tidak diinginkan</a:t>
            </a:r>
          </a:p>
          <a:p>
            <a:pPr marL="457200" indent="-457200" algn="just">
              <a:buAutoNum type="arabicPeriod"/>
            </a:pPr>
            <a:r>
              <a:rPr lang="id-ID" sz="2400" dirty="0" smtClean="0"/>
              <a:t>Bentuk dan Rupa. Penyumbat keju harus kuat, harus memiliki beberapa pembuka mekanis kecil, tidak boleh memiliki lubang ragi atau lubang udara lainnya.</a:t>
            </a:r>
          </a:p>
          <a:p>
            <a:pPr marL="457200" indent="-457200" algn="just">
              <a:buAutoNum type="arabicPeriod"/>
            </a:pPr>
            <a:r>
              <a:rPr lang="id-ID" sz="2400" dirty="0" smtClean="0"/>
              <a:t>Warna. Keju harus mempunyai penampilan yang alami, seragam, terang dan menarik.</a:t>
            </a:r>
          </a:p>
          <a:p>
            <a:pPr marL="457200" indent="-457200" algn="just">
              <a:buAutoNum type="arabicPeriod"/>
            </a:pPr>
            <a:r>
              <a:rPr lang="id-ID" sz="2400" dirty="0" smtClean="0"/>
              <a:t>Kemasan dan Tampilan. Kulit harus bagus , kuat dan halus, memberi perlindungan pada keju.</a:t>
            </a:r>
          </a:p>
          <a:p>
            <a:pPr marL="457200" indent="-457200" algn="just">
              <a:buAutoNum type="arabicPeriod"/>
            </a:pPr>
            <a:endParaRPr lang="id-ID" sz="2400" dirty="0"/>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id-ID" sz="3200" dirty="0" smtClean="0"/>
              <a:t>Menghasilkan produk baru</a:t>
            </a:r>
            <a:endParaRPr lang="id-ID" sz="3200" dirty="0"/>
          </a:p>
        </p:txBody>
      </p:sp>
      <p:sp>
        <p:nvSpPr>
          <p:cNvPr id="3" name="Content Placeholder 2"/>
          <p:cNvSpPr>
            <a:spLocks noGrp="1"/>
          </p:cNvSpPr>
          <p:nvPr>
            <p:ph idx="1"/>
          </p:nvPr>
        </p:nvSpPr>
        <p:spPr/>
        <p:txBody>
          <a:bodyPr/>
          <a:lstStyle/>
          <a:p>
            <a:pPr algn="just"/>
            <a:r>
              <a:rPr lang="id-ID" dirty="0" smtClean="0"/>
              <a:t>Peluang produk baru</a:t>
            </a:r>
          </a:p>
          <a:p>
            <a:pPr algn="just">
              <a:buNone/>
            </a:pPr>
            <a:r>
              <a:rPr lang="id-ID" dirty="0" smtClean="0"/>
              <a:t>	Satu teknik untuk menghasilkan ide produk baru adalah </a:t>
            </a:r>
            <a:r>
              <a:rPr lang="id-ID" i="1" dirty="0" smtClean="0"/>
              <a:t>brainstorming</a:t>
            </a:r>
            <a:r>
              <a:rPr lang="id-ID" dirty="0" smtClean="0"/>
              <a:t> yaitu sebuah teknik dimana kelompok orang yang berbeda saling berbagi ide pada topik tertentu tanpa mengkritik.</a:t>
            </a:r>
          </a:p>
          <a:p>
            <a:pPr algn="just">
              <a:buNone/>
            </a:pPr>
            <a:r>
              <a:rPr lang="id-ID" i="1" dirty="0" smtClean="0"/>
              <a:t>	</a:t>
            </a:r>
            <a:r>
              <a:rPr lang="id-ID" dirty="0" smtClean="0"/>
              <a:t>Tujuan brainstorming adalah untuk membangkitkan diskusi terbuka yang menghasilkan ide kreatif mengenai produk yang mungkin dan perbaikan produk.</a:t>
            </a:r>
            <a:endParaRPr lang="id-ID" i="1" dirty="0"/>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143000"/>
          </a:xfrm>
        </p:spPr>
        <p:txBody>
          <a:bodyPr anchor="ctr">
            <a:normAutofit/>
          </a:bodyPr>
          <a:lstStyle/>
          <a:p>
            <a:r>
              <a:rPr lang="id-ID" sz="3200" dirty="0" smtClean="0"/>
              <a:t>Pengembangan Produk</a:t>
            </a:r>
            <a:endParaRPr lang="id-ID" sz="3200" dirty="0"/>
          </a:p>
        </p:txBody>
      </p:sp>
      <p:sp>
        <p:nvSpPr>
          <p:cNvPr id="3" name="Content Placeholder 2"/>
          <p:cNvSpPr>
            <a:spLocks noGrp="1"/>
          </p:cNvSpPr>
          <p:nvPr>
            <p:ph idx="1"/>
          </p:nvPr>
        </p:nvSpPr>
        <p:spPr/>
        <p:txBody>
          <a:bodyPr/>
          <a:lstStyle/>
          <a:p>
            <a:pPr algn="just"/>
            <a:r>
              <a:rPr lang="id-ID" dirty="0" smtClean="0"/>
              <a:t>Sebuah strategi produk yang efektif menghubungkan keputusan produk dengan arus kas, dinamika pasar, siklus hidup produk dan kemampuan organisasi.</a:t>
            </a:r>
          </a:p>
          <a:p>
            <a:pPr algn="just"/>
            <a:r>
              <a:rPr lang="id-ID" dirty="0" smtClean="0"/>
              <a:t>Sistem pengembangan produk tidak hanya menentukan keberhasilan produk tapi juga masa depan perusahaan. </a:t>
            </a:r>
          </a:p>
          <a:p>
            <a:pPr algn="just"/>
            <a:r>
              <a:rPr lang="id-ID" dirty="0" smtClean="0"/>
              <a:t>Pengembangan produk yang optimal bergantung pada dukungan bagian-bagian lain dalam perusahaan dan juga gabungan dari sepuluh keputusan MO yang berhasil.</a:t>
            </a:r>
            <a:endParaRPr lang="id-ID"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id-ID" sz="3200" dirty="0" smtClean="0"/>
              <a:t>Sistem pengembangan produk</a:t>
            </a:r>
            <a:endParaRPr lang="id-ID" sz="3200" dirty="0"/>
          </a:p>
        </p:txBody>
      </p:sp>
      <p:sp>
        <p:nvSpPr>
          <p:cNvPr id="3" name="Content Placeholder 2"/>
          <p:cNvSpPr>
            <a:spLocks noGrp="1"/>
          </p:cNvSpPr>
          <p:nvPr>
            <p:ph idx="1"/>
          </p:nvPr>
        </p:nvSpPr>
        <p:spPr/>
        <p:txBody>
          <a:bodyPr>
            <a:normAutofit lnSpcReduction="10000"/>
          </a:bodyPr>
          <a:lstStyle/>
          <a:p>
            <a:pPr algn="just"/>
            <a:r>
              <a:rPr lang="id-ID" sz="2400" dirty="0" smtClean="0"/>
              <a:t>Konsep produk dikembangkan dari sumber  yang bervariasi yang berasal dari dalam dan luar perusahaan. Konsep yang dapat lolos pada tahapan ide produk, berproses melalui berbagai tahap, dengan pengkajian terus menerus, umpan balik dan evaluasi dalam lingkungan sangat partisipatif untuk meminimumkan kegagalan.</a:t>
            </a:r>
          </a:p>
          <a:p>
            <a:pPr algn="just"/>
            <a:r>
              <a:rPr lang="id-ID" sz="2400" dirty="0" smtClean="0"/>
              <a:t>Setiap perusahaan harus mempunyai dana untuk mengembangkan produk, memahami perubahan yang terus menerus di pasar, mempunyai potensi yang diperlukan dan juga sumber  daya. Sistem pengembangan produk tidak hanya untuk keberhasilan produk tetapi juga untuk perkembangan perusahaan.</a:t>
            </a: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nchor="ctr">
            <a:normAutofit/>
          </a:bodyPr>
          <a:lstStyle/>
          <a:p>
            <a:r>
              <a:rPr lang="id-ID" sz="2800" dirty="0" smtClean="0"/>
              <a:t>Tahapan perkembangan produk</a:t>
            </a:r>
            <a:endParaRPr lang="id-ID" sz="2800" dirty="0"/>
          </a:p>
        </p:txBody>
      </p:sp>
      <p:sp>
        <p:nvSpPr>
          <p:cNvPr id="3" name="Content Placeholder 2"/>
          <p:cNvSpPr>
            <a:spLocks noGrp="1"/>
          </p:cNvSpPr>
          <p:nvPr>
            <p:ph idx="1"/>
          </p:nvPr>
        </p:nvSpPr>
        <p:spPr>
          <a:xfrm>
            <a:off x="457200" y="1643050"/>
            <a:ext cx="8229600" cy="4681550"/>
          </a:xfrm>
        </p:spPr>
        <p:txBody>
          <a:bodyPr>
            <a:normAutofit lnSpcReduction="10000"/>
          </a:bodyPr>
          <a:lstStyle/>
          <a:p>
            <a:pPr algn="just"/>
            <a:r>
              <a:rPr lang="id-ID" sz="2400" dirty="0" smtClean="0"/>
              <a:t>Ide dari banyak sumber</a:t>
            </a:r>
          </a:p>
          <a:p>
            <a:pPr algn="just"/>
            <a:r>
              <a:rPr lang="id-ID" sz="2400" dirty="0" smtClean="0"/>
              <a:t>Apakah perusahaan memiliki kemampuan untuk merealisasikan ide</a:t>
            </a:r>
          </a:p>
          <a:p>
            <a:pPr algn="just"/>
            <a:r>
              <a:rPr lang="id-ID" sz="2400" dirty="0" smtClean="0"/>
              <a:t>Permintaan pelanggan untuk memenangkan pesanan</a:t>
            </a:r>
          </a:p>
          <a:p>
            <a:pPr algn="just"/>
            <a:r>
              <a:rPr lang="id-ID" sz="2400" dirty="0" smtClean="0"/>
              <a:t>Spesifikasi fungsional : Bagaimana kerja suatu produk</a:t>
            </a:r>
          </a:p>
          <a:p>
            <a:pPr algn="just"/>
            <a:r>
              <a:rPr lang="id-ID" sz="2400" dirty="0" smtClean="0"/>
              <a:t>Spesifikasi Produk : Bagaimana pembuatan suatu produk</a:t>
            </a:r>
          </a:p>
          <a:p>
            <a:pPr algn="just"/>
            <a:r>
              <a:rPr lang="id-ID" sz="2400" dirty="0" smtClean="0"/>
              <a:t>Pengkajian ulang desain : Apakah spesifikasi produk memenuhi kebutuhan pelanggan</a:t>
            </a:r>
          </a:p>
          <a:p>
            <a:pPr algn="just"/>
            <a:r>
              <a:rPr lang="id-ID" sz="2400" dirty="0" smtClean="0"/>
              <a:t>Tes Pasar : Apakah produk memenuhi harapan pelanggan</a:t>
            </a:r>
          </a:p>
          <a:p>
            <a:pPr algn="just"/>
            <a:r>
              <a:rPr lang="id-ID" sz="2400" dirty="0" smtClean="0"/>
              <a:t>Perkenalan pada pasar</a:t>
            </a:r>
          </a:p>
          <a:p>
            <a:pPr algn="just"/>
            <a:r>
              <a:rPr lang="id-ID" sz="2400" dirty="0" smtClean="0"/>
              <a:t>Evaluasi (sukses)</a:t>
            </a:r>
          </a:p>
          <a:p>
            <a:pPr algn="just"/>
            <a:endParaRPr lang="id-ID" sz="2400" dirty="0" smtClean="0"/>
          </a:p>
          <a:p>
            <a:endParaRPr lang="id-ID" sz="24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just"/>
            <a:r>
              <a:rPr lang="id-ID" sz="2400" dirty="0" smtClean="0"/>
              <a:t>Untuk mengembangkan sebuah sistem dan struktur organisasi yang efektif, telah ditambahkan teknik penting untuk merancang suatu produk al :</a:t>
            </a:r>
            <a:endParaRPr lang="id-ID" sz="2400" dirty="0"/>
          </a:p>
        </p:txBody>
      </p:sp>
      <p:sp>
        <p:nvSpPr>
          <p:cNvPr id="3" name="Content Placeholder 2"/>
          <p:cNvSpPr>
            <a:spLocks noGrp="1"/>
          </p:cNvSpPr>
          <p:nvPr>
            <p:ph idx="1"/>
          </p:nvPr>
        </p:nvSpPr>
        <p:spPr/>
        <p:txBody>
          <a:bodyPr>
            <a:normAutofit fontScale="92500"/>
          </a:bodyPr>
          <a:lstStyle/>
          <a:p>
            <a:pPr marL="457200" indent="-457200" algn="just">
              <a:buNone/>
            </a:pPr>
            <a:r>
              <a:rPr lang="id-ID" sz="2400" dirty="0" smtClean="0"/>
              <a:t>1. Desain yang tangguh</a:t>
            </a:r>
          </a:p>
          <a:p>
            <a:pPr marL="457200" indent="-457200" algn="just">
              <a:buNone/>
            </a:pPr>
            <a:r>
              <a:rPr lang="id-ID" sz="2400" dirty="0" smtClean="0"/>
              <a:t>	Sebuah desain yang dapat diproduksi sesuai dengan permintaan, walaupun pada kondisi yang tidak memadai pada proses produksi</a:t>
            </a:r>
          </a:p>
          <a:p>
            <a:pPr marL="457200" indent="-457200" algn="just">
              <a:buNone/>
            </a:pPr>
            <a:r>
              <a:rPr lang="id-ID" sz="2400" dirty="0" smtClean="0"/>
              <a:t>2. Desain Modular</a:t>
            </a:r>
          </a:p>
          <a:p>
            <a:pPr marL="457200" indent="-457200" algn="just">
              <a:buNone/>
            </a:pPr>
            <a:r>
              <a:rPr lang="id-ID" sz="2400" dirty="0" smtClean="0"/>
              <a:t>	Bagian atau komponen sebuah produk dibagi menjadi komponen yang dengan mudah dapat ditukar atau digantikan.</a:t>
            </a:r>
          </a:p>
          <a:p>
            <a:pPr marL="457200" indent="-457200" algn="just">
              <a:buNone/>
            </a:pPr>
            <a:r>
              <a:rPr lang="id-ID" sz="2400" dirty="0" smtClean="0"/>
              <a:t>3. Computer – Aided Design (CAD)</a:t>
            </a:r>
          </a:p>
          <a:p>
            <a:pPr marL="457200" indent="-457200" algn="just">
              <a:buNone/>
            </a:pPr>
            <a:r>
              <a:rPr lang="id-ID" sz="2400" dirty="0" smtClean="0"/>
              <a:t>	Penggunaan sebuah komputer secara interaktif untuk mengembangkan dan mendokumentasikan sebuah produk</a:t>
            </a:r>
          </a:p>
          <a:p>
            <a:pPr marL="457200" indent="-457200" algn="just">
              <a:buNone/>
            </a:pPr>
            <a:r>
              <a:rPr lang="id-ID" sz="2400" dirty="0" smtClean="0"/>
              <a:t>	</a:t>
            </a: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370</TotalTime>
  <Words>497</Words>
  <Application>Microsoft Office PowerPoint</Application>
  <PresentationFormat>On-screen Show (4:3)</PresentationFormat>
  <Paragraphs>68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BAB III</vt:lpstr>
      <vt:lpstr>Pemilihan Produk dan Jasa</vt:lpstr>
      <vt:lpstr>Menetapkan Produk</vt:lpstr>
      <vt:lpstr>Slide 4</vt:lpstr>
      <vt:lpstr>Menghasilkan produk baru</vt:lpstr>
      <vt:lpstr>Pengembangan Produk</vt:lpstr>
      <vt:lpstr>Sistem pengembangan produk</vt:lpstr>
      <vt:lpstr>Tahapan perkembangan produk</vt:lpstr>
      <vt:lpstr>Untuk mengembangkan sebuah sistem dan struktur organisasi yang efektif, telah ditambahkan teknik penting untuk merancang suatu produk al :</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III</dc:title>
  <dc:creator>user</dc:creator>
  <cp:lastModifiedBy>user</cp:lastModifiedBy>
  <cp:revision>50</cp:revision>
  <dcterms:created xsi:type="dcterms:W3CDTF">2011-04-12T04:22:35Z</dcterms:created>
  <dcterms:modified xsi:type="dcterms:W3CDTF">2011-04-26T05:32:56Z</dcterms:modified>
</cp:coreProperties>
</file>