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CC2010DB-9860-4B23-B5D8-7D563F3F293D}" type="datetimeFigureOut">
              <a:rPr lang="id-ID" smtClean="0"/>
              <a:pPr/>
              <a:t>26/05/2011</a:t>
            </a:fld>
            <a:endParaRPr lang="id-ID"/>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5CAF968-6EEE-42D7-BC47-FD981F550289}" type="slidenum">
              <a:rPr lang="id-ID" smtClean="0"/>
              <a:pPr/>
              <a:t>‹#›</a:t>
            </a:fld>
            <a:endParaRPr lang="id-ID"/>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CAF968-6EEE-42D7-BC47-FD981F55028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CAF968-6EEE-42D7-BC47-FD981F55028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CAF968-6EEE-42D7-BC47-FD981F55028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CC2010DB-9860-4B23-B5D8-7D563F3F293D}" type="datetimeFigureOut">
              <a:rPr lang="id-ID" smtClean="0"/>
              <a:pPr/>
              <a:t>26/05/2011</a:t>
            </a:fld>
            <a:endParaRPr lang="id-ID"/>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5CAF968-6EEE-42D7-BC47-FD981F550289}" type="slidenum">
              <a:rPr lang="id-ID" smtClean="0"/>
              <a:pPr/>
              <a:t>‹#›</a:t>
            </a:fld>
            <a:endParaRPr lang="id-ID"/>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a:xfrm>
            <a:off x="8641080" y="6514568"/>
            <a:ext cx="464288" cy="274320"/>
          </a:xfrm>
        </p:spPr>
        <p:txBody>
          <a:bodyPr/>
          <a:lstStyle>
            <a:extLst/>
          </a:lstStyle>
          <a:p>
            <a:fld id="{65CAF968-6EEE-42D7-BC47-FD981F550289}" type="slidenum">
              <a:rPr lang="id-ID" smtClean="0"/>
              <a:pPr/>
              <a:t>‹#›</a:t>
            </a:fld>
            <a:endParaRPr lang="id-ID"/>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a:xfrm>
            <a:off x="8641080" y="6514568"/>
            <a:ext cx="464288" cy="274320"/>
          </a:xfrm>
        </p:spPr>
        <p:txBody>
          <a:bodyPr/>
          <a:lstStyle>
            <a:extLst/>
          </a:lstStyle>
          <a:p>
            <a:fld id="{65CAF968-6EEE-42D7-BC47-FD981F55028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65CAF968-6EEE-42D7-BC47-FD981F550289}" type="slidenum">
              <a:rPr lang="id-ID" smtClean="0"/>
              <a:pPr/>
              <a:t>‹#›</a:t>
            </a:fld>
            <a:endParaRPr lang="id-ID"/>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C2010DB-9860-4B23-B5D8-7D563F3F293D}" type="datetimeFigureOut">
              <a:rPr lang="id-ID" smtClean="0"/>
              <a:pPr/>
              <a:t>26/05/2011</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65CAF968-6EEE-42D7-BC47-FD981F55028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CC2010DB-9860-4B23-B5D8-7D563F3F293D}" type="datetimeFigureOut">
              <a:rPr lang="id-ID" smtClean="0"/>
              <a:pPr/>
              <a:t>26/05/2011</a:t>
            </a:fld>
            <a:endParaRPr lang="id-ID"/>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5CAF968-6EEE-42D7-BC47-FD981F550289}" type="slidenum">
              <a:rPr lang="id-ID" smtClean="0"/>
              <a:pPr/>
              <a:t>‹#›</a:t>
            </a:fld>
            <a:endParaRPr lang="id-ID"/>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C2010DB-9860-4B23-B5D8-7D563F3F293D}" type="datetimeFigureOut">
              <a:rPr lang="id-ID" smtClean="0"/>
              <a:pPr/>
              <a:t>26/05/2011</a:t>
            </a:fld>
            <a:endParaRPr lang="id-ID"/>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5CAF968-6EEE-42D7-BC47-FD981F550289}" type="slidenum">
              <a:rPr lang="id-ID" smtClean="0"/>
              <a:pPr/>
              <a:t>‹#›</a:t>
            </a:fld>
            <a:endParaRPr lang="id-ID"/>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id-ID"/>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C2010DB-9860-4B23-B5D8-7D563F3F293D}" type="datetimeFigureOut">
              <a:rPr lang="id-ID" smtClean="0"/>
              <a:pPr/>
              <a:t>26/05/2011</a:t>
            </a:fld>
            <a:endParaRPr lang="id-ID"/>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5CAF968-6EEE-42D7-BC47-FD981F550289}" type="slidenum">
              <a:rPr lang="id-ID" smtClean="0"/>
              <a:pPr/>
              <a:t>‹#›</a:t>
            </a:fld>
            <a:endParaRPr lang="id-ID"/>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BAB IV</a:t>
            </a:r>
            <a:endParaRPr lang="id-ID" dirty="0"/>
          </a:p>
        </p:txBody>
      </p:sp>
      <p:sp>
        <p:nvSpPr>
          <p:cNvPr id="3" name="Subtitle 2"/>
          <p:cNvSpPr>
            <a:spLocks noGrp="1"/>
          </p:cNvSpPr>
          <p:nvPr>
            <p:ph type="subTitle" idx="1"/>
          </p:nvPr>
        </p:nvSpPr>
        <p:spPr/>
        <p:txBody>
          <a:bodyPr/>
          <a:lstStyle/>
          <a:p>
            <a:r>
              <a:rPr lang="id-ID" dirty="0" smtClean="0"/>
              <a:t>MANAJEMEN OPERASIONAL</a:t>
            </a:r>
          </a:p>
          <a:p>
            <a:r>
              <a:rPr lang="id-ID" dirty="0" smtClean="0"/>
              <a:t>SEMESTER IV</a:t>
            </a:r>
            <a:endParaRPr lang="id-ID"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dirty="0" smtClean="0"/>
              <a:t>LOKASI DAN DISTRIBUSI</a:t>
            </a:r>
            <a:endParaRPr lang="id-ID" dirty="0"/>
          </a:p>
        </p:txBody>
      </p:sp>
      <p:sp>
        <p:nvSpPr>
          <p:cNvPr id="3" name="Content Placeholder 2"/>
          <p:cNvSpPr>
            <a:spLocks noGrp="1"/>
          </p:cNvSpPr>
          <p:nvPr>
            <p:ph idx="1"/>
          </p:nvPr>
        </p:nvSpPr>
        <p:spPr/>
        <p:txBody>
          <a:bodyPr>
            <a:normAutofit fontScale="77500" lnSpcReduction="20000"/>
          </a:bodyPr>
          <a:lstStyle/>
          <a:p>
            <a:pPr algn="just"/>
            <a:r>
              <a:rPr lang="id-ID" dirty="0" smtClean="0"/>
              <a:t>Pentingnya lokasi yang strategis</a:t>
            </a:r>
          </a:p>
          <a:p>
            <a:pPr algn="just">
              <a:buNone/>
            </a:pPr>
            <a:endParaRPr lang="id-ID" dirty="0" smtClean="0"/>
          </a:p>
          <a:p>
            <a:pPr algn="just">
              <a:buNone/>
            </a:pPr>
            <a:r>
              <a:rPr lang="id-ID" sz="2400" dirty="0" smtClean="0"/>
              <a:t>	Tujuan strategi lokasi adalah untuk memaksimalkan keuntungan lokasi bagi perusahaan.</a:t>
            </a:r>
          </a:p>
          <a:p>
            <a:pPr algn="just">
              <a:buNone/>
            </a:pPr>
            <a:endParaRPr lang="id-ID" sz="2400" dirty="0" smtClean="0"/>
          </a:p>
          <a:p>
            <a:pPr algn="just">
              <a:buNone/>
            </a:pPr>
            <a:r>
              <a:rPr lang="id-ID" sz="2400" dirty="0" smtClean="0"/>
              <a:t>	Keputusan lokasi tergantung pada tipe bisnis. Untuk Keputusan lokasi industri strategi yang digunakan biasanya adalah strategi untuk meminimalkan biaya, untuk bisnis eceran dan jasa profesional strategi yang digunakan terfokus pada memaksimalkan pendapatan.</a:t>
            </a:r>
          </a:p>
          <a:p>
            <a:pPr algn="just">
              <a:buNone/>
            </a:pPr>
            <a:endParaRPr lang="id-ID" sz="2400" dirty="0" smtClean="0"/>
          </a:p>
          <a:p>
            <a:pPr algn="just">
              <a:buNone/>
            </a:pPr>
            <a:r>
              <a:rPr lang="id-ID" sz="2400" dirty="0" smtClean="0"/>
              <a:t>	Keputusan lokasi tidak sering dilakukan oleh perusahaan, biasanya karena permintaan telah melebihi kapasitas pabrik yang ada atau karena adanya perubahan produktivitas tenaga kerja, valuta asing, biaya-biaya, dan sikap masyarakat sekitar. Perusahaan juga dapat memindahkan fasilitas manufaktur atau jasa mereka karena adanya pergeseran demografi atau permintaan pelanggan.</a:t>
            </a:r>
          </a:p>
          <a:p>
            <a:pPr algn="just">
              <a:buNone/>
            </a:pPr>
            <a:r>
              <a:rPr lang="id-ID" sz="2400" dirty="0" smtClean="0"/>
              <a:t>	</a:t>
            </a:r>
            <a:endParaRPr lang="id-ID" sz="2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l"/>
            <a:r>
              <a:rPr lang="id-ID" sz="2800" dirty="0" smtClean="0"/>
              <a:t>Faktor yang mempengaruhi keputusan lokasi</a:t>
            </a:r>
            <a:endParaRPr lang="id-ID" sz="2800" dirty="0"/>
          </a:p>
        </p:txBody>
      </p:sp>
      <p:sp>
        <p:nvSpPr>
          <p:cNvPr id="3" name="Content Placeholder 2"/>
          <p:cNvSpPr>
            <a:spLocks noGrp="1"/>
          </p:cNvSpPr>
          <p:nvPr>
            <p:ph idx="1"/>
          </p:nvPr>
        </p:nvSpPr>
        <p:spPr/>
        <p:txBody>
          <a:bodyPr>
            <a:normAutofit/>
          </a:bodyPr>
          <a:lstStyle/>
          <a:p>
            <a:pPr algn="just"/>
            <a:r>
              <a:rPr lang="id-ID" sz="2400" dirty="0" smtClean="0"/>
              <a:t>Produktivitas tenaga kerja</a:t>
            </a:r>
          </a:p>
          <a:p>
            <a:pPr algn="just"/>
            <a:r>
              <a:rPr lang="id-ID" sz="2400" dirty="0" smtClean="0"/>
              <a:t>Valuta asing</a:t>
            </a:r>
          </a:p>
          <a:p>
            <a:pPr algn="just"/>
            <a:r>
              <a:rPr lang="id-ID" sz="2400" dirty="0" smtClean="0"/>
              <a:t>Budaya</a:t>
            </a:r>
          </a:p>
          <a:p>
            <a:pPr algn="just"/>
            <a:r>
              <a:rPr lang="id-ID" sz="2400" dirty="0" smtClean="0"/>
              <a:t>Perubahan sikap terhadap industri</a:t>
            </a:r>
          </a:p>
          <a:p>
            <a:pPr algn="just"/>
            <a:r>
              <a:rPr lang="id-ID" sz="2400" dirty="0" smtClean="0"/>
              <a:t>Kedekatan terhadap pasar</a:t>
            </a:r>
          </a:p>
          <a:p>
            <a:pPr algn="just"/>
            <a:r>
              <a:rPr lang="id-ID" sz="2400" dirty="0" smtClean="0"/>
              <a:t>Pemasok </a:t>
            </a:r>
          </a:p>
          <a:p>
            <a:pPr algn="just"/>
            <a:r>
              <a:rPr lang="id-ID" sz="2400" dirty="0" smtClean="0"/>
              <a:t>Pesaing</a:t>
            </a:r>
          </a:p>
          <a:p>
            <a:pPr algn="just">
              <a:buNone/>
            </a:pPr>
            <a:endParaRPr lang="id-ID" sz="2400" dirty="0" smtClean="0"/>
          </a:p>
          <a:p>
            <a:pPr algn="just">
              <a:buNone/>
            </a:pPr>
            <a:r>
              <a:rPr lang="id-ID" sz="2400" dirty="0" smtClean="0"/>
              <a:t>	Metode pemeringkatan faktor (Factor rating method) yaitu Sebuah metode penentuan lokasi yang mementingkan adanya objektivitas dalam proses mengenali biaya-biaya yang sulit untuk dievaluasi.</a:t>
            </a:r>
            <a:endParaRPr lang="id-ID" sz="2400"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2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l"/>
            <a:r>
              <a:rPr lang="id-ID" sz="2800" dirty="0" smtClean="0"/>
              <a:t>Enam langkah metode Pemeringkatan faktor</a:t>
            </a:r>
            <a:endParaRPr lang="id-ID" sz="2800" dirty="0"/>
          </a:p>
        </p:txBody>
      </p:sp>
      <p:sp>
        <p:nvSpPr>
          <p:cNvPr id="3" name="Content Placeholder 2"/>
          <p:cNvSpPr>
            <a:spLocks noGrp="1"/>
          </p:cNvSpPr>
          <p:nvPr>
            <p:ph idx="1"/>
          </p:nvPr>
        </p:nvSpPr>
        <p:spPr>
          <a:xfrm>
            <a:off x="457200" y="1646236"/>
            <a:ext cx="8229600" cy="4854597"/>
          </a:xfrm>
        </p:spPr>
        <p:txBody>
          <a:bodyPr>
            <a:normAutofit fontScale="92500"/>
          </a:bodyPr>
          <a:lstStyle/>
          <a:p>
            <a:pPr marL="457200" indent="-457200" algn="just">
              <a:buFont typeface="+mj-lt"/>
              <a:buAutoNum type="arabicPeriod"/>
            </a:pPr>
            <a:r>
              <a:rPr lang="id-ID" sz="2400" dirty="0" smtClean="0"/>
              <a:t>Membuat daftar faktor yang berhubungan, yang disebut faktor penunjang keberhasilan</a:t>
            </a:r>
          </a:p>
          <a:p>
            <a:pPr marL="457200" indent="-457200" algn="just">
              <a:buFont typeface="+mj-lt"/>
              <a:buAutoNum type="arabicPeriod"/>
            </a:pPr>
            <a:r>
              <a:rPr lang="id-ID" sz="2400" dirty="0" smtClean="0"/>
              <a:t>Memberikan sebuah bobot untuk setiap faktor untuk menggambarkan kepentingan relatif tujuan perusahaan</a:t>
            </a:r>
          </a:p>
          <a:p>
            <a:pPr marL="457200" indent="-457200" algn="just">
              <a:buFont typeface="+mj-lt"/>
              <a:buAutoNum type="arabicPeriod"/>
            </a:pPr>
            <a:r>
              <a:rPr lang="id-ID" sz="2400" dirty="0" smtClean="0"/>
              <a:t>Membuat sebuah skala untuk setiap faktor (sebagai contoh, 1 hingga 10 atau 1 hingga 100 poin)</a:t>
            </a:r>
          </a:p>
          <a:p>
            <a:pPr marL="457200" indent="-457200" algn="just">
              <a:buFont typeface="+mj-lt"/>
              <a:buAutoNum type="arabicPeriod"/>
            </a:pPr>
            <a:r>
              <a:rPr lang="id-ID" sz="2400" dirty="0" smtClean="0"/>
              <a:t>Meminta penilaian manajemen untuk setiap lokasi dan setiap faktor, dengan menggunakan skala pada langkah 3</a:t>
            </a:r>
          </a:p>
          <a:p>
            <a:pPr marL="457200" indent="-457200" algn="just">
              <a:buFont typeface="+mj-lt"/>
              <a:buAutoNum type="arabicPeriod"/>
            </a:pPr>
            <a:r>
              <a:rPr lang="id-ID" sz="2400" dirty="0" smtClean="0"/>
              <a:t>Kalikan nilai dengan bobot untuk setiap faktor dan jumlahkan nilai total untuk setiap lokasi</a:t>
            </a:r>
          </a:p>
          <a:p>
            <a:pPr marL="457200" indent="-457200" algn="just">
              <a:buFont typeface="+mj-lt"/>
              <a:buAutoNum type="arabicPeriod"/>
            </a:pPr>
            <a:r>
              <a:rPr lang="id-ID" sz="2400" dirty="0" smtClean="0"/>
              <a:t>Membuat rekomendasi berdasarkan nilai poin maksimal, yang juga mempertimbangkan hasil dari pendekan kuantitatif.</a:t>
            </a:r>
          </a:p>
          <a:p>
            <a:pPr marL="457200" indent="-457200" algn="just">
              <a:buNone/>
            </a:pPr>
            <a:endParaRPr lang="id-ID" sz="2400" dirty="0" smtClean="0"/>
          </a:p>
          <a:p>
            <a:pPr marL="457200" indent="-457200" algn="just">
              <a:buFont typeface="+mj-lt"/>
              <a:buAutoNum type="arabicPeriod"/>
            </a:pPr>
            <a:endParaRPr lang="id-ID" sz="2400"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l"/>
            <a:r>
              <a:rPr lang="id-ID" sz="2800" dirty="0" smtClean="0"/>
              <a:t>Contoh Soal</a:t>
            </a:r>
            <a:endParaRPr lang="id-ID" sz="2800" dirty="0"/>
          </a:p>
        </p:txBody>
      </p:sp>
      <p:sp>
        <p:nvSpPr>
          <p:cNvPr id="3" name="Content Placeholder 2"/>
          <p:cNvSpPr>
            <a:spLocks noGrp="1"/>
          </p:cNvSpPr>
          <p:nvPr>
            <p:ph idx="1"/>
          </p:nvPr>
        </p:nvSpPr>
        <p:spPr/>
        <p:txBody>
          <a:bodyPr>
            <a:normAutofit fontScale="92500" lnSpcReduction="10000"/>
          </a:bodyPr>
          <a:lstStyle/>
          <a:p>
            <a:pPr marL="457200" indent="-457200" algn="just">
              <a:buAutoNum type="arabicPeriod"/>
            </a:pPr>
            <a:r>
              <a:rPr lang="id-ID" sz="2000" dirty="0" smtClean="0"/>
              <a:t>Five Flags over florida, yang merupakan salah satu dari 10 rantai taman hiburan keluarga di Amerika, telah memutuskan untuk meluaskan operasinya ke luar negeri dengan membuka taman hiburan pertamanya di Eropa. Lembar pemeringkatan memberikan daftar faktor penunjang keberhasilan penting yang telah ditetapkan manajemen, bobot dan peringkat mereka untuk dua lokasi Perancis dan Denmark sbb:</a:t>
            </a:r>
          </a:p>
          <a:p>
            <a:pPr marL="457200" indent="-457200" algn="just">
              <a:buNone/>
            </a:pPr>
            <a:endParaRPr lang="id-ID" sz="2000" dirty="0" smtClean="0"/>
          </a:p>
          <a:p>
            <a:pPr marL="457200" indent="-457200" algn="just">
              <a:buNone/>
            </a:pPr>
            <a:r>
              <a:rPr lang="id-ID" sz="2000" dirty="0" smtClean="0"/>
              <a:t>Faktor penunjang keberhasilan		         </a:t>
            </a:r>
            <a:r>
              <a:rPr lang="id-ID" sz="2000" u="sng" dirty="0" smtClean="0"/>
              <a:t>nilai 1 hingga 100</a:t>
            </a:r>
          </a:p>
          <a:p>
            <a:pPr marL="457200" indent="-457200" algn="just">
              <a:buNone/>
            </a:pPr>
            <a:r>
              <a:rPr lang="id-ID" sz="2000" dirty="0" smtClean="0"/>
              <a:t>					    Bobot     Perancis	Denmark</a:t>
            </a:r>
          </a:p>
          <a:p>
            <a:pPr marL="457200" indent="-457200" algn="just">
              <a:buNone/>
            </a:pPr>
            <a:r>
              <a:rPr lang="id-ID" sz="2000" dirty="0" smtClean="0"/>
              <a:t>-Sikap dan Ketersediaan tenaker      0,25		70	        60</a:t>
            </a:r>
          </a:p>
          <a:p>
            <a:pPr marL="457200" indent="-457200" algn="just">
              <a:buNone/>
            </a:pPr>
            <a:r>
              <a:rPr lang="id-ID" sz="2000" dirty="0" smtClean="0"/>
              <a:t>-Rasio orang-Mobil		     0,05		50	        60</a:t>
            </a:r>
          </a:p>
          <a:p>
            <a:pPr marL="457200" indent="-457200" algn="just">
              <a:buNone/>
            </a:pPr>
            <a:r>
              <a:rPr lang="id-ID" sz="2000" dirty="0" smtClean="0"/>
              <a:t>-Pendapatan perkapita		     0,10		85	        80</a:t>
            </a:r>
          </a:p>
          <a:p>
            <a:pPr marL="457200" indent="-457200" algn="just">
              <a:buNone/>
            </a:pPr>
            <a:r>
              <a:rPr lang="id-ID" sz="2000" dirty="0" smtClean="0"/>
              <a:t>-Struktur pajak			     0,39		75	        70</a:t>
            </a:r>
          </a:p>
          <a:p>
            <a:pPr marL="457200" indent="-457200" algn="just">
              <a:buNone/>
            </a:pPr>
            <a:r>
              <a:rPr lang="id-ID" sz="2000" dirty="0" smtClean="0"/>
              <a:t>-Pendidikan dan kesehatan	    </a:t>
            </a:r>
            <a:r>
              <a:rPr lang="id-ID" sz="2000" u="sng" dirty="0" smtClean="0"/>
              <a:t> 0,21	</a:t>
            </a:r>
            <a:r>
              <a:rPr lang="id-ID" sz="2000" dirty="0" smtClean="0"/>
              <a:t>	60	        70</a:t>
            </a:r>
          </a:p>
          <a:p>
            <a:pPr marL="457200" indent="-457200" algn="just">
              <a:buNone/>
            </a:pPr>
            <a:r>
              <a:rPr lang="id-ID" sz="2000" dirty="0" smtClean="0"/>
              <a:t>Total				     1,00 </a:t>
            </a:r>
          </a:p>
          <a:p>
            <a:pPr marL="457200" indent="-457200" algn="just">
              <a:buNone/>
            </a:pPr>
            <a:r>
              <a:rPr lang="id-ID" sz="2000" dirty="0" smtClean="0"/>
              <a:t>	</a:t>
            </a:r>
          </a:p>
          <a:p>
            <a:pPr marL="457200" indent="-457200" algn="just">
              <a:buNone/>
            </a:pPr>
            <a:endParaRPr lang="id-ID" sz="2000" dirty="0"/>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20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2000"/>
                                        <p:tgtEl>
                                          <p:spTgt spid="3">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2000"/>
                                        <p:tgtEl>
                                          <p:spTgt spid="3">
                                            <p:txEl>
                                              <p:pRg st="9" end="9"/>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l"/>
            <a:r>
              <a:rPr lang="id-ID" sz="3200" dirty="0" smtClean="0"/>
              <a:t>Analisis titik impas lokasi</a:t>
            </a:r>
            <a:endParaRPr lang="id-ID" sz="3200" dirty="0"/>
          </a:p>
        </p:txBody>
      </p:sp>
      <p:sp>
        <p:nvSpPr>
          <p:cNvPr id="3" name="Content Placeholder 2"/>
          <p:cNvSpPr>
            <a:spLocks noGrp="1"/>
          </p:cNvSpPr>
          <p:nvPr>
            <p:ph idx="1"/>
          </p:nvPr>
        </p:nvSpPr>
        <p:spPr/>
        <p:txBody>
          <a:bodyPr>
            <a:normAutofit/>
          </a:bodyPr>
          <a:lstStyle/>
          <a:p>
            <a:pPr algn="just"/>
            <a:r>
              <a:rPr lang="id-ID" sz="2400" dirty="0" smtClean="0"/>
              <a:t>Yaitu sebuah analisis biaya-volume produksi untuk membuat perbandingan ekonomis alternatif lokasi</a:t>
            </a:r>
          </a:p>
          <a:p>
            <a:pPr algn="just">
              <a:buNone/>
            </a:pPr>
            <a:endParaRPr lang="id-ID" sz="2400" dirty="0" smtClean="0"/>
          </a:p>
          <a:p>
            <a:pPr algn="just"/>
            <a:r>
              <a:rPr lang="id-ID" sz="2400" dirty="0" smtClean="0"/>
              <a:t>Tiga langkah analisis titik impas :</a:t>
            </a:r>
          </a:p>
          <a:p>
            <a:pPr marL="457200" indent="-457200" algn="just">
              <a:buAutoNum type="alphaLcPeriod"/>
            </a:pPr>
            <a:r>
              <a:rPr lang="id-ID" sz="2400" dirty="0" smtClean="0"/>
              <a:t>Tentukan biaya tetap dan biaya variabel untuk setiap lokasi</a:t>
            </a:r>
          </a:p>
          <a:p>
            <a:pPr marL="457200" indent="-457200" algn="just">
              <a:buAutoNum type="alphaLcPeriod"/>
            </a:pPr>
            <a:r>
              <a:rPr lang="id-ID" sz="2400" dirty="0" smtClean="0"/>
              <a:t>Petakan biaya untuk setiap lokasi, dengan biaya pada sumbu vertikal dan jumlah produksi tahunan pada sumbu horizontal</a:t>
            </a:r>
          </a:p>
          <a:p>
            <a:pPr marL="457200" indent="-457200" algn="just">
              <a:buAutoNum type="alphaLcPeriod"/>
            </a:pPr>
            <a:r>
              <a:rPr lang="id-ID" sz="2400" dirty="0" smtClean="0"/>
              <a:t>Pilih lokasi yang memiliki biaya total yang paling rendah untuk jumlah produksi yang diharapkan</a:t>
            </a:r>
            <a:endParaRPr lang="id-ID" sz="2400" dirty="0"/>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l"/>
            <a:r>
              <a:rPr lang="id-ID" sz="3200" dirty="0" smtClean="0"/>
              <a:t>Contoh Soal :</a:t>
            </a:r>
            <a:endParaRPr lang="id-ID" sz="3200" dirty="0"/>
          </a:p>
        </p:txBody>
      </p:sp>
      <p:sp>
        <p:nvSpPr>
          <p:cNvPr id="3" name="Content Placeholder 2"/>
          <p:cNvSpPr>
            <a:spLocks noGrp="1"/>
          </p:cNvSpPr>
          <p:nvPr>
            <p:ph idx="1"/>
          </p:nvPr>
        </p:nvSpPr>
        <p:spPr/>
        <p:txBody>
          <a:bodyPr>
            <a:normAutofit/>
          </a:bodyPr>
          <a:lstStyle/>
          <a:p>
            <a:pPr algn="just"/>
            <a:r>
              <a:rPr lang="id-ID" sz="2400" dirty="0" smtClean="0"/>
              <a:t>Sebuah produsen penghasil karburator mobil sedang mempertimbangkan tiga lokasi untuk pabrik barunya Akron, Bowling green dan Chicago. Studi biaya mengindikasikan bahwa biaya tetap pertahun pada lokasi tersebut secara berurutan adalah $30.000, $60.000, dan $110.000 dan biaya variabel adalah $75 / unit, $45 / unit, dan $25 / unit. Harga jual karburator diharapkan adalah $120. Perusahaan berharap dapat menemukan lokasi yang paling ekonomis untuk jumlah produksi 2.000 unit pertahun.</a:t>
            </a:r>
            <a:endParaRPr lang="id-ID" sz="24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id-ID" dirty="0" smtClean="0"/>
              <a:t>Soal Latihan</a:t>
            </a:r>
            <a:endParaRPr lang="id-ID" dirty="0"/>
          </a:p>
        </p:txBody>
      </p:sp>
      <p:sp>
        <p:nvSpPr>
          <p:cNvPr id="3" name="Content Placeholder 2"/>
          <p:cNvSpPr>
            <a:spLocks noGrp="1"/>
          </p:cNvSpPr>
          <p:nvPr>
            <p:ph idx="1"/>
          </p:nvPr>
        </p:nvSpPr>
        <p:spPr/>
        <p:txBody>
          <a:bodyPr>
            <a:normAutofit/>
          </a:bodyPr>
          <a:lstStyle/>
          <a:p>
            <a:pPr algn="just"/>
            <a:r>
              <a:rPr lang="id-ID" sz="2800" dirty="0" smtClean="0"/>
              <a:t>Biaya tetap dan biaya variabel untuk tiga lokasi pabrik manufaktur yang potensial untuk kursi terbuat dari rotan yang dianyam sbb :</a:t>
            </a:r>
          </a:p>
          <a:p>
            <a:pPr algn="just">
              <a:buNone/>
            </a:pPr>
            <a:r>
              <a:rPr lang="id-ID" sz="2800" dirty="0" smtClean="0"/>
              <a:t> </a:t>
            </a:r>
            <a:r>
              <a:rPr lang="id-ID" sz="2800" dirty="0" smtClean="0"/>
              <a:t>Lokasi		By. Tetap		By. Variabel</a:t>
            </a:r>
          </a:p>
          <a:p>
            <a:pPr algn="just">
              <a:buFontTx/>
              <a:buChar char="-"/>
            </a:pPr>
            <a:r>
              <a:rPr lang="id-ID" sz="2800" dirty="0" smtClean="0"/>
              <a:t>A			$ 500			$ 11</a:t>
            </a:r>
          </a:p>
          <a:p>
            <a:pPr algn="just">
              <a:buFontTx/>
              <a:buChar char="-"/>
            </a:pPr>
            <a:r>
              <a:rPr lang="id-ID" sz="2800" dirty="0" smtClean="0"/>
              <a:t>B			$ 1.000		$ 7</a:t>
            </a:r>
          </a:p>
          <a:p>
            <a:pPr algn="just">
              <a:buFontTx/>
              <a:buChar char="-"/>
            </a:pPr>
            <a:r>
              <a:rPr lang="id-ID" sz="2800" dirty="0" smtClean="0"/>
              <a:t>C			$ 1.700		$ 4</a:t>
            </a:r>
          </a:p>
          <a:p>
            <a:pPr algn="just">
              <a:buNone/>
            </a:pPr>
            <a:r>
              <a:rPr lang="id-ID" sz="2800" dirty="0" smtClean="0"/>
              <a:t>Jumlah Produksi yang diharapkan 200 unit/tahun</a:t>
            </a:r>
          </a:p>
          <a:p>
            <a:pPr algn="just">
              <a:buNone/>
            </a:pPr>
            <a:r>
              <a:rPr lang="id-ID" sz="2800" dirty="0" smtClean="0"/>
              <a:t>Hitung Biaya total dan Gambarkan Grafiknya !</a:t>
            </a:r>
            <a:endParaRPr lang="id-ID"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144</TotalTime>
  <Words>363</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BAB IV</vt:lpstr>
      <vt:lpstr>LOKASI DAN DISTRIBUSI</vt:lpstr>
      <vt:lpstr>Faktor yang mempengaruhi keputusan lokasi</vt:lpstr>
      <vt:lpstr>Enam langkah metode Pemeringkatan faktor</vt:lpstr>
      <vt:lpstr>Contoh Soal</vt:lpstr>
      <vt:lpstr>Analisis titik impas lokasi</vt:lpstr>
      <vt:lpstr>Contoh Soal :</vt:lpstr>
      <vt:lpstr>Soal Latihan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IV</dc:title>
  <dc:creator>user</dc:creator>
  <cp:lastModifiedBy>user</cp:lastModifiedBy>
  <cp:revision>29</cp:revision>
  <dcterms:created xsi:type="dcterms:W3CDTF">2011-04-13T07:31:56Z</dcterms:created>
  <dcterms:modified xsi:type="dcterms:W3CDTF">2011-05-26T08:11:39Z</dcterms:modified>
</cp:coreProperties>
</file>