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CCFCA5C-F3A9-4406-82F5-7AA81A65BB90}" type="datetimeFigureOut">
              <a:rPr lang="id-ID" smtClean="0"/>
              <a:pPr/>
              <a:t>01/06/2011</a:t>
            </a:fld>
            <a:endParaRPr lang="id-ID"/>
          </a:p>
        </p:txBody>
      </p:sp>
      <p:sp>
        <p:nvSpPr>
          <p:cNvPr id="19" name="Footer Placeholder 18"/>
          <p:cNvSpPr>
            <a:spLocks noGrp="1"/>
          </p:cNvSpPr>
          <p:nvPr>
            <p:ph type="ftr" sz="quarter" idx="11"/>
          </p:nvPr>
        </p:nvSpPr>
        <p:spPr/>
        <p:txBody>
          <a:bodyPr/>
          <a:lstStyle/>
          <a:p>
            <a:endParaRPr lang="id-ID"/>
          </a:p>
        </p:txBody>
      </p:sp>
      <p:sp>
        <p:nvSpPr>
          <p:cNvPr id="27" name="Slide Number Placeholder 26"/>
          <p:cNvSpPr>
            <a:spLocks noGrp="1"/>
          </p:cNvSpPr>
          <p:nvPr>
            <p:ph type="sldNum" sz="quarter" idx="12"/>
          </p:nvPr>
        </p:nvSpPr>
        <p:spPr/>
        <p:txBody>
          <a:bodyPr/>
          <a:lstStyle/>
          <a:p>
            <a:fld id="{00032934-03EC-443D-A9D2-523EA293EF19}"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CFCA5C-F3A9-4406-82F5-7AA81A65BB90}" type="datetimeFigureOut">
              <a:rPr lang="id-ID" smtClean="0"/>
              <a:pPr/>
              <a:t>01/06/2011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0032934-03EC-443D-A9D2-523EA293EF19}"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CFCA5C-F3A9-4406-82F5-7AA81A65BB90}" type="datetimeFigureOut">
              <a:rPr lang="id-ID" smtClean="0"/>
              <a:pPr/>
              <a:t>01/06/2011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0032934-03EC-443D-A9D2-523EA293EF19}"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CFCA5C-F3A9-4406-82F5-7AA81A65BB90}" type="datetimeFigureOut">
              <a:rPr lang="id-ID" smtClean="0"/>
              <a:pPr/>
              <a:t>01/06/2011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0032934-03EC-443D-A9D2-523EA293EF19}"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CCFCA5C-F3A9-4406-82F5-7AA81A65BB90}" type="datetimeFigureOut">
              <a:rPr lang="id-ID" smtClean="0"/>
              <a:pPr/>
              <a:t>01/06/2011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0032934-03EC-443D-A9D2-523EA293EF19}"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CCFCA5C-F3A9-4406-82F5-7AA81A65BB90}" type="datetimeFigureOut">
              <a:rPr lang="id-ID" smtClean="0"/>
              <a:pPr/>
              <a:t>01/06/2011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0032934-03EC-443D-A9D2-523EA293EF19}"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CCFCA5C-F3A9-4406-82F5-7AA81A65BB90}" type="datetimeFigureOut">
              <a:rPr lang="id-ID" smtClean="0"/>
              <a:pPr/>
              <a:t>01/06/2011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00032934-03EC-443D-A9D2-523EA293EF19}"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CCFCA5C-F3A9-4406-82F5-7AA81A65BB90}" type="datetimeFigureOut">
              <a:rPr lang="id-ID" smtClean="0"/>
              <a:pPr/>
              <a:t>01/06/2011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0032934-03EC-443D-A9D2-523EA293EF19}"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CFCA5C-F3A9-4406-82F5-7AA81A65BB90}" type="datetimeFigureOut">
              <a:rPr lang="id-ID" smtClean="0"/>
              <a:pPr/>
              <a:t>01/06/2011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00032934-03EC-443D-A9D2-523EA293EF19}"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CCFCA5C-F3A9-4406-82F5-7AA81A65BB90}" type="datetimeFigureOut">
              <a:rPr lang="id-ID" smtClean="0"/>
              <a:pPr/>
              <a:t>01/06/2011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0032934-03EC-443D-A9D2-523EA293EF19}"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CCFCA5C-F3A9-4406-82F5-7AA81A65BB90}" type="datetimeFigureOut">
              <a:rPr lang="id-ID" smtClean="0"/>
              <a:pPr/>
              <a:t>01/06/2011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a:xfrm>
            <a:off x="8077200" y="6356350"/>
            <a:ext cx="609600" cy="365125"/>
          </a:xfrm>
        </p:spPr>
        <p:txBody>
          <a:bodyPr/>
          <a:lstStyle/>
          <a:p>
            <a:fld id="{00032934-03EC-443D-A9D2-523EA293EF19}" type="slidenum">
              <a:rPr lang="id-ID" smtClean="0"/>
              <a:pPr/>
              <a:t>‹#›</a:t>
            </a:fld>
            <a:endParaRPr lang="id-ID"/>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CCFCA5C-F3A9-4406-82F5-7AA81A65BB90}" type="datetimeFigureOut">
              <a:rPr lang="id-ID" smtClean="0"/>
              <a:pPr/>
              <a:t>01/06/2011</a:t>
            </a:fld>
            <a:endParaRPr lang="id-ID"/>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d-ID"/>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0032934-03EC-443D-A9D2-523EA293EF19}" type="slidenum">
              <a:rPr lang="id-ID" smtClean="0"/>
              <a:pPr/>
              <a:t>‹#›</a:t>
            </a:fld>
            <a:endParaRPr lang="id-ID"/>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BAB V</a:t>
            </a:r>
            <a:endParaRPr lang="id-ID" dirty="0"/>
          </a:p>
        </p:txBody>
      </p:sp>
      <p:sp>
        <p:nvSpPr>
          <p:cNvPr id="3" name="Subtitle 2"/>
          <p:cNvSpPr>
            <a:spLocks noGrp="1"/>
          </p:cNvSpPr>
          <p:nvPr>
            <p:ph type="subTitle" idx="1"/>
          </p:nvPr>
        </p:nvSpPr>
        <p:spPr/>
        <p:txBody>
          <a:bodyPr/>
          <a:lstStyle/>
          <a:p>
            <a:r>
              <a:rPr lang="id-ID" dirty="0" smtClean="0"/>
              <a:t>STIE YAPPAS PASBAR</a:t>
            </a:r>
          </a:p>
          <a:p>
            <a:r>
              <a:rPr lang="id-ID" dirty="0" smtClean="0"/>
              <a:t>SEMESTER IV</a:t>
            </a:r>
            <a:endParaRPr lang="id-ID"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down)">
                                      <p:cBhvr>
                                        <p:cTn id="18"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id-ID" sz="3200" dirty="0" smtClean="0"/>
              <a:t>TATA LETAK FASILITAS</a:t>
            </a:r>
            <a:endParaRPr lang="id-ID" sz="3200" dirty="0"/>
          </a:p>
        </p:txBody>
      </p:sp>
      <p:sp>
        <p:nvSpPr>
          <p:cNvPr id="3" name="Content Placeholder 2"/>
          <p:cNvSpPr>
            <a:spLocks noGrp="1"/>
          </p:cNvSpPr>
          <p:nvPr>
            <p:ph idx="1"/>
          </p:nvPr>
        </p:nvSpPr>
        <p:spPr/>
        <p:txBody>
          <a:bodyPr>
            <a:normAutofit lnSpcReduction="10000"/>
          </a:bodyPr>
          <a:lstStyle/>
          <a:p>
            <a:pPr algn="just"/>
            <a:r>
              <a:rPr lang="id-ID" sz="2000" dirty="0" smtClean="0"/>
              <a:t>Tata letak merupakan satu keputusan penting yang menentukan efisiensi sebuah operasi dalam jangka panjang. Tata letak memiliki banyak dampak strategis karena menentukan daya saing perusahaan dalam hal kapasitas, proses, fleksibelitas dan biaya serta kualitas lingkungan kerja, kontak pelanggan dan citra perusahaan.</a:t>
            </a:r>
          </a:p>
          <a:p>
            <a:pPr algn="just"/>
            <a:r>
              <a:rPr lang="id-ID" sz="2000" dirty="0" smtClean="0"/>
              <a:t>Tujuan strategi tata letak adalah untuk membangun tata letak yang ekonomis yang memenuhi kebutuhan persaingan perusahaan.</a:t>
            </a:r>
          </a:p>
          <a:p>
            <a:pPr algn="just"/>
            <a:endParaRPr lang="id-ID" sz="2000" dirty="0" smtClean="0"/>
          </a:p>
          <a:p>
            <a:pPr algn="just"/>
            <a:r>
              <a:rPr lang="id-ID" sz="2400" dirty="0" smtClean="0"/>
              <a:t>Tipe-tipe Tata Letak</a:t>
            </a:r>
          </a:p>
          <a:p>
            <a:pPr marL="457200" indent="-457200" algn="just">
              <a:buAutoNum type="alphaLcPeriod"/>
            </a:pPr>
            <a:r>
              <a:rPr lang="id-ID" sz="2000" dirty="0" smtClean="0"/>
              <a:t>Tata letak dengan posisi tetap (Fixed position layout)</a:t>
            </a:r>
          </a:p>
          <a:p>
            <a:pPr marL="457200" indent="-457200" algn="just">
              <a:buNone/>
            </a:pPr>
            <a:r>
              <a:rPr lang="id-ID" sz="2000" dirty="0" smtClean="0"/>
              <a:t>	Proyek tetap berada pada satu tempat sementara para pekerja dan peralatan pada tempat tersebut. Contohnya Tipe proyek spt pembuatan kapal, jembatan, rumah dll.</a:t>
            </a:r>
          </a:p>
          <a:p>
            <a:pPr marL="457200" indent="-457200" algn="just">
              <a:buNone/>
            </a:pPr>
            <a:endParaRPr lang="id-ID" sz="2000" dirty="0" smtClean="0"/>
          </a:p>
          <a:p>
            <a:pPr marL="457200" indent="-457200" algn="just">
              <a:buAutoNum type="alphaLcPeriod"/>
            </a:pPr>
            <a:endParaRPr lang="id-ID" sz="2000" dirty="0" smtClean="0"/>
          </a:p>
          <a:p>
            <a:pPr marL="457200" indent="-457200" algn="just">
              <a:buAutoNum type="alphaLcPeriod"/>
            </a:pPr>
            <a:endParaRPr lang="id-ID" sz="2000" dirty="0" smtClean="0"/>
          </a:p>
          <a:p>
            <a:pPr marL="457200" indent="-457200" algn="just">
              <a:buAutoNum type="alphaLcPeriod"/>
            </a:pPr>
            <a:endParaRPr lang="id-ID" sz="2000"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down)">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ipe(down)">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wipe(down)">
                                      <p:cBhvr>
                                        <p:cTn id="28" dur="5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wipe(down)">
                                      <p:cBhvr>
                                        <p:cTn id="3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96086"/>
          </a:xfrm>
        </p:spPr>
        <p:txBody>
          <a:bodyPr anchor="ctr">
            <a:normAutofit/>
          </a:bodyPr>
          <a:lstStyle/>
          <a:p>
            <a:r>
              <a:rPr lang="id-ID" sz="2400" dirty="0" smtClean="0"/>
              <a:t>Lanjutan Tipe-tipe Tata Letak</a:t>
            </a:r>
            <a:endParaRPr lang="id-ID" sz="2400" dirty="0"/>
          </a:p>
        </p:txBody>
      </p:sp>
      <p:sp>
        <p:nvSpPr>
          <p:cNvPr id="3" name="Content Placeholder 2"/>
          <p:cNvSpPr>
            <a:spLocks noGrp="1"/>
          </p:cNvSpPr>
          <p:nvPr>
            <p:ph idx="1"/>
          </p:nvPr>
        </p:nvSpPr>
        <p:spPr>
          <a:xfrm>
            <a:off x="457200" y="1428736"/>
            <a:ext cx="8229600" cy="4895864"/>
          </a:xfrm>
        </p:spPr>
        <p:txBody>
          <a:bodyPr>
            <a:normAutofit lnSpcReduction="10000"/>
          </a:bodyPr>
          <a:lstStyle/>
          <a:p>
            <a:pPr>
              <a:buNone/>
            </a:pPr>
            <a:r>
              <a:rPr lang="id-ID" sz="2000" dirty="0" smtClean="0"/>
              <a:t>b. Tata letak yang berorientasi pada proses (Process oriented layout)</a:t>
            </a:r>
          </a:p>
          <a:p>
            <a:pPr algn="just">
              <a:buNone/>
            </a:pPr>
            <a:r>
              <a:rPr lang="id-ID" sz="2000" dirty="0" smtClean="0"/>
              <a:t>	Yaitu Sebuah tata letak yang berkaitan dengan proses produksi dengan volume rendah dan variasi tinggi seperti mesin dan peralatan yang dikelompokkan bersama.</a:t>
            </a:r>
          </a:p>
          <a:p>
            <a:pPr algn="just">
              <a:buNone/>
            </a:pPr>
            <a:r>
              <a:rPr lang="id-ID" sz="2000" dirty="0" smtClean="0"/>
              <a:t>	Kelebihan dari tata leta ini adalah adanya fleksibelitas peralatan dan penugasan tenaga kerja. Contoh,jikaterjadi kerusakan pada satu mesin, proses produksi secara keseluruhan tidak perlu berhenti,pekerjaan dapat dialihkan pada mesin lain pada departemen yang sama. </a:t>
            </a:r>
          </a:p>
          <a:p>
            <a:pPr algn="just">
              <a:buNone/>
            </a:pPr>
            <a:r>
              <a:rPr lang="id-ID" sz="2000" dirty="0" smtClean="0"/>
              <a:t>	Tata letak yang </a:t>
            </a:r>
            <a:r>
              <a:rPr lang="id-ID" sz="2000" smtClean="0"/>
              <a:t>berorientasi pada </a:t>
            </a:r>
            <a:r>
              <a:rPr lang="id-ID" sz="2000" dirty="0" smtClean="0"/>
              <a:t>proses juga sangat baik untuk menangani produksi komponen dalam batch(kelompok) yang kecil atau disebut job lot.</a:t>
            </a:r>
          </a:p>
          <a:p>
            <a:pPr algn="just">
              <a:buNone/>
            </a:pPr>
            <a:endParaRPr lang="id-ID" sz="2000" dirty="0" smtClean="0"/>
          </a:p>
          <a:p>
            <a:pPr algn="just">
              <a:buNone/>
            </a:pPr>
            <a:r>
              <a:rPr lang="id-ID" sz="2000" dirty="0" smtClean="0"/>
              <a:t>c. Tata letak Kantor (Office Layout)</a:t>
            </a:r>
          </a:p>
          <a:p>
            <a:pPr algn="just">
              <a:buNone/>
            </a:pPr>
            <a:r>
              <a:rPr lang="id-ID" sz="2000" dirty="0" smtClean="0"/>
              <a:t>	Adalah pengelompokkan pekerja, peralatan mereka dan ruangan/kantor untuk menyajikan kenyamanan keamanan dan perpindahan informasi.</a:t>
            </a:r>
            <a:endParaRPr lang="id-ID" sz="2000" dirty="0"/>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642942"/>
          </a:xfrm>
        </p:spPr>
        <p:txBody>
          <a:bodyPr anchor="ctr">
            <a:normAutofit/>
          </a:bodyPr>
          <a:lstStyle/>
          <a:p>
            <a:r>
              <a:rPr lang="id-ID" sz="2400" dirty="0" smtClean="0"/>
              <a:t>Lanjutan.......</a:t>
            </a:r>
            <a:endParaRPr lang="id-ID" sz="2400" dirty="0"/>
          </a:p>
        </p:txBody>
      </p:sp>
      <p:sp>
        <p:nvSpPr>
          <p:cNvPr id="3" name="Content Placeholder 2"/>
          <p:cNvSpPr>
            <a:spLocks noGrp="1"/>
          </p:cNvSpPr>
          <p:nvPr>
            <p:ph idx="1"/>
          </p:nvPr>
        </p:nvSpPr>
        <p:spPr>
          <a:xfrm>
            <a:off x="457200" y="1000108"/>
            <a:ext cx="8229600" cy="5324492"/>
          </a:xfrm>
        </p:spPr>
        <p:txBody>
          <a:bodyPr>
            <a:normAutofit lnSpcReduction="10000"/>
          </a:bodyPr>
          <a:lstStyle/>
          <a:p>
            <a:pPr>
              <a:buNone/>
            </a:pPr>
            <a:r>
              <a:rPr lang="id-ID" sz="2000" dirty="0" smtClean="0"/>
              <a:t>d. Tata Letak Ritel (Retail Layout)</a:t>
            </a:r>
          </a:p>
          <a:p>
            <a:pPr algn="just">
              <a:buNone/>
            </a:pPr>
            <a:r>
              <a:rPr lang="id-ID" sz="2000" dirty="0" smtClean="0"/>
              <a:t>	Yaitu sebuah pendekatan yang berkaitan dengan aliran, pengalokasian ruang dan merespons pada perilaku pelanggan.</a:t>
            </a:r>
          </a:p>
          <a:p>
            <a:pPr algn="just">
              <a:buNone/>
            </a:pPr>
            <a:r>
              <a:rPr lang="id-ID" sz="2000" dirty="0" smtClean="0"/>
              <a:t>	Tata letak ritel didasarkan pada ide bahwa penjualan dan keuntungan bervariasi bergantung  kepada produk yang dapat menarik perhatian pelanggan </a:t>
            </a:r>
          </a:p>
          <a:p>
            <a:pPr algn="just">
              <a:buNone/>
            </a:pPr>
            <a:r>
              <a:rPr lang="id-ID" sz="2000" dirty="0" smtClean="0"/>
              <a:t>	Tujuan Utama tata letak ritel adalah untuk memaksimalkan keuntungan.</a:t>
            </a:r>
          </a:p>
          <a:p>
            <a:pPr algn="just">
              <a:buNone/>
            </a:pPr>
            <a:r>
              <a:rPr lang="id-ID" sz="2000" dirty="0" smtClean="0"/>
              <a:t>e. Tata letak gudang dan penyimpanan (Warehouse layout)</a:t>
            </a:r>
          </a:p>
          <a:p>
            <a:pPr algn="just">
              <a:buNone/>
            </a:pPr>
            <a:r>
              <a:rPr lang="id-ID" sz="2000" dirty="0" smtClean="0"/>
              <a:t>	Yaitu Sebuah desain yang </a:t>
            </a:r>
            <a:r>
              <a:rPr lang="id-ID" sz="2000" dirty="0" smtClean="0"/>
              <a:t>mencoba </a:t>
            </a:r>
            <a:r>
              <a:rPr lang="id-ID" sz="2000" dirty="0" smtClean="0"/>
              <a:t>meminimalkan biaya total dengan mencari paduan yang terbaik antara luas ruang dan penanganan bahan. </a:t>
            </a:r>
          </a:p>
          <a:p>
            <a:pPr algn="just">
              <a:buNone/>
            </a:pPr>
            <a:r>
              <a:rPr lang="id-ID" sz="2000" dirty="0" smtClean="0"/>
              <a:t>	Tujuan tata letak ini adalah untuk menemukan titik optimal di antara biaya penanganan bahan dan biaya-biaya yang berkaitan dengan luas ruang dalam gudang.</a:t>
            </a:r>
          </a:p>
          <a:p>
            <a:pPr algn="just">
              <a:buNone/>
            </a:pPr>
            <a:r>
              <a:rPr lang="id-ID" sz="2000" dirty="0" smtClean="0"/>
              <a:t>	Sebuah komponen penting dari tata letak gudang adalah hubungan antara wilayah penerimaan/bongkar dan wilayah pengiriman/muat</a:t>
            </a:r>
            <a:endParaRPr lang="id-ID" sz="2000" dirty="0"/>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2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2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20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20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2000"/>
                                        <p:tgtEl>
                                          <p:spTgt spid="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2000"/>
                                        <p:tgtEl>
                                          <p:spTgt spid="3">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fade">
                                      <p:cBhvr>
                                        <p:cTn id="48"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395930"/>
          </a:xfrm>
        </p:spPr>
        <p:txBody>
          <a:bodyPr>
            <a:normAutofit/>
          </a:bodyPr>
          <a:lstStyle/>
          <a:p>
            <a:pPr algn="just">
              <a:buNone/>
            </a:pPr>
            <a:r>
              <a:rPr lang="id-ID" sz="2000" dirty="0" smtClean="0"/>
              <a:t>f. Tata letak proses produksi berulang dan berorientasi pada produk</a:t>
            </a:r>
          </a:p>
          <a:p>
            <a:pPr marL="457200" indent="-457200" algn="just">
              <a:buNone/>
            </a:pPr>
            <a:r>
              <a:rPr lang="id-ID" sz="2000" dirty="0" smtClean="0"/>
              <a:t>	Terdapat dua jenis tata letak yang berorientasi pada produk yaitu :</a:t>
            </a:r>
          </a:p>
          <a:p>
            <a:pPr marL="457200" indent="-457200" algn="just">
              <a:buNone/>
            </a:pPr>
            <a:r>
              <a:rPr lang="id-ID" sz="2000" dirty="0" smtClean="0"/>
              <a:t>	a. Lini Pabrikasi (Pabrication line) yaitu Mesin berjalan, fasilitas      berorientasi produk untuk membuat komponen</a:t>
            </a:r>
          </a:p>
          <a:p>
            <a:pPr marL="457200" indent="-457200" algn="just">
              <a:buNone/>
            </a:pPr>
            <a:r>
              <a:rPr lang="id-ID" sz="2000" dirty="0" smtClean="0"/>
              <a:t>	b. Lini Perakitan (Assembly Line) Yaitu Suatu pendekatan yang meletakkan komponen yang di pabrikasi secara bersamaan pada sekumpulan stasiun kerja digunaka n pada proses berulang.</a:t>
            </a:r>
          </a:p>
          <a:p>
            <a:pPr marL="457200" indent="-457200" algn="just">
              <a:buNone/>
            </a:pPr>
            <a:r>
              <a:rPr lang="id-ID" sz="2000" dirty="0" smtClean="0"/>
              <a:t> Keuntungan utama tata letak ini adalah :</a:t>
            </a:r>
          </a:p>
          <a:p>
            <a:pPr marL="457200" indent="-457200" algn="just">
              <a:buAutoNum type="alphaLcPeriod"/>
            </a:pPr>
            <a:r>
              <a:rPr lang="id-ID" sz="2000" dirty="0" smtClean="0"/>
              <a:t>Rendahnya </a:t>
            </a:r>
            <a:r>
              <a:rPr lang="id-ID" sz="2000" dirty="0" smtClean="0"/>
              <a:t>biaya variabel perunit yang biasanya dikaitkan dengan produk yang terstandarisasi dan bervolume tinggi</a:t>
            </a:r>
          </a:p>
          <a:p>
            <a:pPr marL="457200" indent="-457200" algn="just">
              <a:buAutoNum type="alphaLcPeriod"/>
            </a:pPr>
            <a:r>
              <a:rPr lang="id-ID" sz="2000" dirty="0" smtClean="0"/>
              <a:t>Biaya penanganan bahan yang rendah</a:t>
            </a:r>
          </a:p>
          <a:p>
            <a:pPr marL="457200" indent="-457200" algn="just">
              <a:buAutoNum type="alphaLcPeriod"/>
            </a:pPr>
            <a:r>
              <a:rPr lang="id-ID" sz="2000" dirty="0" smtClean="0"/>
              <a:t>Mengurangi persediaan barang setengah jadi</a:t>
            </a:r>
          </a:p>
          <a:p>
            <a:pPr marL="457200" indent="-457200" algn="just">
              <a:buAutoNum type="alphaLcPeriod"/>
            </a:pPr>
            <a:r>
              <a:rPr lang="id-ID" sz="2000" dirty="0" smtClean="0"/>
              <a:t>Proses pelatihan dan pengawasan yang lebih mudah</a:t>
            </a:r>
          </a:p>
          <a:p>
            <a:pPr marL="457200" indent="-457200" algn="just">
              <a:buAutoNum type="alphaLcPeriod"/>
            </a:pPr>
            <a:r>
              <a:rPr lang="id-ID" sz="2000" dirty="0" smtClean="0"/>
              <a:t>Hasil keluaran produksi yang lebih cepat.</a:t>
            </a:r>
          </a:p>
          <a:p>
            <a:pPr algn="just">
              <a:buNone/>
            </a:pPr>
            <a:r>
              <a:rPr lang="id-ID" sz="2000" dirty="0" smtClean="0"/>
              <a:t>	</a:t>
            </a:r>
            <a:endParaRPr lang="id-ID" sz="2000" dirty="0"/>
          </a:p>
        </p:txBody>
      </p:sp>
    </p:spTree>
  </p:cSld>
  <p:clrMapOvr>
    <a:masterClrMapping/>
  </p:clrMapOvr>
  <p:transition>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2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20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212</TotalTime>
  <Words>125</Words>
  <Application>Microsoft Office PowerPoint</Application>
  <PresentationFormat>On-screen Show (4:3)</PresentationFormat>
  <Paragraphs>40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Flow</vt:lpstr>
      <vt:lpstr>BAB V</vt:lpstr>
      <vt:lpstr>TATA LETAK FASILITAS</vt:lpstr>
      <vt:lpstr>Lanjutan Tipe-tipe Tata Letak</vt:lpstr>
      <vt:lpstr>Lanjutan.......</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BAB V</dc:title>
  <dc:creator>user</dc:creator>
  <cp:lastModifiedBy>user</cp:lastModifiedBy>
  <cp:revision>35</cp:revision>
  <dcterms:created xsi:type="dcterms:W3CDTF">2011-04-19T04:49:05Z</dcterms:created>
  <dcterms:modified xsi:type="dcterms:W3CDTF">2011-06-01T04:38:40Z</dcterms:modified>
</cp:coreProperties>
</file>