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9"/>
  </p:handoutMasterIdLst>
  <p:sldIdLst>
    <p:sldId id="256" r:id="rId2"/>
    <p:sldId id="258" r:id="rId3"/>
    <p:sldId id="259" r:id="rId4"/>
    <p:sldId id="260" r:id="rId5"/>
    <p:sldId id="273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2401" tIns="46200" rIns="92401" bIns="4620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2401" tIns="46200" rIns="92401" bIns="46200" rtlCol="0"/>
          <a:lstStyle>
            <a:lvl1pPr algn="r">
              <a:defRPr sz="1200"/>
            </a:lvl1pPr>
          </a:lstStyle>
          <a:p>
            <a:fld id="{4DCE1E8A-6D87-47FC-9F11-6236871E1A66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554"/>
            <a:ext cx="2971800" cy="465693"/>
          </a:xfrm>
          <a:prstGeom prst="rect">
            <a:avLst/>
          </a:prstGeom>
        </p:spPr>
        <p:txBody>
          <a:bodyPr vert="horz" lIns="92401" tIns="46200" rIns="92401" bIns="4620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554"/>
            <a:ext cx="2971800" cy="465693"/>
          </a:xfrm>
          <a:prstGeom prst="rect">
            <a:avLst/>
          </a:prstGeom>
        </p:spPr>
        <p:txBody>
          <a:bodyPr vert="horz" lIns="92401" tIns="46200" rIns="92401" bIns="46200" rtlCol="0" anchor="b"/>
          <a:lstStyle>
            <a:lvl1pPr algn="r">
              <a:defRPr sz="1200"/>
            </a:lvl1pPr>
          </a:lstStyle>
          <a:p>
            <a:fld id="{2F86287C-F7EE-476C-9CA4-183CBAB235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4179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4832A-AF1B-4932-A513-7D65B93A6FE7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DF1F1-DF63-490E-94FE-51BA5E3ED6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4832A-AF1B-4932-A513-7D65B93A6FE7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DF1F1-DF63-490E-94FE-51BA5E3ED6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4832A-AF1B-4932-A513-7D65B93A6FE7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DF1F1-DF63-490E-94FE-51BA5E3ED6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4832A-AF1B-4932-A513-7D65B93A6FE7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DF1F1-DF63-490E-94FE-51BA5E3ED6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4832A-AF1B-4932-A513-7D65B93A6FE7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DF1F1-DF63-490E-94FE-51BA5E3ED6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4832A-AF1B-4932-A513-7D65B93A6FE7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DF1F1-DF63-490E-94FE-51BA5E3ED6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4832A-AF1B-4932-A513-7D65B93A6FE7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DF1F1-DF63-490E-94FE-51BA5E3ED6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4832A-AF1B-4932-A513-7D65B93A6FE7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DF1F1-DF63-490E-94FE-51BA5E3ED6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4832A-AF1B-4932-A513-7D65B93A6FE7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DF1F1-DF63-490E-94FE-51BA5E3ED6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4832A-AF1B-4932-A513-7D65B93A6FE7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DF1F1-DF63-490E-94FE-51BA5E3ED6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4832A-AF1B-4932-A513-7D65B93A6FE7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E5DF1F1-DF63-490E-94FE-51BA5E3ED6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654832A-AF1B-4932-A513-7D65B93A6FE7}" type="datetimeFigureOut">
              <a:rPr lang="en-US" smtClean="0"/>
              <a:pPr/>
              <a:t>2/20/2017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E5DF1F1-DF63-490E-94FE-51BA5E3ED60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4.bp.blogspot.com/-X81MjCtj8ak/Uh6_7UkRkVI/AAAAAAAAAd4/s5vdu2NHZFM/s1600/supercomputer+in+india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2.bp.blogspot.com/-nY1hm1XDrco/Uh6__Vxvv2I/AAAAAAAAAeA/UEm0655CmQU/s1600/k-computer-2012.jp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tm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2" Type="http://schemas.openxmlformats.org/officeDocument/2006/relationships/hyperlink" Target="http://3.bp.blogspot.com/-eUUuxIjwBto/Uhr7atHFfeI/AAAAAAAAAcw/QeSnnmsJbvA/s1600/pc+dan+laptop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2.bp.blogspot.com/-nKJ3Kwv1CEM/Uh7El5sRqBI/AAAAAAAAAeM/z6yBv5IAtro/s1600/mainframe+komputer.jpg" TargetMode="External"/><Relationship Id="rId5" Type="http://schemas.openxmlformats.org/officeDocument/2006/relationships/image" Target="../media/image6.jpeg"/><Relationship Id="rId4" Type="http://schemas.openxmlformats.org/officeDocument/2006/relationships/hyperlink" Target="http://4.bp.blogspot.com/-jsaGCu5b8R8/Uh7LgAIqr6I/AAAAAAAAAec/9cJCqx9_VXc/s1600/minicomputer.jp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1.bp.blogspot.com/-GutzIg-JMPU/Uh69UXN3aTI/AAAAAAAAAdM/aWwz_MT6bbk/s1600/supercomputer+chines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hyperlink" Target="http://4.bp.blogspot.com/-ArLUSvrH38g/Uh69XnJKl0I/AAAAAAAAAdU/pHNFJOc_FuY/s1600/supercomputer+chines2.jp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1.bp.blogspot.com/-iN627vEx994/Uh69_fvwYcI/AAAAAAAAAdk/edPk515ndKs/s1600/supercomputer+eropa2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hyperlink" Target="http://2.bp.blogspot.com/-kuTbPglzlnI/Uh69-FdyUCI/AAAAAAAAAdc/B30ilTI8uh8/s1600/supercomputer+eropa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4181" y="282677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BAB 1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PENGENALAN KOMPUTER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057400"/>
            <a:ext cx="8153400" cy="3581400"/>
          </a:xfrm>
        </p:spPr>
        <p:txBody>
          <a:bodyPr>
            <a:normAutofit/>
          </a:bodyPr>
          <a:lstStyle/>
          <a:p>
            <a:pPr marL="514350" indent="-514350" algn="just">
              <a:buAutoNum type="alphaUcPeriod"/>
            </a:pPr>
            <a:r>
              <a:rPr lang="en-US" dirty="0" err="1" smtClean="0">
                <a:solidFill>
                  <a:srgbClr val="FFC000"/>
                </a:solidFill>
              </a:rPr>
              <a:t>Definisi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Komputer</a:t>
            </a:r>
            <a:endParaRPr lang="en-US" dirty="0" smtClean="0">
              <a:solidFill>
                <a:srgbClr val="FFC000"/>
              </a:solidFill>
            </a:endParaRPr>
          </a:p>
          <a:p>
            <a:pPr marL="514350" indent="-514350" algn="just"/>
            <a:r>
              <a:rPr lang="en-US" dirty="0" smtClean="0"/>
              <a:t>   </a:t>
            </a:r>
            <a:r>
              <a:rPr lang="en-US" dirty="0" smtClean="0">
                <a:solidFill>
                  <a:srgbClr val="002060"/>
                </a:solidFill>
              </a:rPr>
              <a:t>  </a:t>
            </a:r>
            <a:r>
              <a:rPr lang="en-US" dirty="0" err="1" smtClean="0">
                <a:solidFill>
                  <a:schemeClr val="bg1"/>
                </a:solidFill>
              </a:rPr>
              <a:t>Komputer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adalah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setiap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mesin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mampu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menerima</a:t>
            </a:r>
            <a:r>
              <a:rPr lang="en-US" dirty="0" smtClean="0">
                <a:solidFill>
                  <a:schemeClr val="bg1"/>
                </a:solidFill>
              </a:rPr>
              <a:t> data, </a:t>
            </a:r>
            <a:r>
              <a:rPr lang="en-US" dirty="0" err="1" smtClean="0">
                <a:solidFill>
                  <a:schemeClr val="bg1"/>
                </a:solidFill>
              </a:rPr>
              <a:t>memproses</a:t>
            </a:r>
            <a:r>
              <a:rPr lang="en-US" dirty="0" smtClean="0">
                <a:solidFill>
                  <a:schemeClr val="bg1"/>
                </a:solidFill>
              </a:rPr>
              <a:t> data, </a:t>
            </a:r>
            <a:r>
              <a:rPr lang="en-US" dirty="0" err="1" smtClean="0">
                <a:solidFill>
                  <a:schemeClr val="bg1"/>
                </a:solidFill>
              </a:rPr>
              <a:t>menyimpan</a:t>
            </a:r>
            <a:r>
              <a:rPr lang="en-US" dirty="0" smtClean="0">
                <a:solidFill>
                  <a:schemeClr val="bg1"/>
                </a:solidFill>
              </a:rPr>
              <a:t> data,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menghasilkan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bentuk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keluaran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berupa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teks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gambar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simbol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angka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suara</a:t>
            </a:r>
            <a:endParaRPr lang="en-US" dirty="0" smtClean="0">
              <a:solidFill>
                <a:schemeClr val="bg1"/>
              </a:solidFill>
            </a:endParaRPr>
          </a:p>
          <a:p>
            <a:pPr marL="514350" indent="-514350" algn="just"/>
            <a:endParaRPr lang="en-US" dirty="0" smtClean="0">
              <a:solidFill>
                <a:srgbClr val="002060"/>
              </a:solidFill>
            </a:endParaRPr>
          </a:p>
          <a:p>
            <a:pPr marL="514350" indent="-514350" algn="just"/>
            <a:r>
              <a:rPr lang="id-ID" dirty="0" smtClean="0">
                <a:solidFill>
                  <a:schemeClr val="bg1"/>
                </a:solidFill>
              </a:rPr>
              <a:t>      </a:t>
            </a:r>
            <a:r>
              <a:rPr lang="en-US" dirty="0" err="1" smtClean="0">
                <a:solidFill>
                  <a:schemeClr val="bg1"/>
                </a:solidFill>
              </a:rPr>
              <a:t>Komputer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berasal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bahasa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latin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computare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mengandung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arti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menghitung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2057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Super-</a:t>
            </a:r>
            <a:r>
              <a:rPr lang="en-US" dirty="0" err="1" smtClean="0"/>
              <a:t>Komputer</a:t>
            </a:r>
            <a:r>
              <a:rPr lang="en-US" dirty="0" smtClean="0"/>
              <a:t> Di India</a:t>
            </a:r>
            <a:endParaRPr lang="en-US" dirty="0"/>
          </a:p>
        </p:txBody>
      </p:sp>
      <p:pic>
        <p:nvPicPr>
          <p:cNvPr id="4" name="Content Placeholder 3" descr="http://4.bp.blogspot.com/-X81MjCtj8ak/Uh6_7UkRkVI/AAAAAAAAAd4/s5vdu2NHZFM/s1600/supercomputer+in+india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905000"/>
            <a:ext cx="76200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Bauhaus 93" pitchFamily="82" charset="0"/>
              </a:rPr>
              <a:t>Super-</a:t>
            </a:r>
            <a:r>
              <a:rPr lang="en-US" dirty="0" err="1" smtClean="0">
                <a:solidFill>
                  <a:srgbClr val="C00000"/>
                </a:solidFill>
                <a:latin typeface="Bauhaus 93" pitchFamily="82" charset="0"/>
              </a:rPr>
              <a:t>Komputer</a:t>
            </a:r>
            <a:r>
              <a:rPr lang="en-US" dirty="0" smtClean="0">
                <a:solidFill>
                  <a:srgbClr val="C00000"/>
                </a:solidFill>
                <a:latin typeface="Bauhaus 93" pitchFamily="82" charset="0"/>
              </a:rPr>
              <a:t> Di </a:t>
            </a:r>
            <a:r>
              <a:rPr lang="en-US" dirty="0" err="1" smtClean="0">
                <a:solidFill>
                  <a:srgbClr val="C00000"/>
                </a:solidFill>
                <a:latin typeface="Bauhaus 93" pitchFamily="82" charset="0"/>
              </a:rPr>
              <a:t>Jepang</a:t>
            </a:r>
            <a:endParaRPr lang="en-US" dirty="0">
              <a:solidFill>
                <a:srgbClr val="C00000"/>
              </a:solidFill>
              <a:latin typeface="Bauhaus 93" pitchFamily="82" charset="0"/>
            </a:endParaRPr>
          </a:p>
        </p:txBody>
      </p:sp>
      <p:pic>
        <p:nvPicPr>
          <p:cNvPr id="4" name="Content Placeholder 3" descr="http://2.bp.blogspot.com/-nY1hm1XDrco/Uh6__Vxvv2I/AAAAAAAAAeA/UEm0655CmQU/s1600/k-computer-2012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209800"/>
            <a:ext cx="7924800" cy="3367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Generasinya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pPr>
              <a:buNone/>
            </a:pPr>
            <a:r>
              <a:rPr lang="en-US" sz="3200" dirty="0" smtClean="0">
                <a:solidFill>
                  <a:srgbClr val="FF0000"/>
                </a:solidFill>
                <a:latin typeface="Berlin Sans FB Demi" pitchFamily="34" charset="0"/>
              </a:rPr>
              <a:t>1. </a:t>
            </a:r>
            <a:r>
              <a:rPr lang="en-US" sz="3200" dirty="0" err="1" smtClean="0">
                <a:solidFill>
                  <a:srgbClr val="FF0000"/>
                </a:solidFill>
                <a:latin typeface="Berlin Sans FB Demi" pitchFamily="34" charset="0"/>
              </a:rPr>
              <a:t>Generasi</a:t>
            </a:r>
            <a:r>
              <a:rPr lang="en-US" sz="3200" dirty="0" smtClean="0">
                <a:solidFill>
                  <a:srgbClr val="FF0000"/>
                </a:solidFill>
                <a:latin typeface="Berlin Sans FB Demi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Berlin Sans FB Demi" pitchFamily="34" charset="0"/>
              </a:rPr>
              <a:t>Pertama</a:t>
            </a:r>
            <a:r>
              <a:rPr lang="en-US" sz="3200" dirty="0" smtClean="0">
                <a:solidFill>
                  <a:srgbClr val="FF0000"/>
                </a:solidFill>
                <a:latin typeface="Berlin Sans FB Demi" pitchFamily="34" charset="0"/>
              </a:rPr>
              <a:t> (1946-1959)</a:t>
            </a:r>
          </a:p>
          <a:p>
            <a:pPr>
              <a:buNone/>
            </a:pPr>
            <a:r>
              <a:rPr lang="en-US" dirty="0" err="1" smtClean="0"/>
              <a:t>Ciri-ciri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generasi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Komponen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tabung</a:t>
            </a:r>
            <a:r>
              <a:rPr lang="en-US" dirty="0" smtClean="0"/>
              <a:t> </a:t>
            </a:r>
            <a:r>
              <a:rPr lang="en-US" dirty="0" err="1" smtClean="0"/>
              <a:t>hampa</a:t>
            </a:r>
            <a:endParaRPr lang="en-US" dirty="0" smtClean="0"/>
          </a:p>
          <a:p>
            <a:r>
              <a:rPr lang="en-US" dirty="0" smtClean="0"/>
              <a:t>Program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endParaRPr lang="en-US" dirty="0" smtClean="0"/>
          </a:p>
          <a:p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simpanan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magnetic tape/disk</a:t>
            </a:r>
          </a:p>
          <a:p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endParaRPr lang="en-US" dirty="0" smtClean="0"/>
          </a:p>
          <a:p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panas</a:t>
            </a:r>
            <a:endParaRPr lang="en-US" dirty="0" smtClean="0"/>
          </a:p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lambat</a:t>
            </a:r>
            <a:r>
              <a:rPr lang="en-US" dirty="0" smtClean="0"/>
              <a:t>, </a:t>
            </a:r>
            <a:r>
              <a:rPr lang="en-US" dirty="0" err="1" smtClean="0"/>
              <a:t>penyimpanan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endParaRPr lang="en-US" dirty="0" smtClean="0"/>
          </a:p>
          <a:p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 yang </a:t>
            </a:r>
            <a:r>
              <a:rPr lang="en-US" dirty="0" err="1" smtClean="0"/>
              <a:t>besar</a:t>
            </a:r>
            <a:endParaRPr lang="en-US" dirty="0" smtClean="0"/>
          </a:p>
          <a:p>
            <a:r>
              <a:rPr lang="en-US" dirty="0" err="1" smtClean="0"/>
              <a:t>Orientasinya</a:t>
            </a:r>
            <a:r>
              <a:rPr lang="en-US" dirty="0" smtClean="0"/>
              <a:t>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0070C0"/>
                </a:solidFill>
                <a:latin typeface="Bauhaus 93" pitchFamily="82" charset="0"/>
              </a:rPr>
              <a:t>2. </a:t>
            </a:r>
            <a:r>
              <a:rPr lang="en-US" sz="3600" dirty="0" err="1" smtClean="0">
                <a:solidFill>
                  <a:srgbClr val="0070C0"/>
                </a:solidFill>
                <a:latin typeface="Bauhaus 93" pitchFamily="82" charset="0"/>
              </a:rPr>
              <a:t>Generasi</a:t>
            </a:r>
            <a:r>
              <a:rPr lang="en-US" sz="3600" dirty="0" smtClean="0">
                <a:solidFill>
                  <a:srgbClr val="0070C0"/>
                </a:solidFill>
                <a:latin typeface="Bauhaus 93" pitchFamily="8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auhaus 93" pitchFamily="82" charset="0"/>
              </a:rPr>
              <a:t>Kedua</a:t>
            </a:r>
            <a:r>
              <a:rPr lang="en-US" sz="3600" dirty="0" smtClean="0">
                <a:solidFill>
                  <a:srgbClr val="0070C0"/>
                </a:solidFill>
                <a:latin typeface="Bauhaus 93" pitchFamily="82" charset="0"/>
              </a:rPr>
              <a:t> (1959-1964)</a:t>
            </a:r>
          </a:p>
          <a:p>
            <a:pPr>
              <a:buNone/>
            </a:pPr>
            <a:r>
              <a:rPr lang="en-US" dirty="0" err="1" smtClean="0"/>
              <a:t>Ciri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generasi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Komponen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transitor</a:t>
            </a:r>
            <a:endParaRPr lang="en-US" dirty="0" smtClean="0"/>
          </a:p>
          <a:p>
            <a:r>
              <a:rPr lang="en-US" dirty="0" smtClean="0"/>
              <a:t>Program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endParaRPr lang="en-US" dirty="0" smtClean="0"/>
          </a:p>
          <a:p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simpanan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magnetic/disk</a:t>
            </a:r>
          </a:p>
          <a:p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real time &amp; time sharing</a:t>
            </a:r>
          </a:p>
          <a:p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generasi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endParaRPr lang="en-US" dirty="0" smtClean="0"/>
          </a:p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endParaRPr lang="en-US" dirty="0" smtClean="0"/>
          </a:p>
          <a:p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endParaRPr lang="en-US" dirty="0" smtClean="0"/>
          </a:p>
          <a:p>
            <a:r>
              <a:rPr lang="en-US" dirty="0" err="1" smtClean="0"/>
              <a:t>Orientasinya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0960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3900" dirty="0" smtClean="0">
                <a:solidFill>
                  <a:srgbClr val="7030A0"/>
                </a:solidFill>
                <a:latin typeface="Berlin Sans FB Demi" pitchFamily="34" charset="0"/>
              </a:rPr>
              <a:t>3. </a:t>
            </a:r>
            <a:r>
              <a:rPr lang="en-US" sz="3900" dirty="0" err="1" smtClean="0">
                <a:solidFill>
                  <a:srgbClr val="7030A0"/>
                </a:solidFill>
                <a:latin typeface="Berlin Sans FB Demi" pitchFamily="34" charset="0"/>
              </a:rPr>
              <a:t>Generasi</a:t>
            </a:r>
            <a:r>
              <a:rPr lang="en-US" sz="3900" dirty="0" smtClean="0">
                <a:solidFill>
                  <a:srgbClr val="7030A0"/>
                </a:solidFill>
                <a:latin typeface="Berlin Sans FB Demi" pitchFamily="34" charset="0"/>
              </a:rPr>
              <a:t> </a:t>
            </a:r>
            <a:r>
              <a:rPr lang="en-US" sz="3900" dirty="0" err="1" smtClean="0">
                <a:solidFill>
                  <a:srgbClr val="7030A0"/>
                </a:solidFill>
                <a:latin typeface="Berlin Sans FB Demi" pitchFamily="34" charset="0"/>
              </a:rPr>
              <a:t>Ketiga</a:t>
            </a:r>
            <a:r>
              <a:rPr lang="en-US" sz="3900" dirty="0" smtClean="0">
                <a:solidFill>
                  <a:srgbClr val="7030A0"/>
                </a:solidFill>
                <a:latin typeface="Berlin Sans FB Demi" pitchFamily="34" charset="0"/>
              </a:rPr>
              <a:t> (1964-1970)</a:t>
            </a:r>
          </a:p>
          <a:p>
            <a:pPr>
              <a:buNone/>
            </a:pP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generasi</a:t>
            </a:r>
            <a:r>
              <a:rPr lang="en-US" dirty="0" smtClean="0"/>
              <a:t> </a:t>
            </a:r>
            <a:r>
              <a:rPr lang="en-US" dirty="0" err="1" smtClean="0"/>
              <a:t>ketiga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ciri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Komponen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IC (Integrated Circuits)</a:t>
            </a:r>
          </a:p>
          <a:p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softwarenya</a:t>
            </a:r>
            <a:endParaRPr lang="en-US" dirty="0" smtClean="0"/>
          </a:p>
          <a:p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endParaRPr lang="en-US" dirty="0" smtClean="0"/>
          </a:p>
          <a:p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endParaRPr lang="en-US" dirty="0" smtClean="0"/>
          </a:p>
          <a:p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simpanan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magnetic </a:t>
            </a:r>
          </a:p>
          <a:p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hemat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generasi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endParaRPr lang="en-US" dirty="0" smtClean="0"/>
          </a:p>
          <a:p>
            <a:r>
              <a:rPr lang="en-US" dirty="0" err="1" smtClean="0"/>
              <a:t>Memungkinkan</a:t>
            </a:r>
            <a:r>
              <a:rPr lang="en-US" dirty="0" smtClean="0"/>
              <a:t> multiprocessing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multiprogrmming</a:t>
            </a:r>
            <a:endParaRPr lang="en-US" dirty="0" smtClean="0"/>
          </a:p>
          <a:p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murah</a:t>
            </a:r>
            <a:endParaRPr lang="en-US" dirty="0" smtClean="0"/>
          </a:p>
          <a:p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19800"/>
          </a:xfrm>
        </p:spPr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FF0000"/>
                </a:solidFill>
                <a:latin typeface="Bauhaus 93" pitchFamily="82" charset="0"/>
              </a:rPr>
              <a:t>4. </a:t>
            </a:r>
            <a:r>
              <a:rPr lang="en-US" sz="3600" dirty="0" err="1" smtClean="0">
                <a:solidFill>
                  <a:srgbClr val="FF0000"/>
                </a:solidFill>
                <a:latin typeface="Bauhaus 93" pitchFamily="82" charset="0"/>
              </a:rPr>
              <a:t>Generasi</a:t>
            </a:r>
            <a:r>
              <a:rPr lang="en-US" sz="3600" dirty="0" smtClean="0">
                <a:solidFill>
                  <a:srgbClr val="FF0000"/>
                </a:solidFill>
                <a:latin typeface="Bauhaus 93" pitchFamily="8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Bauhaus 93" pitchFamily="82" charset="0"/>
              </a:rPr>
              <a:t>Keempat</a:t>
            </a:r>
            <a:r>
              <a:rPr lang="en-US" sz="3600" dirty="0" smtClean="0">
                <a:solidFill>
                  <a:srgbClr val="FF0000"/>
                </a:solidFill>
                <a:latin typeface="Bauhaus 93" pitchFamily="82" charset="0"/>
              </a:rPr>
              <a:t> (1970 </a:t>
            </a:r>
            <a:r>
              <a:rPr lang="en-US" sz="3600" dirty="0" err="1" smtClean="0">
                <a:solidFill>
                  <a:srgbClr val="FF0000"/>
                </a:solidFill>
                <a:latin typeface="Bauhaus 93" pitchFamily="82" charset="0"/>
              </a:rPr>
              <a:t>s.d</a:t>
            </a:r>
            <a:r>
              <a:rPr lang="en-US" sz="3600" dirty="0" smtClean="0">
                <a:solidFill>
                  <a:srgbClr val="FF0000"/>
                </a:solidFill>
                <a:latin typeface="Bauhaus 93" pitchFamily="8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Bauhaus 93" pitchFamily="82" charset="0"/>
              </a:rPr>
              <a:t>Sekarang</a:t>
            </a:r>
            <a:r>
              <a:rPr lang="en-US" sz="3600" dirty="0" smtClean="0">
                <a:solidFill>
                  <a:srgbClr val="FF0000"/>
                </a:solidFill>
                <a:latin typeface="Bauhaus 93" pitchFamily="82" charset="0"/>
              </a:rPr>
              <a:t>)</a:t>
            </a:r>
          </a:p>
          <a:p>
            <a:pPr>
              <a:buNone/>
            </a:pPr>
            <a:r>
              <a:rPr lang="en-US" dirty="0" err="1" smtClean="0"/>
              <a:t>Ciri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generasi</a:t>
            </a:r>
            <a:r>
              <a:rPr lang="en-US" dirty="0" smtClean="0"/>
              <a:t> </a:t>
            </a:r>
            <a:r>
              <a:rPr lang="en-US" dirty="0" err="1" smtClean="0"/>
              <a:t>keempat</a:t>
            </a:r>
            <a:r>
              <a:rPr lang="en-US" smtClean="0"/>
              <a:t>:</a:t>
            </a:r>
            <a:endParaRPr lang="en-US" dirty="0" smtClean="0"/>
          </a:p>
          <a:p>
            <a:r>
              <a:rPr lang="en-US" dirty="0" err="1" smtClean="0"/>
              <a:t>Penggunaan</a:t>
            </a:r>
            <a:r>
              <a:rPr lang="en-US" dirty="0" smtClean="0"/>
              <a:t> chip</a:t>
            </a:r>
          </a:p>
          <a:p>
            <a:r>
              <a:rPr lang="en-US" dirty="0" err="1" smtClean="0"/>
              <a:t>Digunakannya</a:t>
            </a:r>
            <a:r>
              <a:rPr lang="en-US" dirty="0" smtClean="0"/>
              <a:t> microprocessor </a:t>
            </a:r>
            <a:r>
              <a:rPr lang="en-US" dirty="0" err="1" smtClean="0"/>
              <a:t>dan</a:t>
            </a:r>
            <a:r>
              <a:rPr lang="en-US" dirty="0" smtClean="0"/>
              <a:t> semiconductor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(internal memory)</a:t>
            </a:r>
          </a:p>
          <a:p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kecepatan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endParaRPr lang="en-US" dirty="0" smtClean="0"/>
          </a:p>
          <a:p>
            <a:r>
              <a:rPr lang="en-US" dirty="0" err="1" smtClean="0"/>
              <a:t>Kapasitas</a:t>
            </a:r>
            <a:r>
              <a:rPr lang="en-US" dirty="0" smtClean="0"/>
              <a:t> memory yang </a:t>
            </a:r>
            <a:r>
              <a:rPr lang="en-US" dirty="0" err="1" smtClean="0"/>
              <a:t>jauh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sz="3200" dirty="0" smtClean="0">
                <a:solidFill>
                  <a:srgbClr val="0070C0"/>
                </a:solidFill>
              </a:rPr>
              <a:t>5. </a:t>
            </a:r>
            <a:r>
              <a:rPr lang="en-US" sz="3200" dirty="0" err="1" smtClean="0">
                <a:solidFill>
                  <a:srgbClr val="0070C0"/>
                </a:solidFill>
              </a:rPr>
              <a:t>Generasi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Kelima</a:t>
            </a:r>
            <a:r>
              <a:rPr lang="en-US" sz="3200" dirty="0" smtClean="0">
                <a:solidFill>
                  <a:srgbClr val="0070C0"/>
                </a:solidFill>
              </a:rPr>
              <a:t> (</a:t>
            </a:r>
            <a:r>
              <a:rPr lang="en-US" sz="3200" dirty="0" err="1" smtClean="0">
                <a:solidFill>
                  <a:srgbClr val="0070C0"/>
                </a:solidFill>
              </a:rPr>
              <a:t>Komputer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Masa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Depan</a:t>
            </a:r>
            <a:r>
              <a:rPr lang="en-US" sz="3200" dirty="0" smtClean="0">
                <a:solidFill>
                  <a:srgbClr val="0070C0"/>
                </a:solidFill>
              </a:rPr>
              <a:t>)</a:t>
            </a:r>
            <a:endParaRPr lang="en-US" sz="3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5400" dirty="0" smtClean="0">
                <a:solidFill>
                  <a:srgbClr val="002060"/>
                </a:solidFill>
                <a:latin typeface="Berlin Sans FB Demi" pitchFamily="34" charset="0"/>
              </a:rPr>
              <a:t>SEKIAN TERIMAKASIH</a:t>
            </a:r>
            <a:endParaRPr lang="en-US" sz="5400" dirty="0">
              <a:solidFill>
                <a:srgbClr val="002060"/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BUAT Kelompok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Diskusikan mengenai perkembangan :</a:t>
            </a:r>
          </a:p>
          <a:p>
            <a:pPr marL="514350" indent="-514350">
              <a:buAutoNum type="arabicPeriod"/>
            </a:pPr>
            <a:r>
              <a:rPr lang="id-ID" dirty="0" smtClean="0"/>
              <a:t>Handphone</a:t>
            </a:r>
          </a:p>
          <a:p>
            <a:pPr marL="514350" indent="-514350">
              <a:buAutoNum type="arabicPeriod"/>
            </a:pPr>
            <a:r>
              <a:rPr lang="id-ID" dirty="0" smtClean="0"/>
              <a:t>Televisi </a:t>
            </a:r>
          </a:p>
          <a:p>
            <a:pPr marL="514350" indent="-514350">
              <a:buAutoNum type="arabicPeriod"/>
            </a:pPr>
            <a:r>
              <a:rPr lang="id-ID" dirty="0" smtClean="0"/>
              <a:t>Telekomunikasi </a:t>
            </a:r>
          </a:p>
          <a:p>
            <a:pPr marL="514350" indent="-514350">
              <a:buAutoNum type="arabicPeriod"/>
            </a:pPr>
            <a:r>
              <a:rPr lang="id-ID" smtClean="0"/>
              <a:t>Internet </a:t>
            </a:r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r>
              <a:rPr lang="id-ID" dirty="0" smtClean="0"/>
              <a:t>Kemudian perwakilan kelompok menyampaikan hasil diskusi tersebut.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78500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  <a:latin typeface="CentSchbkCyrill BT" pitchFamily="18" charset="-52"/>
              </a:rPr>
              <a:t>Defenisi</a:t>
            </a:r>
            <a:r>
              <a:rPr lang="en-US" sz="3600" dirty="0" smtClean="0">
                <a:solidFill>
                  <a:srgbClr val="FF0000"/>
                </a:solidFill>
                <a:latin typeface="CentSchbkCyrill BT" pitchFamily="18" charset="-52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CentSchbkCyrill BT" pitchFamily="18" charset="-52"/>
              </a:rPr>
              <a:t>Komputer</a:t>
            </a:r>
            <a:r>
              <a:rPr lang="en-US" sz="3600" dirty="0" smtClean="0">
                <a:solidFill>
                  <a:srgbClr val="FF0000"/>
                </a:solidFill>
                <a:latin typeface="CentSchbkCyrill BT" pitchFamily="18" charset="-52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CentSchbkCyrill BT" pitchFamily="18" charset="-52"/>
              </a:rPr>
              <a:t>Menurut</a:t>
            </a:r>
            <a:r>
              <a:rPr lang="en-US" sz="3600" dirty="0" smtClean="0">
                <a:solidFill>
                  <a:srgbClr val="FF0000"/>
                </a:solidFill>
                <a:latin typeface="CentSchbkCyrill BT" pitchFamily="18" charset="-52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CentSchbkCyrill BT" pitchFamily="18" charset="-52"/>
              </a:rPr>
              <a:t>beberapa</a:t>
            </a:r>
            <a:r>
              <a:rPr lang="en-US" sz="3600" dirty="0" smtClean="0">
                <a:solidFill>
                  <a:srgbClr val="FF0000"/>
                </a:solidFill>
                <a:latin typeface="CentSchbkCyrill BT" pitchFamily="18" charset="-52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CentSchbkCyrill BT" pitchFamily="18" charset="-52"/>
              </a:rPr>
              <a:t>buku</a:t>
            </a:r>
            <a:r>
              <a:rPr lang="en-US" sz="3600" dirty="0" smtClean="0">
                <a:solidFill>
                  <a:srgbClr val="FF0000"/>
                </a:solidFill>
                <a:latin typeface="CentSchbkCyrill BT" pitchFamily="18" charset="-52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CentSchbkCyrill BT" pitchFamily="18" charset="-52"/>
              </a:rPr>
              <a:t>komputer</a:t>
            </a:r>
            <a:r>
              <a:rPr lang="en-US" sz="3600" dirty="0" smtClean="0">
                <a:solidFill>
                  <a:srgbClr val="FF0000"/>
                </a:solidFill>
                <a:latin typeface="CentSchbkCyrill BT" pitchFamily="18" charset="-52"/>
              </a:rPr>
              <a:t> </a:t>
            </a:r>
            <a:r>
              <a:rPr lang="en-US" sz="3600" dirty="0" smtClean="0">
                <a:solidFill>
                  <a:srgbClr val="002060"/>
                </a:solidFill>
              </a:rPr>
              <a:t>: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fontScale="92500"/>
          </a:bodyPr>
          <a:lstStyle/>
          <a:p>
            <a:pPr algn="just">
              <a:buFontTx/>
              <a:buChar char="-"/>
            </a:pP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Hamacher</a:t>
            </a:r>
            <a:r>
              <a:rPr lang="en-US" dirty="0" smtClean="0"/>
              <a:t>,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penghitung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 yang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input digital,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memprosesnya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program yang </a:t>
            </a:r>
            <a:r>
              <a:rPr lang="en-US" dirty="0" err="1" smtClean="0"/>
              <a:t>tersimpan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memorinya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output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.</a:t>
            </a:r>
          </a:p>
          <a:p>
            <a:pPr algn="just">
              <a:buFontTx/>
              <a:buChar char="-"/>
            </a:pP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Blissmer</a:t>
            </a:r>
            <a:r>
              <a:rPr lang="en-US" dirty="0" smtClean="0"/>
              <a:t>,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 yang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 algn="just">
              <a:buNone/>
            </a:pPr>
            <a:r>
              <a:rPr lang="en-US" dirty="0" smtClean="0"/>
              <a:t>    - </a:t>
            </a:r>
            <a:r>
              <a:rPr lang="en-US" dirty="0" err="1" smtClean="0"/>
              <a:t>Menerima</a:t>
            </a:r>
            <a:r>
              <a:rPr lang="en-US" dirty="0" smtClean="0"/>
              <a:t> input</a:t>
            </a:r>
          </a:p>
          <a:p>
            <a:pPr algn="just">
              <a:buNone/>
            </a:pPr>
            <a:r>
              <a:rPr lang="en-US" dirty="0" smtClean="0"/>
              <a:t>    - </a:t>
            </a:r>
            <a:r>
              <a:rPr lang="en-US" dirty="0" err="1" smtClean="0"/>
              <a:t>Memproses</a:t>
            </a:r>
            <a:r>
              <a:rPr lang="en-US" dirty="0" smtClean="0"/>
              <a:t> input </a:t>
            </a:r>
            <a:r>
              <a:rPr lang="en-US" dirty="0" err="1" smtClean="0"/>
              <a:t>tadi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programnya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- </a:t>
            </a:r>
            <a:r>
              <a:rPr lang="en-US" dirty="0" err="1" smtClean="0"/>
              <a:t>Menyimpan</a:t>
            </a:r>
            <a:r>
              <a:rPr lang="en-US" dirty="0" smtClean="0"/>
              <a:t> </a:t>
            </a:r>
            <a:r>
              <a:rPr lang="en-US" dirty="0" err="1" smtClean="0"/>
              <a:t>perintah-perintah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pengolahan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    - </a:t>
            </a:r>
            <a:r>
              <a:rPr lang="en-US" dirty="0" err="1" smtClean="0"/>
              <a:t>Menyediakan</a:t>
            </a:r>
            <a:r>
              <a:rPr lang="en-US" dirty="0" smtClean="0"/>
              <a:t> output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584911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3400" y="2057400"/>
            <a:ext cx="20574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Menerima</a:t>
            </a:r>
            <a:r>
              <a:rPr lang="en-US" dirty="0" smtClean="0"/>
              <a:t> Data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(Input)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505200" y="2057400"/>
            <a:ext cx="20574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Mengolah</a:t>
            </a:r>
            <a:r>
              <a:rPr lang="en-US" dirty="0" smtClean="0"/>
              <a:t> Data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(</a:t>
            </a:r>
            <a:r>
              <a:rPr lang="en-US" dirty="0" err="1" smtClean="0"/>
              <a:t>Proses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400800" y="2057400"/>
            <a:ext cx="20574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Informasi</a:t>
            </a:r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dirty="0" smtClean="0"/>
              <a:t>(Output)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2667000" y="2895600"/>
            <a:ext cx="762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5638800" y="2895600"/>
            <a:ext cx="6858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txBody>
          <a:bodyPr/>
          <a:lstStyle/>
          <a:p>
            <a:r>
              <a:rPr lang="en-US" dirty="0" smtClean="0"/>
              <a:t>B. </a:t>
            </a:r>
            <a:r>
              <a:rPr lang="en-US" dirty="0" err="1" smtClean="0"/>
              <a:t>Penggolongan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Berdasarkan</a:t>
            </a:r>
            <a:r>
              <a:rPr lang="en-US" dirty="0" smtClean="0">
                <a:solidFill>
                  <a:srgbClr val="FF0000"/>
                </a:solidFill>
              </a:rPr>
              <a:t> Data Yang </a:t>
            </a:r>
            <a:r>
              <a:rPr lang="en-US" dirty="0" err="1" smtClean="0">
                <a:solidFill>
                  <a:srgbClr val="FF0000"/>
                </a:solidFill>
              </a:rPr>
              <a:t>Diolah</a:t>
            </a:r>
            <a:r>
              <a:rPr lang="en-US" dirty="0" smtClean="0">
                <a:solidFill>
                  <a:srgbClr val="FF0000"/>
                </a:solidFill>
              </a:rPr>
              <a:t> :</a:t>
            </a:r>
          </a:p>
          <a:p>
            <a:pPr marL="514350" indent="-514350">
              <a:buClr>
                <a:srgbClr val="FF0000"/>
              </a:buClr>
              <a:buNone/>
            </a:pPr>
            <a:r>
              <a:rPr lang="en-US" dirty="0" smtClean="0"/>
              <a:t>a. Digital </a:t>
            </a:r>
            <a:r>
              <a:rPr lang="en-US" dirty="0" err="1" smtClean="0"/>
              <a:t>Komputer</a:t>
            </a:r>
            <a:endParaRPr lang="en-US" dirty="0" smtClean="0"/>
          </a:p>
          <a:p>
            <a:pPr marL="514350" indent="-514350" algn="just">
              <a:buClr>
                <a:srgbClr val="FF0000"/>
              </a:buClr>
              <a:buNone/>
            </a:pPr>
            <a:r>
              <a:rPr lang="en-US" dirty="0" smtClean="0"/>
              <a:t>      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mengolah</a:t>
            </a:r>
            <a:r>
              <a:rPr lang="en-US" dirty="0" smtClean="0"/>
              <a:t> data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kwantitatif</a:t>
            </a:r>
            <a:r>
              <a:rPr lang="en-US" dirty="0" smtClean="0"/>
              <a:t>.</a:t>
            </a:r>
          </a:p>
          <a:p>
            <a:pPr marL="514350" indent="-514350">
              <a:buClr>
                <a:srgbClr val="FF0000"/>
              </a:buClr>
              <a:buNone/>
            </a:pPr>
            <a:r>
              <a:rPr lang="en-US" dirty="0" smtClean="0"/>
              <a:t>b. </a:t>
            </a:r>
            <a:r>
              <a:rPr lang="en-US" dirty="0" err="1" smtClean="0"/>
              <a:t>Komputer</a:t>
            </a:r>
            <a:r>
              <a:rPr lang="en-US" dirty="0" smtClean="0"/>
              <a:t> Analog</a:t>
            </a:r>
          </a:p>
          <a:p>
            <a:pPr marL="514350" indent="-514350" algn="just">
              <a:buClr>
                <a:srgbClr val="FF0000"/>
              </a:buClr>
              <a:buNone/>
            </a:pPr>
            <a:r>
              <a:rPr lang="en-US" dirty="0" smtClean="0"/>
              <a:t>      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mengolah</a:t>
            </a:r>
            <a:r>
              <a:rPr lang="en-US" dirty="0" smtClean="0"/>
              <a:t> data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kualitatif</a:t>
            </a:r>
            <a:r>
              <a:rPr lang="en-US" dirty="0" smtClean="0"/>
              <a:t>.</a:t>
            </a:r>
          </a:p>
          <a:p>
            <a:pPr marL="514350" indent="-514350">
              <a:buClr>
                <a:srgbClr val="FF0000"/>
              </a:buClr>
              <a:buNone/>
            </a:pPr>
            <a:r>
              <a:rPr lang="en-US" dirty="0" smtClean="0"/>
              <a:t>c. </a:t>
            </a:r>
            <a:r>
              <a:rPr lang="en-US" dirty="0" err="1" smtClean="0"/>
              <a:t>Hibrid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endParaRPr lang="en-US" dirty="0" smtClean="0"/>
          </a:p>
          <a:p>
            <a:pPr marL="514350" indent="-514350">
              <a:buClr>
                <a:srgbClr val="FF0000"/>
              </a:buClr>
              <a:buNone/>
            </a:pPr>
            <a:r>
              <a:rPr lang="en-US" dirty="0" smtClean="0"/>
              <a:t>      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mengolah</a:t>
            </a:r>
            <a:r>
              <a:rPr lang="en-US" dirty="0" smtClean="0"/>
              <a:t> data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kwantitatif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kualitatif</a:t>
            </a:r>
            <a:r>
              <a:rPr lang="en-US" dirty="0" smtClean="0"/>
              <a:t>.</a:t>
            </a:r>
          </a:p>
          <a:p>
            <a:pPr marL="514350" indent="-514350">
              <a:buClr>
                <a:srgbClr val="FF0000"/>
              </a:buClr>
              <a:buFont typeface="+mj-lt"/>
              <a:buAutoNum type="alphaLcParenR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200400"/>
            <a:ext cx="3381823" cy="2363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4070" y="762000"/>
            <a:ext cx="3451486" cy="205740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3352800"/>
            <a:ext cx="3754784" cy="2850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56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436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err="1" smtClean="0">
                <a:solidFill>
                  <a:srgbClr val="FF0000"/>
                </a:solidFill>
              </a:rPr>
              <a:t>Berdasarkan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Penggunaannya</a:t>
            </a:r>
            <a:endParaRPr lang="en-US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a. General Purpose Computer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. </a:t>
            </a:r>
            <a:r>
              <a:rPr lang="en-US" dirty="0" err="1" smtClean="0"/>
              <a:t>Komputer</a:t>
            </a:r>
            <a:r>
              <a:rPr lang="en-US" dirty="0" smtClean="0"/>
              <a:t> yang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digital </a:t>
            </a:r>
            <a:r>
              <a:rPr lang="en-US" dirty="0" err="1" smtClean="0"/>
              <a:t>dan</a:t>
            </a:r>
            <a:r>
              <a:rPr lang="en-US" dirty="0" smtClean="0"/>
              <a:t> analog.</a:t>
            </a:r>
          </a:p>
          <a:p>
            <a:pPr marL="514350" indent="-51435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b. Special-Purpose Computer</a:t>
            </a:r>
          </a:p>
          <a:p>
            <a:pPr marL="514350" indent="-51435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program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yang </a:t>
            </a:r>
            <a:r>
              <a:rPr lang="en-US" dirty="0" err="1" smtClean="0"/>
              <a:t>dimaksudkan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674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err="1" smtClean="0">
                <a:solidFill>
                  <a:srgbClr val="FF0000"/>
                </a:solidFill>
              </a:rPr>
              <a:t>Berdasarkan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Kapasitas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Ukurannya</a:t>
            </a:r>
            <a:endParaRPr lang="en-US" dirty="0" smtClean="0">
              <a:solidFill>
                <a:srgbClr val="FF0000"/>
              </a:solidFill>
            </a:endParaRPr>
          </a:p>
          <a:p>
            <a:pPr marL="514350" indent="-514350">
              <a:buAutoNum type="alphaLcPeriod"/>
            </a:pP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Mikro</a:t>
            </a:r>
            <a:r>
              <a:rPr lang="en-US" dirty="0" smtClean="0"/>
              <a:t> (PC)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AutoNum type="alphaLcPeriod"/>
            </a:pP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err="1" smtClean="0"/>
              <a:t>Komputer</a:t>
            </a:r>
            <a:r>
              <a:rPr lang="en-US" dirty="0" smtClean="0"/>
              <a:t> Mini   </a:t>
            </a:r>
          </a:p>
          <a:p>
            <a:pPr marL="514350" indent="-514350">
              <a:buAutoNum type="alphaLcPeriod"/>
            </a:pPr>
            <a:endParaRPr lang="en-US" dirty="0" smtClean="0"/>
          </a:p>
          <a:p>
            <a:pPr marL="514350" indent="-514350">
              <a:buAutoNum type="alphaLcPeriod"/>
            </a:pP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err="1" smtClean="0"/>
              <a:t>Komputer</a:t>
            </a:r>
            <a:r>
              <a:rPr lang="en-US" dirty="0" smtClean="0"/>
              <a:t> Mainframe</a:t>
            </a:r>
          </a:p>
          <a:p>
            <a:pPr marL="514350" indent="-514350">
              <a:buAutoNum type="alphaLcPeriod"/>
            </a:pPr>
            <a:endParaRPr lang="en-US" dirty="0" smtClean="0"/>
          </a:p>
          <a:p>
            <a:pPr marL="514350" indent="-514350">
              <a:buAutoNum type="alphaLcPeriod"/>
            </a:pPr>
            <a:endParaRPr lang="en-US" dirty="0" smtClean="0"/>
          </a:p>
          <a:p>
            <a:pPr marL="514350" indent="-514350">
              <a:buAutoNum type="alphaLcPeriod"/>
            </a:pPr>
            <a:r>
              <a:rPr lang="en-US" dirty="0" smtClean="0"/>
              <a:t>Super-</a:t>
            </a:r>
            <a:r>
              <a:rPr lang="en-US" dirty="0" err="1" smtClean="0"/>
              <a:t>Komputer</a:t>
            </a:r>
            <a:endParaRPr lang="en-US" dirty="0"/>
          </a:p>
        </p:txBody>
      </p:sp>
      <p:pic>
        <p:nvPicPr>
          <p:cNvPr id="4" name="Picture 3" descr="http://3.bp.blogspot.com/-eUUuxIjwBto/Uhr7atHFfeI/AAAAAAAAAcw/QeSnnmsJbvA/s1600/pc+dan+laptop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990600"/>
            <a:ext cx="3048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4.bp.blogspot.com/-jsaGCu5b8R8/Uh7LgAIqr6I/AAAAAAAAAec/9cJCqx9_VXc/s1600/minicomputer.jpg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67200" y="2209800"/>
            <a:ext cx="2143125" cy="160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http://2.bp.blogspot.com/-nKJ3Kwv1CEM/Uh7El5sRqBI/AAAAAAAAAeM/z6yBv5IAtro/s1600/mainframe+komputer.jpg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19600" y="4114800"/>
            <a:ext cx="24955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Clarendon Blk BT" pitchFamily="18" charset="0"/>
              </a:rPr>
              <a:t>Super-</a:t>
            </a:r>
            <a:r>
              <a:rPr lang="en-US" dirty="0" err="1" smtClean="0">
                <a:solidFill>
                  <a:srgbClr val="00B050"/>
                </a:solidFill>
                <a:latin typeface="Clarendon Blk BT" pitchFamily="18" charset="0"/>
              </a:rPr>
              <a:t>Komputer</a:t>
            </a:r>
            <a:r>
              <a:rPr lang="en-US" dirty="0" smtClean="0">
                <a:solidFill>
                  <a:srgbClr val="00B050"/>
                </a:solidFill>
                <a:latin typeface="Clarendon Blk BT" pitchFamily="18" charset="0"/>
              </a:rPr>
              <a:t> Di China</a:t>
            </a:r>
            <a:endParaRPr lang="en-US" dirty="0">
              <a:solidFill>
                <a:srgbClr val="00B050"/>
              </a:solidFill>
              <a:latin typeface="Clarendon Blk BT" pitchFamily="18" charset="0"/>
            </a:endParaRPr>
          </a:p>
        </p:txBody>
      </p:sp>
      <p:pic>
        <p:nvPicPr>
          <p:cNvPr id="4" name="Content Placeholder 3" descr="http://1.bp.blogspot.com/-GutzIg-JMPU/Uh69UXN3aTI/AAAAAAAAAdM/aWwz_MT6bbk/s1600/supercomputer+chines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09800"/>
            <a:ext cx="5791200" cy="3936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4.bp.blogspot.com/-ArLUSvrH38g/Uh69XnJKl0I/AAAAAAAAAdU/pHNFJOc_FuY/s1600/supercomputer+chines2.jpg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7400" y="2209800"/>
            <a:ext cx="3048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Clarendon Blk BT" pitchFamily="18" charset="0"/>
              </a:rPr>
              <a:t>Super-</a:t>
            </a:r>
            <a:r>
              <a:rPr lang="en-US" dirty="0" err="1" smtClean="0">
                <a:solidFill>
                  <a:srgbClr val="002060"/>
                </a:solidFill>
                <a:latin typeface="Clarendon Blk BT" pitchFamily="18" charset="0"/>
              </a:rPr>
              <a:t>Komputer</a:t>
            </a:r>
            <a:r>
              <a:rPr lang="en-US" dirty="0" smtClean="0">
                <a:solidFill>
                  <a:srgbClr val="002060"/>
                </a:solidFill>
                <a:latin typeface="Clarendon Blk BT" pitchFamily="18" charset="0"/>
              </a:rPr>
              <a:t> Di </a:t>
            </a:r>
            <a:r>
              <a:rPr lang="en-US" dirty="0" err="1" smtClean="0">
                <a:solidFill>
                  <a:srgbClr val="002060"/>
                </a:solidFill>
                <a:latin typeface="Clarendon Blk BT" pitchFamily="18" charset="0"/>
              </a:rPr>
              <a:t>Eropa</a:t>
            </a:r>
            <a:endParaRPr lang="en-US" dirty="0">
              <a:solidFill>
                <a:srgbClr val="002060"/>
              </a:solidFill>
              <a:latin typeface="Clarendon Blk BT" pitchFamily="18" charset="0"/>
            </a:endParaRPr>
          </a:p>
        </p:txBody>
      </p:sp>
      <p:pic>
        <p:nvPicPr>
          <p:cNvPr id="4" name="Content Placeholder 3" descr="http://1.bp.blogspot.com/-iN627vEx994/Uh69_fvwYcI/AAAAAAAAAdk/edPk515ndKs/s1600/supercomputer+eropa2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133600"/>
            <a:ext cx="3962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http://2.bp.blogspot.com/-kuTbPglzlnI/Uh69-FdyUCI/AAAAAAAAAdc/B30ilTI8uh8/s1600/supercomputer+eropa.jpg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5800" y="2133600"/>
            <a:ext cx="4419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216</TotalTime>
  <Words>535</Words>
  <Application>Microsoft Office PowerPoint</Application>
  <PresentationFormat>On-screen Show (4:3)</PresentationFormat>
  <Paragraphs>106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BAB 1 PENGENALAN KOMPUTER</vt:lpstr>
      <vt:lpstr>Defenisi Komputer Menurut beberapa buku komputer :</vt:lpstr>
      <vt:lpstr>PowerPoint Presentation</vt:lpstr>
      <vt:lpstr>B. Penggolongan Komputer</vt:lpstr>
      <vt:lpstr>PowerPoint Presentation</vt:lpstr>
      <vt:lpstr>PowerPoint Presentation</vt:lpstr>
      <vt:lpstr>PowerPoint Presentation</vt:lpstr>
      <vt:lpstr>Super-Komputer Di China</vt:lpstr>
      <vt:lpstr>Super-Komputer Di Eropa</vt:lpstr>
      <vt:lpstr>Super-Komputer Di India</vt:lpstr>
      <vt:lpstr>Super-Komputer Di Jepang</vt:lpstr>
      <vt:lpstr>Berdasarkan Generasinya</vt:lpstr>
      <vt:lpstr>PowerPoint Presentation</vt:lpstr>
      <vt:lpstr>PowerPoint Presentation</vt:lpstr>
      <vt:lpstr>PowerPoint Presentation</vt:lpstr>
      <vt:lpstr>PowerPoint Presentation</vt:lpstr>
      <vt:lpstr>BUAT Kelompok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1 PENGENALAN KOMPUTER</dc:title>
  <dc:creator>STIEYAPPAS</dc:creator>
  <cp:lastModifiedBy>Lenovo</cp:lastModifiedBy>
  <cp:revision>23</cp:revision>
  <dcterms:created xsi:type="dcterms:W3CDTF">2016-02-22T12:55:18Z</dcterms:created>
  <dcterms:modified xsi:type="dcterms:W3CDTF">2017-02-20T09:10:30Z</dcterms:modified>
</cp:coreProperties>
</file>