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8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7EEC-14B5-47EC-908F-8D05AFE27C44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BA211-9851-4B8C-8013-6A516166E1E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41BE-2C93-4B6E-B288-863D1B87F78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A64A404-6503-49DF-8C6E-334DBAD80201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7396AE-83E7-4C98-99C7-F8BE3138BDD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01080" cy="4343408"/>
          </a:xfrm>
        </p:spPr>
        <p:txBody>
          <a:bodyPr>
            <a:normAutofit/>
          </a:bodyPr>
          <a:lstStyle/>
          <a:p>
            <a:pPr algn="ctr"/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BAB IV</a:t>
            </a:r>
            <a:br>
              <a:rPr lang="id-ID" sz="3200" dirty="0" smtClean="0"/>
            </a:br>
            <a:r>
              <a:rPr lang="id-ID" sz="3200" dirty="0" smtClean="0"/>
              <a:t>ANALISA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en-US" sz="3200" dirty="0" smtClean="0"/>
              <a:t>PASAR KONSUMEN DAN </a:t>
            </a:r>
            <a:r>
              <a:rPr lang="id-ID" sz="3200" dirty="0" smtClean="0"/>
              <a:t>PASAR BISNIS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28670"/>
            <a:ext cx="8610600" cy="5426890"/>
          </a:xfrm>
        </p:spPr>
        <p:txBody>
          <a:bodyPr/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memproduksi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lain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disewakan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untung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610600" cy="640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TINGKAH LAKU PEMBELI DI PASAR INDUSTRI</a:t>
            </a:r>
          </a:p>
          <a:p>
            <a:pPr>
              <a:buNone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: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dipasar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,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  <a:r>
              <a:rPr lang="en-US" dirty="0" err="1" smtClean="0"/>
              <a:t>memesan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endParaRPr lang="en-US" dirty="0" smtClean="0"/>
          </a:p>
          <a:p>
            <a:pPr marL="582930" indent="-514350">
              <a:buFont typeface="+mj-lt"/>
              <a:buAutoNum type="arabicPeriod" startAt="2"/>
            </a:pP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modifikasi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dipasar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,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memodifikasi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, </a:t>
            </a:r>
            <a:r>
              <a:rPr lang="en-US" dirty="0" err="1" smtClean="0"/>
              <a:t>persyaratan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endParaRPr lang="en-US" dirty="0" smtClean="0"/>
          </a:p>
          <a:p>
            <a:pPr marL="582930" indent="-514350">
              <a:buFont typeface="+mj-lt"/>
              <a:buAutoNum type="arabicPeriod" startAt="3"/>
            </a:pP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dipasar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,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kalinya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610600" cy="63555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PARA PESERTA DALAM PROSES PEMBELIAN DI PASAR INDUSTRI</a:t>
            </a:r>
          </a:p>
          <a:p>
            <a:pPr>
              <a:buNone/>
            </a:pPr>
            <a:r>
              <a:rPr lang="en-US" b="1" i="1" dirty="0" err="1" smtClean="0"/>
              <a:t>Pusat</a:t>
            </a:r>
            <a:r>
              <a:rPr lang="en-US" b="1" i="1" dirty="0" smtClean="0"/>
              <a:t> </a:t>
            </a:r>
            <a:r>
              <a:rPr lang="en-US" b="1" i="1" dirty="0" err="1" smtClean="0"/>
              <a:t>pembelian</a:t>
            </a:r>
            <a:endParaRPr lang="en-US" b="1" i="1" dirty="0" smtClean="0"/>
          </a:p>
          <a:p>
            <a:pPr>
              <a:buNone/>
            </a:pP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unit yang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Lima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: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Pemakai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582930" indent="-514350">
              <a:buFont typeface="+mj-lt"/>
              <a:buAutoNum type="arabicPeriod" startAt="2"/>
            </a:pPr>
            <a:r>
              <a:rPr lang="en-US" dirty="0" err="1" smtClean="0"/>
              <a:t>Pemberi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endParaRPr lang="en-US" dirty="0" smtClean="0"/>
          </a:p>
          <a:p>
            <a:pPr marL="58293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763000" cy="6096000"/>
          </a:xfrm>
        </p:spPr>
        <p:txBody>
          <a:bodyPr/>
          <a:lstStyle/>
          <a:p>
            <a:pPr marL="582930" indent="-514350">
              <a:buFont typeface="+mj-lt"/>
              <a:buAutoNum type="arabicPeriod" startAt="3"/>
            </a:pPr>
            <a:r>
              <a:rPr lang="en-US" dirty="0" err="1" smtClean="0"/>
              <a:t>Pembeli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endParaRPr lang="en-US" dirty="0" smtClean="0"/>
          </a:p>
          <a:p>
            <a:pPr marL="582930" indent="-514350">
              <a:buFont typeface="+mj-lt"/>
              <a:buAutoNum type="arabicPeriod" startAt="4"/>
            </a:pPr>
            <a:r>
              <a:rPr lang="en-US" dirty="0" err="1" smtClean="0"/>
              <a:t>Pengambil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formal </a:t>
            </a:r>
            <a:r>
              <a:rPr lang="en-US" dirty="0" err="1" smtClean="0"/>
              <a:t>dan</a:t>
            </a:r>
            <a:r>
              <a:rPr lang="en-US" dirty="0" smtClean="0"/>
              <a:t> informal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menyetujui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 smtClean="0"/>
          </a:p>
          <a:p>
            <a:pPr marL="582930" indent="-514350">
              <a:buFont typeface="+mj-lt"/>
              <a:buAutoNum type="arabicPeriod" startAt="5"/>
            </a:pPr>
            <a:r>
              <a:rPr lang="en-US" dirty="0" err="1" smtClean="0"/>
              <a:t>Penjaga</a:t>
            </a:r>
            <a:r>
              <a:rPr lang="en-US" dirty="0" smtClean="0"/>
              <a:t> </a:t>
            </a:r>
            <a:r>
              <a:rPr lang="en-US" dirty="0" err="1" smtClean="0"/>
              <a:t>gawang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5974560"/>
          </a:xfrm>
        </p:spPr>
        <p:txBody>
          <a:bodyPr>
            <a:normAutofit/>
          </a:bodyPr>
          <a:lstStyle/>
          <a:p>
            <a:pPr>
              <a:buNone/>
            </a:pPr>
            <a:endParaRPr lang="id-ID" dirty="0" smtClean="0"/>
          </a:p>
          <a:p>
            <a:r>
              <a:rPr lang="en-US" dirty="0" smtClean="0"/>
              <a:t>PROSES PEMBELIAN DI PASAR INDUSTRI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id-ID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Pengumpulan</a:t>
            </a:r>
            <a:r>
              <a:rPr lang="en-US" dirty="0" smtClean="0"/>
              <a:t> proposal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KARAKTERISTIK YANG MEMPENGARUHI TINGKAH LAKU KONSUMEN</a:t>
            </a:r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persepsi</a:t>
            </a:r>
            <a:r>
              <a:rPr lang="en-US" dirty="0" smtClean="0"/>
              <a:t>, </a:t>
            </a:r>
            <a:r>
              <a:rPr lang="en-US" dirty="0" err="1" smtClean="0"/>
              <a:t>keinginan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yang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Sub </a:t>
            </a:r>
            <a:r>
              <a:rPr lang="en-US" dirty="0" err="1" smtClean="0"/>
              <a:t>budaya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Kelompok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yang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Keluarga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yang paling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status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disekitarnya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status yang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penghargaan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705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daur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Pekerjaan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Status </a:t>
            </a:r>
            <a:r>
              <a:rPr lang="en-US" dirty="0" err="1" smtClean="0"/>
              <a:t>Ekonomi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Gaya </a:t>
            </a:r>
            <a:r>
              <a:rPr lang="en-US" dirty="0" err="1" smtClean="0"/>
              <a:t>hidup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Motivasi</a:t>
            </a:r>
            <a:r>
              <a:rPr lang="en-US" dirty="0" smtClean="0"/>
              <a:t> (</a:t>
            </a:r>
            <a:r>
              <a:rPr lang="en-US" dirty="0" err="1" smtClean="0"/>
              <a:t>dorongan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Persepsi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dilalui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, </a:t>
            </a:r>
            <a:r>
              <a:rPr lang="en-US" dirty="0" err="1" smtClean="0"/>
              <a:t>mengorganisasikan</a:t>
            </a:r>
            <a:r>
              <a:rPr lang="en-US" dirty="0" smtClean="0"/>
              <a:t>, </a:t>
            </a:r>
            <a:r>
              <a:rPr lang="en-US" dirty="0" err="1" smtClean="0"/>
              <a:t>menginterpretasikan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Pengetahuan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Pembelajaran</a:t>
            </a:r>
            <a:r>
              <a:rPr lang="en-US" dirty="0" smtClean="0"/>
              <a:t> :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individual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763000" cy="68580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keyakinan</a:t>
            </a:r>
            <a:r>
              <a:rPr lang="en-US" dirty="0" smtClean="0"/>
              <a:t> :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deskriptif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Sikap</a:t>
            </a:r>
            <a:r>
              <a:rPr lang="en-US" dirty="0" smtClean="0"/>
              <a:t> : </a:t>
            </a:r>
            <a:r>
              <a:rPr lang="en-US" dirty="0" err="1" smtClean="0"/>
              <a:t>Evaluasi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kecendrungan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endParaRPr lang="en-US" dirty="0" smtClean="0"/>
          </a:p>
          <a:p>
            <a:r>
              <a:rPr lang="en-US" dirty="0" smtClean="0"/>
              <a:t>PERAN KONSUMEN DALAM MEMBELI</a:t>
            </a:r>
          </a:p>
          <a:p>
            <a:pPr>
              <a:buNone/>
            </a:pP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Ada</a:t>
            </a:r>
            <a:r>
              <a:rPr lang="en-US" dirty="0" smtClean="0"/>
              <a:t> 4 </a:t>
            </a:r>
            <a:r>
              <a:rPr lang="en-US" dirty="0" err="1" smtClean="0"/>
              <a:t>tipe</a:t>
            </a:r>
            <a:r>
              <a:rPr lang="en-US" dirty="0" smtClean="0"/>
              <a:t> :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yang </a:t>
            </a:r>
            <a:r>
              <a:rPr lang="en-US" dirty="0" err="1" smtClean="0"/>
              <a:t>kompleks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yang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ketidakcocokan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yang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126960"/>
          </a:xfrm>
        </p:spPr>
        <p:txBody>
          <a:bodyPr/>
          <a:lstStyle/>
          <a:p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    </a:t>
            </a:r>
            <a:r>
              <a:rPr lang="id-ID" dirty="0" smtClean="0"/>
              <a:t>		  </a:t>
            </a:r>
            <a:r>
              <a:rPr lang="en-US" sz="2000" dirty="0" err="1" smtClean="0"/>
              <a:t>Keterlibatan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</a:t>
            </a:r>
            <a:r>
              <a:rPr lang="id-ID" sz="2000" dirty="0" smtClean="0"/>
              <a:t>i</a:t>
            </a:r>
            <a:r>
              <a:rPr lang="id-ID" sz="2800" dirty="0" smtClean="0"/>
              <a:t> </a:t>
            </a:r>
            <a:r>
              <a:rPr lang="en-US" sz="2800" dirty="0" smtClean="0"/>
              <a:t> </a:t>
            </a:r>
            <a:r>
              <a:rPr lang="id-ID" sz="2800" dirty="0" smtClean="0"/>
              <a:t>   </a:t>
            </a:r>
            <a:r>
              <a:rPr lang="id-ID" sz="2800" dirty="0" smtClean="0"/>
              <a:t> </a:t>
            </a:r>
            <a:r>
              <a:rPr lang="en-US" sz="2000" dirty="0" err="1" smtClean="0"/>
              <a:t>Keterlibatan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endParaRPr lang="en-US" sz="2000" dirty="0" smtClean="0"/>
          </a:p>
          <a:p>
            <a:pPr>
              <a:buNone/>
            </a:pPr>
            <a:endParaRPr lang="id-ID" sz="2800" dirty="0" smtClean="0"/>
          </a:p>
          <a:p>
            <a:pPr>
              <a:buNone/>
            </a:pP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merek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Sedikit</a:t>
            </a:r>
            <a:r>
              <a:rPr lang="en-US" sz="2800" dirty="0" smtClean="0"/>
              <a:t> </a:t>
            </a:r>
            <a:r>
              <a:rPr lang="en-US" sz="2800" dirty="0" err="1" smtClean="0"/>
              <a:t>merek</a:t>
            </a: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00400" y="1981200"/>
            <a:ext cx="2667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Tingkah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kompleks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248400" y="3886200"/>
            <a:ext cx="2514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Tingkah</a:t>
            </a:r>
            <a:r>
              <a:rPr lang="en-US" sz="2000" dirty="0" smtClean="0"/>
              <a:t> </a:t>
            </a:r>
            <a:r>
              <a:rPr lang="en-US" sz="2000" dirty="0" err="1" smtClean="0"/>
              <a:t>laku</a:t>
            </a:r>
            <a:r>
              <a:rPr lang="en-US" sz="2000" dirty="0" smtClean="0"/>
              <a:t> </a:t>
            </a:r>
            <a:r>
              <a:rPr lang="en-US" sz="2000" dirty="0" err="1" smtClean="0"/>
              <a:t>membeli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kebiasaan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248400" y="1981200"/>
            <a:ext cx="2667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Tingkah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variasi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200400" y="3886200"/>
            <a:ext cx="2667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Tingkah</a:t>
            </a:r>
            <a:r>
              <a:rPr lang="en-US" sz="2000" dirty="0" smtClean="0"/>
              <a:t> </a:t>
            </a:r>
            <a:r>
              <a:rPr lang="en-US" sz="2000" dirty="0" err="1" smtClean="0"/>
              <a:t>laku</a:t>
            </a:r>
            <a:r>
              <a:rPr lang="en-US" sz="2000" dirty="0" smtClean="0"/>
              <a:t> </a:t>
            </a:r>
            <a:r>
              <a:rPr lang="en-US" sz="2000" dirty="0" err="1" smtClean="0"/>
              <a:t>membeli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mengurangi</a:t>
            </a:r>
            <a:r>
              <a:rPr lang="en-US" sz="2000" dirty="0" smtClean="0"/>
              <a:t> </a:t>
            </a:r>
            <a:r>
              <a:rPr lang="en-US" sz="2000" dirty="0" err="1" smtClean="0"/>
              <a:t>ketidakcocokan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458200" cy="6126960"/>
          </a:xfrm>
        </p:spPr>
        <p:txBody>
          <a:bodyPr/>
          <a:lstStyle/>
          <a:p>
            <a:r>
              <a:rPr lang="en-US" dirty="0" smtClean="0"/>
              <a:t>PROSES KEPUTUSAN PEMBELIAN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282" y="1828800"/>
            <a:ext cx="1919318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276600" y="18288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172200" y="18288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Alternatif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6000760" y="3429000"/>
            <a:ext cx="214314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943600" y="5029200"/>
            <a:ext cx="234317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Tingkah</a:t>
            </a:r>
            <a:r>
              <a:rPr lang="en-US" sz="2000" dirty="0" smtClean="0"/>
              <a:t> </a:t>
            </a:r>
            <a:r>
              <a:rPr lang="en-US" sz="2000" dirty="0" err="1" smtClean="0"/>
              <a:t>laku</a:t>
            </a:r>
            <a:r>
              <a:rPr lang="en-US" sz="2000" dirty="0" smtClean="0"/>
              <a:t> </a:t>
            </a:r>
            <a:r>
              <a:rPr lang="en-US" sz="2000" dirty="0" err="1" smtClean="0"/>
              <a:t>pasca</a:t>
            </a:r>
            <a:r>
              <a:rPr lang="en-US" sz="2000" dirty="0" smtClean="0"/>
              <a:t> </a:t>
            </a:r>
            <a:r>
              <a:rPr lang="en-US" sz="2000" dirty="0" err="1" smtClean="0"/>
              <a:t>pembelian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2133600" y="21717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2133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2"/>
          </p:cNvCxnSpPr>
          <p:nvPr/>
        </p:nvCxnSpPr>
        <p:spPr>
          <a:xfrm rot="5400000">
            <a:off x="6572250" y="295275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6496050" y="455295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203160"/>
          </a:xfrm>
        </p:spPr>
        <p:txBody>
          <a:bodyPr>
            <a:normAutofit/>
          </a:bodyPr>
          <a:lstStyle/>
          <a:p>
            <a:pPr marL="582930" indent="-514350">
              <a:buAutoNum type="arabicPeriod"/>
            </a:pPr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endParaRPr lang="en-US" dirty="0" smtClean="0"/>
          </a:p>
          <a:p>
            <a:pPr marL="582930" indent="-514350">
              <a:buFont typeface="+mj-lt"/>
              <a:buAutoNum type="arabicPeriod" startAt="2"/>
            </a:pP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: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teman</a:t>
            </a:r>
            <a:r>
              <a:rPr lang="en-US" dirty="0" smtClean="0"/>
              <a:t>, </a:t>
            </a:r>
            <a:r>
              <a:rPr lang="en-US" dirty="0" err="1" smtClean="0"/>
              <a:t>tetangga</a:t>
            </a:r>
            <a:r>
              <a:rPr lang="en-US" dirty="0" smtClean="0"/>
              <a:t>, </a:t>
            </a:r>
            <a:r>
              <a:rPr lang="en-US" dirty="0" err="1" smtClean="0"/>
              <a:t>kenalan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komersial</a:t>
            </a:r>
            <a:r>
              <a:rPr lang="en-US" dirty="0" smtClean="0"/>
              <a:t> : </a:t>
            </a:r>
            <a:r>
              <a:rPr lang="en-US" dirty="0" err="1" smtClean="0"/>
              <a:t>Iklan</a:t>
            </a:r>
            <a:r>
              <a:rPr lang="en-US" dirty="0" smtClean="0"/>
              <a:t>, </a:t>
            </a:r>
            <a:r>
              <a:rPr lang="en-US" dirty="0" err="1" smtClean="0"/>
              <a:t>wiraniaga</a:t>
            </a:r>
            <a:r>
              <a:rPr lang="en-US" dirty="0" smtClean="0"/>
              <a:t>, </a:t>
            </a:r>
            <a:r>
              <a:rPr lang="en-US" dirty="0" err="1" smtClean="0"/>
              <a:t>agen</a:t>
            </a:r>
            <a:r>
              <a:rPr lang="en-US" dirty="0" smtClean="0"/>
              <a:t>, </a:t>
            </a:r>
            <a:r>
              <a:rPr lang="en-US" dirty="0" err="1" smtClean="0"/>
              <a:t>kemasan</a:t>
            </a:r>
            <a:r>
              <a:rPr lang="en-US" dirty="0" smtClean="0"/>
              <a:t>, </a:t>
            </a:r>
            <a:r>
              <a:rPr lang="en-US" dirty="0" err="1" smtClean="0"/>
              <a:t>pajangan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: media </a:t>
            </a:r>
            <a:r>
              <a:rPr lang="en-US" dirty="0" err="1" smtClean="0"/>
              <a:t>masa</a:t>
            </a:r>
            <a:r>
              <a:rPr lang="en-US" dirty="0" smtClean="0"/>
              <a:t>,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: </a:t>
            </a:r>
            <a:r>
              <a:rPr lang="en-US" dirty="0" err="1" smtClean="0"/>
              <a:t>penanganan</a:t>
            </a:r>
            <a:r>
              <a:rPr lang="en-US" dirty="0" smtClean="0"/>
              <a:t>, </a:t>
            </a:r>
            <a:r>
              <a:rPr lang="en-US" dirty="0" err="1" smtClean="0"/>
              <a:t>pemeriksaan</a:t>
            </a:r>
            <a:r>
              <a:rPr lang="en-US" dirty="0" smtClean="0"/>
              <a:t>,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610600" cy="670560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 startAt="3"/>
            </a:pP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.</a:t>
            </a:r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:</a:t>
            </a:r>
          </a:p>
          <a:p>
            <a:pPr marL="58293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 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 Tingkat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Citra </a:t>
            </a:r>
            <a:r>
              <a:rPr lang="en-US" dirty="0" err="1" smtClean="0"/>
              <a:t>merek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582930" indent="-514350">
              <a:buFont typeface="+mj-lt"/>
              <a:buAutoNum type="arabicPeriod" startAt="4"/>
            </a:pP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endParaRPr lang="en-US" dirty="0" smtClean="0"/>
          </a:p>
          <a:p>
            <a:pPr marL="582930" indent="-514350">
              <a:buFont typeface="+mj-lt"/>
              <a:buAutoNum type="arabicPeriod" startAt="4"/>
            </a:pP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endParaRPr lang="en-US" dirty="0" smtClean="0"/>
          </a:p>
          <a:p>
            <a:pPr marL="58293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</TotalTime>
  <Words>139</Words>
  <Application>Microsoft Office PowerPoint</Application>
  <PresentationFormat>On-screen Show (4:3)</PresentationFormat>
  <Paragraphs>113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Aspect</vt:lpstr>
      <vt:lpstr> BAB IV ANALISA PASAR KONSUMEN DAN PASAR BISNIS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PASAR KONSUMEN DAN PASAR BISNIS</dc:title>
  <dc:creator>notebook</dc:creator>
  <cp:lastModifiedBy>notebook</cp:lastModifiedBy>
  <cp:revision>3</cp:revision>
  <dcterms:created xsi:type="dcterms:W3CDTF">2016-10-19T10:16:36Z</dcterms:created>
  <dcterms:modified xsi:type="dcterms:W3CDTF">2016-10-31T05:06:06Z</dcterms:modified>
</cp:coreProperties>
</file>