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FE18D-3DE2-477C-91AB-CC38799A558E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19494-C1DC-455D-984E-55183C02EBE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41BE-2C93-4B6E-B288-863D1B87F7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25431-A227-4805-9378-861A891246CF}" type="datetimeFigureOut">
              <a:rPr lang="id-ID" smtClean="0"/>
              <a:pPr/>
              <a:t>31/10/2016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39149-38AC-4483-8B3E-277C33BC52AB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4264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3200" dirty="0" smtClean="0"/>
              <a:t>BAB V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smtClean="0"/>
              <a:t>SEGMENTASI </a:t>
            </a:r>
            <a:r>
              <a:rPr lang="en-US" sz="3200" dirty="0" smtClean="0"/>
              <a:t>PASAR, MENETAPKAN TARGET, DAN MENETAPKAN POSISI UNTUK KEUNGGULAN BERSAING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763000" cy="2971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latin typeface="Bradley Hand ITC" pitchFamily="66" charset="0"/>
              </a:rPr>
              <a:t>SEGMENTASI PASAR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terbedakan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karakteristik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705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unit </a:t>
            </a:r>
            <a:r>
              <a:rPr lang="en-US" dirty="0" err="1" smtClean="0"/>
              <a:t>secara</a:t>
            </a:r>
            <a:r>
              <a:rPr lang="en-US" dirty="0" smtClean="0"/>
              <a:t> 	</a:t>
            </a:r>
            <a:r>
              <a:rPr lang="en-US" dirty="0" err="1" smtClean="0"/>
              <a:t>geografik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regional, </a:t>
            </a:r>
            <a:r>
              <a:rPr lang="en-US" dirty="0" err="1" smtClean="0"/>
              <a:t>negara</a:t>
            </a:r>
            <a:r>
              <a:rPr lang="en-US" dirty="0" smtClean="0"/>
              <a:t> 	</a:t>
            </a:r>
            <a:r>
              <a:rPr lang="en-US" dirty="0" err="1" smtClean="0"/>
              <a:t>bagian</a:t>
            </a:r>
            <a:r>
              <a:rPr lang="en-US" dirty="0" smtClean="0"/>
              <a:t>, country,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	</a:t>
            </a:r>
            <a:r>
              <a:rPr lang="en-US" dirty="0" err="1" smtClean="0"/>
              <a:t>perumahan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sz="3200" dirty="0" err="1" smtClean="0"/>
              <a:t>Segmentasi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umur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daur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Membagi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umur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	</a:t>
            </a:r>
            <a:r>
              <a:rPr lang="en-US" sz="3200" dirty="0" err="1" smtClean="0"/>
              <a:t>daur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	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3200" dirty="0" err="1" smtClean="0"/>
              <a:t>Segmentasi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Psikologis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membagi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, </a:t>
            </a:r>
            <a:r>
              <a:rPr lang="en-US" sz="3200" dirty="0" err="1" smtClean="0"/>
              <a:t>gaya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kepribadian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20316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200" dirty="0" err="1" smtClean="0"/>
              <a:t>Segmentasi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Tingkah</a:t>
            </a:r>
            <a:r>
              <a:rPr lang="en-US" sz="3200" dirty="0" smtClean="0"/>
              <a:t> </a:t>
            </a:r>
            <a:r>
              <a:rPr lang="en-US" sz="3200" dirty="0" err="1" smtClean="0"/>
              <a:t>Laku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Mengelompokkan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, </a:t>
            </a:r>
            <a:r>
              <a:rPr lang="en-US" sz="3200" dirty="0" err="1" smtClean="0"/>
              <a:t>sikap</a:t>
            </a:r>
            <a:r>
              <a:rPr lang="en-US" sz="3200" dirty="0" smtClean="0"/>
              <a:t>,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reaksi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b="1" dirty="0" smtClean="0">
                <a:latin typeface="Bradley Hand ITC" pitchFamily="66" charset="0"/>
              </a:rPr>
              <a:t>MENENTUKAN SASARAN PASAR</a:t>
            </a:r>
            <a:endParaRPr lang="en-US" sz="32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 	</a:t>
            </a:r>
            <a:r>
              <a:rPr lang="en-US" sz="3200" dirty="0" err="1" smtClean="0"/>
              <a:t>Mengevaluasi</a:t>
            </a:r>
            <a:r>
              <a:rPr lang="en-US" sz="3200" dirty="0" smtClean="0"/>
              <a:t> </a:t>
            </a:r>
            <a:r>
              <a:rPr lang="en-US" sz="3200" dirty="0" err="1" smtClean="0"/>
              <a:t>Segmen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:</a:t>
            </a:r>
          </a:p>
          <a:p>
            <a:pPr>
              <a:buNone/>
            </a:pPr>
            <a:r>
              <a:rPr lang="en-US" sz="3200" dirty="0" smtClean="0"/>
              <a:t>		1.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segmen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2.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tarik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struktural</a:t>
            </a:r>
            <a:r>
              <a:rPr lang="en-US" sz="3200" dirty="0" smtClean="0"/>
              <a:t> </a:t>
            </a:r>
            <a:r>
              <a:rPr lang="en-US" sz="3200" dirty="0" err="1" smtClean="0"/>
              <a:t>segmen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3. </a:t>
            </a:r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70560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3200" dirty="0" err="1" smtClean="0"/>
              <a:t>Menyeleksi</a:t>
            </a:r>
            <a:r>
              <a:rPr lang="en-US" sz="3200" dirty="0" smtClean="0"/>
              <a:t> </a:t>
            </a:r>
            <a:r>
              <a:rPr lang="en-US" sz="3200" dirty="0" err="1" smtClean="0"/>
              <a:t>Segmen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err="1" smtClean="0"/>
              <a:t>Pasar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kumpulan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serupa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alternatif</a:t>
            </a:r>
            <a:r>
              <a:rPr lang="en-US" sz="3200" dirty="0" smtClean="0"/>
              <a:t> </a:t>
            </a:r>
            <a:r>
              <a:rPr lang="en-US" sz="3200" dirty="0" err="1" smtClean="0"/>
              <a:t>peliputan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 :</a:t>
            </a:r>
          </a:p>
          <a:p>
            <a:pPr marL="969264" lvl="1" indent="-514350">
              <a:buAutoNum type="arabicPeriod"/>
            </a:pP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endParaRPr lang="en-US" sz="3200" dirty="0" smtClean="0"/>
          </a:p>
          <a:p>
            <a:pPr marL="969264" lvl="1" indent="-51435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peliputan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memutuskan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mengabaikan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segmen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 marL="969264" lvl="1" indent="-514350">
              <a:buNone/>
            </a:pPr>
            <a:endParaRPr lang="en-US" sz="3200" dirty="0" smtClean="0"/>
          </a:p>
          <a:p>
            <a:pPr marL="969264" lvl="1" indent="-514350">
              <a:buNone/>
            </a:pPr>
            <a:r>
              <a:rPr lang="en-US" sz="3200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5486400"/>
            <a:ext cx="2514600" cy="1219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Bauran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800" b="1" dirty="0" smtClean="0">
                <a:solidFill>
                  <a:schemeClr val="bg1"/>
                </a:solidFill>
              </a:rPr>
              <a:t> Perusahaan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5486400"/>
            <a:ext cx="2514600" cy="1219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Pasar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038600" y="5943600"/>
            <a:ext cx="14478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peliputan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Terkonsentrasi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peliputan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subpasar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819400"/>
            <a:ext cx="2895600" cy="6096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Bauran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Perusahaan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3429000"/>
            <a:ext cx="2895600" cy="533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Bauran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Perusahaan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962400"/>
            <a:ext cx="2895600" cy="533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Bauran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000" b="1" dirty="0" smtClean="0">
                <a:solidFill>
                  <a:schemeClr val="bg1"/>
                </a:solidFill>
              </a:rPr>
              <a:t> Perusahaan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2743200"/>
            <a:ext cx="2895600" cy="6096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Segmen</a:t>
            </a:r>
            <a:r>
              <a:rPr lang="en-US" sz="2000" b="1" dirty="0" smtClean="0">
                <a:solidFill>
                  <a:schemeClr val="bg1"/>
                </a:solidFill>
              </a:rPr>
              <a:t>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352800"/>
            <a:ext cx="2895600" cy="6096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Segmen</a:t>
            </a:r>
            <a:r>
              <a:rPr lang="en-US" sz="2000" b="1" dirty="0" smtClean="0">
                <a:solidFill>
                  <a:schemeClr val="bg1"/>
                </a:solidFill>
              </a:rPr>
              <a:t>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3962400"/>
            <a:ext cx="2895600" cy="60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Segmen</a:t>
            </a:r>
            <a:r>
              <a:rPr lang="en-US" sz="2000" b="1" dirty="0" smtClean="0">
                <a:solidFill>
                  <a:schemeClr val="bg1"/>
                </a:solidFill>
              </a:rPr>
              <a:t>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38600" y="4038600"/>
            <a:ext cx="1371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038600" y="3505200"/>
            <a:ext cx="1371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038600" y="2971800"/>
            <a:ext cx="1371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203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3200" b="1" dirty="0" smtClean="0">
                <a:latin typeface="Bradley Hand ITC" pitchFamily="66" charset="0"/>
              </a:rPr>
              <a:t>MENETAPKAN POSISI UNTUK KEUNGGULAN BERSAING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Posisi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diduduki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685800"/>
            <a:ext cx="2438400" cy="11430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Bauran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Pemasaran</a:t>
            </a:r>
            <a:r>
              <a:rPr lang="en-US" sz="2800" b="1" dirty="0" smtClean="0">
                <a:solidFill>
                  <a:schemeClr val="bg1"/>
                </a:solidFill>
              </a:rPr>
              <a:t> Perusahaan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429000" y="990600"/>
            <a:ext cx="1295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81000"/>
            <a:ext cx="2590800" cy="5334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Segmen</a:t>
            </a:r>
            <a:r>
              <a:rPr lang="en-US" sz="2400" b="1" dirty="0" smtClean="0">
                <a:solidFill>
                  <a:schemeClr val="bg1"/>
                </a:solidFill>
              </a:rPr>
              <a:t> 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914400"/>
            <a:ext cx="2590800" cy="5334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Segmen</a:t>
            </a:r>
            <a:r>
              <a:rPr lang="en-US" sz="2400" b="1" dirty="0" smtClean="0">
                <a:solidFill>
                  <a:schemeClr val="bg1"/>
                </a:solidFill>
              </a:rPr>
              <a:t> 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1447800"/>
            <a:ext cx="2590800" cy="5334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Segmen</a:t>
            </a:r>
            <a:r>
              <a:rPr lang="en-US" sz="2400" b="1" dirty="0" smtClean="0">
                <a:solidFill>
                  <a:schemeClr val="bg1"/>
                </a:solidFill>
              </a:rPr>
              <a:t> 3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355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langkah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	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Kunci</a:t>
            </a:r>
            <a:r>
              <a:rPr lang="en-US" i="1" dirty="0" smtClean="0"/>
              <a:t> </a:t>
            </a:r>
            <a:r>
              <a:rPr lang="en-US" i="1" dirty="0" err="1" smtClean="0"/>
              <a:t>berhasil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mempertahankan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pelanggan</a:t>
            </a:r>
            <a:r>
              <a:rPr lang="en-US" i="1" dirty="0" smtClean="0"/>
              <a:t> : </a:t>
            </a:r>
            <a:r>
              <a:rPr lang="en-US" i="1" dirty="0" err="1" smtClean="0"/>
              <a:t>memahami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baik</a:t>
            </a:r>
            <a:r>
              <a:rPr lang="en-US" i="1" dirty="0" smtClean="0"/>
              <a:t> </a:t>
            </a:r>
            <a:r>
              <a:rPr lang="en-US" i="1" dirty="0" err="1" smtClean="0"/>
              <a:t>kebutuhan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pembelian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ketimbang</a:t>
            </a:r>
            <a:r>
              <a:rPr lang="en-US" i="1" dirty="0" smtClean="0"/>
              <a:t> yang </a:t>
            </a:r>
            <a:r>
              <a:rPr lang="en-US" i="1" dirty="0" err="1" smtClean="0"/>
              <a:t>dipahami</a:t>
            </a:r>
            <a:r>
              <a:rPr lang="en-US" i="1" dirty="0" smtClean="0"/>
              <a:t> </a:t>
            </a:r>
            <a:r>
              <a:rPr lang="en-US" i="1" dirty="0" err="1" smtClean="0"/>
              <a:t>pesaing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menyerahkan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	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97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BAB V SEGMENTASI PASAR, MENETAPKAN TARGET, DAN MENETAPKAN POSISI UNTUK KEUNGGULAN BERSAING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SEGMENTASI PASAR, MENETAPKAN TARGET, DAN MENETAPKAN POSISI UNTUK KEUNGGULAN BERSAING</dc:title>
  <dc:creator>notebook</dc:creator>
  <cp:lastModifiedBy>notebook</cp:lastModifiedBy>
  <cp:revision>2</cp:revision>
  <dcterms:created xsi:type="dcterms:W3CDTF">2016-10-31T04:46:27Z</dcterms:created>
  <dcterms:modified xsi:type="dcterms:W3CDTF">2016-10-31T05:06:53Z</dcterms:modified>
</cp:coreProperties>
</file>