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9" r:id="rId5"/>
    <p:sldId id="258" r:id="rId6"/>
    <p:sldId id="260" r:id="rId7"/>
    <p:sldId id="261" r:id="rId8"/>
    <p:sldId id="262" r:id="rId9"/>
    <p:sldId id="263" r:id="rId10"/>
    <p:sldId id="264" r:id="rId11"/>
    <p:sldId id="266" r:id="rId12"/>
    <p:sldId id="267" r:id="rId13"/>
    <p:sldId id="268"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D5607187-6539-40A7-8E2A-0B05C60118CA}" type="slidenum">
              <a:rPr lang="id-ID" smtClean="0"/>
              <a:pPr/>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D5607187-6539-40A7-8E2A-0B05C60118C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E14F70-222B-4D13-9FAA-FDE59857A6C6}" type="datetimeFigureOut">
              <a:rPr lang="id-ID" smtClean="0"/>
              <a:pPr/>
              <a:t>17/06/2011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5607187-6539-40A7-8E2A-0B05C60118CA}"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EE14F70-222B-4D13-9FAA-FDE59857A6C6}" type="datetimeFigureOut">
              <a:rPr lang="id-ID" smtClean="0"/>
              <a:pPr/>
              <a:t>17/06/2011</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5607187-6539-40A7-8E2A-0B05C60118CA}"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BAB VI</a:t>
            </a:r>
            <a:endParaRPr lang="id-ID" dirty="0"/>
          </a:p>
        </p:txBody>
      </p:sp>
      <p:sp>
        <p:nvSpPr>
          <p:cNvPr id="3" name="Subtitle 2"/>
          <p:cNvSpPr>
            <a:spLocks noGrp="1"/>
          </p:cNvSpPr>
          <p:nvPr>
            <p:ph type="subTitle" idx="1"/>
          </p:nvPr>
        </p:nvSpPr>
        <p:spPr/>
        <p:txBody>
          <a:bodyPr/>
          <a:lstStyle/>
          <a:p>
            <a:r>
              <a:rPr lang="id-ID" dirty="0" smtClean="0"/>
              <a:t>STIE YAPPAS PASBAR</a:t>
            </a:r>
          </a:p>
          <a:p>
            <a:r>
              <a:rPr lang="id-ID" dirty="0" smtClean="0"/>
              <a:t>SEMESTER IV</a:t>
            </a:r>
            <a:endParaRPr lang="id-ID"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pPr algn="l"/>
            <a:r>
              <a:rPr lang="id-ID" sz="2400" dirty="0" smtClean="0"/>
              <a:t>Contoh Soal</a:t>
            </a:r>
            <a:endParaRPr lang="id-ID" sz="2400" dirty="0"/>
          </a:p>
        </p:txBody>
      </p:sp>
      <p:sp>
        <p:nvSpPr>
          <p:cNvPr id="3" name="Content Placeholder 2"/>
          <p:cNvSpPr>
            <a:spLocks noGrp="1"/>
          </p:cNvSpPr>
          <p:nvPr>
            <p:ph idx="1"/>
          </p:nvPr>
        </p:nvSpPr>
        <p:spPr>
          <a:xfrm>
            <a:off x="457200" y="1142984"/>
            <a:ext cx="8229600" cy="5166376"/>
          </a:xfrm>
        </p:spPr>
        <p:txBody>
          <a:bodyPr>
            <a:normAutofit/>
          </a:bodyPr>
          <a:lstStyle/>
          <a:p>
            <a:pPr algn="just">
              <a:buNone/>
            </a:pPr>
            <a:r>
              <a:rPr lang="id-ID" sz="2000" dirty="0" smtClean="0"/>
              <a:t>1.	Perusahaan Kontruksi Nodel merenovasi sejumlah rumah tua. Sejalan dengan waktu perusahaan mendapati bahwa biaya pekerjaan renovasinya bergantung pada tingkat penghasilan penduduk yaitu jumlah upah lokal. Tabel berikut menunjukkan penjualan Nodel dan Upah selama masa 6 tahun sbb:</a:t>
            </a:r>
          </a:p>
          <a:p>
            <a:pPr algn="just">
              <a:buNone/>
            </a:pPr>
            <a:r>
              <a:rPr lang="id-ID" sz="2000" dirty="0" smtClean="0"/>
              <a:t>	Penjualan (y)			Upah lokal (x)</a:t>
            </a:r>
          </a:p>
          <a:p>
            <a:pPr algn="just">
              <a:buNone/>
            </a:pPr>
            <a:r>
              <a:rPr lang="id-ID" sz="2000" dirty="0" smtClean="0"/>
              <a:t>	($000.000)				($000.000.000)</a:t>
            </a:r>
          </a:p>
          <a:p>
            <a:pPr algn="just">
              <a:buNone/>
            </a:pPr>
            <a:r>
              <a:rPr lang="id-ID" sz="2000" dirty="0" smtClean="0"/>
              <a:t>		2,0					1</a:t>
            </a:r>
          </a:p>
          <a:p>
            <a:pPr algn="just">
              <a:buNone/>
            </a:pPr>
            <a:r>
              <a:rPr lang="id-ID" sz="2000" dirty="0" smtClean="0"/>
              <a:t>		3,0					3</a:t>
            </a:r>
          </a:p>
          <a:p>
            <a:pPr algn="just">
              <a:buNone/>
            </a:pPr>
            <a:r>
              <a:rPr lang="id-ID" sz="2000" dirty="0" smtClean="0"/>
              <a:t>		2,5					4</a:t>
            </a:r>
          </a:p>
          <a:p>
            <a:pPr algn="just">
              <a:buNone/>
            </a:pPr>
            <a:r>
              <a:rPr lang="id-ID" sz="2000" dirty="0" smtClean="0"/>
              <a:t>		2,0					2</a:t>
            </a:r>
          </a:p>
          <a:p>
            <a:pPr algn="just">
              <a:buNone/>
            </a:pPr>
            <a:r>
              <a:rPr lang="id-ID" sz="2000" dirty="0" smtClean="0"/>
              <a:t>		2,0					1</a:t>
            </a:r>
          </a:p>
          <a:p>
            <a:pPr algn="just">
              <a:buNone/>
            </a:pPr>
            <a:r>
              <a:rPr lang="id-ID" sz="2000" dirty="0" smtClean="0"/>
              <a:t>		3,5					7</a:t>
            </a:r>
          </a:p>
          <a:p>
            <a:pPr algn="just">
              <a:buNone/>
            </a:pPr>
            <a:r>
              <a:rPr lang="id-ID" sz="2000" dirty="0" smtClean="0"/>
              <a:t>	Buatlah persamaan regresi dari data diatas!</a:t>
            </a:r>
          </a:p>
          <a:p>
            <a:pPr algn="just">
              <a:buNone/>
            </a:pPr>
            <a:endParaRPr lang="id-ID" sz="2000" dirty="0" smtClean="0"/>
          </a:p>
          <a:p>
            <a:pPr algn="just">
              <a:buNone/>
            </a:pPr>
            <a:endParaRPr lang="id-ID" sz="2000"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37880"/>
          </a:xfrm>
        </p:spPr>
        <p:txBody>
          <a:bodyPr>
            <a:normAutofit/>
          </a:bodyPr>
          <a:lstStyle/>
          <a:p>
            <a:pPr marL="594360" indent="-457200" algn="just">
              <a:buAutoNum type="arabicPeriod" startAt="2"/>
            </a:pPr>
            <a:r>
              <a:rPr lang="id-ID" sz="1800" dirty="0" smtClean="0"/>
              <a:t>Pengunjung Toronto Tower Plaza hotel telah dicatat selama 9 tahun terakhir. Untuk memproyeksikan tingkat hunian masa depan, manajemen ingin menetapkan tren matematis pengunjung. Prediksi ini membantu hotel menetapkan apakah pengembangan perlu dilakukan. Dengan data time series yang diberikan sebagai berikut :</a:t>
            </a:r>
          </a:p>
          <a:p>
            <a:pPr marL="594360" indent="-457200" algn="just">
              <a:buNone/>
            </a:pPr>
            <a:r>
              <a:rPr lang="id-ID" sz="1800" dirty="0" smtClean="0"/>
              <a:t>	Tahun			pengunjung (y)</a:t>
            </a:r>
          </a:p>
          <a:p>
            <a:pPr marL="594360" indent="-457200" algn="just">
              <a:buNone/>
            </a:pPr>
            <a:r>
              <a:rPr lang="id-ID" sz="1800" dirty="0" smtClean="0"/>
              <a:t>					(dalam ribuan)</a:t>
            </a:r>
          </a:p>
          <a:p>
            <a:pPr marL="594360" indent="-457200" algn="just">
              <a:buNone/>
            </a:pPr>
            <a:r>
              <a:rPr lang="id-ID" sz="1800" dirty="0" smtClean="0"/>
              <a:t>	2000				17</a:t>
            </a:r>
          </a:p>
          <a:p>
            <a:pPr marL="594360" indent="-457200" algn="just">
              <a:buNone/>
            </a:pPr>
            <a:r>
              <a:rPr lang="id-ID" sz="1800" dirty="0" smtClean="0"/>
              <a:t>	2001				16</a:t>
            </a:r>
          </a:p>
          <a:p>
            <a:pPr marL="594360" indent="-457200" algn="just">
              <a:buNone/>
            </a:pPr>
            <a:r>
              <a:rPr lang="id-ID" sz="1800" dirty="0" smtClean="0"/>
              <a:t>	2002				16</a:t>
            </a:r>
          </a:p>
          <a:p>
            <a:pPr marL="594360" indent="-457200" algn="just">
              <a:buNone/>
            </a:pPr>
            <a:r>
              <a:rPr lang="id-ID" sz="1800" dirty="0" smtClean="0"/>
              <a:t>	2003				21</a:t>
            </a:r>
          </a:p>
          <a:p>
            <a:pPr marL="594360" indent="-457200" algn="just">
              <a:buNone/>
            </a:pPr>
            <a:r>
              <a:rPr lang="id-ID" sz="1800" dirty="0" smtClean="0"/>
              <a:t>	2004				20</a:t>
            </a:r>
          </a:p>
          <a:p>
            <a:pPr marL="594360" indent="-457200" algn="just">
              <a:buNone/>
            </a:pPr>
            <a:r>
              <a:rPr lang="id-ID" sz="1800" dirty="0" smtClean="0"/>
              <a:t>	2005				20</a:t>
            </a:r>
          </a:p>
          <a:p>
            <a:pPr marL="594360" indent="-457200" algn="just">
              <a:buNone/>
            </a:pPr>
            <a:r>
              <a:rPr lang="id-ID" sz="1800" dirty="0" smtClean="0"/>
              <a:t>	2006				23</a:t>
            </a:r>
          </a:p>
          <a:p>
            <a:pPr marL="594360" indent="-457200" algn="just">
              <a:buNone/>
            </a:pPr>
            <a:r>
              <a:rPr lang="id-ID" sz="1800" dirty="0" smtClean="0"/>
              <a:t>	2007				25</a:t>
            </a:r>
          </a:p>
          <a:p>
            <a:pPr marL="594360" indent="-457200" algn="just">
              <a:buNone/>
            </a:pPr>
            <a:r>
              <a:rPr lang="id-ID" sz="1800" dirty="0" smtClean="0"/>
              <a:t>	2008				24</a:t>
            </a:r>
          </a:p>
          <a:p>
            <a:pPr marL="594360" indent="-457200" algn="just">
              <a:buNone/>
            </a:pPr>
            <a:r>
              <a:rPr lang="id-ID" sz="1800" dirty="0" smtClean="0"/>
              <a:t>	Dari data diatas buatlah persamaan regresi dan hitung peramalan pengunjung pada tahun 2009</a:t>
            </a:r>
          </a:p>
          <a:p>
            <a:pPr marL="594360" indent="-457200" algn="just">
              <a:buNone/>
            </a:pPr>
            <a:endParaRPr lang="id-ID"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2800" dirty="0" smtClean="0"/>
              <a:t>Metode Prediktif</a:t>
            </a:r>
            <a:endParaRPr lang="id-ID" sz="2800" dirty="0"/>
          </a:p>
        </p:txBody>
      </p:sp>
      <p:sp>
        <p:nvSpPr>
          <p:cNvPr id="3" name="Content Placeholder 2"/>
          <p:cNvSpPr>
            <a:spLocks noGrp="1"/>
          </p:cNvSpPr>
          <p:nvPr>
            <p:ph idx="1"/>
          </p:nvPr>
        </p:nvSpPr>
        <p:spPr/>
        <p:txBody>
          <a:bodyPr anchor="t">
            <a:normAutofit lnSpcReduction="10000"/>
          </a:bodyPr>
          <a:lstStyle/>
          <a:p>
            <a:pPr marL="594360" indent="-457200" algn="just">
              <a:buAutoNum type="alphaLcPeriod"/>
            </a:pPr>
            <a:r>
              <a:rPr lang="id-ID" sz="2000" dirty="0" smtClean="0"/>
              <a:t>Metode Delphi (Delphi Methode)</a:t>
            </a:r>
          </a:p>
          <a:p>
            <a:pPr marL="594360" indent="-457200" algn="just">
              <a:buNone/>
            </a:pPr>
            <a:r>
              <a:rPr lang="id-ID" sz="2000" dirty="0" smtClean="0"/>
              <a:t>	Yaitu teknik peramalan yang menggunakan proses kelompok dimana para pakar melakukan peramalan.</a:t>
            </a:r>
          </a:p>
          <a:p>
            <a:pPr marL="594360" indent="-457200" algn="just">
              <a:buNone/>
            </a:pPr>
            <a:r>
              <a:rPr lang="id-ID" sz="2000" dirty="0" smtClean="0"/>
              <a:t>	Ada 3 jenis peserta dalam methode delphi :</a:t>
            </a:r>
          </a:p>
          <a:p>
            <a:pPr marL="594360" indent="-457200" algn="just">
              <a:buFontTx/>
              <a:buChar char="-"/>
            </a:pPr>
            <a:r>
              <a:rPr lang="id-ID" sz="2000" dirty="0" smtClean="0"/>
              <a:t>Pengambilan Keputusan	</a:t>
            </a:r>
          </a:p>
          <a:p>
            <a:pPr marL="594360" indent="-457200" algn="just">
              <a:buNone/>
            </a:pPr>
            <a:r>
              <a:rPr lang="id-ID" sz="2000" dirty="0" smtClean="0"/>
              <a:t>	Pengambilan Keputusan biasanya terdiri dari 5 hingga 10 pakar    yang melakukan peramalan</a:t>
            </a:r>
          </a:p>
          <a:p>
            <a:pPr marL="594360" indent="-457200" algn="just">
              <a:buFontTx/>
              <a:buChar char="-"/>
            </a:pPr>
            <a:r>
              <a:rPr lang="id-ID" sz="2000" dirty="0" smtClean="0"/>
              <a:t>Karyawan</a:t>
            </a:r>
          </a:p>
          <a:p>
            <a:pPr marL="594360" indent="-457200" algn="just">
              <a:buNone/>
            </a:pPr>
            <a:r>
              <a:rPr lang="id-ID" sz="2000" dirty="0" smtClean="0"/>
              <a:t>	Karyawan membantu pengambilan keputusan dengan menyiapkan, menyebarkan, mengumpulkan serta meringkas sejumlah kuesioner dan hasil survei.</a:t>
            </a:r>
          </a:p>
          <a:p>
            <a:pPr marL="594360" indent="-457200" algn="just">
              <a:buFontTx/>
              <a:buChar char="-"/>
            </a:pPr>
            <a:r>
              <a:rPr lang="id-ID" sz="2000" dirty="0" smtClean="0"/>
              <a:t>Responden</a:t>
            </a:r>
          </a:p>
          <a:p>
            <a:pPr marL="594360" indent="-457200" algn="just">
              <a:buNone/>
            </a:pPr>
            <a:r>
              <a:rPr lang="id-ID" sz="2000" dirty="0" smtClean="0"/>
              <a:t>	adalh sekelompok orang biasanya ditempatkan di tempat yang berbeda dimana penilaian dilakukan.</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fontScale="92500"/>
          </a:bodyPr>
          <a:lstStyle/>
          <a:p>
            <a:pPr marL="594360" indent="-457200">
              <a:buAutoNum type="alphaLcPeriod" startAt="2"/>
            </a:pPr>
            <a:r>
              <a:rPr lang="id-ID" sz="2000" dirty="0" smtClean="0"/>
              <a:t>Survei Pasar Konsumen (Consumer Market Survey)</a:t>
            </a:r>
          </a:p>
          <a:p>
            <a:pPr marL="594360" indent="-457200" algn="just">
              <a:buNone/>
            </a:pPr>
            <a:r>
              <a:rPr lang="id-ID" sz="2000" dirty="0" smtClean="0"/>
              <a:t>	Adalah metode peramalan yang meminta input dari konsumen mengenai rencana pembelian mereka di masa depan.</a:t>
            </a:r>
          </a:p>
          <a:p>
            <a:pPr marL="594360" indent="-457200" algn="just">
              <a:buNone/>
            </a:pPr>
            <a:r>
              <a:rPr lang="id-ID" sz="2000" dirty="0" smtClean="0"/>
              <a:t>	Hal ini membantu tidak hanya dalam menyiapkan peramalan tetapi  juga memperbaiki desain produk dan perencanaan produk baru namun Survei konsumen ini bisa jadi tidak benar karena peramalan yang berasal dari input konsumen yang terlalu optimis.</a:t>
            </a:r>
          </a:p>
          <a:p>
            <a:pPr marL="594360" indent="-457200" algn="just">
              <a:buAutoNum type="alphaLcPeriod" startAt="3"/>
            </a:pPr>
            <a:r>
              <a:rPr lang="id-ID" sz="2000" dirty="0" smtClean="0"/>
              <a:t>Analisis Siklus Hidup Produk</a:t>
            </a:r>
          </a:p>
          <a:p>
            <a:pPr marL="594360" indent="-457200" algn="just">
              <a:buNone/>
            </a:pPr>
            <a:r>
              <a:rPr lang="id-ID" sz="2000" dirty="0" smtClean="0"/>
              <a:t>	Faktor lain yang harus dipertimbangkan saat membuat peramalan penjualan, terutama peramalan penjualan jangka panjang adalah siklus hidup produk. Penjualan produk dan bahkan jasa tidak terjadi pada tingkat yang konstan sepanjang hidupnya. Hampir semua produk yang berhasil melalui empat tahapan yaitu perkenalan, pertumbuhan, kematangan dan penurunan.</a:t>
            </a:r>
          </a:p>
          <a:p>
            <a:pPr marL="594360" indent="-457200" algn="just">
              <a:buNone/>
            </a:pPr>
            <a:r>
              <a:rPr lang="id-ID" sz="2000" dirty="0" smtClean="0"/>
              <a:t>	Peramalan yang menggambarkan siklus hidup, berguna dalam memproyeksikan tingkat penempatan pekerja yang berbeda-beda, penentuan tingkat persediaan dan kapasitas pabrik sepanjang produk melewati tahap awal hingga akhir.</a:t>
            </a:r>
            <a:endParaRPr lang="id-ID" sz="2000"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Peramalan (Forecasting)</a:t>
            </a:r>
            <a:endParaRPr lang="id-ID" dirty="0"/>
          </a:p>
        </p:txBody>
      </p:sp>
      <p:sp>
        <p:nvSpPr>
          <p:cNvPr id="3" name="Content Placeholder 2"/>
          <p:cNvSpPr>
            <a:spLocks noGrp="1"/>
          </p:cNvSpPr>
          <p:nvPr>
            <p:ph idx="1"/>
          </p:nvPr>
        </p:nvSpPr>
        <p:spPr/>
        <p:txBody>
          <a:bodyPr/>
          <a:lstStyle/>
          <a:p>
            <a:pPr algn="just"/>
            <a:r>
              <a:rPr lang="id-ID" dirty="0" smtClean="0"/>
              <a:t>Yaitu Seni dan ilmu untuk memprediksi kejadian dimasa depan.</a:t>
            </a:r>
          </a:p>
          <a:p>
            <a:pPr algn="just"/>
            <a:r>
              <a:rPr lang="id-ID" dirty="0" smtClean="0"/>
              <a:t>Jenis peramalan al:</a:t>
            </a:r>
          </a:p>
          <a:p>
            <a:pPr marL="651510" indent="-514350" algn="just">
              <a:buAutoNum type="arabicPeriod"/>
            </a:pPr>
            <a:r>
              <a:rPr lang="id-ID" dirty="0" smtClean="0"/>
              <a:t>Peramalan ekonomi (economic forecast)</a:t>
            </a:r>
          </a:p>
          <a:p>
            <a:pPr marL="651510" indent="-514350" algn="just">
              <a:buNone/>
            </a:pPr>
            <a:r>
              <a:rPr lang="id-ID" dirty="0" smtClean="0"/>
              <a:t>	Menjelaskan siklus bisnis dengan memprediksikan tingkat inflasi, ketersediaan uang, dana yang dibutuhkan untuk membangun perumahan dan indikator perencanaan lainnya.</a:t>
            </a:r>
          </a:p>
          <a:p>
            <a:pPr marL="651510" indent="-514350" algn="just">
              <a:buNone/>
            </a:pPr>
            <a:r>
              <a:rPr lang="id-ID" dirty="0" smtClean="0"/>
              <a:t>	</a:t>
            </a:r>
          </a:p>
          <a:p>
            <a:pPr marL="651510" indent="-514350" algn="just">
              <a:buAutoNum type="arabicPeriod"/>
            </a:pPr>
            <a:endParaRPr lang="id-ID"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lstStyle/>
          <a:p>
            <a:pPr algn="just">
              <a:buNone/>
            </a:pPr>
            <a:r>
              <a:rPr lang="id-ID" dirty="0" smtClean="0"/>
              <a:t>2. Peramalan Teknologi (Technological forecast)</a:t>
            </a:r>
          </a:p>
          <a:p>
            <a:pPr algn="just">
              <a:buNone/>
            </a:pPr>
            <a:r>
              <a:rPr lang="id-ID" dirty="0" smtClean="0"/>
              <a:t>	Memperhatikan tingkat kemajuan teknologi yang dapat meluncurkan produk baru yang menarik, yang membutuhkan pabrik dan peralatan baru.</a:t>
            </a:r>
          </a:p>
          <a:p>
            <a:pPr algn="just">
              <a:buNone/>
            </a:pPr>
            <a:r>
              <a:rPr lang="id-ID" dirty="0" smtClean="0"/>
              <a:t>3. Peramalan permintaan (Demand forecast)</a:t>
            </a:r>
          </a:p>
          <a:p>
            <a:pPr algn="just">
              <a:buNone/>
            </a:pPr>
            <a:r>
              <a:rPr lang="id-ID" dirty="0" smtClean="0"/>
              <a:t>	Proyeksi permintaan untuk produk atau layanan suatu perusahaan. Peramalan ini disebut juga peramalan penjualan, yang mengendalikan produksi, kapasitas, serta sistem penjadwalan dan menjadi input bagi perencaan keuangan, pemasaran dan SDM.</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a:bodyPr>
          <a:lstStyle/>
          <a:p>
            <a:pPr algn="l"/>
            <a:r>
              <a:rPr lang="id-ID" sz="3200" dirty="0" smtClean="0"/>
              <a:t>Tujuh langkah sistem peramalan</a:t>
            </a:r>
            <a:endParaRPr lang="id-ID" sz="3200" dirty="0"/>
          </a:p>
        </p:txBody>
      </p:sp>
      <p:sp>
        <p:nvSpPr>
          <p:cNvPr id="3" name="Content Placeholder 2"/>
          <p:cNvSpPr>
            <a:spLocks noGrp="1"/>
          </p:cNvSpPr>
          <p:nvPr>
            <p:ph idx="1"/>
          </p:nvPr>
        </p:nvSpPr>
        <p:spPr>
          <a:xfrm>
            <a:off x="457200" y="1714488"/>
            <a:ext cx="8229600" cy="4594872"/>
          </a:xfrm>
        </p:spPr>
        <p:txBody>
          <a:bodyPr>
            <a:normAutofit/>
          </a:bodyPr>
          <a:lstStyle/>
          <a:p>
            <a:pPr marL="594360" indent="-457200" algn="just">
              <a:buAutoNum type="arabicPeriod"/>
            </a:pPr>
            <a:r>
              <a:rPr lang="id-ID" sz="2400" dirty="0" smtClean="0"/>
              <a:t>Menetapkan tujuan peramalan</a:t>
            </a:r>
          </a:p>
          <a:p>
            <a:pPr marL="594360" indent="-457200" algn="just">
              <a:buAutoNum type="arabicPeriod"/>
            </a:pPr>
            <a:r>
              <a:rPr lang="id-ID" sz="2400" dirty="0" smtClean="0"/>
              <a:t>Memilih unsur apa yang akan diramal</a:t>
            </a:r>
          </a:p>
          <a:p>
            <a:pPr marL="594360" indent="-457200" algn="just">
              <a:buAutoNum type="arabicPeriod"/>
            </a:pPr>
            <a:r>
              <a:rPr lang="id-ID" sz="2400" dirty="0" smtClean="0"/>
              <a:t>Menentukan Horizon waktu peramalan</a:t>
            </a:r>
          </a:p>
          <a:p>
            <a:pPr marL="594360" indent="-457200" algn="just">
              <a:buAutoNum type="arabicPeriod"/>
            </a:pPr>
            <a:r>
              <a:rPr lang="id-ID" sz="2400" dirty="0" smtClean="0"/>
              <a:t>Memilih tipe model peramalan</a:t>
            </a:r>
          </a:p>
          <a:p>
            <a:pPr marL="594360" indent="-457200" algn="just">
              <a:buAutoNum type="arabicPeriod"/>
            </a:pPr>
            <a:r>
              <a:rPr lang="id-ID" sz="2400" dirty="0" smtClean="0"/>
              <a:t>Mengumpulkan data yang diperlukan untuk melakukan peramalan</a:t>
            </a:r>
          </a:p>
          <a:p>
            <a:pPr marL="594360" indent="-457200" algn="just">
              <a:buAutoNum type="arabicPeriod"/>
            </a:pPr>
            <a:r>
              <a:rPr lang="id-ID" sz="2400" dirty="0" smtClean="0"/>
              <a:t>Membuat peramalan </a:t>
            </a:r>
          </a:p>
          <a:p>
            <a:pPr marL="594360" indent="-457200" algn="just">
              <a:buAutoNum type="arabicPeriod"/>
            </a:pPr>
            <a:r>
              <a:rPr lang="id-ID" sz="2400" dirty="0" smtClean="0"/>
              <a:t>Memvalidasi dan menerapkan hasil peramalan</a:t>
            </a:r>
          </a:p>
          <a:p>
            <a:pPr marL="594360" indent="-457200">
              <a:buAutoNum type="arabicPeriod"/>
            </a:pPr>
            <a:endParaRPr lang="id-ID"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3200" dirty="0" smtClean="0"/>
              <a:t>Metode Deret Berkala</a:t>
            </a:r>
            <a:endParaRPr lang="id-ID" sz="3200" dirty="0"/>
          </a:p>
        </p:txBody>
      </p:sp>
      <p:sp>
        <p:nvSpPr>
          <p:cNvPr id="3" name="Content Placeholder 2"/>
          <p:cNvSpPr>
            <a:spLocks noGrp="1"/>
          </p:cNvSpPr>
          <p:nvPr>
            <p:ph idx="1"/>
          </p:nvPr>
        </p:nvSpPr>
        <p:spPr/>
        <p:txBody>
          <a:bodyPr/>
          <a:lstStyle/>
          <a:p>
            <a:pPr algn="just"/>
            <a:r>
              <a:rPr lang="id-ID" dirty="0" smtClean="0"/>
              <a:t>Rata-rata bergerak</a:t>
            </a:r>
          </a:p>
          <a:p>
            <a:pPr algn="just">
              <a:buNone/>
            </a:pPr>
            <a:r>
              <a:rPr lang="id-ID" dirty="0" smtClean="0"/>
              <a:t>	Yaitu metode peramalan yang meggunakan rata-rata dari sejumlah (n) data terkini untuk meramalkan periode mendatang.</a:t>
            </a:r>
          </a:p>
          <a:p>
            <a:pPr algn="just">
              <a:buNone/>
            </a:pPr>
            <a:r>
              <a:rPr lang="id-ID" dirty="0" smtClean="0"/>
              <a:t>	Rata-rata bergerak di nyatakan dalam rumus sbb:</a:t>
            </a:r>
          </a:p>
          <a:p>
            <a:pPr algn="just">
              <a:buNone/>
            </a:pPr>
            <a:r>
              <a:rPr lang="id-ID" dirty="0" smtClean="0"/>
              <a:t>	</a:t>
            </a:r>
            <a:r>
              <a:rPr lang="id-ID" sz="2000" dirty="0" smtClean="0">
                <a:solidFill>
                  <a:srgbClr val="FFC000"/>
                </a:solidFill>
              </a:rPr>
              <a:t>Rata-rata bergerak = ∑ permintaan n periode sebelumnya</a:t>
            </a:r>
          </a:p>
          <a:p>
            <a:pPr algn="just">
              <a:buNone/>
            </a:pPr>
            <a:r>
              <a:rPr lang="id-ID" sz="2000" dirty="0" smtClean="0">
                <a:solidFill>
                  <a:srgbClr val="FFC000"/>
                </a:solidFill>
              </a:rPr>
              <a:t>						n</a:t>
            </a:r>
            <a:endParaRPr lang="id-ID" sz="2000" dirty="0">
              <a:solidFill>
                <a:srgbClr val="FFC000"/>
              </a:solidFill>
            </a:endParaRPr>
          </a:p>
          <a:p>
            <a:pPr algn="just">
              <a:buNone/>
            </a:pPr>
            <a:r>
              <a:rPr lang="id-ID" dirty="0" smtClean="0"/>
              <a:t>Ket : n adalah jumlah periode </a:t>
            </a:r>
          </a:p>
        </p:txBody>
      </p:sp>
      <p:cxnSp>
        <p:nvCxnSpPr>
          <p:cNvPr id="5" name="Straight Connector 4"/>
          <p:cNvCxnSpPr/>
          <p:nvPr/>
        </p:nvCxnSpPr>
        <p:spPr>
          <a:xfrm>
            <a:off x="3500430" y="4929198"/>
            <a:ext cx="414340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pPr algn="l"/>
            <a:r>
              <a:rPr lang="id-ID" sz="3200" dirty="0" smtClean="0"/>
              <a:t>Contoh soal</a:t>
            </a:r>
            <a:endParaRPr lang="id-ID" sz="3200" dirty="0"/>
          </a:p>
        </p:txBody>
      </p:sp>
      <p:sp>
        <p:nvSpPr>
          <p:cNvPr id="3" name="Content Placeholder 2"/>
          <p:cNvSpPr>
            <a:spLocks noGrp="1"/>
          </p:cNvSpPr>
          <p:nvPr>
            <p:ph idx="1"/>
          </p:nvPr>
        </p:nvSpPr>
        <p:spPr>
          <a:xfrm>
            <a:off x="457200" y="857232"/>
            <a:ext cx="8229600" cy="5452128"/>
          </a:xfrm>
        </p:spPr>
        <p:txBody>
          <a:bodyPr>
            <a:normAutofit/>
          </a:bodyPr>
          <a:lstStyle/>
          <a:p>
            <a:pPr algn="just"/>
            <a:r>
              <a:rPr lang="id-ID" sz="2000" dirty="0" smtClean="0"/>
              <a:t>Penjualan alat pemotong rumput di Donna’s Garden Supply ditunjukkan pada kolom tengah pada tabel dibawah. Rata-rata 3 bulanan ditunjukkan disebelah kanan.</a:t>
            </a:r>
          </a:p>
          <a:p>
            <a:pPr algn="just">
              <a:buNone/>
            </a:pPr>
            <a:r>
              <a:rPr lang="id-ID" sz="1800" dirty="0" smtClean="0"/>
              <a:t>Bulan		Penj Aktual		Rata-rata bergerak 3 blnan</a:t>
            </a:r>
          </a:p>
          <a:p>
            <a:pPr algn="just">
              <a:buNone/>
            </a:pPr>
            <a:r>
              <a:rPr lang="id-ID" sz="1800" dirty="0" smtClean="0"/>
              <a:t>-Januari	        10				-</a:t>
            </a:r>
          </a:p>
          <a:p>
            <a:pPr algn="just">
              <a:buNone/>
            </a:pPr>
            <a:r>
              <a:rPr lang="id-ID" sz="1800" dirty="0" smtClean="0"/>
              <a:t>-Februari	        12				-</a:t>
            </a:r>
          </a:p>
          <a:p>
            <a:pPr algn="just">
              <a:buNone/>
            </a:pPr>
            <a:r>
              <a:rPr lang="id-ID" sz="1800" dirty="0" smtClean="0"/>
              <a:t>-Maret		        13				-</a:t>
            </a:r>
          </a:p>
          <a:p>
            <a:pPr algn="just">
              <a:buNone/>
            </a:pPr>
            <a:r>
              <a:rPr lang="id-ID" sz="1800" dirty="0" smtClean="0"/>
              <a:t>-April		        16			(10 + 12 + 13)/3 = 11,67</a:t>
            </a:r>
          </a:p>
          <a:p>
            <a:pPr algn="just">
              <a:buNone/>
            </a:pPr>
            <a:r>
              <a:rPr lang="id-ID" sz="1800" dirty="0" smtClean="0"/>
              <a:t>-Mei		        19			(12 + 13 + 16)/3 = 13,67</a:t>
            </a:r>
          </a:p>
          <a:p>
            <a:pPr algn="just">
              <a:buNone/>
            </a:pPr>
            <a:r>
              <a:rPr lang="id-ID" sz="1800" dirty="0" smtClean="0"/>
              <a:t>-Juni		        23			(13 + 16 + 19)/3 = 16</a:t>
            </a:r>
          </a:p>
          <a:p>
            <a:pPr algn="just">
              <a:buNone/>
            </a:pPr>
            <a:r>
              <a:rPr lang="id-ID" sz="1800" dirty="0" smtClean="0"/>
              <a:t>-Juli		        26			(16 + 19 + 23)/3 = 19,33</a:t>
            </a:r>
          </a:p>
          <a:p>
            <a:pPr algn="just">
              <a:buNone/>
            </a:pPr>
            <a:r>
              <a:rPr lang="id-ID" sz="1800" dirty="0" smtClean="0"/>
              <a:t>-Agustus	        30			(19 + 23 + 26)/3 = 22,67</a:t>
            </a:r>
          </a:p>
          <a:p>
            <a:pPr algn="just">
              <a:buNone/>
            </a:pPr>
            <a:r>
              <a:rPr lang="id-ID" sz="1800" dirty="0" smtClean="0"/>
              <a:t>-September	        28			(23 + 26 + 30)/3 = 26,33</a:t>
            </a:r>
          </a:p>
          <a:p>
            <a:pPr algn="just">
              <a:buNone/>
            </a:pPr>
            <a:r>
              <a:rPr lang="id-ID" sz="1800" dirty="0" smtClean="0"/>
              <a:t>-Oktober	        18			(26 + 30 + 28)/3 = 28</a:t>
            </a:r>
          </a:p>
          <a:p>
            <a:pPr algn="just">
              <a:buNone/>
            </a:pPr>
            <a:r>
              <a:rPr lang="id-ID" sz="1800" dirty="0" smtClean="0"/>
              <a:t>-November	        16			(30 + 28 + 18)/3 = 25,33</a:t>
            </a:r>
          </a:p>
          <a:p>
            <a:pPr algn="just">
              <a:buNone/>
            </a:pPr>
            <a:r>
              <a:rPr lang="id-ID" sz="1800" dirty="0" smtClean="0"/>
              <a:t>-Desember	        14			(28 + 18 + 16)/3 = 20,67</a:t>
            </a:r>
          </a:p>
          <a:p>
            <a:pPr algn="just">
              <a:buNone/>
            </a:pPr>
            <a:endParaRPr lang="id-ID" sz="1800" dirty="0" smtClean="0"/>
          </a:p>
          <a:p>
            <a:pPr algn="just">
              <a:buNone/>
            </a:pPr>
            <a:endParaRPr lang="id-ID" sz="1600"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wipe(down)">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wipe(down)">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wipe(down)">
                                      <p:cBhvr>
                                        <p:cTn id="72" dur="5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wipe(down)">
                                      <p:cBhvr>
                                        <p:cTn id="7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09318"/>
          </a:xfrm>
        </p:spPr>
        <p:txBody>
          <a:bodyPr>
            <a:normAutofit lnSpcReduction="10000"/>
          </a:bodyPr>
          <a:lstStyle/>
          <a:p>
            <a:pPr algn="just"/>
            <a:r>
              <a:rPr lang="id-ID" sz="2000" dirty="0" smtClean="0"/>
              <a:t>Kita melihat peramalan untuk bulan desember adalah 20, 67. Untuk memproyeksikan permintaan alat pemotong rumput pada bulan Januari, kita menjumlahkan penjualan bulan Oktober , November, dan Desember lalu dibagi 3. Jadi peramalan untuk bulan Januari adalah (18 + 16 +14)/3 = 16.</a:t>
            </a:r>
          </a:p>
          <a:p>
            <a:pPr algn="just"/>
            <a:endParaRPr lang="id-ID" sz="2000" dirty="0" smtClean="0"/>
          </a:p>
          <a:p>
            <a:pPr algn="just"/>
            <a:r>
              <a:rPr lang="id-ID" sz="2000" dirty="0" smtClean="0"/>
              <a:t>Rata-rata bergerak dengan Pembobotan</a:t>
            </a:r>
          </a:p>
          <a:p>
            <a:pPr algn="just">
              <a:buNone/>
            </a:pPr>
            <a:r>
              <a:rPr lang="id-ID" sz="2000" dirty="0" smtClean="0"/>
              <a:t>	Dapat dihitung dengan rumus sbb:</a:t>
            </a:r>
          </a:p>
          <a:p>
            <a:pPr algn="just">
              <a:buNone/>
            </a:pPr>
            <a:r>
              <a:rPr lang="id-ID" sz="2000" dirty="0" smtClean="0"/>
              <a:t>			</a:t>
            </a:r>
            <a:r>
              <a:rPr lang="id-ID" sz="2000" dirty="0" smtClean="0">
                <a:solidFill>
                  <a:srgbClr val="FFC000"/>
                </a:solidFill>
              </a:rPr>
              <a:t>Rata-rata bergerak dengan pembobotan=</a:t>
            </a:r>
          </a:p>
          <a:p>
            <a:pPr algn="just">
              <a:buNone/>
            </a:pPr>
            <a:r>
              <a:rPr lang="id-ID" sz="2000" dirty="0" smtClean="0">
                <a:solidFill>
                  <a:srgbClr val="FFC000"/>
                </a:solidFill>
              </a:rPr>
              <a:t>		      ∑(bobot pada periode n)(permintaan pada periode n)</a:t>
            </a:r>
          </a:p>
          <a:p>
            <a:pPr algn="just">
              <a:buNone/>
            </a:pPr>
            <a:r>
              <a:rPr lang="id-ID" sz="2000" dirty="0" smtClean="0">
                <a:solidFill>
                  <a:srgbClr val="FFC000"/>
                </a:solidFill>
              </a:rPr>
              <a:t>		    			  ∑ Bobot</a:t>
            </a:r>
          </a:p>
          <a:p>
            <a:pPr algn="just">
              <a:buNone/>
            </a:pPr>
            <a:r>
              <a:rPr lang="id-ID" sz="2000" dirty="0" smtClean="0">
                <a:solidFill>
                  <a:srgbClr val="FFC000"/>
                </a:solidFill>
              </a:rPr>
              <a:t>	</a:t>
            </a:r>
          </a:p>
          <a:p>
            <a:pPr algn="just">
              <a:buNone/>
            </a:pPr>
            <a:r>
              <a:rPr lang="id-ID" sz="2000" dirty="0" smtClean="0">
                <a:solidFill>
                  <a:srgbClr val="FFC000"/>
                </a:solidFill>
              </a:rPr>
              <a:t>	</a:t>
            </a:r>
            <a:r>
              <a:rPr lang="id-ID" sz="2000" dirty="0" smtClean="0"/>
              <a:t>Contoh soal :</a:t>
            </a:r>
          </a:p>
          <a:p>
            <a:pPr algn="just">
              <a:buNone/>
            </a:pPr>
            <a:r>
              <a:rPr lang="id-ID" sz="2000" dirty="0" smtClean="0">
                <a:solidFill>
                  <a:srgbClr val="FFC000"/>
                </a:solidFill>
              </a:rPr>
              <a:t>	</a:t>
            </a:r>
            <a:r>
              <a:rPr lang="id-ID" sz="2000" dirty="0" smtClean="0"/>
              <a:t>Donna’s Garden Supply (lihat contoh diatas) memutuskan untuk meramalkan penjualan alat pemotong rumput dengan memberikan bobot pada tiga bulan terakhir sbb:</a:t>
            </a:r>
            <a:endParaRPr lang="id-ID" sz="2000" dirty="0" smtClean="0">
              <a:solidFill>
                <a:srgbClr val="FFC000"/>
              </a:solidFill>
            </a:endParaRPr>
          </a:p>
          <a:p>
            <a:pPr algn="just">
              <a:buNone/>
            </a:pPr>
            <a:r>
              <a:rPr lang="id-ID" sz="2000" dirty="0" smtClean="0">
                <a:solidFill>
                  <a:srgbClr val="FFC000"/>
                </a:solidFill>
              </a:rPr>
              <a:t>	</a:t>
            </a:r>
            <a:endParaRPr lang="id-ID" sz="2000" dirty="0">
              <a:solidFill>
                <a:srgbClr val="FFC000"/>
              </a:solidFill>
            </a:endParaRPr>
          </a:p>
        </p:txBody>
      </p:sp>
      <p:cxnSp>
        <p:nvCxnSpPr>
          <p:cNvPr id="5" name="Straight Connector 4"/>
          <p:cNvCxnSpPr/>
          <p:nvPr/>
        </p:nvCxnSpPr>
        <p:spPr>
          <a:xfrm>
            <a:off x="1785918" y="3641726"/>
            <a:ext cx="607223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92500" lnSpcReduction="20000"/>
          </a:bodyPr>
          <a:lstStyle/>
          <a:p>
            <a:pPr>
              <a:buNone/>
            </a:pPr>
            <a:r>
              <a:rPr lang="id-ID" sz="1800" dirty="0" smtClean="0"/>
              <a:t>Bobot yang diberikan		Periode</a:t>
            </a:r>
          </a:p>
          <a:p>
            <a:pPr>
              <a:buNone/>
            </a:pPr>
            <a:r>
              <a:rPr lang="id-ID" sz="1800" dirty="0" smtClean="0"/>
              <a:t>		3			Bulan Lalu</a:t>
            </a:r>
          </a:p>
          <a:p>
            <a:pPr>
              <a:buNone/>
            </a:pPr>
            <a:r>
              <a:rPr lang="id-ID" sz="1800" dirty="0" smtClean="0"/>
              <a:t>		2			Dua bulan lalu</a:t>
            </a:r>
          </a:p>
          <a:p>
            <a:pPr>
              <a:buNone/>
            </a:pPr>
            <a:r>
              <a:rPr lang="id-ID" sz="1800" dirty="0" smtClean="0"/>
              <a:t>		1			Tiga bulan lalu</a:t>
            </a:r>
          </a:p>
          <a:p>
            <a:pPr>
              <a:buNone/>
            </a:pPr>
            <a:r>
              <a:rPr lang="id-ID" sz="1800" dirty="0" smtClean="0"/>
              <a:t>		6			Jumlah total bobot</a:t>
            </a:r>
          </a:p>
          <a:p>
            <a:pPr>
              <a:buNone/>
            </a:pPr>
            <a:r>
              <a:rPr lang="id-ID" sz="1800" dirty="0" smtClean="0"/>
              <a:t>Ramalan untuk bulan ini :</a:t>
            </a:r>
          </a:p>
          <a:p>
            <a:pPr>
              <a:buNone/>
            </a:pPr>
            <a:r>
              <a:rPr lang="id-ID" sz="1800" dirty="0" smtClean="0"/>
              <a:t>	3 x Penj bulan lalu + 2 x penj 2 bulan lalu + 1 x penj 3 bulan lalu</a:t>
            </a:r>
          </a:p>
          <a:p>
            <a:pPr>
              <a:buNone/>
            </a:pPr>
            <a:r>
              <a:rPr lang="id-ID" sz="1800" dirty="0" smtClean="0"/>
              <a:t>				6 jumlah total bobot</a:t>
            </a:r>
          </a:p>
          <a:p>
            <a:pPr>
              <a:buNone/>
            </a:pPr>
            <a:r>
              <a:rPr lang="id-ID" sz="1800" dirty="0" smtClean="0"/>
              <a:t>Hasil peramalan rata-rata berbobot ini adalah sbb :</a:t>
            </a:r>
          </a:p>
          <a:p>
            <a:pPr>
              <a:buNone/>
            </a:pPr>
            <a:r>
              <a:rPr lang="id-ID" sz="1700" dirty="0" smtClean="0"/>
              <a:t>Bulan		Penj. Aktual	Rata-rata bergerak dgn pembobotan 3 bln</a:t>
            </a:r>
          </a:p>
          <a:p>
            <a:pPr>
              <a:buNone/>
            </a:pPr>
            <a:r>
              <a:rPr lang="id-ID" sz="1700" dirty="0" smtClean="0"/>
              <a:t>Januari		10				-		</a:t>
            </a:r>
          </a:p>
          <a:p>
            <a:pPr>
              <a:buNone/>
            </a:pPr>
            <a:r>
              <a:rPr lang="id-ID" sz="1700" dirty="0" smtClean="0"/>
              <a:t>Februari		12				-</a:t>
            </a:r>
          </a:p>
          <a:p>
            <a:pPr>
              <a:buNone/>
            </a:pPr>
            <a:r>
              <a:rPr lang="id-ID" sz="1700" dirty="0" smtClean="0"/>
              <a:t>Maret		13				-</a:t>
            </a:r>
          </a:p>
          <a:p>
            <a:pPr>
              <a:buNone/>
            </a:pPr>
            <a:r>
              <a:rPr lang="id-ID" sz="1700" dirty="0" smtClean="0"/>
              <a:t>April		16		[(3 x 13) + (2 x 12) + (1 x 10)] /6 = 12,17</a:t>
            </a:r>
          </a:p>
          <a:p>
            <a:pPr>
              <a:buNone/>
            </a:pPr>
            <a:r>
              <a:rPr lang="id-ID" sz="1700" dirty="0" smtClean="0"/>
              <a:t>Mei			19		[(3 x 16) + (2 x 13) + (1 x 12)] /6 = 14,33</a:t>
            </a:r>
          </a:p>
          <a:p>
            <a:pPr>
              <a:buNone/>
            </a:pPr>
            <a:r>
              <a:rPr lang="id-ID" sz="1700" dirty="0" smtClean="0"/>
              <a:t>Juni			23		[(3 x 19) + (2 x 16) + (1 x 13)] /6 = 17</a:t>
            </a:r>
          </a:p>
          <a:p>
            <a:pPr>
              <a:buNone/>
            </a:pPr>
            <a:r>
              <a:rPr lang="id-ID" sz="1700" dirty="0" smtClean="0"/>
              <a:t>Juli			26		[(3 x 23) + (2 x 19) + (1 x 16)] /6 = 20,50</a:t>
            </a:r>
          </a:p>
          <a:p>
            <a:pPr>
              <a:buNone/>
            </a:pPr>
            <a:r>
              <a:rPr lang="id-ID" sz="1700" dirty="0" smtClean="0"/>
              <a:t>Agustus		30 		[(3 x 26) + (2 x 23) + (1 x 19)] /6 = 23,83</a:t>
            </a:r>
          </a:p>
          <a:p>
            <a:pPr>
              <a:buNone/>
            </a:pPr>
            <a:r>
              <a:rPr lang="id-ID" sz="1700" dirty="0" smtClean="0"/>
              <a:t>September	28		[(3 x 30) + (2 x 26) + (1 x 23)] /6 = 27,50</a:t>
            </a:r>
          </a:p>
          <a:p>
            <a:pPr>
              <a:buNone/>
            </a:pPr>
            <a:r>
              <a:rPr lang="id-ID" sz="1700" dirty="0" smtClean="0"/>
              <a:t>Oktober		18		[(3 x 28) + (2 x 30) + (1 x 26)] /6 = 28,33</a:t>
            </a:r>
          </a:p>
          <a:p>
            <a:pPr>
              <a:buNone/>
            </a:pPr>
            <a:r>
              <a:rPr lang="id-ID" sz="1700" dirty="0" smtClean="0"/>
              <a:t>November	16		[(3 x 18) + (2 x 28) + (1 x 30)] /6 = 23,33</a:t>
            </a:r>
          </a:p>
          <a:p>
            <a:pPr>
              <a:buNone/>
            </a:pPr>
            <a:r>
              <a:rPr lang="id-ID" sz="1700" dirty="0" smtClean="0"/>
              <a:t>Desember	14		[(3 x 16) + (2 x 18) + (1 x 28)] /6 = 18,67					</a:t>
            </a:r>
            <a:endParaRPr lang="id-ID" sz="1700" dirty="0"/>
          </a:p>
        </p:txBody>
      </p:sp>
      <p:cxnSp>
        <p:nvCxnSpPr>
          <p:cNvPr id="5" name="Straight Connector 4"/>
          <p:cNvCxnSpPr/>
          <p:nvPr/>
        </p:nvCxnSpPr>
        <p:spPr>
          <a:xfrm>
            <a:off x="1071538" y="2214554"/>
            <a:ext cx="607223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wipe(down)">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wipe(down)">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wipe(down)">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wipe(down)">
                                      <p:cBhvr>
                                        <p:cTn id="97" dur="5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wipe(down)">
                                      <p:cBhvr>
                                        <p:cTn id="102" dur="5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3">
                                            <p:txEl>
                                              <p:pRg st="20" end="20"/>
                                            </p:txEl>
                                          </p:spTgt>
                                        </p:tgtEl>
                                        <p:attrNameLst>
                                          <p:attrName>style.visibility</p:attrName>
                                        </p:attrNameLst>
                                      </p:cBhvr>
                                      <p:to>
                                        <p:strVal val="visible"/>
                                      </p:to>
                                    </p:set>
                                    <p:animEffect transition="in" filter="wipe(down)">
                                      <p:cBhvr>
                                        <p:cTn id="107" dur="500"/>
                                        <p:tgtEl>
                                          <p:spTgt spid="3">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3">
                                            <p:txEl>
                                              <p:pRg st="21" end="21"/>
                                            </p:txEl>
                                          </p:spTgt>
                                        </p:tgtEl>
                                        <p:attrNameLst>
                                          <p:attrName>style.visibility</p:attrName>
                                        </p:attrNameLst>
                                      </p:cBhvr>
                                      <p:to>
                                        <p:strVal val="visible"/>
                                      </p:to>
                                    </p:set>
                                    <p:animEffect transition="in" filter="wipe(down)">
                                      <p:cBhvr>
                                        <p:cTn id="112" dur="500"/>
                                        <p:tgtEl>
                                          <p:spTgt spid="3">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3200" dirty="0" smtClean="0"/>
              <a:t>Metode Peramalan Kausal</a:t>
            </a:r>
            <a:endParaRPr lang="id-ID" sz="3200" dirty="0"/>
          </a:p>
        </p:txBody>
      </p:sp>
      <p:sp>
        <p:nvSpPr>
          <p:cNvPr id="3" name="Content Placeholder 2"/>
          <p:cNvSpPr>
            <a:spLocks noGrp="1"/>
          </p:cNvSpPr>
          <p:nvPr>
            <p:ph idx="1"/>
          </p:nvPr>
        </p:nvSpPr>
        <p:spPr/>
        <p:txBody>
          <a:bodyPr>
            <a:normAutofit/>
          </a:bodyPr>
          <a:lstStyle/>
          <a:p>
            <a:pPr algn="just"/>
            <a:r>
              <a:rPr lang="id-ID" sz="2400" dirty="0" smtClean="0"/>
              <a:t>Analisis Regresi</a:t>
            </a:r>
          </a:p>
          <a:p>
            <a:pPr algn="just">
              <a:buNone/>
            </a:pPr>
            <a:r>
              <a:rPr lang="id-ID" sz="2400" dirty="0" smtClean="0"/>
              <a:t>	“Model matematis garis lurus yang menjelaskan hunbungan fungsional antara variabel bebas dan variabel terikat</a:t>
            </a:r>
          </a:p>
          <a:p>
            <a:pPr algn="just">
              <a:buNone/>
            </a:pPr>
            <a:r>
              <a:rPr lang="id-ID" sz="2400" dirty="0" smtClean="0"/>
              <a:t>	Persamaan Analisis Regresi :</a:t>
            </a:r>
          </a:p>
          <a:p>
            <a:pPr algn="just">
              <a:buNone/>
            </a:pPr>
            <a:r>
              <a:rPr lang="id-ID" sz="2400" dirty="0" smtClean="0"/>
              <a:t>			</a:t>
            </a:r>
            <a:r>
              <a:rPr lang="cy-GB" sz="2400" dirty="0" smtClean="0"/>
              <a:t>ŷ</a:t>
            </a:r>
            <a:r>
              <a:rPr lang="id-ID" sz="2400" dirty="0" smtClean="0"/>
              <a:t> = a + bx</a:t>
            </a:r>
          </a:p>
          <a:p>
            <a:pPr algn="just">
              <a:buNone/>
            </a:pPr>
            <a:r>
              <a:rPr lang="id-ID" sz="2400" dirty="0" smtClean="0"/>
              <a:t>	Dimana :</a:t>
            </a:r>
          </a:p>
          <a:p>
            <a:pPr algn="just">
              <a:buNone/>
            </a:pPr>
            <a:r>
              <a:rPr lang="id-ID" sz="2400" dirty="0" smtClean="0"/>
              <a:t>	</a:t>
            </a:r>
            <a:r>
              <a:rPr lang="cy-GB" sz="2400" dirty="0" smtClean="0"/>
              <a:t>ŷ</a:t>
            </a:r>
            <a:r>
              <a:rPr lang="id-ID" sz="2400" dirty="0" smtClean="0"/>
              <a:t> = nilai variabel terikat </a:t>
            </a:r>
          </a:p>
          <a:p>
            <a:pPr algn="just">
              <a:buNone/>
            </a:pPr>
            <a:r>
              <a:rPr lang="id-ID" sz="2400" dirty="0" smtClean="0"/>
              <a:t>	a = perpotongan sumbu y</a:t>
            </a:r>
          </a:p>
          <a:p>
            <a:pPr algn="just">
              <a:buNone/>
            </a:pPr>
            <a:r>
              <a:rPr lang="id-ID" sz="2400" dirty="0" smtClean="0"/>
              <a:t>	b = kemiringan garis regresi</a:t>
            </a:r>
          </a:p>
          <a:p>
            <a:pPr algn="just">
              <a:buNone/>
            </a:pPr>
            <a:r>
              <a:rPr lang="id-ID" sz="2400" dirty="0" smtClean="0"/>
              <a:t>	x = variabel bebas</a:t>
            </a:r>
            <a:endParaRPr lang="id-ID" sz="2400"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453</TotalTime>
  <Words>234</Words>
  <Application>Microsoft Office PowerPoint</Application>
  <PresentationFormat>On-screen Show (4:3)</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BAB VI</vt:lpstr>
      <vt:lpstr>Peramalan (Forecasting)</vt:lpstr>
      <vt:lpstr>Slide 3</vt:lpstr>
      <vt:lpstr>Tujuh langkah sistem peramalan</vt:lpstr>
      <vt:lpstr>Metode Deret Berkala</vt:lpstr>
      <vt:lpstr>Contoh soal</vt:lpstr>
      <vt:lpstr>Slide 7</vt:lpstr>
      <vt:lpstr>Slide 8</vt:lpstr>
      <vt:lpstr>Metode Peramalan Kausal</vt:lpstr>
      <vt:lpstr>Contoh Soal</vt:lpstr>
      <vt:lpstr>Slide 11</vt:lpstr>
      <vt:lpstr>Metode Prediktif</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VI</dc:title>
  <dc:creator>user</dc:creator>
  <cp:lastModifiedBy>user</cp:lastModifiedBy>
  <cp:revision>73</cp:revision>
  <dcterms:created xsi:type="dcterms:W3CDTF">2011-04-20T05:59:27Z</dcterms:created>
  <dcterms:modified xsi:type="dcterms:W3CDTF">2011-06-17T12:16:50Z</dcterms:modified>
</cp:coreProperties>
</file>