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47472D-4161-4AC7-A295-81E8FCD6BBD1}" type="datetimeFigureOut">
              <a:rPr lang="id-ID" smtClean="0"/>
              <a:pPr/>
              <a:t>14/12/2016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31AA4F-C1AD-4981-9B03-5D3A5A6FE8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1414466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BAB VII</a:t>
            </a:r>
            <a:br>
              <a:rPr lang="id-ID" dirty="0" smtClean="0"/>
            </a:br>
            <a:r>
              <a:rPr lang="en-US" dirty="0" smtClean="0"/>
              <a:t>PENETAPAN </a:t>
            </a:r>
            <a:r>
              <a:rPr lang="en-US" dirty="0" smtClean="0"/>
              <a:t>HARGA PRODUK :</a:t>
            </a:r>
            <a:br>
              <a:rPr lang="en-US" dirty="0" smtClean="0"/>
            </a:br>
            <a:r>
              <a:rPr lang="en-US" dirty="0" smtClean="0"/>
              <a:t>PERTIMBANGAN DAN PENDEKATAN PENETAPAN HARGA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610600" cy="3886200"/>
          </a:xfrm>
        </p:spPr>
        <p:txBody>
          <a:bodyPr/>
          <a:lstStyle/>
          <a:p>
            <a:r>
              <a:rPr lang="en-US" dirty="0" err="1" smtClean="0"/>
              <a:t>Harga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ditagihkan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,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dipertukarkan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610600" cy="6553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FAKTOR-FAKTOR YANG DIPERHATIKAN BILA MENETAPKAN HARGA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Faktor-faktor</a:t>
            </a:r>
            <a:r>
              <a:rPr lang="en-US" dirty="0" smtClean="0"/>
              <a:t> Internal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Biaya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id-ID" dirty="0" smtClean="0"/>
              <a:t>		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:</a:t>
            </a:r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id-ID" dirty="0" smtClean="0"/>
              <a:t>		</a:t>
            </a:r>
            <a:r>
              <a:rPr lang="en-US" dirty="0" smtClean="0"/>
              <a:t>1.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id-ID" dirty="0" smtClean="0"/>
              <a:t>		</a:t>
            </a:r>
            <a:r>
              <a:rPr lang="en-US" dirty="0" smtClean="0"/>
              <a:t>2.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id-ID" dirty="0" smtClean="0"/>
              <a:t>		</a:t>
            </a:r>
            <a:r>
              <a:rPr lang="en-US" dirty="0" smtClean="0"/>
              <a:t>3. </a:t>
            </a:r>
            <a:r>
              <a:rPr lang="en-US" dirty="0" err="1" smtClean="0"/>
              <a:t>Biaya</a:t>
            </a:r>
            <a:r>
              <a:rPr lang="en-US" dirty="0" smtClean="0"/>
              <a:t> total</a:t>
            </a:r>
          </a:p>
          <a:p>
            <a:pPr marL="58293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582930" indent="-514350">
              <a:buNone/>
            </a:pP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610600" cy="6553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:</a:t>
            </a:r>
          </a:p>
          <a:p>
            <a:pPr marL="582930" indent="-514350">
              <a:buAutoNum type="alphaLcPeriod"/>
            </a:pP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yang </a:t>
            </a:r>
            <a:r>
              <a:rPr lang="en-US" dirty="0" err="1" smtClean="0"/>
              <a:t>memperdagangkan</a:t>
            </a:r>
            <a:r>
              <a:rPr lang="en-US" dirty="0" smtClean="0"/>
              <a:t> </a:t>
            </a:r>
            <a:r>
              <a:rPr lang="en-US" dirty="0" err="1" smtClean="0"/>
              <a:t>komoditi</a:t>
            </a:r>
            <a:r>
              <a:rPr lang="en-US" dirty="0" smtClean="0"/>
              <a:t> </a:t>
            </a:r>
            <a:r>
              <a:rPr lang="en-US" dirty="0" err="1" smtClean="0"/>
              <a:t>seragam</a:t>
            </a:r>
            <a:endParaRPr lang="en-US" dirty="0" smtClean="0"/>
          </a:p>
          <a:p>
            <a:pPr marL="582930" indent="-514350">
              <a:buAutoNum type="alphaLcPeriod" startAt="2"/>
            </a:pP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monopolistik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yang </a:t>
            </a:r>
            <a:r>
              <a:rPr lang="en-US" dirty="0" err="1" smtClean="0"/>
              <a:t>berdagang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kisaran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bukannya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582930" indent="-514350">
              <a:buAutoNum type="alphaLcPeriod" startAt="3"/>
            </a:pP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Oligopolistik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yang </a:t>
            </a:r>
            <a:r>
              <a:rPr lang="en-US" dirty="0" err="1" smtClean="0"/>
              <a:t>amat</a:t>
            </a:r>
            <a:r>
              <a:rPr lang="en-US" dirty="0" smtClean="0"/>
              <a:t> </a:t>
            </a:r>
            <a:r>
              <a:rPr lang="en-US" dirty="0" err="1" smtClean="0"/>
              <a:t>peka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yang lain</a:t>
            </a:r>
            <a:endParaRPr lang="id-ID" dirty="0" smtClean="0"/>
          </a:p>
          <a:p>
            <a:pPr marL="582930" indent="-514350">
              <a:buAutoNum type="alphaLcPeriod" startAt="4"/>
            </a:pPr>
            <a:r>
              <a:rPr lang="en-US" dirty="0" err="1" smtClean="0"/>
              <a:t>Monopoli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endParaRPr lang="en-US" dirty="0" smtClean="0"/>
          </a:p>
          <a:p>
            <a:pPr marL="582930" indent="-514350">
              <a:buNone/>
            </a:pPr>
            <a:endParaRPr lang="en-US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126960"/>
          </a:xfrm>
        </p:spPr>
        <p:txBody>
          <a:bodyPr/>
          <a:lstStyle/>
          <a:p>
            <a:r>
              <a:rPr lang="id-ID" dirty="0" smtClean="0"/>
              <a:t>Strategi Penetapan Harga Produk Baru</a:t>
            </a:r>
          </a:p>
          <a:p>
            <a:pPr marL="582930" indent="-514350">
              <a:buAutoNum type="arabicPeriod"/>
            </a:pPr>
            <a:r>
              <a:rPr lang="id-ID" dirty="0" smtClean="0"/>
              <a:t>Penetapan harga untuk meraup pasar</a:t>
            </a:r>
          </a:p>
          <a:p>
            <a:pPr marL="582930" indent="-514350">
              <a:buNone/>
            </a:pPr>
            <a:r>
              <a:rPr lang="id-ID" dirty="0" smtClean="0"/>
              <a:t>	Menetapkan harga tinggi untuk produk baru agar dapat meraup pendapatan maksimal lapis demi lapis dari segmen yang bersedia membayar harga tinggi.</a:t>
            </a:r>
          </a:p>
          <a:p>
            <a:pPr marL="582930" indent="-514350">
              <a:buAutoNum type="arabicPeriod" startAt="2"/>
            </a:pPr>
            <a:r>
              <a:rPr lang="id-ID" dirty="0" smtClean="0"/>
              <a:t>Penetapan harga untuk penetrasi pasar</a:t>
            </a:r>
          </a:p>
          <a:p>
            <a:pPr marL="582930" indent="-514350">
              <a:buNone/>
            </a:pPr>
            <a:r>
              <a:rPr lang="id-ID" dirty="0" smtClean="0"/>
              <a:t>	Menetapkan harga rendah untuk produk baru agar dapat menarik pembeli dalam jumlah besar dan meraih pangsa pasar yang besar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6553200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Strategi Penetapan Harga Bauran Produk</a:t>
            </a:r>
          </a:p>
          <a:p>
            <a:pPr marL="582930" indent="-514350">
              <a:buAutoNum type="arabicPeriod"/>
            </a:pPr>
            <a:r>
              <a:rPr lang="id-ID" dirty="0" smtClean="0"/>
              <a:t>Penetapan harga lini produk</a:t>
            </a:r>
          </a:p>
          <a:p>
            <a:pPr marL="582930" indent="-514350">
              <a:buNone/>
            </a:pPr>
            <a:r>
              <a:rPr lang="id-ID" dirty="0" smtClean="0"/>
              <a:t>	Menetapkan perbedaan harga antara berbagai produk dalam lini produk berdasarkan pada perbedaan biaya antara produk ,penilaian pelanggan atau sifat-sifat yang berbeda, dan harga pesaing</a:t>
            </a:r>
          </a:p>
          <a:p>
            <a:pPr marL="582930" indent="-514350">
              <a:buAutoNum type="arabicPeriod" startAt="2"/>
            </a:pPr>
            <a:r>
              <a:rPr lang="id-ID" dirty="0" smtClean="0"/>
              <a:t>Penetapan harga produk pilihan</a:t>
            </a:r>
          </a:p>
          <a:p>
            <a:pPr marL="582930" indent="-514350">
              <a:buNone/>
            </a:pPr>
            <a:r>
              <a:rPr lang="id-ID" dirty="0" smtClean="0"/>
              <a:t>	Penetapan harga produk pilihan atau tambahan bersama dengan produk utama</a:t>
            </a:r>
          </a:p>
          <a:p>
            <a:pPr marL="582930" indent="-514350">
              <a:buAutoNum type="arabicPlain" startAt="3"/>
            </a:pPr>
            <a:r>
              <a:rPr lang="id-ID" dirty="0" smtClean="0"/>
              <a:t>Penetapan harga produk terikat</a:t>
            </a:r>
          </a:p>
          <a:p>
            <a:pPr marL="582930" indent="-514350">
              <a:buNone/>
            </a:pPr>
            <a:r>
              <a:rPr lang="id-ID" dirty="0" smtClean="0"/>
              <a:t>	Penetapan harga untuk produk yang harus dipergunakan bersama dengan produk utama.</a:t>
            </a:r>
          </a:p>
          <a:p>
            <a:pPr marL="582930" indent="-514350">
              <a:buNone/>
            </a:pPr>
            <a:endParaRPr lang="id-ID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"/>
            <a:ext cx="8382000" cy="6553200"/>
          </a:xfrm>
        </p:spPr>
        <p:txBody>
          <a:bodyPr>
            <a:normAutofit fontScale="92500" lnSpcReduction="20000"/>
          </a:bodyPr>
          <a:lstStyle/>
          <a:p>
            <a:pPr marL="582930" indent="-514350">
              <a:buAutoNum type="arabicPeriod" startAt="4"/>
            </a:pPr>
            <a:r>
              <a:rPr lang="id-ID" dirty="0" smtClean="0"/>
              <a:t>Penetapan harga produk sampingan</a:t>
            </a:r>
          </a:p>
          <a:p>
            <a:pPr marL="582930" indent="-514350">
              <a:buNone/>
            </a:pPr>
            <a:r>
              <a:rPr lang="id-ID" dirty="0" smtClean="0"/>
              <a:t>	Penetapan harga untuk produk sampingan agar harga produk utama dapat lebih bersaing</a:t>
            </a:r>
          </a:p>
          <a:p>
            <a:pPr marL="582930" indent="-514350">
              <a:buAutoNum type="arabicPeriod" startAt="5"/>
            </a:pPr>
            <a:r>
              <a:rPr lang="id-ID" dirty="0" smtClean="0"/>
              <a:t>Penetapan harga paket produk</a:t>
            </a:r>
          </a:p>
          <a:p>
            <a:pPr marL="582930" indent="-514350">
              <a:buNone/>
            </a:pPr>
            <a:r>
              <a:rPr lang="id-ID" dirty="0" smtClean="0"/>
              <a:t>	menggabungkan beberapa produk dan menawarkan paket dengan harga lebih murah</a:t>
            </a:r>
          </a:p>
          <a:p>
            <a:pPr marL="582930" indent="-514350"/>
            <a:r>
              <a:rPr lang="id-ID" dirty="0" smtClean="0"/>
              <a:t>Strategi Penyesuaian Harga</a:t>
            </a:r>
          </a:p>
          <a:p>
            <a:pPr marL="582930" indent="-514350">
              <a:buAutoNum type="arabicPeriod"/>
            </a:pPr>
            <a:r>
              <a:rPr lang="id-ID" dirty="0" smtClean="0"/>
              <a:t>Penetapan harga diskon dan pengurangan harga</a:t>
            </a:r>
          </a:p>
          <a:p>
            <a:pPr marL="582930" indent="-514350">
              <a:buNone/>
            </a:pPr>
            <a:r>
              <a:rPr lang="id-ID" dirty="0" smtClean="0"/>
              <a:t>	a. Diskon tunai</a:t>
            </a:r>
          </a:p>
          <a:p>
            <a:pPr marL="582930" indent="-514350">
              <a:buNone/>
            </a:pPr>
            <a:r>
              <a:rPr lang="id-ID" dirty="0" smtClean="0"/>
              <a:t>	b. Diskon pembelian banyak</a:t>
            </a:r>
          </a:p>
          <a:p>
            <a:pPr marL="582930" indent="-514350">
              <a:buNone/>
            </a:pPr>
            <a:r>
              <a:rPr lang="id-ID" dirty="0" smtClean="0"/>
              <a:t>	c. Diskon fungsional</a:t>
            </a:r>
          </a:p>
          <a:p>
            <a:pPr marL="582930" indent="-514350">
              <a:buNone/>
            </a:pPr>
            <a:r>
              <a:rPr lang="id-ID" dirty="0" smtClean="0"/>
              <a:t>	d. Diskon musiman</a:t>
            </a:r>
          </a:p>
          <a:p>
            <a:pPr marL="582930" indent="-514350">
              <a:buNone/>
            </a:pPr>
            <a:r>
              <a:rPr lang="id-ID" dirty="0" smtClean="0"/>
              <a:t>	c. Pengurangan harga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629400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AutoNum type="arabicPeriod" startAt="2"/>
            </a:pPr>
            <a:r>
              <a:rPr lang="id-ID" dirty="0" smtClean="0"/>
              <a:t>Penetapan harga tersegmentasi</a:t>
            </a:r>
          </a:p>
          <a:p>
            <a:pPr marL="582930" indent="-514350">
              <a:buAutoNum type="arabicPeriod" startAt="2"/>
            </a:pPr>
            <a:r>
              <a:rPr lang="id-ID" dirty="0" smtClean="0"/>
              <a:t>Penetapan harga psikologis</a:t>
            </a:r>
          </a:p>
          <a:p>
            <a:pPr marL="582930" indent="-514350">
              <a:buNone/>
            </a:pPr>
            <a:r>
              <a:rPr lang="id-ID" dirty="0" smtClean="0"/>
              <a:t>	a. Penetapan harga psikologis</a:t>
            </a:r>
          </a:p>
          <a:p>
            <a:pPr marL="582930" indent="-514350">
              <a:buNone/>
            </a:pPr>
            <a:r>
              <a:rPr lang="id-ID" dirty="0" smtClean="0"/>
              <a:t>	b. Harga pembanding</a:t>
            </a:r>
          </a:p>
          <a:p>
            <a:pPr marL="582930" indent="-514350">
              <a:buAutoNum type="arabicPeriod" startAt="4"/>
            </a:pPr>
            <a:r>
              <a:rPr lang="id-ID" dirty="0" smtClean="0"/>
              <a:t>Penetapan harga untuk promosi</a:t>
            </a:r>
          </a:p>
          <a:p>
            <a:pPr marL="582930" indent="-514350">
              <a:buAutoNum type="arabicPeriod" startAt="4"/>
            </a:pPr>
            <a:r>
              <a:rPr lang="id-ID" dirty="0" smtClean="0"/>
              <a:t>Penetapan harga murah</a:t>
            </a:r>
          </a:p>
          <a:p>
            <a:pPr marL="582930" indent="-514350">
              <a:buAutoNum type="arabicPeriod" startAt="4"/>
            </a:pPr>
            <a:r>
              <a:rPr lang="id-ID" dirty="0" smtClean="0"/>
              <a:t>Penetapan harga berdasarkan geografik</a:t>
            </a:r>
          </a:p>
          <a:p>
            <a:pPr marL="582930" indent="-514350">
              <a:buNone/>
            </a:pPr>
            <a:r>
              <a:rPr lang="id-ID" dirty="0" smtClean="0"/>
              <a:t>	a. Penetapan harga FOB-Origin</a:t>
            </a:r>
          </a:p>
          <a:p>
            <a:pPr marL="582930" indent="-514350">
              <a:buNone/>
            </a:pPr>
            <a:r>
              <a:rPr lang="id-ID" dirty="0" smtClean="0"/>
              <a:t>	b. Penetapan harga dengan ongkos kirim seragam</a:t>
            </a:r>
          </a:p>
          <a:p>
            <a:pPr marL="582930" indent="-514350">
              <a:buNone/>
            </a:pPr>
            <a:r>
              <a:rPr lang="id-ID" dirty="0" smtClean="0"/>
              <a:t>	c. Penetapan harga berdasarkan zona</a:t>
            </a:r>
          </a:p>
          <a:p>
            <a:pPr marL="582930" indent="-514350">
              <a:buNone/>
            </a:pPr>
            <a:r>
              <a:rPr lang="id-ID" dirty="0" smtClean="0"/>
              <a:t>	d. Penetapan harga berdasarkan pangkalan</a:t>
            </a:r>
          </a:p>
          <a:p>
            <a:pPr marL="582930" indent="-514350">
              <a:buNone/>
            </a:pPr>
            <a:r>
              <a:rPr lang="id-ID" dirty="0" smtClean="0"/>
              <a:t>	e. Penetapan harga termasuk ongkos kirim</a:t>
            </a:r>
          </a:p>
          <a:p>
            <a:pPr marL="582930" indent="-514350">
              <a:buNone/>
            </a:pPr>
            <a:endParaRPr lang="id-ID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</TotalTime>
  <Words>55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 BAB VII PENETAPAN HARGA PRODUK : PERTIMBANGAN DAN PENDEKATAN PENETAPAN HARGA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PENETAPAN HARGA PRODUK : PERTIMBANGAN DAN PENDEKATAN PENETAPAN HARGA </dc:title>
  <dc:creator>notebook</dc:creator>
  <cp:lastModifiedBy>notebook</cp:lastModifiedBy>
  <cp:revision>2</cp:revision>
  <dcterms:created xsi:type="dcterms:W3CDTF">2016-12-14T02:59:38Z</dcterms:created>
  <dcterms:modified xsi:type="dcterms:W3CDTF">2016-12-14T10:03:24Z</dcterms:modified>
</cp:coreProperties>
</file>