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5" r:id="rId9"/>
    <p:sldId id="266" r:id="rId10"/>
    <p:sldId id="267" r:id="rId11"/>
    <p:sldId id="268" r:id="rId12"/>
    <p:sldId id="269" r:id="rId13"/>
    <p:sldId id="270" r:id="rId14"/>
    <p:sldId id="271" r:id="rId15"/>
    <p:sldId id="272" r:id="rId16"/>
    <p:sldId id="273" r:id="rId17"/>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6" d="100"/>
          <a:sy n="66" d="100"/>
        </p:scale>
        <p:origin x="-1506" y="-14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0294870-962C-46E5-9F96-AC2ABA8CC24E}" type="datetimeFigureOut">
              <a:rPr lang="id-ID" smtClean="0"/>
              <a:pPr/>
              <a:t>07/07/2011</a:t>
            </a:fld>
            <a:endParaRPr lang="id-ID"/>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id-ID"/>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E5C400C5-9B5B-4C8D-925B-73573FC9B79E}" type="slidenum">
              <a:rPr lang="id-ID" smtClean="0"/>
              <a:pPr/>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0294870-962C-46E5-9F96-AC2ABA8CC24E}" type="datetimeFigureOut">
              <a:rPr lang="id-ID" smtClean="0"/>
              <a:pPr/>
              <a:t>07/07/2011</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E5C400C5-9B5B-4C8D-925B-73573FC9B79E}"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0294870-962C-46E5-9F96-AC2ABA8CC24E}" type="datetimeFigureOut">
              <a:rPr lang="id-ID" smtClean="0"/>
              <a:pPr/>
              <a:t>07/07/2011</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E5C400C5-9B5B-4C8D-925B-73573FC9B79E}"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0294870-962C-46E5-9F96-AC2ABA8CC24E}" type="datetimeFigureOut">
              <a:rPr lang="id-ID" smtClean="0"/>
              <a:pPr/>
              <a:t>07/07/2011</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E5C400C5-9B5B-4C8D-925B-73573FC9B79E}" type="slidenum">
              <a:rPr lang="id-ID" smtClean="0"/>
              <a:pPr/>
              <a:t>‹#›</a:t>
            </a:fld>
            <a:endParaRPr lang="id-ID"/>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0294870-962C-46E5-9F96-AC2ABA8CC24E}" type="datetimeFigureOut">
              <a:rPr lang="id-ID" smtClean="0"/>
              <a:pPr/>
              <a:t>07/07/2011</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E5C400C5-9B5B-4C8D-925B-73573FC9B79E}" type="slidenum">
              <a:rPr lang="id-ID" smtClean="0"/>
              <a:pPr/>
              <a:t>‹#›</a:t>
            </a:fld>
            <a:endParaRPr lang="id-ID"/>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0294870-962C-46E5-9F96-AC2ABA8CC24E}" type="datetimeFigureOut">
              <a:rPr lang="id-ID" smtClean="0"/>
              <a:pPr/>
              <a:t>07/07/2011</a:t>
            </a:fld>
            <a:endParaRPr lang="id-ID"/>
          </a:p>
        </p:txBody>
      </p:sp>
      <p:sp>
        <p:nvSpPr>
          <p:cNvPr id="6" name="Footer Placeholder 5"/>
          <p:cNvSpPr>
            <a:spLocks noGrp="1"/>
          </p:cNvSpPr>
          <p:nvPr>
            <p:ph type="ftr" sz="quarter" idx="11"/>
          </p:nvPr>
        </p:nvSpPr>
        <p:spPr/>
        <p:txBody>
          <a:bodyPr/>
          <a:lstStyle>
            <a:extLst/>
          </a:lstStyle>
          <a:p>
            <a:endParaRPr lang="id-ID"/>
          </a:p>
        </p:txBody>
      </p:sp>
      <p:sp>
        <p:nvSpPr>
          <p:cNvPr id="7" name="Slide Number Placeholder 6"/>
          <p:cNvSpPr>
            <a:spLocks noGrp="1"/>
          </p:cNvSpPr>
          <p:nvPr>
            <p:ph type="sldNum" sz="quarter" idx="12"/>
          </p:nvPr>
        </p:nvSpPr>
        <p:spPr/>
        <p:txBody>
          <a:bodyPr/>
          <a:lstStyle>
            <a:extLst/>
          </a:lstStyle>
          <a:p>
            <a:fld id="{E5C400C5-9B5B-4C8D-925B-73573FC9B79E}" type="slidenum">
              <a:rPr lang="id-ID" smtClean="0"/>
              <a:pPr/>
              <a:t>‹#›</a:t>
            </a:fld>
            <a:endParaRPr lang="id-ID"/>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0294870-962C-46E5-9F96-AC2ABA8CC24E}" type="datetimeFigureOut">
              <a:rPr lang="id-ID" smtClean="0"/>
              <a:pPr/>
              <a:t>07/07/2011</a:t>
            </a:fld>
            <a:endParaRPr lang="id-ID"/>
          </a:p>
        </p:txBody>
      </p:sp>
      <p:sp>
        <p:nvSpPr>
          <p:cNvPr id="8" name="Footer Placeholder 7"/>
          <p:cNvSpPr>
            <a:spLocks noGrp="1"/>
          </p:cNvSpPr>
          <p:nvPr>
            <p:ph type="ftr" sz="quarter" idx="11"/>
          </p:nvPr>
        </p:nvSpPr>
        <p:spPr/>
        <p:txBody>
          <a:bodyPr/>
          <a:lstStyle>
            <a:extLst/>
          </a:lstStyle>
          <a:p>
            <a:endParaRPr lang="id-ID"/>
          </a:p>
        </p:txBody>
      </p:sp>
      <p:sp>
        <p:nvSpPr>
          <p:cNvPr id="9" name="Slide Number Placeholder 8"/>
          <p:cNvSpPr>
            <a:spLocks noGrp="1"/>
          </p:cNvSpPr>
          <p:nvPr>
            <p:ph type="sldNum" sz="quarter" idx="12"/>
          </p:nvPr>
        </p:nvSpPr>
        <p:spPr/>
        <p:txBody>
          <a:bodyPr/>
          <a:lstStyle>
            <a:extLst/>
          </a:lstStyle>
          <a:p>
            <a:fld id="{E5C400C5-9B5B-4C8D-925B-73573FC9B79E}" type="slidenum">
              <a:rPr lang="id-ID" smtClean="0"/>
              <a:pPr/>
              <a:t>‹#›</a:t>
            </a:fld>
            <a:endParaRPr lang="id-ID"/>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0294870-962C-46E5-9F96-AC2ABA8CC24E}" type="datetimeFigureOut">
              <a:rPr lang="id-ID" smtClean="0"/>
              <a:pPr/>
              <a:t>07/07/2011</a:t>
            </a:fld>
            <a:endParaRPr lang="id-ID"/>
          </a:p>
        </p:txBody>
      </p:sp>
      <p:sp>
        <p:nvSpPr>
          <p:cNvPr id="4" name="Footer Placeholder 3"/>
          <p:cNvSpPr>
            <a:spLocks noGrp="1"/>
          </p:cNvSpPr>
          <p:nvPr>
            <p:ph type="ftr" sz="quarter" idx="11"/>
          </p:nvPr>
        </p:nvSpPr>
        <p:spPr/>
        <p:txBody>
          <a:bodyPr/>
          <a:lstStyle>
            <a:extLst/>
          </a:lstStyle>
          <a:p>
            <a:endParaRPr lang="id-ID"/>
          </a:p>
        </p:txBody>
      </p:sp>
      <p:sp>
        <p:nvSpPr>
          <p:cNvPr id="5" name="Slide Number Placeholder 4"/>
          <p:cNvSpPr>
            <a:spLocks noGrp="1"/>
          </p:cNvSpPr>
          <p:nvPr>
            <p:ph type="sldNum" sz="quarter" idx="12"/>
          </p:nvPr>
        </p:nvSpPr>
        <p:spPr/>
        <p:txBody>
          <a:bodyPr/>
          <a:lstStyle>
            <a:extLst/>
          </a:lstStyle>
          <a:p>
            <a:fld id="{E5C400C5-9B5B-4C8D-925B-73573FC9B79E}" type="slidenum">
              <a:rPr lang="id-ID" smtClean="0"/>
              <a:pPr/>
              <a:t>‹#›</a:t>
            </a:fld>
            <a:endParaRPr lang="id-ID"/>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0294870-962C-46E5-9F96-AC2ABA8CC24E}" type="datetimeFigureOut">
              <a:rPr lang="id-ID" smtClean="0"/>
              <a:pPr/>
              <a:t>07/07/2011</a:t>
            </a:fld>
            <a:endParaRPr lang="id-ID"/>
          </a:p>
        </p:txBody>
      </p:sp>
      <p:sp>
        <p:nvSpPr>
          <p:cNvPr id="3" name="Footer Placeholder 2"/>
          <p:cNvSpPr>
            <a:spLocks noGrp="1"/>
          </p:cNvSpPr>
          <p:nvPr>
            <p:ph type="ftr" sz="quarter" idx="11"/>
          </p:nvPr>
        </p:nvSpPr>
        <p:spPr/>
        <p:txBody>
          <a:bodyPr/>
          <a:lstStyle>
            <a:extLst/>
          </a:lstStyle>
          <a:p>
            <a:endParaRPr lang="id-ID"/>
          </a:p>
        </p:txBody>
      </p:sp>
      <p:sp>
        <p:nvSpPr>
          <p:cNvPr id="4" name="Slide Number Placeholder 3"/>
          <p:cNvSpPr>
            <a:spLocks noGrp="1"/>
          </p:cNvSpPr>
          <p:nvPr>
            <p:ph type="sldNum" sz="quarter" idx="12"/>
          </p:nvPr>
        </p:nvSpPr>
        <p:spPr/>
        <p:txBody>
          <a:bodyPr/>
          <a:lstStyle>
            <a:extLst/>
          </a:lstStyle>
          <a:p>
            <a:fld id="{E5C400C5-9B5B-4C8D-925B-73573FC9B79E}"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0294870-962C-46E5-9F96-AC2ABA8CC24E}" type="datetimeFigureOut">
              <a:rPr lang="id-ID" smtClean="0"/>
              <a:pPr/>
              <a:t>07/07/2011</a:t>
            </a:fld>
            <a:endParaRPr lang="id-ID"/>
          </a:p>
        </p:txBody>
      </p:sp>
      <p:sp>
        <p:nvSpPr>
          <p:cNvPr id="6" name="Footer Placeholder 5"/>
          <p:cNvSpPr>
            <a:spLocks noGrp="1"/>
          </p:cNvSpPr>
          <p:nvPr>
            <p:ph type="ftr" sz="quarter" idx="11"/>
          </p:nvPr>
        </p:nvSpPr>
        <p:spPr/>
        <p:txBody>
          <a:bodyPr/>
          <a:lstStyle>
            <a:extLst/>
          </a:lstStyle>
          <a:p>
            <a:endParaRPr lang="id-ID"/>
          </a:p>
        </p:txBody>
      </p:sp>
      <p:sp>
        <p:nvSpPr>
          <p:cNvPr id="7" name="Slide Number Placeholder 6"/>
          <p:cNvSpPr>
            <a:spLocks noGrp="1"/>
          </p:cNvSpPr>
          <p:nvPr>
            <p:ph type="sldNum" sz="quarter" idx="12"/>
          </p:nvPr>
        </p:nvSpPr>
        <p:spPr/>
        <p:txBody>
          <a:bodyPr/>
          <a:lstStyle>
            <a:extLst/>
          </a:lstStyle>
          <a:p>
            <a:fld id="{E5C400C5-9B5B-4C8D-925B-73573FC9B79E}" type="slidenum">
              <a:rPr lang="id-ID" smtClean="0"/>
              <a:pPr/>
              <a:t>‹#›</a:t>
            </a:fld>
            <a:endParaRPr lang="id-ID"/>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0294870-962C-46E5-9F96-AC2ABA8CC24E}" type="datetimeFigureOut">
              <a:rPr lang="id-ID" smtClean="0"/>
              <a:pPr/>
              <a:t>07/07/2011</a:t>
            </a:fld>
            <a:endParaRPr lang="id-ID"/>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id-ID"/>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E5C400C5-9B5B-4C8D-925B-73573FC9B79E}" type="slidenum">
              <a:rPr lang="id-ID" smtClean="0"/>
              <a:pPr/>
              <a:t>‹#›</a:t>
            </a:fld>
            <a:endParaRPr lang="id-ID"/>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0294870-962C-46E5-9F96-AC2ABA8CC24E}" type="datetimeFigureOut">
              <a:rPr lang="id-ID" smtClean="0"/>
              <a:pPr/>
              <a:t>07/07/2011</a:t>
            </a:fld>
            <a:endParaRPr lang="id-ID"/>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id-ID"/>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E5C400C5-9B5B-4C8D-925B-73573FC9B79E}" type="slidenum">
              <a:rPr lang="id-ID" smtClean="0"/>
              <a:pPr/>
              <a:t>‹#›</a:t>
            </a:fld>
            <a:endParaRPr lang="id-ID"/>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id-ID" dirty="0" smtClean="0"/>
              <a:t>BAB VII</a:t>
            </a:r>
            <a:br>
              <a:rPr lang="id-ID" dirty="0" smtClean="0"/>
            </a:br>
            <a:r>
              <a:rPr lang="id-ID" dirty="0" smtClean="0"/>
              <a:t>PERENCANAAN KAPASITAS</a:t>
            </a:r>
            <a:endParaRPr lang="id-ID" dirty="0"/>
          </a:p>
        </p:txBody>
      </p:sp>
      <p:sp>
        <p:nvSpPr>
          <p:cNvPr id="3" name="Subtitle 2"/>
          <p:cNvSpPr>
            <a:spLocks noGrp="1"/>
          </p:cNvSpPr>
          <p:nvPr>
            <p:ph type="subTitle" idx="1"/>
          </p:nvPr>
        </p:nvSpPr>
        <p:spPr/>
        <p:txBody>
          <a:bodyPr/>
          <a:lstStyle/>
          <a:p>
            <a:pPr algn="ctr"/>
            <a:endParaRPr lang="id-ID" dirty="0" smtClean="0"/>
          </a:p>
          <a:p>
            <a:pPr algn="ctr"/>
            <a:r>
              <a:rPr lang="id-ID" dirty="0" smtClean="0"/>
              <a:t>STIE YAPPAS-PASBAR</a:t>
            </a:r>
          </a:p>
          <a:p>
            <a:pPr algn="ctr"/>
            <a:endParaRPr lang="id-ID"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lgn="just"/>
            <a:r>
              <a:rPr lang="id-ID" sz="1800" dirty="0" smtClean="0"/>
              <a:t>Rumusnya sbb :</a:t>
            </a:r>
          </a:p>
          <a:p>
            <a:pPr algn="just">
              <a:buNone/>
            </a:pPr>
            <a:r>
              <a:rPr lang="id-ID" sz="1800" dirty="0" smtClean="0"/>
              <a:t>	BEPx	= Titik Impas dalam unit</a:t>
            </a:r>
          </a:p>
          <a:p>
            <a:pPr algn="just">
              <a:buNone/>
            </a:pPr>
            <a:r>
              <a:rPr lang="id-ID" sz="1800" dirty="0" smtClean="0"/>
              <a:t>	BEP</a:t>
            </a:r>
            <a:r>
              <a:rPr lang="id-ID" sz="1400" dirty="0" smtClean="0"/>
              <a:t>$	= </a:t>
            </a:r>
            <a:r>
              <a:rPr lang="id-ID" sz="1800" dirty="0" smtClean="0"/>
              <a:t> Titik Impas dalam dolar</a:t>
            </a:r>
          </a:p>
          <a:p>
            <a:pPr algn="just">
              <a:buNone/>
            </a:pPr>
            <a:r>
              <a:rPr lang="id-ID" sz="1800" dirty="0" smtClean="0"/>
              <a:t>	P	= Harga per unit </a:t>
            </a:r>
          </a:p>
          <a:p>
            <a:pPr algn="just">
              <a:buNone/>
            </a:pPr>
            <a:r>
              <a:rPr lang="id-ID" sz="1800" dirty="0" smtClean="0"/>
              <a:t>	x	= Jumlah unit yang diproduksi</a:t>
            </a:r>
          </a:p>
          <a:p>
            <a:pPr algn="just">
              <a:buNone/>
            </a:pPr>
            <a:r>
              <a:rPr lang="id-ID" sz="1800" dirty="0" smtClean="0"/>
              <a:t>	TR	= Pendapatan Total = Px</a:t>
            </a:r>
          </a:p>
          <a:p>
            <a:pPr algn="just">
              <a:buNone/>
            </a:pPr>
            <a:r>
              <a:rPr lang="id-ID" sz="1800" dirty="0" smtClean="0"/>
              <a:t>	F	= Biaya Tetap</a:t>
            </a:r>
          </a:p>
          <a:p>
            <a:pPr algn="just">
              <a:buNone/>
            </a:pPr>
            <a:r>
              <a:rPr lang="id-ID" sz="1800" dirty="0" smtClean="0"/>
              <a:t>	V	= Biaya Variabel per unit</a:t>
            </a:r>
          </a:p>
          <a:p>
            <a:pPr algn="just">
              <a:buNone/>
            </a:pPr>
            <a:r>
              <a:rPr lang="id-ID" sz="1800" dirty="0" smtClean="0"/>
              <a:t>	TC	= Biaya Total = F + Vx</a:t>
            </a:r>
          </a:p>
          <a:p>
            <a:pPr algn="just">
              <a:buNone/>
            </a:pPr>
            <a:endParaRPr lang="id-ID" sz="1800" dirty="0" smtClean="0"/>
          </a:p>
          <a:p>
            <a:pPr algn="just">
              <a:buNone/>
            </a:pPr>
            <a:r>
              <a:rPr lang="id-ID" sz="1800" dirty="0" smtClean="0"/>
              <a:t>	Titik Impas terjadi saat pendapatan total sama dengan biaya total, karena itu: TR = TC atau Px = F + Vx</a:t>
            </a:r>
          </a:p>
          <a:p>
            <a:pPr algn="just">
              <a:buNone/>
            </a:pPr>
            <a:endParaRPr lang="id-ID" sz="1800" dirty="0" smtClean="0"/>
          </a:p>
          <a:p>
            <a:pPr algn="just">
              <a:buNone/>
            </a:pPr>
            <a:r>
              <a:rPr lang="id-ID" sz="1800" dirty="0" smtClean="0"/>
              <a:t>	untuk menemukan nilai x, didapatkan : BEPx =    F</a:t>
            </a:r>
          </a:p>
          <a:p>
            <a:pPr algn="just">
              <a:buNone/>
            </a:pPr>
            <a:r>
              <a:rPr lang="id-ID" sz="1800" dirty="0" smtClean="0"/>
              <a:t>							  P - V</a:t>
            </a:r>
            <a:endParaRPr lang="id-ID" sz="1800" dirty="0"/>
          </a:p>
        </p:txBody>
      </p:sp>
      <p:sp>
        <p:nvSpPr>
          <p:cNvPr id="3" name="Title 2"/>
          <p:cNvSpPr>
            <a:spLocks noGrp="1"/>
          </p:cNvSpPr>
          <p:nvPr>
            <p:ph type="title"/>
          </p:nvPr>
        </p:nvSpPr>
        <p:spPr/>
        <p:txBody>
          <a:bodyPr>
            <a:normAutofit/>
          </a:bodyPr>
          <a:lstStyle/>
          <a:p>
            <a:r>
              <a:rPr lang="id-ID" sz="2000" dirty="0" smtClean="0"/>
              <a:t>Pendekatan aljabar (algebraic approach)</a:t>
            </a:r>
            <a:endParaRPr lang="id-ID" sz="2000" dirty="0"/>
          </a:p>
        </p:txBody>
      </p:sp>
      <p:cxnSp>
        <p:nvCxnSpPr>
          <p:cNvPr id="7" name="Straight Connector 6"/>
          <p:cNvCxnSpPr/>
          <p:nvPr/>
        </p:nvCxnSpPr>
        <p:spPr>
          <a:xfrm>
            <a:off x="6143636" y="5570552"/>
            <a:ext cx="571504"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42918"/>
            <a:ext cx="8229600" cy="5364373"/>
          </a:xfrm>
        </p:spPr>
        <p:txBody>
          <a:bodyPr>
            <a:normAutofit/>
          </a:bodyPr>
          <a:lstStyle/>
          <a:p>
            <a:pPr>
              <a:buNone/>
            </a:pPr>
            <a:r>
              <a:rPr lang="id-ID" sz="1800" dirty="0" smtClean="0"/>
              <a:t>Laba	= TR – TC</a:t>
            </a:r>
          </a:p>
          <a:p>
            <a:pPr>
              <a:buNone/>
            </a:pPr>
            <a:r>
              <a:rPr lang="id-ID" sz="1800" dirty="0" smtClean="0"/>
              <a:t>		= Px – (F + Vx) = Px – F – Vx</a:t>
            </a:r>
          </a:p>
          <a:p>
            <a:pPr>
              <a:buNone/>
            </a:pPr>
            <a:r>
              <a:rPr lang="id-ID" sz="1800" dirty="0" smtClean="0"/>
              <a:t>		= (P – V)x – F</a:t>
            </a:r>
          </a:p>
          <a:p>
            <a:pPr>
              <a:buNone/>
            </a:pPr>
            <a:endParaRPr lang="id-ID" sz="1800" dirty="0" smtClean="0"/>
          </a:p>
          <a:p>
            <a:pPr>
              <a:buNone/>
            </a:pPr>
            <a:r>
              <a:rPr lang="id-ID" sz="1800" dirty="0" smtClean="0"/>
              <a:t>Titik Impas dan Laba dapat di hitung dengan sbb:</a:t>
            </a:r>
          </a:p>
          <a:p>
            <a:pPr>
              <a:buNone/>
            </a:pPr>
            <a:endParaRPr lang="id-ID" sz="1800" dirty="0" smtClean="0"/>
          </a:p>
          <a:p>
            <a:pPr>
              <a:buNone/>
            </a:pPr>
            <a:endParaRPr lang="id-ID" sz="1800" dirty="0" smtClean="0"/>
          </a:p>
          <a:p>
            <a:pPr>
              <a:buNone/>
            </a:pPr>
            <a:r>
              <a:rPr lang="id-ID" sz="1800" dirty="0" smtClean="0"/>
              <a:t>Titik impas dalam unit =     Biaya tetap total</a:t>
            </a:r>
          </a:p>
          <a:p>
            <a:pPr>
              <a:buNone/>
            </a:pPr>
            <a:r>
              <a:rPr lang="id-ID" sz="1800" dirty="0" smtClean="0"/>
              <a:t>				  Harga jual – Biaya Variabel</a:t>
            </a:r>
          </a:p>
          <a:p>
            <a:pPr>
              <a:buNone/>
            </a:pPr>
            <a:endParaRPr lang="id-ID" sz="1800" dirty="0" smtClean="0"/>
          </a:p>
          <a:p>
            <a:pPr>
              <a:buNone/>
            </a:pPr>
            <a:endParaRPr lang="id-ID" sz="1800" dirty="0" smtClean="0"/>
          </a:p>
          <a:p>
            <a:pPr>
              <a:buNone/>
            </a:pPr>
            <a:r>
              <a:rPr lang="id-ID" sz="1800" dirty="0" smtClean="0"/>
              <a:t>Titik impas dalam $/Rp =    Biaya tetap total</a:t>
            </a:r>
          </a:p>
          <a:p>
            <a:pPr>
              <a:buNone/>
            </a:pPr>
            <a:r>
              <a:rPr lang="id-ID" sz="1800" dirty="0" smtClean="0"/>
              <a:t>			 	   1- Biaya Variabel</a:t>
            </a:r>
          </a:p>
          <a:p>
            <a:pPr>
              <a:buNone/>
            </a:pPr>
            <a:r>
              <a:rPr lang="id-ID" sz="1800" dirty="0" smtClean="0"/>
              <a:t>				        Harga jual</a:t>
            </a:r>
            <a:endParaRPr lang="id-ID" sz="1800" dirty="0"/>
          </a:p>
        </p:txBody>
      </p:sp>
      <p:cxnSp>
        <p:nvCxnSpPr>
          <p:cNvPr id="7" name="Straight Connector 6"/>
          <p:cNvCxnSpPr/>
          <p:nvPr/>
        </p:nvCxnSpPr>
        <p:spPr>
          <a:xfrm>
            <a:off x="3428992" y="3284536"/>
            <a:ext cx="285752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3500430" y="4498982"/>
            <a:ext cx="242889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3857620" y="4856172"/>
            <a:ext cx="1643074"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a:r>
              <a:rPr lang="id-ID" sz="1800" dirty="0" smtClean="0"/>
              <a:t>Jimmy stephen memiliki biaya tetap $10.000 pada periode ini. Biaya tenaga kerja langsung $1,50 per unit dan biaya bahan baku $0,75 per unit. Harga jual $4,00 per unit. Hitung titik impas dalam dolar dan dalam unit ?</a:t>
            </a:r>
          </a:p>
          <a:p>
            <a:pPr algn="just"/>
            <a:endParaRPr lang="id-ID" sz="1800" dirty="0" smtClean="0"/>
          </a:p>
          <a:p>
            <a:pPr algn="just">
              <a:buNone/>
            </a:pPr>
            <a:r>
              <a:rPr lang="id-ID" sz="1800" dirty="0" smtClean="0"/>
              <a:t>Jawaban :</a:t>
            </a:r>
          </a:p>
          <a:p>
            <a:pPr algn="just">
              <a:buNone/>
            </a:pPr>
            <a:r>
              <a:rPr lang="id-ID" sz="1800" dirty="0" smtClean="0"/>
              <a:t>	Titik impas dalam dolar :</a:t>
            </a:r>
          </a:p>
          <a:p>
            <a:pPr algn="just">
              <a:buNone/>
            </a:pPr>
            <a:r>
              <a:rPr lang="id-ID" sz="1800" smtClean="0"/>
              <a:t>	BEP</a:t>
            </a:r>
            <a:r>
              <a:rPr lang="id-ID" sz="1400" smtClean="0"/>
              <a:t>$</a:t>
            </a:r>
            <a:r>
              <a:rPr lang="id-ID" sz="1800" smtClean="0"/>
              <a:t> </a:t>
            </a:r>
            <a:r>
              <a:rPr lang="id-ID" sz="1800" dirty="0" smtClean="0"/>
              <a:t>=      F</a:t>
            </a:r>
          </a:p>
          <a:p>
            <a:pPr algn="just">
              <a:buNone/>
            </a:pPr>
            <a:r>
              <a:rPr lang="id-ID" sz="1800" dirty="0" smtClean="0"/>
              <a:t>		   1 – (V/P)</a:t>
            </a:r>
          </a:p>
          <a:p>
            <a:pPr algn="just">
              <a:buNone/>
            </a:pPr>
            <a:r>
              <a:rPr lang="id-ID" sz="1800" dirty="0" smtClean="0"/>
              <a:t>		=        $10.000</a:t>
            </a:r>
          </a:p>
          <a:p>
            <a:pPr algn="just">
              <a:buNone/>
            </a:pPr>
            <a:r>
              <a:rPr lang="id-ID" sz="1800" dirty="0" smtClean="0"/>
              <a:t>		   1 - [(1,50+0,75)/(4,00)]</a:t>
            </a:r>
          </a:p>
          <a:p>
            <a:pPr algn="just">
              <a:buNone/>
            </a:pPr>
            <a:r>
              <a:rPr lang="id-ID" sz="1800" dirty="0" smtClean="0"/>
              <a:t>		= $10.000</a:t>
            </a:r>
          </a:p>
          <a:p>
            <a:pPr algn="just">
              <a:buNone/>
            </a:pPr>
            <a:r>
              <a:rPr lang="id-ID" sz="1800" dirty="0" smtClean="0"/>
              <a:t>		    0,4375</a:t>
            </a:r>
          </a:p>
          <a:p>
            <a:pPr algn="just">
              <a:buNone/>
            </a:pPr>
            <a:r>
              <a:rPr lang="id-ID" sz="1800" dirty="0" smtClean="0"/>
              <a:t>		= $22.857,14</a:t>
            </a:r>
            <a:endParaRPr lang="id-ID" sz="1800" dirty="0"/>
          </a:p>
        </p:txBody>
      </p:sp>
      <p:sp>
        <p:nvSpPr>
          <p:cNvPr id="3" name="Title 2"/>
          <p:cNvSpPr>
            <a:spLocks noGrp="1"/>
          </p:cNvSpPr>
          <p:nvPr>
            <p:ph type="title"/>
          </p:nvPr>
        </p:nvSpPr>
        <p:spPr/>
        <p:txBody>
          <a:bodyPr>
            <a:normAutofit/>
          </a:bodyPr>
          <a:lstStyle/>
          <a:p>
            <a:r>
              <a:rPr lang="id-ID" sz="2000" dirty="0" smtClean="0"/>
              <a:t>Contoh Soal untuk kasus produk tunggal</a:t>
            </a:r>
            <a:endParaRPr lang="id-ID" sz="2000" dirty="0"/>
          </a:p>
        </p:txBody>
      </p:sp>
      <p:cxnSp>
        <p:nvCxnSpPr>
          <p:cNvPr id="5" name="Straight Connector 4"/>
          <p:cNvCxnSpPr/>
          <p:nvPr/>
        </p:nvCxnSpPr>
        <p:spPr>
          <a:xfrm>
            <a:off x="1643042" y="3857628"/>
            <a:ext cx="100013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1643042" y="4572008"/>
            <a:ext cx="228601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643042" y="5213362"/>
            <a:ext cx="1143008"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id-ID" sz="1800" dirty="0" smtClean="0"/>
              <a:t>Titik impas dalam unit :</a:t>
            </a:r>
          </a:p>
          <a:p>
            <a:pPr>
              <a:buNone/>
            </a:pPr>
            <a:endParaRPr lang="id-ID" sz="1800" dirty="0" smtClean="0"/>
          </a:p>
          <a:p>
            <a:pPr>
              <a:buNone/>
            </a:pPr>
            <a:r>
              <a:rPr lang="id-ID" sz="1800" dirty="0" smtClean="0"/>
              <a:t>	BEPx =     F</a:t>
            </a:r>
          </a:p>
          <a:p>
            <a:pPr>
              <a:buNone/>
            </a:pPr>
            <a:r>
              <a:rPr lang="id-ID" sz="1800" dirty="0" smtClean="0"/>
              <a:t>		     P – V</a:t>
            </a:r>
          </a:p>
          <a:p>
            <a:pPr>
              <a:buNone/>
            </a:pPr>
            <a:r>
              <a:rPr lang="id-ID" sz="1800" dirty="0" smtClean="0"/>
              <a:t>		= $10.000</a:t>
            </a:r>
          </a:p>
          <a:p>
            <a:pPr>
              <a:buNone/>
            </a:pPr>
            <a:r>
              <a:rPr lang="id-ID" sz="1800" dirty="0" smtClean="0"/>
              <a:t>		   4,00 – (1,50+0,75)</a:t>
            </a:r>
          </a:p>
          <a:p>
            <a:pPr>
              <a:buNone/>
            </a:pPr>
            <a:r>
              <a:rPr lang="id-ID" sz="1800" smtClean="0"/>
              <a:t>		= 5.714 unit</a:t>
            </a:r>
            <a:endParaRPr lang="id-ID" sz="1800" dirty="0" smtClean="0"/>
          </a:p>
          <a:p>
            <a:pPr>
              <a:buNone/>
            </a:pPr>
            <a:r>
              <a:rPr lang="id-ID" sz="1800" dirty="0" smtClean="0"/>
              <a:t>		    </a:t>
            </a:r>
            <a:endParaRPr lang="id-ID" sz="1800" dirty="0"/>
          </a:p>
        </p:txBody>
      </p:sp>
      <p:sp>
        <p:nvSpPr>
          <p:cNvPr id="3" name="Title 2"/>
          <p:cNvSpPr>
            <a:spLocks noGrp="1"/>
          </p:cNvSpPr>
          <p:nvPr>
            <p:ph type="title"/>
          </p:nvPr>
        </p:nvSpPr>
        <p:spPr/>
        <p:txBody>
          <a:bodyPr>
            <a:normAutofit/>
          </a:bodyPr>
          <a:lstStyle/>
          <a:p>
            <a:r>
              <a:rPr lang="id-ID" sz="2000" dirty="0" smtClean="0"/>
              <a:t>Lanjutan Jawaban......</a:t>
            </a:r>
            <a:endParaRPr lang="id-ID" sz="2000" dirty="0"/>
          </a:p>
        </p:txBody>
      </p:sp>
      <p:cxnSp>
        <p:nvCxnSpPr>
          <p:cNvPr id="5" name="Straight Connector 4"/>
          <p:cNvCxnSpPr/>
          <p:nvPr/>
        </p:nvCxnSpPr>
        <p:spPr>
          <a:xfrm>
            <a:off x="1714480" y="2428868"/>
            <a:ext cx="78581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1643042" y="3071810"/>
            <a:ext cx="107157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id-ID" dirty="0" smtClean="0"/>
              <a:t>Toko roti sara james, akan meningkatkan fasilitas dengan memiliki dua proses dimana masing-masing bekerja selama 7 hari per minggu, 3 shift per hari, 8 jam per shift. Kapasitas Efektif sekarang adalah 300.000 roti. Penambahan ini akan mengurangi efisiensi sistem keseluruhan menjadi 85 %. Hitunglah produksi yang diharapkan dengan kapasitas efektif tsb.</a:t>
            </a:r>
            <a:endParaRPr lang="id-ID" dirty="0"/>
          </a:p>
        </p:txBody>
      </p:sp>
      <p:sp>
        <p:nvSpPr>
          <p:cNvPr id="3" name="Title 2"/>
          <p:cNvSpPr>
            <a:spLocks noGrp="1"/>
          </p:cNvSpPr>
          <p:nvPr>
            <p:ph type="title"/>
          </p:nvPr>
        </p:nvSpPr>
        <p:spPr/>
        <p:txBody>
          <a:bodyPr/>
          <a:lstStyle/>
          <a:p>
            <a:endParaRPr lang="id-ID"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14356"/>
            <a:ext cx="8229600" cy="5292935"/>
          </a:xfrm>
        </p:spPr>
        <p:txBody>
          <a:bodyPr/>
          <a:lstStyle/>
          <a:p>
            <a:pPr algn="just"/>
            <a:r>
              <a:rPr lang="id-ID" dirty="0" smtClean="0"/>
              <a:t>Perusahaan manufaktur akan meningkatkan kapasitas. Terdapat dua pemasok yang telah memberikan penawaran. Biaya tetap penawaran A adalah $ 50.000, sementara penawaran B adalah $70.000. Biaya Variabel A adalah $12 dan B $10. pendapatan yang dihasilkan oleh setiap unit adalah $20.</a:t>
            </a:r>
          </a:p>
          <a:p>
            <a:pPr marL="624078" indent="-514350" algn="just">
              <a:buAutoNum type="alphaLcPeriod"/>
            </a:pPr>
            <a:r>
              <a:rPr lang="id-ID" dirty="0" smtClean="0"/>
              <a:t>Berapakah titik impas dalam unit penawaran A dan B</a:t>
            </a:r>
          </a:p>
          <a:p>
            <a:pPr marL="624078" indent="-514350" algn="just">
              <a:buAutoNum type="alphaLcPeriod"/>
            </a:pPr>
            <a:r>
              <a:rPr lang="id-ID" dirty="0" smtClean="0"/>
              <a:t>Berapakah titik impas dalam dolar penawaran A dan B</a:t>
            </a:r>
            <a:endParaRPr lang="id-ID"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42918"/>
            <a:ext cx="8229600" cy="5364373"/>
          </a:xfrm>
        </p:spPr>
        <p:txBody>
          <a:bodyPr/>
          <a:lstStyle/>
          <a:p>
            <a:pPr algn="just"/>
            <a:r>
              <a:rPr lang="id-ID" dirty="0" smtClean="0"/>
              <a:t>Marry mc Donal memilki bisnis sampingan berupa pengemasan software. Biaya tetap tahunannya adalah $10.000, biaya tenaga kerja langsung adalah $3,50 per paket dan biaya bahan baku $4,50. Harga jual $12,50 per paket. Hitung titik impas dlm unit dan dalam dolar.</a:t>
            </a:r>
            <a:endParaRPr lang="id-ID"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a:r>
              <a:rPr lang="id-ID" sz="2000" dirty="0" smtClean="0"/>
              <a:t>Kapasitas (Capacity) adalah Hasil produksi atau jumlah unit yang dapat ditahan, diterima, disimpan atau di produksi oleh sebuah fasilitas dalam suatu periode waktu tertentu.</a:t>
            </a:r>
          </a:p>
          <a:p>
            <a:pPr algn="just">
              <a:buNone/>
            </a:pPr>
            <a:endParaRPr lang="id-ID" sz="2000" dirty="0" smtClean="0"/>
          </a:p>
          <a:p>
            <a:pPr algn="just"/>
            <a:r>
              <a:rPr lang="id-ID" sz="2000" dirty="0" smtClean="0"/>
              <a:t>Kapasitas mempengaruhi sebagian besar biaya tetap. Kapasitas juga menentukan apakah permintaan dapat dipenuhi atau fasiltas yang ada akan berlebih, jika fasilitas terlalu, sebagian fasilitas akan menganggur dan akan dapat biaya tambahan yang dibebankan pada produksi yang ada atau pelanggan, jika fasilitas terlalu kecil, pelanggan dan bahkan pasar keseluruhan akan hilang. Oleh karena itu penetapan ukuran fasilitas dengan tujuan pencapaian tingkat utilisasi tinggi dan tingkat pengembalian investasi yang tinggi sangat menentukan.</a:t>
            </a:r>
            <a:endParaRPr lang="id-ID" sz="2000" dirty="0"/>
          </a:p>
        </p:txBody>
      </p:sp>
      <p:sp>
        <p:nvSpPr>
          <p:cNvPr id="3" name="Title 2"/>
          <p:cNvSpPr>
            <a:spLocks noGrp="1"/>
          </p:cNvSpPr>
          <p:nvPr>
            <p:ph type="title"/>
          </p:nvPr>
        </p:nvSpPr>
        <p:spPr/>
        <p:txBody>
          <a:bodyPr>
            <a:normAutofit/>
          </a:bodyPr>
          <a:lstStyle/>
          <a:p>
            <a:r>
              <a:rPr lang="id-ID" sz="2400" dirty="0" smtClean="0"/>
              <a:t>Defenisi Kapasitas (Capacity)</a:t>
            </a:r>
            <a:endParaRPr lang="id-ID" sz="2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28670"/>
            <a:ext cx="8229600" cy="5078621"/>
          </a:xfrm>
        </p:spPr>
        <p:txBody>
          <a:bodyPr>
            <a:normAutofit/>
          </a:bodyPr>
          <a:lstStyle/>
          <a:p>
            <a:pPr algn="just"/>
            <a:r>
              <a:rPr lang="id-ID" sz="2000" dirty="0" smtClean="0"/>
              <a:t>Perencanaan kapasitas dapat dilihat dalam tiga horizon waktu al:</a:t>
            </a:r>
          </a:p>
          <a:p>
            <a:pPr marL="566928" indent="-457200" algn="just">
              <a:buAutoNum type="arabicPeriod"/>
            </a:pPr>
            <a:r>
              <a:rPr lang="id-ID" sz="2000" dirty="0" smtClean="0"/>
              <a:t>Kapasitas Jangka Panjang (lebih dari 1 tahun)</a:t>
            </a:r>
          </a:p>
          <a:p>
            <a:pPr marL="566928" indent="-457200" algn="just">
              <a:buNone/>
            </a:pPr>
            <a:r>
              <a:rPr lang="id-ID" sz="2000" dirty="0" smtClean="0"/>
              <a:t>	Merupakan sebuah fungsi penambahan fasilitas dan peralatan yang memiliki lead time panjang.</a:t>
            </a:r>
          </a:p>
          <a:p>
            <a:pPr marL="566928" indent="-457200" algn="just">
              <a:buAutoNum type="arabicPeriod" startAt="2"/>
            </a:pPr>
            <a:r>
              <a:rPr lang="id-ID" sz="2000" dirty="0" smtClean="0"/>
              <a:t>Kapasitas Jangka Menengah (3 hingga 18 bulan)</a:t>
            </a:r>
          </a:p>
          <a:p>
            <a:pPr marL="566928" indent="-457200" algn="just">
              <a:buNone/>
            </a:pPr>
            <a:r>
              <a:rPr lang="id-ID" sz="2000" dirty="0" smtClean="0"/>
              <a:t>	Penambahan peralatan, karyawan, jumlah shift, dapat dilakukan subkontrak dan dapat juga menggunakan persediaan. Hal ini merupakan tugas perencanaan kapasitas keseluruhan.</a:t>
            </a:r>
          </a:p>
          <a:p>
            <a:pPr marL="566928" indent="-457200" algn="just">
              <a:buAutoNum type="arabicPeriod" startAt="3"/>
            </a:pPr>
            <a:r>
              <a:rPr lang="id-ID" sz="2000" dirty="0" smtClean="0"/>
              <a:t>Kapasitas Jangka Pendek (hingga 3 bulan)</a:t>
            </a:r>
          </a:p>
          <a:p>
            <a:pPr marL="566928" indent="-457200" algn="just">
              <a:buNone/>
            </a:pPr>
            <a:r>
              <a:rPr lang="id-ID" sz="2000" dirty="0" smtClean="0"/>
              <a:t>	Perhatian utama terletak pada penjadwalan tugas dan karyawan dan pengalokasian mesin. </a:t>
            </a:r>
          </a:p>
          <a:p>
            <a:pPr marL="566928" indent="-457200" algn="just">
              <a:buNone/>
            </a:pPr>
            <a:r>
              <a:rPr lang="id-ID" sz="2000" dirty="0" smtClean="0"/>
              <a:t>	</a:t>
            </a:r>
            <a:endParaRPr lang="id-ID" sz="2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71480"/>
            <a:ext cx="8229600" cy="5435811"/>
          </a:xfrm>
        </p:spPr>
        <p:txBody>
          <a:bodyPr>
            <a:normAutofit fontScale="85000" lnSpcReduction="10000"/>
          </a:bodyPr>
          <a:lstStyle/>
          <a:p>
            <a:pPr algn="just"/>
            <a:r>
              <a:rPr lang="id-ID" sz="2000" dirty="0" smtClean="0"/>
              <a:t>Kapasitas Desain (Design Capacity)</a:t>
            </a:r>
          </a:p>
          <a:p>
            <a:pPr algn="just">
              <a:buNone/>
            </a:pPr>
            <a:r>
              <a:rPr lang="id-ID" sz="2000" dirty="0" smtClean="0"/>
              <a:t>	adalah output maksimum sistem secara teoritis dalam suatu periode waktu tertentu.</a:t>
            </a:r>
          </a:p>
          <a:p>
            <a:pPr algn="just">
              <a:buNone/>
            </a:pPr>
            <a:r>
              <a:rPr lang="id-ID" sz="2000" dirty="0" smtClean="0"/>
              <a:t>	Kapasitas desain biasanya dinyatakan dalam suatu tingkatan tertentu seperti jumla, yang dapat di produksi setiap minggu, setiap bulan atau setiap tahun. Kapasitas dapat diukur dalam banyaknya tempat tidur (dalam sebuah rumah sakit), ukuran ruangan kelas (dalam sebuah sekolah) dll.</a:t>
            </a:r>
          </a:p>
          <a:p>
            <a:pPr algn="just">
              <a:buNone/>
            </a:pPr>
            <a:endParaRPr lang="id-ID" sz="2000" dirty="0" smtClean="0"/>
          </a:p>
          <a:p>
            <a:pPr algn="just"/>
            <a:r>
              <a:rPr lang="id-ID" sz="2000" dirty="0" smtClean="0"/>
              <a:t>Kapasitas Efektif (Effective Capacity)</a:t>
            </a:r>
          </a:p>
          <a:p>
            <a:pPr algn="just">
              <a:buNone/>
            </a:pPr>
            <a:r>
              <a:rPr lang="id-ID" sz="2000" dirty="0" smtClean="0"/>
              <a:t>	adalah kapasitas yang diharapkan dapat dicapai oleh sebuah perusahaan dengan bauran produk, metode penjadwalan, pemeliharaan, dan standar kualitas yang diberikan.</a:t>
            </a:r>
          </a:p>
          <a:p>
            <a:pPr algn="just">
              <a:buNone/>
            </a:pPr>
            <a:endParaRPr lang="id-ID" sz="2000" dirty="0" smtClean="0"/>
          </a:p>
          <a:p>
            <a:pPr algn="just">
              <a:buNone/>
            </a:pPr>
            <a:r>
              <a:rPr lang="id-ID" sz="2000" dirty="0" smtClean="0"/>
              <a:t>	Ada dua pengukuran kinerja sistem antara lain : Utilisasi dan Efisiensi.</a:t>
            </a:r>
          </a:p>
          <a:p>
            <a:pPr algn="just">
              <a:buNone/>
            </a:pPr>
            <a:r>
              <a:rPr lang="id-ID" sz="2000" dirty="0" smtClean="0"/>
              <a:t>	Utilisasi adalah output aktual sebagai persentase kapasitas desain.</a:t>
            </a:r>
          </a:p>
          <a:p>
            <a:pPr algn="just">
              <a:buNone/>
            </a:pPr>
            <a:r>
              <a:rPr lang="id-ID" sz="2000" dirty="0" smtClean="0"/>
              <a:t>	Efisiensi adalah output aktual sebagai persentasi kapasitas efektif.</a:t>
            </a:r>
          </a:p>
          <a:p>
            <a:pPr algn="just">
              <a:buNone/>
            </a:pPr>
            <a:endParaRPr lang="id-ID" sz="2000" dirty="0" smtClean="0"/>
          </a:p>
          <a:p>
            <a:pPr algn="just">
              <a:buNone/>
            </a:pPr>
            <a:r>
              <a:rPr lang="id-ID" sz="2000" dirty="0" smtClean="0"/>
              <a:t>	</a:t>
            </a:r>
            <a:endParaRPr lang="id-ID" sz="2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14356"/>
            <a:ext cx="8229600" cy="5292935"/>
          </a:xfrm>
        </p:spPr>
        <p:txBody>
          <a:bodyPr>
            <a:normAutofit fontScale="92500" lnSpcReduction="10000"/>
          </a:bodyPr>
          <a:lstStyle/>
          <a:p>
            <a:r>
              <a:rPr lang="id-ID" sz="2000" dirty="0" smtClean="0"/>
              <a:t>Kapasitas Desain = Waktu operasi x tingkat </a:t>
            </a:r>
            <a:r>
              <a:rPr lang="id-ID" sz="2000" dirty="0" smtClean="0"/>
              <a:t>output per jam</a:t>
            </a:r>
            <a:endParaRPr lang="id-ID" sz="2000" dirty="0" smtClean="0"/>
          </a:p>
          <a:p>
            <a:r>
              <a:rPr lang="id-ID" sz="2000" dirty="0" smtClean="0"/>
              <a:t>Utilisasi = Output aktual / Kapasitas Desain</a:t>
            </a:r>
          </a:p>
          <a:p>
            <a:r>
              <a:rPr lang="id-ID" sz="2000" dirty="0" smtClean="0"/>
              <a:t>Efisiensi = Output Aktual / Kapasitas Efektif</a:t>
            </a:r>
          </a:p>
          <a:p>
            <a:endParaRPr lang="id-ID" sz="2000" dirty="0" smtClean="0"/>
          </a:p>
          <a:p>
            <a:pPr>
              <a:buNone/>
            </a:pPr>
            <a:r>
              <a:rPr lang="id-ID" sz="2000" dirty="0" smtClean="0"/>
              <a:t>Contoh Soal :</a:t>
            </a:r>
          </a:p>
          <a:p>
            <a:pPr algn="just">
              <a:buNone/>
            </a:pPr>
            <a:r>
              <a:rPr lang="id-ID" sz="2000" dirty="0" smtClean="0"/>
              <a:t>	Toko roti sara memiliki sebuah pabrik yang memproduksi roti untuk sarapan. Minggu lalu fasilitas memproduksi 148.000 roti. Kapasitas efektif pabrik adalah 175.000 roti. Lalu produksi beroperasi 7 hari/minggu dengan 3 shift masing-masing 8 jam/hari. Lini didesain untuk memproduksi roti Deluxe isi kacang, rasa kayu manis, dan lapis gula dengan tingkat output 1.200 roti/jam. Tentukan kapasitas desain, utilisasi dan efisiensi pabrik saat memproduksi roti Deluxe. </a:t>
            </a:r>
          </a:p>
          <a:p>
            <a:pPr algn="just">
              <a:buNone/>
            </a:pPr>
            <a:r>
              <a:rPr lang="id-ID" sz="2000" dirty="0" smtClean="0"/>
              <a:t>Jawab :</a:t>
            </a:r>
          </a:p>
          <a:p>
            <a:pPr algn="just">
              <a:buNone/>
            </a:pPr>
            <a:r>
              <a:rPr lang="id-ID" sz="2000" dirty="0" smtClean="0"/>
              <a:t>	</a:t>
            </a:r>
            <a:r>
              <a:rPr lang="id-ID" sz="1800" dirty="0" smtClean="0"/>
              <a:t>Kapasitas Desain = (7 hari x 3 Shift x 8 Jam) x (1200 roti) = 201.600 roti</a:t>
            </a:r>
          </a:p>
          <a:p>
            <a:pPr algn="just">
              <a:buNone/>
            </a:pPr>
            <a:r>
              <a:rPr lang="id-ID" sz="1800" dirty="0" smtClean="0"/>
              <a:t>	Utilisasi = output aktual/kapasitas desain = 148.000/201.600 = 73,4%</a:t>
            </a:r>
          </a:p>
          <a:p>
            <a:pPr algn="just">
              <a:buNone/>
            </a:pPr>
            <a:r>
              <a:rPr lang="id-ID" sz="1800" dirty="0" smtClean="0"/>
              <a:t>	Efisiensi = output aktual/kapasitas efektif = 148.000/175.000= 84,6 %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85794"/>
            <a:ext cx="8229600" cy="5221497"/>
          </a:xfrm>
        </p:spPr>
        <p:txBody>
          <a:bodyPr>
            <a:normAutofit lnSpcReduction="10000"/>
          </a:bodyPr>
          <a:lstStyle/>
          <a:p>
            <a:pPr algn="just"/>
            <a:r>
              <a:rPr lang="id-ID" sz="1800" dirty="0" smtClean="0"/>
              <a:t>Para manajer harus mengetahui output yang diharapkan dari sebuah fasilitas atau sebuah proses.</a:t>
            </a:r>
          </a:p>
          <a:p>
            <a:pPr algn="just"/>
            <a:r>
              <a:rPr lang="id-ID" sz="1800" dirty="0" smtClean="0"/>
              <a:t>Untuk menghitung output yang diharapkan menggunakan rumus sbb :</a:t>
            </a:r>
          </a:p>
          <a:p>
            <a:pPr algn="just">
              <a:buNone/>
            </a:pPr>
            <a:r>
              <a:rPr lang="id-ID" sz="1800" dirty="0" smtClean="0"/>
              <a:t>	Output Aktual (yang diharapkan)= (Kapasitas Efektif) (Efisiensi)</a:t>
            </a:r>
          </a:p>
          <a:p>
            <a:pPr algn="just">
              <a:buNone/>
            </a:pPr>
            <a:endParaRPr lang="id-ID" sz="1800" dirty="0" smtClean="0"/>
          </a:p>
          <a:p>
            <a:pPr algn="just">
              <a:buNone/>
            </a:pPr>
            <a:r>
              <a:rPr lang="id-ID" sz="1800" dirty="0" smtClean="0"/>
              <a:t>Contoh Soal:</a:t>
            </a:r>
          </a:p>
          <a:p>
            <a:pPr algn="just">
              <a:buNone/>
            </a:pPr>
            <a:r>
              <a:rPr lang="id-ID" sz="1800" dirty="0" smtClean="0"/>
              <a:t>	Manajer toko roti sara james saat ini perlu peningkatan produksi roti yang semakin di gemari yakni roti Deluxe. Untuk memenuhi permintaan ini manajer operasi akan menambahkan lini produksi kedua. Kapasitas efektif lini kedua sama dengan lini pertama yaitu 175.000 roti. Lini pertama beroperasi dengan tingkat efisiensi 84,6 %. Tetapi output lini kedua akan lebih sedikit dari pada lini pertama jadi efisiensi yang diharapkan tidak lebih dari 75 %. Berapakah output yang diharapkan ?</a:t>
            </a:r>
          </a:p>
          <a:p>
            <a:pPr algn="just">
              <a:buNone/>
            </a:pPr>
            <a:r>
              <a:rPr lang="id-ID" sz="1800" dirty="0" smtClean="0"/>
              <a:t>Jawab :</a:t>
            </a:r>
          </a:p>
          <a:p>
            <a:pPr algn="just">
              <a:buNone/>
            </a:pPr>
            <a:r>
              <a:rPr lang="id-ID" sz="1800" dirty="0" smtClean="0"/>
              <a:t>	output yang diharapkan = (kapasitas efektif) (efisiensi) =</a:t>
            </a:r>
          </a:p>
          <a:p>
            <a:pPr algn="just">
              <a:buNone/>
            </a:pPr>
            <a:r>
              <a:rPr lang="id-ID" sz="1800" dirty="0" smtClean="0"/>
              <a:t>				        (175.000) (0,75) = 131.250 roti</a:t>
            </a:r>
          </a:p>
          <a:p>
            <a:pPr algn="just">
              <a:buNone/>
            </a:pPr>
            <a:endParaRPr lang="id-ID" sz="1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a:r>
              <a:rPr lang="id-ID" sz="2000" smtClean="0"/>
              <a:t>Menentukan </a:t>
            </a:r>
            <a:r>
              <a:rPr lang="id-ID" sz="2000" dirty="0" smtClean="0"/>
              <a:t>kebutuhan kapasitas masa depan bisa menjadi prosedur yang rumit, yang sebagian besar didasarkan pada permintaan di masa yang akan datang. Jika permintaan barang dan jasa dapat diramalkan dengan tingkat ketepatan yang memadai, maka penentuan kebutuhan kapasitas dapat langsung dilakukan. </a:t>
            </a:r>
          </a:p>
          <a:p>
            <a:pPr algn="just">
              <a:buNone/>
            </a:pPr>
            <a:endParaRPr lang="id-ID" sz="2000" dirty="0" smtClean="0"/>
          </a:p>
          <a:p>
            <a:pPr algn="just"/>
            <a:r>
              <a:rPr lang="id-ID" sz="2000" dirty="0" smtClean="0"/>
              <a:t>Penentuan kapasitas biasanya membutuhkan dua tahap</a:t>
            </a:r>
          </a:p>
          <a:p>
            <a:pPr algn="just">
              <a:buFontTx/>
              <a:buChar char="-"/>
            </a:pPr>
            <a:r>
              <a:rPr lang="id-ID" sz="2000" dirty="0" smtClean="0"/>
              <a:t>Permintaan masa depan diramalkan dengan model tradisional</a:t>
            </a:r>
          </a:p>
          <a:p>
            <a:pPr algn="just">
              <a:buFontTx/>
              <a:buChar char="-"/>
            </a:pPr>
            <a:r>
              <a:rPr lang="id-ID" sz="2000" dirty="0" smtClean="0"/>
              <a:t>Peramalan digunakan untuk menentukan kebutuhan kapasitas serta peingkatan ukuran untuk setiap penambaha n kapasitas.</a:t>
            </a:r>
          </a:p>
          <a:p>
            <a:pPr algn="just">
              <a:buNone/>
            </a:pPr>
            <a:endParaRPr lang="id-ID" sz="2000" dirty="0"/>
          </a:p>
        </p:txBody>
      </p:sp>
      <p:sp>
        <p:nvSpPr>
          <p:cNvPr id="3" name="Title 2"/>
          <p:cNvSpPr>
            <a:spLocks noGrp="1"/>
          </p:cNvSpPr>
          <p:nvPr>
            <p:ph type="title"/>
          </p:nvPr>
        </p:nvSpPr>
        <p:spPr>
          <a:xfrm>
            <a:off x="457200" y="214290"/>
            <a:ext cx="8229600" cy="1143000"/>
          </a:xfrm>
        </p:spPr>
        <p:txBody>
          <a:bodyPr>
            <a:normAutofit/>
          </a:bodyPr>
          <a:lstStyle/>
          <a:p>
            <a:r>
              <a:rPr lang="id-ID" sz="2000" dirty="0" smtClean="0"/>
              <a:t>Pembuatan rencana kapasitas pengganti</a:t>
            </a:r>
            <a:endParaRPr lang="id-ID" sz="20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14356"/>
            <a:ext cx="8229600" cy="5292935"/>
          </a:xfrm>
        </p:spPr>
        <p:txBody>
          <a:bodyPr>
            <a:normAutofit lnSpcReduction="10000"/>
          </a:bodyPr>
          <a:lstStyle/>
          <a:p>
            <a:pPr algn="just"/>
            <a:r>
              <a:rPr lang="id-ID" sz="2000" dirty="0" smtClean="0"/>
              <a:t>Dari kurva diatas mengungkapkan empat pendekatan menuju kapasitas baru. Kurva a, kapasitas baru diperoleh pada permulaan tahun pertama. Kapasitas ini akan mengatasi peningkatan permintaan hingga awal tahun kedua, pada awal tahun kedua kapastas baru diperoleh lagi, yang menjadikan organisasi memproduksi lebih dari permintaan hingga awal tahun ketiga. Proses ini dapat dilanjutkan terus menerus.</a:t>
            </a:r>
          </a:p>
          <a:p>
            <a:pPr algn="just"/>
            <a:r>
              <a:rPr lang="id-ID" sz="2000" dirty="0" smtClean="0"/>
              <a:t>Kurva b, peningkatan kapasitas besar-besaran didapatkan pada awal tahun pertama untuk memenuhi ramalan permintaan hingga awal tahun ketiga.</a:t>
            </a:r>
          </a:p>
          <a:p>
            <a:pPr algn="just"/>
            <a:r>
              <a:rPr lang="id-ID" sz="2000" dirty="0" smtClean="0"/>
              <a:t>Kurva c, menunjukkan sebuah pilihan dimana kapasitas terlambat (lag) dari permintaan, mungkin dengan menggunakan waktu lembur atau subkontrak untuk mengatasi permintaan yang berlebih.</a:t>
            </a:r>
          </a:p>
          <a:p>
            <a:pPr algn="just"/>
            <a:r>
              <a:rPr lang="id-ID" sz="2000" dirty="0" smtClean="0"/>
              <a:t>Kurva d, mencoba membuat kapasitas rata-rata yang terkadang kurang dari permintaan dan terkadang lebih dari permintaan.</a:t>
            </a:r>
          </a:p>
          <a:p>
            <a:pPr algn="just"/>
            <a:endParaRPr lang="id-ID" sz="2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algn="just"/>
            <a:r>
              <a:rPr lang="id-ID" sz="1800" dirty="0" smtClean="0"/>
              <a:t>Terdapat beragam taktik untuk menyesuaikan kapasitas dengan permintaan al:</a:t>
            </a:r>
          </a:p>
          <a:p>
            <a:pPr marL="566928" indent="-457200" algn="just">
              <a:buAutoNum type="arabicPeriod"/>
            </a:pPr>
            <a:r>
              <a:rPr lang="id-ID" sz="1800" dirty="0" smtClean="0"/>
              <a:t>Mengubah staf yang ada (menambah atau mengurangi jumlah karyawan.</a:t>
            </a:r>
          </a:p>
          <a:p>
            <a:pPr marL="566928" indent="-457200" algn="just">
              <a:buAutoNum type="arabicPeriod"/>
            </a:pPr>
            <a:r>
              <a:rPr lang="id-ID" sz="1800" dirty="0" smtClean="0"/>
              <a:t>Menyesuaikan peralatan dan proses, meliputi pembelian mesin tambahan atau menjual atau menyewakan peralatan yang ada.</a:t>
            </a:r>
          </a:p>
          <a:p>
            <a:pPr marL="566928" indent="-457200" algn="just">
              <a:buAutoNum type="arabicPeriod"/>
            </a:pPr>
            <a:r>
              <a:rPr lang="id-ID" sz="1800" dirty="0" smtClean="0"/>
              <a:t>Memperbaiki metode untuk meningkatkan hasil produksi </a:t>
            </a:r>
          </a:p>
          <a:p>
            <a:pPr marL="566928" indent="-457200" algn="just">
              <a:buAutoNum type="arabicPeriod"/>
            </a:pPr>
            <a:r>
              <a:rPr lang="id-ID" sz="1800" dirty="0" smtClean="0"/>
              <a:t>Mendesain ulang produk untuk meningkatkan hasil produksi.</a:t>
            </a:r>
          </a:p>
          <a:p>
            <a:pPr marL="566928" indent="-457200" algn="just">
              <a:buNone/>
            </a:pPr>
            <a:endParaRPr lang="id-ID" sz="1800" dirty="0" smtClean="0"/>
          </a:p>
          <a:p>
            <a:pPr marL="566928" indent="-457200" algn="just">
              <a:buFont typeface="Wingdings" pitchFamily="2" charset="2"/>
              <a:buChar char="Ø"/>
            </a:pPr>
            <a:r>
              <a:rPr lang="id-ID" sz="1800" dirty="0" smtClean="0"/>
              <a:t>Permintaan melebihi kapasitas</a:t>
            </a:r>
          </a:p>
          <a:p>
            <a:pPr marL="566928" indent="-457200" algn="just">
              <a:buNone/>
            </a:pPr>
            <a:r>
              <a:rPr lang="id-ID" sz="1800" dirty="0" smtClean="0"/>
              <a:t>	Perusahaan dapat membatasi permintaan dengan menaikkan harga, membuat penjadwalan dengan lead time yang panjang dan mengurangi bisnis dengan keuntungan marginal</a:t>
            </a:r>
          </a:p>
          <a:p>
            <a:pPr marL="566928" indent="-457200" algn="just">
              <a:buFont typeface="Wingdings" pitchFamily="2" charset="2"/>
              <a:buChar char="Ø"/>
            </a:pPr>
            <a:r>
              <a:rPr lang="id-ID" sz="1800" dirty="0" smtClean="0"/>
              <a:t>Kapasitas melebihi permintaan</a:t>
            </a:r>
          </a:p>
          <a:p>
            <a:pPr marL="566928" indent="-457200" algn="just">
              <a:buNone/>
            </a:pPr>
            <a:r>
              <a:rPr lang="id-ID" sz="1800" dirty="0" smtClean="0"/>
              <a:t>	Perusahaan mungkin menginginkan untuk merangsang permintaan melalui pengurangan harga atau pemasaran agresif atau menyesuaikan diri terhadap pasar melalui perubahan produk.</a:t>
            </a:r>
          </a:p>
          <a:p>
            <a:pPr algn="just">
              <a:buNone/>
            </a:pPr>
            <a:endParaRPr lang="id-ID" sz="1800" dirty="0" smtClean="0"/>
          </a:p>
          <a:p>
            <a:pPr algn="just">
              <a:buNone/>
            </a:pPr>
            <a:endParaRPr lang="id-ID" sz="2000" dirty="0"/>
          </a:p>
        </p:txBody>
      </p:sp>
      <p:sp>
        <p:nvSpPr>
          <p:cNvPr id="3" name="Title 2"/>
          <p:cNvSpPr>
            <a:spLocks noGrp="1"/>
          </p:cNvSpPr>
          <p:nvPr>
            <p:ph type="title"/>
          </p:nvPr>
        </p:nvSpPr>
        <p:spPr/>
        <p:txBody>
          <a:bodyPr>
            <a:normAutofit/>
          </a:bodyPr>
          <a:lstStyle/>
          <a:p>
            <a:r>
              <a:rPr lang="id-ID" sz="2000" dirty="0" smtClean="0"/>
              <a:t>Taktik untuk menyesuaikan kapasitas dengan permintaan</a:t>
            </a:r>
            <a:endParaRPr lang="id-ID" sz="20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494</TotalTime>
  <Words>697</Words>
  <Application>Microsoft Office PowerPoint</Application>
  <PresentationFormat>On-screen Show (4:3)</PresentationFormat>
  <Paragraphs>122</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Concourse</vt:lpstr>
      <vt:lpstr>BAB VII PERENCANAAN KAPASITAS</vt:lpstr>
      <vt:lpstr>Defenisi Kapasitas (Capacity)</vt:lpstr>
      <vt:lpstr>Slide 3</vt:lpstr>
      <vt:lpstr>Slide 4</vt:lpstr>
      <vt:lpstr>Slide 5</vt:lpstr>
      <vt:lpstr>Slide 6</vt:lpstr>
      <vt:lpstr>Pembuatan rencana kapasitas pengganti</vt:lpstr>
      <vt:lpstr>Slide 8</vt:lpstr>
      <vt:lpstr>Taktik untuk menyesuaikan kapasitas dengan permintaan</vt:lpstr>
      <vt:lpstr>Pendekatan aljabar (algebraic approach)</vt:lpstr>
      <vt:lpstr>Slide 11</vt:lpstr>
      <vt:lpstr>Contoh Soal untuk kasus produk tunggal</vt:lpstr>
      <vt:lpstr>Lanjutan Jawaban......</vt:lpstr>
      <vt:lpstr>Slide 14</vt:lpstr>
      <vt:lpstr>Slide 15</vt:lpstr>
      <vt:lpstr>Slide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user</cp:lastModifiedBy>
  <cp:revision>53</cp:revision>
  <dcterms:created xsi:type="dcterms:W3CDTF">2011-06-08T04:36:21Z</dcterms:created>
  <dcterms:modified xsi:type="dcterms:W3CDTF">2011-07-07T07:33:13Z</dcterms:modified>
</cp:coreProperties>
</file>