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58" r:id="rId6"/>
    <p:sldId id="259" r:id="rId7"/>
    <p:sldId id="262" r:id="rId8"/>
    <p:sldId id="263" r:id="rId9"/>
    <p:sldId id="264" r:id="rId1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A333FCC7-D3C5-4241-AEEF-3793E84212A9}" type="datetimeFigureOut">
              <a:rPr lang="id-ID" smtClean="0"/>
              <a:pPr/>
              <a:t>06/07/2011</a:t>
            </a:fld>
            <a:endParaRPr lang="id-ID"/>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id-ID"/>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22D9EFE-A888-459B-AF48-12D5A9B1BA23}"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33FCC7-D3C5-4241-AEEF-3793E84212A9}" type="datetimeFigureOut">
              <a:rPr lang="id-ID" smtClean="0"/>
              <a:pPr/>
              <a:t>06/07/2011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22D9EFE-A888-459B-AF48-12D5A9B1BA23}"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33FCC7-D3C5-4241-AEEF-3793E84212A9}" type="datetimeFigureOut">
              <a:rPr lang="id-ID" smtClean="0"/>
              <a:pPr/>
              <a:t>06/07/2011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22D9EFE-A888-459B-AF48-12D5A9B1BA23}"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A333FCC7-D3C5-4241-AEEF-3793E84212A9}" type="datetimeFigureOut">
              <a:rPr lang="id-ID" smtClean="0"/>
              <a:pPr/>
              <a:t>06/07/2011</a:t>
            </a:fld>
            <a:endParaRPr lang="id-ID"/>
          </a:p>
        </p:txBody>
      </p:sp>
      <p:sp>
        <p:nvSpPr>
          <p:cNvPr id="5" name="Footer Placeholder 4"/>
          <p:cNvSpPr>
            <a:spLocks noGrp="1"/>
          </p:cNvSpPr>
          <p:nvPr>
            <p:ph type="ftr" sz="quarter" idx="11"/>
          </p:nvPr>
        </p:nvSpPr>
        <p:spPr>
          <a:xfrm>
            <a:off x="457200" y="6480969"/>
            <a:ext cx="4260056" cy="300831"/>
          </a:xfrm>
        </p:spPr>
        <p:txBody>
          <a:bodyPr/>
          <a:lstStyle/>
          <a:p>
            <a:endParaRPr lang="id-ID"/>
          </a:p>
        </p:txBody>
      </p:sp>
      <p:sp>
        <p:nvSpPr>
          <p:cNvPr id="6" name="Slide Number Placeholder 5"/>
          <p:cNvSpPr>
            <a:spLocks noGrp="1"/>
          </p:cNvSpPr>
          <p:nvPr>
            <p:ph type="sldNum" sz="quarter" idx="12"/>
          </p:nvPr>
        </p:nvSpPr>
        <p:spPr/>
        <p:txBody>
          <a:bodyPr/>
          <a:lstStyle/>
          <a:p>
            <a:fld id="{622D9EFE-A888-459B-AF48-12D5A9B1BA23}"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A333FCC7-D3C5-4241-AEEF-3793E84212A9}" type="datetimeFigureOut">
              <a:rPr lang="id-ID" smtClean="0"/>
              <a:pPr/>
              <a:t>06/07/2011</a:t>
            </a:fld>
            <a:endParaRPr lang="id-ID"/>
          </a:p>
        </p:txBody>
      </p:sp>
      <p:sp>
        <p:nvSpPr>
          <p:cNvPr id="5" name="Footer Placeholder 4"/>
          <p:cNvSpPr>
            <a:spLocks noGrp="1"/>
          </p:cNvSpPr>
          <p:nvPr>
            <p:ph type="ftr" sz="quarter" idx="11"/>
          </p:nvPr>
        </p:nvSpPr>
        <p:spPr>
          <a:xfrm>
            <a:off x="2619376" y="6480969"/>
            <a:ext cx="4260056" cy="300831"/>
          </a:xfrm>
        </p:spPr>
        <p:txBody>
          <a:bodyPr/>
          <a:lstStyle/>
          <a:p>
            <a:endParaRPr lang="id-ID"/>
          </a:p>
        </p:txBody>
      </p:sp>
      <p:sp>
        <p:nvSpPr>
          <p:cNvPr id="6" name="Slide Number Placeholder 5"/>
          <p:cNvSpPr>
            <a:spLocks noGrp="1"/>
          </p:cNvSpPr>
          <p:nvPr>
            <p:ph type="sldNum" sz="quarter" idx="12"/>
          </p:nvPr>
        </p:nvSpPr>
        <p:spPr>
          <a:xfrm>
            <a:off x="8451056" y="809624"/>
            <a:ext cx="502920" cy="300831"/>
          </a:xfrm>
        </p:spPr>
        <p:txBody>
          <a:bodyPr/>
          <a:lstStyle/>
          <a:p>
            <a:fld id="{622D9EFE-A888-459B-AF48-12D5A9B1BA23}" type="slidenum">
              <a:rPr lang="id-ID" smtClean="0"/>
              <a:pPr/>
              <a:t>‹#›</a:t>
            </a:fld>
            <a:endParaRPr lang="id-ID"/>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A333FCC7-D3C5-4241-AEEF-3793E84212A9}" type="datetimeFigureOut">
              <a:rPr lang="id-ID" smtClean="0"/>
              <a:pPr/>
              <a:t>06/07/2011</a:t>
            </a:fld>
            <a:endParaRPr lang="id-ID"/>
          </a:p>
        </p:txBody>
      </p:sp>
      <p:sp>
        <p:nvSpPr>
          <p:cNvPr id="6" name="Footer Placeholder 5"/>
          <p:cNvSpPr>
            <a:spLocks noGrp="1"/>
          </p:cNvSpPr>
          <p:nvPr>
            <p:ph type="ftr" sz="quarter" idx="11"/>
          </p:nvPr>
        </p:nvSpPr>
        <p:spPr>
          <a:xfrm>
            <a:off x="457200" y="6480969"/>
            <a:ext cx="4260056" cy="301752"/>
          </a:xfrm>
        </p:spPr>
        <p:txBody>
          <a:bodyPr/>
          <a:lstStyle/>
          <a:p>
            <a:endParaRPr lang="id-ID"/>
          </a:p>
        </p:txBody>
      </p:sp>
      <p:sp>
        <p:nvSpPr>
          <p:cNvPr id="7" name="Slide Number Placeholder 6"/>
          <p:cNvSpPr>
            <a:spLocks noGrp="1"/>
          </p:cNvSpPr>
          <p:nvPr>
            <p:ph type="sldNum" sz="quarter" idx="12"/>
          </p:nvPr>
        </p:nvSpPr>
        <p:spPr>
          <a:xfrm>
            <a:off x="7589520" y="6480969"/>
            <a:ext cx="502920" cy="301752"/>
          </a:xfrm>
        </p:spPr>
        <p:txBody>
          <a:bodyPr/>
          <a:lstStyle/>
          <a:p>
            <a:fld id="{622D9EFE-A888-459B-AF48-12D5A9B1BA23}"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A333FCC7-D3C5-4241-AEEF-3793E84212A9}" type="datetimeFigureOut">
              <a:rPr lang="id-ID" smtClean="0"/>
              <a:pPr/>
              <a:t>06/07/2011</a:t>
            </a:fld>
            <a:endParaRPr lang="id-ID"/>
          </a:p>
        </p:txBody>
      </p:sp>
      <p:sp>
        <p:nvSpPr>
          <p:cNvPr id="8" name="Footer Placeholder 7"/>
          <p:cNvSpPr>
            <a:spLocks noGrp="1"/>
          </p:cNvSpPr>
          <p:nvPr>
            <p:ph type="ftr" sz="quarter" idx="11"/>
          </p:nvPr>
        </p:nvSpPr>
        <p:spPr>
          <a:xfrm>
            <a:off x="457200" y="6480969"/>
            <a:ext cx="4261104" cy="301752"/>
          </a:xfrm>
        </p:spPr>
        <p:txBody>
          <a:bodyPr/>
          <a:lstStyle/>
          <a:p>
            <a:endParaRPr lang="id-ID"/>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622D9EFE-A888-459B-AF48-12D5A9B1BA23}"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33FCC7-D3C5-4241-AEEF-3793E84212A9}" type="datetimeFigureOut">
              <a:rPr lang="id-ID" smtClean="0"/>
              <a:pPr/>
              <a:t>06/07/2011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22D9EFE-A888-459B-AF48-12D5A9B1BA23}"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A333FCC7-D3C5-4241-AEEF-3793E84212A9}" type="datetimeFigureOut">
              <a:rPr lang="id-ID" smtClean="0"/>
              <a:pPr/>
              <a:t>06/07/2011</a:t>
            </a:fld>
            <a:endParaRPr lang="id-ID"/>
          </a:p>
        </p:txBody>
      </p:sp>
      <p:sp>
        <p:nvSpPr>
          <p:cNvPr id="3" name="Footer Placeholder 2"/>
          <p:cNvSpPr>
            <a:spLocks noGrp="1"/>
          </p:cNvSpPr>
          <p:nvPr>
            <p:ph type="ftr" sz="quarter" idx="11"/>
          </p:nvPr>
        </p:nvSpPr>
        <p:spPr>
          <a:xfrm>
            <a:off x="457200" y="6481890"/>
            <a:ext cx="4260056" cy="300831"/>
          </a:xfrm>
        </p:spPr>
        <p:txBody>
          <a:bodyPr/>
          <a:lstStyle/>
          <a:p>
            <a:endParaRPr lang="id-ID"/>
          </a:p>
        </p:txBody>
      </p:sp>
      <p:sp>
        <p:nvSpPr>
          <p:cNvPr id="4" name="Slide Number Placeholder 3"/>
          <p:cNvSpPr>
            <a:spLocks noGrp="1"/>
          </p:cNvSpPr>
          <p:nvPr>
            <p:ph type="sldNum" sz="quarter" idx="12"/>
          </p:nvPr>
        </p:nvSpPr>
        <p:spPr>
          <a:xfrm>
            <a:off x="7589520" y="6480969"/>
            <a:ext cx="502920" cy="301752"/>
          </a:xfrm>
        </p:spPr>
        <p:txBody>
          <a:bodyPr/>
          <a:lstStyle/>
          <a:p>
            <a:fld id="{622D9EFE-A888-459B-AF48-12D5A9B1BA23}"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A333FCC7-D3C5-4241-AEEF-3793E84212A9}" type="datetimeFigureOut">
              <a:rPr lang="id-ID" smtClean="0"/>
              <a:pPr/>
              <a:t>06/07/2011</a:t>
            </a:fld>
            <a:endParaRPr lang="id-ID"/>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id-ID"/>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622D9EFE-A888-459B-AF48-12D5A9B1BA23}"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A333FCC7-D3C5-4241-AEEF-3793E84212A9}" type="datetimeFigureOut">
              <a:rPr lang="id-ID" smtClean="0"/>
              <a:pPr/>
              <a:t>06/07/2011</a:t>
            </a:fld>
            <a:endParaRPr lang="id-ID"/>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id-ID"/>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622D9EFE-A888-459B-AF48-12D5A9B1BA23}"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333FCC7-D3C5-4241-AEEF-3793E84212A9}" type="datetimeFigureOut">
              <a:rPr lang="id-ID" smtClean="0"/>
              <a:pPr/>
              <a:t>06/07/2011</a:t>
            </a:fld>
            <a:endParaRPr lang="id-ID"/>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id-ID"/>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22D9EFE-A888-459B-AF48-12D5A9B1BA23}"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285860"/>
            <a:ext cx="8062912" cy="1470025"/>
          </a:xfrm>
        </p:spPr>
        <p:txBody>
          <a:bodyPr anchor="ctr"/>
          <a:lstStyle/>
          <a:p>
            <a:pPr algn="ctr"/>
            <a:r>
              <a:rPr lang="id-ID" dirty="0" smtClean="0"/>
              <a:t>BAB VIII</a:t>
            </a:r>
            <a:br>
              <a:rPr lang="id-ID" dirty="0" smtClean="0"/>
            </a:br>
            <a:r>
              <a:rPr lang="id-ID" dirty="0" smtClean="0"/>
              <a:t>MANAJEMEN MUTU</a:t>
            </a:r>
            <a:endParaRPr lang="id-ID" dirty="0"/>
          </a:p>
        </p:txBody>
      </p:sp>
      <p:sp>
        <p:nvSpPr>
          <p:cNvPr id="3" name="Subtitle 2"/>
          <p:cNvSpPr>
            <a:spLocks noGrp="1"/>
          </p:cNvSpPr>
          <p:nvPr>
            <p:ph type="subTitle" idx="1"/>
          </p:nvPr>
        </p:nvSpPr>
        <p:spPr>
          <a:xfrm>
            <a:off x="571472" y="2786058"/>
            <a:ext cx="8062912" cy="1752600"/>
          </a:xfrm>
        </p:spPr>
        <p:txBody>
          <a:bodyPr>
            <a:normAutofit lnSpcReduction="10000"/>
          </a:bodyPr>
          <a:lstStyle/>
          <a:p>
            <a:pPr algn="ctr"/>
            <a:endParaRPr lang="id-ID" dirty="0" smtClean="0"/>
          </a:p>
          <a:p>
            <a:pPr algn="ctr"/>
            <a:endParaRPr lang="id-ID" dirty="0" smtClean="0"/>
          </a:p>
          <a:p>
            <a:pPr algn="ctr"/>
            <a:r>
              <a:rPr lang="id-ID" dirty="0" smtClean="0"/>
              <a:t>STIE YAPPAS </a:t>
            </a:r>
          </a:p>
          <a:p>
            <a:pPr algn="ctr"/>
            <a:r>
              <a:rPr lang="id-ID" dirty="0" smtClean="0"/>
              <a:t>PASAMAN BARAT</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089804"/>
          </a:xfrm>
        </p:spPr>
        <p:txBody>
          <a:bodyPr>
            <a:normAutofit/>
          </a:bodyPr>
          <a:lstStyle/>
          <a:p>
            <a:r>
              <a:rPr lang="id-ID" sz="2400" dirty="0" smtClean="0"/>
              <a:t>Pengertian Kualitas (Quality)</a:t>
            </a:r>
            <a:endParaRPr lang="id-ID" sz="2400" dirty="0"/>
          </a:p>
        </p:txBody>
      </p:sp>
      <p:sp>
        <p:nvSpPr>
          <p:cNvPr id="3" name="Content Placeholder 2"/>
          <p:cNvSpPr>
            <a:spLocks noGrp="1"/>
          </p:cNvSpPr>
          <p:nvPr>
            <p:ph idx="1"/>
          </p:nvPr>
        </p:nvSpPr>
        <p:spPr>
          <a:xfrm>
            <a:off x="457200" y="1428736"/>
            <a:ext cx="8229600" cy="5026072"/>
          </a:xfrm>
        </p:spPr>
        <p:txBody>
          <a:bodyPr>
            <a:normAutofit lnSpcReduction="10000"/>
          </a:bodyPr>
          <a:lstStyle/>
          <a:p>
            <a:pPr algn="just">
              <a:buFont typeface="Wingdings" pitchFamily="2" charset="2"/>
              <a:buChar char="v"/>
            </a:pPr>
            <a:r>
              <a:rPr lang="id-ID" sz="1800" dirty="0" smtClean="0"/>
              <a:t>Kualitas (Quality) adalah kemampuan suatu produk atau jasa dalam memenuhi kebutuhan pelanggan.</a:t>
            </a:r>
          </a:p>
          <a:p>
            <a:pPr algn="just">
              <a:buNone/>
            </a:pPr>
            <a:endParaRPr lang="id-ID" sz="1800" dirty="0" smtClean="0"/>
          </a:p>
          <a:p>
            <a:pPr algn="just">
              <a:buNone/>
            </a:pPr>
            <a:r>
              <a:rPr lang="id-ID" sz="1800" dirty="0" smtClean="0"/>
              <a:t>	Dua cara kualitas meningkatkan keuntungan :</a:t>
            </a:r>
          </a:p>
          <a:p>
            <a:pPr algn="just">
              <a:buNone/>
            </a:pPr>
            <a:endParaRPr lang="id-ID" sz="1800" dirty="0" smtClean="0"/>
          </a:p>
          <a:p>
            <a:pPr algn="just">
              <a:buNone/>
            </a:pPr>
            <a:r>
              <a:rPr lang="id-ID" sz="1800" dirty="0" smtClean="0"/>
              <a:t>				</a:t>
            </a:r>
          </a:p>
          <a:p>
            <a:pPr algn="just">
              <a:buNone/>
            </a:pPr>
            <a:endParaRPr lang="id-ID" sz="1800" dirty="0" smtClean="0"/>
          </a:p>
          <a:p>
            <a:pPr algn="just">
              <a:buNone/>
            </a:pPr>
            <a:endParaRPr lang="id-ID" sz="1800" dirty="0" smtClean="0"/>
          </a:p>
          <a:p>
            <a:pPr algn="just">
              <a:buNone/>
            </a:pPr>
            <a:endParaRPr lang="id-ID" sz="2000" dirty="0" smtClean="0"/>
          </a:p>
          <a:p>
            <a:pPr algn="just">
              <a:buNone/>
            </a:pPr>
            <a:r>
              <a:rPr lang="id-ID" sz="1400" dirty="0" smtClean="0"/>
              <a:t>Peningkatan Kualitas				       Peningkatan Keuntungan</a:t>
            </a:r>
          </a:p>
          <a:p>
            <a:pPr algn="just">
              <a:buNone/>
            </a:pPr>
            <a:endParaRPr lang="id-ID" sz="1400" dirty="0" smtClean="0"/>
          </a:p>
          <a:p>
            <a:pPr algn="just">
              <a:buNone/>
            </a:pPr>
            <a:endParaRPr lang="id-ID" sz="1400" dirty="0" smtClean="0"/>
          </a:p>
          <a:p>
            <a:pPr algn="just">
              <a:buNone/>
            </a:pPr>
            <a:endParaRPr lang="id-ID" sz="1400" dirty="0" smtClean="0"/>
          </a:p>
          <a:p>
            <a:pPr algn="just">
              <a:buNone/>
            </a:pPr>
            <a:endParaRPr lang="id-ID" sz="1400" dirty="0" smtClean="0"/>
          </a:p>
          <a:p>
            <a:pPr algn="just">
              <a:buNone/>
            </a:pPr>
            <a:endParaRPr lang="id-ID" sz="1400" dirty="0" smtClean="0"/>
          </a:p>
          <a:p>
            <a:pPr algn="just">
              <a:buNone/>
            </a:pPr>
            <a:endParaRPr lang="id-ID" sz="1400" dirty="0" smtClean="0"/>
          </a:p>
          <a:p>
            <a:pPr algn="just">
              <a:buNone/>
            </a:pPr>
            <a:r>
              <a:rPr lang="id-ID" sz="1400" dirty="0" smtClean="0"/>
              <a:t>				</a:t>
            </a:r>
            <a:endParaRPr lang="id-ID" sz="1800" dirty="0" smtClean="0"/>
          </a:p>
        </p:txBody>
      </p:sp>
      <p:graphicFrame>
        <p:nvGraphicFramePr>
          <p:cNvPr id="5" name="Table 4"/>
          <p:cNvGraphicFramePr>
            <a:graphicFrameLocks noGrp="1"/>
          </p:cNvGraphicFramePr>
          <p:nvPr/>
        </p:nvGraphicFramePr>
        <p:xfrm>
          <a:off x="2714612" y="2786058"/>
          <a:ext cx="3429024" cy="1280160"/>
        </p:xfrm>
        <a:graphic>
          <a:graphicData uri="http://schemas.openxmlformats.org/drawingml/2006/table">
            <a:tbl>
              <a:tblPr firstRow="1" bandRow="1">
                <a:tableStyleId>{5C22544A-7EE6-4342-B048-85BDC9FD1C3A}</a:tableStyleId>
              </a:tblPr>
              <a:tblGrid>
                <a:gridCol w="3429024"/>
              </a:tblGrid>
              <a:tr h="330570">
                <a:tc>
                  <a:txBody>
                    <a:bodyPr/>
                    <a:lstStyle/>
                    <a:p>
                      <a:r>
                        <a:rPr lang="id-ID" sz="1600" dirty="0" smtClean="0"/>
                        <a:t>Keuntungan Penjualan</a:t>
                      </a:r>
                      <a:endParaRPr lang="id-ID" sz="1600" dirty="0"/>
                    </a:p>
                  </a:txBody>
                  <a:tcPr/>
                </a:tc>
              </a:tr>
              <a:tr h="842274">
                <a:tc>
                  <a:txBody>
                    <a:bodyPr/>
                    <a:lstStyle/>
                    <a:p>
                      <a:pPr>
                        <a:buFontTx/>
                        <a:buChar char="-"/>
                      </a:pPr>
                      <a:r>
                        <a:rPr lang="id-ID" sz="1400" dirty="0" smtClean="0"/>
                        <a:t> Perbaikan respons</a:t>
                      </a:r>
                    </a:p>
                    <a:p>
                      <a:pPr>
                        <a:buFontTx/>
                        <a:buChar char="-"/>
                      </a:pPr>
                      <a:r>
                        <a:rPr lang="id-ID" sz="1400" dirty="0" smtClean="0"/>
                        <a:t> Harga yang lebih tinggi</a:t>
                      </a:r>
                    </a:p>
                    <a:p>
                      <a:pPr>
                        <a:buFontTx/>
                        <a:buChar char="-"/>
                      </a:pPr>
                      <a:r>
                        <a:rPr lang="id-ID" sz="1400" dirty="0" smtClean="0"/>
                        <a:t> Perbaikan Reputasi</a:t>
                      </a:r>
                    </a:p>
                    <a:p>
                      <a:pPr>
                        <a:buFontTx/>
                        <a:buChar char="-"/>
                      </a:pPr>
                      <a:endParaRPr lang="id-ID" sz="1400" dirty="0"/>
                    </a:p>
                  </a:txBody>
                  <a:tcPr/>
                </a:tc>
              </a:tr>
            </a:tbl>
          </a:graphicData>
        </a:graphic>
      </p:graphicFrame>
      <p:graphicFrame>
        <p:nvGraphicFramePr>
          <p:cNvPr id="6" name="Table 5"/>
          <p:cNvGraphicFramePr>
            <a:graphicFrameLocks noGrp="1"/>
          </p:cNvGraphicFramePr>
          <p:nvPr/>
        </p:nvGraphicFramePr>
        <p:xfrm>
          <a:off x="2714612" y="4500570"/>
          <a:ext cx="3429024" cy="1529080"/>
        </p:xfrm>
        <a:graphic>
          <a:graphicData uri="http://schemas.openxmlformats.org/drawingml/2006/table">
            <a:tbl>
              <a:tblPr firstRow="1" bandRow="1">
                <a:tableStyleId>{5C22544A-7EE6-4342-B048-85BDC9FD1C3A}</a:tableStyleId>
              </a:tblPr>
              <a:tblGrid>
                <a:gridCol w="3429024"/>
              </a:tblGrid>
              <a:tr h="370840">
                <a:tc>
                  <a:txBody>
                    <a:bodyPr/>
                    <a:lstStyle/>
                    <a:p>
                      <a:r>
                        <a:rPr lang="id-ID" sz="1600" dirty="0" smtClean="0"/>
                        <a:t>Penurunan Biaya</a:t>
                      </a:r>
                      <a:endParaRPr lang="id-ID" sz="1600" dirty="0"/>
                    </a:p>
                  </a:txBody>
                  <a:tcPr/>
                </a:tc>
              </a:tr>
              <a:tr h="370840">
                <a:tc>
                  <a:txBody>
                    <a:bodyPr/>
                    <a:lstStyle/>
                    <a:p>
                      <a:pPr>
                        <a:buFontTx/>
                        <a:buChar char="-"/>
                      </a:pPr>
                      <a:r>
                        <a:rPr lang="id-ID" sz="1400" dirty="0" smtClean="0"/>
                        <a:t> Peningkatan Produktivitas</a:t>
                      </a:r>
                    </a:p>
                    <a:p>
                      <a:pPr>
                        <a:buFontTx/>
                        <a:buChar char="-"/>
                      </a:pPr>
                      <a:r>
                        <a:rPr lang="id-ID" sz="1400" dirty="0" smtClean="0"/>
                        <a:t> Pengurangan Biaya rework dan</a:t>
                      </a:r>
                      <a:r>
                        <a:rPr lang="id-ID" sz="1400" baseline="0" dirty="0" smtClean="0"/>
                        <a:t> </a:t>
                      </a:r>
                    </a:p>
                    <a:p>
                      <a:pPr>
                        <a:buFontTx/>
                        <a:buNone/>
                      </a:pPr>
                      <a:r>
                        <a:rPr lang="id-ID" sz="1400" dirty="0" smtClean="0"/>
                        <a:t>  limbah</a:t>
                      </a:r>
                    </a:p>
                    <a:p>
                      <a:pPr>
                        <a:buFontTx/>
                        <a:buChar char="-"/>
                      </a:pPr>
                      <a:r>
                        <a:rPr lang="id-ID" sz="1400" dirty="0" smtClean="0"/>
                        <a:t> Pengurangan Biaya Garansi</a:t>
                      </a:r>
                    </a:p>
                    <a:p>
                      <a:pPr>
                        <a:buFontTx/>
                        <a:buChar char="-"/>
                      </a:pPr>
                      <a:endParaRPr lang="id-ID" sz="1400" dirty="0"/>
                    </a:p>
                  </a:txBody>
                  <a:tcPr/>
                </a:tc>
              </a:tr>
            </a:tbl>
          </a:graphicData>
        </a:graphic>
      </p:graphicFrame>
      <p:cxnSp>
        <p:nvCxnSpPr>
          <p:cNvPr id="8" name="Straight Arrow Connector 7"/>
          <p:cNvCxnSpPr/>
          <p:nvPr/>
        </p:nvCxnSpPr>
        <p:spPr>
          <a:xfrm>
            <a:off x="1214414" y="4429132"/>
            <a:ext cx="1285884"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1214414" y="3286124"/>
            <a:ext cx="1357322"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286512" y="3214686"/>
            <a:ext cx="1500198"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357950" y="4500570"/>
            <a:ext cx="1428760"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597576"/>
          </a:xfrm>
        </p:spPr>
        <p:txBody>
          <a:bodyPr>
            <a:normAutofit/>
          </a:bodyPr>
          <a:lstStyle/>
          <a:p>
            <a:pPr algn="just">
              <a:buNone/>
            </a:pPr>
            <a:r>
              <a:rPr lang="id-ID" sz="1800" dirty="0" smtClean="0"/>
              <a:t>	Tiga alasan pentingnya kualitas antara lain :</a:t>
            </a:r>
          </a:p>
          <a:p>
            <a:pPr algn="just">
              <a:buAutoNum type="arabicPeriod"/>
            </a:pPr>
            <a:r>
              <a:rPr lang="id-ID" sz="1800" dirty="0" smtClean="0"/>
              <a:t>Reputasi Perusahaan</a:t>
            </a:r>
          </a:p>
          <a:p>
            <a:pPr algn="just">
              <a:buNone/>
            </a:pPr>
            <a:r>
              <a:rPr lang="id-ID" sz="1800" dirty="0" smtClean="0"/>
              <a:t>	Kualitas akan muncul sebagai persepsi tentang produk baru perusahaan, kebiasaan karyawan dan hubungan pemasok.</a:t>
            </a:r>
          </a:p>
          <a:p>
            <a:pPr algn="just">
              <a:buAutoNum type="arabicPeriod" startAt="2"/>
            </a:pPr>
            <a:r>
              <a:rPr lang="id-ID" sz="1800" dirty="0" smtClean="0"/>
              <a:t>Keandalan Produk</a:t>
            </a:r>
          </a:p>
          <a:p>
            <a:pPr algn="just">
              <a:buNone/>
            </a:pPr>
            <a:r>
              <a:rPr lang="id-ID" sz="1800" dirty="0" smtClean="0"/>
              <a:t>	Peraturan seperti Consumer Product Safety Act membuat standar produk dan cara melarang produk yang tidak dapat memenuhi standar tersebut. </a:t>
            </a:r>
          </a:p>
          <a:p>
            <a:pPr algn="just">
              <a:buAutoNum type="arabicPeriod" startAt="3"/>
            </a:pPr>
            <a:r>
              <a:rPr lang="id-ID" sz="1800" dirty="0" smtClean="0"/>
              <a:t>Keterlibatan Global</a:t>
            </a:r>
          </a:p>
          <a:p>
            <a:pPr algn="just">
              <a:buNone/>
            </a:pPr>
            <a:r>
              <a:rPr lang="id-ID" sz="1800" dirty="0" smtClean="0"/>
              <a:t>	Di masa teknologi sekarang kualitas menjadi suatu perhatian internasional. Bagi perusahaan dan negara yang ingin bersaing secara efektif pada ekonomi global, maka produk mereka harus memenuhi harapan kualitas, desain dan harga global. Produk yang rendah mutunya mengurangi keuntungan perusahaan dan neraca pembayaran negara.  	</a:t>
            </a:r>
          </a:p>
          <a:p>
            <a:endParaRPr lang="id-ID"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04052"/>
          </a:xfrm>
        </p:spPr>
        <p:txBody>
          <a:bodyPr>
            <a:normAutofit/>
          </a:bodyPr>
          <a:lstStyle/>
          <a:p>
            <a:r>
              <a:rPr lang="id-ID" sz="2400" dirty="0" smtClean="0"/>
              <a:t>Biaya Kualitas</a:t>
            </a:r>
            <a:endParaRPr lang="id-ID" sz="2400" dirty="0"/>
          </a:p>
        </p:txBody>
      </p:sp>
      <p:sp>
        <p:nvSpPr>
          <p:cNvPr id="3" name="Content Placeholder 2"/>
          <p:cNvSpPr>
            <a:spLocks noGrp="1"/>
          </p:cNvSpPr>
          <p:nvPr>
            <p:ph idx="1"/>
          </p:nvPr>
        </p:nvSpPr>
        <p:spPr>
          <a:xfrm>
            <a:off x="457200" y="1285860"/>
            <a:ext cx="8229600" cy="5168948"/>
          </a:xfrm>
        </p:spPr>
        <p:txBody>
          <a:bodyPr>
            <a:normAutofit/>
          </a:bodyPr>
          <a:lstStyle/>
          <a:p>
            <a:pPr algn="just"/>
            <a:r>
              <a:rPr lang="id-ID" sz="1800" dirty="0" smtClean="0"/>
              <a:t>Empat kategori utama biaya dikaitkan dengan kualitas, yang disebut sebagai Biaya Kualitas (cost of quality- COQ) yaitu :</a:t>
            </a:r>
          </a:p>
          <a:p>
            <a:pPr algn="just">
              <a:buAutoNum type="arabicPeriod"/>
            </a:pPr>
            <a:r>
              <a:rPr lang="id-ID" sz="1800" dirty="0" smtClean="0"/>
              <a:t>Biaya pencegahan</a:t>
            </a:r>
          </a:p>
          <a:p>
            <a:pPr algn="just">
              <a:buNone/>
            </a:pPr>
            <a:r>
              <a:rPr lang="id-ID" sz="1800" dirty="0" smtClean="0"/>
              <a:t>	Biaya yang terkait dengan pengurangan komponen atau jasa yang rusak. Contoh pelatihan, program peningkatan kualitas.</a:t>
            </a:r>
          </a:p>
          <a:p>
            <a:pPr algn="just">
              <a:buAutoNum type="arabicPeriod" startAt="2"/>
            </a:pPr>
            <a:r>
              <a:rPr lang="id-ID" sz="1800" dirty="0" smtClean="0"/>
              <a:t>Biaya penaksiran</a:t>
            </a:r>
          </a:p>
          <a:p>
            <a:pPr algn="just">
              <a:buNone/>
            </a:pPr>
            <a:r>
              <a:rPr lang="id-ID" sz="1800" dirty="0" smtClean="0"/>
              <a:t>	Biaya yang dikaitkan dengan proses evaluasi produk, proses, komponen dan jasa. Contoh biaya percobaan dan penguji</a:t>
            </a:r>
          </a:p>
          <a:p>
            <a:pPr algn="just">
              <a:buAutoNum type="arabicPeriod" startAt="3"/>
            </a:pPr>
            <a:r>
              <a:rPr lang="id-ID" sz="1800" dirty="0" smtClean="0"/>
              <a:t>Kegagalan internal</a:t>
            </a:r>
          </a:p>
          <a:p>
            <a:pPr algn="just">
              <a:buNone/>
            </a:pPr>
            <a:r>
              <a:rPr lang="id-ID" sz="1800" dirty="0" smtClean="0"/>
              <a:t>	Biaya yang diakibatkan oleh proses produksi komponen atau jasa yang rusak sebelum diantarkan ke pelanggan. Contoh rework, scrap dan waktu menunggu disebabkan mesin rusak (downtime).</a:t>
            </a:r>
          </a:p>
          <a:p>
            <a:pPr algn="just">
              <a:buAutoNum type="arabicPeriod" startAt="4"/>
            </a:pPr>
            <a:r>
              <a:rPr lang="id-ID" sz="1800" dirty="0" smtClean="0"/>
              <a:t>Biaya Eksternal</a:t>
            </a:r>
          </a:p>
          <a:p>
            <a:pPr algn="just">
              <a:buNone/>
            </a:pPr>
            <a:r>
              <a:rPr lang="id-ID" sz="1800" dirty="0" smtClean="0"/>
              <a:t>	Biaya yang terjadi setelah pengiriman barang atau jasa yang cacat. Contoh rework, barang dikembalikan, kewajiban, kehilangan goodwill.</a:t>
            </a:r>
            <a:endParaRPr lang="id-ID"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018366"/>
          </a:xfrm>
        </p:spPr>
        <p:txBody>
          <a:bodyPr>
            <a:normAutofit/>
          </a:bodyPr>
          <a:lstStyle/>
          <a:p>
            <a:r>
              <a:rPr lang="id-ID" sz="2000" dirty="0" smtClean="0"/>
              <a:t>Total Quality Manajemen (TQM)</a:t>
            </a:r>
            <a:endParaRPr lang="id-ID" sz="2000" dirty="0"/>
          </a:p>
        </p:txBody>
      </p:sp>
      <p:sp>
        <p:nvSpPr>
          <p:cNvPr id="3" name="Content Placeholder 2"/>
          <p:cNvSpPr>
            <a:spLocks noGrp="1"/>
          </p:cNvSpPr>
          <p:nvPr>
            <p:ph idx="1"/>
          </p:nvPr>
        </p:nvSpPr>
        <p:spPr>
          <a:xfrm>
            <a:off x="457200" y="1071546"/>
            <a:ext cx="8229600" cy="5383262"/>
          </a:xfrm>
        </p:spPr>
        <p:txBody>
          <a:bodyPr>
            <a:normAutofit/>
          </a:bodyPr>
          <a:lstStyle/>
          <a:p>
            <a:pPr algn="just"/>
            <a:r>
              <a:rPr lang="id-ID" sz="1800" dirty="0" smtClean="0"/>
              <a:t>Total Quality Management (TQM) adalah Manajemen organisasi keseluruhan yang menjadikannya unggul dalam semua aspek produk dan jasa yang penting bagi pelanggan.</a:t>
            </a:r>
          </a:p>
          <a:p>
            <a:pPr algn="just"/>
            <a:r>
              <a:rPr lang="id-ID" sz="1800" dirty="0" smtClean="0"/>
              <a:t>Aliran aktivitas yang di butuhkan untuk mencapai TQM</a:t>
            </a:r>
          </a:p>
          <a:p>
            <a:pPr algn="just">
              <a:buNone/>
            </a:pPr>
            <a:endParaRPr lang="id-ID" sz="1800" dirty="0"/>
          </a:p>
        </p:txBody>
      </p:sp>
      <p:graphicFrame>
        <p:nvGraphicFramePr>
          <p:cNvPr id="4" name="Table 3"/>
          <p:cNvGraphicFramePr>
            <a:graphicFrameLocks noGrp="1"/>
          </p:cNvGraphicFramePr>
          <p:nvPr/>
        </p:nvGraphicFramePr>
        <p:xfrm>
          <a:off x="1000100" y="2428868"/>
          <a:ext cx="5214974" cy="944880"/>
        </p:xfrm>
        <a:graphic>
          <a:graphicData uri="http://schemas.openxmlformats.org/drawingml/2006/table">
            <a:tbl>
              <a:tblPr firstRow="1" bandRow="1">
                <a:tableStyleId>{5C22544A-7EE6-4342-B048-85BDC9FD1C3A}</a:tableStyleId>
              </a:tblPr>
              <a:tblGrid>
                <a:gridCol w="5214974"/>
              </a:tblGrid>
              <a:tr h="370840">
                <a:tc>
                  <a:txBody>
                    <a:bodyPr/>
                    <a:lstStyle/>
                    <a:p>
                      <a:pPr algn="just"/>
                      <a:r>
                        <a:rPr lang="id-ID" sz="1400" dirty="0" smtClean="0"/>
                        <a:t>Kebiasaan organisasi.</a:t>
                      </a:r>
                    </a:p>
                    <a:p>
                      <a:pPr algn="just"/>
                      <a:r>
                        <a:rPr lang="id-ID" sz="1400" dirty="0" smtClean="0"/>
                        <a:t>Kepemimpinan, pernyataan misi, prosedur operasi yang efektif, dukungan karyawan, pelatihan.</a:t>
                      </a:r>
                    </a:p>
                    <a:p>
                      <a:pPr algn="just"/>
                      <a:r>
                        <a:rPr lang="id-ID" sz="1400" dirty="0" smtClean="0"/>
                        <a:t>Hasil</a:t>
                      </a:r>
                      <a:r>
                        <a:rPr lang="id-ID" sz="1400" baseline="0" dirty="0" smtClean="0"/>
                        <a:t> : Apa yang penting dan apa yang akan di capai.</a:t>
                      </a:r>
                      <a:endParaRPr lang="id-ID" sz="1400" dirty="0" smtClean="0"/>
                    </a:p>
                  </a:txBody>
                  <a:tcPr/>
                </a:tc>
              </a:tr>
            </a:tbl>
          </a:graphicData>
        </a:graphic>
      </p:graphicFrame>
      <p:graphicFrame>
        <p:nvGraphicFramePr>
          <p:cNvPr id="5" name="Table 4"/>
          <p:cNvGraphicFramePr>
            <a:graphicFrameLocks noGrp="1"/>
          </p:cNvGraphicFramePr>
          <p:nvPr/>
        </p:nvGraphicFramePr>
        <p:xfrm>
          <a:off x="1643042" y="3429000"/>
          <a:ext cx="5286412" cy="1158240"/>
        </p:xfrm>
        <a:graphic>
          <a:graphicData uri="http://schemas.openxmlformats.org/drawingml/2006/table">
            <a:tbl>
              <a:tblPr firstRow="1" bandRow="1">
                <a:tableStyleId>{5C22544A-7EE6-4342-B048-85BDC9FD1C3A}</a:tableStyleId>
              </a:tblPr>
              <a:tblGrid>
                <a:gridCol w="5286412"/>
              </a:tblGrid>
              <a:tr h="370840">
                <a:tc>
                  <a:txBody>
                    <a:bodyPr/>
                    <a:lstStyle/>
                    <a:p>
                      <a:pPr algn="just"/>
                      <a:r>
                        <a:rPr lang="id-ID" sz="1400" dirty="0" smtClean="0"/>
                        <a:t>Prinsip</a:t>
                      </a:r>
                      <a:r>
                        <a:rPr lang="id-ID" sz="1400" baseline="0" dirty="0" smtClean="0"/>
                        <a:t> Kualitas.</a:t>
                      </a:r>
                    </a:p>
                    <a:p>
                      <a:pPr algn="just"/>
                      <a:r>
                        <a:rPr lang="id-ID" sz="1400" baseline="0" dirty="0" smtClean="0"/>
                        <a:t>Fokus pada pelanggan, perbaikan yang terus menerus, Benchmarking, Just in time, Alat-alat TQM.</a:t>
                      </a:r>
                    </a:p>
                    <a:p>
                      <a:pPr algn="just"/>
                      <a:r>
                        <a:rPr lang="id-ID" sz="1400" baseline="0" dirty="0" smtClean="0"/>
                        <a:t>Hasil : Bagaimana mengerjakan apa yang penting dan apa yang akan di capai.</a:t>
                      </a:r>
                      <a:endParaRPr lang="id-ID" sz="1400" dirty="0"/>
                    </a:p>
                  </a:txBody>
                  <a:tcPr/>
                </a:tc>
              </a:tr>
            </a:tbl>
          </a:graphicData>
        </a:graphic>
      </p:graphicFrame>
      <p:graphicFrame>
        <p:nvGraphicFramePr>
          <p:cNvPr id="6" name="Table 5"/>
          <p:cNvGraphicFramePr>
            <a:graphicFrameLocks noGrp="1"/>
          </p:cNvGraphicFramePr>
          <p:nvPr/>
        </p:nvGraphicFramePr>
        <p:xfrm>
          <a:off x="2214546" y="4643446"/>
          <a:ext cx="5357850" cy="944880"/>
        </p:xfrm>
        <a:graphic>
          <a:graphicData uri="http://schemas.openxmlformats.org/drawingml/2006/table">
            <a:tbl>
              <a:tblPr firstRow="1" bandRow="1">
                <a:tableStyleId>{5C22544A-7EE6-4342-B048-85BDC9FD1C3A}</a:tableStyleId>
              </a:tblPr>
              <a:tblGrid>
                <a:gridCol w="5357850"/>
              </a:tblGrid>
              <a:tr h="370840">
                <a:tc>
                  <a:txBody>
                    <a:bodyPr/>
                    <a:lstStyle/>
                    <a:p>
                      <a:pPr algn="just"/>
                      <a:r>
                        <a:rPr lang="id-ID" sz="1400" dirty="0" smtClean="0"/>
                        <a:t>Pemenuhan Karyawan.</a:t>
                      </a:r>
                    </a:p>
                    <a:p>
                      <a:pPr algn="just"/>
                      <a:r>
                        <a:rPr lang="id-ID" sz="1400" dirty="0" smtClean="0"/>
                        <a:t>Pemberdayaan, Komitmen organisasional</a:t>
                      </a:r>
                    </a:p>
                    <a:p>
                      <a:pPr algn="just"/>
                      <a:r>
                        <a:rPr lang="id-ID" sz="1400" dirty="0" smtClean="0"/>
                        <a:t>Hasil : Sikap Karyawan yang dapat memilih untuk memenuhi  apa</a:t>
                      </a:r>
                      <a:r>
                        <a:rPr lang="id-ID" sz="1400" baseline="0" dirty="0" smtClean="0"/>
                        <a:t> yang penting.</a:t>
                      </a:r>
                      <a:endParaRPr lang="id-ID" sz="1400" dirty="0"/>
                    </a:p>
                  </a:txBody>
                  <a:tcPr/>
                </a:tc>
              </a:tr>
            </a:tbl>
          </a:graphicData>
        </a:graphic>
      </p:graphicFrame>
      <p:graphicFrame>
        <p:nvGraphicFramePr>
          <p:cNvPr id="7" name="Table 6"/>
          <p:cNvGraphicFramePr>
            <a:graphicFrameLocks noGrp="1"/>
          </p:cNvGraphicFramePr>
          <p:nvPr/>
        </p:nvGraphicFramePr>
        <p:xfrm>
          <a:off x="2714612" y="5643578"/>
          <a:ext cx="5381620" cy="944880"/>
        </p:xfrm>
        <a:graphic>
          <a:graphicData uri="http://schemas.openxmlformats.org/drawingml/2006/table">
            <a:tbl>
              <a:tblPr firstRow="1" bandRow="1">
                <a:tableStyleId>{5C22544A-7EE6-4342-B048-85BDC9FD1C3A}</a:tableStyleId>
              </a:tblPr>
              <a:tblGrid>
                <a:gridCol w="5381620"/>
              </a:tblGrid>
              <a:tr h="370840">
                <a:tc>
                  <a:txBody>
                    <a:bodyPr/>
                    <a:lstStyle/>
                    <a:p>
                      <a:pPr algn="just"/>
                      <a:r>
                        <a:rPr lang="id-ID" sz="1400" dirty="0" smtClean="0"/>
                        <a:t>Kepuasan</a:t>
                      </a:r>
                      <a:r>
                        <a:rPr lang="id-ID" sz="1400" baseline="0" dirty="0" smtClean="0"/>
                        <a:t> Pelanggan.</a:t>
                      </a:r>
                    </a:p>
                    <a:p>
                      <a:pPr algn="just"/>
                      <a:r>
                        <a:rPr lang="id-ID" sz="1400" baseline="0" dirty="0" smtClean="0"/>
                        <a:t>Memenangkan pesanan, Pelanggan yang membeli kembali</a:t>
                      </a:r>
                    </a:p>
                    <a:p>
                      <a:pPr algn="just"/>
                      <a:r>
                        <a:rPr lang="id-ID" sz="1400" baseline="0" dirty="0" smtClean="0"/>
                        <a:t>Hasil :Organisasi yang efektif dengan keunggulan bersaing.</a:t>
                      </a:r>
                      <a:endParaRPr lang="id-ID" sz="1400" dirty="0"/>
                    </a:p>
                  </a:txBody>
                  <a:tcPr/>
                </a:tc>
              </a:tr>
            </a:tbl>
          </a:graphicData>
        </a:graphic>
      </p:graphicFrame>
      <p:sp>
        <p:nvSpPr>
          <p:cNvPr id="17" name="Curved Right Arrow 16"/>
          <p:cNvSpPr/>
          <p:nvPr/>
        </p:nvSpPr>
        <p:spPr>
          <a:xfrm>
            <a:off x="1000100" y="3429000"/>
            <a:ext cx="500066" cy="64294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8" name="Curved Right Arrow 17"/>
          <p:cNvSpPr/>
          <p:nvPr/>
        </p:nvSpPr>
        <p:spPr>
          <a:xfrm>
            <a:off x="1643042" y="4643446"/>
            <a:ext cx="500066" cy="64294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9" name="Curved Right Arrow 18"/>
          <p:cNvSpPr/>
          <p:nvPr/>
        </p:nvSpPr>
        <p:spPr>
          <a:xfrm>
            <a:off x="2071670" y="5643578"/>
            <a:ext cx="500066" cy="64294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954766"/>
          </a:xfrm>
        </p:spPr>
        <p:txBody>
          <a:bodyPr>
            <a:normAutofit/>
          </a:bodyPr>
          <a:lstStyle/>
          <a:p>
            <a:pPr algn="just">
              <a:buNone/>
            </a:pPr>
            <a:r>
              <a:rPr lang="id-ID" sz="1800" dirty="0" smtClean="0"/>
              <a:t>	</a:t>
            </a:r>
          </a:p>
          <a:p>
            <a:pPr algn="just">
              <a:buNone/>
            </a:pPr>
            <a:r>
              <a:rPr lang="id-ID" sz="1800" dirty="0" smtClean="0"/>
              <a:t>	TQM sangat penting karena keputusan kualitas mempengaruhi setiap dari 10 keputusan yang dibuat oleh manajer operasi. Tiap 10 keputusan brhadapan dengan beberapa aspek pengidentifikasian dan pemenuhan harapan pelanggan. Pemenuhan harapan tersebut membutuhkan penekanan TQM saat suatu perusahaan bersaing untuk menjadi pemimpin pasar dunia. </a:t>
            </a:r>
          </a:p>
          <a:p>
            <a:pPr algn="just">
              <a:buNone/>
            </a:pPr>
            <a:endParaRPr lang="id-ID" sz="1800" dirty="0" smtClean="0"/>
          </a:p>
          <a:p>
            <a:pPr algn="just">
              <a:buNone/>
            </a:pPr>
            <a:r>
              <a:rPr lang="id-ID" sz="1800" dirty="0" smtClean="0"/>
              <a:t>	Pakar kualitas W. Edwards Deming menggunakan 14 poin untuk penerapan TQM dan dikembangkan menjadi enam konsep program TQM yang efektif antara lain:</a:t>
            </a:r>
          </a:p>
          <a:p>
            <a:pPr algn="just">
              <a:buAutoNum type="arabicPeriod"/>
            </a:pPr>
            <a:r>
              <a:rPr lang="id-ID" sz="1800" dirty="0" smtClean="0"/>
              <a:t>Perbaikan terus menerus</a:t>
            </a:r>
          </a:p>
          <a:p>
            <a:pPr algn="just">
              <a:buAutoNum type="arabicPeriod"/>
            </a:pPr>
            <a:r>
              <a:rPr lang="id-ID" sz="1800" dirty="0" smtClean="0"/>
              <a:t>Pemberdayaan Karyawan</a:t>
            </a:r>
          </a:p>
          <a:p>
            <a:pPr algn="just">
              <a:buAutoNum type="arabicPeriod"/>
            </a:pPr>
            <a:r>
              <a:rPr lang="id-ID" sz="1800" dirty="0" smtClean="0"/>
              <a:t>Benchmarking</a:t>
            </a:r>
          </a:p>
          <a:p>
            <a:pPr algn="just">
              <a:buAutoNum type="arabicPeriod"/>
            </a:pPr>
            <a:r>
              <a:rPr lang="id-ID" sz="1800" dirty="0" smtClean="0"/>
              <a:t>Just in time</a:t>
            </a:r>
          </a:p>
          <a:p>
            <a:pPr algn="just">
              <a:buAutoNum type="arabicPeriod"/>
            </a:pPr>
            <a:r>
              <a:rPr lang="id-ID" sz="1800" dirty="0" smtClean="0"/>
              <a:t>Konsep taguchi</a:t>
            </a:r>
          </a:p>
          <a:p>
            <a:pPr algn="just">
              <a:buAutoNum type="arabicPeriod"/>
            </a:pPr>
            <a:r>
              <a:rPr lang="id-ID" sz="1800" dirty="0" smtClean="0"/>
              <a:t>Pengetahuan alat TQM.</a:t>
            </a:r>
          </a:p>
          <a:p>
            <a:pPr algn="just">
              <a:buAutoNum type="arabicPeriod"/>
            </a:pPr>
            <a:endParaRPr lang="id-ID"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75490"/>
          </a:xfrm>
        </p:spPr>
        <p:txBody>
          <a:bodyPr>
            <a:normAutofit/>
          </a:bodyPr>
          <a:lstStyle/>
          <a:p>
            <a:r>
              <a:rPr lang="id-ID" sz="2400" dirty="0" smtClean="0"/>
              <a:t>TQM dalam Industri Jasa</a:t>
            </a:r>
            <a:endParaRPr lang="id-ID" sz="2400" dirty="0"/>
          </a:p>
        </p:txBody>
      </p:sp>
      <p:sp>
        <p:nvSpPr>
          <p:cNvPr id="3" name="Content Placeholder 2"/>
          <p:cNvSpPr>
            <a:spLocks noGrp="1"/>
          </p:cNvSpPr>
          <p:nvPr>
            <p:ph idx="1"/>
          </p:nvPr>
        </p:nvSpPr>
        <p:spPr>
          <a:xfrm>
            <a:off x="457200" y="1357298"/>
            <a:ext cx="8229600" cy="5097510"/>
          </a:xfrm>
        </p:spPr>
        <p:txBody>
          <a:bodyPr>
            <a:normAutofit lnSpcReduction="10000"/>
          </a:bodyPr>
          <a:lstStyle/>
          <a:p>
            <a:pPr algn="just"/>
            <a:r>
              <a:rPr lang="id-ID" sz="1800" dirty="0" smtClean="0"/>
              <a:t>Komponen pribadi dari suatu jasa akan lebih sulit diukur dibandingkan kualitas komponen nyata. Pada umumnya, pengguna jasa seperti juga halnya pengguna produk, mempunyai sejumlah fitur dalam pikiran yang membentuk dasar perbandingan antar alternatif. Kekurangan satu saja dari fitur tersebut dapat membuat suatu jasa tidak lagi dipertimbangkan. Kualitas juga dapat dianggap sebagai sekumpulan atribut dimana karakteristik yang lebih sedikit lebih unggul dibandingkan atribut para pesaingnya. </a:t>
            </a:r>
          </a:p>
          <a:p>
            <a:pPr algn="just"/>
            <a:endParaRPr lang="id-ID" sz="1800" dirty="0" smtClean="0"/>
          </a:p>
          <a:p>
            <a:pPr algn="just"/>
            <a:r>
              <a:rPr lang="id-ID" sz="1800" dirty="0" smtClean="0"/>
              <a:t>Hal Penentu Kualitas Jasa</a:t>
            </a:r>
          </a:p>
          <a:p>
            <a:pPr algn="just">
              <a:buAutoNum type="arabicPeriod"/>
            </a:pPr>
            <a:r>
              <a:rPr lang="id-ID" sz="1800" dirty="0" smtClean="0"/>
              <a:t>Dapat diandalkan (reliability) berhubungan dengan konsistensi kinerja dan ketergantungan. Hal ini berarti perusahaan menyelenggarakan jasa dengan baik pertama kali dan menjunjung tinggi janji-janjinya.</a:t>
            </a:r>
          </a:p>
          <a:p>
            <a:pPr algn="just">
              <a:buAutoNum type="arabicPeriod"/>
            </a:pPr>
            <a:r>
              <a:rPr lang="id-ID" sz="1800" dirty="0" smtClean="0"/>
              <a:t> </a:t>
            </a:r>
            <a:r>
              <a:rPr lang="id-ID" sz="1800" dirty="0" smtClean="0"/>
              <a:t>Daya saing (Responsivenes)berhubungan dengan kesiapan karyawan menyediakan layanan jasa juga menyangkut ketepatan waktu pelayanan.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97642"/>
          </a:xfrm>
        </p:spPr>
        <p:txBody>
          <a:bodyPr>
            <a:normAutofit/>
          </a:bodyPr>
          <a:lstStyle/>
          <a:p>
            <a:pPr algn="just">
              <a:buAutoNum type="arabicPeriod" startAt="3"/>
            </a:pPr>
            <a:r>
              <a:rPr lang="id-ID" sz="1800" dirty="0" smtClean="0"/>
              <a:t>Kompetensi (Competence) berarti kepemilikan kemampuan yang dibutuhkan dan pengetahuan menyelenggarakan jasa.</a:t>
            </a:r>
          </a:p>
          <a:p>
            <a:pPr algn="just">
              <a:buAutoNum type="arabicPeriod" startAt="3"/>
            </a:pPr>
            <a:r>
              <a:rPr lang="id-ID" sz="1800" dirty="0" smtClean="0"/>
              <a:t>Akses (Acces) mengandug arti mudah didekati dan kemudahan kontak</a:t>
            </a:r>
          </a:p>
          <a:p>
            <a:pPr algn="just">
              <a:buAutoNum type="arabicPeriod" startAt="3"/>
            </a:pPr>
            <a:r>
              <a:rPr lang="id-ID" sz="1800" dirty="0" smtClean="0"/>
              <a:t>Kesopanan (Courtesy) berhubungan dengan kesopanan, saling menghormati, dan keramahan hubungan antar orang.</a:t>
            </a:r>
          </a:p>
          <a:p>
            <a:pPr algn="just">
              <a:buAutoNum type="arabicPeriod" startAt="3"/>
            </a:pPr>
            <a:r>
              <a:rPr lang="id-ID" sz="1800" dirty="0" smtClean="0"/>
              <a:t>Komunikasi (Communication) berarti menjaga hubungan dengan pelanggan dalam bahasa yang mereka mengerti dan mendengarkan mereka. Dapat juga berarti perusahaan harus menyesuaikan bahasanya dengan konsumen yang berbeda.</a:t>
            </a:r>
          </a:p>
          <a:p>
            <a:pPr algn="just">
              <a:buAutoNum type="arabicPeriod" startAt="3"/>
            </a:pPr>
            <a:r>
              <a:rPr lang="id-ID" sz="1800" dirty="0" smtClean="0"/>
              <a:t>Kreadibilitas (Credibility) mengandung arti saling mempercayai, dapat dipercaya dan kejujuran. Menyangkut ketertarikan jiwa yang disukai pelanggan</a:t>
            </a:r>
          </a:p>
          <a:p>
            <a:pPr algn="just">
              <a:buAutoNum type="arabicPeriod" startAt="3"/>
            </a:pPr>
            <a:r>
              <a:rPr lang="id-ID" sz="1800" dirty="0" smtClean="0"/>
              <a:t>Keamanan (Security) adalah kebebasan dari rasa takut, berisiko dan keraguan</a:t>
            </a:r>
          </a:p>
          <a:p>
            <a:pPr algn="just">
              <a:buAutoNum type="arabicPeriod" startAt="3"/>
            </a:pPr>
            <a:r>
              <a:rPr lang="id-ID" sz="1800" dirty="0" smtClean="0"/>
              <a:t>Memahami/mengenal (Understanding/knowing) pelanggan,  berhubungan dengan usaha mengenal kebutuhan pelanggan</a:t>
            </a:r>
          </a:p>
          <a:p>
            <a:pPr algn="just">
              <a:buAutoNum type="arabicPeriod" startAt="3"/>
            </a:pPr>
            <a:r>
              <a:rPr lang="id-ID" sz="1800" dirty="0" smtClean="0"/>
              <a:t>Nyata (Tangible) termasuk bukti fisik dari jasa</a:t>
            </a:r>
            <a:endParaRPr lang="id-ID"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669014"/>
          </a:xfrm>
        </p:spPr>
        <p:txBody>
          <a:bodyPr>
            <a:normAutofit/>
          </a:bodyPr>
          <a:lstStyle/>
          <a:p>
            <a:pPr algn="just"/>
            <a:r>
              <a:rPr lang="id-ID" sz="1800" dirty="0" smtClean="0"/>
              <a:t>Manajer operasi memainkan peranan penting dalam mengatasi beberapa aspek utama kualitas jasa</a:t>
            </a:r>
          </a:p>
          <a:p>
            <a:pPr algn="just">
              <a:buFontTx/>
              <a:buChar char="-"/>
            </a:pPr>
            <a:r>
              <a:rPr lang="id-ID" sz="1800" dirty="0" smtClean="0"/>
              <a:t>Pertama, Komponen terukur dari banyak jasa sangat penting, seberapa baik jasa didesain dan diproduksi membuat perbedaan</a:t>
            </a:r>
          </a:p>
          <a:p>
            <a:pPr algn="just">
              <a:buFontTx/>
              <a:buChar char="-"/>
            </a:pPr>
            <a:r>
              <a:rPr lang="id-ID" sz="1800" dirty="0" smtClean="0"/>
              <a:t>Kedua, Keandalan dan kehormatan merupakan bagian proses.</a:t>
            </a:r>
          </a:p>
          <a:p>
            <a:pPr algn="just">
              <a:buFontTx/>
              <a:buChar char="-"/>
            </a:pPr>
            <a:r>
              <a:rPr lang="id-ID" sz="1800" dirty="0" smtClean="0"/>
              <a:t>Ketiga, MO harus menyadari bahwa harapan pelaggan merupakan sebuah standar dimaa jasa akan dinilai.</a:t>
            </a:r>
          </a:p>
          <a:p>
            <a:pPr algn="just">
              <a:buFontTx/>
              <a:buChar char="-"/>
            </a:pPr>
            <a:r>
              <a:rPr lang="id-ID" sz="1800" dirty="0" smtClean="0"/>
              <a:t>Keempat, manajer harus mengaharapkan pengecualian. Ada tingkat kualitas standar dimana jasa yag rutin diberikan seperti kasir sebuah bank menangani transaksi. </a:t>
            </a:r>
            <a:r>
              <a:rPr lang="id-ID" sz="1800" smtClean="0"/>
              <a:t>Namun demikian ada pengecualian atau masalah yang ditimbulkan oleh pelanggan atau oleh kondisi operasi yang kurang optimal. </a:t>
            </a:r>
            <a:endParaRPr lang="id-ID"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243</TotalTime>
  <Words>566</Words>
  <Application>Microsoft Office PowerPoint</Application>
  <PresentationFormat>On-screen Show (4:3)</PresentationFormat>
  <Paragraphs>92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Verve</vt:lpstr>
      <vt:lpstr>BAB VIII MANAJEMEN MUTU</vt:lpstr>
      <vt:lpstr>Pengertian Kualitas (Quality)</vt:lpstr>
      <vt:lpstr>Slide 3</vt:lpstr>
      <vt:lpstr>Biaya Kualitas</vt:lpstr>
      <vt:lpstr>Total Quality Manajemen (TQM)</vt:lpstr>
      <vt:lpstr>Slide 6</vt:lpstr>
      <vt:lpstr>TQM dalam Industri Jasa</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VIII MANAJEMEN MUTU</dc:title>
  <dc:creator>user</dc:creator>
  <cp:lastModifiedBy>user</cp:lastModifiedBy>
  <cp:revision>30</cp:revision>
  <dcterms:created xsi:type="dcterms:W3CDTF">2011-06-21T06:35:25Z</dcterms:created>
  <dcterms:modified xsi:type="dcterms:W3CDTF">2011-07-06T04:30:52Z</dcterms:modified>
</cp:coreProperties>
</file>