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s/slide89.xml" ContentType="application/vnd.openxmlformats-officedocument.presentationml.slide+xml"/>
  <Override PartName="/ppt/slides/slide9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0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6" r:id="rId60"/>
    <p:sldId id="317" r:id="rId61"/>
    <p:sldId id="318" r:id="rId62"/>
    <p:sldId id="334" r:id="rId63"/>
    <p:sldId id="319" r:id="rId64"/>
    <p:sldId id="320" r:id="rId65"/>
    <p:sldId id="321" r:id="rId66"/>
    <p:sldId id="322" r:id="rId67"/>
    <p:sldId id="323" r:id="rId68"/>
    <p:sldId id="324" r:id="rId69"/>
    <p:sldId id="325" r:id="rId70"/>
    <p:sldId id="326" r:id="rId71"/>
    <p:sldId id="330" r:id="rId72"/>
    <p:sldId id="331" r:id="rId73"/>
    <p:sldId id="332" r:id="rId74"/>
    <p:sldId id="333" r:id="rId75"/>
    <p:sldId id="335" r:id="rId76"/>
    <p:sldId id="336" r:id="rId77"/>
    <p:sldId id="337" r:id="rId78"/>
    <p:sldId id="338" r:id="rId79"/>
    <p:sldId id="339" r:id="rId80"/>
    <p:sldId id="340" r:id="rId81"/>
    <p:sldId id="341" r:id="rId82"/>
    <p:sldId id="342" r:id="rId83"/>
    <p:sldId id="343" r:id="rId84"/>
    <p:sldId id="348" r:id="rId85"/>
    <p:sldId id="349" r:id="rId86"/>
    <p:sldId id="344" r:id="rId87"/>
    <p:sldId id="357" r:id="rId88"/>
    <p:sldId id="358" r:id="rId89"/>
    <p:sldId id="359" r:id="rId90"/>
    <p:sldId id="360" r:id="rId91"/>
    <p:sldId id="345" r:id="rId92"/>
    <p:sldId id="346" r:id="rId93"/>
    <p:sldId id="347" r:id="rId94"/>
    <p:sldId id="350" r:id="rId95"/>
    <p:sldId id="351" r:id="rId96"/>
    <p:sldId id="353" r:id="rId97"/>
    <p:sldId id="352" r:id="rId98"/>
    <p:sldId id="354" r:id="rId99"/>
    <p:sldId id="355" r:id="rId100"/>
    <p:sldId id="356" r:id="rId101"/>
    <p:sldId id="362" r:id="rId10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51B022-68CC-4DB9-9BD7-CF5B90935DB5}" type="datetimeFigureOut">
              <a:rPr lang="id-ID" smtClean="0"/>
              <a:pPr/>
              <a:t>07/03/2016</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BA194F-DA3E-421A-A846-F1365139E5CE}"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E62BED2-19B0-42AD-87B2-34FE36DEBE21}" type="slidenum">
              <a:rPr lang="en-US"/>
              <a:pPr/>
              <a:t>34</a:t>
            </a:fld>
            <a:endParaRPr lang="en-US"/>
          </a:p>
        </p:txBody>
      </p:sp>
      <p:sp>
        <p:nvSpPr>
          <p:cNvPr id="20483" name="Rectangle 2"/>
          <p:cNvSpPr>
            <a:spLocks noGrp="1" noRot="1" noChangeAspect="1" noChangeArrowheads="1" noTextEdit="1"/>
          </p:cNvSpPr>
          <p:nvPr>
            <p:ph type="sldImg"/>
          </p:nvPr>
        </p:nvSpPr>
        <p:spPr>
          <a:ln cap="flat"/>
        </p:spPr>
      </p:sp>
      <p:sp>
        <p:nvSpPr>
          <p:cNvPr id="204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59082FB5-509E-414D-835A-1B0F4EC5F991}" type="slidenum">
              <a:rPr lang="en-US"/>
              <a:pPr/>
              <a:t>43</a:t>
            </a:fld>
            <a:endParaRPr lang="en-US"/>
          </a:p>
        </p:txBody>
      </p:sp>
      <p:sp>
        <p:nvSpPr>
          <p:cNvPr id="30723" name="Rectangle 2"/>
          <p:cNvSpPr>
            <a:spLocks noGrp="1" noRot="1" noChangeAspect="1" noChangeArrowheads="1" noTextEdit="1"/>
          </p:cNvSpPr>
          <p:nvPr>
            <p:ph type="sldImg"/>
          </p:nvPr>
        </p:nvSpPr>
        <p:spPr>
          <a:ln cap="flat"/>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7C747D04-0649-45D6-8D71-07B79BB3DBDF}" type="slidenum">
              <a:rPr lang="en-US"/>
              <a:pPr/>
              <a:t>44</a:t>
            </a:fld>
            <a:endParaRPr lang="en-US"/>
          </a:p>
        </p:txBody>
      </p:sp>
      <p:sp>
        <p:nvSpPr>
          <p:cNvPr id="31747" name="Rectangle 2"/>
          <p:cNvSpPr>
            <a:spLocks noGrp="1" noRot="1" noChangeAspect="1" noChangeArrowheads="1" noTextEdit="1"/>
          </p:cNvSpPr>
          <p:nvPr>
            <p:ph type="sldImg"/>
          </p:nvPr>
        </p:nvSpPr>
        <p:spPr>
          <a:ln cap="flat"/>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F41919D1-762F-42E7-996A-88C57BC2F3AD}" type="slidenum">
              <a:rPr lang="en-US"/>
              <a:pPr/>
              <a:t>35</a:t>
            </a:fld>
            <a:endParaRPr lang="en-US"/>
          </a:p>
        </p:txBody>
      </p:sp>
      <p:sp>
        <p:nvSpPr>
          <p:cNvPr id="21507" name="Rectangle 2"/>
          <p:cNvSpPr>
            <a:spLocks noGrp="1" noRot="1" noChangeAspect="1" noChangeArrowheads="1" noTextEdit="1"/>
          </p:cNvSpPr>
          <p:nvPr>
            <p:ph type="sldImg"/>
          </p:nvPr>
        </p:nvSpPr>
        <p:spPr>
          <a:ln cap="flat"/>
        </p:spPr>
      </p:sp>
      <p:sp>
        <p:nvSpPr>
          <p:cNvPr id="21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E2070139-64D3-40BF-8682-07001B4A2D1B}" type="slidenum">
              <a:rPr lang="en-US"/>
              <a:pPr/>
              <a:t>36</a:t>
            </a:fld>
            <a:endParaRPr lang="en-US"/>
          </a:p>
        </p:txBody>
      </p:sp>
      <p:sp>
        <p:nvSpPr>
          <p:cNvPr id="22531" name="Rectangle 2"/>
          <p:cNvSpPr>
            <a:spLocks noGrp="1" noRot="1" noChangeAspect="1" noChangeArrowheads="1" noTextEdit="1"/>
          </p:cNvSpPr>
          <p:nvPr>
            <p:ph type="sldImg"/>
          </p:nvPr>
        </p:nvSpPr>
        <p:spPr>
          <a:ln cap="flat"/>
        </p:spPr>
      </p:sp>
      <p:sp>
        <p:nvSpPr>
          <p:cNvPr id="22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2344760F-7C05-475E-98B6-BB1A4B671C28}" type="slidenum">
              <a:rPr lang="en-US"/>
              <a:pPr/>
              <a:t>37</a:t>
            </a:fld>
            <a:endParaRPr lang="en-US"/>
          </a:p>
        </p:txBody>
      </p:sp>
      <p:sp>
        <p:nvSpPr>
          <p:cNvPr id="23555" name="Rectangle 2"/>
          <p:cNvSpPr>
            <a:spLocks noGrp="1" noRot="1" noChangeAspect="1" noChangeArrowheads="1" noTextEdit="1"/>
          </p:cNvSpPr>
          <p:nvPr>
            <p:ph type="sldImg"/>
          </p:nvPr>
        </p:nvSpPr>
        <p:spPr>
          <a:ln cap="flat"/>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BB76305F-DA62-4BE4-BBC4-2C7655527DB5}" type="slidenum">
              <a:rPr lang="en-US"/>
              <a:pPr/>
              <a:t>38</a:t>
            </a:fld>
            <a:endParaRPr lang="en-US"/>
          </a:p>
        </p:txBody>
      </p:sp>
      <p:sp>
        <p:nvSpPr>
          <p:cNvPr id="24579" name="Rectangle 2"/>
          <p:cNvSpPr>
            <a:spLocks noGrp="1" noRot="1" noChangeAspect="1" noChangeArrowheads="1" noTextEdit="1"/>
          </p:cNvSpPr>
          <p:nvPr>
            <p:ph type="sldImg"/>
          </p:nvPr>
        </p:nvSpPr>
        <p:spPr>
          <a:ln cap="flat"/>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97E0E52D-246D-4BF7-B3E3-994C61E21CDA}" type="slidenum">
              <a:rPr lang="en-US"/>
              <a:pPr/>
              <a:t>39</a:t>
            </a:fld>
            <a:endParaRPr lang="en-US"/>
          </a:p>
        </p:txBody>
      </p:sp>
      <p:sp>
        <p:nvSpPr>
          <p:cNvPr id="25603" name="Rectangle 2"/>
          <p:cNvSpPr>
            <a:spLocks noGrp="1" noRot="1" noChangeAspect="1" noChangeArrowheads="1" noTextEdit="1"/>
          </p:cNvSpPr>
          <p:nvPr>
            <p:ph type="sldImg"/>
          </p:nvPr>
        </p:nvSpPr>
        <p:spPr>
          <a:ln cap="flat"/>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1282683C-6240-4998-9633-BFBEA73C5F19}" type="slidenum">
              <a:rPr lang="en-US"/>
              <a:pPr/>
              <a:t>40</a:t>
            </a:fld>
            <a:endParaRPr lang="en-US"/>
          </a:p>
        </p:txBody>
      </p:sp>
      <p:sp>
        <p:nvSpPr>
          <p:cNvPr id="26627" name="Rectangle 2"/>
          <p:cNvSpPr>
            <a:spLocks noGrp="1" noRot="1" noChangeAspect="1" noChangeArrowheads="1" noTextEdit="1"/>
          </p:cNvSpPr>
          <p:nvPr>
            <p:ph type="sldImg"/>
          </p:nvPr>
        </p:nvSpPr>
        <p:spPr>
          <a:ln cap="flat"/>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0F820C69-1F9D-434C-833E-579F93055F91}" type="slidenum">
              <a:rPr lang="en-US"/>
              <a:pPr/>
              <a:t>41</a:t>
            </a:fld>
            <a:endParaRPr lang="en-US"/>
          </a:p>
        </p:txBody>
      </p:sp>
      <p:sp>
        <p:nvSpPr>
          <p:cNvPr id="28675" name="Rectangle 2"/>
          <p:cNvSpPr>
            <a:spLocks noGrp="1" noRot="1" noChangeAspect="1" noChangeArrowheads="1" noTextEdit="1"/>
          </p:cNvSpPr>
          <p:nvPr>
            <p:ph type="sldImg"/>
          </p:nvPr>
        </p:nvSpPr>
        <p:spPr>
          <a:ln cap="flat"/>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B420B1EF-F2E3-4A9C-A762-6E6D553B495A}" type="slidenum">
              <a:rPr lang="en-US"/>
              <a:pPr/>
              <a:t>42</a:t>
            </a:fld>
            <a:endParaRPr lang="en-US"/>
          </a:p>
        </p:txBody>
      </p:sp>
      <p:sp>
        <p:nvSpPr>
          <p:cNvPr id="29699" name="Rectangle 2"/>
          <p:cNvSpPr>
            <a:spLocks noGrp="1" noRot="1" noChangeAspect="1" noChangeArrowheads="1" noTextEdit="1"/>
          </p:cNvSpPr>
          <p:nvPr>
            <p:ph type="sldImg"/>
          </p:nvPr>
        </p:nvSpPr>
        <p:spPr>
          <a:ln cap="flat"/>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3/7/2016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smtClean="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r>
              <a:rPr lang="en-US"/>
              <a:t>Perencanaan dan Pengembangan SDM</a:t>
            </a:r>
          </a:p>
        </p:txBody>
      </p:sp>
      <p:sp>
        <p:nvSpPr>
          <p:cNvPr id="6" name="Rectangle 13"/>
          <p:cNvSpPr>
            <a:spLocks noGrp="1" noChangeArrowheads="1"/>
          </p:cNvSpPr>
          <p:nvPr>
            <p:ph type="ftr" sz="quarter" idx="11"/>
          </p:nvPr>
        </p:nvSpPr>
        <p:spPr>
          <a:ln/>
        </p:spPr>
        <p:txBody>
          <a:bodyPr/>
          <a:lstStyle>
            <a:lvl1pPr>
              <a:defRPr/>
            </a:lvl1pPr>
          </a:lstStyle>
          <a:p>
            <a:pPr>
              <a:defRPr/>
            </a:pPr>
            <a:r>
              <a:rPr lang="en-US"/>
              <a:t>Dr. Antoni., SE., ME</a:t>
            </a:r>
          </a:p>
        </p:txBody>
      </p:sp>
      <p:sp>
        <p:nvSpPr>
          <p:cNvPr id="7" name="Rectangle 14"/>
          <p:cNvSpPr>
            <a:spLocks noGrp="1" noChangeArrowheads="1"/>
          </p:cNvSpPr>
          <p:nvPr>
            <p:ph type="sldNum" sz="quarter" idx="12"/>
          </p:nvPr>
        </p:nvSpPr>
        <p:spPr>
          <a:ln/>
        </p:spPr>
        <p:txBody>
          <a:bodyPr/>
          <a:lstStyle>
            <a:lvl1pPr>
              <a:defRPr/>
            </a:lvl1pPr>
          </a:lstStyle>
          <a:p>
            <a:pPr>
              <a:defRPr/>
            </a:pPr>
            <a:fld id="{A99290F1-30A2-4CE3-B85B-B9E168B3374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3/7/2016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3/7/2016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3/7/2016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3/7/2016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3/7/2016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3/7/2016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video" Target="file:///F:\BAHAN%2026102015%20HMI\FILM%20MOTIVASI%20LDK\Pentingnya%20Seorang%20Pemimpin.mp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851775" cy="4267200"/>
          </a:xfrm>
        </p:spPr>
        <p:txBody>
          <a:bodyPr>
            <a:normAutofit fontScale="90000"/>
          </a:bodyPr>
          <a:lstStyle/>
          <a:p>
            <a:pPr algn="ctr" eaLnBrk="1" fontAlgn="auto" hangingPunct="1">
              <a:spcAft>
                <a:spcPts val="0"/>
              </a:spcAft>
              <a:defRPr/>
            </a:pPr>
            <a:r>
              <a:rPr lang="en-US" sz="3100" dirty="0" smtClean="0">
                <a:solidFill>
                  <a:srgbClr val="0070C0"/>
                </a:solidFill>
              </a:rPr>
              <a:t>MANAJEMEN </a:t>
            </a:r>
            <a:br>
              <a:rPr lang="en-US" sz="3100" dirty="0" smtClean="0">
                <a:solidFill>
                  <a:srgbClr val="0070C0"/>
                </a:solidFill>
              </a:rPr>
            </a:br>
            <a:r>
              <a:rPr lang="en-US" sz="3100" dirty="0" smtClean="0">
                <a:solidFill>
                  <a:srgbClr val="0070C0"/>
                </a:solidFill>
              </a:rPr>
              <a:t>PELATIHAN DAN PENGEMBANGAN</a:t>
            </a:r>
            <a:br>
              <a:rPr lang="en-US" sz="3100" dirty="0" smtClean="0">
                <a:solidFill>
                  <a:srgbClr val="0070C0"/>
                </a:solidFill>
              </a:rPr>
            </a:br>
            <a:r>
              <a:rPr lang="en-US" sz="3100" dirty="0" smtClean="0">
                <a:solidFill>
                  <a:srgbClr val="0070C0"/>
                </a:solidFill>
              </a:rPr>
              <a:t>SUMBER DAYA MANUSIA</a:t>
            </a:r>
            <a:r>
              <a:rPr lang="en-US" sz="3100" dirty="0" smtClean="0">
                <a:solidFill>
                  <a:schemeClr val="tx2">
                    <a:satMod val="130000"/>
                  </a:schemeClr>
                </a:solidFill>
              </a:rPr>
              <a:t/>
            </a:r>
            <a:br>
              <a:rPr lang="en-US" sz="3100" dirty="0" smtClean="0">
                <a:solidFill>
                  <a:schemeClr val="tx2">
                    <a:satMod val="130000"/>
                  </a:schemeClr>
                </a:solidFill>
              </a:rPr>
            </a:br>
            <a:r>
              <a:rPr lang="en-US" sz="3600" dirty="0" smtClean="0">
                <a:solidFill>
                  <a:schemeClr val="tx2">
                    <a:satMod val="130000"/>
                  </a:schemeClr>
                </a:solidFill>
              </a:rPr>
              <a:t/>
            </a:r>
            <a:br>
              <a:rPr lang="en-US" sz="3600" dirty="0" smtClean="0">
                <a:solidFill>
                  <a:schemeClr val="tx2">
                    <a:satMod val="130000"/>
                  </a:schemeClr>
                </a:solidFill>
              </a:rPr>
            </a:br>
            <a:r>
              <a:rPr lang="en-US" sz="3600" dirty="0" smtClean="0">
                <a:solidFill>
                  <a:schemeClr val="tx2">
                    <a:satMod val="130000"/>
                  </a:schemeClr>
                </a:solidFill>
              </a:rPr>
              <a:t/>
            </a:r>
            <a:br>
              <a:rPr lang="en-US" sz="3600" dirty="0" smtClean="0">
                <a:solidFill>
                  <a:schemeClr val="tx2">
                    <a:satMod val="130000"/>
                  </a:schemeClr>
                </a:solidFill>
              </a:rPr>
            </a:br>
            <a:r>
              <a:rPr lang="en-US" sz="3600" dirty="0" smtClean="0">
                <a:solidFill>
                  <a:schemeClr val="tx2">
                    <a:satMod val="130000"/>
                  </a:schemeClr>
                </a:solidFill>
              </a:rPr>
              <a:t/>
            </a:r>
            <a:br>
              <a:rPr lang="en-US" sz="3600" dirty="0" smtClean="0">
                <a:solidFill>
                  <a:schemeClr val="tx2">
                    <a:satMod val="130000"/>
                  </a:schemeClr>
                </a:solidFill>
              </a:rPr>
            </a:br>
            <a:r>
              <a:rPr lang="en-US" sz="3600" dirty="0" smtClean="0">
                <a:solidFill>
                  <a:schemeClr val="tx2">
                    <a:satMod val="130000"/>
                  </a:schemeClr>
                </a:solidFill>
              </a:rPr>
              <a:t/>
            </a:r>
            <a:br>
              <a:rPr lang="en-US" sz="3600" dirty="0" smtClean="0">
                <a:solidFill>
                  <a:schemeClr val="tx2">
                    <a:satMod val="130000"/>
                  </a:schemeClr>
                </a:solidFill>
              </a:rPr>
            </a:br>
            <a:r>
              <a:rPr lang="en-US" sz="3600" dirty="0" smtClean="0">
                <a:solidFill>
                  <a:schemeClr val="tx2">
                    <a:satMod val="130000"/>
                  </a:schemeClr>
                </a:solidFill>
              </a:rPr>
              <a:t/>
            </a:r>
            <a:br>
              <a:rPr lang="en-US" sz="3600" dirty="0" smtClean="0">
                <a:solidFill>
                  <a:schemeClr val="tx2">
                    <a:satMod val="130000"/>
                  </a:schemeClr>
                </a:solidFill>
              </a:rPr>
            </a:br>
            <a:r>
              <a:rPr lang="en-US" sz="3600" dirty="0" smtClean="0">
                <a:solidFill>
                  <a:schemeClr val="tx2">
                    <a:satMod val="130000"/>
                  </a:schemeClr>
                </a:solidFill>
              </a:rPr>
              <a:t> </a:t>
            </a:r>
            <a:endParaRPr lang="en-US" sz="3600" dirty="0">
              <a:solidFill>
                <a:schemeClr val="tx2">
                  <a:satMod val="130000"/>
                </a:schemeClr>
              </a:solidFill>
            </a:endParaRPr>
          </a:p>
        </p:txBody>
      </p:sp>
      <p:sp>
        <p:nvSpPr>
          <p:cNvPr id="3" name="Subtitle 2"/>
          <p:cNvSpPr>
            <a:spLocks noGrp="1"/>
          </p:cNvSpPr>
          <p:nvPr>
            <p:ph type="subTitle" idx="1"/>
          </p:nvPr>
        </p:nvSpPr>
        <p:spPr>
          <a:xfrm>
            <a:off x="685800" y="4800600"/>
            <a:ext cx="7854950" cy="1752600"/>
          </a:xfrm>
        </p:spPr>
        <p:txBody>
          <a:bodyPr>
            <a:normAutofit fontScale="55000" lnSpcReduction="20000"/>
          </a:bodyPr>
          <a:lstStyle/>
          <a:p>
            <a:pPr algn="ctr" eaLnBrk="1" fontAlgn="auto" hangingPunct="1">
              <a:spcAft>
                <a:spcPts val="0"/>
              </a:spcAft>
              <a:buFont typeface="Wingdings 2"/>
              <a:buNone/>
              <a:defRPr/>
            </a:pPr>
            <a:endParaRPr lang="en-US" dirty="0" smtClean="0">
              <a:solidFill>
                <a:srgbClr val="0070C0"/>
              </a:solidFill>
            </a:endParaRPr>
          </a:p>
          <a:p>
            <a:pPr algn="ctr" eaLnBrk="1" fontAlgn="auto" hangingPunct="1">
              <a:spcAft>
                <a:spcPts val="0"/>
              </a:spcAft>
              <a:buFont typeface="Wingdings 2"/>
              <a:buNone/>
              <a:defRPr/>
            </a:pPr>
            <a:r>
              <a:rPr lang="en-US" sz="5100" b="1" dirty="0" smtClean="0">
                <a:solidFill>
                  <a:schemeClr val="accent2">
                    <a:lumMod val="75000"/>
                  </a:schemeClr>
                </a:solidFill>
              </a:rPr>
              <a:t>KEMENTERIAN </a:t>
            </a:r>
            <a:r>
              <a:rPr lang="id-ID" sz="5100" b="1" dirty="0" smtClean="0">
                <a:solidFill>
                  <a:schemeClr val="accent2">
                    <a:lumMod val="75000"/>
                  </a:schemeClr>
                </a:solidFill>
              </a:rPr>
              <a:t>RISTEK &amp; </a:t>
            </a:r>
            <a:r>
              <a:rPr lang="en-US" sz="5100" b="1" dirty="0" smtClean="0">
                <a:solidFill>
                  <a:schemeClr val="accent2">
                    <a:lumMod val="75000"/>
                  </a:schemeClr>
                </a:solidFill>
              </a:rPr>
              <a:t>DIK</a:t>
            </a:r>
            <a:r>
              <a:rPr lang="id-ID" sz="5100" b="1" dirty="0" smtClean="0">
                <a:solidFill>
                  <a:schemeClr val="accent2">
                    <a:lumMod val="75000"/>
                  </a:schemeClr>
                </a:solidFill>
              </a:rPr>
              <a:t>TI</a:t>
            </a:r>
            <a:endParaRPr lang="en-US" sz="5100" b="1" dirty="0" smtClean="0">
              <a:solidFill>
                <a:schemeClr val="accent2">
                  <a:lumMod val="75000"/>
                </a:schemeClr>
              </a:solidFill>
            </a:endParaRPr>
          </a:p>
          <a:p>
            <a:pPr algn="ctr" eaLnBrk="1" fontAlgn="auto" hangingPunct="1">
              <a:spcAft>
                <a:spcPts val="0"/>
              </a:spcAft>
              <a:buFont typeface="Wingdings 2"/>
              <a:buNone/>
              <a:defRPr/>
            </a:pPr>
            <a:r>
              <a:rPr lang="id-ID" sz="5100" b="1" dirty="0" smtClean="0">
                <a:solidFill>
                  <a:schemeClr val="accent2">
                    <a:lumMod val="75000"/>
                  </a:schemeClr>
                </a:solidFill>
              </a:rPr>
              <a:t>STIE PASAMAN</a:t>
            </a:r>
            <a:endParaRPr lang="en-US" sz="2800" b="1" dirty="0" smtClean="0">
              <a:solidFill>
                <a:schemeClr val="accent2">
                  <a:lumMod val="75000"/>
                </a:schemeClr>
              </a:solidFill>
            </a:endParaRPr>
          </a:p>
          <a:p>
            <a:pPr algn="ctr" eaLnBrk="1" fontAlgn="auto" hangingPunct="1">
              <a:spcAft>
                <a:spcPts val="0"/>
              </a:spcAft>
              <a:buFont typeface="Wingdings 2"/>
              <a:buNone/>
              <a:defRPr/>
            </a:pPr>
            <a:r>
              <a:rPr lang="en-US" sz="3500" b="1" dirty="0" smtClean="0">
                <a:solidFill>
                  <a:schemeClr val="accent2">
                    <a:lumMod val="75000"/>
                  </a:schemeClr>
                </a:solidFill>
              </a:rPr>
              <a:t>PROGRAM STUDI MANAJEMEN</a:t>
            </a:r>
          </a:p>
          <a:p>
            <a:pPr algn="ctr" eaLnBrk="1" fontAlgn="auto" hangingPunct="1">
              <a:spcAft>
                <a:spcPts val="0"/>
              </a:spcAft>
              <a:buFont typeface="Wingdings 2"/>
              <a:buNone/>
              <a:defRPr/>
            </a:pPr>
            <a:r>
              <a:rPr lang="en-US" sz="4000" b="1" dirty="0" smtClean="0">
                <a:solidFill>
                  <a:schemeClr val="accent2">
                    <a:lumMod val="75000"/>
                  </a:schemeClr>
                </a:solidFill>
              </a:rPr>
              <a:t>201</a:t>
            </a:r>
            <a:r>
              <a:rPr lang="id-ID" sz="4000" b="1" dirty="0" smtClean="0">
                <a:solidFill>
                  <a:schemeClr val="accent2">
                    <a:lumMod val="75000"/>
                  </a:schemeClr>
                </a:solidFill>
              </a:rPr>
              <a:t>5</a:t>
            </a:r>
            <a:endParaRPr lang="en-US" b="1" dirty="0">
              <a:solidFill>
                <a:schemeClr val="accent2">
                  <a:lumMod val="75000"/>
                </a:schemeClr>
              </a:solidFill>
            </a:endParaRPr>
          </a:p>
        </p:txBody>
      </p:sp>
      <p:pic>
        <p:nvPicPr>
          <p:cNvPr id="8196" name="Picture 6" descr="G:\logo stie PNG 2.png"/>
          <p:cNvPicPr>
            <a:picLocks noChangeAspect="1" noChangeArrowheads="1"/>
          </p:cNvPicPr>
          <p:nvPr/>
        </p:nvPicPr>
        <p:blipFill>
          <a:blip r:embed="rId2"/>
          <a:srcRect/>
          <a:stretch>
            <a:fillRect/>
          </a:stretch>
        </p:blipFill>
        <p:spPr bwMode="auto">
          <a:xfrm>
            <a:off x="3124200" y="2209800"/>
            <a:ext cx="2498725" cy="2354263"/>
          </a:xfrm>
          <a:prstGeom prst="rect">
            <a:avLst/>
          </a:prstGeom>
          <a:noFill/>
          <a:ln w="9525">
            <a:noFill/>
            <a:miter lim="800000"/>
            <a:headEnd/>
            <a:tailEnd/>
          </a:ln>
        </p:spPr>
      </p:pic>
    </p:spTree>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100" y="228600"/>
            <a:ext cx="7499350" cy="6019800"/>
          </a:xfrm>
        </p:spPr>
        <p:txBody>
          <a:bodyPr>
            <a:normAutofit lnSpcReduction="10000"/>
          </a:bodyPr>
          <a:lstStyle/>
          <a:p>
            <a:pPr marL="365760" indent="-283464" algn="just" eaLnBrk="1" fontAlgn="auto" hangingPunct="1">
              <a:spcAft>
                <a:spcPts val="0"/>
              </a:spcAft>
              <a:buFont typeface="Wingdings 2"/>
              <a:buNone/>
              <a:defRPr/>
            </a:pPr>
            <a:r>
              <a:rPr lang="en-US" b="1" i="1" dirty="0" smtClean="0">
                <a:solidFill>
                  <a:srgbClr val="0070C0"/>
                </a:solidFill>
              </a:rPr>
              <a:t>3.	</a:t>
            </a:r>
            <a:r>
              <a:rPr lang="en-US" b="1" dirty="0" smtClean="0"/>
              <a:t>Implementasi Pelatihan</a:t>
            </a:r>
          </a:p>
          <a:p>
            <a:pPr marL="365760" indent="-283464" algn="just" eaLnBrk="1" fontAlgn="auto" hangingPunct="1">
              <a:spcAft>
                <a:spcPts val="0"/>
              </a:spcAft>
              <a:buFont typeface="Wingdings 2"/>
              <a:buNone/>
              <a:defRPr/>
            </a:pPr>
            <a:r>
              <a:rPr lang="en-US" dirty="0" smtClean="0"/>
              <a:t>		Tahap berikutnya untuk membentuk sebuah kegiatan pelatihan yang efektif adalah implementasi dari program pelatihan. Keberhasilan implementasi program pelatihan dan pengembangan SDM tergantung pada pemilihan (selecting) program untuk memperoleh </a:t>
            </a:r>
            <a:r>
              <a:rPr lang="en-US" i="1" dirty="0" smtClean="0"/>
              <a:t>the right people under the right conditions</a:t>
            </a:r>
            <a:r>
              <a:rPr lang="en-US" dirty="0" smtClean="0"/>
              <a:t>. TNA dapat membantu mengidentifikasi the right people dan the right program sedangkan beberapa pertimbangan (</a:t>
            </a:r>
            <a:r>
              <a:rPr lang="en-US" i="1" dirty="0" smtClean="0"/>
              <a:t>training development) and concideration program dapat membantu dalam menciptakan the right condition.</a:t>
            </a:r>
          </a:p>
        </p:txBody>
      </p:sp>
      <p:sp>
        <p:nvSpPr>
          <p:cNvPr id="4" name="TextBox 3"/>
          <p:cNvSpPr txBox="1"/>
          <p:nvPr/>
        </p:nvSpPr>
        <p:spPr>
          <a:xfrm>
            <a:off x="6705600" y="6336268"/>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30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30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30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3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id-ID" sz="4000" dirty="0" smtClean="0"/>
              <a:t>Untuk </a:t>
            </a:r>
            <a:r>
              <a:rPr lang="id-ID" sz="4000" dirty="0" smtClean="0"/>
              <a:t>penelaah transfer pelatihan berdasarkan studi komprehensif terhadap transfer pelatihan, dari Baldwin dan Ford (1988) mereka membangun suatu model antara input, output, dan kondisi suatu </a:t>
            </a:r>
            <a:r>
              <a:rPr lang="id-ID" sz="4000" dirty="0" smtClean="0"/>
              <a:t>pelatihan.</a:t>
            </a:r>
            <a:endParaRPr lang="id-ID" sz="4000" dirty="0"/>
          </a:p>
        </p:txBody>
      </p:sp>
      <p:sp>
        <p:nvSpPr>
          <p:cNvPr id="2" name="Title 1"/>
          <p:cNvSpPr>
            <a:spLocks noGrp="1"/>
          </p:cNvSpPr>
          <p:nvPr>
            <p:ph type="title"/>
          </p:nvPr>
        </p:nvSpPr>
        <p:spPr/>
        <p:txBody>
          <a:bodyPr/>
          <a:lstStyle/>
          <a:p>
            <a:r>
              <a:rPr lang="id-ID" b="1" dirty="0" smtClean="0"/>
              <a:t>Kerangka Sistem Transfer</a:t>
            </a:r>
            <a:endParaRPr lang="id-ID" dirty="0"/>
          </a:p>
        </p:txBody>
      </p:sp>
      <p:sp>
        <p:nvSpPr>
          <p:cNvPr id="4" name="TextBox 3"/>
          <p:cNvSpPr txBox="1"/>
          <p:nvPr/>
        </p:nvSpPr>
        <p:spPr>
          <a:xfrm>
            <a:off x="6629400" y="6336268"/>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id-ID" dirty="0" smtClean="0"/>
              <a:t>THANK YOU FOR ATENTION</a:t>
            </a:r>
            <a:br>
              <a:rPr lang="id-ID" dirty="0" smtClean="0"/>
            </a:br>
            <a:endParaRPr lang="id-ID" dirty="0"/>
          </a:p>
        </p:txBody>
      </p:sp>
      <p:pic>
        <p:nvPicPr>
          <p:cNvPr id="4" name="Pentingnya Seorang Pemimpin.mpg">
            <a:hlinkClick r:id="" action="ppaction://media"/>
          </p:cNvPr>
          <p:cNvPicPr>
            <a:picLocks noGrp="1" noRot="1" noChangeAspect="1"/>
          </p:cNvPicPr>
          <p:nvPr>
            <p:ph idx="1"/>
            <a:videoFile r:link="rId1"/>
          </p:nvPr>
        </p:nvPicPr>
        <p:blipFill>
          <a:blip r:embed="rId3"/>
          <a:stretch>
            <a:fillRect/>
          </a:stretch>
        </p:blipFill>
        <p:spPr>
          <a:xfrm>
            <a:off x="609600" y="1524000"/>
            <a:ext cx="7924800" cy="50292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100" y="228600"/>
            <a:ext cx="7499350" cy="6324600"/>
          </a:xfrm>
        </p:spPr>
        <p:txBody>
          <a:bodyPr>
            <a:normAutofit fontScale="85000" lnSpcReduction="20000"/>
          </a:bodyPr>
          <a:lstStyle/>
          <a:p>
            <a:pPr marL="365760" indent="-283464" eaLnBrk="1" fontAlgn="auto" hangingPunct="1">
              <a:spcAft>
                <a:spcPts val="0"/>
              </a:spcAft>
              <a:buFont typeface="Wingdings 2"/>
              <a:buNone/>
              <a:defRPr/>
            </a:pPr>
            <a:r>
              <a:rPr lang="en-US" b="1" dirty="0" smtClean="0">
                <a:solidFill>
                  <a:srgbClr val="0070C0"/>
                </a:solidFill>
              </a:rPr>
              <a:t>4.  </a:t>
            </a:r>
            <a:r>
              <a:rPr lang="en-US" b="1" dirty="0" smtClean="0"/>
              <a:t>Evaluasi Pelatihan</a:t>
            </a:r>
          </a:p>
          <a:p>
            <a:pPr marL="365760" indent="-283464" algn="just" eaLnBrk="1" fontAlgn="auto" hangingPunct="1">
              <a:spcAft>
                <a:spcPts val="0"/>
              </a:spcAft>
              <a:buFont typeface="Wingdings 2"/>
              <a:buNone/>
              <a:defRPr/>
            </a:pPr>
            <a:r>
              <a:rPr lang="en-US" sz="1800" dirty="0" smtClean="0"/>
              <a:t>	</a:t>
            </a:r>
            <a:r>
              <a:rPr lang="en-US" sz="2100" dirty="0" smtClean="0"/>
              <a:t>Untuk memastikan keberhasilan pelatihan dapat dilakukan melalui evaluasi. Secara sistimatik manajemen pelatihan meliputi tahap perencanaan yaitu </a:t>
            </a:r>
            <a:r>
              <a:rPr lang="en-US" sz="2100" i="1" dirty="0" smtClean="0"/>
              <a:t>training</a:t>
            </a:r>
            <a:r>
              <a:rPr lang="en-US" sz="2100" dirty="0" smtClean="0"/>
              <a:t> </a:t>
            </a:r>
            <a:r>
              <a:rPr lang="en-US" sz="2100" i="1" dirty="0" smtClean="0"/>
              <a:t>need</a:t>
            </a:r>
            <a:r>
              <a:rPr lang="en-US" sz="2100" dirty="0" smtClean="0"/>
              <a:t> </a:t>
            </a:r>
            <a:r>
              <a:rPr lang="en-US" sz="2100" i="1" dirty="0" smtClean="0"/>
              <a:t>analysis</a:t>
            </a:r>
            <a:r>
              <a:rPr lang="en-US" sz="2100" dirty="0" smtClean="0"/>
              <a:t>, tahap implementasi dan tahap evaluasi. Tahap terakhir merupakan titik kritis dalam setiap kegiatan karena acap kali diabaikan sementara fungsinya sangat vital untuk memastikan bahwa pelatihan yang telah dilakukan berhasil mencapai tujuan ataukah justru sebaliknya.</a:t>
            </a:r>
          </a:p>
          <a:p>
            <a:pPr marL="365760" indent="-283464" algn="just" eaLnBrk="1" fontAlgn="auto" hangingPunct="1">
              <a:spcAft>
                <a:spcPts val="0"/>
              </a:spcAft>
              <a:buFont typeface="Wingdings 2"/>
              <a:buNone/>
              <a:defRPr/>
            </a:pPr>
            <a:r>
              <a:rPr lang="en-US" sz="2100" dirty="0" smtClean="0"/>
              <a:t>	Konsep – konsep yang terdapat dalam evaluasi pelatihan antara lain:</a:t>
            </a:r>
          </a:p>
          <a:p>
            <a:pPr marL="699516" lvl="1" indent="-342900" algn="just" eaLnBrk="1" fontAlgn="auto" hangingPunct="1">
              <a:spcAft>
                <a:spcPts val="0"/>
              </a:spcAft>
              <a:buFont typeface="Wingdings 2"/>
              <a:buAutoNum type="arabicPeriod"/>
              <a:defRPr/>
            </a:pPr>
            <a:r>
              <a:rPr lang="en-US" sz="1900" i="1" dirty="0" smtClean="0"/>
              <a:t>Persepsi</a:t>
            </a:r>
            <a:r>
              <a:rPr lang="en-US" sz="1900" dirty="0" smtClean="0"/>
              <a:t> </a:t>
            </a:r>
            <a:r>
              <a:rPr lang="en-US" sz="1900" i="1" dirty="0" smtClean="0"/>
              <a:t>terhadap</a:t>
            </a:r>
            <a:r>
              <a:rPr lang="en-US" sz="1900" dirty="0" smtClean="0"/>
              <a:t> </a:t>
            </a:r>
            <a:r>
              <a:rPr lang="en-US" sz="1900" i="1" dirty="0" smtClean="0"/>
              <a:t>Evaluasi</a:t>
            </a:r>
            <a:r>
              <a:rPr lang="en-US" sz="1900" dirty="0" smtClean="0"/>
              <a:t> </a:t>
            </a:r>
            <a:r>
              <a:rPr lang="en-US" sz="1900" i="1" dirty="0" smtClean="0"/>
              <a:t>Pelatihan. </a:t>
            </a:r>
            <a:r>
              <a:rPr lang="en-US" sz="1700" dirty="0" smtClean="0"/>
              <a:t>Menurut Smith (1997) evaluasi program pelatihan dan pengembangan merupakan a necessary and usefull activity, namun demikian secara praktis sering dilupakan atau tidak dilakukan sama sekali.</a:t>
            </a:r>
            <a:endParaRPr lang="en-US" sz="1900" i="1" dirty="0" smtClean="0"/>
          </a:p>
          <a:p>
            <a:pPr marL="699516" lvl="1" indent="-342900" algn="just" eaLnBrk="1" fontAlgn="auto" hangingPunct="1">
              <a:spcAft>
                <a:spcPts val="0"/>
              </a:spcAft>
              <a:buFont typeface="Verdana"/>
              <a:buAutoNum type="arabicPeriod"/>
              <a:defRPr/>
            </a:pPr>
            <a:r>
              <a:rPr lang="en-US" sz="1900" i="1" dirty="0" smtClean="0"/>
              <a:t>Makna Evaluasi Pelatihan. </a:t>
            </a:r>
            <a:r>
              <a:rPr lang="en-US" sz="1700" dirty="0" smtClean="0"/>
              <a:t>Newby (Tovey, 1996 dalam Irianto Yusuf) menulis bahwa perhatian utama evaluasi dipusatkan pada efektivitas pelatihan. Efektifitas berkaitan dengan sampai sejauh manakah program pelatihan SDM diputuskan sebagai tujuan yang harus dicapai, karena efektifitas menjadi masalah serius dalam kegiatan evaluasi pelatihan.</a:t>
            </a:r>
            <a:endParaRPr lang="en-US" sz="1700" i="1" dirty="0" smtClean="0"/>
          </a:p>
          <a:p>
            <a:pPr marL="699516" lvl="1" indent="-342900" algn="just" eaLnBrk="1" fontAlgn="auto" hangingPunct="1">
              <a:spcAft>
                <a:spcPts val="0"/>
              </a:spcAft>
              <a:buFont typeface="Verdana"/>
              <a:buAutoNum type="arabicPeriod"/>
              <a:defRPr/>
            </a:pPr>
            <a:r>
              <a:rPr lang="en-US" sz="1900" i="1" dirty="0" smtClean="0"/>
              <a:t>Merancang Evaluasi Pelatihan.  </a:t>
            </a:r>
            <a:r>
              <a:rPr lang="en-US" sz="1900" dirty="0" smtClean="0"/>
              <a:t>Dalam evaluasi pelatihan perlu dirancang sedemikian mungkin agar pelatihan menjadi efektif dan efisien.</a:t>
            </a:r>
          </a:p>
          <a:p>
            <a:pPr marL="640080" lvl="1" indent="-237744" eaLnBrk="1" fontAlgn="auto" hangingPunct="1">
              <a:spcAft>
                <a:spcPts val="0"/>
              </a:spcAft>
              <a:buFont typeface="Verdana"/>
              <a:buNone/>
              <a:defRPr/>
            </a:pPr>
            <a:r>
              <a:rPr lang="en-US" sz="2200" dirty="0" smtClean="0"/>
              <a:t>Tahapan evaluasi terhadap pelatihan :</a:t>
            </a:r>
          </a:p>
          <a:p>
            <a:pPr marL="886968" lvl="2" eaLnBrk="1" fontAlgn="auto" hangingPunct="1">
              <a:spcAft>
                <a:spcPts val="0"/>
              </a:spcAft>
              <a:buFont typeface="Wingdings 2"/>
              <a:buChar char=""/>
              <a:defRPr/>
            </a:pPr>
            <a:r>
              <a:rPr lang="en-US" sz="1900" dirty="0" smtClean="0"/>
              <a:t>Evaluasi Peserta</a:t>
            </a:r>
          </a:p>
          <a:p>
            <a:pPr marL="886968" lvl="2" eaLnBrk="1" fontAlgn="auto" hangingPunct="1">
              <a:spcAft>
                <a:spcPts val="0"/>
              </a:spcAft>
              <a:buFont typeface="Wingdings 2"/>
              <a:buChar char=""/>
              <a:defRPr/>
            </a:pPr>
            <a:r>
              <a:rPr lang="en-US" sz="1900" dirty="0" smtClean="0"/>
              <a:t>Evaluasi Widyaiswara</a:t>
            </a:r>
          </a:p>
          <a:p>
            <a:pPr marL="886968" lvl="2" eaLnBrk="1" fontAlgn="auto" hangingPunct="1">
              <a:spcAft>
                <a:spcPts val="0"/>
              </a:spcAft>
              <a:buFont typeface="Wingdings 2"/>
              <a:buChar char=""/>
              <a:defRPr/>
            </a:pPr>
            <a:r>
              <a:rPr lang="en-US" sz="1900" dirty="0" smtClean="0"/>
              <a:t>Evaluasi Kinerja Penyelenggara</a:t>
            </a:r>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2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3">
                                            <p:txEl>
                                              <p:pRg st="0" end="0"/>
                                            </p:txEl>
                                          </p:spTgt>
                                        </p:tgtEl>
                                        <p:attrNameLst>
                                          <p:attrName>ppt_x</p:attrName>
                                          <p:attrName>ppt_y</p:attrName>
                                        </p:attrNameLst>
                                      </p:cBhvr>
                                    </p:animMotion>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580">
                                          <p:stCondLst>
                                            <p:cond delay="0"/>
                                          </p:stCondLst>
                                        </p:cTn>
                                        <p:tgtEl>
                                          <p:spTgt spid="3">
                                            <p:txEl>
                                              <p:pRg st="1" end="1"/>
                                            </p:txEl>
                                          </p:spTgt>
                                        </p:tgtEl>
                                      </p:cBhvr>
                                    </p:animEffect>
                                    <p:anim calcmode="lin" valueType="num">
                                      <p:cBhvr>
                                        <p:cTn id="15"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1" end="1"/>
                                            </p:txEl>
                                          </p:spTgt>
                                        </p:tgtEl>
                                      </p:cBhvr>
                                      <p:to x="100000" y="60000"/>
                                    </p:animScale>
                                    <p:animScale>
                                      <p:cBhvr>
                                        <p:cTn id="21" dur="166" decel="50000">
                                          <p:stCondLst>
                                            <p:cond delay="676"/>
                                          </p:stCondLst>
                                        </p:cTn>
                                        <p:tgtEl>
                                          <p:spTgt spid="3">
                                            <p:txEl>
                                              <p:pRg st="1" end="1"/>
                                            </p:txEl>
                                          </p:spTgt>
                                        </p:tgtEl>
                                      </p:cBhvr>
                                      <p:to x="100000" y="100000"/>
                                    </p:animScale>
                                    <p:animScale>
                                      <p:cBhvr>
                                        <p:cTn id="22" dur="26">
                                          <p:stCondLst>
                                            <p:cond delay="1312"/>
                                          </p:stCondLst>
                                        </p:cTn>
                                        <p:tgtEl>
                                          <p:spTgt spid="3">
                                            <p:txEl>
                                              <p:pRg st="1" end="1"/>
                                            </p:txEl>
                                          </p:spTgt>
                                        </p:tgtEl>
                                      </p:cBhvr>
                                      <p:to x="100000" y="80000"/>
                                    </p:animScale>
                                    <p:animScale>
                                      <p:cBhvr>
                                        <p:cTn id="23" dur="166" decel="50000">
                                          <p:stCondLst>
                                            <p:cond delay="1338"/>
                                          </p:stCondLst>
                                        </p:cTn>
                                        <p:tgtEl>
                                          <p:spTgt spid="3">
                                            <p:txEl>
                                              <p:pRg st="1" end="1"/>
                                            </p:txEl>
                                          </p:spTgt>
                                        </p:tgtEl>
                                      </p:cBhvr>
                                      <p:to x="100000" y="100000"/>
                                    </p:animScale>
                                    <p:animScale>
                                      <p:cBhvr>
                                        <p:cTn id="24" dur="26">
                                          <p:stCondLst>
                                            <p:cond delay="1642"/>
                                          </p:stCondLst>
                                        </p:cTn>
                                        <p:tgtEl>
                                          <p:spTgt spid="3">
                                            <p:txEl>
                                              <p:pRg st="1" end="1"/>
                                            </p:txEl>
                                          </p:spTgt>
                                        </p:tgtEl>
                                      </p:cBhvr>
                                      <p:to x="100000" y="90000"/>
                                    </p:animScale>
                                    <p:animScale>
                                      <p:cBhvr>
                                        <p:cTn id="25" dur="166" decel="50000">
                                          <p:stCondLst>
                                            <p:cond delay="1668"/>
                                          </p:stCondLst>
                                        </p:cTn>
                                        <p:tgtEl>
                                          <p:spTgt spid="3">
                                            <p:txEl>
                                              <p:pRg st="1" end="1"/>
                                            </p:txEl>
                                          </p:spTgt>
                                        </p:tgtEl>
                                      </p:cBhvr>
                                      <p:to x="100000" y="100000"/>
                                    </p:animScale>
                                    <p:animScale>
                                      <p:cBhvr>
                                        <p:cTn id="26" dur="26">
                                          <p:stCondLst>
                                            <p:cond delay="1808"/>
                                          </p:stCondLst>
                                        </p:cTn>
                                        <p:tgtEl>
                                          <p:spTgt spid="3">
                                            <p:txEl>
                                              <p:pRg st="1" end="1"/>
                                            </p:txEl>
                                          </p:spTgt>
                                        </p:tgtEl>
                                      </p:cBhvr>
                                      <p:to x="100000" y="95000"/>
                                    </p:animScale>
                                    <p:animScale>
                                      <p:cBhvr>
                                        <p:cTn id="27" dur="166" decel="50000">
                                          <p:stCondLst>
                                            <p:cond delay="1834"/>
                                          </p:stCondLst>
                                        </p:cTn>
                                        <p:tgtEl>
                                          <p:spTgt spid="3">
                                            <p:txEl>
                                              <p:pRg st="1" end="1"/>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48" presetClass="entr" presetSubtype="0" accel="5000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p:cTn id="32" dur="2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3" dur="2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34" dur="2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5" dur="20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7"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2000"/>
                                        <p:tgtEl>
                                          <p:spTgt spid="3">
                                            <p:txEl>
                                              <p:pRg st="3" end="3"/>
                                            </p:txEl>
                                          </p:spTgt>
                                        </p:tgtEl>
                                      </p:cBhvr>
                                    </p:animEffect>
                                    <p:anim calcmode="lin" valueType="num">
                                      <p:cBhvr>
                                        <p:cTn id="41"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2" dur="18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43" dur="200" accel="100000" fill="hold">
                                          <p:stCondLst>
                                            <p:cond delay="18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37" presetClass="entr" presetSubtype="0" fill="hold"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fade">
                                      <p:cBhvr>
                                        <p:cTn id="48" dur="2000"/>
                                        <p:tgtEl>
                                          <p:spTgt spid="3">
                                            <p:txEl>
                                              <p:pRg st="4" end="4"/>
                                            </p:txEl>
                                          </p:spTgt>
                                        </p:tgtEl>
                                      </p:cBhvr>
                                    </p:animEffect>
                                    <p:anim calcmode="lin" valueType="num">
                                      <p:cBhvr>
                                        <p:cTn id="49"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0" dur="18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51" dur="200" accel="100000" fill="hold">
                                          <p:stCondLst>
                                            <p:cond delay="18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37" presetClass="entr" presetSubtype="0" fill="hold"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fade">
                                      <p:cBhvr>
                                        <p:cTn id="56" dur="2000"/>
                                        <p:tgtEl>
                                          <p:spTgt spid="3">
                                            <p:txEl>
                                              <p:pRg st="5" end="5"/>
                                            </p:txEl>
                                          </p:spTgt>
                                        </p:tgtEl>
                                      </p:cBhvr>
                                    </p:animEffect>
                                    <p:anim calcmode="lin" valueType="num">
                                      <p:cBhvr>
                                        <p:cTn id="57"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8" dur="18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9" dur="200" accel="100000" fill="hold">
                                          <p:stCondLst>
                                            <p:cond delay="18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39" presetClass="entr" presetSubtype="0" accel="100000" fill="hold" nodeType="clickEffect">
                                  <p:stCondLst>
                                    <p:cond delay="0"/>
                                  </p:stCondLst>
                                  <p:childTnLst>
                                    <p:set>
                                      <p:cBhvr>
                                        <p:cTn id="63" dur="1" fill="hold">
                                          <p:stCondLst>
                                            <p:cond delay="0"/>
                                          </p:stCondLst>
                                        </p:cTn>
                                        <p:tgtEl>
                                          <p:spTgt spid="3">
                                            <p:txEl>
                                              <p:pRg st="6" end="6"/>
                                            </p:txEl>
                                          </p:spTgt>
                                        </p:tgtEl>
                                        <p:attrNameLst>
                                          <p:attrName>style.visibility</p:attrName>
                                        </p:attrNameLst>
                                      </p:cBhvr>
                                      <p:to>
                                        <p:strVal val="visible"/>
                                      </p:to>
                                    </p:set>
                                    <p:anim calcmode="lin" valueType="num">
                                      <p:cBhvr>
                                        <p:cTn id="64" dur="3000" fill="hold"/>
                                        <p:tgtEl>
                                          <p:spTgt spid="3">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5" dur="3000" fill="hold"/>
                                        <p:tgtEl>
                                          <p:spTgt spid="3">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6" dur="3000" fill="hold"/>
                                        <p:tgtEl>
                                          <p:spTgt spid="3">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67" dur="3000" fill="hold"/>
                                        <p:tgtEl>
                                          <p:spTgt spid="3">
                                            <p:txEl>
                                              <p:pRg st="6" end="6"/>
                                            </p:txEl>
                                          </p:spTgt>
                                        </p:tgtEl>
                                        <p:attrNameLst>
                                          <p:attrName>ppt_y</p:attrName>
                                        </p:attrNameLst>
                                      </p:cBhvr>
                                      <p:tavLst>
                                        <p:tav tm="0">
                                          <p:val>
                                            <p:strVal val="#ppt_y"/>
                                          </p:val>
                                        </p:tav>
                                        <p:tav tm="100000">
                                          <p:val>
                                            <p:strVal val="#ppt_y"/>
                                          </p:val>
                                        </p:tav>
                                      </p:tavLst>
                                    </p:anim>
                                  </p:childTnLst>
                                </p:cTn>
                              </p:par>
                              <p:par>
                                <p:cTn id="68" presetID="39" presetClass="entr" presetSubtype="0" accel="100000" fill="hold" nodeType="withEffect">
                                  <p:stCondLst>
                                    <p:cond delay="0"/>
                                  </p:stCondLst>
                                  <p:childTnLst>
                                    <p:set>
                                      <p:cBhvr>
                                        <p:cTn id="69" dur="1" fill="hold">
                                          <p:stCondLst>
                                            <p:cond delay="0"/>
                                          </p:stCondLst>
                                        </p:cTn>
                                        <p:tgtEl>
                                          <p:spTgt spid="3">
                                            <p:txEl>
                                              <p:pRg st="7" end="7"/>
                                            </p:txEl>
                                          </p:spTgt>
                                        </p:tgtEl>
                                        <p:attrNameLst>
                                          <p:attrName>style.visibility</p:attrName>
                                        </p:attrNameLst>
                                      </p:cBhvr>
                                      <p:to>
                                        <p:strVal val="visible"/>
                                      </p:to>
                                    </p:set>
                                    <p:anim calcmode="lin" valueType="num">
                                      <p:cBhvr>
                                        <p:cTn id="70" dur="3000" fill="hold"/>
                                        <p:tgtEl>
                                          <p:spTgt spid="3">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71" dur="3000" fill="hold"/>
                                        <p:tgtEl>
                                          <p:spTgt spid="3">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72" dur="3000" fill="hold"/>
                                        <p:tgtEl>
                                          <p:spTgt spid="3">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73" dur="3000" fill="hold"/>
                                        <p:tgtEl>
                                          <p:spTgt spid="3">
                                            <p:txEl>
                                              <p:pRg st="7" end="7"/>
                                            </p:txEl>
                                          </p:spTgt>
                                        </p:tgtEl>
                                        <p:attrNameLst>
                                          <p:attrName>ppt_y</p:attrName>
                                        </p:attrNameLst>
                                      </p:cBhvr>
                                      <p:tavLst>
                                        <p:tav tm="0">
                                          <p:val>
                                            <p:strVal val="#ppt_y"/>
                                          </p:val>
                                        </p:tav>
                                        <p:tav tm="100000">
                                          <p:val>
                                            <p:strVal val="#ppt_y"/>
                                          </p:val>
                                        </p:tav>
                                      </p:tavLst>
                                    </p:anim>
                                  </p:childTnLst>
                                </p:cTn>
                              </p:par>
                              <p:par>
                                <p:cTn id="74" presetID="39" presetClass="entr" presetSubtype="0" accel="100000" fill="hold" nodeType="withEffect">
                                  <p:stCondLst>
                                    <p:cond delay="0"/>
                                  </p:stCondLst>
                                  <p:childTnLst>
                                    <p:set>
                                      <p:cBhvr>
                                        <p:cTn id="75" dur="1" fill="hold">
                                          <p:stCondLst>
                                            <p:cond delay="0"/>
                                          </p:stCondLst>
                                        </p:cTn>
                                        <p:tgtEl>
                                          <p:spTgt spid="3">
                                            <p:txEl>
                                              <p:pRg st="8" end="8"/>
                                            </p:txEl>
                                          </p:spTgt>
                                        </p:tgtEl>
                                        <p:attrNameLst>
                                          <p:attrName>style.visibility</p:attrName>
                                        </p:attrNameLst>
                                      </p:cBhvr>
                                      <p:to>
                                        <p:strVal val="visible"/>
                                      </p:to>
                                    </p:set>
                                    <p:anim calcmode="lin" valueType="num">
                                      <p:cBhvr>
                                        <p:cTn id="76" dur="3000" fill="hold"/>
                                        <p:tgtEl>
                                          <p:spTgt spid="3">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77" dur="3000" fill="hold"/>
                                        <p:tgtEl>
                                          <p:spTgt spid="3">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78" dur="3000" fill="hold"/>
                                        <p:tgtEl>
                                          <p:spTgt spid="3">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79" dur="3000" fill="hold"/>
                                        <p:tgtEl>
                                          <p:spTgt spid="3">
                                            <p:txEl>
                                              <p:pRg st="8" end="8"/>
                                            </p:txEl>
                                          </p:spTgt>
                                        </p:tgtEl>
                                        <p:attrNameLst>
                                          <p:attrName>ppt_y</p:attrName>
                                        </p:attrNameLst>
                                      </p:cBhvr>
                                      <p:tavLst>
                                        <p:tav tm="0">
                                          <p:val>
                                            <p:strVal val="#ppt_y"/>
                                          </p:val>
                                        </p:tav>
                                        <p:tav tm="100000">
                                          <p:val>
                                            <p:strVal val="#ppt_y"/>
                                          </p:val>
                                        </p:tav>
                                      </p:tavLst>
                                    </p:anim>
                                  </p:childTnLst>
                                </p:cTn>
                              </p:par>
                              <p:par>
                                <p:cTn id="80" presetID="39" presetClass="entr" presetSubtype="0" accel="100000" fill="hold" nodeType="withEffect">
                                  <p:stCondLst>
                                    <p:cond delay="0"/>
                                  </p:stCondLst>
                                  <p:childTnLst>
                                    <p:set>
                                      <p:cBhvr>
                                        <p:cTn id="81" dur="1" fill="hold">
                                          <p:stCondLst>
                                            <p:cond delay="0"/>
                                          </p:stCondLst>
                                        </p:cTn>
                                        <p:tgtEl>
                                          <p:spTgt spid="3">
                                            <p:txEl>
                                              <p:pRg st="9" end="9"/>
                                            </p:txEl>
                                          </p:spTgt>
                                        </p:tgtEl>
                                        <p:attrNameLst>
                                          <p:attrName>style.visibility</p:attrName>
                                        </p:attrNameLst>
                                      </p:cBhvr>
                                      <p:to>
                                        <p:strVal val="visible"/>
                                      </p:to>
                                    </p:set>
                                    <p:anim calcmode="lin" valueType="num">
                                      <p:cBhvr>
                                        <p:cTn id="82" dur="3000" fill="hold"/>
                                        <p:tgtEl>
                                          <p:spTgt spid="3">
                                            <p:txEl>
                                              <p:pRg st="9" end="9"/>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3" dur="3000" fill="hold"/>
                                        <p:tgtEl>
                                          <p:spTgt spid="3">
                                            <p:txEl>
                                              <p:pRg st="9" end="9"/>
                                            </p:txEl>
                                          </p:spTgt>
                                        </p:tgtEl>
                                        <p:attrNameLst>
                                          <p:attrName>ppt_w</p:attrName>
                                        </p:attrNameLst>
                                      </p:cBhvr>
                                      <p:tavLst>
                                        <p:tav tm="0">
                                          <p:val>
                                            <p:strVal val="#ppt_w+.3"/>
                                          </p:val>
                                        </p:tav>
                                        <p:tav tm="50000">
                                          <p:val>
                                            <p:strVal val="#ppt_w+.3"/>
                                          </p:val>
                                        </p:tav>
                                        <p:tav tm="100000">
                                          <p:val>
                                            <p:strVal val="#ppt_w"/>
                                          </p:val>
                                        </p:tav>
                                      </p:tavLst>
                                    </p:anim>
                                    <p:anim calcmode="lin" valueType="num">
                                      <p:cBhvr>
                                        <p:cTn id="84" dur="3000" fill="hold"/>
                                        <p:tgtEl>
                                          <p:spTgt spid="3">
                                            <p:txEl>
                                              <p:pRg st="9" end="9"/>
                                            </p:txEl>
                                          </p:spTgt>
                                        </p:tgtEl>
                                        <p:attrNameLst>
                                          <p:attrName>ppt_x</p:attrName>
                                        </p:attrNameLst>
                                      </p:cBhvr>
                                      <p:tavLst>
                                        <p:tav tm="0">
                                          <p:val>
                                            <p:strVal val="#ppt_x-.3"/>
                                          </p:val>
                                        </p:tav>
                                        <p:tav tm="50000">
                                          <p:val>
                                            <p:strVal val="#ppt_x"/>
                                          </p:val>
                                        </p:tav>
                                        <p:tav tm="100000">
                                          <p:val>
                                            <p:strVal val="#ppt_x"/>
                                          </p:val>
                                        </p:tav>
                                      </p:tavLst>
                                    </p:anim>
                                    <p:anim calcmode="lin" valueType="num">
                                      <p:cBhvr>
                                        <p:cTn id="85" dur="30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100" y="304800"/>
            <a:ext cx="7499350" cy="5943600"/>
          </a:xfrm>
        </p:spPr>
        <p:txBody>
          <a:bodyPr>
            <a:normAutofit/>
          </a:bodyPr>
          <a:lstStyle/>
          <a:p>
            <a:pPr algn="ctr" eaLnBrk="1" hangingPunct="1">
              <a:buFont typeface="Wingdings 2" pitchFamily="18" charset="2"/>
              <a:buNone/>
            </a:pPr>
            <a:endParaRPr lang="en-US" smtClean="0"/>
          </a:p>
          <a:p>
            <a:pPr algn="ctr" eaLnBrk="1" hangingPunct="1">
              <a:buFont typeface="Wingdings 2" pitchFamily="18" charset="2"/>
              <a:buNone/>
            </a:pPr>
            <a:endParaRPr lang="en-US" smtClean="0"/>
          </a:p>
          <a:p>
            <a:pPr algn="ctr" eaLnBrk="1" hangingPunct="1">
              <a:buFont typeface="Wingdings 2" pitchFamily="18" charset="2"/>
              <a:buNone/>
            </a:pPr>
            <a:endParaRPr lang="en-US" smtClean="0"/>
          </a:p>
          <a:p>
            <a:pPr algn="ctr" eaLnBrk="1" hangingPunct="1">
              <a:buFont typeface="Wingdings 2" pitchFamily="18" charset="2"/>
              <a:buNone/>
            </a:pPr>
            <a:endParaRPr lang="en-US" smtClean="0"/>
          </a:p>
          <a:p>
            <a:pPr algn="ctr" eaLnBrk="1" hangingPunct="1">
              <a:buFont typeface="Wingdings 2" pitchFamily="18" charset="2"/>
              <a:buNone/>
            </a:pPr>
            <a:r>
              <a:rPr lang="en-US" sz="7200" smtClean="0">
                <a:solidFill>
                  <a:srgbClr val="0070C0"/>
                </a:solidFill>
                <a:latin typeface="Airstream" pitchFamily="2" charset="0"/>
              </a:rPr>
              <a:t>Demikian </a:t>
            </a:r>
          </a:p>
          <a:p>
            <a:pPr algn="ctr" eaLnBrk="1" hangingPunct="1">
              <a:buFont typeface="Wingdings 2" pitchFamily="18" charset="2"/>
              <a:buNone/>
            </a:pPr>
            <a:r>
              <a:rPr lang="en-US" sz="7200" smtClean="0">
                <a:solidFill>
                  <a:srgbClr val="0070C0"/>
                </a:solidFill>
                <a:latin typeface="Airstream" pitchFamily="2" charset="0"/>
              </a:rPr>
              <a:t>Atas perhatiannya kami ucapkan terima kasih</a:t>
            </a:r>
          </a:p>
          <a:p>
            <a:pPr algn="ctr" eaLnBrk="1" hangingPunct="1">
              <a:buFont typeface="Wingdings 2" pitchFamily="18" charset="2"/>
              <a:buNone/>
            </a:pPr>
            <a:endParaRPr lang="en-US" smtClean="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3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8" dur="3000" fill="hold"/>
                                        <p:tgtEl>
                                          <p:spTgt spid="3">
                                            <p:txEl>
                                              <p:pRg st="4" end="4"/>
                                            </p:txEl>
                                          </p:spTgt>
                                        </p:tgtEl>
                                        <p:attrNameLst>
                                          <p:attrName>ppt_h</p:attrName>
                                        </p:attrNameLst>
                                      </p:cBhvr>
                                      <p:tavLst>
                                        <p:tav tm="0">
                                          <p:val>
                                            <p:strVal val="#ppt_h"/>
                                          </p:val>
                                        </p:tav>
                                        <p:tav tm="100000">
                                          <p:val>
                                            <p:strVal val="#ppt_h"/>
                                          </p:val>
                                        </p:tav>
                                      </p:tavLst>
                                    </p:anim>
                                  </p:childTnLst>
                                </p:cTn>
                              </p:par>
                              <p:par>
                                <p:cTn id="9" presetID="19" presetClass="entr" presetSubtype="1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p:cTn id="11" dur="3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12" dur="3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p:cNvSpPr txBox="1">
            <a:spLocks noChangeArrowheads="1"/>
          </p:cNvSpPr>
          <p:nvPr/>
        </p:nvSpPr>
        <p:spPr bwMode="auto">
          <a:xfrm>
            <a:off x="228600" y="685800"/>
            <a:ext cx="8686800" cy="579438"/>
          </a:xfrm>
          <a:prstGeom prst="rect">
            <a:avLst/>
          </a:prstGeom>
          <a:noFill/>
          <a:ln w="9525">
            <a:noFill/>
            <a:miter lim="800000"/>
            <a:headEnd/>
            <a:tailEnd/>
          </a:ln>
        </p:spPr>
        <p:txBody>
          <a:bodyPr>
            <a:spAutoFit/>
          </a:bodyPr>
          <a:lstStyle/>
          <a:p>
            <a:pPr algn="ctr">
              <a:spcBef>
                <a:spcPct val="50000"/>
              </a:spcBef>
            </a:pPr>
            <a:r>
              <a:rPr lang="en-GB" sz="3200">
                <a:latin typeface="Arial" charset="0"/>
              </a:rPr>
              <a:t>MANAJEMEN SUMBER DAYA MANUSIA</a:t>
            </a:r>
          </a:p>
        </p:txBody>
      </p:sp>
      <p:sp>
        <p:nvSpPr>
          <p:cNvPr id="4101" name="Text Box 8"/>
          <p:cNvSpPr txBox="1">
            <a:spLocks noChangeArrowheads="1"/>
          </p:cNvSpPr>
          <p:nvPr/>
        </p:nvSpPr>
        <p:spPr bwMode="auto">
          <a:xfrm>
            <a:off x="900113" y="5084763"/>
            <a:ext cx="7391400" cy="1015663"/>
          </a:xfrm>
          <a:prstGeom prst="rect">
            <a:avLst/>
          </a:prstGeom>
          <a:noFill/>
          <a:ln w="38100" algn="ctr">
            <a:noFill/>
            <a:prstDash val="dash"/>
            <a:miter lim="800000"/>
            <a:headEnd/>
            <a:tailEnd/>
          </a:ln>
        </p:spPr>
        <p:txBody>
          <a:bodyPr>
            <a:spAutoFit/>
          </a:bodyPr>
          <a:lstStyle/>
          <a:p>
            <a:pPr algn="ctr">
              <a:spcBef>
                <a:spcPct val="50000"/>
              </a:spcBef>
            </a:pPr>
            <a:r>
              <a:rPr lang="en-US" b="1" dirty="0" smtClean="0">
                <a:solidFill>
                  <a:schemeClr val="tx2"/>
                </a:solidFill>
                <a:latin typeface="Arial" charset="0"/>
              </a:rPr>
              <a:t>PRO</a:t>
            </a:r>
            <a:r>
              <a:rPr lang="id-ID" b="1" dirty="0" smtClean="0">
                <a:solidFill>
                  <a:schemeClr val="tx2"/>
                </a:solidFill>
                <a:latin typeface="Arial" charset="0"/>
              </a:rPr>
              <a:t>DI</a:t>
            </a:r>
            <a:r>
              <a:rPr lang="en-US" b="1" dirty="0" smtClean="0">
                <a:solidFill>
                  <a:schemeClr val="tx2"/>
                </a:solidFill>
                <a:latin typeface="Arial" charset="0"/>
              </a:rPr>
              <a:t> </a:t>
            </a:r>
            <a:r>
              <a:rPr lang="en-US" b="1" dirty="0">
                <a:solidFill>
                  <a:schemeClr val="tx2"/>
                </a:solidFill>
                <a:latin typeface="Arial" charset="0"/>
              </a:rPr>
              <a:t>MANAJEMEN STIE </a:t>
            </a:r>
            <a:r>
              <a:rPr lang="en-US" b="1" dirty="0" smtClean="0">
                <a:solidFill>
                  <a:schemeClr val="tx2"/>
                </a:solidFill>
                <a:latin typeface="Arial" charset="0"/>
              </a:rPr>
              <a:t>PASAMAN</a:t>
            </a:r>
            <a:endParaRPr lang="en-US" b="1" dirty="0">
              <a:solidFill>
                <a:schemeClr val="tx2"/>
              </a:solidFill>
              <a:latin typeface="Arial" charset="0"/>
            </a:endParaRPr>
          </a:p>
          <a:p>
            <a:pPr algn="ctr">
              <a:spcBef>
                <a:spcPct val="50000"/>
              </a:spcBef>
            </a:pPr>
            <a:r>
              <a:rPr lang="en-US" b="1" dirty="0" smtClean="0">
                <a:solidFill>
                  <a:schemeClr val="tx2"/>
                </a:solidFill>
                <a:latin typeface="Arial" charset="0"/>
              </a:rPr>
              <a:t> 2015</a:t>
            </a:r>
            <a:endParaRPr lang="en-US" b="1" dirty="0">
              <a:solidFill>
                <a:schemeClr val="tx2"/>
              </a:solidFill>
              <a:latin typeface="Arial" charset="0"/>
            </a:endParaRPr>
          </a:p>
        </p:txBody>
      </p:sp>
      <p:sp>
        <p:nvSpPr>
          <p:cNvPr id="4102" name="Rectangle 8"/>
          <p:cNvSpPr>
            <a:spLocks noChangeArrowheads="1"/>
          </p:cNvSpPr>
          <p:nvPr/>
        </p:nvSpPr>
        <p:spPr bwMode="auto">
          <a:xfrm>
            <a:off x="1000125" y="2071688"/>
            <a:ext cx="7358063" cy="1015663"/>
          </a:xfrm>
          <a:prstGeom prst="rect">
            <a:avLst/>
          </a:prstGeom>
          <a:noFill/>
          <a:ln w="9525">
            <a:noFill/>
            <a:miter lim="800000"/>
            <a:headEnd/>
            <a:tailEnd/>
          </a:ln>
        </p:spPr>
        <p:txBody>
          <a:bodyPr>
            <a:spAutoFit/>
          </a:bodyPr>
          <a:lstStyle/>
          <a:p>
            <a:pPr algn="ctr">
              <a:spcBef>
                <a:spcPct val="50000"/>
              </a:spcBef>
            </a:pPr>
            <a:r>
              <a:rPr lang="en-GB" b="1" dirty="0" err="1" smtClean="0"/>
              <a:t>Nur</a:t>
            </a:r>
            <a:r>
              <a:rPr lang="en-GB" b="1" dirty="0" smtClean="0"/>
              <a:t> </a:t>
            </a:r>
            <a:r>
              <a:rPr lang="en-GB" b="1" dirty="0" err="1" smtClean="0"/>
              <a:t>Hamzah</a:t>
            </a:r>
            <a:r>
              <a:rPr lang="en-GB" b="1" dirty="0" smtClean="0"/>
              <a:t>, </a:t>
            </a:r>
            <a:r>
              <a:rPr lang="en-GB" b="1" dirty="0"/>
              <a:t>SE., MM.</a:t>
            </a:r>
          </a:p>
          <a:p>
            <a:pPr algn="ctr">
              <a:spcBef>
                <a:spcPct val="50000"/>
              </a:spcBef>
            </a:pPr>
            <a:endParaRPr lang="en-GB" b="1" dirty="0"/>
          </a:p>
        </p:txBody>
      </p:sp>
      <p:pic>
        <p:nvPicPr>
          <p:cNvPr id="7" name="Picture 5"/>
          <p:cNvPicPr>
            <a:picLocks noChangeAspect="1" noChangeArrowheads="1"/>
          </p:cNvPicPr>
          <p:nvPr/>
        </p:nvPicPr>
        <p:blipFill>
          <a:blip r:embed="rId2"/>
          <a:srcRect/>
          <a:stretch>
            <a:fillRect/>
          </a:stretch>
        </p:blipFill>
        <p:spPr bwMode="auto">
          <a:xfrm>
            <a:off x="3071802" y="2857496"/>
            <a:ext cx="2943228" cy="195657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ctrTitle"/>
          </p:nvPr>
        </p:nvSpPr>
        <p:spPr/>
        <p:txBody>
          <a:bodyPr/>
          <a:lstStyle/>
          <a:p>
            <a:pPr eaLnBrk="1" hangingPunct="1"/>
            <a:r>
              <a:rPr lang="en-US" sz="3600" smtClean="0"/>
              <a:t>ORIENTASI PELATIHAN, PENDIDIKAN DAN PENGEMBANGAN KARYAWAN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3"/>
          <p:cNvSpPr>
            <a:spLocks noGrp="1" noChangeArrowheads="1"/>
          </p:cNvSpPr>
          <p:nvPr>
            <p:ph idx="1"/>
          </p:nvPr>
        </p:nvSpPr>
        <p:spPr/>
        <p:txBody>
          <a:bodyPr/>
          <a:lstStyle/>
          <a:p>
            <a:pPr marL="533400" indent="-533400" eaLnBrk="1" hangingPunct="1">
              <a:lnSpc>
                <a:spcPct val="90000"/>
              </a:lnSpc>
              <a:buFontTx/>
              <a:buNone/>
            </a:pPr>
            <a:r>
              <a:rPr lang="en-US" sz="2800" smtClean="0"/>
              <a:t>    Membekali pekerja baru dengan informasi yang mereka perlukan untuk dapat melaksanakan pekerjaannya secara memuaskan </a:t>
            </a:r>
          </a:p>
          <a:p>
            <a:pPr marL="533400" indent="-533400" eaLnBrk="1" hangingPunct="1">
              <a:lnSpc>
                <a:spcPct val="90000"/>
              </a:lnSpc>
              <a:buFontTx/>
              <a:buNone/>
            </a:pPr>
            <a:endParaRPr lang="en-US" sz="2800" smtClean="0"/>
          </a:p>
          <a:p>
            <a:pPr marL="533400" indent="-533400" eaLnBrk="1" hangingPunct="1">
              <a:lnSpc>
                <a:spcPct val="90000"/>
              </a:lnSpc>
              <a:buFontTx/>
              <a:buNone/>
            </a:pPr>
            <a:r>
              <a:rPr lang="en-US" sz="2800" smtClean="0"/>
              <a:t>Informasi yang disampaikan: diantaranya</a:t>
            </a:r>
          </a:p>
          <a:p>
            <a:pPr marL="533400" indent="-533400" eaLnBrk="1" hangingPunct="1">
              <a:lnSpc>
                <a:spcPct val="90000"/>
              </a:lnSpc>
              <a:buFont typeface="Monotype Sorts" pitchFamily="2" charset="2"/>
              <a:buAutoNum type="alphaLcPeriod"/>
            </a:pPr>
            <a:r>
              <a:rPr lang="en-US" sz="2800" smtClean="0"/>
              <a:t>Sejarah perusahaan</a:t>
            </a:r>
          </a:p>
          <a:p>
            <a:pPr marL="533400" indent="-533400" eaLnBrk="1" hangingPunct="1">
              <a:lnSpc>
                <a:spcPct val="90000"/>
              </a:lnSpc>
              <a:buFont typeface="Monotype Sorts" pitchFamily="2" charset="2"/>
              <a:buAutoNum type="alphaLcPeriod"/>
            </a:pPr>
            <a:r>
              <a:rPr lang="en-US" sz="2800" smtClean="0"/>
              <a:t>Aturan dan kebijaksanaan, nilai-nilai yang ada dalam perusahaan</a:t>
            </a:r>
          </a:p>
          <a:p>
            <a:pPr marL="533400" indent="-533400" eaLnBrk="1" hangingPunct="1">
              <a:lnSpc>
                <a:spcPct val="90000"/>
              </a:lnSpc>
              <a:buFont typeface="Monotype Sorts" pitchFamily="2" charset="2"/>
              <a:buAutoNum type="alphaLcPeriod"/>
            </a:pPr>
            <a:r>
              <a:rPr lang="en-US" sz="2800" smtClean="0"/>
              <a:t>Sarana dan prasarana </a:t>
            </a:r>
          </a:p>
        </p:txBody>
      </p:sp>
      <p:sp>
        <p:nvSpPr>
          <p:cNvPr id="7172" name="Rectangle 2"/>
          <p:cNvSpPr>
            <a:spLocks noGrp="1" noChangeArrowheads="1"/>
          </p:cNvSpPr>
          <p:nvPr>
            <p:ph type="title"/>
          </p:nvPr>
        </p:nvSpPr>
        <p:spPr/>
        <p:txBody>
          <a:bodyPr/>
          <a:lstStyle/>
          <a:p>
            <a:pPr eaLnBrk="1" hangingPunct="1"/>
            <a:r>
              <a:rPr lang="en-US" sz="3600" smtClean="0"/>
              <a:t>Orientasi dan Pelatihan</a:t>
            </a:r>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3"/>
          <p:cNvSpPr>
            <a:spLocks noGrp="1" noChangeArrowheads="1"/>
          </p:cNvSpPr>
          <p:nvPr>
            <p:ph idx="1"/>
          </p:nvPr>
        </p:nvSpPr>
        <p:spPr>
          <a:xfrm>
            <a:off x="304800" y="2133600"/>
            <a:ext cx="8610600" cy="4114800"/>
          </a:xfrm>
        </p:spPr>
        <p:txBody>
          <a:bodyPr/>
          <a:lstStyle/>
          <a:p>
            <a:pPr eaLnBrk="1" hangingPunct="1">
              <a:lnSpc>
                <a:spcPct val="90000"/>
              </a:lnSpc>
              <a:buFontTx/>
              <a:buNone/>
            </a:pPr>
            <a:r>
              <a:rPr lang="en-US" sz="2800" smtClean="0"/>
              <a:t>Dengan orientasi diharapkan pekerja baru </a:t>
            </a:r>
          </a:p>
          <a:p>
            <a:pPr eaLnBrk="1" hangingPunct="1">
              <a:lnSpc>
                <a:spcPct val="90000"/>
              </a:lnSpc>
              <a:buFontTx/>
              <a:buNone/>
            </a:pPr>
            <a:r>
              <a:rPr lang="en-US" sz="2800" smtClean="0"/>
              <a:t>akan: </a:t>
            </a:r>
          </a:p>
          <a:p>
            <a:pPr eaLnBrk="1" hangingPunct="1">
              <a:lnSpc>
                <a:spcPct val="90000"/>
              </a:lnSpc>
            </a:pPr>
            <a:r>
              <a:rPr lang="en-US" sz="2800" smtClean="0"/>
              <a:t>Merasa diterima baik</a:t>
            </a:r>
          </a:p>
          <a:p>
            <a:pPr eaLnBrk="1" hangingPunct="1">
              <a:lnSpc>
                <a:spcPct val="90000"/>
              </a:lnSpc>
            </a:pPr>
            <a:r>
              <a:rPr lang="en-US" sz="2800" smtClean="0"/>
              <a:t>Memahami tentang perusahaan dalam pengertian yang luas</a:t>
            </a:r>
          </a:p>
          <a:p>
            <a:pPr eaLnBrk="1" hangingPunct="1">
              <a:lnSpc>
                <a:spcPct val="90000"/>
              </a:lnSpc>
            </a:pPr>
            <a:r>
              <a:rPr lang="en-US" sz="2800" smtClean="0"/>
              <a:t>Mengetahui apa yang akan dikerjakan dan prilaku yang diharapkan dari mereka memiliki </a:t>
            </a:r>
          </a:p>
          <a:p>
            <a:pPr eaLnBrk="1" hangingPunct="1">
              <a:lnSpc>
                <a:spcPct val="90000"/>
              </a:lnSpc>
            </a:pPr>
            <a:r>
              <a:rPr lang="en-US" sz="2800" smtClean="0"/>
              <a:t>memulai proses untuk mengikuti aturan dan tata cara yang berlaku dalam orgnaisasi</a:t>
            </a:r>
            <a:endParaRPr lang="en-US" smtClean="0"/>
          </a:p>
        </p:txBody>
      </p:sp>
      <p:sp>
        <p:nvSpPr>
          <p:cNvPr id="8196" name="Rectangle 2"/>
          <p:cNvSpPr>
            <a:spLocks noGrp="1" noChangeArrowheads="1"/>
          </p:cNvSpPr>
          <p:nvPr>
            <p:ph type="title"/>
          </p:nvPr>
        </p:nvSpPr>
        <p:spPr/>
        <p:txBody>
          <a:bodyPr/>
          <a:lstStyle/>
          <a:p>
            <a:pPr eaLnBrk="1" hangingPunct="1"/>
            <a:r>
              <a:rPr lang="en-US" smtClean="0"/>
              <a:t>Pengorientasian</a:t>
            </a:r>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lstStyle/>
          <a:p>
            <a:pPr eaLnBrk="1" hangingPunct="1"/>
            <a:r>
              <a:rPr lang="en-US" smtClean="0"/>
              <a:t>Pelatihan</a:t>
            </a:r>
          </a:p>
        </p:txBody>
      </p:sp>
      <p:graphicFrame>
        <p:nvGraphicFramePr>
          <p:cNvPr id="1026" name="Object 4"/>
          <p:cNvGraphicFramePr>
            <a:graphicFrameLocks noChangeAspect="1"/>
          </p:cNvGraphicFramePr>
          <p:nvPr>
            <p:ph type="clipArt" sz="half" idx="1"/>
          </p:nvPr>
        </p:nvGraphicFramePr>
        <p:xfrm>
          <a:off x="685800" y="2482850"/>
          <a:ext cx="3200400" cy="2613025"/>
        </p:xfrm>
        <a:graphic>
          <a:graphicData uri="http://schemas.openxmlformats.org/presentationml/2006/ole">
            <p:oleObj spid="_x0000_s1026" name="Clip" r:id="rId3" imgW="1714680" imgH="1400040" progId="">
              <p:embed/>
            </p:oleObj>
          </a:graphicData>
        </a:graphic>
      </p:graphicFrame>
      <p:sp>
        <p:nvSpPr>
          <p:cNvPr id="1030" name="Rectangle 3"/>
          <p:cNvSpPr>
            <a:spLocks noGrp="1" noChangeArrowheads="1"/>
          </p:cNvSpPr>
          <p:nvPr>
            <p:ph type="body" sz="half" idx="2"/>
          </p:nvPr>
        </p:nvSpPr>
        <p:spPr>
          <a:xfrm>
            <a:off x="4038600" y="1981200"/>
            <a:ext cx="4572000" cy="3429000"/>
          </a:xfrm>
        </p:spPr>
        <p:txBody>
          <a:bodyPr>
            <a:normAutofit fontScale="92500" lnSpcReduction="10000"/>
          </a:bodyPr>
          <a:lstStyle/>
          <a:p>
            <a:pPr eaLnBrk="1" hangingPunct="1">
              <a:buFontTx/>
              <a:buNone/>
            </a:pPr>
            <a:r>
              <a:rPr lang="en-US" sz="2800" dirty="0" smtClean="0"/>
              <a:t>   </a:t>
            </a:r>
            <a:r>
              <a:rPr lang="en-US" sz="2800" dirty="0" err="1" smtClean="0"/>
              <a:t>Metode</a:t>
            </a:r>
            <a:r>
              <a:rPr lang="en-US" sz="2800" dirty="0" smtClean="0"/>
              <a:t> </a:t>
            </a:r>
            <a:r>
              <a:rPr lang="en-US" sz="2800" dirty="0" err="1" smtClean="0"/>
              <a:t>digunakan</a:t>
            </a:r>
            <a:r>
              <a:rPr lang="en-US" sz="2800" dirty="0" smtClean="0"/>
              <a:t> </a:t>
            </a:r>
            <a:r>
              <a:rPr lang="en-US" sz="2800" dirty="0" err="1" smtClean="0"/>
              <a:t>untuk</a:t>
            </a:r>
            <a:r>
              <a:rPr lang="en-US" sz="2800" dirty="0" smtClean="0"/>
              <a:t> </a:t>
            </a:r>
            <a:r>
              <a:rPr lang="en-US" sz="2800" dirty="0" err="1" smtClean="0"/>
              <a:t>memberi</a:t>
            </a:r>
            <a:r>
              <a:rPr lang="en-US" sz="2800" dirty="0" smtClean="0"/>
              <a:t> </a:t>
            </a:r>
            <a:r>
              <a:rPr lang="en-US" sz="2800" dirty="0" err="1" smtClean="0"/>
              <a:t>dan</a:t>
            </a:r>
            <a:r>
              <a:rPr lang="en-US" sz="2800" dirty="0" smtClean="0"/>
              <a:t> </a:t>
            </a:r>
            <a:r>
              <a:rPr lang="en-US" sz="2800" dirty="0" err="1" smtClean="0"/>
              <a:t>meningkatkan</a:t>
            </a:r>
            <a:r>
              <a:rPr lang="en-US" sz="2800" dirty="0" smtClean="0"/>
              <a:t> </a:t>
            </a:r>
            <a:r>
              <a:rPr lang="en-US" sz="2800" dirty="0" err="1" smtClean="0"/>
              <a:t>keterampilan</a:t>
            </a:r>
            <a:r>
              <a:rPr lang="en-US" sz="2800" dirty="0" smtClean="0"/>
              <a:t> </a:t>
            </a:r>
            <a:r>
              <a:rPr lang="en-US" sz="2800" dirty="0" err="1" smtClean="0"/>
              <a:t>pekerja</a:t>
            </a:r>
            <a:r>
              <a:rPr lang="en-US" sz="2800" dirty="0" smtClean="0"/>
              <a:t> (</a:t>
            </a:r>
            <a:r>
              <a:rPr lang="en-US" sz="2800" dirty="0" err="1" smtClean="0"/>
              <a:t>baru</a:t>
            </a:r>
            <a:r>
              <a:rPr lang="en-US" sz="2800" dirty="0" smtClean="0"/>
              <a:t> </a:t>
            </a:r>
            <a:r>
              <a:rPr lang="en-US" sz="2800" dirty="0" err="1" smtClean="0"/>
              <a:t>dan</a:t>
            </a:r>
            <a:r>
              <a:rPr lang="en-US" sz="2800" dirty="0" smtClean="0"/>
              <a:t> yang </a:t>
            </a:r>
            <a:r>
              <a:rPr lang="en-US" sz="2800" dirty="0" err="1" smtClean="0"/>
              <a:t>telah</a:t>
            </a:r>
            <a:r>
              <a:rPr lang="en-US" sz="2800" dirty="0" smtClean="0"/>
              <a:t> </a:t>
            </a:r>
            <a:r>
              <a:rPr lang="en-US" sz="2800" dirty="0" err="1" smtClean="0"/>
              <a:t>ada</a:t>
            </a:r>
            <a:r>
              <a:rPr lang="en-US" sz="2800" dirty="0" smtClean="0"/>
              <a:t>) agar </a:t>
            </a:r>
            <a:r>
              <a:rPr lang="en-US" sz="2800" dirty="0" err="1" smtClean="0"/>
              <a:t>karyawan</a:t>
            </a:r>
            <a:r>
              <a:rPr lang="en-US" sz="2800" dirty="0" smtClean="0"/>
              <a:t> </a:t>
            </a:r>
            <a:r>
              <a:rPr lang="en-US" sz="2800" dirty="0" err="1" smtClean="0"/>
              <a:t>dapat</a:t>
            </a:r>
            <a:r>
              <a:rPr lang="en-US" sz="2800" dirty="0" smtClean="0"/>
              <a:t> </a:t>
            </a:r>
            <a:r>
              <a:rPr lang="en-US" sz="2800" dirty="0" err="1" smtClean="0"/>
              <a:t>bekerja</a:t>
            </a:r>
            <a:r>
              <a:rPr lang="en-US" sz="2800" dirty="0" smtClean="0"/>
              <a:t> </a:t>
            </a:r>
            <a:r>
              <a:rPr lang="en-US" sz="2800" dirty="0" err="1" smtClean="0"/>
              <a:t>dengan</a:t>
            </a:r>
            <a:r>
              <a:rPr lang="en-US" sz="2800" dirty="0" smtClean="0"/>
              <a:t> </a:t>
            </a:r>
            <a:r>
              <a:rPr lang="en-US" sz="2800" dirty="0" err="1" smtClean="0"/>
              <a:t>baik</a:t>
            </a:r>
            <a:r>
              <a:rPr lang="en-US" sz="2800" dirty="0" smtClean="0">
                <a:sym typeface="Wingdings" pitchFamily="2" charset="2"/>
              </a:rPr>
              <a:t> </a:t>
            </a:r>
            <a:r>
              <a:rPr lang="en-US" sz="2800" dirty="0" err="1" smtClean="0">
                <a:sym typeface="Wingdings" pitchFamily="2" charset="2"/>
              </a:rPr>
              <a:t>orientasi</a:t>
            </a:r>
            <a:r>
              <a:rPr lang="en-US" sz="2800" dirty="0" smtClean="0">
                <a:sym typeface="Wingdings" pitchFamily="2" charset="2"/>
              </a:rPr>
              <a:t> </a:t>
            </a:r>
            <a:r>
              <a:rPr lang="en-US" sz="2800" dirty="0" err="1" smtClean="0">
                <a:sym typeface="Wingdings" pitchFamily="2" charset="2"/>
              </a:rPr>
              <a:t>pada</a:t>
            </a:r>
            <a:r>
              <a:rPr lang="en-US" sz="2800" dirty="0" smtClean="0">
                <a:sym typeface="Wingdings" pitchFamily="2" charset="2"/>
              </a:rPr>
              <a:t> </a:t>
            </a:r>
            <a:r>
              <a:rPr lang="en-US" sz="2800" dirty="0" err="1" smtClean="0">
                <a:sym typeface="Wingdings" pitchFamily="2" charset="2"/>
              </a:rPr>
              <a:t>prestasi</a:t>
            </a:r>
            <a:r>
              <a:rPr lang="en-US" sz="2800" dirty="0" smtClean="0">
                <a:sym typeface="Wingdings" pitchFamily="2" charset="2"/>
              </a:rPr>
              <a:t> </a:t>
            </a:r>
            <a:r>
              <a:rPr lang="en-US" sz="2800" dirty="0" err="1" smtClean="0">
                <a:sym typeface="Wingdings" pitchFamily="2" charset="2"/>
              </a:rPr>
              <a:t>jangka</a:t>
            </a:r>
            <a:r>
              <a:rPr lang="en-US" sz="2800" dirty="0" smtClean="0">
                <a:sym typeface="Wingdings" pitchFamily="2" charset="2"/>
              </a:rPr>
              <a:t> </a:t>
            </a:r>
            <a:r>
              <a:rPr lang="en-US" sz="2800" dirty="0" err="1" smtClean="0">
                <a:sym typeface="Wingdings" pitchFamily="2" charset="2"/>
              </a:rPr>
              <a:t>pendek</a:t>
            </a:r>
            <a:endParaRPr lang="en-US" sz="2800" dirty="0" smtClean="0"/>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subTitle" idx="1"/>
          </p:nvPr>
        </p:nvSpPr>
        <p:spPr>
          <a:xfrm>
            <a:off x="381000" y="1066800"/>
            <a:ext cx="8382000" cy="4572000"/>
          </a:xfrm>
        </p:spPr>
        <p:txBody>
          <a:bodyPr/>
          <a:lstStyle/>
          <a:p>
            <a:pPr algn="just" eaLnBrk="1" hangingPunct="1"/>
            <a:r>
              <a:rPr lang="en-GB" sz="2800" b="1" smtClean="0">
                <a:solidFill>
                  <a:srgbClr val="0000FF"/>
                </a:solidFill>
                <a:latin typeface="Century Gothic" pitchFamily="34" charset="0"/>
                <a:cs typeface="Times New Roman" pitchFamily="18" charset="0"/>
              </a:rPr>
              <a:t>PENGEMBANGAN SDM</a:t>
            </a:r>
          </a:p>
          <a:p>
            <a:pPr algn="just" eaLnBrk="1" hangingPunct="1"/>
            <a:r>
              <a:rPr lang="en-GB" sz="2800" b="1" smtClean="0">
                <a:solidFill>
                  <a:schemeClr val="tx2"/>
                </a:solidFill>
                <a:latin typeface="Century Gothic" pitchFamily="34" charset="0"/>
                <a:cs typeface="Times New Roman" pitchFamily="18" charset="0"/>
              </a:rPr>
              <a:t> </a:t>
            </a:r>
          </a:p>
          <a:p>
            <a:pPr algn="just" eaLnBrk="1" hangingPunct="1"/>
            <a:r>
              <a:rPr lang="en-GB" sz="2800" b="1" smtClean="0">
                <a:solidFill>
                  <a:schemeClr val="tx2"/>
                </a:solidFill>
                <a:latin typeface="Century Gothic" pitchFamily="34" charset="0"/>
                <a:cs typeface="Times New Roman" pitchFamily="18" charset="0"/>
              </a:rPr>
              <a:t>Pengembangan SDM, artinya mempersiapkan pekerja menduduki posisi -posisi demi pengembangan organisasi di masa yang akan datang.</a:t>
            </a:r>
          </a:p>
          <a:p>
            <a:pPr algn="just" eaLnBrk="1" hangingPunct="1"/>
            <a:endParaRPr lang="en-GB" sz="1200" b="1" smtClean="0">
              <a:solidFill>
                <a:schemeClr val="tx2"/>
              </a:solidFill>
              <a:latin typeface="Century Gothic" pitchFamily="34" charset="0"/>
              <a:cs typeface="Times New Roman" pitchFamily="18" charset="0"/>
            </a:endParaRPr>
          </a:p>
          <a:p>
            <a:pPr algn="just" eaLnBrk="1" hangingPunct="1"/>
            <a:r>
              <a:rPr lang="en-GB" sz="2800" b="1" smtClean="0">
                <a:solidFill>
                  <a:schemeClr val="tx2"/>
                </a:solidFill>
                <a:latin typeface="Century Gothic" pitchFamily="34" charset="0"/>
                <a:cs typeface="Times New Roman" pitchFamily="18" charset="0"/>
              </a:rPr>
              <a:t>Pengembangan juga diarahkan untuk menghadapi tantangan-tantangan yang biasanya di hadapi organisasi.</a:t>
            </a:r>
            <a:r>
              <a:rPr lang="en-US" sz="2800" b="1" smtClean="0">
                <a:solidFill>
                  <a:schemeClr val="tx2"/>
                </a:solidFill>
                <a:latin typeface="Century Gothic" pitchFamily="34" charset="0"/>
              </a:rPr>
              <a:t> </a:t>
            </a:r>
          </a:p>
        </p:txBody>
      </p:sp>
      <p:sp>
        <p:nvSpPr>
          <p:cNvPr id="3" name="TextBox 2"/>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subTitle" idx="1"/>
          </p:nvPr>
        </p:nvSpPr>
        <p:spPr>
          <a:xfrm>
            <a:off x="381000" y="685800"/>
            <a:ext cx="8382000" cy="5334000"/>
          </a:xfrm>
        </p:spPr>
        <p:txBody>
          <a:bodyPr>
            <a:normAutofit lnSpcReduction="10000"/>
          </a:bodyPr>
          <a:lstStyle/>
          <a:p>
            <a:pPr marL="533400" indent="-533400" algn="just" eaLnBrk="1" hangingPunct="1"/>
            <a:r>
              <a:rPr lang="en-GB" sz="2400" b="1" smtClean="0">
                <a:solidFill>
                  <a:srgbClr val="0000FF"/>
                </a:solidFill>
                <a:latin typeface="Century Gothic" pitchFamily="34" charset="0"/>
                <a:cs typeface="Times New Roman" pitchFamily="18" charset="0"/>
              </a:rPr>
              <a:t>Tantangan -tantangan yang dimaksud terdiri dari:</a:t>
            </a:r>
          </a:p>
          <a:p>
            <a:pPr marL="533400" indent="-533400" algn="just" eaLnBrk="1" hangingPunct="1">
              <a:buFontTx/>
              <a:buAutoNum type="arabicPeriod"/>
            </a:pPr>
            <a:r>
              <a:rPr lang="en-GB" sz="2400" b="1" smtClean="0">
                <a:solidFill>
                  <a:schemeClr val="tx2"/>
                </a:solidFill>
                <a:latin typeface="Century Gothic" pitchFamily="34" charset="0"/>
                <a:cs typeface="Times New Roman" pitchFamily="18" charset="0"/>
              </a:rPr>
              <a:t>Keusangan Karyawan ( obsolescence) : dimana karyawan tidak lagi mempunyai pengetahuan dan kemampuan untuk melakukan pekerjaan secara efektif.</a:t>
            </a:r>
          </a:p>
          <a:p>
            <a:pPr marL="533400" indent="-533400" algn="just" eaLnBrk="1" hangingPunct="1">
              <a:buFontTx/>
              <a:buAutoNum type="arabicPeriod"/>
            </a:pPr>
            <a:r>
              <a:rPr lang="en-GB" sz="2400" b="1" smtClean="0">
                <a:solidFill>
                  <a:schemeClr val="tx2"/>
                </a:solidFill>
                <a:latin typeface="Century Gothic" pitchFamily="34" charset="0"/>
                <a:cs typeface="Times New Roman" pitchFamily="18" charset="0"/>
              </a:rPr>
              <a:t>Perubahan-perubahan sosioteknis (sosial dan teknologi) : merancang program pengembangan sesuai kemajuan teknologi dan perubahan-perubahan masyarakat.</a:t>
            </a:r>
          </a:p>
          <a:p>
            <a:pPr marL="533400" indent="-533400" algn="just" eaLnBrk="1" hangingPunct="1">
              <a:buFontTx/>
              <a:buAutoNum type="arabicPeriod"/>
            </a:pPr>
            <a:r>
              <a:rPr lang="en-GB" sz="2400" b="1" smtClean="0">
                <a:solidFill>
                  <a:schemeClr val="tx2"/>
                </a:solidFill>
                <a:latin typeface="Century Gothic" pitchFamily="34" charset="0"/>
                <a:cs typeface="Times New Roman" pitchFamily="18" charset="0"/>
              </a:rPr>
              <a:t>Turn over (Perputaran Karyawan) : Turn over tidak dapat diperkirakan. Oleh karena itu organisasi (departemen SDM) harus siap tiap saat menyediakan tenaga pengganti bila terjadi turn over. </a:t>
            </a:r>
            <a:endParaRPr lang="en-US" sz="2400" b="1" smtClean="0">
              <a:solidFill>
                <a:schemeClr val="tx2"/>
              </a:solidFill>
              <a:latin typeface="Century Gothic" pitchFamily="34" charset="0"/>
              <a:cs typeface="Times New Roman" pitchFamily="18" charset="0"/>
            </a:endParaRPr>
          </a:p>
        </p:txBody>
      </p:sp>
      <p:sp>
        <p:nvSpPr>
          <p:cNvPr id="3" name="TextBox 2"/>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eaLnBrk="1" hangingPunct="1">
              <a:buFont typeface="Wingdings 2" pitchFamily="18" charset="2"/>
              <a:buNone/>
            </a:pPr>
            <a:r>
              <a:rPr lang="en-US" smtClean="0"/>
              <a:t>Latar Belakang</a:t>
            </a:r>
          </a:p>
          <a:p>
            <a:pPr algn="just" eaLnBrk="1" hangingPunct="1">
              <a:buFont typeface="Wingdings 2" pitchFamily="18" charset="2"/>
              <a:buNone/>
            </a:pPr>
            <a:r>
              <a:rPr lang="en-US" sz="2000" smtClean="0"/>
              <a:t>	Dalam sebuah perusahaan sangat diperlukan para sumber daya manusia yang menjadi penggerak dari berbagai macam pekerjaan yang akan dikerjakan oleh karyawan. Karyawan mempunyai tingkat pekerjaan yang berbeda-beda dalam melaksanakan pekerjaa mereka, namun terkadang karyawan malah tidak tahu apa yang harus dikerjakan terkait banyaknya pekerjaan yang harus merekan kerjakan. Untuk itu sangat diperlukan pelatihan dan pengembangan bagi sumber daya manusia agar para karyawan bisa paham dan mengerti atas pekerjaan mereka sehingga apa yang menjadi tujuan perusahaan bisa dengan cepat terlaksana dan mencapai target yang diharapkan.</a:t>
            </a:r>
          </a:p>
        </p:txBody>
      </p:sp>
      <p:sp>
        <p:nvSpPr>
          <p:cNvPr id="2" name="Title 1"/>
          <p:cNvSpPr>
            <a:spLocks noGrp="1"/>
          </p:cNvSpPr>
          <p:nvPr>
            <p:ph type="title"/>
          </p:nvPr>
        </p:nvSpPr>
        <p:spPr>
          <a:xfrm>
            <a:off x="1435100" y="274638"/>
            <a:ext cx="7499350" cy="715962"/>
          </a:xfrm>
        </p:spPr>
        <p:txBody>
          <a:bodyPr>
            <a:normAutofit fontScale="90000"/>
          </a:bodyPr>
          <a:lstStyle/>
          <a:p>
            <a:pPr algn="ctr" eaLnBrk="1" fontAlgn="auto" hangingPunct="1">
              <a:spcAft>
                <a:spcPts val="0"/>
              </a:spcAft>
              <a:defRPr/>
            </a:pPr>
            <a:r>
              <a:rPr lang="en-US" sz="2000" b="1" dirty="0" smtClean="0">
                <a:solidFill>
                  <a:schemeClr val="tx2">
                    <a:satMod val="130000"/>
                  </a:schemeClr>
                </a:solidFill>
              </a:rPr>
              <a:t>PELATIHAN DAN</a:t>
            </a:r>
            <a:r>
              <a:rPr lang="en-US" sz="4000" b="1" dirty="0" smtClean="0">
                <a:solidFill>
                  <a:schemeClr val="tx2">
                    <a:satMod val="130000"/>
                  </a:schemeClr>
                </a:solidFill>
              </a:rPr>
              <a:t> </a:t>
            </a:r>
            <a:r>
              <a:rPr lang="en-US" sz="1800" b="1" dirty="0" smtClean="0">
                <a:solidFill>
                  <a:schemeClr val="tx2">
                    <a:satMod val="130000"/>
                  </a:schemeClr>
                </a:solidFill>
              </a:rPr>
              <a:t>PENGEMBANGAN SDM</a:t>
            </a:r>
            <a:r>
              <a:rPr lang="en-US" sz="1800" dirty="0" smtClean="0">
                <a:solidFill>
                  <a:schemeClr val="tx2">
                    <a:satMod val="130000"/>
                  </a:schemeClr>
                </a:solidFill>
              </a:rPr>
              <a:t/>
            </a:r>
            <a:br>
              <a:rPr lang="en-US" sz="1800" dirty="0" smtClean="0">
                <a:solidFill>
                  <a:schemeClr val="tx2">
                    <a:satMod val="130000"/>
                  </a:schemeClr>
                </a:solidFill>
              </a:rPr>
            </a:br>
            <a:r>
              <a:rPr lang="en-US" sz="1800" b="1" dirty="0" smtClean="0">
                <a:solidFill>
                  <a:schemeClr val="tx2">
                    <a:satMod val="130000"/>
                  </a:schemeClr>
                </a:solidFill>
              </a:rPr>
              <a:t>(SUMBER DAYA MANUSIA)</a:t>
            </a:r>
            <a:endParaRPr lang="en-US" dirty="0">
              <a:solidFill>
                <a:schemeClr val="tx2">
                  <a:satMod val="130000"/>
                </a:schemeClr>
              </a:solidFill>
            </a:endParaRPr>
          </a:p>
        </p:txBody>
      </p:sp>
      <p:sp>
        <p:nvSpPr>
          <p:cNvPr id="6" name="TextBox 5"/>
          <p:cNvSpPr txBox="1"/>
          <p:nvPr/>
        </p:nvSpPr>
        <p:spPr>
          <a:xfrm>
            <a:off x="67056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3"/>
          <p:cNvSpPr>
            <a:spLocks noGrp="1" noChangeArrowheads="1"/>
          </p:cNvSpPr>
          <p:nvPr>
            <p:ph idx="1"/>
          </p:nvPr>
        </p:nvSpPr>
        <p:spPr/>
        <p:txBody>
          <a:bodyPr/>
          <a:lstStyle/>
          <a:p>
            <a:pPr eaLnBrk="1" hangingPunct="1"/>
            <a:r>
              <a:rPr lang="en-US" sz="3600" smtClean="0"/>
              <a:t>Analisis kebutuhan terhadap pelatihan </a:t>
            </a:r>
            <a:r>
              <a:rPr lang="en-US" sz="3600" i="1" smtClean="0"/>
              <a:t>(Training Needs Analysis)</a:t>
            </a:r>
          </a:p>
          <a:p>
            <a:pPr eaLnBrk="1" hangingPunct="1"/>
            <a:r>
              <a:rPr lang="en-US" sz="3600" smtClean="0"/>
              <a:t>Mendisain modul pembelajaran </a:t>
            </a:r>
          </a:p>
          <a:p>
            <a:pPr eaLnBrk="1" hangingPunct="1"/>
            <a:r>
              <a:rPr lang="en-US" sz="3600" smtClean="0"/>
              <a:t>Validasi</a:t>
            </a:r>
          </a:p>
          <a:p>
            <a:pPr eaLnBrk="1" hangingPunct="1"/>
            <a:r>
              <a:rPr lang="en-US" sz="3600" smtClean="0"/>
              <a:t>Implementasi</a:t>
            </a:r>
          </a:p>
          <a:p>
            <a:pPr eaLnBrk="1" hangingPunct="1"/>
            <a:r>
              <a:rPr lang="en-US" sz="3600" smtClean="0"/>
              <a:t>Evaluasi dan dan tindak lanjut</a:t>
            </a:r>
          </a:p>
        </p:txBody>
      </p:sp>
      <p:sp>
        <p:nvSpPr>
          <p:cNvPr id="11268" name="Rectangle 2"/>
          <p:cNvSpPr>
            <a:spLocks noGrp="1" noChangeArrowheads="1"/>
          </p:cNvSpPr>
          <p:nvPr>
            <p:ph type="title"/>
          </p:nvPr>
        </p:nvSpPr>
        <p:spPr>
          <a:xfrm>
            <a:off x="304800" y="304800"/>
            <a:ext cx="8458200" cy="1143000"/>
          </a:xfrm>
        </p:spPr>
        <p:txBody>
          <a:bodyPr>
            <a:normAutofit fontScale="90000"/>
          </a:bodyPr>
          <a:lstStyle/>
          <a:p>
            <a:pPr eaLnBrk="1" hangingPunct="1"/>
            <a:r>
              <a:rPr lang="en-US" sz="3600" smtClean="0"/>
              <a:t>Proses pelaksanaan pelatihan dan pengembangan Karyawan</a:t>
            </a:r>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a:xfrm>
            <a:off x="827088" y="260350"/>
            <a:ext cx="7772400" cy="649288"/>
          </a:xfrm>
        </p:spPr>
        <p:txBody>
          <a:bodyPr>
            <a:normAutofit fontScale="90000"/>
          </a:bodyPr>
          <a:lstStyle/>
          <a:p>
            <a:pPr eaLnBrk="1" hangingPunct="1"/>
            <a:r>
              <a:rPr lang="en-US" sz="4000" smtClean="0"/>
              <a:t>Model Pengembangan dan Pelatihan</a:t>
            </a:r>
          </a:p>
        </p:txBody>
      </p:sp>
      <p:sp>
        <p:nvSpPr>
          <p:cNvPr id="12293" name="Text Box 4"/>
          <p:cNvSpPr txBox="1">
            <a:spLocks noChangeArrowheads="1"/>
          </p:cNvSpPr>
          <p:nvPr/>
        </p:nvSpPr>
        <p:spPr bwMode="auto">
          <a:xfrm>
            <a:off x="468313" y="1412875"/>
            <a:ext cx="2159000" cy="457200"/>
          </a:xfrm>
          <a:prstGeom prst="rect">
            <a:avLst/>
          </a:prstGeom>
          <a:noFill/>
          <a:ln w="9525">
            <a:noFill/>
            <a:miter lim="800000"/>
            <a:headEnd/>
            <a:tailEnd/>
          </a:ln>
        </p:spPr>
        <p:txBody>
          <a:bodyPr>
            <a:spAutoFit/>
          </a:bodyPr>
          <a:lstStyle/>
          <a:p>
            <a:pPr>
              <a:spcBef>
                <a:spcPct val="50000"/>
              </a:spcBef>
            </a:pPr>
            <a:r>
              <a:rPr lang="en-US" u="sng">
                <a:latin typeface="Tahoma" pitchFamily="34" charset="0"/>
              </a:rPr>
              <a:t>Penilaian</a:t>
            </a:r>
          </a:p>
        </p:txBody>
      </p:sp>
      <p:sp>
        <p:nvSpPr>
          <p:cNvPr id="12294" name="Text Box 6"/>
          <p:cNvSpPr txBox="1">
            <a:spLocks noChangeArrowheads="1"/>
          </p:cNvSpPr>
          <p:nvPr/>
        </p:nvSpPr>
        <p:spPr bwMode="auto">
          <a:xfrm>
            <a:off x="3851275" y="1412875"/>
            <a:ext cx="1655763" cy="457200"/>
          </a:xfrm>
          <a:prstGeom prst="rect">
            <a:avLst/>
          </a:prstGeom>
          <a:noFill/>
          <a:ln w="9525">
            <a:noFill/>
            <a:miter lim="800000"/>
            <a:headEnd/>
            <a:tailEnd/>
          </a:ln>
        </p:spPr>
        <p:txBody>
          <a:bodyPr>
            <a:spAutoFit/>
          </a:bodyPr>
          <a:lstStyle/>
          <a:p>
            <a:pPr>
              <a:spcBef>
                <a:spcPct val="50000"/>
              </a:spcBef>
            </a:pPr>
            <a:r>
              <a:rPr lang="en-US" u="sng">
                <a:latin typeface="Tahoma" pitchFamily="34" charset="0"/>
              </a:rPr>
              <a:t>Aktifitas</a:t>
            </a:r>
          </a:p>
        </p:txBody>
      </p:sp>
      <p:sp>
        <p:nvSpPr>
          <p:cNvPr id="12295" name="Text Box 8"/>
          <p:cNvSpPr txBox="1">
            <a:spLocks noChangeArrowheads="1"/>
          </p:cNvSpPr>
          <p:nvPr/>
        </p:nvSpPr>
        <p:spPr bwMode="auto">
          <a:xfrm>
            <a:off x="6659563" y="1412875"/>
            <a:ext cx="2089150" cy="457200"/>
          </a:xfrm>
          <a:prstGeom prst="rect">
            <a:avLst/>
          </a:prstGeom>
          <a:noFill/>
          <a:ln w="9525">
            <a:noFill/>
            <a:miter lim="800000"/>
            <a:headEnd/>
            <a:tailEnd/>
          </a:ln>
        </p:spPr>
        <p:txBody>
          <a:bodyPr>
            <a:spAutoFit/>
          </a:bodyPr>
          <a:lstStyle/>
          <a:p>
            <a:pPr>
              <a:spcBef>
                <a:spcPct val="50000"/>
              </a:spcBef>
            </a:pPr>
            <a:r>
              <a:rPr lang="en-US" u="sng">
                <a:latin typeface="Tahoma" pitchFamily="34" charset="0"/>
              </a:rPr>
              <a:t>Evaluasi</a:t>
            </a:r>
          </a:p>
        </p:txBody>
      </p:sp>
      <p:sp>
        <p:nvSpPr>
          <p:cNvPr id="12296" name="Text Box 9"/>
          <p:cNvSpPr txBox="1">
            <a:spLocks noChangeArrowheads="1"/>
          </p:cNvSpPr>
          <p:nvPr/>
        </p:nvSpPr>
        <p:spPr bwMode="auto">
          <a:xfrm>
            <a:off x="395288" y="2060575"/>
            <a:ext cx="2305050" cy="2182813"/>
          </a:xfrm>
          <a:prstGeom prst="rect">
            <a:avLst/>
          </a:prstGeom>
          <a:noFill/>
          <a:ln w="28575">
            <a:solidFill>
              <a:schemeClr val="tx1"/>
            </a:solidFill>
            <a:miter lim="800000"/>
            <a:headEnd/>
            <a:tailEnd/>
          </a:ln>
        </p:spPr>
        <p:txBody>
          <a:bodyPr>
            <a:spAutoFit/>
          </a:bodyPr>
          <a:lstStyle/>
          <a:p>
            <a:pPr>
              <a:spcBef>
                <a:spcPct val="50000"/>
              </a:spcBef>
            </a:pPr>
            <a:r>
              <a:rPr lang="en-US" sz="1800">
                <a:latin typeface="Tahoma" pitchFamily="34" charset="0"/>
              </a:rPr>
              <a:t>Identifikasi kebutuhan training:</a:t>
            </a:r>
          </a:p>
          <a:p>
            <a:pPr>
              <a:spcBef>
                <a:spcPct val="50000"/>
              </a:spcBef>
              <a:buFontTx/>
              <a:buChar char="•"/>
            </a:pPr>
            <a:r>
              <a:rPr lang="en-US" sz="1800">
                <a:latin typeface="Tahoma" pitchFamily="34" charset="0"/>
              </a:rPr>
              <a:t>Variabel organisasional</a:t>
            </a:r>
          </a:p>
          <a:p>
            <a:pPr>
              <a:spcBef>
                <a:spcPct val="50000"/>
              </a:spcBef>
              <a:buFontTx/>
              <a:buChar char="•"/>
            </a:pPr>
            <a:r>
              <a:rPr lang="en-US" sz="1800">
                <a:latin typeface="Tahoma" pitchFamily="34" charset="0"/>
              </a:rPr>
              <a:t>Variabel tugas</a:t>
            </a:r>
          </a:p>
          <a:p>
            <a:pPr>
              <a:spcBef>
                <a:spcPct val="50000"/>
              </a:spcBef>
              <a:buFontTx/>
              <a:buChar char="•"/>
            </a:pPr>
            <a:r>
              <a:rPr lang="en-US" sz="1800">
                <a:latin typeface="Tahoma" pitchFamily="34" charset="0"/>
              </a:rPr>
              <a:t>Personal</a:t>
            </a:r>
          </a:p>
        </p:txBody>
      </p:sp>
      <p:sp>
        <p:nvSpPr>
          <p:cNvPr id="12297" name="Text Box 11"/>
          <p:cNvSpPr txBox="1">
            <a:spLocks noChangeArrowheads="1"/>
          </p:cNvSpPr>
          <p:nvPr/>
        </p:nvSpPr>
        <p:spPr bwMode="auto">
          <a:xfrm>
            <a:off x="539750" y="4652963"/>
            <a:ext cx="2016125" cy="730250"/>
          </a:xfrm>
          <a:prstGeom prst="rect">
            <a:avLst/>
          </a:prstGeom>
          <a:noFill/>
          <a:ln w="28575">
            <a:solidFill>
              <a:schemeClr val="tx1"/>
            </a:solidFill>
            <a:miter lim="800000"/>
            <a:headEnd/>
            <a:tailEnd/>
          </a:ln>
        </p:spPr>
        <p:txBody>
          <a:bodyPr>
            <a:spAutoFit/>
          </a:bodyPr>
          <a:lstStyle/>
          <a:p>
            <a:pPr algn="ctr">
              <a:spcBef>
                <a:spcPct val="50000"/>
              </a:spcBef>
            </a:pPr>
            <a:r>
              <a:rPr lang="en-US" sz="2000">
                <a:latin typeface="Tahoma" pitchFamily="34" charset="0"/>
              </a:rPr>
              <a:t>Menetapkan tujuan training</a:t>
            </a:r>
          </a:p>
        </p:txBody>
      </p:sp>
      <p:sp>
        <p:nvSpPr>
          <p:cNvPr id="12298" name="Text Box 12"/>
          <p:cNvSpPr txBox="1">
            <a:spLocks noChangeArrowheads="1"/>
          </p:cNvSpPr>
          <p:nvPr/>
        </p:nvSpPr>
        <p:spPr bwMode="auto">
          <a:xfrm>
            <a:off x="3635375" y="4797425"/>
            <a:ext cx="2520950" cy="730250"/>
          </a:xfrm>
          <a:prstGeom prst="rect">
            <a:avLst/>
          </a:prstGeom>
          <a:noFill/>
          <a:ln w="28575">
            <a:solidFill>
              <a:schemeClr val="tx1"/>
            </a:solidFill>
            <a:miter lim="800000"/>
            <a:headEnd/>
            <a:tailEnd/>
          </a:ln>
        </p:spPr>
        <p:txBody>
          <a:bodyPr>
            <a:spAutoFit/>
          </a:bodyPr>
          <a:lstStyle/>
          <a:p>
            <a:pPr algn="ctr">
              <a:spcBef>
                <a:spcPct val="50000"/>
              </a:spcBef>
            </a:pPr>
            <a:r>
              <a:rPr lang="en-US" sz="2000">
                <a:latin typeface="Tahoma" pitchFamily="34" charset="0"/>
              </a:rPr>
              <a:t>Memilih dan mendisain program</a:t>
            </a:r>
          </a:p>
        </p:txBody>
      </p:sp>
      <p:sp>
        <p:nvSpPr>
          <p:cNvPr id="12299" name="Text Box 13"/>
          <p:cNvSpPr txBox="1">
            <a:spLocks noChangeArrowheads="1"/>
          </p:cNvSpPr>
          <p:nvPr/>
        </p:nvSpPr>
        <p:spPr bwMode="auto">
          <a:xfrm>
            <a:off x="3708400" y="5949950"/>
            <a:ext cx="2449513" cy="730250"/>
          </a:xfrm>
          <a:prstGeom prst="rect">
            <a:avLst/>
          </a:prstGeom>
          <a:noFill/>
          <a:ln w="28575">
            <a:solidFill>
              <a:schemeClr val="tx1"/>
            </a:solidFill>
            <a:miter lim="800000"/>
            <a:headEnd/>
            <a:tailEnd/>
          </a:ln>
        </p:spPr>
        <p:txBody>
          <a:bodyPr>
            <a:spAutoFit/>
          </a:bodyPr>
          <a:lstStyle/>
          <a:p>
            <a:pPr algn="ctr">
              <a:spcBef>
                <a:spcPct val="50000"/>
              </a:spcBef>
            </a:pPr>
            <a:r>
              <a:rPr lang="en-US" sz="2000" dirty="0" err="1">
                <a:latin typeface="Tahoma" pitchFamily="34" charset="0"/>
              </a:rPr>
              <a:t>Implementasi</a:t>
            </a:r>
            <a:r>
              <a:rPr lang="en-US" sz="2000" dirty="0">
                <a:latin typeface="Tahoma" pitchFamily="34" charset="0"/>
              </a:rPr>
              <a:t> program</a:t>
            </a:r>
          </a:p>
        </p:txBody>
      </p:sp>
      <p:sp>
        <p:nvSpPr>
          <p:cNvPr id="12300" name="Text Box 14"/>
          <p:cNvSpPr txBox="1">
            <a:spLocks noChangeArrowheads="1"/>
          </p:cNvSpPr>
          <p:nvPr/>
        </p:nvSpPr>
        <p:spPr bwMode="auto">
          <a:xfrm>
            <a:off x="6804025" y="5876925"/>
            <a:ext cx="2089150" cy="730250"/>
          </a:xfrm>
          <a:prstGeom prst="rect">
            <a:avLst/>
          </a:prstGeom>
          <a:noFill/>
          <a:ln w="28575">
            <a:solidFill>
              <a:schemeClr val="tx1"/>
            </a:solidFill>
            <a:miter lim="800000"/>
            <a:headEnd/>
            <a:tailEnd/>
          </a:ln>
        </p:spPr>
        <p:txBody>
          <a:bodyPr>
            <a:spAutoFit/>
          </a:bodyPr>
          <a:lstStyle/>
          <a:p>
            <a:pPr algn="ctr">
              <a:spcBef>
                <a:spcPct val="50000"/>
              </a:spcBef>
            </a:pPr>
            <a:r>
              <a:rPr lang="en-US" sz="2000">
                <a:latin typeface="Tahoma" pitchFamily="34" charset="0"/>
              </a:rPr>
              <a:t>Penilaian outcome</a:t>
            </a:r>
          </a:p>
        </p:txBody>
      </p:sp>
      <p:sp>
        <p:nvSpPr>
          <p:cNvPr id="12301" name="Text Box 15"/>
          <p:cNvSpPr txBox="1">
            <a:spLocks noChangeArrowheads="1"/>
          </p:cNvSpPr>
          <p:nvPr/>
        </p:nvSpPr>
        <p:spPr bwMode="auto">
          <a:xfrm>
            <a:off x="6588125" y="2060575"/>
            <a:ext cx="2159000" cy="730250"/>
          </a:xfrm>
          <a:prstGeom prst="rect">
            <a:avLst/>
          </a:prstGeom>
          <a:noFill/>
          <a:ln w="28575">
            <a:solidFill>
              <a:schemeClr val="tx1"/>
            </a:solidFill>
            <a:miter lim="800000"/>
            <a:headEnd/>
            <a:tailEnd/>
          </a:ln>
        </p:spPr>
        <p:txBody>
          <a:bodyPr>
            <a:spAutoFit/>
          </a:bodyPr>
          <a:lstStyle/>
          <a:p>
            <a:pPr algn="ctr">
              <a:spcBef>
                <a:spcPct val="50000"/>
              </a:spcBef>
            </a:pPr>
            <a:r>
              <a:rPr lang="en-US" sz="2000">
                <a:latin typeface="Tahoma" pitchFamily="34" charset="0"/>
              </a:rPr>
              <a:t>Mengembangkan kriteria evaluasi</a:t>
            </a:r>
          </a:p>
        </p:txBody>
      </p:sp>
      <p:sp>
        <p:nvSpPr>
          <p:cNvPr id="12302" name="AutoShape 16"/>
          <p:cNvSpPr>
            <a:spLocks noChangeArrowheads="1"/>
          </p:cNvSpPr>
          <p:nvPr/>
        </p:nvSpPr>
        <p:spPr bwMode="auto">
          <a:xfrm>
            <a:off x="2771775" y="4941888"/>
            <a:ext cx="792163" cy="215900"/>
          </a:xfrm>
          <a:prstGeom prst="rightArrow">
            <a:avLst>
              <a:gd name="adj1" fmla="val 50000"/>
              <a:gd name="adj2" fmla="val 91728"/>
            </a:avLst>
          </a:prstGeom>
          <a:solidFill>
            <a:schemeClr val="accent1"/>
          </a:solidFill>
          <a:ln w="9525">
            <a:solidFill>
              <a:schemeClr val="tx1"/>
            </a:solidFill>
            <a:miter lim="800000"/>
            <a:headEnd/>
            <a:tailEnd/>
          </a:ln>
        </p:spPr>
        <p:txBody>
          <a:bodyPr wrap="none" anchor="ctr"/>
          <a:lstStyle/>
          <a:p>
            <a:endParaRPr lang="en-US"/>
          </a:p>
        </p:txBody>
      </p:sp>
      <p:sp>
        <p:nvSpPr>
          <p:cNvPr id="12303" name="AutoShape 17"/>
          <p:cNvSpPr>
            <a:spLocks noChangeArrowheads="1"/>
          </p:cNvSpPr>
          <p:nvPr/>
        </p:nvSpPr>
        <p:spPr bwMode="auto">
          <a:xfrm>
            <a:off x="4859338" y="5589588"/>
            <a:ext cx="144462" cy="287337"/>
          </a:xfrm>
          <a:prstGeom prst="downArrow">
            <a:avLst>
              <a:gd name="adj1" fmla="val 50000"/>
              <a:gd name="adj2" fmla="val 49725"/>
            </a:avLst>
          </a:prstGeom>
          <a:solidFill>
            <a:schemeClr val="accent1"/>
          </a:solidFill>
          <a:ln w="9525">
            <a:solidFill>
              <a:schemeClr val="tx1"/>
            </a:solidFill>
            <a:miter lim="800000"/>
            <a:headEnd/>
            <a:tailEnd/>
          </a:ln>
        </p:spPr>
        <p:txBody>
          <a:bodyPr vert="eaVert" wrap="none" anchor="ctr"/>
          <a:lstStyle/>
          <a:p>
            <a:endParaRPr lang="en-US"/>
          </a:p>
        </p:txBody>
      </p:sp>
      <p:sp>
        <p:nvSpPr>
          <p:cNvPr id="12304" name="AutoShape 18"/>
          <p:cNvSpPr>
            <a:spLocks noChangeArrowheads="1"/>
          </p:cNvSpPr>
          <p:nvPr/>
        </p:nvSpPr>
        <p:spPr bwMode="auto">
          <a:xfrm>
            <a:off x="6227763" y="6165850"/>
            <a:ext cx="504825" cy="215900"/>
          </a:xfrm>
          <a:prstGeom prst="rightArrow">
            <a:avLst>
              <a:gd name="adj1" fmla="val 50000"/>
              <a:gd name="adj2" fmla="val 58456"/>
            </a:avLst>
          </a:prstGeom>
          <a:solidFill>
            <a:schemeClr val="accent1"/>
          </a:solidFill>
          <a:ln w="9525">
            <a:solidFill>
              <a:schemeClr val="tx1"/>
            </a:solidFill>
            <a:miter lim="800000"/>
            <a:headEnd/>
            <a:tailEnd/>
          </a:ln>
        </p:spPr>
        <p:txBody>
          <a:bodyPr wrap="none" anchor="ctr"/>
          <a:lstStyle/>
          <a:p>
            <a:endParaRPr lang="en-US"/>
          </a:p>
        </p:txBody>
      </p:sp>
      <p:sp>
        <p:nvSpPr>
          <p:cNvPr id="12305" name="AutoShape 19"/>
          <p:cNvSpPr>
            <a:spLocks noChangeArrowheads="1"/>
          </p:cNvSpPr>
          <p:nvPr/>
        </p:nvSpPr>
        <p:spPr bwMode="auto">
          <a:xfrm>
            <a:off x="1403350" y="4292600"/>
            <a:ext cx="144463" cy="360363"/>
          </a:xfrm>
          <a:prstGeom prst="downArrow">
            <a:avLst>
              <a:gd name="adj1" fmla="val 50000"/>
              <a:gd name="adj2" fmla="val 62363"/>
            </a:avLst>
          </a:prstGeom>
          <a:solidFill>
            <a:schemeClr val="accent1"/>
          </a:solidFill>
          <a:ln w="9525">
            <a:solidFill>
              <a:schemeClr val="tx1"/>
            </a:solidFill>
            <a:miter lim="800000"/>
            <a:headEnd/>
            <a:tailEnd/>
          </a:ln>
        </p:spPr>
        <p:txBody>
          <a:bodyPr vert="eaVert" wrap="none" anchor="ctr"/>
          <a:lstStyle/>
          <a:p>
            <a:endParaRPr lang="en-US"/>
          </a:p>
        </p:txBody>
      </p:sp>
      <p:sp>
        <p:nvSpPr>
          <p:cNvPr id="12306" name="AutoShape 20"/>
          <p:cNvSpPr>
            <a:spLocks noChangeArrowheads="1"/>
          </p:cNvSpPr>
          <p:nvPr/>
        </p:nvSpPr>
        <p:spPr bwMode="auto">
          <a:xfrm>
            <a:off x="7524750" y="2997200"/>
            <a:ext cx="215900" cy="2879725"/>
          </a:xfrm>
          <a:prstGeom prst="downArrow">
            <a:avLst>
              <a:gd name="adj1" fmla="val 50000"/>
              <a:gd name="adj2" fmla="val 333456"/>
            </a:avLst>
          </a:prstGeom>
          <a:solidFill>
            <a:schemeClr val="accent1"/>
          </a:solidFill>
          <a:ln w="9525">
            <a:solidFill>
              <a:schemeClr val="tx1"/>
            </a:solidFill>
            <a:miter lim="800000"/>
            <a:headEnd/>
            <a:tailEnd/>
          </a:ln>
        </p:spPr>
        <p:txBody>
          <a:bodyPr vert="eaVert" wrap="none" anchor="ctr"/>
          <a:lstStyle/>
          <a:p>
            <a:endParaRPr lang="en-US"/>
          </a:p>
        </p:txBody>
      </p:sp>
      <p:sp>
        <p:nvSpPr>
          <p:cNvPr id="12307" name="AutoShape 21"/>
          <p:cNvSpPr>
            <a:spLocks noChangeArrowheads="1"/>
          </p:cNvSpPr>
          <p:nvPr/>
        </p:nvSpPr>
        <p:spPr bwMode="auto">
          <a:xfrm rot="-1819053">
            <a:off x="2268538" y="3429000"/>
            <a:ext cx="4608512" cy="215900"/>
          </a:xfrm>
          <a:prstGeom prst="rightArrow">
            <a:avLst>
              <a:gd name="adj1" fmla="val 50000"/>
              <a:gd name="adj2" fmla="val 533640"/>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2590800" y="1600200"/>
            <a:ext cx="6553200" cy="4498975"/>
            <a:chOff x="1512" y="923"/>
            <a:chExt cx="4128" cy="2834"/>
          </a:xfrm>
        </p:grpSpPr>
        <p:grpSp>
          <p:nvGrpSpPr>
            <p:cNvPr id="3" name="Group 5"/>
            <p:cNvGrpSpPr>
              <a:grpSpLocks/>
            </p:cNvGrpSpPr>
            <p:nvPr/>
          </p:nvGrpSpPr>
          <p:grpSpPr bwMode="auto">
            <a:xfrm>
              <a:off x="1512" y="923"/>
              <a:ext cx="3888" cy="1418"/>
              <a:chOff x="1512" y="923"/>
              <a:chExt cx="3888" cy="1418"/>
            </a:xfrm>
          </p:grpSpPr>
          <p:sp>
            <p:nvSpPr>
              <p:cNvPr id="13464" name="Rectangle 6"/>
              <p:cNvSpPr>
                <a:spLocks noChangeArrowheads="1"/>
              </p:cNvSpPr>
              <p:nvPr/>
            </p:nvSpPr>
            <p:spPr bwMode="auto">
              <a:xfrm>
                <a:off x="3636" y="923"/>
                <a:ext cx="1764" cy="657"/>
              </a:xfrm>
              <a:prstGeom prst="rect">
                <a:avLst/>
              </a:prstGeom>
              <a:solidFill>
                <a:srgbClr val="66FFFF"/>
              </a:solidFill>
              <a:ln w="12700">
                <a:solidFill>
                  <a:srgbClr val="000000"/>
                </a:solidFill>
                <a:miter lim="800000"/>
                <a:headEnd/>
                <a:tailEnd/>
              </a:ln>
            </p:spPr>
            <p:txBody>
              <a:bodyPr lIns="82550" tIns="41275" rIns="82550" bIns="41275" anchor="ctr"/>
              <a:lstStyle/>
              <a:p>
                <a:pPr algn="ctr" defTabSz="739775" eaLnBrk="0" hangingPunct="0">
                  <a:lnSpc>
                    <a:spcPct val="90000"/>
                  </a:lnSpc>
                </a:pPr>
                <a:r>
                  <a:rPr lang="en-US" sz="2200" b="1">
                    <a:solidFill>
                      <a:schemeClr val="bg1"/>
                    </a:solidFill>
                    <a:latin typeface="Arial" charset="0"/>
                  </a:rPr>
                  <a:t>Analisis Organisasi </a:t>
                </a:r>
              </a:p>
            </p:txBody>
          </p:sp>
          <p:sp>
            <p:nvSpPr>
              <p:cNvPr id="13465" name="Freeform 7"/>
              <p:cNvSpPr>
                <a:spLocks/>
              </p:cNvSpPr>
              <p:nvPr/>
            </p:nvSpPr>
            <p:spPr bwMode="auto">
              <a:xfrm>
                <a:off x="1512" y="924"/>
                <a:ext cx="2121" cy="1417"/>
              </a:xfrm>
              <a:custGeom>
                <a:avLst/>
                <a:gdLst>
                  <a:gd name="T0" fmla="*/ 2120 w 2121"/>
                  <a:gd name="T1" fmla="*/ 0 h 1417"/>
                  <a:gd name="T2" fmla="*/ 2120 w 2121"/>
                  <a:gd name="T3" fmla="*/ 660 h 1417"/>
                  <a:gd name="T4" fmla="*/ 0 w 2121"/>
                  <a:gd name="T5" fmla="*/ 1416 h 1417"/>
                  <a:gd name="T6" fmla="*/ 2120 w 2121"/>
                  <a:gd name="T7" fmla="*/ 0 h 1417"/>
                  <a:gd name="T8" fmla="*/ 0 60000 65536"/>
                  <a:gd name="T9" fmla="*/ 0 60000 65536"/>
                  <a:gd name="T10" fmla="*/ 0 60000 65536"/>
                  <a:gd name="T11" fmla="*/ 0 60000 65536"/>
                  <a:gd name="T12" fmla="*/ 0 w 2121"/>
                  <a:gd name="T13" fmla="*/ 0 h 1417"/>
                  <a:gd name="T14" fmla="*/ 2121 w 2121"/>
                  <a:gd name="T15" fmla="*/ 1417 h 1417"/>
                </a:gdLst>
                <a:ahLst/>
                <a:cxnLst>
                  <a:cxn ang="T8">
                    <a:pos x="T0" y="T1"/>
                  </a:cxn>
                  <a:cxn ang="T9">
                    <a:pos x="T2" y="T3"/>
                  </a:cxn>
                  <a:cxn ang="T10">
                    <a:pos x="T4" y="T5"/>
                  </a:cxn>
                  <a:cxn ang="T11">
                    <a:pos x="T6" y="T7"/>
                  </a:cxn>
                </a:cxnLst>
                <a:rect l="T12" t="T13" r="T14" b="T15"/>
                <a:pathLst>
                  <a:path w="2121" h="1417">
                    <a:moveTo>
                      <a:pt x="2120" y="0"/>
                    </a:moveTo>
                    <a:lnTo>
                      <a:pt x="2120" y="660"/>
                    </a:lnTo>
                    <a:lnTo>
                      <a:pt x="0" y="1416"/>
                    </a:lnTo>
                    <a:lnTo>
                      <a:pt x="2120" y="0"/>
                    </a:lnTo>
                  </a:path>
                </a:pathLst>
              </a:custGeom>
              <a:solidFill>
                <a:srgbClr val="66FFFF"/>
              </a:solidFill>
              <a:ln w="12700" cap="rnd">
                <a:solidFill>
                  <a:srgbClr val="000000"/>
                </a:solidFill>
                <a:round/>
                <a:headEnd/>
                <a:tailEnd/>
              </a:ln>
            </p:spPr>
            <p:txBody>
              <a:bodyPr/>
              <a:lstStyle/>
              <a:p>
                <a:endParaRPr lang="en-US"/>
              </a:p>
            </p:txBody>
          </p:sp>
          <p:sp>
            <p:nvSpPr>
              <p:cNvPr id="13466" name="Freeform 8"/>
              <p:cNvSpPr>
                <a:spLocks/>
              </p:cNvSpPr>
              <p:nvPr/>
            </p:nvSpPr>
            <p:spPr bwMode="auto">
              <a:xfrm>
                <a:off x="1516" y="1584"/>
                <a:ext cx="3884" cy="757"/>
              </a:xfrm>
              <a:custGeom>
                <a:avLst/>
                <a:gdLst>
                  <a:gd name="T0" fmla="*/ 3883 w 3884"/>
                  <a:gd name="T1" fmla="*/ 0 h 757"/>
                  <a:gd name="T2" fmla="*/ 0 w 3884"/>
                  <a:gd name="T3" fmla="*/ 756 h 757"/>
                  <a:gd name="T4" fmla="*/ 2116 w 3884"/>
                  <a:gd name="T5" fmla="*/ 0 h 757"/>
                  <a:gd name="T6" fmla="*/ 3883 w 3884"/>
                  <a:gd name="T7" fmla="*/ 0 h 757"/>
                  <a:gd name="T8" fmla="*/ 0 60000 65536"/>
                  <a:gd name="T9" fmla="*/ 0 60000 65536"/>
                  <a:gd name="T10" fmla="*/ 0 60000 65536"/>
                  <a:gd name="T11" fmla="*/ 0 60000 65536"/>
                  <a:gd name="T12" fmla="*/ 0 w 3884"/>
                  <a:gd name="T13" fmla="*/ 0 h 757"/>
                  <a:gd name="T14" fmla="*/ 3884 w 3884"/>
                  <a:gd name="T15" fmla="*/ 757 h 757"/>
                </a:gdLst>
                <a:ahLst/>
                <a:cxnLst>
                  <a:cxn ang="T8">
                    <a:pos x="T0" y="T1"/>
                  </a:cxn>
                  <a:cxn ang="T9">
                    <a:pos x="T2" y="T3"/>
                  </a:cxn>
                  <a:cxn ang="T10">
                    <a:pos x="T4" y="T5"/>
                  </a:cxn>
                  <a:cxn ang="T11">
                    <a:pos x="T6" y="T7"/>
                  </a:cxn>
                </a:cxnLst>
                <a:rect l="T12" t="T13" r="T14" b="T15"/>
                <a:pathLst>
                  <a:path w="3884" h="757">
                    <a:moveTo>
                      <a:pt x="3883" y="0"/>
                    </a:moveTo>
                    <a:lnTo>
                      <a:pt x="0" y="756"/>
                    </a:lnTo>
                    <a:lnTo>
                      <a:pt x="2116" y="0"/>
                    </a:lnTo>
                    <a:lnTo>
                      <a:pt x="3883" y="0"/>
                    </a:lnTo>
                  </a:path>
                </a:pathLst>
              </a:custGeom>
              <a:solidFill>
                <a:srgbClr val="66FFFF"/>
              </a:solidFill>
              <a:ln w="12700" cap="rnd">
                <a:solidFill>
                  <a:srgbClr val="000000"/>
                </a:solidFill>
                <a:round/>
                <a:headEnd/>
                <a:tailEnd/>
              </a:ln>
            </p:spPr>
            <p:txBody>
              <a:bodyPr/>
              <a:lstStyle/>
              <a:p>
                <a:endParaRPr lang="en-US"/>
              </a:p>
            </p:txBody>
          </p:sp>
        </p:grpSp>
        <p:grpSp>
          <p:nvGrpSpPr>
            <p:cNvPr id="4" name="Group 9"/>
            <p:cNvGrpSpPr>
              <a:grpSpLocks/>
            </p:cNvGrpSpPr>
            <p:nvPr/>
          </p:nvGrpSpPr>
          <p:grpSpPr bwMode="auto">
            <a:xfrm>
              <a:off x="1512" y="2012"/>
              <a:ext cx="4128" cy="657"/>
              <a:chOff x="1512" y="2012"/>
              <a:chExt cx="4128" cy="657"/>
            </a:xfrm>
          </p:grpSpPr>
          <p:sp>
            <p:nvSpPr>
              <p:cNvPr id="13462" name="Freeform 10"/>
              <p:cNvSpPr>
                <a:spLocks/>
              </p:cNvSpPr>
              <p:nvPr/>
            </p:nvSpPr>
            <p:spPr bwMode="auto">
              <a:xfrm>
                <a:off x="1512" y="2012"/>
                <a:ext cx="2365" cy="657"/>
              </a:xfrm>
              <a:custGeom>
                <a:avLst/>
                <a:gdLst>
                  <a:gd name="T0" fmla="*/ 2364 w 2365"/>
                  <a:gd name="T1" fmla="*/ 656 h 657"/>
                  <a:gd name="T2" fmla="*/ 0 w 2365"/>
                  <a:gd name="T3" fmla="*/ 324 h 657"/>
                  <a:gd name="T4" fmla="*/ 2364 w 2365"/>
                  <a:gd name="T5" fmla="*/ 0 h 657"/>
                  <a:gd name="T6" fmla="*/ 2364 w 2365"/>
                  <a:gd name="T7" fmla="*/ 656 h 657"/>
                  <a:gd name="T8" fmla="*/ 0 60000 65536"/>
                  <a:gd name="T9" fmla="*/ 0 60000 65536"/>
                  <a:gd name="T10" fmla="*/ 0 60000 65536"/>
                  <a:gd name="T11" fmla="*/ 0 60000 65536"/>
                  <a:gd name="T12" fmla="*/ 0 w 2365"/>
                  <a:gd name="T13" fmla="*/ 0 h 657"/>
                  <a:gd name="T14" fmla="*/ 2365 w 2365"/>
                  <a:gd name="T15" fmla="*/ 657 h 657"/>
                </a:gdLst>
                <a:ahLst/>
                <a:cxnLst>
                  <a:cxn ang="T8">
                    <a:pos x="T0" y="T1"/>
                  </a:cxn>
                  <a:cxn ang="T9">
                    <a:pos x="T2" y="T3"/>
                  </a:cxn>
                  <a:cxn ang="T10">
                    <a:pos x="T4" y="T5"/>
                  </a:cxn>
                  <a:cxn ang="T11">
                    <a:pos x="T6" y="T7"/>
                  </a:cxn>
                </a:cxnLst>
                <a:rect l="T12" t="T13" r="T14" b="T15"/>
                <a:pathLst>
                  <a:path w="2365" h="657">
                    <a:moveTo>
                      <a:pt x="2364" y="656"/>
                    </a:moveTo>
                    <a:lnTo>
                      <a:pt x="0" y="324"/>
                    </a:lnTo>
                    <a:lnTo>
                      <a:pt x="2364" y="0"/>
                    </a:lnTo>
                    <a:lnTo>
                      <a:pt x="2364" y="656"/>
                    </a:lnTo>
                  </a:path>
                </a:pathLst>
              </a:custGeom>
              <a:solidFill>
                <a:srgbClr val="66FFFF"/>
              </a:solidFill>
              <a:ln w="12700" cap="rnd">
                <a:solidFill>
                  <a:srgbClr val="000000"/>
                </a:solidFill>
                <a:round/>
                <a:headEnd/>
                <a:tailEnd/>
              </a:ln>
            </p:spPr>
            <p:txBody>
              <a:bodyPr/>
              <a:lstStyle/>
              <a:p>
                <a:endParaRPr lang="en-US"/>
              </a:p>
            </p:txBody>
          </p:sp>
          <p:sp>
            <p:nvSpPr>
              <p:cNvPr id="13463" name="Rectangle 11"/>
              <p:cNvSpPr>
                <a:spLocks noChangeArrowheads="1"/>
              </p:cNvSpPr>
              <p:nvPr/>
            </p:nvSpPr>
            <p:spPr bwMode="auto">
              <a:xfrm>
                <a:off x="3876" y="2012"/>
                <a:ext cx="1764" cy="657"/>
              </a:xfrm>
              <a:prstGeom prst="rect">
                <a:avLst/>
              </a:prstGeom>
              <a:solidFill>
                <a:srgbClr val="66FFFF"/>
              </a:solidFill>
              <a:ln w="12700">
                <a:solidFill>
                  <a:srgbClr val="000000"/>
                </a:solidFill>
                <a:miter lim="800000"/>
                <a:headEnd/>
                <a:tailEnd/>
              </a:ln>
            </p:spPr>
            <p:txBody>
              <a:bodyPr lIns="82550" tIns="41275" rIns="82550" bIns="41275" anchor="ctr"/>
              <a:lstStyle/>
              <a:p>
                <a:pPr algn="ctr" defTabSz="739775" eaLnBrk="0" hangingPunct="0">
                  <a:lnSpc>
                    <a:spcPct val="90000"/>
                  </a:lnSpc>
                </a:pPr>
                <a:r>
                  <a:rPr lang="en-US" sz="2200" b="1">
                    <a:solidFill>
                      <a:schemeClr val="bg1"/>
                    </a:solidFill>
                    <a:latin typeface="Arial" charset="0"/>
                  </a:rPr>
                  <a:t>Analisis Tugas</a:t>
                </a:r>
                <a:endParaRPr lang="en-US" sz="2200" b="1">
                  <a:solidFill>
                    <a:srgbClr val="000000"/>
                  </a:solidFill>
                  <a:latin typeface="Arial" charset="0"/>
                </a:endParaRPr>
              </a:p>
            </p:txBody>
          </p:sp>
        </p:grpSp>
        <p:grpSp>
          <p:nvGrpSpPr>
            <p:cNvPr id="5" name="Group 12"/>
            <p:cNvGrpSpPr>
              <a:grpSpLocks/>
            </p:cNvGrpSpPr>
            <p:nvPr/>
          </p:nvGrpSpPr>
          <p:grpSpPr bwMode="auto">
            <a:xfrm>
              <a:off x="1512" y="2340"/>
              <a:ext cx="3886" cy="1417"/>
              <a:chOff x="1512" y="2340"/>
              <a:chExt cx="3886" cy="1417"/>
            </a:xfrm>
          </p:grpSpPr>
          <p:sp>
            <p:nvSpPr>
              <p:cNvPr id="13459" name="Rectangle 13"/>
              <p:cNvSpPr>
                <a:spLocks noChangeArrowheads="1"/>
              </p:cNvSpPr>
              <p:nvPr/>
            </p:nvSpPr>
            <p:spPr bwMode="auto">
              <a:xfrm>
                <a:off x="3634" y="3097"/>
                <a:ext cx="1764" cy="657"/>
              </a:xfrm>
              <a:prstGeom prst="rect">
                <a:avLst/>
              </a:prstGeom>
              <a:solidFill>
                <a:srgbClr val="66FFFF"/>
              </a:solidFill>
              <a:ln w="12700">
                <a:solidFill>
                  <a:srgbClr val="000000"/>
                </a:solidFill>
                <a:miter lim="800000"/>
                <a:headEnd/>
                <a:tailEnd/>
              </a:ln>
            </p:spPr>
            <p:txBody>
              <a:bodyPr lIns="82550" tIns="41275" rIns="82550" bIns="41275" anchor="ctr"/>
              <a:lstStyle/>
              <a:p>
                <a:pPr algn="ctr" defTabSz="739775" eaLnBrk="0" hangingPunct="0">
                  <a:lnSpc>
                    <a:spcPct val="90000"/>
                  </a:lnSpc>
                </a:pPr>
                <a:r>
                  <a:rPr lang="en-US" sz="2200" b="1">
                    <a:solidFill>
                      <a:schemeClr val="bg1"/>
                    </a:solidFill>
                    <a:latin typeface="Arial" charset="0"/>
                  </a:rPr>
                  <a:t>Analisis Individu</a:t>
                </a:r>
                <a:endParaRPr lang="en-US" sz="2200" b="1">
                  <a:solidFill>
                    <a:srgbClr val="000000"/>
                  </a:solidFill>
                  <a:latin typeface="Arial" charset="0"/>
                </a:endParaRPr>
              </a:p>
            </p:txBody>
          </p:sp>
          <p:sp>
            <p:nvSpPr>
              <p:cNvPr id="13460" name="Freeform 14"/>
              <p:cNvSpPr>
                <a:spLocks/>
              </p:cNvSpPr>
              <p:nvPr/>
            </p:nvSpPr>
            <p:spPr bwMode="auto">
              <a:xfrm>
                <a:off x="1512" y="2340"/>
                <a:ext cx="2121" cy="1417"/>
              </a:xfrm>
              <a:custGeom>
                <a:avLst/>
                <a:gdLst>
                  <a:gd name="T0" fmla="*/ 2120 w 2121"/>
                  <a:gd name="T1" fmla="*/ 1416 h 1417"/>
                  <a:gd name="T2" fmla="*/ 2120 w 2121"/>
                  <a:gd name="T3" fmla="*/ 756 h 1417"/>
                  <a:gd name="T4" fmla="*/ 0 w 2121"/>
                  <a:gd name="T5" fmla="*/ 0 h 1417"/>
                  <a:gd name="T6" fmla="*/ 2120 w 2121"/>
                  <a:gd name="T7" fmla="*/ 1416 h 1417"/>
                  <a:gd name="T8" fmla="*/ 0 60000 65536"/>
                  <a:gd name="T9" fmla="*/ 0 60000 65536"/>
                  <a:gd name="T10" fmla="*/ 0 60000 65536"/>
                  <a:gd name="T11" fmla="*/ 0 60000 65536"/>
                  <a:gd name="T12" fmla="*/ 0 w 2121"/>
                  <a:gd name="T13" fmla="*/ 0 h 1417"/>
                  <a:gd name="T14" fmla="*/ 2121 w 2121"/>
                  <a:gd name="T15" fmla="*/ 1417 h 1417"/>
                </a:gdLst>
                <a:ahLst/>
                <a:cxnLst>
                  <a:cxn ang="T8">
                    <a:pos x="T0" y="T1"/>
                  </a:cxn>
                  <a:cxn ang="T9">
                    <a:pos x="T2" y="T3"/>
                  </a:cxn>
                  <a:cxn ang="T10">
                    <a:pos x="T4" y="T5"/>
                  </a:cxn>
                  <a:cxn ang="T11">
                    <a:pos x="T6" y="T7"/>
                  </a:cxn>
                </a:cxnLst>
                <a:rect l="T12" t="T13" r="T14" b="T15"/>
                <a:pathLst>
                  <a:path w="2121" h="1417">
                    <a:moveTo>
                      <a:pt x="2120" y="1416"/>
                    </a:moveTo>
                    <a:lnTo>
                      <a:pt x="2120" y="756"/>
                    </a:lnTo>
                    <a:lnTo>
                      <a:pt x="0" y="0"/>
                    </a:lnTo>
                    <a:lnTo>
                      <a:pt x="2120" y="1416"/>
                    </a:lnTo>
                  </a:path>
                </a:pathLst>
              </a:custGeom>
              <a:solidFill>
                <a:srgbClr val="66FFFF"/>
              </a:solidFill>
              <a:ln w="12700" cap="rnd">
                <a:solidFill>
                  <a:srgbClr val="000000"/>
                </a:solidFill>
                <a:round/>
                <a:headEnd/>
                <a:tailEnd/>
              </a:ln>
            </p:spPr>
            <p:txBody>
              <a:bodyPr/>
              <a:lstStyle/>
              <a:p>
                <a:endParaRPr lang="en-US"/>
              </a:p>
            </p:txBody>
          </p:sp>
          <p:sp>
            <p:nvSpPr>
              <p:cNvPr id="13461" name="Freeform 15"/>
              <p:cNvSpPr>
                <a:spLocks/>
              </p:cNvSpPr>
              <p:nvPr/>
            </p:nvSpPr>
            <p:spPr bwMode="auto">
              <a:xfrm>
                <a:off x="1512" y="2340"/>
                <a:ext cx="3884" cy="757"/>
              </a:xfrm>
              <a:custGeom>
                <a:avLst/>
                <a:gdLst>
                  <a:gd name="T0" fmla="*/ 3883 w 3884"/>
                  <a:gd name="T1" fmla="*/ 756 h 757"/>
                  <a:gd name="T2" fmla="*/ 0 w 3884"/>
                  <a:gd name="T3" fmla="*/ 0 h 757"/>
                  <a:gd name="T4" fmla="*/ 2116 w 3884"/>
                  <a:gd name="T5" fmla="*/ 756 h 757"/>
                  <a:gd name="T6" fmla="*/ 3883 w 3884"/>
                  <a:gd name="T7" fmla="*/ 756 h 757"/>
                  <a:gd name="T8" fmla="*/ 0 60000 65536"/>
                  <a:gd name="T9" fmla="*/ 0 60000 65536"/>
                  <a:gd name="T10" fmla="*/ 0 60000 65536"/>
                  <a:gd name="T11" fmla="*/ 0 60000 65536"/>
                  <a:gd name="T12" fmla="*/ 0 w 3884"/>
                  <a:gd name="T13" fmla="*/ 0 h 757"/>
                  <a:gd name="T14" fmla="*/ 3884 w 3884"/>
                  <a:gd name="T15" fmla="*/ 757 h 757"/>
                </a:gdLst>
                <a:ahLst/>
                <a:cxnLst>
                  <a:cxn ang="T8">
                    <a:pos x="T0" y="T1"/>
                  </a:cxn>
                  <a:cxn ang="T9">
                    <a:pos x="T2" y="T3"/>
                  </a:cxn>
                  <a:cxn ang="T10">
                    <a:pos x="T4" y="T5"/>
                  </a:cxn>
                  <a:cxn ang="T11">
                    <a:pos x="T6" y="T7"/>
                  </a:cxn>
                </a:cxnLst>
                <a:rect l="T12" t="T13" r="T14" b="T15"/>
                <a:pathLst>
                  <a:path w="3884" h="757">
                    <a:moveTo>
                      <a:pt x="3883" y="756"/>
                    </a:moveTo>
                    <a:lnTo>
                      <a:pt x="0" y="0"/>
                    </a:lnTo>
                    <a:lnTo>
                      <a:pt x="2116" y="756"/>
                    </a:lnTo>
                    <a:lnTo>
                      <a:pt x="3883" y="756"/>
                    </a:lnTo>
                  </a:path>
                </a:pathLst>
              </a:custGeom>
              <a:solidFill>
                <a:srgbClr val="66FFFF"/>
              </a:solidFill>
              <a:ln w="12700" cap="rnd">
                <a:solidFill>
                  <a:srgbClr val="000000"/>
                </a:solidFill>
                <a:round/>
                <a:headEnd/>
                <a:tailEnd/>
              </a:ln>
            </p:spPr>
            <p:txBody>
              <a:bodyPr/>
              <a:lstStyle/>
              <a:p>
                <a:endParaRPr lang="en-US"/>
              </a:p>
            </p:txBody>
          </p:sp>
        </p:grpSp>
      </p:grpSp>
      <p:grpSp>
        <p:nvGrpSpPr>
          <p:cNvPr id="6" name="Group 17"/>
          <p:cNvGrpSpPr>
            <a:grpSpLocks/>
          </p:cNvGrpSpPr>
          <p:nvPr/>
        </p:nvGrpSpPr>
        <p:grpSpPr bwMode="auto">
          <a:xfrm>
            <a:off x="838200" y="3200400"/>
            <a:ext cx="2274888" cy="1122363"/>
            <a:chOff x="192" y="1927"/>
            <a:chExt cx="1433" cy="707"/>
          </a:xfrm>
        </p:grpSpPr>
        <p:grpSp>
          <p:nvGrpSpPr>
            <p:cNvPr id="7" name="Group 18"/>
            <p:cNvGrpSpPr>
              <a:grpSpLocks/>
            </p:cNvGrpSpPr>
            <p:nvPr/>
          </p:nvGrpSpPr>
          <p:grpSpPr bwMode="auto">
            <a:xfrm>
              <a:off x="691" y="1988"/>
              <a:ext cx="432" cy="418"/>
              <a:chOff x="691" y="1988"/>
              <a:chExt cx="432" cy="418"/>
            </a:xfrm>
          </p:grpSpPr>
          <p:grpSp>
            <p:nvGrpSpPr>
              <p:cNvPr id="8" name="Group 19"/>
              <p:cNvGrpSpPr>
                <a:grpSpLocks/>
              </p:cNvGrpSpPr>
              <p:nvPr/>
            </p:nvGrpSpPr>
            <p:grpSpPr bwMode="auto">
              <a:xfrm>
                <a:off x="691" y="2117"/>
                <a:ext cx="432" cy="289"/>
                <a:chOff x="691" y="2117"/>
                <a:chExt cx="432" cy="289"/>
              </a:xfrm>
            </p:grpSpPr>
            <p:grpSp>
              <p:nvGrpSpPr>
                <p:cNvPr id="9" name="Group 20"/>
                <p:cNvGrpSpPr>
                  <a:grpSpLocks/>
                </p:cNvGrpSpPr>
                <p:nvPr/>
              </p:nvGrpSpPr>
              <p:grpSpPr bwMode="auto">
                <a:xfrm>
                  <a:off x="818" y="2130"/>
                  <a:ext cx="160" cy="270"/>
                  <a:chOff x="818" y="2130"/>
                  <a:chExt cx="160" cy="270"/>
                </a:xfrm>
              </p:grpSpPr>
              <p:sp>
                <p:nvSpPr>
                  <p:cNvPr id="13449" name="Freeform 21"/>
                  <p:cNvSpPr>
                    <a:spLocks/>
                  </p:cNvSpPr>
                  <p:nvPr/>
                </p:nvSpPr>
                <p:spPr bwMode="auto">
                  <a:xfrm>
                    <a:off x="818" y="2130"/>
                    <a:ext cx="160" cy="270"/>
                  </a:xfrm>
                  <a:custGeom>
                    <a:avLst/>
                    <a:gdLst>
                      <a:gd name="T0" fmla="*/ 50 w 160"/>
                      <a:gd name="T1" fmla="*/ 0 h 270"/>
                      <a:gd name="T2" fmla="*/ 94 w 160"/>
                      <a:gd name="T3" fmla="*/ 36 h 270"/>
                      <a:gd name="T4" fmla="*/ 129 w 160"/>
                      <a:gd name="T5" fmla="*/ 6 h 270"/>
                      <a:gd name="T6" fmla="*/ 139 w 160"/>
                      <a:gd name="T7" fmla="*/ 135 h 270"/>
                      <a:gd name="T8" fmla="*/ 149 w 160"/>
                      <a:gd name="T9" fmla="*/ 211 h 270"/>
                      <a:gd name="T10" fmla="*/ 159 w 160"/>
                      <a:gd name="T11" fmla="*/ 269 h 270"/>
                      <a:gd name="T12" fmla="*/ 0 w 160"/>
                      <a:gd name="T13" fmla="*/ 269 h 270"/>
                      <a:gd name="T14" fmla="*/ 23 w 160"/>
                      <a:gd name="T15" fmla="*/ 196 h 270"/>
                      <a:gd name="T16" fmla="*/ 37 w 160"/>
                      <a:gd name="T17" fmla="*/ 104 h 270"/>
                      <a:gd name="T18" fmla="*/ 50 w 160"/>
                      <a:gd name="T19" fmla="*/ 0 h 2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0"/>
                      <a:gd name="T31" fmla="*/ 0 h 270"/>
                      <a:gd name="T32" fmla="*/ 160 w 160"/>
                      <a:gd name="T33" fmla="*/ 270 h 27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0" h="270">
                        <a:moveTo>
                          <a:pt x="50" y="0"/>
                        </a:moveTo>
                        <a:lnTo>
                          <a:pt x="94" y="36"/>
                        </a:lnTo>
                        <a:lnTo>
                          <a:pt x="129" y="6"/>
                        </a:lnTo>
                        <a:lnTo>
                          <a:pt x="139" y="135"/>
                        </a:lnTo>
                        <a:lnTo>
                          <a:pt x="149" y="211"/>
                        </a:lnTo>
                        <a:lnTo>
                          <a:pt x="159" y="269"/>
                        </a:lnTo>
                        <a:lnTo>
                          <a:pt x="0" y="269"/>
                        </a:lnTo>
                        <a:lnTo>
                          <a:pt x="23" y="196"/>
                        </a:lnTo>
                        <a:lnTo>
                          <a:pt x="37" y="104"/>
                        </a:lnTo>
                        <a:lnTo>
                          <a:pt x="50" y="0"/>
                        </a:lnTo>
                      </a:path>
                    </a:pathLst>
                  </a:custGeom>
                  <a:solidFill>
                    <a:srgbClr val="DFDFDF"/>
                  </a:solidFill>
                  <a:ln w="12700" cap="rnd">
                    <a:noFill/>
                    <a:round/>
                    <a:headEnd/>
                    <a:tailEnd/>
                  </a:ln>
                </p:spPr>
                <p:txBody>
                  <a:bodyPr/>
                  <a:lstStyle/>
                  <a:p>
                    <a:endParaRPr lang="en-US"/>
                  </a:p>
                </p:txBody>
              </p:sp>
              <p:sp>
                <p:nvSpPr>
                  <p:cNvPr id="13450" name="Freeform 22"/>
                  <p:cNvSpPr>
                    <a:spLocks/>
                  </p:cNvSpPr>
                  <p:nvPr/>
                </p:nvSpPr>
                <p:spPr bwMode="auto">
                  <a:xfrm>
                    <a:off x="922" y="2152"/>
                    <a:ext cx="33" cy="43"/>
                  </a:xfrm>
                  <a:custGeom>
                    <a:avLst/>
                    <a:gdLst>
                      <a:gd name="T0" fmla="*/ 0 w 33"/>
                      <a:gd name="T1" fmla="*/ 15 h 43"/>
                      <a:gd name="T2" fmla="*/ 5 w 33"/>
                      <a:gd name="T3" fmla="*/ 20 h 43"/>
                      <a:gd name="T4" fmla="*/ 7 w 33"/>
                      <a:gd name="T5" fmla="*/ 23 h 43"/>
                      <a:gd name="T6" fmla="*/ 9 w 33"/>
                      <a:gd name="T7" fmla="*/ 27 h 43"/>
                      <a:gd name="T8" fmla="*/ 10 w 33"/>
                      <a:gd name="T9" fmla="*/ 33 h 43"/>
                      <a:gd name="T10" fmla="*/ 10 w 33"/>
                      <a:gd name="T11" fmla="*/ 39 h 43"/>
                      <a:gd name="T12" fmla="*/ 14 w 33"/>
                      <a:gd name="T13" fmla="*/ 42 h 43"/>
                      <a:gd name="T14" fmla="*/ 32 w 33"/>
                      <a:gd name="T15" fmla="*/ 18 h 43"/>
                      <a:gd name="T16" fmla="*/ 23 w 33"/>
                      <a:gd name="T17" fmla="*/ 0 h 43"/>
                      <a:gd name="T18" fmla="*/ 0 w 33"/>
                      <a:gd name="T19" fmla="*/ 15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
                      <a:gd name="T31" fmla="*/ 0 h 43"/>
                      <a:gd name="T32" fmla="*/ 33 w 33"/>
                      <a:gd name="T33" fmla="*/ 43 h 4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 h="43">
                        <a:moveTo>
                          <a:pt x="0" y="15"/>
                        </a:moveTo>
                        <a:lnTo>
                          <a:pt x="5" y="20"/>
                        </a:lnTo>
                        <a:lnTo>
                          <a:pt x="7" y="23"/>
                        </a:lnTo>
                        <a:lnTo>
                          <a:pt x="9" y="27"/>
                        </a:lnTo>
                        <a:lnTo>
                          <a:pt x="10" y="33"/>
                        </a:lnTo>
                        <a:lnTo>
                          <a:pt x="10" y="39"/>
                        </a:lnTo>
                        <a:lnTo>
                          <a:pt x="14" y="42"/>
                        </a:lnTo>
                        <a:lnTo>
                          <a:pt x="32" y="18"/>
                        </a:lnTo>
                        <a:lnTo>
                          <a:pt x="23" y="0"/>
                        </a:lnTo>
                        <a:lnTo>
                          <a:pt x="0" y="15"/>
                        </a:lnTo>
                      </a:path>
                    </a:pathLst>
                  </a:custGeom>
                  <a:solidFill>
                    <a:srgbClr val="FFFFFF"/>
                  </a:solidFill>
                  <a:ln w="12700" cap="rnd">
                    <a:noFill/>
                    <a:round/>
                    <a:headEnd/>
                    <a:tailEnd/>
                  </a:ln>
                </p:spPr>
                <p:txBody>
                  <a:bodyPr/>
                  <a:lstStyle/>
                  <a:p>
                    <a:endParaRPr lang="en-US"/>
                  </a:p>
                </p:txBody>
              </p:sp>
              <p:sp>
                <p:nvSpPr>
                  <p:cNvPr id="13451" name="Freeform 23"/>
                  <p:cNvSpPr>
                    <a:spLocks/>
                  </p:cNvSpPr>
                  <p:nvPr/>
                </p:nvSpPr>
                <p:spPr bwMode="auto">
                  <a:xfrm>
                    <a:off x="864" y="2134"/>
                    <a:ext cx="27" cy="63"/>
                  </a:xfrm>
                  <a:custGeom>
                    <a:avLst/>
                    <a:gdLst>
                      <a:gd name="T0" fmla="*/ 26 w 27"/>
                      <a:gd name="T1" fmla="*/ 28 h 63"/>
                      <a:gd name="T2" fmla="*/ 24 w 27"/>
                      <a:gd name="T3" fmla="*/ 32 h 63"/>
                      <a:gd name="T4" fmla="*/ 22 w 27"/>
                      <a:gd name="T5" fmla="*/ 40 h 63"/>
                      <a:gd name="T6" fmla="*/ 18 w 27"/>
                      <a:gd name="T7" fmla="*/ 50 h 63"/>
                      <a:gd name="T8" fmla="*/ 15 w 27"/>
                      <a:gd name="T9" fmla="*/ 62 h 63"/>
                      <a:gd name="T10" fmla="*/ 7 w 27"/>
                      <a:gd name="T11" fmla="*/ 43 h 63"/>
                      <a:gd name="T12" fmla="*/ 2 w 27"/>
                      <a:gd name="T13" fmla="*/ 24 h 63"/>
                      <a:gd name="T14" fmla="*/ 0 w 27"/>
                      <a:gd name="T15" fmla="*/ 5 h 63"/>
                      <a:gd name="T16" fmla="*/ 0 w 27"/>
                      <a:gd name="T17" fmla="*/ 0 h 63"/>
                      <a:gd name="T18" fmla="*/ 7 w 27"/>
                      <a:gd name="T19" fmla="*/ 0 h 63"/>
                      <a:gd name="T20" fmla="*/ 26 w 27"/>
                      <a:gd name="T21" fmla="*/ 28 h 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7"/>
                      <a:gd name="T34" fmla="*/ 0 h 63"/>
                      <a:gd name="T35" fmla="*/ 27 w 27"/>
                      <a:gd name="T36" fmla="*/ 63 h 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7" h="63">
                        <a:moveTo>
                          <a:pt x="26" y="28"/>
                        </a:moveTo>
                        <a:lnTo>
                          <a:pt x="24" y="32"/>
                        </a:lnTo>
                        <a:lnTo>
                          <a:pt x="22" y="40"/>
                        </a:lnTo>
                        <a:lnTo>
                          <a:pt x="18" y="50"/>
                        </a:lnTo>
                        <a:lnTo>
                          <a:pt x="15" y="62"/>
                        </a:lnTo>
                        <a:lnTo>
                          <a:pt x="7" y="43"/>
                        </a:lnTo>
                        <a:lnTo>
                          <a:pt x="2" y="24"/>
                        </a:lnTo>
                        <a:lnTo>
                          <a:pt x="0" y="5"/>
                        </a:lnTo>
                        <a:lnTo>
                          <a:pt x="0" y="0"/>
                        </a:lnTo>
                        <a:lnTo>
                          <a:pt x="7" y="0"/>
                        </a:lnTo>
                        <a:lnTo>
                          <a:pt x="26" y="28"/>
                        </a:lnTo>
                      </a:path>
                    </a:pathLst>
                  </a:custGeom>
                  <a:solidFill>
                    <a:srgbClr val="FFFFFF"/>
                  </a:solidFill>
                  <a:ln w="12700" cap="rnd">
                    <a:noFill/>
                    <a:round/>
                    <a:headEnd/>
                    <a:tailEnd/>
                  </a:ln>
                </p:spPr>
                <p:txBody>
                  <a:bodyPr/>
                  <a:lstStyle/>
                  <a:p>
                    <a:endParaRPr lang="en-US"/>
                  </a:p>
                </p:txBody>
              </p:sp>
              <p:grpSp>
                <p:nvGrpSpPr>
                  <p:cNvPr id="10" name="Group 24"/>
                  <p:cNvGrpSpPr>
                    <a:grpSpLocks/>
                  </p:cNvGrpSpPr>
                  <p:nvPr/>
                </p:nvGrpSpPr>
                <p:grpSpPr bwMode="auto">
                  <a:xfrm>
                    <a:off x="853" y="2247"/>
                    <a:ext cx="102" cy="138"/>
                    <a:chOff x="853" y="2247"/>
                    <a:chExt cx="102" cy="138"/>
                  </a:xfrm>
                </p:grpSpPr>
                <p:sp>
                  <p:nvSpPr>
                    <p:cNvPr id="13454" name="Freeform 25"/>
                    <p:cNvSpPr>
                      <a:spLocks/>
                    </p:cNvSpPr>
                    <p:nvPr/>
                  </p:nvSpPr>
                  <p:spPr bwMode="auto">
                    <a:xfrm>
                      <a:off x="865" y="2247"/>
                      <a:ext cx="75" cy="73"/>
                    </a:xfrm>
                    <a:custGeom>
                      <a:avLst/>
                      <a:gdLst>
                        <a:gd name="T0" fmla="*/ 74 w 75"/>
                        <a:gd name="T1" fmla="*/ 0 h 73"/>
                        <a:gd name="T2" fmla="*/ 64 w 75"/>
                        <a:gd name="T3" fmla="*/ 1 h 73"/>
                        <a:gd name="T4" fmla="*/ 56 w 75"/>
                        <a:gd name="T5" fmla="*/ 4 h 73"/>
                        <a:gd name="T6" fmla="*/ 41 w 75"/>
                        <a:gd name="T7" fmla="*/ 11 h 73"/>
                        <a:gd name="T8" fmla="*/ 23 w 75"/>
                        <a:gd name="T9" fmla="*/ 24 h 73"/>
                        <a:gd name="T10" fmla="*/ 17 w 75"/>
                        <a:gd name="T11" fmla="*/ 31 h 73"/>
                        <a:gd name="T12" fmla="*/ 13 w 75"/>
                        <a:gd name="T13" fmla="*/ 40 h 73"/>
                        <a:gd name="T14" fmla="*/ 7 w 75"/>
                        <a:gd name="T15" fmla="*/ 48 h 73"/>
                        <a:gd name="T16" fmla="*/ 4 w 75"/>
                        <a:gd name="T17" fmla="*/ 53 h 73"/>
                        <a:gd name="T18" fmla="*/ 2 w 75"/>
                        <a:gd name="T19" fmla="*/ 62 h 73"/>
                        <a:gd name="T20" fmla="*/ 0 w 75"/>
                        <a:gd name="T21" fmla="*/ 69 h 73"/>
                        <a:gd name="T22" fmla="*/ 2 w 75"/>
                        <a:gd name="T23" fmla="*/ 72 h 73"/>
                        <a:gd name="T24" fmla="*/ 5 w 75"/>
                        <a:gd name="T25" fmla="*/ 72 h 73"/>
                        <a:gd name="T26" fmla="*/ 5 w 75"/>
                        <a:gd name="T27" fmla="*/ 68 h 73"/>
                        <a:gd name="T28" fmla="*/ 12 w 75"/>
                        <a:gd name="T29" fmla="*/ 60 h 73"/>
                        <a:gd name="T30" fmla="*/ 16 w 75"/>
                        <a:gd name="T31" fmla="*/ 49 h 73"/>
                        <a:gd name="T32" fmla="*/ 20 w 75"/>
                        <a:gd name="T33" fmla="*/ 42 h 73"/>
                        <a:gd name="T34" fmla="*/ 25 w 75"/>
                        <a:gd name="T35" fmla="*/ 32 h 73"/>
                        <a:gd name="T36" fmla="*/ 34 w 75"/>
                        <a:gd name="T37" fmla="*/ 21 h 73"/>
                        <a:gd name="T38" fmla="*/ 51 w 75"/>
                        <a:gd name="T39" fmla="*/ 10 h 73"/>
                        <a:gd name="T40" fmla="*/ 61 w 75"/>
                        <a:gd name="T41" fmla="*/ 5 h 73"/>
                        <a:gd name="T42" fmla="*/ 74 w 75"/>
                        <a:gd name="T43" fmla="*/ 0 h 7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5"/>
                        <a:gd name="T67" fmla="*/ 0 h 73"/>
                        <a:gd name="T68" fmla="*/ 75 w 75"/>
                        <a:gd name="T69" fmla="*/ 73 h 7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5" h="73">
                          <a:moveTo>
                            <a:pt x="74" y="0"/>
                          </a:moveTo>
                          <a:lnTo>
                            <a:pt x="64" y="1"/>
                          </a:lnTo>
                          <a:lnTo>
                            <a:pt x="56" y="4"/>
                          </a:lnTo>
                          <a:lnTo>
                            <a:pt x="41" y="11"/>
                          </a:lnTo>
                          <a:lnTo>
                            <a:pt x="23" y="24"/>
                          </a:lnTo>
                          <a:lnTo>
                            <a:pt x="17" y="31"/>
                          </a:lnTo>
                          <a:lnTo>
                            <a:pt x="13" y="40"/>
                          </a:lnTo>
                          <a:lnTo>
                            <a:pt x="7" y="48"/>
                          </a:lnTo>
                          <a:lnTo>
                            <a:pt x="4" y="53"/>
                          </a:lnTo>
                          <a:lnTo>
                            <a:pt x="2" y="62"/>
                          </a:lnTo>
                          <a:lnTo>
                            <a:pt x="0" y="69"/>
                          </a:lnTo>
                          <a:lnTo>
                            <a:pt x="2" y="72"/>
                          </a:lnTo>
                          <a:lnTo>
                            <a:pt x="5" y="72"/>
                          </a:lnTo>
                          <a:lnTo>
                            <a:pt x="5" y="68"/>
                          </a:lnTo>
                          <a:lnTo>
                            <a:pt x="12" y="60"/>
                          </a:lnTo>
                          <a:lnTo>
                            <a:pt x="16" y="49"/>
                          </a:lnTo>
                          <a:lnTo>
                            <a:pt x="20" y="42"/>
                          </a:lnTo>
                          <a:lnTo>
                            <a:pt x="25" y="32"/>
                          </a:lnTo>
                          <a:lnTo>
                            <a:pt x="34" y="21"/>
                          </a:lnTo>
                          <a:lnTo>
                            <a:pt x="51" y="10"/>
                          </a:lnTo>
                          <a:lnTo>
                            <a:pt x="61" y="5"/>
                          </a:lnTo>
                          <a:lnTo>
                            <a:pt x="74" y="0"/>
                          </a:lnTo>
                        </a:path>
                      </a:pathLst>
                    </a:custGeom>
                    <a:solidFill>
                      <a:srgbClr val="C0C0C0"/>
                    </a:solidFill>
                    <a:ln w="12700" cap="rnd">
                      <a:noFill/>
                      <a:round/>
                      <a:headEnd/>
                      <a:tailEnd/>
                    </a:ln>
                  </p:spPr>
                  <p:txBody>
                    <a:bodyPr/>
                    <a:lstStyle/>
                    <a:p>
                      <a:endParaRPr lang="en-US"/>
                    </a:p>
                  </p:txBody>
                </p:sp>
                <p:sp>
                  <p:nvSpPr>
                    <p:cNvPr id="13455" name="Freeform 26"/>
                    <p:cNvSpPr>
                      <a:spLocks/>
                    </p:cNvSpPr>
                    <p:nvPr/>
                  </p:nvSpPr>
                  <p:spPr bwMode="auto">
                    <a:xfrm>
                      <a:off x="853" y="2285"/>
                      <a:ext cx="102" cy="100"/>
                    </a:xfrm>
                    <a:custGeom>
                      <a:avLst/>
                      <a:gdLst>
                        <a:gd name="T0" fmla="*/ 100 w 102"/>
                        <a:gd name="T1" fmla="*/ 0 h 100"/>
                        <a:gd name="T2" fmla="*/ 87 w 102"/>
                        <a:gd name="T3" fmla="*/ 14 h 100"/>
                        <a:gd name="T4" fmla="*/ 80 w 102"/>
                        <a:gd name="T5" fmla="*/ 19 h 100"/>
                        <a:gd name="T6" fmla="*/ 72 w 102"/>
                        <a:gd name="T7" fmla="*/ 20 h 100"/>
                        <a:gd name="T8" fmla="*/ 64 w 102"/>
                        <a:gd name="T9" fmla="*/ 26 h 100"/>
                        <a:gd name="T10" fmla="*/ 35 w 102"/>
                        <a:gd name="T11" fmla="*/ 45 h 100"/>
                        <a:gd name="T12" fmla="*/ 29 w 102"/>
                        <a:gd name="T13" fmla="*/ 53 h 100"/>
                        <a:gd name="T14" fmla="*/ 19 w 102"/>
                        <a:gd name="T15" fmla="*/ 59 h 100"/>
                        <a:gd name="T16" fmla="*/ 13 w 102"/>
                        <a:gd name="T17" fmla="*/ 63 h 100"/>
                        <a:gd name="T18" fmla="*/ 6 w 102"/>
                        <a:gd name="T19" fmla="*/ 68 h 100"/>
                        <a:gd name="T20" fmla="*/ 1 w 102"/>
                        <a:gd name="T21" fmla="*/ 71 h 100"/>
                        <a:gd name="T22" fmla="*/ 0 w 102"/>
                        <a:gd name="T23" fmla="*/ 75 h 100"/>
                        <a:gd name="T24" fmla="*/ 1 w 102"/>
                        <a:gd name="T25" fmla="*/ 78 h 100"/>
                        <a:gd name="T26" fmla="*/ 4 w 102"/>
                        <a:gd name="T27" fmla="*/ 78 h 100"/>
                        <a:gd name="T28" fmla="*/ 9 w 102"/>
                        <a:gd name="T29" fmla="*/ 75 h 100"/>
                        <a:gd name="T30" fmla="*/ 16 w 102"/>
                        <a:gd name="T31" fmla="*/ 71 h 100"/>
                        <a:gd name="T32" fmla="*/ 21 w 102"/>
                        <a:gd name="T33" fmla="*/ 68 h 100"/>
                        <a:gd name="T34" fmla="*/ 20 w 102"/>
                        <a:gd name="T35" fmla="*/ 73 h 100"/>
                        <a:gd name="T36" fmla="*/ 16 w 102"/>
                        <a:gd name="T37" fmla="*/ 80 h 100"/>
                        <a:gd name="T38" fmla="*/ 12 w 102"/>
                        <a:gd name="T39" fmla="*/ 82 h 100"/>
                        <a:gd name="T40" fmla="*/ 11 w 102"/>
                        <a:gd name="T41" fmla="*/ 85 h 100"/>
                        <a:gd name="T42" fmla="*/ 6 w 102"/>
                        <a:gd name="T43" fmla="*/ 89 h 100"/>
                        <a:gd name="T44" fmla="*/ 3 w 102"/>
                        <a:gd name="T45" fmla="*/ 94 h 100"/>
                        <a:gd name="T46" fmla="*/ 4 w 102"/>
                        <a:gd name="T47" fmla="*/ 99 h 100"/>
                        <a:gd name="T48" fmla="*/ 16 w 102"/>
                        <a:gd name="T49" fmla="*/ 98 h 100"/>
                        <a:gd name="T50" fmla="*/ 19 w 102"/>
                        <a:gd name="T51" fmla="*/ 91 h 100"/>
                        <a:gd name="T52" fmla="*/ 27 w 102"/>
                        <a:gd name="T53" fmla="*/ 82 h 100"/>
                        <a:gd name="T54" fmla="*/ 25 w 102"/>
                        <a:gd name="T55" fmla="*/ 78 h 100"/>
                        <a:gd name="T56" fmla="*/ 35 w 102"/>
                        <a:gd name="T57" fmla="*/ 69 h 100"/>
                        <a:gd name="T58" fmla="*/ 89 w 102"/>
                        <a:gd name="T59" fmla="*/ 32 h 100"/>
                        <a:gd name="T60" fmla="*/ 80 w 102"/>
                        <a:gd name="T61" fmla="*/ 31 h 100"/>
                        <a:gd name="T62" fmla="*/ 76 w 102"/>
                        <a:gd name="T63" fmla="*/ 24 h 100"/>
                        <a:gd name="T64" fmla="*/ 84 w 102"/>
                        <a:gd name="T65" fmla="*/ 21 h 100"/>
                        <a:gd name="T66" fmla="*/ 87 w 102"/>
                        <a:gd name="T67" fmla="*/ 19 h 100"/>
                        <a:gd name="T68" fmla="*/ 90 w 102"/>
                        <a:gd name="T69" fmla="*/ 19 h 100"/>
                        <a:gd name="T70" fmla="*/ 101 w 102"/>
                        <a:gd name="T71" fmla="*/ 5 h 100"/>
                        <a:gd name="T72" fmla="*/ 100 w 102"/>
                        <a:gd name="T73" fmla="*/ 0 h 10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2"/>
                        <a:gd name="T112" fmla="*/ 0 h 100"/>
                        <a:gd name="T113" fmla="*/ 102 w 102"/>
                        <a:gd name="T114" fmla="*/ 100 h 10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2" h="100">
                          <a:moveTo>
                            <a:pt x="100" y="0"/>
                          </a:moveTo>
                          <a:lnTo>
                            <a:pt x="87" y="14"/>
                          </a:lnTo>
                          <a:lnTo>
                            <a:pt x="80" y="19"/>
                          </a:lnTo>
                          <a:lnTo>
                            <a:pt x="72" y="20"/>
                          </a:lnTo>
                          <a:lnTo>
                            <a:pt x="64" y="26"/>
                          </a:lnTo>
                          <a:lnTo>
                            <a:pt x="35" y="45"/>
                          </a:lnTo>
                          <a:lnTo>
                            <a:pt x="29" y="53"/>
                          </a:lnTo>
                          <a:lnTo>
                            <a:pt x="19" y="59"/>
                          </a:lnTo>
                          <a:lnTo>
                            <a:pt x="13" y="63"/>
                          </a:lnTo>
                          <a:lnTo>
                            <a:pt x="6" y="68"/>
                          </a:lnTo>
                          <a:lnTo>
                            <a:pt x="1" y="71"/>
                          </a:lnTo>
                          <a:lnTo>
                            <a:pt x="0" y="75"/>
                          </a:lnTo>
                          <a:lnTo>
                            <a:pt x="1" y="78"/>
                          </a:lnTo>
                          <a:lnTo>
                            <a:pt x="4" y="78"/>
                          </a:lnTo>
                          <a:lnTo>
                            <a:pt x="9" y="75"/>
                          </a:lnTo>
                          <a:lnTo>
                            <a:pt x="16" y="71"/>
                          </a:lnTo>
                          <a:lnTo>
                            <a:pt x="21" y="68"/>
                          </a:lnTo>
                          <a:lnTo>
                            <a:pt x="20" y="73"/>
                          </a:lnTo>
                          <a:lnTo>
                            <a:pt x="16" y="80"/>
                          </a:lnTo>
                          <a:lnTo>
                            <a:pt x="12" y="82"/>
                          </a:lnTo>
                          <a:lnTo>
                            <a:pt x="11" y="85"/>
                          </a:lnTo>
                          <a:lnTo>
                            <a:pt x="6" y="89"/>
                          </a:lnTo>
                          <a:lnTo>
                            <a:pt x="3" y="94"/>
                          </a:lnTo>
                          <a:lnTo>
                            <a:pt x="4" y="99"/>
                          </a:lnTo>
                          <a:lnTo>
                            <a:pt x="16" y="98"/>
                          </a:lnTo>
                          <a:lnTo>
                            <a:pt x="19" y="91"/>
                          </a:lnTo>
                          <a:lnTo>
                            <a:pt x="27" y="82"/>
                          </a:lnTo>
                          <a:lnTo>
                            <a:pt x="25" y="78"/>
                          </a:lnTo>
                          <a:lnTo>
                            <a:pt x="35" y="69"/>
                          </a:lnTo>
                          <a:lnTo>
                            <a:pt x="89" y="32"/>
                          </a:lnTo>
                          <a:lnTo>
                            <a:pt x="80" y="31"/>
                          </a:lnTo>
                          <a:lnTo>
                            <a:pt x="76" y="24"/>
                          </a:lnTo>
                          <a:lnTo>
                            <a:pt x="84" y="21"/>
                          </a:lnTo>
                          <a:lnTo>
                            <a:pt x="87" y="19"/>
                          </a:lnTo>
                          <a:lnTo>
                            <a:pt x="90" y="19"/>
                          </a:lnTo>
                          <a:lnTo>
                            <a:pt x="101" y="5"/>
                          </a:lnTo>
                          <a:lnTo>
                            <a:pt x="100" y="0"/>
                          </a:lnTo>
                        </a:path>
                      </a:pathLst>
                    </a:custGeom>
                    <a:solidFill>
                      <a:srgbClr val="C0C0C0"/>
                    </a:solidFill>
                    <a:ln w="12700" cap="rnd">
                      <a:noFill/>
                      <a:round/>
                      <a:headEnd/>
                      <a:tailEnd/>
                    </a:ln>
                  </p:spPr>
                  <p:txBody>
                    <a:bodyPr/>
                    <a:lstStyle/>
                    <a:p>
                      <a:endParaRPr lang="en-US"/>
                    </a:p>
                  </p:txBody>
                </p:sp>
              </p:grpSp>
              <p:sp>
                <p:nvSpPr>
                  <p:cNvPr id="13453" name="Freeform 27"/>
                  <p:cNvSpPr>
                    <a:spLocks/>
                  </p:cNvSpPr>
                  <p:nvPr/>
                </p:nvSpPr>
                <p:spPr bwMode="auto">
                  <a:xfrm>
                    <a:off x="890" y="2167"/>
                    <a:ext cx="43" cy="218"/>
                  </a:xfrm>
                  <a:custGeom>
                    <a:avLst/>
                    <a:gdLst>
                      <a:gd name="T0" fmla="*/ 7 w 43"/>
                      <a:gd name="T1" fmla="*/ 0 h 218"/>
                      <a:gd name="T2" fmla="*/ 12 w 43"/>
                      <a:gd name="T3" fmla="*/ 6 h 218"/>
                      <a:gd name="T4" fmla="*/ 16 w 43"/>
                      <a:gd name="T5" fmla="*/ 8 h 218"/>
                      <a:gd name="T6" fmla="*/ 23 w 43"/>
                      <a:gd name="T7" fmla="*/ 7 h 218"/>
                      <a:gd name="T8" fmla="*/ 29 w 43"/>
                      <a:gd name="T9" fmla="*/ 5 h 218"/>
                      <a:gd name="T10" fmla="*/ 30 w 43"/>
                      <a:gd name="T11" fmla="*/ 10 h 218"/>
                      <a:gd name="T12" fmla="*/ 30 w 43"/>
                      <a:gd name="T13" fmla="*/ 15 h 218"/>
                      <a:gd name="T14" fmla="*/ 29 w 43"/>
                      <a:gd name="T15" fmla="*/ 19 h 218"/>
                      <a:gd name="T16" fmla="*/ 27 w 43"/>
                      <a:gd name="T17" fmla="*/ 21 h 218"/>
                      <a:gd name="T18" fmla="*/ 23 w 43"/>
                      <a:gd name="T19" fmla="*/ 26 h 218"/>
                      <a:gd name="T20" fmla="*/ 30 w 43"/>
                      <a:gd name="T21" fmla="*/ 38 h 218"/>
                      <a:gd name="T22" fmla="*/ 34 w 43"/>
                      <a:gd name="T23" fmla="*/ 45 h 218"/>
                      <a:gd name="T24" fmla="*/ 36 w 43"/>
                      <a:gd name="T25" fmla="*/ 52 h 218"/>
                      <a:gd name="T26" fmla="*/ 37 w 43"/>
                      <a:gd name="T27" fmla="*/ 69 h 218"/>
                      <a:gd name="T28" fmla="*/ 40 w 43"/>
                      <a:gd name="T29" fmla="*/ 107 h 218"/>
                      <a:gd name="T30" fmla="*/ 42 w 43"/>
                      <a:gd name="T31" fmla="*/ 128 h 218"/>
                      <a:gd name="T32" fmla="*/ 42 w 43"/>
                      <a:gd name="T33" fmla="*/ 154 h 218"/>
                      <a:gd name="T34" fmla="*/ 41 w 43"/>
                      <a:gd name="T35" fmla="*/ 184 h 218"/>
                      <a:gd name="T36" fmla="*/ 40 w 43"/>
                      <a:gd name="T37" fmla="*/ 217 h 218"/>
                      <a:gd name="T38" fmla="*/ 1 w 43"/>
                      <a:gd name="T39" fmla="*/ 216 h 218"/>
                      <a:gd name="T40" fmla="*/ 0 w 43"/>
                      <a:gd name="T41" fmla="*/ 183 h 218"/>
                      <a:gd name="T42" fmla="*/ 1 w 43"/>
                      <a:gd name="T43" fmla="*/ 164 h 218"/>
                      <a:gd name="T44" fmla="*/ 3 w 43"/>
                      <a:gd name="T45" fmla="*/ 140 h 218"/>
                      <a:gd name="T46" fmla="*/ 3 w 43"/>
                      <a:gd name="T47" fmla="*/ 99 h 218"/>
                      <a:gd name="T48" fmla="*/ 3 w 43"/>
                      <a:gd name="T49" fmla="*/ 87 h 218"/>
                      <a:gd name="T50" fmla="*/ 3 w 43"/>
                      <a:gd name="T51" fmla="*/ 54 h 218"/>
                      <a:gd name="T52" fmla="*/ 5 w 43"/>
                      <a:gd name="T53" fmla="*/ 44 h 218"/>
                      <a:gd name="T54" fmla="*/ 10 w 43"/>
                      <a:gd name="T55" fmla="*/ 27 h 218"/>
                      <a:gd name="T56" fmla="*/ 4 w 43"/>
                      <a:gd name="T57" fmla="*/ 18 h 218"/>
                      <a:gd name="T58" fmla="*/ 2 w 43"/>
                      <a:gd name="T59" fmla="*/ 14 h 218"/>
                      <a:gd name="T60" fmla="*/ 7 w 43"/>
                      <a:gd name="T61" fmla="*/ 0 h 2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3"/>
                      <a:gd name="T94" fmla="*/ 0 h 218"/>
                      <a:gd name="T95" fmla="*/ 43 w 43"/>
                      <a:gd name="T96" fmla="*/ 218 h 218"/>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3" h="218">
                        <a:moveTo>
                          <a:pt x="7" y="0"/>
                        </a:moveTo>
                        <a:lnTo>
                          <a:pt x="12" y="6"/>
                        </a:lnTo>
                        <a:lnTo>
                          <a:pt x="16" y="8"/>
                        </a:lnTo>
                        <a:lnTo>
                          <a:pt x="23" y="7"/>
                        </a:lnTo>
                        <a:lnTo>
                          <a:pt x="29" y="5"/>
                        </a:lnTo>
                        <a:lnTo>
                          <a:pt x="30" y="10"/>
                        </a:lnTo>
                        <a:lnTo>
                          <a:pt x="30" y="15"/>
                        </a:lnTo>
                        <a:lnTo>
                          <a:pt x="29" y="19"/>
                        </a:lnTo>
                        <a:lnTo>
                          <a:pt x="27" y="21"/>
                        </a:lnTo>
                        <a:lnTo>
                          <a:pt x="23" y="26"/>
                        </a:lnTo>
                        <a:lnTo>
                          <a:pt x="30" y="38"/>
                        </a:lnTo>
                        <a:lnTo>
                          <a:pt x="34" y="45"/>
                        </a:lnTo>
                        <a:lnTo>
                          <a:pt x="36" y="52"/>
                        </a:lnTo>
                        <a:lnTo>
                          <a:pt x="37" y="69"/>
                        </a:lnTo>
                        <a:lnTo>
                          <a:pt x="40" y="107"/>
                        </a:lnTo>
                        <a:lnTo>
                          <a:pt x="42" y="128"/>
                        </a:lnTo>
                        <a:lnTo>
                          <a:pt x="42" y="154"/>
                        </a:lnTo>
                        <a:lnTo>
                          <a:pt x="41" y="184"/>
                        </a:lnTo>
                        <a:lnTo>
                          <a:pt x="40" y="217"/>
                        </a:lnTo>
                        <a:lnTo>
                          <a:pt x="1" y="216"/>
                        </a:lnTo>
                        <a:lnTo>
                          <a:pt x="0" y="183"/>
                        </a:lnTo>
                        <a:lnTo>
                          <a:pt x="1" y="164"/>
                        </a:lnTo>
                        <a:lnTo>
                          <a:pt x="3" y="140"/>
                        </a:lnTo>
                        <a:lnTo>
                          <a:pt x="3" y="99"/>
                        </a:lnTo>
                        <a:lnTo>
                          <a:pt x="3" y="87"/>
                        </a:lnTo>
                        <a:lnTo>
                          <a:pt x="3" y="54"/>
                        </a:lnTo>
                        <a:lnTo>
                          <a:pt x="5" y="44"/>
                        </a:lnTo>
                        <a:lnTo>
                          <a:pt x="10" y="27"/>
                        </a:lnTo>
                        <a:lnTo>
                          <a:pt x="4" y="18"/>
                        </a:lnTo>
                        <a:lnTo>
                          <a:pt x="2" y="14"/>
                        </a:lnTo>
                        <a:lnTo>
                          <a:pt x="7" y="0"/>
                        </a:lnTo>
                      </a:path>
                    </a:pathLst>
                  </a:custGeom>
                  <a:solidFill>
                    <a:srgbClr val="0000FF"/>
                  </a:solidFill>
                  <a:ln w="12700" cap="rnd">
                    <a:noFill/>
                    <a:round/>
                    <a:headEnd/>
                    <a:tailEnd/>
                  </a:ln>
                </p:spPr>
                <p:txBody>
                  <a:bodyPr/>
                  <a:lstStyle/>
                  <a:p>
                    <a:endParaRPr lang="en-US"/>
                  </a:p>
                </p:txBody>
              </p:sp>
            </p:grpSp>
            <p:grpSp>
              <p:nvGrpSpPr>
                <p:cNvPr id="11" name="Group 28"/>
                <p:cNvGrpSpPr>
                  <a:grpSpLocks/>
                </p:cNvGrpSpPr>
                <p:nvPr/>
              </p:nvGrpSpPr>
              <p:grpSpPr bwMode="auto">
                <a:xfrm>
                  <a:off x="691" y="2117"/>
                  <a:ext cx="432" cy="289"/>
                  <a:chOff x="691" y="2117"/>
                  <a:chExt cx="432" cy="289"/>
                </a:xfrm>
              </p:grpSpPr>
              <p:grpSp>
                <p:nvGrpSpPr>
                  <p:cNvPr id="12" name="Group 29"/>
                  <p:cNvGrpSpPr>
                    <a:grpSpLocks/>
                  </p:cNvGrpSpPr>
                  <p:nvPr/>
                </p:nvGrpSpPr>
                <p:grpSpPr bwMode="auto">
                  <a:xfrm>
                    <a:off x="691" y="2125"/>
                    <a:ext cx="179" cy="281"/>
                    <a:chOff x="691" y="2125"/>
                    <a:chExt cx="179" cy="281"/>
                  </a:xfrm>
                </p:grpSpPr>
                <p:sp>
                  <p:nvSpPr>
                    <p:cNvPr id="13443" name="Freeform 30"/>
                    <p:cNvSpPr>
                      <a:spLocks/>
                    </p:cNvSpPr>
                    <p:nvPr/>
                  </p:nvSpPr>
                  <p:spPr bwMode="auto">
                    <a:xfrm>
                      <a:off x="691" y="2128"/>
                      <a:ext cx="177" cy="278"/>
                    </a:xfrm>
                    <a:custGeom>
                      <a:avLst/>
                      <a:gdLst>
                        <a:gd name="T0" fmla="*/ 156 w 177"/>
                        <a:gd name="T1" fmla="*/ 0 h 278"/>
                        <a:gd name="T2" fmla="*/ 149 w 177"/>
                        <a:gd name="T3" fmla="*/ 9 h 278"/>
                        <a:gd name="T4" fmla="*/ 133 w 177"/>
                        <a:gd name="T5" fmla="*/ 15 h 278"/>
                        <a:gd name="T6" fmla="*/ 119 w 177"/>
                        <a:gd name="T7" fmla="*/ 18 h 278"/>
                        <a:gd name="T8" fmla="*/ 107 w 177"/>
                        <a:gd name="T9" fmla="*/ 19 h 278"/>
                        <a:gd name="T10" fmla="*/ 85 w 177"/>
                        <a:gd name="T11" fmla="*/ 23 h 278"/>
                        <a:gd name="T12" fmla="*/ 77 w 177"/>
                        <a:gd name="T13" fmla="*/ 26 h 278"/>
                        <a:gd name="T14" fmla="*/ 76 w 177"/>
                        <a:gd name="T15" fmla="*/ 28 h 278"/>
                        <a:gd name="T16" fmla="*/ 74 w 177"/>
                        <a:gd name="T17" fmla="*/ 30 h 278"/>
                        <a:gd name="T18" fmla="*/ 68 w 177"/>
                        <a:gd name="T19" fmla="*/ 57 h 278"/>
                        <a:gd name="T20" fmla="*/ 64 w 177"/>
                        <a:gd name="T21" fmla="*/ 72 h 278"/>
                        <a:gd name="T22" fmla="*/ 59 w 177"/>
                        <a:gd name="T23" fmla="*/ 87 h 278"/>
                        <a:gd name="T24" fmla="*/ 57 w 177"/>
                        <a:gd name="T25" fmla="*/ 95 h 278"/>
                        <a:gd name="T26" fmla="*/ 55 w 177"/>
                        <a:gd name="T27" fmla="*/ 96 h 278"/>
                        <a:gd name="T28" fmla="*/ 52 w 177"/>
                        <a:gd name="T29" fmla="*/ 99 h 278"/>
                        <a:gd name="T30" fmla="*/ 50 w 177"/>
                        <a:gd name="T31" fmla="*/ 103 h 278"/>
                        <a:gd name="T32" fmla="*/ 47 w 177"/>
                        <a:gd name="T33" fmla="*/ 109 h 278"/>
                        <a:gd name="T34" fmla="*/ 37 w 177"/>
                        <a:gd name="T35" fmla="*/ 136 h 278"/>
                        <a:gd name="T36" fmla="*/ 35 w 177"/>
                        <a:gd name="T37" fmla="*/ 146 h 278"/>
                        <a:gd name="T38" fmla="*/ 33 w 177"/>
                        <a:gd name="T39" fmla="*/ 153 h 278"/>
                        <a:gd name="T40" fmla="*/ 20 w 177"/>
                        <a:gd name="T41" fmla="*/ 166 h 278"/>
                        <a:gd name="T42" fmla="*/ 18 w 177"/>
                        <a:gd name="T43" fmla="*/ 172 h 278"/>
                        <a:gd name="T44" fmla="*/ 14 w 177"/>
                        <a:gd name="T45" fmla="*/ 178 h 278"/>
                        <a:gd name="T46" fmla="*/ 11 w 177"/>
                        <a:gd name="T47" fmla="*/ 183 h 278"/>
                        <a:gd name="T48" fmla="*/ 10 w 177"/>
                        <a:gd name="T49" fmla="*/ 189 h 278"/>
                        <a:gd name="T50" fmla="*/ 6 w 177"/>
                        <a:gd name="T51" fmla="*/ 199 h 278"/>
                        <a:gd name="T52" fmla="*/ 2 w 177"/>
                        <a:gd name="T53" fmla="*/ 209 h 278"/>
                        <a:gd name="T54" fmla="*/ 0 w 177"/>
                        <a:gd name="T55" fmla="*/ 215 h 278"/>
                        <a:gd name="T56" fmla="*/ 1 w 177"/>
                        <a:gd name="T57" fmla="*/ 222 h 278"/>
                        <a:gd name="T58" fmla="*/ 1 w 177"/>
                        <a:gd name="T59" fmla="*/ 227 h 278"/>
                        <a:gd name="T60" fmla="*/ 3 w 177"/>
                        <a:gd name="T61" fmla="*/ 235 h 278"/>
                        <a:gd name="T62" fmla="*/ 6 w 177"/>
                        <a:gd name="T63" fmla="*/ 241 h 278"/>
                        <a:gd name="T64" fmla="*/ 9 w 177"/>
                        <a:gd name="T65" fmla="*/ 247 h 278"/>
                        <a:gd name="T66" fmla="*/ 15 w 177"/>
                        <a:gd name="T67" fmla="*/ 253 h 278"/>
                        <a:gd name="T68" fmla="*/ 72 w 177"/>
                        <a:gd name="T69" fmla="*/ 254 h 278"/>
                        <a:gd name="T70" fmla="*/ 84 w 177"/>
                        <a:gd name="T71" fmla="*/ 219 h 278"/>
                        <a:gd name="T72" fmla="*/ 95 w 177"/>
                        <a:gd name="T73" fmla="*/ 202 h 278"/>
                        <a:gd name="T74" fmla="*/ 100 w 177"/>
                        <a:gd name="T75" fmla="*/ 178 h 278"/>
                        <a:gd name="T76" fmla="*/ 91 w 177"/>
                        <a:gd name="T77" fmla="*/ 225 h 278"/>
                        <a:gd name="T78" fmla="*/ 87 w 177"/>
                        <a:gd name="T79" fmla="*/ 242 h 278"/>
                        <a:gd name="T80" fmla="*/ 84 w 177"/>
                        <a:gd name="T81" fmla="*/ 260 h 278"/>
                        <a:gd name="T82" fmla="*/ 77 w 177"/>
                        <a:gd name="T83" fmla="*/ 277 h 278"/>
                        <a:gd name="T84" fmla="*/ 121 w 177"/>
                        <a:gd name="T85" fmla="*/ 277 h 278"/>
                        <a:gd name="T86" fmla="*/ 136 w 177"/>
                        <a:gd name="T87" fmla="*/ 251 h 278"/>
                        <a:gd name="T88" fmla="*/ 144 w 177"/>
                        <a:gd name="T89" fmla="*/ 238 h 278"/>
                        <a:gd name="T90" fmla="*/ 151 w 177"/>
                        <a:gd name="T91" fmla="*/ 222 h 278"/>
                        <a:gd name="T92" fmla="*/ 159 w 177"/>
                        <a:gd name="T93" fmla="*/ 202 h 278"/>
                        <a:gd name="T94" fmla="*/ 163 w 177"/>
                        <a:gd name="T95" fmla="*/ 183 h 278"/>
                        <a:gd name="T96" fmla="*/ 166 w 177"/>
                        <a:gd name="T97" fmla="*/ 166 h 278"/>
                        <a:gd name="T98" fmla="*/ 170 w 177"/>
                        <a:gd name="T99" fmla="*/ 147 h 278"/>
                        <a:gd name="T100" fmla="*/ 173 w 177"/>
                        <a:gd name="T101" fmla="*/ 128 h 278"/>
                        <a:gd name="T102" fmla="*/ 176 w 177"/>
                        <a:gd name="T103" fmla="*/ 107 h 278"/>
                        <a:gd name="T104" fmla="*/ 176 w 177"/>
                        <a:gd name="T105" fmla="*/ 92 h 278"/>
                        <a:gd name="T106" fmla="*/ 176 w 177"/>
                        <a:gd name="T107" fmla="*/ 79 h 278"/>
                        <a:gd name="T108" fmla="*/ 176 w 177"/>
                        <a:gd name="T109" fmla="*/ 59 h 278"/>
                        <a:gd name="T110" fmla="*/ 176 w 177"/>
                        <a:gd name="T111" fmla="*/ 47 h 278"/>
                        <a:gd name="T112" fmla="*/ 170 w 177"/>
                        <a:gd name="T113" fmla="*/ 5 h 278"/>
                        <a:gd name="T114" fmla="*/ 156 w 177"/>
                        <a:gd name="T115" fmla="*/ 0 h 27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77"/>
                        <a:gd name="T175" fmla="*/ 0 h 278"/>
                        <a:gd name="T176" fmla="*/ 177 w 177"/>
                        <a:gd name="T177" fmla="*/ 278 h 27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77" h="278">
                          <a:moveTo>
                            <a:pt x="156" y="0"/>
                          </a:moveTo>
                          <a:lnTo>
                            <a:pt x="149" y="9"/>
                          </a:lnTo>
                          <a:lnTo>
                            <a:pt x="133" y="15"/>
                          </a:lnTo>
                          <a:lnTo>
                            <a:pt x="119" y="18"/>
                          </a:lnTo>
                          <a:lnTo>
                            <a:pt x="107" y="19"/>
                          </a:lnTo>
                          <a:lnTo>
                            <a:pt x="85" y="23"/>
                          </a:lnTo>
                          <a:lnTo>
                            <a:pt x="77" y="26"/>
                          </a:lnTo>
                          <a:lnTo>
                            <a:pt x="76" y="28"/>
                          </a:lnTo>
                          <a:lnTo>
                            <a:pt x="74" y="30"/>
                          </a:lnTo>
                          <a:lnTo>
                            <a:pt x="68" y="57"/>
                          </a:lnTo>
                          <a:lnTo>
                            <a:pt x="64" y="72"/>
                          </a:lnTo>
                          <a:lnTo>
                            <a:pt x="59" y="87"/>
                          </a:lnTo>
                          <a:lnTo>
                            <a:pt x="57" y="95"/>
                          </a:lnTo>
                          <a:lnTo>
                            <a:pt x="55" y="96"/>
                          </a:lnTo>
                          <a:lnTo>
                            <a:pt x="52" y="99"/>
                          </a:lnTo>
                          <a:lnTo>
                            <a:pt x="50" y="103"/>
                          </a:lnTo>
                          <a:lnTo>
                            <a:pt x="47" y="109"/>
                          </a:lnTo>
                          <a:lnTo>
                            <a:pt x="37" y="136"/>
                          </a:lnTo>
                          <a:lnTo>
                            <a:pt x="35" y="146"/>
                          </a:lnTo>
                          <a:lnTo>
                            <a:pt x="33" y="153"/>
                          </a:lnTo>
                          <a:lnTo>
                            <a:pt x="20" y="166"/>
                          </a:lnTo>
                          <a:lnTo>
                            <a:pt x="18" y="172"/>
                          </a:lnTo>
                          <a:lnTo>
                            <a:pt x="14" y="178"/>
                          </a:lnTo>
                          <a:lnTo>
                            <a:pt x="11" y="183"/>
                          </a:lnTo>
                          <a:lnTo>
                            <a:pt x="10" y="189"/>
                          </a:lnTo>
                          <a:lnTo>
                            <a:pt x="6" y="199"/>
                          </a:lnTo>
                          <a:lnTo>
                            <a:pt x="2" y="209"/>
                          </a:lnTo>
                          <a:lnTo>
                            <a:pt x="0" y="215"/>
                          </a:lnTo>
                          <a:lnTo>
                            <a:pt x="1" y="222"/>
                          </a:lnTo>
                          <a:lnTo>
                            <a:pt x="1" y="227"/>
                          </a:lnTo>
                          <a:lnTo>
                            <a:pt x="3" y="235"/>
                          </a:lnTo>
                          <a:lnTo>
                            <a:pt x="6" y="241"/>
                          </a:lnTo>
                          <a:lnTo>
                            <a:pt x="9" y="247"/>
                          </a:lnTo>
                          <a:lnTo>
                            <a:pt x="15" y="253"/>
                          </a:lnTo>
                          <a:lnTo>
                            <a:pt x="72" y="254"/>
                          </a:lnTo>
                          <a:lnTo>
                            <a:pt x="84" y="219"/>
                          </a:lnTo>
                          <a:lnTo>
                            <a:pt x="95" y="202"/>
                          </a:lnTo>
                          <a:lnTo>
                            <a:pt x="100" y="178"/>
                          </a:lnTo>
                          <a:lnTo>
                            <a:pt x="91" y="225"/>
                          </a:lnTo>
                          <a:lnTo>
                            <a:pt x="87" y="242"/>
                          </a:lnTo>
                          <a:lnTo>
                            <a:pt x="84" y="260"/>
                          </a:lnTo>
                          <a:lnTo>
                            <a:pt x="77" y="277"/>
                          </a:lnTo>
                          <a:lnTo>
                            <a:pt x="121" y="277"/>
                          </a:lnTo>
                          <a:lnTo>
                            <a:pt x="136" y="251"/>
                          </a:lnTo>
                          <a:lnTo>
                            <a:pt x="144" y="238"/>
                          </a:lnTo>
                          <a:lnTo>
                            <a:pt x="151" y="222"/>
                          </a:lnTo>
                          <a:lnTo>
                            <a:pt x="159" y="202"/>
                          </a:lnTo>
                          <a:lnTo>
                            <a:pt x="163" y="183"/>
                          </a:lnTo>
                          <a:lnTo>
                            <a:pt x="166" y="166"/>
                          </a:lnTo>
                          <a:lnTo>
                            <a:pt x="170" y="147"/>
                          </a:lnTo>
                          <a:lnTo>
                            <a:pt x="173" y="128"/>
                          </a:lnTo>
                          <a:lnTo>
                            <a:pt x="176" y="107"/>
                          </a:lnTo>
                          <a:lnTo>
                            <a:pt x="176" y="92"/>
                          </a:lnTo>
                          <a:lnTo>
                            <a:pt x="176" y="79"/>
                          </a:lnTo>
                          <a:lnTo>
                            <a:pt x="176" y="59"/>
                          </a:lnTo>
                          <a:lnTo>
                            <a:pt x="176" y="47"/>
                          </a:lnTo>
                          <a:lnTo>
                            <a:pt x="170" y="5"/>
                          </a:lnTo>
                          <a:lnTo>
                            <a:pt x="156" y="0"/>
                          </a:lnTo>
                        </a:path>
                      </a:pathLst>
                    </a:custGeom>
                    <a:solidFill>
                      <a:srgbClr val="7F7F7F"/>
                    </a:solidFill>
                    <a:ln w="12700" cap="rnd">
                      <a:noFill/>
                      <a:round/>
                      <a:headEnd/>
                      <a:tailEnd/>
                    </a:ln>
                  </p:spPr>
                  <p:txBody>
                    <a:bodyPr/>
                    <a:lstStyle/>
                    <a:p>
                      <a:endParaRPr lang="en-US"/>
                    </a:p>
                  </p:txBody>
                </p:sp>
                <p:sp>
                  <p:nvSpPr>
                    <p:cNvPr id="13444" name="Freeform 31"/>
                    <p:cNvSpPr>
                      <a:spLocks/>
                    </p:cNvSpPr>
                    <p:nvPr/>
                  </p:nvSpPr>
                  <p:spPr bwMode="auto">
                    <a:xfrm>
                      <a:off x="737" y="2262"/>
                      <a:ext cx="71" cy="61"/>
                    </a:xfrm>
                    <a:custGeom>
                      <a:avLst/>
                      <a:gdLst>
                        <a:gd name="T0" fmla="*/ 23 w 71"/>
                        <a:gd name="T1" fmla="*/ 0 h 61"/>
                        <a:gd name="T2" fmla="*/ 31 w 71"/>
                        <a:gd name="T3" fmla="*/ 3 h 61"/>
                        <a:gd name="T4" fmla="*/ 37 w 71"/>
                        <a:gd name="T5" fmla="*/ 4 h 61"/>
                        <a:gd name="T6" fmla="*/ 39 w 71"/>
                        <a:gd name="T7" fmla="*/ 6 h 61"/>
                        <a:gd name="T8" fmla="*/ 43 w 71"/>
                        <a:gd name="T9" fmla="*/ 9 h 61"/>
                        <a:gd name="T10" fmla="*/ 47 w 71"/>
                        <a:gd name="T11" fmla="*/ 11 h 61"/>
                        <a:gd name="T12" fmla="*/ 50 w 71"/>
                        <a:gd name="T13" fmla="*/ 13 h 61"/>
                        <a:gd name="T14" fmla="*/ 55 w 71"/>
                        <a:gd name="T15" fmla="*/ 5 h 61"/>
                        <a:gd name="T16" fmla="*/ 56 w 71"/>
                        <a:gd name="T17" fmla="*/ 15 h 61"/>
                        <a:gd name="T18" fmla="*/ 57 w 71"/>
                        <a:gd name="T19" fmla="*/ 21 h 61"/>
                        <a:gd name="T20" fmla="*/ 63 w 71"/>
                        <a:gd name="T21" fmla="*/ 16 h 61"/>
                        <a:gd name="T22" fmla="*/ 67 w 71"/>
                        <a:gd name="T23" fmla="*/ 11 h 61"/>
                        <a:gd name="T24" fmla="*/ 70 w 71"/>
                        <a:gd name="T25" fmla="*/ 7 h 61"/>
                        <a:gd name="T26" fmla="*/ 70 w 71"/>
                        <a:gd name="T27" fmla="*/ 15 h 61"/>
                        <a:gd name="T28" fmla="*/ 67 w 71"/>
                        <a:gd name="T29" fmla="*/ 23 h 61"/>
                        <a:gd name="T30" fmla="*/ 64 w 71"/>
                        <a:gd name="T31" fmla="*/ 30 h 61"/>
                        <a:gd name="T32" fmla="*/ 59 w 71"/>
                        <a:gd name="T33" fmla="*/ 34 h 61"/>
                        <a:gd name="T34" fmla="*/ 57 w 71"/>
                        <a:gd name="T35" fmla="*/ 38 h 61"/>
                        <a:gd name="T36" fmla="*/ 52 w 71"/>
                        <a:gd name="T37" fmla="*/ 38 h 61"/>
                        <a:gd name="T38" fmla="*/ 46 w 71"/>
                        <a:gd name="T39" fmla="*/ 59 h 61"/>
                        <a:gd name="T40" fmla="*/ 39 w 71"/>
                        <a:gd name="T41" fmla="*/ 60 h 61"/>
                        <a:gd name="T42" fmla="*/ 33 w 71"/>
                        <a:gd name="T43" fmla="*/ 57 h 61"/>
                        <a:gd name="T44" fmla="*/ 28 w 71"/>
                        <a:gd name="T45" fmla="*/ 56 h 61"/>
                        <a:gd name="T46" fmla="*/ 34 w 71"/>
                        <a:gd name="T47" fmla="*/ 52 h 61"/>
                        <a:gd name="T48" fmla="*/ 36 w 71"/>
                        <a:gd name="T49" fmla="*/ 51 h 61"/>
                        <a:gd name="T50" fmla="*/ 22 w 71"/>
                        <a:gd name="T51" fmla="*/ 38 h 61"/>
                        <a:gd name="T52" fmla="*/ 15 w 71"/>
                        <a:gd name="T53" fmla="*/ 36 h 61"/>
                        <a:gd name="T54" fmla="*/ 4 w 71"/>
                        <a:gd name="T55" fmla="*/ 37 h 61"/>
                        <a:gd name="T56" fmla="*/ 3 w 71"/>
                        <a:gd name="T57" fmla="*/ 37 h 61"/>
                        <a:gd name="T58" fmla="*/ 0 w 71"/>
                        <a:gd name="T59" fmla="*/ 34 h 61"/>
                        <a:gd name="T60" fmla="*/ 0 w 71"/>
                        <a:gd name="T61" fmla="*/ 30 h 61"/>
                        <a:gd name="T62" fmla="*/ 13 w 71"/>
                        <a:gd name="T63" fmla="*/ 30 h 61"/>
                        <a:gd name="T64" fmla="*/ 18 w 71"/>
                        <a:gd name="T65" fmla="*/ 31 h 61"/>
                        <a:gd name="T66" fmla="*/ 17 w 71"/>
                        <a:gd name="T67" fmla="*/ 32 h 61"/>
                        <a:gd name="T68" fmla="*/ 23 w 71"/>
                        <a:gd name="T69" fmla="*/ 36 h 61"/>
                        <a:gd name="T70" fmla="*/ 31 w 71"/>
                        <a:gd name="T71" fmla="*/ 42 h 61"/>
                        <a:gd name="T72" fmla="*/ 36 w 71"/>
                        <a:gd name="T73" fmla="*/ 46 h 61"/>
                        <a:gd name="T74" fmla="*/ 41 w 71"/>
                        <a:gd name="T75" fmla="*/ 37 h 61"/>
                        <a:gd name="T76" fmla="*/ 41 w 71"/>
                        <a:gd name="T77" fmla="*/ 34 h 61"/>
                        <a:gd name="T78" fmla="*/ 40 w 71"/>
                        <a:gd name="T79" fmla="*/ 26 h 61"/>
                        <a:gd name="T80" fmla="*/ 46 w 71"/>
                        <a:gd name="T81" fmla="*/ 27 h 61"/>
                        <a:gd name="T82" fmla="*/ 48 w 71"/>
                        <a:gd name="T83" fmla="*/ 24 h 61"/>
                        <a:gd name="T84" fmla="*/ 45 w 71"/>
                        <a:gd name="T85" fmla="*/ 20 h 61"/>
                        <a:gd name="T86" fmla="*/ 40 w 71"/>
                        <a:gd name="T87" fmla="*/ 16 h 61"/>
                        <a:gd name="T88" fmla="*/ 33 w 71"/>
                        <a:gd name="T89" fmla="*/ 11 h 61"/>
                        <a:gd name="T90" fmla="*/ 30 w 71"/>
                        <a:gd name="T91" fmla="*/ 5 h 61"/>
                        <a:gd name="T92" fmla="*/ 23 w 71"/>
                        <a:gd name="T93" fmla="*/ 0 h 6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1"/>
                        <a:gd name="T142" fmla="*/ 0 h 61"/>
                        <a:gd name="T143" fmla="*/ 71 w 71"/>
                        <a:gd name="T144" fmla="*/ 61 h 6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1" h="61">
                          <a:moveTo>
                            <a:pt x="23" y="0"/>
                          </a:moveTo>
                          <a:lnTo>
                            <a:pt x="31" y="3"/>
                          </a:lnTo>
                          <a:lnTo>
                            <a:pt x="37" y="4"/>
                          </a:lnTo>
                          <a:lnTo>
                            <a:pt x="39" y="6"/>
                          </a:lnTo>
                          <a:lnTo>
                            <a:pt x="43" y="9"/>
                          </a:lnTo>
                          <a:lnTo>
                            <a:pt x="47" y="11"/>
                          </a:lnTo>
                          <a:lnTo>
                            <a:pt x="50" y="13"/>
                          </a:lnTo>
                          <a:lnTo>
                            <a:pt x="55" y="5"/>
                          </a:lnTo>
                          <a:lnTo>
                            <a:pt x="56" y="15"/>
                          </a:lnTo>
                          <a:lnTo>
                            <a:pt x="57" y="21"/>
                          </a:lnTo>
                          <a:lnTo>
                            <a:pt x="63" y="16"/>
                          </a:lnTo>
                          <a:lnTo>
                            <a:pt x="67" y="11"/>
                          </a:lnTo>
                          <a:lnTo>
                            <a:pt x="70" y="7"/>
                          </a:lnTo>
                          <a:lnTo>
                            <a:pt x="70" y="15"/>
                          </a:lnTo>
                          <a:lnTo>
                            <a:pt x="67" y="23"/>
                          </a:lnTo>
                          <a:lnTo>
                            <a:pt x="64" y="30"/>
                          </a:lnTo>
                          <a:lnTo>
                            <a:pt x="59" y="34"/>
                          </a:lnTo>
                          <a:lnTo>
                            <a:pt x="57" y="38"/>
                          </a:lnTo>
                          <a:lnTo>
                            <a:pt x="52" y="38"/>
                          </a:lnTo>
                          <a:lnTo>
                            <a:pt x="46" y="59"/>
                          </a:lnTo>
                          <a:lnTo>
                            <a:pt x="39" y="60"/>
                          </a:lnTo>
                          <a:lnTo>
                            <a:pt x="33" y="57"/>
                          </a:lnTo>
                          <a:lnTo>
                            <a:pt x="28" y="56"/>
                          </a:lnTo>
                          <a:lnTo>
                            <a:pt x="34" y="52"/>
                          </a:lnTo>
                          <a:lnTo>
                            <a:pt x="36" y="51"/>
                          </a:lnTo>
                          <a:lnTo>
                            <a:pt x="22" y="38"/>
                          </a:lnTo>
                          <a:lnTo>
                            <a:pt x="15" y="36"/>
                          </a:lnTo>
                          <a:lnTo>
                            <a:pt x="4" y="37"/>
                          </a:lnTo>
                          <a:lnTo>
                            <a:pt x="3" y="37"/>
                          </a:lnTo>
                          <a:lnTo>
                            <a:pt x="0" y="34"/>
                          </a:lnTo>
                          <a:lnTo>
                            <a:pt x="0" y="30"/>
                          </a:lnTo>
                          <a:lnTo>
                            <a:pt x="13" y="30"/>
                          </a:lnTo>
                          <a:lnTo>
                            <a:pt x="18" y="31"/>
                          </a:lnTo>
                          <a:lnTo>
                            <a:pt x="17" y="32"/>
                          </a:lnTo>
                          <a:lnTo>
                            <a:pt x="23" y="36"/>
                          </a:lnTo>
                          <a:lnTo>
                            <a:pt x="31" y="42"/>
                          </a:lnTo>
                          <a:lnTo>
                            <a:pt x="36" y="46"/>
                          </a:lnTo>
                          <a:lnTo>
                            <a:pt x="41" y="37"/>
                          </a:lnTo>
                          <a:lnTo>
                            <a:pt x="41" y="34"/>
                          </a:lnTo>
                          <a:lnTo>
                            <a:pt x="40" y="26"/>
                          </a:lnTo>
                          <a:lnTo>
                            <a:pt x="46" y="27"/>
                          </a:lnTo>
                          <a:lnTo>
                            <a:pt x="48" y="24"/>
                          </a:lnTo>
                          <a:lnTo>
                            <a:pt x="45" y="20"/>
                          </a:lnTo>
                          <a:lnTo>
                            <a:pt x="40" y="16"/>
                          </a:lnTo>
                          <a:lnTo>
                            <a:pt x="33" y="11"/>
                          </a:lnTo>
                          <a:lnTo>
                            <a:pt x="30" y="5"/>
                          </a:lnTo>
                          <a:lnTo>
                            <a:pt x="23" y="0"/>
                          </a:lnTo>
                        </a:path>
                      </a:pathLst>
                    </a:custGeom>
                    <a:solidFill>
                      <a:srgbClr val="5F5F5F"/>
                    </a:solidFill>
                    <a:ln w="12700" cap="rnd">
                      <a:noFill/>
                      <a:round/>
                      <a:headEnd/>
                      <a:tailEnd/>
                    </a:ln>
                  </p:spPr>
                  <p:txBody>
                    <a:bodyPr/>
                    <a:lstStyle/>
                    <a:p>
                      <a:endParaRPr lang="en-US"/>
                    </a:p>
                  </p:txBody>
                </p:sp>
                <p:sp>
                  <p:nvSpPr>
                    <p:cNvPr id="13445" name="Freeform 32"/>
                    <p:cNvSpPr>
                      <a:spLocks/>
                    </p:cNvSpPr>
                    <p:nvPr/>
                  </p:nvSpPr>
                  <p:spPr bwMode="auto">
                    <a:xfrm>
                      <a:off x="763" y="2167"/>
                      <a:ext cx="28" cy="84"/>
                    </a:xfrm>
                    <a:custGeom>
                      <a:avLst/>
                      <a:gdLst>
                        <a:gd name="T0" fmla="*/ 9 w 28"/>
                        <a:gd name="T1" fmla="*/ 0 h 84"/>
                        <a:gd name="T2" fmla="*/ 20 w 28"/>
                        <a:gd name="T3" fmla="*/ 26 h 84"/>
                        <a:gd name="T4" fmla="*/ 24 w 28"/>
                        <a:gd name="T5" fmla="*/ 39 h 84"/>
                        <a:gd name="T6" fmla="*/ 26 w 28"/>
                        <a:gd name="T7" fmla="*/ 52 h 84"/>
                        <a:gd name="T8" fmla="*/ 27 w 28"/>
                        <a:gd name="T9" fmla="*/ 63 h 84"/>
                        <a:gd name="T10" fmla="*/ 27 w 28"/>
                        <a:gd name="T11" fmla="*/ 83 h 84"/>
                        <a:gd name="T12" fmla="*/ 25 w 28"/>
                        <a:gd name="T13" fmla="*/ 76 h 84"/>
                        <a:gd name="T14" fmla="*/ 15 w 28"/>
                        <a:gd name="T15" fmla="*/ 70 h 84"/>
                        <a:gd name="T16" fmla="*/ 12 w 28"/>
                        <a:gd name="T17" fmla="*/ 68 h 84"/>
                        <a:gd name="T18" fmla="*/ 3 w 28"/>
                        <a:gd name="T19" fmla="*/ 61 h 84"/>
                        <a:gd name="T20" fmla="*/ 0 w 28"/>
                        <a:gd name="T21" fmla="*/ 52 h 84"/>
                        <a:gd name="T22" fmla="*/ 3 w 28"/>
                        <a:gd name="T23" fmla="*/ 47 h 84"/>
                        <a:gd name="T24" fmla="*/ 10 w 28"/>
                        <a:gd name="T25" fmla="*/ 60 h 84"/>
                        <a:gd name="T26" fmla="*/ 14 w 28"/>
                        <a:gd name="T27" fmla="*/ 66 h 84"/>
                        <a:gd name="T28" fmla="*/ 21 w 28"/>
                        <a:gd name="T29" fmla="*/ 70 h 84"/>
                        <a:gd name="T30" fmla="*/ 23 w 28"/>
                        <a:gd name="T31" fmla="*/ 70 h 84"/>
                        <a:gd name="T32" fmla="*/ 25 w 28"/>
                        <a:gd name="T33" fmla="*/ 73 h 84"/>
                        <a:gd name="T34" fmla="*/ 24 w 28"/>
                        <a:gd name="T35" fmla="*/ 47 h 84"/>
                        <a:gd name="T36" fmla="*/ 17 w 28"/>
                        <a:gd name="T37" fmla="*/ 28 h 84"/>
                        <a:gd name="T38" fmla="*/ 14 w 28"/>
                        <a:gd name="T39" fmla="*/ 18 h 84"/>
                        <a:gd name="T40" fmla="*/ 9 w 28"/>
                        <a:gd name="T41" fmla="*/ 0 h 8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8"/>
                        <a:gd name="T64" fmla="*/ 0 h 84"/>
                        <a:gd name="T65" fmla="*/ 28 w 28"/>
                        <a:gd name="T66" fmla="*/ 84 h 8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8" h="84">
                          <a:moveTo>
                            <a:pt x="9" y="0"/>
                          </a:moveTo>
                          <a:lnTo>
                            <a:pt x="20" y="26"/>
                          </a:lnTo>
                          <a:lnTo>
                            <a:pt x="24" y="39"/>
                          </a:lnTo>
                          <a:lnTo>
                            <a:pt x="26" y="52"/>
                          </a:lnTo>
                          <a:lnTo>
                            <a:pt x="27" y="63"/>
                          </a:lnTo>
                          <a:lnTo>
                            <a:pt x="27" y="83"/>
                          </a:lnTo>
                          <a:lnTo>
                            <a:pt x="25" y="76"/>
                          </a:lnTo>
                          <a:lnTo>
                            <a:pt x="15" y="70"/>
                          </a:lnTo>
                          <a:lnTo>
                            <a:pt x="12" y="68"/>
                          </a:lnTo>
                          <a:lnTo>
                            <a:pt x="3" y="61"/>
                          </a:lnTo>
                          <a:lnTo>
                            <a:pt x="0" y="52"/>
                          </a:lnTo>
                          <a:lnTo>
                            <a:pt x="3" y="47"/>
                          </a:lnTo>
                          <a:lnTo>
                            <a:pt x="10" y="60"/>
                          </a:lnTo>
                          <a:lnTo>
                            <a:pt x="14" y="66"/>
                          </a:lnTo>
                          <a:lnTo>
                            <a:pt x="21" y="70"/>
                          </a:lnTo>
                          <a:lnTo>
                            <a:pt x="23" y="70"/>
                          </a:lnTo>
                          <a:lnTo>
                            <a:pt x="25" y="73"/>
                          </a:lnTo>
                          <a:lnTo>
                            <a:pt x="24" y="47"/>
                          </a:lnTo>
                          <a:lnTo>
                            <a:pt x="17" y="28"/>
                          </a:lnTo>
                          <a:lnTo>
                            <a:pt x="14" y="18"/>
                          </a:lnTo>
                          <a:lnTo>
                            <a:pt x="9" y="0"/>
                          </a:lnTo>
                        </a:path>
                      </a:pathLst>
                    </a:custGeom>
                    <a:solidFill>
                      <a:srgbClr val="5F5F5F"/>
                    </a:solidFill>
                    <a:ln w="12700" cap="rnd">
                      <a:noFill/>
                      <a:round/>
                      <a:headEnd/>
                      <a:tailEnd/>
                    </a:ln>
                  </p:spPr>
                  <p:txBody>
                    <a:bodyPr/>
                    <a:lstStyle/>
                    <a:p>
                      <a:endParaRPr lang="en-US"/>
                    </a:p>
                  </p:txBody>
                </p:sp>
                <p:grpSp>
                  <p:nvGrpSpPr>
                    <p:cNvPr id="13" name="Group 33"/>
                    <p:cNvGrpSpPr>
                      <a:grpSpLocks/>
                    </p:cNvGrpSpPr>
                    <p:nvPr/>
                  </p:nvGrpSpPr>
                  <p:grpSpPr bwMode="auto">
                    <a:xfrm>
                      <a:off x="795" y="2125"/>
                      <a:ext cx="75" cy="281"/>
                      <a:chOff x="795" y="2125"/>
                      <a:chExt cx="75" cy="281"/>
                    </a:xfrm>
                  </p:grpSpPr>
                  <p:sp>
                    <p:nvSpPr>
                      <p:cNvPr id="13447" name="Freeform 34"/>
                      <p:cNvSpPr>
                        <a:spLocks/>
                      </p:cNvSpPr>
                      <p:nvPr/>
                    </p:nvSpPr>
                    <p:spPr bwMode="auto">
                      <a:xfrm>
                        <a:off x="795" y="2128"/>
                        <a:ext cx="73" cy="278"/>
                      </a:xfrm>
                      <a:custGeom>
                        <a:avLst/>
                        <a:gdLst>
                          <a:gd name="T0" fmla="*/ 53 w 73"/>
                          <a:gd name="T1" fmla="*/ 0 h 278"/>
                          <a:gd name="T2" fmla="*/ 47 w 73"/>
                          <a:gd name="T3" fmla="*/ 9 h 278"/>
                          <a:gd name="T4" fmla="*/ 40 w 73"/>
                          <a:gd name="T5" fmla="*/ 20 h 278"/>
                          <a:gd name="T6" fmla="*/ 28 w 73"/>
                          <a:gd name="T7" fmla="*/ 35 h 278"/>
                          <a:gd name="T8" fmla="*/ 19 w 73"/>
                          <a:gd name="T9" fmla="*/ 48 h 278"/>
                          <a:gd name="T10" fmla="*/ 42 w 73"/>
                          <a:gd name="T11" fmla="*/ 60 h 278"/>
                          <a:gd name="T12" fmla="*/ 19 w 73"/>
                          <a:gd name="T13" fmla="*/ 71 h 278"/>
                          <a:gd name="T14" fmla="*/ 19 w 73"/>
                          <a:gd name="T15" fmla="*/ 85 h 278"/>
                          <a:gd name="T16" fmla="*/ 20 w 73"/>
                          <a:gd name="T17" fmla="*/ 94 h 278"/>
                          <a:gd name="T18" fmla="*/ 21 w 73"/>
                          <a:gd name="T19" fmla="*/ 104 h 278"/>
                          <a:gd name="T20" fmla="*/ 23 w 73"/>
                          <a:gd name="T21" fmla="*/ 115 h 278"/>
                          <a:gd name="T22" fmla="*/ 26 w 73"/>
                          <a:gd name="T23" fmla="*/ 128 h 278"/>
                          <a:gd name="T24" fmla="*/ 29 w 73"/>
                          <a:gd name="T25" fmla="*/ 139 h 278"/>
                          <a:gd name="T26" fmla="*/ 32 w 73"/>
                          <a:gd name="T27" fmla="*/ 152 h 278"/>
                          <a:gd name="T28" fmla="*/ 34 w 73"/>
                          <a:gd name="T29" fmla="*/ 159 h 278"/>
                          <a:gd name="T30" fmla="*/ 35 w 73"/>
                          <a:gd name="T31" fmla="*/ 170 h 278"/>
                          <a:gd name="T32" fmla="*/ 36 w 73"/>
                          <a:gd name="T33" fmla="*/ 180 h 278"/>
                          <a:gd name="T34" fmla="*/ 34 w 73"/>
                          <a:gd name="T35" fmla="*/ 191 h 278"/>
                          <a:gd name="T36" fmla="*/ 32 w 73"/>
                          <a:gd name="T37" fmla="*/ 202 h 278"/>
                          <a:gd name="T38" fmla="*/ 30 w 73"/>
                          <a:gd name="T39" fmla="*/ 213 h 278"/>
                          <a:gd name="T40" fmla="*/ 25 w 73"/>
                          <a:gd name="T41" fmla="*/ 225 h 278"/>
                          <a:gd name="T42" fmla="*/ 20 w 73"/>
                          <a:gd name="T43" fmla="*/ 239 h 278"/>
                          <a:gd name="T44" fmla="*/ 13 w 73"/>
                          <a:gd name="T45" fmla="*/ 253 h 278"/>
                          <a:gd name="T46" fmla="*/ 0 w 73"/>
                          <a:gd name="T47" fmla="*/ 277 h 278"/>
                          <a:gd name="T48" fmla="*/ 21 w 73"/>
                          <a:gd name="T49" fmla="*/ 277 h 278"/>
                          <a:gd name="T50" fmla="*/ 34 w 73"/>
                          <a:gd name="T51" fmla="*/ 251 h 278"/>
                          <a:gd name="T52" fmla="*/ 42 w 73"/>
                          <a:gd name="T53" fmla="*/ 238 h 278"/>
                          <a:gd name="T54" fmla="*/ 49 w 73"/>
                          <a:gd name="T55" fmla="*/ 222 h 278"/>
                          <a:gd name="T56" fmla="*/ 56 w 73"/>
                          <a:gd name="T57" fmla="*/ 202 h 278"/>
                          <a:gd name="T58" fmla="*/ 59 w 73"/>
                          <a:gd name="T59" fmla="*/ 183 h 278"/>
                          <a:gd name="T60" fmla="*/ 63 w 73"/>
                          <a:gd name="T61" fmla="*/ 166 h 278"/>
                          <a:gd name="T62" fmla="*/ 67 w 73"/>
                          <a:gd name="T63" fmla="*/ 147 h 278"/>
                          <a:gd name="T64" fmla="*/ 69 w 73"/>
                          <a:gd name="T65" fmla="*/ 128 h 278"/>
                          <a:gd name="T66" fmla="*/ 72 w 73"/>
                          <a:gd name="T67" fmla="*/ 107 h 278"/>
                          <a:gd name="T68" fmla="*/ 72 w 73"/>
                          <a:gd name="T69" fmla="*/ 92 h 278"/>
                          <a:gd name="T70" fmla="*/ 72 w 73"/>
                          <a:gd name="T71" fmla="*/ 79 h 278"/>
                          <a:gd name="T72" fmla="*/ 72 w 73"/>
                          <a:gd name="T73" fmla="*/ 59 h 278"/>
                          <a:gd name="T74" fmla="*/ 72 w 73"/>
                          <a:gd name="T75" fmla="*/ 47 h 278"/>
                          <a:gd name="T76" fmla="*/ 67 w 73"/>
                          <a:gd name="T77" fmla="*/ 5 h 278"/>
                          <a:gd name="T78" fmla="*/ 53 w 73"/>
                          <a:gd name="T79" fmla="*/ 0 h 27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3"/>
                          <a:gd name="T121" fmla="*/ 0 h 278"/>
                          <a:gd name="T122" fmla="*/ 73 w 73"/>
                          <a:gd name="T123" fmla="*/ 278 h 27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3" h="278">
                            <a:moveTo>
                              <a:pt x="53" y="0"/>
                            </a:moveTo>
                            <a:lnTo>
                              <a:pt x="47" y="9"/>
                            </a:lnTo>
                            <a:lnTo>
                              <a:pt x="40" y="20"/>
                            </a:lnTo>
                            <a:lnTo>
                              <a:pt x="28" y="35"/>
                            </a:lnTo>
                            <a:lnTo>
                              <a:pt x="19" y="48"/>
                            </a:lnTo>
                            <a:lnTo>
                              <a:pt x="42" y="60"/>
                            </a:lnTo>
                            <a:lnTo>
                              <a:pt x="19" y="71"/>
                            </a:lnTo>
                            <a:lnTo>
                              <a:pt x="19" y="85"/>
                            </a:lnTo>
                            <a:lnTo>
                              <a:pt x="20" y="94"/>
                            </a:lnTo>
                            <a:lnTo>
                              <a:pt x="21" y="104"/>
                            </a:lnTo>
                            <a:lnTo>
                              <a:pt x="23" y="115"/>
                            </a:lnTo>
                            <a:lnTo>
                              <a:pt x="26" y="128"/>
                            </a:lnTo>
                            <a:lnTo>
                              <a:pt x="29" y="139"/>
                            </a:lnTo>
                            <a:lnTo>
                              <a:pt x="32" y="152"/>
                            </a:lnTo>
                            <a:lnTo>
                              <a:pt x="34" y="159"/>
                            </a:lnTo>
                            <a:lnTo>
                              <a:pt x="35" y="170"/>
                            </a:lnTo>
                            <a:lnTo>
                              <a:pt x="36" y="180"/>
                            </a:lnTo>
                            <a:lnTo>
                              <a:pt x="34" y="191"/>
                            </a:lnTo>
                            <a:lnTo>
                              <a:pt x="32" y="202"/>
                            </a:lnTo>
                            <a:lnTo>
                              <a:pt x="30" y="213"/>
                            </a:lnTo>
                            <a:lnTo>
                              <a:pt x="25" y="225"/>
                            </a:lnTo>
                            <a:lnTo>
                              <a:pt x="20" y="239"/>
                            </a:lnTo>
                            <a:lnTo>
                              <a:pt x="13" y="253"/>
                            </a:lnTo>
                            <a:lnTo>
                              <a:pt x="0" y="277"/>
                            </a:lnTo>
                            <a:lnTo>
                              <a:pt x="21" y="277"/>
                            </a:lnTo>
                            <a:lnTo>
                              <a:pt x="34" y="251"/>
                            </a:lnTo>
                            <a:lnTo>
                              <a:pt x="42" y="238"/>
                            </a:lnTo>
                            <a:lnTo>
                              <a:pt x="49" y="222"/>
                            </a:lnTo>
                            <a:lnTo>
                              <a:pt x="56" y="202"/>
                            </a:lnTo>
                            <a:lnTo>
                              <a:pt x="59" y="183"/>
                            </a:lnTo>
                            <a:lnTo>
                              <a:pt x="63" y="166"/>
                            </a:lnTo>
                            <a:lnTo>
                              <a:pt x="67" y="147"/>
                            </a:lnTo>
                            <a:lnTo>
                              <a:pt x="69" y="128"/>
                            </a:lnTo>
                            <a:lnTo>
                              <a:pt x="72" y="107"/>
                            </a:lnTo>
                            <a:lnTo>
                              <a:pt x="72" y="92"/>
                            </a:lnTo>
                            <a:lnTo>
                              <a:pt x="72" y="79"/>
                            </a:lnTo>
                            <a:lnTo>
                              <a:pt x="72" y="59"/>
                            </a:lnTo>
                            <a:lnTo>
                              <a:pt x="72" y="47"/>
                            </a:lnTo>
                            <a:lnTo>
                              <a:pt x="67" y="5"/>
                            </a:lnTo>
                            <a:lnTo>
                              <a:pt x="53" y="0"/>
                            </a:lnTo>
                          </a:path>
                        </a:pathLst>
                      </a:custGeom>
                      <a:solidFill>
                        <a:srgbClr val="5F5F5F"/>
                      </a:solidFill>
                      <a:ln w="12700" cap="rnd">
                        <a:noFill/>
                        <a:round/>
                        <a:headEnd/>
                        <a:tailEnd/>
                      </a:ln>
                    </p:spPr>
                    <p:txBody>
                      <a:bodyPr/>
                      <a:lstStyle/>
                      <a:p>
                        <a:endParaRPr lang="en-US"/>
                      </a:p>
                    </p:txBody>
                  </p:sp>
                  <p:sp>
                    <p:nvSpPr>
                      <p:cNvPr id="13448" name="Freeform 35"/>
                      <p:cNvSpPr>
                        <a:spLocks/>
                      </p:cNvSpPr>
                      <p:nvPr/>
                    </p:nvSpPr>
                    <p:spPr bwMode="auto">
                      <a:xfrm>
                        <a:off x="798" y="2125"/>
                        <a:ext cx="72" cy="277"/>
                      </a:xfrm>
                      <a:custGeom>
                        <a:avLst/>
                        <a:gdLst>
                          <a:gd name="T0" fmla="*/ 52 w 72"/>
                          <a:gd name="T1" fmla="*/ 0 h 277"/>
                          <a:gd name="T2" fmla="*/ 47 w 72"/>
                          <a:gd name="T3" fmla="*/ 9 h 277"/>
                          <a:gd name="T4" fmla="*/ 40 w 72"/>
                          <a:gd name="T5" fmla="*/ 19 h 277"/>
                          <a:gd name="T6" fmla="*/ 27 w 72"/>
                          <a:gd name="T7" fmla="*/ 35 h 277"/>
                          <a:gd name="T8" fmla="*/ 19 w 72"/>
                          <a:gd name="T9" fmla="*/ 48 h 277"/>
                          <a:gd name="T10" fmla="*/ 41 w 72"/>
                          <a:gd name="T11" fmla="*/ 60 h 277"/>
                          <a:gd name="T12" fmla="*/ 18 w 72"/>
                          <a:gd name="T13" fmla="*/ 70 h 277"/>
                          <a:gd name="T14" fmla="*/ 19 w 72"/>
                          <a:gd name="T15" fmla="*/ 85 h 277"/>
                          <a:gd name="T16" fmla="*/ 19 w 72"/>
                          <a:gd name="T17" fmla="*/ 94 h 277"/>
                          <a:gd name="T18" fmla="*/ 21 w 72"/>
                          <a:gd name="T19" fmla="*/ 104 h 277"/>
                          <a:gd name="T20" fmla="*/ 22 w 72"/>
                          <a:gd name="T21" fmla="*/ 115 h 277"/>
                          <a:gd name="T22" fmla="*/ 26 w 72"/>
                          <a:gd name="T23" fmla="*/ 128 h 277"/>
                          <a:gd name="T24" fmla="*/ 29 w 72"/>
                          <a:gd name="T25" fmla="*/ 138 h 277"/>
                          <a:gd name="T26" fmla="*/ 31 w 72"/>
                          <a:gd name="T27" fmla="*/ 150 h 277"/>
                          <a:gd name="T28" fmla="*/ 33 w 72"/>
                          <a:gd name="T29" fmla="*/ 158 h 277"/>
                          <a:gd name="T30" fmla="*/ 35 w 72"/>
                          <a:gd name="T31" fmla="*/ 170 h 277"/>
                          <a:gd name="T32" fmla="*/ 35 w 72"/>
                          <a:gd name="T33" fmla="*/ 180 h 277"/>
                          <a:gd name="T34" fmla="*/ 33 w 72"/>
                          <a:gd name="T35" fmla="*/ 191 h 277"/>
                          <a:gd name="T36" fmla="*/ 31 w 72"/>
                          <a:gd name="T37" fmla="*/ 201 h 277"/>
                          <a:gd name="T38" fmla="*/ 29 w 72"/>
                          <a:gd name="T39" fmla="*/ 212 h 277"/>
                          <a:gd name="T40" fmla="*/ 24 w 72"/>
                          <a:gd name="T41" fmla="*/ 224 h 277"/>
                          <a:gd name="T42" fmla="*/ 20 w 72"/>
                          <a:gd name="T43" fmla="*/ 239 h 277"/>
                          <a:gd name="T44" fmla="*/ 13 w 72"/>
                          <a:gd name="T45" fmla="*/ 252 h 277"/>
                          <a:gd name="T46" fmla="*/ 0 w 72"/>
                          <a:gd name="T47" fmla="*/ 276 h 277"/>
                          <a:gd name="T48" fmla="*/ 20 w 72"/>
                          <a:gd name="T49" fmla="*/ 276 h 277"/>
                          <a:gd name="T50" fmla="*/ 34 w 72"/>
                          <a:gd name="T51" fmla="*/ 250 h 277"/>
                          <a:gd name="T52" fmla="*/ 41 w 72"/>
                          <a:gd name="T53" fmla="*/ 237 h 277"/>
                          <a:gd name="T54" fmla="*/ 48 w 72"/>
                          <a:gd name="T55" fmla="*/ 222 h 277"/>
                          <a:gd name="T56" fmla="*/ 56 w 72"/>
                          <a:gd name="T57" fmla="*/ 201 h 277"/>
                          <a:gd name="T58" fmla="*/ 58 w 72"/>
                          <a:gd name="T59" fmla="*/ 183 h 277"/>
                          <a:gd name="T60" fmla="*/ 62 w 72"/>
                          <a:gd name="T61" fmla="*/ 166 h 277"/>
                          <a:gd name="T62" fmla="*/ 66 w 72"/>
                          <a:gd name="T63" fmla="*/ 147 h 277"/>
                          <a:gd name="T64" fmla="*/ 68 w 72"/>
                          <a:gd name="T65" fmla="*/ 128 h 277"/>
                          <a:gd name="T66" fmla="*/ 71 w 72"/>
                          <a:gd name="T67" fmla="*/ 107 h 277"/>
                          <a:gd name="T68" fmla="*/ 71 w 72"/>
                          <a:gd name="T69" fmla="*/ 92 h 277"/>
                          <a:gd name="T70" fmla="*/ 71 w 72"/>
                          <a:gd name="T71" fmla="*/ 79 h 277"/>
                          <a:gd name="T72" fmla="*/ 71 w 72"/>
                          <a:gd name="T73" fmla="*/ 58 h 277"/>
                          <a:gd name="T74" fmla="*/ 71 w 72"/>
                          <a:gd name="T75" fmla="*/ 47 h 277"/>
                          <a:gd name="T76" fmla="*/ 66 w 72"/>
                          <a:gd name="T77" fmla="*/ 5 h 277"/>
                          <a:gd name="T78" fmla="*/ 52 w 72"/>
                          <a:gd name="T79" fmla="*/ 0 h 27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2"/>
                          <a:gd name="T121" fmla="*/ 0 h 277"/>
                          <a:gd name="T122" fmla="*/ 72 w 72"/>
                          <a:gd name="T123" fmla="*/ 277 h 277"/>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2" h="277">
                            <a:moveTo>
                              <a:pt x="52" y="0"/>
                            </a:moveTo>
                            <a:lnTo>
                              <a:pt x="47" y="9"/>
                            </a:lnTo>
                            <a:lnTo>
                              <a:pt x="40" y="19"/>
                            </a:lnTo>
                            <a:lnTo>
                              <a:pt x="27" y="35"/>
                            </a:lnTo>
                            <a:lnTo>
                              <a:pt x="19" y="48"/>
                            </a:lnTo>
                            <a:lnTo>
                              <a:pt x="41" y="60"/>
                            </a:lnTo>
                            <a:lnTo>
                              <a:pt x="18" y="70"/>
                            </a:lnTo>
                            <a:lnTo>
                              <a:pt x="19" y="85"/>
                            </a:lnTo>
                            <a:lnTo>
                              <a:pt x="19" y="94"/>
                            </a:lnTo>
                            <a:lnTo>
                              <a:pt x="21" y="104"/>
                            </a:lnTo>
                            <a:lnTo>
                              <a:pt x="22" y="115"/>
                            </a:lnTo>
                            <a:lnTo>
                              <a:pt x="26" y="128"/>
                            </a:lnTo>
                            <a:lnTo>
                              <a:pt x="29" y="138"/>
                            </a:lnTo>
                            <a:lnTo>
                              <a:pt x="31" y="150"/>
                            </a:lnTo>
                            <a:lnTo>
                              <a:pt x="33" y="158"/>
                            </a:lnTo>
                            <a:lnTo>
                              <a:pt x="35" y="170"/>
                            </a:lnTo>
                            <a:lnTo>
                              <a:pt x="35" y="180"/>
                            </a:lnTo>
                            <a:lnTo>
                              <a:pt x="33" y="191"/>
                            </a:lnTo>
                            <a:lnTo>
                              <a:pt x="31" y="201"/>
                            </a:lnTo>
                            <a:lnTo>
                              <a:pt x="29" y="212"/>
                            </a:lnTo>
                            <a:lnTo>
                              <a:pt x="24" y="224"/>
                            </a:lnTo>
                            <a:lnTo>
                              <a:pt x="20" y="239"/>
                            </a:lnTo>
                            <a:lnTo>
                              <a:pt x="13" y="252"/>
                            </a:lnTo>
                            <a:lnTo>
                              <a:pt x="0" y="276"/>
                            </a:lnTo>
                            <a:lnTo>
                              <a:pt x="20" y="276"/>
                            </a:lnTo>
                            <a:lnTo>
                              <a:pt x="34" y="250"/>
                            </a:lnTo>
                            <a:lnTo>
                              <a:pt x="41" y="237"/>
                            </a:lnTo>
                            <a:lnTo>
                              <a:pt x="48" y="222"/>
                            </a:lnTo>
                            <a:lnTo>
                              <a:pt x="56" y="201"/>
                            </a:lnTo>
                            <a:lnTo>
                              <a:pt x="58" y="183"/>
                            </a:lnTo>
                            <a:lnTo>
                              <a:pt x="62" y="166"/>
                            </a:lnTo>
                            <a:lnTo>
                              <a:pt x="66" y="147"/>
                            </a:lnTo>
                            <a:lnTo>
                              <a:pt x="68" y="128"/>
                            </a:lnTo>
                            <a:lnTo>
                              <a:pt x="71" y="107"/>
                            </a:lnTo>
                            <a:lnTo>
                              <a:pt x="71" y="92"/>
                            </a:lnTo>
                            <a:lnTo>
                              <a:pt x="71" y="79"/>
                            </a:lnTo>
                            <a:lnTo>
                              <a:pt x="71" y="58"/>
                            </a:lnTo>
                            <a:lnTo>
                              <a:pt x="71" y="47"/>
                            </a:lnTo>
                            <a:lnTo>
                              <a:pt x="66" y="5"/>
                            </a:lnTo>
                            <a:lnTo>
                              <a:pt x="52" y="0"/>
                            </a:lnTo>
                          </a:path>
                        </a:pathLst>
                      </a:custGeom>
                      <a:solidFill>
                        <a:srgbClr val="7F7F7F"/>
                      </a:solidFill>
                      <a:ln w="12700" cap="rnd">
                        <a:noFill/>
                        <a:round/>
                        <a:headEnd/>
                        <a:tailEnd/>
                      </a:ln>
                    </p:spPr>
                    <p:txBody>
                      <a:bodyPr/>
                      <a:lstStyle/>
                      <a:p>
                        <a:endParaRPr lang="en-US"/>
                      </a:p>
                    </p:txBody>
                  </p:sp>
                </p:grpSp>
              </p:grpSp>
              <p:grpSp>
                <p:nvGrpSpPr>
                  <p:cNvPr id="14" name="Group 36"/>
                  <p:cNvGrpSpPr>
                    <a:grpSpLocks/>
                  </p:cNvGrpSpPr>
                  <p:nvPr/>
                </p:nvGrpSpPr>
                <p:grpSpPr bwMode="auto">
                  <a:xfrm>
                    <a:off x="942" y="2117"/>
                    <a:ext cx="181" cy="277"/>
                    <a:chOff x="942" y="2117"/>
                    <a:chExt cx="181" cy="277"/>
                  </a:xfrm>
                </p:grpSpPr>
                <p:sp>
                  <p:nvSpPr>
                    <p:cNvPr id="13437" name="Freeform 37"/>
                    <p:cNvSpPr>
                      <a:spLocks/>
                    </p:cNvSpPr>
                    <p:nvPr/>
                  </p:nvSpPr>
                  <p:spPr bwMode="auto">
                    <a:xfrm>
                      <a:off x="944" y="2121"/>
                      <a:ext cx="179" cy="273"/>
                    </a:xfrm>
                    <a:custGeom>
                      <a:avLst/>
                      <a:gdLst>
                        <a:gd name="T0" fmla="*/ 26 w 179"/>
                        <a:gd name="T1" fmla="*/ 4 h 273"/>
                        <a:gd name="T2" fmla="*/ 7 w 179"/>
                        <a:gd name="T3" fmla="*/ 0 h 273"/>
                        <a:gd name="T4" fmla="*/ 3 w 179"/>
                        <a:gd name="T5" fmla="*/ 12 h 273"/>
                        <a:gd name="T6" fmla="*/ 0 w 179"/>
                        <a:gd name="T7" fmla="*/ 33 h 273"/>
                        <a:gd name="T8" fmla="*/ 2 w 179"/>
                        <a:gd name="T9" fmla="*/ 67 h 273"/>
                        <a:gd name="T10" fmla="*/ 4 w 179"/>
                        <a:gd name="T11" fmla="*/ 80 h 273"/>
                        <a:gd name="T12" fmla="*/ 10 w 179"/>
                        <a:gd name="T13" fmla="*/ 101 h 273"/>
                        <a:gd name="T14" fmla="*/ 10 w 179"/>
                        <a:gd name="T15" fmla="*/ 124 h 273"/>
                        <a:gd name="T16" fmla="*/ 11 w 179"/>
                        <a:gd name="T17" fmla="*/ 153 h 273"/>
                        <a:gd name="T18" fmla="*/ 13 w 179"/>
                        <a:gd name="T19" fmla="*/ 183 h 273"/>
                        <a:gd name="T20" fmla="*/ 14 w 179"/>
                        <a:gd name="T21" fmla="*/ 197 h 273"/>
                        <a:gd name="T22" fmla="*/ 21 w 179"/>
                        <a:gd name="T23" fmla="*/ 221 h 273"/>
                        <a:gd name="T24" fmla="*/ 26 w 179"/>
                        <a:gd name="T25" fmla="*/ 239 h 273"/>
                        <a:gd name="T26" fmla="*/ 33 w 179"/>
                        <a:gd name="T27" fmla="*/ 263 h 273"/>
                        <a:gd name="T28" fmla="*/ 36 w 179"/>
                        <a:gd name="T29" fmla="*/ 272 h 273"/>
                        <a:gd name="T30" fmla="*/ 165 w 179"/>
                        <a:gd name="T31" fmla="*/ 272 h 273"/>
                        <a:gd name="T32" fmla="*/ 178 w 179"/>
                        <a:gd name="T33" fmla="*/ 265 h 273"/>
                        <a:gd name="T34" fmla="*/ 170 w 179"/>
                        <a:gd name="T35" fmla="*/ 207 h 273"/>
                        <a:gd name="T36" fmla="*/ 165 w 179"/>
                        <a:gd name="T37" fmla="*/ 186 h 273"/>
                        <a:gd name="T38" fmla="*/ 165 w 179"/>
                        <a:gd name="T39" fmla="*/ 172 h 273"/>
                        <a:gd name="T40" fmla="*/ 163 w 179"/>
                        <a:gd name="T41" fmla="*/ 166 h 273"/>
                        <a:gd name="T42" fmla="*/ 162 w 179"/>
                        <a:gd name="T43" fmla="*/ 161 h 273"/>
                        <a:gd name="T44" fmla="*/ 159 w 179"/>
                        <a:gd name="T45" fmla="*/ 158 h 273"/>
                        <a:gd name="T46" fmla="*/ 153 w 179"/>
                        <a:gd name="T47" fmla="*/ 151 h 273"/>
                        <a:gd name="T48" fmla="*/ 151 w 179"/>
                        <a:gd name="T49" fmla="*/ 145 h 273"/>
                        <a:gd name="T50" fmla="*/ 149 w 179"/>
                        <a:gd name="T51" fmla="*/ 136 h 273"/>
                        <a:gd name="T52" fmla="*/ 146 w 179"/>
                        <a:gd name="T53" fmla="*/ 128 h 273"/>
                        <a:gd name="T54" fmla="*/ 142 w 179"/>
                        <a:gd name="T55" fmla="*/ 118 h 273"/>
                        <a:gd name="T56" fmla="*/ 135 w 179"/>
                        <a:gd name="T57" fmla="*/ 90 h 273"/>
                        <a:gd name="T58" fmla="*/ 130 w 179"/>
                        <a:gd name="T59" fmla="*/ 85 h 273"/>
                        <a:gd name="T60" fmla="*/ 126 w 179"/>
                        <a:gd name="T61" fmla="*/ 82 h 273"/>
                        <a:gd name="T62" fmla="*/ 122 w 179"/>
                        <a:gd name="T63" fmla="*/ 78 h 273"/>
                        <a:gd name="T64" fmla="*/ 123 w 179"/>
                        <a:gd name="T65" fmla="*/ 71 h 273"/>
                        <a:gd name="T66" fmla="*/ 122 w 179"/>
                        <a:gd name="T67" fmla="*/ 67 h 273"/>
                        <a:gd name="T68" fmla="*/ 116 w 179"/>
                        <a:gd name="T69" fmla="*/ 57 h 273"/>
                        <a:gd name="T70" fmla="*/ 119 w 179"/>
                        <a:gd name="T71" fmla="*/ 51 h 273"/>
                        <a:gd name="T72" fmla="*/ 120 w 179"/>
                        <a:gd name="T73" fmla="*/ 48 h 273"/>
                        <a:gd name="T74" fmla="*/ 119 w 179"/>
                        <a:gd name="T75" fmla="*/ 43 h 273"/>
                        <a:gd name="T76" fmla="*/ 118 w 179"/>
                        <a:gd name="T77" fmla="*/ 39 h 273"/>
                        <a:gd name="T78" fmla="*/ 116 w 179"/>
                        <a:gd name="T79" fmla="*/ 31 h 273"/>
                        <a:gd name="T80" fmla="*/ 114 w 179"/>
                        <a:gd name="T81" fmla="*/ 27 h 273"/>
                        <a:gd name="T82" fmla="*/ 111 w 179"/>
                        <a:gd name="T83" fmla="*/ 26 h 273"/>
                        <a:gd name="T84" fmla="*/ 108 w 179"/>
                        <a:gd name="T85" fmla="*/ 24 h 273"/>
                        <a:gd name="T86" fmla="*/ 103 w 179"/>
                        <a:gd name="T87" fmla="*/ 23 h 273"/>
                        <a:gd name="T88" fmla="*/ 89 w 179"/>
                        <a:gd name="T89" fmla="*/ 22 h 273"/>
                        <a:gd name="T90" fmla="*/ 74 w 179"/>
                        <a:gd name="T91" fmla="*/ 20 h 273"/>
                        <a:gd name="T92" fmla="*/ 56 w 179"/>
                        <a:gd name="T93" fmla="*/ 17 h 273"/>
                        <a:gd name="T94" fmla="*/ 42 w 179"/>
                        <a:gd name="T95" fmla="*/ 12 h 273"/>
                        <a:gd name="T96" fmla="*/ 26 w 179"/>
                        <a:gd name="T97" fmla="*/ 4 h 2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79"/>
                        <a:gd name="T148" fmla="*/ 0 h 273"/>
                        <a:gd name="T149" fmla="*/ 179 w 179"/>
                        <a:gd name="T150" fmla="*/ 273 h 27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79" h="273">
                          <a:moveTo>
                            <a:pt x="26" y="4"/>
                          </a:moveTo>
                          <a:lnTo>
                            <a:pt x="7" y="0"/>
                          </a:lnTo>
                          <a:lnTo>
                            <a:pt x="3" y="12"/>
                          </a:lnTo>
                          <a:lnTo>
                            <a:pt x="0" y="33"/>
                          </a:lnTo>
                          <a:lnTo>
                            <a:pt x="2" y="67"/>
                          </a:lnTo>
                          <a:lnTo>
                            <a:pt x="4" y="80"/>
                          </a:lnTo>
                          <a:lnTo>
                            <a:pt x="10" y="101"/>
                          </a:lnTo>
                          <a:lnTo>
                            <a:pt x="10" y="124"/>
                          </a:lnTo>
                          <a:lnTo>
                            <a:pt x="11" y="153"/>
                          </a:lnTo>
                          <a:lnTo>
                            <a:pt x="13" y="183"/>
                          </a:lnTo>
                          <a:lnTo>
                            <a:pt x="14" y="197"/>
                          </a:lnTo>
                          <a:lnTo>
                            <a:pt x="21" y="221"/>
                          </a:lnTo>
                          <a:lnTo>
                            <a:pt x="26" y="239"/>
                          </a:lnTo>
                          <a:lnTo>
                            <a:pt x="33" y="263"/>
                          </a:lnTo>
                          <a:lnTo>
                            <a:pt x="36" y="272"/>
                          </a:lnTo>
                          <a:lnTo>
                            <a:pt x="165" y="272"/>
                          </a:lnTo>
                          <a:lnTo>
                            <a:pt x="178" y="265"/>
                          </a:lnTo>
                          <a:lnTo>
                            <a:pt x="170" y="207"/>
                          </a:lnTo>
                          <a:lnTo>
                            <a:pt x="165" y="186"/>
                          </a:lnTo>
                          <a:lnTo>
                            <a:pt x="165" y="172"/>
                          </a:lnTo>
                          <a:lnTo>
                            <a:pt x="163" y="166"/>
                          </a:lnTo>
                          <a:lnTo>
                            <a:pt x="162" y="161"/>
                          </a:lnTo>
                          <a:lnTo>
                            <a:pt x="159" y="158"/>
                          </a:lnTo>
                          <a:lnTo>
                            <a:pt x="153" y="151"/>
                          </a:lnTo>
                          <a:lnTo>
                            <a:pt x="151" y="145"/>
                          </a:lnTo>
                          <a:lnTo>
                            <a:pt x="149" y="136"/>
                          </a:lnTo>
                          <a:lnTo>
                            <a:pt x="146" y="128"/>
                          </a:lnTo>
                          <a:lnTo>
                            <a:pt x="142" y="118"/>
                          </a:lnTo>
                          <a:lnTo>
                            <a:pt x="135" y="90"/>
                          </a:lnTo>
                          <a:lnTo>
                            <a:pt x="130" y="85"/>
                          </a:lnTo>
                          <a:lnTo>
                            <a:pt x="126" y="82"/>
                          </a:lnTo>
                          <a:lnTo>
                            <a:pt x="122" y="78"/>
                          </a:lnTo>
                          <a:lnTo>
                            <a:pt x="123" y="71"/>
                          </a:lnTo>
                          <a:lnTo>
                            <a:pt x="122" y="67"/>
                          </a:lnTo>
                          <a:lnTo>
                            <a:pt x="116" y="57"/>
                          </a:lnTo>
                          <a:lnTo>
                            <a:pt x="119" y="51"/>
                          </a:lnTo>
                          <a:lnTo>
                            <a:pt x="120" y="48"/>
                          </a:lnTo>
                          <a:lnTo>
                            <a:pt x="119" y="43"/>
                          </a:lnTo>
                          <a:lnTo>
                            <a:pt x="118" y="39"/>
                          </a:lnTo>
                          <a:lnTo>
                            <a:pt x="116" y="31"/>
                          </a:lnTo>
                          <a:lnTo>
                            <a:pt x="114" y="27"/>
                          </a:lnTo>
                          <a:lnTo>
                            <a:pt x="111" y="26"/>
                          </a:lnTo>
                          <a:lnTo>
                            <a:pt x="108" y="24"/>
                          </a:lnTo>
                          <a:lnTo>
                            <a:pt x="103" y="23"/>
                          </a:lnTo>
                          <a:lnTo>
                            <a:pt x="89" y="22"/>
                          </a:lnTo>
                          <a:lnTo>
                            <a:pt x="74" y="20"/>
                          </a:lnTo>
                          <a:lnTo>
                            <a:pt x="56" y="17"/>
                          </a:lnTo>
                          <a:lnTo>
                            <a:pt x="42" y="12"/>
                          </a:lnTo>
                          <a:lnTo>
                            <a:pt x="26" y="4"/>
                          </a:lnTo>
                        </a:path>
                      </a:pathLst>
                    </a:custGeom>
                    <a:solidFill>
                      <a:srgbClr val="7F7F7F"/>
                    </a:solidFill>
                    <a:ln w="12700" cap="rnd">
                      <a:noFill/>
                      <a:round/>
                      <a:headEnd/>
                      <a:tailEnd/>
                    </a:ln>
                  </p:spPr>
                  <p:txBody>
                    <a:bodyPr/>
                    <a:lstStyle/>
                    <a:p>
                      <a:endParaRPr lang="en-US"/>
                    </a:p>
                  </p:txBody>
                </p:sp>
                <p:sp>
                  <p:nvSpPr>
                    <p:cNvPr id="13438" name="Freeform 38"/>
                    <p:cNvSpPr>
                      <a:spLocks/>
                    </p:cNvSpPr>
                    <p:nvPr/>
                  </p:nvSpPr>
                  <p:spPr bwMode="auto">
                    <a:xfrm>
                      <a:off x="1014" y="2153"/>
                      <a:ext cx="82" cy="186"/>
                    </a:xfrm>
                    <a:custGeom>
                      <a:avLst/>
                      <a:gdLst>
                        <a:gd name="T0" fmla="*/ 37 w 82"/>
                        <a:gd name="T1" fmla="*/ 7 h 186"/>
                        <a:gd name="T2" fmla="*/ 30 w 82"/>
                        <a:gd name="T3" fmla="*/ 20 h 186"/>
                        <a:gd name="T4" fmla="*/ 26 w 82"/>
                        <a:gd name="T5" fmla="*/ 42 h 186"/>
                        <a:gd name="T6" fmla="*/ 39 w 82"/>
                        <a:gd name="T7" fmla="*/ 37 h 186"/>
                        <a:gd name="T8" fmla="*/ 31 w 82"/>
                        <a:gd name="T9" fmla="*/ 52 h 186"/>
                        <a:gd name="T10" fmla="*/ 26 w 82"/>
                        <a:gd name="T11" fmla="*/ 74 h 186"/>
                        <a:gd name="T12" fmla="*/ 40 w 82"/>
                        <a:gd name="T13" fmla="*/ 65 h 186"/>
                        <a:gd name="T14" fmla="*/ 53 w 82"/>
                        <a:gd name="T15" fmla="*/ 59 h 186"/>
                        <a:gd name="T16" fmla="*/ 53 w 82"/>
                        <a:gd name="T17" fmla="*/ 65 h 186"/>
                        <a:gd name="T18" fmla="*/ 43 w 82"/>
                        <a:gd name="T19" fmla="*/ 76 h 186"/>
                        <a:gd name="T20" fmla="*/ 33 w 82"/>
                        <a:gd name="T21" fmla="*/ 81 h 186"/>
                        <a:gd name="T22" fmla="*/ 26 w 82"/>
                        <a:gd name="T23" fmla="*/ 97 h 186"/>
                        <a:gd name="T24" fmla="*/ 25 w 82"/>
                        <a:gd name="T25" fmla="*/ 115 h 186"/>
                        <a:gd name="T26" fmla="*/ 27 w 82"/>
                        <a:gd name="T27" fmla="*/ 123 h 186"/>
                        <a:gd name="T28" fmla="*/ 28 w 82"/>
                        <a:gd name="T29" fmla="*/ 131 h 186"/>
                        <a:gd name="T30" fmla="*/ 23 w 82"/>
                        <a:gd name="T31" fmla="*/ 141 h 186"/>
                        <a:gd name="T32" fmla="*/ 27 w 82"/>
                        <a:gd name="T33" fmla="*/ 159 h 186"/>
                        <a:gd name="T34" fmla="*/ 46 w 82"/>
                        <a:gd name="T35" fmla="*/ 166 h 186"/>
                        <a:gd name="T36" fmla="*/ 67 w 82"/>
                        <a:gd name="T37" fmla="*/ 164 h 186"/>
                        <a:gd name="T38" fmla="*/ 77 w 82"/>
                        <a:gd name="T39" fmla="*/ 167 h 186"/>
                        <a:gd name="T40" fmla="*/ 71 w 82"/>
                        <a:gd name="T41" fmla="*/ 171 h 186"/>
                        <a:gd name="T42" fmla="*/ 53 w 82"/>
                        <a:gd name="T43" fmla="*/ 170 h 186"/>
                        <a:gd name="T44" fmla="*/ 43 w 82"/>
                        <a:gd name="T45" fmla="*/ 177 h 186"/>
                        <a:gd name="T46" fmla="*/ 33 w 82"/>
                        <a:gd name="T47" fmla="*/ 184 h 186"/>
                        <a:gd name="T48" fmla="*/ 26 w 82"/>
                        <a:gd name="T49" fmla="*/ 177 h 186"/>
                        <a:gd name="T50" fmla="*/ 19 w 82"/>
                        <a:gd name="T51" fmla="*/ 157 h 186"/>
                        <a:gd name="T52" fmla="*/ 20 w 82"/>
                        <a:gd name="T53" fmla="*/ 123 h 186"/>
                        <a:gd name="T54" fmla="*/ 18 w 82"/>
                        <a:gd name="T55" fmla="*/ 112 h 186"/>
                        <a:gd name="T56" fmla="*/ 5 w 82"/>
                        <a:gd name="T57" fmla="*/ 105 h 186"/>
                        <a:gd name="T58" fmla="*/ 23 w 82"/>
                        <a:gd name="T59" fmla="*/ 98 h 186"/>
                        <a:gd name="T60" fmla="*/ 23 w 82"/>
                        <a:gd name="T61" fmla="*/ 83 h 186"/>
                        <a:gd name="T62" fmla="*/ 25 w 82"/>
                        <a:gd name="T63" fmla="*/ 35 h 186"/>
                        <a:gd name="T64" fmla="*/ 30 w 82"/>
                        <a:gd name="T65" fmla="*/ 0 h 18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2"/>
                        <a:gd name="T100" fmla="*/ 0 h 186"/>
                        <a:gd name="T101" fmla="*/ 82 w 82"/>
                        <a:gd name="T102" fmla="*/ 186 h 18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2" h="186">
                          <a:moveTo>
                            <a:pt x="30" y="0"/>
                          </a:moveTo>
                          <a:lnTo>
                            <a:pt x="37" y="7"/>
                          </a:lnTo>
                          <a:lnTo>
                            <a:pt x="33" y="13"/>
                          </a:lnTo>
                          <a:lnTo>
                            <a:pt x="30" y="20"/>
                          </a:lnTo>
                          <a:lnTo>
                            <a:pt x="28" y="29"/>
                          </a:lnTo>
                          <a:lnTo>
                            <a:pt x="26" y="42"/>
                          </a:lnTo>
                          <a:lnTo>
                            <a:pt x="34" y="39"/>
                          </a:lnTo>
                          <a:lnTo>
                            <a:pt x="39" y="37"/>
                          </a:lnTo>
                          <a:lnTo>
                            <a:pt x="43" y="40"/>
                          </a:lnTo>
                          <a:lnTo>
                            <a:pt x="31" y="52"/>
                          </a:lnTo>
                          <a:lnTo>
                            <a:pt x="26" y="58"/>
                          </a:lnTo>
                          <a:lnTo>
                            <a:pt x="26" y="74"/>
                          </a:lnTo>
                          <a:lnTo>
                            <a:pt x="28" y="76"/>
                          </a:lnTo>
                          <a:lnTo>
                            <a:pt x="40" y="65"/>
                          </a:lnTo>
                          <a:lnTo>
                            <a:pt x="46" y="62"/>
                          </a:lnTo>
                          <a:lnTo>
                            <a:pt x="53" y="59"/>
                          </a:lnTo>
                          <a:lnTo>
                            <a:pt x="56" y="59"/>
                          </a:lnTo>
                          <a:lnTo>
                            <a:pt x="53" y="65"/>
                          </a:lnTo>
                          <a:lnTo>
                            <a:pt x="49" y="71"/>
                          </a:lnTo>
                          <a:lnTo>
                            <a:pt x="43" y="76"/>
                          </a:lnTo>
                          <a:lnTo>
                            <a:pt x="37" y="78"/>
                          </a:lnTo>
                          <a:lnTo>
                            <a:pt x="33" y="81"/>
                          </a:lnTo>
                          <a:lnTo>
                            <a:pt x="27" y="86"/>
                          </a:lnTo>
                          <a:lnTo>
                            <a:pt x="26" y="97"/>
                          </a:lnTo>
                          <a:lnTo>
                            <a:pt x="23" y="104"/>
                          </a:lnTo>
                          <a:lnTo>
                            <a:pt x="25" y="115"/>
                          </a:lnTo>
                          <a:lnTo>
                            <a:pt x="24" y="125"/>
                          </a:lnTo>
                          <a:lnTo>
                            <a:pt x="27" y="123"/>
                          </a:lnTo>
                          <a:lnTo>
                            <a:pt x="31" y="123"/>
                          </a:lnTo>
                          <a:lnTo>
                            <a:pt x="28" y="131"/>
                          </a:lnTo>
                          <a:lnTo>
                            <a:pt x="23" y="137"/>
                          </a:lnTo>
                          <a:lnTo>
                            <a:pt x="23" y="141"/>
                          </a:lnTo>
                          <a:lnTo>
                            <a:pt x="26" y="151"/>
                          </a:lnTo>
                          <a:lnTo>
                            <a:pt x="27" y="159"/>
                          </a:lnTo>
                          <a:lnTo>
                            <a:pt x="36" y="169"/>
                          </a:lnTo>
                          <a:lnTo>
                            <a:pt x="46" y="166"/>
                          </a:lnTo>
                          <a:lnTo>
                            <a:pt x="61" y="165"/>
                          </a:lnTo>
                          <a:lnTo>
                            <a:pt x="67" y="164"/>
                          </a:lnTo>
                          <a:lnTo>
                            <a:pt x="73" y="165"/>
                          </a:lnTo>
                          <a:lnTo>
                            <a:pt x="77" y="167"/>
                          </a:lnTo>
                          <a:lnTo>
                            <a:pt x="81" y="172"/>
                          </a:lnTo>
                          <a:lnTo>
                            <a:pt x="71" y="171"/>
                          </a:lnTo>
                          <a:lnTo>
                            <a:pt x="62" y="170"/>
                          </a:lnTo>
                          <a:lnTo>
                            <a:pt x="53" y="170"/>
                          </a:lnTo>
                          <a:lnTo>
                            <a:pt x="46" y="171"/>
                          </a:lnTo>
                          <a:lnTo>
                            <a:pt x="43" y="177"/>
                          </a:lnTo>
                          <a:lnTo>
                            <a:pt x="57" y="181"/>
                          </a:lnTo>
                          <a:lnTo>
                            <a:pt x="33" y="184"/>
                          </a:lnTo>
                          <a:lnTo>
                            <a:pt x="16" y="185"/>
                          </a:lnTo>
                          <a:lnTo>
                            <a:pt x="26" y="177"/>
                          </a:lnTo>
                          <a:lnTo>
                            <a:pt x="26" y="171"/>
                          </a:lnTo>
                          <a:lnTo>
                            <a:pt x="19" y="157"/>
                          </a:lnTo>
                          <a:lnTo>
                            <a:pt x="17" y="140"/>
                          </a:lnTo>
                          <a:lnTo>
                            <a:pt x="20" y="123"/>
                          </a:lnTo>
                          <a:lnTo>
                            <a:pt x="16" y="120"/>
                          </a:lnTo>
                          <a:lnTo>
                            <a:pt x="18" y="112"/>
                          </a:lnTo>
                          <a:lnTo>
                            <a:pt x="0" y="111"/>
                          </a:lnTo>
                          <a:lnTo>
                            <a:pt x="5" y="105"/>
                          </a:lnTo>
                          <a:lnTo>
                            <a:pt x="15" y="105"/>
                          </a:lnTo>
                          <a:lnTo>
                            <a:pt x="23" y="98"/>
                          </a:lnTo>
                          <a:lnTo>
                            <a:pt x="20" y="92"/>
                          </a:lnTo>
                          <a:lnTo>
                            <a:pt x="23" y="83"/>
                          </a:lnTo>
                          <a:lnTo>
                            <a:pt x="24" y="53"/>
                          </a:lnTo>
                          <a:lnTo>
                            <a:pt x="25" y="35"/>
                          </a:lnTo>
                          <a:lnTo>
                            <a:pt x="29" y="7"/>
                          </a:lnTo>
                          <a:lnTo>
                            <a:pt x="30" y="0"/>
                          </a:lnTo>
                        </a:path>
                      </a:pathLst>
                    </a:custGeom>
                    <a:solidFill>
                      <a:srgbClr val="5F5F5F"/>
                    </a:solidFill>
                    <a:ln w="12700" cap="rnd">
                      <a:noFill/>
                      <a:round/>
                      <a:headEnd/>
                      <a:tailEnd/>
                    </a:ln>
                  </p:spPr>
                  <p:txBody>
                    <a:bodyPr/>
                    <a:lstStyle/>
                    <a:p>
                      <a:endParaRPr lang="en-US"/>
                    </a:p>
                  </p:txBody>
                </p:sp>
                <p:sp>
                  <p:nvSpPr>
                    <p:cNvPr id="13439" name="Freeform 39"/>
                    <p:cNvSpPr>
                      <a:spLocks/>
                    </p:cNvSpPr>
                    <p:nvPr/>
                  </p:nvSpPr>
                  <p:spPr bwMode="auto">
                    <a:xfrm>
                      <a:off x="992" y="2246"/>
                      <a:ext cx="32" cy="1"/>
                    </a:xfrm>
                    <a:custGeom>
                      <a:avLst/>
                      <a:gdLst>
                        <a:gd name="T0" fmla="*/ 31 w 32"/>
                        <a:gd name="T1" fmla="*/ 0 h 1"/>
                        <a:gd name="T2" fmla="*/ 0 w 32"/>
                        <a:gd name="T3" fmla="*/ 0 h 1"/>
                        <a:gd name="T4" fmla="*/ 17 w 32"/>
                        <a:gd name="T5" fmla="*/ 0 h 1"/>
                        <a:gd name="T6" fmla="*/ 31 w 32"/>
                        <a:gd name="T7" fmla="*/ 0 h 1"/>
                        <a:gd name="T8" fmla="*/ 0 60000 65536"/>
                        <a:gd name="T9" fmla="*/ 0 60000 65536"/>
                        <a:gd name="T10" fmla="*/ 0 60000 65536"/>
                        <a:gd name="T11" fmla="*/ 0 60000 65536"/>
                        <a:gd name="T12" fmla="*/ 0 w 32"/>
                        <a:gd name="T13" fmla="*/ 0 h 1"/>
                        <a:gd name="T14" fmla="*/ 32 w 32"/>
                        <a:gd name="T15" fmla="*/ 1 h 1"/>
                      </a:gdLst>
                      <a:ahLst/>
                      <a:cxnLst>
                        <a:cxn ang="T8">
                          <a:pos x="T0" y="T1"/>
                        </a:cxn>
                        <a:cxn ang="T9">
                          <a:pos x="T2" y="T3"/>
                        </a:cxn>
                        <a:cxn ang="T10">
                          <a:pos x="T4" y="T5"/>
                        </a:cxn>
                        <a:cxn ang="T11">
                          <a:pos x="T6" y="T7"/>
                        </a:cxn>
                      </a:cxnLst>
                      <a:rect l="T12" t="T13" r="T14" b="T15"/>
                      <a:pathLst>
                        <a:path w="32" h="1">
                          <a:moveTo>
                            <a:pt x="31" y="0"/>
                          </a:moveTo>
                          <a:lnTo>
                            <a:pt x="0" y="0"/>
                          </a:lnTo>
                          <a:lnTo>
                            <a:pt x="17" y="0"/>
                          </a:lnTo>
                          <a:lnTo>
                            <a:pt x="31" y="0"/>
                          </a:lnTo>
                        </a:path>
                      </a:pathLst>
                    </a:custGeom>
                    <a:solidFill>
                      <a:srgbClr val="5F5F5F"/>
                    </a:solidFill>
                    <a:ln w="12700" cap="rnd">
                      <a:noFill/>
                      <a:round/>
                      <a:headEnd/>
                      <a:tailEnd/>
                    </a:ln>
                  </p:spPr>
                  <p:txBody>
                    <a:bodyPr/>
                    <a:lstStyle/>
                    <a:p>
                      <a:endParaRPr lang="en-US"/>
                    </a:p>
                  </p:txBody>
                </p:sp>
                <p:grpSp>
                  <p:nvGrpSpPr>
                    <p:cNvPr id="15" name="Group 40"/>
                    <p:cNvGrpSpPr>
                      <a:grpSpLocks/>
                    </p:cNvGrpSpPr>
                    <p:nvPr/>
                  </p:nvGrpSpPr>
                  <p:grpSpPr bwMode="auto">
                    <a:xfrm>
                      <a:off x="942" y="2117"/>
                      <a:ext cx="59" cy="277"/>
                      <a:chOff x="942" y="2117"/>
                      <a:chExt cx="59" cy="277"/>
                    </a:xfrm>
                  </p:grpSpPr>
                  <p:sp>
                    <p:nvSpPr>
                      <p:cNvPr id="13441" name="Freeform 41"/>
                      <p:cNvSpPr>
                        <a:spLocks/>
                      </p:cNvSpPr>
                      <p:nvPr/>
                    </p:nvSpPr>
                    <p:spPr bwMode="auto">
                      <a:xfrm>
                        <a:off x="944" y="2121"/>
                        <a:ext cx="57" cy="273"/>
                      </a:xfrm>
                      <a:custGeom>
                        <a:avLst/>
                        <a:gdLst>
                          <a:gd name="T0" fmla="*/ 24 w 57"/>
                          <a:gd name="T1" fmla="*/ 4 h 273"/>
                          <a:gd name="T2" fmla="*/ 6 w 57"/>
                          <a:gd name="T3" fmla="*/ 0 h 273"/>
                          <a:gd name="T4" fmla="*/ 3 w 57"/>
                          <a:gd name="T5" fmla="*/ 12 h 273"/>
                          <a:gd name="T6" fmla="*/ 0 w 57"/>
                          <a:gd name="T7" fmla="*/ 33 h 273"/>
                          <a:gd name="T8" fmla="*/ 2 w 57"/>
                          <a:gd name="T9" fmla="*/ 67 h 273"/>
                          <a:gd name="T10" fmla="*/ 4 w 57"/>
                          <a:gd name="T11" fmla="*/ 80 h 273"/>
                          <a:gd name="T12" fmla="*/ 9 w 57"/>
                          <a:gd name="T13" fmla="*/ 101 h 273"/>
                          <a:gd name="T14" fmla="*/ 9 w 57"/>
                          <a:gd name="T15" fmla="*/ 124 h 273"/>
                          <a:gd name="T16" fmla="*/ 10 w 57"/>
                          <a:gd name="T17" fmla="*/ 153 h 273"/>
                          <a:gd name="T18" fmla="*/ 12 w 57"/>
                          <a:gd name="T19" fmla="*/ 183 h 273"/>
                          <a:gd name="T20" fmla="*/ 13 w 57"/>
                          <a:gd name="T21" fmla="*/ 197 h 273"/>
                          <a:gd name="T22" fmla="*/ 19 w 57"/>
                          <a:gd name="T23" fmla="*/ 221 h 273"/>
                          <a:gd name="T24" fmla="*/ 24 w 57"/>
                          <a:gd name="T25" fmla="*/ 239 h 273"/>
                          <a:gd name="T26" fmla="*/ 30 w 57"/>
                          <a:gd name="T27" fmla="*/ 263 h 273"/>
                          <a:gd name="T28" fmla="*/ 33 w 57"/>
                          <a:gd name="T29" fmla="*/ 272 h 273"/>
                          <a:gd name="T30" fmla="*/ 50 w 57"/>
                          <a:gd name="T31" fmla="*/ 272 h 273"/>
                          <a:gd name="T32" fmla="*/ 47 w 57"/>
                          <a:gd name="T33" fmla="*/ 265 h 273"/>
                          <a:gd name="T34" fmla="*/ 41 w 57"/>
                          <a:gd name="T35" fmla="*/ 248 h 273"/>
                          <a:gd name="T36" fmla="*/ 38 w 57"/>
                          <a:gd name="T37" fmla="*/ 235 h 273"/>
                          <a:gd name="T38" fmla="*/ 34 w 57"/>
                          <a:gd name="T39" fmla="*/ 221 h 273"/>
                          <a:gd name="T40" fmla="*/ 32 w 57"/>
                          <a:gd name="T41" fmla="*/ 206 h 273"/>
                          <a:gd name="T42" fmla="*/ 32 w 57"/>
                          <a:gd name="T43" fmla="*/ 191 h 273"/>
                          <a:gd name="T44" fmla="*/ 33 w 57"/>
                          <a:gd name="T45" fmla="*/ 178 h 273"/>
                          <a:gd name="T46" fmla="*/ 37 w 57"/>
                          <a:gd name="T47" fmla="*/ 155 h 273"/>
                          <a:gd name="T48" fmla="*/ 40 w 57"/>
                          <a:gd name="T49" fmla="*/ 142 h 273"/>
                          <a:gd name="T50" fmla="*/ 45 w 57"/>
                          <a:gd name="T51" fmla="*/ 124 h 273"/>
                          <a:gd name="T52" fmla="*/ 51 w 57"/>
                          <a:gd name="T53" fmla="*/ 106 h 273"/>
                          <a:gd name="T54" fmla="*/ 52 w 57"/>
                          <a:gd name="T55" fmla="*/ 94 h 273"/>
                          <a:gd name="T56" fmla="*/ 54 w 57"/>
                          <a:gd name="T57" fmla="*/ 82 h 273"/>
                          <a:gd name="T58" fmla="*/ 54 w 57"/>
                          <a:gd name="T59" fmla="*/ 73 h 273"/>
                          <a:gd name="T60" fmla="*/ 30 w 57"/>
                          <a:gd name="T61" fmla="*/ 67 h 273"/>
                          <a:gd name="T62" fmla="*/ 56 w 57"/>
                          <a:gd name="T63" fmla="*/ 50 h 273"/>
                          <a:gd name="T64" fmla="*/ 46 w 57"/>
                          <a:gd name="T65" fmla="*/ 41 h 273"/>
                          <a:gd name="T66" fmla="*/ 40 w 57"/>
                          <a:gd name="T67" fmla="*/ 31 h 273"/>
                          <a:gd name="T68" fmla="*/ 32 w 57"/>
                          <a:gd name="T69" fmla="*/ 18 h 273"/>
                          <a:gd name="T70" fmla="*/ 24 w 57"/>
                          <a:gd name="T71" fmla="*/ 4 h 27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7"/>
                          <a:gd name="T109" fmla="*/ 0 h 273"/>
                          <a:gd name="T110" fmla="*/ 57 w 57"/>
                          <a:gd name="T111" fmla="*/ 273 h 27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7" h="273">
                            <a:moveTo>
                              <a:pt x="24" y="4"/>
                            </a:moveTo>
                            <a:lnTo>
                              <a:pt x="6" y="0"/>
                            </a:lnTo>
                            <a:lnTo>
                              <a:pt x="3" y="12"/>
                            </a:lnTo>
                            <a:lnTo>
                              <a:pt x="0" y="33"/>
                            </a:lnTo>
                            <a:lnTo>
                              <a:pt x="2" y="67"/>
                            </a:lnTo>
                            <a:lnTo>
                              <a:pt x="4" y="80"/>
                            </a:lnTo>
                            <a:lnTo>
                              <a:pt x="9" y="101"/>
                            </a:lnTo>
                            <a:lnTo>
                              <a:pt x="9" y="124"/>
                            </a:lnTo>
                            <a:lnTo>
                              <a:pt x="10" y="153"/>
                            </a:lnTo>
                            <a:lnTo>
                              <a:pt x="12" y="183"/>
                            </a:lnTo>
                            <a:lnTo>
                              <a:pt x="13" y="197"/>
                            </a:lnTo>
                            <a:lnTo>
                              <a:pt x="19" y="221"/>
                            </a:lnTo>
                            <a:lnTo>
                              <a:pt x="24" y="239"/>
                            </a:lnTo>
                            <a:lnTo>
                              <a:pt x="30" y="263"/>
                            </a:lnTo>
                            <a:lnTo>
                              <a:pt x="33" y="272"/>
                            </a:lnTo>
                            <a:lnTo>
                              <a:pt x="50" y="272"/>
                            </a:lnTo>
                            <a:lnTo>
                              <a:pt x="47" y="265"/>
                            </a:lnTo>
                            <a:lnTo>
                              <a:pt x="41" y="248"/>
                            </a:lnTo>
                            <a:lnTo>
                              <a:pt x="38" y="235"/>
                            </a:lnTo>
                            <a:lnTo>
                              <a:pt x="34" y="221"/>
                            </a:lnTo>
                            <a:lnTo>
                              <a:pt x="32" y="206"/>
                            </a:lnTo>
                            <a:lnTo>
                              <a:pt x="32" y="191"/>
                            </a:lnTo>
                            <a:lnTo>
                              <a:pt x="33" y="178"/>
                            </a:lnTo>
                            <a:lnTo>
                              <a:pt x="37" y="155"/>
                            </a:lnTo>
                            <a:lnTo>
                              <a:pt x="40" y="142"/>
                            </a:lnTo>
                            <a:lnTo>
                              <a:pt x="45" y="124"/>
                            </a:lnTo>
                            <a:lnTo>
                              <a:pt x="51" y="106"/>
                            </a:lnTo>
                            <a:lnTo>
                              <a:pt x="52" y="94"/>
                            </a:lnTo>
                            <a:lnTo>
                              <a:pt x="54" y="82"/>
                            </a:lnTo>
                            <a:lnTo>
                              <a:pt x="54" y="73"/>
                            </a:lnTo>
                            <a:lnTo>
                              <a:pt x="30" y="67"/>
                            </a:lnTo>
                            <a:lnTo>
                              <a:pt x="56" y="50"/>
                            </a:lnTo>
                            <a:lnTo>
                              <a:pt x="46" y="41"/>
                            </a:lnTo>
                            <a:lnTo>
                              <a:pt x="40" y="31"/>
                            </a:lnTo>
                            <a:lnTo>
                              <a:pt x="32" y="18"/>
                            </a:lnTo>
                            <a:lnTo>
                              <a:pt x="24" y="4"/>
                            </a:lnTo>
                          </a:path>
                        </a:pathLst>
                      </a:custGeom>
                      <a:solidFill>
                        <a:srgbClr val="5F5F5F"/>
                      </a:solidFill>
                      <a:ln w="12700" cap="rnd">
                        <a:noFill/>
                        <a:round/>
                        <a:headEnd/>
                        <a:tailEnd/>
                      </a:ln>
                    </p:spPr>
                    <p:txBody>
                      <a:bodyPr/>
                      <a:lstStyle/>
                      <a:p>
                        <a:endParaRPr lang="en-US"/>
                      </a:p>
                    </p:txBody>
                  </p:sp>
                  <p:sp>
                    <p:nvSpPr>
                      <p:cNvPr id="13442" name="Freeform 42"/>
                      <p:cNvSpPr>
                        <a:spLocks/>
                      </p:cNvSpPr>
                      <p:nvPr/>
                    </p:nvSpPr>
                    <p:spPr bwMode="auto">
                      <a:xfrm>
                        <a:off x="942" y="2117"/>
                        <a:ext cx="57" cy="274"/>
                      </a:xfrm>
                      <a:custGeom>
                        <a:avLst/>
                        <a:gdLst>
                          <a:gd name="T0" fmla="*/ 24 w 57"/>
                          <a:gd name="T1" fmla="*/ 5 h 274"/>
                          <a:gd name="T2" fmla="*/ 5 w 57"/>
                          <a:gd name="T3" fmla="*/ 0 h 274"/>
                          <a:gd name="T4" fmla="*/ 3 w 57"/>
                          <a:gd name="T5" fmla="*/ 13 h 274"/>
                          <a:gd name="T6" fmla="*/ 0 w 57"/>
                          <a:gd name="T7" fmla="*/ 33 h 274"/>
                          <a:gd name="T8" fmla="*/ 2 w 57"/>
                          <a:gd name="T9" fmla="*/ 68 h 274"/>
                          <a:gd name="T10" fmla="*/ 4 w 57"/>
                          <a:gd name="T11" fmla="*/ 81 h 274"/>
                          <a:gd name="T12" fmla="*/ 9 w 57"/>
                          <a:gd name="T13" fmla="*/ 101 h 274"/>
                          <a:gd name="T14" fmla="*/ 9 w 57"/>
                          <a:gd name="T15" fmla="*/ 125 h 274"/>
                          <a:gd name="T16" fmla="*/ 10 w 57"/>
                          <a:gd name="T17" fmla="*/ 154 h 274"/>
                          <a:gd name="T18" fmla="*/ 12 w 57"/>
                          <a:gd name="T19" fmla="*/ 184 h 274"/>
                          <a:gd name="T20" fmla="*/ 13 w 57"/>
                          <a:gd name="T21" fmla="*/ 198 h 274"/>
                          <a:gd name="T22" fmla="*/ 19 w 57"/>
                          <a:gd name="T23" fmla="*/ 222 h 274"/>
                          <a:gd name="T24" fmla="*/ 24 w 57"/>
                          <a:gd name="T25" fmla="*/ 239 h 274"/>
                          <a:gd name="T26" fmla="*/ 29 w 57"/>
                          <a:gd name="T27" fmla="*/ 264 h 274"/>
                          <a:gd name="T28" fmla="*/ 33 w 57"/>
                          <a:gd name="T29" fmla="*/ 273 h 274"/>
                          <a:gd name="T30" fmla="*/ 50 w 57"/>
                          <a:gd name="T31" fmla="*/ 273 h 274"/>
                          <a:gd name="T32" fmla="*/ 46 w 57"/>
                          <a:gd name="T33" fmla="*/ 266 h 274"/>
                          <a:gd name="T34" fmla="*/ 41 w 57"/>
                          <a:gd name="T35" fmla="*/ 248 h 274"/>
                          <a:gd name="T36" fmla="*/ 38 w 57"/>
                          <a:gd name="T37" fmla="*/ 235 h 274"/>
                          <a:gd name="T38" fmla="*/ 34 w 57"/>
                          <a:gd name="T39" fmla="*/ 222 h 274"/>
                          <a:gd name="T40" fmla="*/ 32 w 57"/>
                          <a:gd name="T41" fmla="*/ 207 h 274"/>
                          <a:gd name="T42" fmla="*/ 32 w 57"/>
                          <a:gd name="T43" fmla="*/ 192 h 274"/>
                          <a:gd name="T44" fmla="*/ 33 w 57"/>
                          <a:gd name="T45" fmla="*/ 179 h 274"/>
                          <a:gd name="T46" fmla="*/ 37 w 57"/>
                          <a:gd name="T47" fmla="*/ 156 h 274"/>
                          <a:gd name="T48" fmla="*/ 40 w 57"/>
                          <a:gd name="T49" fmla="*/ 142 h 274"/>
                          <a:gd name="T50" fmla="*/ 45 w 57"/>
                          <a:gd name="T51" fmla="*/ 125 h 274"/>
                          <a:gd name="T52" fmla="*/ 51 w 57"/>
                          <a:gd name="T53" fmla="*/ 106 h 274"/>
                          <a:gd name="T54" fmla="*/ 52 w 57"/>
                          <a:gd name="T55" fmla="*/ 94 h 274"/>
                          <a:gd name="T56" fmla="*/ 53 w 57"/>
                          <a:gd name="T57" fmla="*/ 82 h 274"/>
                          <a:gd name="T58" fmla="*/ 54 w 57"/>
                          <a:gd name="T59" fmla="*/ 74 h 274"/>
                          <a:gd name="T60" fmla="*/ 30 w 57"/>
                          <a:gd name="T61" fmla="*/ 67 h 274"/>
                          <a:gd name="T62" fmla="*/ 56 w 57"/>
                          <a:gd name="T63" fmla="*/ 51 h 274"/>
                          <a:gd name="T64" fmla="*/ 46 w 57"/>
                          <a:gd name="T65" fmla="*/ 41 h 274"/>
                          <a:gd name="T66" fmla="*/ 40 w 57"/>
                          <a:gd name="T67" fmla="*/ 32 h 274"/>
                          <a:gd name="T68" fmla="*/ 32 w 57"/>
                          <a:gd name="T69" fmla="*/ 19 h 274"/>
                          <a:gd name="T70" fmla="*/ 24 w 57"/>
                          <a:gd name="T71" fmla="*/ 5 h 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7"/>
                          <a:gd name="T109" fmla="*/ 0 h 274"/>
                          <a:gd name="T110" fmla="*/ 57 w 57"/>
                          <a:gd name="T111" fmla="*/ 274 h 27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7" h="274">
                            <a:moveTo>
                              <a:pt x="24" y="5"/>
                            </a:moveTo>
                            <a:lnTo>
                              <a:pt x="5" y="0"/>
                            </a:lnTo>
                            <a:lnTo>
                              <a:pt x="3" y="13"/>
                            </a:lnTo>
                            <a:lnTo>
                              <a:pt x="0" y="33"/>
                            </a:lnTo>
                            <a:lnTo>
                              <a:pt x="2" y="68"/>
                            </a:lnTo>
                            <a:lnTo>
                              <a:pt x="4" y="81"/>
                            </a:lnTo>
                            <a:lnTo>
                              <a:pt x="9" y="101"/>
                            </a:lnTo>
                            <a:lnTo>
                              <a:pt x="9" y="125"/>
                            </a:lnTo>
                            <a:lnTo>
                              <a:pt x="10" y="154"/>
                            </a:lnTo>
                            <a:lnTo>
                              <a:pt x="12" y="184"/>
                            </a:lnTo>
                            <a:lnTo>
                              <a:pt x="13" y="198"/>
                            </a:lnTo>
                            <a:lnTo>
                              <a:pt x="19" y="222"/>
                            </a:lnTo>
                            <a:lnTo>
                              <a:pt x="24" y="239"/>
                            </a:lnTo>
                            <a:lnTo>
                              <a:pt x="29" y="264"/>
                            </a:lnTo>
                            <a:lnTo>
                              <a:pt x="33" y="273"/>
                            </a:lnTo>
                            <a:lnTo>
                              <a:pt x="50" y="273"/>
                            </a:lnTo>
                            <a:lnTo>
                              <a:pt x="46" y="266"/>
                            </a:lnTo>
                            <a:lnTo>
                              <a:pt x="41" y="248"/>
                            </a:lnTo>
                            <a:lnTo>
                              <a:pt x="38" y="235"/>
                            </a:lnTo>
                            <a:lnTo>
                              <a:pt x="34" y="222"/>
                            </a:lnTo>
                            <a:lnTo>
                              <a:pt x="32" y="207"/>
                            </a:lnTo>
                            <a:lnTo>
                              <a:pt x="32" y="192"/>
                            </a:lnTo>
                            <a:lnTo>
                              <a:pt x="33" y="179"/>
                            </a:lnTo>
                            <a:lnTo>
                              <a:pt x="37" y="156"/>
                            </a:lnTo>
                            <a:lnTo>
                              <a:pt x="40" y="142"/>
                            </a:lnTo>
                            <a:lnTo>
                              <a:pt x="45" y="125"/>
                            </a:lnTo>
                            <a:lnTo>
                              <a:pt x="51" y="106"/>
                            </a:lnTo>
                            <a:lnTo>
                              <a:pt x="52" y="94"/>
                            </a:lnTo>
                            <a:lnTo>
                              <a:pt x="53" y="82"/>
                            </a:lnTo>
                            <a:lnTo>
                              <a:pt x="54" y="74"/>
                            </a:lnTo>
                            <a:lnTo>
                              <a:pt x="30" y="67"/>
                            </a:lnTo>
                            <a:lnTo>
                              <a:pt x="56" y="51"/>
                            </a:lnTo>
                            <a:lnTo>
                              <a:pt x="46" y="41"/>
                            </a:lnTo>
                            <a:lnTo>
                              <a:pt x="40" y="32"/>
                            </a:lnTo>
                            <a:lnTo>
                              <a:pt x="32" y="19"/>
                            </a:lnTo>
                            <a:lnTo>
                              <a:pt x="24" y="5"/>
                            </a:lnTo>
                          </a:path>
                        </a:pathLst>
                      </a:custGeom>
                      <a:solidFill>
                        <a:srgbClr val="7F7F7F"/>
                      </a:solidFill>
                      <a:ln w="12700" cap="rnd">
                        <a:noFill/>
                        <a:round/>
                        <a:headEnd/>
                        <a:tailEnd/>
                      </a:ln>
                    </p:spPr>
                    <p:txBody>
                      <a:bodyPr/>
                      <a:lstStyle/>
                      <a:p>
                        <a:endParaRPr lang="en-US"/>
                      </a:p>
                    </p:txBody>
                  </p:sp>
                </p:grpSp>
              </p:grpSp>
            </p:grpSp>
          </p:grpSp>
          <p:grpSp>
            <p:nvGrpSpPr>
              <p:cNvPr id="16" name="Group 43"/>
              <p:cNvGrpSpPr>
                <a:grpSpLocks/>
              </p:cNvGrpSpPr>
              <p:nvPr/>
            </p:nvGrpSpPr>
            <p:grpSpPr bwMode="auto">
              <a:xfrm>
                <a:off x="825" y="1988"/>
                <a:ext cx="140" cy="180"/>
                <a:chOff x="825" y="1988"/>
                <a:chExt cx="140" cy="180"/>
              </a:xfrm>
            </p:grpSpPr>
            <p:sp>
              <p:nvSpPr>
                <p:cNvPr id="13404" name="Freeform 44"/>
                <p:cNvSpPr>
                  <a:spLocks/>
                </p:cNvSpPr>
                <p:nvPr/>
              </p:nvSpPr>
              <p:spPr bwMode="auto">
                <a:xfrm>
                  <a:off x="831" y="1994"/>
                  <a:ext cx="134" cy="174"/>
                </a:xfrm>
                <a:custGeom>
                  <a:avLst/>
                  <a:gdLst>
                    <a:gd name="T0" fmla="*/ 1 w 134"/>
                    <a:gd name="T1" fmla="*/ 89 h 174"/>
                    <a:gd name="T2" fmla="*/ 0 w 134"/>
                    <a:gd name="T3" fmla="*/ 100 h 174"/>
                    <a:gd name="T4" fmla="*/ 7 w 134"/>
                    <a:gd name="T5" fmla="*/ 118 h 174"/>
                    <a:gd name="T6" fmla="*/ 21 w 134"/>
                    <a:gd name="T7" fmla="*/ 129 h 174"/>
                    <a:gd name="T8" fmla="*/ 32 w 134"/>
                    <a:gd name="T9" fmla="*/ 134 h 174"/>
                    <a:gd name="T10" fmla="*/ 38 w 134"/>
                    <a:gd name="T11" fmla="*/ 135 h 174"/>
                    <a:gd name="T12" fmla="*/ 40 w 134"/>
                    <a:gd name="T13" fmla="*/ 143 h 174"/>
                    <a:gd name="T14" fmla="*/ 44 w 134"/>
                    <a:gd name="T15" fmla="*/ 150 h 174"/>
                    <a:gd name="T16" fmla="*/ 52 w 134"/>
                    <a:gd name="T17" fmla="*/ 157 h 174"/>
                    <a:gd name="T18" fmla="*/ 66 w 134"/>
                    <a:gd name="T19" fmla="*/ 168 h 174"/>
                    <a:gd name="T20" fmla="*/ 74 w 134"/>
                    <a:gd name="T21" fmla="*/ 173 h 174"/>
                    <a:gd name="T22" fmla="*/ 83 w 134"/>
                    <a:gd name="T23" fmla="*/ 173 h 174"/>
                    <a:gd name="T24" fmla="*/ 91 w 134"/>
                    <a:gd name="T25" fmla="*/ 170 h 174"/>
                    <a:gd name="T26" fmla="*/ 101 w 134"/>
                    <a:gd name="T27" fmla="*/ 164 h 174"/>
                    <a:gd name="T28" fmla="*/ 112 w 134"/>
                    <a:gd name="T29" fmla="*/ 161 h 174"/>
                    <a:gd name="T30" fmla="*/ 123 w 134"/>
                    <a:gd name="T31" fmla="*/ 147 h 174"/>
                    <a:gd name="T32" fmla="*/ 131 w 134"/>
                    <a:gd name="T33" fmla="*/ 134 h 174"/>
                    <a:gd name="T34" fmla="*/ 133 w 134"/>
                    <a:gd name="T35" fmla="*/ 115 h 174"/>
                    <a:gd name="T36" fmla="*/ 129 w 134"/>
                    <a:gd name="T37" fmla="*/ 98 h 174"/>
                    <a:gd name="T38" fmla="*/ 127 w 134"/>
                    <a:gd name="T39" fmla="*/ 82 h 174"/>
                    <a:gd name="T40" fmla="*/ 121 w 134"/>
                    <a:gd name="T41" fmla="*/ 60 h 174"/>
                    <a:gd name="T42" fmla="*/ 115 w 134"/>
                    <a:gd name="T43" fmla="*/ 49 h 174"/>
                    <a:gd name="T44" fmla="*/ 105 w 134"/>
                    <a:gd name="T45" fmla="*/ 28 h 174"/>
                    <a:gd name="T46" fmla="*/ 91 w 134"/>
                    <a:gd name="T47" fmla="*/ 11 h 174"/>
                    <a:gd name="T48" fmla="*/ 74 w 134"/>
                    <a:gd name="T49" fmla="*/ 1 h 174"/>
                    <a:gd name="T50" fmla="*/ 57 w 134"/>
                    <a:gd name="T51" fmla="*/ 0 h 174"/>
                    <a:gd name="T52" fmla="*/ 44 w 134"/>
                    <a:gd name="T53" fmla="*/ 2 h 174"/>
                    <a:gd name="T54" fmla="*/ 25 w 134"/>
                    <a:gd name="T55" fmla="*/ 10 h 174"/>
                    <a:gd name="T56" fmla="*/ 10 w 134"/>
                    <a:gd name="T57" fmla="*/ 21 h 174"/>
                    <a:gd name="T58" fmla="*/ 4 w 134"/>
                    <a:gd name="T59" fmla="*/ 35 h 174"/>
                    <a:gd name="T60" fmla="*/ 1 w 134"/>
                    <a:gd name="T61" fmla="*/ 60 h 174"/>
                    <a:gd name="T62" fmla="*/ 4 w 134"/>
                    <a:gd name="T63" fmla="*/ 88 h 17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4"/>
                    <a:gd name="T97" fmla="*/ 0 h 174"/>
                    <a:gd name="T98" fmla="*/ 134 w 134"/>
                    <a:gd name="T99" fmla="*/ 174 h 17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4" h="174">
                      <a:moveTo>
                        <a:pt x="4" y="88"/>
                      </a:moveTo>
                      <a:lnTo>
                        <a:pt x="1" y="89"/>
                      </a:lnTo>
                      <a:lnTo>
                        <a:pt x="0" y="93"/>
                      </a:lnTo>
                      <a:lnTo>
                        <a:pt x="0" y="100"/>
                      </a:lnTo>
                      <a:lnTo>
                        <a:pt x="4" y="111"/>
                      </a:lnTo>
                      <a:lnTo>
                        <a:pt x="7" y="118"/>
                      </a:lnTo>
                      <a:lnTo>
                        <a:pt x="13" y="123"/>
                      </a:lnTo>
                      <a:lnTo>
                        <a:pt x="21" y="129"/>
                      </a:lnTo>
                      <a:lnTo>
                        <a:pt x="25" y="132"/>
                      </a:lnTo>
                      <a:lnTo>
                        <a:pt x="32" y="134"/>
                      </a:lnTo>
                      <a:lnTo>
                        <a:pt x="35" y="134"/>
                      </a:lnTo>
                      <a:lnTo>
                        <a:pt x="38" y="135"/>
                      </a:lnTo>
                      <a:lnTo>
                        <a:pt x="39" y="139"/>
                      </a:lnTo>
                      <a:lnTo>
                        <a:pt x="40" y="143"/>
                      </a:lnTo>
                      <a:lnTo>
                        <a:pt x="42" y="147"/>
                      </a:lnTo>
                      <a:lnTo>
                        <a:pt x="44" y="150"/>
                      </a:lnTo>
                      <a:lnTo>
                        <a:pt x="47" y="153"/>
                      </a:lnTo>
                      <a:lnTo>
                        <a:pt x="52" y="157"/>
                      </a:lnTo>
                      <a:lnTo>
                        <a:pt x="58" y="161"/>
                      </a:lnTo>
                      <a:lnTo>
                        <a:pt x="66" y="168"/>
                      </a:lnTo>
                      <a:lnTo>
                        <a:pt x="70" y="171"/>
                      </a:lnTo>
                      <a:lnTo>
                        <a:pt x="74" y="173"/>
                      </a:lnTo>
                      <a:lnTo>
                        <a:pt x="79" y="173"/>
                      </a:lnTo>
                      <a:lnTo>
                        <a:pt x="83" y="173"/>
                      </a:lnTo>
                      <a:lnTo>
                        <a:pt x="88" y="172"/>
                      </a:lnTo>
                      <a:lnTo>
                        <a:pt x="91" y="170"/>
                      </a:lnTo>
                      <a:lnTo>
                        <a:pt x="96" y="167"/>
                      </a:lnTo>
                      <a:lnTo>
                        <a:pt x="101" y="164"/>
                      </a:lnTo>
                      <a:lnTo>
                        <a:pt x="106" y="161"/>
                      </a:lnTo>
                      <a:lnTo>
                        <a:pt x="112" y="161"/>
                      </a:lnTo>
                      <a:lnTo>
                        <a:pt x="118" y="157"/>
                      </a:lnTo>
                      <a:lnTo>
                        <a:pt x="123" y="147"/>
                      </a:lnTo>
                      <a:lnTo>
                        <a:pt x="127" y="141"/>
                      </a:lnTo>
                      <a:lnTo>
                        <a:pt x="131" y="134"/>
                      </a:lnTo>
                      <a:lnTo>
                        <a:pt x="133" y="124"/>
                      </a:lnTo>
                      <a:lnTo>
                        <a:pt x="133" y="115"/>
                      </a:lnTo>
                      <a:lnTo>
                        <a:pt x="132" y="105"/>
                      </a:lnTo>
                      <a:lnTo>
                        <a:pt x="129" y="98"/>
                      </a:lnTo>
                      <a:lnTo>
                        <a:pt x="128" y="92"/>
                      </a:lnTo>
                      <a:lnTo>
                        <a:pt x="127" y="82"/>
                      </a:lnTo>
                      <a:lnTo>
                        <a:pt x="125" y="70"/>
                      </a:lnTo>
                      <a:lnTo>
                        <a:pt x="121" y="60"/>
                      </a:lnTo>
                      <a:lnTo>
                        <a:pt x="117" y="54"/>
                      </a:lnTo>
                      <a:lnTo>
                        <a:pt x="115" y="49"/>
                      </a:lnTo>
                      <a:lnTo>
                        <a:pt x="111" y="38"/>
                      </a:lnTo>
                      <a:lnTo>
                        <a:pt x="105" y="28"/>
                      </a:lnTo>
                      <a:lnTo>
                        <a:pt x="98" y="19"/>
                      </a:lnTo>
                      <a:lnTo>
                        <a:pt x="91" y="11"/>
                      </a:lnTo>
                      <a:lnTo>
                        <a:pt x="83" y="6"/>
                      </a:lnTo>
                      <a:lnTo>
                        <a:pt x="74" y="1"/>
                      </a:lnTo>
                      <a:lnTo>
                        <a:pt x="65" y="0"/>
                      </a:lnTo>
                      <a:lnTo>
                        <a:pt x="57" y="0"/>
                      </a:lnTo>
                      <a:lnTo>
                        <a:pt x="45" y="1"/>
                      </a:lnTo>
                      <a:lnTo>
                        <a:pt x="44" y="2"/>
                      </a:lnTo>
                      <a:lnTo>
                        <a:pt x="36" y="5"/>
                      </a:lnTo>
                      <a:lnTo>
                        <a:pt x="25" y="10"/>
                      </a:lnTo>
                      <a:lnTo>
                        <a:pt x="16" y="15"/>
                      </a:lnTo>
                      <a:lnTo>
                        <a:pt x="10" y="21"/>
                      </a:lnTo>
                      <a:lnTo>
                        <a:pt x="7" y="27"/>
                      </a:lnTo>
                      <a:lnTo>
                        <a:pt x="4" y="35"/>
                      </a:lnTo>
                      <a:lnTo>
                        <a:pt x="1" y="49"/>
                      </a:lnTo>
                      <a:lnTo>
                        <a:pt x="1" y="60"/>
                      </a:lnTo>
                      <a:lnTo>
                        <a:pt x="2" y="73"/>
                      </a:lnTo>
                      <a:lnTo>
                        <a:pt x="4" y="88"/>
                      </a:lnTo>
                    </a:path>
                  </a:pathLst>
                </a:custGeom>
                <a:solidFill>
                  <a:srgbClr val="FFBFBF"/>
                </a:solidFill>
                <a:ln w="12700" cap="rnd">
                  <a:noFill/>
                  <a:round/>
                  <a:headEnd/>
                  <a:tailEnd/>
                </a:ln>
              </p:spPr>
              <p:txBody>
                <a:bodyPr/>
                <a:lstStyle/>
                <a:p>
                  <a:endParaRPr lang="en-US"/>
                </a:p>
              </p:txBody>
            </p:sp>
            <p:grpSp>
              <p:nvGrpSpPr>
                <p:cNvPr id="17" name="Group 45"/>
                <p:cNvGrpSpPr>
                  <a:grpSpLocks/>
                </p:cNvGrpSpPr>
                <p:nvPr/>
              </p:nvGrpSpPr>
              <p:grpSpPr bwMode="auto">
                <a:xfrm>
                  <a:off x="851" y="2050"/>
                  <a:ext cx="110" cy="104"/>
                  <a:chOff x="851" y="2050"/>
                  <a:chExt cx="110" cy="104"/>
                </a:xfrm>
              </p:grpSpPr>
              <p:grpSp>
                <p:nvGrpSpPr>
                  <p:cNvPr id="18" name="Group 46"/>
                  <p:cNvGrpSpPr>
                    <a:grpSpLocks/>
                  </p:cNvGrpSpPr>
                  <p:nvPr/>
                </p:nvGrpSpPr>
                <p:grpSpPr bwMode="auto">
                  <a:xfrm>
                    <a:off x="851" y="2050"/>
                    <a:ext cx="110" cy="104"/>
                    <a:chOff x="851" y="2050"/>
                    <a:chExt cx="110" cy="104"/>
                  </a:xfrm>
                </p:grpSpPr>
                <p:sp>
                  <p:nvSpPr>
                    <p:cNvPr id="13422" name="Freeform 47"/>
                    <p:cNvSpPr>
                      <a:spLocks/>
                    </p:cNvSpPr>
                    <p:nvPr/>
                  </p:nvSpPr>
                  <p:spPr bwMode="auto">
                    <a:xfrm>
                      <a:off x="924" y="2050"/>
                      <a:ext cx="24" cy="45"/>
                    </a:xfrm>
                    <a:custGeom>
                      <a:avLst/>
                      <a:gdLst>
                        <a:gd name="T0" fmla="*/ 16 w 24"/>
                        <a:gd name="T1" fmla="*/ 0 h 45"/>
                        <a:gd name="T2" fmla="*/ 16 w 24"/>
                        <a:gd name="T3" fmla="*/ 3 h 45"/>
                        <a:gd name="T4" fmla="*/ 15 w 24"/>
                        <a:gd name="T5" fmla="*/ 6 h 45"/>
                        <a:gd name="T6" fmla="*/ 13 w 24"/>
                        <a:gd name="T7" fmla="*/ 8 h 45"/>
                        <a:gd name="T8" fmla="*/ 10 w 24"/>
                        <a:gd name="T9" fmla="*/ 10 h 45"/>
                        <a:gd name="T10" fmla="*/ 7 w 24"/>
                        <a:gd name="T11" fmla="*/ 14 h 45"/>
                        <a:gd name="T12" fmla="*/ 22 w 24"/>
                        <a:gd name="T13" fmla="*/ 11 h 45"/>
                        <a:gd name="T14" fmla="*/ 23 w 24"/>
                        <a:gd name="T15" fmla="*/ 12 h 45"/>
                        <a:gd name="T16" fmla="*/ 20 w 24"/>
                        <a:gd name="T17" fmla="*/ 14 h 45"/>
                        <a:gd name="T18" fmla="*/ 18 w 24"/>
                        <a:gd name="T19" fmla="*/ 15 h 45"/>
                        <a:gd name="T20" fmla="*/ 16 w 24"/>
                        <a:gd name="T21" fmla="*/ 18 h 45"/>
                        <a:gd name="T22" fmla="*/ 14 w 24"/>
                        <a:gd name="T23" fmla="*/ 19 h 45"/>
                        <a:gd name="T24" fmla="*/ 12 w 24"/>
                        <a:gd name="T25" fmla="*/ 19 h 45"/>
                        <a:gd name="T26" fmla="*/ 7 w 24"/>
                        <a:gd name="T27" fmla="*/ 18 h 45"/>
                        <a:gd name="T28" fmla="*/ 12 w 24"/>
                        <a:gd name="T29" fmla="*/ 19 h 45"/>
                        <a:gd name="T30" fmla="*/ 13 w 24"/>
                        <a:gd name="T31" fmla="*/ 20 h 45"/>
                        <a:gd name="T32" fmla="*/ 16 w 24"/>
                        <a:gd name="T33" fmla="*/ 20 h 45"/>
                        <a:gd name="T34" fmla="*/ 19 w 24"/>
                        <a:gd name="T35" fmla="*/ 19 h 45"/>
                        <a:gd name="T36" fmla="*/ 22 w 24"/>
                        <a:gd name="T37" fmla="*/ 18 h 45"/>
                        <a:gd name="T38" fmla="*/ 23 w 24"/>
                        <a:gd name="T39" fmla="*/ 15 h 45"/>
                        <a:gd name="T40" fmla="*/ 19 w 24"/>
                        <a:gd name="T41" fmla="*/ 21 h 45"/>
                        <a:gd name="T42" fmla="*/ 16 w 24"/>
                        <a:gd name="T43" fmla="*/ 22 h 45"/>
                        <a:gd name="T44" fmla="*/ 13 w 24"/>
                        <a:gd name="T45" fmla="*/ 22 h 45"/>
                        <a:gd name="T46" fmla="*/ 11 w 24"/>
                        <a:gd name="T47" fmla="*/ 21 h 45"/>
                        <a:gd name="T48" fmla="*/ 10 w 24"/>
                        <a:gd name="T49" fmla="*/ 20 h 45"/>
                        <a:gd name="T50" fmla="*/ 8 w 24"/>
                        <a:gd name="T51" fmla="*/ 20 h 45"/>
                        <a:gd name="T52" fmla="*/ 6 w 24"/>
                        <a:gd name="T53" fmla="*/ 20 h 45"/>
                        <a:gd name="T54" fmla="*/ 7 w 24"/>
                        <a:gd name="T55" fmla="*/ 26 h 45"/>
                        <a:gd name="T56" fmla="*/ 10 w 24"/>
                        <a:gd name="T57" fmla="*/ 30 h 45"/>
                        <a:gd name="T58" fmla="*/ 11 w 24"/>
                        <a:gd name="T59" fmla="*/ 32 h 45"/>
                        <a:gd name="T60" fmla="*/ 13 w 24"/>
                        <a:gd name="T61" fmla="*/ 34 h 45"/>
                        <a:gd name="T62" fmla="*/ 14 w 24"/>
                        <a:gd name="T63" fmla="*/ 36 h 45"/>
                        <a:gd name="T64" fmla="*/ 15 w 24"/>
                        <a:gd name="T65" fmla="*/ 38 h 45"/>
                        <a:gd name="T66" fmla="*/ 16 w 24"/>
                        <a:gd name="T67" fmla="*/ 41 h 45"/>
                        <a:gd name="T68" fmla="*/ 14 w 24"/>
                        <a:gd name="T69" fmla="*/ 44 h 45"/>
                        <a:gd name="T70" fmla="*/ 13 w 24"/>
                        <a:gd name="T71" fmla="*/ 39 h 45"/>
                        <a:gd name="T72" fmla="*/ 13 w 24"/>
                        <a:gd name="T73" fmla="*/ 36 h 45"/>
                        <a:gd name="T74" fmla="*/ 11 w 24"/>
                        <a:gd name="T75" fmla="*/ 36 h 45"/>
                        <a:gd name="T76" fmla="*/ 8 w 24"/>
                        <a:gd name="T77" fmla="*/ 34 h 45"/>
                        <a:gd name="T78" fmla="*/ 7 w 24"/>
                        <a:gd name="T79" fmla="*/ 33 h 45"/>
                        <a:gd name="T80" fmla="*/ 5 w 24"/>
                        <a:gd name="T81" fmla="*/ 31 h 45"/>
                        <a:gd name="T82" fmla="*/ 3 w 24"/>
                        <a:gd name="T83" fmla="*/ 29 h 45"/>
                        <a:gd name="T84" fmla="*/ 1 w 24"/>
                        <a:gd name="T85" fmla="*/ 26 h 45"/>
                        <a:gd name="T86" fmla="*/ 1 w 24"/>
                        <a:gd name="T87" fmla="*/ 24 h 45"/>
                        <a:gd name="T88" fmla="*/ 0 w 24"/>
                        <a:gd name="T89" fmla="*/ 19 h 45"/>
                        <a:gd name="T90" fmla="*/ 1 w 24"/>
                        <a:gd name="T91" fmla="*/ 16 h 45"/>
                        <a:gd name="T92" fmla="*/ 1 w 24"/>
                        <a:gd name="T93" fmla="*/ 13 h 45"/>
                        <a:gd name="T94" fmla="*/ 16 w 24"/>
                        <a:gd name="T95" fmla="*/ 0 h 4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4"/>
                        <a:gd name="T145" fmla="*/ 0 h 45"/>
                        <a:gd name="T146" fmla="*/ 24 w 24"/>
                        <a:gd name="T147" fmla="*/ 45 h 4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4" h="45">
                          <a:moveTo>
                            <a:pt x="16" y="0"/>
                          </a:moveTo>
                          <a:lnTo>
                            <a:pt x="16" y="3"/>
                          </a:lnTo>
                          <a:lnTo>
                            <a:pt x="15" y="6"/>
                          </a:lnTo>
                          <a:lnTo>
                            <a:pt x="13" y="8"/>
                          </a:lnTo>
                          <a:lnTo>
                            <a:pt x="10" y="10"/>
                          </a:lnTo>
                          <a:lnTo>
                            <a:pt x="7" y="14"/>
                          </a:lnTo>
                          <a:lnTo>
                            <a:pt x="22" y="11"/>
                          </a:lnTo>
                          <a:lnTo>
                            <a:pt x="23" y="12"/>
                          </a:lnTo>
                          <a:lnTo>
                            <a:pt x="20" y="14"/>
                          </a:lnTo>
                          <a:lnTo>
                            <a:pt x="18" y="15"/>
                          </a:lnTo>
                          <a:lnTo>
                            <a:pt x="16" y="18"/>
                          </a:lnTo>
                          <a:lnTo>
                            <a:pt x="14" y="19"/>
                          </a:lnTo>
                          <a:lnTo>
                            <a:pt x="12" y="19"/>
                          </a:lnTo>
                          <a:lnTo>
                            <a:pt x="7" y="18"/>
                          </a:lnTo>
                          <a:lnTo>
                            <a:pt x="12" y="19"/>
                          </a:lnTo>
                          <a:lnTo>
                            <a:pt x="13" y="20"/>
                          </a:lnTo>
                          <a:lnTo>
                            <a:pt x="16" y="20"/>
                          </a:lnTo>
                          <a:lnTo>
                            <a:pt x="19" y="19"/>
                          </a:lnTo>
                          <a:lnTo>
                            <a:pt x="22" y="18"/>
                          </a:lnTo>
                          <a:lnTo>
                            <a:pt x="23" y="15"/>
                          </a:lnTo>
                          <a:lnTo>
                            <a:pt x="19" y="21"/>
                          </a:lnTo>
                          <a:lnTo>
                            <a:pt x="16" y="22"/>
                          </a:lnTo>
                          <a:lnTo>
                            <a:pt x="13" y="22"/>
                          </a:lnTo>
                          <a:lnTo>
                            <a:pt x="11" y="21"/>
                          </a:lnTo>
                          <a:lnTo>
                            <a:pt x="10" y="20"/>
                          </a:lnTo>
                          <a:lnTo>
                            <a:pt x="8" y="20"/>
                          </a:lnTo>
                          <a:lnTo>
                            <a:pt x="6" y="20"/>
                          </a:lnTo>
                          <a:lnTo>
                            <a:pt x="7" y="26"/>
                          </a:lnTo>
                          <a:lnTo>
                            <a:pt x="10" y="30"/>
                          </a:lnTo>
                          <a:lnTo>
                            <a:pt x="11" y="32"/>
                          </a:lnTo>
                          <a:lnTo>
                            <a:pt x="13" y="34"/>
                          </a:lnTo>
                          <a:lnTo>
                            <a:pt x="14" y="36"/>
                          </a:lnTo>
                          <a:lnTo>
                            <a:pt x="15" y="38"/>
                          </a:lnTo>
                          <a:lnTo>
                            <a:pt x="16" y="41"/>
                          </a:lnTo>
                          <a:lnTo>
                            <a:pt x="14" y="44"/>
                          </a:lnTo>
                          <a:lnTo>
                            <a:pt x="13" y="39"/>
                          </a:lnTo>
                          <a:lnTo>
                            <a:pt x="13" y="36"/>
                          </a:lnTo>
                          <a:lnTo>
                            <a:pt x="11" y="36"/>
                          </a:lnTo>
                          <a:lnTo>
                            <a:pt x="8" y="34"/>
                          </a:lnTo>
                          <a:lnTo>
                            <a:pt x="7" y="33"/>
                          </a:lnTo>
                          <a:lnTo>
                            <a:pt x="5" y="31"/>
                          </a:lnTo>
                          <a:lnTo>
                            <a:pt x="3" y="29"/>
                          </a:lnTo>
                          <a:lnTo>
                            <a:pt x="1" y="26"/>
                          </a:lnTo>
                          <a:lnTo>
                            <a:pt x="1" y="24"/>
                          </a:lnTo>
                          <a:lnTo>
                            <a:pt x="0" y="19"/>
                          </a:lnTo>
                          <a:lnTo>
                            <a:pt x="1" y="16"/>
                          </a:lnTo>
                          <a:lnTo>
                            <a:pt x="1" y="13"/>
                          </a:lnTo>
                          <a:lnTo>
                            <a:pt x="16" y="0"/>
                          </a:lnTo>
                        </a:path>
                      </a:pathLst>
                    </a:custGeom>
                    <a:solidFill>
                      <a:srgbClr val="DF9F7F"/>
                    </a:solidFill>
                    <a:ln w="12700" cap="rnd">
                      <a:noFill/>
                      <a:round/>
                      <a:headEnd/>
                      <a:tailEnd/>
                    </a:ln>
                  </p:spPr>
                  <p:txBody>
                    <a:bodyPr/>
                    <a:lstStyle/>
                    <a:p>
                      <a:endParaRPr lang="en-US"/>
                    </a:p>
                  </p:txBody>
                </p:sp>
                <p:grpSp>
                  <p:nvGrpSpPr>
                    <p:cNvPr id="19" name="Group 48"/>
                    <p:cNvGrpSpPr>
                      <a:grpSpLocks/>
                    </p:cNvGrpSpPr>
                    <p:nvPr/>
                  </p:nvGrpSpPr>
                  <p:grpSpPr bwMode="auto">
                    <a:xfrm>
                      <a:off x="851" y="2085"/>
                      <a:ext cx="110" cy="69"/>
                      <a:chOff x="851" y="2085"/>
                      <a:chExt cx="110" cy="69"/>
                    </a:xfrm>
                  </p:grpSpPr>
                  <p:sp>
                    <p:nvSpPr>
                      <p:cNvPr id="13425" name="Freeform 49"/>
                      <p:cNvSpPr>
                        <a:spLocks/>
                      </p:cNvSpPr>
                      <p:nvPr/>
                    </p:nvSpPr>
                    <p:spPr bwMode="auto">
                      <a:xfrm>
                        <a:off x="851" y="2085"/>
                        <a:ext cx="85" cy="69"/>
                      </a:xfrm>
                      <a:custGeom>
                        <a:avLst/>
                        <a:gdLst>
                          <a:gd name="T0" fmla="*/ 4 w 85"/>
                          <a:gd name="T1" fmla="*/ 0 h 69"/>
                          <a:gd name="T2" fmla="*/ 5 w 85"/>
                          <a:gd name="T3" fmla="*/ 6 h 69"/>
                          <a:gd name="T4" fmla="*/ 8 w 85"/>
                          <a:gd name="T5" fmla="*/ 13 h 69"/>
                          <a:gd name="T6" fmla="*/ 13 w 85"/>
                          <a:gd name="T7" fmla="*/ 19 h 69"/>
                          <a:gd name="T8" fmla="*/ 16 w 85"/>
                          <a:gd name="T9" fmla="*/ 22 h 69"/>
                          <a:gd name="T10" fmla="*/ 20 w 85"/>
                          <a:gd name="T11" fmla="*/ 24 h 69"/>
                          <a:gd name="T12" fmla="*/ 26 w 85"/>
                          <a:gd name="T13" fmla="*/ 24 h 69"/>
                          <a:gd name="T14" fmla="*/ 33 w 85"/>
                          <a:gd name="T15" fmla="*/ 23 h 69"/>
                          <a:gd name="T16" fmla="*/ 40 w 85"/>
                          <a:gd name="T17" fmla="*/ 23 h 69"/>
                          <a:gd name="T18" fmla="*/ 45 w 85"/>
                          <a:gd name="T19" fmla="*/ 22 h 69"/>
                          <a:gd name="T20" fmla="*/ 48 w 85"/>
                          <a:gd name="T21" fmla="*/ 22 h 69"/>
                          <a:gd name="T22" fmla="*/ 47 w 85"/>
                          <a:gd name="T23" fmla="*/ 27 h 69"/>
                          <a:gd name="T24" fmla="*/ 48 w 85"/>
                          <a:gd name="T25" fmla="*/ 32 h 69"/>
                          <a:gd name="T26" fmla="*/ 45 w 85"/>
                          <a:gd name="T27" fmla="*/ 32 h 69"/>
                          <a:gd name="T28" fmla="*/ 41 w 85"/>
                          <a:gd name="T29" fmla="*/ 33 h 69"/>
                          <a:gd name="T30" fmla="*/ 40 w 85"/>
                          <a:gd name="T31" fmla="*/ 37 h 69"/>
                          <a:gd name="T32" fmla="*/ 41 w 85"/>
                          <a:gd name="T33" fmla="*/ 40 h 69"/>
                          <a:gd name="T34" fmla="*/ 43 w 85"/>
                          <a:gd name="T35" fmla="*/ 45 h 69"/>
                          <a:gd name="T36" fmla="*/ 46 w 85"/>
                          <a:gd name="T37" fmla="*/ 48 h 69"/>
                          <a:gd name="T38" fmla="*/ 50 w 85"/>
                          <a:gd name="T39" fmla="*/ 50 h 69"/>
                          <a:gd name="T40" fmla="*/ 57 w 85"/>
                          <a:gd name="T41" fmla="*/ 50 h 69"/>
                          <a:gd name="T42" fmla="*/ 60 w 85"/>
                          <a:gd name="T43" fmla="*/ 50 h 69"/>
                          <a:gd name="T44" fmla="*/ 63 w 85"/>
                          <a:gd name="T45" fmla="*/ 53 h 69"/>
                          <a:gd name="T46" fmla="*/ 67 w 85"/>
                          <a:gd name="T47" fmla="*/ 56 h 69"/>
                          <a:gd name="T48" fmla="*/ 72 w 85"/>
                          <a:gd name="T49" fmla="*/ 58 h 69"/>
                          <a:gd name="T50" fmla="*/ 77 w 85"/>
                          <a:gd name="T51" fmla="*/ 58 h 69"/>
                          <a:gd name="T52" fmla="*/ 79 w 85"/>
                          <a:gd name="T53" fmla="*/ 57 h 69"/>
                          <a:gd name="T54" fmla="*/ 81 w 85"/>
                          <a:gd name="T55" fmla="*/ 61 h 69"/>
                          <a:gd name="T56" fmla="*/ 84 w 85"/>
                          <a:gd name="T57" fmla="*/ 64 h 69"/>
                          <a:gd name="T58" fmla="*/ 80 w 85"/>
                          <a:gd name="T59" fmla="*/ 66 h 69"/>
                          <a:gd name="T60" fmla="*/ 76 w 85"/>
                          <a:gd name="T61" fmla="*/ 68 h 69"/>
                          <a:gd name="T62" fmla="*/ 70 w 85"/>
                          <a:gd name="T63" fmla="*/ 68 h 69"/>
                          <a:gd name="T64" fmla="*/ 64 w 85"/>
                          <a:gd name="T65" fmla="*/ 68 h 69"/>
                          <a:gd name="T66" fmla="*/ 63 w 85"/>
                          <a:gd name="T67" fmla="*/ 68 h 69"/>
                          <a:gd name="T68" fmla="*/ 53 w 85"/>
                          <a:gd name="T69" fmla="*/ 67 h 69"/>
                          <a:gd name="T70" fmla="*/ 48 w 85"/>
                          <a:gd name="T71" fmla="*/ 65 h 69"/>
                          <a:gd name="T72" fmla="*/ 41 w 85"/>
                          <a:gd name="T73" fmla="*/ 61 h 69"/>
                          <a:gd name="T74" fmla="*/ 33 w 85"/>
                          <a:gd name="T75" fmla="*/ 53 h 69"/>
                          <a:gd name="T76" fmla="*/ 20 w 85"/>
                          <a:gd name="T77" fmla="*/ 42 h 69"/>
                          <a:gd name="T78" fmla="*/ 9 w 85"/>
                          <a:gd name="T79" fmla="*/ 30 h 69"/>
                          <a:gd name="T80" fmla="*/ 4 w 85"/>
                          <a:gd name="T81" fmla="*/ 24 h 69"/>
                          <a:gd name="T82" fmla="*/ 1 w 85"/>
                          <a:gd name="T83" fmla="*/ 18 h 69"/>
                          <a:gd name="T84" fmla="*/ 0 w 85"/>
                          <a:gd name="T85" fmla="*/ 13 h 69"/>
                          <a:gd name="T86" fmla="*/ 4 w 85"/>
                          <a:gd name="T87" fmla="*/ 0 h 6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5"/>
                          <a:gd name="T133" fmla="*/ 0 h 69"/>
                          <a:gd name="T134" fmla="*/ 85 w 85"/>
                          <a:gd name="T135" fmla="*/ 69 h 6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5" h="69">
                            <a:moveTo>
                              <a:pt x="4" y="0"/>
                            </a:moveTo>
                            <a:lnTo>
                              <a:pt x="5" y="6"/>
                            </a:lnTo>
                            <a:lnTo>
                              <a:pt x="8" y="13"/>
                            </a:lnTo>
                            <a:lnTo>
                              <a:pt x="13" y="19"/>
                            </a:lnTo>
                            <a:lnTo>
                              <a:pt x="16" y="22"/>
                            </a:lnTo>
                            <a:lnTo>
                              <a:pt x="20" y="24"/>
                            </a:lnTo>
                            <a:lnTo>
                              <a:pt x="26" y="24"/>
                            </a:lnTo>
                            <a:lnTo>
                              <a:pt x="33" y="23"/>
                            </a:lnTo>
                            <a:lnTo>
                              <a:pt x="40" y="23"/>
                            </a:lnTo>
                            <a:lnTo>
                              <a:pt x="45" y="22"/>
                            </a:lnTo>
                            <a:lnTo>
                              <a:pt x="48" y="22"/>
                            </a:lnTo>
                            <a:lnTo>
                              <a:pt x="47" y="27"/>
                            </a:lnTo>
                            <a:lnTo>
                              <a:pt x="48" y="32"/>
                            </a:lnTo>
                            <a:lnTo>
                              <a:pt x="45" y="32"/>
                            </a:lnTo>
                            <a:lnTo>
                              <a:pt x="41" y="33"/>
                            </a:lnTo>
                            <a:lnTo>
                              <a:pt x="40" y="37"/>
                            </a:lnTo>
                            <a:lnTo>
                              <a:pt x="41" y="40"/>
                            </a:lnTo>
                            <a:lnTo>
                              <a:pt x="43" y="45"/>
                            </a:lnTo>
                            <a:lnTo>
                              <a:pt x="46" y="48"/>
                            </a:lnTo>
                            <a:lnTo>
                              <a:pt x="50" y="50"/>
                            </a:lnTo>
                            <a:lnTo>
                              <a:pt x="57" y="50"/>
                            </a:lnTo>
                            <a:lnTo>
                              <a:pt x="60" y="50"/>
                            </a:lnTo>
                            <a:lnTo>
                              <a:pt x="63" y="53"/>
                            </a:lnTo>
                            <a:lnTo>
                              <a:pt x="67" y="56"/>
                            </a:lnTo>
                            <a:lnTo>
                              <a:pt x="72" y="58"/>
                            </a:lnTo>
                            <a:lnTo>
                              <a:pt x="77" y="58"/>
                            </a:lnTo>
                            <a:lnTo>
                              <a:pt x="79" y="57"/>
                            </a:lnTo>
                            <a:lnTo>
                              <a:pt x="81" y="61"/>
                            </a:lnTo>
                            <a:lnTo>
                              <a:pt x="84" y="64"/>
                            </a:lnTo>
                            <a:lnTo>
                              <a:pt x="80" y="66"/>
                            </a:lnTo>
                            <a:lnTo>
                              <a:pt x="76" y="68"/>
                            </a:lnTo>
                            <a:lnTo>
                              <a:pt x="70" y="68"/>
                            </a:lnTo>
                            <a:lnTo>
                              <a:pt x="64" y="68"/>
                            </a:lnTo>
                            <a:lnTo>
                              <a:pt x="63" y="68"/>
                            </a:lnTo>
                            <a:lnTo>
                              <a:pt x="53" y="67"/>
                            </a:lnTo>
                            <a:lnTo>
                              <a:pt x="48" y="65"/>
                            </a:lnTo>
                            <a:lnTo>
                              <a:pt x="41" y="61"/>
                            </a:lnTo>
                            <a:lnTo>
                              <a:pt x="33" y="53"/>
                            </a:lnTo>
                            <a:lnTo>
                              <a:pt x="20" y="42"/>
                            </a:lnTo>
                            <a:lnTo>
                              <a:pt x="9" y="30"/>
                            </a:lnTo>
                            <a:lnTo>
                              <a:pt x="4" y="24"/>
                            </a:lnTo>
                            <a:lnTo>
                              <a:pt x="1" y="18"/>
                            </a:lnTo>
                            <a:lnTo>
                              <a:pt x="0" y="13"/>
                            </a:lnTo>
                            <a:lnTo>
                              <a:pt x="4" y="0"/>
                            </a:lnTo>
                          </a:path>
                        </a:pathLst>
                      </a:custGeom>
                      <a:solidFill>
                        <a:srgbClr val="DF9F7F"/>
                      </a:solidFill>
                      <a:ln w="12700" cap="rnd">
                        <a:noFill/>
                        <a:round/>
                        <a:headEnd/>
                        <a:tailEnd/>
                      </a:ln>
                    </p:spPr>
                    <p:txBody>
                      <a:bodyPr/>
                      <a:lstStyle/>
                      <a:p>
                        <a:endParaRPr lang="en-US"/>
                      </a:p>
                    </p:txBody>
                  </p:sp>
                  <p:sp>
                    <p:nvSpPr>
                      <p:cNvPr id="13426" name="Freeform 50"/>
                      <p:cNvSpPr>
                        <a:spLocks/>
                      </p:cNvSpPr>
                      <p:nvPr/>
                    </p:nvSpPr>
                    <p:spPr bwMode="auto">
                      <a:xfrm>
                        <a:off x="910" y="2098"/>
                        <a:ext cx="17" cy="33"/>
                      </a:xfrm>
                      <a:custGeom>
                        <a:avLst/>
                        <a:gdLst>
                          <a:gd name="T0" fmla="*/ 16 w 17"/>
                          <a:gd name="T1" fmla="*/ 1 h 33"/>
                          <a:gd name="T2" fmla="*/ 12 w 17"/>
                          <a:gd name="T3" fmla="*/ 0 h 33"/>
                          <a:gd name="T4" fmla="*/ 10 w 17"/>
                          <a:gd name="T5" fmla="*/ 0 h 33"/>
                          <a:gd name="T6" fmla="*/ 8 w 17"/>
                          <a:gd name="T7" fmla="*/ 2 h 33"/>
                          <a:gd name="T8" fmla="*/ 6 w 17"/>
                          <a:gd name="T9" fmla="*/ 3 h 33"/>
                          <a:gd name="T10" fmla="*/ 4 w 17"/>
                          <a:gd name="T11" fmla="*/ 6 h 33"/>
                          <a:gd name="T12" fmla="*/ 4 w 17"/>
                          <a:gd name="T13" fmla="*/ 10 h 33"/>
                          <a:gd name="T14" fmla="*/ 2 w 17"/>
                          <a:gd name="T15" fmla="*/ 17 h 33"/>
                          <a:gd name="T16" fmla="*/ 0 w 17"/>
                          <a:gd name="T17" fmla="*/ 22 h 33"/>
                          <a:gd name="T18" fmla="*/ 2 w 17"/>
                          <a:gd name="T19" fmla="*/ 26 h 33"/>
                          <a:gd name="T20" fmla="*/ 4 w 17"/>
                          <a:gd name="T21" fmla="*/ 32 h 33"/>
                          <a:gd name="T22" fmla="*/ 4 w 17"/>
                          <a:gd name="T23" fmla="*/ 23 h 33"/>
                          <a:gd name="T24" fmla="*/ 4 w 17"/>
                          <a:gd name="T25" fmla="*/ 18 h 33"/>
                          <a:gd name="T26" fmla="*/ 4 w 17"/>
                          <a:gd name="T27" fmla="*/ 14 h 33"/>
                          <a:gd name="T28" fmla="*/ 6 w 17"/>
                          <a:gd name="T29" fmla="*/ 11 h 33"/>
                          <a:gd name="T30" fmla="*/ 6 w 17"/>
                          <a:gd name="T31" fmla="*/ 10 h 33"/>
                          <a:gd name="T32" fmla="*/ 10 w 17"/>
                          <a:gd name="T33" fmla="*/ 10 h 33"/>
                          <a:gd name="T34" fmla="*/ 12 w 17"/>
                          <a:gd name="T35" fmla="*/ 10 h 33"/>
                          <a:gd name="T36" fmla="*/ 8 w 17"/>
                          <a:gd name="T37" fmla="*/ 9 h 33"/>
                          <a:gd name="T38" fmla="*/ 8 w 17"/>
                          <a:gd name="T39" fmla="*/ 7 h 33"/>
                          <a:gd name="T40" fmla="*/ 8 w 17"/>
                          <a:gd name="T41" fmla="*/ 5 h 33"/>
                          <a:gd name="T42" fmla="*/ 8 w 17"/>
                          <a:gd name="T43" fmla="*/ 2 h 33"/>
                          <a:gd name="T44" fmla="*/ 12 w 17"/>
                          <a:gd name="T45" fmla="*/ 2 h 33"/>
                          <a:gd name="T46" fmla="*/ 16 w 17"/>
                          <a:gd name="T47" fmla="*/ 1 h 3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7"/>
                          <a:gd name="T73" fmla="*/ 0 h 33"/>
                          <a:gd name="T74" fmla="*/ 17 w 17"/>
                          <a:gd name="T75" fmla="*/ 33 h 3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7" h="33">
                            <a:moveTo>
                              <a:pt x="16" y="1"/>
                            </a:moveTo>
                            <a:lnTo>
                              <a:pt x="12" y="0"/>
                            </a:lnTo>
                            <a:lnTo>
                              <a:pt x="10" y="0"/>
                            </a:lnTo>
                            <a:lnTo>
                              <a:pt x="8" y="2"/>
                            </a:lnTo>
                            <a:lnTo>
                              <a:pt x="6" y="3"/>
                            </a:lnTo>
                            <a:lnTo>
                              <a:pt x="4" y="6"/>
                            </a:lnTo>
                            <a:lnTo>
                              <a:pt x="4" y="10"/>
                            </a:lnTo>
                            <a:lnTo>
                              <a:pt x="2" y="17"/>
                            </a:lnTo>
                            <a:lnTo>
                              <a:pt x="0" y="22"/>
                            </a:lnTo>
                            <a:lnTo>
                              <a:pt x="2" y="26"/>
                            </a:lnTo>
                            <a:lnTo>
                              <a:pt x="4" y="32"/>
                            </a:lnTo>
                            <a:lnTo>
                              <a:pt x="4" y="23"/>
                            </a:lnTo>
                            <a:lnTo>
                              <a:pt x="4" y="18"/>
                            </a:lnTo>
                            <a:lnTo>
                              <a:pt x="4" y="14"/>
                            </a:lnTo>
                            <a:lnTo>
                              <a:pt x="6" y="11"/>
                            </a:lnTo>
                            <a:lnTo>
                              <a:pt x="6" y="10"/>
                            </a:lnTo>
                            <a:lnTo>
                              <a:pt x="10" y="10"/>
                            </a:lnTo>
                            <a:lnTo>
                              <a:pt x="12" y="10"/>
                            </a:lnTo>
                            <a:lnTo>
                              <a:pt x="8" y="9"/>
                            </a:lnTo>
                            <a:lnTo>
                              <a:pt x="8" y="7"/>
                            </a:lnTo>
                            <a:lnTo>
                              <a:pt x="8" y="5"/>
                            </a:lnTo>
                            <a:lnTo>
                              <a:pt x="8" y="2"/>
                            </a:lnTo>
                            <a:lnTo>
                              <a:pt x="12" y="2"/>
                            </a:lnTo>
                            <a:lnTo>
                              <a:pt x="16" y="1"/>
                            </a:lnTo>
                          </a:path>
                        </a:pathLst>
                      </a:custGeom>
                      <a:solidFill>
                        <a:srgbClr val="DF9F7F"/>
                      </a:solidFill>
                      <a:ln w="12700" cap="rnd">
                        <a:noFill/>
                        <a:round/>
                        <a:headEnd/>
                        <a:tailEnd/>
                      </a:ln>
                    </p:spPr>
                    <p:txBody>
                      <a:bodyPr/>
                      <a:lstStyle/>
                      <a:p>
                        <a:endParaRPr lang="en-US"/>
                      </a:p>
                    </p:txBody>
                  </p:sp>
                  <p:sp>
                    <p:nvSpPr>
                      <p:cNvPr id="13427" name="Freeform 51"/>
                      <p:cNvSpPr>
                        <a:spLocks/>
                      </p:cNvSpPr>
                      <p:nvPr/>
                    </p:nvSpPr>
                    <p:spPr bwMode="auto">
                      <a:xfrm>
                        <a:off x="922" y="2102"/>
                        <a:ext cx="17" cy="1"/>
                      </a:xfrm>
                      <a:custGeom>
                        <a:avLst/>
                        <a:gdLst>
                          <a:gd name="T0" fmla="*/ 0 w 17"/>
                          <a:gd name="T1" fmla="*/ 0 h 1"/>
                          <a:gd name="T2" fmla="*/ 8 w 17"/>
                          <a:gd name="T3" fmla="*/ 0 h 1"/>
                          <a:gd name="T4" fmla="*/ 16 w 17"/>
                          <a:gd name="T5" fmla="*/ 0 h 1"/>
                          <a:gd name="T6" fmla="*/ 8 w 17"/>
                          <a:gd name="T7" fmla="*/ 0 h 1"/>
                          <a:gd name="T8" fmla="*/ 0 w 17"/>
                          <a:gd name="T9" fmla="*/ 0 h 1"/>
                          <a:gd name="T10" fmla="*/ 0 60000 65536"/>
                          <a:gd name="T11" fmla="*/ 0 60000 65536"/>
                          <a:gd name="T12" fmla="*/ 0 60000 65536"/>
                          <a:gd name="T13" fmla="*/ 0 60000 65536"/>
                          <a:gd name="T14" fmla="*/ 0 60000 65536"/>
                          <a:gd name="T15" fmla="*/ 0 w 17"/>
                          <a:gd name="T16" fmla="*/ 0 h 1"/>
                          <a:gd name="T17" fmla="*/ 17 w 17"/>
                          <a:gd name="T18" fmla="*/ 1 h 1"/>
                        </a:gdLst>
                        <a:ahLst/>
                        <a:cxnLst>
                          <a:cxn ang="T10">
                            <a:pos x="T0" y="T1"/>
                          </a:cxn>
                          <a:cxn ang="T11">
                            <a:pos x="T2" y="T3"/>
                          </a:cxn>
                          <a:cxn ang="T12">
                            <a:pos x="T4" y="T5"/>
                          </a:cxn>
                          <a:cxn ang="T13">
                            <a:pos x="T6" y="T7"/>
                          </a:cxn>
                          <a:cxn ang="T14">
                            <a:pos x="T8" y="T9"/>
                          </a:cxn>
                        </a:cxnLst>
                        <a:rect l="T15" t="T16" r="T17" b="T18"/>
                        <a:pathLst>
                          <a:path w="17" h="1">
                            <a:moveTo>
                              <a:pt x="0" y="0"/>
                            </a:moveTo>
                            <a:lnTo>
                              <a:pt x="8" y="0"/>
                            </a:lnTo>
                            <a:lnTo>
                              <a:pt x="16" y="0"/>
                            </a:lnTo>
                            <a:lnTo>
                              <a:pt x="8" y="0"/>
                            </a:lnTo>
                            <a:lnTo>
                              <a:pt x="0" y="0"/>
                            </a:lnTo>
                          </a:path>
                        </a:pathLst>
                      </a:custGeom>
                      <a:solidFill>
                        <a:srgbClr val="DF9F7F"/>
                      </a:solidFill>
                      <a:ln w="12700" cap="rnd">
                        <a:noFill/>
                        <a:round/>
                        <a:headEnd/>
                        <a:tailEnd/>
                      </a:ln>
                    </p:spPr>
                    <p:txBody>
                      <a:bodyPr/>
                      <a:lstStyle/>
                      <a:p>
                        <a:endParaRPr lang="en-US"/>
                      </a:p>
                    </p:txBody>
                  </p:sp>
                  <p:sp>
                    <p:nvSpPr>
                      <p:cNvPr id="13428" name="Freeform 52"/>
                      <p:cNvSpPr>
                        <a:spLocks/>
                      </p:cNvSpPr>
                      <p:nvPr/>
                    </p:nvSpPr>
                    <p:spPr bwMode="auto">
                      <a:xfrm>
                        <a:off x="931" y="2102"/>
                        <a:ext cx="17" cy="17"/>
                      </a:xfrm>
                      <a:custGeom>
                        <a:avLst/>
                        <a:gdLst>
                          <a:gd name="T0" fmla="*/ 0 w 17"/>
                          <a:gd name="T1" fmla="*/ 0 h 17"/>
                          <a:gd name="T2" fmla="*/ 10 w 17"/>
                          <a:gd name="T3" fmla="*/ 5 h 17"/>
                          <a:gd name="T4" fmla="*/ 10 w 17"/>
                          <a:gd name="T5" fmla="*/ 10 h 17"/>
                          <a:gd name="T6" fmla="*/ 16 w 17"/>
                          <a:gd name="T7" fmla="*/ 16 h 17"/>
                          <a:gd name="T8" fmla="*/ 16 w 17"/>
                          <a:gd name="T9" fmla="*/ 5 h 17"/>
                          <a:gd name="T10" fmla="*/ 10 w 17"/>
                          <a:gd name="T11" fmla="*/ 0 h 17"/>
                          <a:gd name="T12" fmla="*/ 0 w 17"/>
                          <a:gd name="T13" fmla="*/ 0 h 17"/>
                          <a:gd name="T14" fmla="*/ 0 60000 65536"/>
                          <a:gd name="T15" fmla="*/ 0 60000 65536"/>
                          <a:gd name="T16" fmla="*/ 0 60000 65536"/>
                          <a:gd name="T17" fmla="*/ 0 60000 65536"/>
                          <a:gd name="T18" fmla="*/ 0 60000 65536"/>
                          <a:gd name="T19" fmla="*/ 0 60000 65536"/>
                          <a:gd name="T20" fmla="*/ 0 60000 65536"/>
                          <a:gd name="T21" fmla="*/ 0 w 17"/>
                          <a:gd name="T22" fmla="*/ 0 h 17"/>
                          <a:gd name="T23" fmla="*/ 17 w 17"/>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17">
                            <a:moveTo>
                              <a:pt x="0" y="0"/>
                            </a:moveTo>
                            <a:lnTo>
                              <a:pt x="10" y="5"/>
                            </a:lnTo>
                            <a:lnTo>
                              <a:pt x="10" y="10"/>
                            </a:lnTo>
                            <a:lnTo>
                              <a:pt x="16" y="16"/>
                            </a:lnTo>
                            <a:lnTo>
                              <a:pt x="16" y="5"/>
                            </a:lnTo>
                            <a:lnTo>
                              <a:pt x="10" y="0"/>
                            </a:lnTo>
                            <a:lnTo>
                              <a:pt x="0" y="0"/>
                            </a:lnTo>
                          </a:path>
                        </a:pathLst>
                      </a:custGeom>
                      <a:solidFill>
                        <a:srgbClr val="DF9F7F"/>
                      </a:solidFill>
                      <a:ln w="12700" cap="rnd">
                        <a:noFill/>
                        <a:round/>
                        <a:headEnd/>
                        <a:tailEnd/>
                      </a:ln>
                    </p:spPr>
                    <p:txBody>
                      <a:bodyPr/>
                      <a:lstStyle/>
                      <a:p>
                        <a:endParaRPr lang="en-US"/>
                      </a:p>
                    </p:txBody>
                  </p:sp>
                  <p:sp>
                    <p:nvSpPr>
                      <p:cNvPr id="13429" name="Freeform 53"/>
                      <p:cNvSpPr>
                        <a:spLocks/>
                      </p:cNvSpPr>
                      <p:nvPr/>
                    </p:nvSpPr>
                    <p:spPr bwMode="auto">
                      <a:xfrm>
                        <a:off x="944" y="2105"/>
                        <a:ext cx="17" cy="17"/>
                      </a:xfrm>
                      <a:custGeom>
                        <a:avLst/>
                        <a:gdLst>
                          <a:gd name="T0" fmla="*/ 0 w 17"/>
                          <a:gd name="T1" fmla="*/ 0 h 17"/>
                          <a:gd name="T2" fmla="*/ 2 w 17"/>
                          <a:gd name="T3" fmla="*/ 2 h 17"/>
                          <a:gd name="T4" fmla="*/ 5 w 17"/>
                          <a:gd name="T5" fmla="*/ 4 h 17"/>
                          <a:gd name="T6" fmla="*/ 9 w 17"/>
                          <a:gd name="T7" fmla="*/ 6 h 17"/>
                          <a:gd name="T8" fmla="*/ 12 w 17"/>
                          <a:gd name="T9" fmla="*/ 11 h 17"/>
                          <a:gd name="T10" fmla="*/ 16 w 17"/>
                          <a:gd name="T11" fmla="*/ 16 h 17"/>
                          <a:gd name="T12" fmla="*/ 13 w 17"/>
                          <a:gd name="T13" fmla="*/ 11 h 17"/>
                          <a:gd name="T14" fmla="*/ 12 w 17"/>
                          <a:gd name="T15" fmla="*/ 6 h 17"/>
                          <a:gd name="T16" fmla="*/ 9 w 17"/>
                          <a:gd name="T17" fmla="*/ 2 h 17"/>
                          <a:gd name="T18" fmla="*/ 6 w 17"/>
                          <a:gd name="T19" fmla="*/ 2 h 17"/>
                          <a:gd name="T20" fmla="*/ 4 w 17"/>
                          <a:gd name="T21" fmla="*/ 0 h 17"/>
                          <a:gd name="T22" fmla="*/ 0 w 17"/>
                          <a:gd name="T23" fmla="*/ 0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
                          <a:gd name="T37" fmla="*/ 0 h 17"/>
                          <a:gd name="T38" fmla="*/ 17 w 17"/>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 h="17">
                            <a:moveTo>
                              <a:pt x="0" y="0"/>
                            </a:moveTo>
                            <a:lnTo>
                              <a:pt x="2" y="2"/>
                            </a:lnTo>
                            <a:lnTo>
                              <a:pt x="5" y="4"/>
                            </a:lnTo>
                            <a:lnTo>
                              <a:pt x="9" y="6"/>
                            </a:lnTo>
                            <a:lnTo>
                              <a:pt x="12" y="11"/>
                            </a:lnTo>
                            <a:lnTo>
                              <a:pt x="16" y="16"/>
                            </a:lnTo>
                            <a:lnTo>
                              <a:pt x="13" y="11"/>
                            </a:lnTo>
                            <a:lnTo>
                              <a:pt x="12" y="6"/>
                            </a:lnTo>
                            <a:lnTo>
                              <a:pt x="9" y="2"/>
                            </a:lnTo>
                            <a:lnTo>
                              <a:pt x="6" y="2"/>
                            </a:lnTo>
                            <a:lnTo>
                              <a:pt x="4" y="0"/>
                            </a:lnTo>
                            <a:lnTo>
                              <a:pt x="0" y="0"/>
                            </a:lnTo>
                          </a:path>
                        </a:pathLst>
                      </a:custGeom>
                      <a:solidFill>
                        <a:srgbClr val="DF9F7F"/>
                      </a:solidFill>
                      <a:ln w="12700" cap="rnd">
                        <a:noFill/>
                        <a:round/>
                        <a:headEnd/>
                        <a:tailEnd/>
                      </a:ln>
                    </p:spPr>
                    <p:txBody>
                      <a:bodyPr/>
                      <a:lstStyle/>
                      <a:p>
                        <a:endParaRPr lang="en-US"/>
                      </a:p>
                    </p:txBody>
                  </p:sp>
                  <p:sp>
                    <p:nvSpPr>
                      <p:cNvPr id="13430" name="Freeform 54"/>
                      <p:cNvSpPr>
                        <a:spLocks/>
                      </p:cNvSpPr>
                      <p:nvPr/>
                    </p:nvSpPr>
                    <p:spPr bwMode="auto">
                      <a:xfrm>
                        <a:off x="931" y="2112"/>
                        <a:ext cx="17" cy="17"/>
                      </a:xfrm>
                      <a:custGeom>
                        <a:avLst/>
                        <a:gdLst>
                          <a:gd name="T0" fmla="*/ 16 w 17"/>
                          <a:gd name="T1" fmla="*/ 0 h 17"/>
                          <a:gd name="T2" fmla="*/ 0 w 17"/>
                          <a:gd name="T3" fmla="*/ 16 h 17"/>
                          <a:gd name="T4" fmla="*/ 9 w 17"/>
                          <a:gd name="T5" fmla="*/ 16 h 17"/>
                          <a:gd name="T6" fmla="*/ 16 w 17"/>
                          <a:gd name="T7" fmla="*/ 0 h 17"/>
                          <a:gd name="T8" fmla="*/ 0 60000 65536"/>
                          <a:gd name="T9" fmla="*/ 0 60000 65536"/>
                          <a:gd name="T10" fmla="*/ 0 60000 65536"/>
                          <a:gd name="T11" fmla="*/ 0 60000 65536"/>
                          <a:gd name="T12" fmla="*/ 0 w 17"/>
                          <a:gd name="T13" fmla="*/ 0 h 17"/>
                          <a:gd name="T14" fmla="*/ 17 w 17"/>
                          <a:gd name="T15" fmla="*/ 17 h 17"/>
                        </a:gdLst>
                        <a:ahLst/>
                        <a:cxnLst>
                          <a:cxn ang="T8">
                            <a:pos x="T0" y="T1"/>
                          </a:cxn>
                          <a:cxn ang="T9">
                            <a:pos x="T2" y="T3"/>
                          </a:cxn>
                          <a:cxn ang="T10">
                            <a:pos x="T4" y="T5"/>
                          </a:cxn>
                          <a:cxn ang="T11">
                            <a:pos x="T6" y="T7"/>
                          </a:cxn>
                        </a:cxnLst>
                        <a:rect l="T12" t="T13" r="T14" b="T15"/>
                        <a:pathLst>
                          <a:path w="17" h="17">
                            <a:moveTo>
                              <a:pt x="16" y="0"/>
                            </a:moveTo>
                            <a:lnTo>
                              <a:pt x="0" y="16"/>
                            </a:lnTo>
                            <a:lnTo>
                              <a:pt x="9" y="16"/>
                            </a:lnTo>
                            <a:lnTo>
                              <a:pt x="16" y="0"/>
                            </a:lnTo>
                          </a:path>
                        </a:pathLst>
                      </a:custGeom>
                      <a:solidFill>
                        <a:srgbClr val="DF9F7F"/>
                      </a:solidFill>
                      <a:ln w="12700" cap="rnd">
                        <a:noFill/>
                        <a:round/>
                        <a:headEnd/>
                        <a:tailEnd/>
                      </a:ln>
                    </p:spPr>
                    <p:txBody>
                      <a:bodyPr/>
                      <a:lstStyle/>
                      <a:p>
                        <a:endParaRPr lang="en-US"/>
                      </a:p>
                    </p:txBody>
                  </p:sp>
                  <p:sp>
                    <p:nvSpPr>
                      <p:cNvPr id="13431" name="Freeform 55"/>
                      <p:cNvSpPr>
                        <a:spLocks/>
                      </p:cNvSpPr>
                      <p:nvPr/>
                    </p:nvSpPr>
                    <p:spPr bwMode="auto">
                      <a:xfrm>
                        <a:off x="920" y="2117"/>
                        <a:ext cx="29" cy="17"/>
                      </a:xfrm>
                      <a:custGeom>
                        <a:avLst/>
                        <a:gdLst>
                          <a:gd name="T0" fmla="*/ 0 w 29"/>
                          <a:gd name="T1" fmla="*/ 16 h 17"/>
                          <a:gd name="T2" fmla="*/ 4 w 29"/>
                          <a:gd name="T3" fmla="*/ 16 h 17"/>
                          <a:gd name="T4" fmla="*/ 7 w 29"/>
                          <a:gd name="T5" fmla="*/ 13 h 17"/>
                          <a:gd name="T6" fmla="*/ 10 w 29"/>
                          <a:gd name="T7" fmla="*/ 8 h 17"/>
                          <a:gd name="T8" fmla="*/ 13 w 29"/>
                          <a:gd name="T9" fmla="*/ 5 h 17"/>
                          <a:gd name="T10" fmla="*/ 16 w 29"/>
                          <a:gd name="T11" fmla="*/ 5 h 17"/>
                          <a:gd name="T12" fmla="*/ 17 w 29"/>
                          <a:gd name="T13" fmla="*/ 2 h 17"/>
                          <a:gd name="T14" fmla="*/ 20 w 29"/>
                          <a:gd name="T15" fmla="*/ 0 h 17"/>
                          <a:gd name="T16" fmla="*/ 23 w 29"/>
                          <a:gd name="T17" fmla="*/ 0 h 17"/>
                          <a:gd name="T18" fmla="*/ 26 w 29"/>
                          <a:gd name="T19" fmla="*/ 0 h 17"/>
                          <a:gd name="T20" fmla="*/ 28 w 29"/>
                          <a:gd name="T21" fmla="*/ 0 h 17"/>
                          <a:gd name="T22" fmla="*/ 23 w 29"/>
                          <a:gd name="T23" fmla="*/ 2 h 17"/>
                          <a:gd name="T24" fmla="*/ 21 w 29"/>
                          <a:gd name="T25" fmla="*/ 5 h 17"/>
                          <a:gd name="T26" fmla="*/ 19 w 29"/>
                          <a:gd name="T27" fmla="*/ 8 h 17"/>
                          <a:gd name="T28" fmla="*/ 16 w 29"/>
                          <a:gd name="T29" fmla="*/ 10 h 17"/>
                          <a:gd name="T30" fmla="*/ 14 w 29"/>
                          <a:gd name="T31" fmla="*/ 10 h 17"/>
                          <a:gd name="T32" fmla="*/ 11 w 29"/>
                          <a:gd name="T33" fmla="*/ 13 h 17"/>
                          <a:gd name="T34" fmla="*/ 8 w 29"/>
                          <a:gd name="T35" fmla="*/ 16 h 17"/>
                          <a:gd name="T36" fmla="*/ 5 w 29"/>
                          <a:gd name="T37" fmla="*/ 16 h 17"/>
                          <a:gd name="T38" fmla="*/ 0 w 29"/>
                          <a:gd name="T39" fmla="*/ 16 h 1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
                          <a:gd name="T61" fmla="*/ 0 h 17"/>
                          <a:gd name="T62" fmla="*/ 29 w 29"/>
                          <a:gd name="T63" fmla="*/ 17 h 1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 h="17">
                            <a:moveTo>
                              <a:pt x="0" y="16"/>
                            </a:moveTo>
                            <a:lnTo>
                              <a:pt x="4" y="16"/>
                            </a:lnTo>
                            <a:lnTo>
                              <a:pt x="7" y="13"/>
                            </a:lnTo>
                            <a:lnTo>
                              <a:pt x="10" y="8"/>
                            </a:lnTo>
                            <a:lnTo>
                              <a:pt x="13" y="5"/>
                            </a:lnTo>
                            <a:lnTo>
                              <a:pt x="16" y="5"/>
                            </a:lnTo>
                            <a:lnTo>
                              <a:pt x="17" y="2"/>
                            </a:lnTo>
                            <a:lnTo>
                              <a:pt x="20" y="0"/>
                            </a:lnTo>
                            <a:lnTo>
                              <a:pt x="23" y="0"/>
                            </a:lnTo>
                            <a:lnTo>
                              <a:pt x="26" y="0"/>
                            </a:lnTo>
                            <a:lnTo>
                              <a:pt x="28" y="0"/>
                            </a:lnTo>
                            <a:lnTo>
                              <a:pt x="23" y="2"/>
                            </a:lnTo>
                            <a:lnTo>
                              <a:pt x="21" y="5"/>
                            </a:lnTo>
                            <a:lnTo>
                              <a:pt x="19" y="8"/>
                            </a:lnTo>
                            <a:lnTo>
                              <a:pt x="16" y="10"/>
                            </a:lnTo>
                            <a:lnTo>
                              <a:pt x="14" y="10"/>
                            </a:lnTo>
                            <a:lnTo>
                              <a:pt x="11" y="13"/>
                            </a:lnTo>
                            <a:lnTo>
                              <a:pt x="8" y="16"/>
                            </a:lnTo>
                            <a:lnTo>
                              <a:pt x="5" y="16"/>
                            </a:lnTo>
                            <a:lnTo>
                              <a:pt x="0" y="16"/>
                            </a:lnTo>
                          </a:path>
                        </a:pathLst>
                      </a:custGeom>
                      <a:solidFill>
                        <a:srgbClr val="DF9F7F"/>
                      </a:solidFill>
                      <a:ln w="12700" cap="rnd">
                        <a:noFill/>
                        <a:round/>
                        <a:headEnd/>
                        <a:tailEnd/>
                      </a:ln>
                    </p:spPr>
                    <p:txBody>
                      <a:bodyPr/>
                      <a:lstStyle/>
                      <a:p>
                        <a:endParaRPr lang="en-US"/>
                      </a:p>
                    </p:txBody>
                  </p:sp>
                  <p:sp>
                    <p:nvSpPr>
                      <p:cNvPr id="13432" name="Freeform 56"/>
                      <p:cNvSpPr>
                        <a:spLocks/>
                      </p:cNvSpPr>
                      <p:nvPr/>
                    </p:nvSpPr>
                    <p:spPr bwMode="auto">
                      <a:xfrm>
                        <a:off x="923" y="2126"/>
                        <a:ext cx="24" cy="17"/>
                      </a:xfrm>
                      <a:custGeom>
                        <a:avLst/>
                        <a:gdLst>
                          <a:gd name="T0" fmla="*/ 0 w 24"/>
                          <a:gd name="T1" fmla="*/ 16 h 17"/>
                          <a:gd name="T2" fmla="*/ 6 w 24"/>
                          <a:gd name="T3" fmla="*/ 16 h 17"/>
                          <a:gd name="T4" fmla="*/ 11 w 24"/>
                          <a:gd name="T5" fmla="*/ 8 h 17"/>
                          <a:gd name="T6" fmla="*/ 13 w 24"/>
                          <a:gd name="T7" fmla="*/ 8 h 17"/>
                          <a:gd name="T8" fmla="*/ 16 w 24"/>
                          <a:gd name="T9" fmla="*/ 8 h 17"/>
                          <a:gd name="T10" fmla="*/ 17 w 24"/>
                          <a:gd name="T11" fmla="*/ 0 h 17"/>
                          <a:gd name="T12" fmla="*/ 20 w 24"/>
                          <a:gd name="T13" fmla="*/ 0 h 17"/>
                          <a:gd name="T14" fmla="*/ 23 w 24"/>
                          <a:gd name="T15" fmla="*/ 0 h 17"/>
                          <a:gd name="T16" fmla="*/ 20 w 24"/>
                          <a:gd name="T17" fmla="*/ 8 h 17"/>
                          <a:gd name="T18" fmla="*/ 17 w 24"/>
                          <a:gd name="T19" fmla="*/ 8 h 17"/>
                          <a:gd name="T20" fmla="*/ 16 w 24"/>
                          <a:gd name="T21" fmla="*/ 8 h 17"/>
                          <a:gd name="T22" fmla="*/ 13 w 24"/>
                          <a:gd name="T23" fmla="*/ 16 h 17"/>
                          <a:gd name="T24" fmla="*/ 10 w 24"/>
                          <a:gd name="T25" fmla="*/ 16 h 17"/>
                          <a:gd name="T26" fmla="*/ 7 w 24"/>
                          <a:gd name="T27" fmla="*/ 16 h 17"/>
                          <a:gd name="T28" fmla="*/ 4 w 24"/>
                          <a:gd name="T29" fmla="*/ 16 h 17"/>
                          <a:gd name="T30" fmla="*/ 0 w 24"/>
                          <a:gd name="T31" fmla="*/ 16 h 1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4"/>
                          <a:gd name="T49" fmla="*/ 0 h 17"/>
                          <a:gd name="T50" fmla="*/ 24 w 24"/>
                          <a:gd name="T51" fmla="*/ 17 h 1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4" h="17">
                            <a:moveTo>
                              <a:pt x="0" y="16"/>
                            </a:moveTo>
                            <a:lnTo>
                              <a:pt x="6" y="16"/>
                            </a:lnTo>
                            <a:lnTo>
                              <a:pt x="11" y="8"/>
                            </a:lnTo>
                            <a:lnTo>
                              <a:pt x="13" y="8"/>
                            </a:lnTo>
                            <a:lnTo>
                              <a:pt x="16" y="8"/>
                            </a:lnTo>
                            <a:lnTo>
                              <a:pt x="17" y="0"/>
                            </a:lnTo>
                            <a:lnTo>
                              <a:pt x="20" y="0"/>
                            </a:lnTo>
                            <a:lnTo>
                              <a:pt x="23" y="0"/>
                            </a:lnTo>
                            <a:lnTo>
                              <a:pt x="20" y="8"/>
                            </a:lnTo>
                            <a:lnTo>
                              <a:pt x="17" y="8"/>
                            </a:lnTo>
                            <a:lnTo>
                              <a:pt x="16" y="8"/>
                            </a:lnTo>
                            <a:lnTo>
                              <a:pt x="13" y="16"/>
                            </a:lnTo>
                            <a:lnTo>
                              <a:pt x="10" y="16"/>
                            </a:lnTo>
                            <a:lnTo>
                              <a:pt x="7" y="16"/>
                            </a:lnTo>
                            <a:lnTo>
                              <a:pt x="4" y="16"/>
                            </a:lnTo>
                            <a:lnTo>
                              <a:pt x="0" y="16"/>
                            </a:lnTo>
                          </a:path>
                        </a:pathLst>
                      </a:custGeom>
                      <a:solidFill>
                        <a:srgbClr val="DF9F7F"/>
                      </a:solidFill>
                      <a:ln w="12700" cap="rnd">
                        <a:noFill/>
                        <a:round/>
                        <a:headEnd/>
                        <a:tailEnd/>
                      </a:ln>
                    </p:spPr>
                    <p:txBody>
                      <a:bodyPr/>
                      <a:lstStyle/>
                      <a:p>
                        <a:endParaRPr lang="en-US"/>
                      </a:p>
                    </p:txBody>
                  </p:sp>
                </p:grpSp>
                <p:sp>
                  <p:nvSpPr>
                    <p:cNvPr id="13424" name="Freeform 57"/>
                    <p:cNvSpPr>
                      <a:spLocks/>
                    </p:cNvSpPr>
                    <p:nvPr/>
                  </p:nvSpPr>
                  <p:spPr bwMode="auto">
                    <a:xfrm>
                      <a:off x="880" y="2084"/>
                      <a:ext cx="17" cy="17"/>
                    </a:xfrm>
                    <a:custGeom>
                      <a:avLst/>
                      <a:gdLst>
                        <a:gd name="T0" fmla="*/ 16 w 17"/>
                        <a:gd name="T1" fmla="*/ 0 h 17"/>
                        <a:gd name="T2" fmla="*/ 16 w 17"/>
                        <a:gd name="T3" fmla="*/ 6 h 17"/>
                        <a:gd name="T4" fmla="*/ 15 w 17"/>
                        <a:gd name="T5" fmla="*/ 9 h 17"/>
                        <a:gd name="T6" fmla="*/ 14 w 17"/>
                        <a:gd name="T7" fmla="*/ 12 h 17"/>
                        <a:gd name="T8" fmla="*/ 11 w 17"/>
                        <a:gd name="T9" fmla="*/ 14 h 17"/>
                        <a:gd name="T10" fmla="*/ 7 w 17"/>
                        <a:gd name="T11" fmla="*/ 16 h 17"/>
                        <a:gd name="T12" fmla="*/ 5 w 17"/>
                        <a:gd name="T13" fmla="*/ 16 h 17"/>
                        <a:gd name="T14" fmla="*/ 3 w 17"/>
                        <a:gd name="T15" fmla="*/ 14 h 17"/>
                        <a:gd name="T16" fmla="*/ 1 w 17"/>
                        <a:gd name="T17" fmla="*/ 12 h 17"/>
                        <a:gd name="T18" fmla="*/ 0 w 17"/>
                        <a:gd name="T19" fmla="*/ 11 h 17"/>
                        <a:gd name="T20" fmla="*/ 1 w 17"/>
                        <a:gd name="T21" fmla="*/ 9 h 17"/>
                        <a:gd name="T22" fmla="*/ 3 w 17"/>
                        <a:gd name="T23" fmla="*/ 12 h 17"/>
                        <a:gd name="T24" fmla="*/ 5 w 17"/>
                        <a:gd name="T25" fmla="*/ 14 h 17"/>
                        <a:gd name="T26" fmla="*/ 7 w 17"/>
                        <a:gd name="T27" fmla="*/ 14 h 17"/>
                        <a:gd name="T28" fmla="*/ 11 w 17"/>
                        <a:gd name="T29" fmla="*/ 14 h 17"/>
                        <a:gd name="T30" fmla="*/ 13 w 17"/>
                        <a:gd name="T31" fmla="*/ 12 h 17"/>
                        <a:gd name="T32" fmla="*/ 14 w 17"/>
                        <a:gd name="T33" fmla="*/ 9 h 17"/>
                        <a:gd name="T34" fmla="*/ 15 w 17"/>
                        <a:gd name="T35" fmla="*/ 6 h 17"/>
                        <a:gd name="T36" fmla="*/ 15 w 17"/>
                        <a:gd name="T37" fmla="*/ 3 h 17"/>
                        <a:gd name="T38" fmla="*/ 13 w 17"/>
                        <a:gd name="T39" fmla="*/ 6 h 17"/>
                        <a:gd name="T40" fmla="*/ 11 w 17"/>
                        <a:gd name="T41" fmla="*/ 6 h 17"/>
                        <a:gd name="T42" fmla="*/ 8 w 17"/>
                        <a:gd name="T43" fmla="*/ 6 h 17"/>
                        <a:gd name="T44" fmla="*/ 5 w 17"/>
                        <a:gd name="T45" fmla="*/ 6 h 17"/>
                        <a:gd name="T46" fmla="*/ 13 w 17"/>
                        <a:gd name="T47" fmla="*/ 3 h 17"/>
                        <a:gd name="T48" fmla="*/ 16 w 17"/>
                        <a:gd name="T49" fmla="*/ 0 h 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7"/>
                        <a:gd name="T76" fmla="*/ 0 h 17"/>
                        <a:gd name="T77" fmla="*/ 17 w 17"/>
                        <a:gd name="T78" fmla="*/ 17 h 1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7" h="17">
                          <a:moveTo>
                            <a:pt x="16" y="0"/>
                          </a:moveTo>
                          <a:lnTo>
                            <a:pt x="16" y="6"/>
                          </a:lnTo>
                          <a:lnTo>
                            <a:pt x="15" y="9"/>
                          </a:lnTo>
                          <a:lnTo>
                            <a:pt x="14" y="12"/>
                          </a:lnTo>
                          <a:lnTo>
                            <a:pt x="11" y="14"/>
                          </a:lnTo>
                          <a:lnTo>
                            <a:pt x="7" y="16"/>
                          </a:lnTo>
                          <a:lnTo>
                            <a:pt x="5" y="16"/>
                          </a:lnTo>
                          <a:lnTo>
                            <a:pt x="3" y="14"/>
                          </a:lnTo>
                          <a:lnTo>
                            <a:pt x="1" y="12"/>
                          </a:lnTo>
                          <a:lnTo>
                            <a:pt x="0" y="11"/>
                          </a:lnTo>
                          <a:lnTo>
                            <a:pt x="1" y="9"/>
                          </a:lnTo>
                          <a:lnTo>
                            <a:pt x="3" y="12"/>
                          </a:lnTo>
                          <a:lnTo>
                            <a:pt x="5" y="14"/>
                          </a:lnTo>
                          <a:lnTo>
                            <a:pt x="7" y="14"/>
                          </a:lnTo>
                          <a:lnTo>
                            <a:pt x="11" y="14"/>
                          </a:lnTo>
                          <a:lnTo>
                            <a:pt x="13" y="12"/>
                          </a:lnTo>
                          <a:lnTo>
                            <a:pt x="14" y="9"/>
                          </a:lnTo>
                          <a:lnTo>
                            <a:pt x="15" y="6"/>
                          </a:lnTo>
                          <a:lnTo>
                            <a:pt x="15" y="3"/>
                          </a:lnTo>
                          <a:lnTo>
                            <a:pt x="13" y="6"/>
                          </a:lnTo>
                          <a:lnTo>
                            <a:pt x="11" y="6"/>
                          </a:lnTo>
                          <a:lnTo>
                            <a:pt x="8" y="6"/>
                          </a:lnTo>
                          <a:lnTo>
                            <a:pt x="5" y="6"/>
                          </a:lnTo>
                          <a:lnTo>
                            <a:pt x="13" y="3"/>
                          </a:lnTo>
                          <a:lnTo>
                            <a:pt x="16" y="0"/>
                          </a:lnTo>
                        </a:path>
                      </a:pathLst>
                    </a:custGeom>
                    <a:solidFill>
                      <a:srgbClr val="DF9F7F"/>
                    </a:solidFill>
                    <a:ln w="12700" cap="rnd">
                      <a:noFill/>
                      <a:round/>
                      <a:headEnd/>
                      <a:tailEnd/>
                    </a:ln>
                  </p:spPr>
                  <p:txBody>
                    <a:bodyPr/>
                    <a:lstStyle/>
                    <a:p>
                      <a:endParaRPr lang="en-US"/>
                    </a:p>
                  </p:txBody>
                </p:sp>
              </p:grpSp>
              <p:grpSp>
                <p:nvGrpSpPr>
                  <p:cNvPr id="20" name="Group 58"/>
                  <p:cNvGrpSpPr>
                    <a:grpSpLocks/>
                  </p:cNvGrpSpPr>
                  <p:nvPr/>
                </p:nvGrpSpPr>
                <p:grpSpPr bwMode="auto">
                  <a:xfrm>
                    <a:off x="931" y="2061"/>
                    <a:ext cx="18" cy="18"/>
                    <a:chOff x="931" y="2061"/>
                    <a:chExt cx="18" cy="18"/>
                  </a:xfrm>
                </p:grpSpPr>
                <p:sp>
                  <p:nvSpPr>
                    <p:cNvPr id="13420" name="Freeform 59"/>
                    <p:cNvSpPr>
                      <a:spLocks/>
                    </p:cNvSpPr>
                    <p:nvPr/>
                  </p:nvSpPr>
                  <p:spPr bwMode="auto">
                    <a:xfrm>
                      <a:off x="932" y="2062"/>
                      <a:ext cx="17" cy="17"/>
                    </a:xfrm>
                    <a:custGeom>
                      <a:avLst/>
                      <a:gdLst>
                        <a:gd name="T0" fmla="*/ 0 w 17"/>
                        <a:gd name="T1" fmla="*/ 16 h 17"/>
                        <a:gd name="T2" fmla="*/ 1 w 17"/>
                        <a:gd name="T3" fmla="*/ 16 h 17"/>
                        <a:gd name="T4" fmla="*/ 3 w 17"/>
                        <a:gd name="T5" fmla="*/ 0 h 17"/>
                        <a:gd name="T6" fmla="*/ 4 w 17"/>
                        <a:gd name="T7" fmla="*/ 0 h 17"/>
                        <a:gd name="T8" fmla="*/ 6 w 17"/>
                        <a:gd name="T9" fmla="*/ 0 h 17"/>
                        <a:gd name="T10" fmla="*/ 10 w 17"/>
                        <a:gd name="T11" fmla="*/ 0 h 17"/>
                        <a:gd name="T12" fmla="*/ 12 w 17"/>
                        <a:gd name="T13" fmla="*/ 0 h 17"/>
                        <a:gd name="T14" fmla="*/ 16 w 17"/>
                        <a:gd name="T15" fmla="*/ 0 h 17"/>
                        <a:gd name="T16" fmla="*/ 12 w 17"/>
                        <a:gd name="T17" fmla="*/ 0 h 17"/>
                        <a:gd name="T18" fmla="*/ 10 w 17"/>
                        <a:gd name="T19" fmla="*/ 16 h 17"/>
                        <a:gd name="T20" fmla="*/ 9 w 17"/>
                        <a:gd name="T21" fmla="*/ 16 h 17"/>
                        <a:gd name="T22" fmla="*/ 6 w 17"/>
                        <a:gd name="T23" fmla="*/ 16 h 17"/>
                        <a:gd name="T24" fmla="*/ 4 w 17"/>
                        <a:gd name="T25" fmla="*/ 16 h 17"/>
                        <a:gd name="T26" fmla="*/ 0 w 17"/>
                        <a:gd name="T27" fmla="*/ 16 h 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
                        <a:gd name="T43" fmla="*/ 0 h 17"/>
                        <a:gd name="T44" fmla="*/ 17 w 17"/>
                        <a:gd name="T45" fmla="*/ 17 h 1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 h="17">
                          <a:moveTo>
                            <a:pt x="0" y="16"/>
                          </a:moveTo>
                          <a:lnTo>
                            <a:pt x="1" y="16"/>
                          </a:lnTo>
                          <a:lnTo>
                            <a:pt x="3" y="0"/>
                          </a:lnTo>
                          <a:lnTo>
                            <a:pt x="4" y="0"/>
                          </a:lnTo>
                          <a:lnTo>
                            <a:pt x="6" y="0"/>
                          </a:lnTo>
                          <a:lnTo>
                            <a:pt x="10" y="0"/>
                          </a:lnTo>
                          <a:lnTo>
                            <a:pt x="12" y="0"/>
                          </a:lnTo>
                          <a:lnTo>
                            <a:pt x="16" y="0"/>
                          </a:lnTo>
                          <a:lnTo>
                            <a:pt x="12" y="0"/>
                          </a:lnTo>
                          <a:lnTo>
                            <a:pt x="10" y="16"/>
                          </a:lnTo>
                          <a:lnTo>
                            <a:pt x="9" y="16"/>
                          </a:lnTo>
                          <a:lnTo>
                            <a:pt x="6" y="16"/>
                          </a:lnTo>
                          <a:lnTo>
                            <a:pt x="4" y="16"/>
                          </a:lnTo>
                          <a:lnTo>
                            <a:pt x="0" y="16"/>
                          </a:lnTo>
                        </a:path>
                      </a:pathLst>
                    </a:custGeom>
                    <a:solidFill>
                      <a:srgbClr val="FFFFFF"/>
                    </a:solidFill>
                    <a:ln w="12700" cap="rnd">
                      <a:noFill/>
                      <a:round/>
                      <a:headEnd/>
                      <a:tailEnd/>
                    </a:ln>
                  </p:spPr>
                  <p:txBody>
                    <a:bodyPr/>
                    <a:lstStyle/>
                    <a:p>
                      <a:endParaRPr lang="en-US"/>
                    </a:p>
                  </p:txBody>
                </p:sp>
                <p:sp>
                  <p:nvSpPr>
                    <p:cNvPr id="13421" name="Freeform 60"/>
                    <p:cNvSpPr>
                      <a:spLocks/>
                    </p:cNvSpPr>
                    <p:nvPr/>
                  </p:nvSpPr>
                  <p:spPr bwMode="auto">
                    <a:xfrm>
                      <a:off x="931" y="2061"/>
                      <a:ext cx="17" cy="17"/>
                    </a:xfrm>
                    <a:custGeom>
                      <a:avLst/>
                      <a:gdLst>
                        <a:gd name="T0" fmla="*/ 0 w 17"/>
                        <a:gd name="T1" fmla="*/ 16 h 17"/>
                        <a:gd name="T2" fmla="*/ 1 w 17"/>
                        <a:gd name="T3" fmla="*/ 8 h 17"/>
                        <a:gd name="T4" fmla="*/ 3 w 17"/>
                        <a:gd name="T5" fmla="*/ 8 h 17"/>
                        <a:gd name="T6" fmla="*/ 5 w 17"/>
                        <a:gd name="T7" fmla="*/ 0 h 17"/>
                        <a:gd name="T8" fmla="*/ 7 w 17"/>
                        <a:gd name="T9" fmla="*/ 0 h 17"/>
                        <a:gd name="T10" fmla="*/ 10 w 17"/>
                        <a:gd name="T11" fmla="*/ 0 h 17"/>
                        <a:gd name="T12" fmla="*/ 12 w 17"/>
                        <a:gd name="T13" fmla="*/ 0 h 17"/>
                        <a:gd name="T14" fmla="*/ 16 w 17"/>
                        <a:gd name="T15" fmla="*/ 0 h 17"/>
                        <a:gd name="T16" fmla="*/ 10 w 17"/>
                        <a:gd name="T17" fmla="*/ 0 h 17"/>
                        <a:gd name="T18" fmla="*/ 10 w 17"/>
                        <a:gd name="T19" fmla="*/ 8 h 17"/>
                        <a:gd name="T20" fmla="*/ 8 w 17"/>
                        <a:gd name="T21" fmla="*/ 16 h 17"/>
                        <a:gd name="T22" fmla="*/ 6 w 17"/>
                        <a:gd name="T23" fmla="*/ 16 h 17"/>
                        <a:gd name="T24" fmla="*/ 5 w 17"/>
                        <a:gd name="T25" fmla="*/ 16 h 17"/>
                        <a:gd name="T26" fmla="*/ 4 w 17"/>
                        <a:gd name="T27" fmla="*/ 8 h 17"/>
                        <a:gd name="T28" fmla="*/ 3 w 17"/>
                        <a:gd name="T29" fmla="*/ 8 h 17"/>
                        <a:gd name="T30" fmla="*/ 0 w 17"/>
                        <a:gd name="T31" fmla="*/ 16 h 1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
                        <a:gd name="T49" fmla="*/ 0 h 17"/>
                        <a:gd name="T50" fmla="*/ 17 w 17"/>
                        <a:gd name="T51" fmla="*/ 17 h 1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 h="17">
                          <a:moveTo>
                            <a:pt x="0" y="16"/>
                          </a:moveTo>
                          <a:lnTo>
                            <a:pt x="1" y="8"/>
                          </a:lnTo>
                          <a:lnTo>
                            <a:pt x="3" y="8"/>
                          </a:lnTo>
                          <a:lnTo>
                            <a:pt x="5" y="0"/>
                          </a:lnTo>
                          <a:lnTo>
                            <a:pt x="7" y="0"/>
                          </a:lnTo>
                          <a:lnTo>
                            <a:pt x="10" y="0"/>
                          </a:lnTo>
                          <a:lnTo>
                            <a:pt x="12" y="0"/>
                          </a:lnTo>
                          <a:lnTo>
                            <a:pt x="16" y="0"/>
                          </a:lnTo>
                          <a:lnTo>
                            <a:pt x="10" y="0"/>
                          </a:lnTo>
                          <a:lnTo>
                            <a:pt x="10" y="8"/>
                          </a:lnTo>
                          <a:lnTo>
                            <a:pt x="8" y="16"/>
                          </a:lnTo>
                          <a:lnTo>
                            <a:pt x="6" y="16"/>
                          </a:lnTo>
                          <a:lnTo>
                            <a:pt x="5" y="16"/>
                          </a:lnTo>
                          <a:lnTo>
                            <a:pt x="4" y="8"/>
                          </a:lnTo>
                          <a:lnTo>
                            <a:pt x="3" y="8"/>
                          </a:lnTo>
                          <a:lnTo>
                            <a:pt x="0" y="16"/>
                          </a:lnTo>
                        </a:path>
                      </a:pathLst>
                    </a:custGeom>
                    <a:solidFill>
                      <a:srgbClr val="7F3F00"/>
                    </a:solidFill>
                    <a:ln w="12700" cap="rnd">
                      <a:noFill/>
                      <a:round/>
                      <a:headEnd/>
                      <a:tailEnd/>
                    </a:ln>
                  </p:spPr>
                  <p:txBody>
                    <a:bodyPr/>
                    <a:lstStyle/>
                    <a:p>
                      <a:endParaRPr lang="en-US"/>
                    </a:p>
                  </p:txBody>
                </p:sp>
              </p:grpSp>
              <p:grpSp>
                <p:nvGrpSpPr>
                  <p:cNvPr id="21" name="Group 61"/>
                  <p:cNvGrpSpPr>
                    <a:grpSpLocks/>
                  </p:cNvGrpSpPr>
                  <p:nvPr/>
                </p:nvGrpSpPr>
                <p:grpSpPr bwMode="auto">
                  <a:xfrm>
                    <a:off x="878" y="2081"/>
                    <a:ext cx="19" cy="17"/>
                    <a:chOff x="878" y="2081"/>
                    <a:chExt cx="19" cy="17"/>
                  </a:xfrm>
                </p:grpSpPr>
                <p:sp>
                  <p:nvSpPr>
                    <p:cNvPr id="13418" name="Freeform 62"/>
                    <p:cNvSpPr>
                      <a:spLocks/>
                    </p:cNvSpPr>
                    <p:nvPr/>
                  </p:nvSpPr>
                  <p:spPr bwMode="auto">
                    <a:xfrm>
                      <a:off x="878" y="2081"/>
                      <a:ext cx="19" cy="17"/>
                    </a:xfrm>
                    <a:custGeom>
                      <a:avLst/>
                      <a:gdLst>
                        <a:gd name="T0" fmla="*/ 0 w 19"/>
                        <a:gd name="T1" fmla="*/ 16 h 17"/>
                        <a:gd name="T2" fmla="*/ 6 w 19"/>
                        <a:gd name="T3" fmla="*/ 12 h 17"/>
                        <a:gd name="T4" fmla="*/ 9 w 19"/>
                        <a:gd name="T5" fmla="*/ 8 h 17"/>
                        <a:gd name="T6" fmla="*/ 12 w 19"/>
                        <a:gd name="T7" fmla="*/ 4 h 17"/>
                        <a:gd name="T8" fmla="*/ 15 w 19"/>
                        <a:gd name="T9" fmla="*/ 0 h 17"/>
                        <a:gd name="T10" fmla="*/ 17 w 19"/>
                        <a:gd name="T11" fmla="*/ 0 h 17"/>
                        <a:gd name="T12" fmla="*/ 18 w 19"/>
                        <a:gd name="T13" fmla="*/ 4 h 17"/>
                        <a:gd name="T14" fmla="*/ 18 w 19"/>
                        <a:gd name="T15" fmla="*/ 8 h 17"/>
                        <a:gd name="T16" fmla="*/ 17 w 19"/>
                        <a:gd name="T17" fmla="*/ 12 h 17"/>
                        <a:gd name="T18" fmla="*/ 14 w 19"/>
                        <a:gd name="T19" fmla="*/ 12 h 17"/>
                        <a:gd name="T20" fmla="*/ 10 w 19"/>
                        <a:gd name="T21" fmla="*/ 16 h 17"/>
                        <a:gd name="T22" fmla="*/ 3 w 19"/>
                        <a:gd name="T23" fmla="*/ 16 h 17"/>
                        <a:gd name="T24" fmla="*/ 0 w 19"/>
                        <a:gd name="T25" fmla="*/ 16 h 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
                        <a:gd name="T40" fmla="*/ 0 h 17"/>
                        <a:gd name="T41" fmla="*/ 19 w 19"/>
                        <a:gd name="T42" fmla="*/ 17 h 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 h="17">
                          <a:moveTo>
                            <a:pt x="0" y="16"/>
                          </a:moveTo>
                          <a:lnTo>
                            <a:pt x="6" y="12"/>
                          </a:lnTo>
                          <a:lnTo>
                            <a:pt x="9" y="8"/>
                          </a:lnTo>
                          <a:lnTo>
                            <a:pt x="12" y="4"/>
                          </a:lnTo>
                          <a:lnTo>
                            <a:pt x="15" y="0"/>
                          </a:lnTo>
                          <a:lnTo>
                            <a:pt x="17" y="0"/>
                          </a:lnTo>
                          <a:lnTo>
                            <a:pt x="18" y="4"/>
                          </a:lnTo>
                          <a:lnTo>
                            <a:pt x="18" y="8"/>
                          </a:lnTo>
                          <a:lnTo>
                            <a:pt x="17" y="12"/>
                          </a:lnTo>
                          <a:lnTo>
                            <a:pt x="14" y="12"/>
                          </a:lnTo>
                          <a:lnTo>
                            <a:pt x="10" y="16"/>
                          </a:lnTo>
                          <a:lnTo>
                            <a:pt x="3" y="16"/>
                          </a:lnTo>
                          <a:lnTo>
                            <a:pt x="0" y="16"/>
                          </a:lnTo>
                        </a:path>
                      </a:pathLst>
                    </a:custGeom>
                    <a:solidFill>
                      <a:srgbClr val="FFFFFF"/>
                    </a:solidFill>
                    <a:ln w="12700" cap="rnd">
                      <a:noFill/>
                      <a:round/>
                      <a:headEnd/>
                      <a:tailEnd/>
                    </a:ln>
                  </p:spPr>
                  <p:txBody>
                    <a:bodyPr/>
                    <a:lstStyle/>
                    <a:p>
                      <a:endParaRPr lang="en-US"/>
                    </a:p>
                  </p:txBody>
                </p:sp>
                <p:sp>
                  <p:nvSpPr>
                    <p:cNvPr id="13419" name="Freeform 63"/>
                    <p:cNvSpPr>
                      <a:spLocks/>
                    </p:cNvSpPr>
                    <p:nvPr/>
                  </p:nvSpPr>
                  <p:spPr bwMode="auto">
                    <a:xfrm>
                      <a:off x="878" y="2081"/>
                      <a:ext cx="19" cy="17"/>
                    </a:xfrm>
                    <a:custGeom>
                      <a:avLst/>
                      <a:gdLst>
                        <a:gd name="T0" fmla="*/ 0 w 19"/>
                        <a:gd name="T1" fmla="*/ 16 h 17"/>
                        <a:gd name="T2" fmla="*/ 5 w 19"/>
                        <a:gd name="T3" fmla="*/ 12 h 17"/>
                        <a:gd name="T4" fmla="*/ 8 w 19"/>
                        <a:gd name="T5" fmla="*/ 8 h 17"/>
                        <a:gd name="T6" fmla="*/ 12 w 19"/>
                        <a:gd name="T7" fmla="*/ 4 h 17"/>
                        <a:gd name="T8" fmla="*/ 15 w 19"/>
                        <a:gd name="T9" fmla="*/ 0 h 17"/>
                        <a:gd name="T10" fmla="*/ 17 w 19"/>
                        <a:gd name="T11" fmla="*/ 0 h 17"/>
                        <a:gd name="T12" fmla="*/ 18 w 19"/>
                        <a:gd name="T13" fmla="*/ 0 h 17"/>
                        <a:gd name="T14" fmla="*/ 15 w 19"/>
                        <a:gd name="T15" fmla="*/ 4 h 17"/>
                        <a:gd name="T16" fmla="*/ 17 w 19"/>
                        <a:gd name="T17" fmla="*/ 4 h 17"/>
                        <a:gd name="T18" fmla="*/ 17 w 19"/>
                        <a:gd name="T19" fmla="*/ 8 h 17"/>
                        <a:gd name="T20" fmla="*/ 16 w 19"/>
                        <a:gd name="T21" fmla="*/ 12 h 17"/>
                        <a:gd name="T22" fmla="*/ 14 w 19"/>
                        <a:gd name="T23" fmla="*/ 16 h 17"/>
                        <a:gd name="T24" fmla="*/ 11 w 19"/>
                        <a:gd name="T25" fmla="*/ 16 h 17"/>
                        <a:gd name="T26" fmla="*/ 9 w 19"/>
                        <a:gd name="T27" fmla="*/ 12 h 17"/>
                        <a:gd name="T28" fmla="*/ 8 w 19"/>
                        <a:gd name="T29" fmla="*/ 12 h 17"/>
                        <a:gd name="T30" fmla="*/ 4 w 19"/>
                        <a:gd name="T31" fmla="*/ 12 h 17"/>
                        <a:gd name="T32" fmla="*/ 0 w 19"/>
                        <a:gd name="T33" fmla="*/ 16 h 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
                        <a:gd name="T52" fmla="*/ 0 h 17"/>
                        <a:gd name="T53" fmla="*/ 19 w 19"/>
                        <a:gd name="T54" fmla="*/ 17 h 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 h="17">
                          <a:moveTo>
                            <a:pt x="0" y="16"/>
                          </a:moveTo>
                          <a:lnTo>
                            <a:pt x="5" y="12"/>
                          </a:lnTo>
                          <a:lnTo>
                            <a:pt x="8" y="8"/>
                          </a:lnTo>
                          <a:lnTo>
                            <a:pt x="12" y="4"/>
                          </a:lnTo>
                          <a:lnTo>
                            <a:pt x="15" y="0"/>
                          </a:lnTo>
                          <a:lnTo>
                            <a:pt x="17" y="0"/>
                          </a:lnTo>
                          <a:lnTo>
                            <a:pt x="18" y="0"/>
                          </a:lnTo>
                          <a:lnTo>
                            <a:pt x="15" y="4"/>
                          </a:lnTo>
                          <a:lnTo>
                            <a:pt x="17" y="4"/>
                          </a:lnTo>
                          <a:lnTo>
                            <a:pt x="17" y="8"/>
                          </a:lnTo>
                          <a:lnTo>
                            <a:pt x="16" y="12"/>
                          </a:lnTo>
                          <a:lnTo>
                            <a:pt x="14" y="16"/>
                          </a:lnTo>
                          <a:lnTo>
                            <a:pt x="11" y="16"/>
                          </a:lnTo>
                          <a:lnTo>
                            <a:pt x="9" y="12"/>
                          </a:lnTo>
                          <a:lnTo>
                            <a:pt x="8" y="12"/>
                          </a:lnTo>
                          <a:lnTo>
                            <a:pt x="4" y="12"/>
                          </a:lnTo>
                          <a:lnTo>
                            <a:pt x="0" y="16"/>
                          </a:lnTo>
                        </a:path>
                      </a:pathLst>
                    </a:custGeom>
                    <a:solidFill>
                      <a:srgbClr val="7F3F00"/>
                    </a:solidFill>
                    <a:ln w="12700" cap="rnd">
                      <a:noFill/>
                      <a:round/>
                      <a:headEnd/>
                      <a:tailEnd/>
                    </a:ln>
                  </p:spPr>
                  <p:txBody>
                    <a:bodyPr/>
                    <a:lstStyle/>
                    <a:p>
                      <a:endParaRPr lang="en-US"/>
                    </a:p>
                  </p:txBody>
                </p:sp>
              </p:grpSp>
            </p:grpSp>
            <p:grpSp>
              <p:nvGrpSpPr>
                <p:cNvPr id="22" name="Group 64"/>
                <p:cNvGrpSpPr>
                  <a:grpSpLocks/>
                </p:cNvGrpSpPr>
                <p:nvPr/>
              </p:nvGrpSpPr>
              <p:grpSpPr bwMode="auto">
                <a:xfrm>
                  <a:off x="825" y="1988"/>
                  <a:ext cx="127" cy="109"/>
                  <a:chOff x="825" y="1988"/>
                  <a:chExt cx="127" cy="109"/>
                </a:xfrm>
              </p:grpSpPr>
              <p:grpSp>
                <p:nvGrpSpPr>
                  <p:cNvPr id="23" name="Group 65"/>
                  <p:cNvGrpSpPr>
                    <a:grpSpLocks/>
                  </p:cNvGrpSpPr>
                  <p:nvPr/>
                </p:nvGrpSpPr>
                <p:grpSpPr bwMode="auto">
                  <a:xfrm>
                    <a:off x="870" y="2044"/>
                    <a:ext cx="70" cy="45"/>
                    <a:chOff x="870" y="2044"/>
                    <a:chExt cx="70" cy="45"/>
                  </a:xfrm>
                </p:grpSpPr>
                <p:sp>
                  <p:nvSpPr>
                    <p:cNvPr id="13413" name="Freeform 66"/>
                    <p:cNvSpPr>
                      <a:spLocks/>
                    </p:cNvSpPr>
                    <p:nvPr/>
                  </p:nvSpPr>
                  <p:spPr bwMode="auto">
                    <a:xfrm>
                      <a:off x="870" y="2072"/>
                      <a:ext cx="30" cy="17"/>
                    </a:xfrm>
                    <a:custGeom>
                      <a:avLst/>
                      <a:gdLst>
                        <a:gd name="T0" fmla="*/ 29 w 30"/>
                        <a:gd name="T1" fmla="*/ 1 h 17"/>
                        <a:gd name="T2" fmla="*/ 27 w 30"/>
                        <a:gd name="T3" fmla="*/ 1 h 17"/>
                        <a:gd name="T4" fmla="*/ 25 w 30"/>
                        <a:gd name="T5" fmla="*/ 0 h 17"/>
                        <a:gd name="T6" fmla="*/ 22 w 30"/>
                        <a:gd name="T7" fmla="*/ 1 h 17"/>
                        <a:gd name="T8" fmla="*/ 18 w 30"/>
                        <a:gd name="T9" fmla="*/ 1 h 17"/>
                        <a:gd name="T10" fmla="*/ 13 w 30"/>
                        <a:gd name="T11" fmla="*/ 1 h 17"/>
                        <a:gd name="T12" fmla="*/ 9 w 30"/>
                        <a:gd name="T13" fmla="*/ 1 h 17"/>
                        <a:gd name="T14" fmla="*/ 7 w 30"/>
                        <a:gd name="T15" fmla="*/ 0 h 17"/>
                        <a:gd name="T16" fmla="*/ 5 w 30"/>
                        <a:gd name="T17" fmla="*/ 0 h 17"/>
                        <a:gd name="T18" fmla="*/ 4 w 30"/>
                        <a:gd name="T19" fmla="*/ 1 h 17"/>
                        <a:gd name="T20" fmla="*/ 3 w 30"/>
                        <a:gd name="T21" fmla="*/ 3 h 17"/>
                        <a:gd name="T22" fmla="*/ 2 w 30"/>
                        <a:gd name="T23" fmla="*/ 7 h 17"/>
                        <a:gd name="T24" fmla="*/ 2 w 30"/>
                        <a:gd name="T25" fmla="*/ 8 h 17"/>
                        <a:gd name="T26" fmla="*/ 0 w 30"/>
                        <a:gd name="T27" fmla="*/ 12 h 17"/>
                        <a:gd name="T28" fmla="*/ 2 w 30"/>
                        <a:gd name="T29" fmla="*/ 14 h 17"/>
                        <a:gd name="T30" fmla="*/ 2 w 30"/>
                        <a:gd name="T31" fmla="*/ 16 h 17"/>
                        <a:gd name="T32" fmla="*/ 3 w 30"/>
                        <a:gd name="T33" fmla="*/ 12 h 17"/>
                        <a:gd name="T34" fmla="*/ 6 w 30"/>
                        <a:gd name="T35" fmla="*/ 8 h 17"/>
                        <a:gd name="T36" fmla="*/ 8 w 30"/>
                        <a:gd name="T37" fmla="*/ 7 h 17"/>
                        <a:gd name="T38" fmla="*/ 10 w 30"/>
                        <a:gd name="T39" fmla="*/ 7 h 17"/>
                        <a:gd name="T40" fmla="*/ 13 w 30"/>
                        <a:gd name="T41" fmla="*/ 5 h 17"/>
                        <a:gd name="T42" fmla="*/ 16 w 30"/>
                        <a:gd name="T43" fmla="*/ 5 h 17"/>
                        <a:gd name="T44" fmla="*/ 20 w 30"/>
                        <a:gd name="T45" fmla="*/ 5 h 17"/>
                        <a:gd name="T46" fmla="*/ 22 w 30"/>
                        <a:gd name="T47" fmla="*/ 5 h 17"/>
                        <a:gd name="T48" fmla="*/ 25 w 30"/>
                        <a:gd name="T49" fmla="*/ 5 h 17"/>
                        <a:gd name="T50" fmla="*/ 26 w 30"/>
                        <a:gd name="T51" fmla="*/ 3 h 17"/>
                        <a:gd name="T52" fmla="*/ 29 w 30"/>
                        <a:gd name="T53" fmla="*/ 1 h 1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
                        <a:gd name="T82" fmla="*/ 0 h 17"/>
                        <a:gd name="T83" fmla="*/ 30 w 30"/>
                        <a:gd name="T84" fmla="*/ 17 h 1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 h="17">
                          <a:moveTo>
                            <a:pt x="29" y="1"/>
                          </a:moveTo>
                          <a:lnTo>
                            <a:pt x="27" y="1"/>
                          </a:lnTo>
                          <a:lnTo>
                            <a:pt x="25" y="0"/>
                          </a:lnTo>
                          <a:lnTo>
                            <a:pt x="22" y="1"/>
                          </a:lnTo>
                          <a:lnTo>
                            <a:pt x="18" y="1"/>
                          </a:lnTo>
                          <a:lnTo>
                            <a:pt x="13" y="1"/>
                          </a:lnTo>
                          <a:lnTo>
                            <a:pt x="9" y="1"/>
                          </a:lnTo>
                          <a:lnTo>
                            <a:pt x="7" y="0"/>
                          </a:lnTo>
                          <a:lnTo>
                            <a:pt x="5" y="0"/>
                          </a:lnTo>
                          <a:lnTo>
                            <a:pt x="4" y="1"/>
                          </a:lnTo>
                          <a:lnTo>
                            <a:pt x="3" y="3"/>
                          </a:lnTo>
                          <a:lnTo>
                            <a:pt x="2" y="7"/>
                          </a:lnTo>
                          <a:lnTo>
                            <a:pt x="2" y="8"/>
                          </a:lnTo>
                          <a:lnTo>
                            <a:pt x="0" y="12"/>
                          </a:lnTo>
                          <a:lnTo>
                            <a:pt x="2" y="14"/>
                          </a:lnTo>
                          <a:lnTo>
                            <a:pt x="2" y="16"/>
                          </a:lnTo>
                          <a:lnTo>
                            <a:pt x="3" y="12"/>
                          </a:lnTo>
                          <a:lnTo>
                            <a:pt x="6" y="8"/>
                          </a:lnTo>
                          <a:lnTo>
                            <a:pt x="8" y="7"/>
                          </a:lnTo>
                          <a:lnTo>
                            <a:pt x="10" y="7"/>
                          </a:lnTo>
                          <a:lnTo>
                            <a:pt x="13" y="5"/>
                          </a:lnTo>
                          <a:lnTo>
                            <a:pt x="16" y="5"/>
                          </a:lnTo>
                          <a:lnTo>
                            <a:pt x="20" y="5"/>
                          </a:lnTo>
                          <a:lnTo>
                            <a:pt x="22" y="5"/>
                          </a:lnTo>
                          <a:lnTo>
                            <a:pt x="25" y="5"/>
                          </a:lnTo>
                          <a:lnTo>
                            <a:pt x="26" y="3"/>
                          </a:lnTo>
                          <a:lnTo>
                            <a:pt x="29" y="1"/>
                          </a:lnTo>
                        </a:path>
                      </a:pathLst>
                    </a:custGeom>
                    <a:solidFill>
                      <a:srgbClr val="5F5F5F"/>
                    </a:solidFill>
                    <a:ln w="12700" cap="rnd">
                      <a:noFill/>
                      <a:round/>
                      <a:headEnd/>
                      <a:tailEnd/>
                    </a:ln>
                  </p:spPr>
                  <p:txBody>
                    <a:bodyPr/>
                    <a:lstStyle/>
                    <a:p>
                      <a:endParaRPr lang="en-US"/>
                    </a:p>
                  </p:txBody>
                </p:sp>
                <p:sp>
                  <p:nvSpPr>
                    <p:cNvPr id="13414" name="Freeform 67"/>
                    <p:cNvSpPr>
                      <a:spLocks/>
                    </p:cNvSpPr>
                    <p:nvPr/>
                  </p:nvSpPr>
                  <p:spPr bwMode="auto">
                    <a:xfrm>
                      <a:off x="922" y="2044"/>
                      <a:ext cx="18" cy="21"/>
                    </a:xfrm>
                    <a:custGeom>
                      <a:avLst/>
                      <a:gdLst>
                        <a:gd name="T0" fmla="*/ 0 w 18"/>
                        <a:gd name="T1" fmla="*/ 20 h 21"/>
                        <a:gd name="T2" fmla="*/ 4 w 18"/>
                        <a:gd name="T3" fmla="*/ 14 h 21"/>
                        <a:gd name="T4" fmla="*/ 8 w 18"/>
                        <a:gd name="T5" fmla="*/ 11 h 21"/>
                        <a:gd name="T6" fmla="*/ 11 w 18"/>
                        <a:gd name="T7" fmla="*/ 10 h 21"/>
                        <a:gd name="T8" fmla="*/ 13 w 18"/>
                        <a:gd name="T9" fmla="*/ 8 h 21"/>
                        <a:gd name="T10" fmla="*/ 15 w 18"/>
                        <a:gd name="T11" fmla="*/ 6 h 21"/>
                        <a:gd name="T12" fmla="*/ 16 w 18"/>
                        <a:gd name="T13" fmla="*/ 4 h 21"/>
                        <a:gd name="T14" fmla="*/ 17 w 18"/>
                        <a:gd name="T15" fmla="*/ 1 h 21"/>
                        <a:gd name="T16" fmla="*/ 16 w 18"/>
                        <a:gd name="T17" fmla="*/ 1 h 21"/>
                        <a:gd name="T18" fmla="*/ 16 w 18"/>
                        <a:gd name="T19" fmla="*/ 0 h 21"/>
                        <a:gd name="T20" fmla="*/ 15 w 18"/>
                        <a:gd name="T21" fmla="*/ 0 h 21"/>
                        <a:gd name="T22" fmla="*/ 13 w 18"/>
                        <a:gd name="T23" fmla="*/ 0 h 21"/>
                        <a:gd name="T24" fmla="*/ 12 w 18"/>
                        <a:gd name="T25" fmla="*/ 2 h 21"/>
                        <a:gd name="T26" fmla="*/ 12 w 18"/>
                        <a:gd name="T27" fmla="*/ 4 h 21"/>
                        <a:gd name="T28" fmla="*/ 10 w 18"/>
                        <a:gd name="T29" fmla="*/ 5 h 21"/>
                        <a:gd name="T30" fmla="*/ 7 w 18"/>
                        <a:gd name="T31" fmla="*/ 8 h 21"/>
                        <a:gd name="T32" fmla="*/ 5 w 18"/>
                        <a:gd name="T33" fmla="*/ 11 h 21"/>
                        <a:gd name="T34" fmla="*/ 3 w 18"/>
                        <a:gd name="T35" fmla="*/ 14 h 21"/>
                        <a:gd name="T36" fmla="*/ 2 w 18"/>
                        <a:gd name="T37" fmla="*/ 16 h 21"/>
                        <a:gd name="T38" fmla="*/ 0 w 18"/>
                        <a:gd name="T39" fmla="*/ 20 h 2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8"/>
                        <a:gd name="T61" fmla="*/ 0 h 21"/>
                        <a:gd name="T62" fmla="*/ 18 w 18"/>
                        <a:gd name="T63" fmla="*/ 21 h 2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8" h="21">
                          <a:moveTo>
                            <a:pt x="0" y="20"/>
                          </a:moveTo>
                          <a:lnTo>
                            <a:pt x="4" y="14"/>
                          </a:lnTo>
                          <a:lnTo>
                            <a:pt x="8" y="11"/>
                          </a:lnTo>
                          <a:lnTo>
                            <a:pt x="11" y="10"/>
                          </a:lnTo>
                          <a:lnTo>
                            <a:pt x="13" y="8"/>
                          </a:lnTo>
                          <a:lnTo>
                            <a:pt x="15" y="6"/>
                          </a:lnTo>
                          <a:lnTo>
                            <a:pt x="16" y="4"/>
                          </a:lnTo>
                          <a:lnTo>
                            <a:pt x="17" y="1"/>
                          </a:lnTo>
                          <a:lnTo>
                            <a:pt x="16" y="1"/>
                          </a:lnTo>
                          <a:lnTo>
                            <a:pt x="16" y="0"/>
                          </a:lnTo>
                          <a:lnTo>
                            <a:pt x="15" y="0"/>
                          </a:lnTo>
                          <a:lnTo>
                            <a:pt x="13" y="0"/>
                          </a:lnTo>
                          <a:lnTo>
                            <a:pt x="12" y="2"/>
                          </a:lnTo>
                          <a:lnTo>
                            <a:pt x="12" y="4"/>
                          </a:lnTo>
                          <a:lnTo>
                            <a:pt x="10" y="5"/>
                          </a:lnTo>
                          <a:lnTo>
                            <a:pt x="7" y="8"/>
                          </a:lnTo>
                          <a:lnTo>
                            <a:pt x="5" y="11"/>
                          </a:lnTo>
                          <a:lnTo>
                            <a:pt x="3" y="14"/>
                          </a:lnTo>
                          <a:lnTo>
                            <a:pt x="2" y="16"/>
                          </a:lnTo>
                          <a:lnTo>
                            <a:pt x="0" y="20"/>
                          </a:lnTo>
                        </a:path>
                      </a:pathLst>
                    </a:custGeom>
                    <a:solidFill>
                      <a:srgbClr val="5F5F5F"/>
                    </a:solidFill>
                    <a:ln w="12700" cap="rnd">
                      <a:noFill/>
                      <a:round/>
                      <a:headEnd/>
                      <a:tailEnd/>
                    </a:ln>
                  </p:spPr>
                  <p:txBody>
                    <a:bodyPr/>
                    <a:lstStyle/>
                    <a:p>
                      <a:endParaRPr lang="en-US"/>
                    </a:p>
                  </p:txBody>
                </p:sp>
              </p:grpSp>
              <p:grpSp>
                <p:nvGrpSpPr>
                  <p:cNvPr id="24" name="Group 68"/>
                  <p:cNvGrpSpPr>
                    <a:grpSpLocks/>
                  </p:cNvGrpSpPr>
                  <p:nvPr/>
                </p:nvGrpSpPr>
                <p:grpSpPr bwMode="auto">
                  <a:xfrm>
                    <a:off x="825" y="1988"/>
                    <a:ext cx="127" cy="109"/>
                    <a:chOff x="825" y="1988"/>
                    <a:chExt cx="127" cy="109"/>
                  </a:xfrm>
                </p:grpSpPr>
                <p:grpSp>
                  <p:nvGrpSpPr>
                    <p:cNvPr id="25" name="Group 69"/>
                    <p:cNvGrpSpPr>
                      <a:grpSpLocks/>
                    </p:cNvGrpSpPr>
                    <p:nvPr/>
                  </p:nvGrpSpPr>
                  <p:grpSpPr bwMode="auto">
                    <a:xfrm>
                      <a:off x="825" y="1988"/>
                      <a:ext cx="127" cy="109"/>
                      <a:chOff x="825" y="1988"/>
                      <a:chExt cx="127" cy="109"/>
                    </a:xfrm>
                  </p:grpSpPr>
                  <p:sp>
                    <p:nvSpPr>
                      <p:cNvPr id="13411" name="Freeform 70"/>
                      <p:cNvSpPr>
                        <a:spLocks/>
                      </p:cNvSpPr>
                      <p:nvPr/>
                    </p:nvSpPr>
                    <p:spPr bwMode="auto">
                      <a:xfrm>
                        <a:off x="825" y="1988"/>
                        <a:ext cx="127" cy="109"/>
                      </a:xfrm>
                      <a:custGeom>
                        <a:avLst/>
                        <a:gdLst>
                          <a:gd name="T0" fmla="*/ 8 w 127"/>
                          <a:gd name="T1" fmla="*/ 91 h 109"/>
                          <a:gd name="T2" fmla="*/ 13 w 127"/>
                          <a:gd name="T3" fmla="*/ 97 h 109"/>
                          <a:gd name="T4" fmla="*/ 17 w 127"/>
                          <a:gd name="T5" fmla="*/ 102 h 109"/>
                          <a:gd name="T6" fmla="*/ 24 w 127"/>
                          <a:gd name="T7" fmla="*/ 106 h 109"/>
                          <a:gd name="T8" fmla="*/ 26 w 127"/>
                          <a:gd name="T9" fmla="*/ 108 h 109"/>
                          <a:gd name="T10" fmla="*/ 27 w 127"/>
                          <a:gd name="T11" fmla="*/ 98 h 109"/>
                          <a:gd name="T12" fmla="*/ 29 w 127"/>
                          <a:gd name="T13" fmla="*/ 88 h 109"/>
                          <a:gd name="T14" fmla="*/ 31 w 127"/>
                          <a:gd name="T15" fmla="*/ 81 h 109"/>
                          <a:gd name="T16" fmla="*/ 33 w 127"/>
                          <a:gd name="T17" fmla="*/ 74 h 109"/>
                          <a:gd name="T18" fmla="*/ 32 w 127"/>
                          <a:gd name="T19" fmla="*/ 65 h 109"/>
                          <a:gd name="T20" fmla="*/ 29 w 127"/>
                          <a:gd name="T21" fmla="*/ 61 h 109"/>
                          <a:gd name="T22" fmla="*/ 26 w 127"/>
                          <a:gd name="T23" fmla="*/ 58 h 109"/>
                          <a:gd name="T24" fmla="*/ 34 w 127"/>
                          <a:gd name="T25" fmla="*/ 59 h 109"/>
                          <a:gd name="T26" fmla="*/ 43 w 127"/>
                          <a:gd name="T27" fmla="*/ 57 h 109"/>
                          <a:gd name="T28" fmla="*/ 50 w 127"/>
                          <a:gd name="T29" fmla="*/ 54 h 109"/>
                          <a:gd name="T30" fmla="*/ 56 w 127"/>
                          <a:gd name="T31" fmla="*/ 51 h 109"/>
                          <a:gd name="T32" fmla="*/ 64 w 127"/>
                          <a:gd name="T33" fmla="*/ 48 h 109"/>
                          <a:gd name="T34" fmla="*/ 71 w 127"/>
                          <a:gd name="T35" fmla="*/ 46 h 109"/>
                          <a:gd name="T36" fmla="*/ 75 w 127"/>
                          <a:gd name="T37" fmla="*/ 42 h 109"/>
                          <a:gd name="T38" fmla="*/ 82 w 127"/>
                          <a:gd name="T39" fmla="*/ 36 h 109"/>
                          <a:gd name="T40" fmla="*/ 82 w 127"/>
                          <a:gd name="T41" fmla="*/ 35 h 109"/>
                          <a:gd name="T42" fmla="*/ 86 w 127"/>
                          <a:gd name="T43" fmla="*/ 29 h 109"/>
                          <a:gd name="T44" fmla="*/ 88 w 127"/>
                          <a:gd name="T45" fmla="*/ 23 h 109"/>
                          <a:gd name="T46" fmla="*/ 94 w 127"/>
                          <a:gd name="T47" fmla="*/ 25 h 109"/>
                          <a:gd name="T48" fmla="*/ 102 w 127"/>
                          <a:gd name="T49" fmla="*/ 29 h 109"/>
                          <a:gd name="T50" fmla="*/ 108 w 127"/>
                          <a:gd name="T51" fmla="*/ 34 h 109"/>
                          <a:gd name="T52" fmla="*/ 114 w 127"/>
                          <a:gd name="T53" fmla="*/ 39 h 109"/>
                          <a:gd name="T54" fmla="*/ 118 w 127"/>
                          <a:gd name="T55" fmla="*/ 46 h 109"/>
                          <a:gd name="T56" fmla="*/ 120 w 127"/>
                          <a:gd name="T57" fmla="*/ 52 h 109"/>
                          <a:gd name="T58" fmla="*/ 122 w 127"/>
                          <a:gd name="T59" fmla="*/ 59 h 109"/>
                          <a:gd name="T60" fmla="*/ 126 w 127"/>
                          <a:gd name="T61" fmla="*/ 64 h 109"/>
                          <a:gd name="T62" fmla="*/ 125 w 127"/>
                          <a:gd name="T63" fmla="*/ 53 h 109"/>
                          <a:gd name="T64" fmla="*/ 122 w 127"/>
                          <a:gd name="T65" fmla="*/ 47 h 109"/>
                          <a:gd name="T66" fmla="*/ 119 w 127"/>
                          <a:gd name="T67" fmla="*/ 39 h 109"/>
                          <a:gd name="T68" fmla="*/ 118 w 127"/>
                          <a:gd name="T69" fmla="*/ 32 h 109"/>
                          <a:gd name="T70" fmla="*/ 112 w 127"/>
                          <a:gd name="T71" fmla="*/ 23 h 109"/>
                          <a:gd name="T72" fmla="*/ 103 w 127"/>
                          <a:gd name="T73" fmla="*/ 14 h 109"/>
                          <a:gd name="T74" fmla="*/ 98 w 127"/>
                          <a:gd name="T75" fmla="*/ 8 h 109"/>
                          <a:gd name="T76" fmla="*/ 93 w 127"/>
                          <a:gd name="T77" fmla="*/ 5 h 109"/>
                          <a:gd name="T78" fmla="*/ 88 w 127"/>
                          <a:gd name="T79" fmla="*/ 2 h 109"/>
                          <a:gd name="T80" fmla="*/ 84 w 127"/>
                          <a:gd name="T81" fmla="*/ 1 h 109"/>
                          <a:gd name="T82" fmla="*/ 77 w 127"/>
                          <a:gd name="T83" fmla="*/ 1 h 109"/>
                          <a:gd name="T84" fmla="*/ 74 w 127"/>
                          <a:gd name="T85" fmla="*/ 1 h 109"/>
                          <a:gd name="T86" fmla="*/ 66 w 127"/>
                          <a:gd name="T87" fmla="*/ 0 h 109"/>
                          <a:gd name="T88" fmla="*/ 55 w 127"/>
                          <a:gd name="T89" fmla="*/ 0 h 109"/>
                          <a:gd name="T90" fmla="*/ 44 w 127"/>
                          <a:gd name="T91" fmla="*/ 3 h 109"/>
                          <a:gd name="T92" fmla="*/ 35 w 127"/>
                          <a:gd name="T93" fmla="*/ 7 h 109"/>
                          <a:gd name="T94" fmla="*/ 27 w 127"/>
                          <a:gd name="T95" fmla="*/ 8 h 109"/>
                          <a:gd name="T96" fmla="*/ 21 w 127"/>
                          <a:gd name="T97" fmla="*/ 11 h 109"/>
                          <a:gd name="T98" fmla="*/ 16 w 127"/>
                          <a:gd name="T99" fmla="*/ 15 h 109"/>
                          <a:gd name="T100" fmla="*/ 12 w 127"/>
                          <a:gd name="T101" fmla="*/ 18 h 109"/>
                          <a:gd name="T102" fmla="*/ 8 w 127"/>
                          <a:gd name="T103" fmla="*/ 22 h 109"/>
                          <a:gd name="T104" fmla="*/ 5 w 127"/>
                          <a:gd name="T105" fmla="*/ 28 h 109"/>
                          <a:gd name="T106" fmla="*/ 2 w 127"/>
                          <a:gd name="T107" fmla="*/ 33 h 109"/>
                          <a:gd name="T108" fmla="*/ 0 w 127"/>
                          <a:gd name="T109" fmla="*/ 38 h 109"/>
                          <a:gd name="T110" fmla="*/ 0 w 127"/>
                          <a:gd name="T111" fmla="*/ 47 h 109"/>
                          <a:gd name="T112" fmla="*/ 0 w 127"/>
                          <a:gd name="T113" fmla="*/ 54 h 109"/>
                          <a:gd name="T114" fmla="*/ 2 w 127"/>
                          <a:gd name="T115" fmla="*/ 62 h 109"/>
                          <a:gd name="T116" fmla="*/ 2 w 127"/>
                          <a:gd name="T117" fmla="*/ 71 h 109"/>
                          <a:gd name="T118" fmla="*/ 2 w 127"/>
                          <a:gd name="T119" fmla="*/ 78 h 109"/>
                          <a:gd name="T120" fmla="*/ 4 w 127"/>
                          <a:gd name="T121" fmla="*/ 83 h 109"/>
                          <a:gd name="T122" fmla="*/ 8 w 127"/>
                          <a:gd name="T123" fmla="*/ 91 h 10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27"/>
                          <a:gd name="T187" fmla="*/ 0 h 109"/>
                          <a:gd name="T188" fmla="*/ 127 w 127"/>
                          <a:gd name="T189" fmla="*/ 109 h 10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27" h="109">
                            <a:moveTo>
                              <a:pt x="8" y="91"/>
                            </a:moveTo>
                            <a:lnTo>
                              <a:pt x="13" y="97"/>
                            </a:lnTo>
                            <a:lnTo>
                              <a:pt x="17" y="102"/>
                            </a:lnTo>
                            <a:lnTo>
                              <a:pt x="24" y="106"/>
                            </a:lnTo>
                            <a:lnTo>
                              <a:pt x="26" y="108"/>
                            </a:lnTo>
                            <a:lnTo>
                              <a:pt x="27" y="98"/>
                            </a:lnTo>
                            <a:lnTo>
                              <a:pt x="29" y="88"/>
                            </a:lnTo>
                            <a:lnTo>
                              <a:pt x="31" y="81"/>
                            </a:lnTo>
                            <a:lnTo>
                              <a:pt x="33" y="74"/>
                            </a:lnTo>
                            <a:lnTo>
                              <a:pt x="32" y="65"/>
                            </a:lnTo>
                            <a:lnTo>
                              <a:pt x="29" y="61"/>
                            </a:lnTo>
                            <a:lnTo>
                              <a:pt x="26" y="58"/>
                            </a:lnTo>
                            <a:lnTo>
                              <a:pt x="34" y="59"/>
                            </a:lnTo>
                            <a:lnTo>
                              <a:pt x="43" y="57"/>
                            </a:lnTo>
                            <a:lnTo>
                              <a:pt x="50" y="54"/>
                            </a:lnTo>
                            <a:lnTo>
                              <a:pt x="56" y="51"/>
                            </a:lnTo>
                            <a:lnTo>
                              <a:pt x="64" y="48"/>
                            </a:lnTo>
                            <a:lnTo>
                              <a:pt x="71" y="46"/>
                            </a:lnTo>
                            <a:lnTo>
                              <a:pt x="75" y="42"/>
                            </a:lnTo>
                            <a:lnTo>
                              <a:pt x="82" y="36"/>
                            </a:lnTo>
                            <a:lnTo>
                              <a:pt x="82" y="35"/>
                            </a:lnTo>
                            <a:lnTo>
                              <a:pt x="86" y="29"/>
                            </a:lnTo>
                            <a:lnTo>
                              <a:pt x="88" y="23"/>
                            </a:lnTo>
                            <a:lnTo>
                              <a:pt x="94" y="25"/>
                            </a:lnTo>
                            <a:lnTo>
                              <a:pt x="102" y="29"/>
                            </a:lnTo>
                            <a:lnTo>
                              <a:pt x="108" y="34"/>
                            </a:lnTo>
                            <a:lnTo>
                              <a:pt x="114" y="39"/>
                            </a:lnTo>
                            <a:lnTo>
                              <a:pt x="118" y="46"/>
                            </a:lnTo>
                            <a:lnTo>
                              <a:pt x="120" y="52"/>
                            </a:lnTo>
                            <a:lnTo>
                              <a:pt x="122" y="59"/>
                            </a:lnTo>
                            <a:lnTo>
                              <a:pt x="126" y="64"/>
                            </a:lnTo>
                            <a:lnTo>
                              <a:pt x="125" y="53"/>
                            </a:lnTo>
                            <a:lnTo>
                              <a:pt x="122" y="47"/>
                            </a:lnTo>
                            <a:lnTo>
                              <a:pt x="119" y="39"/>
                            </a:lnTo>
                            <a:lnTo>
                              <a:pt x="118" y="32"/>
                            </a:lnTo>
                            <a:lnTo>
                              <a:pt x="112" y="23"/>
                            </a:lnTo>
                            <a:lnTo>
                              <a:pt x="103" y="14"/>
                            </a:lnTo>
                            <a:lnTo>
                              <a:pt x="98" y="8"/>
                            </a:lnTo>
                            <a:lnTo>
                              <a:pt x="93" y="5"/>
                            </a:lnTo>
                            <a:lnTo>
                              <a:pt x="88" y="2"/>
                            </a:lnTo>
                            <a:lnTo>
                              <a:pt x="84" y="1"/>
                            </a:lnTo>
                            <a:lnTo>
                              <a:pt x="77" y="1"/>
                            </a:lnTo>
                            <a:lnTo>
                              <a:pt x="74" y="1"/>
                            </a:lnTo>
                            <a:lnTo>
                              <a:pt x="66" y="0"/>
                            </a:lnTo>
                            <a:lnTo>
                              <a:pt x="55" y="0"/>
                            </a:lnTo>
                            <a:lnTo>
                              <a:pt x="44" y="3"/>
                            </a:lnTo>
                            <a:lnTo>
                              <a:pt x="35" y="7"/>
                            </a:lnTo>
                            <a:lnTo>
                              <a:pt x="27" y="8"/>
                            </a:lnTo>
                            <a:lnTo>
                              <a:pt x="21" y="11"/>
                            </a:lnTo>
                            <a:lnTo>
                              <a:pt x="16" y="15"/>
                            </a:lnTo>
                            <a:lnTo>
                              <a:pt x="12" y="18"/>
                            </a:lnTo>
                            <a:lnTo>
                              <a:pt x="8" y="22"/>
                            </a:lnTo>
                            <a:lnTo>
                              <a:pt x="5" y="28"/>
                            </a:lnTo>
                            <a:lnTo>
                              <a:pt x="2" y="33"/>
                            </a:lnTo>
                            <a:lnTo>
                              <a:pt x="0" y="38"/>
                            </a:lnTo>
                            <a:lnTo>
                              <a:pt x="0" y="47"/>
                            </a:lnTo>
                            <a:lnTo>
                              <a:pt x="0" y="54"/>
                            </a:lnTo>
                            <a:lnTo>
                              <a:pt x="2" y="62"/>
                            </a:lnTo>
                            <a:lnTo>
                              <a:pt x="2" y="71"/>
                            </a:lnTo>
                            <a:lnTo>
                              <a:pt x="2" y="78"/>
                            </a:lnTo>
                            <a:lnTo>
                              <a:pt x="4" y="83"/>
                            </a:lnTo>
                            <a:lnTo>
                              <a:pt x="8" y="91"/>
                            </a:lnTo>
                          </a:path>
                        </a:pathLst>
                      </a:custGeom>
                      <a:solidFill>
                        <a:srgbClr val="5F5F5F"/>
                      </a:solidFill>
                      <a:ln w="12700" cap="rnd">
                        <a:noFill/>
                        <a:round/>
                        <a:headEnd/>
                        <a:tailEnd/>
                      </a:ln>
                    </p:spPr>
                    <p:txBody>
                      <a:bodyPr/>
                      <a:lstStyle/>
                      <a:p>
                        <a:endParaRPr lang="en-US"/>
                      </a:p>
                    </p:txBody>
                  </p:sp>
                  <p:sp>
                    <p:nvSpPr>
                      <p:cNvPr id="13412" name="Freeform 71"/>
                      <p:cNvSpPr>
                        <a:spLocks/>
                      </p:cNvSpPr>
                      <p:nvPr/>
                    </p:nvSpPr>
                    <p:spPr bwMode="auto">
                      <a:xfrm>
                        <a:off x="831" y="1991"/>
                        <a:ext cx="75" cy="96"/>
                      </a:xfrm>
                      <a:custGeom>
                        <a:avLst/>
                        <a:gdLst>
                          <a:gd name="T0" fmla="*/ 51 w 75"/>
                          <a:gd name="T1" fmla="*/ 0 h 96"/>
                          <a:gd name="T2" fmla="*/ 59 w 75"/>
                          <a:gd name="T3" fmla="*/ 0 h 96"/>
                          <a:gd name="T4" fmla="*/ 67 w 75"/>
                          <a:gd name="T5" fmla="*/ 2 h 96"/>
                          <a:gd name="T6" fmla="*/ 72 w 75"/>
                          <a:gd name="T7" fmla="*/ 10 h 96"/>
                          <a:gd name="T8" fmla="*/ 74 w 75"/>
                          <a:gd name="T9" fmla="*/ 17 h 96"/>
                          <a:gd name="T10" fmla="*/ 70 w 75"/>
                          <a:gd name="T11" fmla="*/ 26 h 96"/>
                          <a:gd name="T12" fmla="*/ 64 w 75"/>
                          <a:gd name="T13" fmla="*/ 33 h 96"/>
                          <a:gd name="T14" fmla="*/ 57 w 75"/>
                          <a:gd name="T15" fmla="*/ 40 h 96"/>
                          <a:gd name="T16" fmla="*/ 46 w 75"/>
                          <a:gd name="T17" fmla="*/ 43 h 96"/>
                          <a:gd name="T18" fmla="*/ 38 w 75"/>
                          <a:gd name="T19" fmla="*/ 46 h 96"/>
                          <a:gd name="T20" fmla="*/ 32 w 75"/>
                          <a:gd name="T21" fmla="*/ 47 h 96"/>
                          <a:gd name="T22" fmla="*/ 36 w 75"/>
                          <a:gd name="T23" fmla="*/ 49 h 96"/>
                          <a:gd name="T24" fmla="*/ 29 w 75"/>
                          <a:gd name="T25" fmla="*/ 52 h 96"/>
                          <a:gd name="T26" fmla="*/ 18 w 75"/>
                          <a:gd name="T27" fmla="*/ 52 h 96"/>
                          <a:gd name="T28" fmla="*/ 20 w 75"/>
                          <a:gd name="T29" fmla="*/ 59 h 96"/>
                          <a:gd name="T30" fmla="*/ 21 w 75"/>
                          <a:gd name="T31" fmla="*/ 71 h 96"/>
                          <a:gd name="T32" fmla="*/ 22 w 75"/>
                          <a:gd name="T33" fmla="*/ 82 h 96"/>
                          <a:gd name="T34" fmla="*/ 18 w 75"/>
                          <a:gd name="T35" fmla="*/ 94 h 96"/>
                          <a:gd name="T36" fmla="*/ 14 w 75"/>
                          <a:gd name="T37" fmla="*/ 92 h 96"/>
                          <a:gd name="T38" fmla="*/ 3 w 75"/>
                          <a:gd name="T39" fmla="*/ 82 h 96"/>
                          <a:gd name="T40" fmla="*/ 6 w 75"/>
                          <a:gd name="T41" fmla="*/ 76 h 96"/>
                          <a:gd name="T42" fmla="*/ 5 w 75"/>
                          <a:gd name="T43" fmla="*/ 66 h 96"/>
                          <a:gd name="T44" fmla="*/ 6 w 75"/>
                          <a:gd name="T45" fmla="*/ 65 h 96"/>
                          <a:gd name="T46" fmla="*/ 7 w 75"/>
                          <a:gd name="T47" fmla="*/ 59 h 96"/>
                          <a:gd name="T48" fmla="*/ 0 w 75"/>
                          <a:gd name="T49" fmla="*/ 43 h 96"/>
                          <a:gd name="T50" fmla="*/ 1 w 75"/>
                          <a:gd name="T51" fmla="*/ 42 h 96"/>
                          <a:gd name="T52" fmla="*/ 12 w 75"/>
                          <a:gd name="T53" fmla="*/ 41 h 96"/>
                          <a:gd name="T54" fmla="*/ 14 w 75"/>
                          <a:gd name="T55" fmla="*/ 36 h 96"/>
                          <a:gd name="T56" fmla="*/ 5 w 75"/>
                          <a:gd name="T57" fmla="*/ 30 h 96"/>
                          <a:gd name="T58" fmla="*/ 19 w 75"/>
                          <a:gd name="T59" fmla="*/ 33 h 96"/>
                          <a:gd name="T60" fmla="*/ 30 w 75"/>
                          <a:gd name="T61" fmla="*/ 35 h 96"/>
                          <a:gd name="T62" fmla="*/ 38 w 75"/>
                          <a:gd name="T63" fmla="*/ 33 h 96"/>
                          <a:gd name="T64" fmla="*/ 43 w 75"/>
                          <a:gd name="T65" fmla="*/ 30 h 96"/>
                          <a:gd name="T66" fmla="*/ 32 w 75"/>
                          <a:gd name="T67" fmla="*/ 28 h 96"/>
                          <a:gd name="T68" fmla="*/ 19 w 75"/>
                          <a:gd name="T69" fmla="*/ 28 h 96"/>
                          <a:gd name="T70" fmla="*/ 18 w 75"/>
                          <a:gd name="T71" fmla="*/ 26 h 96"/>
                          <a:gd name="T72" fmla="*/ 9 w 75"/>
                          <a:gd name="T73" fmla="*/ 24 h 96"/>
                          <a:gd name="T74" fmla="*/ 12 w 75"/>
                          <a:gd name="T75" fmla="*/ 22 h 96"/>
                          <a:gd name="T76" fmla="*/ 20 w 75"/>
                          <a:gd name="T77" fmla="*/ 20 h 96"/>
                          <a:gd name="T78" fmla="*/ 17 w 75"/>
                          <a:gd name="T79" fmla="*/ 19 h 96"/>
                          <a:gd name="T80" fmla="*/ 21 w 75"/>
                          <a:gd name="T81" fmla="*/ 15 h 96"/>
                          <a:gd name="T82" fmla="*/ 23 w 75"/>
                          <a:gd name="T83" fmla="*/ 14 h 96"/>
                          <a:gd name="T84" fmla="*/ 34 w 75"/>
                          <a:gd name="T85" fmla="*/ 16 h 96"/>
                          <a:gd name="T86" fmla="*/ 42 w 75"/>
                          <a:gd name="T87" fmla="*/ 16 h 96"/>
                          <a:gd name="T88" fmla="*/ 50 w 75"/>
                          <a:gd name="T89" fmla="*/ 14 h 96"/>
                          <a:gd name="T90" fmla="*/ 54 w 75"/>
                          <a:gd name="T91" fmla="*/ 12 h 96"/>
                          <a:gd name="T92" fmla="*/ 45 w 75"/>
                          <a:gd name="T93" fmla="*/ 11 h 96"/>
                          <a:gd name="T94" fmla="*/ 48 w 75"/>
                          <a:gd name="T95" fmla="*/ 9 h 96"/>
                          <a:gd name="T96" fmla="*/ 56 w 75"/>
                          <a:gd name="T97" fmla="*/ 7 h 96"/>
                          <a:gd name="T98" fmla="*/ 54 w 75"/>
                          <a:gd name="T99" fmla="*/ 6 h 96"/>
                          <a:gd name="T100" fmla="*/ 59 w 75"/>
                          <a:gd name="T101" fmla="*/ 3 h 96"/>
                          <a:gd name="T102" fmla="*/ 49 w 75"/>
                          <a:gd name="T103" fmla="*/ 3 h 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75"/>
                          <a:gd name="T157" fmla="*/ 0 h 96"/>
                          <a:gd name="T158" fmla="*/ 75 w 75"/>
                          <a:gd name="T159" fmla="*/ 96 h 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75" h="96">
                            <a:moveTo>
                              <a:pt x="46" y="3"/>
                            </a:moveTo>
                            <a:lnTo>
                              <a:pt x="51" y="0"/>
                            </a:lnTo>
                            <a:lnTo>
                              <a:pt x="54" y="0"/>
                            </a:lnTo>
                            <a:lnTo>
                              <a:pt x="59" y="0"/>
                            </a:lnTo>
                            <a:lnTo>
                              <a:pt x="64" y="1"/>
                            </a:lnTo>
                            <a:lnTo>
                              <a:pt x="67" y="2"/>
                            </a:lnTo>
                            <a:lnTo>
                              <a:pt x="69" y="5"/>
                            </a:lnTo>
                            <a:lnTo>
                              <a:pt x="72" y="10"/>
                            </a:lnTo>
                            <a:lnTo>
                              <a:pt x="74" y="13"/>
                            </a:lnTo>
                            <a:lnTo>
                              <a:pt x="74" y="17"/>
                            </a:lnTo>
                            <a:lnTo>
                              <a:pt x="74" y="20"/>
                            </a:lnTo>
                            <a:lnTo>
                              <a:pt x="70" y="26"/>
                            </a:lnTo>
                            <a:lnTo>
                              <a:pt x="68" y="30"/>
                            </a:lnTo>
                            <a:lnTo>
                              <a:pt x="64" y="33"/>
                            </a:lnTo>
                            <a:lnTo>
                              <a:pt x="60" y="37"/>
                            </a:lnTo>
                            <a:lnTo>
                              <a:pt x="57" y="40"/>
                            </a:lnTo>
                            <a:lnTo>
                              <a:pt x="51" y="41"/>
                            </a:lnTo>
                            <a:lnTo>
                              <a:pt x="46" y="43"/>
                            </a:lnTo>
                            <a:lnTo>
                              <a:pt x="42" y="45"/>
                            </a:lnTo>
                            <a:lnTo>
                              <a:pt x="38" y="46"/>
                            </a:lnTo>
                            <a:lnTo>
                              <a:pt x="34" y="46"/>
                            </a:lnTo>
                            <a:lnTo>
                              <a:pt x="32" y="47"/>
                            </a:lnTo>
                            <a:lnTo>
                              <a:pt x="31" y="49"/>
                            </a:lnTo>
                            <a:lnTo>
                              <a:pt x="36" y="49"/>
                            </a:lnTo>
                            <a:lnTo>
                              <a:pt x="32" y="51"/>
                            </a:lnTo>
                            <a:lnTo>
                              <a:pt x="29" y="52"/>
                            </a:lnTo>
                            <a:lnTo>
                              <a:pt x="23" y="52"/>
                            </a:lnTo>
                            <a:lnTo>
                              <a:pt x="18" y="52"/>
                            </a:lnTo>
                            <a:lnTo>
                              <a:pt x="17" y="53"/>
                            </a:lnTo>
                            <a:lnTo>
                              <a:pt x="20" y="59"/>
                            </a:lnTo>
                            <a:lnTo>
                              <a:pt x="21" y="65"/>
                            </a:lnTo>
                            <a:lnTo>
                              <a:pt x="21" y="71"/>
                            </a:lnTo>
                            <a:lnTo>
                              <a:pt x="21" y="77"/>
                            </a:lnTo>
                            <a:lnTo>
                              <a:pt x="22" y="82"/>
                            </a:lnTo>
                            <a:lnTo>
                              <a:pt x="21" y="88"/>
                            </a:lnTo>
                            <a:lnTo>
                              <a:pt x="18" y="94"/>
                            </a:lnTo>
                            <a:lnTo>
                              <a:pt x="16" y="95"/>
                            </a:lnTo>
                            <a:lnTo>
                              <a:pt x="14" y="92"/>
                            </a:lnTo>
                            <a:lnTo>
                              <a:pt x="8" y="86"/>
                            </a:lnTo>
                            <a:lnTo>
                              <a:pt x="3" y="82"/>
                            </a:lnTo>
                            <a:lnTo>
                              <a:pt x="9" y="82"/>
                            </a:lnTo>
                            <a:lnTo>
                              <a:pt x="6" y="76"/>
                            </a:lnTo>
                            <a:lnTo>
                              <a:pt x="3" y="72"/>
                            </a:lnTo>
                            <a:lnTo>
                              <a:pt x="5" y="66"/>
                            </a:lnTo>
                            <a:lnTo>
                              <a:pt x="4" y="65"/>
                            </a:lnTo>
                            <a:lnTo>
                              <a:pt x="6" y="65"/>
                            </a:lnTo>
                            <a:lnTo>
                              <a:pt x="4" y="59"/>
                            </a:lnTo>
                            <a:lnTo>
                              <a:pt x="7" y="59"/>
                            </a:lnTo>
                            <a:lnTo>
                              <a:pt x="1" y="51"/>
                            </a:lnTo>
                            <a:lnTo>
                              <a:pt x="0" y="43"/>
                            </a:lnTo>
                            <a:lnTo>
                              <a:pt x="4" y="46"/>
                            </a:lnTo>
                            <a:lnTo>
                              <a:pt x="1" y="42"/>
                            </a:lnTo>
                            <a:lnTo>
                              <a:pt x="9" y="42"/>
                            </a:lnTo>
                            <a:lnTo>
                              <a:pt x="12" y="41"/>
                            </a:lnTo>
                            <a:lnTo>
                              <a:pt x="8" y="37"/>
                            </a:lnTo>
                            <a:lnTo>
                              <a:pt x="14" y="36"/>
                            </a:lnTo>
                            <a:lnTo>
                              <a:pt x="9" y="33"/>
                            </a:lnTo>
                            <a:lnTo>
                              <a:pt x="5" y="30"/>
                            </a:lnTo>
                            <a:lnTo>
                              <a:pt x="13" y="32"/>
                            </a:lnTo>
                            <a:lnTo>
                              <a:pt x="19" y="33"/>
                            </a:lnTo>
                            <a:lnTo>
                              <a:pt x="23" y="34"/>
                            </a:lnTo>
                            <a:lnTo>
                              <a:pt x="30" y="35"/>
                            </a:lnTo>
                            <a:lnTo>
                              <a:pt x="36" y="34"/>
                            </a:lnTo>
                            <a:lnTo>
                              <a:pt x="38" y="33"/>
                            </a:lnTo>
                            <a:lnTo>
                              <a:pt x="36" y="30"/>
                            </a:lnTo>
                            <a:lnTo>
                              <a:pt x="43" y="30"/>
                            </a:lnTo>
                            <a:lnTo>
                              <a:pt x="38" y="29"/>
                            </a:lnTo>
                            <a:lnTo>
                              <a:pt x="32" y="28"/>
                            </a:lnTo>
                            <a:lnTo>
                              <a:pt x="25" y="28"/>
                            </a:lnTo>
                            <a:lnTo>
                              <a:pt x="19" y="28"/>
                            </a:lnTo>
                            <a:lnTo>
                              <a:pt x="23" y="24"/>
                            </a:lnTo>
                            <a:lnTo>
                              <a:pt x="18" y="26"/>
                            </a:lnTo>
                            <a:lnTo>
                              <a:pt x="13" y="25"/>
                            </a:lnTo>
                            <a:lnTo>
                              <a:pt x="9" y="24"/>
                            </a:lnTo>
                            <a:lnTo>
                              <a:pt x="6" y="24"/>
                            </a:lnTo>
                            <a:lnTo>
                              <a:pt x="12" y="22"/>
                            </a:lnTo>
                            <a:lnTo>
                              <a:pt x="16" y="21"/>
                            </a:lnTo>
                            <a:lnTo>
                              <a:pt x="20" y="20"/>
                            </a:lnTo>
                            <a:lnTo>
                              <a:pt x="21" y="19"/>
                            </a:lnTo>
                            <a:lnTo>
                              <a:pt x="17" y="19"/>
                            </a:lnTo>
                            <a:lnTo>
                              <a:pt x="24" y="16"/>
                            </a:lnTo>
                            <a:lnTo>
                              <a:pt x="21" y="15"/>
                            </a:lnTo>
                            <a:lnTo>
                              <a:pt x="17" y="15"/>
                            </a:lnTo>
                            <a:lnTo>
                              <a:pt x="23" y="14"/>
                            </a:lnTo>
                            <a:lnTo>
                              <a:pt x="31" y="14"/>
                            </a:lnTo>
                            <a:lnTo>
                              <a:pt x="34" y="16"/>
                            </a:lnTo>
                            <a:lnTo>
                              <a:pt x="39" y="16"/>
                            </a:lnTo>
                            <a:lnTo>
                              <a:pt x="42" y="16"/>
                            </a:lnTo>
                            <a:lnTo>
                              <a:pt x="47" y="16"/>
                            </a:lnTo>
                            <a:lnTo>
                              <a:pt x="50" y="14"/>
                            </a:lnTo>
                            <a:lnTo>
                              <a:pt x="52" y="13"/>
                            </a:lnTo>
                            <a:lnTo>
                              <a:pt x="54" y="12"/>
                            </a:lnTo>
                            <a:lnTo>
                              <a:pt x="51" y="12"/>
                            </a:lnTo>
                            <a:lnTo>
                              <a:pt x="45" y="11"/>
                            </a:lnTo>
                            <a:lnTo>
                              <a:pt x="39" y="10"/>
                            </a:lnTo>
                            <a:lnTo>
                              <a:pt x="48" y="9"/>
                            </a:lnTo>
                            <a:lnTo>
                              <a:pt x="52" y="8"/>
                            </a:lnTo>
                            <a:lnTo>
                              <a:pt x="56" y="7"/>
                            </a:lnTo>
                            <a:lnTo>
                              <a:pt x="59" y="6"/>
                            </a:lnTo>
                            <a:lnTo>
                              <a:pt x="54" y="6"/>
                            </a:lnTo>
                            <a:lnTo>
                              <a:pt x="57" y="4"/>
                            </a:lnTo>
                            <a:lnTo>
                              <a:pt x="59" y="3"/>
                            </a:lnTo>
                            <a:lnTo>
                              <a:pt x="53" y="3"/>
                            </a:lnTo>
                            <a:lnTo>
                              <a:pt x="49" y="3"/>
                            </a:lnTo>
                            <a:lnTo>
                              <a:pt x="46" y="3"/>
                            </a:lnTo>
                          </a:path>
                        </a:pathLst>
                      </a:custGeom>
                      <a:solidFill>
                        <a:srgbClr val="3F3F3F"/>
                      </a:solidFill>
                      <a:ln w="12700" cap="rnd">
                        <a:noFill/>
                        <a:round/>
                        <a:headEnd/>
                        <a:tailEnd/>
                      </a:ln>
                    </p:spPr>
                    <p:txBody>
                      <a:bodyPr/>
                      <a:lstStyle/>
                      <a:p>
                        <a:endParaRPr lang="en-US"/>
                      </a:p>
                    </p:txBody>
                  </p:sp>
                </p:grpSp>
                <p:sp>
                  <p:nvSpPr>
                    <p:cNvPr id="13410" name="Freeform 72"/>
                    <p:cNvSpPr>
                      <a:spLocks/>
                    </p:cNvSpPr>
                    <p:nvPr/>
                  </p:nvSpPr>
                  <p:spPr bwMode="auto">
                    <a:xfrm>
                      <a:off x="914" y="1990"/>
                      <a:ext cx="17" cy="19"/>
                    </a:xfrm>
                    <a:custGeom>
                      <a:avLst/>
                      <a:gdLst>
                        <a:gd name="T0" fmla="*/ 0 w 17"/>
                        <a:gd name="T1" fmla="*/ 0 h 19"/>
                        <a:gd name="T2" fmla="*/ 3 w 17"/>
                        <a:gd name="T3" fmla="*/ 3 h 19"/>
                        <a:gd name="T4" fmla="*/ 5 w 17"/>
                        <a:gd name="T5" fmla="*/ 5 h 19"/>
                        <a:gd name="T6" fmla="*/ 7 w 17"/>
                        <a:gd name="T7" fmla="*/ 7 h 19"/>
                        <a:gd name="T8" fmla="*/ 9 w 17"/>
                        <a:gd name="T9" fmla="*/ 8 h 19"/>
                        <a:gd name="T10" fmla="*/ 12 w 17"/>
                        <a:gd name="T11" fmla="*/ 10 h 19"/>
                        <a:gd name="T12" fmla="*/ 8 w 17"/>
                        <a:gd name="T13" fmla="*/ 8 h 19"/>
                        <a:gd name="T14" fmla="*/ 6 w 17"/>
                        <a:gd name="T15" fmla="*/ 8 h 19"/>
                        <a:gd name="T16" fmla="*/ 5 w 17"/>
                        <a:gd name="T17" fmla="*/ 8 h 19"/>
                        <a:gd name="T18" fmla="*/ 7 w 17"/>
                        <a:gd name="T19" fmla="*/ 11 h 19"/>
                        <a:gd name="T20" fmla="*/ 8 w 17"/>
                        <a:gd name="T21" fmla="*/ 13 h 19"/>
                        <a:gd name="T22" fmla="*/ 11 w 17"/>
                        <a:gd name="T23" fmla="*/ 15 h 19"/>
                        <a:gd name="T24" fmla="*/ 16 w 17"/>
                        <a:gd name="T25" fmla="*/ 18 h 19"/>
                        <a:gd name="T26" fmla="*/ 10 w 17"/>
                        <a:gd name="T27" fmla="*/ 16 h 19"/>
                        <a:gd name="T28" fmla="*/ 7 w 17"/>
                        <a:gd name="T29" fmla="*/ 14 h 19"/>
                        <a:gd name="T30" fmla="*/ 4 w 17"/>
                        <a:gd name="T31" fmla="*/ 13 h 19"/>
                        <a:gd name="T32" fmla="*/ 3 w 17"/>
                        <a:gd name="T33" fmla="*/ 10 h 19"/>
                        <a:gd name="T34" fmla="*/ 3 w 17"/>
                        <a:gd name="T35" fmla="*/ 7 h 19"/>
                        <a:gd name="T36" fmla="*/ 1 w 17"/>
                        <a:gd name="T37" fmla="*/ 4 h 19"/>
                        <a:gd name="T38" fmla="*/ 0 w 17"/>
                        <a:gd name="T39" fmla="*/ 0 h 1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7"/>
                        <a:gd name="T61" fmla="*/ 0 h 19"/>
                        <a:gd name="T62" fmla="*/ 17 w 17"/>
                        <a:gd name="T63" fmla="*/ 19 h 1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7" h="19">
                          <a:moveTo>
                            <a:pt x="0" y="0"/>
                          </a:moveTo>
                          <a:lnTo>
                            <a:pt x="3" y="3"/>
                          </a:lnTo>
                          <a:lnTo>
                            <a:pt x="5" y="5"/>
                          </a:lnTo>
                          <a:lnTo>
                            <a:pt x="7" y="7"/>
                          </a:lnTo>
                          <a:lnTo>
                            <a:pt x="9" y="8"/>
                          </a:lnTo>
                          <a:lnTo>
                            <a:pt x="12" y="10"/>
                          </a:lnTo>
                          <a:lnTo>
                            <a:pt x="8" y="8"/>
                          </a:lnTo>
                          <a:lnTo>
                            <a:pt x="6" y="8"/>
                          </a:lnTo>
                          <a:lnTo>
                            <a:pt x="5" y="8"/>
                          </a:lnTo>
                          <a:lnTo>
                            <a:pt x="7" y="11"/>
                          </a:lnTo>
                          <a:lnTo>
                            <a:pt x="8" y="13"/>
                          </a:lnTo>
                          <a:lnTo>
                            <a:pt x="11" y="15"/>
                          </a:lnTo>
                          <a:lnTo>
                            <a:pt x="16" y="18"/>
                          </a:lnTo>
                          <a:lnTo>
                            <a:pt x="10" y="16"/>
                          </a:lnTo>
                          <a:lnTo>
                            <a:pt x="7" y="14"/>
                          </a:lnTo>
                          <a:lnTo>
                            <a:pt x="4" y="13"/>
                          </a:lnTo>
                          <a:lnTo>
                            <a:pt x="3" y="10"/>
                          </a:lnTo>
                          <a:lnTo>
                            <a:pt x="3" y="7"/>
                          </a:lnTo>
                          <a:lnTo>
                            <a:pt x="1" y="4"/>
                          </a:lnTo>
                          <a:lnTo>
                            <a:pt x="0" y="0"/>
                          </a:lnTo>
                        </a:path>
                      </a:pathLst>
                    </a:custGeom>
                    <a:solidFill>
                      <a:srgbClr val="3F3F3F"/>
                    </a:solidFill>
                    <a:ln w="12700" cap="rnd">
                      <a:noFill/>
                      <a:round/>
                      <a:headEnd/>
                      <a:tailEnd/>
                    </a:ln>
                  </p:spPr>
                  <p:txBody>
                    <a:bodyPr/>
                    <a:lstStyle/>
                    <a:p>
                      <a:endParaRPr lang="en-US"/>
                    </a:p>
                  </p:txBody>
                </p:sp>
              </p:grpSp>
            </p:grpSp>
          </p:grpSp>
        </p:grpSp>
        <p:sp>
          <p:nvSpPr>
            <p:cNvPr id="13320" name="Freeform 73"/>
            <p:cNvSpPr>
              <a:spLocks/>
            </p:cNvSpPr>
            <p:nvPr/>
          </p:nvSpPr>
          <p:spPr bwMode="auto">
            <a:xfrm>
              <a:off x="192" y="2385"/>
              <a:ext cx="1433" cy="249"/>
            </a:xfrm>
            <a:custGeom>
              <a:avLst/>
              <a:gdLst>
                <a:gd name="T0" fmla="*/ 182 w 1433"/>
                <a:gd name="T1" fmla="*/ 0 h 249"/>
                <a:gd name="T2" fmla="*/ 0 w 1433"/>
                <a:gd name="T3" fmla="*/ 248 h 249"/>
                <a:gd name="T4" fmla="*/ 1432 w 1433"/>
                <a:gd name="T5" fmla="*/ 248 h 249"/>
                <a:gd name="T6" fmla="*/ 1303 w 1433"/>
                <a:gd name="T7" fmla="*/ 0 h 249"/>
                <a:gd name="T8" fmla="*/ 182 w 1433"/>
                <a:gd name="T9" fmla="*/ 0 h 249"/>
                <a:gd name="T10" fmla="*/ 0 60000 65536"/>
                <a:gd name="T11" fmla="*/ 0 60000 65536"/>
                <a:gd name="T12" fmla="*/ 0 60000 65536"/>
                <a:gd name="T13" fmla="*/ 0 60000 65536"/>
                <a:gd name="T14" fmla="*/ 0 60000 65536"/>
                <a:gd name="T15" fmla="*/ 0 w 1433"/>
                <a:gd name="T16" fmla="*/ 0 h 249"/>
                <a:gd name="T17" fmla="*/ 1433 w 1433"/>
                <a:gd name="T18" fmla="*/ 249 h 249"/>
              </a:gdLst>
              <a:ahLst/>
              <a:cxnLst>
                <a:cxn ang="T10">
                  <a:pos x="T0" y="T1"/>
                </a:cxn>
                <a:cxn ang="T11">
                  <a:pos x="T2" y="T3"/>
                </a:cxn>
                <a:cxn ang="T12">
                  <a:pos x="T4" y="T5"/>
                </a:cxn>
                <a:cxn ang="T13">
                  <a:pos x="T6" y="T7"/>
                </a:cxn>
                <a:cxn ang="T14">
                  <a:pos x="T8" y="T9"/>
                </a:cxn>
              </a:cxnLst>
              <a:rect l="T15" t="T16" r="T17" b="T18"/>
              <a:pathLst>
                <a:path w="1433" h="249">
                  <a:moveTo>
                    <a:pt x="182" y="0"/>
                  </a:moveTo>
                  <a:lnTo>
                    <a:pt x="0" y="248"/>
                  </a:lnTo>
                  <a:lnTo>
                    <a:pt x="1432" y="248"/>
                  </a:lnTo>
                  <a:lnTo>
                    <a:pt x="1303" y="0"/>
                  </a:lnTo>
                  <a:lnTo>
                    <a:pt x="182" y="0"/>
                  </a:lnTo>
                </a:path>
              </a:pathLst>
            </a:custGeom>
            <a:solidFill>
              <a:srgbClr val="3F1F00"/>
            </a:solidFill>
            <a:ln w="12700" cap="rnd">
              <a:noFill/>
              <a:round/>
              <a:headEnd/>
              <a:tailEnd/>
            </a:ln>
          </p:spPr>
          <p:txBody>
            <a:bodyPr/>
            <a:lstStyle/>
            <a:p>
              <a:endParaRPr lang="en-US"/>
            </a:p>
          </p:txBody>
        </p:sp>
        <p:grpSp>
          <p:nvGrpSpPr>
            <p:cNvPr id="26" name="Group 74"/>
            <p:cNvGrpSpPr>
              <a:grpSpLocks/>
            </p:cNvGrpSpPr>
            <p:nvPr/>
          </p:nvGrpSpPr>
          <p:grpSpPr bwMode="auto">
            <a:xfrm>
              <a:off x="697" y="2323"/>
              <a:ext cx="63" cy="65"/>
              <a:chOff x="697" y="2323"/>
              <a:chExt cx="63" cy="65"/>
            </a:xfrm>
          </p:grpSpPr>
          <p:sp>
            <p:nvSpPr>
              <p:cNvPr id="13398" name="Freeform 75"/>
              <p:cNvSpPr>
                <a:spLocks/>
              </p:cNvSpPr>
              <p:nvPr/>
            </p:nvSpPr>
            <p:spPr bwMode="auto">
              <a:xfrm>
                <a:off x="697" y="2323"/>
                <a:ext cx="62" cy="65"/>
              </a:xfrm>
              <a:custGeom>
                <a:avLst/>
                <a:gdLst>
                  <a:gd name="T0" fmla="*/ 10 w 62"/>
                  <a:gd name="T1" fmla="*/ 10 h 65"/>
                  <a:gd name="T2" fmla="*/ 19 w 62"/>
                  <a:gd name="T3" fmla="*/ 2 h 65"/>
                  <a:gd name="T4" fmla="*/ 24 w 62"/>
                  <a:gd name="T5" fmla="*/ 0 h 65"/>
                  <a:gd name="T6" fmla="*/ 35 w 62"/>
                  <a:gd name="T7" fmla="*/ 2 h 65"/>
                  <a:gd name="T8" fmla="*/ 46 w 62"/>
                  <a:gd name="T9" fmla="*/ 4 h 65"/>
                  <a:gd name="T10" fmla="*/ 53 w 62"/>
                  <a:gd name="T11" fmla="*/ 5 h 65"/>
                  <a:gd name="T12" fmla="*/ 56 w 62"/>
                  <a:gd name="T13" fmla="*/ 7 h 65"/>
                  <a:gd name="T14" fmla="*/ 57 w 62"/>
                  <a:gd name="T15" fmla="*/ 11 h 65"/>
                  <a:gd name="T16" fmla="*/ 57 w 62"/>
                  <a:gd name="T17" fmla="*/ 13 h 65"/>
                  <a:gd name="T18" fmla="*/ 56 w 62"/>
                  <a:gd name="T19" fmla="*/ 16 h 65"/>
                  <a:gd name="T20" fmla="*/ 58 w 62"/>
                  <a:gd name="T21" fmla="*/ 18 h 65"/>
                  <a:gd name="T22" fmla="*/ 59 w 62"/>
                  <a:gd name="T23" fmla="*/ 21 h 65"/>
                  <a:gd name="T24" fmla="*/ 58 w 62"/>
                  <a:gd name="T25" fmla="*/ 24 h 65"/>
                  <a:gd name="T26" fmla="*/ 60 w 62"/>
                  <a:gd name="T27" fmla="*/ 26 h 65"/>
                  <a:gd name="T28" fmla="*/ 61 w 62"/>
                  <a:gd name="T29" fmla="*/ 29 h 65"/>
                  <a:gd name="T30" fmla="*/ 60 w 62"/>
                  <a:gd name="T31" fmla="*/ 32 h 65"/>
                  <a:gd name="T32" fmla="*/ 58 w 62"/>
                  <a:gd name="T33" fmla="*/ 36 h 65"/>
                  <a:gd name="T34" fmla="*/ 60 w 62"/>
                  <a:gd name="T35" fmla="*/ 39 h 65"/>
                  <a:gd name="T36" fmla="*/ 61 w 62"/>
                  <a:gd name="T37" fmla="*/ 44 h 65"/>
                  <a:gd name="T38" fmla="*/ 60 w 62"/>
                  <a:gd name="T39" fmla="*/ 47 h 65"/>
                  <a:gd name="T40" fmla="*/ 57 w 62"/>
                  <a:gd name="T41" fmla="*/ 50 h 65"/>
                  <a:gd name="T42" fmla="*/ 57 w 62"/>
                  <a:gd name="T43" fmla="*/ 57 h 65"/>
                  <a:gd name="T44" fmla="*/ 55 w 62"/>
                  <a:gd name="T45" fmla="*/ 60 h 65"/>
                  <a:gd name="T46" fmla="*/ 50 w 62"/>
                  <a:gd name="T47" fmla="*/ 62 h 65"/>
                  <a:gd name="T48" fmla="*/ 27 w 62"/>
                  <a:gd name="T49" fmla="*/ 64 h 65"/>
                  <a:gd name="T50" fmla="*/ 16 w 62"/>
                  <a:gd name="T51" fmla="*/ 60 h 65"/>
                  <a:gd name="T52" fmla="*/ 3 w 62"/>
                  <a:gd name="T53" fmla="*/ 44 h 65"/>
                  <a:gd name="T54" fmla="*/ 0 w 62"/>
                  <a:gd name="T55" fmla="*/ 37 h 65"/>
                  <a:gd name="T56" fmla="*/ 0 w 62"/>
                  <a:gd name="T57" fmla="*/ 33 h 65"/>
                  <a:gd name="T58" fmla="*/ 1 w 62"/>
                  <a:gd name="T59" fmla="*/ 28 h 65"/>
                  <a:gd name="T60" fmla="*/ 3 w 62"/>
                  <a:gd name="T61" fmla="*/ 20 h 65"/>
                  <a:gd name="T62" fmla="*/ 5 w 62"/>
                  <a:gd name="T63" fmla="*/ 16 h 65"/>
                  <a:gd name="T64" fmla="*/ 10 w 62"/>
                  <a:gd name="T65" fmla="*/ 10 h 6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2"/>
                  <a:gd name="T100" fmla="*/ 0 h 65"/>
                  <a:gd name="T101" fmla="*/ 62 w 62"/>
                  <a:gd name="T102" fmla="*/ 65 h 6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2" h="65">
                    <a:moveTo>
                      <a:pt x="10" y="10"/>
                    </a:moveTo>
                    <a:lnTo>
                      <a:pt x="19" y="2"/>
                    </a:lnTo>
                    <a:lnTo>
                      <a:pt x="24" y="0"/>
                    </a:lnTo>
                    <a:lnTo>
                      <a:pt x="35" y="2"/>
                    </a:lnTo>
                    <a:lnTo>
                      <a:pt x="46" y="4"/>
                    </a:lnTo>
                    <a:lnTo>
                      <a:pt x="53" y="5"/>
                    </a:lnTo>
                    <a:lnTo>
                      <a:pt x="56" y="7"/>
                    </a:lnTo>
                    <a:lnTo>
                      <a:pt x="57" y="11"/>
                    </a:lnTo>
                    <a:lnTo>
                      <a:pt x="57" y="13"/>
                    </a:lnTo>
                    <a:lnTo>
                      <a:pt x="56" y="16"/>
                    </a:lnTo>
                    <a:lnTo>
                      <a:pt x="58" y="18"/>
                    </a:lnTo>
                    <a:lnTo>
                      <a:pt x="59" y="21"/>
                    </a:lnTo>
                    <a:lnTo>
                      <a:pt x="58" y="24"/>
                    </a:lnTo>
                    <a:lnTo>
                      <a:pt x="60" y="26"/>
                    </a:lnTo>
                    <a:lnTo>
                      <a:pt x="61" y="29"/>
                    </a:lnTo>
                    <a:lnTo>
                      <a:pt x="60" y="32"/>
                    </a:lnTo>
                    <a:lnTo>
                      <a:pt x="58" y="36"/>
                    </a:lnTo>
                    <a:lnTo>
                      <a:pt x="60" y="39"/>
                    </a:lnTo>
                    <a:lnTo>
                      <a:pt x="61" y="44"/>
                    </a:lnTo>
                    <a:lnTo>
                      <a:pt x="60" y="47"/>
                    </a:lnTo>
                    <a:lnTo>
                      <a:pt x="57" y="50"/>
                    </a:lnTo>
                    <a:lnTo>
                      <a:pt x="57" y="57"/>
                    </a:lnTo>
                    <a:lnTo>
                      <a:pt x="55" y="60"/>
                    </a:lnTo>
                    <a:lnTo>
                      <a:pt x="50" y="62"/>
                    </a:lnTo>
                    <a:lnTo>
                      <a:pt x="27" y="64"/>
                    </a:lnTo>
                    <a:lnTo>
                      <a:pt x="16" y="60"/>
                    </a:lnTo>
                    <a:lnTo>
                      <a:pt x="3" y="44"/>
                    </a:lnTo>
                    <a:lnTo>
                      <a:pt x="0" y="37"/>
                    </a:lnTo>
                    <a:lnTo>
                      <a:pt x="0" y="33"/>
                    </a:lnTo>
                    <a:lnTo>
                      <a:pt x="1" y="28"/>
                    </a:lnTo>
                    <a:lnTo>
                      <a:pt x="3" y="20"/>
                    </a:lnTo>
                    <a:lnTo>
                      <a:pt x="5" y="16"/>
                    </a:lnTo>
                    <a:lnTo>
                      <a:pt x="10" y="10"/>
                    </a:lnTo>
                  </a:path>
                </a:pathLst>
              </a:custGeom>
              <a:solidFill>
                <a:srgbClr val="FFBFBF"/>
              </a:solidFill>
              <a:ln w="12700" cap="rnd">
                <a:noFill/>
                <a:round/>
                <a:headEnd/>
                <a:tailEnd/>
              </a:ln>
            </p:spPr>
            <p:txBody>
              <a:bodyPr/>
              <a:lstStyle/>
              <a:p>
                <a:endParaRPr lang="en-US"/>
              </a:p>
            </p:txBody>
          </p:sp>
          <p:grpSp>
            <p:nvGrpSpPr>
              <p:cNvPr id="27" name="Group 76"/>
              <p:cNvGrpSpPr>
                <a:grpSpLocks/>
              </p:cNvGrpSpPr>
              <p:nvPr/>
            </p:nvGrpSpPr>
            <p:grpSpPr bwMode="auto">
              <a:xfrm>
                <a:off x="714" y="2330"/>
                <a:ext cx="46" cy="58"/>
                <a:chOff x="714" y="2330"/>
                <a:chExt cx="46" cy="58"/>
              </a:xfrm>
            </p:grpSpPr>
            <p:sp>
              <p:nvSpPr>
                <p:cNvPr id="13400" name="Freeform 77"/>
                <p:cNvSpPr>
                  <a:spLocks/>
                </p:cNvSpPr>
                <p:nvPr/>
              </p:nvSpPr>
              <p:spPr bwMode="auto">
                <a:xfrm>
                  <a:off x="714" y="2347"/>
                  <a:ext cx="46" cy="41"/>
                </a:xfrm>
                <a:custGeom>
                  <a:avLst/>
                  <a:gdLst>
                    <a:gd name="T0" fmla="*/ 19 w 46"/>
                    <a:gd name="T1" fmla="*/ 6 h 41"/>
                    <a:gd name="T2" fmla="*/ 21 w 46"/>
                    <a:gd name="T3" fmla="*/ 0 h 41"/>
                    <a:gd name="T4" fmla="*/ 25 w 46"/>
                    <a:gd name="T5" fmla="*/ 5 h 41"/>
                    <a:gd name="T6" fmla="*/ 32 w 46"/>
                    <a:gd name="T7" fmla="*/ 5 h 41"/>
                    <a:gd name="T8" fmla="*/ 39 w 46"/>
                    <a:gd name="T9" fmla="*/ 3 h 41"/>
                    <a:gd name="T10" fmla="*/ 42 w 46"/>
                    <a:gd name="T11" fmla="*/ 0 h 41"/>
                    <a:gd name="T12" fmla="*/ 43 w 46"/>
                    <a:gd name="T13" fmla="*/ 4 h 41"/>
                    <a:gd name="T14" fmla="*/ 44 w 46"/>
                    <a:gd name="T15" fmla="*/ 10 h 41"/>
                    <a:gd name="T16" fmla="*/ 43 w 46"/>
                    <a:gd name="T17" fmla="*/ 17 h 41"/>
                    <a:gd name="T18" fmla="*/ 43 w 46"/>
                    <a:gd name="T19" fmla="*/ 24 h 41"/>
                    <a:gd name="T20" fmla="*/ 41 w 46"/>
                    <a:gd name="T21" fmla="*/ 33 h 41"/>
                    <a:gd name="T22" fmla="*/ 34 w 46"/>
                    <a:gd name="T23" fmla="*/ 38 h 41"/>
                    <a:gd name="T24" fmla="*/ 1 w 46"/>
                    <a:gd name="T25" fmla="*/ 36 h 41"/>
                    <a:gd name="T26" fmla="*/ 14 w 46"/>
                    <a:gd name="T27" fmla="*/ 39 h 41"/>
                    <a:gd name="T28" fmla="*/ 21 w 46"/>
                    <a:gd name="T29" fmla="*/ 38 h 41"/>
                    <a:gd name="T30" fmla="*/ 22 w 46"/>
                    <a:gd name="T31" fmla="*/ 38 h 41"/>
                    <a:gd name="T32" fmla="*/ 34 w 46"/>
                    <a:gd name="T33" fmla="*/ 38 h 41"/>
                    <a:gd name="T34" fmla="*/ 38 w 46"/>
                    <a:gd name="T35" fmla="*/ 33 h 41"/>
                    <a:gd name="T36" fmla="*/ 40 w 46"/>
                    <a:gd name="T37" fmla="*/ 28 h 41"/>
                    <a:gd name="T38" fmla="*/ 32 w 46"/>
                    <a:gd name="T39" fmla="*/ 29 h 41"/>
                    <a:gd name="T40" fmla="*/ 23 w 46"/>
                    <a:gd name="T41" fmla="*/ 30 h 41"/>
                    <a:gd name="T42" fmla="*/ 15 w 46"/>
                    <a:gd name="T43" fmla="*/ 29 h 41"/>
                    <a:gd name="T44" fmla="*/ 6 w 46"/>
                    <a:gd name="T45" fmla="*/ 27 h 41"/>
                    <a:gd name="T46" fmla="*/ 8 w 46"/>
                    <a:gd name="T47" fmla="*/ 26 h 41"/>
                    <a:gd name="T48" fmla="*/ 14 w 46"/>
                    <a:gd name="T49" fmla="*/ 28 h 41"/>
                    <a:gd name="T50" fmla="*/ 23 w 46"/>
                    <a:gd name="T51" fmla="*/ 28 h 41"/>
                    <a:gd name="T52" fmla="*/ 29 w 46"/>
                    <a:gd name="T53" fmla="*/ 25 h 41"/>
                    <a:gd name="T54" fmla="*/ 32 w 46"/>
                    <a:gd name="T55" fmla="*/ 28 h 41"/>
                    <a:gd name="T56" fmla="*/ 38 w 46"/>
                    <a:gd name="T57" fmla="*/ 27 h 41"/>
                    <a:gd name="T58" fmla="*/ 41 w 46"/>
                    <a:gd name="T59" fmla="*/ 24 h 41"/>
                    <a:gd name="T60" fmla="*/ 42 w 46"/>
                    <a:gd name="T61" fmla="*/ 21 h 41"/>
                    <a:gd name="T62" fmla="*/ 42 w 46"/>
                    <a:gd name="T63" fmla="*/ 17 h 41"/>
                    <a:gd name="T64" fmla="*/ 36 w 46"/>
                    <a:gd name="T65" fmla="*/ 18 h 41"/>
                    <a:gd name="T66" fmla="*/ 27 w 46"/>
                    <a:gd name="T67" fmla="*/ 20 h 41"/>
                    <a:gd name="T68" fmla="*/ 18 w 46"/>
                    <a:gd name="T69" fmla="*/ 21 h 41"/>
                    <a:gd name="T70" fmla="*/ 8 w 46"/>
                    <a:gd name="T71" fmla="*/ 19 h 41"/>
                    <a:gd name="T72" fmla="*/ 0 w 46"/>
                    <a:gd name="T73" fmla="*/ 15 h 41"/>
                    <a:gd name="T74" fmla="*/ 10 w 46"/>
                    <a:gd name="T75" fmla="*/ 18 h 41"/>
                    <a:gd name="T76" fmla="*/ 18 w 46"/>
                    <a:gd name="T77" fmla="*/ 19 h 41"/>
                    <a:gd name="T78" fmla="*/ 25 w 46"/>
                    <a:gd name="T79" fmla="*/ 18 h 41"/>
                    <a:gd name="T80" fmla="*/ 29 w 46"/>
                    <a:gd name="T81" fmla="*/ 13 h 41"/>
                    <a:gd name="T82" fmla="*/ 29 w 46"/>
                    <a:gd name="T83" fmla="*/ 18 h 41"/>
                    <a:gd name="T84" fmla="*/ 34 w 46"/>
                    <a:gd name="T85" fmla="*/ 17 h 41"/>
                    <a:gd name="T86" fmla="*/ 40 w 46"/>
                    <a:gd name="T87" fmla="*/ 13 h 41"/>
                    <a:gd name="T88" fmla="*/ 43 w 46"/>
                    <a:gd name="T89" fmla="*/ 9 h 41"/>
                    <a:gd name="T90" fmla="*/ 42 w 46"/>
                    <a:gd name="T91" fmla="*/ 3 h 41"/>
                    <a:gd name="T92" fmla="*/ 36 w 46"/>
                    <a:gd name="T93" fmla="*/ 6 h 41"/>
                    <a:gd name="T94" fmla="*/ 23 w 46"/>
                    <a:gd name="T95" fmla="*/ 8 h 41"/>
                    <a:gd name="T96" fmla="*/ 11 w 46"/>
                    <a:gd name="T97" fmla="*/ 7 h 41"/>
                    <a:gd name="T98" fmla="*/ 14 w 46"/>
                    <a:gd name="T99" fmla="*/ 6 h 4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6"/>
                    <a:gd name="T151" fmla="*/ 0 h 41"/>
                    <a:gd name="T152" fmla="*/ 46 w 46"/>
                    <a:gd name="T153" fmla="*/ 41 h 4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6" h="41">
                      <a:moveTo>
                        <a:pt x="14" y="6"/>
                      </a:moveTo>
                      <a:lnTo>
                        <a:pt x="19" y="6"/>
                      </a:lnTo>
                      <a:lnTo>
                        <a:pt x="22" y="6"/>
                      </a:lnTo>
                      <a:lnTo>
                        <a:pt x="21" y="0"/>
                      </a:lnTo>
                      <a:lnTo>
                        <a:pt x="24" y="3"/>
                      </a:lnTo>
                      <a:lnTo>
                        <a:pt x="25" y="5"/>
                      </a:lnTo>
                      <a:lnTo>
                        <a:pt x="28" y="6"/>
                      </a:lnTo>
                      <a:lnTo>
                        <a:pt x="32" y="5"/>
                      </a:lnTo>
                      <a:lnTo>
                        <a:pt x="36" y="3"/>
                      </a:lnTo>
                      <a:lnTo>
                        <a:pt x="39" y="3"/>
                      </a:lnTo>
                      <a:lnTo>
                        <a:pt x="42" y="2"/>
                      </a:lnTo>
                      <a:lnTo>
                        <a:pt x="42" y="0"/>
                      </a:lnTo>
                      <a:lnTo>
                        <a:pt x="42" y="3"/>
                      </a:lnTo>
                      <a:lnTo>
                        <a:pt x="43" y="4"/>
                      </a:lnTo>
                      <a:lnTo>
                        <a:pt x="44" y="8"/>
                      </a:lnTo>
                      <a:lnTo>
                        <a:pt x="44" y="10"/>
                      </a:lnTo>
                      <a:lnTo>
                        <a:pt x="42" y="13"/>
                      </a:lnTo>
                      <a:lnTo>
                        <a:pt x="43" y="17"/>
                      </a:lnTo>
                      <a:lnTo>
                        <a:pt x="45" y="21"/>
                      </a:lnTo>
                      <a:lnTo>
                        <a:pt x="43" y="24"/>
                      </a:lnTo>
                      <a:lnTo>
                        <a:pt x="41" y="27"/>
                      </a:lnTo>
                      <a:lnTo>
                        <a:pt x="41" y="33"/>
                      </a:lnTo>
                      <a:lnTo>
                        <a:pt x="38" y="37"/>
                      </a:lnTo>
                      <a:lnTo>
                        <a:pt x="34" y="38"/>
                      </a:lnTo>
                      <a:lnTo>
                        <a:pt x="12" y="40"/>
                      </a:lnTo>
                      <a:lnTo>
                        <a:pt x="1" y="36"/>
                      </a:lnTo>
                      <a:lnTo>
                        <a:pt x="8" y="38"/>
                      </a:lnTo>
                      <a:lnTo>
                        <a:pt x="14" y="39"/>
                      </a:lnTo>
                      <a:lnTo>
                        <a:pt x="18" y="38"/>
                      </a:lnTo>
                      <a:lnTo>
                        <a:pt x="21" y="38"/>
                      </a:lnTo>
                      <a:lnTo>
                        <a:pt x="22" y="34"/>
                      </a:lnTo>
                      <a:lnTo>
                        <a:pt x="22" y="38"/>
                      </a:lnTo>
                      <a:lnTo>
                        <a:pt x="27" y="38"/>
                      </a:lnTo>
                      <a:lnTo>
                        <a:pt x="34" y="38"/>
                      </a:lnTo>
                      <a:lnTo>
                        <a:pt x="37" y="36"/>
                      </a:lnTo>
                      <a:lnTo>
                        <a:pt x="38" y="33"/>
                      </a:lnTo>
                      <a:lnTo>
                        <a:pt x="40" y="30"/>
                      </a:lnTo>
                      <a:lnTo>
                        <a:pt x="40" y="28"/>
                      </a:lnTo>
                      <a:lnTo>
                        <a:pt x="37" y="28"/>
                      </a:lnTo>
                      <a:lnTo>
                        <a:pt x="32" y="29"/>
                      </a:lnTo>
                      <a:lnTo>
                        <a:pt x="28" y="30"/>
                      </a:lnTo>
                      <a:lnTo>
                        <a:pt x="23" y="30"/>
                      </a:lnTo>
                      <a:lnTo>
                        <a:pt x="20" y="30"/>
                      </a:lnTo>
                      <a:lnTo>
                        <a:pt x="15" y="29"/>
                      </a:lnTo>
                      <a:lnTo>
                        <a:pt x="11" y="28"/>
                      </a:lnTo>
                      <a:lnTo>
                        <a:pt x="6" y="27"/>
                      </a:lnTo>
                      <a:lnTo>
                        <a:pt x="3" y="24"/>
                      </a:lnTo>
                      <a:lnTo>
                        <a:pt x="8" y="26"/>
                      </a:lnTo>
                      <a:lnTo>
                        <a:pt x="10" y="27"/>
                      </a:lnTo>
                      <a:lnTo>
                        <a:pt x="14" y="28"/>
                      </a:lnTo>
                      <a:lnTo>
                        <a:pt x="18" y="28"/>
                      </a:lnTo>
                      <a:lnTo>
                        <a:pt x="23" y="28"/>
                      </a:lnTo>
                      <a:lnTo>
                        <a:pt x="26" y="27"/>
                      </a:lnTo>
                      <a:lnTo>
                        <a:pt x="29" y="25"/>
                      </a:lnTo>
                      <a:lnTo>
                        <a:pt x="30" y="28"/>
                      </a:lnTo>
                      <a:lnTo>
                        <a:pt x="32" y="28"/>
                      </a:lnTo>
                      <a:lnTo>
                        <a:pt x="36" y="28"/>
                      </a:lnTo>
                      <a:lnTo>
                        <a:pt x="38" y="27"/>
                      </a:lnTo>
                      <a:lnTo>
                        <a:pt x="40" y="26"/>
                      </a:lnTo>
                      <a:lnTo>
                        <a:pt x="41" y="24"/>
                      </a:lnTo>
                      <a:lnTo>
                        <a:pt x="42" y="23"/>
                      </a:lnTo>
                      <a:lnTo>
                        <a:pt x="42" y="21"/>
                      </a:lnTo>
                      <a:lnTo>
                        <a:pt x="42" y="18"/>
                      </a:lnTo>
                      <a:lnTo>
                        <a:pt x="42" y="17"/>
                      </a:lnTo>
                      <a:lnTo>
                        <a:pt x="40" y="17"/>
                      </a:lnTo>
                      <a:lnTo>
                        <a:pt x="36" y="18"/>
                      </a:lnTo>
                      <a:lnTo>
                        <a:pt x="31" y="19"/>
                      </a:lnTo>
                      <a:lnTo>
                        <a:pt x="27" y="20"/>
                      </a:lnTo>
                      <a:lnTo>
                        <a:pt x="22" y="20"/>
                      </a:lnTo>
                      <a:lnTo>
                        <a:pt x="18" y="21"/>
                      </a:lnTo>
                      <a:lnTo>
                        <a:pt x="13" y="21"/>
                      </a:lnTo>
                      <a:lnTo>
                        <a:pt x="8" y="19"/>
                      </a:lnTo>
                      <a:lnTo>
                        <a:pt x="4" y="18"/>
                      </a:lnTo>
                      <a:lnTo>
                        <a:pt x="0" y="15"/>
                      </a:lnTo>
                      <a:lnTo>
                        <a:pt x="7" y="18"/>
                      </a:lnTo>
                      <a:lnTo>
                        <a:pt x="10" y="18"/>
                      </a:lnTo>
                      <a:lnTo>
                        <a:pt x="14" y="19"/>
                      </a:lnTo>
                      <a:lnTo>
                        <a:pt x="18" y="19"/>
                      </a:lnTo>
                      <a:lnTo>
                        <a:pt x="21" y="18"/>
                      </a:lnTo>
                      <a:lnTo>
                        <a:pt x="25" y="18"/>
                      </a:lnTo>
                      <a:lnTo>
                        <a:pt x="26" y="15"/>
                      </a:lnTo>
                      <a:lnTo>
                        <a:pt x="29" y="13"/>
                      </a:lnTo>
                      <a:lnTo>
                        <a:pt x="27" y="17"/>
                      </a:lnTo>
                      <a:lnTo>
                        <a:pt x="29" y="18"/>
                      </a:lnTo>
                      <a:lnTo>
                        <a:pt x="31" y="18"/>
                      </a:lnTo>
                      <a:lnTo>
                        <a:pt x="34" y="17"/>
                      </a:lnTo>
                      <a:lnTo>
                        <a:pt x="37" y="16"/>
                      </a:lnTo>
                      <a:lnTo>
                        <a:pt x="40" y="13"/>
                      </a:lnTo>
                      <a:lnTo>
                        <a:pt x="42" y="11"/>
                      </a:lnTo>
                      <a:lnTo>
                        <a:pt x="43" y="9"/>
                      </a:lnTo>
                      <a:lnTo>
                        <a:pt x="42" y="6"/>
                      </a:lnTo>
                      <a:lnTo>
                        <a:pt x="42" y="3"/>
                      </a:lnTo>
                      <a:lnTo>
                        <a:pt x="39" y="4"/>
                      </a:lnTo>
                      <a:lnTo>
                        <a:pt x="36" y="6"/>
                      </a:lnTo>
                      <a:lnTo>
                        <a:pt x="30" y="8"/>
                      </a:lnTo>
                      <a:lnTo>
                        <a:pt x="23" y="8"/>
                      </a:lnTo>
                      <a:lnTo>
                        <a:pt x="17" y="8"/>
                      </a:lnTo>
                      <a:lnTo>
                        <a:pt x="11" y="7"/>
                      </a:lnTo>
                      <a:lnTo>
                        <a:pt x="6" y="4"/>
                      </a:lnTo>
                      <a:lnTo>
                        <a:pt x="14" y="6"/>
                      </a:lnTo>
                    </a:path>
                  </a:pathLst>
                </a:custGeom>
                <a:solidFill>
                  <a:srgbClr val="DF9F7F"/>
                </a:solidFill>
                <a:ln w="12700" cap="rnd">
                  <a:noFill/>
                  <a:round/>
                  <a:headEnd/>
                  <a:tailEnd/>
                </a:ln>
              </p:spPr>
              <p:txBody>
                <a:bodyPr/>
                <a:lstStyle/>
                <a:p>
                  <a:endParaRPr lang="en-US"/>
                </a:p>
              </p:txBody>
            </p:sp>
            <p:sp>
              <p:nvSpPr>
                <p:cNvPr id="13401" name="Freeform 78"/>
                <p:cNvSpPr>
                  <a:spLocks/>
                </p:cNvSpPr>
                <p:nvPr/>
              </p:nvSpPr>
              <p:spPr bwMode="auto">
                <a:xfrm>
                  <a:off x="716" y="2330"/>
                  <a:ext cx="28" cy="17"/>
                </a:xfrm>
                <a:custGeom>
                  <a:avLst/>
                  <a:gdLst>
                    <a:gd name="T0" fmla="*/ 27 w 28"/>
                    <a:gd name="T1" fmla="*/ 16 h 17"/>
                    <a:gd name="T2" fmla="*/ 25 w 28"/>
                    <a:gd name="T3" fmla="*/ 8 h 17"/>
                    <a:gd name="T4" fmla="*/ 22 w 28"/>
                    <a:gd name="T5" fmla="*/ 0 h 17"/>
                    <a:gd name="T6" fmla="*/ 19 w 28"/>
                    <a:gd name="T7" fmla="*/ 0 h 17"/>
                    <a:gd name="T8" fmla="*/ 17 w 28"/>
                    <a:gd name="T9" fmla="*/ 8 h 17"/>
                    <a:gd name="T10" fmla="*/ 14 w 28"/>
                    <a:gd name="T11" fmla="*/ 8 h 17"/>
                    <a:gd name="T12" fmla="*/ 9 w 28"/>
                    <a:gd name="T13" fmla="*/ 0 h 17"/>
                    <a:gd name="T14" fmla="*/ 6 w 28"/>
                    <a:gd name="T15" fmla="*/ 0 h 17"/>
                    <a:gd name="T16" fmla="*/ 8 w 28"/>
                    <a:gd name="T17" fmla="*/ 8 h 17"/>
                    <a:gd name="T18" fmla="*/ 4 w 28"/>
                    <a:gd name="T19" fmla="*/ 8 h 17"/>
                    <a:gd name="T20" fmla="*/ 0 w 28"/>
                    <a:gd name="T21" fmla="*/ 8 h 17"/>
                    <a:gd name="T22" fmla="*/ 5 w 28"/>
                    <a:gd name="T23" fmla="*/ 8 h 17"/>
                    <a:gd name="T24" fmla="*/ 9 w 28"/>
                    <a:gd name="T25" fmla="*/ 8 h 17"/>
                    <a:gd name="T26" fmla="*/ 13 w 28"/>
                    <a:gd name="T27" fmla="*/ 8 h 17"/>
                    <a:gd name="T28" fmla="*/ 15 w 28"/>
                    <a:gd name="T29" fmla="*/ 8 h 17"/>
                    <a:gd name="T30" fmla="*/ 18 w 28"/>
                    <a:gd name="T31" fmla="*/ 8 h 17"/>
                    <a:gd name="T32" fmla="*/ 19 w 28"/>
                    <a:gd name="T33" fmla="*/ 8 h 17"/>
                    <a:gd name="T34" fmla="*/ 22 w 28"/>
                    <a:gd name="T35" fmla="*/ 8 h 17"/>
                    <a:gd name="T36" fmla="*/ 27 w 28"/>
                    <a:gd name="T37" fmla="*/ 16 h 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8"/>
                    <a:gd name="T58" fmla="*/ 0 h 17"/>
                    <a:gd name="T59" fmla="*/ 28 w 28"/>
                    <a:gd name="T60" fmla="*/ 17 h 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8" h="17">
                      <a:moveTo>
                        <a:pt x="27" y="16"/>
                      </a:moveTo>
                      <a:lnTo>
                        <a:pt x="25" y="8"/>
                      </a:lnTo>
                      <a:lnTo>
                        <a:pt x="22" y="0"/>
                      </a:lnTo>
                      <a:lnTo>
                        <a:pt x="19" y="0"/>
                      </a:lnTo>
                      <a:lnTo>
                        <a:pt x="17" y="8"/>
                      </a:lnTo>
                      <a:lnTo>
                        <a:pt x="14" y="8"/>
                      </a:lnTo>
                      <a:lnTo>
                        <a:pt x="9" y="0"/>
                      </a:lnTo>
                      <a:lnTo>
                        <a:pt x="6" y="0"/>
                      </a:lnTo>
                      <a:lnTo>
                        <a:pt x="8" y="8"/>
                      </a:lnTo>
                      <a:lnTo>
                        <a:pt x="4" y="8"/>
                      </a:lnTo>
                      <a:lnTo>
                        <a:pt x="0" y="8"/>
                      </a:lnTo>
                      <a:lnTo>
                        <a:pt x="5" y="8"/>
                      </a:lnTo>
                      <a:lnTo>
                        <a:pt x="9" y="8"/>
                      </a:lnTo>
                      <a:lnTo>
                        <a:pt x="13" y="8"/>
                      </a:lnTo>
                      <a:lnTo>
                        <a:pt x="15" y="8"/>
                      </a:lnTo>
                      <a:lnTo>
                        <a:pt x="18" y="8"/>
                      </a:lnTo>
                      <a:lnTo>
                        <a:pt x="19" y="8"/>
                      </a:lnTo>
                      <a:lnTo>
                        <a:pt x="22" y="8"/>
                      </a:lnTo>
                      <a:lnTo>
                        <a:pt x="27" y="16"/>
                      </a:lnTo>
                    </a:path>
                  </a:pathLst>
                </a:custGeom>
                <a:solidFill>
                  <a:srgbClr val="DF9F7F"/>
                </a:solidFill>
                <a:ln w="12700" cap="rnd">
                  <a:noFill/>
                  <a:round/>
                  <a:headEnd/>
                  <a:tailEnd/>
                </a:ln>
              </p:spPr>
              <p:txBody>
                <a:bodyPr/>
                <a:lstStyle/>
                <a:p>
                  <a:endParaRPr lang="en-US"/>
                </a:p>
              </p:txBody>
            </p:sp>
          </p:grpSp>
        </p:grpSp>
        <p:grpSp>
          <p:nvGrpSpPr>
            <p:cNvPr id="28" name="Group 79"/>
            <p:cNvGrpSpPr>
              <a:grpSpLocks/>
            </p:cNvGrpSpPr>
            <p:nvPr/>
          </p:nvGrpSpPr>
          <p:grpSpPr bwMode="auto">
            <a:xfrm>
              <a:off x="747" y="2389"/>
              <a:ext cx="453" cy="147"/>
              <a:chOff x="747" y="2389"/>
              <a:chExt cx="453" cy="147"/>
            </a:xfrm>
          </p:grpSpPr>
          <p:sp>
            <p:nvSpPr>
              <p:cNvPr id="13395" name="Freeform 80"/>
              <p:cNvSpPr>
                <a:spLocks/>
              </p:cNvSpPr>
              <p:nvPr/>
            </p:nvSpPr>
            <p:spPr bwMode="auto">
              <a:xfrm>
                <a:off x="747" y="2395"/>
                <a:ext cx="164" cy="141"/>
              </a:xfrm>
              <a:custGeom>
                <a:avLst/>
                <a:gdLst>
                  <a:gd name="T0" fmla="*/ 34 w 164"/>
                  <a:gd name="T1" fmla="*/ 0 h 141"/>
                  <a:gd name="T2" fmla="*/ 0 w 164"/>
                  <a:gd name="T3" fmla="*/ 126 h 141"/>
                  <a:gd name="T4" fmla="*/ 132 w 164"/>
                  <a:gd name="T5" fmla="*/ 140 h 141"/>
                  <a:gd name="T6" fmla="*/ 163 w 164"/>
                  <a:gd name="T7" fmla="*/ 10 h 141"/>
                  <a:gd name="T8" fmla="*/ 34 w 164"/>
                  <a:gd name="T9" fmla="*/ 0 h 141"/>
                  <a:gd name="T10" fmla="*/ 0 60000 65536"/>
                  <a:gd name="T11" fmla="*/ 0 60000 65536"/>
                  <a:gd name="T12" fmla="*/ 0 60000 65536"/>
                  <a:gd name="T13" fmla="*/ 0 60000 65536"/>
                  <a:gd name="T14" fmla="*/ 0 60000 65536"/>
                  <a:gd name="T15" fmla="*/ 0 w 164"/>
                  <a:gd name="T16" fmla="*/ 0 h 141"/>
                  <a:gd name="T17" fmla="*/ 164 w 164"/>
                  <a:gd name="T18" fmla="*/ 141 h 141"/>
                </a:gdLst>
                <a:ahLst/>
                <a:cxnLst>
                  <a:cxn ang="T10">
                    <a:pos x="T0" y="T1"/>
                  </a:cxn>
                  <a:cxn ang="T11">
                    <a:pos x="T2" y="T3"/>
                  </a:cxn>
                  <a:cxn ang="T12">
                    <a:pos x="T4" y="T5"/>
                  </a:cxn>
                  <a:cxn ang="T13">
                    <a:pos x="T6" y="T7"/>
                  </a:cxn>
                  <a:cxn ang="T14">
                    <a:pos x="T8" y="T9"/>
                  </a:cxn>
                </a:cxnLst>
                <a:rect l="T15" t="T16" r="T17" b="T18"/>
                <a:pathLst>
                  <a:path w="164" h="141">
                    <a:moveTo>
                      <a:pt x="34" y="0"/>
                    </a:moveTo>
                    <a:lnTo>
                      <a:pt x="0" y="126"/>
                    </a:lnTo>
                    <a:lnTo>
                      <a:pt x="132" y="140"/>
                    </a:lnTo>
                    <a:lnTo>
                      <a:pt x="163" y="10"/>
                    </a:lnTo>
                    <a:lnTo>
                      <a:pt x="34" y="0"/>
                    </a:lnTo>
                  </a:path>
                </a:pathLst>
              </a:custGeom>
              <a:solidFill>
                <a:srgbClr val="C0C0C0"/>
              </a:solidFill>
              <a:ln w="12700" cap="rnd">
                <a:noFill/>
                <a:round/>
                <a:headEnd/>
                <a:tailEnd/>
              </a:ln>
            </p:spPr>
            <p:txBody>
              <a:bodyPr/>
              <a:lstStyle/>
              <a:p>
                <a:endParaRPr lang="en-US"/>
              </a:p>
            </p:txBody>
          </p:sp>
          <p:sp>
            <p:nvSpPr>
              <p:cNvPr id="13396" name="Freeform 81"/>
              <p:cNvSpPr>
                <a:spLocks/>
              </p:cNvSpPr>
              <p:nvPr/>
            </p:nvSpPr>
            <p:spPr bwMode="auto">
              <a:xfrm>
                <a:off x="821" y="2389"/>
                <a:ext cx="197" cy="107"/>
              </a:xfrm>
              <a:custGeom>
                <a:avLst/>
                <a:gdLst>
                  <a:gd name="T0" fmla="*/ 0 w 197"/>
                  <a:gd name="T1" fmla="*/ 23 h 107"/>
                  <a:gd name="T2" fmla="*/ 61 w 197"/>
                  <a:gd name="T3" fmla="*/ 106 h 107"/>
                  <a:gd name="T4" fmla="*/ 196 w 197"/>
                  <a:gd name="T5" fmla="*/ 66 h 107"/>
                  <a:gd name="T6" fmla="*/ 130 w 197"/>
                  <a:gd name="T7" fmla="*/ 0 h 107"/>
                  <a:gd name="T8" fmla="*/ 0 w 197"/>
                  <a:gd name="T9" fmla="*/ 23 h 107"/>
                  <a:gd name="T10" fmla="*/ 0 60000 65536"/>
                  <a:gd name="T11" fmla="*/ 0 60000 65536"/>
                  <a:gd name="T12" fmla="*/ 0 60000 65536"/>
                  <a:gd name="T13" fmla="*/ 0 60000 65536"/>
                  <a:gd name="T14" fmla="*/ 0 60000 65536"/>
                  <a:gd name="T15" fmla="*/ 0 w 197"/>
                  <a:gd name="T16" fmla="*/ 0 h 107"/>
                  <a:gd name="T17" fmla="*/ 197 w 197"/>
                  <a:gd name="T18" fmla="*/ 107 h 107"/>
                </a:gdLst>
                <a:ahLst/>
                <a:cxnLst>
                  <a:cxn ang="T10">
                    <a:pos x="T0" y="T1"/>
                  </a:cxn>
                  <a:cxn ang="T11">
                    <a:pos x="T2" y="T3"/>
                  </a:cxn>
                  <a:cxn ang="T12">
                    <a:pos x="T4" y="T5"/>
                  </a:cxn>
                  <a:cxn ang="T13">
                    <a:pos x="T6" y="T7"/>
                  </a:cxn>
                  <a:cxn ang="T14">
                    <a:pos x="T8" y="T9"/>
                  </a:cxn>
                </a:cxnLst>
                <a:rect l="T15" t="T16" r="T17" b="T18"/>
                <a:pathLst>
                  <a:path w="197" h="107">
                    <a:moveTo>
                      <a:pt x="0" y="23"/>
                    </a:moveTo>
                    <a:lnTo>
                      <a:pt x="61" y="106"/>
                    </a:lnTo>
                    <a:lnTo>
                      <a:pt x="196" y="66"/>
                    </a:lnTo>
                    <a:lnTo>
                      <a:pt x="130" y="0"/>
                    </a:lnTo>
                    <a:lnTo>
                      <a:pt x="0" y="23"/>
                    </a:lnTo>
                  </a:path>
                </a:pathLst>
              </a:custGeom>
              <a:solidFill>
                <a:srgbClr val="9F9F9F"/>
              </a:solidFill>
              <a:ln w="12700" cap="rnd">
                <a:noFill/>
                <a:round/>
                <a:headEnd/>
                <a:tailEnd/>
              </a:ln>
            </p:spPr>
            <p:txBody>
              <a:bodyPr/>
              <a:lstStyle/>
              <a:p>
                <a:endParaRPr lang="en-US"/>
              </a:p>
            </p:txBody>
          </p:sp>
          <p:sp>
            <p:nvSpPr>
              <p:cNvPr id="13397" name="Freeform 82"/>
              <p:cNvSpPr>
                <a:spLocks/>
              </p:cNvSpPr>
              <p:nvPr/>
            </p:nvSpPr>
            <p:spPr bwMode="auto">
              <a:xfrm>
                <a:off x="963" y="2394"/>
                <a:ext cx="237" cy="90"/>
              </a:xfrm>
              <a:custGeom>
                <a:avLst/>
                <a:gdLst>
                  <a:gd name="T0" fmla="*/ 0 w 237"/>
                  <a:gd name="T1" fmla="*/ 10 h 90"/>
                  <a:gd name="T2" fmla="*/ 163 w 237"/>
                  <a:gd name="T3" fmla="*/ 0 h 90"/>
                  <a:gd name="T4" fmla="*/ 236 w 237"/>
                  <a:gd name="T5" fmla="*/ 63 h 90"/>
                  <a:gd name="T6" fmla="*/ 46 w 237"/>
                  <a:gd name="T7" fmla="*/ 89 h 90"/>
                  <a:gd name="T8" fmla="*/ 0 w 237"/>
                  <a:gd name="T9" fmla="*/ 10 h 90"/>
                  <a:gd name="T10" fmla="*/ 0 60000 65536"/>
                  <a:gd name="T11" fmla="*/ 0 60000 65536"/>
                  <a:gd name="T12" fmla="*/ 0 60000 65536"/>
                  <a:gd name="T13" fmla="*/ 0 60000 65536"/>
                  <a:gd name="T14" fmla="*/ 0 60000 65536"/>
                  <a:gd name="T15" fmla="*/ 0 w 237"/>
                  <a:gd name="T16" fmla="*/ 0 h 90"/>
                  <a:gd name="T17" fmla="*/ 237 w 237"/>
                  <a:gd name="T18" fmla="*/ 90 h 90"/>
                </a:gdLst>
                <a:ahLst/>
                <a:cxnLst>
                  <a:cxn ang="T10">
                    <a:pos x="T0" y="T1"/>
                  </a:cxn>
                  <a:cxn ang="T11">
                    <a:pos x="T2" y="T3"/>
                  </a:cxn>
                  <a:cxn ang="T12">
                    <a:pos x="T4" y="T5"/>
                  </a:cxn>
                  <a:cxn ang="T13">
                    <a:pos x="T6" y="T7"/>
                  </a:cxn>
                  <a:cxn ang="T14">
                    <a:pos x="T8" y="T9"/>
                  </a:cxn>
                </a:cxnLst>
                <a:rect l="T15" t="T16" r="T17" b="T18"/>
                <a:pathLst>
                  <a:path w="237" h="90">
                    <a:moveTo>
                      <a:pt x="0" y="10"/>
                    </a:moveTo>
                    <a:lnTo>
                      <a:pt x="163" y="0"/>
                    </a:lnTo>
                    <a:lnTo>
                      <a:pt x="236" y="63"/>
                    </a:lnTo>
                    <a:lnTo>
                      <a:pt x="46" y="89"/>
                    </a:lnTo>
                    <a:lnTo>
                      <a:pt x="0" y="10"/>
                    </a:lnTo>
                  </a:path>
                </a:pathLst>
              </a:custGeom>
              <a:solidFill>
                <a:srgbClr val="DFDFDF"/>
              </a:solidFill>
              <a:ln w="12700" cap="rnd">
                <a:noFill/>
                <a:round/>
                <a:headEnd/>
                <a:tailEnd/>
              </a:ln>
            </p:spPr>
            <p:txBody>
              <a:bodyPr/>
              <a:lstStyle/>
              <a:p>
                <a:endParaRPr lang="en-US"/>
              </a:p>
            </p:txBody>
          </p:sp>
        </p:grpSp>
        <p:grpSp>
          <p:nvGrpSpPr>
            <p:cNvPr id="29" name="Group 83"/>
            <p:cNvGrpSpPr>
              <a:grpSpLocks/>
            </p:cNvGrpSpPr>
            <p:nvPr/>
          </p:nvGrpSpPr>
          <p:grpSpPr bwMode="auto">
            <a:xfrm>
              <a:off x="1017" y="1927"/>
              <a:ext cx="470" cy="477"/>
              <a:chOff x="1017" y="1927"/>
              <a:chExt cx="470" cy="477"/>
            </a:xfrm>
          </p:grpSpPr>
          <p:grpSp>
            <p:nvGrpSpPr>
              <p:cNvPr id="30" name="Group 84"/>
              <p:cNvGrpSpPr>
                <a:grpSpLocks/>
              </p:cNvGrpSpPr>
              <p:nvPr/>
            </p:nvGrpSpPr>
            <p:grpSpPr bwMode="auto">
              <a:xfrm>
                <a:off x="1079" y="1927"/>
                <a:ext cx="408" cy="464"/>
                <a:chOff x="1079" y="1927"/>
                <a:chExt cx="408" cy="464"/>
              </a:xfrm>
            </p:grpSpPr>
            <p:sp>
              <p:nvSpPr>
                <p:cNvPr id="13371" name="Freeform 85"/>
                <p:cNvSpPr>
                  <a:spLocks/>
                </p:cNvSpPr>
                <p:nvPr/>
              </p:nvSpPr>
              <p:spPr bwMode="auto">
                <a:xfrm>
                  <a:off x="1079" y="2103"/>
                  <a:ext cx="408" cy="288"/>
                </a:xfrm>
                <a:custGeom>
                  <a:avLst/>
                  <a:gdLst>
                    <a:gd name="T0" fmla="*/ 241 w 408"/>
                    <a:gd name="T1" fmla="*/ 3 h 288"/>
                    <a:gd name="T2" fmla="*/ 263 w 408"/>
                    <a:gd name="T3" fmla="*/ 0 h 288"/>
                    <a:gd name="T4" fmla="*/ 283 w 408"/>
                    <a:gd name="T5" fmla="*/ 3 h 288"/>
                    <a:gd name="T6" fmla="*/ 293 w 408"/>
                    <a:gd name="T7" fmla="*/ 7 h 288"/>
                    <a:gd name="T8" fmla="*/ 318 w 408"/>
                    <a:gd name="T9" fmla="*/ 25 h 288"/>
                    <a:gd name="T10" fmla="*/ 332 w 408"/>
                    <a:gd name="T11" fmla="*/ 40 h 288"/>
                    <a:gd name="T12" fmla="*/ 349 w 408"/>
                    <a:gd name="T13" fmla="*/ 62 h 288"/>
                    <a:gd name="T14" fmla="*/ 363 w 408"/>
                    <a:gd name="T15" fmla="*/ 84 h 288"/>
                    <a:gd name="T16" fmla="*/ 374 w 408"/>
                    <a:gd name="T17" fmla="*/ 101 h 288"/>
                    <a:gd name="T18" fmla="*/ 378 w 408"/>
                    <a:gd name="T19" fmla="*/ 110 h 288"/>
                    <a:gd name="T20" fmla="*/ 384 w 408"/>
                    <a:gd name="T21" fmla="*/ 138 h 288"/>
                    <a:gd name="T22" fmla="*/ 394 w 408"/>
                    <a:gd name="T23" fmla="*/ 180 h 288"/>
                    <a:gd name="T24" fmla="*/ 400 w 408"/>
                    <a:gd name="T25" fmla="*/ 210 h 288"/>
                    <a:gd name="T26" fmla="*/ 403 w 408"/>
                    <a:gd name="T27" fmla="*/ 249 h 288"/>
                    <a:gd name="T28" fmla="*/ 407 w 408"/>
                    <a:gd name="T29" fmla="*/ 281 h 288"/>
                    <a:gd name="T30" fmla="*/ 320 w 408"/>
                    <a:gd name="T31" fmla="*/ 282 h 288"/>
                    <a:gd name="T32" fmla="*/ 267 w 408"/>
                    <a:gd name="T33" fmla="*/ 285 h 288"/>
                    <a:gd name="T34" fmla="*/ 226 w 408"/>
                    <a:gd name="T35" fmla="*/ 287 h 288"/>
                    <a:gd name="T36" fmla="*/ 108 w 408"/>
                    <a:gd name="T37" fmla="*/ 281 h 288"/>
                    <a:gd name="T38" fmla="*/ 62 w 408"/>
                    <a:gd name="T39" fmla="*/ 278 h 288"/>
                    <a:gd name="T40" fmla="*/ 24 w 408"/>
                    <a:gd name="T41" fmla="*/ 276 h 288"/>
                    <a:gd name="T42" fmla="*/ 25 w 408"/>
                    <a:gd name="T43" fmla="*/ 264 h 288"/>
                    <a:gd name="T44" fmla="*/ 21 w 408"/>
                    <a:gd name="T45" fmla="*/ 250 h 288"/>
                    <a:gd name="T46" fmla="*/ 9 w 408"/>
                    <a:gd name="T47" fmla="*/ 241 h 288"/>
                    <a:gd name="T48" fmla="*/ 0 w 408"/>
                    <a:gd name="T49" fmla="*/ 235 h 288"/>
                    <a:gd name="T50" fmla="*/ 48 w 408"/>
                    <a:gd name="T51" fmla="*/ 218 h 288"/>
                    <a:gd name="T52" fmla="*/ 88 w 408"/>
                    <a:gd name="T53" fmla="*/ 201 h 288"/>
                    <a:gd name="T54" fmla="*/ 106 w 408"/>
                    <a:gd name="T55" fmla="*/ 194 h 288"/>
                    <a:gd name="T56" fmla="*/ 121 w 408"/>
                    <a:gd name="T57" fmla="*/ 187 h 288"/>
                    <a:gd name="T58" fmla="*/ 131 w 408"/>
                    <a:gd name="T59" fmla="*/ 172 h 288"/>
                    <a:gd name="T60" fmla="*/ 133 w 408"/>
                    <a:gd name="T61" fmla="*/ 166 h 288"/>
                    <a:gd name="T62" fmla="*/ 135 w 408"/>
                    <a:gd name="T63" fmla="*/ 154 h 288"/>
                    <a:gd name="T64" fmla="*/ 136 w 408"/>
                    <a:gd name="T65" fmla="*/ 146 h 288"/>
                    <a:gd name="T66" fmla="*/ 140 w 408"/>
                    <a:gd name="T67" fmla="*/ 130 h 288"/>
                    <a:gd name="T68" fmla="*/ 143 w 408"/>
                    <a:gd name="T69" fmla="*/ 124 h 288"/>
                    <a:gd name="T70" fmla="*/ 144 w 408"/>
                    <a:gd name="T71" fmla="*/ 113 h 288"/>
                    <a:gd name="T72" fmla="*/ 146 w 408"/>
                    <a:gd name="T73" fmla="*/ 95 h 288"/>
                    <a:gd name="T74" fmla="*/ 152 w 408"/>
                    <a:gd name="T75" fmla="*/ 85 h 288"/>
                    <a:gd name="T76" fmla="*/ 152 w 408"/>
                    <a:gd name="T77" fmla="*/ 74 h 288"/>
                    <a:gd name="T78" fmla="*/ 181 w 408"/>
                    <a:gd name="T79" fmla="*/ 40 h 288"/>
                    <a:gd name="T80" fmla="*/ 187 w 408"/>
                    <a:gd name="T81" fmla="*/ 46 h 288"/>
                    <a:gd name="T82" fmla="*/ 241 w 408"/>
                    <a:gd name="T83" fmla="*/ 3 h 28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08"/>
                    <a:gd name="T127" fmla="*/ 0 h 288"/>
                    <a:gd name="T128" fmla="*/ 408 w 408"/>
                    <a:gd name="T129" fmla="*/ 288 h 28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08" h="288">
                      <a:moveTo>
                        <a:pt x="241" y="3"/>
                      </a:moveTo>
                      <a:lnTo>
                        <a:pt x="263" y="0"/>
                      </a:lnTo>
                      <a:lnTo>
                        <a:pt x="283" y="3"/>
                      </a:lnTo>
                      <a:lnTo>
                        <a:pt x="293" y="7"/>
                      </a:lnTo>
                      <a:lnTo>
                        <a:pt x="318" y="25"/>
                      </a:lnTo>
                      <a:lnTo>
                        <a:pt x="332" y="40"/>
                      </a:lnTo>
                      <a:lnTo>
                        <a:pt x="349" y="62"/>
                      </a:lnTo>
                      <a:lnTo>
                        <a:pt x="363" y="84"/>
                      </a:lnTo>
                      <a:lnTo>
                        <a:pt x="374" y="101"/>
                      </a:lnTo>
                      <a:lnTo>
                        <a:pt x="378" y="110"/>
                      </a:lnTo>
                      <a:lnTo>
                        <a:pt x="384" y="138"/>
                      </a:lnTo>
                      <a:lnTo>
                        <a:pt x="394" y="180"/>
                      </a:lnTo>
                      <a:lnTo>
                        <a:pt x="400" y="210"/>
                      </a:lnTo>
                      <a:lnTo>
                        <a:pt x="403" y="249"/>
                      </a:lnTo>
                      <a:lnTo>
                        <a:pt x="407" y="281"/>
                      </a:lnTo>
                      <a:lnTo>
                        <a:pt x="320" y="282"/>
                      </a:lnTo>
                      <a:lnTo>
                        <a:pt x="267" y="285"/>
                      </a:lnTo>
                      <a:lnTo>
                        <a:pt x="226" y="287"/>
                      </a:lnTo>
                      <a:lnTo>
                        <a:pt x="108" y="281"/>
                      </a:lnTo>
                      <a:lnTo>
                        <a:pt x="62" y="278"/>
                      </a:lnTo>
                      <a:lnTo>
                        <a:pt x="24" y="276"/>
                      </a:lnTo>
                      <a:lnTo>
                        <a:pt x="25" y="264"/>
                      </a:lnTo>
                      <a:lnTo>
                        <a:pt x="21" y="250"/>
                      </a:lnTo>
                      <a:lnTo>
                        <a:pt x="9" y="241"/>
                      </a:lnTo>
                      <a:lnTo>
                        <a:pt x="0" y="235"/>
                      </a:lnTo>
                      <a:lnTo>
                        <a:pt x="48" y="218"/>
                      </a:lnTo>
                      <a:lnTo>
                        <a:pt x="88" y="201"/>
                      </a:lnTo>
                      <a:lnTo>
                        <a:pt x="106" y="194"/>
                      </a:lnTo>
                      <a:lnTo>
                        <a:pt x="121" y="187"/>
                      </a:lnTo>
                      <a:lnTo>
                        <a:pt x="131" y="172"/>
                      </a:lnTo>
                      <a:lnTo>
                        <a:pt x="133" y="166"/>
                      </a:lnTo>
                      <a:lnTo>
                        <a:pt x="135" y="154"/>
                      </a:lnTo>
                      <a:lnTo>
                        <a:pt x="136" y="146"/>
                      </a:lnTo>
                      <a:lnTo>
                        <a:pt x="140" y="130"/>
                      </a:lnTo>
                      <a:lnTo>
                        <a:pt x="143" y="124"/>
                      </a:lnTo>
                      <a:lnTo>
                        <a:pt x="144" y="113"/>
                      </a:lnTo>
                      <a:lnTo>
                        <a:pt x="146" y="95"/>
                      </a:lnTo>
                      <a:lnTo>
                        <a:pt x="152" y="85"/>
                      </a:lnTo>
                      <a:lnTo>
                        <a:pt x="152" y="74"/>
                      </a:lnTo>
                      <a:lnTo>
                        <a:pt x="181" y="40"/>
                      </a:lnTo>
                      <a:lnTo>
                        <a:pt x="187" y="46"/>
                      </a:lnTo>
                      <a:lnTo>
                        <a:pt x="241" y="3"/>
                      </a:lnTo>
                    </a:path>
                  </a:pathLst>
                </a:custGeom>
                <a:solidFill>
                  <a:srgbClr val="5F5F5F"/>
                </a:solidFill>
                <a:ln w="12700" cap="rnd">
                  <a:noFill/>
                  <a:round/>
                  <a:headEnd/>
                  <a:tailEnd/>
                </a:ln>
              </p:spPr>
              <p:txBody>
                <a:bodyPr/>
                <a:lstStyle/>
                <a:p>
                  <a:endParaRPr lang="en-US"/>
                </a:p>
              </p:txBody>
            </p:sp>
            <p:sp>
              <p:nvSpPr>
                <p:cNvPr id="13372" name="Freeform 86"/>
                <p:cNvSpPr>
                  <a:spLocks/>
                </p:cNvSpPr>
                <p:nvPr/>
              </p:nvSpPr>
              <p:spPr bwMode="auto">
                <a:xfrm>
                  <a:off x="1354" y="2173"/>
                  <a:ext cx="74" cy="216"/>
                </a:xfrm>
                <a:custGeom>
                  <a:avLst/>
                  <a:gdLst>
                    <a:gd name="T0" fmla="*/ 57 w 74"/>
                    <a:gd name="T1" fmla="*/ 0 h 216"/>
                    <a:gd name="T2" fmla="*/ 64 w 74"/>
                    <a:gd name="T3" fmla="*/ 8 h 216"/>
                    <a:gd name="T4" fmla="*/ 67 w 74"/>
                    <a:gd name="T5" fmla="*/ 26 h 216"/>
                    <a:gd name="T6" fmla="*/ 67 w 74"/>
                    <a:gd name="T7" fmla="*/ 45 h 216"/>
                    <a:gd name="T8" fmla="*/ 67 w 74"/>
                    <a:gd name="T9" fmla="*/ 58 h 216"/>
                    <a:gd name="T10" fmla="*/ 73 w 74"/>
                    <a:gd name="T11" fmla="*/ 65 h 216"/>
                    <a:gd name="T12" fmla="*/ 68 w 74"/>
                    <a:gd name="T13" fmla="*/ 67 h 216"/>
                    <a:gd name="T14" fmla="*/ 67 w 74"/>
                    <a:gd name="T15" fmla="*/ 80 h 216"/>
                    <a:gd name="T16" fmla="*/ 63 w 74"/>
                    <a:gd name="T17" fmla="*/ 87 h 216"/>
                    <a:gd name="T18" fmla="*/ 61 w 74"/>
                    <a:gd name="T19" fmla="*/ 97 h 216"/>
                    <a:gd name="T20" fmla="*/ 58 w 74"/>
                    <a:gd name="T21" fmla="*/ 102 h 216"/>
                    <a:gd name="T22" fmla="*/ 58 w 74"/>
                    <a:gd name="T23" fmla="*/ 113 h 216"/>
                    <a:gd name="T24" fmla="*/ 54 w 74"/>
                    <a:gd name="T25" fmla="*/ 124 h 216"/>
                    <a:gd name="T26" fmla="*/ 52 w 74"/>
                    <a:gd name="T27" fmla="*/ 144 h 216"/>
                    <a:gd name="T28" fmla="*/ 50 w 74"/>
                    <a:gd name="T29" fmla="*/ 163 h 216"/>
                    <a:gd name="T30" fmla="*/ 48 w 74"/>
                    <a:gd name="T31" fmla="*/ 168 h 216"/>
                    <a:gd name="T32" fmla="*/ 48 w 74"/>
                    <a:gd name="T33" fmla="*/ 175 h 216"/>
                    <a:gd name="T34" fmla="*/ 42 w 74"/>
                    <a:gd name="T35" fmla="*/ 175 h 216"/>
                    <a:gd name="T36" fmla="*/ 42 w 74"/>
                    <a:gd name="T37" fmla="*/ 180 h 216"/>
                    <a:gd name="T38" fmla="*/ 40 w 74"/>
                    <a:gd name="T39" fmla="*/ 187 h 216"/>
                    <a:gd name="T40" fmla="*/ 33 w 74"/>
                    <a:gd name="T41" fmla="*/ 195 h 216"/>
                    <a:gd name="T42" fmla="*/ 27 w 74"/>
                    <a:gd name="T43" fmla="*/ 204 h 216"/>
                    <a:gd name="T44" fmla="*/ 23 w 74"/>
                    <a:gd name="T45" fmla="*/ 215 h 216"/>
                    <a:gd name="T46" fmla="*/ 5 w 74"/>
                    <a:gd name="T47" fmla="*/ 215 h 216"/>
                    <a:gd name="T48" fmla="*/ 33 w 74"/>
                    <a:gd name="T49" fmla="*/ 188 h 216"/>
                    <a:gd name="T50" fmla="*/ 39 w 74"/>
                    <a:gd name="T51" fmla="*/ 176 h 216"/>
                    <a:gd name="T52" fmla="*/ 37 w 74"/>
                    <a:gd name="T53" fmla="*/ 166 h 216"/>
                    <a:gd name="T54" fmla="*/ 43 w 74"/>
                    <a:gd name="T55" fmla="*/ 160 h 216"/>
                    <a:gd name="T56" fmla="*/ 43 w 74"/>
                    <a:gd name="T57" fmla="*/ 124 h 216"/>
                    <a:gd name="T58" fmla="*/ 24 w 74"/>
                    <a:gd name="T59" fmla="*/ 121 h 216"/>
                    <a:gd name="T60" fmla="*/ 13 w 74"/>
                    <a:gd name="T61" fmla="*/ 118 h 216"/>
                    <a:gd name="T62" fmla="*/ 0 w 74"/>
                    <a:gd name="T63" fmla="*/ 113 h 216"/>
                    <a:gd name="T64" fmla="*/ 40 w 74"/>
                    <a:gd name="T65" fmla="*/ 112 h 216"/>
                    <a:gd name="T66" fmla="*/ 46 w 74"/>
                    <a:gd name="T67" fmla="*/ 109 h 216"/>
                    <a:gd name="T68" fmla="*/ 45 w 74"/>
                    <a:gd name="T69" fmla="*/ 102 h 216"/>
                    <a:gd name="T70" fmla="*/ 33 w 74"/>
                    <a:gd name="T71" fmla="*/ 99 h 216"/>
                    <a:gd name="T72" fmla="*/ 21 w 74"/>
                    <a:gd name="T73" fmla="*/ 98 h 216"/>
                    <a:gd name="T74" fmla="*/ 38 w 74"/>
                    <a:gd name="T75" fmla="*/ 94 h 216"/>
                    <a:gd name="T76" fmla="*/ 42 w 74"/>
                    <a:gd name="T77" fmla="*/ 91 h 216"/>
                    <a:gd name="T78" fmla="*/ 27 w 74"/>
                    <a:gd name="T79" fmla="*/ 74 h 216"/>
                    <a:gd name="T80" fmla="*/ 14 w 74"/>
                    <a:gd name="T81" fmla="*/ 67 h 216"/>
                    <a:gd name="T82" fmla="*/ 5 w 74"/>
                    <a:gd name="T83" fmla="*/ 57 h 216"/>
                    <a:gd name="T84" fmla="*/ 2 w 74"/>
                    <a:gd name="T85" fmla="*/ 54 h 216"/>
                    <a:gd name="T86" fmla="*/ 12 w 74"/>
                    <a:gd name="T87" fmla="*/ 53 h 216"/>
                    <a:gd name="T88" fmla="*/ 23 w 74"/>
                    <a:gd name="T89" fmla="*/ 59 h 216"/>
                    <a:gd name="T90" fmla="*/ 38 w 74"/>
                    <a:gd name="T91" fmla="*/ 67 h 216"/>
                    <a:gd name="T92" fmla="*/ 50 w 74"/>
                    <a:gd name="T93" fmla="*/ 73 h 216"/>
                    <a:gd name="T94" fmla="*/ 58 w 74"/>
                    <a:gd name="T95" fmla="*/ 71 h 216"/>
                    <a:gd name="T96" fmla="*/ 62 w 74"/>
                    <a:gd name="T97" fmla="*/ 62 h 216"/>
                    <a:gd name="T98" fmla="*/ 62 w 74"/>
                    <a:gd name="T99" fmla="*/ 42 h 216"/>
                    <a:gd name="T100" fmla="*/ 57 w 74"/>
                    <a:gd name="T101" fmla="*/ 0 h 21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74"/>
                    <a:gd name="T154" fmla="*/ 0 h 216"/>
                    <a:gd name="T155" fmla="*/ 74 w 74"/>
                    <a:gd name="T156" fmla="*/ 216 h 21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74" h="216">
                      <a:moveTo>
                        <a:pt x="57" y="0"/>
                      </a:moveTo>
                      <a:lnTo>
                        <a:pt x="64" y="8"/>
                      </a:lnTo>
                      <a:lnTo>
                        <a:pt x="67" y="26"/>
                      </a:lnTo>
                      <a:lnTo>
                        <a:pt x="67" y="45"/>
                      </a:lnTo>
                      <a:lnTo>
                        <a:pt x="67" y="58"/>
                      </a:lnTo>
                      <a:lnTo>
                        <a:pt x="73" y="65"/>
                      </a:lnTo>
                      <a:lnTo>
                        <a:pt x="68" y="67"/>
                      </a:lnTo>
                      <a:lnTo>
                        <a:pt x="67" y="80"/>
                      </a:lnTo>
                      <a:lnTo>
                        <a:pt x="63" y="87"/>
                      </a:lnTo>
                      <a:lnTo>
                        <a:pt x="61" y="97"/>
                      </a:lnTo>
                      <a:lnTo>
                        <a:pt x="58" y="102"/>
                      </a:lnTo>
                      <a:lnTo>
                        <a:pt x="58" y="113"/>
                      </a:lnTo>
                      <a:lnTo>
                        <a:pt x="54" y="124"/>
                      </a:lnTo>
                      <a:lnTo>
                        <a:pt x="52" y="144"/>
                      </a:lnTo>
                      <a:lnTo>
                        <a:pt x="50" y="163"/>
                      </a:lnTo>
                      <a:lnTo>
                        <a:pt x="48" y="168"/>
                      </a:lnTo>
                      <a:lnTo>
                        <a:pt x="48" y="175"/>
                      </a:lnTo>
                      <a:lnTo>
                        <a:pt x="42" y="175"/>
                      </a:lnTo>
                      <a:lnTo>
                        <a:pt x="42" y="180"/>
                      </a:lnTo>
                      <a:lnTo>
                        <a:pt x="40" y="187"/>
                      </a:lnTo>
                      <a:lnTo>
                        <a:pt x="33" y="195"/>
                      </a:lnTo>
                      <a:lnTo>
                        <a:pt x="27" y="204"/>
                      </a:lnTo>
                      <a:lnTo>
                        <a:pt x="23" y="215"/>
                      </a:lnTo>
                      <a:lnTo>
                        <a:pt x="5" y="215"/>
                      </a:lnTo>
                      <a:lnTo>
                        <a:pt x="33" y="188"/>
                      </a:lnTo>
                      <a:lnTo>
                        <a:pt x="39" y="176"/>
                      </a:lnTo>
                      <a:lnTo>
                        <a:pt x="37" y="166"/>
                      </a:lnTo>
                      <a:lnTo>
                        <a:pt x="43" y="160"/>
                      </a:lnTo>
                      <a:lnTo>
                        <a:pt x="43" y="124"/>
                      </a:lnTo>
                      <a:lnTo>
                        <a:pt x="24" y="121"/>
                      </a:lnTo>
                      <a:lnTo>
                        <a:pt x="13" y="118"/>
                      </a:lnTo>
                      <a:lnTo>
                        <a:pt x="0" y="113"/>
                      </a:lnTo>
                      <a:lnTo>
                        <a:pt x="40" y="112"/>
                      </a:lnTo>
                      <a:lnTo>
                        <a:pt x="46" y="109"/>
                      </a:lnTo>
                      <a:lnTo>
                        <a:pt x="45" y="102"/>
                      </a:lnTo>
                      <a:lnTo>
                        <a:pt x="33" y="99"/>
                      </a:lnTo>
                      <a:lnTo>
                        <a:pt x="21" y="98"/>
                      </a:lnTo>
                      <a:lnTo>
                        <a:pt x="38" y="94"/>
                      </a:lnTo>
                      <a:lnTo>
                        <a:pt x="42" y="91"/>
                      </a:lnTo>
                      <a:lnTo>
                        <a:pt x="27" y="74"/>
                      </a:lnTo>
                      <a:lnTo>
                        <a:pt x="14" y="67"/>
                      </a:lnTo>
                      <a:lnTo>
                        <a:pt x="5" y="57"/>
                      </a:lnTo>
                      <a:lnTo>
                        <a:pt x="2" y="54"/>
                      </a:lnTo>
                      <a:lnTo>
                        <a:pt x="12" y="53"/>
                      </a:lnTo>
                      <a:lnTo>
                        <a:pt x="23" y="59"/>
                      </a:lnTo>
                      <a:lnTo>
                        <a:pt x="38" y="67"/>
                      </a:lnTo>
                      <a:lnTo>
                        <a:pt x="50" y="73"/>
                      </a:lnTo>
                      <a:lnTo>
                        <a:pt x="58" y="71"/>
                      </a:lnTo>
                      <a:lnTo>
                        <a:pt x="62" y="62"/>
                      </a:lnTo>
                      <a:lnTo>
                        <a:pt x="62" y="42"/>
                      </a:lnTo>
                      <a:lnTo>
                        <a:pt x="57" y="0"/>
                      </a:lnTo>
                    </a:path>
                  </a:pathLst>
                </a:custGeom>
                <a:solidFill>
                  <a:srgbClr val="3F3F3F"/>
                </a:solidFill>
                <a:ln w="12700" cap="rnd">
                  <a:noFill/>
                  <a:round/>
                  <a:headEnd/>
                  <a:tailEnd/>
                </a:ln>
              </p:spPr>
              <p:txBody>
                <a:bodyPr/>
                <a:lstStyle/>
                <a:p>
                  <a:endParaRPr lang="en-US"/>
                </a:p>
              </p:txBody>
            </p:sp>
            <p:sp>
              <p:nvSpPr>
                <p:cNvPr id="13373" name="Freeform 87"/>
                <p:cNvSpPr>
                  <a:spLocks/>
                </p:cNvSpPr>
                <p:nvPr/>
              </p:nvSpPr>
              <p:spPr bwMode="auto">
                <a:xfrm>
                  <a:off x="1126" y="2232"/>
                  <a:ext cx="155" cy="147"/>
                </a:xfrm>
                <a:custGeom>
                  <a:avLst/>
                  <a:gdLst>
                    <a:gd name="T0" fmla="*/ 0 w 155"/>
                    <a:gd name="T1" fmla="*/ 146 h 147"/>
                    <a:gd name="T2" fmla="*/ 96 w 155"/>
                    <a:gd name="T3" fmla="*/ 113 h 147"/>
                    <a:gd name="T4" fmla="*/ 104 w 155"/>
                    <a:gd name="T5" fmla="*/ 105 h 147"/>
                    <a:gd name="T6" fmla="*/ 112 w 155"/>
                    <a:gd name="T7" fmla="*/ 95 h 147"/>
                    <a:gd name="T8" fmla="*/ 113 w 155"/>
                    <a:gd name="T9" fmla="*/ 83 h 147"/>
                    <a:gd name="T10" fmla="*/ 114 w 155"/>
                    <a:gd name="T11" fmla="*/ 51 h 147"/>
                    <a:gd name="T12" fmla="*/ 118 w 155"/>
                    <a:gd name="T13" fmla="*/ 73 h 147"/>
                    <a:gd name="T14" fmla="*/ 125 w 155"/>
                    <a:gd name="T15" fmla="*/ 79 h 147"/>
                    <a:gd name="T16" fmla="*/ 128 w 155"/>
                    <a:gd name="T17" fmla="*/ 61 h 147"/>
                    <a:gd name="T18" fmla="*/ 133 w 155"/>
                    <a:gd name="T19" fmla="*/ 45 h 147"/>
                    <a:gd name="T20" fmla="*/ 149 w 155"/>
                    <a:gd name="T21" fmla="*/ 0 h 147"/>
                    <a:gd name="T22" fmla="*/ 139 w 155"/>
                    <a:gd name="T23" fmla="*/ 38 h 147"/>
                    <a:gd name="T24" fmla="*/ 133 w 155"/>
                    <a:gd name="T25" fmla="*/ 61 h 147"/>
                    <a:gd name="T26" fmla="*/ 129 w 155"/>
                    <a:gd name="T27" fmla="*/ 79 h 147"/>
                    <a:gd name="T28" fmla="*/ 125 w 155"/>
                    <a:gd name="T29" fmla="*/ 90 h 147"/>
                    <a:gd name="T30" fmla="*/ 118 w 155"/>
                    <a:gd name="T31" fmla="*/ 99 h 147"/>
                    <a:gd name="T32" fmla="*/ 125 w 155"/>
                    <a:gd name="T33" fmla="*/ 105 h 147"/>
                    <a:gd name="T34" fmla="*/ 135 w 155"/>
                    <a:gd name="T35" fmla="*/ 104 h 147"/>
                    <a:gd name="T36" fmla="*/ 154 w 155"/>
                    <a:gd name="T37" fmla="*/ 89 h 147"/>
                    <a:gd name="T38" fmla="*/ 129 w 155"/>
                    <a:gd name="T39" fmla="*/ 117 h 147"/>
                    <a:gd name="T40" fmla="*/ 106 w 155"/>
                    <a:gd name="T41" fmla="*/ 122 h 147"/>
                    <a:gd name="T42" fmla="*/ 77 w 155"/>
                    <a:gd name="T43" fmla="*/ 128 h 147"/>
                    <a:gd name="T44" fmla="*/ 50 w 155"/>
                    <a:gd name="T45" fmla="*/ 134 h 147"/>
                    <a:gd name="T46" fmla="*/ 20 w 155"/>
                    <a:gd name="T47" fmla="*/ 140 h 147"/>
                    <a:gd name="T48" fmla="*/ 0 w 155"/>
                    <a:gd name="T49" fmla="*/ 146 h 14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55"/>
                    <a:gd name="T76" fmla="*/ 0 h 147"/>
                    <a:gd name="T77" fmla="*/ 155 w 155"/>
                    <a:gd name="T78" fmla="*/ 147 h 14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55" h="147">
                      <a:moveTo>
                        <a:pt x="0" y="146"/>
                      </a:moveTo>
                      <a:lnTo>
                        <a:pt x="96" y="113"/>
                      </a:lnTo>
                      <a:lnTo>
                        <a:pt x="104" y="105"/>
                      </a:lnTo>
                      <a:lnTo>
                        <a:pt x="112" y="95"/>
                      </a:lnTo>
                      <a:lnTo>
                        <a:pt x="113" y="83"/>
                      </a:lnTo>
                      <a:lnTo>
                        <a:pt x="114" y="51"/>
                      </a:lnTo>
                      <a:lnTo>
                        <a:pt x="118" y="73"/>
                      </a:lnTo>
                      <a:lnTo>
                        <a:pt x="125" y="79"/>
                      </a:lnTo>
                      <a:lnTo>
                        <a:pt x="128" y="61"/>
                      </a:lnTo>
                      <a:lnTo>
                        <a:pt x="133" y="45"/>
                      </a:lnTo>
                      <a:lnTo>
                        <a:pt x="149" y="0"/>
                      </a:lnTo>
                      <a:lnTo>
                        <a:pt x="139" y="38"/>
                      </a:lnTo>
                      <a:lnTo>
                        <a:pt x="133" y="61"/>
                      </a:lnTo>
                      <a:lnTo>
                        <a:pt x="129" y="79"/>
                      </a:lnTo>
                      <a:lnTo>
                        <a:pt x="125" y="90"/>
                      </a:lnTo>
                      <a:lnTo>
                        <a:pt x="118" y="99"/>
                      </a:lnTo>
                      <a:lnTo>
                        <a:pt x="125" y="105"/>
                      </a:lnTo>
                      <a:lnTo>
                        <a:pt x="135" y="104"/>
                      </a:lnTo>
                      <a:lnTo>
                        <a:pt x="154" y="89"/>
                      </a:lnTo>
                      <a:lnTo>
                        <a:pt x="129" y="117"/>
                      </a:lnTo>
                      <a:lnTo>
                        <a:pt x="106" y="122"/>
                      </a:lnTo>
                      <a:lnTo>
                        <a:pt x="77" y="128"/>
                      </a:lnTo>
                      <a:lnTo>
                        <a:pt x="50" y="134"/>
                      </a:lnTo>
                      <a:lnTo>
                        <a:pt x="20" y="140"/>
                      </a:lnTo>
                      <a:lnTo>
                        <a:pt x="0" y="146"/>
                      </a:lnTo>
                    </a:path>
                  </a:pathLst>
                </a:custGeom>
                <a:solidFill>
                  <a:srgbClr val="3F3F3F"/>
                </a:solidFill>
                <a:ln w="12700" cap="rnd">
                  <a:noFill/>
                  <a:round/>
                  <a:headEnd/>
                  <a:tailEnd/>
                </a:ln>
              </p:spPr>
              <p:txBody>
                <a:bodyPr/>
                <a:lstStyle/>
                <a:p>
                  <a:endParaRPr lang="en-US"/>
                </a:p>
              </p:txBody>
            </p:sp>
            <p:sp>
              <p:nvSpPr>
                <p:cNvPr id="13374" name="Freeform 88"/>
                <p:cNvSpPr>
                  <a:spLocks/>
                </p:cNvSpPr>
                <p:nvPr/>
              </p:nvSpPr>
              <p:spPr bwMode="auto">
                <a:xfrm>
                  <a:off x="1270" y="2126"/>
                  <a:ext cx="119" cy="249"/>
                </a:xfrm>
                <a:custGeom>
                  <a:avLst/>
                  <a:gdLst>
                    <a:gd name="T0" fmla="*/ 118 w 119"/>
                    <a:gd name="T1" fmla="*/ 2 h 249"/>
                    <a:gd name="T2" fmla="*/ 94 w 119"/>
                    <a:gd name="T3" fmla="*/ 0 h 249"/>
                    <a:gd name="T4" fmla="*/ 81 w 119"/>
                    <a:gd name="T5" fmla="*/ 2 h 249"/>
                    <a:gd name="T6" fmla="*/ 58 w 119"/>
                    <a:gd name="T7" fmla="*/ 25 h 249"/>
                    <a:gd name="T8" fmla="*/ 37 w 119"/>
                    <a:gd name="T9" fmla="*/ 52 h 249"/>
                    <a:gd name="T10" fmla="*/ 25 w 119"/>
                    <a:gd name="T11" fmla="*/ 106 h 249"/>
                    <a:gd name="T12" fmla="*/ 21 w 119"/>
                    <a:gd name="T13" fmla="*/ 120 h 249"/>
                    <a:gd name="T14" fmla="*/ 17 w 119"/>
                    <a:gd name="T15" fmla="*/ 164 h 249"/>
                    <a:gd name="T16" fmla="*/ 14 w 119"/>
                    <a:gd name="T17" fmla="*/ 195 h 249"/>
                    <a:gd name="T18" fmla="*/ 0 w 119"/>
                    <a:gd name="T19" fmla="*/ 214 h 249"/>
                    <a:gd name="T20" fmla="*/ 32 w 119"/>
                    <a:gd name="T21" fmla="*/ 248 h 249"/>
                    <a:gd name="T22" fmla="*/ 17 w 119"/>
                    <a:gd name="T23" fmla="*/ 223 h 249"/>
                    <a:gd name="T24" fmla="*/ 20 w 119"/>
                    <a:gd name="T25" fmla="*/ 221 h 249"/>
                    <a:gd name="T26" fmla="*/ 42 w 119"/>
                    <a:gd name="T27" fmla="*/ 233 h 249"/>
                    <a:gd name="T28" fmla="*/ 68 w 119"/>
                    <a:gd name="T29" fmla="*/ 240 h 249"/>
                    <a:gd name="T30" fmla="*/ 33 w 119"/>
                    <a:gd name="T31" fmla="*/ 226 h 249"/>
                    <a:gd name="T32" fmla="*/ 20 w 119"/>
                    <a:gd name="T33" fmla="*/ 213 h 249"/>
                    <a:gd name="T34" fmla="*/ 20 w 119"/>
                    <a:gd name="T35" fmla="*/ 201 h 249"/>
                    <a:gd name="T36" fmla="*/ 42 w 119"/>
                    <a:gd name="T37" fmla="*/ 200 h 249"/>
                    <a:gd name="T38" fmla="*/ 19 w 119"/>
                    <a:gd name="T39" fmla="*/ 194 h 249"/>
                    <a:gd name="T40" fmla="*/ 21 w 119"/>
                    <a:gd name="T41" fmla="*/ 164 h 249"/>
                    <a:gd name="T42" fmla="*/ 26 w 119"/>
                    <a:gd name="T43" fmla="*/ 115 h 249"/>
                    <a:gd name="T44" fmla="*/ 44 w 119"/>
                    <a:gd name="T45" fmla="*/ 53 h 249"/>
                    <a:gd name="T46" fmla="*/ 56 w 119"/>
                    <a:gd name="T47" fmla="*/ 34 h 249"/>
                    <a:gd name="T48" fmla="*/ 81 w 119"/>
                    <a:gd name="T49" fmla="*/ 9 h 249"/>
                    <a:gd name="T50" fmla="*/ 94 w 119"/>
                    <a:gd name="T51" fmla="*/ 6 h 249"/>
                    <a:gd name="T52" fmla="*/ 118 w 119"/>
                    <a:gd name="T53" fmla="*/ 2 h 24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19"/>
                    <a:gd name="T82" fmla="*/ 0 h 249"/>
                    <a:gd name="T83" fmla="*/ 119 w 119"/>
                    <a:gd name="T84" fmla="*/ 249 h 24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19" h="249">
                      <a:moveTo>
                        <a:pt x="118" y="2"/>
                      </a:moveTo>
                      <a:lnTo>
                        <a:pt x="94" y="0"/>
                      </a:lnTo>
                      <a:lnTo>
                        <a:pt x="81" y="2"/>
                      </a:lnTo>
                      <a:lnTo>
                        <a:pt x="58" y="25"/>
                      </a:lnTo>
                      <a:lnTo>
                        <a:pt x="37" y="52"/>
                      </a:lnTo>
                      <a:lnTo>
                        <a:pt x="25" y="106"/>
                      </a:lnTo>
                      <a:lnTo>
                        <a:pt x="21" y="120"/>
                      </a:lnTo>
                      <a:lnTo>
                        <a:pt x="17" y="164"/>
                      </a:lnTo>
                      <a:lnTo>
                        <a:pt x="14" y="195"/>
                      </a:lnTo>
                      <a:lnTo>
                        <a:pt x="0" y="214"/>
                      </a:lnTo>
                      <a:lnTo>
                        <a:pt x="32" y="248"/>
                      </a:lnTo>
                      <a:lnTo>
                        <a:pt x="17" y="223"/>
                      </a:lnTo>
                      <a:lnTo>
                        <a:pt x="20" y="221"/>
                      </a:lnTo>
                      <a:lnTo>
                        <a:pt x="42" y="233"/>
                      </a:lnTo>
                      <a:lnTo>
                        <a:pt x="68" y="240"/>
                      </a:lnTo>
                      <a:lnTo>
                        <a:pt x="33" y="226"/>
                      </a:lnTo>
                      <a:lnTo>
                        <a:pt x="20" y="213"/>
                      </a:lnTo>
                      <a:lnTo>
                        <a:pt x="20" y="201"/>
                      </a:lnTo>
                      <a:lnTo>
                        <a:pt x="42" y="200"/>
                      </a:lnTo>
                      <a:lnTo>
                        <a:pt x="19" y="194"/>
                      </a:lnTo>
                      <a:lnTo>
                        <a:pt x="21" y="164"/>
                      </a:lnTo>
                      <a:lnTo>
                        <a:pt x="26" y="115"/>
                      </a:lnTo>
                      <a:lnTo>
                        <a:pt x="44" y="53"/>
                      </a:lnTo>
                      <a:lnTo>
                        <a:pt x="56" y="34"/>
                      </a:lnTo>
                      <a:lnTo>
                        <a:pt x="81" y="9"/>
                      </a:lnTo>
                      <a:lnTo>
                        <a:pt x="94" y="6"/>
                      </a:lnTo>
                      <a:lnTo>
                        <a:pt x="118" y="2"/>
                      </a:lnTo>
                    </a:path>
                  </a:pathLst>
                </a:custGeom>
                <a:solidFill>
                  <a:srgbClr val="3F3F3F"/>
                </a:solidFill>
                <a:ln w="12700" cap="rnd">
                  <a:noFill/>
                  <a:round/>
                  <a:headEnd/>
                  <a:tailEnd/>
                </a:ln>
              </p:spPr>
              <p:txBody>
                <a:bodyPr/>
                <a:lstStyle/>
                <a:p>
                  <a:endParaRPr lang="en-US"/>
                </a:p>
              </p:txBody>
            </p:sp>
            <p:grpSp>
              <p:nvGrpSpPr>
                <p:cNvPr id="31" name="Group 89"/>
                <p:cNvGrpSpPr>
                  <a:grpSpLocks/>
                </p:cNvGrpSpPr>
                <p:nvPr/>
              </p:nvGrpSpPr>
              <p:grpSpPr bwMode="auto">
                <a:xfrm>
                  <a:off x="1164" y="1927"/>
                  <a:ext cx="200" cy="316"/>
                  <a:chOff x="1164" y="1927"/>
                  <a:chExt cx="200" cy="316"/>
                </a:xfrm>
              </p:grpSpPr>
              <p:sp>
                <p:nvSpPr>
                  <p:cNvPr id="13377" name="Freeform 90"/>
                  <p:cNvSpPr>
                    <a:spLocks/>
                  </p:cNvSpPr>
                  <p:nvPr/>
                </p:nvSpPr>
                <p:spPr bwMode="auto">
                  <a:xfrm>
                    <a:off x="1252" y="2101"/>
                    <a:ext cx="68" cy="70"/>
                  </a:xfrm>
                  <a:custGeom>
                    <a:avLst/>
                    <a:gdLst>
                      <a:gd name="T0" fmla="*/ 58 w 68"/>
                      <a:gd name="T1" fmla="*/ 0 h 70"/>
                      <a:gd name="T2" fmla="*/ 13 w 68"/>
                      <a:gd name="T3" fmla="*/ 40 h 70"/>
                      <a:gd name="T4" fmla="*/ 10 w 68"/>
                      <a:gd name="T5" fmla="*/ 36 h 70"/>
                      <a:gd name="T6" fmla="*/ 3 w 68"/>
                      <a:gd name="T7" fmla="*/ 52 h 70"/>
                      <a:gd name="T8" fmla="*/ 0 w 68"/>
                      <a:gd name="T9" fmla="*/ 62 h 70"/>
                      <a:gd name="T10" fmla="*/ 5 w 68"/>
                      <a:gd name="T11" fmla="*/ 56 h 70"/>
                      <a:gd name="T12" fmla="*/ 11 w 68"/>
                      <a:gd name="T13" fmla="*/ 46 h 70"/>
                      <a:gd name="T14" fmla="*/ 21 w 68"/>
                      <a:gd name="T15" fmla="*/ 69 h 70"/>
                      <a:gd name="T16" fmla="*/ 36 w 68"/>
                      <a:gd name="T17" fmla="*/ 51 h 70"/>
                      <a:gd name="T18" fmla="*/ 52 w 68"/>
                      <a:gd name="T19" fmla="*/ 22 h 70"/>
                      <a:gd name="T20" fmla="*/ 67 w 68"/>
                      <a:gd name="T21" fmla="*/ 4 h 70"/>
                      <a:gd name="T22" fmla="*/ 58 w 68"/>
                      <a:gd name="T23" fmla="*/ 0 h 7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8"/>
                      <a:gd name="T37" fmla="*/ 0 h 70"/>
                      <a:gd name="T38" fmla="*/ 68 w 68"/>
                      <a:gd name="T39" fmla="*/ 70 h 7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8" h="70">
                        <a:moveTo>
                          <a:pt x="58" y="0"/>
                        </a:moveTo>
                        <a:lnTo>
                          <a:pt x="13" y="40"/>
                        </a:lnTo>
                        <a:lnTo>
                          <a:pt x="10" y="36"/>
                        </a:lnTo>
                        <a:lnTo>
                          <a:pt x="3" y="52"/>
                        </a:lnTo>
                        <a:lnTo>
                          <a:pt x="0" y="62"/>
                        </a:lnTo>
                        <a:lnTo>
                          <a:pt x="5" y="56"/>
                        </a:lnTo>
                        <a:lnTo>
                          <a:pt x="11" y="46"/>
                        </a:lnTo>
                        <a:lnTo>
                          <a:pt x="21" y="69"/>
                        </a:lnTo>
                        <a:lnTo>
                          <a:pt x="36" y="51"/>
                        </a:lnTo>
                        <a:lnTo>
                          <a:pt x="52" y="22"/>
                        </a:lnTo>
                        <a:lnTo>
                          <a:pt x="67" y="4"/>
                        </a:lnTo>
                        <a:lnTo>
                          <a:pt x="58" y="0"/>
                        </a:lnTo>
                      </a:path>
                    </a:pathLst>
                  </a:custGeom>
                  <a:solidFill>
                    <a:srgbClr val="FFFFFF"/>
                  </a:solidFill>
                  <a:ln w="12700" cap="rnd">
                    <a:noFill/>
                    <a:round/>
                    <a:headEnd/>
                    <a:tailEnd/>
                  </a:ln>
                </p:spPr>
                <p:txBody>
                  <a:bodyPr/>
                  <a:lstStyle/>
                  <a:p>
                    <a:endParaRPr lang="en-US"/>
                  </a:p>
                </p:txBody>
              </p:sp>
              <p:sp>
                <p:nvSpPr>
                  <p:cNvPr id="13378" name="Freeform 91"/>
                  <p:cNvSpPr>
                    <a:spLocks/>
                  </p:cNvSpPr>
                  <p:nvPr/>
                </p:nvSpPr>
                <p:spPr bwMode="auto">
                  <a:xfrm>
                    <a:off x="1251" y="2152"/>
                    <a:ext cx="17" cy="88"/>
                  </a:xfrm>
                  <a:custGeom>
                    <a:avLst/>
                    <a:gdLst>
                      <a:gd name="T0" fmla="*/ 9 w 17"/>
                      <a:gd name="T1" fmla="*/ 0 h 88"/>
                      <a:gd name="T2" fmla="*/ 6 w 17"/>
                      <a:gd name="T3" fmla="*/ 4 h 88"/>
                      <a:gd name="T4" fmla="*/ 4 w 17"/>
                      <a:gd name="T5" fmla="*/ 6 h 88"/>
                      <a:gd name="T6" fmla="*/ 3 w 17"/>
                      <a:gd name="T7" fmla="*/ 11 h 88"/>
                      <a:gd name="T8" fmla="*/ 1 w 17"/>
                      <a:gd name="T9" fmla="*/ 18 h 88"/>
                      <a:gd name="T10" fmla="*/ 1 w 17"/>
                      <a:gd name="T11" fmla="*/ 25 h 88"/>
                      <a:gd name="T12" fmla="*/ 1 w 17"/>
                      <a:gd name="T13" fmla="*/ 32 h 88"/>
                      <a:gd name="T14" fmla="*/ 3 w 17"/>
                      <a:gd name="T15" fmla="*/ 39 h 88"/>
                      <a:gd name="T16" fmla="*/ 3 w 17"/>
                      <a:gd name="T17" fmla="*/ 43 h 88"/>
                      <a:gd name="T18" fmla="*/ 1 w 17"/>
                      <a:gd name="T19" fmla="*/ 60 h 88"/>
                      <a:gd name="T20" fmla="*/ 0 w 17"/>
                      <a:gd name="T21" fmla="*/ 67 h 88"/>
                      <a:gd name="T22" fmla="*/ 0 w 17"/>
                      <a:gd name="T23" fmla="*/ 75 h 88"/>
                      <a:gd name="T24" fmla="*/ 1 w 17"/>
                      <a:gd name="T25" fmla="*/ 87 h 88"/>
                      <a:gd name="T26" fmla="*/ 5 w 17"/>
                      <a:gd name="T27" fmla="*/ 60 h 88"/>
                      <a:gd name="T28" fmla="*/ 9 w 17"/>
                      <a:gd name="T29" fmla="*/ 42 h 88"/>
                      <a:gd name="T30" fmla="*/ 16 w 17"/>
                      <a:gd name="T31" fmla="*/ 20 h 88"/>
                      <a:gd name="T32" fmla="*/ 9 w 17"/>
                      <a:gd name="T33" fmla="*/ 0 h 8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88"/>
                      <a:gd name="T53" fmla="*/ 17 w 17"/>
                      <a:gd name="T54" fmla="*/ 88 h 8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88">
                        <a:moveTo>
                          <a:pt x="9" y="0"/>
                        </a:moveTo>
                        <a:lnTo>
                          <a:pt x="6" y="4"/>
                        </a:lnTo>
                        <a:lnTo>
                          <a:pt x="4" y="6"/>
                        </a:lnTo>
                        <a:lnTo>
                          <a:pt x="3" y="11"/>
                        </a:lnTo>
                        <a:lnTo>
                          <a:pt x="1" y="18"/>
                        </a:lnTo>
                        <a:lnTo>
                          <a:pt x="1" y="25"/>
                        </a:lnTo>
                        <a:lnTo>
                          <a:pt x="1" y="32"/>
                        </a:lnTo>
                        <a:lnTo>
                          <a:pt x="3" y="39"/>
                        </a:lnTo>
                        <a:lnTo>
                          <a:pt x="3" y="43"/>
                        </a:lnTo>
                        <a:lnTo>
                          <a:pt x="1" y="60"/>
                        </a:lnTo>
                        <a:lnTo>
                          <a:pt x="0" y="67"/>
                        </a:lnTo>
                        <a:lnTo>
                          <a:pt x="0" y="75"/>
                        </a:lnTo>
                        <a:lnTo>
                          <a:pt x="1" y="87"/>
                        </a:lnTo>
                        <a:lnTo>
                          <a:pt x="5" y="60"/>
                        </a:lnTo>
                        <a:lnTo>
                          <a:pt x="9" y="42"/>
                        </a:lnTo>
                        <a:lnTo>
                          <a:pt x="16" y="20"/>
                        </a:lnTo>
                        <a:lnTo>
                          <a:pt x="9" y="0"/>
                        </a:lnTo>
                      </a:path>
                    </a:pathLst>
                  </a:custGeom>
                  <a:solidFill>
                    <a:srgbClr val="000080"/>
                  </a:solidFill>
                  <a:ln w="12700" cap="rnd">
                    <a:noFill/>
                    <a:round/>
                    <a:headEnd/>
                    <a:tailEnd/>
                  </a:ln>
                </p:spPr>
                <p:txBody>
                  <a:bodyPr/>
                  <a:lstStyle/>
                  <a:p>
                    <a:endParaRPr lang="en-US"/>
                  </a:p>
                </p:txBody>
              </p:sp>
              <p:sp>
                <p:nvSpPr>
                  <p:cNvPr id="13379" name="Freeform 92"/>
                  <p:cNvSpPr>
                    <a:spLocks/>
                  </p:cNvSpPr>
                  <p:nvPr/>
                </p:nvSpPr>
                <p:spPr bwMode="auto">
                  <a:xfrm>
                    <a:off x="1252" y="2152"/>
                    <a:ext cx="17" cy="44"/>
                  </a:xfrm>
                  <a:custGeom>
                    <a:avLst/>
                    <a:gdLst>
                      <a:gd name="T0" fmla="*/ 9 w 17"/>
                      <a:gd name="T1" fmla="*/ 0 h 44"/>
                      <a:gd name="T2" fmla="*/ 5 w 17"/>
                      <a:gd name="T3" fmla="*/ 3 h 44"/>
                      <a:gd name="T4" fmla="*/ 4 w 17"/>
                      <a:gd name="T5" fmla="*/ 7 h 44"/>
                      <a:gd name="T6" fmla="*/ 2 w 17"/>
                      <a:gd name="T7" fmla="*/ 10 h 44"/>
                      <a:gd name="T8" fmla="*/ 1 w 17"/>
                      <a:gd name="T9" fmla="*/ 17 h 44"/>
                      <a:gd name="T10" fmla="*/ 0 w 17"/>
                      <a:gd name="T11" fmla="*/ 24 h 44"/>
                      <a:gd name="T12" fmla="*/ 1 w 17"/>
                      <a:gd name="T13" fmla="*/ 30 h 44"/>
                      <a:gd name="T14" fmla="*/ 1 w 17"/>
                      <a:gd name="T15" fmla="*/ 36 h 44"/>
                      <a:gd name="T16" fmla="*/ 2 w 17"/>
                      <a:gd name="T17" fmla="*/ 40 h 44"/>
                      <a:gd name="T18" fmla="*/ 6 w 17"/>
                      <a:gd name="T19" fmla="*/ 43 h 44"/>
                      <a:gd name="T20" fmla="*/ 8 w 17"/>
                      <a:gd name="T21" fmla="*/ 38 h 44"/>
                      <a:gd name="T22" fmla="*/ 16 w 17"/>
                      <a:gd name="T23" fmla="*/ 19 h 44"/>
                      <a:gd name="T24" fmla="*/ 9 w 17"/>
                      <a:gd name="T25" fmla="*/ 0 h 4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
                      <a:gd name="T40" fmla="*/ 0 h 44"/>
                      <a:gd name="T41" fmla="*/ 17 w 17"/>
                      <a:gd name="T42" fmla="*/ 44 h 4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 h="44">
                        <a:moveTo>
                          <a:pt x="9" y="0"/>
                        </a:moveTo>
                        <a:lnTo>
                          <a:pt x="5" y="3"/>
                        </a:lnTo>
                        <a:lnTo>
                          <a:pt x="4" y="7"/>
                        </a:lnTo>
                        <a:lnTo>
                          <a:pt x="2" y="10"/>
                        </a:lnTo>
                        <a:lnTo>
                          <a:pt x="1" y="17"/>
                        </a:lnTo>
                        <a:lnTo>
                          <a:pt x="0" y="24"/>
                        </a:lnTo>
                        <a:lnTo>
                          <a:pt x="1" y="30"/>
                        </a:lnTo>
                        <a:lnTo>
                          <a:pt x="1" y="36"/>
                        </a:lnTo>
                        <a:lnTo>
                          <a:pt x="2" y="40"/>
                        </a:lnTo>
                        <a:lnTo>
                          <a:pt x="6" y="43"/>
                        </a:lnTo>
                        <a:lnTo>
                          <a:pt x="8" y="38"/>
                        </a:lnTo>
                        <a:lnTo>
                          <a:pt x="16" y="19"/>
                        </a:lnTo>
                        <a:lnTo>
                          <a:pt x="9" y="0"/>
                        </a:lnTo>
                      </a:path>
                    </a:pathLst>
                  </a:custGeom>
                  <a:solidFill>
                    <a:srgbClr val="0000FF"/>
                  </a:solidFill>
                  <a:ln w="12700" cap="rnd">
                    <a:noFill/>
                    <a:round/>
                    <a:headEnd/>
                    <a:tailEnd/>
                  </a:ln>
                </p:spPr>
                <p:txBody>
                  <a:bodyPr/>
                  <a:lstStyle/>
                  <a:p>
                    <a:endParaRPr lang="en-US"/>
                  </a:p>
                </p:txBody>
              </p:sp>
              <p:grpSp>
                <p:nvGrpSpPr>
                  <p:cNvPr id="13440" name="Group 93"/>
                  <p:cNvGrpSpPr>
                    <a:grpSpLocks/>
                  </p:cNvGrpSpPr>
                  <p:nvPr/>
                </p:nvGrpSpPr>
                <p:grpSpPr bwMode="auto">
                  <a:xfrm>
                    <a:off x="1164" y="1927"/>
                    <a:ext cx="200" cy="218"/>
                    <a:chOff x="1164" y="1927"/>
                    <a:chExt cx="200" cy="218"/>
                  </a:xfrm>
                </p:grpSpPr>
                <p:grpSp>
                  <p:nvGrpSpPr>
                    <p:cNvPr id="13446" name="Group 94"/>
                    <p:cNvGrpSpPr>
                      <a:grpSpLocks/>
                    </p:cNvGrpSpPr>
                    <p:nvPr/>
                  </p:nvGrpSpPr>
                  <p:grpSpPr bwMode="auto">
                    <a:xfrm>
                      <a:off x="1186" y="1951"/>
                      <a:ext cx="146" cy="193"/>
                      <a:chOff x="1186" y="1951"/>
                      <a:chExt cx="146" cy="193"/>
                    </a:xfrm>
                  </p:grpSpPr>
                  <p:sp>
                    <p:nvSpPr>
                      <p:cNvPr id="13390" name="Freeform 95"/>
                      <p:cNvSpPr>
                        <a:spLocks/>
                      </p:cNvSpPr>
                      <p:nvPr/>
                    </p:nvSpPr>
                    <p:spPr bwMode="auto">
                      <a:xfrm>
                        <a:off x="1186" y="1951"/>
                        <a:ext cx="146" cy="193"/>
                      </a:xfrm>
                      <a:custGeom>
                        <a:avLst/>
                        <a:gdLst>
                          <a:gd name="T0" fmla="*/ 45 w 146"/>
                          <a:gd name="T1" fmla="*/ 6 h 193"/>
                          <a:gd name="T2" fmla="*/ 35 w 146"/>
                          <a:gd name="T3" fmla="*/ 12 h 193"/>
                          <a:gd name="T4" fmla="*/ 26 w 146"/>
                          <a:gd name="T5" fmla="*/ 18 h 193"/>
                          <a:gd name="T6" fmla="*/ 18 w 146"/>
                          <a:gd name="T7" fmla="*/ 24 h 193"/>
                          <a:gd name="T8" fmla="*/ 11 w 146"/>
                          <a:gd name="T9" fmla="*/ 31 h 193"/>
                          <a:gd name="T10" fmla="*/ 7 w 146"/>
                          <a:gd name="T11" fmla="*/ 37 h 193"/>
                          <a:gd name="T12" fmla="*/ 3 w 146"/>
                          <a:gd name="T13" fmla="*/ 45 h 193"/>
                          <a:gd name="T14" fmla="*/ 2 w 146"/>
                          <a:gd name="T15" fmla="*/ 53 h 193"/>
                          <a:gd name="T16" fmla="*/ 1 w 146"/>
                          <a:gd name="T17" fmla="*/ 60 h 193"/>
                          <a:gd name="T18" fmla="*/ 0 w 146"/>
                          <a:gd name="T19" fmla="*/ 71 h 193"/>
                          <a:gd name="T20" fmla="*/ 1 w 146"/>
                          <a:gd name="T21" fmla="*/ 80 h 193"/>
                          <a:gd name="T22" fmla="*/ 0 w 146"/>
                          <a:gd name="T23" fmla="*/ 92 h 193"/>
                          <a:gd name="T24" fmla="*/ 5 w 146"/>
                          <a:gd name="T25" fmla="*/ 96 h 193"/>
                          <a:gd name="T26" fmla="*/ 9 w 146"/>
                          <a:gd name="T27" fmla="*/ 99 h 193"/>
                          <a:gd name="T28" fmla="*/ 9 w 146"/>
                          <a:gd name="T29" fmla="*/ 102 h 193"/>
                          <a:gd name="T30" fmla="*/ 9 w 146"/>
                          <a:gd name="T31" fmla="*/ 107 h 193"/>
                          <a:gd name="T32" fmla="*/ 9 w 146"/>
                          <a:gd name="T33" fmla="*/ 112 h 193"/>
                          <a:gd name="T34" fmla="*/ 4 w 146"/>
                          <a:gd name="T35" fmla="*/ 128 h 193"/>
                          <a:gd name="T36" fmla="*/ 4 w 146"/>
                          <a:gd name="T37" fmla="*/ 134 h 193"/>
                          <a:gd name="T38" fmla="*/ 8 w 146"/>
                          <a:gd name="T39" fmla="*/ 136 h 193"/>
                          <a:gd name="T40" fmla="*/ 13 w 146"/>
                          <a:gd name="T41" fmla="*/ 136 h 193"/>
                          <a:gd name="T42" fmla="*/ 17 w 146"/>
                          <a:gd name="T43" fmla="*/ 136 h 193"/>
                          <a:gd name="T44" fmla="*/ 24 w 146"/>
                          <a:gd name="T45" fmla="*/ 155 h 193"/>
                          <a:gd name="T46" fmla="*/ 24 w 146"/>
                          <a:gd name="T47" fmla="*/ 161 h 193"/>
                          <a:gd name="T48" fmla="*/ 27 w 146"/>
                          <a:gd name="T49" fmla="*/ 164 h 193"/>
                          <a:gd name="T50" fmla="*/ 29 w 146"/>
                          <a:gd name="T51" fmla="*/ 166 h 193"/>
                          <a:gd name="T52" fmla="*/ 29 w 146"/>
                          <a:gd name="T53" fmla="*/ 170 h 193"/>
                          <a:gd name="T54" fmla="*/ 29 w 146"/>
                          <a:gd name="T55" fmla="*/ 175 h 193"/>
                          <a:gd name="T56" fmla="*/ 32 w 146"/>
                          <a:gd name="T57" fmla="*/ 183 h 193"/>
                          <a:gd name="T58" fmla="*/ 35 w 146"/>
                          <a:gd name="T59" fmla="*/ 188 h 193"/>
                          <a:gd name="T60" fmla="*/ 39 w 146"/>
                          <a:gd name="T61" fmla="*/ 191 h 193"/>
                          <a:gd name="T62" fmla="*/ 46 w 146"/>
                          <a:gd name="T63" fmla="*/ 192 h 193"/>
                          <a:gd name="T64" fmla="*/ 53 w 146"/>
                          <a:gd name="T65" fmla="*/ 192 h 193"/>
                          <a:gd name="T66" fmla="*/ 62 w 146"/>
                          <a:gd name="T67" fmla="*/ 187 h 193"/>
                          <a:gd name="T68" fmla="*/ 72 w 146"/>
                          <a:gd name="T69" fmla="*/ 181 h 193"/>
                          <a:gd name="T70" fmla="*/ 77 w 146"/>
                          <a:gd name="T71" fmla="*/ 187 h 193"/>
                          <a:gd name="T72" fmla="*/ 139 w 146"/>
                          <a:gd name="T73" fmla="*/ 136 h 193"/>
                          <a:gd name="T74" fmla="*/ 136 w 146"/>
                          <a:gd name="T75" fmla="*/ 128 h 193"/>
                          <a:gd name="T76" fmla="*/ 139 w 146"/>
                          <a:gd name="T77" fmla="*/ 115 h 193"/>
                          <a:gd name="T78" fmla="*/ 143 w 146"/>
                          <a:gd name="T79" fmla="*/ 100 h 193"/>
                          <a:gd name="T80" fmla="*/ 145 w 146"/>
                          <a:gd name="T81" fmla="*/ 81 h 193"/>
                          <a:gd name="T82" fmla="*/ 145 w 146"/>
                          <a:gd name="T83" fmla="*/ 66 h 193"/>
                          <a:gd name="T84" fmla="*/ 140 w 146"/>
                          <a:gd name="T85" fmla="*/ 41 h 193"/>
                          <a:gd name="T86" fmla="*/ 135 w 146"/>
                          <a:gd name="T87" fmla="*/ 19 h 193"/>
                          <a:gd name="T88" fmla="*/ 128 w 146"/>
                          <a:gd name="T89" fmla="*/ 4 h 193"/>
                          <a:gd name="T90" fmla="*/ 102 w 146"/>
                          <a:gd name="T91" fmla="*/ 0 h 193"/>
                          <a:gd name="T92" fmla="*/ 63 w 146"/>
                          <a:gd name="T93" fmla="*/ 1 h 193"/>
                          <a:gd name="T94" fmla="*/ 45 w 146"/>
                          <a:gd name="T95" fmla="*/ 6 h 19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6"/>
                          <a:gd name="T145" fmla="*/ 0 h 193"/>
                          <a:gd name="T146" fmla="*/ 146 w 146"/>
                          <a:gd name="T147" fmla="*/ 193 h 19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6" h="193">
                            <a:moveTo>
                              <a:pt x="45" y="6"/>
                            </a:moveTo>
                            <a:lnTo>
                              <a:pt x="35" y="12"/>
                            </a:lnTo>
                            <a:lnTo>
                              <a:pt x="26" y="18"/>
                            </a:lnTo>
                            <a:lnTo>
                              <a:pt x="18" y="24"/>
                            </a:lnTo>
                            <a:lnTo>
                              <a:pt x="11" y="31"/>
                            </a:lnTo>
                            <a:lnTo>
                              <a:pt x="7" y="37"/>
                            </a:lnTo>
                            <a:lnTo>
                              <a:pt x="3" y="45"/>
                            </a:lnTo>
                            <a:lnTo>
                              <a:pt x="2" y="53"/>
                            </a:lnTo>
                            <a:lnTo>
                              <a:pt x="1" y="60"/>
                            </a:lnTo>
                            <a:lnTo>
                              <a:pt x="0" y="71"/>
                            </a:lnTo>
                            <a:lnTo>
                              <a:pt x="1" y="80"/>
                            </a:lnTo>
                            <a:lnTo>
                              <a:pt x="0" y="92"/>
                            </a:lnTo>
                            <a:lnTo>
                              <a:pt x="5" y="96"/>
                            </a:lnTo>
                            <a:lnTo>
                              <a:pt x="9" y="99"/>
                            </a:lnTo>
                            <a:lnTo>
                              <a:pt x="9" y="102"/>
                            </a:lnTo>
                            <a:lnTo>
                              <a:pt x="9" y="107"/>
                            </a:lnTo>
                            <a:lnTo>
                              <a:pt x="9" y="112"/>
                            </a:lnTo>
                            <a:lnTo>
                              <a:pt x="4" y="128"/>
                            </a:lnTo>
                            <a:lnTo>
                              <a:pt x="4" y="134"/>
                            </a:lnTo>
                            <a:lnTo>
                              <a:pt x="8" y="136"/>
                            </a:lnTo>
                            <a:lnTo>
                              <a:pt x="13" y="136"/>
                            </a:lnTo>
                            <a:lnTo>
                              <a:pt x="17" y="136"/>
                            </a:lnTo>
                            <a:lnTo>
                              <a:pt x="24" y="155"/>
                            </a:lnTo>
                            <a:lnTo>
                              <a:pt x="24" y="161"/>
                            </a:lnTo>
                            <a:lnTo>
                              <a:pt x="27" y="164"/>
                            </a:lnTo>
                            <a:lnTo>
                              <a:pt x="29" y="166"/>
                            </a:lnTo>
                            <a:lnTo>
                              <a:pt x="29" y="170"/>
                            </a:lnTo>
                            <a:lnTo>
                              <a:pt x="29" y="175"/>
                            </a:lnTo>
                            <a:lnTo>
                              <a:pt x="32" y="183"/>
                            </a:lnTo>
                            <a:lnTo>
                              <a:pt x="35" y="188"/>
                            </a:lnTo>
                            <a:lnTo>
                              <a:pt x="39" y="191"/>
                            </a:lnTo>
                            <a:lnTo>
                              <a:pt x="46" y="192"/>
                            </a:lnTo>
                            <a:lnTo>
                              <a:pt x="53" y="192"/>
                            </a:lnTo>
                            <a:lnTo>
                              <a:pt x="62" y="187"/>
                            </a:lnTo>
                            <a:lnTo>
                              <a:pt x="72" y="181"/>
                            </a:lnTo>
                            <a:lnTo>
                              <a:pt x="77" y="187"/>
                            </a:lnTo>
                            <a:lnTo>
                              <a:pt x="139" y="136"/>
                            </a:lnTo>
                            <a:lnTo>
                              <a:pt x="136" y="128"/>
                            </a:lnTo>
                            <a:lnTo>
                              <a:pt x="139" y="115"/>
                            </a:lnTo>
                            <a:lnTo>
                              <a:pt x="143" y="100"/>
                            </a:lnTo>
                            <a:lnTo>
                              <a:pt x="145" y="81"/>
                            </a:lnTo>
                            <a:lnTo>
                              <a:pt x="145" y="66"/>
                            </a:lnTo>
                            <a:lnTo>
                              <a:pt x="140" y="41"/>
                            </a:lnTo>
                            <a:lnTo>
                              <a:pt x="135" y="19"/>
                            </a:lnTo>
                            <a:lnTo>
                              <a:pt x="128" y="4"/>
                            </a:lnTo>
                            <a:lnTo>
                              <a:pt x="102" y="0"/>
                            </a:lnTo>
                            <a:lnTo>
                              <a:pt x="63" y="1"/>
                            </a:lnTo>
                            <a:lnTo>
                              <a:pt x="45" y="6"/>
                            </a:lnTo>
                          </a:path>
                        </a:pathLst>
                      </a:custGeom>
                      <a:solidFill>
                        <a:srgbClr val="FFBFBF"/>
                      </a:solidFill>
                      <a:ln w="12700" cap="rnd">
                        <a:noFill/>
                        <a:round/>
                        <a:headEnd/>
                        <a:tailEnd/>
                      </a:ln>
                    </p:spPr>
                    <p:txBody>
                      <a:bodyPr/>
                      <a:lstStyle/>
                      <a:p>
                        <a:endParaRPr lang="en-US"/>
                      </a:p>
                    </p:txBody>
                  </p:sp>
                  <p:grpSp>
                    <p:nvGrpSpPr>
                      <p:cNvPr id="13452" name="Group 96"/>
                      <p:cNvGrpSpPr>
                        <a:grpSpLocks/>
                      </p:cNvGrpSpPr>
                      <p:nvPr/>
                    </p:nvGrpSpPr>
                    <p:grpSpPr bwMode="auto">
                      <a:xfrm>
                        <a:off x="1247" y="2052"/>
                        <a:ext cx="25" cy="48"/>
                        <a:chOff x="1247" y="2052"/>
                        <a:chExt cx="25" cy="48"/>
                      </a:xfrm>
                    </p:grpSpPr>
                    <p:sp>
                      <p:nvSpPr>
                        <p:cNvPr id="13393" name="Freeform 97"/>
                        <p:cNvSpPr>
                          <a:spLocks/>
                        </p:cNvSpPr>
                        <p:nvPr/>
                      </p:nvSpPr>
                      <p:spPr bwMode="auto">
                        <a:xfrm>
                          <a:off x="1247" y="2052"/>
                          <a:ext cx="17" cy="23"/>
                        </a:xfrm>
                        <a:custGeom>
                          <a:avLst/>
                          <a:gdLst>
                            <a:gd name="T0" fmla="*/ 0 w 17"/>
                            <a:gd name="T1" fmla="*/ 10 h 23"/>
                            <a:gd name="T2" fmla="*/ 1 w 17"/>
                            <a:gd name="T3" fmla="*/ 4 h 23"/>
                            <a:gd name="T4" fmla="*/ 2 w 17"/>
                            <a:gd name="T5" fmla="*/ 1 h 23"/>
                            <a:gd name="T6" fmla="*/ 4 w 17"/>
                            <a:gd name="T7" fmla="*/ 1 h 23"/>
                            <a:gd name="T8" fmla="*/ 6 w 17"/>
                            <a:gd name="T9" fmla="*/ 0 h 23"/>
                            <a:gd name="T10" fmla="*/ 9 w 17"/>
                            <a:gd name="T11" fmla="*/ 0 h 23"/>
                            <a:gd name="T12" fmla="*/ 10 w 17"/>
                            <a:gd name="T13" fmla="*/ 1 h 23"/>
                            <a:gd name="T14" fmla="*/ 13 w 17"/>
                            <a:gd name="T15" fmla="*/ 2 h 23"/>
                            <a:gd name="T16" fmla="*/ 14 w 17"/>
                            <a:gd name="T17" fmla="*/ 4 h 23"/>
                            <a:gd name="T18" fmla="*/ 14 w 17"/>
                            <a:gd name="T19" fmla="*/ 8 h 23"/>
                            <a:gd name="T20" fmla="*/ 16 w 17"/>
                            <a:gd name="T21" fmla="*/ 11 h 23"/>
                            <a:gd name="T22" fmla="*/ 14 w 17"/>
                            <a:gd name="T23" fmla="*/ 15 h 23"/>
                            <a:gd name="T24" fmla="*/ 14 w 17"/>
                            <a:gd name="T25" fmla="*/ 20 h 23"/>
                            <a:gd name="T26" fmla="*/ 12 w 17"/>
                            <a:gd name="T27" fmla="*/ 22 h 23"/>
                            <a:gd name="T28" fmla="*/ 10 w 17"/>
                            <a:gd name="T29" fmla="*/ 19 h 23"/>
                            <a:gd name="T30" fmla="*/ 13 w 17"/>
                            <a:gd name="T31" fmla="*/ 16 h 23"/>
                            <a:gd name="T32" fmla="*/ 12 w 17"/>
                            <a:gd name="T33" fmla="*/ 12 h 23"/>
                            <a:gd name="T34" fmla="*/ 10 w 17"/>
                            <a:gd name="T35" fmla="*/ 14 h 23"/>
                            <a:gd name="T36" fmla="*/ 6 w 17"/>
                            <a:gd name="T37" fmla="*/ 15 h 23"/>
                            <a:gd name="T38" fmla="*/ 5 w 17"/>
                            <a:gd name="T39" fmla="*/ 12 h 23"/>
                            <a:gd name="T40" fmla="*/ 9 w 17"/>
                            <a:gd name="T41" fmla="*/ 11 h 23"/>
                            <a:gd name="T42" fmla="*/ 10 w 17"/>
                            <a:gd name="T43" fmla="*/ 10 h 23"/>
                            <a:gd name="T44" fmla="*/ 10 w 17"/>
                            <a:gd name="T45" fmla="*/ 8 h 23"/>
                            <a:gd name="T46" fmla="*/ 10 w 17"/>
                            <a:gd name="T47" fmla="*/ 6 h 23"/>
                            <a:gd name="T48" fmla="*/ 13 w 17"/>
                            <a:gd name="T49" fmla="*/ 6 h 23"/>
                            <a:gd name="T50" fmla="*/ 12 w 17"/>
                            <a:gd name="T51" fmla="*/ 3 h 23"/>
                            <a:gd name="T52" fmla="*/ 12 w 17"/>
                            <a:gd name="T53" fmla="*/ 2 h 23"/>
                            <a:gd name="T54" fmla="*/ 9 w 17"/>
                            <a:gd name="T55" fmla="*/ 1 h 23"/>
                            <a:gd name="T56" fmla="*/ 5 w 17"/>
                            <a:gd name="T57" fmla="*/ 2 h 23"/>
                            <a:gd name="T58" fmla="*/ 2 w 17"/>
                            <a:gd name="T59" fmla="*/ 5 h 23"/>
                            <a:gd name="T60" fmla="*/ 0 w 17"/>
                            <a:gd name="T61" fmla="*/ 10 h 2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7"/>
                            <a:gd name="T94" fmla="*/ 0 h 23"/>
                            <a:gd name="T95" fmla="*/ 17 w 17"/>
                            <a:gd name="T96" fmla="*/ 23 h 2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7" h="23">
                              <a:moveTo>
                                <a:pt x="0" y="10"/>
                              </a:moveTo>
                              <a:lnTo>
                                <a:pt x="1" y="4"/>
                              </a:lnTo>
                              <a:lnTo>
                                <a:pt x="2" y="1"/>
                              </a:lnTo>
                              <a:lnTo>
                                <a:pt x="4" y="1"/>
                              </a:lnTo>
                              <a:lnTo>
                                <a:pt x="6" y="0"/>
                              </a:lnTo>
                              <a:lnTo>
                                <a:pt x="9" y="0"/>
                              </a:lnTo>
                              <a:lnTo>
                                <a:pt x="10" y="1"/>
                              </a:lnTo>
                              <a:lnTo>
                                <a:pt x="13" y="2"/>
                              </a:lnTo>
                              <a:lnTo>
                                <a:pt x="14" y="4"/>
                              </a:lnTo>
                              <a:lnTo>
                                <a:pt x="14" y="8"/>
                              </a:lnTo>
                              <a:lnTo>
                                <a:pt x="16" y="11"/>
                              </a:lnTo>
                              <a:lnTo>
                                <a:pt x="14" y="15"/>
                              </a:lnTo>
                              <a:lnTo>
                                <a:pt x="14" y="20"/>
                              </a:lnTo>
                              <a:lnTo>
                                <a:pt x="12" y="22"/>
                              </a:lnTo>
                              <a:lnTo>
                                <a:pt x="10" y="19"/>
                              </a:lnTo>
                              <a:lnTo>
                                <a:pt x="13" y="16"/>
                              </a:lnTo>
                              <a:lnTo>
                                <a:pt x="12" y="12"/>
                              </a:lnTo>
                              <a:lnTo>
                                <a:pt x="10" y="14"/>
                              </a:lnTo>
                              <a:lnTo>
                                <a:pt x="6" y="15"/>
                              </a:lnTo>
                              <a:lnTo>
                                <a:pt x="5" y="12"/>
                              </a:lnTo>
                              <a:lnTo>
                                <a:pt x="9" y="11"/>
                              </a:lnTo>
                              <a:lnTo>
                                <a:pt x="10" y="10"/>
                              </a:lnTo>
                              <a:lnTo>
                                <a:pt x="10" y="8"/>
                              </a:lnTo>
                              <a:lnTo>
                                <a:pt x="10" y="6"/>
                              </a:lnTo>
                              <a:lnTo>
                                <a:pt x="13" y="6"/>
                              </a:lnTo>
                              <a:lnTo>
                                <a:pt x="12" y="3"/>
                              </a:lnTo>
                              <a:lnTo>
                                <a:pt x="12" y="2"/>
                              </a:lnTo>
                              <a:lnTo>
                                <a:pt x="9" y="1"/>
                              </a:lnTo>
                              <a:lnTo>
                                <a:pt x="5" y="2"/>
                              </a:lnTo>
                              <a:lnTo>
                                <a:pt x="2" y="5"/>
                              </a:lnTo>
                              <a:lnTo>
                                <a:pt x="0" y="10"/>
                              </a:lnTo>
                            </a:path>
                          </a:pathLst>
                        </a:custGeom>
                        <a:solidFill>
                          <a:srgbClr val="DF9F7F"/>
                        </a:solidFill>
                        <a:ln w="12700" cap="rnd">
                          <a:noFill/>
                          <a:round/>
                          <a:headEnd/>
                          <a:tailEnd/>
                        </a:ln>
                      </p:spPr>
                      <p:txBody>
                        <a:bodyPr/>
                        <a:lstStyle/>
                        <a:p>
                          <a:endParaRPr lang="en-US"/>
                        </a:p>
                      </p:txBody>
                    </p:sp>
                    <p:sp>
                      <p:nvSpPr>
                        <p:cNvPr id="13394" name="Freeform 98"/>
                        <p:cNvSpPr>
                          <a:spLocks/>
                        </p:cNvSpPr>
                        <p:nvPr/>
                      </p:nvSpPr>
                      <p:spPr bwMode="auto">
                        <a:xfrm>
                          <a:off x="1255" y="2083"/>
                          <a:ext cx="17" cy="17"/>
                        </a:xfrm>
                        <a:custGeom>
                          <a:avLst/>
                          <a:gdLst>
                            <a:gd name="T0" fmla="*/ 11 w 17"/>
                            <a:gd name="T1" fmla="*/ 0 h 17"/>
                            <a:gd name="T2" fmla="*/ 9 w 17"/>
                            <a:gd name="T3" fmla="*/ 6 h 17"/>
                            <a:gd name="T4" fmla="*/ 9 w 17"/>
                            <a:gd name="T5" fmla="*/ 8 h 17"/>
                            <a:gd name="T6" fmla="*/ 6 w 17"/>
                            <a:gd name="T7" fmla="*/ 10 h 17"/>
                            <a:gd name="T8" fmla="*/ 3 w 17"/>
                            <a:gd name="T9" fmla="*/ 10 h 17"/>
                            <a:gd name="T10" fmla="*/ 0 w 17"/>
                            <a:gd name="T11" fmla="*/ 10 h 17"/>
                            <a:gd name="T12" fmla="*/ 8 w 17"/>
                            <a:gd name="T13" fmla="*/ 12 h 17"/>
                            <a:gd name="T14" fmla="*/ 12 w 17"/>
                            <a:gd name="T15" fmla="*/ 14 h 17"/>
                            <a:gd name="T16" fmla="*/ 16 w 17"/>
                            <a:gd name="T17" fmla="*/ 16 h 17"/>
                            <a:gd name="T18" fmla="*/ 12 w 17"/>
                            <a:gd name="T19" fmla="*/ 12 h 17"/>
                            <a:gd name="T20" fmla="*/ 12 w 17"/>
                            <a:gd name="T21" fmla="*/ 6 h 17"/>
                            <a:gd name="T22" fmla="*/ 11 w 17"/>
                            <a:gd name="T23" fmla="*/ 0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
                            <a:gd name="T37" fmla="*/ 0 h 17"/>
                            <a:gd name="T38" fmla="*/ 17 w 17"/>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 h="17">
                              <a:moveTo>
                                <a:pt x="11" y="0"/>
                              </a:moveTo>
                              <a:lnTo>
                                <a:pt x="9" y="6"/>
                              </a:lnTo>
                              <a:lnTo>
                                <a:pt x="9" y="8"/>
                              </a:lnTo>
                              <a:lnTo>
                                <a:pt x="6" y="10"/>
                              </a:lnTo>
                              <a:lnTo>
                                <a:pt x="3" y="10"/>
                              </a:lnTo>
                              <a:lnTo>
                                <a:pt x="0" y="10"/>
                              </a:lnTo>
                              <a:lnTo>
                                <a:pt x="8" y="12"/>
                              </a:lnTo>
                              <a:lnTo>
                                <a:pt x="12" y="14"/>
                              </a:lnTo>
                              <a:lnTo>
                                <a:pt x="16" y="16"/>
                              </a:lnTo>
                              <a:lnTo>
                                <a:pt x="12" y="12"/>
                              </a:lnTo>
                              <a:lnTo>
                                <a:pt x="12" y="6"/>
                              </a:lnTo>
                              <a:lnTo>
                                <a:pt x="11" y="0"/>
                              </a:lnTo>
                            </a:path>
                          </a:pathLst>
                        </a:custGeom>
                        <a:solidFill>
                          <a:srgbClr val="DF9F7F"/>
                        </a:solidFill>
                        <a:ln w="12700" cap="rnd">
                          <a:noFill/>
                          <a:round/>
                          <a:headEnd/>
                          <a:tailEnd/>
                        </a:ln>
                      </p:spPr>
                      <p:txBody>
                        <a:bodyPr/>
                        <a:lstStyle/>
                        <a:p>
                          <a:endParaRPr lang="en-US"/>
                        </a:p>
                      </p:txBody>
                    </p:sp>
                  </p:grpSp>
                  <p:sp>
                    <p:nvSpPr>
                      <p:cNvPr id="13392" name="Freeform 99"/>
                      <p:cNvSpPr>
                        <a:spLocks/>
                      </p:cNvSpPr>
                      <p:nvPr/>
                    </p:nvSpPr>
                    <p:spPr bwMode="auto">
                      <a:xfrm>
                        <a:off x="1212" y="2080"/>
                        <a:ext cx="17" cy="17"/>
                      </a:xfrm>
                      <a:custGeom>
                        <a:avLst/>
                        <a:gdLst>
                          <a:gd name="T0" fmla="*/ 2 w 17"/>
                          <a:gd name="T1" fmla="*/ 0 h 17"/>
                          <a:gd name="T2" fmla="*/ 4 w 17"/>
                          <a:gd name="T3" fmla="*/ 1 h 17"/>
                          <a:gd name="T4" fmla="*/ 4 w 17"/>
                          <a:gd name="T5" fmla="*/ 3 h 17"/>
                          <a:gd name="T6" fmla="*/ 4 w 17"/>
                          <a:gd name="T7" fmla="*/ 4 h 17"/>
                          <a:gd name="T8" fmla="*/ 2 w 17"/>
                          <a:gd name="T9" fmla="*/ 5 h 17"/>
                          <a:gd name="T10" fmla="*/ 0 w 17"/>
                          <a:gd name="T11" fmla="*/ 6 h 17"/>
                          <a:gd name="T12" fmla="*/ 2 w 17"/>
                          <a:gd name="T13" fmla="*/ 9 h 17"/>
                          <a:gd name="T14" fmla="*/ 4 w 17"/>
                          <a:gd name="T15" fmla="*/ 9 h 17"/>
                          <a:gd name="T16" fmla="*/ 9 w 17"/>
                          <a:gd name="T17" fmla="*/ 11 h 17"/>
                          <a:gd name="T18" fmla="*/ 16 w 17"/>
                          <a:gd name="T19" fmla="*/ 16 h 17"/>
                          <a:gd name="T20" fmla="*/ 6 w 17"/>
                          <a:gd name="T21" fmla="*/ 6 h 17"/>
                          <a:gd name="T22" fmla="*/ 6 w 17"/>
                          <a:gd name="T23" fmla="*/ 4 h 17"/>
                          <a:gd name="T24" fmla="*/ 6 w 17"/>
                          <a:gd name="T25" fmla="*/ 3 h 17"/>
                          <a:gd name="T26" fmla="*/ 6 w 17"/>
                          <a:gd name="T27" fmla="*/ 1 h 17"/>
                          <a:gd name="T28" fmla="*/ 2 w 17"/>
                          <a:gd name="T29" fmla="*/ 0 h 1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
                          <a:gd name="T46" fmla="*/ 0 h 17"/>
                          <a:gd name="T47" fmla="*/ 17 w 17"/>
                          <a:gd name="T48" fmla="*/ 17 h 1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 h="17">
                            <a:moveTo>
                              <a:pt x="2" y="0"/>
                            </a:moveTo>
                            <a:lnTo>
                              <a:pt x="4" y="1"/>
                            </a:lnTo>
                            <a:lnTo>
                              <a:pt x="4" y="3"/>
                            </a:lnTo>
                            <a:lnTo>
                              <a:pt x="4" y="4"/>
                            </a:lnTo>
                            <a:lnTo>
                              <a:pt x="2" y="5"/>
                            </a:lnTo>
                            <a:lnTo>
                              <a:pt x="0" y="6"/>
                            </a:lnTo>
                            <a:lnTo>
                              <a:pt x="2" y="9"/>
                            </a:lnTo>
                            <a:lnTo>
                              <a:pt x="4" y="9"/>
                            </a:lnTo>
                            <a:lnTo>
                              <a:pt x="9" y="11"/>
                            </a:lnTo>
                            <a:lnTo>
                              <a:pt x="16" y="16"/>
                            </a:lnTo>
                            <a:lnTo>
                              <a:pt x="6" y="6"/>
                            </a:lnTo>
                            <a:lnTo>
                              <a:pt x="6" y="4"/>
                            </a:lnTo>
                            <a:lnTo>
                              <a:pt x="6" y="3"/>
                            </a:lnTo>
                            <a:lnTo>
                              <a:pt x="6" y="1"/>
                            </a:lnTo>
                            <a:lnTo>
                              <a:pt x="2" y="0"/>
                            </a:lnTo>
                          </a:path>
                        </a:pathLst>
                      </a:custGeom>
                      <a:solidFill>
                        <a:srgbClr val="DF9F7F"/>
                      </a:solidFill>
                      <a:ln w="12700" cap="rnd">
                        <a:noFill/>
                        <a:round/>
                        <a:headEnd/>
                        <a:tailEnd/>
                      </a:ln>
                    </p:spPr>
                    <p:txBody>
                      <a:bodyPr/>
                      <a:lstStyle/>
                      <a:p>
                        <a:endParaRPr lang="en-US"/>
                      </a:p>
                    </p:txBody>
                  </p:sp>
                </p:grpSp>
                <p:grpSp>
                  <p:nvGrpSpPr>
                    <p:cNvPr id="13456" name="Group 100"/>
                    <p:cNvGrpSpPr>
                      <a:grpSpLocks/>
                    </p:cNvGrpSpPr>
                    <p:nvPr/>
                  </p:nvGrpSpPr>
                  <p:grpSpPr bwMode="auto">
                    <a:xfrm>
                      <a:off x="1164" y="1927"/>
                      <a:ext cx="200" cy="218"/>
                      <a:chOff x="1164" y="1927"/>
                      <a:chExt cx="200" cy="218"/>
                    </a:xfrm>
                  </p:grpSpPr>
                  <p:sp>
                    <p:nvSpPr>
                      <p:cNvPr id="13385" name="Freeform 101"/>
                      <p:cNvSpPr>
                        <a:spLocks/>
                      </p:cNvSpPr>
                      <p:nvPr/>
                    </p:nvSpPr>
                    <p:spPr bwMode="auto">
                      <a:xfrm>
                        <a:off x="1164" y="1927"/>
                        <a:ext cx="200" cy="218"/>
                      </a:xfrm>
                      <a:custGeom>
                        <a:avLst/>
                        <a:gdLst>
                          <a:gd name="T0" fmla="*/ 87 w 200"/>
                          <a:gd name="T1" fmla="*/ 0 h 218"/>
                          <a:gd name="T2" fmla="*/ 72 w 200"/>
                          <a:gd name="T3" fmla="*/ 3 h 218"/>
                          <a:gd name="T4" fmla="*/ 56 w 200"/>
                          <a:gd name="T5" fmla="*/ 9 h 218"/>
                          <a:gd name="T6" fmla="*/ 40 w 200"/>
                          <a:gd name="T7" fmla="*/ 23 h 218"/>
                          <a:gd name="T8" fmla="*/ 17 w 200"/>
                          <a:gd name="T9" fmla="*/ 41 h 218"/>
                          <a:gd name="T10" fmla="*/ 8 w 200"/>
                          <a:gd name="T11" fmla="*/ 49 h 218"/>
                          <a:gd name="T12" fmla="*/ 2 w 200"/>
                          <a:gd name="T13" fmla="*/ 58 h 218"/>
                          <a:gd name="T14" fmla="*/ 0 w 200"/>
                          <a:gd name="T15" fmla="*/ 68 h 218"/>
                          <a:gd name="T16" fmla="*/ 1 w 200"/>
                          <a:gd name="T17" fmla="*/ 78 h 218"/>
                          <a:gd name="T18" fmla="*/ 7 w 200"/>
                          <a:gd name="T19" fmla="*/ 88 h 218"/>
                          <a:gd name="T20" fmla="*/ 15 w 200"/>
                          <a:gd name="T21" fmla="*/ 92 h 218"/>
                          <a:gd name="T22" fmla="*/ 28 w 200"/>
                          <a:gd name="T23" fmla="*/ 95 h 218"/>
                          <a:gd name="T24" fmla="*/ 22 w 200"/>
                          <a:gd name="T25" fmla="*/ 83 h 218"/>
                          <a:gd name="T26" fmla="*/ 24 w 200"/>
                          <a:gd name="T27" fmla="*/ 69 h 218"/>
                          <a:gd name="T28" fmla="*/ 30 w 200"/>
                          <a:gd name="T29" fmla="*/ 61 h 218"/>
                          <a:gd name="T30" fmla="*/ 37 w 200"/>
                          <a:gd name="T31" fmla="*/ 53 h 218"/>
                          <a:gd name="T32" fmla="*/ 62 w 200"/>
                          <a:gd name="T33" fmla="*/ 44 h 218"/>
                          <a:gd name="T34" fmla="*/ 56 w 200"/>
                          <a:gd name="T35" fmla="*/ 51 h 218"/>
                          <a:gd name="T36" fmla="*/ 46 w 200"/>
                          <a:gd name="T37" fmla="*/ 54 h 218"/>
                          <a:gd name="T38" fmla="*/ 38 w 200"/>
                          <a:gd name="T39" fmla="*/ 58 h 218"/>
                          <a:gd name="T40" fmla="*/ 35 w 200"/>
                          <a:gd name="T41" fmla="*/ 65 h 218"/>
                          <a:gd name="T42" fmla="*/ 34 w 200"/>
                          <a:gd name="T43" fmla="*/ 72 h 218"/>
                          <a:gd name="T44" fmla="*/ 37 w 200"/>
                          <a:gd name="T45" fmla="*/ 84 h 218"/>
                          <a:gd name="T46" fmla="*/ 44 w 200"/>
                          <a:gd name="T47" fmla="*/ 100 h 218"/>
                          <a:gd name="T48" fmla="*/ 58 w 200"/>
                          <a:gd name="T49" fmla="*/ 130 h 218"/>
                          <a:gd name="T50" fmla="*/ 65 w 200"/>
                          <a:gd name="T51" fmla="*/ 142 h 218"/>
                          <a:gd name="T52" fmla="*/ 68 w 200"/>
                          <a:gd name="T53" fmla="*/ 173 h 218"/>
                          <a:gd name="T54" fmla="*/ 68 w 200"/>
                          <a:gd name="T55" fmla="*/ 182 h 218"/>
                          <a:gd name="T56" fmla="*/ 62 w 200"/>
                          <a:gd name="T57" fmla="*/ 189 h 218"/>
                          <a:gd name="T58" fmla="*/ 52 w 200"/>
                          <a:gd name="T59" fmla="*/ 196 h 218"/>
                          <a:gd name="T60" fmla="*/ 51 w 200"/>
                          <a:gd name="T61" fmla="*/ 201 h 218"/>
                          <a:gd name="T62" fmla="*/ 53 w 200"/>
                          <a:gd name="T63" fmla="*/ 206 h 218"/>
                          <a:gd name="T64" fmla="*/ 57 w 200"/>
                          <a:gd name="T65" fmla="*/ 212 h 218"/>
                          <a:gd name="T66" fmla="*/ 62 w 200"/>
                          <a:gd name="T67" fmla="*/ 215 h 218"/>
                          <a:gd name="T68" fmla="*/ 70 w 200"/>
                          <a:gd name="T69" fmla="*/ 217 h 218"/>
                          <a:gd name="T70" fmla="*/ 78 w 200"/>
                          <a:gd name="T71" fmla="*/ 215 h 218"/>
                          <a:gd name="T72" fmla="*/ 85 w 200"/>
                          <a:gd name="T73" fmla="*/ 211 h 218"/>
                          <a:gd name="T74" fmla="*/ 92 w 200"/>
                          <a:gd name="T75" fmla="*/ 206 h 218"/>
                          <a:gd name="T76" fmla="*/ 88 w 200"/>
                          <a:gd name="T77" fmla="*/ 166 h 218"/>
                          <a:gd name="T78" fmla="*/ 76 w 200"/>
                          <a:gd name="T79" fmla="*/ 140 h 218"/>
                          <a:gd name="T80" fmla="*/ 77 w 200"/>
                          <a:gd name="T81" fmla="*/ 128 h 218"/>
                          <a:gd name="T82" fmla="*/ 82 w 200"/>
                          <a:gd name="T83" fmla="*/ 120 h 218"/>
                          <a:gd name="T84" fmla="*/ 90 w 200"/>
                          <a:gd name="T85" fmla="*/ 119 h 218"/>
                          <a:gd name="T86" fmla="*/ 100 w 200"/>
                          <a:gd name="T87" fmla="*/ 123 h 218"/>
                          <a:gd name="T88" fmla="*/ 104 w 200"/>
                          <a:gd name="T89" fmla="*/ 133 h 218"/>
                          <a:gd name="T90" fmla="*/ 103 w 200"/>
                          <a:gd name="T91" fmla="*/ 144 h 218"/>
                          <a:gd name="T92" fmla="*/ 102 w 200"/>
                          <a:gd name="T93" fmla="*/ 151 h 218"/>
                          <a:gd name="T94" fmla="*/ 141 w 200"/>
                          <a:gd name="T95" fmla="*/ 179 h 218"/>
                          <a:gd name="T96" fmla="*/ 171 w 200"/>
                          <a:gd name="T97" fmla="*/ 177 h 218"/>
                          <a:gd name="T98" fmla="*/ 191 w 200"/>
                          <a:gd name="T99" fmla="*/ 167 h 218"/>
                          <a:gd name="T100" fmla="*/ 197 w 200"/>
                          <a:gd name="T101" fmla="*/ 158 h 218"/>
                          <a:gd name="T102" fmla="*/ 199 w 200"/>
                          <a:gd name="T103" fmla="*/ 141 h 218"/>
                          <a:gd name="T104" fmla="*/ 194 w 200"/>
                          <a:gd name="T105" fmla="*/ 116 h 218"/>
                          <a:gd name="T106" fmla="*/ 184 w 200"/>
                          <a:gd name="T107" fmla="*/ 71 h 218"/>
                          <a:gd name="T108" fmla="*/ 166 w 200"/>
                          <a:gd name="T109" fmla="*/ 36 h 218"/>
                          <a:gd name="T110" fmla="*/ 156 w 200"/>
                          <a:gd name="T111" fmla="*/ 18 h 218"/>
                          <a:gd name="T112" fmla="*/ 138 w 200"/>
                          <a:gd name="T113" fmla="*/ 8 h 218"/>
                          <a:gd name="T114" fmla="*/ 116 w 200"/>
                          <a:gd name="T115" fmla="*/ 0 h 218"/>
                          <a:gd name="T116" fmla="*/ 95 w 200"/>
                          <a:gd name="T117" fmla="*/ 0 h 2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00"/>
                          <a:gd name="T178" fmla="*/ 0 h 218"/>
                          <a:gd name="T179" fmla="*/ 200 w 200"/>
                          <a:gd name="T180" fmla="*/ 218 h 21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00" h="218">
                            <a:moveTo>
                              <a:pt x="95" y="0"/>
                            </a:moveTo>
                            <a:lnTo>
                              <a:pt x="87" y="0"/>
                            </a:lnTo>
                            <a:lnTo>
                              <a:pt x="80" y="1"/>
                            </a:lnTo>
                            <a:lnTo>
                              <a:pt x="72" y="3"/>
                            </a:lnTo>
                            <a:lnTo>
                              <a:pt x="63" y="6"/>
                            </a:lnTo>
                            <a:lnTo>
                              <a:pt x="56" y="9"/>
                            </a:lnTo>
                            <a:lnTo>
                              <a:pt x="48" y="16"/>
                            </a:lnTo>
                            <a:lnTo>
                              <a:pt x="40" y="23"/>
                            </a:lnTo>
                            <a:lnTo>
                              <a:pt x="33" y="32"/>
                            </a:lnTo>
                            <a:lnTo>
                              <a:pt x="17" y="41"/>
                            </a:lnTo>
                            <a:lnTo>
                              <a:pt x="12" y="45"/>
                            </a:lnTo>
                            <a:lnTo>
                              <a:pt x="8" y="49"/>
                            </a:lnTo>
                            <a:lnTo>
                              <a:pt x="5" y="53"/>
                            </a:lnTo>
                            <a:lnTo>
                              <a:pt x="2" y="58"/>
                            </a:lnTo>
                            <a:lnTo>
                              <a:pt x="1" y="63"/>
                            </a:lnTo>
                            <a:lnTo>
                              <a:pt x="0" y="68"/>
                            </a:lnTo>
                            <a:lnTo>
                              <a:pt x="0" y="72"/>
                            </a:lnTo>
                            <a:lnTo>
                              <a:pt x="1" y="78"/>
                            </a:lnTo>
                            <a:lnTo>
                              <a:pt x="5" y="85"/>
                            </a:lnTo>
                            <a:lnTo>
                              <a:pt x="7" y="88"/>
                            </a:lnTo>
                            <a:lnTo>
                              <a:pt x="11" y="91"/>
                            </a:lnTo>
                            <a:lnTo>
                              <a:pt x="15" y="92"/>
                            </a:lnTo>
                            <a:lnTo>
                              <a:pt x="21" y="94"/>
                            </a:lnTo>
                            <a:lnTo>
                              <a:pt x="28" y="95"/>
                            </a:lnTo>
                            <a:lnTo>
                              <a:pt x="24" y="89"/>
                            </a:lnTo>
                            <a:lnTo>
                              <a:pt x="22" y="83"/>
                            </a:lnTo>
                            <a:lnTo>
                              <a:pt x="22" y="76"/>
                            </a:lnTo>
                            <a:lnTo>
                              <a:pt x="24" y="69"/>
                            </a:lnTo>
                            <a:lnTo>
                              <a:pt x="26" y="66"/>
                            </a:lnTo>
                            <a:lnTo>
                              <a:pt x="30" y="61"/>
                            </a:lnTo>
                            <a:lnTo>
                              <a:pt x="33" y="57"/>
                            </a:lnTo>
                            <a:lnTo>
                              <a:pt x="37" y="53"/>
                            </a:lnTo>
                            <a:lnTo>
                              <a:pt x="43" y="50"/>
                            </a:lnTo>
                            <a:lnTo>
                              <a:pt x="62" y="44"/>
                            </a:lnTo>
                            <a:lnTo>
                              <a:pt x="58" y="48"/>
                            </a:lnTo>
                            <a:lnTo>
                              <a:pt x="56" y="51"/>
                            </a:lnTo>
                            <a:lnTo>
                              <a:pt x="52" y="52"/>
                            </a:lnTo>
                            <a:lnTo>
                              <a:pt x="46" y="54"/>
                            </a:lnTo>
                            <a:lnTo>
                              <a:pt x="42" y="55"/>
                            </a:lnTo>
                            <a:lnTo>
                              <a:pt x="38" y="58"/>
                            </a:lnTo>
                            <a:lnTo>
                              <a:pt x="37" y="62"/>
                            </a:lnTo>
                            <a:lnTo>
                              <a:pt x="35" y="65"/>
                            </a:lnTo>
                            <a:lnTo>
                              <a:pt x="34" y="68"/>
                            </a:lnTo>
                            <a:lnTo>
                              <a:pt x="34" y="72"/>
                            </a:lnTo>
                            <a:lnTo>
                              <a:pt x="36" y="77"/>
                            </a:lnTo>
                            <a:lnTo>
                              <a:pt x="37" y="84"/>
                            </a:lnTo>
                            <a:lnTo>
                              <a:pt x="39" y="90"/>
                            </a:lnTo>
                            <a:lnTo>
                              <a:pt x="44" y="100"/>
                            </a:lnTo>
                            <a:lnTo>
                              <a:pt x="52" y="120"/>
                            </a:lnTo>
                            <a:lnTo>
                              <a:pt x="58" y="130"/>
                            </a:lnTo>
                            <a:lnTo>
                              <a:pt x="64" y="132"/>
                            </a:lnTo>
                            <a:lnTo>
                              <a:pt x="65" y="142"/>
                            </a:lnTo>
                            <a:lnTo>
                              <a:pt x="66" y="166"/>
                            </a:lnTo>
                            <a:lnTo>
                              <a:pt x="68" y="173"/>
                            </a:lnTo>
                            <a:lnTo>
                              <a:pt x="68" y="178"/>
                            </a:lnTo>
                            <a:lnTo>
                              <a:pt x="68" y="182"/>
                            </a:lnTo>
                            <a:lnTo>
                              <a:pt x="65" y="186"/>
                            </a:lnTo>
                            <a:lnTo>
                              <a:pt x="62" y="189"/>
                            </a:lnTo>
                            <a:lnTo>
                              <a:pt x="56" y="192"/>
                            </a:lnTo>
                            <a:lnTo>
                              <a:pt x="52" y="196"/>
                            </a:lnTo>
                            <a:lnTo>
                              <a:pt x="51" y="198"/>
                            </a:lnTo>
                            <a:lnTo>
                              <a:pt x="51" y="201"/>
                            </a:lnTo>
                            <a:lnTo>
                              <a:pt x="52" y="203"/>
                            </a:lnTo>
                            <a:lnTo>
                              <a:pt x="53" y="206"/>
                            </a:lnTo>
                            <a:lnTo>
                              <a:pt x="54" y="209"/>
                            </a:lnTo>
                            <a:lnTo>
                              <a:pt x="57" y="212"/>
                            </a:lnTo>
                            <a:lnTo>
                              <a:pt x="60" y="214"/>
                            </a:lnTo>
                            <a:lnTo>
                              <a:pt x="62" y="215"/>
                            </a:lnTo>
                            <a:lnTo>
                              <a:pt x="65" y="216"/>
                            </a:lnTo>
                            <a:lnTo>
                              <a:pt x="70" y="217"/>
                            </a:lnTo>
                            <a:lnTo>
                              <a:pt x="73" y="216"/>
                            </a:lnTo>
                            <a:lnTo>
                              <a:pt x="78" y="215"/>
                            </a:lnTo>
                            <a:lnTo>
                              <a:pt x="81" y="214"/>
                            </a:lnTo>
                            <a:lnTo>
                              <a:pt x="85" y="211"/>
                            </a:lnTo>
                            <a:lnTo>
                              <a:pt x="89" y="208"/>
                            </a:lnTo>
                            <a:lnTo>
                              <a:pt x="92" y="206"/>
                            </a:lnTo>
                            <a:lnTo>
                              <a:pt x="91" y="198"/>
                            </a:lnTo>
                            <a:lnTo>
                              <a:pt x="88" y="166"/>
                            </a:lnTo>
                            <a:lnTo>
                              <a:pt x="79" y="148"/>
                            </a:lnTo>
                            <a:lnTo>
                              <a:pt x="76" y="140"/>
                            </a:lnTo>
                            <a:lnTo>
                              <a:pt x="75" y="132"/>
                            </a:lnTo>
                            <a:lnTo>
                              <a:pt x="77" y="128"/>
                            </a:lnTo>
                            <a:lnTo>
                              <a:pt x="79" y="123"/>
                            </a:lnTo>
                            <a:lnTo>
                              <a:pt x="82" y="120"/>
                            </a:lnTo>
                            <a:lnTo>
                              <a:pt x="87" y="118"/>
                            </a:lnTo>
                            <a:lnTo>
                              <a:pt x="90" y="119"/>
                            </a:lnTo>
                            <a:lnTo>
                              <a:pt x="95" y="120"/>
                            </a:lnTo>
                            <a:lnTo>
                              <a:pt x="100" y="123"/>
                            </a:lnTo>
                            <a:lnTo>
                              <a:pt x="102" y="127"/>
                            </a:lnTo>
                            <a:lnTo>
                              <a:pt x="104" y="133"/>
                            </a:lnTo>
                            <a:lnTo>
                              <a:pt x="104" y="138"/>
                            </a:lnTo>
                            <a:lnTo>
                              <a:pt x="103" y="144"/>
                            </a:lnTo>
                            <a:lnTo>
                              <a:pt x="102" y="148"/>
                            </a:lnTo>
                            <a:lnTo>
                              <a:pt x="102" y="151"/>
                            </a:lnTo>
                            <a:lnTo>
                              <a:pt x="104" y="154"/>
                            </a:lnTo>
                            <a:lnTo>
                              <a:pt x="141" y="179"/>
                            </a:lnTo>
                            <a:lnTo>
                              <a:pt x="155" y="178"/>
                            </a:lnTo>
                            <a:lnTo>
                              <a:pt x="171" y="177"/>
                            </a:lnTo>
                            <a:lnTo>
                              <a:pt x="186" y="174"/>
                            </a:lnTo>
                            <a:lnTo>
                              <a:pt x="191" y="167"/>
                            </a:lnTo>
                            <a:lnTo>
                              <a:pt x="195" y="164"/>
                            </a:lnTo>
                            <a:lnTo>
                              <a:pt x="197" y="158"/>
                            </a:lnTo>
                            <a:lnTo>
                              <a:pt x="198" y="151"/>
                            </a:lnTo>
                            <a:lnTo>
                              <a:pt x="199" y="141"/>
                            </a:lnTo>
                            <a:lnTo>
                              <a:pt x="195" y="134"/>
                            </a:lnTo>
                            <a:lnTo>
                              <a:pt x="194" y="116"/>
                            </a:lnTo>
                            <a:lnTo>
                              <a:pt x="188" y="91"/>
                            </a:lnTo>
                            <a:lnTo>
                              <a:pt x="184" y="71"/>
                            </a:lnTo>
                            <a:lnTo>
                              <a:pt x="175" y="52"/>
                            </a:lnTo>
                            <a:lnTo>
                              <a:pt x="166" y="36"/>
                            </a:lnTo>
                            <a:lnTo>
                              <a:pt x="162" y="28"/>
                            </a:lnTo>
                            <a:lnTo>
                              <a:pt x="156" y="18"/>
                            </a:lnTo>
                            <a:lnTo>
                              <a:pt x="150" y="14"/>
                            </a:lnTo>
                            <a:lnTo>
                              <a:pt x="138" y="8"/>
                            </a:lnTo>
                            <a:lnTo>
                              <a:pt x="128" y="3"/>
                            </a:lnTo>
                            <a:lnTo>
                              <a:pt x="116" y="0"/>
                            </a:lnTo>
                            <a:lnTo>
                              <a:pt x="106" y="0"/>
                            </a:lnTo>
                            <a:lnTo>
                              <a:pt x="95" y="0"/>
                            </a:lnTo>
                          </a:path>
                        </a:pathLst>
                      </a:custGeom>
                      <a:solidFill>
                        <a:srgbClr val="5F3F1F"/>
                      </a:solidFill>
                      <a:ln w="12700" cap="rnd">
                        <a:noFill/>
                        <a:round/>
                        <a:headEnd/>
                        <a:tailEnd/>
                      </a:ln>
                    </p:spPr>
                    <p:txBody>
                      <a:bodyPr/>
                      <a:lstStyle/>
                      <a:p>
                        <a:endParaRPr lang="en-US"/>
                      </a:p>
                    </p:txBody>
                  </p:sp>
                  <p:sp>
                    <p:nvSpPr>
                      <p:cNvPr id="13386" name="Freeform 102"/>
                      <p:cNvSpPr>
                        <a:spLocks/>
                      </p:cNvSpPr>
                      <p:nvPr/>
                    </p:nvSpPr>
                    <p:spPr bwMode="auto">
                      <a:xfrm>
                        <a:off x="1186" y="2041"/>
                        <a:ext cx="17" cy="17"/>
                      </a:xfrm>
                      <a:custGeom>
                        <a:avLst/>
                        <a:gdLst>
                          <a:gd name="T0" fmla="*/ 0 w 17"/>
                          <a:gd name="T1" fmla="*/ 0 h 17"/>
                          <a:gd name="T2" fmla="*/ 0 w 17"/>
                          <a:gd name="T3" fmla="*/ 4 h 17"/>
                          <a:gd name="T4" fmla="*/ 0 w 17"/>
                          <a:gd name="T5" fmla="*/ 8 h 17"/>
                          <a:gd name="T6" fmla="*/ 1 w 17"/>
                          <a:gd name="T7" fmla="*/ 12 h 17"/>
                          <a:gd name="T8" fmla="*/ 3 w 17"/>
                          <a:gd name="T9" fmla="*/ 12 h 17"/>
                          <a:gd name="T10" fmla="*/ 7 w 17"/>
                          <a:gd name="T11" fmla="*/ 12 h 17"/>
                          <a:gd name="T12" fmla="*/ 10 w 17"/>
                          <a:gd name="T13" fmla="*/ 12 h 17"/>
                          <a:gd name="T14" fmla="*/ 14 w 17"/>
                          <a:gd name="T15" fmla="*/ 16 h 17"/>
                          <a:gd name="T16" fmla="*/ 16 w 17"/>
                          <a:gd name="T17" fmla="*/ 16 h 17"/>
                          <a:gd name="T18" fmla="*/ 16 w 17"/>
                          <a:gd name="T19" fmla="*/ 12 h 17"/>
                          <a:gd name="T20" fmla="*/ 12 w 17"/>
                          <a:gd name="T21" fmla="*/ 8 h 17"/>
                          <a:gd name="T22" fmla="*/ 8 w 17"/>
                          <a:gd name="T23" fmla="*/ 4 h 17"/>
                          <a:gd name="T24" fmla="*/ 5 w 17"/>
                          <a:gd name="T25" fmla="*/ 4 h 17"/>
                          <a:gd name="T26" fmla="*/ 3 w 17"/>
                          <a:gd name="T27" fmla="*/ 0 h 17"/>
                          <a:gd name="T28" fmla="*/ 0 w 17"/>
                          <a:gd name="T29" fmla="*/ 0 h 1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
                          <a:gd name="T46" fmla="*/ 0 h 17"/>
                          <a:gd name="T47" fmla="*/ 17 w 17"/>
                          <a:gd name="T48" fmla="*/ 17 h 1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 h="17">
                            <a:moveTo>
                              <a:pt x="0" y="0"/>
                            </a:moveTo>
                            <a:lnTo>
                              <a:pt x="0" y="4"/>
                            </a:lnTo>
                            <a:lnTo>
                              <a:pt x="0" y="8"/>
                            </a:lnTo>
                            <a:lnTo>
                              <a:pt x="1" y="12"/>
                            </a:lnTo>
                            <a:lnTo>
                              <a:pt x="3" y="12"/>
                            </a:lnTo>
                            <a:lnTo>
                              <a:pt x="7" y="12"/>
                            </a:lnTo>
                            <a:lnTo>
                              <a:pt x="10" y="12"/>
                            </a:lnTo>
                            <a:lnTo>
                              <a:pt x="14" y="16"/>
                            </a:lnTo>
                            <a:lnTo>
                              <a:pt x="16" y="16"/>
                            </a:lnTo>
                            <a:lnTo>
                              <a:pt x="16" y="12"/>
                            </a:lnTo>
                            <a:lnTo>
                              <a:pt x="12" y="8"/>
                            </a:lnTo>
                            <a:lnTo>
                              <a:pt x="8" y="4"/>
                            </a:lnTo>
                            <a:lnTo>
                              <a:pt x="5" y="4"/>
                            </a:lnTo>
                            <a:lnTo>
                              <a:pt x="3" y="0"/>
                            </a:lnTo>
                            <a:lnTo>
                              <a:pt x="0" y="0"/>
                            </a:lnTo>
                          </a:path>
                        </a:pathLst>
                      </a:custGeom>
                      <a:solidFill>
                        <a:srgbClr val="5F3F1F"/>
                      </a:solidFill>
                      <a:ln w="12700" cap="rnd">
                        <a:noFill/>
                        <a:round/>
                        <a:headEnd/>
                        <a:tailEnd/>
                      </a:ln>
                    </p:spPr>
                    <p:txBody>
                      <a:bodyPr/>
                      <a:lstStyle/>
                      <a:p>
                        <a:endParaRPr lang="en-US"/>
                      </a:p>
                    </p:txBody>
                  </p:sp>
                  <p:sp>
                    <p:nvSpPr>
                      <p:cNvPr id="13387" name="Freeform 103"/>
                      <p:cNvSpPr>
                        <a:spLocks/>
                      </p:cNvSpPr>
                      <p:nvPr/>
                    </p:nvSpPr>
                    <p:spPr bwMode="auto">
                      <a:xfrm>
                        <a:off x="1192" y="2052"/>
                        <a:ext cx="17" cy="17"/>
                      </a:xfrm>
                      <a:custGeom>
                        <a:avLst/>
                        <a:gdLst>
                          <a:gd name="T0" fmla="*/ 10 w 17"/>
                          <a:gd name="T1" fmla="*/ 16 h 17"/>
                          <a:gd name="T2" fmla="*/ 5 w 17"/>
                          <a:gd name="T3" fmla="*/ 10 h 17"/>
                          <a:gd name="T4" fmla="*/ 5 w 17"/>
                          <a:gd name="T5" fmla="*/ 5 h 17"/>
                          <a:gd name="T6" fmla="*/ 0 w 17"/>
                          <a:gd name="T7" fmla="*/ 5 h 17"/>
                          <a:gd name="T8" fmla="*/ 5 w 17"/>
                          <a:gd name="T9" fmla="*/ 0 h 17"/>
                          <a:gd name="T10" fmla="*/ 10 w 17"/>
                          <a:gd name="T11" fmla="*/ 0 h 17"/>
                          <a:gd name="T12" fmla="*/ 16 w 17"/>
                          <a:gd name="T13" fmla="*/ 0 h 17"/>
                          <a:gd name="T14" fmla="*/ 10 w 17"/>
                          <a:gd name="T15" fmla="*/ 16 h 17"/>
                          <a:gd name="T16" fmla="*/ 0 60000 65536"/>
                          <a:gd name="T17" fmla="*/ 0 60000 65536"/>
                          <a:gd name="T18" fmla="*/ 0 60000 65536"/>
                          <a:gd name="T19" fmla="*/ 0 60000 65536"/>
                          <a:gd name="T20" fmla="*/ 0 60000 65536"/>
                          <a:gd name="T21" fmla="*/ 0 60000 65536"/>
                          <a:gd name="T22" fmla="*/ 0 60000 65536"/>
                          <a:gd name="T23" fmla="*/ 0 60000 65536"/>
                          <a:gd name="T24" fmla="*/ 0 w 17"/>
                          <a:gd name="T25" fmla="*/ 0 h 17"/>
                          <a:gd name="T26" fmla="*/ 17 w 17"/>
                          <a:gd name="T27" fmla="*/ 17 h 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 h="17">
                            <a:moveTo>
                              <a:pt x="10" y="16"/>
                            </a:moveTo>
                            <a:lnTo>
                              <a:pt x="5" y="10"/>
                            </a:lnTo>
                            <a:lnTo>
                              <a:pt x="5" y="5"/>
                            </a:lnTo>
                            <a:lnTo>
                              <a:pt x="0" y="5"/>
                            </a:lnTo>
                            <a:lnTo>
                              <a:pt x="5" y="0"/>
                            </a:lnTo>
                            <a:lnTo>
                              <a:pt x="10" y="0"/>
                            </a:lnTo>
                            <a:lnTo>
                              <a:pt x="16" y="0"/>
                            </a:lnTo>
                            <a:lnTo>
                              <a:pt x="10" y="16"/>
                            </a:lnTo>
                          </a:path>
                        </a:pathLst>
                      </a:custGeom>
                      <a:solidFill>
                        <a:srgbClr val="5F3F1F"/>
                      </a:solidFill>
                      <a:ln w="12700" cap="rnd">
                        <a:noFill/>
                        <a:round/>
                        <a:headEnd/>
                        <a:tailEnd/>
                      </a:ln>
                    </p:spPr>
                    <p:txBody>
                      <a:bodyPr/>
                      <a:lstStyle/>
                      <a:p>
                        <a:endParaRPr lang="en-US"/>
                      </a:p>
                    </p:txBody>
                  </p:sp>
                  <p:sp>
                    <p:nvSpPr>
                      <p:cNvPr id="13388" name="Freeform 104"/>
                      <p:cNvSpPr>
                        <a:spLocks/>
                      </p:cNvSpPr>
                      <p:nvPr/>
                    </p:nvSpPr>
                    <p:spPr bwMode="auto">
                      <a:xfrm>
                        <a:off x="1201" y="2091"/>
                        <a:ext cx="17" cy="17"/>
                      </a:xfrm>
                      <a:custGeom>
                        <a:avLst/>
                        <a:gdLst>
                          <a:gd name="T0" fmla="*/ 2 w 17"/>
                          <a:gd name="T1" fmla="*/ 0 h 17"/>
                          <a:gd name="T2" fmla="*/ 1 w 17"/>
                          <a:gd name="T3" fmla="*/ 3 h 17"/>
                          <a:gd name="T4" fmla="*/ 1 w 17"/>
                          <a:gd name="T5" fmla="*/ 4 h 17"/>
                          <a:gd name="T6" fmla="*/ 0 w 17"/>
                          <a:gd name="T7" fmla="*/ 6 h 17"/>
                          <a:gd name="T8" fmla="*/ 0 w 17"/>
                          <a:gd name="T9" fmla="*/ 7 h 17"/>
                          <a:gd name="T10" fmla="*/ 1 w 17"/>
                          <a:gd name="T11" fmla="*/ 10 h 17"/>
                          <a:gd name="T12" fmla="*/ 1 w 17"/>
                          <a:gd name="T13" fmla="*/ 12 h 17"/>
                          <a:gd name="T14" fmla="*/ 2 w 17"/>
                          <a:gd name="T15" fmla="*/ 12 h 17"/>
                          <a:gd name="T16" fmla="*/ 4 w 17"/>
                          <a:gd name="T17" fmla="*/ 13 h 17"/>
                          <a:gd name="T18" fmla="*/ 5 w 17"/>
                          <a:gd name="T19" fmla="*/ 13 h 17"/>
                          <a:gd name="T20" fmla="*/ 8 w 17"/>
                          <a:gd name="T21" fmla="*/ 13 h 17"/>
                          <a:gd name="T22" fmla="*/ 12 w 17"/>
                          <a:gd name="T23" fmla="*/ 14 h 17"/>
                          <a:gd name="T24" fmla="*/ 16 w 17"/>
                          <a:gd name="T25" fmla="*/ 16 h 17"/>
                          <a:gd name="T26" fmla="*/ 16 w 17"/>
                          <a:gd name="T27" fmla="*/ 13 h 17"/>
                          <a:gd name="T28" fmla="*/ 14 w 17"/>
                          <a:gd name="T29" fmla="*/ 11 h 17"/>
                          <a:gd name="T30" fmla="*/ 14 w 17"/>
                          <a:gd name="T31" fmla="*/ 8 h 17"/>
                          <a:gd name="T32" fmla="*/ 13 w 17"/>
                          <a:gd name="T33" fmla="*/ 6 h 17"/>
                          <a:gd name="T34" fmla="*/ 10 w 17"/>
                          <a:gd name="T35" fmla="*/ 5 h 17"/>
                          <a:gd name="T36" fmla="*/ 9 w 17"/>
                          <a:gd name="T37" fmla="*/ 3 h 17"/>
                          <a:gd name="T38" fmla="*/ 8 w 17"/>
                          <a:gd name="T39" fmla="*/ 2 h 17"/>
                          <a:gd name="T40" fmla="*/ 6 w 17"/>
                          <a:gd name="T41" fmla="*/ 1 h 17"/>
                          <a:gd name="T42" fmla="*/ 5 w 17"/>
                          <a:gd name="T43" fmla="*/ 0 h 17"/>
                          <a:gd name="T44" fmla="*/ 2 w 17"/>
                          <a:gd name="T45" fmla="*/ 0 h 1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7"/>
                          <a:gd name="T70" fmla="*/ 0 h 17"/>
                          <a:gd name="T71" fmla="*/ 17 w 17"/>
                          <a:gd name="T72" fmla="*/ 17 h 1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7" h="17">
                            <a:moveTo>
                              <a:pt x="2" y="0"/>
                            </a:moveTo>
                            <a:lnTo>
                              <a:pt x="1" y="3"/>
                            </a:lnTo>
                            <a:lnTo>
                              <a:pt x="1" y="4"/>
                            </a:lnTo>
                            <a:lnTo>
                              <a:pt x="0" y="6"/>
                            </a:lnTo>
                            <a:lnTo>
                              <a:pt x="0" y="7"/>
                            </a:lnTo>
                            <a:lnTo>
                              <a:pt x="1" y="10"/>
                            </a:lnTo>
                            <a:lnTo>
                              <a:pt x="1" y="12"/>
                            </a:lnTo>
                            <a:lnTo>
                              <a:pt x="2" y="12"/>
                            </a:lnTo>
                            <a:lnTo>
                              <a:pt x="4" y="13"/>
                            </a:lnTo>
                            <a:lnTo>
                              <a:pt x="5" y="13"/>
                            </a:lnTo>
                            <a:lnTo>
                              <a:pt x="8" y="13"/>
                            </a:lnTo>
                            <a:lnTo>
                              <a:pt x="12" y="14"/>
                            </a:lnTo>
                            <a:lnTo>
                              <a:pt x="16" y="16"/>
                            </a:lnTo>
                            <a:lnTo>
                              <a:pt x="16" y="13"/>
                            </a:lnTo>
                            <a:lnTo>
                              <a:pt x="14" y="11"/>
                            </a:lnTo>
                            <a:lnTo>
                              <a:pt x="14" y="8"/>
                            </a:lnTo>
                            <a:lnTo>
                              <a:pt x="13" y="6"/>
                            </a:lnTo>
                            <a:lnTo>
                              <a:pt x="10" y="5"/>
                            </a:lnTo>
                            <a:lnTo>
                              <a:pt x="9" y="3"/>
                            </a:lnTo>
                            <a:lnTo>
                              <a:pt x="8" y="2"/>
                            </a:lnTo>
                            <a:lnTo>
                              <a:pt x="6" y="1"/>
                            </a:lnTo>
                            <a:lnTo>
                              <a:pt x="5" y="0"/>
                            </a:lnTo>
                            <a:lnTo>
                              <a:pt x="2" y="0"/>
                            </a:lnTo>
                          </a:path>
                        </a:pathLst>
                      </a:custGeom>
                      <a:solidFill>
                        <a:srgbClr val="5F3F1F"/>
                      </a:solidFill>
                      <a:ln w="12700" cap="rnd">
                        <a:noFill/>
                        <a:round/>
                        <a:headEnd/>
                        <a:tailEnd/>
                      </a:ln>
                    </p:spPr>
                    <p:txBody>
                      <a:bodyPr/>
                      <a:lstStyle/>
                      <a:p>
                        <a:endParaRPr lang="en-US"/>
                      </a:p>
                    </p:txBody>
                  </p:sp>
                  <p:sp>
                    <p:nvSpPr>
                      <p:cNvPr id="13389" name="Freeform 105"/>
                      <p:cNvSpPr>
                        <a:spLocks/>
                      </p:cNvSpPr>
                      <p:nvPr/>
                    </p:nvSpPr>
                    <p:spPr bwMode="auto">
                      <a:xfrm>
                        <a:off x="1168" y="1966"/>
                        <a:ext cx="40" cy="42"/>
                      </a:xfrm>
                      <a:custGeom>
                        <a:avLst/>
                        <a:gdLst>
                          <a:gd name="T0" fmla="*/ 39 w 40"/>
                          <a:gd name="T1" fmla="*/ 0 h 42"/>
                          <a:gd name="T2" fmla="*/ 32 w 40"/>
                          <a:gd name="T3" fmla="*/ 3 h 42"/>
                          <a:gd name="T4" fmla="*/ 27 w 40"/>
                          <a:gd name="T5" fmla="*/ 4 h 42"/>
                          <a:gd name="T6" fmla="*/ 22 w 40"/>
                          <a:gd name="T7" fmla="*/ 6 h 42"/>
                          <a:gd name="T8" fmla="*/ 17 w 40"/>
                          <a:gd name="T9" fmla="*/ 8 h 42"/>
                          <a:gd name="T10" fmla="*/ 12 w 40"/>
                          <a:gd name="T11" fmla="*/ 10 h 42"/>
                          <a:gd name="T12" fmla="*/ 7 w 40"/>
                          <a:gd name="T13" fmla="*/ 13 h 42"/>
                          <a:gd name="T14" fmla="*/ 5 w 40"/>
                          <a:gd name="T15" fmla="*/ 16 h 42"/>
                          <a:gd name="T16" fmla="*/ 3 w 40"/>
                          <a:gd name="T17" fmla="*/ 19 h 42"/>
                          <a:gd name="T18" fmla="*/ 2 w 40"/>
                          <a:gd name="T19" fmla="*/ 23 h 42"/>
                          <a:gd name="T20" fmla="*/ 0 w 40"/>
                          <a:gd name="T21" fmla="*/ 25 h 42"/>
                          <a:gd name="T22" fmla="*/ 2 w 40"/>
                          <a:gd name="T23" fmla="*/ 23 h 42"/>
                          <a:gd name="T24" fmla="*/ 2 w 40"/>
                          <a:gd name="T25" fmla="*/ 27 h 42"/>
                          <a:gd name="T26" fmla="*/ 2 w 40"/>
                          <a:gd name="T27" fmla="*/ 33 h 42"/>
                          <a:gd name="T28" fmla="*/ 3 w 40"/>
                          <a:gd name="T29" fmla="*/ 36 h 42"/>
                          <a:gd name="T30" fmla="*/ 5 w 40"/>
                          <a:gd name="T31" fmla="*/ 41 h 42"/>
                          <a:gd name="T32" fmla="*/ 7 w 40"/>
                          <a:gd name="T33" fmla="*/ 33 h 42"/>
                          <a:gd name="T34" fmla="*/ 9 w 40"/>
                          <a:gd name="T35" fmla="*/ 27 h 42"/>
                          <a:gd name="T36" fmla="*/ 12 w 40"/>
                          <a:gd name="T37" fmla="*/ 20 h 42"/>
                          <a:gd name="T38" fmla="*/ 15 w 40"/>
                          <a:gd name="T39" fmla="*/ 15 h 42"/>
                          <a:gd name="T40" fmla="*/ 19 w 40"/>
                          <a:gd name="T41" fmla="*/ 11 h 42"/>
                          <a:gd name="T42" fmla="*/ 22 w 40"/>
                          <a:gd name="T43" fmla="*/ 8 h 42"/>
                          <a:gd name="T44" fmla="*/ 27 w 40"/>
                          <a:gd name="T45" fmla="*/ 6 h 42"/>
                          <a:gd name="T46" fmla="*/ 39 w 40"/>
                          <a:gd name="T47" fmla="*/ 0 h 4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0"/>
                          <a:gd name="T73" fmla="*/ 0 h 42"/>
                          <a:gd name="T74" fmla="*/ 40 w 40"/>
                          <a:gd name="T75" fmla="*/ 42 h 4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0" h="42">
                            <a:moveTo>
                              <a:pt x="39" y="0"/>
                            </a:moveTo>
                            <a:lnTo>
                              <a:pt x="32" y="3"/>
                            </a:lnTo>
                            <a:lnTo>
                              <a:pt x="27" y="4"/>
                            </a:lnTo>
                            <a:lnTo>
                              <a:pt x="22" y="6"/>
                            </a:lnTo>
                            <a:lnTo>
                              <a:pt x="17" y="8"/>
                            </a:lnTo>
                            <a:lnTo>
                              <a:pt x="12" y="10"/>
                            </a:lnTo>
                            <a:lnTo>
                              <a:pt x="7" y="13"/>
                            </a:lnTo>
                            <a:lnTo>
                              <a:pt x="5" y="16"/>
                            </a:lnTo>
                            <a:lnTo>
                              <a:pt x="3" y="19"/>
                            </a:lnTo>
                            <a:lnTo>
                              <a:pt x="2" y="23"/>
                            </a:lnTo>
                            <a:lnTo>
                              <a:pt x="0" y="25"/>
                            </a:lnTo>
                            <a:lnTo>
                              <a:pt x="2" y="23"/>
                            </a:lnTo>
                            <a:lnTo>
                              <a:pt x="2" y="27"/>
                            </a:lnTo>
                            <a:lnTo>
                              <a:pt x="2" y="33"/>
                            </a:lnTo>
                            <a:lnTo>
                              <a:pt x="3" y="36"/>
                            </a:lnTo>
                            <a:lnTo>
                              <a:pt x="5" y="41"/>
                            </a:lnTo>
                            <a:lnTo>
                              <a:pt x="7" y="33"/>
                            </a:lnTo>
                            <a:lnTo>
                              <a:pt x="9" y="27"/>
                            </a:lnTo>
                            <a:lnTo>
                              <a:pt x="12" y="20"/>
                            </a:lnTo>
                            <a:lnTo>
                              <a:pt x="15" y="15"/>
                            </a:lnTo>
                            <a:lnTo>
                              <a:pt x="19" y="11"/>
                            </a:lnTo>
                            <a:lnTo>
                              <a:pt x="22" y="8"/>
                            </a:lnTo>
                            <a:lnTo>
                              <a:pt x="27" y="6"/>
                            </a:lnTo>
                            <a:lnTo>
                              <a:pt x="39" y="0"/>
                            </a:lnTo>
                          </a:path>
                        </a:pathLst>
                      </a:custGeom>
                      <a:solidFill>
                        <a:srgbClr val="7F5F3F"/>
                      </a:solidFill>
                      <a:ln w="12700" cap="rnd">
                        <a:noFill/>
                        <a:round/>
                        <a:headEnd/>
                        <a:tailEnd/>
                      </a:ln>
                    </p:spPr>
                    <p:txBody>
                      <a:bodyPr/>
                      <a:lstStyle/>
                      <a:p>
                        <a:endParaRPr lang="en-US"/>
                      </a:p>
                    </p:txBody>
                  </p:sp>
                </p:grpSp>
              </p:grpSp>
              <p:sp>
                <p:nvSpPr>
                  <p:cNvPr id="13381" name="Freeform 106"/>
                  <p:cNvSpPr>
                    <a:spLocks/>
                  </p:cNvSpPr>
                  <p:nvPr/>
                </p:nvSpPr>
                <p:spPr bwMode="auto">
                  <a:xfrm>
                    <a:off x="1279" y="2106"/>
                    <a:ext cx="52" cy="120"/>
                  </a:xfrm>
                  <a:custGeom>
                    <a:avLst/>
                    <a:gdLst>
                      <a:gd name="T0" fmla="*/ 51 w 52"/>
                      <a:gd name="T1" fmla="*/ 0 h 120"/>
                      <a:gd name="T2" fmla="*/ 11 w 52"/>
                      <a:gd name="T3" fmla="*/ 77 h 120"/>
                      <a:gd name="T4" fmla="*/ 0 w 52"/>
                      <a:gd name="T5" fmla="*/ 119 h 120"/>
                      <a:gd name="T6" fmla="*/ 17 w 52"/>
                      <a:gd name="T7" fmla="*/ 72 h 120"/>
                      <a:gd name="T8" fmla="*/ 51 w 52"/>
                      <a:gd name="T9" fmla="*/ 0 h 120"/>
                      <a:gd name="T10" fmla="*/ 0 60000 65536"/>
                      <a:gd name="T11" fmla="*/ 0 60000 65536"/>
                      <a:gd name="T12" fmla="*/ 0 60000 65536"/>
                      <a:gd name="T13" fmla="*/ 0 60000 65536"/>
                      <a:gd name="T14" fmla="*/ 0 60000 65536"/>
                      <a:gd name="T15" fmla="*/ 0 w 52"/>
                      <a:gd name="T16" fmla="*/ 0 h 120"/>
                      <a:gd name="T17" fmla="*/ 52 w 52"/>
                      <a:gd name="T18" fmla="*/ 120 h 120"/>
                    </a:gdLst>
                    <a:ahLst/>
                    <a:cxnLst>
                      <a:cxn ang="T10">
                        <a:pos x="T0" y="T1"/>
                      </a:cxn>
                      <a:cxn ang="T11">
                        <a:pos x="T2" y="T3"/>
                      </a:cxn>
                      <a:cxn ang="T12">
                        <a:pos x="T4" y="T5"/>
                      </a:cxn>
                      <a:cxn ang="T13">
                        <a:pos x="T6" y="T7"/>
                      </a:cxn>
                      <a:cxn ang="T14">
                        <a:pos x="T8" y="T9"/>
                      </a:cxn>
                    </a:cxnLst>
                    <a:rect l="T15" t="T16" r="T17" b="T18"/>
                    <a:pathLst>
                      <a:path w="52" h="120">
                        <a:moveTo>
                          <a:pt x="51" y="0"/>
                        </a:moveTo>
                        <a:lnTo>
                          <a:pt x="11" y="77"/>
                        </a:lnTo>
                        <a:lnTo>
                          <a:pt x="0" y="119"/>
                        </a:lnTo>
                        <a:lnTo>
                          <a:pt x="17" y="72"/>
                        </a:lnTo>
                        <a:lnTo>
                          <a:pt x="51" y="0"/>
                        </a:lnTo>
                      </a:path>
                    </a:pathLst>
                  </a:custGeom>
                  <a:solidFill>
                    <a:srgbClr val="3F3F3F"/>
                  </a:solidFill>
                  <a:ln w="12700" cap="rnd">
                    <a:noFill/>
                    <a:round/>
                    <a:headEnd/>
                    <a:tailEnd/>
                  </a:ln>
                </p:spPr>
                <p:txBody>
                  <a:bodyPr/>
                  <a:lstStyle/>
                  <a:p>
                    <a:endParaRPr lang="en-US"/>
                  </a:p>
                </p:txBody>
              </p:sp>
              <p:sp>
                <p:nvSpPr>
                  <p:cNvPr id="13382" name="Freeform 107"/>
                  <p:cNvSpPr>
                    <a:spLocks/>
                  </p:cNvSpPr>
                  <p:nvPr/>
                </p:nvSpPr>
                <p:spPr bwMode="auto">
                  <a:xfrm>
                    <a:off x="1220" y="2194"/>
                    <a:ext cx="17" cy="49"/>
                  </a:xfrm>
                  <a:custGeom>
                    <a:avLst/>
                    <a:gdLst>
                      <a:gd name="T0" fmla="*/ 8 w 17"/>
                      <a:gd name="T1" fmla="*/ 0 h 49"/>
                      <a:gd name="T2" fmla="*/ 8 w 17"/>
                      <a:gd name="T3" fmla="*/ 37 h 49"/>
                      <a:gd name="T4" fmla="*/ 16 w 17"/>
                      <a:gd name="T5" fmla="*/ 48 h 49"/>
                      <a:gd name="T6" fmla="*/ 5 w 17"/>
                      <a:gd name="T7" fmla="*/ 39 h 49"/>
                      <a:gd name="T8" fmla="*/ 0 w 17"/>
                      <a:gd name="T9" fmla="*/ 45 h 49"/>
                      <a:gd name="T10" fmla="*/ 3 w 17"/>
                      <a:gd name="T11" fmla="*/ 31 h 49"/>
                      <a:gd name="T12" fmla="*/ 5 w 17"/>
                      <a:gd name="T13" fmla="*/ 8 h 49"/>
                      <a:gd name="T14" fmla="*/ 8 w 17"/>
                      <a:gd name="T15" fmla="*/ 0 h 49"/>
                      <a:gd name="T16" fmla="*/ 0 60000 65536"/>
                      <a:gd name="T17" fmla="*/ 0 60000 65536"/>
                      <a:gd name="T18" fmla="*/ 0 60000 65536"/>
                      <a:gd name="T19" fmla="*/ 0 60000 65536"/>
                      <a:gd name="T20" fmla="*/ 0 60000 65536"/>
                      <a:gd name="T21" fmla="*/ 0 60000 65536"/>
                      <a:gd name="T22" fmla="*/ 0 60000 65536"/>
                      <a:gd name="T23" fmla="*/ 0 60000 65536"/>
                      <a:gd name="T24" fmla="*/ 0 w 17"/>
                      <a:gd name="T25" fmla="*/ 0 h 49"/>
                      <a:gd name="T26" fmla="*/ 17 w 17"/>
                      <a:gd name="T27" fmla="*/ 49 h 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 h="49">
                        <a:moveTo>
                          <a:pt x="8" y="0"/>
                        </a:moveTo>
                        <a:lnTo>
                          <a:pt x="8" y="37"/>
                        </a:lnTo>
                        <a:lnTo>
                          <a:pt x="16" y="48"/>
                        </a:lnTo>
                        <a:lnTo>
                          <a:pt x="5" y="39"/>
                        </a:lnTo>
                        <a:lnTo>
                          <a:pt x="0" y="45"/>
                        </a:lnTo>
                        <a:lnTo>
                          <a:pt x="3" y="31"/>
                        </a:lnTo>
                        <a:lnTo>
                          <a:pt x="5" y="8"/>
                        </a:lnTo>
                        <a:lnTo>
                          <a:pt x="8" y="0"/>
                        </a:lnTo>
                      </a:path>
                    </a:pathLst>
                  </a:custGeom>
                  <a:solidFill>
                    <a:srgbClr val="3F3F3F"/>
                  </a:solidFill>
                  <a:ln w="12700" cap="rnd">
                    <a:noFill/>
                    <a:round/>
                    <a:headEnd/>
                    <a:tailEnd/>
                  </a:ln>
                </p:spPr>
                <p:txBody>
                  <a:bodyPr/>
                  <a:lstStyle/>
                  <a:p>
                    <a:endParaRPr lang="en-US"/>
                  </a:p>
                </p:txBody>
              </p:sp>
            </p:grpSp>
            <p:sp>
              <p:nvSpPr>
                <p:cNvPr id="13376" name="Freeform 108"/>
                <p:cNvSpPr>
                  <a:spLocks/>
                </p:cNvSpPr>
                <p:nvPr/>
              </p:nvSpPr>
              <p:spPr bwMode="auto">
                <a:xfrm>
                  <a:off x="1196" y="2274"/>
                  <a:ext cx="27" cy="53"/>
                </a:xfrm>
                <a:custGeom>
                  <a:avLst/>
                  <a:gdLst>
                    <a:gd name="T0" fmla="*/ 15 w 27"/>
                    <a:gd name="T1" fmla="*/ 0 h 53"/>
                    <a:gd name="T2" fmla="*/ 25 w 27"/>
                    <a:gd name="T3" fmla="*/ 27 h 53"/>
                    <a:gd name="T4" fmla="*/ 26 w 27"/>
                    <a:gd name="T5" fmla="*/ 52 h 53"/>
                    <a:gd name="T6" fmla="*/ 21 w 27"/>
                    <a:gd name="T7" fmla="*/ 23 h 53"/>
                    <a:gd name="T8" fmla="*/ 15 w 27"/>
                    <a:gd name="T9" fmla="*/ 11 h 53"/>
                    <a:gd name="T10" fmla="*/ 0 w 27"/>
                    <a:gd name="T11" fmla="*/ 22 h 53"/>
                    <a:gd name="T12" fmla="*/ 9 w 27"/>
                    <a:gd name="T13" fmla="*/ 13 h 53"/>
                    <a:gd name="T14" fmla="*/ 15 w 27"/>
                    <a:gd name="T15" fmla="*/ 0 h 53"/>
                    <a:gd name="T16" fmla="*/ 0 60000 65536"/>
                    <a:gd name="T17" fmla="*/ 0 60000 65536"/>
                    <a:gd name="T18" fmla="*/ 0 60000 65536"/>
                    <a:gd name="T19" fmla="*/ 0 60000 65536"/>
                    <a:gd name="T20" fmla="*/ 0 60000 65536"/>
                    <a:gd name="T21" fmla="*/ 0 60000 65536"/>
                    <a:gd name="T22" fmla="*/ 0 60000 65536"/>
                    <a:gd name="T23" fmla="*/ 0 60000 65536"/>
                    <a:gd name="T24" fmla="*/ 0 w 27"/>
                    <a:gd name="T25" fmla="*/ 0 h 53"/>
                    <a:gd name="T26" fmla="*/ 27 w 27"/>
                    <a:gd name="T27" fmla="*/ 53 h 5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 h="53">
                      <a:moveTo>
                        <a:pt x="15" y="0"/>
                      </a:moveTo>
                      <a:lnTo>
                        <a:pt x="25" y="27"/>
                      </a:lnTo>
                      <a:lnTo>
                        <a:pt x="26" y="52"/>
                      </a:lnTo>
                      <a:lnTo>
                        <a:pt x="21" y="23"/>
                      </a:lnTo>
                      <a:lnTo>
                        <a:pt x="15" y="11"/>
                      </a:lnTo>
                      <a:lnTo>
                        <a:pt x="0" y="22"/>
                      </a:lnTo>
                      <a:lnTo>
                        <a:pt x="9" y="13"/>
                      </a:lnTo>
                      <a:lnTo>
                        <a:pt x="15" y="0"/>
                      </a:lnTo>
                    </a:path>
                  </a:pathLst>
                </a:custGeom>
                <a:solidFill>
                  <a:srgbClr val="3F3F3F"/>
                </a:solidFill>
                <a:ln w="12700" cap="rnd">
                  <a:noFill/>
                  <a:round/>
                  <a:headEnd/>
                  <a:tailEnd/>
                </a:ln>
              </p:spPr>
              <p:txBody>
                <a:bodyPr/>
                <a:lstStyle/>
                <a:p>
                  <a:endParaRPr lang="en-US"/>
                </a:p>
              </p:txBody>
            </p:sp>
          </p:grpSp>
          <p:sp>
            <p:nvSpPr>
              <p:cNvPr id="13362" name="Freeform 109"/>
              <p:cNvSpPr>
                <a:spLocks/>
              </p:cNvSpPr>
              <p:nvPr/>
            </p:nvSpPr>
            <p:spPr bwMode="auto">
              <a:xfrm>
                <a:off x="1019" y="2371"/>
                <a:ext cx="17" cy="33"/>
              </a:xfrm>
              <a:custGeom>
                <a:avLst/>
                <a:gdLst>
                  <a:gd name="T0" fmla="*/ 11 w 17"/>
                  <a:gd name="T1" fmla="*/ 0 h 33"/>
                  <a:gd name="T2" fmla="*/ 0 w 17"/>
                  <a:gd name="T3" fmla="*/ 26 h 33"/>
                  <a:gd name="T4" fmla="*/ 0 w 17"/>
                  <a:gd name="T5" fmla="*/ 32 h 33"/>
                  <a:gd name="T6" fmla="*/ 4 w 17"/>
                  <a:gd name="T7" fmla="*/ 28 h 33"/>
                  <a:gd name="T8" fmla="*/ 16 w 17"/>
                  <a:gd name="T9" fmla="*/ 2 h 33"/>
                  <a:gd name="T10" fmla="*/ 14 w 17"/>
                  <a:gd name="T11" fmla="*/ 2 h 33"/>
                  <a:gd name="T12" fmla="*/ 12 w 17"/>
                  <a:gd name="T13" fmla="*/ 1 h 33"/>
                  <a:gd name="T14" fmla="*/ 11 w 17"/>
                  <a:gd name="T15" fmla="*/ 0 h 33"/>
                  <a:gd name="T16" fmla="*/ 0 60000 65536"/>
                  <a:gd name="T17" fmla="*/ 0 60000 65536"/>
                  <a:gd name="T18" fmla="*/ 0 60000 65536"/>
                  <a:gd name="T19" fmla="*/ 0 60000 65536"/>
                  <a:gd name="T20" fmla="*/ 0 60000 65536"/>
                  <a:gd name="T21" fmla="*/ 0 60000 65536"/>
                  <a:gd name="T22" fmla="*/ 0 60000 65536"/>
                  <a:gd name="T23" fmla="*/ 0 60000 65536"/>
                  <a:gd name="T24" fmla="*/ 0 w 17"/>
                  <a:gd name="T25" fmla="*/ 0 h 33"/>
                  <a:gd name="T26" fmla="*/ 17 w 17"/>
                  <a:gd name="T27" fmla="*/ 33 h 3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 h="33">
                    <a:moveTo>
                      <a:pt x="11" y="0"/>
                    </a:moveTo>
                    <a:lnTo>
                      <a:pt x="0" y="26"/>
                    </a:lnTo>
                    <a:lnTo>
                      <a:pt x="0" y="32"/>
                    </a:lnTo>
                    <a:lnTo>
                      <a:pt x="4" y="28"/>
                    </a:lnTo>
                    <a:lnTo>
                      <a:pt x="16" y="2"/>
                    </a:lnTo>
                    <a:lnTo>
                      <a:pt x="14" y="2"/>
                    </a:lnTo>
                    <a:lnTo>
                      <a:pt x="12" y="1"/>
                    </a:lnTo>
                    <a:lnTo>
                      <a:pt x="11" y="0"/>
                    </a:lnTo>
                  </a:path>
                </a:pathLst>
              </a:custGeom>
              <a:solidFill>
                <a:srgbClr val="3F3F3F"/>
              </a:solidFill>
              <a:ln w="12700" cap="rnd">
                <a:noFill/>
                <a:round/>
                <a:headEnd/>
                <a:tailEnd/>
              </a:ln>
            </p:spPr>
            <p:txBody>
              <a:bodyPr/>
              <a:lstStyle/>
              <a:p>
                <a:endParaRPr lang="en-US"/>
              </a:p>
            </p:txBody>
          </p:sp>
          <p:grpSp>
            <p:nvGrpSpPr>
              <p:cNvPr id="13457" name="Group 110"/>
              <p:cNvGrpSpPr>
                <a:grpSpLocks/>
              </p:cNvGrpSpPr>
              <p:nvPr/>
            </p:nvGrpSpPr>
            <p:grpSpPr bwMode="auto">
              <a:xfrm>
                <a:off x="1017" y="2329"/>
                <a:ext cx="84" cy="72"/>
                <a:chOff x="1017" y="2329"/>
                <a:chExt cx="84" cy="72"/>
              </a:xfrm>
            </p:grpSpPr>
            <p:grpSp>
              <p:nvGrpSpPr>
                <p:cNvPr id="13458" name="Group 111"/>
                <p:cNvGrpSpPr>
                  <a:grpSpLocks/>
                </p:cNvGrpSpPr>
                <p:nvPr/>
              </p:nvGrpSpPr>
              <p:grpSpPr bwMode="auto">
                <a:xfrm>
                  <a:off x="1017" y="2329"/>
                  <a:ext cx="83" cy="72"/>
                  <a:chOff x="1017" y="2329"/>
                  <a:chExt cx="83" cy="72"/>
                </a:xfrm>
              </p:grpSpPr>
              <p:sp>
                <p:nvSpPr>
                  <p:cNvPr id="13366" name="Freeform 112"/>
                  <p:cNvSpPr>
                    <a:spLocks/>
                  </p:cNvSpPr>
                  <p:nvPr/>
                </p:nvSpPr>
                <p:spPr bwMode="auto">
                  <a:xfrm>
                    <a:off x="1017" y="2338"/>
                    <a:ext cx="79" cy="63"/>
                  </a:xfrm>
                  <a:custGeom>
                    <a:avLst/>
                    <a:gdLst>
                      <a:gd name="T0" fmla="*/ 58 w 79"/>
                      <a:gd name="T1" fmla="*/ 8 h 63"/>
                      <a:gd name="T2" fmla="*/ 54 w 79"/>
                      <a:gd name="T3" fmla="*/ 10 h 63"/>
                      <a:gd name="T4" fmla="*/ 49 w 79"/>
                      <a:gd name="T5" fmla="*/ 7 h 63"/>
                      <a:gd name="T6" fmla="*/ 44 w 79"/>
                      <a:gd name="T7" fmla="*/ 4 h 63"/>
                      <a:gd name="T8" fmla="*/ 39 w 79"/>
                      <a:gd name="T9" fmla="*/ 4 h 63"/>
                      <a:gd name="T10" fmla="*/ 32 w 79"/>
                      <a:gd name="T11" fmla="*/ 1 h 63"/>
                      <a:gd name="T12" fmla="*/ 27 w 79"/>
                      <a:gd name="T13" fmla="*/ 0 h 63"/>
                      <a:gd name="T14" fmla="*/ 12 w 79"/>
                      <a:gd name="T15" fmla="*/ 4 h 63"/>
                      <a:gd name="T16" fmla="*/ 10 w 79"/>
                      <a:gd name="T17" fmla="*/ 4 h 63"/>
                      <a:gd name="T18" fmla="*/ 7 w 79"/>
                      <a:gd name="T19" fmla="*/ 6 h 63"/>
                      <a:gd name="T20" fmla="*/ 5 w 79"/>
                      <a:gd name="T21" fmla="*/ 9 h 63"/>
                      <a:gd name="T22" fmla="*/ 5 w 79"/>
                      <a:gd name="T23" fmla="*/ 12 h 63"/>
                      <a:gd name="T24" fmla="*/ 3 w 79"/>
                      <a:gd name="T25" fmla="*/ 19 h 63"/>
                      <a:gd name="T26" fmla="*/ 2 w 79"/>
                      <a:gd name="T27" fmla="*/ 27 h 63"/>
                      <a:gd name="T28" fmla="*/ 1 w 79"/>
                      <a:gd name="T29" fmla="*/ 34 h 63"/>
                      <a:gd name="T30" fmla="*/ 0 w 79"/>
                      <a:gd name="T31" fmla="*/ 38 h 63"/>
                      <a:gd name="T32" fmla="*/ 0 w 79"/>
                      <a:gd name="T33" fmla="*/ 42 h 63"/>
                      <a:gd name="T34" fmla="*/ 1 w 79"/>
                      <a:gd name="T35" fmla="*/ 43 h 63"/>
                      <a:gd name="T36" fmla="*/ 2 w 79"/>
                      <a:gd name="T37" fmla="*/ 46 h 63"/>
                      <a:gd name="T38" fmla="*/ 4 w 79"/>
                      <a:gd name="T39" fmla="*/ 49 h 63"/>
                      <a:gd name="T40" fmla="*/ 10 w 79"/>
                      <a:gd name="T41" fmla="*/ 56 h 63"/>
                      <a:gd name="T42" fmla="*/ 14 w 79"/>
                      <a:gd name="T43" fmla="*/ 58 h 63"/>
                      <a:gd name="T44" fmla="*/ 19 w 79"/>
                      <a:gd name="T45" fmla="*/ 60 h 63"/>
                      <a:gd name="T46" fmla="*/ 23 w 79"/>
                      <a:gd name="T47" fmla="*/ 62 h 63"/>
                      <a:gd name="T48" fmla="*/ 25 w 79"/>
                      <a:gd name="T49" fmla="*/ 60 h 63"/>
                      <a:gd name="T50" fmla="*/ 26 w 79"/>
                      <a:gd name="T51" fmla="*/ 58 h 63"/>
                      <a:gd name="T52" fmla="*/ 29 w 79"/>
                      <a:gd name="T53" fmla="*/ 58 h 63"/>
                      <a:gd name="T54" fmla="*/ 33 w 79"/>
                      <a:gd name="T55" fmla="*/ 58 h 63"/>
                      <a:gd name="T56" fmla="*/ 36 w 79"/>
                      <a:gd name="T57" fmla="*/ 59 h 63"/>
                      <a:gd name="T58" fmla="*/ 39 w 79"/>
                      <a:gd name="T59" fmla="*/ 59 h 63"/>
                      <a:gd name="T60" fmla="*/ 40 w 79"/>
                      <a:gd name="T61" fmla="*/ 58 h 63"/>
                      <a:gd name="T62" fmla="*/ 41 w 79"/>
                      <a:gd name="T63" fmla="*/ 56 h 63"/>
                      <a:gd name="T64" fmla="*/ 44 w 79"/>
                      <a:gd name="T65" fmla="*/ 57 h 63"/>
                      <a:gd name="T66" fmla="*/ 46 w 79"/>
                      <a:gd name="T67" fmla="*/ 57 h 63"/>
                      <a:gd name="T68" fmla="*/ 47 w 79"/>
                      <a:gd name="T69" fmla="*/ 55 h 63"/>
                      <a:gd name="T70" fmla="*/ 48 w 79"/>
                      <a:gd name="T71" fmla="*/ 52 h 63"/>
                      <a:gd name="T72" fmla="*/ 49 w 79"/>
                      <a:gd name="T73" fmla="*/ 50 h 63"/>
                      <a:gd name="T74" fmla="*/ 54 w 79"/>
                      <a:gd name="T75" fmla="*/ 50 h 63"/>
                      <a:gd name="T76" fmla="*/ 58 w 79"/>
                      <a:gd name="T77" fmla="*/ 50 h 63"/>
                      <a:gd name="T78" fmla="*/ 61 w 79"/>
                      <a:gd name="T79" fmla="*/ 49 h 63"/>
                      <a:gd name="T80" fmla="*/ 63 w 79"/>
                      <a:gd name="T81" fmla="*/ 48 h 63"/>
                      <a:gd name="T82" fmla="*/ 66 w 79"/>
                      <a:gd name="T83" fmla="*/ 45 h 63"/>
                      <a:gd name="T84" fmla="*/ 68 w 79"/>
                      <a:gd name="T85" fmla="*/ 43 h 63"/>
                      <a:gd name="T86" fmla="*/ 76 w 79"/>
                      <a:gd name="T87" fmla="*/ 41 h 63"/>
                      <a:gd name="T88" fmla="*/ 78 w 79"/>
                      <a:gd name="T89" fmla="*/ 32 h 63"/>
                      <a:gd name="T90" fmla="*/ 78 w 79"/>
                      <a:gd name="T91" fmla="*/ 26 h 63"/>
                      <a:gd name="T92" fmla="*/ 76 w 79"/>
                      <a:gd name="T93" fmla="*/ 18 h 63"/>
                      <a:gd name="T94" fmla="*/ 73 w 79"/>
                      <a:gd name="T95" fmla="*/ 14 h 63"/>
                      <a:gd name="T96" fmla="*/ 71 w 79"/>
                      <a:gd name="T97" fmla="*/ 12 h 63"/>
                      <a:gd name="T98" fmla="*/ 66 w 79"/>
                      <a:gd name="T99" fmla="*/ 9 h 63"/>
                      <a:gd name="T100" fmla="*/ 61 w 79"/>
                      <a:gd name="T101" fmla="*/ 7 h 63"/>
                      <a:gd name="T102" fmla="*/ 58 w 79"/>
                      <a:gd name="T103" fmla="*/ 8 h 6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79"/>
                      <a:gd name="T157" fmla="*/ 0 h 63"/>
                      <a:gd name="T158" fmla="*/ 79 w 79"/>
                      <a:gd name="T159" fmla="*/ 63 h 6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79" h="63">
                        <a:moveTo>
                          <a:pt x="58" y="8"/>
                        </a:moveTo>
                        <a:lnTo>
                          <a:pt x="54" y="10"/>
                        </a:lnTo>
                        <a:lnTo>
                          <a:pt x="49" y="7"/>
                        </a:lnTo>
                        <a:lnTo>
                          <a:pt x="44" y="4"/>
                        </a:lnTo>
                        <a:lnTo>
                          <a:pt x="39" y="4"/>
                        </a:lnTo>
                        <a:lnTo>
                          <a:pt x="32" y="1"/>
                        </a:lnTo>
                        <a:lnTo>
                          <a:pt x="27" y="0"/>
                        </a:lnTo>
                        <a:lnTo>
                          <a:pt x="12" y="4"/>
                        </a:lnTo>
                        <a:lnTo>
                          <a:pt x="10" y="4"/>
                        </a:lnTo>
                        <a:lnTo>
                          <a:pt x="7" y="6"/>
                        </a:lnTo>
                        <a:lnTo>
                          <a:pt x="5" y="9"/>
                        </a:lnTo>
                        <a:lnTo>
                          <a:pt x="5" y="12"/>
                        </a:lnTo>
                        <a:lnTo>
                          <a:pt x="3" y="19"/>
                        </a:lnTo>
                        <a:lnTo>
                          <a:pt x="2" y="27"/>
                        </a:lnTo>
                        <a:lnTo>
                          <a:pt x="1" y="34"/>
                        </a:lnTo>
                        <a:lnTo>
                          <a:pt x="0" y="38"/>
                        </a:lnTo>
                        <a:lnTo>
                          <a:pt x="0" y="42"/>
                        </a:lnTo>
                        <a:lnTo>
                          <a:pt x="1" y="43"/>
                        </a:lnTo>
                        <a:lnTo>
                          <a:pt x="2" y="46"/>
                        </a:lnTo>
                        <a:lnTo>
                          <a:pt x="4" y="49"/>
                        </a:lnTo>
                        <a:lnTo>
                          <a:pt x="10" y="56"/>
                        </a:lnTo>
                        <a:lnTo>
                          <a:pt x="14" y="58"/>
                        </a:lnTo>
                        <a:lnTo>
                          <a:pt x="19" y="60"/>
                        </a:lnTo>
                        <a:lnTo>
                          <a:pt x="23" y="62"/>
                        </a:lnTo>
                        <a:lnTo>
                          <a:pt x="25" y="60"/>
                        </a:lnTo>
                        <a:lnTo>
                          <a:pt x="26" y="58"/>
                        </a:lnTo>
                        <a:lnTo>
                          <a:pt x="29" y="58"/>
                        </a:lnTo>
                        <a:lnTo>
                          <a:pt x="33" y="58"/>
                        </a:lnTo>
                        <a:lnTo>
                          <a:pt x="36" y="59"/>
                        </a:lnTo>
                        <a:lnTo>
                          <a:pt x="39" y="59"/>
                        </a:lnTo>
                        <a:lnTo>
                          <a:pt x="40" y="58"/>
                        </a:lnTo>
                        <a:lnTo>
                          <a:pt x="41" y="56"/>
                        </a:lnTo>
                        <a:lnTo>
                          <a:pt x="44" y="57"/>
                        </a:lnTo>
                        <a:lnTo>
                          <a:pt x="46" y="57"/>
                        </a:lnTo>
                        <a:lnTo>
                          <a:pt x="47" y="55"/>
                        </a:lnTo>
                        <a:lnTo>
                          <a:pt x="48" y="52"/>
                        </a:lnTo>
                        <a:lnTo>
                          <a:pt x="49" y="50"/>
                        </a:lnTo>
                        <a:lnTo>
                          <a:pt x="54" y="50"/>
                        </a:lnTo>
                        <a:lnTo>
                          <a:pt x="58" y="50"/>
                        </a:lnTo>
                        <a:lnTo>
                          <a:pt x="61" y="49"/>
                        </a:lnTo>
                        <a:lnTo>
                          <a:pt x="63" y="48"/>
                        </a:lnTo>
                        <a:lnTo>
                          <a:pt x="66" y="45"/>
                        </a:lnTo>
                        <a:lnTo>
                          <a:pt x="68" y="43"/>
                        </a:lnTo>
                        <a:lnTo>
                          <a:pt x="76" y="41"/>
                        </a:lnTo>
                        <a:lnTo>
                          <a:pt x="78" y="32"/>
                        </a:lnTo>
                        <a:lnTo>
                          <a:pt x="78" y="26"/>
                        </a:lnTo>
                        <a:lnTo>
                          <a:pt x="76" y="18"/>
                        </a:lnTo>
                        <a:lnTo>
                          <a:pt x="73" y="14"/>
                        </a:lnTo>
                        <a:lnTo>
                          <a:pt x="71" y="12"/>
                        </a:lnTo>
                        <a:lnTo>
                          <a:pt x="66" y="9"/>
                        </a:lnTo>
                        <a:lnTo>
                          <a:pt x="61" y="7"/>
                        </a:lnTo>
                        <a:lnTo>
                          <a:pt x="58" y="8"/>
                        </a:lnTo>
                      </a:path>
                    </a:pathLst>
                  </a:custGeom>
                  <a:solidFill>
                    <a:srgbClr val="FFBFBF"/>
                  </a:solidFill>
                  <a:ln w="12700" cap="rnd">
                    <a:noFill/>
                    <a:round/>
                    <a:headEnd/>
                    <a:tailEnd/>
                  </a:ln>
                </p:spPr>
                <p:txBody>
                  <a:bodyPr/>
                  <a:lstStyle/>
                  <a:p>
                    <a:endParaRPr lang="en-US"/>
                  </a:p>
                </p:txBody>
              </p:sp>
              <p:sp>
                <p:nvSpPr>
                  <p:cNvPr id="13367" name="Freeform 113"/>
                  <p:cNvSpPr>
                    <a:spLocks/>
                  </p:cNvSpPr>
                  <p:nvPr/>
                </p:nvSpPr>
                <p:spPr bwMode="auto">
                  <a:xfrm>
                    <a:off x="1024" y="2352"/>
                    <a:ext cx="51" cy="44"/>
                  </a:xfrm>
                  <a:custGeom>
                    <a:avLst/>
                    <a:gdLst>
                      <a:gd name="T0" fmla="*/ 47 w 51"/>
                      <a:gd name="T1" fmla="*/ 17 h 44"/>
                      <a:gd name="T2" fmla="*/ 39 w 51"/>
                      <a:gd name="T3" fmla="*/ 16 h 44"/>
                      <a:gd name="T4" fmla="*/ 35 w 51"/>
                      <a:gd name="T5" fmla="*/ 13 h 44"/>
                      <a:gd name="T6" fmla="*/ 30 w 51"/>
                      <a:gd name="T7" fmla="*/ 15 h 44"/>
                      <a:gd name="T8" fmla="*/ 22 w 51"/>
                      <a:gd name="T9" fmla="*/ 18 h 44"/>
                      <a:gd name="T10" fmla="*/ 16 w 51"/>
                      <a:gd name="T11" fmla="*/ 18 h 44"/>
                      <a:gd name="T12" fmla="*/ 10 w 51"/>
                      <a:gd name="T13" fmla="*/ 16 h 44"/>
                      <a:gd name="T14" fmla="*/ 9 w 51"/>
                      <a:gd name="T15" fmla="*/ 12 h 44"/>
                      <a:gd name="T16" fmla="*/ 10 w 51"/>
                      <a:gd name="T17" fmla="*/ 8 h 44"/>
                      <a:gd name="T18" fmla="*/ 16 w 51"/>
                      <a:gd name="T19" fmla="*/ 7 h 44"/>
                      <a:gd name="T20" fmla="*/ 22 w 51"/>
                      <a:gd name="T21" fmla="*/ 6 h 44"/>
                      <a:gd name="T22" fmla="*/ 29 w 51"/>
                      <a:gd name="T23" fmla="*/ 2 h 44"/>
                      <a:gd name="T24" fmla="*/ 22 w 51"/>
                      <a:gd name="T25" fmla="*/ 0 h 44"/>
                      <a:gd name="T26" fmla="*/ 15 w 51"/>
                      <a:gd name="T27" fmla="*/ 1 h 44"/>
                      <a:gd name="T28" fmla="*/ 10 w 51"/>
                      <a:gd name="T29" fmla="*/ 4 h 44"/>
                      <a:gd name="T30" fmla="*/ 8 w 51"/>
                      <a:gd name="T31" fmla="*/ 3 h 44"/>
                      <a:gd name="T32" fmla="*/ 6 w 51"/>
                      <a:gd name="T33" fmla="*/ 5 h 44"/>
                      <a:gd name="T34" fmla="*/ 6 w 51"/>
                      <a:gd name="T35" fmla="*/ 16 h 44"/>
                      <a:gd name="T36" fmla="*/ 3 w 51"/>
                      <a:gd name="T37" fmla="*/ 19 h 44"/>
                      <a:gd name="T38" fmla="*/ 3 w 51"/>
                      <a:gd name="T39" fmla="*/ 21 h 44"/>
                      <a:gd name="T40" fmla="*/ 2 w 51"/>
                      <a:gd name="T41" fmla="*/ 29 h 44"/>
                      <a:gd name="T42" fmla="*/ 7 w 51"/>
                      <a:gd name="T43" fmla="*/ 27 h 44"/>
                      <a:gd name="T44" fmla="*/ 10 w 51"/>
                      <a:gd name="T45" fmla="*/ 31 h 44"/>
                      <a:gd name="T46" fmla="*/ 11 w 51"/>
                      <a:gd name="T47" fmla="*/ 34 h 44"/>
                      <a:gd name="T48" fmla="*/ 15 w 51"/>
                      <a:gd name="T49" fmla="*/ 35 h 44"/>
                      <a:gd name="T50" fmla="*/ 18 w 51"/>
                      <a:gd name="T51" fmla="*/ 40 h 44"/>
                      <a:gd name="T52" fmla="*/ 20 w 51"/>
                      <a:gd name="T53" fmla="*/ 39 h 44"/>
                      <a:gd name="T54" fmla="*/ 16 w 51"/>
                      <a:gd name="T55" fmla="*/ 34 h 44"/>
                      <a:gd name="T56" fmla="*/ 20 w 51"/>
                      <a:gd name="T57" fmla="*/ 31 h 44"/>
                      <a:gd name="T58" fmla="*/ 26 w 51"/>
                      <a:gd name="T59" fmla="*/ 32 h 44"/>
                      <a:gd name="T60" fmla="*/ 33 w 51"/>
                      <a:gd name="T61" fmla="*/ 29 h 44"/>
                      <a:gd name="T62" fmla="*/ 38 w 51"/>
                      <a:gd name="T63" fmla="*/ 28 h 44"/>
                      <a:gd name="T64" fmla="*/ 41 w 51"/>
                      <a:gd name="T65" fmla="*/ 29 h 44"/>
                      <a:gd name="T66" fmla="*/ 47 w 51"/>
                      <a:gd name="T67" fmla="*/ 30 h 44"/>
                      <a:gd name="T68" fmla="*/ 41 w 51"/>
                      <a:gd name="T69" fmla="*/ 24 h 44"/>
                      <a:gd name="T70" fmla="*/ 44 w 51"/>
                      <a:gd name="T71" fmla="*/ 18 h 44"/>
                      <a:gd name="T72" fmla="*/ 50 w 51"/>
                      <a:gd name="T73" fmla="*/ 14 h 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1"/>
                      <a:gd name="T112" fmla="*/ 0 h 44"/>
                      <a:gd name="T113" fmla="*/ 51 w 51"/>
                      <a:gd name="T114" fmla="*/ 44 h 4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1" h="44">
                        <a:moveTo>
                          <a:pt x="50" y="14"/>
                        </a:moveTo>
                        <a:lnTo>
                          <a:pt x="47" y="17"/>
                        </a:lnTo>
                        <a:lnTo>
                          <a:pt x="42" y="17"/>
                        </a:lnTo>
                        <a:lnTo>
                          <a:pt x="39" y="16"/>
                        </a:lnTo>
                        <a:lnTo>
                          <a:pt x="37" y="14"/>
                        </a:lnTo>
                        <a:lnTo>
                          <a:pt x="35" y="13"/>
                        </a:lnTo>
                        <a:lnTo>
                          <a:pt x="33" y="13"/>
                        </a:lnTo>
                        <a:lnTo>
                          <a:pt x="30" y="15"/>
                        </a:lnTo>
                        <a:lnTo>
                          <a:pt x="26" y="16"/>
                        </a:lnTo>
                        <a:lnTo>
                          <a:pt x="22" y="18"/>
                        </a:lnTo>
                        <a:lnTo>
                          <a:pt x="19" y="18"/>
                        </a:lnTo>
                        <a:lnTo>
                          <a:pt x="16" y="18"/>
                        </a:lnTo>
                        <a:lnTo>
                          <a:pt x="13" y="17"/>
                        </a:lnTo>
                        <a:lnTo>
                          <a:pt x="10" y="16"/>
                        </a:lnTo>
                        <a:lnTo>
                          <a:pt x="9" y="14"/>
                        </a:lnTo>
                        <a:lnTo>
                          <a:pt x="9" y="12"/>
                        </a:lnTo>
                        <a:lnTo>
                          <a:pt x="9" y="10"/>
                        </a:lnTo>
                        <a:lnTo>
                          <a:pt x="10" y="8"/>
                        </a:lnTo>
                        <a:lnTo>
                          <a:pt x="12" y="8"/>
                        </a:lnTo>
                        <a:lnTo>
                          <a:pt x="16" y="7"/>
                        </a:lnTo>
                        <a:lnTo>
                          <a:pt x="19" y="6"/>
                        </a:lnTo>
                        <a:lnTo>
                          <a:pt x="22" y="6"/>
                        </a:lnTo>
                        <a:lnTo>
                          <a:pt x="26" y="4"/>
                        </a:lnTo>
                        <a:lnTo>
                          <a:pt x="29" y="2"/>
                        </a:lnTo>
                        <a:lnTo>
                          <a:pt x="24" y="2"/>
                        </a:lnTo>
                        <a:lnTo>
                          <a:pt x="22" y="0"/>
                        </a:lnTo>
                        <a:lnTo>
                          <a:pt x="18" y="0"/>
                        </a:lnTo>
                        <a:lnTo>
                          <a:pt x="15" y="1"/>
                        </a:lnTo>
                        <a:lnTo>
                          <a:pt x="11" y="3"/>
                        </a:lnTo>
                        <a:lnTo>
                          <a:pt x="10" y="4"/>
                        </a:lnTo>
                        <a:lnTo>
                          <a:pt x="5" y="1"/>
                        </a:lnTo>
                        <a:lnTo>
                          <a:pt x="8" y="3"/>
                        </a:lnTo>
                        <a:lnTo>
                          <a:pt x="9" y="5"/>
                        </a:lnTo>
                        <a:lnTo>
                          <a:pt x="6" y="5"/>
                        </a:lnTo>
                        <a:lnTo>
                          <a:pt x="9" y="6"/>
                        </a:lnTo>
                        <a:lnTo>
                          <a:pt x="6" y="16"/>
                        </a:lnTo>
                        <a:lnTo>
                          <a:pt x="5" y="18"/>
                        </a:lnTo>
                        <a:lnTo>
                          <a:pt x="3" y="19"/>
                        </a:lnTo>
                        <a:lnTo>
                          <a:pt x="0" y="20"/>
                        </a:lnTo>
                        <a:lnTo>
                          <a:pt x="3" y="21"/>
                        </a:lnTo>
                        <a:lnTo>
                          <a:pt x="3" y="24"/>
                        </a:lnTo>
                        <a:lnTo>
                          <a:pt x="2" y="29"/>
                        </a:lnTo>
                        <a:lnTo>
                          <a:pt x="1" y="33"/>
                        </a:lnTo>
                        <a:lnTo>
                          <a:pt x="7" y="27"/>
                        </a:lnTo>
                        <a:lnTo>
                          <a:pt x="9" y="28"/>
                        </a:lnTo>
                        <a:lnTo>
                          <a:pt x="10" y="31"/>
                        </a:lnTo>
                        <a:lnTo>
                          <a:pt x="6" y="34"/>
                        </a:lnTo>
                        <a:lnTo>
                          <a:pt x="11" y="34"/>
                        </a:lnTo>
                        <a:lnTo>
                          <a:pt x="14" y="34"/>
                        </a:lnTo>
                        <a:lnTo>
                          <a:pt x="15" y="35"/>
                        </a:lnTo>
                        <a:lnTo>
                          <a:pt x="16" y="37"/>
                        </a:lnTo>
                        <a:lnTo>
                          <a:pt x="18" y="40"/>
                        </a:lnTo>
                        <a:lnTo>
                          <a:pt x="20" y="43"/>
                        </a:lnTo>
                        <a:lnTo>
                          <a:pt x="20" y="39"/>
                        </a:lnTo>
                        <a:lnTo>
                          <a:pt x="18" y="35"/>
                        </a:lnTo>
                        <a:lnTo>
                          <a:pt x="16" y="34"/>
                        </a:lnTo>
                        <a:lnTo>
                          <a:pt x="18" y="32"/>
                        </a:lnTo>
                        <a:lnTo>
                          <a:pt x="20" y="31"/>
                        </a:lnTo>
                        <a:lnTo>
                          <a:pt x="22" y="31"/>
                        </a:lnTo>
                        <a:lnTo>
                          <a:pt x="26" y="32"/>
                        </a:lnTo>
                        <a:lnTo>
                          <a:pt x="29" y="30"/>
                        </a:lnTo>
                        <a:lnTo>
                          <a:pt x="33" y="29"/>
                        </a:lnTo>
                        <a:lnTo>
                          <a:pt x="36" y="28"/>
                        </a:lnTo>
                        <a:lnTo>
                          <a:pt x="38" y="28"/>
                        </a:lnTo>
                        <a:lnTo>
                          <a:pt x="39" y="27"/>
                        </a:lnTo>
                        <a:lnTo>
                          <a:pt x="41" y="29"/>
                        </a:lnTo>
                        <a:lnTo>
                          <a:pt x="41" y="25"/>
                        </a:lnTo>
                        <a:lnTo>
                          <a:pt x="47" y="30"/>
                        </a:lnTo>
                        <a:lnTo>
                          <a:pt x="47" y="27"/>
                        </a:lnTo>
                        <a:lnTo>
                          <a:pt x="41" y="24"/>
                        </a:lnTo>
                        <a:lnTo>
                          <a:pt x="41" y="20"/>
                        </a:lnTo>
                        <a:lnTo>
                          <a:pt x="44" y="18"/>
                        </a:lnTo>
                        <a:lnTo>
                          <a:pt x="47" y="18"/>
                        </a:lnTo>
                        <a:lnTo>
                          <a:pt x="50" y="14"/>
                        </a:lnTo>
                      </a:path>
                    </a:pathLst>
                  </a:custGeom>
                  <a:solidFill>
                    <a:srgbClr val="DF9F7F"/>
                  </a:solidFill>
                  <a:ln w="12700" cap="rnd">
                    <a:noFill/>
                    <a:round/>
                    <a:headEnd/>
                    <a:tailEnd/>
                  </a:ln>
                </p:spPr>
                <p:txBody>
                  <a:bodyPr/>
                  <a:lstStyle/>
                  <a:p>
                    <a:endParaRPr lang="en-US"/>
                  </a:p>
                </p:txBody>
              </p:sp>
              <p:sp>
                <p:nvSpPr>
                  <p:cNvPr id="13368" name="Freeform 114"/>
                  <p:cNvSpPr>
                    <a:spLocks/>
                  </p:cNvSpPr>
                  <p:nvPr/>
                </p:nvSpPr>
                <p:spPr bwMode="auto">
                  <a:xfrm>
                    <a:off x="1042" y="2329"/>
                    <a:ext cx="17" cy="24"/>
                  </a:xfrm>
                  <a:custGeom>
                    <a:avLst/>
                    <a:gdLst>
                      <a:gd name="T0" fmla="*/ 13 w 17"/>
                      <a:gd name="T1" fmla="*/ 0 h 24"/>
                      <a:gd name="T2" fmla="*/ 11 w 17"/>
                      <a:gd name="T3" fmla="*/ 1 h 24"/>
                      <a:gd name="T4" fmla="*/ 11 w 17"/>
                      <a:gd name="T5" fmla="*/ 3 h 24"/>
                      <a:gd name="T6" fmla="*/ 0 w 17"/>
                      <a:gd name="T7" fmla="*/ 23 h 24"/>
                      <a:gd name="T8" fmla="*/ 4 w 17"/>
                      <a:gd name="T9" fmla="*/ 22 h 24"/>
                      <a:gd name="T10" fmla="*/ 16 w 17"/>
                      <a:gd name="T11" fmla="*/ 4 h 24"/>
                      <a:gd name="T12" fmla="*/ 16 w 17"/>
                      <a:gd name="T13" fmla="*/ 1 h 24"/>
                      <a:gd name="T14" fmla="*/ 13 w 17"/>
                      <a:gd name="T15" fmla="*/ 0 h 24"/>
                      <a:gd name="T16" fmla="*/ 0 60000 65536"/>
                      <a:gd name="T17" fmla="*/ 0 60000 65536"/>
                      <a:gd name="T18" fmla="*/ 0 60000 65536"/>
                      <a:gd name="T19" fmla="*/ 0 60000 65536"/>
                      <a:gd name="T20" fmla="*/ 0 60000 65536"/>
                      <a:gd name="T21" fmla="*/ 0 60000 65536"/>
                      <a:gd name="T22" fmla="*/ 0 60000 65536"/>
                      <a:gd name="T23" fmla="*/ 0 60000 65536"/>
                      <a:gd name="T24" fmla="*/ 0 w 17"/>
                      <a:gd name="T25" fmla="*/ 0 h 24"/>
                      <a:gd name="T26" fmla="*/ 17 w 17"/>
                      <a:gd name="T27" fmla="*/ 24 h 2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 h="24">
                        <a:moveTo>
                          <a:pt x="13" y="0"/>
                        </a:moveTo>
                        <a:lnTo>
                          <a:pt x="11" y="1"/>
                        </a:lnTo>
                        <a:lnTo>
                          <a:pt x="11" y="3"/>
                        </a:lnTo>
                        <a:lnTo>
                          <a:pt x="0" y="23"/>
                        </a:lnTo>
                        <a:lnTo>
                          <a:pt x="4" y="22"/>
                        </a:lnTo>
                        <a:lnTo>
                          <a:pt x="16" y="4"/>
                        </a:lnTo>
                        <a:lnTo>
                          <a:pt x="16" y="1"/>
                        </a:lnTo>
                        <a:lnTo>
                          <a:pt x="13" y="0"/>
                        </a:lnTo>
                      </a:path>
                    </a:pathLst>
                  </a:custGeom>
                  <a:solidFill>
                    <a:srgbClr val="3F3F3F"/>
                  </a:solidFill>
                  <a:ln w="12700" cap="rnd">
                    <a:noFill/>
                    <a:round/>
                    <a:headEnd/>
                    <a:tailEnd/>
                  </a:ln>
                </p:spPr>
                <p:txBody>
                  <a:bodyPr/>
                  <a:lstStyle/>
                  <a:p>
                    <a:endParaRPr lang="en-US"/>
                  </a:p>
                </p:txBody>
              </p:sp>
              <p:sp>
                <p:nvSpPr>
                  <p:cNvPr id="13369" name="Freeform 115"/>
                  <p:cNvSpPr>
                    <a:spLocks/>
                  </p:cNvSpPr>
                  <p:nvPr/>
                </p:nvSpPr>
                <p:spPr bwMode="auto">
                  <a:xfrm>
                    <a:off x="1083" y="2355"/>
                    <a:ext cx="17" cy="21"/>
                  </a:xfrm>
                  <a:custGeom>
                    <a:avLst/>
                    <a:gdLst>
                      <a:gd name="T0" fmla="*/ 0 w 17"/>
                      <a:gd name="T1" fmla="*/ 0 h 21"/>
                      <a:gd name="T2" fmla="*/ 2 w 17"/>
                      <a:gd name="T3" fmla="*/ 3 h 21"/>
                      <a:gd name="T4" fmla="*/ 4 w 17"/>
                      <a:gd name="T5" fmla="*/ 5 h 21"/>
                      <a:gd name="T6" fmla="*/ 6 w 17"/>
                      <a:gd name="T7" fmla="*/ 9 h 21"/>
                      <a:gd name="T8" fmla="*/ 6 w 17"/>
                      <a:gd name="T9" fmla="*/ 11 h 21"/>
                      <a:gd name="T10" fmla="*/ 6 w 17"/>
                      <a:gd name="T11" fmla="*/ 15 h 21"/>
                      <a:gd name="T12" fmla="*/ 4 w 17"/>
                      <a:gd name="T13" fmla="*/ 20 h 21"/>
                      <a:gd name="T14" fmla="*/ 9 w 17"/>
                      <a:gd name="T15" fmla="*/ 11 h 21"/>
                      <a:gd name="T16" fmla="*/ 13 w 17"/>
                      <a:gd name="T17" fmla="*/ 8 h 21"/>
                      <a:gd name="T18" fmla="*/ 16 w 17"/>
                      <a:gd name="T19" fmla="*/ 5 h 21"/>
                      <a:gd name="T20" fmla="*/ 11 w 17"/>
                      <a:gd name="T21" fmla="*/ 4 h 21"/>
                      <a:gd name="T22" fmla="*/ 6 w 17"/>
                      <a:gd name="T23" fmla="*/ 2 h 21"/>
                      <a:gd name="T24" fmla="*/ 4 w 17"/>
                      <a:gd name="T25" fmla="*/ 1 h 21"/>
                      <a:gd name="T26" fmla="*/ 0 w 17"/>
                      <a:gd name="T27" fmla="*/ 0 h 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
                      <a:gd name="T43" fmla="*/ 0 h 21"/>
                      <a:gd name="T44" fmla="*/ 17 w 17"/>
                      <a:gd name="T45" fmla="*/ 21 h 2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 h="21">
                        <a:moveTo>
                          <a:pt x="0" y="0"/>
                        </a:moveTo>
                        <a:lnTo>
                          <a:pt x="2" y="3"/>
                        </a:lnTo>
                        <a:lnTo>
                          <a:pt x="4" y="5"/>
                        </a:lnTo>
                        <a:lnTo>
                          <a:pt x="6" y="9"/>
                        </a:lnTo>
                        <a:lnTo>
                          <a:pt x="6" y="11"/>
                        </a:lnTo>
                        <a:lnTo>
                          <a:pt x="6" y="15"/>
                        </a:lnTo>
                        <a:lnTo>
                          <a:pt x="4" y="20"/>
                        </a:lnTo>
                        <a:lnTo>
                          <a:pt x="9" y="11"/>
                        </a:lnTo>
                        <a:lnTo>
                          <a:pt x="13" y="8"/>
                        </a:lnTo>
                        <a:lnTo>
                          <a:pt x="16" y="5"/>
                        </a:lnTo>
                        <a:lnTo>
                          <a:pt x="11" y="4"/>
                        </a:lnTo>
                        <a:lnTo>
                          <a:pt x="6" y="2"/>
                        </a:lnTo>
                        <a:lnTo>
                          <a:pt x="4" y="1"/>
                        </a:lnTo>
                        <a:lnTo>
                          <a:pt x="0" y="0"/>
                        </a:lnTo>
                      </a:path>
                    </a:pathLst>
                  </a:custGeom>
                  <a:solidFill>
                    <a:srgbClr val="DF9F7F"/>
                  </a:solidFill>
                  <a:ln w="12700" cap="rnd">
                    <a:noFill/>
                    <a:round/>
                    <a:headEnd/>
                    <a:tailEnd/>
                  </a:ln>
                </p:spPr>
                <p:txBody>
                  <a:bodyPr/>
                  <a:lstStyle/>
                  <a:p>
                    <a:endParaRPr lang="en-US"/>
                  </a:p>
                </p:txBody>
              </p:sp>
              <p:sp>
                <p:nvSpPr>
                  <p:cNvPr id="13370" name="Freeform 116"/>
                  <p:cNvSpPr>
                    <a:spLocks/>
                  </p:cNvSpPr>
                  <p:nvPr/>
                </p:nvSpPr>
                <p:spPr bwMode="auto">
                  <a:xfrm>
                    <a:off x="1050" y="2332"/>
                    <a:ext cx="17" cy="21"/>
                  </a:xfrm>
                  <a:custGeom>
                    <a:avLst/>
                    <a:gdLst>
                      <a:gd name="T0" fmla="*/ 16 w 17"/>
                      <a:gd name="T1" fmla="*/ 1 h 21"/>
                      <a:gd name="T2" fmla="*/ 16 w 17"/>
                      <a:gd name="T3" fmla="*/ 3 h 21"/>
                      <a:gd name="T4" fmla="*/ 0 w 17"/>
                      <a:gd name="T5" fmla="*/ 20 h 21"/>
                      <a:gd name="T6" fmla="*/ 0 w 17"/>
                      <a:gd name="T7" fmla="*/ 19 h 21"/>
                      <a:gd name="T8" fmla="*/ 0 w 17"/>
                      <a:gd name="T9" fmla="*/ 16 h 21"/>
                      <a:gd name="T10" fmla="*/ 4 w 17"/>
                      <a:gd name="T11" fmla="*/ 15 h 21"/>
                      <a:gd name="T12" fmla="*/ 4 w 17"/>
                      <a:gd name="T13" fmla="*/ 14 h 21"/>
                      <a:gd name="T14" fmla="*/ 16 w 17"/>
                      <a:gd name="T15" fmla="*/ 3 h 21"/>
                      <a:gd name="T16" fmla="*/ 8 w 17"/>
                      <a:gd name="T17" fmla="*/ 1 h 21"/>
                      <a:gd name="T18" fmla="*/ 8 w 17"/>
                      <a:gd name="T19" fmla="*/ 0 h 21"/>
                      <a:gd name="T20" fmla="*/ 16 w 17"/>
                      <a:gd name="T21" fmla="*/ 1 h 2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21"/>
                      <a:gd name="T35" fmla="*/ 17 w 17"/>
                      <a:gd name="T36" fmla="*/ 21 h 2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21">
                        <a:moveTo>
                          <a:pt x="16" y="1"/>
                        </a:moveTo>
                        <a:lnTo>
                          <a:pt x="16" y="3"/>
                        </a:lnTo>
                        <a:lnTo>
                          <a:pt x="0" y="20"/>
                        </a:lnTo>
                        <a:lnTo>
                          <a:pt x="0" y="19"/>
                        </a:lnTo>
                        <a:lnTo>
                          <a:pt x="0" y="16"/>
                        </a:lnTo>
                        <a:lnTo>
                          <a:pt x="4" y="15"/>
                        </a:lnTo>
                        <a:lnTo>
                          <a:pt x="4" y="14"/>
                        </a:lnTo>
                        <a:lnTo>
                          <a:pt x="16" y="3"/>
                        </a:lnTo>
                        <a:lnTo>
                          <a:pt x="8" y="1"/>
                        </a:lnTo>
                        <a:lnTo>
                          <a:pt x="8" y="0"/>
                        </a:lnTo>
                        <a:lnTo>
                          <a:pt x="16" y="1"/>
                        </a:lnTo>
                      </a:path>
                    </a:pathLst>
                  </a:custGeom>
                  <a:solidFill>
                    <a:srgbClr val="9F9F9F"/>
                  </a:solidFill>
                  <a:ln w="12700" cap="rnd">
                    <a:noFill/>
                    <a:round/>
                    <a:headEnd/>
                    <a:tailEnd/>
                  </a:ln>
                </p:spPr>
                <p:txBody>
                  <a:bodyPr/>
                  <a:lstStyle/>
                  <a:p>
                    <a:endParaRPr lang="en-US"/>
                  </a:p>
                </p:txBody>
              </p:sp>
            </p:grpSp>
            <p:sp>
              <p:nvSpPr>
                <p:cNvPr id="13365" name="Freeform 117"/>
                <p:cNvSpPr>
                  <a:spLocks/>
                </p:cNvSpPr>
                <p:nvPr/>
              </p:nvSpPr>
              <p:spPr bwMode="auto">
                <a:xfrm>
                  <a:off x="1075" y="2345"/>
                  <a:ext cx="26" cy="37"/>
                </a:xfrm>
                <a:custGeom>
                  <a:avLst/>
                  <a:gdLst>
                    <a:gd name="T0" fmla="*/ 0 w 26"/>
                    <a:gd name="T1" fmla="*/ 2 h 37"/>
                    <a:gd name="T2" fmla="*/ 5 w 26"/>
                    <a:gd name="T3" fmla="*/ 3 h 37"/>
                    <a:gd name="T4" fmla="*/ 9 w 26"/>
                    <a:gd name="T5" fmla="*/ 7 h 37"/>
                    <a:gd name="T6" fmla="*/ 11 w 26"/>
                    <a:gd name="T7" fmla="*/ 9 h 37"/>
                    <a:gd name="T8" fmla="*/ 14 w 26"/>
                    <a:gd name="T9" fmla="*/ 12 h 37"/>
                    <a:gd name="T10" fmla="*/ 16 w 26"/>
                    <a:gd name="T11" fmla="*/ 16 h 37"/>
                    <a:gd name="T12" fmla="*/ 17 w 26"/>
                    <a:gd name="T13" fmla="*/ 20 h 37"/>
                    <a:gd name="T14" fmla="*/ 17 w 26"/>
                    <a:gd name="T15" fmla="*/ 25 h 37"/>
                    <a:gd name="T16" fmla="*/ 17 w 26"/>
                    <a:gd name="T17" fmla="*/ 32 h 37"/>
                    <a:gd name="T18" fmla="*/ 16 w 26"/>
                    <a:gd name="T19" fmla="*/ 36 h 37"/>
                    <a:gd name="T20" fmla="*/ 24 w 26"/>
                    <a:gd name="T21" fmla="*/ 35 h 37"/>
                    <a:gd name="T22" fmla="*/ 25 w 26"/>
                    <a:gd name="T23" fmla="*/ 29 h 37"/>
                    <a:gd name="T24" fmla="*/ 25 w 26"/>
                    <a:gd name="T25" fmla="*/ 23 h 37"/>
                    <a:gd name="T26" fmla="*/ 24 w 26"/>
                    <a:gd name="T27" fmla="*/ 17 h 37"/>
                    <a:gd name="T28" fmla="*/ 23 w 26"/>
                    <a:gd name="T29" fmla="*/ 13 h 37"/>
                    <a:gd name="T30" fmla="*/ 20 w 26"/>
                    <a:gd name="T31" fmla="*/ 7 h 37"/>
                    <a:gd name="T32" fmla="*/ 17 w 26"/>
                    <a:gd name="T33" fmla="*/ 5 h 37"/>
                    <a:gd name="T34" fmla="*/ 13 w 26"/>
                    <a:gd name="T35" fmla="*/ 2 h 37"/>
                    <a:gd name="T36" fmla="*/ 8 w 26"/>
                    <a:gd name="T37" fmla="*/ 0 h 37"/>
                    <a:gd name="T38" fmla="*/ 0 w 26"/>
                    <a:gd name="T39" fmla="*/ 2 h 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6"/>
                    <a:gd name="T61" fmla="*/ 0 h 37"/>
                    <a:gd name="T62" fmla="*/ 26 w 26"/>
                    <a:gd name="T63" fmla="*/ 37 h 3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6" h="37">
                      <a:moveTo>
                        <a:pt x="0" y="2"/>
                      </a:moveTo>
                      <a:lnTo>
                        <a:pt x="5" y="3"/>
                      </a:lnTo>
                      <a:lnTo>
                        <a:pt x="9" y="7"/>
                      </a:lnTo>
                      <a:lnTo>
                        <a:pt x="11" y="9"/>
                      </a:lnTo>
                      <a:lnTo>
                        <a:pt x="14" y="12"/>
                      </a:lnTo>
                      <a:lnTo>
                        <a:pt x="16" y="16"/>
                      </a:lnTo>
                      <a:lnTo>
                        <a:pt x="17" y="20"/>
                      </a:lnTo>
                      <a:lnTo>
                        <a:pt x="17" y="25"/>
                      </a:lnTo>
                      <a:lnTo>
                        <a:pt x="17" y="32"/>
                      </a:lnTo>
                      <a:lnTo>
                        <a:pt x="16" y="36"/>
                      </a:lnTo>
                      <a:lnTo>
                        <a:pt x="24" y="35"/>
                      </a:lnTo>
                      <a:lnTo>
                        <a:pt x="25" y="29"/>
                      </a:lnTo>
                      <a:lnTo>
                        <a:pt x="25" y="23"/>
                      </a:lnTo>
                      <a:lnTo>
                        <a:pt x="24" y="17"/>
                      </a:lnTo>
                      <a:lnTo>
                        <a:pt x="23" y="13"/>
                      </a:lnTo>
                      <a:lnTo>
                        <a:pt x="20" y="7"/>
                      </a:lnTo>
                      <a:lnTo>
                        <a:pt x="17" y="5"/>
                      </a:lnTo>
                      <a:lnTo>
                        <a:pt x="13" y="2"/>
                      </a:lnTo>
                      <a:lnTo>
                        <a:pt x="8" y="0"/>
                      </a:lnTo>
                      <a:lnTo>
                        <a:pt x="0" y="2"/>
                      </a:lnTo>
                    </a:path>
                  </a:pathLst>
                </a:custGeom>
                <a:solidFill>
                  <a:srgbClr val="FFFFFF"/>
                </a:solidFill>
                <a:ln w="12700" cap="rnd">
                  <a:noFill/>
                  <a:round/>
                  <a:headEnd/>
                  <a:tailEnd/>
                </a:ln>
              </p:spPr>
              <p:txBody>
                <a:bodyPr/>
                <a:lstStyle/>
                <a:p>
                  <a:endParaRPr lang="en-US"/>
                </a:p>
              </p:txBody>
            </p:sp>
          </p:grpSp>
        </p:grpSp>
        <p:grpSp>
          <p:nvGrpSpPr>
            <p:cNvPr id="13467" name="Group 118"/>
            <p:cNvGrpSpPr>
              <a:grpSpLocks/>
            </p:cNvGrpSpPr>
            <p:nvPr/>
          </p:nvGrpSpPr>
          <p:grpSpPr bwMode="auto">
            <a:xfrm>
              <a:off x="313" y="1973"/>
              <a:ext cx="421" cy="495"/>
              <a:chOff x="313" y="1973"/>
              <a:chExt cx="421" cy="495"/>
            </a:xfrm>
          </p:grpSpPr>
          <p:grpSp>
            <p:nvGrpSpPr>
              <p:cNvPr id="13468" name="Group 119"/>
              <p:cNvGrpSpPr>
                <a:grpSpLocks/>
              </p:cNvGrpSpPr>
              <p:nvPr/>
            </p:nvGrpSpPr>
            <p:grpSpPr bwMode="auto">
              <a:xfrm>
                <a:off x="452" y="2233"/>
                <a:ext cx="80" cy="167"/>
                <a:chOff x="452" y="2233"/>
                <a:chExt cx="80" cy="167"/>
              </a:xfrm>
            </p:grpSpPr>
            <p:sp>
              <p:nvSpPr>
                <p:cNvPr id="13359" name="Freeform 120"/>
                <p:cNvSpPr>
                  <a:spLocks/>
                </p:cNvSpPr>
                <p:nvPr/>
              </p:nvSpPr>
              <p:spPr bwMode="auto">
                <a:xfrm>
                  <a:off x="452" y="2233"/>
                  <a:ext cx="80" cy="164"/>
                </a:xfrm>
                <a:custGeom>
                  <a:avLst/>
                  <a:gdLst>
                    <a:gd name="T0" fmla="*/ 0 w 80"/>
                    <a:gd name="T1" fmla="*/ 0 h 164"/>
                    <a:gd name="T2" fmla="*/ 7 w 80"/>
                    <a:gd name="T3" fmla="*/ 4 h 164"/>
                    <a:gd name="T4" fmla="*/ 16 w 80"/>
                    <a:gd name="T5" fmla="*/ 8 h 164"/>
                    <a:gd name="T6" fmla="*/ 26 w 80"/>
                    <a:gd name="T7" fmla="*/ 10 h 164"/>
                    <a:gd name="T8" fmla="*/ 37 w 80"/>
                    <a:gd name="T9" fmla="*/ 11 h 164"/>
                    <a:gd name="T10" fmla="*/ 44 w 80"/>
                    <a:gd name="T11" fmla="*/ 11 h 164"/>
                    <a:gd name="T12" fmla="*/ 54 w 80"/>
                    <a:gd name="T13" fmla="*/ 9 h 164"/>
                    <a:gd name="T14" fmla="*/ 61 w 80"/>
                    <a:gd name="T15" fmla="*/ 6 h 164"/>
                    <a:gd name="T16" fmla="*/ 68 w 80"/>
                    <a:gd name="T17" fmla="*/ 1 h 164"/>
                    <a:gd name="T18" fmla="*/ 76 w 80"/>
                    <a:gd name="T19" fmla="*/ 40 h 164"/>
                    <a:gd name="T20" fmla="*/ 78 w 80"/>
                    <a:gd name="T21" fmla="*/ 65 h 164"/>
                    <a:gd name="T22" fmla="*/ 79 w 80"/>
                    <a:gd name="T23" fmla="*/ 75 h 164"/>
                    <a:gd name="T24" fmla="*/ 79 w 80"/>
                    <a:gd name="T25" fmla="*/ 97 h 164"/>
                    <a:gd name="T26" fmla="*/ 78 w 80"/>
                    <a:gd name="T27" fmla="*/ 115 h 164"/>
                    <a:gd name="T28" fmla="*/ 75 w 80"/>
                    <a:gd name="T29" fmla="*/ 136 h 164"/>
                    <a:gd name="T30" fmla="*/ 72 w 80"/>
                    <a:gd name="T31" fmla="*/ 156 h 164"/>
                    <a:gd name="T32" fmla="*/ 19 w 80"/>
                    <a:gd name="T33" fmla="*/ 163 h 164"/>
                    <a:gd name="T34" fmla="*/ 12 w 80"/>
                    <a:gd name="T35" fmla="*/ 92 h 164"/>
                    <a:gd name="T36" fmla="*/ 6 w 80"/>
                    <a:gd name="T37" fmla="*/ 43 h 164"/>
                    <a:gd name="T38" fmla="*/ 0 w 80"/>
                    <a:gd name="T39" fmla="*/ 0 h 1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0"/>
                    <a:gd name="T61" fmla="*/ 0 h 164"/>
                    <a:gd name="T62" fmla="*/ 80 w 80"/>
                    <a:gd name="T63" fmla="*/ 164 h 1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0" h="164">
                      <a:moveTo>
                        <a:pt x="0" y="0"/>
                      </a:moveTo>
                      <a:lnTo>
                        <a:pt x="7" y="4"/>
                      </a:lnTo>
                      <a:lnTo>
                        <a:pt x="16" y="8"/>
                      </a:lnTo>
                      <a:lnTo>
                        <a:pt x="26" y="10"/>
                      </a:lnTo>
                      <a:lnTo>
                        <a:pt x="37" y="11"/>
                      </a:lnTo>
                      <a:lnTo>
                        <a:pt x="44" y="11"/>
                      </a:lnTo>
                      <a:lnTo>
                        <a:pt x="54" y="9"/>
                      </a:lnTo>
                      <a:lnTo>
                        <a:pt x="61" y="6"/>
                      </a:lnTo>
                      <a:lnTo>
                        <a:pt x="68" y="1"/>
                      </a:lnTo>
                      <a:lnTo>
                        <a:pt x="76" y="40"/>
                      </a:lnTo>
                      <a:lnTo>
                        <a:pt x="78" y="65"/>
                      </a:lnTo>
                      <a:lnTo>
                        <a:pt x="79" y="75"/>
                      </a:lnTo>
                      <a:lnTo>
                        <a:pt x="79" y="97"/>
                      </a:lnTo>
                      <a:lnTo>
                        <a:pt x="78" y="115"/>
                      </a:lnTo>
                      <a:lnTo>
                        <a:pt x="75" y="136"/>
                      </a:lnTo>
                      <a:lnTo>
                        <a:pt x="72" y="156"/>
                      </a:lnTo>
                      <a:lnTo>
                        <a:pt x="19" y="163"/>
                      </a:lnTo>
                      <a:lnTo>
                        <a:pt x="12" y="92"/>
                      </a:lnTo>
                      <a:lnTo>
                        <a:pt x="6" y="43"/>
                      </a:lnTo>
                      <a:lnTo>
                        <a:pt x="0" y="0"/>
                      </a:lnTo>
                    </a:path>
                  </a:pathLst>
                </a:custGeom>
                <a:solidFill>
                  <a:srgbClr val="FFFFFF"/>
                </a:solidFill>
                <a:ln w="12700" cap="rnd">
                  <a:noFill/>
                  <a:round/>
                  <a:headEnd/>
                  <a:tailEnd/>
                </a:ln>
              </p:spPr>
              <p:txBody>
                <a:bodyPr/>
                <a:lstStyle/>
                <a:p>
                  <a:endParaRPr lang="en-US"/>
                </a:p>
              </p:txBody>
            </p:sp>
            <p:sp>
              <p:nvSpPr>
                <p:cNvPr id="13360" name="Freeform 121"/>
                <p:cNvSpPr>
                  <a:spLocks/>
                </p:cNvSpPr>
                <p:nvPr/>
              </p:nvSpPr>
              <p:spPr bwMode="auto">
                <a:xfrm>
                  <a:off x="464" y="2276"/>
                  <a:ext cx="68" cy="124"/>
                </a:xfrm>
                <a:custGeom>
                  <a:avLst/>
                  <a:gdLst>
                    <a:gd name="T0" fmla="*/ 0 w 68"/>
                    <a:gd name="T1" fmla="*/ 8 h 124"/>
                    <a:gd name="T2" fmla="*/ 28 w 68"/>
                    <a:gd name="T3" fmla="*/ 8 h 124"/>
                    <a:gd name="T4" fmla="*/ 42 w 68"/>
                    <a:gd name="T5" fmla="*/ 8 h 124"/>
                    <a:gd name="T6" fmla="*/ 56 w 68"/>
                    <a:gd name="T7" fmla="*/ 5 h 124"/>
                    <a:gd name="T8" fmla="*/ 66 w 68"/>
                    <a:gd name="T9" fmla="*/ 0 h 124"/>
                    <a:gd name="T10" fmla="*/ 67 w 68"/>
                    <a:gd name="T11" fmla="*/ 103 h 124"/>
                    <a:gd name="T12" fmla="*/ 19 w 68"/>
                    <a:gd name="T13" fmla="*/ 123 h 124"/>
                    <a:gd name="T14" fmla="*/ 0 w 68"/>
                    <a:gd name="T15" fmla="*/ 8 h 124"/>
                    <a:gd name="T16" fmla="*/ 0 60000 65536"/>
                    <a:gd name="T17" fmla="*/ 0 60000 65536"/>
                    <a:gd name="T18" fmla="*/ 0 60000 65536"/>
                    <a:gd name="T19" fmla="*/ 0 60000 65536"/>
                    <a:gd name="T20" fmla="*/ 0 60000 65536"/>
                    <a:gd name="T21" fmla="*/ 0 60000 65536"/>
                    <a:gd name="T22" fmla="*/ 0 60000 65536"/>
                    <a:gd name="T23" fmla="*/ 0 60000 65536"/>
                    <a:gd name="T24" fmla="*/ 0 w 68"/>
                    <a:gd name="T25" fmla="*/ 0 h 124"/>
                    <a:gd name="T26" fmla="*/ 68 w 68"/>
                    <a:gd name="T27" fmla="*/ 124 h 12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8" h="124">
                      <a:moveTo>
                        <a:pt x="0" y="8"/>
                      </a:moveTo>
                      <a:lnTo>
                        <a:pt x="28" y="8"/>
                      </a:lnTo>
                      <a:lnTo>
                        <a:pt x="42" y="8"/>
                      </a:lnTo>
                      <a:lnTo>
                        <a:pt x="56" y="5"/>
                      </a:lnTo>
                      <a:lnTo>
                        <a:pt x="66" y="0"/>
                      </a:lnTo>
                      <a:lnTo>
                        <a:pt x="67" y="103"/>
                      </a:lnTo>
                      <a:lnTo>
                        <a:pt x="19" y="123"/>
                      </a:lnTo>
                      <a:lnTo>
                        <a:pt x="0" y="8"/>
                      </a:lnTo>
                    </a:path>
                  </a:pathLst>
                </a:custGeom>
                <a:solidFill>
                  <a:srgbClr val="FFBF1F"/>
                </a:solidFill>
                <a:ln w="12700" cap="rnd">
                  <a:noFill/>
                  <a:round/>
                  <a:headEnd/>
                  <a:tailEnd/>
                </a:ln>
              </p:spPr>
              <p:txBody>
                <a:bodyPr/>
                <a:lstStyle/>
                <a:p>
                  <a:endParaRPr lang="en-US"/>
                </a:p>
              </p:txBody>
            </p:sp>
          </p:grpSp>
          <p:grpSp>
            <p:nvGrpSpPr>
              <p:cNvPr id="13469" name="Group 122"/>
              <p:cNvGrpSpPr>
                <a:grpSpLocks/>
              </p:cNvGrpSpPr>
              <p:nvPr/>
            </p:nvGrpSpPr>
            <p:grpSpPr bwMode="auto">
              <a:xfrm>
                <a:off x="504" y="2189"/>
                <a:ext cx="169" cy="208"/>
                <a:chOff x="504" y="2189"/>
                <a:chExt cx="169" cy="208"/>
              </a:xfrm>
            </p:grpSpPr>
            <p:sp>
              <p:nvSpPr>
                <p:cNvPr id="13357" name="Freeform 123"/>
                <p:cNvSpPr>
                  <a:spLocks/>
                </p:cNvSpPr>
                <p:nvPr/>
              </p:nvSpPr>
              <p:spPr bwMode="auto">
                <a:xfrm>
                  <a:off x="504" y="2189"/>
                  <a:ext cx="169" cy="208"/>
                </a:xfrm>
                <a:custGeom>
                  <a:avLst/>
                  <a:gdLst>
                    <a:gd name="T0" fmla="*/ 7 w 169"/>
                    <a:gd name="T1" fmla="*/ 0 h 208"/>
                    <a:gd name="T2" fmla="*/ 17 w 169"/>
                    <a:gd name="T3" fmla="*/ 5 h 208"/>
                    <a:gd name="T4" fmla="*/ 29 w 169"/>
                    <a:gd name="T5" fmla="*/ 16 h 208"/>
                    <a:gd name="T6" fmla="*/ 69 w 169"/>
                    <a:gd name="T7" fmla="*/ 32 h 208"/>
                    <a:gd name="T8" fmla="*/ 80 w 169"/>
                    <a:gd name="T9" fmla="*/ 39 h 208"/>
                    <a:gd name="T10" fmla="*/ 93 w 169"/>
                    <a:gd name="T11" fmla="*/ 61 h 208"/>
                    <a:gd name="T12" fmla="*/ 93 w 169"/>
                    <a:gd name="T13" fmla="*/ 76 h 208"/>
                    <a:gd name="T14" fmla="*/ 95 w 169"/>
                    <a:gd name="T15" fmla="*/ 87 h 208"/>
                    <a:gd name="T16" fmla="*/ 102 w 169"/>
                    <a:gd name="T17" fmla="*/ 107 h 208"/>
                    <a:gd name="T18" fmla="*/ 121 w 169"/>
                    <a:gd name="T19" fmla="*/ 140 h 208"/>
                    <a:gd name="T20" fmla="*/ 135 w 169"/>
                    <a:gd name="T21" fmla="*/ 162 h 208"/>
                    <a:gd name="T22" fmla="*/ 149 w 169"/>
                    <a:gd name="T23" fmla="*/ 181 h 208"/>
                    <a:gd name="T24" fmla="*/ 168 w 169"/>
                    <a:gd name="T25" fmla="*/ 204 h 208"/>
                    <a:gd name="T26" fmla="*/ 10 w 169"/>
                    <a:gd name="T27" fmla="*/ 207 h 208"/>
                    <a:gd name="T28" fmla="*/ 19 w 169"/>
                    <a:gd name="T29" fmla="*/ 186 h 208"/>
                    <a:gd name="T30" fmla="*/ 24 w 169"/>
                    <a:gd name="T31" fmla="*/ 169 h 208"/>
                    <a:gd name="T32" fmla="*/ 26 w 169"/>
                    <a:gd name="T33" fmla="*/ 142 h 208"/>
                    <a:gd name="T34" fmla="*/ 25 w 169"/>
                    <a:gd name="T35" fmla="*/ 94 h 208"/>
                    <a:gd name="T36" fmla="*/ 20 w 169"/>
                    <a:gd name="T37" fmla="*/ 59 h 208"/>
                    <a:gd name="T38" fmla="*/ 13 w 169"/>
                    <a:gd name="T39" fmla="*/ 34 h 208"/>
                    <a:gd name="T40" fmla="*/ 0 w 169"/>
                    <a:gd name="T41" fmla="*/ 12 h 208"/>
                    <a:gd name="T42" fmla="*/ 7 w 169"/>
                    <a:gd name="T43" fmla="*/ 0 h 20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9"/>
                    <a:gd name="T67" fmla="*/ 0 h 208"/>
                    <a:gd name="T68" fmla="*/ 169 w 169"/>
                    <a:gd name="T69" fmla="*/ 208 h 20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9" h="208">
                      <a:moveTo>
                        <a:pt x="7" y="0"/>
                      </a:moveTo>
                      <a:lnTo>
                        <a:pt x="17" y="5"/>
                      </a:lnTo>
                      <a:lnTo>
                        <a:pt x="29" y="16"/>
                      </a:lnTo>
                      <a:lnTo>
                        <a:pt x="69" y="32"/>
                      </a:lnTo>
                      <a:lnTo>
                        <a:pt x="80" y="39"/>
                      </a:lnTo>
                      <a:lnTo>
                        <a:pt x="93" y="61"/>
                      </a:lnTo>
                      <a:lnTo>
                        <a:pt x="93" y="76"/>
                      </a:lnTo>
                      <a:lnTo>
                        <a:pt x="95" y="87"/>
                      </a:lnTo>
                      <a:lnTo>
                        <a:pt x="102" y="107"/>
                      </a:lnTo>
                      <a:lnTo>
                        <a:pt x="121" y="140"/>
                      </a:lnTo>
                      <a:lnTo>
                        <a:pt x="135" y="162"/>
                      </a:lnTo>
                      <a:lnTo>
                        <a:pt x="149" y="181"/>
                      </a:lnTo>
                      <a:lnTo>
                        <a:pt x="168" y="204"/>
                      </a:lnTo>
                      <a:lnTo>
                        <a:pt x="10" y="207"/>
                      </a:lnTo>
                      <a:lnTo>
                        <a:pt x="19" y="186"/>
                      </a:lnTo>
                      <a:lnTo>
                        <a:pt x="24" y="169"/>
                      </a:lnTo>
                      <a:lnTo>
                        <a:pt x="26" y="142"/>
                      </a:lnTo>
                      <a:lnTo>
                        <a:pt x="25" y="94"/>
                      </a:lnTo>
                      <a:lnTo>
                        <a:pt x="20" y="59"/>
                      </a:lnTo>
                      <a:lnTo>
                        <a:pt x="13" y="34"/>
                      </a:lnTo>
                      <a:lnTo>
                        <a:pt x="0" y="12"/>
                      </a:lnTo>
                      <a:lnTo>
                        <a:pt x="7" y="0"/>
                      </a:lnTo>
                    </a:path>
                  </a:pathLst>
                </a:custGeom>
                <a:solidFill>
                  <a:srgbClr val="FF5F7F"/>
                </a:solidFill>
                <a:ln w="12700" cap="rnd">
                  <a:noFill/>
                  <a:round/>
                  <a:headEnd/>
                  <a:tailEnd/>
                </a:ln>
              </p:spPr>
              <p:txBody>
                <a:bodyPr/>
                <a:lstStyle/>
                <a:p>
                  <a:endParaRPr lang="en-US"/>
                </a:p>
              </p:txBody>
            </p:sp>
            <p:sp>
              <p:nvSpPr>
                <p:cNvPr id="13358" name="Freeform 124"/>
                <p:cNvSpPr>
                  <a:spLocks/>
                </p:cNvSpPr>
                <p:nvPr/>
              </p:nvSpPr>
              <p:spPr bwMode="auto">
                <a:xfrm>
                  <a:off x="549" y="2216"/>
                  <a:ext cx="30" cy="106"/>
                </a:xfrm>
                <a:custGeom>
                  <a:avLst/>
                  <a:gdLst>
                    <a:gd name="T0" fmla="*/ 0 w 30"/>
                    <a:gd name="T1" fmla="*/ 0 h 106"/>
                    <a:gd name="T2" fmla="*/ 11 w 30"/>
                    <a:gd name="T3" fmla="*/ 9 h 106"/>
                    <a:gd name="T4" fmla="*/ 16 w 30"/>
                    <a:gd name="T5" fmla="*/ 20 h 106"/>
                    <a:gd name="T6" fmla="*/ 20 w 30"/>
                    <a:gd name="T7" fmla="*/ 32 h 106"/>
                    <a:gd name="T8" fmla="*/ 24 w 30"/>
                    <a:gd name="T9" fmla="*/ 44 h 106"/>
                    <a:gd name="T10" fmla="*/ 27 w 30"/>
                    <a:gd name="T11" fmla="*/ 58 h 106"/>
                    <a:gd name="T12" fmla="*/ 29 w 30"/>
                    <a:gd name="T13" fmla="*/ 73 h 106"/>
                    <a:gd name="T14" fmla="*/ 29 w 30"/>
                    <a:gd name="T15" fmla="*/ 93 h 106"/>
                    <a:gd name="T16" fmla="*/ 27 w 30"/>
                    <a:gd name="T17" fmla="*/ 105 h 106"/>
                    <a:gd name="T18" fmla="*/ 24 w 30"/>
                    <a:gd name="T19" fmla="*/ 82 h 106"/>
                    <a:gd name="T20" fmla="*/ 22 w 30"/>
                    <a:gd name="T21" fmla="*/ 68 h 106"/>
                    <a:gd name="T22" fmla="*/ 18 w 30"/>
                    <a:gd name="T23" fmla="*/ 60 h 106"/>
                    <a:gd name="T24" fmla="*/ 13 w 30"/>
                    <a:gd name="T25" fmla="*/ 56 h 106"/>
                    <a:gd name="T26" fmla="*/ 16 w 30"/>
                    <a:gd name="T27" fmla="*/ 48 h 106"/>
                    <a:gd name="T28" fmla="*/ 16 w 30"/>
                    <a:gd name="T29" fmla="*/ 35 h 106"/>
                    <a:gd name="T30" fmla="*/ 13 w 30"/>
                    <a:gd name="T31" fmla="*/ 24 h 106"/>
                    <a:gd name="T32" fmla="*/ 7 w 30"/>
                    <a:gd name="T33" fmla="*/ 12 h 106"/>
                    <a:gd name="T34" fmla="*/ 0 w 30"/>
                    <a:gd name="T35" fmla="*/ 0 h 10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0"/>
                    <a:gd name="T55" fmla="*/ 0 h 106"/>
                    <a:gd name="T56" fmla="*/ 30 w 30"/>
                    <a:gd name="T57" fmla="*/ 106 h 10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0" h="106">
                      <a:moveTo>
                        <a:pt x="0" y="0"/>
                      </a:moveTo>
                      <a:lnTo>
                        <a:pt x="11" y="9"/>
                      </a:lnTo>
                      <a:lnTo>
                        <a:pt x="16" y="20"/>
                      </a:lnTo>
                      <a:lnTo>
                        <a:pt x="20" y="32"/>
                      </a:lnTo>
                      <a:lnTo>
                        <a:pt x="24" y="44"/>
                      </a:lnTo>
                      <a:lnTo>
                        <a:pt x="27" y="58"/>
                      </a:lnTo>
                      <a:lnTo>
                        <a:pt x="29" y="73"/>
                      </a:lnTo>
                      <a:lnTo>
                        <a:pt x="29" y="93"/>
                      </a:lnTo>
                      <a:lnTo>
                        <a:pt x="27" y="105"/>
                      </a:lnTo>
                      <a:lnTo>
                        <a:pt x="24" y="82"/>
                      </a:lnTo>
                      <a:lnTo>
                        <a:pt x="22" y="68"/>
                      </a:lnTo>
                      <a:lnTo>
                        <a:pt x="18" y="60"/>
                      </a:lnTo>
                      <a:lnTo>
                        <a:pt x="13" y="56"/>
                      </a:lnTo>
                      <a:lnTo>
                        <a:pt x="16" y="48"/>
                      </a:lnTo>
                      <a:lnTo>
                        <a:pt x="16" y="35"/>
                      </a:lnTo>
                      <a:lnTo>
                        <a:pt x="13" y="24"/>
                      </a:lnTo>
                      <a:lnTo>
                        <a:pt x="7" y="12"/>
                      </a:lnTo>
                      <a:lnTo>
                        <a:pt x="0" y="0"/>
                      </a:lnTo>
                    </a:path>
                  </a:pathLst>
                </a:custGeom>
                <a:solidFill>
                  <a:srgbClr val="DF3F5F"/>
                </a:solidFill>
                <a:ln w="12700" cap="rnd">
                  <a:noFill/>
                  <a:round/>
                  <a:headEnd/>
                  <a:tailEnd/>
                </a:ln>
              </p:spPr>
              <p:txBody>
                <a:bodyPr/>
                <a:lstStyle/>
                <a:p>
                  <a:endParaRPr lang="en-US"/>
                </a:p>
              </p:txBody>
            </p:sp>
          </p:grpSp>
          <p:sp>
            <p:nvSpPr>
              <p:cNvPr id="13327" name="Freeform 125"/>
              <p:cNvSpPr>
                <a:spLocks/>
              </p:cNvSpPr>
              <p:nvPr/>
            </p:nvSpPr>
            <p:spPr bwMode="auto">
              <a:xfrm>
                <a:off x="488" y="2374"/>
                <a:ext cx="45" cy="35"/>
              </a:xfrm>
              <a:custGeom>
                <a:avLst/>
                <a:gdLst>
                  <a:gd name="T0" fmla="*/ 37 w 45"/>
                  <a:gd name="T1" fmla="*/ 6 h 35"/>
                  <a:gd name="T2" fmla="*/ 30 w 45"/>
                  <a:gd name="T3" fmla="*/ 0 h 35"/>
                  <a:gd name="T4" fmla="*/ 20 w 45"/>
                  <a:gd name="T5" fmla="*/ 3 h 35"/>
                  <a:gd name="T6" fmla="*/ 11 w 45"/>
                  <a:gd name="T7" fmla="*/ 6 h 35"/>
                  <a:gd name="T8" fmla="*/ 3 w 45"/>
                  <a:gd name="T9" fmla="*/ 10 h 35"/>
                  <a:gd name="T10" fmla="*/ 0 w 45"/>
                  <a:gd name="T11" fmla="*/ 13 h 35"/>
                  <a:gd name="T12" fmla="*/ 5 w 45"/>
                  <a:gd name="T13" fmla="*/ 17 h 35"/>
                  <a:gd name="T14" fmla="*/ 7 w 45"/>
                  <a:gd name="T15" fmla="*/ 23 h 35"/>
                  <a:gd name="T16" fmla="*/ 11 w 45"/>
                  <a:gd name="T17" fmla="*/ 27 h 35"/>
                  <a:gd name="T18" fmla="*/ 15 w 45"/>
                  <a:gd name="T19" fmla="*/ 30 h 35"/>
                  <a:gd name="T20" fmla="*/ 21 w 45"/>
                  <a:gd name="T21" fmla="*/ 32 h 35"/>
                  <a:gd name="T22" fmla="*/ 25 w 45"/>
                  <a:gd name="T23" fmla="*/ 34 h 35"/>
                  <a:gd name="T24" fmla="*/ 32 w 45"/>
                  <a:gd name="T25" fmla="*/ 34 h 35"/>
                  <a:gd name="T26" fmla="*/ 36 w 45"/>
                  <a:gd name="T27" fmla="*/ 34 h 35"/>
                  <a:gd name="T28" fmla="*/ 38 w 45"/>
                  <a:gd name="T29" fmla="*/ 32 h 35"/>
                  <a:gd name="T30" fmla="*/ 38 w 45"/>
                  <a:gd name="T31" fmla="*/ 27 h 35"/>
                  <a:gd name="T32" fmla="*/ 44 w 45"/>
                  <a:gd name="T33" fmla="*/ 27 h 35"/>
                  <a:gd name="T34" fmla="*/ 37 w 45"/>
                  <a:gd name="T35" fmla="*/ 25 h 35"/>
                  <a:gd name="T36" fmla="*/ 36 w 45"/>
                  <a:gd name="T37" fmla="*/ 19 h 35"/>
                  <a:gd name="T38" fmla="*/ 36 w 45"/>
                  <a:gd name="T39" fmla="*/ 15 h 35"/>
                  <a:gd name="T40" fmla="*/ 36 w 45"/>
                  <a:gd name="T41" fmla="*/ 12 h 35"/>
                  <a:gd name="T42" fmla="*/ 37 w 45"/>
                  <a:gd name="T43" fmla="*/ 6 h 3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
                  <a:gd name="T67" fmla="*/ 0 h 35"/>
                  <a:gd name="T68" fmla="*/ 45 w 45"/>
                  <a:gd name="T69" fmla="*/ 35 h 3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 h="35">
                    <a:moveTo>
                      <a:pt x="37" y="6"/>
                    </a:moveTo>
                    <a:lnTo>
                      <a:pt x="30" y="0"/>
                    </a:lnTo>
                    <a:lnTo>
                      <a:pt x="20" y="3"/>
                    </a:lnTo>
                    <a:lnTo>
                      <a:pt x="11" y="6"/>
                    </a:lnTo>
                    <a:lnTo>
                      <a:pt x="3" y="10"/>
                    </a:lnTo>
                    <a:lnTo>
                      <a:pt x="0" y="13"/>
                    </a:lnTo>
                    <a:lnTo>
                      <a:pt x="5" y="17"/>
                    </a:lnTo>
                    <a:lnTo>
                      <a:pt x="7" y="23"/>
                    </a:lnTo>
                    <a:lnTo>
                      <a:pt x="11" y="27"/>
                    </a:lnTo>
                    <a:lnTo>
                      <a:pt x="15" y="30"/>
                    </a:lnTo>
                    <a:lnTo>
                      <a:pt x="21" y="32"/>
                    </a:lnTo>
                    <a:lnTo>
                      <a:pt x="25" y="34"/>
                    </a:lnTo>
                    <a:lnTo>
                      <a:pt x="32" y="34"/>
                    </a:lnTo>
                    <a:lnTo>
                      <a:pt x="36" y="34"/>
                    </a:lnTo>
                    <a:lnTo>
                      <a:pt x="38" y="32"/>
                    </a:lnTo>
                    <a:lnTo>
                      <a:pt x="38" y="27"/>
                    </a:lnTo>
                    <a:lnTo>
                      <a:pt x="44" y="27"/>
                    </a:lnTo>
                    <a:lnTo>
                      <a:pt x="37" y="25"/>
                    </a:lnTo>
                    <a:lnTo>
                      <a:pt x="36" y="19"/>
                    </a:lnTo>
                    <a:lnTo>
                      <a:pt x="36" y="15"/>
                    </a:lnTo>
                    <a:lnTo>
                      <a:pt x="36" y="12"/>
                    </a:lnTo>
                    <a:lnTo>
                      <a:pt x="37" y="6"/>
                    </a:lnTo>
                  </a:path>
                </a:pathLst>
              </a:custGeom>
              <a:solidFill>
                <a:srgbClr val="FF9F9F"/>
              </a:solidFill>
              <a:ln w="12700" cap="rnd">
                <a:noFill/>
                <a:round/>
                <a:headEnd/>
                <a:tailEnd/>
              </a:ln>
            </p:spPr>
            <p:txBody>
              <a:bodyPr/>
              <a:lstStyle/>
              <a:p>
                <a:endParaRPr lang="en-US"/>
              </a:p>
            </p:txBody>
          </p:sp>
          <p:sp>
            <p:nvSpPr>
              <p:cNvPr id="13328" name="Freeform 126"/>
              <p:cNvSpPr>
                <a:spLocks/>
              </p:cNvSpPr>
              <p:nvPr/>
            </p:nvSpPr>
            <p:spPr bwMode="auto">
              <a:xfrm>
                <a:off x="417" y="2435"/>
                <a:ext cx="17" cy="24"/>
              </a:xfrm>
              <a:custGeom>
                <a:avLst/>
                <a:gdLst>
                  <a:gd name="T0" fmla="*/ 16 w 17"/>
                  <a:gd name="T1" fmla="*/ 0 h 24"/>
                  <a:gd name="T2" fmla="*/ 4 w 17"/>
                  <a:gd name="T3" fmla="*/ 23 h 24"/>
                  <a:gd name="T4" fmla="*/ 0 w 17"/>
                  <a:gd name="T5" fmla="*/ 7 h 24"/>
                  <a:gd name="T6" fmla="*/ 16 w 17"/>
                  <a:gd name="T7" fmla="*/ 0 h 24"/>
                  <a:gd name="T8" fmla="*/ 0 60000 65536"/>
                  <a:gd name="T9" fmla="*/ 0 60000 65536"/>
                  <a:gd name="T10" fmla="*/ 0 60000 65536"/>
                  <a:gd name="T11" fmla="*/ 0 60000 65536"/>
                  <a:gd name="T12" fmla="*/ 0 w 17"/>
                  <a:gd name="T13" fmla="*/ 0 h 24"/>
                  <a:gd name="T14" fmla="*/ 17 w 17"/>
                  <a:gd name="T15" fmla="*/ 24 h 24"/>
                </a:gdLst>
                <a:ahLst/>
                <a:cxnLst>
                  <a:cxn ang="T8">
                    <a:pos x="T0" y="T1"/>
                  </a:cxn>
                  <a:cxn ang="T9">
                    <a:pos x="T2" y="T3"/>
                  </a:cxn>
                  <a:cxn ang="T10">
                    <a:pos x="T4" y="T5"/>
                  </a:cxn>
                  <a:cxn ang="T11">
                    <a:pos x="T6" y="T7"/>
                  </a:cxn>
                </a:cxnLst>
                <a:rect l="T12" t="T13" r="T14" b="T15"/>
                <a:pathLst>
                  <a:path w="17" h="24">
                    <a:moveTo>
                      <a:pt x="16" y="0"/>
                    </a:moveTo>
                    <a:lnTo>
                      <a:pt x="4" y="23"/>
                    </a:lnTo>
                    <a:lnTo>
                      <a:pt x="0" y="7"/>
                    </a:lnTo>
                    <a:lnTo>
                      <a:pt x="16" y="0"/>
                    </a:lnTo>
                  </a:path>
                </a:pathLst>
              </a:custGeom>
              <a:solidFill>
                <a:srgbClr val="800000"/>
              </a:solidFill>
              <a:ln w="12700" cap="rnd">
                <a:noFill/>
                <a:round/>
                <a:headEnd/>
                <a:tailEnd/>
              </a:ln>
            </p:spPr>
            <p:txBody>
              <a:bodyPr/>
              <a:lstStyle/>
              <a:p>
                <a:endParaRPr lang="en-US"/>
              </a:p>
            </p:txBody>
          </p:sp>
          <p:grpSp>
            <p:nvGrpSpPr>
              <p:cNvPr id="13470" name="Group 127"/>
              <p:cNvGrpSpPr>
                <a:grpSpLocks/>
              </p:cNvGrpSpPr>
              <p:nvPr/>
            </p:nvGrpSpPr>
            <p:grpSpPr bwMode="auto">
              <a:xfrm>
                <a:off x="313" y="2175"/>
                <a:ext cx="171" cy="293"/>
                <a:chOff x="313" y="2175"/>
                <a:chExt cx="171" cy="293"/>
              </a:xfrm>
            </p:grpSpPr>
            <p:sp>
              <p:nvSpPr>
                <p:cNvPr id="13354" name="Freeform 128"/>
                <p:cNvSpPr>
                  <a:spLocks/>
                </p:cNvSpPr>
                <p:nvPr/>
              </p:nvSpPr>
              <p:spPr bwMode="auto">
                <a:xfrm>
                  <a:off x="313" y="2175"/>
                  <a:ext cx="171" cy="290"/>
                </a:xfrm>
                <a:custGeom>
                  <a:avLst/>
                  <a:gdLst>
                    <a:gd name="T0" fmla="*/ 132 w 171"/>
                    <a:gd name="T1" fmla="*/ 4 h 290"/>
                    <a:gd name="T2" fmla="*/ 108 w 171"/>
                    <a:gd name="T3" fmla="*/ 0 h 290"/>
                    <a:gd name="T4" fmla="*/ 92 w 171"/>
                    <a:gd name="T5" fmla="*/ 1 h 290"/>
                    <a:gd name="T6" fmla="*/ 73 w 171"/>
                    <a:gd name="T7" fmla="*/ 4 h 290"/>
                    <a:gd name="T8" fmla="*/ 62 w 171"/>
                    <a:gd name="T9" fmla="*/ 6 h 290"/>
                    <a:gd name="T10" fmla="*/ 56 w 171"/>
                    <a:gd name="T11" fmla="*/ 13 h 290"/>
                    <a:gd name="T12" fmla="*/ 50 w 171"/>
                    <a:gd name="T13" fmla="*/ 12 h 290"/>
                    <a:gd name="T14" fmla="*/ 40 w 171"/>
                    <a:gd name="T15" fmla="*/ 19 h 290"/>
                    <a:gd name="T16" fmla="*/ 32 w 171"/>
                    <a:gd name="T17" fmla="*/ 29 h 290"/>
                    <a:gd name="T18" fmla="*/ 26 w 171"/>
                    <a:gd name="T19" fmla="*/ 38 h 290"/>
                    <a:gd name="T20" fmla="*/ 19 w 171"/>
                    <a:gd name="T21" fmla="*/ 50 h 290"/>
                    <a:gd name="T22" fmla="*/ 16 w 171"/>
                    <a:gd name="T23" fmla="*/ 62 h 290"/>
                    <a:gd name="T24" fmla="*/ 12 w 171"/>
                    <a:gd name="T25" fmla="*/ 84 h 290"/>
                    <a:gd name="T26" fmla="*/ 11 w 171"/>
                    <a:gd name="T27" fmla="*/ 98 h 290"/>
                    <a:gd name="T28" fmla="*/ 11 w 171"/>
                    <a:gd name="T29" fmla="*/ 123 h 290"/>
                    <a:gd name="T30" fmla="*/ 15 w 171"/>
                    <a:gd name="T31" fmla="*/ 139 h 290"/>
                    <a:gd name="T32" fmla="*/ 13 w 171"/>
                    <a:gd name="T33" fmla="*/ 150 h 290"/>
                    <a:gd name="T34" fmla="*/ 11 w 171"/>
                    <a:gd name="T35" fmla="*/ 180 h 290"/>
                    <a:gd name="T36" fmla="*/ 7 w 171"/>
                    <a:gd name="T37" fmla="*/ 193 h 290"/>
                    <a:gd name="T38" fmla="*/ 6 w 171"/>
                    <a:gd name="T39" fmla="*/ 206 h 290"/>
                    <a:gd name="T40" fmla="*/ 3 w 171"/>
                    <a:gd name="T41" fmla="*/ 215 h 290"/>
                    <a:gd name="T42" fmla="*/ 0 w 171"/>
                    <a:gd name="T43" fmla="*/ 226 h 290"/>
                    <a:gd name="T44" fmla="*/ 2 w 171"/>
                    <a:gd name="T45" fmla="*/ 237 h 290"/>
                    <a:gd name="T46" fmla="*/ 6 w 171"/>
                    <a:gd name="T47" fmla="*/ 247 h 290"/>
                    <a:gd name="T48" fmla="*/ 15 w 171"/>
                    <a:gd name="T49" fmla="*/ 257 h 290"/>
                    <a:gd name="T50" fmla="*/ 31 w 171"/>
                    <a:gd name="T51" fmla="*/ 271 h 290"/>
                    <a:gd name="T52" fmla="*/ 40 w 171"/>
                    <a:gd name="T53" fmla="*/ 275 h 290"/>
                    <a:gd name="T54" fmla="*/ 51 w 171"/>
                    <a:gd name="T55" fmla="*/ 278 h 290"/>
                    <a:gd name="T56" fmla="*/ 60 w 171"/>
                    <a:gd name="T57" fmla="*/ 282 h 290"/>
                    <a:gd name="T58" fmla="*/ 68 w 171"/>
                    <a:gd name="T59" fmla="*/ 287 h 290"/>
                    <a:gd name="T60" fmla="*/ 105 w 171"/>
                    <a:gd name="T61" fmla="*/ 289 h 290"/>
                    <a:gd name="T62" fmla="*/ 130 w 171"/>
                    <a:gd name="T63" fmla="*/ 256 h 290"/>
                    <a:gd name="T64" fmla="*/ 138 w 171"/>
                    <a:gd name="T65" fmla="*/ 225 h 290"/>
                    <a:gd name="T66" fmla="*/ 170 w 171"/>
                    <a:gd name="T67" fmla="*/ 225 h 290"/>
                    <a:gd name="T68" fmla="*/ 168 w 171"/>
                    <a:gd name="T69" fmla="*/ 180 h 290"/>
                    <a:gd name="T70" fmla="*/ 162 w 171"/>
                    <a:gd name="T71" fmla="*/ 129 h 290"/>
                    <a:gd name="T72" fmla="*/ 152 w 171"/>
                    <a:gd name="T73" fmla="*/ 66 h 290"/>
                    <a:gd name="T74" fmla="*/ 146 w 171"/>
                    <a:gd name="T75" fmla="*/ 38 h 290"/>
                    <a:gd name="T76" fmla="*/ 132 w 171"/>
                    <a:gd name="T77" fmla="*/ 4 h 29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71"/>
                    <a:gd name="T118" fmla="*/ 0 h 290"/>
                    <a:gd name="T119" fmla="*/ 171 w 171"/>
                    <a:gd name="T120" fmla="*/ 290 h 29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71" h="290">
                      <a:moveTo>
                        <a:pt x="132" y="4"/>
                      </a:moveTo>
                      <a:lnTo>
                        <a:pt x="108" y="0"/>
                      </a:lnTo>
                      <a:lnTo>
                        <a:pt x="92" y="1"/>
                      </a:lnTo>
                      <a:lnTo>
                        <a:pt x="73" y="4"/>
                      </a:lnTo>
                      <a:lnTo>
                        <a:pt x="62" y="6"/>
                      </a:lnTo>
                      <a:lnTo>
                        <a:pt x="56" y="13"/>
                      </a:lnTo>
                      <a:lnTo>
                        <a:pt x="50" y="12"/>
                      </a:lnTo>
                      <a:lnTo>
                        <a:pt x="40" y="19"/>
                      </a:lnTo>
                      <a:lnTo>
                        <a:pt x="32" y="29"/>
                      </a:lnTo>
                      <a:lnTo>
                        <a:pt x="26" y="38"/>
                      </a:lnTo>
                      <a:lnTo>
                        <a:pt x="19" y="50"/>
                      </a:lnTo>
                      <a:lnTo>
                        <a:pt x="16" y="62"/>
                      </a:lnTo>
                      <a:lnTo>
                        <a:pt x="12" y="84"/>
                      </a:lnTo>
                      <a:lnTo>
                        <a:pt x="11" y="98"/>
                      </a:lnTo>
                      <a:lnTo>
                        <a:pt x="11" y="123"/>
                      </a:lnTo>
                      <a:lnTo>
                        <a:pt x="15" y="139"/>
                      </a:lnTo>
                      <a:lnTo>
                        <a:pt x="13" y="150"/>
                      </a:lnTo>
                      <a:lnTo>
                        <a:pt x="11" y="180"/>
                      </a:lnTo>
                      <a:lnTo>
                        <a:pt x="7" y="193"/>
                      </a:lnTo>
                      <a:lnTo>
                        <a:pt x="6" y="206"/>
                      </a:lnTo>
                      <a:lnTo>
                        <a:pt x="3" y="215"/>
                      </a:lnTo>
                      <a:lnTo>
                        <a:pt x="0" y="226"/>
                      </a:lnTo>
                      <a:lnTo>
                        <a:pt x="2" y="237"/>
                      </a:lnTo>
                      <a:lnTo>
                        <a:pt x="6" y="247"/>
                      </a:lnTo>
                      <a:lnTo>
                        <a:pt x="15" y="257"/>
                      </a:lnTo>
                      <a:lnTo>
                        <a:pt x="31" y="271"/>
                      </a:lnTo>
                      <a:lnTo>
                        <a:pt x="40" y="275"/>
                      </a:lnTo>
                      <a:lnTo>
                        <a:pt x="51" y="278"/>
                      </a:lnTo>
                      <a:lnTo>
                        <a:pt x="60" y="282"/>
                      </a:lnTo>
                      <a:lnTo>
                        <a:pt x="68" y="287"/>
                      </a:lnTo>
                      <a:lnTo>
                        <a:pt x="105" y="289"/>
                      </a:lnTo>
                      <a:lnTo>
                        <a:pt x="130" y="256"/>
                      </a:lnTo>
                      <a:lnTo>
                        <a:pt x="138" y="225"/>
                      </a:lnTo>
                      <a:lnTo>
                        <a:pt x="170" y="225"/>
                      </a:lnTo>
                      <a:lnTo>
                        <a:pt x="168" y="180"/>
                      </a:lnTo>
                      <a:lnTo>
                        <a:pt x="162" y="129"/>
                      </a:lnTo>
                      <a:lnTo>
                        <a:pt x="152" y="66"/>
                      </a:lnTo>
                      <a:lnTo>
                        <a:pt x="146" y="38"/>
                      </a:lnTo>
                      <a:lnTo>
                        <a:pt x="132" y="4"/>
                      </a:lnTo>
                    </a:path>
                  </a:pathLst>
                </a:custGeom>
                <a:solidFill>
                  <a:srgbClr val="FF5F7F"/>
                </a:solidFill>
                <a:ln w="12700" cap="rnd">
                  <a:noFill/>
                  <a:round/>
                  <a:headEnd/>
                  <a:tailEnd/>
                </a:ln>
              </p:spPr>
              <p:txBody>
                <a:bodyPr/>
                <a:lstStyle/>
                <a:p>
                  <a:endParaRPr lang="en-US"/>
                </a:p>
              </p:txBody>
            </p:sp>
            <p:sp>
              <p:nvSpPr>
                <p:cNvPr id="13355" name="Freeform 129"/>
                <p:cNvSpPr>
                  <a:spLocks/>
                </p:cNvSpPr>
                <p:nvPr/>
              </p:nvSpPr>
              <p:spPr bwMode="auto">
                <a:xfrm>
                  <a:off x="368" y="2376"/>
                  <a:ext cx="73" cy="92"/>
                </a:xfrm>
                <a:custGeom>
                  <a:avLst/>
                  <a:gdLst>
                    <a:gd name="T0" fmla="*/ 68 w 73"/>
                    <a:gd name="T1" fmla="*/ 4 h 92"/>
                    <a:gd name="T2" fmla="*/ 42 w 73"/>
                    <a:gd name="T3" fmla="*/ 2 h 92"/>
                    <a:gd name="T4" fmla="*/ 15 w 73"/>
                    <a:gd name="T5" fmla="*/ 0 h 92"/>
                    <a:gd name="T6" fmla="*/ 11 w 73"/>
                    <a:gd name="T7" fmla="*/ 6 h 92"/>
                    <a:gd name="T8" fmla="*/ 8 w 73"/>
                    <a:gd name="T9" fmla="*/ 11 h 92"/>
                    <a:gd name="T10" fmla="*/ 5 w 73"/>
                    <a:gd name="T11" fmla="*/ 17 h 92"/>
                    <a:gd name="T12" fmla="*/ 3 w 73"/>
                    <a:gd name="T13" fmla="*/ 28 h 92"/>
                    <a:gd name="T14" fmla="*/ 1 w 73"/>
                    <a:gd name="T15" fmla="*/ 36 h 92"/>
                    <a:gd name="T16" fmla="*/ 0 w 73"/>
                    <a:gd name="T17" fmla="*/ 44 h 92"/>
                    <a:gd name="T18" fmla="*/ 1 w 73"/>
                    <a:gd name="T19" fmla="*/ 54 h 92"/>
                    <a:gd name="T20" fmla="*/ 5 w 73"/>
                    <a:gd name="T21" fmla="*/ 66 h 92"/>
                    <a:gd name="T22" fmla="*/ 8 w 73"/>
                    <a:gd name="T23" fmla="*/ 76 h 92"/>
                    <a:gd name="T24" fmla="*/ 8 w 73"/>
                    <a:gd name="T25" fmla="*/ 85 h 92"/>
                    <a:gd name="T26" fmla="*/ 52 w 73"/>
                    <a:gd name="T27" fmla="*/ 91 h 92"/>
                    <a:gd name="T28" fmla="*/ 70 w 73"/>
                    <a:gd name="T29" fmla="*/ 59 h 92"/>
                    <a:gd name="T30" fmla="*/ 72 w 73"/>
                    <a:gd name="T31" fmla="*/ 51 h 92"/>
                    <a:gd name="T32" fmla="*/ 68 w 73"/>
                    <a:gd name="T33" fmla="*/ 4 h 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3"/>
                    <a:gd name="T52" fmla="*/ 0 h 92"/>
                    <a:gd name="T53" fmla="*/ 73 w 73"/>
                    <a:gd name="T54" fmla="*/ 92 h 9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3" h="92">
                      <a:moveTo>
                        <a:pt x="68" y="4"/>
                      </a:moveTo>
                      <a:lnTo>
                        <a:pt x="42" y="2"/>
                      </a:lnTo>
                      <a:lnTo>
                        <a:pt x="15" y="0"/>
                      </a:lnTo>
                      <a:lnTo>
                        <a:pt x="11" y="6"/>
                      </a:lnTo>
                      <a:lnTo>
                        <a:pt x="8" y="11"/>
                      </a:lnTo>
                      <a:lnTo>
                        <a:pt x="5" y="17"/>
                      </a:lnTo>
                      <a:lnTo>
                        <a:pt x="3" y="28"/>
                      </a:lnTo>
                      <a:lnTo>
                        <a:pt x="1" y="36"/>
                      </a:lnTo>
                      <a:lnTo>
                        <a:pt x="0" y="44"/>
                      </a:lnTo>
                      <a:lnTo>
                        <a:pt x="1" y="54"/>
                      </a:lnTo>
                      <a:lnTo>
                        <a:pt x="5" y="66"/>
                      </a:lnTo>
                      <a:lnTo>
                        <a:pt x="8" y="76"/>
                      </a:lnTo>
                      <a:lnTo>
                        <a:pt x="8" y="85"/>
                      </a:lnTo>
                      <a:lnTo>
                        <a:pt x="52" y="91"/>
                      </a:lnTo>
                      <a:lnTo>
                        <a:pt x="70" y="59"/>
                      </a:lnTo>
                      <a:lnTo>
                        <a:pt x="72" y="51"/>
                      </a:lnTo>
                      <a:lnTo>
                        <a:pt x="68" y="4"/>
                      </a:lnTo>
                    </a:path>
                  </a:pathLst>
                </a:custGeom>
                <a:solidFill>
                  <a:srgbClr val="DF1F3F"/>
                </a:solidFill>
                <a:ln w="12700" cap="rnd">
                  <a:noFill/>
                  <a:round/>
                  <a:headEnd/>
                  <a:tailEnd/>
                </a:ln>
              </p:spPr>
              <p:txBody>
                <a:bodyPr/>
                <a:lstStyle/>
                <a:p>
                  <a:endParaRPr lang="en-US"/>
                </a:p>
              </p:txBody>
            </p:sp>
            <p:sp>
              <p:nvSpPr>
                <p:cNvPr id="13356" name="Freeform 130"/>
                <p:cNvSpPr>
                  <a:spLocks/>
                </p:cNvSpPr>
                <p:nvPr/>
              </p:nvSpPr>
              <p:spPr bwMode="auto">
                <a:xfrm>
                  <a:off x="332" y="2195"/>
                  <a:ext cx="69" cy="183"/>
                </a:xfrm>
                <a:custGeom>
                  <a:avLst/>
                  <a:gdLst>
                    <a:gd name="T0" fmla="*/ 42 w 69"/>
                    <a:gd name="T1" fmla="*/ 0 h 183"/>
                    <a:gd name="T2" fmla="*/ 55 w 69"/>
                    <a:gd name="T3" fmla="*/ 23 h 183"/>
                    <a:gd name="T4" fmla="*/ 63 w 69"/>
                    <a:gd name="T5" fmla="*/ 46 h 183"/>
                    <a:gd name="T6" fmla="*/ 66 w 69"/>
                    <a:gd name="T7" fmla="*/ 75 h 183"/>
                    <a:gd name="T8" fmla="*/ 68 w 69"/>
                    <a:gd name="T9" fmla="*/ 106 h 183"/>
                    <a:gd name="T10" fmla="*/ 66 w 69"/>
                    <a:gd name="T11" fmla="*/ 144 h 183"/>
                    <a:gd name="T12" fmla="*/ 64 w 69"/>
                    <a:gd name="T13" fmla="*/ 159 h 183"/>
                    <a:gd name="T14" fmla="*/ 47 w 69"/>
                    <a:gd name="T15" fmla="*/ 172 h 183"/>
                    <a:gd name="T16" fmla="*/ 38 w 69"/>
                    <a:gd name="T17" fmla="*/ 167 h 183"/>
                    <a:gd name="T18" fmla="*/ 30 w 69"/>
                    <a:gd name="T19" fmla="*/ 165 h 183"/>
                    <a:gd name="T20" fmla="*/ 22 w 69"/>
                    <a:gd name="T21" fmla="*/ 167 h 183"/>
                    <a:gd name="T22" fmla="*/ 17 w 69"/>
                    <a:gd name="T23" fmla="*/ 175 h 183"/>
                    <a:gd name="T24" fmla="*/ 7 w 69"/>
                    <a:gd name="T25" fmla="*/ 179 h 183"/>
                    <a:gd name="T26" fmla="*/ 0 w 69"/>
                    <a:gd name="T27" fmla="*/ 182 h 183"/>
                    <a:gd name="T28" fmla="*/ 12 w 69"/>
                    <a:gd name="T29" fmla="*/ 171 h 183"/>
                    <a:gd name="T30" fmla="*/ 19 w 69"/>
                    <a:gd name="T31" fmla="*/ 167 h 183"/>
                    <a:gd name="T32" fmla="*/ 24 w 69"/>
                    <a:gd name="T33" fmla="*/ 161 h 183"/>
                    <a:gd name="T34" fmla="*/ 30 w 69"/>
                    <a:gd name="T35" fmla="*/ 161 h 183"/>
                    <a:gd name="T36" fmla="*/ 38 w 69"/>
                    <a:gd name="T37" fmla="*/ 153 h 183"/>
                    <a:gd name="T38" fmla="*/ 30 w 69"/>
                    <a:gd name="T39" fmla="*/ 145 h 183"/>
                    <a:gd name="T40" fmla="*/ 41 w 69"/>
                    <a:gd name="T41" fmla="*/ 147 h 183"/>
                    <a:gd name="T42" fmla="*/ 34 w 69"/>
                    <a:gd name="T43" fmla="*/ 121 h 183"/>
                    <a:gd name="T44" fmla="*/ 28 w 69"/>
                    <a:gd name="T45" fmla="*/ 100 h 183"/>
                    <a:gd name="T46" fmla="*/ 25 w 69"/>
                    <a:gd name="T47" fmla="*/ 84 h 183"/>
                    <a:gd name="T48" fmla="*/ 29 w 69"/>
                    <a:gd name="T49" fmla="*/ 62 h 183"/>
                    <a:gd name="T50" fmla="*/ 34 w 69"/>
                    <a:gd name="T51" fmla="*/ 87 h 183"/>
                    <a:gd name="T52" fmla="*/ 45 w 69"/>
                    <a:gd name="T53" fmla="*/ 115 h 183"/>
                    <a:gd name="T54" fmla="*/ 57 w 69"/>
                    <a:gd name="T55" fmla="*/ 146 h 183"/>
                    <a:gd name="T56" fmla="*/ 57 w 69"/>
                    <a:gd name="T57" fmla="*/ 103 h 183"/>
                    <a:gd name="T58" fmla="*/ 55 w 69"/>
                    <a:gd name="T59" fmla="*/ 76 h 183"/>
                    <a:gd name="T60" fmla="*/ 52 w 69"/>
                    <a:gd name="T61" fmla="*/ 34 h 183"/>
                    <a:gd name="T62" fmla="*/ 42 w 69"/>
                    <a:gd name="T63" fmla="*/ 0 h 18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9"/>
                    <a:gd name="T97" fmla="*/ 0 h 183"/>
                    <a:gd name="T98" fmla="*/ 69 w 69"/>
                    <a:gd name="T99" fmla="*/ 183 h 18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9" h="183">
                      <a:moveTo>
                        <a:pt x="42" y="0"/>
                      </a:moveTo>
                      <a:lnTo>
                        <a:pt x="55" y="23"/>
                      </a:lnTo>
                      <a:lnTo>
                        <a:pt x="63" y="46"/>
                      </a:lnTo>
                      <a:lnTo>
                        <a:pt x="66" y="75"/>
                      </a:lnTo>
                      <a:lnTo>
                        <a:pt x="68" y="106"/>
                      </a:lnTo>
                      <a:lnTo>
                        <a:pt x="66" y="144"/>
                      </a:lnTo>
                      <a:lnTo>
                        <a:pt x="64" y="159"/>
                      </a:lnTo>
                      <a:lnTo>
                        <a:pt x="47" y="172"/>
                      </a:lnTo>
                      <a:lnTo>
                        <a:pt x="38" y="167"/>
                      </a:lnTo>
                      <a:lnTo>
                        <a:pt x="30" y="165"/>
                      </a:lnTo>
                      <a:lnTo>
                        <a:pt x="22" y="167"/>
                      </a:lnTo>
                      <a:lnTo>
                        <a:pt x="17" y="175"/>
                      </a:lnTo>
                      <a:lnTo>
                        <a:pt x="7" y="179"/>
                      </a:lnTo>
                      <a:lnTo>
                        <a:pt x="0" y="182"/>
                      </a:lnTo>
                      <a:lnTo>
                        <a:pt x="12" y="171"/>
                      </a:lnTo>
                      <a:lnTo>
                        <a:pt x="19" y="167"/>
                      </a:lnTo>
                      <a:lnTo>
                        <a:pt x="24" y="161"/>
                      </a:lnTo>
                      <a:lnTo>
                        <a:pt x="30" y="161"/>
                      </a:lnTo>
                      <a:lnTo>
                        <a:pt x="38" y="153"/>
                      </a:lnTo>
                      <a:lnTo>
                        <a:pt x="30" y="145"/>
                      </a:lnTo>
                      <a:lnTo>
                        <a:pt x="41" y="147"/>
                      </a:lnTo>
                      <a:lnTo>
                        <a:pt x="34" y="121"/>
                      </a:lnTo>
                      <a:lnTo>
                        <a:pt x="28" y="100"/>
                      </a:lnTo>
                      <a:lnTo>
                        <a:pt x="25" y="84"/>
                      </a:lnTo>
                      <a:lnTo>
                        <a:pt x="29" y="62"/>
                      </a:lnTo>
                      <a:lnTo>
                        <a:pt x="34" y="87"/>
                      </a:lnTo>
                      <a:lnTo>
                        <a:pt x="45" y="115"/>
                      </a:lnTo>
                      <a:lnTo>
                        <a:pt x="57" y="146"/>
                      </a:lnTo>
                      <a:lnTo>
                        <a:pt x="57" y="103"/>
                      </a:lnTo>
                      <a:lnTo>
                        <a:pt x="55" y="76"/>
                      </a:lnTo>
                      <a:lnTo>
                        <a:pt x="52" y="34"/>
                      </a:lnTo>
                      <a:lnTo>
                        <a:pt x="42" y="0"/>
                      </a:lnTo>
                    </a:path>
                  </a:pathLst>
                </a:custGeom>
                <a:solidFill>
                  <a:srgbClr val="DF3F5F"/>
                </a:solidFill>
                <a:ln w="12700" cap="rnd">
                  <a:noFill/>
                  <a:round/>
                  <a:headEnd/>
                  <a:tailEnd/>
                </a:ln>
              </p:spPr>
              <p:txBody>
                <a:bodyPr/>
                <a:lstStyle/>
                <a:p>
                  <a:endParaRPr lang="en-US"/>
                </a:p>
              </p:txBody>
            </p:sp>
          </p:grpSp>
          <p:sp>
            <p:nvSpPr>
              <p:cNvPr id="13330" name="Freeform 131"/>
              <p:cNvSpPr>
                <a:spLocks/>
              </p:cNvSpPr>
              <p:nvPr/>
            </p:nvSpPr>
            <p:spPr bwMode="auto">
              <a:xfrm>
                <a:off x="521" y="2300"/>
                <a:ext cx="213" cy="113"/>
              </a:xfrm>
              <a:custGeom>
                <a:avLst/>
                <a:gdLst>
                  <a:gd name="T0" fmla="*/ 0 w 213"/>
                  <a:gd name="T1" fmla="*/ 91 h 113"/>
                  <a:gd name="T2" fmla="*/ 82 w 213"/>
                  <a:gd name="T3" fmla="*/ 0 h 113"/>
                  <a:gd name="T4" fmla="*/ 212 w 213"/>
                  <a:gd name="T5" fmla="*/ 35 h 113"/>
                  <a:gd name="T6" fmla="*/ 159 w 213"/>
                  <a:gd name="T7" fmla="*/ 100 h 113"/>
                  <a:gd name="T8" fmla="*/ 125 w 213"/>
                  <a:gd name="T9" fmla="*/ 107 h 113"/>
                  <a:gd name="T10" fmla="*/ 92 w 213"/>
                  <a:gd name="T11" fmla="*/ 112 h 113"/>
                  <a:gd name="T12" fmla="*/ 17 w 213"/>
                  <a:gd name="T13" fmla="*/ 107 h 113"/>
                  <a:gd name="T14" fmla="*/ 0 w 213"/>
                  <a:gd name="T15" fmla="*/ 91 h 113"/>
                  <a:gd name="T16" fmla="*/ 0 60000 65536"/>
                  <a:gd name="T17" fmla="*/ 0 60000 65536"/>
                  <a:gd name="T18" fmla="*/ 0 60000 65536"/>
                  <a:gd name="T19" fmla="*/ 0 60000 65536"/>
                  <a:gd name="T20" fmla="*/ 0 60000 65536"/>
                  <a:gd name="T21" fmla="*/ 0 60000 65536"/>
                  <a:gd name="T22" fmla="*/ 0 60000 65536"/>
                  <a:gd name="T23" fmla="*/ 0 60000 65536"/>
                  <a:gd name="T24" fmla="*/ 0 w 213"/>
                  <a:gd name="T25" fmla="*/ 0 h 113"/>
                  <a:gd name="T26" fmla="*/ 213 w 213"/>
                  <a:gd name="T27" fmla="*/ 113 h 1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3" h="113">
                    <a:moveTo>
                      <a:pt x="0" y="91"/>
                    </a:moveTo>
                    <a:lnTo>
                      <a:pt x="82" y="0"/>
                    </a:lnTo>
                    <a:lnTo>
                      <a:pt x="212" y="35"/>
                    </a:lnTo>
                    <a:lnTo>
                      <a:pt x="159" y="100"/>
                    </a:lnTo>
                    <a:lnTo>
                      <a:pt x="125" y="107"/>
                    </a:lnTo>
                    <a:lnTo>
                      <a:pt x="92" y="112"/>
                    </a:lnTo>
                    <a:lnTo>
                      <a:pt x="17" y="107"/>
                    </a:lnTo>
                    <a:lnTo>
                      <a:pt x="0" y="91"/>
                    </a:lnTo>
                  </a:path>
                </a:pathLst>
              </a:custGeom>
              <a:solidFill>
                <a:srgbClr val="9F9F9F"/>
              </a:solidFill>
              <a:ln w="12700" cap="rnd">
                <a:noFill/>
                <a:round/>
                <a:headEnd/>
                <a:tailEnd/>
              </a:ln>
            </p:spPr>
            <p:txBody>
              <a:bodyPr/>
              <a:lstStyle/>
              <a:p>
                <a:endParaRPr lang="en-US"/>
              </a:p>
            </p:txBody>
          </p:sp>
          <p:sp>
            <p:nvSpPr>
              <p:cNvPr id="13331" name="Freeform 132"/>
              <p:cNvSpPr>
                <a:spLocks/>
              </p:cNvSpPr>
              <p:nvPr/>
            </p:nvSpPr>
            <p:spPr bwMode="auto">
              <a:xfrm>
                <a:off x="413" y="2371"/>
                <a:ext cx="181" cy="71"/>
              </a:xfrm>
              <a:custGeom>
                <a:avLst/>
                <a:gdLst>
                  <a:gd name="T0" fmla="*/ 10 w 181"/>
                  <a:gd name="T1" fmla="*/ 17 h 71"/>
                  <a:gd name="T2" fmla="*/ 77 w 181"/>
                  <a:gd name="T3" fmla="*/ 8 h 71"/>
                  <a:gd name="T4" fmla="*/ 91 w 181"/>
                  <a:gd name="T5" fmla="*/ 3 h 71"/>
                  <a:gd name="T6" fmla="*/ 99 w 181"/>
                  <a:gd name="T7" fmla="*/ 1 h 71"/>
                  <a:gd name="T8" fmla="*/ 105 w 181"/>
                  <a:gd name="T9" fmla="*/ 0 h 71"/>
                  <a:gd name="T10" fmla="*/ 116 w 181"/>
                  <a:gd name="T11" fmla="*/ 1 h 71"/>
                  <a:gd name="T12" fmla="*/ 127 w 181"/>
                  <a:gd name="T13" fmla="*/ 3 h 71"/>
                  <a:gd name="T14" fmla="*/ 135 w 181"/>
                  <a:gd name="T15" fmla="*/ 4 h 71"/>
                  <a:gd name="T16" fmla="*/ 151 w 181"/>
                  <a:gd name="T17" fmla="*/ 6 h 71"/>
                  <a:gd name="T18" fmla="*/ 160 w 181"/>
                  <a:gd name="T19" fmla="*/ 6 h 71"/>
                  <a:gd name="T20" fmla="*/ 166 w 181"/>
                  <a:gd name="T21" fmla="*/ 7 h 71"/>
                  <a:gd name="T22" fmla="*/ 172 w 181"/>
                  <a:gd name="T23" fmla="*/ 8 h 71"/>
                  <a:gd name="T24" fmla="*/ 178 w 181"/>
                  <a:gd name="T25" fmla="*/ 11 h 71"/>
                  <a:gd name="T26" fmla="*/ 180 w 181"/>
                  <a:gd name="T27" fmla="*/ 13 h 71"/>
                  <a:gd name="T28" fmla="*/ 177 w 181"/>
                  <a:gd name="T29" fmla="*/ 16 h 71"/>
                  <a:gd name="T30" fmla="*/ 166 w 181"/>
                  <a:gd name="T31" fmla="*/ 16 h 71"/>
                  <a:gd name="T32" fmla="*/ 162 w 181"/>
                  <a:gd name="T33" fmla="*/ 17 h 71"/>
                  <a:gd name="T34" fmla="*/ 161 w 181"/>
                  <a:gd name="T35" fmla="*/ 24 h 71"/>
                  <a:gd name="T36" fmla="*/ 158 w 181"/>
                  <a:gd name="T37" fmla="*/ 27 h 71"/>
                  <a:gd name="T38" fmla="*/ 156 w 181"/>
                  <a:gd name="T39" fmla="*/ 28 h 71"/>
                  <a:gd name="T40" fmla="*/ 154 w 181"/>
                  <a:gd name="T41" fmla="*/ 32 h 71"/>
                  <a:gd name="T42" fmla="*/ 151 w 181"/>
                  <a:gd name="T43" fmla="*/ 36 h 71"/>
                  <a:gd name="T44" fmla="*/ 147 w 181"/>
                  <a:gd name="T45" fmla="*/ 38 h 71"/>
                  <a:gd name="T46" fmla="*/ 145 w 181"/>
                  <a:gd name="T47" fmla="*/ 40 h 71"/>
                  <a:gd name="T48" fmla="*/ 141 w 181"/>
                  <a:gd name="T49" fmla="*/ 42 h 71"/>
                  <a:gd name="T50" fmla="*/ 130 w 181"/>
                  <a:gd name="T51" fmla="*/ 48 h 71"/>
                  <a:gd name="T52" fmla="*/ 124 w 181"/>
                  <a:gd name="T53" fmla="*/ 49 h 71"/>
                  <a:gd name="T54" fmla="*/ 108 w 181"/>
                  <a:gd name="T55" fmla="*/ 50 h 71"/>
                  <a:gd name="T56" fmla="*/ 96 w 181"/>
                  <a:gd name="T57" fmla="*/ 49 h 71"/>
                  <a:gd name="T58" fmla="*/ 89 w 181"/>
                  <a:gd name="T59" fmla="*/ 46 h 71"/>
                  <a:gd name="T60" fmla="*/ 85 w 181"/>
                  <a:gd name="T61" fmla="*/ 45 h 71"/>
                  <a:gd name="T62" fmla="*/ 79 w 181"/>
                  <a:gd name="T63" fmla="*/ 46 h 71"/>
                  <a:gd name="T64" fmla="*/ 69 w 181"/>
                  <a:gd name="T65" fmla="*/ 48 h 71"/>
                  <a:gd name="T66" fmla="*/ 59 w 181"/>
                  <a:gd name="T67" fmla="*/ 48 h 71"/>
                  <a:gd name="T68" fmla="*/ 21 w 181"/>
                  <a:gd name="T69" fmla="*/ 62 h 71"/>
                  <a:gd name="T70" fmla="*/ 6 w 181"/>
                  <a:gd name="T71" fmla="*/ 70 h 71"/>
                  <a:gd name="T72" fmla="*/ 1 w 181"/>
                  <a:gd name="T73" fmla="*/ 56 h 71"/>
                  <a:gd name="T74" fmla="*/ 0 w 181"/>
                  <a:gd name="T75" fmla="*/ 47 h 71"/>
                  <a:gd name="T76" fmla="*/ 0 w 181"/>
                  <a:gd name="T77" fmla="*/ 39 h 71"/>
                  <a:gd name="T78" fmla="*/ 3 w 181"/>
                  <a:gd name="T79" fmla="*/ 30 h 71"/>
                  <a:gd name="T80" fmla="*/ 10 w 181"/>
                  <a:gd name="T81" fmla="*/ 17 h 7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81"/>
                  <a:gd name="T124" fmla="*/ 0 h 71"/>
                  <a:gd name="T125" fmla="*/ 181 w 181"/>
                  <a:gd name="T126" fmla="*/ 71 h 7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81" h="71">
                    <a:moveTo>
                      <a:pt x="10" y="17"/>
                    </a:moveTo>
                    <a:lnTo>
                      <a:pt x="77" y="8"/>
                    </a:lnTo>
                    <a:lnTo>
                      <a:pt x="91" y="3"/>
                    </a:lnTo>
                    <a:lnTo>
                      <a:pt x="99" y="1"/>
                    </a:lnTo>
                    <a:lnTo>
                      <a:pt x="105" y="0"/>
                    </a:lnTo>
                    <a:lnTo>
                      <a:pt x="116" y="1"/>
                    </a:lnTo>
                    <a:lnTo>
                      <a:pt x="127" y="3"/>
                    </a:lnTo>
                    <a:lnTo>
                      <a:pt x="135" y="4"/>
                    </a:lnTo>
                    <a:lnTo>
                      <a:pt x="151" y="6"/>
                    </a:lnTo>
                    <a:lnTo>
                      <a:pt x="160" y="6"/>
                    </a:lnTo>
                    <a:lnTo>
                      <a:pt x="166" y="7"/>
                    </a:lnTo>
                    <a:lnTo>
                      <a:pt x="172" y="8"/>
                    </a:lnTo>
                    <a:lnTo>
                      <a:pt x="178" y="11"/>
                    </a:lnTo>
                    <a:lnTo>
                      <a:pt x="180" y="13"/>
                    </a:lnTo>
                    <a:lnTo>
                      <a:pt x="177" y="16"/>
                    </a:lnTo>
                    <a:lnTo>
                      <a:pt x="166" y="16"/>
                    </a:lnTo>
                    <a:lnTo>
                      <a:pt x="162" y="17"/>
                    </a:lnTo>
                    <a:lnTo>
                      <a:pt x="161" y="24"/>
                    </a:lnTo>
                    <a:lnTo>
                      <a:pt x="158" y="27"/>
                    </a:lnTo>
                    <a:lnTo>
                      <a:pt x="156" y="28"/>
                    </a:lnTo>
                    <a:lnTo>
                      <a:pt x="154" y="32"/>
                    </a:lnTo>
                    <a:lnTo>
                      <a:pt x="151" y="36"/>
                    </a:lnTo>
                    <a:lnTo>
                      <a:pt x="147" y="38"/>
                    </a:lnTo>
                    <a:lnTo>
                      <a:pt x="145" y="40"/>
                    </a:lnTo>
                    <a:lnTo>
                      <a:pt x="141" y="42"/>
                    </a:lnTo>
                    <a:lnTo>
                      <a:pt x="130" y="48"/>
                    </a:lnTo>
                    <a:lnTo>
                      <a:pt x="124" y="49"/>
                    </a:lnTo>
                    <a:lnTo>
                      <a:pt x="108" y="50"/>
                    </a:lnTo>
                    <a:lnTo>
                      <a:pt x="96" y="49"/>
                    </a:lnTo>
                    <a:lnTo>
                      <a:pt x="89" y="46"/>
                    </a:lnTo>
                    <a:lnTo>
                      <a:pt x="85" y="45"/>
                    </a:lnTo>
                    <a:lnTo>
                      <a:pt x="79" y="46"/>
                    </a:lnTo>
                    <a:lnTo>
                      <a:pt x="69" y="48"/>
                    </a:lnTo>
                    <a:lnTo>
                      <a:pt x="59" y="48"/>
                    </a:lnTo>
                    <a:lnTo>
                      <a:pt x="21" y="62"/>
                    </a:lnTo>
                    <a:lnTo>
                      <a:pt x="6" y="70"/>
                    </a:lnTo>
                    <a:lnTo>
                      <a:pt x="1" y="56"/>
                    </a:lnTo>
                    <a:lnTo>
                      <a:pt x="0" y="47"/>
                    </a:lnTo>
                    <a:lnTo>
                      <a:pt x="0" y="39"/>
                    </a:lnTo>
                    <a:lnTo>
                      <a:pt x="3" y="30"/>
                    </a:lnTo>
                    <a:lnTo>
                      <a:pt x="10" y="17"/>
                    </a:lnTo>
                  </a:path>
                </a:pathLst>
              </a:custGeom>
              <a:solidFill>
                <a:srgbClr val="FFBFBF"/>
              </a:solidFill>
              <a:ln w="12700" cap="rnd">
                <a:noFill/>
                <a:round/>
                <a:headEnd/>
                <a:tailEnd/>
              </a:ln>
            </p:spPr>
            <p:txBody>
              <a:bodyPr/>
              <a:lstStyle/>
              <a:p>
                <a:endParaRPr lang="en-US"/>
              </a:p>
            </p:txBody>
          </p:sp>
          <p:grpSp>
            <p:nvGrpSpPr>
              <p:cNvPr id="13471" name="Group 133"/>
              <p:cNvGrpSpPr>
                <a:grpSpLocks/>
              </p:cNvGrpSpPr>
              <p:nvPr/>
            </p:nvGrpSpPr>
            <p:grpSpPr bwMode="auto">
              <a:xfrm>
                <a:off x="377" y="1973"/>
                <a:ext cx="200" cy="270"/>
                <a:chOff x="377" y="1973"/>
                <a:chExt cx="200" cy="270"/>
              </a:xfrm>
            </p:grpSpPr>
            <p:grpSp>
              <p:nvGrpSpPr>
                <p:cNvPr id="89216" name="Group 134"/>
                <p:cNvGrpSpPr>
                  <a:grpSpLocks/>
                </p:cNvGrpSpPr>
                <p:nvPr/>
              </p:nvGrpSpPr>
              <p:grpSpPr bwMode="auto">
                <a:xfrm>
                  <a:off x="563" y="2048"/>
                  <a:ext cx="10" cy="42"/>
                  <a:chOff x="563" y="2048"/>
                  <a:chExt cx="10" cy="42"/>
                </a:xfrm>
              </p:grpSpPr>
              <p:sp>
                <p:nvSpPr>
                  <p:cNvPr id="13352" name="Oval 135"/>
                  <p:cNvSpPr>
                    <a:spLocks noChangeArrowheads="1"/>
                  </p:cNvSpPr>
                  <p:nvPr/>
                </p:nvSpPr>
                <p:spPr bwMode="auto">
                  <a:xfrm>
                    <a:off x="563" y="2048"/>
                    <a:ext cx="10" cy="42"/>
                  </a:xfrm>
                  <a:prstGeom prst="ellipse">
                    <a:avLst/>
                  </a:prstGeom>
                  <a:solidFill>
                    <a:srgbClr val="7F3F00"/>
                  </a:solidFill>
                  <a:ln w="12700">
                    <a:noFill/>
                    <a:round/>
                    <a:headEnd/>
                    <a:tailEnd/>
                  </a:ln>
                </p:spPr>
                <p:txBody>
                  <a:bodyPr wrap="none" anchor="ctr"/>
                  <a:lstStyle/>
                  <a:p>
                    <a:endParaRPr lang="en-US"/>
                  </a:p>
                </p:txBody>
              </p:sp>
              <p:sp>
                <p:nvSpPr>
                  <p:cNvPr id="13353" name="Oval 136"/>
                  <p:cNvSpPr>
                    <a:spLocks noChangeArrowheads="1"/>
                  </p:cNvSpPr>
                  <p:nvPr/>
                </p:nvSpPr>
                <p:spPr bwMode="auto">
                  <a:xfrm>
                    <a:off x="564" y="2049"/>
                    <a:ext cx="8" cy="40"/>
                  </a:xfrm>
                  <a:prstGeom prst="ellipse">
                    <a:avLst/>
                  </a:prstGeom>
                  <a:solidFill>
                    <a:srgbClr val="FFDFBF"/>
                  </a:solidFill>
                  <a:ln w="12700">
                    <a:noFill/>
                    <a:round/>
                    <a:headEnd/>
                    <a:tailEnd/>
                  </a:ln>
                </p:spPr>
                <p:txBody>
                  <a:bodyPr wrap="none" anchor="ctr"/>
                  <a:lstStyle/>
                  <a:p>
                    <a:endParaRPr lang="en-US"/>
                  </a:p>
                </p:txBody>
              </p:sp>
            </p:grpSp>
            <p:grpSp>
              <p:nvGrpSpPr>
                <p:cNvPr id="89217" name="Group 137"/>
                <p:cNvGrpSpPr>
                  <a:grpSpLocks/>
                </p:cNvGrpSpPr>
                <p:nvPr/>
              </p:nvGrpSpPr>
              <p:grpSpPr bwMode="auto">
                <a:xfrm>
                  <a:off x="377" y="1973"/>
                  <a:ext cx="200" cy="270"/>
                  <a:chOff x="377" y="1973"/>
                  <a:chExt cx="200" cy="270"/>
                </a:xfrm>
              </p:grpSpPr>
              <p:grpSp>
                <p:nvGrpSpPr>
                  <p:cNvPr id="89218" name="Group 138"/>
                  <p:cNvGrpSpPr>
                    <a:grpSpLocks/>
                  </p:cNvGrpSpPr>
                  <p:nvPr/>
                </p:nvGrpSpPr>
                <p:grpSpPr bwMode="auto">
                  <a:xfrm>
                    <a:off x="425" y="1991"/>
                    <a:ext cx="152" cy="252"/>
                    <a:chOff x="425" y="1991"/>
                    <a:chExt cx="152" cy="252"/>
                  </a:xfrm>
                </p:grpSpPr>
                <p:sp>
                  <p:nvSpPr>
                    <p:cNvPr id="13348" name="Freeform 139"/>
                    <p:cNvSpPr>
                      <a:spLocks/>
                    </p:cNvSpPr>
                    <p:nvPr/>
                  </p:nvSpPr>
                  <p:spPr bwMode="auto">
                    <a:xfrm>
                      <a:off x="425" y="1991"/>
                      <a:ext cx="152" cy="252"/>
                    </a:xfrm>
                    <a:custGeom>
                      <a:avLst/>
                      <a:gdLst>
                        <a:gd name="T0" fmla="*/ 110 w 152"/>
                        <a:gd name="T1" fmla="*/ 9 h 252"/>
                        <a:gd name="T2" fmla="*/ 123 w 152"/>
                        <a:gd name="T3" fmla="*/ 20 h 252"/>
                        <a:gd name="T4" fmla="*/ 129 w 152"/>
                        <a:gd name="T5" fmla="*/ 36 h 252"/>
                        <a:gd name="T6" fmla="*/ 133 w 152"/>
                        <a:gd name="T7" fmla="*/ 55 h 252"/>
                        <a:gd name="T8" fmla="*/ 133 w 152"/>
                        <a:gd name="T9" fmla="*/ 74 h 252"/>
                        <a:gd name="T10" fmla="*/ 135 w 152"/>
                        <a:gd name="T11" fmla="*/ 87 h 252"/>
                        <a:gd name="T12" fmla="*/ 148 w 152"/>
                        <a:gd name="T13" fmla="*/ 101 h 252"/>
                        <a:gd name="T14" fmla="*/ 151 w 152"/>
                        <a:gd name="T15" fmla="*/ 107 h 252"/>
                        <a:gd name="T16" fmla="*/ 147 w 152"/>
                        <a:gd name="T17" fmla="*/ 110 h 252"/>
                        <a:gd name="T18" fmla="*/ 141 w 152"/>
                        <a:gd name="T19" fmla="*/ 114 h 252"/>
                        <a:gd name="T20" fmla="*/ 142 w 152"/>
                        <a:gd name="T21" fmla="*/ 121 h 252"/>
                        <a:gd name="T22" fmla="*/ 136 w 152"/>
                        <a:gd name="T23" fmla="*/ 126 h 252"/>
                        <a:gd name="T24" fmla="*/ 126 w 152"/>
                        <a:gd name="T25" fmla="*/ 130 h 252"/>
                        <a:gd name="T26" fmla="*/ 141 w 152"/>
                        <a:gd name="T27" fmla="*/ 135 h 252"/>
                        <a:gd name="T28" fmla="*/ 137 w 152"/>
                        <a:gd name="T29" fmla="*/ 146 h 252"/>
                        <a:gd name="T30" fmla="*/ 137 w 152"/>
                        <a:gd name="T31" fmla="*/ 161 h 252"/>
                        <a:gd name="T32" fmla="*/ 132 w 152"/>
                        <a:gd name="T33" fmla="*/ 167 h 252"/>
                        <a:gd name="T34" fmla="*/ 121 w 152"/>
                        <a:gd name="T35" fmla="*/ 170 h 252"/>
                        <a:gd name="T36" fmla="*/ 101 w 152"/>
                        <a:gd name="T37" fmla="*/ 173 h 252"/>
                        <a:gd name="T38" fmla="*/ 91 w 152"/>
                        <a:gd name="T39" fmla="*/ 179 h 252"/>
                        <a:gd name="T40" fmla="*/ 98 w 152"/>
                        <a:gd name="T41" fmla="*/ 244 h 252"/>
                        <a:gd name="T42" fmla="*/ 67 w 152"/>
                        <a:gd name="T43" fmla="*/ 251 h 252"/>
                        <a:gd name="T44" fmla="*/ 43 w 152"/>
                        <a:gd name="T45" fmla="*/ 245 h 252"/>
                        <a:gd name="T46" fmla="*/ 21 w 152"/>
                        <a:gd name="T47" fmla="*/ 153 h 252"/>
                        <a:gd name="T48" fmla="*/ 7 w 152"/>
                        <a:gd name="T49" fmla="*/ 125 h 252"/>
                        <a:gd name="T50" fmla="*/ 1 w 152"/>
                        <a:gd name="T51" fmla="*/ 104 h 252"/>
                        <a:gd name="T52" fmla="*/ 0 w 152"/>
                        <a:gd name="T53" fmla="*/ 75 h 252"/>
                        <a:gd name="T54" fmla="*/ 5 w 152"/>
                        <a:gd name="T55" fmla="*/ 47 h 252"/>
                        <a:gd name="T56" fmla="*/ 13 w 152"/>
                        <a:gd name="T57" fmla="*/ 25 h 252"/>
                        <a:gd name="T58" fmla="*/ 31 w 152"/>
                        <a:gd name="T59" fmla="*/ 7 h 252"/>
                        <a:gd name="T60" fmla="*/ 55 w 152"/>
                        <a:gd name="T61" fmla="*/ 0 h 252"/>
                        <a:gd name="T62" fmla="*/ 83 w 152"/>
                        <a:gd name="T63" fmla="*/ 1 h 25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52"/>
                        <a:gd name="T97" fmla="*/ 0 h 252"/>
                        <a:gd name="T98" fmla="*/ 152 w 152"/>
                        <a:gd name="T99" fmla="*/ 252 h 25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52" h="252">
                          <a:moveTo>
                            <a:pt x="97" y="5"/>
                          </a:moveTo>
                          <a:lnTo>
                            <a:pt x="110" y="9"/>
                          </a:lnTo>
                          <a:lnTo>
                            <a:pt x="118" y="15"/>
                          </a:lnTo>
                          <a:lnTo>
                            <a:pt x="123" y="20"/>
                          </a:lnTo>
                          <a:lnTo>
                            <a:pt x="126" y="28"/>
                          </a:lnTo>
                          <a:lnTo>
                            <a:pt x="129" y="36"/>
                          </a:lnTo>
                          <a:lnTo>
                            <a:pt x="131" y="44"/>
                          </a:lnTo>
                          <a:lnTo>
                            <a:pt x="133" y="55"/>
                          </a:lnTo>
                          <a:lnTo>
                            <a:pt x="134" y="67"/>
                          </a:lnTo>
                          <a:lnTo>
                            <a:pt x="133" y="74"/>
                          </a:lnTo>
                          <a:lnTo>
                            <a:pt x="132" y="80"/>
                          </a:lnTo>
                          <a:lnTo>
                            <a:pt x="135" y="87"/>
                          </a:lnTo>
                          <a:lnTo>
                            <a:pt x="145" y="98"/>
                          </a:lnTo>
                          <a:lnTo>
                            <a:pt x="148" y="101"/>
                          </a:lnTo>
                          <a:lnTo>
                            <a:pt x="150" y="105"/>
                          </a:lnTo>
                          <a:lnTo>
                            <a:pt x="151" y="107"/>
                          </a:lnTo>
                          <a:lnTo>
                            <a:pt x="149" y="110"/>
                          </a:lnTo>
                          <a:lnTo>
                            <a:pt x="147" y="110"/>
                          </a:lnTo>
                          <a:lnTo>
                            <a:pt x="142" y="112"/>
                          </a:lnTo>
                          <a:lnTo>
                            <a:pt x="141" y="114"/>
                          </a:lnTo>
                          <a:lnTo>
                            <a:pt x="142" y="118"/>
                          </a:lnTo>
                          <a:lnTo>
                            <a:pt x="142" y="121"/>
                          </a:lnTo>
                          <a:lnTo>
                            <a:pt x="140" y="124"/>
                          </a:lnTo>
                          <a:lnTo>
                            <a:pt x="136" y="126"/>
                          </a:lnTo>
                          <a:lnTo>
                            <a:pt x="130" y="129"/>
                          </a:lnTo>
                          <a:lnTo>
                            <a:pt x="126" y="130"/>
                          </a:lnTo>
                          <a:lnTo>
                            <a:pt x="139" y="133"/>
                          </a:lnTo>
                          <a:lnTo>
                            <a:pt x="141" y="135"/>
                          </a:lnTo>
                          <a:lnTo>
                            <a:pt x="137" y="140"/>
                          </a:lnTo>
                          <a:lnTo>
                            <a:pt x="137" y="146"/>
                          </a:lnTo>
                          <a:lnTo>
                            <a:pt x="137" y="157"/>
                          </a:lnTo>
                          <a:lnTo>
                            <a:pt x="137" y="161"/>
                          </a:lnTo>
                          <a:lnTo>
                            <a:pt x="135" y="164"/>
                          </a:lnTo>
                          <a:lnTo>
                            <a:pt x="132" y="167"/>
                          </a:lnTo>
                          <a:lnTo>
                            <a:pt x="126" y="168"/>
                          </a:lnTo>
                          <a:lnTo>
                            <a:pt x="121" y="170"/>
                          </a:lnTo>
                          <a:lnTo>
                            <a:pt x="108" y="172"/>
                          </a:lnTo>
                          <a:lnTo>
                            <a:pt x="101" y="173"/>
                          </a:lnTo>
                          <a:lnTo>
                            <a:pt x="95" y="175"/>
                          </a:lnTo>
                          <a:lnTo>
                            <a:pt x="91" y="179"/>
                          </a:lnTo>
                          <a:lnTo>
                            <a:pt x="78" y="199"/>
                          </a:lnTo>
                          <a:lnTo>
                            <a:pt x="98" y="244"/>
                          </a:lnTo>
                          <a:lnTo>
                            <a:pt x="86" y="248"/>
                          </a:lnTo>
                          <a:lnTo>
                            <a:pt x="67" y="251"/>
                          </a:lnTo>
                          <a:lnTo>
                            <a:pt x="51" y="251"/>
                          </a:lnTo>
                          <a:lnTo>
                            <a:pt x="43" y="245"/>
                          </a:lnTo>
                          <a:lnTo>
                            <a:pt x="21" y="176"/>
                          </a:lnTo>
                          <a:lnTo>
                            <a:pt x="21" y="153"/>
                          </a:lnTo>
                          <a:lnTo>
                            <a:pt x="14" y="141"/>
                          </a:lnTo>
                          <a:lnTo>
                            <a:pt x="7" y="125"/>
                          </a:lnTo>
                          <a:lnTo>
                            <a:pt x="3" y="116"/>
                          </a:lnTo>
                          <a:lnTo>
                            <a:pt x="1" y="104"/>
                          </a:lnTo>
                          <a:lnTo>
                            <a:pt x="0" y="90"/>
                          </a:lnTo>
                          <a:lnTo>
                            <a:pt x="0" y="75"/>
                          </a:lnTo>
                          <a:lnTo>
                            <a:pt x="2" y="60"/>
                          </a:lnTo>
                          <a:lnTo>
                            <a:pt x="5" y="47"/>
                          </a:lnTo>
                          <a:lnTo>
                            <a:pt x="9" y="36"/>
                          </a:lnTo>
                          <a:lnTo>
                            <a:pt x="13" y="25"/>
                          </a:lnTo>
                          <a:lnTo>
                            <a:pt x="21" y="16"/>
                          </a:lnTo>
                          <a:lnTo>
                            <a:pt x="31" y="7"/>
                          </a:lnTo>
                          <a:lnTo>
                            <a:pt x="43" y="3"/>
                          </a:lnTo>
                          <a:lnTo>
                            <a:pt x="55" y="0"/>
                          </a:lnTo>
                          <a:lnTo>
                            <a:pt x="67" y="0"/>
                          </a:lnTo>
                          <a:lnTo>
                            <a:pt x="83" y="1"/>
                          </a:lnTo>
                          <a:lnTo>
                            <a:pt x="97" y="5"/>
                          </a:lnTo>
                        </a:path>
                      </a:pathLst>
                    </a:custGeom>
                    <a:solidFill>
                      <a:srgbClr val="FFBFBF"/>
                    </a:solidFill>
                    <a:ln w="12700" cap="rnd">
                      <a:noFill/>
                      <a:round/>
                      <a:headEnd/>
                      <a:tailEnd/>
                    </a:ln>
                  </p:spPr>
                  <p:txBody>
                    <a:bodyPr/>
                    <a:lstStyle/>
                    <a:p>
                      <a:endParaRPr lang="en-US"/>
                    </a:p>
                  </p:txBody>
                </p:sp>
                <p:grpSp>
                  <p:nvGrpSpPr>
                    <p:cNvPr id="89219" name="Group 140"/>
                    <p:cNvGrpSpPr>
                      <a:grpSpLocks/>
                    </p:cNvGrpSpPr>
                    <p:nvPr/>
                  </p:nvGrpSpPr>
                  <p:grpSpPr bwMode="auto">
                    <a:xfrm>
                      <a:off x="491" y="2142"/>
                      <a:ext cx="67" cy="89"/>
                      <a:chOff x="491" y="2142"/>
                      <a:chExt cx="67" cy="89"/>
                    </a:xfrm>
                  </p:grpSpPr>
                  <p:sp>
                    <p:nvSpPr>
                      <p:cNvPr id="13350" name="Freeform 141"/>
                      <p:cNvSpPr>
                        <a:spLocks/>
                      </p:cNvSpPr>
                      <p:nvPr/>
                    </p:nvSpPr>
                    <p:spPr bwMode="auto">
                      <a:xfrm>
                        <a:off x="492" y="2142"/>
                        <a:ext cx="66" cy="27"/>
                      </a:xfrm>
                      <a:custGeom>
                        <a:avLst/>
                        <a:gdLst>
                          <a:gd name="T0" fmla="*/ 0 w 66"/>
                          <a:gd name="T1" fmla="*/ 0 h 27"/>
                          <a:gd name="T2" fmla="*/ 9 w 66"/>
                          <a:gd name="T3" fmla="*/ 4 h 27"/>
                          <a:gd name="T4" fmla="*/ 19 w 66"/>
                          <a:gd name="T5" fmla="*/ 7 h 27"/>
                          <a:gd name="T6" fmla="*/ 26 w 66"/>
                          <a:gd name="T7" fmla="*/ 8 h 27"/>
                          <a:gd name="T8" fmla="*/ 36 w 66"/>
                          <a:gd name="T9" fmla="*/ 11 h 27"/>
                          <a:gd name="T10" fmla="*/ 42 w 66"/>
                          <a:gd name="T11" fmla="*/ 11 h 27"/>
                          <a:gd name="T12" fmla="*/ 51 w 66"/>
                          <a:gd name="T13" fmla="*/ 13 h 27"/>
                          <a:gd name="T14" fmla="*/ 57 w 66"/>
                          <a:gd name="T15" fmla="*/ 13 h 27"/>
                          <a:gd name="T16" fmla="*/ 65 w 66"/>
                          <a:gd name="T17" fmla="*/ 13 h 27"/>
                          <a:gd name="T18" fmla="*/ 58 w 66"/>
                          <a:gd name="T19" fmla="*/ 15 h 27"/>
                          <a:gd name="T20" fmla="*/ 48 w 66"/>
                          <a:gd name="T21" fmla="*/ 17 h 27"/>
                          <a:gd name="T22" fmla="*/ 40 w 66"/>
                          <a:gd name="T23" fmla="*/ 18 h 27"/>
                          <a:gd name="T24" fmla="*/ 34 w 66"/>
                          <a:gd name="T25" fmla="*/ 20 h 27"/>
                          <a:gd name="T26" fmla="*/ 28 w 66"/>
                          <a:gd name="T27" fmla="*/ 22 h 27"/>
                          <a:gd name="T28" fmla="*/ 24 w 66"/>
                          <a:gd name="T29" fmla="*/ 24 h 27"/>
                          <a:gd name="T30" fmla="*/ 20 w 66"/>
                          <a:gd name="T31" fmla="*/ 26 h 27"/>
                          <a:gd name="T32" fmla="*/ 23 w 66"/>
                          <a:gd name="T33" fmla="*/ 22 h 27"/>
                          <a:gd name="T34" fmla="*/ 27 w 66"/>
                          <a:gd name="T35" fmla="*/ 19 h 27"/>
                          <a:gd name="T36" fmla="*/ 28 w 66"/>
                          <a:gd name="T37" fmla="*/ 17 h 27"/>
                          <a:gd name="T38" fmla="*/ 28 w 66"/>
                          <a:gd name="T39" fmla="*/ 15 h 27"/>
                          <a:gd name="T40" fmla="*/ 27 w 66"/>
                          <a:gd name="T41" fmla="*/ 13 h 27"/>
                          <a:gd name="T42" fmla="*/ 24 w 66"/>
                          <a:gd name="T43" fmla="*/ 11 h 27"/>
                          <a:gd name="T44" fmla="*/ 21 w 66"/>
                          <a:gd name="T45" fmla="*/ 11 h 27"/>
                          <a:gd name="T46" fmla="*/ 15 w 66"/>
                          <a:gd name="T47" fmla="*/ 10 h 27"/>
                          <a:gd name="T48" fmla="*/ 11 w 66"/>
                          <a:gd name="T49" fmla="*/ 9 h 27"/>
                          <a:gd name="T50" fmla="*/ 0 w 66"/>
                          <a:gd name="T51" fmla="*/ 0 h 2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6"/>
                          <a:gd name="T79" fmla="*/ 0 h 27"/>
                          <a:gd name="T80" fmla="*/ 66 w 66"/>
                          <a:gd name="T81" fmla="*/ 27 h 2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6" h="27">
                            <a:moveTo>
                              <a:pt x="0" y="0"/>
                            </a:moveTo>
                            <a:lnTo>
                              <a:pt x="9" y="4"/>
                            </a:lnTo>
                            <a:lnTo>
                              <a:pt x="19" y="7"/>
                            </a:lnTo>
                            <a:lnTo>
                              <a:pt x="26" y="8"/>
                            </a:lnTo>
                            <a:lnTo>
                              <a:pt x="36" y="11"/>
                            </a:lnTo>
                            <a:lnTo>
                              <a:pt x="42" y="11"/>
                            </a:lnTo>
                            <a:lnTo>
                              <a:pt x="51" y="13"/>
                            </a:lnTo>
                            <a:lnTo>
                              <a:pt x="57" y="13"/>
                            </a:lnTo>
                            <a:lnTo>
                              <a:pt x="65" y="13"/>
                            </a:lnTo>
                            <a:lnTo>
                              <a:pt x="58" y="15"/>
                            </a:lnTo>
                            <a:lnTo>
                              <a:pt x="48" y="17"/>
                            </a:lnTo>
                            <a:lnTo>
                              <a:pt x="40" y="18"/>
                            </a:lnTo>
                            <a:lnTo>
                              <a:pt x="34" y="20"/>
                            </a:lnTo>
                            <a:lnTo>
                              <a:pt x="28" y="22"/>
                            </a:lnTo>
                            <a:lnTo>
                              <a:pt x="24" y="24"/>
                            </a:lnTo>
                            <a:lnTo>
                              <a:pt x="20" y="26"/>
                            </a:lnTo>
                            <a:lnTo>
                              <a:pt x="23" y="22"/>
                            </a:lnTo>
                            <a:lnTo>
                              <a:pt x="27" y="19"/>
                            </a:lnTo>
                            <a:lnTo>
                              <a:pt x="28" y="17"/>
                            </a:lnTo>
                            <a:lnTo>
                              <a:pt x="28" y="15"/>
                            </a:lnTo>
                            <a:lnTo>
                              <a:pt x="27" y="13"/>
                            </a:lnTo>
                            <a:lnTo>
                              <a:pt x="24" y="11"/>
                            </a:lnTo>
                            <a:lnTo>
                              <a:pt x="21" y="11"/>
                            </a:lnTo>
                            <a:lnTo>
                              <a:pt x="15" y="10"/>
                            </a:lnTo>
                            <a:lnTo>
                              <a:pt x="11" y="9"/>
                            </a:lnTo>
                            <a:lnTo>
                              <a:pt x="0" y="0"/>
                            </a:lnTo>
                          </a:path>
                        </a:pathLst>
                      </a:custGeom>
                      <a:solidFill>
                        <a:srgbClr val="FF9F9F"/>
                      </a:solidFill>
                      <a:ln w="12700" cap="rnd">
                        <a:noFill/>
                        <a:round/>
                        <a:headEnd/>
                        <a:tailEnd/>
                      </a:ln>
                    </p:spPr>
                    <p:txBody>
                      <a:bodyPr/>
                      <a:lstStyle/>
                      <a:p>
                        <a:endParaRPr lang="en-US"/>
                      </a:p>
                    </p:txBody>
                  </p:sp>
                  <p:sp>
                    <p:nvSpPr>
                      <p:cNvPr id="13351" name="Freeform 142"/>
                      <p:cNvSpPr>
                        <a:spLocks/>
                      </p:cNvSpPr>
                      <p:nvPr/>
                    </p:nvSpPr>
                    <p:spPr bwMode="auto">
                      <a:xfrm>
                        <a:off x="491" y="2190"/>
                        <a:ext cx="17" cy="41"/>
                      </a:xfrm>
                      <a:custGeom>
                        <a:avLst/>
                        <a:gdLst>
                          <a:gd name="T0" fmla="*/ 9 w 17"/>
                          <a:gd name="T1" fmla="*/ 5 h 41"/>
                          <a:gd name="T2" fmla="*/ 9 w 17"/>
                          <a:gd name="T3" fmla="*/ 2 h 41"/>
                          <a:gd name="T4" fmla="*/ 8 w 17"/>
                          <a:gd name="T5" fmla="*/ 1 h 41"/>
                          <a:gd name="T6" fmla="*/ 4 w 17"/>
                          <a:gd name="T7" fmla="*/ 0 h 41"/>
                          <a:gd name="T8" fmla="*/ 3 w 17"/>
                          <a:gd name="T9" fmla="*/ 2 h 41"/>
                          <a:gd name="T10" fmla="*/ 1 w 17"/>
                          <a:gd name="T11" fmla="*/ 4 h 41"/>
                          <a:gd name="T12" fmla="*/ 0 w 17"/>
                          <a:gd name="T13" fmla="*/ 7 h 41"/>
                          <a:gd name="T14" fmla="*/ 0 w 17"/>
                          <a:gd name="T15" fmla="*/ 11 h 41"/>
                          <a:gd name="T16" fmla="*/ 0 w 17"/>
                          <a:gd name="T17" fmla="*/ 23 h 41"/>
                          <a:gd name="T18" fmla="*/ 1 w 17"/>
                          <a:gd name="T19" fmla="*/ 28 h 41"/>
                          <a:gd name="T20" fmla="*/ 3 w 17"/>
                          <a:gd name="T21" fmla="*/ 30 h 41"/>
                          <a:gd name="T22" fmla="*/ 12 w 17"/>
                          <a:gd name="T23" fmla="*/ 40 h 41"/>
                          <a:gd name="T24" fmla="*/ 16 w 17"/>
                          <a:gd name="T25" fmla="*/ 30 h 41"/>
                          <a:gd name="T26" fmla="*/ 11 w 17"/>
                          <a:gd name="T27" fmla="*/ 24 h 41"/>
                          <a:gd name="T28" fmla="*/ 11 w 17"/>
                          <a:gd name="T29" fmla="*/ 28 h 41"/>
                          <a:gd name="T30" fmla="*/ 12 w 17"/>
                          <a:gd name="T31" fmla="*/ 33 h 41"/>
                          <a:gd name="T32" fmla="*/ 11 w 17"/>
                          <a:gd name="T33" fmla="*/ 33 h 41"/>
                          <a:gd name="T34" fmla="*/ 3 w 17"/>
                          <a:gd name="T35" fmla="*/ 25 h 41"/>
                          <a:gd name="T36" fmla="*/ 3 w 17"/>
                          <a:gd name="T37" fmla="*/ 22 h 41"/>
                          <a:gd name="T38" fmla="*/ 3 w 17"/>
                          <a:gd name="T39" fmla="*/ 18 h 41"/>
                          <a:gd name="T40" fmla="*/ 4 w 17"/>
                          <a:gd name="T41" fmla="*/ 13 h 41"/>
                          <a:gd name="T42" fmla="*/ 6 w 17"/>
                          <a:gd name="T43" fmla="*/ 8 h 41"/>
                          <a:gd name="T44" fmla="*/ 9 w 17"/>
                          <a:gd name="T45" fmla="*/ 5 h 4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7"/>
                          <a:gd name="T70" fmla="*/ 0 h 41"/>
                          <a:gd name="T71" fmla="*/ 17 w 17"/>
                          <a:gd name="T72" fmla="*/ 41 h 4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7" h="41">
                            <a:moveTo>
                              <a:pt x="9" y="5"/>
                            </a:moveTo>
                            <a:lnTo>
                              <a:pt x="9" y="2"/>
                            </a:lnTo>
                            <a:lnTo>
                              <a:pt x="8" y="1"/>
                            </a:lnTo>
                            <a:lnTo>
                              <a:pt x="4" y="0"/>
                            </a:lnTo>
                            <a:lnTo>
                              <a:pt x="3" y="2"/>
                            </a:lnTo>
                            <a:lnTo>
                              <a:pt x="1" y="4"/>
                            </a:lnTo>
                            <a:lnTo>
                              <a:pt x="0" y="7"/>
                            </a:lnTo>
                            <a:lnTo>
                              <a:pt x="0" y="11"/>
                            </a:lnTo>
                            <a:lnTo>
                              <a:pt x="0" y="23"/>
                            </a:lnTo>
                            <a:lnTo>
                              <a:pt x="1" y="28"/>
                            </a:lnTo>
                            <a:lnTo>
                              <a:pt x="3" y="30"/>
                            </a:lnTo>
                            <a:lnTo>
                              <a:pt x="12" y="40"/>
                            </a:lnTo>
                            <a:lnTo>
                              <a:pt x="16" y="30"/>
                            </a:lnTo>
                            <a:lnTo>
                              <a:pt x="11" y="24"/>
                            </a:lnTo>
                            <a:lnTo>
                              <a:pt x="11" y="28"/>
                            </a:lnTo>
                            <a:lnTo>
                              <a:pt x="12" y="33"/>
                            </a:lnTo>
                            <a:lnTo>
                              <a:pt x="11" y="33"/>
                            </a:lnTo>
                            <a:lnTo>
                              <a:pt x="3" y="25"/>
                            </a:lnTo>
                            <a:lnTo>
                              <a:pt x="3" y="22"/>
                            </a:lnTo>
                            <a:lnTo>
                              <a:pt x="3" y="18"/>
                            </a:lnTo>
                            <a:lnTo>
                              <a:pt x="4" y="13"/>
                            </a:lnTo>
                            <a:lnTo>
                              <a:pt x="6" y="8"/>
                            </a:lnTo>
                            <a:lnTo>
                              <a:pt x="9" y="5"/>
                            </a:lnTo>
                          </a:path>
                        </a:pathLst>
                      </a:custGeom>
                      <a:solidFill>
                        <a:srgbClr val="FF9F9F"/>
                      </a:solidFill>
                      <a:ln w="12700" cap="rnd">
                        <a:noFill/>
                        <a:round/>
                        <a:headEnd/>
                        <a:tailEnd/>
                      </a:ln>
                    </p:spPr>
                    <p:txBody>
                      <a:bodyPr/>
                      <a:lstStyle/>
                      <a:p>
                        <a:endParaRPr lang="en-US"/>
                      </a:p>
                    </p:txBody>
                  </p:sp>
                </p:grpSp>
              </p:grpSp>
              <p:sp>
                <p:nvSpPr>
                  <p:cNvPr id="13342" name="Freeform 143"/>
                  <p:cNvSpPr>
                    <a:spLocks/>
                  </p:cNvSpPr>
                  <p:nvPr/>
                </p:nvSpPr>
                <p:spPr bwMode="auto">
                  <a:xfrm>
                    <a:off x="535" y="2073"/>
                    <a:ext cx="17" cy="17"/>
                  </a:xfrm>
                  <a:custGeom>
                    <a:avLst/>
                    <a:gdLst>
                      <a:gd name="T0" fmla="*/ 12 w 17"/>
                      <a:gd name="T1" fmla="*/ 0 h 17"/>
                      <a:gd name="T2" fmla="*/ 8 w 17"/>
                      <a:gd name="T3" fmla="*/ 0 h 17"/>
                      <a:gd name="T4" fmla="*/ 0 w 17"/>
                      <a:gd name="T5" fmla="*/ 8 h 17"/>
                      <a:gd name="T6" fmla="*/ 4 w 17"/>
                      <a:gd name="T7" fmla="*/ 16 h 17"/>
                      <a:gd name="T8" fmla="*/ 12 w 17"/>
                      <a:gd name="T9" fmla="*/ 16 h 17"/>
                      <a:gd name="T10" fmla="*/ 16 w 17"/>
                      <a:gd name="T11" fmla="*/ 16 h 17"/>
                      <a:gd name="T12" fmla="*/ 12 w 17"/>
                      <a:gd name="T13" fmla="*/ 0 h 17"/>
                      <a:gd name="T14" fmla="*/ 0 60000 65536"/>
                      <a:gd name="T15" fmla="*/ 0 60000 65536"/>
                      <a:gd name="T16" fmla="*/ 0 60000 65536"/>
                      <a:gd name="T17" fmla="*/ 0 60000 65536"/>
                      <a:gd name="T18" fmla="*/ 0 60000 65536"/>
                      <a:gd name="T19" fmla="*/ 0 60000 65536"/>
                      <a:gd name="T20" fmla="*/ 0 60000 65536"/>
                      <a:gd name="T21" fmla="*/ 0 w 17"/>
                      <a:gd name="T22" fmla="*/ 0 h 17"/>
                      <a:gd name="T23" fmla="*/ 17 w 17"/>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17">
                        <a:moveTo>
                          <a:pt x="12" y="0"/>
                        </a:moveTo>
                        <a:lnTo>
                          <a:pt x="8" y="0"/>
                        </a:lnTo>
                        <a:lnTo>
                          <a:pt x="0" y="8"/>
                        </a:lnTo>
                        <a:lnTo>
                          <a:pt x="4" y="16"/>
                        </a:lnTo>
                        <a:lnTo>
                          <a:pt x="12" y="16"/>
                        </a:lnTo>
                        <a:lnTo>
                          <a:pt x="16" y="16"/>
                        </a:lnTo>
                        <a:lnTo>
                          <a:pt x="12" y="0"/>
                        </a:lnTo>
                      </a:path>
                    </a:pathLst>
                  </a:custGeom>
                  <a:solidFill>
                    <a:srgbClr val="FFFFFF"/>
                  </a:solidFill>
                  <a:ln w="12700" cap="rnd">
                    <a:noFill/>
                    <a:round/>
                    <a:headEnd/>
                    <a:tailEnd/>
                  </a:ln>
                </p:spPr>
                <p:txBody>
                  <a:bodyPr/>
                  <a:lstStyle/>
                  <a:p>
                    <a:endParaRPr lang="en-US"/>
                  </a:p>
                </p:txBody>
              </p:sp>
              <p:sp>
                <p:nvSpPr>
                  <p:cNvPr id="13343" name="Freeform 144"/>
                  <p:cNvSpPr>
                    <a:spLocks/>
                  </p:cNvSpPr>
                  <p:nvPr/>
                </p:nvSpPr>
                <p:spPr bwMode="auto">
                  <a:xfrm>
                    <a:off x="531" y="2053"/>
                    <a:ext cx="17" cy="17"/>
                  </a:xfrm>
                  <a:custGeom>
                    <a:avLst/>
                    <a:gdLst>
                      <a:gd name="T0" fmla="*/ 16 w 17"/>
                      <a:gd name="T1" fmla="*/ 0 h 17"/>
                      <a:gd name="T2" fmla="*/ 12 w 17"/>
                      <a:gd name="T3" fmla="*/ 1 h 17"/>
                      <a:gd name="T4" fmla="*/ 9 w 17"/>
                      <a:gd name="T5" fmla="*/ 4 h 17"/>
                      <a:gd name="T6" fmla="*/ 6 w 17"/>
                      <a:gd name="T7" fmla="*/ 8 h 17"/>
                      <a:gd name="T8" fmla="*/ 4 w 17"/>
                      <a:gd name="T9" fmla="*/ 11 h 17"/>
                      <a:gd name="T10" fmla="*/ 0 w 17"/>
                      <a:gd name="T11" fmla="*/ 16 h 17"/>
                      <a:gd name="T12" fmla="*/ 5 w 17"/>
                      <a:gd name="T13" fmla="*/ 12 h 17"/>
                      <a:gd name="T14" fmla="*/ 9 w 17"/>
                      <a:gd name="T15" fmla="*/ 11 h 17"/>
                      <a:gd name="T16" fmla="*/ 12 w 17"/>
                      <a:gd name="T17" fmla="*/ 6 h 17"/>
                      <a:gd name="T18" fmla="*/ 14 w 17"/>
                      <a:gd name="T19" fmla="*/ 6 h 17"/>
                      <a:gd name="T20" fmla="*/ 16 w 17"/>
                      <a:gd name="T21" fmla="*/ 0 h 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17"/>
                      <a:gd name="T35" fmla="*/ 17 w 17"/>
                      <a:gd name="T36" fmla="*/ 17 h 1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17">
                        <a:moveTo>
                          <a:pt x="16" y="0"/>
                        </a:moveTo>
                        <a:lnTo>
                          <a:pt x="12" y="1"/>
                        </a:lnTo>
                        <a:lnTo>
                          <a:pt x="9" y="4"/>
                        </a:lnTo>
                        <a:lnTo>
                          <a:pt x="6" y="8"/>
                        </a:lnTo>
                        <a:lnTo>
                          <a:pt x="4" y="11"/>
                        </a:lnTo>
                        <a:lnTo>
                          <a:pt x="0" y="16"/>
                        </a:lnTo>
                        <a:lnTo>
                          <a:pt x="5" y="12"/>
                        </a:lnTo>
                        <a:lnTo>
                          <a:pt x="9" y="11"/>
                        </a:lnTo>
                        <a:lnTo>
                          <a:pt x="12" y="6"/>
                        </a:lnTo>
                        <a:lnTo>
                          <a:pt x="14" y="6"/>
                        </a:lnTo>
                        <a:lnTo>
                          <a:pt x="16" y="0"/>
                        </a:lnTo>
                      </a:path>
                    </a:pathLst>
                  </a:custGeom>
                  <a:solidFill>
                    <a:srgbClr val="5F3F1F"/>
                  </a:solidFill>
                  <a:ln w="12700" cap="rnd">
                    <a:noFill/>
                    <a:round/>
                    <a:headEnd/>
                    <a:tailEnd/>
                  </a:ln>
                </p:spPr>
                <p:txBody>
                  <a:bodyPr/>
                  <a:lstStyle/>
                  <a:p>
                    <a:endParaRPr lang="en-US"/>
                  </a:p>
                </p:txBody>
              </p:sp>
              <p:grpSp>
                <p:nvGrpSpPr>
                  <p:cNvPr id="89220" name="Group 145"/>
                  <p:cNvGrpSpPr>
                    <a:grpSpLocks/>
                  </p:cNvGrpSpPr>
                  <p:nvPr/>
                </p:nvGrpSpPr>
                <p:grpSpPr bwMode="auto">
                  <a:xfrm>
                    <a:off x="534" y="2065"/>
                    <a:ext cx="21" cy="25"/>
                    <a:chOff x="534" y="2065"/>
                    <a:chExt cx="21" cy="25"/>
                  </a:xfrm>
                </p:grpSpPr>
                <p:sp>
                  <p:nvSpPr>
                    <p:cNvPr id="13346" name="Oval 146"/>
                    <p:cNvSpPr>
                      <a:spLocks noChangeArrowheads="1"/>
                    </p:cNvSpPr>
                    <p:nvPr/>
                  </p:nvSpPr>
                  <p:spPr bwMode="auto">
                    <a:xfrm>
                      <a:off x="539" y="2074"/>
                      <a:ext cx="16" cy="16"/>
                    </a:xfrm>
                    <a:prstGeom prst="ellipse">
                      <a:avLst/>
                    </a:prstGeom>
                    <a:solidFill>
                      <a:srgbClr val="5F7FFF"/>
                    </a:solidFill>
                    <a:ln w="12700">
                      <a:noFill/>
                      <a:round/>
                      <a:headEnd/>
                      <a:tailEnd/>
                    </a:ln>
                  </p:spPr>
                  <p:txBody>
                    <a:bodyPr wrap="none" anchor="ctr"/>
                    <a:lstStyle/>
                    <a:p>
                      <a:endParaRPr lang="en-US"/>
                    </a:p>
                  </p:txBody>
                </p:sp>
                <p:sp>
                  <p:nvSpPr>
                    <p:cNvPr id="13347" name="Freeform 147"/>
                    <p:cNvSpPr>
                      <a:spLocks/>
                    </p:cNvSpPr>
                    <p:nvPr/>
                  </p:nvSpPr>
                  <p:spPr bwMode="auto">
                    <a:xfrm>
                      <a:off x="534" y="2065"/>
                      <a:ext cx="17" cy="17"/>
                    </a:xfrm>
                    <a:custGeom>
                      <a:avLst/>
                      <a:gdLst>
                        <a:gd name="T0" fmla="*/ 13 w 17"/>
                        <a:gd name="T1" fmla="*/ 2 h 17"/>
                        <a:gd name="T2" fmla="*/ 8 w 17"/>
                        <a:gd name="T3" fmla="*/ 7 h 17"/>
                        <a:gd name="T4" fmla="*/ 10 w 17"/>
                        <a:gd name="T5" fmla="*/ 0 h 17"/>
                        <a:gd name="T6" fmla="*/ 8 w 17"/>
                        <a:gd name="T7" fmla="*/ 7 h 17"/>
                        <a:gd name="T8" fmla="*/ 5 w 17"/>
                        <a:gd name="T9" fmla="*/ 10 h 17"/>
                        <a:gd name="T10" fmla="*/ 0 w 17"/>
                        <a:gd name="T11" fmla="*/ 11 h 17"/>
                        <a:gd name="T12" fmla="*/ 5 w 17"/>
                        <a:gd name="T13" fmla="*/ 14 h 17"/>
                        <a:gd name="T14" fmla="*/ 8 w 17"/>
                        <a:gd name="T15" fmla="*/ 16 h 17"/>
                        <a:gd name="T16" fmla="*/ 16 w 17"/>
                        <a:gd name="T17" fmla="*/ 16 h 17"/>
                        <a:gd name="T18" fmla="*/ 13 w 17"/>
                        <a:gd name="T19" fmla="*/ 13 h 17"/>
                        <a:gd name="T20" fmla="*/ 8 w 17"/>
                        <a:gd name="T21" fmla="*/ 14 h 17"/>
                        <a:gd name="T22" fmla="*/ 5 w 17"/>
                        <a:gd name="T23" fmla="*/ 13 h 17"/>
                        <a:gd name="T24" fmla="*/ 2 w 17"/>
                        <a:gd name="T25" fmla="*/ 11 h 17"/>
                        <a:gd name="T26" fmla="*/ 5 w 17"/>
                        <a:gd name="T27" fmla="*/ 10 h 17"/>
                        <a:gd name="T28" fmla="*/ 10 w 17"/>
                        <a:gd name="T29" fmla="*/ 8 h 17"/>
                        <a:gd name="T30" fmla="*/ 16 w 17"/>
                        <a:gd name="T31" fmla="*/ 7 h 17"/>
                        <a:gd name="T32" fmla="*/ 13 w 17"/>
                        <a:gd name="T33" fmla="*/ 2 h 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7"/>
                        <a:gd name="T53" fmla="*/ 17 w 17"/>
                        <a:gd name="T54" fmla="*/ 17 h 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7">
                          <a:moveTo>
                            <a:pt x="13" y="2"/>
                          </a:moveTo>
                          <a:lnTo>
                            <a:pt x="8" y="7"/>
                          </a:lnTo>
                          <a:lnTo>
                            <a:pt x="10" y="0"/>
                          </a:lnTo>
                          <a:lnTo>
                            <a:pt x="8" y="7"/>
                          </a:lnTo>
                          <a:lnTo>
                            <a:pt x="5" y="10"/>
                          </a:lnTo>
                          <a:lnTo>
                            <a:pt x="0" y="11"/>
                          </a:lnTo>
                          <a:lnTo>
                            <a:pt x="5" y="14"/>
                          </a:lnTo>
                          <a:lnTo>
                            <a:pt x="8" y="16"/>
                          </a:lnTo>
                          <a:lnTo>
                            <a:pt x="16" y="16"/>
                          </a:lnTo>
                          <a:lnTo>
                            <a:pt x="13" y="13"/>
                          </a:lnTo>
                          <a:lnTo>
                            <a:pt x="8" y="14"/>
                          </a:lnTo>
                          <a:lnTo>
                            <a:pt x="5" y="13"/>
                          </a:lnTo>
                          <a:lnTo>
                            <a:pt x="2" y="11"/>
                          </a:lnTo>
                          <a:lnTo>
                            <a:pt x="5" y="10"/>
                          </a:lnTo>
                          <a:lnTo>
                            <a:pt x="10" y="8"/>
                          </a:lnTo>
                          <a:lnTo>
                            <a:pt x="16" y="7"/>
                          </a:lnTo>
                          <a:lnTo>
                            <a:pt x="13" y="2"/>
                          </a:lnTo>
                        </a:path>
                      </a:pathLst>
                    </a:custGeom>
                    <a:solidFill>
                      <a:srgbClr val="3F1F00"/>
                    </a:solidFill>
                    <a:ln w="12700" cap="rnd">
                      <a:noFill/>
                      <a:round/>
                      <a:headEnd/>
                      <a:tailEnd/>
                    </a:ln>
                  </p:spPr>
                  <p:txBody>
                    <a:bodyPr/>
                    <a:lstStyle/>
                    <a:p>
                      <a:endParaRPr lang="en-US"/>
                    </a:p>
                  </p:txBody>
                </p:sp>
              </p:grpSp>
              <p:sp>
                <p:nvSpPr>
                  <p:cNvPr id="13345" name="Freeform 148"/>
                  <p:cNvSpPr>
                    <a:spLocks/>
                  </p:cNvSpPr>
                  <p:nvPr/>
                </p:nvSpPr>
                <p:spPr bwMode="auto">
                  <a:xfrm>
                    <a:off x="377" y="1973"/>
                    <a:ext cx="185" cy="219"/>
                  </a:xfrm>
                  <a:custGeom>
                    <a:avLst/>
                    <a:gdLst>
                      <a:gd name="T0" fmla="*/ 178 w 185"/>
                      <a:gd name="T1" fmla="*/ 65 h 219"/>
                      <a:gd name="T2" fmla="*/ 181 w 185"/>
                      <a:gd name="T3" fmla="*/ 63 h 219"/>
                      <a:gd name="T4" fmla="*/ 184 w 185"/>
                      <a:gd name="T5" fmla="*/ 60 h 219"/>
                      <a:gd name="T6" fmla="*/ 184 w 185"/>
                      <a:gd name="T7" fmla="*/ 52 h 219"/>
                      <a:gd name="T8" fmla="*/ 184 w 185"/>
                      <a:gd name="T9" fmla="*/ 41 h 219"/>
                      <a:gd name="T10" fmla="*/ 181 w 185"/>
                      <a:gd name="T11" fmla="*/ 30 h 219"/>
                      <a:gd name="T12" fmla="*/ 176 w 185"/>
                      <a:gd name="T13" fmla="*/ 24 h 219"/>
                      <a:gd name="T14" fmla="*/ 170 w 185"/>
                      <a:gd name="T15" fmla="*/ 17 h 219"/>
                      <a:gd name="T16" fmla="*/ 156 w 185"/>
                      <a:gd name="T17" fmla="*/ 15 h 219"/>
                      <a:gd name="T18" fmla="*/ 135 w 185"/>
                      <a:gd name="T19" fmla="*/ 12 h 219"/>
                      <a:gd name="T20" fmla="*/ 117 w 185"/>
                      <a:gd name="T21" fmla="*/ 7 h 219"/>
                      <a:gd name="T22" fmla="*/ 103 w 185"/>
                      <a:gd name="T23" fmla="*/ 4 h 219"/>
                      <a:gd name="T24" fmla="*/ 84 w 185"/>
                      <a:gd name="T25" fmla="*/ 0 h 219"/>
                      <a:gd name="T26" fmla="*/ 76 w 185"/>
                      <a:gd name="T27" fmla="*/ 4 h 219"/>
                      <a:gd name="T28" fmla="*/ 65 w 185"/>
                      <a:gd name="T29" fmla="*/ 12 h 219"/>
                      <a:gd name="T30" fmla="*/ 57 w 185"/>
                      <a:gd name="T31" fmla="*/ 21 h 219"/>
                      <a:gd name="T32" fmla="*/ 50 w 185"/>
                      <a:gd name="T33" fmla="*/ 31 h 219"/>
                      <a:gd name="T34" fmla="*/ 42 w 185"/>
                      <a:gd name="T35" fmla="*/ 47 h 219"/>
                      <a:gd name="T36" fmla="*/ 37 w 185"/>
                      <a:gd name="T37" fmla="*/ 62 h 219"/>
                      <a:gd name="T38" fmla="*/ 35 w 185"/>
                      <a:gd name="T39" fmla="*/ 76 h 219"/>
                      <a:gd name="T40" fmla="*/ 32 w 185"/>
                      <a:gd name="T41" fmla="*/ 94 h 219"/>
                      <a:gd name="T42" fmla="*/ 32 w 185"/>
                      <a:gd name="T43" fmla="*/ 108 h 219"/>
                      <a:gd name="T44" fmla="*/ 27 w 185"/>
                      <a:gd name="T45" fmla="*/ 125 h 219"/>
                      <a:gd name="T46" fmla="*/ 21 w 185"/>
                      <a:gd name="T47" fmla="*/ 141 h 219"/>
                      <a:gd name="T48" fmla="*/ 14 w 185"/>
                      <a:gd name="T49" fmla="*/ 150 h 219"/>
                      <a:gd name="T50" fmla="*/ 8 w 185"/>
                      <a:gd name="T51" fmla="*/ 157 h 219"/>
                      <a:gd name="T52" fmla="*/ 1 w 185"/>
                      <a:gd name="T53" fmla="*/ 165 h 219"/>
                      <a:gd name="T54" fmla="*/ 1 w 185"/>
                      <a:gd name="T55" fmla="*/ 168 h 219"/>
                      <a:gd name="T56" fmla="*/ 0 w 185"/>
                      <a:gd name="T57" fmla="*/ 175 h 219"/>
                      <a:gd name="T58" fmla="*/ 0 w 185"/>
                      <a:gd name="T59" fmla="*/ 186 h 219"/>
                      <a:gd name="T60" fmla="*/ 3 w 185"/>
                      <a:gd name="T61" fmla="*/ 195 h 219"/>
                      <a:gd name="T62" fmla="*/ 9 w 185"/>
                      <a:gd name="T63" fmla="*/ 201 h 219"/>
                      <a:gd name="T64" fmla="*/ 27 w 185"/>
                      <a:gd name="T65" fmla="*/ 201 h 219"/>
                      <a:gd name="T66" fmla="*/ 42 w 185"/>
                      <a:gd name="T67" fmla="*/ 203 h 219"/>
                      <a:gd name="T68" fmla="*/ 57 w 185"/>
                      <a:gd name="T69" fmla="*/ 213 h 219"/>
                      <a:gd name="T70" fmla="*/ 72 w 185"/>
                      <a:gd name="T71" fmla="*/ 218 h 219"/>
                      <a:gd name="T72" fmla="*/ 85 w 185"/>
                      <a:gd name="T73" fmla="*/ 218 h 219"/>
                      <a:gd name="T74" fmla="*/ 97 w 185"/>
                      <a:gd name="T75" fmla="*/ 211 h 219"/>
                      <a:gd name="T76" fmla="*/ 102 w 185"/>
                      <a:gd name="T77" fmla="*/ 201 h 219"/>
                      <a:gd name="T78" fmla="*/ 101 w 185"/>
                      <a:gd name="T79" fmla="*/ 187 h 219"/>
                      <a:gd name="T80" fmla="*/ 95 w 185"/>
                      <a:gd name="T81" fmla="*/ 177 h 219"/>
                      <a:gd name="T82" fmla="*/ 94 w 185"/>
                      <a:gd name="T83" fmla="*/ 167 h 219"/>
                      <a:gd name="T84" fmla="*/ 95 w 185"/>
                      <a:gd name="T85" fmla="*/ 156 h 219"/>
                      <a:gd name="T86" fmla="*/ 104 w 185"/>
                      <a:gd name="T87" fmla="*/ 148 h 219"/>
                      <a:gd name="T88" fmla="*/ 114 w 185"/>
                      <a:gd name="T89" fmla="*/ 144 h 219"/>
                      <a:gd name="T90" fmla="*/ 121 w 185"/>
                      <a:gd name="T91" fmla="*/ 138 h 219"/>
                      <a:gd name="T92" fmla="*/ 127 w 185"/>
                      <a:gd name="T93" fmla="*/ 129 h 219"/>
                      <a:gd name="T94" fmla="*/ 127 w 185"/>
                      <a:gd name="T95" fmla="*/ 114 h 219"/>
                      <a:gd name="T96" fmla="*/ 127 w 185"/>
                      <a:gd name="T97" fmla="*/ 107 h 219"/>
                      <a:gd name="T98" fmla="*/ 135 w 185"/>
                      <a:gd name="T99" fmla="*/ 105 h 219"/>
                      <a:gd name="T100" fmla="*/ 144 w 185"/>
                      <a:gd name="T101" fmla="*/ 98 h 219"/>
                      <a:gd name="T102" fmla="*/ 148 w 185"/>
                      <a:gd name="T103" fmla="*/ 87 h 219"/>
                      <a:gd name="T104" fmla="*/ 152 w 185"/>
                      <a:gd name="T105" fmla="*/ 70 h 219"/>
                      <a:gd name="T106" fmla="*/ 150 w 185"/>
                      <a:gd name="T107" fmla="*/ 51 h 219"/>
                      <a:gd name="T108" fmla="*/ 147 w 185"/>
                      <a:gd name="T109" fmla="*/ 41 h 219"/>
                      <a:gd name="T110" fmla="*/ 137 w 185"/>
                      <a:gd name="T111" fmla="*/ 32 h 219"/>
                      <a:gd name="T112" fmla="*/ 160 w 185"/>
                      <a:gd name="T113" fmla="*/ 41 h 219"/>
                      <a:gd name="T114" fmla="*/ 169 w 185"/>
                      <a:gd name="T115" fmla="*/ 52 h 219"/>
                      <a:gd name="T116" fmla="*/ 177 w 185"/>
                      <a:gd name="T117" fmla="*/ 60 h 219"/>
                      <a:gd name="T118" fmla="*/ 178 w 185"/>
                      <a:gd name="T119" fmla="*/ 65 h 21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85"/>
                      <a:gd name="T181" fmla="*/ 0 h 219"/>
                      <a:gd name="T182" fmla="*/ 185 w 185"/>
                      <a:gd name="T183" fmla="*/ 219 h 21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85" h="219">
                        <a:moveTo>
                          <a:pt x="178" y="65"/>
                        </a:moveTo>
                        <a:lnTo>
                          <a:pt x="181" y="63"/>
                        </a:lnTo>
                        <a:lnTo>
                          <a:pt x="184" y="60"/>
                        </a:lnTo>
                        <a:lnTo>
                          <a:pt x="184" y="52"/>
                        </a:lnTo>
                        <a:lnTo>
                          <a:pt x="184" y="41"/>
                        </a:lnTo>
                        <a:lnTo>
                          <a:pt x="181" y="30"/>
                        </a:lnTo>
                        <a:lnTo>
                          <a:pt x="176" y="24"/>
                        </a:lnTo>
                        <a:lnTo>
                          <a:pt x="170" y="17"/>
                        </a:lnTo>
                        <a:lnTo>
                          <a:pt x="156" y="15"/>
                        </a:lnTo>
                        <a:lnTo>
                          <a:pt x="135" y="12"/>
                        </a:lnTo>
                        <a:lnTo>
                          <a:pt x="117" y="7"/>
                        </a:lnTo>
                        <a:lnTo>
                          <a:pt x="103" y="4"/>
                        </a:lnTo>
                        <a:lnTo>
                          <a:pt x="84" y="0"/>
                        </a:lnTo>
                        <a:lnTo>
                          <a:pt x="76" y="4"/>
                        </a:lnTo>
                        <a:lnTo>
                          <a:pt x="65" y="12"/>
                        </a:lnTo>
                        <a:lnTo>
                          <a:pt x="57" y="21"/>
                        </a:lnTo>
                        <a:lnTo>
                          <a:pt x="50" y="31"/>
                        </a:lnTo>
                        <a:lnTo>
                          <a:pt x="42" y="47"/>
                        </a:lnTo>
                        <a:lnTo>
                          <a:pt x="37" y="62"/>
                        </a:lnTo>
                        <a:lnTo>
                          <a:pt x="35" y="76"/>
                        </a:lnTo>
                        <a:lnTo>
                          <a:pt x="32" y="94"/>
                        </a:lnTo>
                        <a:lnTo>
                          <a:pt x="32" y="108"/>
                        </a:lnTo>
                        <a:lnTo>
                          <a:pt x="27" y="125"/>
                        </a:lnTo>
                        <a:lnTo>
                          <a:pt x="21" y="141"/>
                        </a:lnTo>
                        <a:lnTo>
                          <a:pt x="14" y="150"/>
                        </a:lnTo>
                        <a:lnTo>
                          <a:pt x="8" y="157"/>
                        </a:lnTo>
                        <a:lnTo>
                          <a:pt x="1" y="165"/>
                        </a:lnTo>
                        <a:lnTo>
                          <a:pt x="1" y="168"/>
                        </a:lnTo>
                        <a:lnTo>
                          <a:pt x="0" y="175"/>
                        </a:lnTo>
                        <a:lnTo>
                          <a:pt x="0" y="186"/>
                        </a:lnTo>
                        <a:lnTo>
                          <a:pt x="3" y="195"/>
                        </a:lnTo>
                        <a:lnTo>
                          <a:pt x="9" y="201"/>
                        </a:lnTo>
                        <a:lnTo>
                          <a:pt x="27" y="201"/>
                        </a:lnTo>
                        <a:lnTo>
                          <a:pt x="42" y="203"/>
                        </a:lnTo>
                        <a:lnTo>
                          <a:pt x="57" y="213"/>
                        </a:lnTo>
                        <a:lnTo>
                          <a:pt x="72" y="218"/>
                        </a:lnTo>
                        <a:lnTo>
                          <a:pt x="85" y="218"/>
                        </a:lnTo>
                        <a:lnTo>
                          <a:pt x="97" y="211"/>
                        </a:lnTo>
                        <a:lnTo>
                          <a:pt x="102" y="201"/>
                        </a:lnTo>
                        <a:lnTo>
                          <a:pt x="101" y="187"/>
                        </a:lnTo>
                        <a:lnTo>
                          <a:pt x="95" y="177"/>
                        </a:lnTo>
                        <a:lnTo>
                          <a:pt x="94" y="167"/>
                        </a:lnTo>
                        <a:lnTo>
                          <a:pt x="95" y="156"/>
                        </a:lnTo>
                        <a:lnTo>
                          <a:pt x="104" y="148"/>
                        </a:lnTo>
                        <a:lnTo>
                          <a:pt x="114" y="144"/>
                        </a:lnTo>
                        <a:lnTo>
                          <a:pt x="121" y="138"/>
                        </a:lnTo>
                        <a:lnTo>
                          <a:pt x="127" y="129"/>
                        </a:lnTo>
                        <a:lnTo>
                          <a:pt x="127" y="114"/>
                        </a:lnTo>
                        <a:lnTo>
                          <a:pt x="127" y="107"/>
                        </a:lnTo>
                        <a:lnTo>
                          <a:pt x="135" y="105"/>
                        </a:lnTo>
                        <a:lnTo>
                          <a:pt x="144" y="98"/>
                        </a:lnTo>
                        <a:lnTo>
                          <a:pt x="148" y="87"/>
                        </a:lnTo>
                        <a:lnTo>
                          <a:pt x="152" y="70"/>
                        </a:lnTo>
                        <a:lnTo>
                          <a:pt x="150" y="51"/>
                        </a:lnTo>
                        <a:lnTo>
                          <a:pt x="147" y="41"/>
                        </a:lnTo>
                        <a:lnTo>
                          <a:pt x="137" y="32"/>
                        </a:lnTo>
                        <a:lnTo>
                          <a:pt x="160" y="41"/>
                        </a:lnTo>
                        <a:lnTo>
                          <a:pt x="169" y="52"/>
                        </a:lnTo>
                        <a:lnTo>
                          <a:pt x="177" y="60"/>
                        </a:lnTo>
                        <a:lnTo>
                          <a:pt x="178" y="65"/>
                        </a:lnTo>
                      </a:path>
                    </a:pathLst>
                  </a:custGeom>
                  <a:solidFill>
                    <a:srgbClr val="3F1F00"/>
                  </a:solidFill>
                  <a:ln w="12700" cap="rnd">
                    <a:noFill/>
                    <a:round/>
                    <a:headEnd/>
                    <a:tailEnd/>
                  </a:ln>
                </p:spPr>
                <p:txBody>
                  <a:bodyPr/>
                  <a:lstStyle/>
                  <a:p>
                    <a:endParaRPr lang="en-US"/>
                  </a:p>
                </p:txBody>
              </p:sp>
            </p:grpSp>
            <p:grpSp>
              <p:nvGrpSpPr>
                <p:cNvPr id="89221" name="Group 149"/>
                <p:cNvGrpSpPr>
                  <a:grpSpLocks/>
                </p:cNvGrpSpPr>
                <p:nvPr/>
              </p:nvGrpSpPr>
              <p:grpSpPr bwMode="auto">
                <a:xfrm>
                  <a:off x="517" y="2048"/>
                  <a:ext cx="49" cy="48"/>
                  <a:chOff x="517" y="2048"/>
                  <a:chExt cx="49" cy="48"/>
                </a:xfrm>
              </p:grpSpPr>
              <p:sp>
                <p:nvSpPr>
                  <p:cNvPr id="13336" name="Line 150"/>
                  <p:cNvSpPr>
                    <a:spLocks noChangeShapeType="1"/>
                  </p:cNvSpPr>
                  <p:nvPr/>
                </p:nvSpPr>
                <p:spPr bwMode="auto">
                  <a:xfrm flipV="1">
                    <a:off x="563" y="2066"/>
                    <a:ext cx="3" cy="9"/>
                  </a:xfrm>
                  <a:prstGeom prst="line">
                    <a:avLst/>
                  </a:prstGeom>
                  <a:noFill/>
                  <a:ln w="12700">
                    <a:solidFill>
                      <a:srgbClr val="7F3F00"/>
                    </a:solidFill>
                    <a:round/>
                    <a:headEnd/>
                    <a:tailEnd/>
                  </a:ln>
                </p:spPr>
                <p:txBody>
                  <a:bodyPr wrap="none" anchor="ctr"/>
                  <a:lstStyle/>
                  <a:p>
                    <a:endParaRPr lang="en-US"/>
                  </a:p>
                </p:txBody>
              </p:sp>
              <p:grpSp>
                <p:nvGrpSpPr>
                  <p:cNvPr id="89222" name="Group 151"/>
                  <p:cNvGrpSpPr>
                    <a:grpSpLocks/>
                  </p:cNvGrpSpPr>
                  <p:nvPr/>
                </p:nvGrpSpPr>
                <p:grpSpPr bwMode="auto">
                  <a:xfrm>
                    <a:off x="517" y="2048"/>
                    <a:ext cx="38" cy="48"/>
                    <a:chOff x="517" y="2048"/>
                    <a:chExt cx="38" cy="48"/>
                  </a:xfrm>
                </p:grpSpPr>
                <p:sp>
                  <p:nvSpPr>
                    <p:cNvPr id="13338" name="Freeform 152"/>
                    <p:cNvSpPr>
                      <a:spLocks/>
                    </p:cNvSpPr>
                    <p:nvPr/>
                  </p:nvSpPr>
                  <p:spPr bwMode="auto">
                    <a:xfrm>
                      <a:off x="517" y="2079"/>
                      <a:ext cx="25" cy="17"/>
                    </a:xfrm>
                    <a:custGeom>
                      <a:avLst/>
                      <a:gdLst>
                        <a:gd name="T0" fmla="*/ 3 w 25"/>
                        <a:gd name="T1" fmla="*/ 0 h 17"/>
                        <a:gd name="T2" fmla="*/ 8 w 25"/>
                        <a:gd name="T3" fmla="*/ 4 h 17"/>
                        <a:gd name="T4" fmla="*/ 11 w 25"/>
                        <a:gd name="T5" fmla="*/ 7 h 17"/>
                        <a:gd name="T6" fmla="*/ 14 w 25"/>
                        <a:gd name="T7" fmla="*/ 8 h 17"/>
                        <a:gd name="T8" fmla="*/ 17 w 25"/>
                        <a:gd name="T9" fmla="*/ 10 h 17"/>
                        <a:gd name="T10" fmla="*/ 20 w 25"/>
                        <a:gd name="T11" fmla="*/ 11 h 17"/>
                        <a:gd name="T12" fmla="*/ 23 w 25"/>
                        <a:gd name="T13" fmla="*/ 10 h 17"/>
                        <a:gd name="T14" fmla="*/ 24 w 25"/>
                        <a:gd name="T15" fmla="*/ 16 h 17"/>
                        <a:gd name="T16" fmla="*/ 20 w 25"/>
                        <a:gd name="T17" fmla="*/ 16 h 17"/>
                        <a:gd name="T18" fmla="*/ 17 w 25"/>
                        <a:gd name="T19" fmla="*/ 14 h 17"/>
                        <a:gd name="T20" fmla="*/ 14 w 25"/>
                        <a:gd name="T21" fmla="*/ 13 h 17"/>
                        <a:gd name="T22" fmla="*/ 10 w 25"/>
                        <a:gd name="T23" fmla="*/ 10 h 17"/>
                        <a:gd name="T24" fmla="*/ 7 w 25"/>
                        <a:gd name="T25" fmla="*/ 7 h 17"/>
                        <a:gd name="T26" fmla="*/ 0 w 25"/>
                        <a:gd name="T27" fmla="*/ 1 h 17"/>
                        <a:gd name="T28" fmla="*/ 3 w 25"/>
                        <a:gd name="T29" fmla="*/ 0 h 1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5"/>
                        <a:gd name="T46" fmla="*/ 0 h 17"/>
                        <a:gd name="T47" fmla="*/ 25 w 25"/>
                        <a:gd name="T48" fmla="*/ 17 h 1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5" h="17">
                          <a:moveTo>
                            <a:pt x="3" y="0"/>
                          </a:moveTo>
                          <a:lnTo>
                            <a:pt x="8" y="4"/>
                          </a:lnTo>
                          <a:lnTo>
                            <a:pt x="11" y="7"/>
                          </a:lnTo>
                          <a:lnTo>
                            <a:pt x="14" y="8"/>
                          </a:lnTo>
                          <a:lnTo>
                            <a:pt x="17" y="10"/>
                          </a:lnTo>
                          <a:lnTo>
                            <a:pt x="20" y="11"/>
                          </a:lnTo>
                          <a:lnTo>
                            <a:pt x="23" y="10"/>
                          </a:lnTo>
                          <a:lnTo>
                            <a:pt x="24" y="16"/>
                          </a:lnTo>
                          <a:lnTo>
                            <a:pt x="20" y="16"/>
                          </a:lnTo>
                          <a:lnTo>
                            <a:pt x="17" y="14"/>
                          </a:lnTo>
                          <a:lnTo>
                            <a:pt x="14" y="13"/>
                          </a:lnTo>
                          <a:lnTo>
                            <a:pt x="10" y="10"/>
                          </a:lnTo>
                          <a:lnTo>
                            <a:pt x="7" y="7"/>
                          </a:lnTo>
                          <a:lnTo>
                            <a:pt x="0" y="1"/>
                          </a:lnTo>
                          <a:lnTo>
                            <a:pt x="3" y="0"/>
                          </a:lnTo>
                        </a:path>
                      </a:pathLst>
                    </a:custGeom>
                    <a:solidFill>
                      <a:srgbClr val="7F3F00"/>
                    </a:solidFill>
                    <a:ln w="12700" cap="rnd">
                      <a:noFill/>
                      <a:round/>
                      <a:headEnd/>
                      <a:tailEnd/>
                    </a:ln>
                  </p:spPr>
                  <p:txBody>
                    <a:bodyPr/>
                    <a:lstStyle/>
                    <a:p>
                      <a:endParaRPr lang="en-US"/>
                    </a:p>
                  </p:txBody>
                </p:sp>
                <p:sp>
                  <p:nvSpPr>
                    <p:cNvPr id="13339" name="Oval 153"/>
                    <p:cNvSpPr>
                      <a:spLocks noChangeArrowheads="1"/>
                    </p:cNvSpPr>
                    <p:nvPr/>
                  </p:nvSpPr>
                  <p:spPr bwMode="auto">
                    <a:xfrm>
                      <a:off x="545" y="2048"/>
                      <a:ext cx="10" cy="46"/>
                    </a:xfrm>
                    <a:prstGeom prst="ellipse">
                      <a:avLst/>
                    </a:prstGeom>
                    <a:solidFill>
                      <a:srgbClr val="7F3F00"/>
                    </a:solidFill>
                    <a:ln w="12700">
                      <a:noFill/>
                      <a:round/>
                      <a:headEnd/>
                      <a:tailEnd/>
                    </a:ln>
                  </p:spPr>
                  <p:txBody>
                    <a:bodyPr wrap="none" anchor="ctr"/>
                    <a:lstStyle/>
                    <a:p>
                      <a:endParaRPr lang="en-US"/>
                    </a:p>
                  </p:txBody>
                </p:sp>
                <p:sp>
                  <p:nvSpPr>
                    <p:cNvPr id="13340" name="Oval 154"/>
                    <p:cNvSpPr>
                      <a:spLocks noChangeArrowheads="1"/>
                    </p:cNvSpPr>
                    <p:nvPr/>
                  </p:nvSpPr>
                  <p:spPr bwMode="auto">
                    <a:xfrm>
                      <a:off x="546" y="2050"/>
                      <a:ext cx="9" cy="42"/>
                    </a:xfrm>
                    <a:prstGeom prst="ellipse">
                      <a:avLst/>
                    </a:prstGeom>
                    <a:solidFill>
                      <a:srgbClr val="FFDFBF"/>
                    </a:solidFill>
                    <a:ln w="12700">
                      <a:noFill/>
                      <a:round/>
                      <a:headEnd/>
                      <a:tailEnd/>
                    </a:ln>
                  </p:spPr>
                  <p:txBody>
                    <a:bodyPr wrap="none" anchor="ctr"/>
                    <a:lstStyle/>
                    <a:p>
                      <a:endParaRPr lang="en-US"/>
                    </a:p>
                  </p:txBody>
                </p:sp>
              </p:grpSp>
            </p:grpSp>
          </p:grpSp>
        </p:grpSp>
      </p:grpSp>
      <p:sp>
        <p:nvSpPr>
          <p:cNvPr id="89243" name="Rectangle 155"/>
          <p:cNvSpPr>
            <a:spLocks noGrp="1" noChangeArrowheads="1"/>
          </p:cNvSpPr>
          <p:nvPr>
            <p:ph type="title"/>
          </p:nvPr>
        </p:nvSpPr>
        <p:spPr>
          <a:xfrm>
            <a:off x="1524000" y="609600"/>
            <a:ext cx="6934200" cy="609600"/>
          </a:xfrm>
          <a:solidFill>
            <a:schemeClr val="tx2"/>
          </a:solidFill>
          <a:ln w="12700" cap="flat">
            <a:solidFill>
              <a:srgbClr val="000000"/>
            </a:solidFill>
          </a:ln>
          <a:effectLst>
            <a:outerShdw dist="107763" dir="2700000" algn="ctr" rotWithShape="0">
              <a:srgbClr val="790015"/>
            </a:outerShdw>
          </a:effectLst>
        </p:spPr>
        <p:txBody>
          <a:bodyPr/>
          <a:lstStyle/>
          <a:p>
            <a:pPr defTabSz="804863" eaLnBrk="1" hangingPunct="1">
              <a:defRPr/>
            </a:pPr>
            <a:r>
              <a:rPr lang="en-US" sz="2800" b="1" smtClean="0">
                <a:solidFill>
                  <a:schemeClr val="bg1"/>
                </a:solidFill>
              </a:rPr>
              <a:t>Analisis Kebutuhan Pelatihan</a:t>
            </a:r>
            <a:endParaRPr lang="en-US" sz="2800" b="1" smtClean="0">
              <a:solidFill>
                <a:srgbClr val="000000"/>
              </a:solidFill>
            </a:endParaRPr>
          </a:p>
        </p:txBody>
      </p:sp>
      <p:sp>
        <p:nvSpPr>
          <p:cNvPr id="153" name="TextBox 152"/>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3"/>
          <p:cNvSpPr>
            <a:spLocks noGrp="1" noChangeArrowheads="1"/>
          </p:cNvSpPr>
          <p:nvPr>
            <p:ph idx="1"/>
          </p:nvPr>
        </p:nvSpPr>
        <p:spPr/>
        <p:txBody>
          <a:bodyPr/>
          <a:lstStyle/>
          <a:p>
            <a:pPr eaLnBrk="1" hangingPunct="1">
              <a:lnSpc>
                <a:spcPct val="90000"/>
              </a:lnSpc>
            </a:pPr>
            <a:r>
              <a:rPr lang="en-US" sz="2800" smtClean="0"/>
              <a:t>Penentuan tujuan</a:t>
            </a:r>
          </a:p>
          <a:p>
            <a:pPr eaLnBrk="1" hangingPunct="1">
              <a:lnSpc>
                <a:spcPct val="90000"/>
              </a:lnSpc>
            </a:pPr>
            <a:r>
              <a:rPr lang="en-US" sz="2800" smtClean="0"/>
              <a:t>Presentasi yang bermakna</a:t>
            </a:r>
          </a:p>
          <a:p>
            <a:pPr eaLnBrk="1" hangingPunct="1">
              <a:lnSpc>
                <a:spcPct val="90000"/>
              </a:lnSpc>
            </a:pPr>
            <a:r>
              <a:rPr lang="en-US" sz="2800" smtClean="0"/>
              <a:t>Pemodelan</a:t>
            </a:r>
          </a:p>
          <a:p>
            <a:pPr eaLnBrk="1" hangingPunct="1">
              <a:lnSpc>
                <a:spcPct val="90000"/>
              </a:lnSpc>
            </a:pPr>
            <a:r>
              <a:rPr lang="en-US" sz="2800" smtClean="0"/>
              <a:t>Perbedaan individu</a:t>
            </a:r>
          </a:p>
          <a:p>
            <a:pPr eaLnBrk="1" hangingPunct="1">
              <a:lnSpc>
                <a:spcPct val="90000"/>
              </a:lnSpc>
            </a:pPr>
            <a:r>
              <a:rPr lang="en-US" sz="2800" smtClean="0"/>
              <a:t>Praktek &amp; pengulangan</a:t>
            </a:r>
          </a:p>
          <a:p>
            <a:pPr eaLnBrk="1" hangingPunct="1">
              <a:lnSpc>
                <a:spcPct val="90000"/>
              </a:lnSpc>
            </a:pPr>
            <a:r>
              <a:rPr lang="en-US" sz="2800" smtClean="0"/>
              <a:t>Pemebelajaran keseluruhan</a:t>
            </a:r>
          </a:p>
          <a:p>
            <a:pPr eaLnBrk="1" hangingPunct="1">
              <a:lnSpc>
                <a:spcPct val="90000"/>
              </a:lnSpc>
            </a:pPr>
            <a:r>
              <a:rPr lang="en-US" sz="2800" smtClean="0"/>
              <a:t>Pembelajaran massal</a:t>
            </a:r>
          </a:p>
          <a:p>
            <a:pPr eaLnBrk="1" hangingPunct="1">
              <a:lnSpc>
                <a:spcPct val="90000"/>
              </a:lnSpc>
            </a:pPr>
            <a:r>
              <a:rPr lang="en-US" sz="2800" smtClean="0"/>
              <a:t>Umpan balik &amp; kemajuan pengetahuan</a:t>
            </a:r>
          </a:p>
          <a:p>
            <a:pPr eaLnBrk="1" hangingPunct="1">
              <a:lnSpc>
                <a:spcPct val="90000"/>
              </a:lnSpc>
            </a:pPr>
            <a:r>
              <a:rPr lang="en-US" sz="2800" smtClean="0"/>
              <a:t>Pengharapan &amp; pemberdayaan</a:t>
            </a:r>
          </a:p>
        </p:txBody>
      </p:sp>
      <p:sp>
        <p:nvSpPr>
          <p:cNvPr id="14340" name="Rectangle 2"/>
          <p:cNvSpPr>
            <a:spLocks noGrp="1" noChangeArrowheads="1"/>
          </p:cNvSpPr>
          <p:nvPr>
            <p:ph type="title"/>
          </p:nvPr>
        </p:nvSpPr>
        <p:spPr/>
        <p:txBody>
          <a:bodyPr>
            <a:normAutofit fontScale="90000"/>
          </a:bodyPr>
          <a:lstStyle/>
          <a:p>
            <a:pPr eaLnBrk="1" hangingPunct="1"/>
            <a:r>
              <a:rPr lang="en-US" sz="4000" smtClean="0"/>
              <a:t>Prinsip untuk berhasilnya pembelajaran</a:t>
            </a:r>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3"/>
          <p:cNvSpPr>
            <a:spLocks noGrp="1" noChangeArrowheads="1"/>
          </p:cNvSpPr>
          <p:nvPr>
            <p:ph idx="1"/>
          </p:nvPr>
        </p:nvSpPr>
        <p:spPr/>
        <p:txBody>
          <a:bodyPr/>
          <a:lstStyle/>
          <a:p>
            <a:pPr eaLnBrk="1" hangingPunct="1"/>
            <a:r>
              <a:rPr lang="en-US" sz="2800" smtClean="0"/>
              <a:t>Minat</a:t>
            </a:r>
          </a:p>
          <a:p>
            <a:pPr eaLnBrk="1" hangingPunct="1"/>
            <a:r>
              <a:rPr lang="en-US" sz="2800" smtClean="0"/>
              <a:t>Instruksi yang jelas</a:t>
            </a:r>
          </a:p>
          <a:p>
            <a:pPr eaLnBrk="1" hangingPunct="1"/>
            <a:r>
              <a:rPr lang="en-US" sz="2800" smtClean="0"/>
              <a:t>Memberikan bantuan</a:t>
            </a:r>
          </a:p>
          <a:p>
            <a:pPr eaLnBrk="1" hangingPunct="1"/>
            <a:r>
              <a:rPr lang="en-US" sz="2800" smtClean="0"/>
              <a:t>Antusias</a:t>
            </a:r>
          </a:p>
          <a:p>
            <a:pPr eaLnBrk="1" hangingPunct="1"/>
            <a:r>
              <a:rPr lang="en-US" sz="2800" smtClean="0"/>
              <a:t>Memiliki daya humor</a:t>
            </a:r>
          </a:p>
          <a:p>
            <a:pPr eaLnBrk="1" hangingPunct="1"/>
            <a:r>
              <a:rPr lang="en-US" sz="2800" smtClean="0"/>
              <a:t>Jujur / alamiah</a:t>
            </a:r>
          </a:p>
          <a:p>
            <a:pPr eaLnBrk="1" hangingPunct="1"/>
            <a:r>
              <a:rPr lang="en-US" sz="2800" smtClean="0"/>
              <a:t>Memahami pendengar</a:t>
            </a:r>
          </a:p>
          <a:p>
            <a:pPr eaLnBrk="1" hangingPunct="1"/>
            <a:r>
              <a:rPr lang="en-US" sz="2800" smtClean="0"/>
              <a:t>Menguasai materi</a:t>
            </a:r>
          </a:p>
        </p:txBody>
      </p:sp>
      <p:sp>
        <p:nvSpPr>
          <p:cNvPr id="15364" name="Rectangle 2"/>
          <p:cNvSpPr>
            <a:spLocks noGrp="1" noChangeArrowheads="1"/>
          </p:cNvSpPr>
          <p:nvPr>
            <p:ph type="title"/>
          </p:nvPr>
        </p:nvSpPr>
        <p:spPr/>
        <p:txBody>
          <a:bodyPr>
            <a:normAutofit fontScale="90000"/>
          </a:bodyPr>
          <a:lstStyle/>
          <a:p>
            <a:pPr eaLnBrk="1" hangingPunct="1"/>
            <a:r>
              <a:rPr lang="en-US" smtClean="0"/>
              <a:t>Karakteristik trainer yang berhasil</a:t>
            </a:r>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idx="4294967295"/>
          </p:nvPr>
        </p:nvSpPr>
        <p:spPr>
          <a:xfrm>
            <a:off x="1957388" y="609600"/>
            <a:ext cx="7186612" cy="868363"/>
          </a:xfrm>
        </p:spPr>
        <p:txBody>
          <a:bodyPr>
            <a:normAutofit/>
          </a:bodyPr>
          <a:lstStyle/>
          <a:p>
            <a:pPr eaLnBrk="1" hangingPunct="1">
              <a:defRPr/>
            </a:pPr>
            <a:r>
              <a:rPr lang="en-US" sz="3700" smtClean="0">
                <a:effectLst>
                  <a:outerShdw blurRad="38100" dist="38100" dir="2700000" algn="tl">
                    <a:srgbClr val="000000"/>
                  </a:outerShdw>
                </a:effectLst>
              </a:rPr>
              <a:t>Evaluasi</a:t>
            </a:r>
          </a:p>
        </p:txBody>
      </p:sp>
      <p:sp>
        <p:nvSpPr>
          <p:cNvPr id="16389" name="Rectangle 3"/>
          <p:cNvSpPr>
            <a:spLocks noGrp="1" noChangeArrowheads="1"/>
          </p:cNvSpPr>
          <p:nvPr>
            <p:ph idx="4294967295"/>
          </p:nvPr>
        </p:nvSpPr>
        <p:spPr>
          <a:xfrm>
            <a:off x="2514600" y="1295400"/>
            <a:ext cx="6629400" cy="4830763"/>
          </a:xfrm>
        </p:spPr>
        <p:txBody>
          <a:bodyPr/>
          <a:lstStyle/>
          <a:p>
            <a:pPr marL="365125" indent="-282575" eaLnBrk="1" hangingPunct="1"/>
            <a:endParaRPr lang="en-US" smtClean="0"/>
          </a:p>
          <a:p>
            <a:pPr marL="365125" indent="-282575" eaLnBrk="1" hangingPunct="1"/>
            <a:r>
              <a:rPr lang="en-US" sz="2800" smtClean="0"/>
              <a:t>Opini Peserta</a:t>
            </a:r>
          </a:p>
          <a:p>
            <a:pPr marL="365125" indent="-282575" eaLnBrk="1" hangingPunct="1"/>
            <a:r>
              <a:rPr lang="en-US" sz="2800" smtClean="0"/>
              <a:t>Test hasil pembelajaran</a:t>
            </a:r>
          </a:p>
          <a:p>
            <a:pPr marL="365125" indent="-282575" eaLnBrk="1" hangingPunct="1"/>
            <a:r>
              <a:rPr lang="en-US" sz="2800" smtClean="0"/>
              <a:t>Perubahan Perilaku</a:t>
            </a:r>
          </a:p>
          <a:p>
            <a:pPr marL="365125" indent="-282575" eaLnBrk="1" hangingPunct="1"/>
            <a:r>
              <a:rPr lang="en-US" sz="2800" smtClean="0"/>
              <a:t>Pencapaian Pelatihan dan Pengembangan</a:t>
            </a:r>
          </a:p>
          <a:p>
            <a:pPr marL="365125" indent="-282575" eaLnBrk="1" hangingPunct="1"/>
            <a:r>
              <a:rPr lang="en-US" sz="2800" smtClean="0"/>
              <a:t>Benchmarking</a:t>
            </a:r>
          </a:p>
          <a:p>
            <a:pPr marL="365125" indent="-282575" eaLnBrk="1" hangingPunct="1">
              <a:buFontTx/>
              <a:buNone/>
            </a:pPr>
            <a:endParaRPr lang="en-US" smtClean="0"/>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3"/>
          <p:cNvSpPr>
            <a:spLocks noGrp="1" noChangeArrowheads="1"/>
          </p:cNvSpPr>
          <p:nvPr>
            <p:ph idx="1"/>
          </p:nvPr>
        </p:nvSpPr>
        <p:spPr>
          <a:xfrm>
            <a:off x="1371600" y="2743200"/>
            <a:ext cx="7772400" cy="3614758"/>
          </a:xfrm>
        </p:spPr>
        <p:txBody>
          <a:bodyPr/>
          <a:lstStyle/>
          <a:p>
            <a:pPr eaLnBrk="1" hangingPunct="1"/>
            <a:r>
              <a:rPr lang="en-US" dirty="0" err="1" smtClean="0"/>
              <a:t>Deskripsi</a:t>
            </a:r>
            <a:r>
              <a:rPr lang="en-US" dirty="0" smtClean="0"/>
              <a:t> </a:t>
            </a:r>
            <a:r>
              <a:rPr lang="en-US" dirty="0" err="1" smtClean="0"/>
              <a:t>Jabatan</a:t>
            </a:r>
            <a:r>
              <a:rPr lang="en-US" dirty="0" smtClean="0"/>
              <a:t> </a:t>
            </a:r>
          </a:p>
          <a:p>
            <a:pPr eaLnBrk="1" hangingPunct="1"/>
            <a:r>
              <a:rPr lang="en-US" dirty="0" err="1" smtClean="0"/>
              <a:t>Spesifikasi</a:t>
            </a:r>
            <a:r>
              <a:rPr lang="en-US" dirty="0" smtClean="0"/>
              <a:t> </a:t>
            </a:r>
            <a:r>
              <a:rPr lang="en-US" dirty="0" err="1" smtClean="0"/>
              <a:t>Jabatan</a:t>
            </a:r>
            <a:r>
              <a:rPr lang="en-US" dirty="0" smtClean="0"/>
              <a:t> </a:t>
            </a:r>
          </a:p>
          <a:p>
            <a:pPr eaLnBrk="1" hangingPunct="1"/>
            <a:r>
              <a:rPr lang="en-US" dirty="0" err="1" smtClean="0"/>
              <a:t>Standar</a:t>
            </a:r>
            <a:r>
              <a:rPr lang="en-US" dirty="0" smtClean="0"/>
              <a:t> </a:t>
            </a:r>
            <a:r>
              <a:rPr lang="en-US" dirty="0" err="1" smtClean="0"/>
              <a:t>Pekerjaan</a:t>
            </a:r>
            <a:r>
              <a:rPr lang="en-US" dirty="0" smtClean="0"/>
              <a:t> </a:t>
            </a:r>
          </a:p>
          <a:p>
            <a:pPr eaLnBrk="1" hangingPunct="1"/>
            <a:r>
              <a:rPr lang="en-US" dirty="0" err="1" smtClean="0"/>
              <a:t>Pelaksanaan</a:t>
            </a:r>
            <a:r>
              <a:rPr lang="en-US" dirty="0" smtClean="0"/>
              <a:t> </a:t>
            </a:r>
            <a:r>
              <a:rPr lang="en-US" dirty="0" err="1" smtClean="0"/>
              <a:t>Pekerjaan</a:t>
            </a:r>
            <a:endParaRPr lang="en-US" dirty="0" smtClean="0"/>
          </a:p>
          <a:p>
            <a:pPr eaLnBrk="1" hangingPunct="1"/>
            <a:r>
              <a:rPr lang="en-US" dirty="0" err="1" smtClean="0"/>
              <a:t>Mengamati</a:t>
            </a:r>
            <a:r>
              <a:rPr lang="en-US" dirty="0" smtClean="0"/>
              <a:t> </a:t>
            </a:r>
            <a:r>
              <a:rPr lang="en-US" dirty="0" err="1" smtClean="0"/>
              <a:t>sampel</a:t>
            </a:r>
            <a:r>
              <a:rPr lang="en-US" dirty="0" smtClean="0"/>
              <a:t> </a:t>
            </a:r>
            <a:r>
              <a:rPr lang="en-US" dirty="0" err="1" smtClean="0"/>
              <a:t>pekerjaan</a:t>
            </a:r>
            <a:endParaRPr lang="en-US" dirty="0" smtClean="0"/>
          </a:p>
        </p:txBody>
      </p:sp>
      <p:sp>
        <p:nvSpPr>
          <p:cNvPr id="17412" name="Rectangle 2"/>
          <p:cNvSpPr>
            <a:spLocks noGrp="1" noChangeArrowheads="1"/>
          </p:cNvSpPr>
          <p:nvPr>
            <p:ph type="title"/>
          </p:nvPr>
        </p:nvSpPr>
        <p:spPr/>
        <p:txBody>
          <a:bodyPr>
            <a:normAutofit fontScale="90000"/>
          </a:bodyPr>
          <a:lstStyle/>
          <a:p>
            <a:pPr eaLnBrk="1" hangingPunct="1"/>
            <a:r>
              <a:rPr lang="en-US" sz="3600" smtClean="0"/>
              <a:t>Sumber data untuk analisis kebutuhan pelatihan</a:t>
            </a:r>
          </a:p>
        </p:txBody>
      </p:sp>
      <p:pic>
        <p:nvPicPr>
          <p:cNvPr id="17414" name="Picture 4" descr="so01380_"/>
          <p:cNvPicPr>
            <a:picLocks noChangeAspect="1" noChangeArrowheads="1"/>
          </p:cNvPicPr>
          <p:nvPr/>
        </p:nvPicPr>
        <p:blipFill>
          <a:blip r:embed="rId2" cstate="print"/>
          <a:srcRect/>
          <a:stretch>
            <a:fillRect/>
          </a:stretch>
        </p:blipFill>
        <p:spPr bwMode="auto">
          <a:xfrm>
            <a:off x="6477000" y="2667000"/>
            <a:ext cx="1619250" cy="1803400"/>
          </a:xfrm>
          <a:prstGeom prst="rect">
            <a:avLst/>
          </a:prstGeom>
          <a:noFill/>
          <a:ln w="9525">
            <a:noFill/>
            <a:miter lim="800000"/>
            <a:headEnd/>
            <a:tailEnd/>
          </a:ln>
        </p:spPr>
      </p:pic>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3"/>
          <p:cNvSpPr>
            <a:spLocks noGrp="1" noChangeArrowheads="1"/>
          </p:cNvSpPr>
          <p:nvPr>
            <p:ph idx="1"/>
          </p:nvPr>
        </p:nvSpPr>
        <p:spPr/>
        <p:txBody>
          <a:bodyPr/>
          <a:lstStyle/>
          <a:p>
            <a:pPr eaLnBrk="1" hangingPunct="1"/>
            <a:r>
              <a:rPr lang="en-US" smtClean="0"/>
              <a:t>Sumber Kepustakaan berkaitan dengan pekerjaan</a:t>
            </a:r>
          </a:p>
          <a:p>
            <a:pPr eaLnBrk="1" hangingPunct="1"/>
            <a:r>
              <a:rPr lang="en-US" smtClean="0"/>
              <a:t>Ajukan pertanyaan berkaitan dengan pekerjaan </a:t>
            </a:r>
          </a:p>
          <a:p>
            <a:pPr eaLnBrk="1" hangingPunct="1"/>
            <a:r>
              <a:rPr lang="en-US" smtClean="0"/>
              <a:t>Komite pelatihan atau konperensi </a:t>
            </a:r>
          </a:p>
          <a:p>
            <a:pPr eaLnBrk="1" hangingPunct="1"/>
            <a:r>
              <a:rPr lang="en-US" smtClean="0"/>
              <a:t>Analisis terhadap masalah operasi </a:t>
            </a:r>
          </a:p>
        </p:txBody>
      </p:sp>
      <p:sp>
        <p:nvSpPr>
          <p:cNvPr id="18436" name="Rectangle 2"/>
          <p:cNvSpPr>
            <a:spLocks noGrp="1" noChangeArrowheads="1"/>
          </p:cNvSpPr>
          <p:nvPr>
            <p:ph type="title"/>
          </p:nvPr>
        </p:nvSpPr>
        <p:spPr/>
        <p:txBody>
          <a:bodyPr/>
          <a:lstStyle/>
          <a:p>
            <a:pPr eaLnBrk="1" hangingPunct="1"/>
            <a:r>
              <a:rPr lang="en-US" smtClean="0"/>
              <a:t>Sumber data lainnya</a:t>
            </a:r>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3"/>
          <p:cNvSpPr>
            <a:spLocks noGrp="1" noChangeArrowheads="1"/>
          </p:cNvSpPr>
          <p:nvPr>
            <p:ph idx="1"/>
          </p:nvPr>
        </p:nvSpPr>
        <p:spPr/>
        <p:txBody>
          <a:bodyPr/>
          <a:lstStyle/>
          <a:p>
            <a:pPr eaLnBrk="1" hangingPunct="1">
              <a:lnSpc>
                <a:spcPct val="90000"/>
              </a:lnSpc>
            </a:pPr>
            <a:r>
              <a:rPr lang="en-US" sz="2600" i="1" smtClean="0"/>
              <a:t>On-the-job training</a:t>
            </a:r>
          </a:p>
          <a:p>
            <a:pPr eaLnBrk="1" hangingPunct="1">
              <a:lnSpc>
                <a:spcPct val="90000"/>
              </a:lnSpc>
            </a:pPr>
            <a:r>
              <a:rPr lang="en-US" sz="2600" smtClean="0"/>
              <a:t>Magang</a:t>
            </a:r>
          </a:p>
          <a:p>
            <a:pPr eaLnBrk="1" hangingPunct="1">
              <a:lnSpc>
                <a:spcPct val="90000"/>
              </a:lnSpc>
            </a:pPr>
            <a:r>
              <a:rPr lang="en-US" sz="2600" smtClean="0"/>
              <a:t>Simulasi </a:t>
            </a:r>
          </a:p>
          <a:p>
            <a:pPr eaLnBrk="1" hangingPunct="1">
              <a:lnSpc>
                <a:spcPct val="90000"/>
              </a:lnSpc>
            </a:pPr>
            <a:r>
              <a:rPr lang="en-US" sz="2600" smtClean="0"/>
              <a:t>Belajar Jarak Jauh</a:t>
            </a:r>
          </a:p>
          <a:p>
            <a:pPr lvl="1" eaLnBrk="1" hangingPunct="1">
              <a:lnSpc>
                <a:spcPct val="90000"/>
              </a:lnSpc>
            </a:pPr>
            <a:r>
              <a:rPr lang="en-US" sz="2600" smtClean="0"/>
              <a:t>Teletraining (pelajar dan pengjar berbeda tempat)</a:t>
            </a:r>
          </a:p>
          <a:p>
            <a:pPr lvl="1" eaLnBrk="1" hangingPunct="1">
              <a:lnSpc>
                <a:spcPct val="90000"/>
              </a:lnSpc>
            </a:pPr>
            <a:r>
              <a:rPr lang="en-US" sz="2600" smtClean="0"/>
              <a:t>Video conference (antara sesama pelajar berbeda tempat dengan pengajar)</a:t>
            </a:r>
          </a:p>
          <a:p>
            <a:pPr eaLnBrk="1" hangingPunct="1">
              <a:lnSpc>
                <a:spcPct val="90000"/>
              </a:lnSpc>
            </a:pPr>
            <a:r>
              <a:rPr lang="en-US" sz="2600" smtClean="0"/>
              <a:t>Pelatihan berbasis komputer</a:t>
            </a:r>
          </a:p>
          <a:p>
            <a:pPr eaLnBrk="1" hangingPunct="1">
              <a:lnSpc>
                <a:spcPct val="90000"/>
              </a:lnSpc>
            </a:pPr>
            <a:r>
              <a:rPr lang="en-US" sz="2600" smtClean="0"/>
              <a:t>Pelatihan melalui CD-ROM dan Internet</a:t>
            </a:r>
          </a:p>
        </p:txBody>
      </p:sp>
      <p:sp>
        <p:nvSpPr>
          <p:cNvPr id="19460" name="Rectangle 2"/>
          <p:cNvSpPr>
            <a:spLocks noGrp="1" noChangeArrowheads="1"/>
          </p:cNvSpPr>
          <p:nvPr>
            <p:ph type="title"/>
          </p:nvPr>
        </p:nvSpPr>
        <p:spPr/>
        <p:txBody>
          <a:bodyPr>
            <a:normAutofit fontScale="90000"/>
          </a:bodyPr>
          <a:lstStyle/>
          <a:p>
            <a:pPr eaLnBrk="1" hangingPunct="1"/>
            <a:r>
              <a:rPr lang="en-US" smtClean="0"/>
              <a:t>Teknik Training Karyawan Operasional </a:t>
            </a:r>
          </a:p>
        </p:txBody>
      </p:sp>
      <p:pic>
        <p:nvPicPr>
          <p:cNvPr id="19462" name="Picture 4" descr="bs02064_"/>
          <p:cNvPicPr>
            <a:picLocks noChangeAspect="1" noChangeArrowheads="1"/>
          </p:cNvPicPr>
          <p:nvPr/>
        </p:nvPicPr>
        <p:blipFill>
          <a:blip r:embed="rId2" cstate="print"/>
          <a:srcRect/>
          <a:stretch>
            <a:fillRect/>
          </a:stretch>
        </p:blipFill>
        <p:spPr bwMode="auto">
          <a:xfrm>
            <a:off x="7194550" y="1600200"/>
            <a:ext cx="1949450" cy="1981200"/>
          </a:xfrm>
          <a:prstGeom prst="rect">
            <a:avLst/>
          </a:prstGeom>
          <a:noFill/>
          <a:ln w="9525">
            <a:noFill/>
            <a:miter lim="800000"/>
            <a:headEnd/>
            <a:tailEnd/>
          </a:ln>
        </p:spPr>
      </p:pic>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3"/>
          <p:cNvSpPr>
            <a:spLocks noGrp="1" noChangeArrowheads="1"/>
          </p:cNvSpPr>
          <p:nvPr>
            <p:ph idx="1"/>
          </p:nvPr>
        </p:nvSpPr>
        <p:spPr/>
        <p:txBody>
          <a:bodyPr/>
          <a:lstStyle/>
          <a:p>
            <a:pPr eaLnBrk="1" hangingPunct="1">
              <a:lnSpc>
                <a:spcPct val="90000"/>
              </a:lnSpc>
              <a:buFontTx/>
              <a:buNone/>
            </a:pPr>
            <a:r>
              <a:rPr lang="en-US" sz="2400" i="1" smtClean="0"/>
              <a:t>I. On-the-job training: </a:t>
            </a:r>
          </a:p>
          <a:p>
            <a:pPr eaLnBrk="1" hangingPunct="1">
              <a:lnSpc>
                <a:spcPct val="90000"/>
              </a:lnSpc>
              <a:buFontTx/>
              <a:buNone/>
            </a:pPr>
            <a:r>
              <a:rPr lang="en-US" sz="2400" smtClean="0"/>
              <a:t>	a. rotasi pekerjaan, </a:t>
            </a:r>
          </a:p>
          <a:p>
            <a:pPr eaLnBrk="1" hangingPunct="1">
              <a:lnSpc>
                <a:spcPct val="90000"/>
              </a:lnSpc>
              <a:buFontTx/>
              <a:buNone/>
            </a:pPr>
            <a:r>
              <a:rPr lang="en-US" sz="2400" smtClean="0"/>
              <a:t>    b. Pembelajaran Action learning</a:t>
            </a:r>
          </a:p>
          <a:p>
            <a:pPr eaLnBrk="1" hangingPunct="1">
              <a:lnSpc>
                <a:spcPct val="90000"/>
              </a:lnSpc>
              <a:buFontTx/>
              <a:buNone/>
            </a:pPr>
            <a:endParaRPr lang="en-US" sz="2400" smtClean="0"/>
          </a:p>
          <a:p>
            <a:pPr eaLnBrk="1" hangingPunct="1">
              <a:lnSpc>
                <a:spcPct val="90000"/>
              </a:lnSpc>
              <a:buFontTx/>
              <a:buNone/>
            </a:pPr>
            <a:r>
              <a:rPr lang="en-US" sz="2400" smtClean="0"/>
              <a:t>II Off the job Training</a:t>
            </a:r>
          </a:p>
          <a:p>
            <a:pPr eaLnBrk="1" hangingPunct="1">
              <a:lnSpc>
                <a:spcPct val="90000"/>
              </a:lnSpc>
              <a:buFontTx/>
              <a:buNone/>
            </a:pPr>
            <a:r>
              <a:rPr lang="en-US" sz="2400" smtClean="0"/>
              <a:t>   a. Metode studi kasus </a:t>
            </a:r>
          </a:p>
          <a:p>
            <a:pPr eaLnBrk="1" hangingPunct="1">
              <a:lnSpc>
                <a:spcPct val="90000"/>
              </a:lnSpc>
              <a:buFontTx/>
              <a:buNone/>
            </a:pPr>
            <a:r>
              <a:rPr lang="en-US" sz="2400" smtClean="0"/>
              <a:t>   b. Management games</a:t>
            </a:r>
          </a:p>
          <a:p>
            <a:pPr eaLnBrk="1" hangingPunct="1">
              <a:lnSpc>
                <a:spcPct val="90000"/>
              </a:lnSpc>
              <a:buFontTx/>
              <a:buNone/>
            </a:pPr>
            <a:r>
              <a:rPr lang="en-US" sz="2400" smtClean="0"/>
              <a:t>   c. Outside seminars</a:t>
            </a:r>
          </a:p>
          <a:p>
            <a:pPr eaLnBrk="1" hangingPunct="1">
              <a:lnSpc>
                <a:spcPct val="90000"/>
              </a:lnSpc>
              <a:buFontTx/>
              <a:buNone/>
            </a:pPr>
            <a:r>
              <a:rPr lang="en-US" sz="2400" smtClean="0"/>
              <a:t>   d. Program berkaitan dengan pendidikan akademis di universitas</a:t>
            </a:r>
          </a:p>
        </p:txBody>
      </p:sp>
      <p:sp>
        <p:nvSpPr>
          <p:cNvPr id="20484" name="Rectangle 2"/>
          <p:cNvSpPr>
            <a:spLocks noGrp="1" noChangeArrowheads="1"/>
          </p:cNvSpPr>
          <p:nvPr>
            <p:ph type="title"/>
          </p:nvPr>
        </p:nvSpPr>
        <p:spPr/>
        <p:txBody>
          <a:bodyPr/>
          <a:lstStyle/>
          <a:p>
            <a:pPr eaLnBrk="1" hangingPunct="1"/>
            <a:r>
              <a:rPr lang="en-US" sz="3200" smtClean="0"/>
              <a:t>Pelatihan dan Pengembangan Manajerial</a:t>
            </a:r>
          </a:p>
        </p:txBody>
      </p:sp>
      <p:pic>
        <p:nvPicPr>
          <p:cNvPr id="20486" name="Picture 5" descr="pe01561_"/>
          <p:cNvPicPr>
            <a:picLocks noChangeAspect="1" noChangeArrowheads="1"/>
          </p:cNvPicPr>
          <p:nvPr/>
        </p:nvPicPr>
        <p:blipFill>
          <a:blip r:embed="rId2" cstate="print"/>
          <a:srcRect/>
          <a:stretch>
            <a:fillRect/>
          </a:stretch>
        </p:blipFill>
        <p:spPr bwMode="auto">
          <a:xfrm>
            <a:off x="6781800" y="2819400"/>
            <a:ext cx="1947863" cy="2282825"/>
          </a:xfrm>
          <a:prstGeom prst="rect">
            <a:avLst/>
          </a:prstGeom>
          <a:noFill/>
          <a:ln w="9525">
            <a:noFill/>
            <a:miter lim="800000"/>
            <a:headEnd/>
            <a:tailEnd/>
          </a:ln>
        </p:spPr>
      </p:pic>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228600"/>
            <a:ext cx="7715250" cy="6324600"/>
          </a:xfrm>
        </p:spPr>
        <p:txBody>
          <a:bodyPr>
            <a:normAutofit fontScale="70000" lnSpcReduction="20000"/>
          </a:bodyPr>
          <a:lstStyle/>
          <a:p>
            <a:pPr marL="365760" indent="-283464" algn="ctr" eaLnBrk="1" fontAlgn="auto" hangingPunct="1">
              <a:spcAft>
                <a:spcPts val="0"/>
              </a:spcAft>
              <a:buFont typeface="Wingdings 2"/>
              <a:buNone/>
              <a:defRPr/>
            </a:pPr>
            <a:r>
              <a:rPr lang="en-US" sz="6300" dirty="0" smtClean="0"/>
              <a:t>Pengertian</a:t>
            </a:r>
          </a:p>
          <a:p>
            <a:pPr marL="365760" indent="-283464" algn="just" eaLnBrk="1" fontAlgn="auto" hangingPunct="1">
              <a:spcAft>
                <a:spcPts val="0"/>
              </a:spcAft>
              <a:buFont typeface="Wingdings 2"/>
              <a:buChar char=""/>
              <a:defRPr/>
            </a:pPr>
            <a:r>
              <a:rPr lang="en-US" dirty="0" smtClean="0"/>
              <a:t>Wexley dan Yukl (1976 : 282) mengemukakan : </a:t>
            </a:r>
            <a:r>
              <a:rPr lang="en-US" i="1" dirty="0" smtClean="0"/>
              <a:t>“training and development are terms reffering to planned efforts designed facilitate the acquisiton of relevan skills, knowledge, and attitudes by organizational members”.</a:t>
            </a:r>
            <a:r>
              <a:rPr lang="en-US" dirty="0" smtClean="0"/>
              <a:t> Selanjutnya Wexley dan Yukl menjelaskan pula :</a:t>
            </a:r>
            <a:r>
              <a:rPr lang="en-US" i="1" dirty="0" smtClean="0"/>
              <a:t>“development focusses more on improving the decision making and human relation skills of middle and upper level management, while training involves lower level employees and the presentation of more factual and narrow subject matter”.</a:t>
            </a:r>
            <a:endParaRPr lang="en-US" dirty="0" smtClean="0"/>
          </a:p>
          <a:p>
            <a:pPr marL="365760" indent="-283464" algn="just" eaLnBrk="1" fontAlgn="auto" hangingPunct="1">
              <a:spcAft>
                <a:spcPts val="0"/>
              </a:spcAft>
              <a:buFont typeface="Wingdings 2"/>
              <a:buChar char=""/>
              <a:defRPr/>
            </a:pPr>
            <a:r>
              <a:rPr lang="en-US" dirty="0" smtClean="0"/>
              <a:t>Pendapat Wexley dan Yukl tersebut lebih memperjelas penggunaan istilah pelatihan dan pengembangan. Mereka berpendapat bahwa pelatihan dan pengembangan merupakan istilah-istilah yang berhubungan dengan usaha-usaha berencana, yang diselenggarakan untuk mencapai penguasaan skill, pengetahuan, dan sikap-sikap pegawai atau anggota organisasi. Pengembangan lebih difokuskan pada peningkatan kemampuan dalam pengambilan keputusan dan memperluas hubungan manusia (</a:t>
            </a:r>
            <a:r>
              <a:rPr lang="en-US" i="1" dirty="0" smtClean="0"/>
              <a:t>human relation</a:t>
            </a:r>
            <a:r>
              <a:rPr lang="en-US" dirty="0" smtClean="0"/>
              <a:t>) bagi manajemen tingkat atas dan manajemen tingkat menengah sedangkan pelatihan dimaksudkan untuk pegawai pada tingkat bawah (pelaksana).</a:t>
            </a:r>
          </a:p>
          <a:p>
            <a:pPr marL="365760" indent="-283464" eaLnBrk="1" fontAlgn="auto" hangingPunct="1">
              <a:spcAft>
                <a:spcPts val="0"/>
              </a:spcAft>
              <a:buFont typeface="Wingdings 2"/>
              <a:buNone/>
              <a:defRPr/>
            </a:pPr>
            <a:endParaRPr lang="en-US" dirty="0"/>
          </a:p>
        </p:txBody>
      </p:sp>
      <p:sp>
        <p:nvSpPr>
          <p:cNvPr id="7" name="TextBox 6"/>
          <p:cNvSpPr txBox="1"/>
          <p:nvPr/>
        </p:nvSpPr>
        <p:spPr>
          <a:xfrm>
            <a:off x="6781800" y="6412468"/>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5"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3000"/>
                                        <p:tgtEl>
                                          <p:spTgt spid="3">
                                            <p:txEl>
                                              <p:pRg st="2" end="2"/>
                                            </p:txEl>
                                          </p:spTgt>
                                        </p:tgtEl>
                                      </p:cBhvr>
                                    </p:animEffect>
                                    <p:anim calcmode="lin" valueType="num">
                                      <p:cBhvr>
                                        <p:cTn id="18" dur="3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19" dur="3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0" dur="3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3"/>
          <p:cNvSpPr>
            <a:spLocks noGrp="1" noChangeArrowheads="1"/>
          </p:cNvSpPr>
          <p:nvPr>
            <p:ph idx="1"/>
          </p:nvPr>
        </p:nvSpPr>
        <p:spPr>
          <a:xfrm>
            <a:off x="685800" y="1700213"/>
            <a:ext cx="7772400" cy="4395787"/>
          </a:xfrm>
        </p:spPr>
        <p:txBody>
          <a:bodyPr>
            <a:normAutofit lnSpcReduction="10000"/>
          </a:bodyPr>
          <a:lstStyle/>
          <a:p>
            <a:pPr eaLnBrk="1" hangingPunct="1">
              <a:lnSpc>
                <a:spcPct val="80000"/>
              </a:lnSpc>
            </a:pPr>
            <a:r>
              <a:rPr lang="en-US" sz="2800" smtClean="0">
                <a:latin typeface="Tahoma" pitchFamily="34" charset="0"/>
              </a:rPr>
              <a:t>Reaksi.</a:t>
            </a:r>
          </a:p>
          <a:p>
            <a:pPr eaLnBrk="1" hangingPunct="1">
              <a:lnSpc>
                <a:spcPct val="80000"/>
              </a:lnSpc>
              <a:buFontTx/>
              <a:buNone/>
            </a:pPr>
            <a:r>
              <a:rPr lang="en-US" sz="2400" smtClean="0"/>
              <a:t>Diukur berdasarkan impresi, opini dan sikap, seberapa banyak partisipan yang menyukai program: content, trainer, metode</a:t>
            </a:r>
          </a:p>
          <a:p>
            <a:pPr eaLnBrk="1" hangingPunct="1">
              <a:lnSpc>
                <a:spcPct val="80000"/>
              </a:lnSpc>
            </a:pPr>
            <a:r>
              <a:rPr lang="en-US" sz="2800" smtClean="0">
                <a:latin typeface="Tahoma" pitchFamily="34" charset="0"/>
              </a:rPr>
              <a:t>Pembelajaran.</a:t>
            </a:r>
            <a:r>
              <a:rPr lang="en-US" sz="2400" smtClean="0"/>
              <a:t> </a:t>
            </a:r>
          </a:p>
          <a:p>
            <a:pPr eaLnBrk="1" hangingPunct="1">
              <a:lnSpc>
                <a:spcPct val="80000"/>
              </a:lnSpc>
              <a:buFontTx/>
              <a:buNone/>
            </a:pPr>
            <a:r>
              <a:rPr lang="en-US" sz="2400" smtClean="0"/>
              <a:t>Seberapa baik trainee mempelajari skill tertentu (know-how)</a:t>
            </a:r>
          </a:p>
          <a:p>
            <a:pPr eaLnBrk="1" hangingPunct="1">
              <a:lnSpc>
                <a:spcPct val="80000"/>
              </a:lnSpc>
            </a:pPr>
            <a:r>
              <a:rPr lang="en-US" sz="2800" smtClean="0">
                <a:latin typeface="Tahoma" pitchFamily="34" charset="0"/>
              </a:rPr>
              <a:t>Perilaku. </a:t>
            </a:r>
          </a:p>
          <a:p>
            <a:pPr eaLnBrk="1" hangingPunct="1">
              <a:lnSpc>
                <a:spcPct val="80000"/>
              </a:lnSpc>
              <a:buFontTx/>
              <a:buNone/>
            </a:pPr>
            <a:r>
              <a:rPr lang="en-US" sz="2400" smtClean="0"/>
              <a:t>Identifikasi perubahan dalam skill, pola pekerjaan, relationship, kemampuan. Pengujian transfer of training.</a:t>
            </a:r>
          </a:p>
          <a:p>
            <a:pPr eaLnBrk="1" hangingPunct="1">
              <a:lnSpc>
                <a:spcPct val="80000"/>
              </a:lnSpc>
            </a:pPr>
            <a:r>
              <a:rPr lang="en-US" sz="2800" smtClean="0">
                <a:latin typeface="Tahoma" pitchFamily="34" charset="0"/>
              </a:rPr>
              <a:t>Hasil.</a:t>
            </a:r>
            <a:r>
              <a:rPr lang="en-US" sz="2400" smtClean="0"/>
              <a:t> </a:t>
            </a:r>
          </a:p>
          <a:p>
            <a:pPr eaLnBrk="1" hangingPunct="1">
              <a:lnSpc>
                <a:spcPct val="80000"/>
              </a:lnSpc>
              <a:buFontTx/>
              <a:buNone/>
            </a:pPr>
            <a:r>
              <a:rPr lang="en-US" sz="2400" smtClean="0"/>
              <a:t>Pengaruh training terhadap pencapaian tujuan organisasi. Analisis cost-benefit training</a:t>
            </a:r>
          </a:p>
        </p:txBody>
      </p:sp>
      <p:sp>
        <p:nvSpPr>
          <p:cNvPr id="21508" name="Rectangle 2"/>
          <p:cNvSpPr>
            <a:spLocks noGrp="1" noChangeArrowheads="1"/>
          </p:cNvSpPr>
          <p:nvPr>
            <p:ph type="title"/>
          </p:nvPr>
        </p:nvSpPr>
        <p:spPr/>
        <p:txBody>
          <a:bodyPr/>
          <a:lstStyle/>
          <a:p>
            <a:pPr eaLnBrk="1" hangingPunct="1"/>
            <a:r>
              <a:rPr lang="en-US" smtClean="0"/>
              <a:t>Pengukuran efektifitas training</a:t>
            </a:r>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3"/>
          <p:cNvSpPr>
            <a:spLocks noGrp="1" noChangeArrowheads="1"/>
          </p:cNvSpPr>
          <p:nvPr>
            <p:ph idx="1"/>
          </p:nvPr>
        </p:nvSpPr>
        <p:spPr>
          <a:xfrm>
            <a:off x="971550" y="1844675"/>
            <a:ext cx="7416800" cy="4114800"/>
          </a:xfrm>
        </p:spPr>
        <p:txBody>
          <a:bodyPr>
            <a:normAutofit lnSpcReduction="10000"/>
          </a:bodyPr>
          <a:lstStyle/>
          <a:p>
            <a:pPr eaLnBrk="1" hangingPunct="1">
              <a:lnSpc>
                <a:spcPct val="80000"/>
              </a:lnSpc>
            </a:pPr>
            <a:r>
              <a:rPr lang="en-US" sz="2400" smtClean="0"/>
              <a:t>Reaksi terhadap pelaksanaan pelatihan  (sarana, metode, isi, dan lainnya) </a:t>
            </a:r>
          </a:p>
          <a:p>
            <a:pPr eaLnBrk="1" hangingPunct="1">
              <a:lnSpc>
                <a:spcPct val="80000"/>
              </a:lnSpc>
            </a:pPr>
            <a:endParaRPr lang="en-US" sz="2000" smtClean="0"/>
          </a:p>
          <a:p>
            <a:pPr eaLnBrk="1" hangingPunct="1">
              <a:lnSpc>
                <a:spcPct val="80000"/>
              </a:lnSpc>
            </a:pPr>
            <a:r>
              <a:rPr lang="en-US" sz="2400" smtClean="0"/>
              <a:t>Pembelajaran (apakah peserta meningkat keterampian, perubahan sikap dan pengetahuan peserta pelatihian)</a:t>
            </a:r>
          </a:p>
          <a:p>
            <a:pPr eaLnBrk="1" hangingPunct="1">
              <a:lnSpc>
                <a:spcPct val="80000"/>
              </a:lnSpc>
            </a:pPr>
            <a:endParaRPr lang="en-US" sz="2000" smtClean="0"/>
          </a:p>
          <a:p>
            <a:pPr eaLnBrk="1" hangingPunct="1">
              <a:lnSpc>
                <a:spcPct val="80000"/>
              </a:lnSpc>
            </a:pPr>
            <a:r>
              <a:rPr lang="en-US" sz="2400" smtClean="0"/>
              <a:t>Prilaku, apakah ada perubahan prilaku peserta setelah mengikuti pelatihan</a:t>
            </a:r>
          </a:p>
          <a:p>
            <a:pPr eaLnBrk="1" hangingPunct="1">
              <a:lnSpc>
                <a:spcPct val="80000"/>
              </a:lnSpc>
            </a:pPr>
            <a:endParaRPr lang="en-US" sz="2000" smtClean="0"/>
          </a:p>
          <a:p>
            <a:pPr eaLnBrk="1" hangingPunct="1">
              <a:lnSpc>
                <a:spcPct val="80000"/>
              </a:lnSpc>
            </a:pPr>
            <a:r>
              <a:rPr lang="en-US" sz="2400" smtClean="0"/>
              <a:t>Hasil, ada peningkatan prestasi organisasi atau unit kerja  sebagai akibat dari peningkatan kemampuan, pengetahuan dan sikap karyawan yang telah dilatih</a:t>
            </a:r>
            <a:endParaRPr lang="en-US" sz="2000" smtClean="0"/>
          </a:p>
        </p:txBody>
      </p:sp>
      <p:sp>
        <p:nvSpPr>
          <p:cNvPr id="22532" name="Rectangle 2"/>
          <p:cNvSpPr>
            <a:spLocks noGrp="1" noChangeArrowheads="1"/>
          </p:cNvSpPr>
          <p:nvPr>
            <p:ph type="title"/>
          </p:nvPr>
        </p:nvSpPr>
        <p:spPr/>
        <p:txBody>
          <a:bodyPr>
            <a:normAutofit fontScale="90000"/>
          </a:bodyPr>
          <a:lstStyle/>
          <a:p>
            <a:pPr eaLnBrk="1" hangingPunct="1"/>
            <a:r>
              <a:rPr lang="en-US" sz="3600" smtClean="0"/>
              <a:t>Evaluasi Pelatihan dan Pengembangan</a:t>
            </a:r>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6" name="Picture 2" descr="BS00554_"/>
          <p:cNvPicPr>
            <a:picLocks noChangeAspect="1" noChangeArrowheads="1"/>
          </p:cNvPicPr>
          <p:nvPr/>
        </p:nvPicPr>
        <p:blipFill>
          <a:blip r:embed="rId2" cstate="print"/>
          <a:srcRect/>
          <a:stretch>
            <a:fillRect/>
          </a:stretch>
        </p:blipFill>
        <p:spPr bwMode="auto">
          <a:xfrm>
            <a:off x="1219200" y="2133600"/>
            <a:ext cx="1905000" cy="1470025"/>
          </a:xfrm>
          <a:prstGeom prst="rect">
            <a:avLst/>
          </a:prstGeom>
          <a:noFill/>
          <a:ln w="9525">
            <a:noFill/>
            <a:miter lim="800000"/>
            <a:headEnd/>
            <a:tailEnd/>
          </a:ln>
        </p:spPr>
      </p:pic>
      <p:sp>
        <p:nvSpPr>
          <p:cNvPr id="23557" name="WordArt 3"/>
          <p:cNvSpPr>
            <a:spLocks noChangeArrowheads="1" noChangeShapeType="1" noTextEdit="1"/>
          </p:cNvSpPr>
          <p:nvPr/>
        </p:nvSpPr>
        <p:spPr bwMode="auto">
          <a:xfrm>
            <a:off x="3581400" y="2438400"/>
            <a:ext cx="2895600" cy="838200"/>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en-US" sz="2000" kern="10">
                <a:ln w="9525">
                  <a:round/>
                  <a:headEnd/>
                  <a:tailEnd/>
                </a:ln>
                <a:gradFill rotWithShape="1">
                  <a:gsLst>
                    <a:gs pos="0">
                      <a:srgbClr val="FFFFCC"/>
                    </a:gs>
                    <a:gs pos="100000">
                      <a:srgbClr val="FF9999"/>
                    </a:gs>
                  </a:gsLst>
                  <a:lin ang="5400000" scaled="1"/>
                </a:gradFill>
                <a:latin typeface="Times New Roman"/>
                <a:cs typeface="Times New Roman"/>
              </a:rPr>
              <a:t>SEKIAN DAN TERIMAKASIH</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pPr>
              <a:defRPr/>
            </a:pPr>
            <a:fld id="{9B8591F1-9013-406A-A1F7-9DB078D03ED8}" type="slidenum">
              <a:rPr lang="en-US"/>
              <a:pPr>
                <a:defRPr/>
              </a:pPr>
              <a:t>33</a:t>
            </a:fld>
            <a:endParaRPr lang="en-US"/>
          </a:p>
        </p:txBody>
      </p:sp>
      <p:sp>
        <p:nvSpPr>
          <p:cNvPr id="3077" name="Text Box 8"/>
          <p:cNvSpPr txBox="1">
            <a:spLocks noChangeArrowheads="1"/>
          </p:cNvSpPr>
          <p:nvPr/>
        </p:nvSpPr>
        <p:spPr bwMode="auto">
          <a:xfrm>
            <a:off x="900113" y="5084763"/>
            <a:ext cx="7391400" cy="1015663"/>
          </a:xfrm>
          <a:prstGeom prst="rect">
            <a:avLst/>
          </a:prstGeom>
          <a:noFill/>
          <a:ln w="38100" algn="ctr">
            <a:noFill/>
            <a:prstDash val="dash"/>
            <a:miter lim="800000"/>
            <a:headEnd/>
            <a:tailEnd/>
          </a:ln>
        </p:spPr>
        <p:txBody>
          <a:bodyPr>
            <a:spAutoFit/>
          </a:bodyPr>
          <a:lstStyle/>
          <a:p>
            <a:pPr algn="ctr" eaLnBrk="1" hangingPunct="1">
              <a:spcBef>
                <a:spcPct val="50000"/>
              </a:spcBef>
            </a:pPr>
            <a:r>
              <a:rPr lang="en-US" sz="2400" b="1" dirty="0">
                <a:solidFill>
                  <a:schemeClr val="tx2"/>
                </a:solidFill>
              </a:rPr>
              <a:t>PROGRAM </a:t>
            </a:r>
            <a:r>
              <a:rPr lang="en-US" sz="2400" b="1" dirty="0" smtClean="0">
                <a:solidFill>
                  <a:schemeClr val="tx2"/>
                </a:solidFill>
              </a:rPr>
              <a:t>MANAJEMEN </a:t>
            </a:r>
            <a:r>
              <a:rPr lang="en-US" sz="2400" b="1" dirty="0">
                <a:solidFill>
                  <a:schemeClr val="tx2"/>
                </a:solidFill>
              </a:rPr>
              <a:t>STIE </a:t>
            </a:r>
            <a:r>
              <a:rPr lang="en-US" sz="2400" b="1" dirty="0" smtClean="0">
                <a:solidFill>
                  <a:schemeClr val="tx2"/>
                </a:solidFill>
              </a:rPr>
              <a:t>PASAMAN</a:t>
            </a:r>
            <a:endParaRPr lang="en-US" sz="2400" b="1" dirty="0">
              <a:solidFill>
                <a:schemeClr val="tx2"/>
              </a:solidFill>
            </a:endParaRPr>
          </a:p>
          <a:p>
            <a:pPr algn="ctr" eaLnBrk="1" hangingPunct="1">
              <a:spcBef>
                <a:spcPct val="50000"/>
              </a:spcBef>
            </a:pPr>
            <a:r>
              <a:rPr lang="en-US" sz="2400" b="1" dirty="0" smtClean="0">
                <a:solidFill>
                  <a:schemeClr val="tx2"/>
                </a:solidFill>
              </a:rPr>
              <a:t>2015</a:t>
            </a:r>
            <a:endParaRPr lang="en-US" sz="2400" b="1" dirty="0">
              <a:solidFill>
                <a:schemeClr val="tx2"/>
              </a:solidFill>
            </a:endParaRPr>
          </a:p>
        </p:txBody>
      </p:sp>
      <p:sp>
        <p:nvSpPr>
          <p:cNvPr id="3078" name="Text Box 4"/>
          <p:cNvSpPr txBox="1">
            <a:spLocks noChangeArrowheads="1"/>
          </p:cNvSpPr>
          <p:nvPr/>
        </p:nvSpPr>
        <p:spPr bwMode="auto">
          <a:xfrm>
            <a:off x="228600" y="685800"/>
            <a:ext cx="8686800" cy="1066800"/>
          </a:xfrm>
          <a:prstGeom prst="rect">
            <a:avLst/>
          </a:prstGeom>
          <a:noFill/>
          <a:ln w="9525">
            <a:noFill/>
            <a:miter lim="800000"/>
            <a:headEnd/>
            <a:tailEnd/>
          </a:ln>
        </p:spPr>
        <p:txBody>
          <a:bodyPr>
            <a:spAutoFit/>
          </a:bodyPr>
          <a:lstStyle/>
          <a:p>
            <a:pPr algn="ctr" eaLnBrk="1" hangingPunct="1">
              <a:spcBef>
                <a:spcPct val="50000"/>
              </a:spcBef>
            </a:pPr>
            <a:r>
              <a:rPr lang="en-GB" sz="3200"/>
              <a:t>PERENCANAAN DAN PENGEMBANGAN SUMBER DAYA MANUSIA</a:t>
            </a:r>
          </a:p>
        </p:txBody>
      </p:sp>
      <p:sp>
        <p:nvSpPr>
          <p:cNvPr id="3079" name="Rectangle 9"/>
          <p:cNvSpPr>
            <a:spLocks noChangeArrowheads="1"/>
          </p:cNvSpPr>
          <p:nvPr/>
        </p:nvSpPr>
        <p:spPr bwMode="auto">
          <a:xfrm>
            <a:off x="2286000" y="2828925"/>
            <a:ext cx="4572000" cy="784830"/>
          </a:xfrm>
          <a:prstGeom prst="rect">
            <a:avLst/>
          </a:prstGeom>
          <a:noFill/>
          <a:ln w="9525">
            <a:noFill/>
            <a:miter lim="800000"/>
            <a:headEnd/>
            <a:tailEnd/>
          </a:ln>
        </p:spPr>
        <p:txBody>
          <a:bodyPr>
            <a:spAutoFit/>
          </a:bodyPr>
          <a:lstStyle/>
          <a:p>
            <a:pPr algn="ctr" eaLnBrk="1" hangingPunct="1">
              <a:spcBef>
                <a:spcPct val="50000"/>
              </a:spcBef>
            </a:pPr>
            <a:r>
              <a:rPr lang="en-GB" b="1" dirty="0" err="1" smtClean="0"/>
              <a:t>Nur</a:t>
            </a:r>
            <a:r>
              <a:rPr lang="en-GB" b="1" dirty="0" smtClean="0"/>
              <a:t> </a:t>
            </a:r>
            <a:r>
              <a:rPr lang="en-GB" b="1" dirty="0" err="1" smtClean="0"/>
              <a:t>Hamzah</a:t>
            </a:r>
            <a:r>
              <a:rPr lang="en-GB" b="1" dirty="0" smtClean="0"/>
              <a:t>, </a:t>
            </a:r>
            <a:r>
              <a:rPr lang="en-GB" b="1" dirty="0"/>
              <a:t>SE., MM.</a:t>
            </a:r>
          </a:p>
          <a:p>
            <a:pPr algn="ctr" eaLnBrk="1" hangingPunct="1">
              <a:spcBef>
                <a:spcPct val="50000"/>
              </a:spcBef>
            </a:pPr>
            <a:endParaRPr lang="en-GB" b="1" dirty="0"/>
          </a:p>
        </p:txBody>
      </p:sp>
      <p:pic>
        <p:nvPicPr>
          <p:cNvPr id="6" name="Picture 6" descr="G:\logo stie PNG 2.png"/>
          <p:cNvPicPr>
            <a:picLocks noChangeAspect="1" noChangeArrowheads="1"/>
          </p:cNvPicPr>
          <p:nvPr/>
        </p:nvPicPr>
        <p:blipFill>
          <a:blip r:embed="rId2"/>
          <a:srcRect/>
          <a:stretch>
            <a:fillRect/>
          </a:stretch>
        </p:blipFill>
        <p:spPr bwMode="auto">
          <a:xfrm>
            <a:off x="457200" y="2209800"/>
            <a:ext cx="2498725" cy="2354263"/>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p:txBody>
          <a:bodyPr lIns="92075" tIns="46038" rIns="92075" bIns="46038"/>
          <a:lstStyle/>
          <a:p>
            <a:pPr eaLnBrk="1" hangingPunct="1">
              <a:defRPr/>
            </a:pPr>
            <a:r>
              <a:rPr lang="en-US" sz="2400" smtClean="0"/>
              <a:t>Pihak yang diberi palatihan (</a:t>
            </a:r>
            <a:r>
              <a:rPr lang="en-US" sz="2400" i="1" smtClean="0"/>
              <a:t>trainee</a:t>
            </a:r>
            <a:r>
              <a:rPr lang="en-US" sz="2400" smtClean="0"/>
              <a:t>) harus dapat dimotivasi untuk belajar</a:t>
            </a:r>
          </a:p>
          <a:p>
            <a:pPr eaLnBrk="1" hangingPunct="1">
              <a:defRPr/>
            </a:pPr>
            <a:r>
              <a:rPr lang="en-US" sz="2400" i="1" smtClean="0"/>
              <a:t>Trainee</a:t>
            </a:r>
            <a:r>
              <a:rPr lang="en-US" sz="2400" smtClean="0"/>
              <a:t> harus mempunyai kemampuan untuk belajar</a:t>
            </a:r>
          </a:p>
          <a:p>
            <a:pPr eaLnBrk="1" hangingPunct="1">
              <a:defRPr/>
            </a:pPr>
            <a:r>
              <a:rPr lang="en-US" sz="2400" smtClean="0"/>
              <a:t>Proses pembelajaran harus dapat dipaksakan</a:t>
            </a:r>
          </a:p>
          <a:p>
            <a:pPr eaLnBrk="1" hangingPunct="1">
              <a:defRPr/>
            </a:pPr>
            <a:r>
              <a:rPr lang="en-US" sz="2400" smtClean="0"/>
              <a:t>Pelatihan harus menyediakan bahan-bahan yang dapat dipraktikan atau diterapkan</a:t>
            </a:r>
          </a:p>
          <a:p>
            <a:pPr eaLnBrk="1" hangingPunct="1">
              <a:defRPr/>
            </a:pPr>
            <a:r>
              <a:rPr lang="en-US" sz="2400" smtClean="0"/>
              <a:t>Bahan-bahan yang dipersentasikan harus memiliki arti yang lengkap dan memenuhi kebutuhan</a:t>
            </a:r>
          </a:p>
          <a:p>
            <a:pPr eaLnBrk="1" hangingPunct="1">
              <a:defRPr/>
            </a:pPr>
            <a:r>
              <a:rPr lang="en-US" sz="2400" smtClean="0"/>
              <a:t>Materi yang diajarkan harus memiliki arti yang lengkap dan memenuhi kebutuhan</a:t>
            </a:r>
          </a:p>
        </p:txBody>
      </p:sp>
      <p:sp>
        <p:nvSpPr>
          <p:cNvPr id="6" name="Slide Number Placeholder 5"/>
          <p:cNvSpPr>
            <a:spLocks noGrp="1"/>
          </p:cNvSpPr>
          <p:nvPr>
            <p:ph type="sldNum" sz="quarter" idx="12"/>
          </p:nvPr>
        </p:nvSpPr>
        <p:spPr/>
        <p:txBody>
          <a:bodyPr/>
          <a:lstStyle/>
          <a:p>
            <a:pPr>
              <a:defRPr/>
            </a:pPr>
            <a:fld id="{E3BCF918-FD62-4738-8401-EDB792462306}" type="slidenum">
              <a:rPr lang="en-US"/>
              <a:pPr>
                <a:defRPr/>
              </a:pPr>
              <a:t>34</a:t>
            </a:fld>
            <a:endParaRPr lang="en-US"/>
          </a:p>
        </p:txBody>
      </p:sp>
      <p:sp>
        <p:nvSpPr>
          <p:cNvPr id="17410" name="Rectangle 2"/>
          <p:cNvSpPr>
            <a:spLocks noGrp="1" noChangeArrowheads="1"/>
          </p:cNvSpPr>
          <p:nvPr>
            <p:ph type="title"/>
          </p:nvPr>
        </p:nvSpPr>
        <p:spPr bwMode="blackWhite">
          <a:xfrm>
            <a:off x="533400" y="457200"/>
            <a:ext cx="8077200" cy="579438"/>
          </a:xfrm>
        </p:spPr>
        <p:txBody>
          <a:bodyPr lIns="92075" tIns="46038" rIns="92075" bIns="46038" anchor="t" anchorCtr="0">
            <a:spAutoFit/>
          </a:bodyPr>
          <a:lstStyle/>
          <a:p>
            <a:pPr algn="r" eaLnBrk="1" hangingPunct="1">
              <a:defRPr/>
            </a:pPr>
            <a:r>
              <a:rPr lang="en-US" sz="3200" smtClean="0"/>
              <a:t>Langkah-langkah dalam Pelatihan</a:t>
            </a: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457200" y="1897063"/>
            <a:ext cx="8229600" cy="4229100"/>
          </a:xfrm>
        </p:spPr>
        <p:txBody>
          <a:bodyPr lIns="92075" tIns="46038" rIns="92075" bIns="46038"/>
          <a:lstStyle/>
          <a:p>
            <a:pPr eaLnBrk="1" hangingPunct="1">
              <a:defRPr/>
            </a:pPr>
            <a:r>
              <a:rPr lang="en-US" smtClean="0"/>
              <a:t>LIMA Fase</a:t>
            </a:r>
          </a:p>
          <a:p>
            <a:pPr lvl="1" eaLnBrk="1" hangingPunct="1">
              <a:defRPr/>
            </a:pPr>
            <a:r>
              <a:rPr lang="en-US" smtClean="0"/>
              <a:t>Penilaian yang dibutuhkan</a:t>
            </a:r>
          </a:p>
          <a:p>
            <a:pPr lvl="1" eaLnBrk="1" hangingPunct="1">
              <a:defRPr/>
            </a:pPr>
            <a:r>
              <a:rPr lang="en-US" smtClean="0"/>
              <a:t>Penetapan sasaran</a:t>
            </a:r>
          </a:p>
          <a:p>
            <a:pPr lvl="1" eaLnBrk="1" hangingPunct="1">
              <a:defRPr/>
            </a:pPr>
            <a:r>
              <a:rPr lang="en-US" smtClean="0"/>
              <a:t>Rencana Program</a:t>
            </a:r>
          </a:p>
          <a:p>
            <a:pPr lvl="1" eaLnBrk="1" hangingPunct="1">
              <a:defRPr/>
            </a:pPr>
            <a:r>
              <a:rPr lang="en-US" smtClean="0"/>
              <a:t>Pelaksanaan </a:t>
            </a:r>
          </a:p>
          <a:p>
            <a:pPr lvl="1" eaLnBrk="1" hangingPunct="1">
              <a:defRPr/>
            </a:pPr>
            <a:r>
              <a:rPr lang="en-US" smtClean="0"/>
              <a:t>Evaluasi</a:t>
            </a:r>
          </a:p>
        </p:txBody>
      </p:sp>
      <p:sp>
        <p:nvSpPr>
          <p:cNvPr id="8" name="Slide Number Placeholder 5"/>
          <p:cNvSpPr>
            <a:spLocks noGrp="1"/>
          </p:cNvSpPr>
          <p:nvPr>
            <p:ph type="sldNum" sz="quarter" idx="12"/>
          </p:nvPr>
        </p:nvSpPr>
        <p:spPr/>
        <p:txBody>
          <a:bodyPr/>
          <a:lstStyle/>
          <a:p>
            <a:pPr>
              <a:defRPr/>
            </a:pPr>
            <a:fld id="{1E958B7A-F0D4-4141-A3D9-7768F950E53B}" type="slidenum">
              <a:rPr lang="en-US"/>
              <a:pPr>
                <a:defRPr/>
              </a:pPr>
              <a:t>35</a:t>
            </a:fld>
            <a:endParaRPr lang="en-US"/>
          </a:p>
        </p:txBody>
      </p:sp>
      <p:sp>
        <p:nvSpPr>
          <p:cNvPr id="21506" name="Rectangle 2"/>
          <p:cNvSpPr>
            <a:spLocks noGrp="1" noChangeArrowheads="1"/>
          </p:cNvSpPr>
          <p:nvPr>
            <p:ph type="title"/>
          </p:nvPr>
        </p:nvSpPr>
        <p:spPr bwMode="blackWhite">
          <a:xfrm>
            <a:off x="533400" y="457200"/>
            <a:ext cx="8077200" cy="1190625"/>
          </a:xfrm>
        </p:spPr>
        <p:txBody>
          <a:bodyPr lIns="92075" tIns="46038" rIns="92075" bIns="46038" anchor="t" anchorCtr="0">
            <a:spAutoFit/>
          </a:bodyPr>
          <a:lstStyle/>
          <a:p>
            <a:pPr eaLnBrk="1" hangingPunct="1">
              <a:defRPr/>
            </a:pPr>
            <a:r>
              <a:rPr lang="en-US" sz="3600" smtClean="0"/>
              <a:t>Pendekatan Sistem Pelatihan dan Pengembangan</a:t>
            </a:r>
          </a:p>
        </p:txBody>
      </p:sp>
      <p:pic>
        <p:nvPicPr>
          <p:cNvPr id="7175" name="Picture 4"/>
          <p:cNvPicPr>
            <a:picLocks noChangeArrowheads="1"/>
          </p:cNvPicPr>
          <p:nvPr/>
        </p:nvPicPr>
        <p:blipFill>
          <a:blip r:embed="rId3" cstate="print"/>
          <a:srcRect/>
          <a:stretch>
            <a:fillRect/>
          </a:stretch>
        </p:blipFill>
        <p:spPr bwMode="auto">
          <a:xfrm>
            <a:off x="8137525" y="5791200"/>
            <a:ext cx="536575" cy="635000"/>
          </a:xfrm>
          <a:prstGeom prst="rect">
            <a:avLst/>
          </a:prstGeom>
          <a:noFill/>
          <a:ln w="9525">
            <a:noFill/>
            <a:miter lim="800000"/>
            <a:headEnd/>
            <a:tailEnd/>
          </a:ln>
        </p:spPr>
      </p:pic>
      <p:pic>
        <p:nvPicPr>
          <p:cNvPr id="7176" name="Picture 5"/>
          <p:cNvPicPr>
            <a:picLocks noChangeArrowheads="1"/>
          </p:cNvPicPr>
          <p:nvPr/>
        </p:nvPicPr>
        <p:blipFill>
          <a:blip r:embed="rId4" cstate="print"/>
          <a:srcRect/>
          <a:stretch>
            <a:fillRect/>
          </a:stretch>
        </p:blipFill>
        <p:spPr bwMode="auto">
          <a:xfrm>
            <a:off x="3505200" y="2743200"/>
            <a:ext cx="4608513" cy="3067050"/>
          </a:xfrm>
          <a:prstGeom prst="rect">
            <a:avLst/>
          </a:prstGeom>
          <a:noFill/>
          <a:ln w="9525">
            <a:noFill/>
            <a:miter lim="800000"/>
            <a:headEnd/>
            <a:tailEnd/>
          </a:ln>
        </p:spPr>
      </p:pic>
    </p:spTree>
  </p:cSld>
  <p:clrMapOvr>
    <a:masterClrMapping/>
  </p:clrMapOvr>
  <p:transition>
    <p:cut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468313" y="1268413"/>
            <a:ext cx="8102600" cy="4648200"/>
          </a:xfrm>
        </p:spPr>
        <p:txBody>
          <a:bodyPr lIns="92075" tIns="46038" rIns="92075" bIns="46038"/>
          <a:lstStyle/>
          <a:p>
            <a:pPr eaLnBrk="1" hangingPunct="1">
              <a:defRPr/>
            </a:pPr>
            <a:r>
              <a:rPr lang="en-US" sz="2400" smtClean="0"/>
              <a:t>Analisis Organisasi</a:t>
            </a:r>
          </a:p>
          <a:p>
            <a:pPr lvl="1" eaLnBrk="1" hangingPunct="1">
              <a:defRPr/>
            </a:pPr>
            <a:r>
              <a:rPr lang="en-US" sz="2400" smtClean="0"/>
              <a:t>Suatu pengujian lingkungan, strategi, dan sumber daya organisasi untuk menentukan dimana penekanan pelatihan akan ditempatkan.</a:t>
            </a:r>
          </a:p>
          <a:p>
            <a:pPr eaLnBrk="1" hangingPunct="1">
              <a:defRPr/>
            </a:pPr>
            <a:r>
              <a:rPr lang="en-US" sz="2400" smtClean="0"/>
              <a:t>Analisis Tugas</a:t>
            </a:r>
          </a:p>
          <a:p>
            <a:pPr lvl="1" eaLnBrk="1" hangingPunct="1">
              <a:defRPr/>
            </a:pPr>
            <a:r>
              <a:rPr lang="en-US" sz="2400" smtClean="0"/>
              <a:t>Proses untuk menentukan isi dari program pelatihan yang harus berdasarkan studi tugas dan tugas yang berkaitan dengan pekerjaan.</a:t>
            </a:r>
          </a:p>
          <a:p>
            <a:pPr eaLnBrk="1" hangingPunct="1">
              <a:defRPr/>
            </a:pPr>
            <a:r>
              <a:rPr lang="en-US" sz="2400" smtClean="0"/>
              <a:t>Analisis Individu</a:t>
            </a:r>
          </a:p>
          <a:p>
            <a:pPr lvl="1" eaLnBrk="1" hangingPunct="1">
              <a:defRPr/>
            </a:pPr>
            <a:r>
              <a:rPr lang="en-US" sz="2400" smtClean="0"/>
              <a:t>Menentukan individu yang membutuhkan pelatihan.</a:t>
            </a:r>
          </a:p>
        </p:txBody>
      </p:sp>
      <p:sp>
        <p:nvSpPr>
          <p:cNvPr id="6" name="Slide Number Placeholder 5"/>
          <p:cNvSpPr>
            <a:spLocks noGrp="1"/>
          </p:cNvSpPr>
          <p:nvPr>
            <p:ph type="sldNum" sz="quarter" idx="12"/>
          </p:nvPr>
        </p:nvSpPr>
        <p:spPr/>
        <p:txBody>
          <a:bodyPr/>
          <a:lstStyle/>
          <a:p>
            <a:pPr>
              <a:defRPr/>
            </a:pPr>
            <a:fld id="{441F93A5-54A1-4405-935F-FD3A5D990FF0}" type="slidenum">
              <a:rPr lang="en-US"/>
              <a:pPr>
                <a:defRPr/>
              </a:pPr>
              <a:t>36</a:t>
            </a:fld>
            <a:endParaRPr lang="en-US"/>
          </a:p>
        </p:txBody>
      </p:sp>
      <p:sp>
        <p:nvSpPr>
          <p:cNvPr id="23554" name="Rectangle 2"/>
          <p:cNvSpPr>
            <a:spLocks noGrp="1" noChangeArrowheads="1"/>
          </p:cNvSpPr>
          <p:nvPr>
            <p:ph type="title"/>
          </p:nvPr>
        </p:nvSpPr>
        <p:spPr bwMode="blackWhite">
          <a:xfrm>
            <a:off x="228600" y="228600"/>
            <a:ext cx="8915400" cy="579438"/>
          </a:xfrm>
        </p:spPr>
        <p:txBody>
          <a:bodyPr lIns="92075" tIns="46038" rIns="92075" bIns="46038" anchor="t" anchorCtr="0">
            <a:spAutoFit/>
          </a:bodyPr>
          <a:lstStyle/>
          <a:p>
            <a:pPr eaLnBrk="1" hangingPunct="1">
              <a:defRPr/>
            </a:pPr>
            <a:r>
              <a:rPr lang="en-US" sz="3200" smtClean="0"/>
              <a:t>Memimpin Penilaian Yang Dibutuhkan</a:t>
            </a: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ransition>
    <p:cut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468313" y="1989138"/>
            <a:ext cx="8229600" cy="4081462"/>
          </a:xfrm>
        </p:spPr>
        <p:txBody>
          <a:bodyPr lIns="92075" tIns="46038" rIns="92075" bIns="46038">
            <a:normAutofit/>
          </a:bodyPr>
          <a:lstStyle/>
          <a:p>
            <a:pPr eaLnBrk="1" hangingPunct="1">
              <a:defRPr/>
            </a:pPr>
            <a:r>
              <a:rPr lang="en-US" dirty="0" err="1" smtClean="0"/>
              <a:t>Setiap</a:t>
            </a:r>
            <a:r>
              <a:rPr lang="en-US" dirty="0" smtClean="0"/>
              <a:t> </a:t>
            </a:r>
            <a:r>
              <a:rPr lang="en-US" dirty="0" err="1" smtClean="0"/>
              <a:t>kegiatan</a:t>
            </a:r>
            <a:r>
              <a:rPr lang="en-US" dirty="0" smtClean="0"/>
              <a:t> yang </a:t>
            </a:r>
            <a:r>
              <a:rPr lang="en-US" dirty="0" err="1" smtClean="0"/>
              <a:t>terarah</a:t>
            </a:r>
            <a:r>
              <a:rPr lang="en-US" dirty="0" smtClean="0"/>
              <a:t> </a:t>
            </a:r>
            <a:r>
              <a:rPr lang="en-US" dirty="0" err="1" smtClean="0"/>
              <a:t>tentu</a:t>
            </a:r>
            <a:r>
              <a:rPr lang="en-US" dirty="0" smtClean="0"/>
              <a:t> </a:t>
            </a:r>
            <a:r>
              <a:rPr lang="en-US" dirty="0" err="1" smtClean="0"/>
              <a:t>harus</a:t>
            </a:r>
            <a:r>
              <a:rPr lang="en-US" dirty="0" smtClean="0"/>
              <a:t> </a:t>
            </a:r>
            <a:r>
              <a:rPr lang="en-US" dirty="0" err="1" smtClean="0"/>
              <a:t>mempunyai</a:t>
            </a:r>
            <a:r>
              <a:rPr lang="en-US" dirty="0" smtClean="0"/>
              <a:t> </a:t>
            </a:r>
            <a:r>
              <a:rPr lang="en-US" dirty="0" err="1" smtClean="0"/>
              <a:t>sasaran</a:t>
            </a:r>
            <a:r>
              <a:rPr lang="en-US" dirty="0" smtClean="0"/>
              <a:t> yang </a:t>
            </a:r>
            <a:r>
              <a:rPr lang="en-US" dirty="0" err="1" smtClean="0"/>
              <a:t>jelas</a:t>
            </a:r>
            <a:r>
              <a:rPr lang="en-US" dirty="0" smtClean="0"/>
              <a:t>, </a:t>
            </a:r>
            <a:r>
              <a:rPr lang="en-US" dirty="0" err="1" smtClean="0"/>
              <a:t>memuat</a:t>
            </a:r>
            <a:r>
              <a:rPr lang="en-US" dirty="0" smtClean="0"/>
              <a:t> </a:t>
            </a:r>
            <a:r>
              <a:rPr lang="en-US" dirty="0" err="1" smtClean="0"/>
              <a:t>hasil</a:t>
            </a:r>
            <a:r>
              <a:rPr lang="en-US" dirty="0" smtClean="0"/>
              <a:t> yang </a:t>
            </a:r>
            <a:r>
              <a:rPr lang="en-US" dirty="0" err="1" smtClean="0"/>
              <a:t>ingin</a:t>
            </a:r>
            <a:r>
              <a:rPr lang="en-US" dirty="0" smtClean="0"/>
              <a:t> </a:t>
            </a:r>
            <a:r>
              <a:rPr lang="en-US" dirty="0" err="1" smtClean="0"/>
              <a:t>dicapai</a:t>
            </a:r>
            <a:r>
              <a:rPr lang="en-US" dirty="0" smtClean="0"/>
              <a:t> </a:t>
            </a:r>
            <a:r>
              <a:rPr lang="en-US" dirty="0" err="1" smtClean="0"/>
              <a:t>dalam</a:t>
            </a:r>
            <a:r>
              <a:rPr lang="en-US" dirty="0" smtClean="0"/>
              <a:t> </a:t>
            </a:r>
            <a:r>
              <a:rPr lang="en-US" dirty="0" err="1" smtClean="0"/>
              <a:t>melaksanakan</a:t>
            </a:r>
            <a:r>
              <a:rPr lang="en-US" dirty="0" smtClean="0"/>
              <a:t> </a:t>
            </a:r>
            <a:r>
              <a:rPr lang="en-US" dirty="0" err="1" smtClean="0"/>
              <a:t>kegiatan</a:t>
            </a:r>
            <a:r>
              <a:rPr lang="en-US" dirty="0" smtClean="0"/>
              <a:t> </a:t>
            </a:r>
            <a:r>
              <a:rPr lang="en-US" dirty="0" err="1" smtClean="0"/>
              <a:t>tersebut</a:t>
            </a:r>
            <a:endParaRPr lang="en-US" dirty="0" smtClean="0"/>
          </a:p>
          <a:p>
            <a:pPr eaLnBrk="1" hangingPunct="1">
              <a:defRPr/>
            </a:pPr>
            <a:r>
              <a:rPr lang="en-US" dirty="0" err="1" smtClean="0"/>
              <a:t>Sasaran</a:t>
            </a:r>
            <a:r>
              <a:rPr lang="en-US" dirty="0" smtClean="0"/>
              <a:t> </a:t>
            </a:r>
            <a:r>
              <a:rPr lang="en-US" dirty="0" err="1" smtClean="0"/>
              <a:t>pelatihan</a:t>
            </a:r>
            <a:r>
              <a:rPr lang="en-US" dirty="0" smtClean="0"/>
              <a:t> yang </a:t>
            </a:r>
            <a:r>
              <a:rPr lang="en-US" dirty="0" err="1" smtClean="0"/>
              <a:t>dapat</a:t>
            </a:r>
            <a:r>
              <a:rPr lang="en-US" dirty="0" smtClean="0"/>
              <a:t> </a:t>
            </a:r>
            <a:r>
              <a:rPr lang="en-US" dirty="0" err="1" smtClean="0"/>
              <a:t>dirumuskan</a:t>
            </a:r>
            <a:r>
              <a:rPr lang="en-US" dirty="0" smtClean="0"/>
              <a:t> </a:t>
            </a:r>
            <a:r>
              <a:rPr lang="en-US" dirty="0" err="1" smtClean="0"/>
              <a:t>dengan</a:t>
            </a:r>
            <a:r>
              <a:rPr lang="en-US" dirty="0" smtClean="0"/>
              <a:t> </a:t>
            </a:r>
            <a:r>
              <a:rPr lang="en-US" dirty="0" err="1" smtClean="0"/>
              <a:t>jelas</a:t>
            </a:r>
            <a:r>
              <a:rPr lang="en-US" dirty="0" smtClean="0"/>
              <a:t> </a:t>
            </a:r>
            <a:r>
              <a:rPr lang="en-US" dirty="0" err="1" smtClean="0"/>
              <a:t>dijadikan</a:t>
            </a:r>
            <a:r>
              <a:rPr lang="en-US" dirty="0" smtClean="0"/>
              <a:t> </a:t>
            </a:r>
            <a:r>
              <a:rPr lang="en-US" dirty="0" err="1" smtClean="0"/>
              <a:t>sebagai</a:t>
            </a:r>
            <a:r>
              <a:rPr lang="en-US" dirty="0" smtClean="0"/>
              <a:t> </a:t>
            </a:r>
            <a:r>
              <a:rPr lang="en-US" dirty="0" err="1" smtClean="0"/>
              <a:t>acuan</a:t>
            </a:r>
            <a:r>
              <a:rPr lang="en-US" dirty="0" smtClean="0"/>
              <a:t> </a:t>
            </a:r>
            <a:r>
              <a:rPr lang="en-US" dirty="0" err="1" smtClean="0"/>
              <a:t>dalam</a:t>
            </a:r>
            <a:r>
              <a:rPr lang="en-US" dirty="0" smtClean="0"/>
              <a:t> </a:t>
            </a:r>
            <a:r>
              <a:rPr lang="en-US" dirty="0" err="1" smtClean="0"/>
              <a:t>menentukan</a:t>
            </a:r>
            <a:r>
              <a:rPr lang="en-US" dirty="0" smtClean="0"/>
              <a:t> </a:t>
            </a:r>
            <a:r>
              <a:rPr lang="en-US" dirty="0" err="1" smtClean="0"/>
              <a:t>materi</a:t>
            </a:r>
            <a:r>
              <a:rPr lang="en-US" dirty="0" smtClean="0"/>
              <a:t> yang </a:t>
            </a:r>
            <a:r>
              <a:rPr lang="en-US" dirty="0" err="1" smtClean="0"/>
              <a:t>akan</a:t>
            </a:r>
            <a:r>
              <a:rPr lang="en-US" dirty="0" smtClean="0"/>
              <a:t> </a:t>
            </a:r>
            <a:r>
              <a:rPr lang="en-US" dirty="0" err="1" smtClean="0"/>
              <a:t>dijadikan</a:t>
            </a:r>
            <a:r>
              <a:rPr lang="en-US" dirty="0" smtClean="0"/>
              <a:t> </a:t>
            </a:r>
            <a:r>
              <a:rPr lang="en-US" dirty="0" err="1" smtClean="0"/>
              <a:t>sebagai</a:t>
            </a:r>
            <a:r>
              <a:rPr lang="en-US" dirty="0" smtClean="0"/>
              <a:t> </a:t>
            </a:r>
            <a:r>
              <a:rPr lang="en-US" dirty="0" err="1" smtClean="0"/>
              <a:t>sarana</a:t>
            </a:r>
            <a:r>
              <a:rPr lang="en-US" dirty="0" smtClean="0"/>
              <a:t> yang </a:t>
            </a:r>
            <a:r>
              <a:rPr lang="en-US" dirty="0" err="1" smtClean="0"/>
              <a:t>diperlukan</a:t>
            </a:r>
            <a:endParaRPr lang="en-US" dirty="0" smtClean="0"/>
          </a:p>
          <a:p>
            <a:pPr eaLnBrk="1" hangingPunct="1">
              <a:defRPr/>
            </a:pPr>
            <a:endParaRPr lang="en-US" dirty="0" smtClean="0"/>
          </a:p>
        </p:txBody>
      </p:sp>
      <p:sp>
        <p:nvSpPr>
          <p:cNvPr id="6" name="Slide Number Placeholder 5"/>
          <p:cNvSpPr>
            <a:spLocks noGrp="1"/>
          </p:cNvSpPr>
          <p:nvPr>
            <p:ph type="sldNum" sz="quarter" idx="12"/>
          </p:nvPr>
        </p:nvSpPr>
        <p:spPr/>
        <p:txBody>
          <a:bodyPr/>
          <a:lstStyle/>
          <a:p>
            <a:pPr>
              <a:defRPr/>
            </a:pPr>
            <a:fld id="{A81D21BD-CF92-46EC-91A3-8A63370586F3}" type="slidenum">
              <a:rPr lang="en-US"/>
              <a:pPr>
                <a:defRPr/>
              </a:pPr>
              <a:t>37</a:t>
            </a:fld>
            <a:endParaRPr lang="en-US"/>
          </a:p>
        </p:txBody>
      </p:sp>
      <p:sp>
        <p:nvSpPr>
          <p:cNvPr id="37890" name="Rectangle 2"/>
          <p:cNvSpPr>
            <a:spLocks noGrp="1" noChangeArrowheads="1"/>
          </p:cNvSpPr>
          <p:nvPr>
            <p:ph type="title"/>
          </p:nvPr>
        </p:nvSpPr>
        <p:spPr bwMode="blackWhite">
          <a:xfrm>
            <a:off x="533400" y="457200"/>
            <a:ext cx="8077200" cy="1190625"/>
          </a:xfrm>
        </p:spPr>
        <p:txBody>
          <a:bodyPr lIns="92075" tIns="46038" rIns="92075" bIns="46038" anchor="t" anchorCtr="0">
            <a:spAutoFit/>
          </a:bodyPr>
          <a:lstStyle/>
          <a:p>
            <a:pPr eaLnBrk="1" hangingPunct="1">
              <a:defRPr/>
            </a:pPr>
            <a:r>
              <a:rPr lang="en-US" sz="3600" smtClean="0"/>
              <a:t>SASARAN PELATIHAN DAN PENGEMBANGAN</a:t>
            </a: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457200" y="1897063"/>
            <a:ext cx="8229600" cy="4229100"/>
          </a:xfrm>
        </p:spPr>
        <p:txBody>
          <a:bodyPr lIns="92075" tIns="46038" rIns="92075" bIns="46038">
            <a:normAutofit lnSpcReduction="10000"/>
          </a:bodyPr>
          <a:lstStyle/>
          <a:p>
            <a:pPr eaLnBrk="1" hangingPunct="1">
              <a:lnSpc>
                <a:spcPct val="90000"/>
              </a:lnSpc>
              <a:defRPr/>
            </a:pPr>
            <a:r>
              <a:rPr lang="en-US" sz="2400" smtClean="0"/>
              <a:t>Menjamin konsistensi dalam menyusun program pelatihan yg mencakup materi, metoda, cara penyampaian, sarana pelatihan</a:t>
            </a:r>
          </a:p>
          <a:p>
            <a:pPr eaLnBrk="1" hangingPunct="1">
              <a:lnSpc>
                <a:spcPct val="90000"/>
              </a:lnSpc>
              <a:defRPr/>
            </a:pPr>
            <a:r>
              <a:rPr lang="en-US" sz="2400" smtClean="0"/>
              <a:t>Memudahkan komunikasi antara penyusun program dengan pihak yg memerlukan pelatihan</a:t>
            </a:r>
          </a:p>
          <a:p>
            <a:pPr eaLnBrk="1" hangingPunct="1">
              <a:lnSpc>
                <a:spcPct val="90000"/>
              </a:lnSpc>
              <a:defRPr/>
            </a:pPr>
            <a:r>
              <a:rPr lang="en-US" sz="2400" smtClean="0"/>
              <a:t>Meberikan kejelasan pada peserta ttg apa yg harus dilakukan untuk mencapai sasaran</a:t>
            </a:r>
          </a:p>
          <a:p>
            <a:pPr eaLnBrk="1" hangingPunct="1">
              <a:lnSpc>
                <a:spcPct val="90000"/>
              </a:lnSpc>
              <a:defRPr/>
            </a:pPr>
            <a:r>
              <a:rPr lang="en-US" sz="2400" smtClean="0"/>
              <a:t>Memudahkan menilai peserta</a:t>
            </a:r>
          </a:p>
          <a:p>
            <a:pPr eaLnBrk="1" hangingPunct="1">
              <a:lnSpc>
                <a:spcPct val="90000"/>
              </a:lnSpc>
              <a:defRPr/>
            </a:pPr>
            <a:r>
              <a:rPr lang="en-US" sz="2400" smtClean="0"/>
              <a:t>Memudahkan menilai hasil pelatihan</a:t>
            </a:r>
          </a:p>
          <a:p>
            <a:pPr eaLnBrk="1" hangingPunct="1">
              <a:lnSpc>
                <a:spcPct val="90000"/>
              </a:lnSpc>
              <a:defRPr/>
            </a:pPr>
            <a:r>
              <a:rPr lang="en-US" sz="2400" smtClean="0"/>
              <a:t>Menghindarkan konflik antara penyelenggara dengan pihak yang meminta pelatihan ttg efektivitas pelatihan</a:t>
            </a:r>
          </a:p>
        </p:txBody>
      </p:sp>
      <p:sp>
        <p:nvSpPr>
          <p:cNvPr id="6" name="Slide Number Placeholder 5"/>
          <p:cNvSpPr>
            <a:spLocks noGrp="1"/>
          </p:cNvSpPr>
          <p:nvPr>
            <p:ph type="sldNum" sz="quarter" idx="12"/>
          </p:nvPr>
        </p:nvSpPr>
        <p:spPr/>
        <p:txBody>
          <a:bodyPr/>
          <a:lstStyle/>
          <a:p>
            <a:pPr>
              <a:defRPr/>
            </a:pPr>
            <a:fld id="{4494DB17-073F-4D13-BF9F-9CA2D244F5E5}" type="slidenum">
              <a:rPr lang="en-US"/>
              <a:pPr>
                <a:defRPr/>
              </a:pPr>
              <a:t>38</a:t>
            </a:fld>
            <a:endParaRPr lang="en-US"/>
          </a:p>
        </p:txBody>
      </p:sp>
      <p:sp>
        <p:nvSpPr>
          <p:cNvPr id="39938" name="Rectangle 2"/>
          <p:cNvSpPr>
            <a:spLocks noGrp="1" noChangeArrowheads="1"/>
          </p:cNvSpPr>
          <p:nvPr>
            <p:ph type="title"/>
          </p:nvPr>
        </p:nvSpPr>
        <p:spPr bwMode="blackWhite">
          <a:xfrm>
            <a:off x="533400" y="457200"/>
            <a:ext cx="8077200" cy="1066800"/>
          </a:xfrm>
        </p:spPr>
        <p:txBody>
          <a:bodyPr lIns="92075" tIns="46038" rIns="92075" bIns="46038" anchor="t" anchorCtr="0">
            <a:spAutoFit/>
          </a:bodyPr>
          <a:lstStyle/>
          <a:p>
            <a:pPr eaLnBrk="1" hangingPunct="1">
              <a:defRPr/>
            </a:pPr>
            <a:r>
              <a:rPr lang="en-US" sz="3200" smtClean="0"/>
              <a:t>MANFAAT SASARAN YANG TERUMUS DENGAN BAIK</a:t>
            </a: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p:txBody>
          <a:bodyPr lIns="92075" tIns="46038" rIns="92075" bIns="46038"/>
          <a:lstStyle/>
          <a:p>
            <a:pPr eaLnBrk="1" hangingPunct="1">
              <a:defRPr/>
            </a:pPr>
            <a:r>
              <a:rPr lang="en-US" sz="2400" smtClean="0"/>
              <a:t>Meningkatkkan kuantitas output</a:t>
            </a:r>
          </a:p>
          <a:p>
            <a:pPr eaLnBrk="1" hangingPunct="1">
              <a:defRPr/>
            </a:pPr>
            <a:r>
              <a:rPr lang="en-US" sz="2400" smtClean="0"/>
              <a:t>Meningkatkan kualitas output</a:t>
            </a:r>
          </a:p>
          <a:p>
            <a:pPr eaLnBrk="1" hangingPunct="1">
              <a:defRPr/>
            </a:pPr>
            <a:r>
              <a:rPr lang="en-US" sz="2400" smtClean="0"/>
              <a:t>Menurunkan biaya limbah dan perawatan</a:t>
            </a:r>
          </a:p>
          <a:p>
            <a:pPr eaLnBrk="1" hangingPunct="1">
              <a:defRPr/>
            </a:pPr>
            <a:r>
              <a:rPr lang="en-US" sz="2400" smtClean="0"/>
              <a:t>Menurunkan jumlah dan biaya terjadinya kecelakaan</a:t>
            </a:r>
          </a:p>
          <a:p>
            <a:pPr eaLnBrk="1" hangingPunct="1">
              <a:defRPr/>
            </a:pPr>
            <a:r>
              <a:rPr lang="en-US" sz="2400" smtClean="0"/>
              <a:t>Menurunkan turnover, ketidakhadiran kerja</a:t>
            </a:r>
          </a:p>
          <a:p>
            <a:pPr eaLnBrk="1" hangingPunct="1">
              <a:defRPr/>
            </a:pPr>
            <a:r>
              <a:rPr lang="en-US" sz="2400" smtClean="0"/>
              <a:t>Meningkatkan motivasi dan kepuasan kerja</a:t>
            </a:r>
          </a:p>
          <a:p>
            <a:pPr eaLnBrk="1" hangingPunct="1">
              <a:defRPr/>
            </a:pPr>
            <a:r>
              <a:rPr lang="en-US" sz="2400" smtClean="0"/>
              <a:t>Mencegah timbulnya antipati karyawan</a:t>
            </a:r>
          </a:p>
          <a:p>
            <a:pPr eaLnBrk="1" hangingPunct="1">
              <a:defRPr/>
            </a:pPr>
            <a:r>
              <a:rPr lang="en-US" sz="2400" smtClean="0"/>
              <a:t>Menekan kejenuhan kerja</a:t>
            </a:r>
          </a:p>
        </p:txBody>
      </p:sp>
      <p:sp>
        <p:nvSpPr>
          <p:cNvPr id="6" name="Slide Number Placeholder 5"/>
          <p:cNvSpPr>
            <a:spLocks noGrp="1"/>
          </p:cNvSpPr>
          <p:nvPr>
            <p:ph type="sldNum" sz="quarter" idx="12"/>
          </p:nvPr>
        </p:nvSpPr>
        <p:spPr/>
        <p:txBody>
          <a:bodyPr/>
          <a:lstStyle/>
          <a:p>
            <a:pPr>
              <a:defRPr/>
            </a:pPr>
            <a:fld id="{1FB0BCC5-CB40-46B9-8F17-CA9CC7EBB271}" type="slidenum">
              <a:rPr lang="en-US"/>
              <a:pPr>
                <a:defRPr/>
              </a:pPr>
              <a:t>39</a:t>
            </a:fld>
            <a:endParaRPr lang="en-US"/>
          </a:p>
        </p:txBody>
      </p:sp>
      <p:sp>
        <p:nvSpPr>
          <p:cNvPr id="41986" name="Rectangle 2"/>
          <p:cNvSpPr>
            <a:spLocks noGrp="1" noChangeArrowheads="1"/>
          </p:cNvSpPr>
          <p:nvPr>
            <p:ph type="title"/>
          </p:nvPr>
        </p:nvSpPr>
        <p:spPr bwMode="blackWhite">
          <a:xfrm>
            <a:off x="457200" y="277813"/>
            <a:ext cx="8229600" cy="762000"/>
          </a:xfrm>
        </p:spPr>
        <p:txBody>
          <a:bodyPr lIns="92075" tIns="46038" rIns="92075" bIns="46038" anchor="t" anchorCtr="0">
            <a:spAutoFit/>
          </a:bodyPr>
          <a:lstStyle/>
          <a:p>
            <a:pPr eaLnBrk="1" hangingPunct="1">
              <a:defRPr/>
            </a:pPr>
            <a:r>
              <a:rPr lang="en-US" smtClean="0"/>
              <a:t>TUJUAN PELATIHAN</a:t>
            </a: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100" y="304800"/>
            <a:ext cx="7499350" cy="5943600"/>
          </a:xfrm>
        </p:spPr>
        <p:txBody>
          <a:bodyPr>
            <a:normAutofit fontScale="85000" lnSpcReduction="10000"/>
          </a:bodyPr>
          <a:lstStyle/>
          <a:p>
            <a:pPr marL="365760" indent="-283464" algn="just" eaLnBrk="1" fontAlgn="auto" hangingPunct="1">
              <a:spcAft>
                <a:spcPts val="0"/>
              </a:spcAft>
              <a:buFont typeface="Wingdings 2"/>
              <a:buChar char=""/>
              <a:defRPr/>
            </a:pPr>
            <a:r>
              <a:rPr lang="en-US" sz="2400" dirty="0" smtClean="0"/>
              <a:t>Menurut Mariot Tua Efendi H (2002), </a:t>
            </a:r>
            <a:r>
              <a:rPr lang="en-US" sz="2400" i="1" dirty="0" smtClean="0"/>
              <a:t>“Latihan dan pengembangan dapat didefinisikan sebagai usaha yang terencana dari organisasi untuk meningkatkan pengetahuan, keterampilan, dan kemampuan pegawai”</a:t>
            </a:r>
            <a:r>
              <a:rPr lang="en-US" sz="2400" dirty="0" smtClean="0"/>
              <a:t>.</a:t>
            </a:r>
          </a:p>
          <a:p>
            <a:pPr marL="365760" indent="-283464" algn="just" eaLnBrk="1" fontAlgn="auto" hangingPunct="1">
              <a:spcAft>
                <a:spcPts val="0"/>
              </a:spcAft>
              <a:buFont typeface="Wingdings 2"/>
              <a:buChar char=""/>
              <a:defRPr/>
            </a:pPr>
            <a:r>
              <a:rPr lang="en-US" sz="2400" dirty="0" smtClean="0"/>
              <a:t>Lain lagi dengan Sjafri Mangkuprawira (2004), “</a:t>
            </a:r>
            <a:r>
              <a:rPr lang="en-US" sz="2400" i="1" dirty="0" smtClean="0"/>
              <a:t>pelatihan bagi karyawan merupakan sebuah proses mengajarkan pengetahuan dan keahlian tertentu serta sikap agar karyawan semakin terampil dan mampu melaksanakan tanggung jawabnya dengan semakin baik, sesuai dengan standar</a:t>
            </a:r>
            <a:r>
              <a:rPr lang="en-US" sz="2400" dirty="0" smtClean="0"/>
              <a:t>.”</a:t>
            </a:r>
          </a:p>
          <a:p>
            <a:pPr marL="365760" indent="-283464" algn="just" eaLnBrk="1" fontAlgn="auto" hangingPunct="1">
              <a:spcAft>
                <a:spcPts val="0"/>
              </a:spcAft>
              <a:buFont typeface="Wingdings 2"/>
              <a:buChar char=""/>
              <a:defRPr/>
            </a:pPr>
            <a:r>
              <a:rPr lang="en-US" sz="2400" dirty="0" smtClean="0"/>
              <a:t>Dari berbagai macam pendapat para ahli di atas, dapat di tarik satu kesimpulan kalau pelatihan dan pengembangan bagi sumber daya manusia adalah suatu kegiatan untuk meningkatkan kapasitas sumber daya manusia agar bisa  menjadi sumber daya yang berkualitas baik dari segi pengetahuan, keterampilan bekerja, tingkat professionalisme yang tinggi dalam bekerja agar bisa meningkatkan kemampuan untuk mencapai tujuan-tujuan perusahaan dengan baik.</a:t>
            </a:r>
          </a:p>
          <a:p>
            <a:pPr marL="365760" indent="-283464" algn="just" eaLnBrk="1" fontAlgn="auto" hangingPunct="1">
              <a:spcAft>
                <a:spcPts val="0"/>
              </a:spcAft>
              <a:buFont typeface="Wingdings 2"/>
              <a:buChar char=""/>
              <a:defRPr/>
            </a:pPr>
            <a:endParaRPr lang="en-US" sz="2400" dirty="0"/>
          </a:p>
        </p:txBody>
      </p:sp>
      <p:sp>
        <p:nvSpPr>
          <p:cNvPr id="6" name="TextBox 5"/>
          <p:cNvSpPr txBox="1"/>
          <p:nvPr/>
        </p:nvSpPr>
        <p:spPr>
          <a:xfrm>
            <a:off x="6705600" y="6260068"/>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870">
                                          <p:stCondLst>
                                            <p:cond delay="0"/>
                                          </p:stCondLst>
                                        </p:cTn>
                                        <p:tgtEl>
                                          <p:spTgt spid="3">
                                            <p:txEl>
                                              <p:pRg st="0" end="0"/>
                                            </p:txEl>
                                          </p:spTgt>
                                        </p:tgtEl>
                                      </p:cBhvr>
                                    </p:animEffect>
                                    <p:anim calcmode="lin" valueType="num">
                                      <p:cBhvr>
                                        <p:cTn id="8" dur="2733"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996"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996" tmFilter="0, 0; 0.125,0.2665; 0.25,0.4; 0.375,0.465; 0.5,0.5;  0.625,0.535; 0.75,0.6; 0.875,0.7335; 1,1">
                                          <p:stCondLst>
                                            <p:cond delay="996"/>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498" tmFilter="0, 0; 0.125,0.2665; 0.25,0.4; 0.375,0.465; 0.5,0.5;  0.625,0.535; 0.75,0.6; 0.875,0.7335; 1,1">
                                          <p:stCondLst>
                                            <p:cond delay="1986"/>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246" tmFilter="0, 0; 0.125,0.2665; 0.25,0.4; 0.375,0.465; 0.5,0.5;  0.625,0.535; 0.75,0.6; 0.875,0.7335; 1,1">
                                          <p:stCondLst>
                                            <p:cond delay="2484"/>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39">
                                          <p:stCondLst>
                                            <p:cond delay="975"/>
                                          </p:stCondLst>
                                        </p:cTn>
                                        <p:tgtEl>
                                          <p:spTgt spid="3">
                                            <p:txEl>
                                              <p:pRg st="0" end="0"/>
                                            </p:txEl>
                                          </p:spTgt>
                                        </p:tgtEl>
                                      </p:cBhvr>
                                      <p:to x="100000" y="60000"/>
                                    </p:animScale>
                                    <p:animScale>
                                      <p:cBhvr>
                                        <p:cTn id="14" dur="249" decel="50000">
                                          <p:stCondLst>
                                            <p:cond delay="1014"/>
                                          </p:stCondLst>
                                        </p:cTn>
                                        <p:tgtEl>
                                          <p:spTgt spid="3">
                                            <p:txEl>
                                              <p:pRg st="0" end="0"/>
                                            </p:txEl>
                                          </p:spTgt>
                                        </p:tgtEl>
                                      </p:cBhvr>
                                      <p:to x="100000" y="100000"/>
                                    </p:animScale>
                                    <p:animScale>
                                      <p:cBhvr>
                                        <p:cTn id="15" dur="39">
                                          <p:stCondLst>
                                            <p:cond delay="1968"/>
                                          </p:stCondLst>
                                        </p:cTn>
                                        <p:tgtEl>
                                          <p:spTgt spid="3">
                                            <p:txEl>
                                              <p:pRg st="0" end="0"/>
                                            </p:txEl>
                                          </p:spTgt>
                                        </p:tgtEl>
                                      </p:cBhvr>
                                      <p:to x="100000" y="80000"/>
                                    </p:animScale>
                                    <p:animScale>
                                      <p:cBhvr>
                                        <p:cTn id="16" dur="249" decel="50000">
                                          <p:stCondLst>
                                            <p:cond delay="2007"/>
                                          </p:stCondLst>
                                        </p:cTn>
                                        <p:tgtEl>
                                          <p:spTgt spid="3">
                                            <p:txEl>
                                              <p:pRg st="0" end="0"/>
                                            </p:txEl>
                                          </p:spTgt>
                                        </p:tgtEl>
                                      </p:cBhvr>
                                      <p:to x="100000" y="100000"/>
                                    </p:animScale>
                                    <p:animScale>
                                      <p:cBhvr>
                                        <p:cTn id="17" dur="39">
                                          <p:stCondLst>
                                            <p:cond delay="2463"/>
                                          </p:stCondLst>
                                        </p:cTn>
                                        <p:tgtEl>
                                          <p:spTgt spid="3">
                                            <p:txEl>
                                              <p:pRg st="0" end="0"/>
                                            </p:txEl>
                                          </p:spTgt>
                                        </p:tgtEl>
                                      </p:cBhvr>
                                      <p:to x="100000" y="90000"/>
                                    </p:animScale>
                                    <p:animScale>
                                      <p:cBhvr>
                                        <p:cTn id="18" dur="249" decel="50000">
                                          <p:stCondLst>
                                            <p:cond delay="2502"/>
                                          </p:stCondLst>
                                        </p:cTn>
                                        <p:tgtEl>
                                          <p:spTgt spid="3">
                                            <p:txEl>
                                              <p:pRg st="0" end="0"/>
                                            </p:txEl>
                                          </p:spTgt>
                                        </p:tgtEl>
                                      </p:cBhvr>
                                      <p:to x="100000" y="100000"/>
                                    </p:animScale>
                                    <p:animScale>
                                      <p:cBhvr>
                                        <p:cTn id="19" dur="39">
                                          <p:stCondLst>
                                            <p:cond delay="2712"/>
                                          </p:stCondLst>
                                        </p:cTn>
                                        <p:tgtEl>
                                          <p:spTgt spid="3">
                                            <p:txEl>
                                              <p:pRg st="0" end="0"/>
                                            </p:txEl>
                                          </p:spTgt>
                                        </p:tgtEl>
                                      </p:cBhvr>
                                      <p:to x="100000" y="95000"/>
                                    </p:animScale>
                                    <p:animScale>
                                      <p:cBhvr>
                                        <p:cTn id="20" dur="249" decel="50000">
                                          <p:stCondLst>
                                            <p:cond delay="2751"/>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870">
                                          <p:stCondLst>
                                            <p:cond delay="0"/>
                                          </p:stCondLst>
                                        </p:cTn>
                                        <p:tgtEl>
                                          <p:spTgt spid="3">
                                            <p:txEl>
                                              <p:pRg st="1" end="1"/>
                                            </p:txEl>
                                          </p:spTgt>
                                        </p:tgtEl>
                                      </p:cBhvr>
                                    </p:animEffect>
                                    <p:anim calcmode="lin" valueType="num">
                                      <p:cBhvr>
                                        <p:cTn id="24" dur="2733"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996"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996" tmFilter="0, 0; 0.125,0.2665; 0.25,0.4; 0.375,0.465; 0.5,0.5;  0.625,0.535; 0.75,0.6; 0.875,0.7335; 1,1">
                                          <p:stCondLst>
                                            <p:cond delay="996"/>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498" tmFilter="0, 0; 0.125,0.2665; 0.25,0.4; 0.375,0.465; 0.5,0.5;  0.625,0.535; 0.75,0.6; 0.875,0.7335; 1,1">
                                          <p:stCondLst>
                                            <p:cond delay="1986"/>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246" tmFilter="0, 0; 0.125,0.2665; 0.25,0.4; 0.375,0.465; 0.5,0.5;  0.625,0.535; 0.75,0.6; 0.875,0.7335; 1,1">
                                          <p:stCondLst>
                                            <p:cond delay="2484"/>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39">
                                          <p:stCondLst>
                                            <p:cond delay="975"/>
                                          </p:stCondLst>
                                        </p:cTn>
                                        <p:tgtEl>
                                          <p:spTgt spid="3">
                                            <p:txEl>
                                              <p:pRg st="1" end="1"/>
                                            </p:txEl>
                                          </p:spTgt>
                                        </p:tgtEl>
                                      </p:cBhvr>
                                      <p:to x="100000" y="60000"/>
                                    </p:animScale>
                                    <p:animScale>
                                      <p:cBhvr>
                                        <p:cTn id="30" dur="249" decel="50000">
                                          <p:stCondLst>
                                            <p:cond delay="1014"/>
                                          </p:stCondLst>
                                        </p:cTn>
                                        <p:tgtEl>
                                          <p:spTgt spid="3">
                                            <p:txEl>
                                              <p:pRg st="1" end="1"/>
                                            </p:txEl>
                                          </p:spTgt>
                                        </p:tgtEl>
                                      </p:cBhvr>
                                      <p:to x="100000" y="100000"/>
                                    </p:animScale>
                                    <p:animScale>
                                      <p:cBhvr>
                                        <p:cTn id="31" dur="39">
                                          <p:stCondLst>
                                            <p:cond delay="1968"/>
                                          </p:stCondLst>
                                        </p:cTn>
                                        <p:tgtEl>
                                          <p:spTgt spid="3">
                                            <p:txEl>
                                              <p:pRg st="1" end="1"/>
                                            </p:txEl>
                                          </p:spTgt>
                                        </p:tgtEl>
                                      </p:cBhvr>
                                      <p:to x="100000" y="80000"/>
                                    </p:animScale>
                                    <p:animScale>
                                      <p:cBhvr>
                                        <p:cTn id="32" dur="249" decel="50000">
                                          <p:stCondLst>
                                            <p:cond delay="2007"/>
                                          </p:stCondLst>
                                        </p:cTn>
                                        <p:tgtEl>
                                          <p:spTgt spid="3">
                                            <p:txEl>
                                              <p:pRg st="1" end="1"/>
                                            </p:txEl>
                                          </p:spTgt>
                                        </p:tgtEl>
                                      </p:cBhvr>
                                      <p:to x="100000" y="100000"/>
                                    </p:animScale>
                                    <p:animScale>
                                      <p:cBhvr>
                                        <p:cTn id="33" dur="39">
                                          <p:stCondLst>
                                            <p:cond delay="2463"/>
                                          </p:stCondLst>
                                        </p:cTn>
                                        <p:tgtEl>
                                          <p:spTgt spid="3">
                                            <p:txEl>
                                              <p:pRg st="1" end="1"/>
                                            </p:txEl>
                                          </p:spTgt>
                                        </p:tgtEl>
                                      </p:cBhvr>
                                      <p:to x="100000" y="90000"/>
                                    </p:animScale>
                                    <p:animScale>
                                      <p:cBhvr>
                                        <p:cTn id="34" dur="249" decel="50000">
                                          <p:stCondLst>
                                            <p:cond delay="2502"/>
                                          </p:stCondLst>
                                        </p:cTn>
                                        <p:tgtEl>
                                          <p:spTgt spid="3">
                                            <p:txEl>
                                              <p:pRg st="1" end="1"/>
                                            </p:txEl>
                                          </p:spTgt>
                                        </p:tgtEl>
                                      </p:cBhvr>
                                      <p:to x="100000" y="100000"/>
                                    </p:animScale>
                                    <p:animScale>
                                      <p:cBhvr>
                                        <p:cTn id="35" dur="39">
                                          <p:stCondLst>
                                            <p:cond delay="2712"/>
                                          </p:stCondLst>
                                        </p:cTn>
                                        <p:tgtEl>
                                          <p:spTgt spid="3">
                                            <p:txEl>
                                              <p:pRg st="1" end="1"/>
                                            </p:txEl>
                                          </p:spTgt>
                                        </p:tgtEl>
                                      </p:cBhvr>
                                      <p:to x="100000" y="95000"/>
                                    </p:animScale>
                                    <p:animScale>
                                      <p:cBhvr>
                                        <p:cTn id="36" dur="249" decel="50000">
                                          <p:stCondLst>
                                            <p:cond delay="2751"/>
                                          </p:stCondLst>
                                        </p:cTn>
                                        <p:tgtEl>
                                          <p:spTgt spid="3">
                                            <p:txEl>
                                              <p:pRg st="1" end="1"/>
                                            </p:txEl>
                                          </p:spTgt>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circle(in)">
                                      <p:cBhvr>
                                        <p:cTn id="41" dur="3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5"/>
          <p:cNvSpPr>
            <a:spLocks noGrp="1"/>
          </p:cNvSpPr>
          <p:nvPr>
            <p:ph type="sldNum" sz="quarter" idx="12"/>
          </p:nvPr>
        </p:nvSpPr>
        <p:spPr/>
        <p:txBody>
          <a:bodyPr/>
          <a:lstStyle/>
          <a:p>
            <a:pPr>
              <a:defRPr/>
            </a:pPr>
            <a:fld id="{C1023BE4-A73B-4D01-B53D-8BA4E01F74B6}" type="slidenum">
              <a:rPr lang="en-US"/>
              <a:pPr>
                <a:defRPr/>
              </a:pPr>
              <a:t>40</a:t>
            </a:fld>
            <a:endParaRPr lang="en-US"/>
          </a:p>
        </p:txBody>
      </p:sp>
      <p:sp>
        <p:nvSpPr>
          <p:cNvPr id="46082" name="Rectangle 2"/>
          <p:cNvSpPr>
            <a:spLocks noGrp="1" noChangeArrowheads="1"/>
          </p:cNvSpPr>
          <p:nvPr>
            <p:ph type="title"/>
          </p:nvPr>
        </p:nvSpPr>
        <p:spPr bwMode="blackWhite">
          <a:xfrm>
            <a:off x="457200" y="277813"/>
            <a:ext cx="8229600" cy="762000"/>
          </a:xfrm>
        </p:spPr>
        <p:txBody>
          <a:bodyPr lIns="92075" tIns="46038" rIns="92075" bIns="46038" anchor="t" anchorCtr="0">
            <a:spAutoFit/>
          </a:bodyPr>
          <a:lstStyle/>
          <a:p>
            <a:pPr eaLnBrk="1" hangingPunct="1">
              <a:defRPr/>
            </a:pPr>
            <a:r>
              <a:rPr lang="en-US" smtClean="0"/>
              <a:t>MANFAAT PELATIHAN</a:t>
            </a:r>
          </a:p>
        </p:txBody>
      </p:sp>
      <p:grpSp>
        <p:nvGrpSpPr>
          <p:cNvPr id="2" name="Group 15"/>
          <p:cNvGrpSpPr>
            <a:grpSpLocks/>
          </p:cNvGrpSpPr>
          <p:nvPr/>
        </p:nvGrpSpPr>
        <p:grpSpPr bwMode="auto">
          <a:xfrm>
            <a:off x="285720" y="1000108"/>
            <a:ext cx="8534400" cy="4995860"/>
            <a:chOff x="192" y="768"/>
            <a:chExt cx="5376" cy="3372"/>
          </a:xfrm>
        </p:grpSpPr>
        <p:sp>
          <p:nvSpPr>
            <p:cNvPr id="12295" name="Rectangle 3"/>
            <p:cNvSpPr>
              <a:spLocks noChangeArrowheads="1"/>
            </p:cNvSpPr>
            <p:nvPr/>
          </p:nvSpPr>
          <p:spPr bwMode="auto">
            <a:xfrm>
              <a:off x="2814" y="998"/>
              <a:ext cx="2754" cy="3142"/>
            </a:xfrm>
            <a:prstGeom prst="rect">
              <a:avLst/>
            </a:prstGeom>
            <a:solidFill>
              <a:srgbClr val="0000FF"/>
            </a:solidFill>
            <a:ln w="9525">
              <a:noFill/>
              <a:miter lim="800000"/>
              <a:headEnd/>
              <a:tailEnd/>
            </a:ln>
          </p:spPr>
          <p:txBody>
            <a:bodyPr lIns="92075" tIns="46038" rIns="92075" bIns="46038"/>
            <a:lstStyle/>
            <a:p>
              <a:pPr eaLnBrk="1" hangingPunct="1">
                <a:spcBef>
                  <a:spcPct val="20000"/>
                </a:spcBef>
                <a:buClr>
                  <a:schemeClr val="bg2"/>
                </a:buClr>
                <a:buFont typeface="Wingdings" pitchFamily="2" charset="2"/>
                <a:buChar char="§"/>
              </a:pPr>
              <a:r>
                <a:rPr lang="en-US">
                  <a:solidFill>
                    <a:srgbClr val="EAEAEA"/>
                  </a:solidFill>
                </a:rPr>
                <a:t> Meningkatkan keupasan kerja</a:t>
              </a:r>
            </a:p>
            <a:p>
              <a:pPr eaLnBrk="1" hangingPunct="1">
                <a:spcBef>
                  <a:spcPct val="20000"/>
                </a:spcBef>
                <a:buClr>
                  <a:schemeClr val="bg2"/>
                </a:buClr>
                <a:buFont typeface="Wingdings" pitchFamily="2" charset="2"/>
                <a:buChar char="§"/>
              </a:pPr>
              <a:r>
                <a:rPr lang="en-US">
                  <a:solidFill>
                    <a:srgbClr val="EAEAEA"/>
                  </a:solidFill>
                </a:rPr>
                <a:t> Membantu karyawan mendekati</a:t>
              </a:r>
            </a:p>
            <a:p>
              <a:pPr eaLnBrk="1" hangingPunct="1">
                <a:spcBef>
                  <a:spcPct val="20000"/>
                </a:spcBef>
              </a:pPr>
              <a:r>
                <a:rPr lang="en-US">
                  <a:solidFill>
                    <a:srgbClr val="EAEAEA"/>
                  </a:solidFill>
                </a:rPr>
                <a:t>   tujuan pribadi</a:t>
              </a:r>
            </a:p>
            <a:p>
              <a:pPr eaLnBrk="1" hangingPunct="1">
                <a:spcBef>
                  <a:spcPct val="20000"/>
                </a:spcBef>
                <a:buClr>
                  <a:schemeClr val="bg2"/>
                </a:buClr>
                <a:buFont typeface="Wingdings" pitchFamily="2" charset="2"/>
                <a:buChar char="§"/>
              </a:pPr>
              <a:r>
                <a:rPr lang="en-US">
                  <a:solidFill>
                    <a:srgbClr val="EAEAEA"/>
                  </a:solidFill>
                </a:rPr>
                <a:t> Memenui kebutuhan personal</a:t>
              </a:r>
            </a:p>
            <a:p>
              <a:pPr eaLnBrk="1" hangingPunct="1">
                <a:spcBef>
                  <a:spcPct val="20000"/>
                </a:spcBef>
                <a:buClr>
                  <a:schemeClr val="bg2"/>
                </a:buClr>
                <a:buFont typeface="Wingdings" pitchFamily="2" charset="2"/>
                <a:buChar char="§"/>
              </a:pPr>
              <a:r>
                <a:rPr lang="en-US">
                  <a:solidFill>
                    <a:srgbClr val="EAEAEA"/>
                  </a:solidFill>
                </a:rPr>
                <a:t> Memberi nasihat dan jalan untuk</a:t>
              </a:r>
            </a:p>
            <a:p>
              <a:pPr eaLnBrk="1" hangingPunct="1">
                <a:spcBef>
                  <a:spcPct val="20000"/>
                </a:spcBef>
              </a:pPr>
              <a:r>
                <a:rPr lang="en-US">
                  <a:solidFill>
                    <a:srgbClr val="EAEAEA"/>
                  </a:solidFill>
                </a:rPr>
                <a:t>  pertumbuhan masa depan</a:t>
              </a:r>
            </a:p>
            <a:p>
              <a:pPr eaLnBrk="1" hangingPunct="1">
                <a:spcBef>
                  <a:spcPct val="20000"/>
                </a:spcBef>
                <a:buClr>
                  <a:schemeClr val="bg2"/>
                </a:buClr>
                <a:buFont typeface="Wingdings" pitchFamily="2" charset="2"/>
                <a:buChar char="§"/>
              </a:pPr>
              <a:r>
                <a:rPr lang="en-US">
                  <a:solidFill>
                    <a:srgbClr val="EAEAEA"/>
                  </a:solidFill>
                </a:rPr>
                <a:t> Membangun rasa pertumbuhan </a:t>
              </a:r>
            </a:p>
            <a:p>
              <a:pPr eaLnBrk="1" hangingPunct="1">
                <a:spcBef>
                  <a:spcPct val="20000"/>
                </a:spcBef>
              </a:pPr>
              <a:r>
                <a:rPr lang="en-US">
                  <a:solidFill>
                    <a:srgbClr val="EAEAEA"/>
                  </a:solidFill>
                </a:rPr>
                <a:t>  dalam peletihan</a:t>
              </a:r>
            </a:p>
            <a:p>
              <a:pPr eaLnBrk="1" hangingPunct="1">
                <a:spcBef>
                  <a:spcPct val="20000"/>
                </a:spcBef>
                <a:buClr>
                  <a:schemeClr val="bg2"/>
                </a:buClr>
                <a:buFont typeface="Wingdings" pitchFamily="2" charset="2"/>
                <a:buChar char="§"/>
              </a:pPr>
              <a:r>
                <a:rPr lang="en-US">
                  <a:solidFill>
                    <a:srgbClr val="EAEAEA"/>
                  </a:solidFill>
                </a:rPr>
                <a:t> Membantu pengembangan keteram-</a:t>
              </a:r>
            </a:p>
            <a:p>
              <a:pPr eaLnBrk="1" hangingPunct="1">
                <a:spcBef>
                  <a:spcPct val="20000"/>
                </a:spcBef>
              </a:pPr>
              <a:r>
                <a:rPr lang="en-US">
                  <a:solidFill>
                    <a:srgbClr val="EAEAEA"/>
                  </a:solidFill>
                </a:rPr>
                <a:t>   pilan mendengar, bicara dan menulis</a:t>
              </a:r>
            </a:p>
            <a:p>
              <a:pPr eaLnBrk="1" hangingPunct="1">
                <a:spcBef>
                  <a:spcPct val="20000"/>
                </a:spcBef>
              </a:pPr>
              <a:r>
                <a:rPr lang="en-US">
                  <a:solidFill>
                    <a:srgbClr val="EAEAEA"/>
                  </a:solidFill>
                </a:rPr>
                <a:t>   dengan latihan</a:t>
              </a:r>
            </a:p>
            <a:p>
              <a:pPr eaLnBrk="1" hangingPunct="1">
                <a:spcBef>
                  <a:spcPct val="20000"/>
                </a:spcBef>
                <a:buClr>
                  <a:schemeClr val="bg2"/>
                </a:buClr>
                <a:buFont typeface="Wingdings" pitchFamily="2" charset="2"/>
                <a:buChar char="§"/>
              </a:pPr>
              <a:r>
                <a:rPr lang="en-US">
                  <a:solidFill>
                    <a:srgbClr val="EAEAEA"/>
                  </a:solidFill>
                </a:rPr>
                <a:t> Membantu menghilangkan rasa takut</a:t>
              </a:r>
            </a:p>
            <a:p>
              <a:pPr eaLnBrk="1" hangingPunct="1">
                <a:spcBef>
                  <a:spcPct val="20000"/>
                </a:spcBef>
              </a:pPr>
              <a:r>
                <a:rPr lang="en-US">
                  <a:solidFill>
                    <a:srgbClr val="EAEAEA"/>
                  </a:solidFill>
                </a:rPr>
                <a:t>  melaksanakan tugas baru</a:t>
              </a:r>
            </a:p>
          </p:txBody>
        </p:sp>
        <p:sp>
          <p:nvSpPr>
            <p:cNvPr id="12296" name="Rectangle 4"/>
            <p:cNvSpPr>
              <a:spLocks noChangeArrowheads="1"/>
            </p:cNvSpPr>
            <p:nvPr/>
          </p:nvSpPr>
          <p:spPr bwMode="auto">
            <a:xfrm>
              <a:off x="192" y="998"/>
              <a:ext cx="2622" cy="3142"/>
            </a:xfrm>
            <a:prstGeom prst="rect">
              <a:avLst/>
            </a:prstGeom>
            <a:solidFill>
              <a:srgbClr val="0000FF"/>
            </a:solidFill>
            <a:ln w="9525">
              <a:noFill/>
              <a:miter lim="800000"/>
              <a:headEnd/>
              <a:tailEnd/>
            </a:ln>
          </p:spPr>
          <p:txBody>
            <a:bodyPr lIns="92075" tIns="46038" rIns="92075" bIns="46038"/>
            <a:lstStyle/>
            <a:p>
              <a:pPr eaLnBrk="1" hangingPunct="1">
                <a:spcBef>
                  <a:spcPct val="20000"/>
                </a:spcBef>
                <a:buClr>
                  <a:schemeClr val="bg2"/>
                </a:buClr>
                <a:buFont typeface="Wingdings" pitchFamily="2" charset="2"/>
                <a:buChar char="§"/>
              </a:pPr>
              <a:r>
                <a:rPr lang="en-US" dirty="0">
                  <a:solidFill>
                    <a:srgbClr val="EAEAEA"/>
                  </a:solidFill>
                </a:rPr>
                <a:t> </a:t>
              </a:r>
              <a:r>
                <a:rPr lang="en-US" dirty="0" err="1">
                  <a:solidFill>
                    <a:srgbClr val="EAEAEA"/>
                  </a:solidFill>
                </a:rPr>
                <a:t>Membantu</a:t>
              </a:r>
              <a:r>
                <a:rPr lang="en-US" dirty="0">
                  <a:solidFill>
                    <a:srgbClr val="EAEAEA"/>
                  </a:solidFill>
                </a:rPr>
                <a:t> </a:t>
              </a:r>
              <a:r>
                <a:rPr lang="en-US" dirty="0" err="1">
                  <a:solidFill>
                    <a:srgbClr val="EAEAEA"/>
                  </a:solidFill>
                </a:rPr>
                <a:t>mebuat</a:t>
              </a:r>
              <a:r>
                <a:rPr lang="en-US" dirty="0">
                  <a:solidFill>
                    <a:srgbClr val="EAEAEA"/>
                  </a:solidFill>
                </a:rPr>
                <a:t> </a:t>
              </a:r>
              <a:r>
                <a:rPr lang="en-US" dirty="0" err="1">
                  <a:solidFill>
                    <a:srgbClr val="EAEAEA"/>
                  </a:solidFill>
                </a:rPr>
                <a:t>keputusan</a:t>
              </a:r>
              <a:r>
                <a:rPr lang="en-US" dirty="0">
                  <a:solidFill>
                    <a:srgbClr val="EAEAEA"/>
                  </a:solidFill>
                </a:rPr>
                <a:t> </a:t>
              </a:r>
              <a:r>
                <a:rPr lang="en-US" dirty="0" err="1">
                  <a:solidFill>
                    <a:srgbClr val="EAEAEA"/>
                  </a:solidFill>
                </a:rPr>
                <a:t>dan</a:t>
              </a:r>
              <a:r>
                <a:rPr lang="en-US" dirty="0">
                  <a:solidFill>
                    <a:srgbClr val="EAEAEA"/>
                  </a:solidFill>
                </a:rPr>
                <a:t>   </a:t>
              </a:r>
            </a:p>
            <a:p>
              <a:pPr eaLnBrk="1" hangingPunct="1">
                <a:spcBef>
                  <a:spcPct val="20000"/>
                </a:spcBef>
              </a:pPr>
              <a:r>
                <a:rPr lang="en-US" dirty="0">
                  <a:solidFill>
                    <a:srgbClr val="EAEAEA"/>
                  </a:solidFill>
                </a:rPr>
                <a:t>   </a:t>
              </a:r>
              <a:r>
                <a:rPr lang="en-US" dirty="0" err="1">
                  <a:solidFill>
                    <a:srgbClr val="EAEAEA"/>
                  </a:solidFill>
                </a:rPr>
                <a:t>pemecahan</a:t>
              </a:r>
              <a:r>
                <a:rPr lang="en-US" dirty="0">
                  <a:solidFill>
                    <a:srgbClr val="EAEAEA"/>
                  </a:solidFill>
                </a:rPr>
                <a:t> </a:t>
              </a:r>
              <a:r>
                <a:rPr lang="en-US" dirty="0" err="1">
                  <a:solidFill>
                    <a:srgbClr val="EAEAEA"/>
                  </a:solidFill>
                </a:rPr>
                <a:t>masalah</a:t>
              </a:r>
              <a:r>
                <a:rPr lang="en-US" dirty="0">
                  <a:solidFill>
                    <a:srgbClr val="EAEAEA"/>
                  </a:solidFill>
                </a:rPr>
                <a:t> yang </a:t>
              </a:r>
              <a:r>
                <a:rPr lang="en-US" dirty="0" err="1">
                  <a:solidFill>
                    <a:srgbClr val="EAEAEA"/>
                  </a:solidFill>
                </a:rPr>
                <a:t>efektif</a:t>
              </a:r>
              <a:endParaRPr lang="en-US" dirty="0">
                <a:solidFill>
                  <a:srgbClr val="EAEAEA"/>
                </a:solidFill>
              </a:endParaRPr>
            </a:p>
            <a:p>
              <a:pPr eaLnBrk="1" hangingPunct="1">
                <a:spcBef>
                  <a:spcPct val="20000"/>
                </a:spcBef>
                <a:buClr>
                  <a:schemeClr val="bg2"/>
                </a:buClr>
                <a:buFont typeface="Wingdings" pitchFamily="2" charset="2"/>
                <a:buChar char="§"/>
              </a:pPr>
              <a:r>
                <a:rPr lang="en-US" dirty="0">
                  <a:solidFill>
                    <a:srgbClr val="EAEAEA"/>
                  </a:solidFill>
                </a:rPr>
                <a:t> </a:t>
              </a:r>
              <a:r>
                <a:rPr lang="en-US" dirty="0" err="1">
                  <a:solidFill>
                    <a:srgbClr val="EAEAEA"/>
                  </a:solidFill>
                </a:rPr>
                <a:t>Menginternalisasi</a:t>
              </a:r>
              <a:r>
                <a:rPr lang="en-US" dirty="0">
                  <a:solidFill>
                    <a:srgbClr val="EAEAEA"/>
                  </a:solidFill>
                </a:rPr>
                <a:t> </a:t>
              </a:r>
              <a:r>
                <a:rPr lang="en-US" dirty="0" err="1">
                  <a:solidFill>
                    <a:srgbClr val="EAEAEA"/>
                  </a:solidFill>
                </a:rPr>
                <a:t>dan</a:t>
              </a:r>
              <a:r>
                <a:rPr lang="en-US" dirty="0">
                  <a:solidFill>
                    <a:srgbClr val="EAEAEA"/>
                  </a:solidFill>
                </a:rPr>
                <a:t>     </a:t>
              </a:r>
            </a:p>
            <a:p>
              <a:pPr eaLnBrk="1" hangingPunct="1">
                <a:spcBef>
                  <a:spcPct val="20000"/>
                </a:spcBef>
              </a:pPr>
              <a:r>
                <a:rPr lang="en-US" dirty="0">
                  <a:solidFill>
                    <a:srgbClr val="EAEAEA"/>
                  </a:solidFill>
                </a:rPr>
                <a:t>   </a:t>
              </a:r>
              <a:r>
                <a:rPr lang="en-US" dirty="0" err="1">
                  <a:solidFill>
                    <a:srgbClr val="EAEAEA"/>
                  </a:solidFill>
                </a:rPr>
                <a:t>melaksanakan</a:t>
              </a:r>
              <a:r>
                <a:rPr lang="en-US" dirty="0">
                  <a:solidFill>
                    <a:srgbClr val="EAEAEA"/>
                  </a:solidFill>
                </a:rPr>
                <a:t> </a:t>
              </a:r>
              <a:r>
                <a:rPr lang="en-US" dirty="0" err="1">
                  <a:solidFill>
                    <a:srgbClr val="EAEAEA"/>
                  </a:solidFill>
                </a:rPr>
                <a:t>pengenalan,penca</a:t>
              </a:r>
              <a:r>
                <a:rPr lang="en-US" dirty="0">
                  <a:solidFill>
                    <a:srgbClr val="EAEAEA"/>
                  </a:solidFill>
                </a:rPr>
                <a:t>- </a:t>
              </a:r>
            </a:p>
            <a:p>
              <a:pPr eaLnBrk="1" hangingPunct="1">
                <a:spcBef>
                  <a:spcPct val="20000"/>
                </a:spcBef>
              </a:pPr>
              <a:r>
                <a:rPr lang="en-US" dirty="0">
                  <a:solidFill>
                    <a:srgbClr val="EAEAEA"/>
                  </a:solidFill>
                </a:rPr>
                <a:t>   </a:t>
              </a:r>
              <a:r>
                <a:rPr lang="en-US" dirty="0" err="1">
                  <a:solidFill>
                    <a:srgbClr val="EAEAEA"/>
                  </a:solidFill>
                </a:rPr>
                <a:t>pencapaian</a:t>
              </a:r>
              <a:r>
                <a:rPr lang="en-US" dirty="0">
                  <a:solidFill>
                    <a:srgbClr val="EAEAEA"/>
                  </a:solidFill>
                </a:rPr>
                <a:t> </a:t>
              </a:r>
              <a:r>
                <a:rPr lang="en-US" dirty="0" err="1">
                  <a:solidFill>
                    <a:srgbClr val="EAEAEA"/>
                  </a:solidFill>
                </a:rPr>
                <a:t>prestasi</a:t>
              </a:r>
              <a:r>
                <a:rPr lang="en-US" dirty="0">
                  <a:solidFill>
                    <a:srgbClr val="EAEAEA"/>
                  </a:solidFill>
                </a:rPr>
                <a:t>, </a:t>
              </a:r>
              <a:r>
                <a:rPr lang="en-US" dirty="0" err="1">
                  <a:solidFill>
                    <a:srgbClr val="EAEAEA"/>
                  </a:solidFill>
                </a:rPr>
                <a:t>pertumbuhan</a:t>
              </a:r>
              <a:r>
                <a:rPr lang="en-US" dirty="0">
                  <a:solidFill>
                    <a:srgbClr val="EAEAEA"/>
                  </a:solidFill>
                </a:rPr>
                <a:t>,   </a:t>
              </a:r>
            </a:p>
            <a:p>
              <a:pPr eaLnBrk="1" hangingPunct="1">
                <a:spcBef>
                  <a:spcPct val="20000"/>
                </a:spcBef>
              </a:pPr>
              <a:r>
                <a:rPr lang="en-US" dirty="0">
                  <a:solidFill>
                    <a:srgbClr val="EAEAEA"/>
                  </a:solidFill>
                </a:rPr>
                <a:t>   </a:t>
              </a:r>
              <a:r>
                <a:rPr lang="en-US" dirty="0" err="1">
                  <a:solidFill>
                    <a:srgbClr val="EAEAEA"/>
                  </a:solidFill>
                </a:rPr>
                <a:t>dan</a:t>
              </a:r>
              <a:r>
                <a:rPr lang="en-US" dirty="0">
                  <a:solidFill>
                    <a:srgbClr val="EAEAEA"/>
                  </a:solidFill>
                </a:rPr>
                <a:t> </a:t>
              </a:r>
              <a:r>
                <a:rPr lang="en-US" dirty="0" err="1">
                  <a:solidFill>
                    <a:srgbClr val="EAEAEA"/>
                  </a:solidFill>
                </a:rPr>
                <a:t>tanggung</a:t>
              </a:r>
              <a:r>
                <a:rPr lang="en-US" dirty="0">
                  <a:solidFill>
                    <a:srgbClr val="EAEAEA"/>
                  </a:solidFill>
                </a:rPr>
                <a:t> </a:t>
              </a:r>
              <a:r>
                <a:rPr lang="en-US" dirty="0" err="1">
                  <a:solidFill>
                    <a:srgbClr val="EAEAEA"/>
                  </a:solidFill>
                </a:rPr>
                <a:t>jawab</a:t>
              </a:r>
              <a:endParaRPr lang="en-US" dirty="0">
                <a:solidFill>
                  <a:srgbClr val="EAEAEA"/>
                </a:solidFill>
              </a:endParaRPr>
            </a:p>
            <a:p>
              <a:pPr eaLnBrk="1" hangingPunct="1">
                <a:spcBef>
                  <a:spcPct val="20000"/>
                </a:spcBef>
                <a:buClr>
                  <a:schemeClr val="bg2"/>
                </a:buClr>
                <a:buFont typeface="Wingdings" pitchFamily="2" charset="2"/>
                <a:buChar char="§"/>
              </a:pPr>
              <a:r>
                <a:rPr lang="en-US" dirty="0">
                  <a:solidFill>
                    <a:srgbClr val="EAEAEA"/>
                  </a:solidFill>
                </a:rPr>
                <a:t> </a:t>
              </a:r>
              <a:r>
                <a:rPr lang="en-US" dirty="0" err="1">
                  <a:solidFill>
                    <a:srgbClr val="EAEAEA"/>
                  </a:solidFill>
                </a:rPr>
                <a:t>Membantu</a:t>
              </a:r>
              <a:r>
                <a:rPr lang="en-US" dirty="0">
                  <a:solidFill>
                    <a:srgbClr val="EAEAEA"/>
                  </a:solidFill>
                </a:rPr>
                <a:t> </a:t>
              </a:r>
              <a:r>
                <a:rPr lang="en-US" dirty="0" err="1">
                  <a:solidFill>
                    <a:srgbClr val="EAEAEA"/>
                  </a:solidFill>
                </a:rPr>
                <a:t>mendorong</a:t>
              </a:r>
              <a:r>
                <a:rPr lang="en-US" dirty="0">
                  <a:solidFill>
                    <a:srgbClr val="EAEAEA"/>
                  </a:solidFill>
                </a:rPr>
                <a:t>, </a:t>
              </a:r>
              <a:r>
                <a:rPr lang="en-US" dirty="0" err="1">
                  <a:solidFill>
                    <a:srgbClr val="EAEAEA"/>
                  </a:solidFill>
                </a:rPr>
                <a:t>mencapai</a:t>
              </a:r>
              <a:endParaRPr lang="en-US" dirty="0">
                <a:solidFill>
                  <a:srgbClr val="EAEAEA"/>
                </a:solidFill>
              </a:endParaRPr>
            </a:p>
            <a:p>
              <a:pPr eaLnBrk="1" hangingPunct="1">
                <a:spcBef>
                  <a:spcPct val="20000"/>
                </a:spcBef>
              </a:pPr>
              <a:r>
                <a:rPr lang="en-US" dirty="0">
                  <a:solidFill>
                    <a:srgbClr val="EAEAEA"/>
                  </a:solidFill>
                </a:rPr>
                <a:t>   </a:t>
              </a:r>
              <a:r>
                <a:rPr lang="en-US" dirty="0" err="1">
                  <a:solidFill>
                    <a:srgbClr val="EAEAEA"/>
                  </a:solidFill>
                </a:rPr>
                <a:t>pengembangan</a:t>
              </a:r>
              <a:r>
                <a:rPr lang="en-US" dirty="0">
                  <a:solidFill>
                    <a:srgbClr val="EAEAEA"/>
                  </a:solidFill>
                </a:rPr>
                <a:t> </a:t>
              </a:r>
              <a:r>
                <a:rPr lang="en-US" dirty="0" err="1">
                  <a:solidFill>
                    <a:srgbClr val="EAEAEA"/>
                  </a:solidFill>
                </a:rPr>
                <a:t>diri</a:t>
              </a:r>
              <a:r>
                <a:rPr lang="en-US" dirty="0">
                  <a:solidFill>
                    <a:srgbClr val="EAEAEA"/>
                  </a:solidFill>
                </a:rPr>
                <a:t> </a:t>
              </a:r>
              <a:r>
                <a:rPr lang="en-US" dirty="0" err="1">
                  <a:solidFill>
                    <a:srgbClr val="EAEAEA"/>
                  </a:solidFill>
                </a:rPr>
                <a:t>dan</a:t>
              </a:r>
              <a:r>
                <a:rPr lang="en-US" dirty="0">
                  <a:solidFill>
                    <a:srgbClr val="EAEAEA"/>
                  </a:solidFill>
                </a:rPr>
                <a:t> rasa </a:t>
              </a:r>
            </a:p>
            <a:p>
              <a:pPr eaLnBrk="1" hangingPunct="1">
                <a:spcBef>
                  <a:spcPct val="20000"/>
                </a:spcBef>
              </a:pPr>
              <a:r>
                <a:rPr lang="en-US" dirty="0">
                  <a:solidFill>
                    <a:srgbClr val="EAEAEA"/>
                  </a:solidFill>
                </a:rPr>
                <a:t>   </a:t>
              </a:r>
              <a:r>
                <a:rPr lang="en-US" dirty="0" err="1">
                  <a:solidFill>
                    <a:srgbClr val="EAEAEA"/>
                  </a:solidFill>
                </a:rPr>
                <a:t>percaya</a:t>
              </a:r>
              <a:r>
                <a:rPr lang="en-US" dirty="0">
                  <a:solidFill>
                    <a:srgbClr val="EAEAEA"/>
                  </a:solidFill>
                </a:rPr>
                <a:t> </a:t>
              </a:r>
              <a:r>
                <a:rPr lang="en-US" dirty="0" err="1">
                  <a:solidFill>
                    <a:srgbClr val="EAEAEA"/>
                  </a:solidFill>
                </a:rPr>
                <a:t>diri</a:t>
              </a:r>
              <a:endParaRPr lang="en-US" dirty="0">
                <a:solidFill>
                  <a:srgbClr val="EAEAEA"/>
                </a:solidFill>
              </a:endParaRPr>
            </a:p>
            <a:p>
              <a:pPr eaLnBrk="1" hangingPunct="1">
                <a:spcBef>
                  <a:spcPct val="20000"/>
                </a:spcBef>
                <a:buClr>
                  <a:schemeClr val="bg2"/>
                </a:buClr>
                <a:buFont typeface="Wingdings" pitchFamily="2" charset="2"/>
                <a:buChar char="§"/>
              </a:pPr>
              <a:r>
                <a:rPr lang="en-US" dirty="0">
                  <a:solidFill>
                    <a:srgbClr val="EAEAEA"/>
                  </a:solidFill>
                </a:rPr>
                <a:t> </a:t>
              </a:r>
              <a:r>
                <a:rPr lang="en-US" dirty="0" err="1">
                  <a:solidFill>
                    <a:srgbClr val="EAEAEA"/>
                  </a:solidFill>
                </a:rPr>
                <a:t>Mengatasi</a:t>
              </a:r>
              <a:r>
                <a:rPr lang="en-US" dirty="0">
                  <a:solidFill>
                    <a:srgbClr val="EAEAEA"/>
                  </a:solidFill>
                </a:rPr>
                <a:t> stress, </a:t>
              </a:r>
              <a:r>
                <a:rPr lang="en-US" dirty="0" err="1">
                  <a:solidFill>
                    <a:srgbClr val="EAEAEA"/>
                  </a:solidFill>
                </a:rPr>
                <a:t>tekanan</a:t>
              </a:r>
              <a:r>
                <a:rPr lang="en-US" dirty="0">
                  <a:solidFill>
                    <a:srgbClr val="EAEAEA"/>
                  </a:solidFill>
                </a:rPr>
                <a:t>, </a:t>
              </a:r>
              <a:r>
                <a:rPr lang="en-US" dirty="0" err="1">
                  <a:solidFill>
                    <a:srgbClr val="EAEAEA"/>
                  </a:solidFill>
                </a:rPr>
                <a:t>frustasi</a:t>
              </a:r>
              <a:endParaRPr lang="en-US" dirty="0">
                <a:solidFill>
                  <a:srgbClr val="EAEAEA"/>
                </a:solidFill>
              </a:endParaRPr>
            </a:p>
            <a:p>
              <a:pPr eaLnBrk="1" hangingPunct="1">
                <a:spcBef>
                  <a:spcPct val="20000"/>
                </a:spcBef>
              </a:pPr>
              <a:r>
                <a:rPr lang="en-US" dirty="0">
                  <a:solidFill>
                    <a:srgbClr val="EAEAEA"/>
                  </a:solidFill>
                </a:rPr>
                <a:t>   </a:t>
              </a:r>
              <a:r>
                <a:rPr lang="en-US" dirty="0" err="1">
                  <a:solidFill>
                    <a:srgbClr val="EAEAEA"/>
                  </a:solidFill>
                </a:rPr>
                <a:t>dan</a:t>
              </a:r>
              <a:r>
                <a:rPr lang="en-US" dirty="0">
                  <a:solidFill>
                    <a:srgbClr val="EAEAEA"/>
                  </a:solidFill>
                </a:rPr>
                <a:t> </a:t>
              </a:r>
              <a:r>
                <a:rPr lang="en-US" dirty="0" err="1">
                  <a:solidFill>
                    <a:srgbClr val="EAEAEA"/>
                  </a:solidFill>
                </a:rPr>
                <a:t>konflik</a:t>
              </a:r>
              <a:endParaRPr lang="en-US" dirty="0">
                <a:solidFill>
                  <a:srgbClr val="EAEAEA"/>
                </a:solidFill>
              </a:endParaRPr>
            </a:p>
            <a:p>
              <a:pPr eaLnBrk="1" hangingPunct="1">
                <a:spcBef>
                  <a:spcPct val="20000"/>
                </a:spcBef>
                <a:buClr>
                  <a:schemeClr val="bg2"/>
                </a:buClr>
                <a:buFont typeface="Wingdings" pitchFamily="2" charset="2"/>
                <a:buChar char="§"/>
              </a:pPr>
              <a:r>
                <a:rPr lang="en-US" dirty="0">
                  <a:solidFill>
                    <a:srgbClr val="EAEAEA"/>
                  </a:solidFill>
                </a:rPr>
                <a:t> </a:t>
              </a:r>
              <a:r>
                <a:rPr lang="en-US" dirty="0" err="1">
                  <a:solidFill>
                    <a:srgbClr val="EAEAEA"/>
                  </a:solidFill>
                </a:rPr>
                <a:t>Memberikan</a:t>
              </a:r>
              <a:r>
                <a:rPr lang="en-US" dirty="0">
                  <a:solidFill>
                    <a:srgbClr val="EAEAEA"/>
                  </a:solidFill>
                </a:rPr>
                <a:t> </a:t>
              </a:r>
              <a:r>
                <a:rPr lang="en-US" dirty="0" err="1">
                  <a:solidFill>
                    <a:srgbClr val="EAEAEA"/>
                  </a:solidFill>
                </a:rPr>
                <a:t>informasi</a:t>
              </a:r>
              <a:r>
                <a:rPr lang="en-US" dirty="0">
                  <a:solidFill>
                    <a:srgbClr val="EAEAEA"/>
                  </a:solidFill>
                </a:rPr>
                <a:t> </a:t>
              </a:r>
              <a:r>
                <a:rPr lang="en-US" dirty="0" err="1">
                  <a:solidFill>
                    <a:srgbClr val="EAEAEA"/>
                  </a:solidFill>
                </a:rPr>
                <a:t>ttg</a:t>
              </a:r>
              <a:r>
                <a:rPr lang="en-US" dirty="0">
                  <a:solidFill>
                    <a:srgbClr val="EAEAEA"/>
                  </a:solidFill>
                </a:rPr>
                <a:t> </a:t>
              </a:r>
            </a:p>
            <a:p>
              <a:pPr eaLnBrk="1" hangingPunct="1">
                <a:spcBef>
                  <a:spcPct val="20000"/>
                </a:spcBef>
              </a:pPr>
              <a:r>
                <a:rPr lang="en-US" dirty="0">
                  <a:solidFill>
                    <a:srgbClr val="EAEAEA"/>
                  </a:solidFill>
                </a:rPr>
                <a:t>   </a:t>
              </a:r>
              <a:r>
                <a:rPr lang="en-US" dirty="0" err="1">
                  <a:solidFill>
                    <a:srgbClr val="EAEAEA"/>
                  </a:solidFill>
                </a:rPr>
                <a:t>peningkatan</a:t>
              </a:r>
              <a:r>
                <a:rPr lang="en-US" dirty="0">
                  <a:solidFill>
                    <a:srgbClr val="EAEAEA"/>
                  </a:solidFill>
                </a:rPr>
                <a:t> </a:t>
              </a:r>
              <a:r>
                <a:rPr lang="en-US" dirty="0" err="1">
                  <a:solidFill>
                    <a:srgbClr val="EAEAEA"/>
                  </a:solidFill>
                </a:rPr>
                <a:t>pengetahuan</a:t>
              </a:r>
              <a:r>
                <a:rPr lang="en-US" dirty="0">
                  <a:solidFill>
                    <a:srgbClr val="EAEAEA"/>
                  </a:solidFill>
                </a:rPr>
                <a:t> </a:t>
              </a:r>
            </a:p>
            <a:p>
              <a:pPr eaLnBrk="1" hangingPunct="1">
                <a:spcBef>
                  <a:spcPct val="20000"/>
                </a:spcBef>
              </a:pPr>
              <a:r>
                <a:rPr lang="en-US" dirty="0">
                  <a:solidFill>
                    <a:srgbClr val="EAEAEA"/>
                  </a:solidFill>
                </a:rPr>
                <a:t>   </a:t>
              </a:r>
              <a:r>
                <a:rPr lang="en-US" dirty="0" err="1">
                  <a:solidFill>
                    <a:srgbClr val="EAEAEA"/>
                  </a:solidFill>
                </a:rPr>
                <a:t>kepemimpinan</a:t>
              </a:r>
              <a:r>
                <a:rPr lang="en-US" dirty="0">
                  <a:solidFill>
                    <a:srgbClr val="EAEAEA"/>
                  </a:solidFill>
                </a:rPr>
                <a:t>, </a:t>
              </a:r>
              <a:r>
                <a:rPr lang="en-US" dirty="0" err="1">
                  <a:solidFill>
                    <a:srgbClr val="EAEAEA"/>
                  </a:solidFill>
                </a:rPr>
                <a:t>keterampilan</a:t>
              </a:r>
              <a:r>
                <a:rPr lang="en-US" dirty="0">
                  <a:solidFill>
                    <a:srgbClr val="EAEAEA"/>
                  </a:solidFill>
                </a:rPr>
                <a:t> </a:t>
              </a:r>
            </a:p>
            <a:p>
              <a:pPr eaLnBrk="1" hangingPunct="1">
                <a:spcBef>
                  <a:spcPct val="20000"/>
                </a:spcBef>
              </a:pPr>
              <a:r>
                <a:rPr lang="en-US" dirty="0">
                  <a:solidFill>
                    <a:srgbClr val="EAEAEA"/>
                  </a:solidFill>
                </a:rPr>
                <a:t>   </a:t>
              </a:r>
              <a:r>
                <a:rPr lang="en-US" dirty="0" err="1">
                  <a:solidFill>
                    <a:srgbClr val="EAEAEA"/>
                  </a:solidFill>
                </a:rPr>
                <a:t>komunikasi</a:t>
              </a:r>
              <a:r>
                <a:rPr lang="en-US" dirty="0">
                  <a:solidFill>
                    <a:srgbClr val="EAEAEA"/>
                  </a:solidFill>
                </a:rPr>
                <a:t> </a:t>
              </a:r>
              <a:r>
                <a:rPr lang="en-US" dirty="0" err="1">
                  <a:solidFill>
                    <a:srgbClr val="EAEAEA"/>
                  </a:solidFill>
                </a:rPr>
                <a:t>dan</a:t>
              </a:r>
              <a:r>
                <a:rPr lang="en-US" dirty="0">
                  <a:solidFill>
                    <a:srgbClr val="EAEAEA"/>
                  </a:solidFill>
                </a:rPr>
                <a:t> </a:t>
              </a:r>
              <a:r>
                <a:rPr lang="en-US" dirty="0" err="1">
                  <a:solidFill>
                    <a:srgbClr val="EAEAEA"/>
                  </a:solidFill>
                </a:rPr>
                <a:t>sikap</a:t>
              </a:r>
              <a:endParaRPr lang="en-US" dirty="0">
                <a:solidFill>
                  <a:srgbClr val="EAEAEA"/>
                </a:solidFill>
              </a:endParaRPr>
            </a:p>
          </p:txBody>
        </p:sp>
        <p:sp>
          <p:nvSpPr>
            <p:cNvPr id="12297" name="Rectangle 5"/>
            <p:cNvSpPr>
              <a:spLocks noChangeArrowheads="1"/>
            </p:cNvSpPr>
            <p:nvPr/>
          </p:nvSpPr>
          <p:spPr bwMode="auto">
            <a:xfrm>
              <a:off x="2814" y="768"/>
              <a:ext cx="2754" cy="230"/>
            </a:xfrm>
            <a:prstGeom prst="rect">
              <a:avLst/>
            </a:prstGeom>
            <a:solidFill>
              <a:srgbClr val="FF0000"/>
            </a:solidFill>
            <a:ln w="9525">
              <a:noFill/>
              <a:miter lim="800000"/>
              <a:headEnd/>
              <a:tailEnd/>
            </a:ln>
          </p:spPr>
          <p:txBody>
            <a:bodyPr lIns="92075" tIns="46038" rIns="92075" bIns="46038"/>
            <a:lstStyle/>
            <a:p>
              <a:pPr algn="ctr" eaLnBrk="1" hangingPunct="1">
                <a:spcBef>
                  <a:spcPct val="20000"/>
                </a:spcBef>
              </a:pPr>
              <a:r>
                <a:rPr lang="en-US" b="1">
                  <a:solidFill>
                    <a:srgbClr val="EAEAEA"/>
                  </a:solidFill>
                </a:rPr>
                <a:t>KARYAWAN</a:t>
              </a:r>
            </a:p>
          </p:txBody>
        </p:sp>
        <p:sp>
          <p:nvSpPr>
            <p:cNvPr id="12298" name="Rectangle 6"/>
            <p:cNvSpPr>
              <a:spLocks noChangeArrowheads="1"/>
            </p:cNvSpPr>
            <p:nvPr/>
          </p:nvSpPr>
          <p:spPr bwMode="auto">
            <a:xfrm>
              <a:off x="192" y="768"/>
              <a:ext cx="2622" cy="230"/>
            </a:xfrm>
            <a:prstGeom prst="rect">
              <a:avLst/>
            </a:prstGeom>
            <a:solidFill>
              <a:srgbClr val="FF0000"/>
            </a:solidFill>
            <a:ln w="9525">
              <a:noFill/>
              <a:miter lim="800000"/>
              <a:headEnd/>
              <a:tailEnd/>
            </a:ln>
          </p:spPr>
          <p:txBody>
            <a:bodyPr lIns="92075" tIns="46038" rIns="92075" bIns="46038"/>
            <a:lstStyle/>
            <a:p>
              <a:pPr algn="ctr" eaLnBrk="1" hangingPunct="1">
                <a:spcBef>
                  <a:spcPct val="20000"/>
                </a:spcBef>
              </a:pPr>
              <a:r>
                <a:rPr lang="en-US" b="1">
                  <a:solidFill>
                    <a:srgbClr val="EAEAEA"/>
                  </a:solidFill>
                </a:rPr>
                <a:t>UNTUK</a:t>
              </a:r>
            </a:p>
          </p:txBody>
        </p:sp>
        <p:sp>
          <p:nvSpPr>
            <p:cNvPr id="12299" name="Line 7"/>
            <p:cNvSpPr>
              <a:spLocks noChangeShapeType="1"/>
            </p:cNvSpPr>
            <p:nvPr/>
          </p:nvSpPr>
          <p:spPr bwMode="auto">
            <a:xfrm>
              <a:off x="192" y="768"/>
              <a:ext cx="5376" cy="0"/>
            </a:xfrm>
            <a:prstGeom prst="line">
              <a:avLst/>
            </a:prstGeom>
            <a:noFill/>
            <a:ln w="25400">
              <a:solidFill>
                <a:schemeClr val="tx1"/>
              </a:solidFill>
              <a:round/>
              <a:headEnd type="none" w="sm" len="sm"/>
              <a:tailEnd type="none" w="sm" len="sm"/>
            </a:ln>
          </p:spPr>
          <p:txBody>
            <a:bodyPr/>
            <a:lstStyle/>
            <a:p>
              <a:endParaRPr lang="en-US"/>
            </a:p>
          </p:txBody>
        </p:sp>
        <p:sp>
          <p:nvSpPr>
            <p:cNvPr id="12300" name="Line 8"/>
            <p:cNvSpPr>
              <a:spLocks noChangeShapeType="1"/>
            </p:cNvSpPr>
            <p:nvPr/>
          </p:nvSpPr>
          <p:spPr bwMode="auto">
            <a:xfrm>
              <a:off x="192" y="998"/>
              <a:ext cx="5376" cy="0"/>
            </a:xfrm>
            <a:prstGeom prst="line">
              <a:avLst/>
            </a:prstGeom>
            <a:noFill/>
            <a:ln w="12700">
              <a:solidFill>
                <a:schemeClr val="tx1"/>
              </a:solidFill>
              <a:round/>
              <a:headEnd type="none" w="sm" len="sm"/>
              <a:tailEnd type="none" w="sm" len="sm"/>
            </a:ln>
          </p:spPr>
          <p:txBody>
            <a:bodyPr/>
            <a:lstStyle/>
            <a:p>
              <a:endParaRPr lang="en-US"/>
            </a:p>
          </p:txBody>
        </p:sp>
        <p:sp>
          <p:nvSpPr>
            <p:cNvPr id="12301" name="Line 9"/>
            <p:cNvSpPr>
              <a:spLocks noChangeShapeType="1"/>
            </p:cNvSpPr>
            <p:nvPr/>
          </p:nvSpPr>
          <p:spPr bwMode="auto">
            <a:xfrm>
              <a:off x="192" y="4140"/>
              <a:ext cx="5376" cy="0"/>
            </a:xfrm>
            <a:prstGeom prst="line">
              <a:avLst/>
            </a:prstGeom>
            <a:noFill/>
            <a:ln w="25400">
              <a:solidFill>
                <a:schemeClr val="tx1"/>
              </a:solidFill>
              <a:round/>
              <a:headEnd type="none" w="sm" len="sm"/>
              <a:tailEnd type="none" w="sm" len="sm"/>
            </a:ln>
          </p:spPr>
          <p:txBody>
            <a:bodyPr/>
            <a:lstStyle/>
            <a:p>
              <a:endParaRPr lang="en-US"/>
            </a:p>
          </p:txBody>
        </p:sp>
        <p:sp>
          <p:nvSpPr>
            <p:cNvPr id="12302" name="Line 10"/>
            <p:cNvSpPr>
              <a:spLocks noChangeShapeType="1"/>
            </p:cNvSpPr>
            <p:nvPr/>
          </p:nvSpPr>
          <p:spPr bwMode="auto">
            <a:xfrm>
              <a:off x="192" y="768"/>
              <a:ext cx="0" cy="230"/>
            </a:xfrm>
            <a:prstGeom prst="line">
              <a:avLst/>
            </a:prstGeom>
            <a:noFill/>
            <a:ln w="25400">
              <a:solidFill>
                <a:schemeClr val="tx1"/>
              </a:solidFill>
              <a:round/>
              <a:headEnd type="none" w="sm" len="sm"/>
              <a:tailEnd type="none" w="sm" len="sm"/>
            </a:ln>
          </p:spPr>
          <p:txBody>
            <a:bodyPr/>
            <a:lstStyle/>
            <a:p>
              <a:endParaRPr lang="en-US"/>
            </a:p>
          </p:txBody>
        </p:sp>
        <p:sp>
          <p:nvSpPr>
            <p:cNvPr id="12303" name="Line 11"/>
            <p:cNvSpPr>
              <a:spLocks noChangeShapeType="1"/>
            </p:cNvSpPr>
            <p:nvPr/>
          </p:nvSpPr>
          <p:spPr bwMode="auto">
            <a:xfrm>
              <a:off x="5568" y="768"/>
              <a:ext cx="0" cy="230"/>
            </a:xfrm>
            <a:prstGeom prst="line">
              <a:avLst/>
            </a:prstGeom>
            <a:noFill/>
            <a:ln w="25400">
              <a:solidFill>
                <a:schemeClr val="tx1"/>
              </a:solidFill>
              <a:round/>
              <a:headEnd type="none" w="sm" len="sm"/>
              <a:tailEnd type="none" w="sm" len="sm"/>
            </a:ln>
          </p:spPr>
          <p:txBody>
            <a:bodyPr/>
            <a:lstStyle/>
            <a:p>
              <a:endParaRPr lang="en-US"/>
            </a:p>
          </p:txBody>
        </p:sp>
        <p:sp>
          <p:nvSpPr>
            <p:cNvPr id="12304" name="Line 12"/>
            <p:cNvSpPr>
              <a:spLocks noChangeShapeType="1"/>
            </p:cNvSpPr>
            <p:nvPr/>
          </p:nvSpPr>
          <p:spPr bwMode="auto">
            <a:xfrm>
              <a:off x="192" y="998"/>
              <a:ext cx="0" cy="3142"/>
            </a:xfrm>
            <a:prstGeom prst="line">
              <a:avLst/>
            </a:prstGeom>
            <a:noFill/>
            <a:ln w="25400">
              <a:solidFill>
                <a:schemeClr val="tx1"/>
              </a:solidFill>
              <a:round/>
              <a:headEnd type="none" w="sm" len="sm"/>
              <a:tailEnd type="none" w="sm" len="sm"/>
            </a:ln>
          </p:spPr>
          <p:txBody>
            <a:bodyPr/>
            <a:lstStyle/>
            <a:p>
              <a:endParaRPr lang="en-US"/>
            </a:p>
          </p:txBody>
        </p:sp>
        <p:sp>
          <p:nvSpPr>
            <p:cNvPr id="12305" name="Line 13"/>
            <p:cNvSpPr>
              <a:spLocks noChangeShapeType="1"/>
            </p:cNvSpPr>
            <p:nvPr/>
          </p:nvSpPr>
          <p:spPr bwMode="auto">
            <a:xfrm>
              <a:off x="2814" y="998"/>
              <a:ext cx="0" cy="3142"/>
            </a:xfrm>
            <a:prstGeom prst="line">
              <a:avLst/>
            </a:prstGeom>
            <a:noFill/>
            <a:ln w="12700">
              <a:solidFill>
                <a:schemeClr val="tx1"/>
              </a:solidFill>
              <a:round/>
              <a:headEnd type="none" w="sm" len="sm"/>
              <a:tailEnd type="none" w="sm" len="sm"/>
            </a:ln>
          </p:spPr>
          <p:txBody>
            <a:bodyPr/>
            <a:lstStyle/>
            <a:p>
              <a:endParaRPr lang="en-US"/>
            </a:p>
          </p:txBody>
        </p:sp>
        <p:sp>
          <p:nvSpPr>
            <p:cNvPr id="12306" name="Line 14"/>
            <p:cNvSpPr>
              <a:spLocks noChangeShapeType="1"/>
            </p:cNvSpPr>
            <p:nvPr/>
          </p:nvSpPr>
          <p:spPr bwMode="auto">
            <a:xfrm>
              <a:off x="5568" y="998"/>
              <a:ext cx="0" cy="3142"/>
            </a:xfrm>
            <a:prstGeom prst="line">
              <a:avLst/>
            </a:prstGeom>
            <a:noFill/>
            <a:ln w="25400">
              <a:solidFill>
                <a:schemeClr val="tx1"/>
              </a:solidFill>
              <a:round/>
              <a:headEnd type="none" w="sm" len="sm"/>
              <a:tailEnd type="none" w="sm" len="sm"/>
            </a:ln>
          </p:spPr>
          <p:txBody>
            <a:bodyPr/>
            <a:lstStyle/>
            <a:p>
              <a:endParaRPr lang="en-US"/>
            </a:p>
          </p:txBody>
        </p:sp>
      </p:grpSp>
      <p:sp>
        <p:nvSpPr>
          <p:cNvPr id="17" name="TextBox 16"/>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5"/>
          <p:cNvSpPr>
            <a:spLocks noGrp="1"/>
          </p:cNvSpPr>
          <p:nvPr>
            <p:ph type="sldNum" sz="quarter" idx="12"/>
          </p:nvPr>
        </p:nvSpPr>
        <p:spPr/>
        <p:txBody>
          <a:bodyPr/>
          <a:lstStyle/>
          <a:p>
            <a:pPr>
              <a:defRPr/>
            </a:pPr>
            <a:fld id="{F428F19E-3972-4D83-8830-4713ECD8A65C}" type="slidenum">
              <a:rPr lang="en-US"/>
              <a:pPr>
                <a:defRPr/>
              </a:pPr>
              <a:t>41</a:t>
            </a:fld>
            <a:endParaRPr lang="en-US"/>
          </a:p>
        </p:txBody>
      </p:sp>
      <p:sp>
        <p:nvSpPr>
          <p:cNvPr id="50178" name="Rectangle 2"/>
          <p:cNvSpPr>
            <a:spLocks noGrp="1" noChangeArrowheads="1"/>
          </p:cNvSpPr>
          <p:nvPr>
            <p:ph type="title"/>
          </p:nvPr>
        </p:nvSpPr>
        <p:spPr bwMode="blackWhite">
          <a:xfrm>
            <a:off x="457200" y="277813"/>
            <a:ext cx="8229600" cy="762000"/>
          </a:xfrm>
        </p:spPr>
        <p:txBody>
          <a:bodyPr lIns="92075" tIns="46038" rIns="92075" bIns="46038" anchor="t" anchorCtr="0">
            <a:spAutoFit/>
          </a:bodyPr>
          <a:lstStyle/>
          <a:p>
            <a:pPr eaLnBrk="1" hangingPunct="1">
              <a:defRPr/>
            </a:pPr>
            <a:r>
              <a:rPr lang="en-US" smtClean="0"/>
              <a:t>MANFAAT PELATIHAN</a:t>
            </a:r>
          </a:p>
        </p:txBody>
      </p:sp>
      <p:grpSp>
        <p:nvGrpSpPr>
          <p:cNvPr id="2" name="Group 15"/>
          <p:cNvGrpSpPr>
            <a:grpSpLocks/>
          </p:cNvGrpSpPr>
          <p:nvPr/>
        </p:nvGrpSpPr>
        <p:grpSpPr bwMode="auto">
          <a:xfrm>
            <a:off x="457200" y="1219200"/>
            <a:ext cx="8686800" cy="3749675"/>
            <a:chOff x="288" y="768"/>
            <a:chExt cx="5472" cy="2362"/>
          </a:xfrm>
        </p:grpSpPr>
        <p:sp>
          <p:nvSpPr>
            <p:cNvPr id="14343" name="Rectangle 3"/>
            <p:cNvSpPr>
              <a:spLocks noChangeArrowheads="1"/>
            </p:cNvSpPr>
            <p:nvPr/>
          </p:nvSpPr>
          <p:spPr bwMode="auto">
            <a:xfrm>
              <a:off x="2910" y="1152"/>
              <a:ext cx="2850" cy="1978"/>
            </a:xfrm>
            <a:prstGeom prst="rect">
              <a:avLst/>
            </a:prstGeom>
            <a:solidFill>
              <a:srgbClr val="0000FF"/>
            </a:solidFill>
            <a:ln w="9525">
              <a:noFill/>
              <a:miter lim="800000"/>
              <a:headEnd/>
              <a:tailEnd/>
            </a:ln>
          </p:spPr>
          <p:txBody>
            <a:bodyPr lIns="92075" tIns="46038" rIns="92075" bIns="46038"/>
            <a:lstStyle/>
            <a:p>
              <a:pPr eaLnBrk="1" hangingPunct="1">
                <a:spcBef>
                  <a:spcPct val="20000"/>
                </a:spcBef>
                <a:buClr>
                  <a:schemeClr val="bg2"/>
                </a:buClr>
                <a:buFont typeface="Wingdings" pitchFamily="2" charset="2"/>
                <a:buChar char="§"/>
              </a:pPr>
              <a:r>
                <a:rPr lang="en-US">
                  <a:solidFill>
                    <a:srgbClr val="EAEAEA"/>
                  </a:solidFill>
                </a:rPr>
                <a:t> Memberikan informasi ttg kesamaan </a:t>
              </a:r>
            </a:p>
            <a:p>
              <a:pPr eaLnBrk="1" hangingPunct="1">
                <a:spcBef>
                  <a:spcPct val="20000"/>
                </a:spcBef>
              </a:pPr>
              <a:r>
                <a:rPr lang="en-US">
                  <a:solidFill>
                    <a:srgbClr val="EAEAEA"/>
                  </a:solidFill>
                </a:rPr>
                <a:t>   kesempatan</a:t>
              </a:r>
            </a:p>
            <a:p>
              <a:pPr eaLnBrk="1" hangingPunct="1">
                <a:spcBef>
                  <a:spcPct val="20000"/>
                </a:spcBef>
                <a:buClr>
                  <a:schemeClr val="bg2"/>
                </a:buClr>
                <a:buFont typeface="Wingdings" pitchFamily="2" charset="2"/>
                <a:buChar char="§"/>
              </a:pPr>
              <a:r>
                <a:rPr lang="en-US">
                  <a:solidFill>
                    <a:srgbClr val="EAEAEA"/>
                  </a:solidFill>
                </a:rPr>
                <a:t> Memberikan informasi tentang hukum </a:t>
              </a:r>
            </a:p>
            <a:p>
              <a:pPr eaLnBrk="1" hangingPunct="1">
                <a:spcBef>
                  <a:spcPct val="20000"/>
                </a:spcBef>
              </a:pPr>
              <a:r>
                <a:rPr lang="en-US">
                  <a:solidFill>
                    <a:srgbClr val="EAEAEA"/>
                  </a:solidFill>
                </a:rPr>
                <a:t>   dan kebijakan</a:t>
              </a:r>
            </a:p>
            <a:p>
              <a:pPr eaLnBrk="1" hangingPunct="1">
                <a:spcBef>
                  <a:spcPct val="20000"/>
                </a:spcBef>
                <a:buClr>
                  <a:schemeClr val="bg2"/>
                </a:buClr>
                <a:buFont typeface="Wingdings" pitchFamily="2" charset="2"/>
                <a:buChar char="§"/>
              </a:pPr>
              <a:r>
                <a:rPr lang="en-US">
                  <a:solidFill>
                    <a:srgbClr val="EAEAEA"/>
                  </a:solidFill>
                </a:rPr>
                <a:t> Meningkatkan ketrampilan interpresonal</a:t>
              </a:r>
            </a:p>
            <a:p>
              <a:pPr eaLnBrk="1" hangingPunct="1">
                <a:spcBef>
                  <a:spcPct val="20000"/>
                </a:spcBef>
                <a:buClr>
                  <a:schemeClr val="bg2"/>
                </a:buClr>
                <a:buFont typeface="Wingdings" pitchFamily="2" charset="2"/>
                <a:buChar char="§"/>
              </a:pPr>
              <a:r>
                <a:rPr lang="en-US">
                  <a:solidFill>
                    <a:srgbClr val="EAEAEA"/>
                  </a:solidFill>
                </a:rPr>
                <a:t> Membuat kebijakan perusahaan, aturan</a:t>
              </a:r>
            </a:p>
            <a:p>
              <a:pPr eaLnBrk="1" hangingPunct="1">
                <a:spcBef>
                  <a:spcPct val="20000"/>
                </a:spcBef>
                <a:buClr>
                  <a:schemeClr val="bg2"/>
                </a:buClr>
                <a:buFont typeface="Wingdings" pitchFamily="2" charset="2"/>
                <a:buChar char="§"/>
              </a:pPr>
              <a:r>
                <a:rPr lang="en-US">
                  <a:solidFill>
                    <a:srgbClr val="EAEAEA"/>
                  </a:solidFill>
                </a:rPr>
                <a:t> Meningkatkan kualitas moral</a:t>
              </a:r>
            </a:p>
          </p:txBody>
        </p:sp>
        <p:sp>
          <p:nvSpPr>
            <p:cNvPr id="14344" name="Rectangle 4"/>
            <p:cNvSpPr>
              <a:spLocks noChangeArrowheads="1"/>
            </p:cNvSpPr>
            <p:nvPr/>
          </p:nvSpPr>
          <p:spPr bwMode="auto">
            <a:xfrm>
              <a:off x="288" y="1152"/>
              <a:ext cx="2622" cy="1978"/>
            </a:xfrm>
            <a:prstGeom prst="rect">
              <a:avLst/>
            </a:prstGeom>
            <a:solidFill>
              <a:srgbClr val="0000FF"/>
            </a:solidFill>
            <a:ln w="9525">
              <a:noFill/>
              <a:miter lim="800000"/>
              <a:headEnd/>
              <a:tailEnd/>
            </a:ln>
          </p:spPr>
          <p:txBody>
            <a:bodyPr lIns="92075" tIns="46038" rIns="92075" bIns="46038"/>
            <a:lstStyle/>
            <a:p>
              <a:pPr eaLnBrk="1" hangingPunct="1">
                <a:spcBef>
                  <a:spcPct val="20000"/>
                </a:spcBef>
                <a:buClr>
                  <a:schemeClr val="bg2"/>
                </a:buClr>
                <a:buFont typeface="Wingdings" pitchFamily="2" charset="2"/>
                <a:buChar char="§"/>
              </a:pPr>
              <a:r>
                <a:rPr lang="en-US">
                  <a:solidFill>
                    <a:srgbClr val="EAEAEA"/>
                  </a:solidFill>
                </a:rPr>
                <a:t> Meningkatkan komunikasi antar grup </a:t>
              </a:r>
            </a:p>
            <a:p>
              <a:pPr eaLnBrk="1" hangingPunct="1">
                <a:spcBef>
                  <a:spcPct val="20000"/>
                </a:spcBef>
              </a:pPr>
              <a:r>
                <a:rPr lang="en-US">
                  <a:solidFill>
                    <a:srgbClr val="EAEAEA"/>
                  </a:solidFill>
                </a:rPr>
                <a:t>  dan individu</a:t>
              </a:r>
            </a:p>
            <a:p>
              <a:pPr eaLnBrk="1" hangingPunct="1">
                <a:spcBef>
                  <a:spcPct val="20000"/>
                </a:spcBef>
                <a:buClr>
                  <a:schemeClr val="bg2"/>
                </a:buClr>
                <a:buFont typeface="Wingdings" pitchFamily="2" charset="2"/>
                <a:buChar char="§"/>
              </a:pPr>
              <a:r>
                <a:rPr lang="en-US">
                  <a:solidFill>
                    <a:srgbClr val="EAEAEA"/>
                  </a:solidFill>
                </a:rPr>
                <a:t> Membantu dalam orientasi bagi </a:t>
              </a:r>
            </a:p>
            <a:p>
              <a:pPr eaLnBrk="1" hangingPunct="1">
                <a:spcBef>
                  <a:spcPct val="20000"/>
                </a:spcBef>
              </a:pPr>
              <a:r>
                <a:rPr lang="en-US">
                  <a:solidFill>
                    <a:srgbClr val="EAEAEA"/>
                  </a:solidFill>
                </a:rPr>
                <a:t>   karyawan baru, transfer atau promosi</a:t>
              </a:r>
            </a:p>
            <a:p>
              <a:pPr eaLnBrk="1" hangingPunct="1">
                <a:spcBef>
                  <a:spcPct val="20000"/>
                </a:spcBef>
                <a:buClr>
                  <a:schemeClr val="bg2"/>
                </a:buClr>
                <a:buFont typeface="Wingdings" pitchFamily="2" charset="2"/>
                <a:buChar char="§"/>
              </a:pPr>
              <a:r>
                <a:rPr lang="en-US">
                  <a:solidFill>
                    <a:srgbClr val="EAEAEA"/>
                  </a:solidFill>
                </a:rPr>
                <a:t> Memberikan iklim yang baik untuk </a:t>
              </a:r>
            </a:p>
            <a:p>
              <a:pPr eaLnBrk="1" hangingPunct="1">
                <a:spcBef>
                  <a:spcPct val="20000"/>
                </a:spcBef>
              </a:pPr>
              <a:r>
                <a:rPr lang="en-US">
                  <a:solidFill>
                    <a:srgbClr val="EAEAEA"/>
                  </a:solidFill>
                </a:rPr>
                <a:t>   belajar</a:t>
              </a:r>
            </a:p>
            <a:p>
              <a:pPr eaLnBrk="1" hangingPunct="1">
                <a:spcBef>
                  <a:spcPct val="20000"/>
                </a:spcBef>
                <a:buClr>
                  <a:schemeClr val="bg2"/>
                </a:buClr>
                <a:buFont typeface="Wingdings" pitchFamily="2" charset="2"/>
                <a:buChar char="§"/>
              </a:pPr>
              <a:r>
                <a:rPr lang="en-US">
                  <a:solidFill>
                    <a:srgbClr val="EAEAEA"/>
                  </a:solidFill>
                </a:rPr>
                <a:t> Membuat perusahaan menjadi</a:t>
              </a:r>
            </a:p>
            <a:p>
              <a:pPr eaLnBrk="1" hangingPunct="1">
                <a:spcBef>
                  <a:spcPct val="20000"/>
                </a:spcBef>
              </a:pPr>
              <a:r>
                <a:rPr lang="en-US">
                  <a:solidFill>
                    <a:srgbClr val="EAEAEA"/>
                  </a:solidFill>
                </a:rPr>
                <a:t>   tempat yang lebih baik untuk bekerja</a:t>
              </a:r>
            </a:p>
            <a:p>
              <a:pPr eaLnBrk="1" hangingPunct="1">
                <a:spcBef>
                  <a:spcPct val="20000"/>
                </a:spcBef>
              </a:pPr>
              <a:endParaRPr lang="en-US">
                <a:solidFill>
                  <a:srgbClr val="EAEAEA"/>
                </a:solidFill>
              </a:endParaRPr>
            </a:p>
          </p:txBody>
        </p:sp>
        <p:sp>
          <p:nvSpPr>
            <p:cNvPr id="14345" name="Rectangle 5"/>
            <p:cNvSpPr>
              <a:spLocks noChangeArrowheads="1"/>
            </p:cNvSpPr>
            <p:nvPr/>
          </p:nvSpPr>
          <p:spPr bwMode="auto">
            <a:xfrm>
              <a:off x="2910" y="768"/>
              <a:ext cx="2850" cy="384"/>
            </a:xfrm>
            <a:prstGeom prst="rect">
              <a:avLst/>
            </a:prstGeom>
            <a:solidFill>
              <a:srgbClr val="FF3300"/>
            </a:solidFill>
            <a:ln w="9525">
              <a:noFill/>
              <a:miter lim="800000"/>
              <a:headEnd/>
              <a:tailEnd/>
            </a:ln>
          </p:spPr>
          <p:txBody>
            <a:bodyPr lIns="92075" tIns="46038" rIns="92075" bIns="46038"/>
            <a:lstStyle/>
            <a:p>
              <a:pPr algn="ctr" eaLnBrk="1" hangingPunct="1">
                <a:spcBef>
                  <a:spcPct val="20000"/>
                </a:spcBef>
              </a:pPr>
              <a:r>
                <a:rPr lang="en-US" b="1">
                  <a:solidFill>
                    <a:srgbClr val="EAEAEA"/>
                  </a:solidFill>
                </a:rPr>
                <a:t>ANTARGRUP DAN PELAKSANA</a:t>
              </a:r>
            </a:p>
          </p:txBody>
        </p:sp>
        <p:sp>
          <p:nvSpPr>
            <p:cNvPr id="14346" name="Rectangle 6"/>
            <p:cNvSpPr>
              <a:spLocks noChangeArrowheads="1"/>
            </p:cNvSpPr>
            <p:nvPr/>
          </p:nvSpPr>
          <p:spPr bwMode="auto">
            <a:xfrm>
              <a:off x="288" y="768"/>
              <a:ext cx="2622" cy="384"/>
            </a:xfrm>
            <a:prstGeom prst="rect">
              <a:avLst/>
            </a:prstGeom>
            <a:solidFill>
              <a:srgbClr val="FF3300"/>
            </a:solidFill>
            <a:ln w="9525">
              <a:noFill/>
              <a:miter lim="800000"/>
              <a:headEnd/>
              <a:tailEnd/>
            </a:ln>
          </p:spPr>
          <p:txBody>
            <a:bodyPr lIns="92075" tIns="46038" rIns="92075" bIns="46038"/>
            <a:lstStyle/>
            <a:p>
              <a:pPr algn="ctr" eaLnBrk="1" hangingPunct="1">
                <a:spcBef>
                  <a:spcPct val="20000"/>
                </a:spcBef>
              </a:pPr>
              <a:r>
                <a:rPr lang="en-US" b="1">
                  <a:solidFill>
                    <a:srgbClr val="EAEAEA"/>
                  </a:solidFill>
                </a:rPr>
                <a:t>DALAM HUBUNGAN SDM, INTRA,</a:t>
              </a:r>
            </a:p>
          </p:txBody>
        </p:sp>
        <p:sp>
          <p:nvSpPr>
            <p:cNvPr id="14347" name="Line 7"/>
            <p:cNvSpPr>
              <a:spLocks noChangeShapeType="1"/>
            </p:cNvSpPr>
            <p:nvPr/>
          </p:nvSpPr>
          <p:spPr bwMode="auto">
            <a:xfrm>
              <a:off x="288" y="768"/>
              <a:ext cx="5472" cy="0"/>
            </a:xfrm>
            <a:prstGeom prst="line">
              <a:avLst/>
            </a:prstGeom>
            <a:noFill/>
            <a:ln w="25400">
              <a:solidFill>
                <a:schemeClr val="tx1"/>
              </a:solidFill>
              <a:round/>
              <a:headEnd type="none" w="sm" len="sm"/>
              <a:tailEnd type="none" w="sm" len="sm"/>
            </a:ln>
          </p:spPr>
          <p:txBody>
            <a:bodyPr/>
            <a:lstStyle/>
            <a:p>
              <a:endParaRPr lang="en-US"/>
            </a:p>
          </p:txBody>
        </p:sp>
        <p:sp>
          <p:nvSpPr>
            <p:cNvPr id="14348" name="Line 8"/>
            <p:cNvSpPr>
              <a:spLocks noChangeShapeType="1"/>
            </p:cNvSpPr>
            <p:nvPr/>
          </p:nvSpPr>
          <p:spPr bwMode="auto">
            <a:xfrm>
              <a:off x="288" y="1152"/>
              <a:ext cx="5472" cy="0"/>
            </a:xfrm>
            <a:prstGeom prst="line">
              <a:avLst/>
            </a:prstGeom>
            <a:noFill/>
            <a:ln w="12700">
              <a:solidFill>
                <a:schemeClr val="tx1"/>
              </a:solidFill>
              <a:round/>
              <a:headEnd type="none" w="sm" len="sm"/>
              <a:tailEnd type="none" w="sm" len="sm"/>
            </a:ln>
          </p:spPr>
          <p:txBody>
            <a:bodyPr/>
            <a:lstStyle/>
            <a:p>
              <a:endParaRPr lang="en-US"/>
            </a:p>
          </p:txBody>
        </p:sp>
        <p:sp>
          <p:nvSpPr>
            <p:cNvPr id="14349" name="Line 9"/>
            <p:cNvSpPr>
              <a:spLocks noChangeShapeType="1"/>
            </p:cNvSpPr>
            <p:nvPr/>
          </p:nvSpPr>
          <p:spPr bwMode="auto">
            <a:xfrm>
              <a:off x="288" y="3130"/>
              <a:ext cx="5472" cy="0"/>
            </a:xfrm>
            <a:prstGeom prst="line">
              <a:avLst/>
            </a:prstGeom>
            <a:noFill/>
            <a:ln w="25400">
              <a:solidFill>
                <a:schemeClr val="tx1"/>
              </a:solidFill>
              <a:round/>
              <a:headEnd type="none" w="sm" len="sm"/>
              <a:tailEnd type="none" w="sm" len="sm"/>
            </a:ln>
          </p:spPr>
          <p:txBody>
            <a:bodyPr/>
            <a:lstStyle/>
            <a:p>
              <a:endParaRPr lang="en-US"/>
            </a:p>
          </p:txBody>
        </p:sp>
        <p:sp>
          <p:nvSpPr>
            <p:cNvPr id="14350" name="Line 10"/>
            <p:cNvSpPr>
              <a:spLocks noChangeShapeType="1"/>
            </p:cNvSpPr>
            <p:nvPr/>
          </p:nvSpPr>
          <p:spPr bwMode="auto">
            <a:xfrm>
              <a:off x="288" y="768"/>
              <a:ext cx="0" cy="384"/>
            </a:xfrm>
            <a:prstGeom prst="line">
              <a:avLst/>
            </a:prstGeom>
            <a:noFill/>
            <a:ln w="25400">
              <a:solidFill>
                <a:schemeClr val="tx1"/>
              </a:solidFill>
              <a:round/>
              <a:headEnd type="none" w="sm" len="sm"/>
              <a:tailEnd type="none" w="sm" len="sm"/>
            </a:ln>
          </p:spPr>
          <p:txBody>
            <a:bodyPr/>
            <a:lstStyle/>
            <a:p>
              <a:endParaRPr lang="en-US"/>
            </a:p>
          </p:txBody>
        </p:sp>
        <p:sp>
          <p:nvSpPr>
            <p:cNvPr id="14351" name="Line 11"/>
            <p:cNvSpPr>
              <a:spLocks noChangeShapeType="1"/>
            </p:cNvSpPr>
            <p:nvPr/>
          </p:nvSpPr>
          <p:spPr bwMode="auto">
            <a:xfrm>
              <a:off x="5760" y="768"/>
              <a:ext cx="0" cy="384"/>
            </a:xfrm>
            <a:prstGeom prst="line">
              <a:avLst/>
            </a:prstGeom>
            <a:noFill/>
            <a:ln w="25400">
              <a:solidFill>
                <a:schemeClr val="tx1"/>
              </a:solidFill>
              <a:round/>
              <a:headEnd type="none" w="sm" len="sm"/>
              <a:tailEnd type="none" w="sm" len="sm"/>
            </a:ln>
          </p:spPr>
          <p:txBody>
            <a:bodyPr/>
            <a:lstStyle/>
            <a:p>
              <a:endParaRPr lang="en-US"/>
            </a:p>
          </p:txBody>
        </p:sp>
        <p:sp>
          <p:nvSpPr>
            <p:cNvPr id="14352" name="Line 12"/>
            <p:cNvSpPr>
              <a:spLocks noChangeShapeType="1"/>
            </p:cNvSpPr>
            <p:nvPr/>
          </p:nvSpPr>
          <p:spPr bwMode="auto">
            <a:xfrm>
              <a:off x="288" y="1152"/>
              <a:ext cx="0" cy="1978"/>
            </a:xfrm>
            <a:prstGeom prst="line">
              <a:avLst/>
            </a:prstGeom>
            <a:noFill/>
            <a:ln w="25400">
              <a:solidFill>
                <a:schemeClr val="tx1"/>
              </a:solidFill>
              <a:round/>
              <a:headEnd type="none" w="sm" len="sm"/>
              <a:tailEnd type="none" w="sm" len="sm"/>
            </a:ln>
          </p:spPr>
          <p:txBody>
            <a:bodyPr/>
            <a:lstStyle/>
            <a:p>
              <a:endParaRPr lang="en-US"/>
            </a:p>
          </p:txBody>
        </p:sp>
        <p:sp>
          <p:nvSpPr>
            <p:cNvPr id="14353" name="Line 13"/>
            <p:cNvSpPr>
              <a:spLocks noChangeShapeType="1"/>
            </p:cNvSpPr>
            <p:nvPr/>
          </p:nvSpPr>
          <p:spPr bwMode="auto">
            <a:xfrm>
              <a:off x="2910" y="1152"/>
              <a:ext cx="0" cy="1978"/>
            </a:xfrm>
            <a:prstGeom prst="line">
              <a:avLst/>
            </a:prstGeom>
            <a:noFill/>
            <a:ln w="12700">
              <a:solidFill>
                <a:schemeClr val="tx1"/>
              </a:solidFill>
              <a:round/>
              <a:headEnd type="none" w="sm" len="sm"/>
              <a:tailEnd type="none" w="sm" len="sm"/>
            </a:ln>
          </p:spPr>
          <p:txBody>
            <a:bodyPr/>
            <a:lstStyle/>
            <a:p>
              <a:endParaRPr lang="en-US"/>
            </a:p>
          </p:txBody>
        </p:sp>
        <p:sp>
          <p:nvSpPr>
            <p:cNvPr id="14354" name="Line 14"/>
            <p:cNvSpPr>
              <a:spLocks noChangeShapeType="1"/>
            </p:cNvSpPr>
            <p:nvPr/>
          </p:nvSpPr>
          <p:spPr bwMode="auto">
            <a:xfrm>
              <a:off x="5760" y="1152"/>
              <a:ext cx="0" cy="1978"/>
            </a:xfrm>
            <a:prstGeom prst="line">
              <a:avLst/>
            </a:prstGeom>
            <a:noFill/>
            <a:ln w="25400">
              <a:solidFill>
                <a:schemeClr val="tx1"/>
              </a:solidFill>
              <a:round/>
              <a:headEnd type="none" w="sm" len="sm"/>
              <a:tailEnd type="none" w="sm" len="sm"/>
            </a:ln>
          </p:spPr>
          <p:txBody>
            <a:bodyPr/>
            <a:lstStyle/>
            <a:p>
              <a:endParaRPr lang="en-US"/>
            </a:p>
          </p:txBody>
        </p:sp>
      </p:grpSp>
      <p:sp>
        <p:nvSpPr>
          <p:cNvPr id="17" name="TextBox 16"/>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5"/>
          <p:cNvSpPr>
            <a:spLocks noGrp="1"/>
          </p:cNvSpPr>
          <p:nvPr>
            <p:ph type="sldNum" sz="quarter" idx="12"/>
          </p:nvPr>
        </p:nvSpPr>
        <p:spPr/>
        <p:txBody>
          <a:bodyPr/>
          <a:lstStyle/>
          <a:p>
            <a:pPr>
              <a:defRPr/>
            </a:pPr>
            <a:fld id="{F3A66872-630F-4B59-B957-AE4ABBD17283}" type="slidenum">
              <a:rPr lang="en-US"/>
              <a:pPr>
                <a:defRPr/>
              </a:pPr>
              <a:t>42</a:t>
            </a:fld>
            <a:endParaRPr lang="en-US"/>
          </a:p>
        </p:txBody>
      </p:sp>
      <p:sp>
        <p:nvSpPr>
          <p:cNvPr id="56322" name="Rectangle 2"/>
          <p:cNvSpPr>
            <a:spLocks noGrp="1" noChangeArrowheads="1"/>
          </p:cNvSpPr>
          <p:nvPr>
            <p:ph type="title"/>
          </p:nvPr>
        </p:nvSpPr>
        <p:spPr bwMode="blackWhite">
          <a:xfrm>
            <a:off x="533400" y="457200"/>
            <a:ext cx="8077200" cy="946150"/>
          </a:xfrm>
        </p:spPr>
        <p:txBody>
          <a:bodyPr lIns="92075" tIns="46038" rIns="92075" bIns="46038" anchor="t" anchorCtr="0">
            <a:spAutoFit/>
          </a:bodyPr>
          <a:lstStyle/>
          <a:p>
            <a:pPr algn="r" eaLnBrk="1" hangingPunct="1">
              <a:defRPr/>
            </a:pPr>
            <a:r>
              <a:rPr lang="en-US" sz="2800" smtClean="0"/>
              <a:t>LANGKAH-LANGKAH PELATIHAN DAN PENGEMBANGAN</a:t>
            </a:r>
          </a:p>
        </p:txBody>
      </p:sp>
      <p:sp>
        <p:nvSpPr>
          <p:cNvPr id="15366" name="Rectangle 3"/>
          <p:cNvSpPr>
            <a:spLocks noChangeArrowheads="1"/>
          </p:cNvSpPr>
          <p:nvPr/>
        </p:nvSpPr>
        <p:spPr bwMode="auto">
          <a:xfrm>
            <a:off x="687388" y="3125788"/>
            <a:ext cx="911225" cy="911225"/>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eaLnBrk="1" hangingPunct="1"/>
            <a:r>
              <a:rPr lang="en-US" sz="1400" b="1" dirty="0" err="1">
                <a:solidFill>
                  <a:srgbClr val="FFFF00"/>
                </a:solidFill>
              </a:rPr>
              <a:t>Penilaian</a:t>
            </a:r>
            <a:endParaRPr lang="en-US" sz="1400" b="1" dirty="0">
              <a:solidFill>
                <a:srgbClr val="FFFF00"/>
              </a:solidFill>
            </a:endParaRPr>
          </a:p>
          <a:p>
            <a:pPr algn="ctr" eaLnBrk="1" hangingPunct="1"/>
            <a:r>
              <a:rPr lang="en-US" sz="1400" b="1" dirty="0" err="1">
                <a:solidFill>
                  <a:srgbClr val="FFFF00"/>
                </a:solidFill>
              </a:rPr>
              <a:t>kebutuhan</a:t>
            </a:r>
            <a:endParaRPr lang="en-US" sz="1400" b="1" dirty="0">
              <a:solidFill>
                <a:srgbClr val="FFFF00"/>
              </a:solidFill>
            </a:endParaRPr>
          </a:p>
        </p:txBody>
      </p:sp>
      <p:sp>
        <p:nvSpPr>
          <p:cNvPr id="15367" name="Rectangle 4"/>
          <p:cNvSpPr>
            <a:spLocks noChangeArrowheads="1"/>
          </p:cNvSpPr>
          <p:nvPr/>
        </p:nvSpPr>
        <p:spPr bwMode="auto">
          <a:xfrm>
            <a:off x="2287588" y="3125788"/>
            <a:ext cx="1597025" cy="911225"/>
          </a:xfrm>
          <a:prstGeom prst="rect">
            <a:avLst/>
          </a:prstGeom>
          <a:solidFill>
            <a:srgbClr val="000099"/>
          </a:solidFill>
          <a:ln w="12700">
            <a:solidFill>
              <a:schemeClr val="tx1"/>
            </a:solidFill>
            <a:miter lim="800000"/>
            <a:headEnd/>
            <a:tailEnd/>
          </a:ln>
        </p:spPr>
        <p:txBody>
          <a:bodyPr wrap="none" lIns="92075" tIns="46038" rIns="92075" bIns="46038" anchor="ctr"/>
          <a:lstStyle/>
          <a:p>
            <a:pPr algn="ctr" eaLnBrk="1" hangingPunct="1"/>
            <a:r>
              <a:rPr lang="en-US" sz="1400" b="1">
                <a:solidFill>
                  <a:srgbClr val="EAEAEA"/>
                </a:solidFill>
                <a:latin typeface="Tahoma" pitchFamily="34" charset="0"/>
              </a:rPr>
              <a:t>Tujuan Pelatihan</a:t>
            </a:r>
          </a:p>
          <a:p>
            <a:pPr algn="ctr" eaLnBrk="1" hangingPunct="1"/>
            <a:r>
              <a:rPr lang="en-US" sz="1400" b="1">
                <a:solidFill>
                  <a:srgbClr val="EAEAEA"/>
                </a:solidFill>
                <a:latin typeface="Tahoma" pitchFamily="34" charset="0"/>
              </a:rPr>
              <a:t>&amp;</a:t>
            </a:r>
          </a:p>
          <a:p>
            <a:pPr algn="ctr" eaLnBrk="1" hangingPunct="1"/>
            <a:r>
              <a:rPr lang="en-US" sz="1400" b="1">
                <a:solidFill>
                  <a:srgbClr val="EAEAEA"/>
                </a:solidFill>
                <a:latin typeface="Tahoma" pitchFamily="34" charset="0"/>
              </a:rPr>
              <a:t>Pengembangan</a:t>
            </a:r>
          </a:p>
        </p:txBody>
      </p:sp>
      <p:sp>
        <p:nvSpPr>
          <p:cNvPr id="15368" name="Rectangle 5"/>
          <p:cNvSpPr>
            <a:spLocks noChangeArrowheads="1"/>
          </p:cNvSpPr>
          <p:nvPr/>
        </p:nvSpPr>
        <p:spPr bwMode="auto">
          <a:xfrm>
            <a:off x="2744788" y="4344988"/>
            <a:ext cx="911225" cy="911225"/>
          </a:xfrm>
          <a:prstGeom prst="rect">
            <a:avLst/>
          </a:prstGeom>
          <a:solidFill>
            <a:srgbClr val="000099"/>
          </a:solidFill>
          <a:ln w="12700">
            <a:solidFill>
              <a:schemeClr val="tx1"/>
            </a:solidFill>
            <a:miter lim="800000"/>
            <a:headEnd/>
            <a:tailEnd/>
          </a:ln>
        </p:spPr>
        <p:txBody>
          <a:bodyPr wrap="none" lIns="92075" tIns="46038" rIns="92075" bIns="46038" anchor="ctr"/>
          <a:lstStyle/>
          <a:p>
            <a:pPr algn="ctr" eaLnBrk="1" hangingPunct="1"/>
            <a:r>
              <a:rPr lang="en-US" sz="1400" b="1">
                <a:solidFill>
                  <a:srgbClr val="EAEAEA"/>
                </a:solidFill>
                <a:latin typeface="Tahoma" pitchFamily="34" charset="0"/>
              </a:rPr>
              <a:t>Kriteria</a:t>
            </a:r>
          </a:p>
          <a:p>
            <a:pPr algn="ctr" eaLnBrk="1" hangingPunct="1"/>
            <a:r>
              <a:rPr lang="en-US" sz="1400" b="1">
                <a:solidFill>
                  <a:srgbClr val="EAEAEA"/>
                </a:solidFill>
                <a:latin typeface="Tahoma" pitchFamily="34" charset="0"/>
              </a:rPr>
              <a:t>Evaluasi</a:t>
            </a:r>
          </a:p>
        </p:txBody>
      </p:sp>
      <p:sp>
        <p:nvSpPr>
          <p:cNvPr id="15369" name="Rectangle 6"/>
          <p:cNvSpPr>
            <a:spLocks noChangeArrowheads="1"/>
          </p:cNvSpPr>
          <p:nvPr/>
        </p:nvSpPr>
        <p:spPr bwMode="auto">
          <a:xfrm>
            <a:off x="5030788" y="5335588"/>
            <a:ext cx="1749425" cy="911225"/>
          </a:xfrm>
          <a:prstGeom prst="rect">
            <a:avLst/>
          </a:prstGeom>
          <a:solidFill>
            <a:schemeClr val="bg2"/>
          </a:solidFill>
          <a:ln w="12700">
            <a:solidFill>
              <a:schemeClr val="tx1"/>
            </a:solidFill>
            <a:miter lim="800000"/>
            <a:headEnd/>
            <a:tailEnd/>
          </a:ln>
        </p:spPr>
        <p:txBody>
          <a:bodyPr wrap="none" lIns="92075" tIns="46038" rIns="92075" bIns="46038" anchor="ctr"/>
          <a:lstStyle/>
          <a:p>
            <a:pPr algn="ctr" eaLnBrk="1" hangingPunct="1"/>
            <a:r>
              <a:rPr lang="en-US" sz="1400" b="1">
                <a:solidFill>
                  <a:srgbClr val="EAEAEA"/>
                </a:solidFill>
                <a:latin typeface="Tahoma" pitchFamily="34" charset="0"/>
              </a:rPr>
              <a:t>Evaluasi dan</a:t>
            </a:r>
          </a:p>
          <a:p>
            <a:pPr algn="ctr" eaLnBrk="1" hangingPunct="1"/>
            <a:r>
              <a:rPr lang="en-US" sz="1400" b="1">
                <a:solidFill>
                  <a:srgbClr val="EAEAEA"/>
                </a:solidFill>
                <a:latin typeface="Tahoma" pitchFamily="34" charset="0"/>
              </a:rPr>
              <a:t>Umpan balik</a:t>
            </a:r>
          </a:p>
        </p:txBody>
      </p:sp>
      <p:sp>
        <p:nvSpPr>
          <p:cNvPr id="15370" name="Rectangle 7"/>
          <p:cNvSpPr>
            <a:spLocks noChangeArrowheads="1"/>
          </p:cNvSpPr>
          <p:nvPr/>
        </p:nvSpPr>
        <p:spPr bwMode="auto">
          <a:xfrm>
            <a:off x="4344988" y="4040188"/>
            <a:ext cx="1368425" cy="911225"/>
          </a:xfrm>
          <a:prstGeom prst="rect">
            <a:avLst/>
          </a:prstGeom>
          <a:solidFill>
            <a:srgbClr val="FF0000"/>
          </a:solidFill>
          <a:ln w="12700">
            <a:solidFill>
              <a:schemeClr val="tx1"/>
            </a:solidFill>
            <a:miter lim="800000"/>
            <a:headEnd/>
            <a:tailEnd/>
          </a:ln>
        </p:spPr>
        <p:txBody>
          <a:bodyPr wrap="none" lIns="92075" tIns="46038" rIns="92075" bIns="46038" anchor="ctr"/>
          <a:lstStyle/>
          <a:p>
            <a:pPr algn="ctr" eaLnBrk="1" hangingPunct="1"/>
            <a:r>
              <a:rPr lang="en-US" sz="1400" b="1">
                <a:solidFill>
                  <a:srgbClr val="EAEAEA"/>
                </a:solidFill>
                <a:latin typeface="Tahoma" pitchFamily="34" charset="0"/>
              </a:rPr>
              <a:t>Prinsip</a:t>
            </a:r>
          </a:p>
          <a:p>
            <a:pPr algn="ctr" eaLnBrk="1" hangingPunct="1"/>
            <a:r>
              <a:rPr lang="en-US" sz="1400" b="1">
                <a:solidFill>
                  <a:srgbClr val="EAEAEA"/>
                </a:solidFill>
                <a:latin typeface="Tahoma" pitchFamily="34" charset="0"/>
              </a:rPr>
              <a:t>Pembelajaran</a:t>
            </a:r>
          </a:p>
        </p:txBody>
      </p:sp>
      <p:sp>
        <p:nvSpPr>
          <p:cNvPr id="15371" name="Rectangle 8"/>
          <p:cNvSpPr>
            <a:spLocks noChangeArrowheads="1"/>
          </p:cNvSpPr>
          <p:nvPr/>
        </p:nvSpPr>
        <p:spPr bwMode="auto">
          <a:xfrm>
            <a:off x="4421188" y="2211388"/>
            <a:ext cx="1292225" cy="911225"/>
          </a:xfrm>
          <a:prstGeom prst="rect">
            <a:avLst/>
          </a:prstGeom>
          <a:solidFill>
            <a:srgbClr val="FF0000"/>
          </a:solidFill>
          <a:ln w="12700">
            <a:solidFill>
              <a:schemeClr val="tx1"/>
            </a:solidFill>
            <a:miter lim="800000"/>
            <a:headEnd/>
            <a:tailEnd/>
          </a:ln>
        </p:spPr>
        <p:txBody>
          <a:bodyPr wrap="none" lIns="92075" tIns="46038" rIns="92075" bIns="46038" anchor="ctr"/>
          <a:lstStyle/>
          <a:p>
            <a:pPr algn="ctr" eaLnBrk="1" hangingPunct="1"/>
            <a:r>
              <a:rPr lang="en-US" sz="1400" b="1">
                <a:solidFill>
                  <a:srgbClr val="EAEAEA"/>
                </a:solidFill>
                <a:latin typeface="Tahoma" pitchFamily="34" charset="0"/>
              </a:rPr>
              <a:t>Materi</a:t>
            </a:r>
          </a:p>
          <a:p>
            <a:pPr algn="ctr" eaLnBrk="1" hangingPunct="1"/>
            <a:r>
              <a:rPr lang="en-US" sz="1400" b="1">
                <a:solidFill>
                  <a:srgbClr val="EAEAEA"/>
                </a:solidFill>
                <a:latin typeface="Tahoma" pitchFamily="34" charset="0"/>
              </a:rPr>
              <a:t>Program</a:t>
            </a:r>
          </a:p>
        </p:txBody>
      </p:sp>
      <p:sp>
        <p:nvSpPr>
          <p:cNvPr id="15372" name="Rectangle 9"/>
          <p:cNvSpPr>
            <a:spLocks noChangeArrowheads="1"/>
          </p:cNvSpPr>
          <p:nvPr/>
        </p:nvSpPr>
        <p:spPr bwMode="auto">
          <a:xfrm>
            <a:off x="6402388" y="3049588"/>
            <a:ext cx="911225" cy="911225"/>
          </a:xfrm>
          <a:prstGeom prst="rect">
            <a:avLst/>
          </a:prstGeom>
          <a:solidFill>
            <a:srgbClr val="0099CC"/>
          </a:solidFill>
          <a:ln w="12700">
            <a:solidFill>
              <a:schemeClr val="tx1"/>
            </a:solidFill>
            <a:miter lim="800000"/>
            <a:headEnd/>
            <a:tailEnd/>
          </a:ln>
        </p:spPr>
        <p:txBody>
          <a:bodyPr wrap="none" lIns="92075" tIns="46038" rIns="92075" bIns="46038" anchor="ctr"/>
          <a:lstStyle/>
          <a:p>
            <a:pPr algn="ctr" eaLnBrk="1" hangingPunct="1"/>
            <a:r>
              <a:rPr lang="en-US" sz="1400" b="1">
                <a:solidFill>
                  <a:srgbClr val="EAEAEA"/>
                </a:solidFill>
                <a:latin typeface="Tahoma" pitchFamily="34" charset="0"/>
              </a:rPr>
              <a:t>Program</a:t>
            </a:r>
          </a:p>
          <a:p>
            <a:pPr algn="ctr" eaLnBrk="1" hangingPunct="1"/>
            <a:r>
              <a:rPr lang="en-US" sz="1400" b="1">
                <a:solidFill>
                  <a:srgbClr val="EAEAEA"/>
                </a:solidFill>
                <a:latin typeface="Tahoma" pitchFamily="34" charset="0"/>
              </a:rPr>
              <a:t>Aktual</a:t>
            </a:r>
          </a:p>
        </p:txBody>
      </p:sp>
      <p:sp>
        <p:nvSpPr>
          <p:cNvPr id="15373" name="Rectangle 10"/>
          <p:cNvSpPr>
            <a:spLocks noChangeArrowheads="1"/>
          </p:cNvSpPr>
          <p:nvPr/>
        </p:nvSpPr>
        <p:spPr bwMode="auto">
          <a:xfrm>
            <a:off x="7773988" y="2973388"/>
            <a:ext cx="1063625" cy="1063625"/>
          </a:xfrm>
          <a:prstGeom prst="rect">
            <a:avLst/>
          </a:prstGeom>
          <a:solidFill>
            <a:srgbClr val="CC00CC"/>
          </a:solidFill>
          <a:ln w="12700">
            <a:solidFill>
              <a:schemeClr val="tx1"/>
            </a:solidFill>
            <a:miter lim="800000"/>
            <a:headEnd/>
            <a:tailEnd/>
          </a:ln>
        </p:spPr>
        <p:txBody>
          <a:bodyPr wrap="none" lIns="92075" tIns="46038" rIns="92075" bIns="46038" anchor="ctr"/>
          <a:lstStyle/>
          <a:p>
            <a:pPr algn="ctr" eaLnBrk="1" hangingPunct="1">
              <a:buFontTx/>
              <a:buChar char="•"/>
            </a:pPr>
            <a:r>
              <a:rPr lang="en-US" sz="1200" b="1">
                <a:solidFill>
                  <a:srgbClr val="EAEAEA"/>
                </a:solidFill>
                <a:latin typeface="Tahoma" pitchFamily="34" charset="0"/>
              </a:rPr>
              <a:t>Keahlian</a:t>
            </a:r>
          </a:p>
          <a:p>
            <a:pPr algn="ctr" eaLnBrk="1" hangingPunct="1">
              <a:buFontTx/>
              <a:buChar char="•"/>
            </a:pPr>
            <a:r>
              <a:rPr lang="en-US" sz="1200" b="1">
                <a:solidFill>
                  <a:srgbClr val="EAEAEA"/>
                </a:solidFill>
                <a:latin typeface="Tahoma" pitchFamily="34" charset="0"/>
              </a:rPr>
              <a:t>Pengetahuan</a:t>
            </a:r>
          </a:p>
          <a:p>
            <a:pPr algn="ctr" eaLnBrk="1" hangingPunct="1">
              <a:buFontTx/>
              <a:buChar char="•"/>
            </a:pPr>
            <a:r>
              <a:rPr lang="en-US" sz="1200" b="1">
                <a:solidFill>
                  <a:srgbClr val="EAEAEA"/>
                </a:solidFill>
                <a:latin typeface="Tahoma" pitchFamily="34" charset="0"/>
              </a:rPr>
              <a:t>Kemampuan</a:t>
            </a:r>
          </a:p>
          <a:p>
            <a:pPr algn="ctr" eaLnBrk="1" hangingPunct="1">
              <a:buFontTx/>
              <a:buChar char="•"/>
            </a:pPr>
            <a:r>
              <a:rPr lang="en-US" sz="1200" b="1">
                <a:solidFill>
                  <a:srgbClr val="EAEAEA"/>
                </a:solidFill>
                <a:latin typeface="Tahoma" pitchFamily="34" charset="0"/>
              </a:rPr>
              <a:t>Pekerja</a:t>
            </a:r>
          </a:p>
          <a:p>
            <a:pPr algn="ctr" eaLnBrk="1" hangingPunct="1">
              <a:buFontTx/>
              <a:buChar char="•"/>
            </a:pPr>
            <a:endParaRPr lang="en-US" sz="1200" b="1">
              <a:solidFill>
                <a:srgbClr val="EAEAEA"/>
              </a:solidFill>
              <a:latin typeface="Tahoma" pitchFamily="34" charset="0"/>
            </a:endParaRPr>
          </a:p>
        </p:txBody>
      </p:sp>
      <p:sp>
        <p:nvSpPr>
          <p:cNvPr id="15374" name="Line 11"/>
          <p:cNvSpPr>
            <a:spLocks noChangeShapeType="1"/>
          </p:cNvSpPr>
          <p:nvPr/>
        </p:nvSpPr>
        <p:spPr bwMode="auto">
          <a:xfrm>
            <a:off x="1600200" y="3581400"/>
            <a:ext cx="685800" cy="0"/>
          </a:xfrm>
          <a:prstGeom prst="line">
            <a:avLst/>
          </a:prstGeom>
          <a:noFill/>
          <a:ln w="25400">
            <a:solidFill>
              <a:schemeClr val="tx1"/>
            </a:solidFill>
            <a:round/>
            <a:headEnd type="none" w="sm" len="sm"/>
            <a:tailEnd type="stealth" w="med" len="med"/>
          </a:ln>
        </p:spPr>
        <p:txBody>
          <a:bodyPr/>
          <a:lstStyle/>
          <a:p>
            <a:endParaRPr lang="en-US"/>
          </a:p>
        </p:txBody>
      </p:sp>
      <p:sp>
        <p:nvSpPr>
          <p:cNvPr id="15375" name="Line 12"/>
          <p:cNvSpPr>
            <a:spLocks noChangeShapeType="1"/>
          </p:cNvSpPr>
          <p:nvPr/>
        </p:nvSpPr>
        <p:spPr bwMode="auto">
          <a:xfrm>
            <a:off x="4191000" y="2667000"/>
            <a:ext cx="228600" cy="0"/>
          </a:xfrm>
          <a:prstGeom prst="line">
            <a:avLst/>
          </a:prstGeom>
          <a:noFill/>
          <a:ln w="25400">
            <a:solidFill>
              <a:schemeClr val="tx1"/>
            </a:solidFill>
            <a:round/>
            <a:headEnd type="none" w="sm" len="sm"/>
            <a:tailEnd type="stealth" w="med" len="med"/>
          </a:ln>
        </p:spPr>
        <p:txBody>
          <a:bodyPr/>
          <a:lstStyle/>
          <a:p>
            <a:endParaRPr lang="en-US"/>
          </a:p>
        </p:txBody>
      </p:sp>
      <p:sp>
        <p:nvSpPr>
          <p:cNvPr id="15376" name="Line 13"/>
          <p:cNvSpPr>
            <a:spLocks noChangeShapeType="1"/>
          </p:cNvSpPr>
          <p:nvPr/>
        </p:nvSpPr>
        <p:spPr bwMode="auto">
          <a:xfrm>
            <a:off x="5867400" y="3505200"/>
            <a:ext cx="533400" cy="0"/>
          </a:xfrm>
          <a:prstGeom prst="line">
            <a:avLst/>
          </a:prstGeom>
          <a:noFill/>
          <a:ln w="25400">
            <a:solidFill>
              <a:schemeClr val="tx1"/>
            </a:solidFill>
            <a:round/>
            <a:headEnd type="none" w="sm" len="sm"/>
            <a:tailEnd type="stealth" w="med" len="med"/>
          </a:ln>
        </p:spPr>
        <p:txBody>
          <a:bodyPr/>
          <a:lstStyle/>
          <a:p>
            <a:endParaRPr lang="en-US"/>
          </a:p>
        </p:txBody>
      </p:sp>
      <p:sp>
        <p:nvSpPr>
          <p:cNvPr id="15377" name="Line 14"/>
          <p:cNvSpPr>
            <a:spLocks noChangeShapeType="1"/>
          </p:cNvSpPr>
          <p:nvPr/>
        </p:nvSpPr>
        <p:spPr bwMode="auto">
          <a:xfrm>
            <a:off x="7315200" y="3505200"/>
            <a:ext cx="457200" cy="0"/>
          </a:xfrm>
          <a:prstGeom prst="line">
            <a:avLst/>
          </a:prstGeom>
          <a:noFill/>
          <a:ln w="25400">
            <a:solidFill>
              <a:schemeClr val="tx1"/>
            </a:solidFill>
            <a:round/>
            <a:headEnd type="none" w="sm" len="sm"/>
            <a:tailEnd type="stealth" w="med" len="med"/>
          </a:ln>
        </p:spPr>
        <p:txBody>
          <a:bodyPr/>
          <a:lstStyle/>
          <a:p>
            <a:endParaRPr lang="en-US"/>
          </a:p>
        </p:txBody>
      </p:sp>
      <p:sp>
        <p:nvSpPr>
          <p:cNvPr id="15378" name="Line 15"/>
          <p:cNvSpPr>
            <a:spLocks noChangeShapeType="1"/>
          </p:cNvSpPr>
          <p:nvPr/>
        </p:nvSpPr>
        <p:spPr bwMode="auto">
          <a:xfrm>
            <a:off x="3886200" y="3581400"/>
            <a:ext cx="304800" cy="0"/>
          </a:xfrm>
          <a:prstGeom prst="line">
            <a:avLst/>
          </a:prstGeom>
          <a:noFill/>
          <a:ln w="25400">
            <a:solidFill>
              <a:schemeClr val="tx1"/>
            </a:solidFill>
            <a:round/>
            <a:headEnd type="none" w="sm" len="sm"/>
            <a:tailEnd type="stealth" w="med" len="med"/>
          </a:ln>
        </p:spPr>
        <p:txBody>
          <a:bodyPr/>
          <a:lstStyle/>
          <a:p>
            <a:endParaRPr lang="en-US"/>
          </a:p>
        </p:txBody>
      </p:sp>
      <p:sp>
        <p:nvSpPr>
          <p:cNvPr id="15379" name="Line 16"/>
          <p:cNvSpPr>
            <a:spLocks noChangeShapeType="1"/>
          </p:cNvSpPr>
          <p:nvPr/>
        </p:nvSpPr>
        <p:spPr bwMode="auto">
          <a:xfrm>
            <a:off x="6781800" y="6019800"/>
            <a:ext cx="1524000" cy="0"/>
          </a:xfrm>
          <a:prstGeom prst="line">
            <a:avLst/>
          </a:prstGeom>
          <a:noFill/>
          <a:ln w="25400">
            <a:solidFill>
              <a:schemeClr val="tx1"/>
            </a:solidFill>
            <a:round/>
            <a:headEnd type="stealth" w="med" len="med"/>
            <a:tailEnd type="none" w="sm" len="sm"/>
          </a:ln>
        </p:spPr>
        <p:txBody>
          <a:bodyPr/>
          <a:lstStyle/>
          <a:p>
            <a:endParaRPr lang="en-US"/>
          </a:p>
        </p:txBody>
      </p:sp>
      <p:sp>
        <p:nvSpPr>
          <p:cNvPr id="15380" name="Line 17"/>
          <p:cNvSpPr>
            <a:spLocks noChangeShapeType="1"/>
          </p:cNvSpPr>
          <p:nvPr/>
        </p:nvSpPr>
        <p:spPr bwMode="auto">
          <a:xfrm>
            <a:off x="1219200" y="6019800"/>
            <a:ext cx="3810000" cy="0"/>
          </a:xfrm>
          <a:prstGeom prst="line">
            <a:avLst/>
          </a:prstGeom>
          <a:noFill/>
          <a:ln w="25400">
            <a:solidFill>
              <a:schemeClr val="tx1"/>
            </a:solidFill>
            <a:round/>
            <a:headEnd type="none" w="sm" len="sm"/>
            <a:tailEnd type="stealth" w="med" len="med"/>
          </a:ln>
        </p:spPr>
        <p:txBody>
          <a:bodyPr/>
          <a:lstStyle/>
          <a:p>
            <a:endParaRPr lang="en-US"/>
          </a:p>
        </p:txBody>
      </p:sp>
      <p:sp>
        <p:nvSpPr>
          <p:cNvPr id="15381" name="Line 18"/>
          <p:cNvSpPr>
            <a:spLocks noChangeShapeType="1"/>
          </p:cNvSpPr>
          <p:nvPr/>
        </p:nvSpPr>
        <p:spPr bwMode="auto">
          <a:xfrm>
            <a:off x="4191000" y="4572000"/>
            <a:ext cx="152400" cy="0"/>
          </a:xfrm>
          <a:prstGeom prst="line">
            <a:avLst/>
          </a:prstGeom>
          <a:noFill/>
          <a:ln w="25400">
            <a:solidFill>
              <a:schemeClr val="tx1"/>
            </a:solidFill>
            <a:round/>
            <a:headEnd type="none" w="sm" len="sm"/>
            <a:tailEnd type="stealth" w="med" len="med"/>
          </a:ln>
        </p:spPr>
        <p:txBody>
          <a:bodyPr/>
          <a:lstStyle/>
          <a:p>
            <a:endParaRPr lang="en-US"/>
          </a:p>
        </p:txBody>
      </p:sp>
      <p:sp>
        <p:nvSpPr>
          <p:cNvPr id="15382" name="Line 19"/>
          <p:cNvSpPr>
            <a:spLocks noChangeShapeType="1"/>
          </p:cNvSpPr>
          <p:nvPr/>
        </p:nvSpPr>
        <p:spPr bwMode="auto">
          <a:xfrm>
            <a:off x="4191000" y="2667000"/>
            <a:ext cx="0" cy="1905000"/>
          </a:xfrm>
          <a:prstGeom prst="line">
            <a:avLst/>
          </a:prstGeom>
          <a:noFill/>
          <a:ln w="25400">
            <a:solidFill>
              <a:schemeClr val="tx1"/>
            </a:solidFill>
            <a:round/>
            <a:headEnd type="none" w="sm" len="sm"/>
            <a:tailEnd type="none" w="sm" len="sm"/>
          </a:ln>
        </p:spPr>
        <p:txBody>
          <a:bodyPr/>
          <a:lstStyle/>
          <a:p>
            <a:endParaRPr lang="en-US"/>
          </a:p>
        </p:txBody>
      </p:sp>
      <p:sp>
        <p:nvSpPr>
          <p:cNvPr id="15383" name="Line 20"/>
          <p:cNvSpPr>
            <a:spLocks noChangeShapeType="1"/>
          </p:cNvSpPr>
          <p:nvPr/>
        </p:nvSpPr>
        <p:spPr bwMode="auto">
          <a:xfrm>
            <a:off x="5715000" y="2667000"/>
            <a:ext cx="152400" cy="0"/>
          </a:xfrm>
          <a:prstGeom prst="line">
            <a:avLst/>
          </a:prstGeom>
          <a:noFill/>
          <a:ln w="25400">
            <a:solidFill>
              <a:schemeClr val="tx1"/>
            </a:solidFill>
            <a:round/>
            <a:headEnd type="none" w="sm" len="sm"/>
            <a:tailEnd type="none" w="sm" len="sm"/>
          </a:ln>
        </p:spPr>
        <p:txBody>
          <a:bodyPr/>
          <a:lstStyle/>
          <a:p>
            <a:endParaRPr lang="en-US"/>
          </a:p>
        </p:txBody>
      </p:sp>
      <p:sp>
        <p:nvSpPr>
          <p:cNvPr id="15384" name="Line 21"/>
          <p:cNvSpPr>
            <a:spLocks noChangeShapeType="1"/>
          </p:cNvSpPr>
          <p:nvPr/>
        </p:nvSpPr>
        <p:spPr bwMode="auto">
          <a:xfrm>
            <a:off x="5715000" y="4572000"/>
            <a:ext cx="152400" cy="0"/>
          </a:xfrm>
          <a:prstGeom prst="line">
            <a:avLst/>
          </a:prstGeom>
          <a:noFill/>
          <a:ln w="25400">
            <a:solidFill>
              <a:schemeClr val="tx1"/>
            </a:solidFill>
            <a:round/>
            <a:headEnd type="none" w="sm" len="sm"/>
            <a:tailEnd type="none" w="sm" len="sm"/>
          </a:ln>
        </p:spPr>
        <p:txBody>
          <a:bodyPr/>
          <a:lstStyle/>
          <a:p>
            <a:endParaRPr lang="en-US"/>
          </a:p>
        </p:txBody>
      </p:sp>
      <p:sp>
        <p:nvSpPr>
          <p:cNvPr id="15385" name="Line 22"/>
          <p:cNvSpPr>
            <a:spLocks noChangeShapeType="1"/>
          </p:cNvSpPr>
          <p:nvPr/>
        </p:nvSpPr>
        <p:spPr bwMode="auto">
          <a:xfrm>
            <a:off x="5867400" y="2667000"/>
            <a:ext cx="0" cy="1905000"/>
          </a:xfrm>
          <a:prstGeom prst="line">
            <a:avLst/>
          </a:prstGeom>
          <a:noFill/>
          <a:ln w="25400">
            <a:solidFill>
              <a:schemeClr val="tx1"/>
            </a:solidFill>
            <a:round/>
            <a:headEnd type="none" w="sm" len="sm"/>
            <a:tailEnd type="none" w="sm" len="sm"/>
          </a:ln>
        </p:spPr>
        <p:txBody>
          <a:bodyPr/>
          <a:lstStyle/>
          <a:p>
            <a:endParaRPr lang="en-US"/>
          </a:p>
        </p:txBody>
      </p:sp>
      <p:sp>
        <p:nvSpPr>
          <p:cNvPr id="15386" name="Line 23"/>
          <p:cNvSpPr>
            <a:spLocks noChangeShapeType="1"/>
          </p:cNvSpPr>
          <p:nvPr/>
        </p:nvSpPr>
        <p:spPr bwMode="auto">
          <a:xfrm flipV="1">
            <a:off x="8305800" y="4038600"/>
            <a:ext cx="0" cy="1981200"/>
          </a:xfrm>
          <a:prstGeom prst="line">
            <a:avLst/>
          </a:prstGeom>
          <a:noFill/>
          <a:ln w="25400">
            <a:solidFill>
              <a:schemeClr val="tx1"/>
            </a:solidFill>
            <a:round/>
            <a:headEnd type="none" w="sm" len="sm"/>
            <a:tailEnd type="none" w="sm" len="sm"/>
          </a:ln>
        </p:spPr>
        <p:txBody>
          <a:bodyPr/>
          <a:lstStyle/>
          <a:p>
            <a:endParaRPr lang="en-US"/>
          </a:p>
        </p:txBody>
      </p:sp>
      <p:sp>
        <p:nvSpPr>
          <p:cNvPr id="15387" name="Line 24"/>
          <p:cNvSpPr>
            <a:spLocks noChangeShapeType="1"/>
          </p:cNvSpPr>
          <p:nvPr/>
        </p:nvSpPr>
        <p:spPr bwMode="auto">
          <a:xfrm flipV="1">
            <a:off x="1219200" y="4038600"/>
            <a:ext cx="0" cy="1981200"/>
          </a:xfrm>
          <a:prstGeom prst="line">
            <a:avLst/>
          </a:prstGeom>
          <a:noFill/>
          <a:ln w="25400">
            <a:solidFill>
              <a:schemeClr val="tx1"/>
            </a:solidFill>
            <a:round/>
            <a:headEnd type="none" w="sm" len="sm"/>
            <a:tailEnd type="none" w="sm" len="sm"/>
          </a:ln>
        </p:spPr>
        <p:txBody>
          <a:bodyPr/>
          <a:lstStyle/>
          <a:p>
            <a:endParaRPr lang="en-US"/>
          </a:p>
        </p:txBody>
      </p:sp>
      <p:sp>
        <p:nvSpPr>
          <p:cNvPr id="15388" name="Line 25"/>
          <p:cNvSpPr>
            <a:spLocks noChangeShapeType="1"/>
          </p:cNvSpPr>
          <p:nvPr/>
        </p:nvSpPr>
        <p:spPr bwMode="auto">
          <a:xfrm>
            <a:off x="3200400" y="4038600"/>
            <a:ext cx="0" cy="304800"/>
          </a:xfrm>
          <a:prstGeom prst="line">
            <a:avLst/>
          </a:prstGeom>
          <a:noFill/>
          <a:ln w="25400">
            <a:solidFill>
              <a:schemeClr val="tx1"/>
            </a:solidFill>
            <a:round/>
            <a:headEnd type="none" w="sm" len="sm"/>
            <a:tailEnd type="none" w="sm" len="sm"/>
          </a:ln>
        </p:spPr>
        <p:txBody>
          <a:bodyPr/>
          <a:lstStyle/>
          <a:p>
            <a:endParaRPr lang="en-US"/>
          </a:p>
        </p:txBody>
      </p:sp>
      <p:sp>
        <p:nvSpPr>
          <p:cNvPr id="15389" name="Line 26"/>
          <p:cNvSpPr>
            <a:spLocks noChangeShapeType="1"/>
          </p:cNvSpPr>
          <p:nvPr/>
        </p:nvSpPr>
        <p:spPr bwMode="auto">
          <a:xfrm>
            <a:off x="3200400" y="5257800"/>
            <a:ext cx="0" cy="304800"/>
          </a:xfrm>
          <a:prstGeom prst="line">
            <a:avLst/>
          </a:prstGeom>
          <a:noFill/>
          <a:ln w="25400">
            <a:solidFill>
              <a:schemeClr val="tx1"/>
            </a:solidFill>
            <a:round/>
            <a:headEnd type="none" w="sm" len="sm"/>
            <a:tailEnd type="none" w="sm" len="sm"/>
          </a:ln>
        </p:spPr>
        <p:txBody>
          <a:bodyPr/>
          <a:lstStyle/>
          <a:p>
            <a:endParaRPr lang="en-US"/>
          </a:p>
        </p:txBody>
      </p:sp>
      <p:sp>
        <p:nvSpPr>
          <p:cNvPr id="15390" name="Line 27"/>
          <p:cNvSpPr>
            <a:spLocks noChangeShapeType="1"/>
          </p:cNvSpPr>
          <p:nvPr/>
        </p:nvSpPr>
        <p:spPr bwMode="auto">
          <a:xfrm>
            <a:off x="3200400" y="5562600"/>
            <a:ext cx="1828800" cy="0"/>
          </a:xfrm>
          <a:prstGeom prst="line">
            <a:avLst/>
          </a:prstGeom>
          <a:noFill/>
          <a:ln w="25400">
            <a:solidFill>
              <a:schemeClr val="tx1"/>
            </a:solidFill>
            <a:round/>
            <a:headEnd type="none" w="sm" len="sm"/>
            <a:tailEnd type="stealth" w="med" len="med"/>
          </a:ln>
        </p:spPr>
        <p:txBody>
          <a:bodyPr/>
          <a:lstStyle/>
          <a:p>
            <a:endParaRPr lang="en-US"/>
          </a:p>
        </p:txBody>
      </p:sp>
      <p:sp>
        <p:nvSpPr>
          <p:cNvPr id="29" name="TextBox 28"/>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idx="1"/>
          </p:nvPr>
        </p:nvSpPr>
        <p:spPr>
          <a:xfrm>
            <a:off x="457200" y="1971675"/>
            <a:ext cx="8229600" cy="4154488"/>
          </a:xfrm>
        </p:spPr>
        <p:txBody>
          <a:bodyPr lIns="92075" tIns="46038" rIns="92075" bIns="46038"/>
          <a:lstStyle/>
          <a:p>
            <a:pPr eaLnBrk="1" hangingPunct="1">
              <a:defRPr/>
            </a:pPr>
            <a:r>
              <a:rPr lang="en-US" smtClean="0"/>
              <a:t>Berdasar Pengalaman kerja</a:t>
            </a:r>
          </a:p>
          <a:p>
            <a:pPr eaLnBrk="1" hangingPunct="1">
              <a:defRPr/>
            </a:pPr>
            <a:r>
              <a:rPr lang="en-US" smtClean="0"/>
              <a:t>Seminar dan konferensi</a:t>
            </a:r>
          </a:p>
          <a:p>
            <a:pPr eaLnBrk="1" hangingPunct="1">
              <a:defRPr/>
            </a:pPr>
            <a:r>
              <a:rPr lang="en-US" smtClean="0"/>
              <a:t>Studi kasus</a:t>
            </a:r>
          </a:p>
          <a:p>
            <a:pPr eaLnBrk="1" hangingPunct="1">
              <a:defRPr/>
            </a:pPr>
            <a:r>
              <a:rPr lang="en-US" smtClean="0"/>
              <a:t>Permainan Manajemen</a:t>
            </a:r>
          </a:p>
          <a:p>
            <a:pPr eaLnBrk="1" hangingPunct="1">
              <a:defRPr/>
            </a:pPr>
            <a:r>
              <a:rPr lang="en-US" smtClean="0"/>
              <a:t>Aturan main</a:t>
            </a:r>
          </a:p>
          <a:p>
            <a:pPr eaLnBrk="1" hangingPunct="1">
              <a:defRPr/>
            </a:pPr>
            <a:r>
              <a:rPr lang="en-US" smtClean="0"/>
              <a:t>Model Perilaku</a:t>
            </a:r>
          </a:p>
        </p:txBody>
      </p:sp>
      <p:sp>
        <p:nvSpPr>
          <p:cNvPr id="77" name="Slide Number Placeholder 5"/>
          <p:cNvSpPr>
            <a:spLocks noGrp="1"/>
          </p:cNvSpPr>
          <p:nvPr>
            <p:ph type="sldNum" sz="quarter" idx="12"/>
          </p:nvPr>
        </p:nvSpPr>
        <p:spPr/>
        <p:txBody>
          <a:bodyPr/>
          <a:lstStyle/>
          <a:p>
            <a:pPr>
              <a:defRPr/>
            </a:pPr>
            <a:fld id="{FA79897A-3389-41EF-937B-47B9E3DBBCC5}" type="slidenum">
              <a:rPr lang="en-US"/>
              <a:pPr>
                <a:defRPr/>
              </a:pPr>
              <a:t>43</a:t>
            </a:fld>
            <a:endParaRPr lang="en-US"/>
          </a:p>
        </p:txBody>
      </p:sp>
      <p:sp>
        <p:nvSpPr>
          <p:cNvPr id="82946" name="Rectangle 2"/>
          <p:cNvSpPr>
            <a:spLocks noGrp="1" noChangeArrowheads="1"/>
          </p:cNvSpPr>
          <p:nvPr>
            <p:ph type="title"/>
          </p:nvPr>
        </p:nvSpPr>
        <p:spPr bwMode="blackWhite">
          <a:xfrm>
            <a:off x="533400" y="457200"/>
            <a:ext cx="8077200" cy="1066800"/>
          </a:xfrm>
        </p:spPr>
        <p:txBody>
          <a:bodyPr lIns="92075" tIns="46038" rIns="92075" bIns="46038" anchor="t" anchorCtr="0">
            <a:spAutoFit/>
          </a:bodyPr>
          <a:lstStyle/>
          <a:p>
            <a:pPr eaLnBrk="1" hangingPunct="1">
              <a:defRPr/>
            </a:pPr>
            <a:r>
              <a:rPr lang="en-US" sz="3200" smtClean="0"/>
              <a:t>Metode Pelatihan untuk Pengembangan Manajemen</a:t>
            </a:r>
          </a:p>
        </p:txBody>
      </p:sp>
      <p:grpSp>
        <p:nvGrpSpPr>
          <p:cNvPr id="2" name="Group 74"/>
          <p:cNvGrpSpPr>
            <a:grpSpLocks/>
          </p:cNvGrpSpPr>
          <p:nvPr/>
        </p:nvGrpSpPr>
        <p:grpSpPr bwMode="auto">
          <a:xfrm>
            <a:off x="5508625" y="4076700"/>
            <a:ext cx="3048000" cy="2209800"/>
            <a:chOff x="3122" y="2354"/>
            <a:chExt cx="1920" cy="1392"/>
          </a:xfrm>
        </p:grpSpPr>
        <p:sp>
          <p:nvSpPr>
            <p:cNvPr id="16392" name="Freeform 4"/>
            <p:cNvSpPr>
              <a:spLocks/>
            </p:cNvSpPr>
            <p:nvPr/>
          </p:nvSpPr>
          <p:spPr bwMode="auto">
            <a:xfrm>
              <a:off x="3122" y="2354"/>
              <a:ext cx="1920" cy="790"/>
            </a:xfrm>
            <a:custGeom>
              <a:avLst/>
              <a:gdLst>
                <a:gd name="T0" fmla="*/ 603 w 1920"/>
                <a:gd name="T1" fmla="*/ 718 h 790"/>
                <a:gd name="T2" fmla="*/ 605 w 1920"/>
                <a:gd name="T3" fmla="*/ 581 h 790"/>
                <a:gd name="T4" fmla="*/ 597 w 1920"/>
                <a:gd name="T5" fmla="*/ 503 h 790"/>
                <a:gd name="T6" fmla="*/ 708 w 1920"/>
                <a:gd name="T7" fmla="*/ 445 h 790"/>
                <a:gd name="T8" fmla="*/ 706 w 1920"/>
                <a:gd name="T9" fmla="*/ 418 h 790"/>
                <a:gd name="T10" fmla="*/ 737 w 1920"/>
                <a:gd name="T11" fmla="*/ 353 h 790"/>
                <a:gd name="T12" fmla="*/ 722 w 1920"/>
                <a:gd name="T13" fmla="*/ 353 h 790"/>
                <a:gd name="T14" fmla="*/ 693 w 1920"/>
                <a:gd name="T15" fmla="*/ 403 h 790"/>
                <a:gd name="T16" fmla="*/ 639 w 1920"/>
                <a:gd name="T17" fmla="*/ 449 h 790"/>
                <a:gd name="T18" fmla="*/ 612 w 1920"/>
                <a:gd name="T19" fmla="*/ 451 h 790"/>
                <a:gd name="T20" fmla="*/ 551 w 1920"/>
                <a:gd name="T21" fmla="*/ 390 h 790"/>
                <a:gd name="T22" fmla="*/ 570 w 1920"/>
                <a:gd name="T23" fmla="*/ 374 h 790"/>
                <a:gd name="T24" fmla="*/ 568 w 1920"/>
                <a:gd name="T25" fmla="*/ 357 h 790"/>
                <a:gd name="T26" fmla="*/ 564 w 1920"/>
                <a:gd name="T27" fmla="*/ 349 h 790"/>
                <a:gd name="T28" fmla="*/ 558 w 1920"/>
                <a:gd name="T29" fmla="*/ 326 h 790"/>
                <a:gd name="T30" fmla="*/ 553 w 1920"/>
                <a:gd name="T31" fmla="*/ 305 h 790"/>
                <a:gd name="T32" fmla="*/ 505 w 1920"/>
                <a:gd name="T33" fmla="*/ 290 h 790"/>
                <a:gd name="T34" fmla="*/ 480 w 1920"/>
                <a:gd name="T35" fmla="*/ 301 h 790"/>
                <a:gd name="T36" fmla="*/ 470 w 1920"/>
                <a:gd name="T37" fmla="*/ 336 h 790"/>
                <a:gd name="T38" fmla="*/ 486 w 1920"/>
                <a:gd name="T39" fmla="*/ 374 h 790"/>
                <a:gd name="T40" fmla="*/ 482 w 1920"/>
                <a:gd name="T41" fmla="*/ 414 h 790"/>
                <a:gd name="T42" fmla="*/ 466 w 1920"/>
                <a:gd name="T43" fmla="*/ 457 h 790"/>
                <a:gd name="T44" fmla="*/ 476 w 1920"/>
                <a:gd name="T45" fmla="*/ 574 h 790"/>
                <a:gd name="T46" fmla="*/ 468 w 1920"/>
                <a:gd name="T47" fmla="*/ 691 h 790"/>
                <a:gd name="T48" fmla="*/ 474 w 1920"/>
                <a:gd name="T49" fmla="*/ 789 h 790"/>
                <a:gd name="T50" fmla="*/ 248 w 1920"/>
                <a:gd name="T51" fmla="*/ 758 h 790"/>
                <a:gd name="T52" fmla="*/ 257 w 1920"/>
                <a:gd name="T53" fmla="*/ 754 h 790"/>
                <a:gd name="T54" fmla="*/ 288 w 1920"/>
                <a:gd name="T55" fmla="*/ 768 h 790"/>
                <a:gd name="T56" fmla="*/ 307 w 1920"/>
                <a:gd name="T57" fmla="*/ 760 h 790"/>
                <a:gd name="T58" fmla="*/ 313 w 1920"/>
                <a:gd name="T59" fmla="*/ 748 h 790"/>
                <a:gd name="T60" fmla="*/ 342 w 1920"/>
                <a:gd name="T61" fmla="*/ 722 h 790"/>
                <a:gd name="T62" fmla="*/ 351 w 1920"/>
                <a:gd name="T63" fmla="*/ 704 h 790"/>
                <a:gd name="T64" fmla="*/ 363 w 1920"/>
                <a:gd name="T65" fmla="*/ 689 h 790"/>
                <a:gd name="T66" fmla="*/ 370 w 1920"/>
                <a:gd name="T67" fmla="*/ 660 h 790"/>
                <a:gd name="T68" fmla="*/ 388 w 1920"/>
                <a:gd name="T69" fmla="*/ 614 h 790"/>
                <a:gd name="T70" fmla="*/ 424 w 1920"/>
                <a:gd name="T71" fmla="*/ 597 h 790"/>
                <a:gd name="T72" fmla="*/ 441 w 1920"/>
                <a:gd name="T73" fmla="*/ 570 h 790"/>
                <a:gd name="T74" fmla="*/ 453 w 1920"/>
                <a:gd name="T75" fmla="*/ 518 h 790"/>
                <a:gd name="T76" fmla="*/ 438 w 1920"/>
                <a:gd name="T77" fmla="*/ 489 h 790"/>
                <a:gd name="T78" fmla="*/ 407 w 1920"/>
                <a:gd name="T79" fmla="*/ 476 h 790"/>
                <a:gd name="T80" fmla="*/ 372 w 1920"/>
                <a:gd name="T81" fmla="*/ 445 h 790"/>
                <a:gd name="T82" fmla="*/ 305 w 1920"/>
                <a:gd name="T83" fmla="*/ 407 h 790"/>
                <a:gd name="T84" fmla="*/ 249 w 1920"/>
                <a:gd name="T85" fmla="*/ 397 h 790"/>
                <a:gd name="T86" fmla="*/ 234 w 1920"/>
                <a:gd name="T87" fmla="*/ 403 h 790"/>
                <a:gd name="T88" fmla="*/ 228 w 1920"/>
                <a:gd name="T89" fmla="*/ 370 h 790"/>
                <a:gd name="T90" fmla="*/ 205 w 1920"/>
                <a:gd name="T91" fmla="*/ 365 h 790"/>
                <a:gd name="T92" fmla="*/ 177 w 1920"/>
                <a:gd name="T93" fmla="*/ 378 h 790"/>
                <a:gd name="T94" fmla="*/ 152 w 1920"/>
                <a:gd name="T95" fmla="*/ 399 h 790"/>
                <a:gd name="T96" fmla="*/ 134 w 1920"/>
                <a:gd name="T97" fmla="*/ 426 h 790"/>
                <a:gd name="T98" fmla="*/ 123 w 1920"/>
                <a:gd name="T99" fmla="*/ 455 h 790"/>
                <a:gd name="T100" fmla="*/ 123 w 1920"/>
                <a:gd name="T101" fmla="*/ 510 h 790"/>
                <a:gd name="T102" fmla="*/ 130 w 1920"/>
                <a:gd name="T103" fmla="*/ 532 h 790"/>
                <a:gd name="T104" fmla="*/ 127 w 1920"/>
                <a:gd name="T105" fmla="*/ 585 h 790"/>
                <a:gd name="T106" fmla="*/ 140 w 1920"/>
                <a:gd name="T107" fmla="*/ 635 h 790"/>
                <a:gd name="T108" fmla="*/ 115 w 1920"/>
                <a:gd name="T109" fmla="*/ 699 h 790"/>
                <a:gd name="T110" fmla="*/ 0 w 1920"/>
                <a:gd name="T111" fmla="*/ 739 h 790"/>
                <a:gd name="T112" fmla="*/ 1919 w 1920"/>
                <a:gd name="T113" fmla="*/ 789 h 79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920"/>
                <a:gd name="T172" fmla="*/ 0 h 790"/>
                <a:gd name="T173" fmla="*/ 1920 w 1920"/>
                <a:gd name="T174" fmla="*/ 790 h 79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920" h="790">
                  <a:moveTo>
                    <a:pt x="595" y="766"/>
                  </a:moveTo>
                  <a:lnTo>
                    <a:pt x="593" y="722"/>
                  </a:lnTo>
                  <a:lnTo>
                    <a:pt x="603" y="718"/>
                  </a:lnTo>
                  <a:lnTo>
                    <a:pt x="601" y="645"/>
                  </a:lnTo>
                  <a:lnTo>
                    <a:pt x="601" y="612"/>
                  </a:lnTo>
                  <a:lnTo>
                    <a:pt x="605" y="581"/>
                  </a:lnTo>
                  <a:lnTo>
                    <a:pt x="605" y="551"/>
                  </a:lnTo>
                  <a:lnTo>
                    <a:pt x="601" y="514"/>
                  </a:lnTo>
                  <a:lnTo>
                    <a:pt x="597" y="503"/>
                  </a:lnTo>
                  <a:lnTo>
                    <a:pt x="635" y="510"/>
                  </a:lnTo>
                  <a:lnTo>
                    <a:pt x="653" y="505"/>
                  </a:lnTo>
                  <a:lnTo>
                    <a:pt x="708" y="445"/>
                  </a:lnTo>
                  <a:lnTo>
                    <a:pt x="706" y="436"/>
                  </a:lnTo>
                  <a:lnTo>
                    <a:pt x="712" y="428"/>
                  </a:lnTo>
                  <a:lnTo>
                    <a:pt x="706" y="418"/>
                  </a:lnTo>
                  <a:lnTo>
                    <a:pt x="727" y="380"/>
                  </a:lnTo>
                  <a:lnTo>
                    <a:pt x="725" y="361"/>
                  </a:lnTo>
                  <a:lnTo>
                    <a:pt x="737" y="353"/>
                  </a:lnTo>
                  <a:lnTo>
                    <a:pt x="735" y="351"/>
                  </a:lnTo>
                  <a:lnTo>
                    <a:pt x="722" y="357"/>
                  </a:lnTo>
                  <a:lnTo>
                    <a:pt x="722" y="353"/>
                  </a:lnTo>
                  <a:lnTo>
                    <a:pt x="712" y="351"/>
                  </a:lnTo>
                  <a:lnTo>
                    <a:pt x="695" y="366"/>
                  </a:lnTo>
                  <a:lnTo>
                    <a:pt x="693" y="403"/>
                  </a:lnTo>
                  <a:lnTo>
                    <a:pt x="683" y="413"/>
                  </a:lnTo>
                  <a:lnTo>
                    <a:pt x="677" y="409"/>
                  </a:lnTo>
                  <a:lnTo>
                    <a:pt x="639" y="449"/>
                  </a:lnTo>
                  <a:lnTo>
                    <a:pt x="635" y="451"/>
                  </a:lnTo>
                  <a:lnTo>
                    <a:pt x="624" y="455"/>
                  </a:lnTo>
                  <a:lnTo>
                    <a:pt x="612" y="451"/>
                  </a:lnTo>
                  <a:lnTo>
                    <a:pt x="603" y="445"/>
                  </a:lnTo>
                  <a:lnTo>
                    <a:pt x="549" y="399"/>
                  </a:lnTo>
                  <a:lnTo>
                    <a:pt x="551" y="390"/>
                  </a:lnTo>
                  <a:lnTo>
                    <a:pt x="562" y="388"/>
                  </a:lnTo>
                  <a:lnTo>
                    <a:pt x="570" y="380"/>
                  </a:lnTo>
                  <a:lnTo>
                    <a:pt x="570" y="374"/>
                  </a:lnTo>
                  <a:lnTo>
                    <a:pt x="568" y="366"/>
                  </a:lnTo>
                  <a:lnTo>
                    <a:pt x="566" y="359"/>
                  </a:lnTo>
                  <a:lnTo>
                    <a:pt x="568" y="357"/>
                  </a:lnTo>
                  <a:lnTo>
                    <a:pt x="568" y="355"/>
                  </a:lnTo>
                  <a:lnTo>
                    <a:pt x="566" y="351"/>
                  </a:lnTo>
                  <a:lnTo>
                    <a:pt x="564" y="349"/>
                  </a:lnTo>
                  <a:lnTo>
                    <a:pt x="564" y="345"/>
                  </a:lnTo>
                  <a:lnTo>
                    <a:pt x="572" y="342"/>
                  </a:lnTo>
                  <a:lnTo>
                    <a:pt x="558" y="326"/>
                  </a:lnTo>
                  <a:lnTo>
                    <a:pt x="558" y="317"/>
                  </a:lnTo>
                  <a:lnTo>
                    <a:pt x="555" y="305"/>
                  </a:lnTo>
                  <a:lnTo>
                    <a:pt x="553" y="305"/>
                  </a:lnTo>
                  <a:lnTo>
                    <a:pt x="558" y="294"/>
                  </a:lnTo>
                  <a:lnTo>
                    <a:pt x="537" y="290"/>
                  </a:lnTo>
                  <a:lnTo>
                    <a:pt x="505" y="290"/>
                  </a:lnTo>
                  <a:lnTo>
                    <a:pt x="493" y="294"/>
                  </a:lnTo>
                  <a:lnTo>
                    <a:pt x="484" y="297"/>
                  </a:lnTo>
                  <a:lnTo>
                    <a:pt x="480" y="301"/>
                  </a:lnTo>
                  <a:lnTo>
                    <a:pt x="474" y="311"/>
                  </a:lnTo>
                  <a:lnTo>
                    <a:pt x="470" y="320"/>
                  </a:lnTo>
                  <a:lnTo>
                    <a:pt x="470" y="336"/>
                  </a:lnTo>
                  <a:lnTo>
                    <a:pt x="474" y="349"/>
                  </a:lnTo>
                  <a:lnTo>
                    <a:pt x="478" y="361"/>
                  </a:lnTo>
                  <a:lnTo>
                    <a:pt x="486" y="374"/>
                  </a:lnTo>
                  <a:lnTo>
                    <a:pt x="495" y="380"/>
                  </a:lnTo>
                  <a:lnTo>
                    <a:pt x="493" y="409"/>
                  </a:lnTo>
                  <a:lnTo>
                    <a:pt x="482" y="414"/>
                  </a:lnTo>
                  <a:lnTo>
                    <a:pt x="474" y="424"/>
                  </a:lnTo>
                  <a:lnTo>
                    <a:pt x="468" y="436"/>
                  </a:lnTo>
                  <a:lnTo>
                    <a:pt x="466" y="457"/>
                  </a:lnTo>
                  <a:lnTo>
                    <a:pt x="468" y="484"/>
                  </a:lnTo>
                  <a:lnTo>
                    <a:pt x="470" y="530"/>
                  </a:lnTo>
                  <a:lnTo>
                    <a:pt x="476" y="574"/>
                  </a:lnTo>
                  <a:lnTo>
                    <a:pt x="476" y="612"/>
                  </a:lnTo>
                  <a:lnTo>
                    <a:pt x="470" y="641"/>
                  </a:lnTo>
                  <a:lnTo>
                    <a:pt x="468" y="691"/>
                  </a:lnTo>
                  <a:lnTo>
                    <a:pt x="468" y="718"/>
                  </a:lnTo>
                  <a:lnTo>
                    <a:pt x="478" y="727"/>
                  </a:lnTo>
                  <a:lnTo>
                    <a:pt x="474" y="789"/>
                  </a:lnTo>
                  <a:lnTo>
                    <a:pt x="248" y="789"/>
                  </a:lnTo>
                  <a:lnTo>
                    <a:pt x="244" y="756"/>
                  </a:lnTo>
                  <a:lnTo>
                    <a:pt x="248" y="758"/>
                  </a:lnTo>
                  <a:lnTo>
                    <a:pt x="253" y="756"/>
                  </a:lnTo>
                  <a:lnTo>
                    <a:pt x="257" y="756"/>
                  </a:lnTo>
                  <a:lnTo>
                    <a:pt x="257" y="754"/>
                  </a:lnTo>
                  <a:lnTo>
                    <a:pt x="271" y="762"/>
                  </a:lnTo>
                  <a:lnTo>
                    <a:pt x="286" y="766"/>
                  </a:lnTo>
                  <a:lnTo>
                    <a:pt x="288" y="768"/>
                  </a:lnTo>
                  <a:lnTo>
                    <a:pt x="299" y="766"/>
                  </a:lnTo>
                  <a:lnTo>
                    <a:pt x="305" y="764"/>
                  </a:lnTo>
                  <a:lnTo>
                    <a:pt x="307" y="760"/>
                  </a:lnTo>
                  <a:lnTo>
                    <a:pt x="309" y="756"/>
                  </a:lnTo>
                  <a:lnTo>
                    <a:pt x="311" y="752"/>
                  </a:lnTo>
                  <a:lnTo>
                    <a:pt x="313" y="748"/>
                  </a:lnTo>
                  <a:lnTo>
                    <a:pt x="317" y="741"/>
                  </a:lnTo>
                  <a:lnTo>
                    <a:pt x="326" y="731"/>
                  </a:lnTo>
                  <a:lnTo>
                    <a:pt x="342" y="722"/>
                  </a:lnTo>
                  <a:lnTo>
                    <a:pt x="342" y="716"/>
                  </a:lnTo>
                  <a:lnTo>
                    <a:pt x="349" y="712"/>
                  </a:lnTo>
                  <a:lnTo>
                    <a:pt x="351" y="704"/>
                  </a:lnTo>
                  <a:lnTo>
                    <a:pt x="351" y="693"/>
                  </a:lnTo>
                  <a:lnTo>
                    <a:pt x="359" y="687"/>
                  </a:lnTo>
                  <a:lnTo>
                    <a:pt x="363" y="689"/>
                  </a:lnTo>
                  <a:lnTo>
                    <a:pt x="368" y="689"/>
                  </a:lnTo>
                  <a:lnTo>
                    <a:pt x="370" y="687"/>
                  </a:lnTo>
                  <a:lnTo>
                    <a:pt x="370" y="660"/>
                  </a:lnTo>
                  <a:lnTo>
                    <a:pt x="372" y="649"/>
                  </a:lnTo>
                  <a:lnTo>
                    <a:pt x="376" y="629"/>
                  </a:lnTo>
                  <a:lnTo>
                    <a:pt x="388" y="614"/>
                  </a:lnTo>
                  <a:lnTo>
                    <a:pt x="393" y="601"/>
                  </a:lnTo>
                  <a:lnTo>
                    <a:pt x="415" y="604"/>
                  </a:lnTo>
                  <a:lnTo>
                    <a:pt x="424" y="597"/>
                  </a:lnTo>
                  <a:lnTo>
                    <a:pt x="430" y="589"/>
                  </a:lnTo>
                  <a:lnTo>
                    <a:pt x="441" y="574"/>
                  </a:lnTo>
                  <a:lnTo>
                    <a:pt x="441" y="570"/>
                  </a:lnTo>
                  <a:lnTo>
                    <a:pt x="449" y="555"/>
                  </a:lnTo>
                  <a:lnTo>
                    <a:pt x="453" y="537"/>
                  </a:lnTo>
                  <a:lnTo>
                    <a:pt x="453" y="518"/>
                  </a:lnTo>
                  <a:lnTo>
                    <a:pt x="449" y="505"/>
                  </a:lnTo>
                  <a:lnTo>
                    <a:pt x="445" y="497"/>
                  </a:lnTo>
                  <a:lnTo>
                    <a:pt x="438" y="489"/>
                  </a:lnTo>
                  <a:lnTo>
                    <a:pt x="430" y="484"/>
                  </a:lnTo>
                  <a:lnTo>
                    <a:pt x="418" y="478"/>
                  </a:lnTo>
                  <a:lnTo>
                    <a:pt x="407" y="476"/>
                  </a:lnTo>
                  <a:lnTo>
                    <a:pt x="397" y="470"/>
                  </a:lnTo>
                  <a:lnTo>
                    <a:pt x="386" y="457"/>
                  </a:lnTo>
                  <a:lnTo>
                    <a:pt x="372" y="445"/>
                  </a:lnTo>
                  <a:lnTo>
                    <a:pt x="351" y="430"/>
                  </a:lnTo>
                  <a:lnTo>
                    <a:pt x="330" y="416"/>
                  </a:lnTo>
                  <a:lnTo>
                    <a:pt x="305" y="407"/>
                  </a:lnTo>
                  <a:lnTo>
                    <a:pt x="282" y="399"/>
                  </a:lnTo>
                  <a:lnTo>
                    <a:pt x="261" y="397"/>
                  </a:lnTo>
                  <a:lnTo>
                    <a:pt x="249" y="397"/>
                  </a:lnTo>
                  <a:lnTo>
                    <a:pt x="244" y="399"/>
                  </a:lnTo>
                  <a:lnTo>
                    <a:pt x="238" y="401"/>
                  </a:lnTo>
                  <a:lnTo>
                    <a:pt x="234" y="403"/>
                  </a:lnTo>
                  <a:lnTo>
                    <a:pt x="234" y="388"/>
                  </a:lnTo>
                  <a:lnTo>
                    <a:pt x="232" y="378"/>
                  </a:lnTo>
                  <a:lnTo>
                    <a:pt x="228" y="370"/>
                  </a:lnTo>
                  <a:lnTo>
                    <a:pt x="221" y="365"/>
                  </a:lnTo>
                  <a:lnTo>
                    <a:pt x="215" y="363"/>
                  </a:lnTo>
                  <a:lnTo>
                    <a:pt x="205" y="365"/>
                  </a:lnTo>
                  <a:lnTo>
                    <a:pt x="196" y="368"/>
                  </a:lnTo>
                  <a:lnTo>
                    <a:pt x="186" y="370"/>
                  </a:lnTo>
                  <a:lnTo>
                    <a:pt x="177" y="378"/>
                  </a:lnTo>
                  <a:lnTo>
                    <a:pt x="167" y="384"/>
                  </a:lnTo>
                  <a:lnTo>
                    <a:pt x="159" y="390"/>
                  </a:lnTo>
                  <a:lnTo>
                    <a:pt x="152" y="399"/>
                  </a:lnTo>
                  <a:lnTo>
                    <a:pt x="146" y="407"/>
                  </a:lnTo>
                  <a:lnTo>
                    <a:pt x="138" y="416"/>
                  </a:lnTo>
                  <a:lnTo>
                    <a:pt x="134" y="426"/>
                  </a:lnTo>
                  <a:lnTo>
                    <a:pt x="129" y="436"/>
                  </a:lnTo>
                  <a:lnTo>
                    <a:pt x="125" y="445"/>
                  </a:lnTo>
                  <a:lnTo>
                    <a:pt x="123" y="455"/>
                  </a:lnTo>
                  <a:lnTo>
                    <a:pt x="119" y="466"/>
                  </a:lnTo>
                  <a:lnTo>
                    <a:pt x="119" y="499"/>
                  </a:lnTo>
                  <a:lnTo>
                    <a:pt x="123" y="510"/>
                  </a:lnTo>
                  <a:lnTo>
                    <a:pt x="125" y="520"/>
                  </a:lnTo>
                  <a:lnTo>
                    <a:pt x="129" y="528"/>
                  </a:lnTo>
                  <a:lnTo>
                    <a:pt x="130" y="532"/>
                  </a:lnTo>
                  <a:lnTo>
                    <a:pt x="129" y="543"/>
                  </a:lnTo>
                  <a:lnTo>
                    <a:pt x="127" y="568"/>
                  </a:lnTo>
                  <a:lnTo>
                    <a:pt x="127" y="585"/>
                  </a:lnTo>
                  <a:lnTo>
                    <a:pt x="130" y="601"/>
                  </a:lnTo>
                  <a:lnTo>
                    <a:pt x="136" y="614"/>
                  </a:lnTo>
                  <a:lnTo>
                    <a:pt x="140" y="635"/>
                  </a:lnTo>
                  <a:lnTo>
                    <a:pt x="142" y="656"/>
                  </a:lnTo>
                  <a:lnTo>
                    <a:pt x="136" y="658"/>
                  </a:lnTo>
                  <a:lnTo>
                    <a:pt x="115" y="699"/>
                  </a:lnTo>
                  <a:lnTo>
                    <a:pt x="75" y="706"/>
                  </a:lnTo>
                  <a:lnTo>
                    <a:pt x="38" y="720"/>
                  </a:lnTo>
                  <a:lnTo>
                    <a:pt x="0" y="739"/>
                  </a:lnTo>
                  <a:lnTo>
                    <a:pt x="0" y="0"/>
                  </a:lnTo>
                  <a:lnTo>
                    <a:pt x="1919" y="0"/>
                  </a:lnTo>
                  <a:lnTo>
                    <a:pt x="1919" y="789"/>
                  </a:lnTo>
                  <a:lnTo>
                    <a:pt x="597" y="789"/>
                  </a:lnTo>
                  <a:lnTo>
                    <a:pt x="595" y="766"/>
                  </a:lnTo>
                </a:path>
              </a:pathLst>
            </a:custGeom>
            <a:solidFill>
              <a:srgbClr val="FFFFCC"/>
            </a:solidFill>
            <a:ln w="12700" cap="rnd">
              <a:solidFill>
                <a:srgbClr val="000000"/>
              </a:solidFill>
              <a:round/>
              <a:headEnd type="none" w="sm" len="sm"/>
              <a:tailEnd type="none" w="sm" len="sm"/>
            </a:ln>
          </p:spPr>
          <p:txBody>
            <a:bodyPr/>
            <a:lstStyle/>
            <a:p>
              <a:endParaRPr lang="en-US"/>
            </a:p>
          </p:txBody>
        </p:sp>
        <p:sp>
          <p:nvSpPr>
            <p:cNvPr id="16393" name="Rectangle 5"/>
            <p:cNvSpPr>
              <a:spLocks noChangeArrowheads="1"/>
            </p:cNvSpPr>
            <p:nvPr/>
          </p:nvSpPr>
          <p:spPr bwMode="auto">
            <a:xfrm>
              <a:off x="3723" y="3147"/>
              <a:ext cx="1314" cy="15"/>
            </a:xfrm>
            <a:prstGeom prst="rect">
              <a:avLst/>
            </a:prstGeom>
            <a:solidFill>
              <a:srgbClr val="000000"/>
            </a:solidFill>
            <a:ln w="12700">
              <a:solidFill>
                <a:srgbClr val="000000"/>
              </a:solidFill>
              <a:miter lim="800000"/>
              <a:headEnd/>
              <a:tailEnd/>
            </a:ln>
          </p:spPr>
          <p:txBody>
            <a:bodyPr wrap="none" anchor="ctr"/>
            <a:lstStyle/>
            <a:p>
              <a:endParaRPr lang="en-US"/>
            </a:p>
          </p:txBody>
        </p:sp>
        <p:sp>
          <p:nvSpPr>
            <p:cNvPr id="16394" name="Freeform 6"/>
            <p:cNvSpPr>
              <a:spLocks/>
            </p:cNvSpPr>
            <p:nvPr/>
          </p:nvSpPr>
          <p:spPr bwMode="auto">
            <a:xfrm>
              <a:off x="3370" y="3143"/>
              <a:ext cx="227" cy="24"/>
            </a:xfrm>
            <a:custGeom>
              <a:avLst/>
              <a:gdLst>
                <a:gd name="T0" fmla="*/ 69 w 227"/>
                <a:gd name="T1" fmla="*/ 23 h 24"/>
                <a:gd name="T2" fmla="*/ 59 w 227"/>
                <a:gd name="T3" fmla="*/ 19 h 24"/>
                <a:gd name="T4" fmla="*/ 48 w 227"/>
                <a:gd name="T5" fmla="*/ 13 h 24"/>
                <a:gd name="T6" fmla="*/ 36 w 227"/>
                <a:gd name="T7" fmla="*/ 7 h 24"/>
                <a:gd name="T8" fmla="*/ 24 w 227"/>
                <a:gd name="T9" fmla="*/ 4 h 24"/>
                <a:gd name="T10" fmla="*/ 11 w 227"/>
                <a:gd name="T11" fmla="*/ 2 h 24"/>
                <a:gd name="T12" fmla="*/ 0 w 227"/>
                <a:gd name="T13" fmla="*/ 0 h 24"/>
                <a:gd name="T14" fmla="*/ 226 w 227"/>
                <a:gd name="T15" fmla="*/ 0 h 24"/>
                <a:gd name="T16" fmla="*/ 226 w 227"/>
                <a:gd name="T17" fmla="*/ 23 h 24"/>
                <a:gd name="T18" fmla="*/ 69 w 227"/>
                <a:gd name="T19" fmla="*/ 23 h 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7"/>
                <a:gd name="T31" fmla="*/ 0 h 24"/>
                <a:gd name="T32" fmla="*/ 227 w 227"/>
                <a:gd name="T33" fmla="*/ 24 h 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7" h="24">
                  <a:moveTo>
                    <a:pt x="69" y="23"/>
                  </a:moveTo>
                  <a:lnTo>
                    <a:pt x="59" y="19"/>
                  </a:lnTo>
                  <a:lnTo>
                    <a:pt x="48" y="13"/>
                  </a:lnTo>
                  <a:lnTo>
                    <a:pt x="36" y="7"/>
                  </a:lnTo>
                  <a:lnTo>
                    <a:pt x="24" y="4"/>
                  </a:lnTo>
                  <a:lnTo>
                    <a:pt x="11" y="2"/>
                  </a:lnTo>
                  <a:lnTo>
                    <a:pt x="0" y="0"/>
                  </a:lnTo>
                  <a:lnTo>
                    <a:pt x="226" y="0"/>
                  </a:lnTo>
                  <a:lnTo>
                    <a:pt x="226" y="23"/>
                  </a:lnTo>
                  <a:lnTo>
                    <a:pt x="69" y="23"/>
                  </a:lnTo>
                </a:path>
              </a:pathLst>
            </a:custGeom>
            <a:solidFill>
              <a:srgbClr val="000000"/>
            </a:solidFill>
            <a:ln w="12700" cap="rnd">
              <a:solidFill>
                <a:srgbClr val="000000"/>
              </a:solidFill>
              <a:round/>
              <a:headEnd type="none" w="sm" len="sm"/>
              <a:tailEnd type="none" w="sm" len="sm"/>
            </a:ln>
          </p:spPr>
          <p:txBody>
            <a:bodyPr/>
            <a:lstStyle/>
            <a:p>
              <a:endParaRPr lang="en-US"/>
            </a:p>
          </p:txBody>
        </p:sp>
        <p:sp>
          <p:nvSpPr>
            <p:cNvPr id="16395" name="Freeform 7"/>
            <p:cNvSpPr>
              <a:spLocks/>
            </p:cNvSpPr>
            <p:nvPr/>
          </p:nvSpPr>
          <p:spPr bwMode="auto">
            <a:xfrm>
              <a:off x="3588" y="2644"/>
              <a:ext cx="272" cy="630"/>
            </a:xfrm>
            <a:custGeom>
              <a:avLst/>
              <a:gdLst>
                <a:gd name="T0" fmla="*/ 83 w 272"/>
                <a:gd name="T1" fmla="*/ 547 h 630"/>
                <a:gd name="T2" fmla="*/ 98 w 272"/>
                <a:gd name="T3" fmla="*/ 566 h 630"/>
                <a:gd name="T4" fmla="*/ 129 w 272"/>
                <a:gd name="T5" fmla="*/ 591 h 630"/>
                <a:gd name="T6" fmla="*/ 131 w 272"/>
                <a:gd name="T7" fmla="*/ 499 h 630"/>
                <a:gd name="T8" fmla="*/ 127 w 272"/>
                <a:gd name="T9" fmla="*/ 432 h 630"/>
                <a:gd name="T10" fmla="*/ 135 w 272"/>
                <a:gd name="T11" fmla="*/ 355 h 630"/>
                <a:gd name="T12" fmla="*/ 139 w 272"/>
                <a:gd name="T13" fmla="*/ 291 h 630"/>
                <a:gd name="T14" fmla="*/ 135 w 272"/>
                <a:gd name="T15" fmla="*/ 224 h 630"/>
                <a:gd name="T16" fmla="*/ 169 w 272"/>
                <a:gd name="T17" fmla="*/ 220 h 630"/>
                <a:gd name="T18" fmla="*/ 242 w 272"/>
                <a:gd name="T19" fmla="*/ 155 h 630"/>
                <a:gd name="T20" fmla="*/ 246 w 272"/>
                <a:gd name="T21" fmla="*/ 138 h 630"/>
                <a:gd name="T22" fmla="*/ 261 w 272"/>
                <a:gd name="T23" fmla="*/ 90 h 630"/>
                <a:gd name="T24" fmla="*/ 271 w 272"/>
                <a:gd name="T25" fmla="*/ 63 h 630"/>
                <a:gd name="T26" fmla="*/ 256 w 272"/>
                <a:gd name="T27" fmla="*/ 67 h 630"/>
                <a:gd name="T28" fmla="*/ 246 w 272"/>
                <a:gd name="T29" fmla="*/ 61 h 630"/>
                <a:gd name="T30" fmla="*/ 227 w 272"/>
                <a:gd name="T31" fmla="*/ 113 h 630"/>
                <a:gd name="T32" fmla="*/ 211 w 272"/>
                <a:gd name="T33" fmla="*/ 119 h 630"/>
                <a:gd name="T34" fmla="*/ 169 w 272"/>
                <a:gd name="T35" fmla="*/ 161 h 630"/>
                <a:gd name="T36" fmla="*/ 146 w 272"/>
                <a:gd name="T37" fmla="*/ 161 h 630"/>
                <a:gd name="T38" fmla="*/ 83 w 272"/>
                <a:gd name="T39" fmla="*/ 109 h 630"/>
                <a:gd name="T40" fmla="*/ 96 w 272"/>
                <a:gd name="T41" fmla="*/ 98 h 630"/>
                <a:gd name="T42" fmla="*/ 104 w 272"/>
                <a:gd name="T43" fmla="*/ 84 h 630"/>
                <a:gd name="T44" fmla="*/ 100 w 272"/>
                <a:gd name="T45" fmla="*/ 69 h 630"/>
                <a:gd name="T46" fmla="*/ 102 w 272"/>
                <a:gd name="T47" fmla="*/ 65 h 630"/>
                <a:gd name="T48" fmla="*/ 98 w 272"/>
                <a:gd name="T49" fmla="*/ 59 h 630"/>
                <a:gd name="T50" fmla="*/ 106 w 272"/>
                <a:gd name="T51" fmla="*/ 52 h 630"/>
                <a:gd name="T52" fmla="*/ 92 w 272"/>
                <a:gd name="T53" fmla="*/ 27 h 630"/>
                <a:gd name="T54" fmla="*/ 87 w 272"/>
                <a:gd name="T55" fmla="*/ 15 h 630"/>
                <a:gd name="T56" fmla="*/ 71 w 272"/>
                <a:gd name="T57" fmla="*/ 0 h 630"/>
                <a:gd name="T58" fmla="*/ 27 w 272"/>
                <a:gd name="T59" fmla="*/ 4 h 630"/>
                <a:gd name="T60" fmla="*/ 14 w 272"/>
                <a:gd name="T61" fmla="*/ 11 h 630"/>
                <a:gd name="T62" fmla="*/ 4 w 272"/>
                <a:gd name="T63" fmla="*/ 30 h 630"/>
                <a:gd name="T64" fmla="*/ 8 w 272"/>
                <a:gd name="T65" fmla="*/ 59 h 630"/>
                <a:gd name="T66" fmla="*/ 20 w 272"/>
                <a:gd name="T67" fmla="*/ 84 h 630"/>
                <a:gd name="T68" fmla="*/ 27 w 272"/>
                <a:gd name="T69" fmla="*/ 119 h 630"/>
                <a:gd name="T70" fmla="*/ 8 w 272"/>
                <a:gd name="T71" fmla="*/ 134 h 630"/>
                <a:gd name="T72" fmla="*/ 0 w 272"/>
                <a:gd name="T73" fmla="*/ 167 h 630"/>
                <a:gd name="T74" fmla="*/ 4 w 272"/>
                <a:gd name="T75" fmla="*/ 240 h 630"/>
                <a:gd name="T76" fmla="*/ 10 w 272"/>
                <a:gd name="T77" fmla="*/ 322 h 630"/>
                <a:gd name="T78" fmla="*/ 2 w 272"/>
                <a:gd name="T79" fmla="*/ 401 h 630"/>
                <a:gd name="T80" fmla="*/ 12 w 272"/>
                <a:gd name="T81" fmla="*/ 437 h 630"/>
                <a:gd name="T82" fmla="*/ 8 w 272"/>
                <a:gd name="T83" fmla="*/ 522 h 630"/>
                <a:gd name="T84" fmla="*/ 4 w 272"/>
                <a:gd name="T85" fmla="*/ 629 h 630"/>
                <a:gd name="T86" fmla="*/ 54 w 272"/>
                <a:gd name="T87" fmla="*/ 570 h 63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72"/>
                <a:gd name="T133" fmla="*/ 0 h 630"/>
                <a:gd name="T134" fmla="*/ 272 w 272"/>
                <a:gd name="T135" fmla="*/ 630 h 63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72" h="630">
                  <a:moveTo>
                    <a:pt x="54" y="570"/>
                  </a:moveTo>
                  <a:lnTo>
                    <a:pt x="83" y="547"/>
                  </a:lnTo>
                  <a:lnTo>
                    <a:pt x="92" y="556"/>
                  </a:lnTo>
                  <a:lnTo>
                    <a:pt x="98" y="566"/>
                  </a:lnTo>
                  <a:lnTo>
                    <a:pt x="112" y="566"/>
                  </a:lnTo>
                  <a:lnTo>
                    <a:pt x="129" y="591"/>
                  </a:lnTo>
                  <a:lnTo>
                    <a:pt x="131" y="522"/>
                  </a:lnTo>
                  <a:lnTo>
                    <a:pt x="131" y="499"/>
                  </a:lnTo>
                  <a:lnTo>
                    <a:pt x="129" y="476"/>
                  </a:lnTo>
                  <a:lnTo>
                    <a:pt x="127" y="432"/>
                  </a:lnTo>
                  <a:lnTo>
                    <a:pt x="137" y="428"/>
                  </a:lnTo>
                  <a:lnTo>
                    <a:pt x="135" y="355"/>
                  </a:lnTo>
                  <a:lnTo>
                    <a:pt x="135" y="322"/>
                  </a:lnTo>
                  <a:lnTo>
                    <a:pt x="139" y="291"/>
                  </a:lnTo>
                  <a:lnTo>
                    <a:pt x="139" y="261"/>
                  </a:lnTo>
                  <a:lnTo>
                    <a:pt x="135" y="224"/>
                  </a:lnTo>
                  <a:lnTo>
                    <a:pt x="131" y="213"/>
                  </a:lnTo>
                  <a:lnTo>
                    <a:pt x="169" y="220"/>
                  </a:lnTo>
                  <a:lnTo>
                    <a:pt x="187" y="215"/>
                  </a:lnTo>
                  <a:lnTo>
                    <a:pt x="242" y="155"/>
                  </a:lnTo>
                  <a:lnTo>
                    <a:pt x="240" y="146"/>
                  </a:lnTo>
                  <a:lnTo>
                    <a:pt x="246" y="138"/>
                  </a:lnTo>
                  <a:lnTo>
                    <a:pt x="240" y="128"/>
                  </a:lnTo>
                  <a:lnTo>
                    <a:pt x="261" y="90"/>
                  </a:lnTo>
                  <a:lnTo>
                    <a:pt x="259" y="71"/>
                  </a:lnTo>
                  <a:lnTo>
                    <a:pt x="271" y="63"/>
                  </a:lnTo>
                  <a:lnTo>
                    <a:pt x="269" y="61"/>
                  </a:lnTo>
                  <a:lnTo>
                    <a:pt x="256" y="67"/>
                  </a:lnTo>
                  <a:lnTo>
                    <a:pt x="256" y="63"/>
                  </a:lnTo>
                  <a:lnTo>
                    <a:pt x="246" y="61"/>
                  </a:lnTo>
                  <a:lnTo>
                    <a:pt x="229" y="76"/>
                  </a:lnTo>
                  <a:lnTo>
                    <a:pt x="227" y="113"/>
                  </a:lnTo>
                  <a:lnTo>
                    <a:pt x="217" y="123"/>
                  </a:lnTo>
                  <a:lnTo>
                    <a:pt x="211" y="119"/>
                  </a:lnTo>
                  <a:lnTo>
                    <a:pt x="173" y="159"/>
                  </a:lnTo>
                  <a:lnTo>
                    <a:pt x="169" y="161"/>
                  </a:lnTo>
                  <a:lnTo>
                    <a:pt x="158" y="165"/>
                  </a:lnTo>
                  <a:lnTo>
                    <a:pt x="146" y="161"/>
                  </a:lnTo>
                  <a:lnTo>
                    <a:pt x="137" y="155"/>
                  </a:lnTo>
                  <a:lnTo>
                    <a:pt x="83" y="109"/>
                  </a:lnTo>
                  <a:lnTo>
                    <a:pt x="85" y="100"/>
                  </a:lnTo>
                  <a:lnTo>
                    <a:pt x="96" y="98"/>
                  </a:lnTo>
                  <a:lnTo>
                    <a:pt x="104" y="90"/>
                  </a:lnTo>
                  <a:lnTo>
                    <a:pt x="104" y="84"/>
                  </a:lnTo>
                  <a:lnTo>
                    <a:pt x="102" y="76"/>
                  </a:lnTo>
                  <a:lnTo>
                    <a:pt x="100" y="69"/>
                  </a:lnTo>
                  <a:lnTo>
                    <a:pt x="102" y="67"/>
                  </a:lnTo>
                  <a:lnTo>
                    <a:pt x="102" y="65"/>
                  </a:lnTo>
                  <a:lnTo>
                    <a:pt x="100" y="61"/>
                  </a:lnTo>
                  <a:lnTo>
                    <a:pt x="98" y="59"/>
                  </a:lnTo>
                  <a:lnTo>
                    <a:pt x="98" y="55"/>
                  </a:lnTo>
                  <a:lnTo>
                    <a:pt x="106" y="52"/>
                  </a:lnTo>
                  <a:lnTo>
                    <a:pt x="92" y="36"/>
                  </a:lnTo>
                  <a:lnTo>
                    <a:pt x="92" y="27"/>
                  </a:lnTo>
                  <a:lnTo>
                    <a:pt x="89" y="15"/>
                  </a:lnTo>
                  <a:lnTo>
                    <a:pt x="87" y="15"/>
                  </a:lnTo>
                  <a:lnTo>
                    <a:pt x="92" y="4"/>
                  </a:lnTo>
                  <a:lnTo>
                    <a:pt x="71" y="0"/>
                  </a:lnTo>
                  <a:lnTo>
                    <a:pt x="39" y="0"/>
                  </a:lnTo>
                  <a:lnTo>
                    <a:pt x="27" y="4"/>
                  </a:lnTo>
                  <a:lnTo>
                    <a:pt x="18" y="7"/>
                  </a:lnTo>
                  <a:lnTo>
                    <a:pt x="14" y="11"/>
                  </a:lnTo>
                  <a:lnTo>
                    <a:pt x="8" y="21"/>
                  </a:lnTo>
                  <a:lnTo>
                    <a:pt x="4" y="30"/>
                  </a:lnTo>
                  <a:lnTo>
                    <a:pt x="4" y="46"/>
                  </a:lnTo>
                  <a:lnTo>
                    <a:pt x="8" y="59"/>
                  </a:lnTo>
                  <a:lnTo>
                    <a:pt x="12" y="71"/>
                  </a:lnTo>
                  <a:lnTo>
                    <a:pt x="20" y="84"/>
                  </a:lnTo>
                  <a:lnTo>
                    <a:pt x="29" y="90"/>
                  </a:lnTo>
                  <a:lnTo>
                    <a:pt x="27" y="119"/>
                  </a:lnTo>
                  <a:lnTo>
                    <a:pt x="16" y="124"/>
                  </a:lnTo>
                  <a:lnTo>
                    <a:pt x="8" y="134"/>
                  </a:lnTo>
                  <a:lnTo>
                    <a:pt x="2" y="146"/>
                  </a:lnTo>
                  <a:lnTo>
                    <a:pt x="0" y="167"/>
                  </a:lnTo>
                  <a:lnTo>
                    <a:pt x="2" y="194"/>
                  </a:lnTo>
                  <a:lnTo>
                    <a:pt x="4" y="240"/>
                  </a:lnTo>
                  <a:lnTo>
                    <a:pt x="10" y="284"/>
                  </a:lnTo>
                  <a:lnTo>
                    <a:pt x="10" y="322"/>
                  </a:lnTo>
                  <a:lnTo>
                    <a:pt x="4" y="351"/>
                  </a:lnTo>
                  <a:lnTo>
                    <a:pt x="2" y="401"/>
                  </a:lnTo>
                  <a:lnTo>
                    <a:pt x="2" y="428"/>
                  </a:lnTo>
                  <a:lnTo>
                    <a:pt x="12" y="437"/>
                  </a:lnTo>
                  <a:lnTo>
                    <a:pt x="8" y="499"/>
                  </a:lnTo>
                  <a:lnTo>
                    <a:pt x="8" y="522"/>
                  </a:lnTo>
                  <a:lnTo>
                    <a:pt x="6" y="543"/>
                  </a:lnTo>
                  <a:lnTo>
                    <a:pt x="4" y="629"/>
                  </a:lnTo>
                  <a:lnTo>
                    <a:pt x="29" y="597"/>
                  </a:lnTo>
                  <a:lnTo>
                    <a:pt x="54" y="570"/>
                  </a:lnTo>
                </a:path>
              </a:pathLst>
            </a:custGeom>
            <a:solidFill>
              <a:srgbClr val="000000"/>
            </a:solidFill>
            <a:ln w="12700" cap="rnd">
              <a:solidFill>
                <a:srgbClr val="000000"/>
              </a:solidFill>
              <a:round/>
              <a:headEnd type="none" w="sm" len="sm"/>
              <a:tailEnd type="none" w="sm" len="sm"/>
            </a:ln>
          </p:spPr>
          <p:txBody>
            <a:bodyPr/>
            <a:lstStyle/>
            <a:p>
              <a:endParaRPr lang="en-US"/>
            </a:p>
          </p:txBody>
        </p:sp>
        <p:sp>
          <p:nvSpPr>
            <p:cNvPr id="16396" name="Freeform 8"/>
            <p:cNvSpPr>
              <a:spLocks/>
            </p:cNvSpPr>
            <p:nvPr/>
          </p:nvSpPr>
          <p:spPr bwMode="auto">
            <a:xfrm>
              <a:off x="3410" y="3525"/>
              <a:ext cx="461" cy="221"/>
            </a:xfrm>
            <a:custGeom>
              <a:avLst/>
              <a:gdLst>
                <a:gd name="T0" fmla="*/ 0 w 461"/>
                <a:gd name="T1" fmla="*/ 220 h 221"/>
                <a:gd name="T2" fmla="*/ 29 w 461"/>
                <a:gd name="T3" fmla="*/ 216 h 221"/>
                <a:gd name="T4" fmla="*/ 61 w 461"/>
                <a:gd name="T5" fmla="*/ 211 h 221"/>
                <a:gd name="T6" fmla="*/ 111 w 461"/>
                <a:gd name="T7" fmla="*/ 188 h 221"/>
                <a:gd name="T8" fmla="*/ 163 w 461"/>
                <a:gd name="T9" fmla="*/ 167 h 221"/>
                <a:gd name="T10" fmla="*/ 278 w 461"/>
                <a:gd name="T11" fmla="*/ 105 h 221"/>
                <a:gd name="T12" fmla="*/ 380 w 461"/>
                <a:gd name="T13" fmla="*/ 50 h 221"/>
                <a:gd name="T14" fmla="*/ 437 w 461"/>
                <a:gd name="T15" fmla="*/ 15 h 221"/>
                <a:gd name="T16" fmla="*/ 460 w 461"/>
                <a:gd name="T17" fmla="*/ 0 h 221"/>
                <a:gd name="T18" fmla="*/ 460 w 461"/>
                <a:gd name="T19" fmla="*/ 220 h 221"/>
                <a:gd name="T20" fmla="*/ 0 w 461"/>
                <a:gd name="T21" fmla="*/ 220 h 22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61"/>
                <a:gd name="T34" fmla="*/ 0 h 221"/>
                <a:gd name="T35" fmla="*/ 461 w 461"/>
                <a:gd name="T36" fmla="*/ 221 h 22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61" h="221">
                  <a:moveTo>
                    <a:pt x="0" y="220"/>
                  </a:moveTo>
                  <a:lnTo>
                    <a:pt x="29" y="216"/>
                  </a:lnTo>
                  <a:lnTo>
                    <a:pt x="61" y="211"/>
                  </a:lnTo>
                  <a:lnTo>
                    <a:pt x="111" y="188"/>
                  </a:lnTo>
                  <a:lnTo>
                    <a:pt x="163" y="167"/>
                  </a:lnTo>
                  <a:lnTo>
                    <a:pt x="278" y="105"/>
                  </a:lnTo>
                  <a:lnTo>
                    <a:pt x="380" y="50"/>
                  </a:lnTo>
                  <a:lnTo>
                    <a:pt x="437" y="15"/>
                  </a:lnTo>
                  <a:lnTo>
                    <a:pt x="460" y="0"/>
                  </a:lnTo>
                  <a:lnTo>
                    <a:pt x="460" y="220"/>
                  </a:lnTo>
                  <a:lnTo>
                    <a:pt x="0" y="220"/>
                  </a:lnTo>
                </a:path>
              </a:pathLst>
            </a:custGeom>
            <a:solidFill>
              <a:srgbClr val="FFC080"/>
            </a:solidFill>
            <a:ln w="12700" cap="rnd">
              <a:solidFill>
                <a:srgbClr val="000000"/>
              </a:solidFill>
              <a:round/>
              <a:headEnd type="none" w="sm" len="sm"/>
              <a:tailEnd type="none" w="sm" len="sm"/>
            </a:ln>
          </p:spPr>
          <p:txBody>
            <a:bodyPr/>
            <a:lstStyle/>
            <a:p>
              <a:endParaRPr lang="en-US"/>
            </a:p>
          </p:txBody>
        </p:sp>
        <p:sp>
          <p:nvSpPr>
            <p:cNvPr id="16397" name="Freeform 9"/>
            <p:cNvSpPr>
              <a:spLocks/>
            </p:cNvSpPr>
            <p:nvPr/>
          </p:nvSpPr>
          <p:spPr bwMode="auto">
            <a:xfrm>
              <a:off x="3454" y="3300"/>
              <a:ext cx="74" cy="39"/>
            </a:xfrm>
            <a:custGeom>
              <a:avLst/>
              <a:gdLst>
                <a:gd name="T0" fmla="*/ 0 w 74"/>
                <a:gd name="T1" fmla="*/ 0 h 39"/>
                <a:gd name="T2" fmla="*/ 73 w 74"/>
                <a:gd name="T3" fmla="*/ 15 h 39"/>
                <a:gd name="T4" fmla="*/ 4 w 74"/>
                <a:gd name="T5" fmla="*/ 38 h 39"/>
                <a:gd name="T6" fmla="*/ 0 w 74"/>
                <a:gd name="T7" fmla="*/ 0 h 39"/>
                <a:gd name="T8" fmla="*/ 0 60000 65536"/>
                <a:gd name="T9" fmla="*/ 0 60000 65536"/>
                <a:gd name="T10" fmla="*/ 0 60000 65536"/>
                <a:gd name="T11" fmla="*/ 0 60000 65536"/>
                <a:gd name="T12" fmla="*/ 0 w 74"/>
                <a:gd name="T13" fmla="*/ 0 h 39"/>
                <a:gd name="T14" fmla="*/ 74 w 74"/>
                <a:gd name="T15" fmla="*/ 39 h 39"/>
              </a:gdLst>
              <a:ahLst/>
              <a:cxnLst>
                <a:cxn ang="T8">
                  <a:pos x="T0" y="T1"/>
                </a:cxn>
                <a:cxn ang="T9">
                  <a:pos x="T2" y="T3"/>
                </a:cxn>
                <a:cxn ang="T10">
                  <a:pos x="T4" y="T5"/>
                </a:cxn>
                <a:cxn ang="T11">
                  <a:pos x="T6" y="T7"/>
                </a:cxn>
              </a:cxnLst>
              <a:rect l="T12" t="T13" r="T14" b="T15"/>
              <a:pathLst>
                <a:path w="74" h="39">
                  <a:moveTo>
                    <a:pt x="0" y="0"/>
                  </a:moveTo>
                  <a:lnTo>
                    <a:pt x="73" y="15"/>
                  </a:lnTo>
                  <a:lnTo>
                    <a:pt x="4" y="38"/>
                  </a:lnTo>
                  <a:lnTo>
                    <a:pt x="0" y="0"/>
                  </a:lnTo>
                </a:path>
              </a:pathLst>
            </a:custGeom>
            <a:solidFill>
              <a:srgbClr val="FFC080"/>
            </a:solidFill>
            <a:ln w="12700" cap="rnd">
              <a:solidFill>
                <a:srgbClr val="000000"/>
              </a:solidFill>
              <a:round/>
              <a:headEnd type="none" w="sm" len="sm"/>
              <a:tailEnd type="none" w="sm" len="sm"/>
            </a:ln>
          </p:spPr>
          <p:txBody>
            <a:bodyPr/>
            <a:lstStyle/>
            <a:p>
              <a:endParaRPr lang="en-US"/>
            </a:p>
          </p:txBody>
        </p:sp>
        <p:sp>
          <p:nvSpPr>
            <p:cNvPr id="16398" name="Freeform 10"/>
            <p:cNvSpPr>
              <a:spLocks/>
            </p:cNvSpPr>
            <p:nvPr/>
          </p:nvSpPr>
          <p:spPr bwMode="auto">
            <a:xfrm>
              <a:off x="3464" y="3386"/>
              <a:ext cx="33" cy="23"/>
            </a:xfrm>
            <a:custGeom>
              <a:avLst/>
              <a:gdLst>
                <a:gd name="T0" fmla="*/ 1 w 33"/>
                <a:gd name="T1" fmla="*/ 22 h 23"/>
                <a:gd name="T2" fmla="*/ 32 w 33"/>
                <a:gd name="T3" fmla="*/ 0 h 23"/>
                <a:gd name="T4" fmla="*/ 15 w 33"/>
                <a:gd name="T5" fmla="*/ 2 h 23"/>
                <a:gd name="T6" fmla="*/ 0 w 33"/>
                <a:gd name="T7" fmla="*/ 8 h 23"/>
                <a:gd name="T8" fmla="*/ 1 w 33"/>
                <a:gd name="T9" fmla="*/ 22 h 23"/>
                <a:gd name="T10" fmla="*/ 0 60000 65536"/>
                <a:gd name="T11" fmla="*/ 0 60000 65536"/>
                <a:gd name="T12" fmla="*/ 0 60000 65536"/>
                <a:gd name="T13" fmla="*/ 0 60000 65536"/>
                <a:gd name="T14" fmla="*/ 0 60000 65536"/>
                <a:gd name="T15" fmla="*/ 0 w 33"/>
                <a:gd name="T16" fmla="*/ 0 h 23"/>
                <a:gd name="T17" fmla="*/ 33 w 33"/>
                <a:gd name="T18" fmla="*/ 23 h 23"/>
              </a:gdLst>
              <a:ahLst/>
              <a:cxnLst>
                <a:cxn ang="T10">
                  <a:pos x="T0" y="T1"/>
                </a:cxn>
                <a:cxn ang="T11">
                  <a:pos x="T2" y="T3"/>
                </a:cxn>
                <a:cxn ang="T12">
                  <a:pos x="T4" y="T5"/>
                </a:cxn>
                <a:cxn ang="T13">
                  <a:pos x="T6" y="T7"/>
                </a:cxn>
                <a:cxn ang="T14">
                  <a:pos x="T8" y="T9"/>
                </a:cxn>
              </a:cxnLst>
              <a:rect l="T15" t="T16" r="T17" b="T18"/>
              <a:pathLst>
                <a:path w="33" h="23">
                  <a:moveTo>
                    <a:pt x="1" y="22"/>
                  </a:moveTo>
                  <a:lnTo>
                    <a:pt x="32" y="0"/>
                  </a:lnTo>
                  <a:lnTo>
                    <a:pt x="15" y="2"/>
                  </a:lnTo>
                  <a:lnTo>
                    <a:pt x="0" y="8"/>
                  </a:lnTo>
                  <a:lnTo>
                    <a:pt x="1" y="22"/>
                  </a:lnTo>
                </a:path>
              </a:pathLst>
            </a:custGeom>
            <a:solidFill>
              <a:srgbClr val="FFC080"/>
            </a:solidFill>
            <a:ln w="12700" cap="rnd">
              <a:solidFill>
                <a:srgbClr val="000000"/>
              </a:solidFill>
              <a:round/>
              <a:headEnd type="none" w="sm" len="sm"/>
              <a:tailEnd type="none" w="sm" len="sm"/>
            </a:ln>
          </p:spPr>
          <p:txBody>
            <a:bodyPr/>
            <a:lstStyle/>
            <a:p>
              <a:endParaRPr lang="en-US"/>
            </a:p>
          </p:txBody>
        </p:sp>
        <p:sp>
          <p:nvSpPr>
            <p:cNvPr id="16399" name="Freeform 11"/>
            <p:cNvSpPr>
              <a:spLocks/>
            </p:cNvSpPr>
            <p:nvPr/>
          </p:nvSpPr>
          <p:spPr bwMode="auto">
            <a:xfrm>
              <a:off x="3469" y="3432"/>
              <a:ext cx="63" cy="59"/>
            </a:xfrm>
            <a:custGeom>
              <a:avLst/>
              <a:gdLst>
                <a:gd name="T0" fmla="*/ 50 w 63"/>
                <a:gd name="T1" fmla="*/ 45 h 59"/>
                <a:gd name="T2" fmla="*/ 35 w 63"/>
                <a:gd name="T3" fmla="*/ 54 h 59"/>
                <a:gd name="T4" fmla="*/ 6 w 63"/>
                <a:gd name="T5" fmla="*/ 58 h 59"/>
                <a:gd name="T6" fmla="*/ 0 w 63"/>
                <a:gd name="T7" fmla="*/ 0 h 59"/>
                <a:gd name="T8" fmla="*/ 62 w 63"/>
                <a:gd name="T9" fmla="*/ 33 h 59"/>
                <a:gd name="T10" fmla="*/ 50 w 63"/>
                <a:gd name="T11" fmla="*/ 45 h 59"/>
                <a:gd name="T12" fmla="*/ 0 60000 65536"/>
                <a:gd name="T13" fmla="*/ 0 60000 65536"/>
                <a:gd name="T14" fmla="*/ 0 60000 65536"/>
                <a:gd name="T15" fmla="*/ 0 60000 65536"/>
                <a:gd name="T16" fmla="*/ 0 60000 65536"/>
                <a:gd name="T17" fmla="*/ 0 60000 65536"/>
                <a:gd name="T18" fmla="*/ 0 w 63"/>
                <a:gd name="T19" fmla="*/ 0 h 59"/>
                <a:gd name="T20" fmla="*/ 63 w 63"/>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63" h="59">
                  <a:moveTo>
                    <a:pt x="50" y="45"/>
                  </a:moveTo>
                  <a:lnTo>
                    <a:pt x="35" y="54"/>
                  </a:lnTo>
                  <a:lnTo>
                    <a:pt x="6" y="58"/>
                  </a:lnTo>
                  <a:lnTo>
                    <a:pt x="0" y="0"/>
                  </a:lnTo>
                  <a:lnTo>
                    <a:pt x="62" y="33"/>
                  </a:lnTo>
                  <a:lnTo>
                    <a:pt x="50" y="45"/>
                  </a:lnTo>
                </a:path>
              </a:pathLst>
            </a:custGeom>
            <a:solidFill>
              <a:srgbClr val="FFC080"/>
            </a:solidFill>
            <a:ln w="12700" cap="rnd">
              <a:solidFill>
                <a:srgbClr val="000000"/>
              </a:solidFill>
              <a:round/>
              <a:headEnd type="none" w="sm" len="sm"/>
              <a:tailEnd type="none" w="sm" len="sm"/>
            </a:ln>
          </p:spPr>
          <p:txBody>
            <a:bodyPr/>
            <a:lstStyle/>
            <a:p>
              <a:endParaRPr lang="en-US"/>
            </a:p>
          </p:txBody>
        </p:sp>
        <p:sp>
          <p:nvSpPr>
            <p:cNvPr id="16400" name="Freeform 12"/>
            <p:cNvSpPr>
              <a:spLocks/>
            </p:cNvSpPr>
            <p:nvPr/>
          </p:nvSpPr>
          <p:spPr bwMode="auto">
            <a:xfrm>
              <a:off x="3343" y="3360"/>
              <a:ext cx="596" cy="386"/>
            </a:xfrm>
            <a:custGeom>
              <a:avLst/>
              <a:gdLst>
                <a:gd name="T0" fmla="*/ 67 w 596"/>
                <a:gd name="T1" fmla="*/ 385 h 386"/>
                <a:gd name="T2" fmla="*/ 96 w 596"/>
                <a:gd name="T3" fmla="*/ 381 h 386"/>
                <a:gd name="T4" fmla="*/ 128 w 596"/>
                <a:gd name="T5" fmla="*/ 376 h 386"/>
                <a:gd name="T6" fmla="*/ 178 w 596"/>
                <a:gd name="T7" fmla="*/ 353 h 386"/>
                <a:gd name="T8" fmla="*/ 230 w 596"/>
                <a:gd name="T9" fmla="*/ 332 h 386"/>
                <a:gd name="T10" fmla="*/ 345 w 596"/>
                <a:gd name="T11" fmla="*/ 270 h 386"/>
                <a:gd name="T12" fmla="*/ 447 w 596"/>
                <a:gd name="T13" fmla="*/ 215 h 386"/>
                <a:gd name="T14" fmla="*/ 504 w 596"/>
                <a:gd name="T15" fmla="*/ 180 h 386"/>
                <a:gd name="T16" fmla="*/ 527 w 596"/>
                <a:gd name="T17" fmla="*/ 165 h 386"/>
                <a:gd name="T18" fmla="*/ 552 w 596"/>
                <a:gd name="T19" fmla="*/ 149 h 386"/>
                <a:gd name="T20" fmla="*/ 575 w 596"/>
                <a:gd name="T21" fmla="*/ 130 h 386"/>
                <a:gd name="T22" fmla="*/ 587 w 596"/>
                <a:gd name="T23" fmla="*/ 117 h 386"/>
                <a:gd name="T24" fmla="*/ 591 w 596"/>
                <a:gd name="T25" fmla="*/ 111 h 386"/>
                <a:gd name="T26" fmla="*/ 593 w 596"/>
                <a:gd name="T27" fmla="*/ 97 h 386"/>
                <a:gd name="T28" fmla="*/ 595 w 596"/>
                <a:gd name="T29" fmla="*/ 88 h 386"/>
                <a:gd name="T30" fmla="*/ 593 w 596"/>
                <a:gd name="T31" fmla="*/ 78 h 386"/>
                <a:gd name="T32" fmla="*/ 591 w 596"/>
                <a:gd name="T33" fmla="*/ 69 h 386"/>
                <a:gd name="T34" fmla="*/ 587 w 596"/>
                <a:gd name="T35" fmla="*/ 63 h 386"/>
                <a:gd name="T36" fmla="*/ 581 w 596"/>
                <a:gd name="T37" fmla="*/ 57 h 386"/>
                <a:gd name="T38" fmla="*/ 543 w 596"/>
                <a:gd name="T39" fmla="*/ 34 h 386"/>
                <a:gd name="T40" fmla="*/ 504 w 596"/>
                <a:gd name="T41" fmla="*/ 17 h 386"/>
                <a:gd name="T42" fmla="*/ 462 w 596"/>
                <a:gd name="T43" fmla="*/ 1 h 386"/>
                <a:gd name="T44" fmla="*/ 447 w 596"/>
                <a:gd name="T45" fmla="*/ 0 h 386"/>
                <a:gd name="T46" fmla="*/ 297 w 596"/>
                <a:gd name="T47" fmla="*/ 124 h 386"/>
                <a:gd name="T48" fmla="*/ 280 w 596"/>
                <a:gd name="T49" fmla="*/ 155 h 386"/>
                <a:gd name="T50" fmla="*/ 255 w 596"/>
                <a:gd name="T51" fmla="*/ 199 h 386"/>
                <a:gd name="T52" fmla="*/ 224 w 596"/>
                <a:gd name="T53" fmla="*/ 241 h 386"/>
                <a:gd name="T54" fmla="*/ 188 w 596"/>
                <a:gd name="T55" fmla="*/ 282 h 386"/>
                <a:gd name="T56" fmla="*/ 147 w 596"/>
                <a:gd name="T57" fmla="*/ 320 h 386"/>
                <a:gd name="T58" fmla="*/ 134 w 596"/>
                <a:gd name="T59" fmla="*/ 332 h 386"/>
                <a:gd name="T60" fmla="*/ 119 w 596"/>
                <a:gd name="T61" fmla="*/ 339 h 386"/>
                <a:gd name="T62" fmla="*/ 99 w 596"/>
                <a:gd name="T63" fmla="*/ 345 h 386"/>
                <a:gd name="T64" fmla="*/ 80 w 596"/>
                <a:gd name="T65" fmla="*/ 343 h 386"/>
                <a:gd name="T66" fmla="*/ 73 w 596"/>
                <a:gd name="T67" fmla="*/ 341 h 386"/>
                <a:gd name="T68" fmla="*/ 40 w 596"/>
                <a:gd name="T69" fmla="*/ 326 h 386"/>
                <a:gd name="T70" fmla="*/ 0 w 596"/>
                <a:gd name="T71" fmla="*/ 343 h 386"/>
                <a:gd name="T72" fmla="*/ 0 w 596"/>
                <a:gd name="T73" fmla="*/ 357 h 386"/>
                <a:gd name="T74" fmla="*/ 3 w 596"/>
                <a:gd name="T75" fmla="*/ 368 h 386"/>
                <a:gd name="T76" fmla="*/ 13 w 596"/>
                <a:gd name="T77" fmla="*/ 376 h 386"/>
                <a:gd name="T78" fmla="*/ 25 w 596"/>
                <a:gd name="T79" fmla="*/ 381 h 386"/>
                <a:gd name="T80" fmla="*/ 38 w 596"/>
                <a:gd name="T81" fmla="*/ 383 h 386"/>
                <a:gd name="T82" fmla="*/ 67 w 596"/>
                <a:gd name="T83" fmla="*/ 385 h 3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6"/>
                <a:gd name="T127" fmla="*/ 0 h 386"/>
                <a:gd name="T128" fmla="*/ 596 w 596"/>
                <a:gd name="T129" fmla="*/ 386 h 38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6" h="386">
                  <a:moveTo>
                    <a:pt x="67" y="385"/>
                  </a:moveTo>
                  <a:lnTo>
                    <a:pt x="96" y="381"/>
                  </a:lnTo>
                  <a:lnTo>
                    <a:pt x="128" y="376"/>
                  </a:lnTo>
                  <a:lnTo>
                    <a:pt x="178" y="353"/>
                  </a:lnTo>
                  <a:lnTo>
                    <a:pt x="230" y="332"/>
                  </a:lnTo>
                  <a:lnTo>
                    <a:pt x="345" y="270"/>
                  </a:lnTo>
                  <a:lnTo>
                    <a:pt x="447" y="215"/>
                  </a:lnTo>
                  <a:lnTo>
                    <a:pt x="504" y="180"/>
                  </a:lnTo>
                  <a:lnTo>
                    <a:pt x="527" y="165"/>
                  </a:lnTo>
                  <a:lnTo>
                    <a:pt x="552" y="149"/>
                  </a:lnTo>
                  <a:lnTo>
                    <a:pt x="575" y="130"/>
                  </a:lnTo>
                  <a:lnTo>
                    <a:pt x="587" y="117"/>
                  </a:lnTo>
                  <a:lnTo>
                    <a:pt x="591" y="111"/>
                  </a:lnTo>
                  <a:lnTo>
                    <a:pt x="593" y="97"/>
                  </a:lnTo>
                  <a:lnTo>
                    <a:pt x="595" y="88"/>
                  </a:lnTo>
                  <a:lnTo>
                    <a:pt x="593" y="78"/>
                  </a:lnTo>
                  <a:lnTo>
                    <a:pt x="591" y="69"/>
                  </a:lnTo>
                  <a:lnTo>
                    <a:pt x="587" y="63"/>
                  </a:lnTo>
                  <a:lnTo>
                    <a:pt x="581" y="57"/>
                  </a:lnTo>
                  <a:lnTo>
                    <a:pt x="543" y="34"/>
                  </a:lnTo>
                  <a:lnTo>
                    <a:pt x="504" y="17"/>
                  </a:lnTo>
                  <a:lnTo>
                    <a:pt x="462" y="1"/>
                  </a:lnTo>
                  <a:lnTo>
                    <a:pt x="447" y="0"/>
                  </a:lnTo>
                  <a:lnTo>
                    <a:pt x="297" y="124"/>
                  </a:lnTo>
                  <a:lnTo>
                    <a:pt x="280" y="155"/>
                  </a:lnTo>
                  <a:lnTo>
                    <a:pt x="255" y="199"/>
                  </a:lnTo>
                  <a:lnTo>
                    <a:pt x="224" y="241"/>
                  </a:lnTo>
                  <a:lnTo>
                    <a:pt x="188" y="282"/>
                  </a:lnTo>
                  <a:lnTo>
                    <a:pt x="147" y="320"/>
                  </a:lnTo>
                  <a:lnTo>
                    <a:pt x="134" y="332"/>
                  </a:lnTo>
                  <a:lnTo>
                    <a:pt x="119" y="339"/>
                  </a:lnTo>
                  <a:lnTo>
                    <a:pt x="99" y="345"/>
                  </a:lnTo>
                  <a:lnTo>
                    <a:pt x="80" y="343"/>
                  </a:lnTo>
                  <a:lnTo>
                    <a:pt x="73" y="341"/>
                  </a:lnTo>
                  <a:lnTo>
                    <a:pt x="40" y="326"/>
                  </a:lnTo>
                  <a:lnTo>
                    <a:pt x="0" y="343"/>
                  </a:lnTo>
                  <a:lnTo>
                    <a:pt x="0" y="357"/>
                  </a:lnTo>
                  <a:lnTo>
                    <a:pt x="3" y="368"/>
                  </a:lnTo>
                  <a:lnTo>
                    <a:pt x="13" y="376"/>
                  </a:lnTo>
                  <a:lnTo>
                    <a:pt x="25" y="381"/>
                  </a:lnTo>
                  <a:lnTo>
                    <a:pt x="38" y="383"/>
                  </a:lnTo>
                  <a:lnTo>
                    <a:pt x="67" y="385"/>
                  </a:lnTo>
                </a:path>
              </a:pathLst>
            </a:custGeom>
            <a:solidFill>
              <a:srgbClr val="FFC080"/>
            </a:solidFill>
            <a:ln w="12700" cap="rnd">
              <a:solidFill>
                <a:srgbClr val="000000"/>
              </a:solidFill>
              <a:round/>
              <a:headEnd type="none" w="sm" len="sm"/>
              <a:tailEnd type="none" w="sm" len="sm"/>
            </a:ln>
          </p:spPr>
          <p:txBody>
            <a:bodyPr/>
            <a:lstStyle/>
            <a:p>
              <a:endParaRPr lang="en-US"/>
            </a:p>
          </p:txBody>
        </p:sp>
        <p:sp>
          <p:nvSpPr>
            <p:cNvPr id="16401" name="Freeform 13"/>
            <p:cNvSpPr>
              <a:spLocks/>
            </p:cNvSpPr>
            <p:nvPr/>
          </p:nvSpPr>
          <p:spPr bwMode="auto">
            <a:xfrm>
              <a:off x="3467" y="3417"/>
              <a:ext cx="76" cy="49"/>
            </a:xfrm>
            <a:custGeom>
              <a:avLst/>
              <a:gdLst>
                <a:gd name="T0" fmla="*/ 0 w 76"/>
                <a:gd name="T1" fmla="*/ 0 h 49"/>
                <a:gd name="T2" fmla="*/ 75 w 76"/>
                <a:gd name="T3" fmla="*/ 39 h 49"/>
                <a:gd name="T4" fmla="*/ 68 w 76"/>
                <a:gd name="T5" fmla="*/ 46 h 49"/>
                <a:gd name="T6" fmla="*/ 64 w 76"/>
                <a:gd name="T7" fmla="*/ 48 h 49"/>
                <a:gd name="T8" fmla="*/ 2 w 76"/>
                <a:gd name="T9" fmla="*/ 15 h 49"/>
                <a:gd name="T10" fmla="*/ 0 w 76"/>
                <a:gd name="T11" fmla="*/ 0 h 49"/>
                <a:gd name="T12" fmla="*/ 0 60000 65536"/>
                <a:gd name="T13" fmla="*/ 0 60000 65536"/>
                <a:gd name="T14" fmla="*/ 0 60000 65536"/>
                <a:gd name="T15" fmla="*/ 0 60000 65536"/>
                <a:gd name="T16" fmla="*/ 0 60000 65536"/>
                <a:gd name="T17" fmla="*/ 0 60000 65536"/>
                <a:gd name="T18" fmla="*/ 0 w 76"/>
                <a:gd name="T19" fmla="*/ 0 h 49"/>
                <a:gd name="T20" fmla="*/ 76 w 76"/>
                <a:gd name="T21" fmla="*/ 49 h 49"/>
              </a:gdLst>
              <a:ahLst/>
              <a:cxnLst>
                <a:cxn ang="T12">
                  <a:pos x="T0" y="T1"/>
                </a:cxn>
                <a:cxn ang="T13">
                  <a:pos x="T2" y="T3"/>
                </a:cxn>
                <a:cxn ang="T14">
                  <a:pos x="T4" y="T5"/>
                </a:cxn>
                <a:cxn ang="T15">
                  <a:pos x="T6" y="T7"/>
                </a:cxn>
                <a:cxn ang="T16">
                  <a:pos x="T8" y="T9"/>
                </a:cxn>
                <a:cxn ang="T17">
                  <a:pos x="T10" y="T11"/>
                </a:cxn>
              </a:cxnLst>
              <a:rect l="T18" t="T19" r="T20" b="T21"/>
              <a:pathLst>
                <a:path w="76" h="49">
                  <a:moveTo>
                    <a:pt x="0" y="0"/>
                  </a:moveTo>
                  <a:lnTo>
                    <a:pt x="75" y="39"/>
                  </a:lnTo>
                  <a:lnTo>
                    <a:pt x="68" y="46"/>
                  </a:lnTo>
                  <a:lnTo>
                    <a:pt x="64" y="48"/>
                  </a:lnTo>
                  <a:lnTo>
                    <a:pt x="2" y="15"/>
                  </a:lnTo>
                  <a:lnTo>
                    <a:pt x="0" y="0"/>
                  </a:lnTo>
                </a:path>
              </a:pathLst>
            </a:custGeom>
            <a:solidFill>
              <a:srgbClr val="000000"/>
            </a:solidFill>
            <a:ln w="12700" cap="rnd">
              <a:solidFill>
                <a:srgbClr val="000000"/>
              </a:solidFill>
              <a:round/>
              <a:headEnd type="none" w="sm" len="sm"/>
              <a:tailEnd type="none" w="sm" len="sm"/>
            </a:ln>
          </p:spPr>
          <p:txBody>
            <a:bodyPr/>
            <a:lstStyle/>
            <a:p>
              <a:endParaRPr lang="en-US"/>
            </a:p>
          </p:txBody>
        </p:sp>
        <p:sp>
          <p:nvSpPr>
            <p:cNvPr id="16402" name="Freeform 14"/>
            <p:cNvSpPr>
              <a:spLocks/>
            </p:cNvSpPr>
            <p:nvPr/>
          </p:nvSpPr>
          <p:spPr bwMode="auto">
            <a:xfrm>
              <a:off x="3465" y="3385"/>
              <a:ext cx="132" cy="72"/>
            </a:xfrm>
            <a:custGeom>
              <a:avLst/>
              <a:gdLst>
                <a:gd name="T0" fmla="*/ 85 w 132"/>
                <a:gd name="T1" fmla="*/ 61 h 72"/>
                <a:gd name="T2" fmla="*/ 95 w 132"/>
                <a:gd name="T3" fmla="*/ 46 h 72"/>
                <a:gd name="T4" fmla="*/ 98 w 132"/>
                <a:gd name="T5" fmla="*/ 42 h 72"/>
                <a:gd name="T6" fmla="*/ 102 w 132"/>
                <a:gd name="T7" fmla="*/ 40 h 72"/>
                <a:gd name="T8" fmla="*/ 118 w 132"/>
                <a:gd name="T9" fmla="*/ 40 h 72"/>
                <a:gd name="T10" fmla="*/ 127 w 132"/>
                <a:gd name="T11" fmla="*/ 15 h 72"/>
                <a:gd name="T12" fmla="*/ 131 w 132"/>
                <a:gd name="T13" fmla="*/ 5 h 72"/>
                <a:gd name="T14" fmla="*/ 127 w 132"/>
                <a:gd name="T15" fmla="*/ 7 h 72"/>
                <a:gd name="T16" fmla="*/ 114 w 132"/>
                <a:gd name="T17" fmla="*/ 5 h 72"/>
                <a:gd name="T18" fmla="*/ 89 w 132"/>
                <a:gd name="T19" fmla="*/ 0 h 72"/>
                <a:gd name="T20" fmla="*/ 56 w 132"/>
                <a:gd name="T21" fmla="*/ 0 h 72"/>
                <a:gd name="T22" fmla="*/ 31 w 132"/>
                <a:gd name="T23" fmla="*/ 1 h 72"/>
                <a:gd name="T24" fmla="*/ 0 w 132"/>
                <a:gd name="T25" fmla="*/ 23 h 72"/>
                <a:gd name="T26" fmla="*/ 2 w 132"/>
                <a:gd name="T27" fmla="*/ 32 h 72"/>
                <a:gd name="T28" fmla="*/ 77 w 132"/>
                <a:gd name="T29" fmla="*/ 71 h 72"/>
                <a:gd name="T30" fmla="*/ 85 w 132"/>
                <a:gd name="T31" fmla="*/ 61 h 7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2"/>
                <a:gd name="T49" fmla="*/ 0 h 72"/>
                <a:gd name="T50" fmla="*/ 132 w 132"/>
                <a:gd name="T51" fmla="*/ 72 h 7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2" h="72">
                  <a:moveTo>
                    <a:pt x="85" y="61"/>
                  </a:moveTo>
                  <a:lnTo>
                    <a:pt x="95" y="46"/>
                  </a:lnTo>
                  <a:lnTo>
                    <a:pt x="98" y="42"/>
                  </a:lnTo>
                  <a:lnTo>
                    <a:pt x="102" y="40"/>
                  </a:lnTo>
                  <a:lnTo>
                    <a:pt x="118" y="40"/>
                  </a:lnTo>
                  <a:lnTo>
                    <a:pt x="127" y="15"/>
                  </a:lnTo>
                  <a:lnTo>
                    <a:pt x="131" y="5"/>
                  </a:lnTo>
                  <a:lnTo>
                    <a:pt x="127" y="7"/>
                  </a:lnTo>
                  <a:lnTo>
                    <a:pt x="114" y="5"/>
                  </a:lnTo>
                  <a:lnTo>
                    <a:pt x="89" y="0"/>
                  </a:lnTo>
                  <a:lnTo>
                    <a:pt x="56" y="0"/>
                  </a:lnTo>
                  <a:lnTo>
                    <a:pt x="31" y="1"/>
                  </a:lnTo>
                  <a:lnTo>
                    <a:pt x="0" y="23"/>
                  </a:lnTo>
                  <a:lnTo>
                    <a:pt x="2" y="32"/>
                  </a:lnTo>
                  <a:lnTo>
                    <a:pt x="77" y="71"/>
                  </a:lnTo>
                  <a:lnTo>
                    <a:pt x="85" y="61"/>
                  </a:lnTo>
                </a:path>
              </a:pathLst>
            </a:custGeom>
            <a:solidFill>
              <a:srgbClr val="FFFFFF"/>
            </a:solidFill>
            <a:ln w="12700" cap="rnd">
              <a:solidFill>
                <a:srgbClr val="000000"/>
              </a:solidFill>
              <a:round/>
              <a:headEnd type="none" w="sm" len="sm"/>
              <a:tailEnd type="none" w="sm" len="sm"/>
            </a:ln>
          </p:spPr>
          <p:txBody>
            <a:bodyPr/>
            <a:lstStyle/>
            <a:p>
              <a:endParaRPr lang="en-US"/>
            </a:p>
          </p:txBody>
        </p:sp>
        <p:sp>
          <p:nvSpPr>
            <p:cNvPr id="16403" name="Freeform 15"/>
            <p:cNvSpPr>
              <a:spLocks/>
            </p:cNvSpPr>
            <p:nvPr/>
          </p:nvSpPr>
          <p:spPr bwMode="auto">
            <a:xfrm>
              <a:off x="3548" y="3191"/>
              <a:ext cx="306" cy="294"/>
            </a:xfrm>
            <a:custGeom>
              <a:avLst/>
              <a:gdLst>
                <a:gd name="T0" fmla="*/ 48 w 306"/>
                <a:gd name="T1" fmla="*/ 178 h 294"/>
                <a:gd name="T2" fmla="*/ 33 w 306"/>
                <a:gd name="T3" fmla="*/ 169 h 294"/>
                <a:gd name="T4" fmla="*/ 19 w 306"/>
                <a:gd name="T5" fmla="*/ 165 h 294"/>
                <a:gd name="T6" fmla="*/ 0 w 306"/>
                <a:gd name="T7" fmla="*/ 159 h 294"/>
                <a:gd name="T8" fmla="*/ 23 w 306"/>
                <a:gd name="T9" fmla="*/ 138 h 294"/>
                <a:gd name="T10" fmla="*/ 63 w 306"/>
                <a:gd name="T11" fmla="*/ 130 h 294"/>
                <a:gd name="T12" fmla="*/ 75 w 306"/>
                <a:gd name="T13" fmla="*/ 126 h 294"/>
                <a:gd name="T14" fmla="*/ 69 w 306"/>
                <a:gd name="T15" fmla="*/ 121 h 294"/>
                <a:gd name="T16" fmla="*/ 44 w 306"/>
                <a:gd name="T17" fmla="*/ 82 h 294"/>
                <a:gd name="T18" fmla="*/ 94 w 306"/>
                <a:gd name="T19" fmla="*/ 23 h 294"/>
                <a:gd name="T20" fmla="*/ 132 w 306"/>
                <a:gd name="T21" fmla="*/ 9 h 294"/>
                <a:gd name="T22" fmla="*/ 152 w 306"/>
                <a:gd name="T23" fmla="*/ 19 h 294"/>
                <a:gd name="T24" fmla="*/ 175 w 306"/>
                <a:gd name="T25" fmla="*/ 51 h 294"/>
                <a:gd name="T26" fmla="*/ 188 w 306"/>
                <a:gd name="T27" fmla="*/ 67 h 294"/>
                <a:gd name="T28" fmla="*/ 205 w 306"/>
                <a:gd name="T29" fmla="*/ 80 h 294"/>
                <a:gd name="T30" fmla="*/ 225 w 306"/>
                <a:gd name="T31" fmla="*/ 88 h 294"/>
                <a:gd name="T32" fmla="*/ 244 w 306"/>
                <a:gd name="T33" fmla="*/ 96 h 294"/>
                <a:gd name="T34" fmla="*/ 276 w 306"/>
                <a:gd name="T35" fmla="*/ 98 h 294"/>
                <a:gd name="T36" fmla="*/ 294 w 306"/>
                <a:gd name="T37" fmla="*/ 96 h 294"/>
                <a:gd name="T38" fmla="*/ 305 w 306"/>
                <a:gd name="T39" fmla="*/ 115 h 294"/>
                <a:gd name="T40" fmla="*/ 92 w 306"/>
                <a:gd name="T41" fmla="*/ 293 h 294"/>
                <a:gd name="T42" fmla="*/ 98 w 306"/>
                <a:gd name="T43" fmla="*/ 270 h 294"/>
                <a:gd name="T44" fmla="*/ 136 w 306"/>
                <a:gd name="T45" fmla="*/ 241 h 294"/>
                <a:gd name="T46" fmla="*/ 152 w 306"/>
                <a:gd name="T47" fmla="*/ 220 h 294"/>
                <a:gd name="T48" fmla="*/ 150 w 306"/>
                <a:gd name="T49" fmla="*/ 201 h 294"/>
                <a:gd name="T50" fmla="*/ 152 w 306"/>
                <a:gd name="T51" fmla="*/ 180 h 294"/>
                <a:gd name="T52" fmla="*/ 146 w 306"/>
                <a:gd name="T53" fmla="*/ 170 h 294"/>
                <a:gd name="T54" fmla="*/ 148 w 306"/>
                <a:gd name="T55" fmla="*/ 153 h 294"/>
                <a:gd name="T56" fmla="*/ 140 w 306"/>
                <a:gd name="T57" fmla="*/ 146 h 294"/>
                <a:gd name="T58" fmla="*/ 140 w 306"/>
                <a:gd name="T59" fmla="*/ 134 h 294"/>
                <a:gd name="T60" fmla="*/ 132 w 306"/>
                <a:gd name="T61" fmla="*/ 124 h 294"/>
                <a:gd name="T62" fmla="*/ 131 w 306"/>
                <a:gd name="T63" fmla="*/ 57 h 294"/>
                <a:gd name="T64" fmla="*/ 111 w 306"/>
                <a:gd name="T65" fmla="*/ 126 h 294"/>
                <a:gd name="T66" fmla="*/ 86 w 306"/>
                <a:gd name="T67" fmla="*/ 132 h 294"/>
                <a:gd name="T68" fmla="*/ 56 w 306"/>
                <a:gd name="T69" fmla="*/ 149 h 294"/>
                <a:gd name="T70" fmla="*/ 54 w 306"/>
                <a:gd name="T71" fmla="*/ 184 h 29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06"/>
                <a:gd name="T109" fmla="*/ 0 h 294"/>
                <a:gd name="T110" fmla="*/ 306 w 306"/>
                <a:gd name="T111" fmla="*/ 294 h 29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06" h="294">
                  <a:moveTo>
                    <a:pt x="52" y="184"/>
                  </a:moveTo>
                  <a:lnTo>
                    <a:pt x="48" y="178"/>
                  </a:lnTo>
                  <a:lnTo>
                    <a:pt x="38" y="172"/>
                  </a:lnTo>
                  <a:lnTo>
                    <a:pt x="33" y="169"/>
                  </a:lnTo>
                  <a:lnTo>
                    <a:pt x="25" y="167"/>
                  </a:lnTo>
                  <a:lnTo>
                    <a:pt x="19" y="165"/>
                  </a:lnTo>
                  <a:lnTo>
                    <a:pt x="10" y="163"/>
                  </a:lnTo>
                  <a:lnTo>
                    <a:pt x="0" y="159"/>
                  </a:lnTo>
                  <a:lnTo>
                    <a:pt x="0" y="149"/>
                  </a:lnTo>
                  <a:lnTo>
                    <a:pt x="23" y="138"/>
                  </a:lnTo>
                  <a:lnTo>
                    <a:pt x="40" y="126"/>
                  </a:lnTo>
                  <a:lnTo>
                    <a:pt x="63" y="130"/>
                  </a:lnTo>
                  <a:lnTo>
                    <a:pt x="73" y="130"/>
                  </a:lnTo>
                  <a:lnTo>
                    <a:pt x="75" y="126"/>
                  </a:lnTo>
                  <a:lnTo>
                    <a:pt x="73" y="123"/>
                  </a:lnTo>
                  <a:lnTo>
                    <a:pt x="69" y="121"/>
                  </a:lnTo>
                  <a:lnTo>
                    <a:pt x="31" y="105"/>
                  </a:lnTo>
                  <a:lnTo>
                    <a:pt x="44" y="82"/>
                  </a:lnTo>
                  <a:lnTo>
                    <a:pt x="69" y="50"/>
                  </a:lnTo>
                  <a:lnTo>
                    <a:pt x="94" y="23"/>
                  </a:lnTo>
                  <a:lnTo>
                    <a:pt x="123" y="0"/>
                  </a:lnTo>
                  <a:lnTo>
                    <a:pt x="132" y="9"/>
                  </a:lnTo>
                  <a:lnTo>
                    <a:pt x="138" y="19"/>
                  </a:lnTo>
                  <a:lnTo>
                    <a:pt x="152" y="19"/>
                  </a:lnTo>
                  <a:lnTo>
                    <a:pt x="169" y="44"/>
                  </a:lnTo>
                  <a:lnTo>
                    <a:pt x="175" y="51"/>
                  </a:lnTo>
                  <a:lnTo>
                    <a:pt x="180" y="59"/>
                  </a:lnTo>
                  <a:lnTo>
                    <a:pt x="188" y="67"/>
                  </a:lnTo>
                  <a:lnTo>
                    <a:pt x="198" y="73"/>
                  </a:lnTo>
                  <a:lnTo>
                    <a:pt x="205" y="80"/>
                  </a:lnTo>
                  <a:lnTo>
                    <a:pt x="215" y="86"/>
                  </a:lnTo>
                  <a:lnTo>
                    <a:pt x="225" y="88"/>
                  </a:lnTo>
                  <a:lnTo>
                    <a:pt x="234" y="92"/>
                  </a:lnTo>
                  <a:lnTo>
                    <a:pt x="244" y="96"/>
                  </a:lnTo>
                  <a:lnTo>
                    <a:pt x="255" y="98"/>
                  </a:lnTo>
                  <a:lnTo>
                    <a:pt x="276" y="98"/>
                  </a:lnTo>
                  <a:lnTo>
                    <a:pt x="286" y="96"/>
                  </a:lnTo>
                  <a:lnTo>
                    <a:pt x="294" y="96"/>
                  </a:lnTo>
                  <a:lnTo>
                    <a:pt x="296" y="107"/>
                  </a:lnTo>
                  <a:lnTo>
                    <a:pt x="305" y="115"/>
                  </a:lnTo>
                  <a:lnTo>
                    <a:pt x="242" y="169"/>
                  </a:lnTo>
                  <a:lnTo>
                    <a:pt x="92" y="293"/>
                  </a:lnTo>
                  <a:lnTo>
                    <a:pt x="88" y="276"/>
                  </a:lnTo>
                  <a:lnTo>
                    <a:pt x="98" y="270"/>
                  </a:lnTo>
                  <a:lnTo>
                    <a:pt x="113" y="261"/>
                  </a:lnTo>
                  <a:lnTo>
                    <a:pt x="136" y="241"/>
                  </a:lnTo>
                  <a:lnTo>
                    <a:pt x="148" y="228"/>
                  </a:lnTo>
                  <a:lnTo>
                    <a:pt x="152" y="220"/>
                  </a:lnTo>
                  <a:lnTo>
                    <a:pt x="152" y="205"/>
                  </a:lnTo>
                  <a:lnTo>
                    <a:pt x="150" y="201"/>
                  </a:lnTo>
                  <a:lnTo>
                    <a:pt x="150" y="194"/>
                  </a:lnTo>
                  <a:lnTo>
                    <a:pt x="152" y="180"/>
                  </a:lnTo>
                  <a:lnTo>
                    <a:pt x="150" y="176"/>
                  </a:lnTo>
                  <a:lnTo>
                    <a:pt x="146" y="170"/>
                  </a:lnTo>
                  <a:lnTo>
                    <a:pt x="150" y="165"/>
                  </a:lnTo>
                  <a:lnTo>
                    <a:pt x="148" y="153"/>
                  </a:lnTo>
                  <a:lnTo>
                    <a:pt x="144" y="147"/>
                  </a:lnTo>
                  <a:lnTo>
                    <a:pt x="140" y="146"/>
                  </a:lnTo>
                  <a:lnTo>
                    <a:pt x="142" y="136"/>
                  </a:lnTo>
                  <a:lnTo>
                    <a:pt x="140" y="134"/>
                  </a:lnTo>
                  <a:lnTo>
                    <a:pt x="138" y="126"/>
                  </a:lnTo>
                  <a:lnTo>
                    <a:pt x="132" y="124"/>
                  </a:lnTo>
                  <a:lnTo>
                    <a:pt x="121" y="124"/>
                  </a:lnTo>
                  <a:lnTo>
                    <a:pt x="131" y="57"/>
                  </a:lnTo>
                  <a:lnTo>
                    <a:pt x="117" y="57"/>
                  </a:lnTo>
                  <a:lnTo>
                    <a:pt x="111" y="126"/>
                  </a:lnTo>
                  <a:lnTo>
                    <a:pt x="109" y="126"/>
                  </a:lnTo>
                  <a:lnTo>
                    <a:pt x="86" y="132"/>
                  </a:lnTo>
                  <a:lnTo>
                    <a:pt x="63" y="144"/>
                  </a:lnTo>
                  <a:lnTo>
                    <a:pt x="56" y="149"/>
                  </a:lnTo>
                  <a:lnTo>
                    <a:pt x="56" y="155"/>
                  </a:lnTo>
                  <a:lnTo>
                    <a:pt x="54" y="184"/>
                  </a:lnTo>
                  <a:lnTo>
                    <a:pt x="52" y="184"/>
                  </a:lnTo>
                </a:path>
              </a:pathLst>
            </a:custGeom>
            <a:solidFill>
              <a:srgbClr val="FFFFFF"/>
            </a:solidFill>
            <a:ln w="12700" cap="rnd">
              <a:solidFill>
                <a:srgbClr val="000000"/>
              </a:solidFill>
              <a:round/>
              <a:headEnd type="none" w="sm" len="sm"/>
              <a:tailEnd type="none" w="sm" len="sm"/>
            </a:ln>
          </p:spPr>
          <p:txBody>
            <a:bodyPr/>
            <a:lstStyle/>
            <a:p>
              <a:endParaRPr lang="en-US"/>
            </a:p>
          </p:txBody>
        </p:sp>
        <p:sp>
          <p:nvSpPr>
            <p:cNvPr id="16404" name="Freeform 16"/>
            <p:cNvSpPr>
              <a:spLocks/>
            </p:cNvSpPr>
            <p:nvPr/>
          </p:nvSpPr>
          <p:spPr bwMode="auto">
            <a:xfrm>
              <a:off x="3659" y="3248"/>
              <a:ext cx="21" cy="70"/>
            </a:xfrm>
            <a:custGeom>
              <a:avLst/>
              <a:gdLst>
                <a:gd name="T0" fmla="*/ 10 w 21"/>
                <a:gd name="T1" fmla="*/ 67 h 70"/>
                <a:gd name="T2" fmla="*/ 20 w 21"/>
                <a:gd name="T3" fmla="*/ 0 h 70"/>
                <a:gd name="T4" fmla="*/ 6 w 21"/>
                <a:gd name="T5" fmla="*/ 0 h 70"/>
                <a:gd name="T6" fmla="*/ 0 w 21"/>
                <a:gd name="T7" fmla="*/ 69 h 70"/>
                <a:gd name="T8" fmla="*/ 10 w 21"/>
                <a:gd name="T9" fmla="*/ 67 h 70"/>
                <a:gd name="T10" fmla="*/ 0 60000 65536"/>
                <a:gd name="T11" fmla="*/ 0 60000 65536"/>
                <a:gd name="T12" fmla="*/ 0 60000 65536"/>
                <a:gd name="T13" fmla="*/ 0 60000 65536"/>
                <a:gd name="T14" fmla="*/ 0 60000 65536"/>
                <a:gd name="T15" fmla="*/ 0 w 21"/>
                <a:gd name="T16" fmla="*/ 0 h 70"/>
                <a:gd name="T17" fmla="*/ 21 w 21"/>
                <a:gd name="T18" fmla="*/ 70 h 70"/>
              </a:gdLst>
              <a:ahLst/>
              <a:cxnLst>
                <a:cxn ang="T10">
                  <a:pos x="T0" y="T1"/>
                </a:cxn>
                <a:cxn ang="T11">
                  <a:pos x="T2" y="T3"/>
                </a:cxn>
                <a:cxn ang="T12">
                  <a:pos x="T4" y="T5"/>
                </a:cxn>
                <a:cxn ang="T13">
                  <a:pos x="T6" y="T7"/>
                </a:cxn>
                <a:cxn ang="T14">
                  <a:pos x="T8" y="T9"/>
                </a:cxn>
              </a:cxnLst>
              <a:rect l="T15" t="T16" r="T17" b="T18"/>
              <a:pathLst>
                <a:path w="21" h="70">
                  <a:moveTo>
                    <a:pt x="10" y="67"/>
                  </a:moveTo>
                  <a:lnTo>
                    <a:pt x="20" y="0"/>
                  </a:lnTo>
                  <a:lnTo>
                    <a:pt x="6" y="0"/>
                  </a:lnTo>
                  <a:lnTo>
                    <a:pt x="0" y="69"/>
                  </a:lnTo>
                  <a:lnTo>
                    <a:pt x="10" y="67"/>
                  </a:lnTo>
                </a:path>
              </a:pathLst>
            </a:custGeom>
            <a:solidFill>
              <a:srgbClr val="0000FF"/>
            </a:solidFill>
            <a:ln w="12700" cap="rnd">
              <a:solidFill>
                <a:srgbClr val="0000FF"/>
              </a:solidFill>
              <a:round/>
              <a:headEnd type="none" w="sm" len="sm"/>
              <a:tailEnd type="none" w="sm" len="sm"/>
            </a:ln>
          </p:spPr>
          <p:txBody>
            <a:bodyPr/>
            <a:lstStyle/>
            <a:p>
              <a:endParaRPr lang="en-US"/>
            </a:p>
          </p:txBody>
        </p:sp>
        <p:sp>
          <p:nvSpPr>
            <p:cNvPr id="16405" name="Freeform 17"/>
            <p:cNvSpPr>
              <a:spLocks/>
            </p:cNvSpPr>
            <p:nvPr/>
          </p:nvSpPr>
          <p:spPr bwMode="auto">
            <a:xfrm>
              <a:off x="3462" y="3356"/>
              <a:ext cx="137" cy="39"/>
            </a:xfrm>
            <a:custGeom>
              <a:avLst/>
              <a:gdLst>
                <a:gd name="T0" fmla="*/ 0 w 137"/>
                <a:gd name="T1" fmla="*/ 5 h 39"/>
                <a:gd name="T2" fmla="*/ 13 w 137"/>
                <a:gd name="T3" fmla="*/ 4 h 39"/>
                <a:gd name="T4" fmla="*/ 34 w 137"/>
                <a:gd name="T5" fmla="*/ 0 h 39"/>
                <a:gd name="T6" fmla="*/ 55 w 137"/>
                <a:gd name="T7" fmla="*/ 2 h 39"/>
                <a:gd name="T8" fmla="*/ 78 w 137"/>
                <a:gd name="T9" fmla="*/ 5 h 39"/>
                <a:gd name="T10" fmla="*/ 92 w 137"/>
                <a:gd name="T11" fmla="*/ 11 h 39"/>
                <a:gd name="T12" fmla="*/ 111 w 137"/>
                <a:gd name="T13" fmla="*/ 19 h 39"/>
                <a:gd name="T14" fmla="*/ 136 w 137"/>
                <a:gd name="T15" fmla="*/ 29 h 39"/>
                <a:gd name="T16" fmla="*/ 134 w 137"/>
                <a:gd name="T17" fmla="*/ 34 h 39"/>
                <a:gd name="T18" fmla="*/ 130 w 137"/>
                <a:gd name="T19" fmla="*/ 36 h 39"/>
                <a:gd name="T20" fmla="*/ 117 w 137"/>
                <a:gd name="T21" fmla="*/ 34 h 39"/>
                <a:gd name="T22" fmla="*/ 92 w 137"/>
                <a:gd name="T23" fmla="*/ 29 h 39"/>
                <a:gd name="T24" fmla="*/ 59 w 137"/>
                <a:gd name="T25" fmla="*/ 29 h 39"/>
                <a:gd name="T26" fmla="*/ 34 w 137"/>
                <a:gd name="T27" fmla="*/ 30 h 39"/>
                <a:gd name="T28" fmla="*/ 17 w 137"/>
                <a:gd name="T29" fmla="*/ 32 h 39"/>
                <a:gd name="T30" fmla="*/ 2 w 137"/>
                <a:gd name="T31" fmla="*/ 38 h 39"/>
                <a:gd name="T32" fmla="*/ 0 w 137"/>
                <a:gd name="T33" fmla="*/ 5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7"/>
                <a:gd name="T52" fmla="*/ 0 h 39"/>
                <a:gd name="T53" fmla="*/ 137 w 137"/>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7" h="39">
                  <a:moveTo>
                    <a:pt x="0" y="5"/>
                  </a:moveTo>
                  <a:lnTo>
                    <a:pt x="13" y="4"/>
                  </a:lnTo>
                  <a:lnTo>
                    <a:pt x="34" y="0"/>
                  </a:lnTo>
                  <a:lnTo>
                    <a:pt x="55" y="2"/>
                  </a:lnTo>
                  <a:lnTo>
                    <a:pt x="78" y="5"/>
                  </a:lnTo>
                  <a:lnTo>
                    <a:pt x="92" y="11"/>
                  </a:lnTo>
                  <a:lnTo>
                    <a:pt x="111" y="19"/>
                  </a:lnTo>
                  <a:lnTo>
                    <a:pt x="136" y="29"/>
                  </a:lnTo>
                  <a:lnTo>
                    <a:pt x="134" y="34"/>
                  </a:lnTo>
                  <a:lnTo>
                    <a:pt x="130" y="36"/>
                  </a:lnTo>
                  <a:lnTo>
                    <a:pt x="117" y="34"/>
                  </a:lnTo>
                  <a:lnTo>
                    <a:pt x="92" y="29"/>
                  </a:lnTo>
                  <a:lnTo>
                    <a:pt x="59" y="29"/>
                  </a:lnTo>
                  <a:lnTo>
                    <a:pt x="34" y="30"/>
                  </a:lnTo>
                  <a:lnTo>
                    <a:pt x="17" y="32"/>
                  </a:lnTo>
                  <a:lnTo>
                    <a:pt x="2" y="38"/>
                  </a:lnTo>
                  <a:lnTo>
                    <a:pt x="0" y="5"/>
                  </a:lnTo>
                </a:path>
              </a:pathLst>
            </a:custGeom>
            <a:solidFill>
              <a:srgbClr val="000000"/>
            </a:solidFill>
            <a:ln w="12700" cap="rnd">
              <a:solidFill>
                <a:srgbClr val="000000"/>
              </a:solidFill>
              <a:round/>
              <a:headEnd type="none" w="sm" len="sm"/>
              <a:tailEnd type="none" w="sm" len="sm"/>
            </a:ln>
          </p:spPr>
          <p:txBody>
            <a:bodyPr/>
            <a:lstStyle/>
            <a:p>
              <a:endParaRPr lang="en-US"/>
            </a:p>
          </p:txBody>
        </p:sp>
        <p:sp>
          <p:nvSpPr>
            <p:cNvPr id="16406" name="Freeform 18"/>
            <p:cNvSpPr>
              <a:spLocks/>
            </p:cNvSpPr>
            <p:nvPr/>
          </p:nvSpPr>
          <p:spPr bwMode="auto">
            <a:xfrm>
              <a:off x="3458" y="3296"/>
              <a:ext cx="166" cy="90"/>
            </a:xfrm>
            <a:custGeom>
              <a:avLst/>
              <a:gdLst>
                <a:gd name="T0" fmla="*/ 0 w 166"/>
                <a:gd name="T1" fmla="*/ 42 h 90"/>
                <a:gd name="T2" fmla="*/ 69 w 166"/>
                <a:gd name="T3" fmla="*/ 19 h 90"/>
                <a:gd name="T4" fmla="*/ 121 w 166"/>
                <a:gd name="T5" fmla="*/ 0 h 90"/>
                <a:gd name="T6" fmla="*/ 159 w 166"/>
                <a:gd name="T7" fmla="*/ 16 h 90"/>
                <a:gd name="T8" fmla="*/ 163 w 166"/>
                <a:gd name="T9" fmla="*/ 18 h 90"/>
                <a:gd name="T10" fmla="*/ 165 w 166"/>
                <a:gd name="T11" fmla="*/ 21 h 90"/>
                <a:gd name="T12" fmla="*/ 128 w 166"/>
                <a:gd name="T13" fmla="*/ 10 h 90"/>
                <a:gd name="T14" fmla="*/ 105 w 166"/>
                <a:gd name="T15" fmla="*/ 16 h 90"/>
                <a:gd name="T16" fmla="*/ 65 w 166"/>
                <a:gd name="T17" fmla="*/ 37 h 90"/>
                <a:gd name="T18" fmla="*/ 73 w 166"/>
                <a:gd name="T19" fmla="*/ 46 h 90"/>
                <a:gd name="T20" fmla="*/ 82 w 166"/>
                <a:gd name="T21" fmla="*/ 50 h 90"/>
                <a:gd name="T22" fmla="*/ 90 w 166"/>
                <a:gd name="T23" fmla="*/ 54 h 90"/>
                <a:gd name="T24" fmla="*/ 100 w 166"/>
                <a:gd name="T25" fmla="*/ 58 h 90"/>
                <a:gd name="T26" fmla="*/ 109 w 166"/>
                <a:gd name="T27" fmla="*/ 60 h 90"/>
                <a:gd name="T28" fmla="*/ 115 w 166"/>
                <a:gd name="T29" fmla="*/ 62 h 90"/>
                <a:gd name="T30" fmla="*/ 123 w 166"/>
                <a:gd name="T31" fmla="*/ 64 h 90"/>
                <a:gd name="T32" fmla="*/ 128 w 166"/>
                <a:gd name="T33" fmla="*/ 67 h 90"/>
                <a:gd name="T34" fmla="*/ 138 w 166"/>
                <a:gd name="T35" fmla="*/ 73 h 90"/>
                <a:gd name="T36" fmla="*/ 142 w 166"/>
                <a:gd name="T37" fmla="*/ 79 h 90"/>
                <a:gd name="T38" fmla="*/ 140 w 166"/>
                <a:gd name="T39" fmla="*/ 89 h 90"/>
                <a:gd name="T40" fmla="*/ 115 w 166"/>
                <a:gd name="T41" fmla="*/ 79 h 90"/>
                <a:gd name="T42" fmla="*/ 96 w 166"/>
                <a:gd name="T43" fmla="*/ 71 h 90"/>
                <a:gd name="T44" fmla="*/ 82 w 166"/>
                <a:gd name="T45" fmla="*/ 65 h 90"/>
                <a:gd name="T46" fmla="*/ 59 w 166"/>
                <a:gd name="T47" fmla="*/ 62 h 90"/>
                <a:gd name="T48" fmla="*/ 38 w 166"/>
                <a:gd name="T49" fmla="*/ 60 h 90"/>
                <a:gd name="T50" fmla="*/ 17 w 166"/>
                <a:gd name="T51" fmla="*/ 64 h 90"/>
                <a:gd name="T52" fmla="*/ 4 w 166"/>
                <a:gd name="T53" fmla="*/ 65 h 90"/>
                <a:gd name="T54" fmla="*/ 0 w 166"/>
                <a:gd name="T55" fmla="*/ 42 h 9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66"/>
                <a:gd name="T85" fmla="*/ 0 h 90"/>
                <a:gd name="T86" fmla="*/ 166 w 166"/>
                <a:gd name="T87" fmla="*/ 90 h 9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66" h="90">
                  <a:moveTo>
                    <a:pt x="0" y="42"/>
                  </a:moveTo>
                  <a:lnTo>
                    <a:pt x="69" y="19"/>
                  </a:lnTo>
                  <a:lnTo>
                    <a:pt x="121" y="0"/>
                  </a:lnTo>
                  <a:lnTo>
                    <a:pt x="159" y="16"/>
                  </a:lnTo>
                  <a:lnTo>
                    <a:pt x="163" y="18"/>
                  </a:lnTo>
                  <a:lnTo>
                    <a:pt x="165" y="21"/>
                  </a:lnTo>
                  <a:lnTo>
                    <a:pt x="128" y="10"/>
                  </a:lnTo>
                  <a:lnTo>
                    <a:pt x="105" y="16"/>
                  </a:lnTo>
                  <a:lnTo>
                    <a:pt x="65" y="37"/>
                  </a:lnTo>
                  <a:lnTo>
                    <a:pt x="73" y="46"/>
                  </a:lnTo>
                  <a:lnTo>
                    <a:pt x="82" y="50"/>
                  </a:lnTo>
                  <a:lnTo>
                    <a:pt x="90" y="54"/>
                  </a:lnTo>
                  <a:lnTo>
                    <a:pt x="100" y="58"/>
                  </a:lnTo>
                  <a:lnTo>
                    <a:pt x="109" y="60"/>
                  </a:lnTo>
                  <a:lnTo>
                    <a:pt x="115" y="62"/>
                  </a:lnTo>
                  <a:lnTo>
                    <a:pt x="123" y="64"/>
                  </a:lnTo>
                  <a:lnTo>
                    <a:pt x="128" y="67"/>
                  </a:lnTo>
                  <a:lnTo>
                    <a:pt x="138" y="73"/>
                  </a:lnTo>
                  <a:lnTo>
                    <a:pt x="142" y="79"/>
                  </a:lnTo>
                  <a:lnTo>
                    <a:pt x="140" y="89"/>
                  </a:lnTo>
                  <a:lnTo>
                    <a:pt x="115" y="79"/>
                  </a:lnTo>
                  <a:lnTo>
                    <a:pt x="96" y="71"/>
                  </a:lnTo>
                  <a:lnTo>
                    <a:pt x="82" y="65"/>
                  </a:lnTo>
                  <a:lnTo>
                    <a:pt x="59" y="62"/>
                  </a:lnTo>
                  <a:lnTo>
                    <a:pt x="38" y="60"/>
                  </a:lnTo>
                  <a:lnTo>
                    <a:pt x="17" y="64"/>
                  </a:lnTo>
                  <a:lnTo>
                    <a:pt x="4" y="65"/>
                  </a:lnTo>
                  <a:lnTo>
                    <a:pt x="0" y="42"/>
                  </a:lnTo>
                </a:path>
              </a:pathLst>
            </a:custGeom>
            <a:solidFill>
              <a:srgbClr val="FCE6CF"/>
            </a:solidFill>
            <a:ln w="12700" cap="rnd">
              <a:solidFill>
                <a:srgbClr val="000000"/>
              </a:solidFill>
              <a:round/>
              <a:headEnd type="none" w="sm" len="sm"/>
              <a:tailEnd type="none" w="sm" len="sm"/>
            </a:ln>
          </p:spPr>
          <p:txBody>
            <a:bodyPr/>
            <a:lstStyle/>
            <a:p>
              <a:endParaRPr lang="en-US"/>
            </a:p>
          </p:txBody>
        </p:sp>
        <p:sp>
          <p:nvSpPr>
            <p:cNvPr id="16407" name="Freeform 19"/>
            <p:cNvSpPr>
              <a:spLocks/>
            </p:cNvSpPr>
            <p:nvPr/>
          </p:nvSpPr>
          <p:spPr bwMode="auto">
            <a:xfrm>
              <a:off x="3523" y="3306"/>
              <a:ext cx="101" cy="45"/>
            </a:xfrm>
            <a:custGeom>
              <a:avLst/>
              <a:gdLst>
                <a:gd name="T0" fmla="*/ 100 w 101"/>
                <a:gd name="T1" fmla="*/ 11 h 45"/>
                <a:gd name="T2" fmla="*/ 98 w 101"/>
                <a:gd name="T3" fmla="*/ 15 h 45"/>
                <a:gd name="T4" fmla="*/ 88 w 101"/>
                <a:gd name="T5" fmla="*/ 15 h 45"/>
                <a:gd name="T6" fmla="*/ 65 w 101"/>
                <a:gd name="T7" fmla="*/ 11 h 45"/>
                <a:gd name="T8" fmla="*/ 48 w 101"/>
                <a:gd name="T9" fmla="*/ 23 h 45"/>
                <a:gd name="T10" fmla="*/ 25 w 101"/>
                <a:gd name="T11" fmla="*/ 34 h 45"/>
                <a:gd name="T12" fmla="*/ 25 w 101"/>
                <a:gd name="T13" fmla="*/ 44 h 45"/>
                <a:gd name="T14" fmla="*/ 17 w 101"/>
                <a:gd name="T15" fmla="*/ 40 h 45"/>
                <a:gd name="T16" fmla="*/ 8 w 101"/>
                <a:gd name="T17" fmla="*/ 36 h 45"/>
                <a:gd name="T18" fmla="*/ 0 w 101"/>
                <a:gd name="T19" fmla="*/ 27 h 45"/>
                <a:gd name="T20" fmla="*/ 40 w 101"/>
                <a:gd name="T21" fmla="*/ 6 h 45"/>
                <a:gd name="T22" fmla="*/ 63 w 101"/>
                <a:gd name="T23" fmla="*/ 0 h 45"/>
                <a:gd name="T24" fmla="*/ 100 w 101"/>
                <a:gd name="T25" fmla="*/ 11 h 4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1"/>
                <a:gd name="T40" fmla="*/ 0 h 45"/>
                <a:gd name="T41" fmla="*/ 101 w 101"/>
                <a:gd name="T42" fmla="*/ 45 h 4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1" h="45">
                  <a:moveTo>
                    <a:pt x="100" y="11"/>
                  </a:moveTo>
                  <a:lnTo>
                    <a:pt x="98" y="15"/>
                  </a:lnTo>
                  <a:lnTo>
                    <a:pt x="88" y="15"/>
                  </a:lnTo>
                  <a:lnTo>
                    <a:pt x="65" y="11"/>
                  </a:lnTo>
                  <a:lnTo>
                    <a:pt x="48" y="23"/>
                  </a:lnTo>
                  <a:lnTo>
                    <a:pt x="25" y="34"/>
                  </a:lnTo>
                  <a:lnTo>
                    <a:pt x="25" y="44"/>
                  </a:lnTo>
                  <a:lnTo>
                    <a:pt x="17" y="40"/>
                  </a:lnTo>
                  <a:lnTo>
                    <a:pt x="8" y="36"/>
                  </a:lnTo>
                  <a:lnTo>
                    <a:pt x="0" y="27"/>
                  </a:lnTo>
                  <a:lnTo>
                    <a:pt x="40" y="6"/>
                  </a:lnTo>
                  <a:lnTo>
                    <a:pt x="63" y="0"/>
                  </a:lnTo>
                  <a:lnTo>
                    <a:pt x="100" y="11"/>
                  </a:lnTo>
                </a:path>
              </a:pathLst>
            </a:custGeom>
            <a:solidFill>
              <a:srgbClr val="000000"/>
            </a:solidFill>
            <a:ln w="12700" cap="rnd">
              <a:solidFill>
                <a:srgbClr val="000000"/>
              </a:solidFill>
              <a:round/>
              <a:headEnd type="none" w="sm" len="sm"/>
              <a:tailEnd type="none" w="sm" len="sm"/>
            </a:ln>
          </p:spPr>
          <p:txBody>
            <a:bodyPr/>
            <a:lstStyle/>
            <a:p>
              <a:endParaRPr lang="en-US"/>
            </a:p>
          </p:txBody>
        </p:sp>
        <p:sp>
          <p:nvSpPr>
            <p:cNvPr id="16408" name="Freeform 20"/>
            <p:cNvSpPr>
              <a:spLocks/>
            </p:cNvSpPr>
            <p:nvPr/>
          </p:nvSpPr>
          <p:spPr bwMode="auto">
            <a:xfrm>
              <a:off x="3627" y="3325"/>
              <a:ext cx="74" cy="137"/>
            </a:xfrm>
            <a:custGeom>
              <a:avLst/>
              <a:gdLst>
                <a:gd name="T0" fmla="*/ 34 w 74"/>
                <a:gd name="T1" fmla="*/ 127 h 137"/>
                <a:gd name="T2" fmla="*/ 57 w 74"/>
                <a:gd name="T3" fmla="*/ 107 h 137"/>
                <a:gd name="T4" fmla="*/ 69 w 74"/>
                <a:gd name="T5" fmla="*/ 94 h 137"/>
                <a:gd name="T6" fmla="*/ 73 w 74"/>
                <a:gd name="T7" fmla="*/ 86 h 137"/>
                <a:gd name="T8" fmla="*/ 73 w 74"/>
                <a:gd name="T9" fmla="*/ 71 h 137"/>
                <a:gd name="T10" fmla="*/ 71 w 74"/>
                <a:gd name="T11" fmla="*/ 67 h 137"/>
                <a:gd name="T12" fmla="*/ 71 w 74"/>
                <a:gd name="T13" fmla="*/ 60 h 137"/>
                <a:gd name="T14" fmla="*/ 73 w 74"/>
                <a:gd name="T15" fmla="*/ 46 h 137"/>
                <a:gd name="T16" fmla="*/ 71 w 74"/>
                <a:gd name="T17" fmla="*/ 42 h 137"/>
                <a:gd name="T18" fmla="*/ 67 w 74"/>
                <a:gd name="T19" fmla="*/ 36 h 137"/>
                <a:gd name="T20" fmla="*/ 71 w 74"/>
                <a:gd name="T21" fmla="*/ 31 h 137"/>
                <a:gd name="T22" fmla="*/ 69 w 74"/>
                <a:gd name="T23" fmla="*/ 19 h 137"/>
                <a:gd name="T24" fmla="*/ 65 w 74"/>
                <a:gd name="T25" fmla="*/ 13 h 137"/>
                <a:gd name="T26" fmla="*/ 61 w 74"/>
                <a:gd name="T27" fmla="*/ 12 h 137"/>
                <a:gd name="T28" fmla="*/ 63 w 74"/>
                <a:gd name="T29" fmla="*/ 2 h 137"/>
                <a:gd name="T30" fmla="*/ 61 w 74"/>
                <a:gd name="T31" fmla="*/ 0 h 137"/>
                <a:gd name="T32" fmla="*/ 36 w 74"/>
                <a:gd name="T33" fmla="*/ 6 h 137"/>
                <a:gd name="T34" fmla="*/ 38 w 74"/>
                <a:gd name="T35" fmla="*/ 12 h 137"/>
                <a:gd name="T36" fmla="*/ 40 w 74"/>
                <a:gd name="T37" fmla="*/ 27 h 137"/>
                <a:gd name="T38" fmla="*/ 34 w 74"/>
                <a:gd name="T39" fmla="*/ 38 h 137"/>
                <a:gd name="T40" fmla="*/ 27 w 74"/>
                <a:gd name="T41" fmla="*/ 50 h 137"/>
                <a:gd name="T42" fmla="*/ 15 w 74"/>
                <a:gd name="T43" fmla="*/ 63 h 137"/>
                <a:gd name="T44" fmla="*/ 7 w 74"/>
                <a:gd name="T45" fmla="*/ 69 h 137"/>
                <a:gd name="T46" fmla="*/ 2 w 74"/>
                <a:gd name="T47" fmla="*/ 77 h 137"/>
                <a:gd name="T48" fmla="*/ 0 w 74"/>
                <a:gd name="T49" fmla="*/ 84 h 137"/>
                <a:gd name="T50" fmla="*/ 0 w 74"/>
                <a:gd name="T51" fmla="*/ 94 h 137"/>
                <a:gd name="T52" fmla="*/ 4 w 74"/>
                <a:gd name="T53" fmla="*/ 100 h 137"/>
                <a:gd name="T54" fmla="*/ 9 w 74"/>
                <a:gd name="T55" fmla="*/ 104 h 137"/>
                <a:gd name="T56" fmla="*/ 13 w 74"/>
                <a:gd name="T57" fmla="*/ 107 h 137"/>
                <a:gd name="T58" fmla="*/ 17 w 74"/>
                <a:gd name="T59" fmla="*/ 113 h 137"/>
                <a:gd name="T60" fmla="*/ 19 w 74"/>
                <a:gd name="T61" fmla="*/ 121 h 137"/>
                <a:gd name="T62" fmla="*/ 21 w 74"/>
                <a:gd name="T63" fmla="*/ 127 h 137"/>
                <a:gd name="T64" fmla="*/ 19 w 74"/>
                <a:gd name="T65" fmla="*/ 136 h 137"/>
                <a:gd name="T66" fmla="*/ 34 w 74"/>
                <a:gd name="T67" fmla="*/ 127 h 1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4"/>
                <a:gd name="T103" fmla="*/ 0 h 137"/>
                <a:gd name="T104" fmla="*/ 74 w 74"/>
                <a:gd name="T105" fmla="*/ 137 h 13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4" h="137">
                  <a:moveTo>
                    <a:pt x="34" y="127"/>
                  </a:moveTo>
                  <a:lnTo>
                    <a:pt x="57" y="107"/>
                  </a:lnTo>
                  <a:lnTo>
                    <a:pt x="69" y="94"/>
                  </a:lnTo>
                  <a:lnTo>
                    <a:pt x="73" y="86"/>
                  </a:lnTo>
                  <a:lnTo>
                    <a:pt x="73" y="71"/>
                  </a:lnTo>
                  <a:lnTo>
                    <a:pt x="71" y="67"/>
                  </a:lnTo>
                  <a:lnTo>
                    <a:pt x="71" y="60"/>
                  </a:lnTo>
                  <a:lnTo>
                    <a:pt x="73" y="46"/>
                  </a:lnTo>
                  <a:lnTo>
                    <a:pt x="71" y="42"/>
                  </a:lnTo>
                  <a:lnTo>
                    <a:pt x="67" y="36"/>
                  </a:lnTo>
                  <a:lnTo>
                    <a:pt x="71" y="31"/>
                  </a:lnTo>
                  <a:lnTo>
                    <a:pt x="69" y="19"/>
                  </a:lnTo>
                  <a:lnTo>
                    <a:pt x="65" y="13"/>
                  </a:lnTo>
                  <a:lnTo>
                    <a:pt x="61" y="12"/>
                  </a:lnTo>
                  <a:lnTo>
                    <a:pt x="63" y="2"/>
                  </a:lnTo>
                  <a:lnTo>
                    <a:pt x="61" y="0"/>
                  </a:lnTo>
                  <a:lnTo>
                    <a:pt x="36" y="6"/>
                  </a:lnTo>
                  <a:lnTo>
                    <a:pt x="38" y="12"/>
                  </a:lnTo>
                  <a:lnTo>
                    <a:pt x="40" y="27"/>
                  </a:lnTo>
                  <a:lnTo>
                    <a:pt x="34" y="38"/>
                  </a:lnTo>
                  <a:lnTo>
                    <a:pt x="27" y="50"/>
                  </a:lnTo>
                  <a:lnTo>
                    <a:pt x="15" y="63"/>
                  </a:lnTo>
                  <a:lnTo>
                    <a:pt x="7" y="69"/>
                  </a:lnTo>
                  <a:lnTo>
                    <a:pt x="2" y="77"/>
                  </a:lnTo>
                  <a:lnTo>
                    <a:pt x="0" y="84"/>
                  </a:lnTo>
                  <a:lnTo>
                    <a:pt x="0" y="94"/>
                  </a:lnTo>
                  <a:lnTo>
                    <a:pt x="4" y="100"/>
                  </a:lnTo>
                  <a:lnTo>
                    <a:pt x="9" y="104"/>
                  </a:lnTo>
                  <a:lnTo>
                    <a:pt x="13" y="107"/>
                  </a:lnTo>
                  <a:lnTo>
                    <a:pt x="17" y="113"/>
                  </a:lnTo>
                  <a:lnTo>
                    <a:pt x="19" y="121"/>
                  </a:lnTo>
                  <a:lnTo>
                    <a:pt x="21" y="127"/>
                  </a:lnTo>
                  <a:lnTo>
                    <a:pt x="19" y="136"/>
                  </a:lnTo>
                  <a:lnTo>
                    <a:pt x="34" y="127"/>
                  </a:lnTo>
                </a:path>
              </a:pathLst>
            </a:custGeom>
            <a:solidFill>
              <a:srgbClr val="000000"/>
            </a:solidFill>
            <a:ln w="12700" cap="rnd">
              <a:solidFill>
                <a:srgbClr val="000000"/>
              </a:solidFill>
              <a:round/>
              <a:headEnd type="none" w="sm" len="sm"/>
              <a:tailEnd type="none" w="sm" len="sm"/>
            </a:ln>
          </p:spPr>
          <p:txBody>
            <a:bodyPr/>
            <a:lstStyle/>
            <a:p>
              <a:endParaRPr lang="en-US"/>
            </a:p>
          </p:txBody>
        </p:sp>
        <p:sp>
          <p:nvSpPr>
            <p:cNvPr id="16409" name="Freeform 21"/>
            <p:cNvSpPr>
              <a:spLocks/>
            </p:cNvSpPr>
            <p:nvPr/>
          </p:nvSpPr>
          <p:spPr bwMode="auto">
            <a:xfrm>
              <a:off x="3583" y="3315"/>
              <a:ext cx="106" cy="153"/>
            </a:xfrm>
            <a:custGeom>
              <a:avLst/>
              <a:gdLst>
                <a:gd name="T0" fmla="*/ 105 w 106"/>
                <a:gd name="T1" fmla="*/ 10 h 153"/>
                <a:gd name="T2" fmla="*/ 80 w 106"/>
                <a:gd name="T3" fmla="*/ 16 h 153"/>
                <a:gd name="T4" fmla="*/ 82 w 106"/>
                <a:gd name="T5" fmla="*/ 22 h 153"/>
                <a:gd name="T6" fmla="*/ 84 w 106"/>
                <a:gd name="T7" fmla="*/ 37 h 153"/>
                <a:gd name="T8" fmla="*/ 78 w 106"/>
                <a:gd name="T9" fmla="*/ 48 h 153"/>
                <a:gd name="T10" fmla="*/ 71 w 106"/>
                <a:gd name="T11" fmla="*/ 60 h 153"/>
                <a:gd name="T12" fmla="*/ 59 w 106"/>
                <a:gd name="T13" fmla="*/ 73 h 153"/>
                <a:gd name="T14" fmla="*/ 51 w 106"/>
                <a:gd name="T15" fmla="*/ 79 h 153"/>
                <a:gd name="T16" fmla="*/ 46 w 106"/>
                <a:gd name="T17" fmla="*/ 87 h 153"/>
                <a:gd name="T18" fmla="*/ 44 w 106"/>
                <a:gd name="T19" fmla="*/ 94 h 153"/>
                <a:gd name="T20" fmla="*/ 44 w 106"/>
                <a:gd name="T21" fmla="*/ 104 h 153"/>
                <a:gd name="T22" fmla="*/ 48 w 106"/>
                <a:gd name="T23" fmla="*/ 110 h 153"/>
                <a:gd name="T24" fmla="*/ 53 w 106"/>
                <a:gd name="T25" fmla="*/ 114 h 153"/>
                <a:gd name="T26" fmla="*/ 57 w 106"/>
                <a:gd name="T27" fmla="*/ 117 h 153"/>
                <a:gd name="T28" fmla="*/ 61 w 106"/>
                <a:gd name="T29" fmla="*/ 123 h 153"/>
                <a:gd name="T30" fmla="*/ 63 w 106"/>
                <a:gd name="T31" fmla="*/ 131 h 153"/>
                <a:gd name="T32" fmla="*/ 65 w 106"/>
                <a:gd name="T33" fmla="*/ 137 h 153"/>
                <a:gd name="T34" fmla="*/ 63 w 106"/>
                <a:gd name="T35" fmla="*/ 146 h 153"/>
                <a:gd name="T36" fmla="*/ 53 w 106"/>
                <a:gd name="T37" fmla="*/ 152 h 153"/>
                <a:gd name="T38" fmla="*/ 48 w 106"/>
                <a:gd name="T39" fmla="*/ 133 h 153"/>
                <a:gd name="T40" fmla="*/ 34 w 106"/>
                <a:gd name="T41" fmla="*/ 121 h 153"/>
                <a:gd name="T42" fmla="*/ 19 w 106"/>
                <a:gd name="T43" fmla="*/ 114 h 153"/>
                <a:gd name="T44" fmla="*/ 0 w 106"/>
                <a:gd name="T45" fmla="*/ 110 h 153"/>
                <a:gd name="T46" fmla="*/ 9 w 106"/>
                <a:gd name="T47" fmla="*/ 85 h 153"/>
                <a:gd name="T48" fmla="*/ 13 w 106"/>
                <a:gd name="T49" fmla="*/ 75 h 153"/>
                <a:gd name="T50" fmla="*/ 15 w 106"/>
                <a:gd name="T51" fmla="*/ 70 h 153"/>
                <a:gd name="T52" fmla="*/ 17 w 106"/>
                <a:gd name="T53" fmla="*/ 60 h 153"/>
                <a:gd name="T54" fmla="*/ 19 w 106"/>
                <a:gd name="T55" fmla="*/ 60 h 153"/>
                <a:gd name="T56" fmla="*/ 21 w 106"/>
                <a:gd name="T57" fmla="*/ 31 h 153"/>
                <a:gd name="T58" fmla="*/ 21 w 106"/>
                <a:gd name="T59" fmla="*/ 25 h 153"/>
                <a:gd name="T60" fmla="*/ 28 w 106"/>
                <a:gd name="T61" fmla="*/ 20 h 153"/>
                <a:gd name="T62" fmla="*/ 51 w 106"/>
                <a:gd name="T63" fmla="*/ 8 h 153"/>
                <a:gd name="T64" fmla="*/ 74 w 106"/>
                <a:gd name="T65" fmla="*/ 2 h 153"/>
                <a:gd name="T66" fmla="*/ 76 w 106"/>
                <a:gd name="T67" fmla="*/ 2 h 153"/>
                <a:gd name="T68" fmla="*/ 86 w 106"/>
                <a:gd name="T69" fmla="*/ 0 h 153"/>
                <a:gd name="T70" fmla="*/ 97 w 106"/>
                <a:gd name="T71" fmla="*/ 0 h 153"/>
                <a:gd name="T72" fmla="*/ 103 w 106"/>
                <a:gd name="T73" fmla="*/ 2 h 153"/>
                <a:gd name="T74" fmla="*/ 105 w 106"/>
                <a:gd name="T75" fmla="*/ 10 h 1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6"/>
                <a:gd name="T115" fmla="*/ 0 h 153"/>
                <a:gd name="T116" fmla="*/ 106 w 106"/>
                <a:gd name="T117" fmla="*/ 153 h 15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6" h="153">
                  <a:moveTo>
                    <a:pt x="105" y="10"/>
                  </a:moveTo>
                  <a:lnTo>
                    <a:pt x="80" y="16"/>
                  </a:lnTo>
                  <a:lnTo>
                    <a:pt x="82" y="22"/>
                  </a:lnTo>
                  <a:lnTo>
                    <a:pt x="84" y="37"/>
                  </a:lnTo>
                  <a:lnTo>
                    <a:pt x="78" y="48"/>
                  </a:lnTo>
                  <a:lnTo>
                    <a:pt x="71" y="60"/>
                  </a:lnTo>
                  <a:lnTo>
                    <a:pt x="59" y="73"/>
                  </a:lnTo>
                  <a:lnTo>
                    <a:pt x="51" y="79"/>
                  </a:lnTo>
                  <a:lnTo>
                    <a:pt x="46" y="87"/>
                  </a:lnTo>
                  <a:lnTo>
                    <a:pt x="44" y="94"/>
                  </a:lnTo>
                  <a:lnTo>
                    <a:pt x="44" y="104"/>
                  </a:lnTo>
                  <a:lnTo>
                    <a:pt x="48" y="110"/>
                  </a:lnTo>
                  <a:lnTo>
                    <a:pt x="53" y="114"/>
                  </a:lnTo>
                  <a:lnTo>
                    <a:pt x="57" y="117"/>
                  </a:lnTo>
                  <a:lnTo>
                    <a:pt x="61" y="123"/>
                  </a:lnTo>
                  <a:lnTo>
                    <a:pt x="63" y="131"/>
                  </a:lnTo>
                  <a:lnTo>
                    <a:pt x="65" y="137"/>
                  </a:lnTo>
                  <a:lnTo>
                    <a:pt x="63" y="146"/>
                  </a:lnTo>
                  <a:lnTo>
                    <a:pt x="53" y="152"/>
                  </a:lnTo>
                  <a:lnTo>
                    <a:pt x="48" y="133"/>
                  </a:lnTo>
                  <a:lnTo>
                    <a:pt x="34" y="121"/>
                  </a:lnTo>
                  <a:lnTo>
                    <a:pt x="19" y="114"/>
                  </a:lnTo>
                  <a:lnTo>
                    <a:pt x="0" y="110"/>
                  </a:lnTo>
                  <a:lnTo>
                    <a:pt x="9" y="85"/>
                  </a:lnTo>
                  <a:lnTo>
                    <a:pt x="13" y="75"/>
                  </a:lnTo>
                  <a:lnTo>
                    <a:pt x="15" y="70"/>
                  </a:lnTo>
                  <a:lnTo>
                    <a:pt x="17" y="60"/>
                  </a:lnTo>
                  <a:lnTo>
                    <a:pt x="19" y="60"/>
                  </a:lnTo>
                  <a:lnTo>
                    <a:pt x="21" y="31"/>
                  </a:lnTo>
                  <a:lnTo>
                    <a:pt x="21" y="25"/>
                  </a:lnTo>
                  <a:lnTo>
                    <a:pt x="28" y="20"/>
                  </a:lnTo>
                  <a:lnTo>
                    <a:pt x="51" y="8"/>
                  </a:lnTo>
                  <a:lnTo>
                    <a:pt x="74" y="2"/>
                  </a:lnTo>
                  <a:lnTo>
                    <a:pt x="76" y="2"/>
                  </a:lnTo>
                  <a:lnTo>
                    <a:pt x="86" y="0"/>
                  </a:lnTo>
                  <a:lnTo>
                    <a:pt x="97" y="0"/>
                  </a:lnTo>
                  <a:lnTo>
                    <a:pt x="103" y="2"/>
                  </a:lnTo>
                  <a:lnTo>
                    <a:pt x="105" y="10"/>
                  </a:lnTo>
                </a:path>
              </a:pathLst>
            </a:custGeom>
            <a:solidFill>
              <a:srgbClr val="FCE6CF"/>
            </a:solidFill>
            <a:ln w="12700" cap="rnd">
              <a:solidFill>
                <a:srgbClr val="000000"/>
              </a:solidFill>
              <a:round/>
              <a:headEnd type="none" w="sm" len="sm"/>
              <a:tailEnd type="none" w="sm" len="sm"/>
            </a:ln>
          </p:spPr>
          <p:txBody>
            <a:bodyPr/>
            <a:lstStyle/>
            <a:p>
              <a:endParaRPr lang="en-US"/>
            </a:p>
          </p:txBody>
        </p:sp>
        <p:sp>
          <p:nvSpPr>
            <p:cNvPr id="16410" name="Freeform 22"/>
            <p:cNvSpPr>
              <a:spLocks/>
            </p:cNvSpPr>
            <p:nvPr/>
          </p:nvSpPr>
          <p:spPr bwMode="auto">
            <a:xfrm>
              <a:off x="3481" y="3014"/>
              <a:ext cx="12" cy="30"/>
            </a:xfrm>
            <a:custGeom>
              <a:avLst/>
              <a:gdLst>
                <a:gd name="T0" fmla="*/ 11 w 12"/>
                <a:gd name="T1" fmla="*/ 4 h 30"/>
                <a:gd name="T2" fmla="*/ 11 w 12"/>
                <a:gd name="T3" fmla="*/ 0 h 30"/>
                <a:gd name="T4" fmla="*/ 11 w 12"/>
                <a:gd name="T5" fmla="*/ 27 h 30"/>
                <a:gd name="T6" fmla="*/ 9 w 12"/>
                <a:gd name="T7" fmla="*/ 29 h 30"/>
                <a:gd name="T8" fmla="*/ 4 w 12"/>
                <a:gd name="T9" fmla="*/ 29 h 30"/>
                <a:gd name="T10" fmla="*/ 0 w 12"/>
                <a:gd name="T11" fmla="*/ 27 h 30"/>
                <a:gd name="T12" fmla="*/ 2 w 12"/>
                <a:gd name="T13" fmla="*/ 19 h 30"/>
                <a:gd name="T14" fmla="*/ 11 w 12"/>
                <a:gd name="T15" fmla="*/ 4 h 30"/>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30"/>
                <a:gd name="T26" fmla="*/ 12 w 12"/>
                <a:gd name="T27" fmla="*/ 30 h 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30">
                  <a:moveTo>
                    <a:pt x="11" y="4"/>
                  </a:moveTo>
                  <a:lnTo>
                    <a:pt x="11" y="0"/>
                  </a:lnTo>
                  <a:lnTo>
                    <a:pt x="11" y="27"/>
                  </a:lnTo>
                  <a:lnTo>
                    <a:pt x="9" y="29"/>
                  </a:lnTo>
                  <a:lnTo>
                    <a:pt x="4" y="29"/>
                  </a:lnTo>
                  <a:lnTo>
                    <a:pt x="0" y="27"/>
                  </a:lnTo>
                  <a:lnTo>
                    <a:pt x="2" y="19"/>
                  </a:lnTo>
                  <a:lnTo>
                    <a:pt x="11" y="4"/>
                  </a:lnTo>
                </a:path>
              </a:pathLst>
            </a:custGeom>
            <a:solidFill>
              <a:srgbClr val="FCE6CF"/>
            </a:solidFill>
            <a:ln w="12700" cap="rnd">
              <a:solidFill>
                <a:srgbClr val="000000"/>
              </a:solidFill>
              <a:round/>
              <a:headEnd type="none" w="sm" len="sm"/>
              <a:tailEnd type="none" w="sm" len="sm"/>
            </a:ln>
          </p:spPr>
          <p:txBody>
            <a:bodyPr/>
            <a:lstStyle/>
            <a:p>
              <a:endParaRPr lang="en-US"/>
            </a:p>
          </p:txBody>
        </p:sp>
        <p:sp>
          <p:nvSpPr>
            <p:cNvPr id="16411" name="Freeform 23"/>
            <p:cNvSpPr>
              <a:spLocks/>
            </p:cNvSpPr>
            <p:nvPr/>
          </p:nvSpPr>
          <p:spPr bwMode="auto">
            <a:xfrm>
              <a:off x="3287" y="2909"/>
              <a:ext cx="237" cy="214"/>
            </a:xfrm>
            <a:custGeom>
              <a:avLst/>
              <a:gdLst>
                <a:gd name="T0" fmla="*/ 154 w 237"/>
                <a:gd name="T1" fmla="*/ 26 h 214"/>
                <a:gd name="T2" fmla="*/ 150 w 237"/>
                <a:gd name="T3" fmla="*/ 15 h 214"/>
                <a:gd name="T4" fmla="*/ 140 w 237"/>
                <a:gd name="T5" fmla="*/ 13 h 214"/>
                <a:gd name="T6" fmla="*/ 132 w 237"/>
                <a:gd name="T7" fmla="*/ 17 h 214"/>
                <a:gd name="T8" fmla="*/ 115 w 237"/>
                <a:gd name="T9" fmla="*/ 21 h 214"/>
                <a:gd name="T10" fmla="*/ 98 w 237"/>
                <a:gd name="T11" fmla="*/ 34 h 214"/>
                <a:gd name="T12" fmla="*/ 84 w 237"/>
                <a:gd name="T13" fmla="*/ 49 h 214"/>
                <a:gd name="T14" fmla="*/ 73 w 237"/>
                <a:gd name="T15" fmla="*/ 69 h 214"/>
                <a:gd name="T16" fmla="*/ 61 w 237"/>
                <a:gd name="T17" fmla="*/ 84 h 214"/>
                <a:gd name="T18" fmla="*/ 44 w 237"/>
                <a:gd name="T19" fmla="*/ 94 h 214"/>
                <a:gd name="T20" fmla="*/ 25 w 237"/>
                <a:gd name="T21" fmla="*/ 99 h 214"/>
                <a:gd name="T22" fmla="*/ 8 w 237"/>
                <a:gd name="T23" fmla="*/ 101 h 214"/>
                <a:gd name="T24" fmla="*/ 10 w 237"/>
                <a:gd name="T25" fmla="*/ 103 h 214"/>
                <a:gd name="T26" fmla="*/ 31 w 237"/>
                <a:gd name="T27" fmla="*/ 107 h 214"/>
                <a:gd name="T28" fmla="*/ 50 w 237"/>
                <a:gd name="T29" fmla="*/ 115 h 214"/>
                <a:gd name="T30" fmla="*/ 69 w 237"/>
                <a:gd name="T31" fmla="*/ 126 h 214"/>
                <a:gd name="T32" fmla="*/ 98 w 237"/>
                <a:gd name="T33" fmla="*/ 159 h 214"/>
                <a:gd name="T34" fmla="*/ 104 w 237"/>
                <a:gd name="T35" fmla="*/ 170 h 214"/>
                <a:gd name="T36" fmla="*/ 123 w 237"/>
                <a:gd name="T37" fmla="*/ 213 h 214"/>
                <a:gd name="T38" fmla="*/ 140 w 237"/>
                <a:gd name="T39" fmla="*/ 209 h 214"/>
                <a:gd name="T40" fmla="*/ 144 w 237"/>
                <a:gd name="T41" fmla="*/ 201 h 214"/>
                <a:gd name="T42" fmla="*/ 148 w 237"/>
                <a:gd name="T43" fmla="*/ 193 h 214"/>
                <a:gd name="T44" fmla="*/ 161 w 237"/>
                <a:gd name="T45" fmla="*/ 176 h 214"/>
                <a:gd name="T46" fmla="*/ 177 w 237"/>
                <a:gd name="T47" fmla="*/ 161 h 214"/>
                <a:gd name="T48" fmla="*/ 186 w 237"/>
                <a:gd name="T49" fmla="*/ 149 h 214"/>
                <a:gd name="T50" fmla="*/ 194 w 237"/>
                <a:gd name="T51" fmla="*/ 132 h 214"/>
                <a:gd name="T52" fmla="*/ 205 w 237"/>
                <a:gd name="T53" fmla="*/ 109 h 214"/>
                <a:gd name="T54" fmla="*/ 207 w 237"/>
                <a:gd name="T55" fmla="*/ 94 h 214"/>
                <a:gd name="T56" fmla="*/ 223 w 237"/>
                <a:gd name="T57" fmla="*/ 59 h 214"/>
                <a:gd name="T58" fmla="*/ 234 w 237"/>
                <a:gd name="T59" fmla="*/ 26 h 214"/>
                <a:gd name="T60" fmla="*/ 234 w 237"/>
                <a:gd name="T61" fmla="*/ 0 h 214"/>
                <a:gd name="T62" fmla="*/ 215 w 237"/>
                <a:gd name="T63" fmla="*/ 5 h 214"/>
                <a:gd name="T64" fmla="*/ 205 w 237"/>
                <a:gd name="T65" fmla="*/ 3 h 214"/>
                <a:gd name="T66" fmla="*/ 205 w 237"/>
                <a:gd name="T67" fmla="*/ 23 h 214"/>
                <a:gd name="T68" fmla="*/ 186 w 237"/>
                <a:gd name="T69" fmla="*/ 28 h 214"/>
                <a:gd name="T70" fmla="*/ 171 w 237"/>
                <a:gd name="T71" fmla="*/ 46 h 21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37"/>
                <a:gd name="T109" fmla="*/ 0 h 214"/>
                <a:gd name="T110" fmla="*/ 237 w 237"/>
                <a:gd name="T111" fmla="*/ 214 h 21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37" h="214">
                  <a:moveTo>
                    <a:pt x="152" y="30"/>
                  </a:moveTo>
                  <a:lnTo>
                    <a:pt x="154" y="26"/>
                  </a:lnTo>
                  <a:lnTo>
                    <a:pt x="154" y="19"/>
                  </a:lnTo>
                  <a:lnTo>
                    <a:pt x="150" y="15"/>
                  </a:lnTo>
                  <a:lnTo>
                    <a:pt x="146" y="13"/>
                  </a:lnTo>
                  <a:lnTo>
                    <a:pt x="140" y="13"/>
                  </a:lnTo>
                  <a:lnTo>
                    <a:pt x="136" y="15"/>
                  </a:lnTo>
                  <a:lnTo>
                    <a:pt x="132" y="17"/>
                  </a:lnTo>
                  <a:lnTo>
                    <a:pt x="125" y="17"/>
                  </a:lnTo>
                  <a:lnTo>
                    <a:pt x="115" y="21"/>
                  </a:lnTo>
                  <a:lnTo>
                    <a:pt x="107" y="28"/>
                  </a:lnTo>
                  <a:lnTo>
                    <a:pt x="98" y="34"/>
                  </a:lnTo>
                  <a:lnTo>
                    <a:pt x="92" y="42"/>
                  </a:lnTo>
                  <a:lnTo>
                    <a:pt x="84" y="49"/>
                  </a:lnTo>
                  <a:lnTo>
                    <a:pt x="79" y="59"/>
                  </a:lnTo>
                  <a:lnTo>
                    <a:pt x="73" y="69"/>
                  </a:lnTo>
                  <a:lnTo>
                    <a:pt x="69" y="78"/>
                  </a:lnTo>
                  <a:lnTo>
                    <a:pt x="61" y="84"/>
                  </a:lnTo>
                  <a:lnTo>
                    <a:pt x="54" y="90"/>
                  </a:lnTo>
                  <a:lnTo>
                    <a:pt x="44" y="94"/>
                  </a:lnTo>
                  <a:lnTo>
                    <a:pt x="35" y="97"/>
                  </a:lnTo>
                  <a:lnTo>
                    <a:pt x="25" y="99"/>
                  </a:lnTo>
                  <a:lnTo>
                    <a:pt x="17" y="99"/>
                  </a:lnTo>
                  <a:lnTo>
                    <a:pt x="8" y="101"/>
                  </a:lnTo>
                  <a:lnTo>
                    <a:pt x="0" y="101"/>
                  </a:lnTo>
                  <a:lnTo>
                    <a:pt x="10" y="103"/>
                  </a:lnTo>
                  <a:lnTo>
                    <a:pt x="21" y="105"/>
                  </a:lnTo>
                  <a:lnTo>
                    <a:pt x="31" y="107"/>
                  </a:lnTo>
                  <a:lnTo>
                    <a:pt x="40" y="111"/>
                  </a:lnTo>
                  <a:lnTo>
                    <a:pt x="50" y="115"/>
                  </a:lnTo>
                  <a:lnTo>
                    <a:pt x="59" y="120"/>
                  </a:lnTo>
                  <a:lnTo>
                    <a:pt x="69" y="126"/>
                  </a:lnTo>
                  <a:lnTo>
                    <a:pt x="92" y="149"/>
                  </a:lnTo>
                  <a:lnTo>
                    <a:pt x="98" y="159"/>
                  </a:lnTo>
                  <a:lnTo>
                    <a:pt x="104" y="167"/>
                  </a:lnTo>
                  <a:lnTo>
                    <a:pt x="104" y="170"/>
                  </a:lnTo>
                  <a:lnTo>
                    <a:pt x="117" y="191"/>
                  </a:lnTo>
                  <a:lnTo>
                    <a:pt x="123" y="213"/>
                  </a:lnTo>
                  <a:lnTo>
                    <a:pt x="134" y="211"/>
                  </a:lnTo>
                  <a:lnTo>
                    <a:pt x="140" y="209"/>
                  </a:lnTo>
                  <a:lnTo>
                    <a:pt x="142" y="205"/>
                  </a:lnTo>
                  <a:lnTo>
                    <a:pt x="144" y="201"/>
                  </a:lnTo>
                  <a:lnTo>
                    <a:pt x="146" y="197"/>
                  </a:lnTo>
                  <a:lnTo>
                    <a:pt x="148" y="193"/>
                  </a:lnTo>
                  <a:lnTo>
                    <a:pt x="152" y="186"/>
                  </a:lnTo>
                  <a:lnTo>
                    <a:pt x="161" y="176"/>
                  </a:lnTo>
                  <a:lnTo>
                    <a:pt x="177" y="167"/>
                  </a:lnTo>
                  <a:lnTo>
                    <a:pt x="177" y="161"/>
                  </a:lnTo>
                  <a:lnTo>
                    <a:pt x="184" y="157"/>
                  </a:lnTo>
                  <a:lnTo>
                    <a:pt x="186" y="149"/>
                  </a:lnTo>
                  <a:lnTo>
                    <a:pt x="186" y="138"/>
                  </a:lnTo>
                  <a:lnTo>
                    <a:pt x="194" y="132"/>
                  </a:lnTo>
                  <a:lnTo>
                    <a:pt x="196" y="124"/>
                  </a:lnTo>
                  <a:lnTo>
                    <a:pt x="205" y="109"/>
                  </a:lnTo>
                  <a:lnTo>
                    <a:pt x="205" y="105"/>
                  </a:lnTo>
                  <a:lnTo>
                    <a:pt x="207" y="94"/>
                  </a:lnTo>
                  <a:lnTo>
                    <a:pt x="211" y="74"/>
                  </a:lnTo>
                  <a:lnTo>
                    <a:pt x="223" y="59"/>
                  </a:lnTo>
                  <a:lnTo>
                    <a:pt x="228" y="46"/>
                  </a:lnTo>
                  <a:lnTo>
                    <a:pt x="234" y="26"/>
                  </a:lnTo>
                  <a:lnTo>
                    <a:pt x="236" y="7"/>
                  </a:lnTo>
                  <a:lnTo>
                    <a:pt x="234" y="0"/>
                  </a:lnTo>
                  <a:lnTo>
                    <a:pt x="225" y="3"/>
                  </a:lnTo>
                  <a:lnTo>
                    <a:pt x="215" y="5"/>
                  </a:lnTo>
                  <a:lnTo>
                    <a:pt x="205" y="1"/>
                  </a:lnTo>
                  <a:lnTo>
                    <a:pt x="205" y="3"/>
                  </a:lnTo>
                  <a:lnTo>
                    <a:pt x="209" y="13"/>
                  </a:lnTo>
                  <a:lnTo>
                    <a:pt x="205" y="23"/>
                  </a:lnTo>
                  <a:lnTo>
                    <a:pt x="200" y="26"/>
                  </a:lnTo>
                  <a:lnTo>
                    <a:pt x="186" y="28"/>
                  </a:lnTo>
                  <a:lnTo>
                    <a:pt x="175" y="26"/>
                  </a:lnTo>
                  <a:lnTo>
                    <a:pt x="171" y="46"/>
                  </a:lnTo>
                  <a:lnTo>
                    <a:pt x="152" y="30"/>
                  </a:lnTo>
                </a:path>
              </a:pathLst>
            </a:custGeom>
            <a:solidFill>
              <a:srgbClr val="FCE6CF"/>
            </a:solidFill>
            <a:ln w="12700" cap="rnd">
              <a:solidFill>
                <a:srgbClr val="000000"/>
              </a:solidFill>
              <a:round/>
              <a:headEnd type="none" w="sm" len="sm"/>
              <a:tailEnd type="none" w="sm" len="sm"/>
            </a:ln>
          </p:spPr>
          <p:txBody>
            <a:bodyPr/>
            <a:lstStyle/>
            <a:p>
              <a:endParaRPr lang="en-US"/>
            </a:p>
          </p:txBody>
        </p:sp>
        <p:sp>
          <p:nvSpPr>
            <p:cNvPr id="16412" name="Freeform 24"/>
            <p:cNvSpPr>
              <a:spLocks/>
            </p:cNvSpPr>
            <p:nvPr/>
          </p:nvSpPr>
          <p:spPr bwMode="auto">
            <a:xfrm>
              <a:off x="3287" y="3010"/>
              <a:ext cx="124" cy="113"/>
            </a:xfrm>
            <a:custGeom>
              <a:avLst/>
              <a:gdLst>
                <a:gd name="T0" fmla="*/ 10 w 124"/>
                <a:gd name="T1" fmla="*/ 2 h 113"/>
                <a:gd name="T2" fmla="*/ 21 w 124"/>
                <a:gd name="T3" fmla="*/ 4 h 113"/>
                <a:gd name="T4" fmla="*/ 31 w 124"/>
                <a:gd name="T5" fmla="*/ 6 h 113"/>
                <a:gd name="T6" fmla="*/ 40 w 124"/>
                <a:gd name="T7" fmla="*/ 10 h 113"/>
                <a:gd name="T8" fmla="*/ 50 w 124"/>
                <a:gd name="T9" fmla="*/ 14 h 113"/>
                <a:gd name="T10" fmla="*/ 59 w 124"/>
                <a:gd name="T11" fmla="*/ 19 h 113"/>
                <a:gd name="T12" fmla="*/ 69 w 124"/>
                <a:gd name="T13" fmla="*/ 25 h 113"/>
                <a:gd name="T14" fmla="*/ 92 w 124"/>
                <a:gd name="T15" fmla="*/ 48 h 113"/>
                <a:gd name="T16" fmla="*/ 98 w 124"/>
                <a:gd name="T17" fmla="*/ 58 h 113"/>
                <a:gd name="T18" fmla="*/ 104 w 124"/>
                <a:gd name="T19" fmla="*/ 66 h 113"/>
                <a:gd name="T20" fmla="*/ 104 w 124"/>
                <a:gd name="T21" fmla="*/ 69 h 113"/>
                <a:gd name="T22" fmla="*/ 117 w 124"/>
                <a:gd name="T23" fmla="*/ 90 h 113"/>
                <a:gd name="T24" fmla="*/ 123 w 124"/>
                <a:gd name="T25" fmla="*/ 112 h 113"/>
                <a:gd name="T26" fmla="*/ 121 w 124"/>
                <a:gd name="T27" fmla="*/ 110 h 113"/>
                <a:gd name="T28" fmla="*/ 106 w 124"/>
                <a:gd name="T29" fmla="*/ 106 h 113"/>
                <a:gd name="T30" fmla="*/ 92 w 124"/>
                <a:gd name="T31" fmla="*/ 98 h 113"/>
                <a:gd name="T32" fmla="*/ 83 w 124"/>
                <a:gd name="T33" fmla="*/ 71 h 113"/>
                <a:gd name="T34" fmla="*/ 63 w 124"/>
                <a:gd name="T35" fmla="*/ 43 h 113"/>
                <a:gd name="T36" fmla="*/ 48 w 124"/>
                <a:gd name="T37" fmla="*/ 27 h 113"/>
                <a:gd name="T38" fmla="*/ 31 w 124"/>
                <a:gd name="T39" fmla="*/ 14 h 113"/>
                <a:gd name="T40" fmla="*/ 15 w 124"/>
                <a:gd name="T41" fmla="*/ 4 h 113"/>
                <a:gd name="T42" fmla="*/ 0 w 124"/>
                <a:gd name="T43" fmla="*/ 0 h 113"/>
                <a:gd name="T44" fmla="*/ 10 w 124"/>
                <a:gd name="T45" fmla="*/ 2 h 11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4"/>
                <a:gd name="T70" fmla="*/ 0 h 113"/>
                <a:gd name="T71" fmla="*/ 124 w 124"/>
                <a:gd name="T72" fmla="*/ 113 h 11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4" h="113">
                  <a:moveTo>
                    <a:pt x="10" y="2"/>
                  </a:moveTo>
                  <a:lnTo>
                    <a:pt x="21" y="4"/>
                  </a:lnTo>
                  <a:lnTo>
                    <a:pt x="31" y="6"/>
                  </a:lnTo>
                  <a:lnTo>
                    <a:pt x="40" y="10"/>
                  </a:lnTo>
                  <a:lnTo>
                    <a:pt x="50" y="14"/>
                  </a:lnTo>
                  <a:lnTo>
                    <a:pt x="59" y="19"/>
                  </a:lnTo>
                  <a:lnTo>
                    <a:pt x="69" y="25"/>
                  </a:lnTo>
                  <a:lnTo>
                    <a:pt x="92" y="48"/>
                  </a:lnTo>
                  <a:lnTo>
                    <a:pt x="98" y="58"/>
                  </a:lnTo>
                  <a:lnTo>
                    <a:pt x="104" y="66"/>
                  </a:lnTo>
                  <a:lnTo>
                    <a:pt x="104" y="69"/>
                  </a:lnTo>
                  <a:lnTo>
                    <a:pt x="117" y="90"/>
                  </a:lnTo>
                  <a:lnTo>
                    <a:pt x="123" y="112"/>
                  </a:lnTo>
                  <a:lnTo>
                    <a:pt x="121" y="110"/>
                  </a:lnTo>
                  <a:lnTo>
                    <a:pt x="106" y="106"/>
                  </a:lnTo>
                  <a:lnTo>
                    <a:pt x="92" y="98"/>
                  </a:lnTo>
                  <a:lnTo>
                    <a:pt x="83" y="71"/>
                  </a:lnTo>
                  <a:lnTo>
                    <a:pt x="63" y="43"/>
                  </a:lnTo>
                  <a:lnTo>
                    <a:pt x="48" y="27"/>
                  </a:lnTo>
                  <a:lnTo>
                    <a:pt x="31" y="14"/>
                  </a:lnTo>
                  <a:lnTo>
                    <a:pt x="15" y="4"/>
                  </a:lnTo>
                  <a:lnTo>
                    <a:pt x="0" y="0"/>
                  </a:lnTo>
                  <a:lnTo>
                    <a:pt x="10" y="2"/>
                  </a:lnTo>
                </a:path>
              </a:pathLst>
            </a:custGeom>
            <a:solidFill>
              <a:srgbClr val="000000"/>
            </a:solidFill>
            <a:ln w="12700" cap="rnd">
              <a:solidFill>
                <a:srgbClr val="000000"/>
              </a:solidFill>
              <a:round/>
              <a:headEnd type="none" w="sm" len="sm"/>
              <a:tailEnd type="none" w="sm" len="sm"/>
            </a:ln>
          </p:spPr>
          <p:txBody>
            <a:bodyPr/>
            <a:lstStyle/>
            <a:p>
              <a:endParaRPr lang="en-US"/>
            </a:p>
          </p:txBody>
        </p:sp>
        <p:sp>
          <p:nvSpPr>
            <p:cNvPr id="16413" name="Freeform 25"/>
            <p:cNvSpPr>
              <a:spLocks/>
            </p:cNvSpPr>
            <p:nvPr/>
          </p:nvSpPr>
          <p:spPr bwMode="auto">
            <a:xfrm>
              <a:off x="3241" y="2717"/>
              <a:ext cx="335" cy="294"/>
            </a:xfrm>
            <a:custGeom>
              <a:avLst/>
              <a:gdLst>
                <a:gd name="T0" fmla="*/ 4 w 335"/>
                <a:gd name="T1" fmla="*/ 147 h 294"/>
                <a:gd name="T2" fmla="*/ 0 w 335"/>
                <a:gd name="T3" fmla="*/ 103 h 294"/>
                <a:gd name="T4" fmla="*/ 6 w 335"/>
                <a:gd name="T5" fmla="*/ 82 h 294"/>
                <a:gd name="T6" fmla="*/ 15 w 335"/>
                <a:gd name="T7" fmla="*/ 63 h 294"/>
                <a:gd name="T8" fmla="*/ 27 w 335"/>
                <a:gd name="T9" fmla="*/ 44 h 294"/>
                <a:gd name="T10" fmla="*/ 40 w 335"/>
                <a:gd name="T11" fmla="*/ 27 h 294"/>
                <a:gd name="T12" fmla="*/ 58 w 335"/>
                <a:gd name="T13" fmla="*/ 15 h 294"/>
                <a:gd name="T14" fmla="*/ 77 w 335"/>
                <a:gd name="T15" fmla="*/ 5 h 294"/>
                <a:gd name="T16" fmla="*/ 96 w 335"/>
                <a:gd name="T17" fmla="*/ 0 h 294"/>
                <a:gd name="T18" fmla="*/ 109 w 335"/>
                <a:gd name="T19" fmla="*/ 7 h 294"/>
                <a:gd name="T20" fmla="*/ 115 w 335"/>
                <a:gd name="T21" fmla="*/ 25 h 294"/>
                <a:gd name="T22" fmla="*/ 119 w 335"/>
                <a:gd name="T23" fmla="*/ 38 h 294"/>
                <a:gd name="T24" fmla="*/ 130 w 335"/>
                <a:gd name="T25" fmla="*/ 34 h 294"/>
                <a:gd name="T26" fmla="*/ 163 w 335"/>
                <a:gd name="T27" fmla="*/ 36 h 294"/>
                <a:gd name="T28" fmla="*/ 211 w 335"/>
                <a:gd name="T29" fmla="*/ 53 h 294"/>
                <a:gd name="T30" fmla="*/ 253 w 335"/>
                <a:gd name="T31" fmla="*/ 82 h 294"/>
                <a:gd name="T32" fmla="*/ 278 w 335"/>
                <a:gd name="T33" fmla="*/ 107 h 294"/>
                <a:gd name="T34" fmla="*/ 299 w 335"/>
                <a:gd name="T35" fmla="*/ 115 h 294"/>
                <a:gd name="T36" fmla="*/ 319 w 335"/>
                <a:gd name="T37" fmla="*/ 126 h 294"/>
                <a:gd name="T38" fmla="*/ 330 w 335"/>
                <a:gd name="T39" fmla="*/ 142 h 294"/>
                <a:gd name="T40" fmla="*/ 334 w 335"/>
                <a:gd name="T41" fmla="*/ 174 h 294"/>
                <a:gd name="T42" fmla="*/ 322 w 335"/>
                <a:gd name="T43" fmla="*/ 207 h 294"/>
                <a:gd name="T44" fmla="*/ 311 w 335"/>
                <a:gd name="T45" fmla="*/ 226 h 294"/>
                <a:gd name="T46" fmla="*/ 296 w 335"/>
                <a:gd name="T47" fmla="*/ 241 h 294"/>
                <a:gd name="T48" fmla="*/ 280 w 335"/>
                <a:gd name="T49" fmla="*/ 218 h 294"/>
                <a:gd name="T50" fmla="*/ 280 w 335"/>
                <a:gd name="T51" fmla="*/ 192 h 294"/>
                <a:gd name="T52" fmla="*/ 280 w 335"/>
                <a:gd name="T53" fmla="*/ 192 h 294"/>
                <a:gd name="T54" fmla="*/ 261 w 335"/>
                <a:gd name="T55" fmla="*/ 197 h 294"/>
                <a:gd name="T56" fmla="*/ 251 w 335"/>
                <a:gd name="T57" fmla="*/ 195 h 294"/>
                <a:gd name="T58" fmla="*/ 251 w 335"/>
                <a:gd name="T59" fmla="*/ 215 h 294"/>
                <a:gd name="T60" fmla="*/ 232 w 335"/>
                <a:gd name="T61" fmla="*/ 220 h 294"/>
                <a:gd name="T62" fmla="*/ 217 w 335"/>
                <a:gd name="T63" fmla="*/ 238 h 294"/>
                <a:gd name="T64" fmla="*/ 200 w 335"/>
                <a:gd name="T65" fmla="*/ 218 h 294"/>
                <a:gd name="T66" fmla="*/ 196 w 335"/>
                <a:gd name="T67" fmla="*/ 207 h 294"/>
                <a:gd name="T68" fmla="*/ 186 w 335"/>
                <a:gd name="T69" fmla="*/ 205 h 294"/>
                <a:gd name="T70" fmla="*/ 178 w 335"/>
                <a:gd name="T71" fmla="*/ 209 h 294"/>
                <a:gd name="T72" fmla="*/ 161 w 335"/>
                <a:gd name="T73" fmla="*/ 213 h 294"/>
                <a:gd name="T74" fmla="*/ 144 w 335"/>
                <a:gd name="T75" fmla="*/ 226 h 294"/>
                <a:gd name="T76" fmla="*/ 130 w 335"/>
                <a:gd name="T77" fmla="*/ 241 h 294"/>
                <a:gd name="T78" fmla="*/ 119 w 335"/>
                <a:gd name="T79" fmla="*/ 261 h 294"/>
                <a:gd name="T80" fmla="*/ 107 w 335"/>
                <a:gd name="T81" fmla="*/ 276 h 294"/>
                <a:gd name="T82" fmla="*/ 90 w 335"/>
                <a:gd name="T83" fmla="*/ 286 h 294"/>
                <a:gd name="T84" fmla="*/ 71 w 335"/>
                <a:gd name="T85" fmla="*/ 291 h 294"/>
                <a:gd name="T86" fmla="*/ 54 w 335"/>
                <a:gd name="T87" fmla="*/ 293 h 294"/>
                <a:gd name="T88" fmla="*/ 21 w 335"/>
                <a:gd name="T89" fmla="*/ 272 h 294"/>
                <a:gd name="T90" fmla="*/ 11 w 335"/>
                <a:gd name="T91" fmla="*/ 238 h 294"/>
                <a:gd name="T92" fmla="*/ 8 w 335"/>
                <a:gd name="T93" fmla="*/ 205 h 294"/>
                <a:gd name="T94" fmla="*/ 11 w 335"/>
                <a:gd name="T95" fmla="*/ 169 h 294"/>
                <a:gd name="T96" fmla="*/ 6 w 335"/>
                <a:gd name="T97" fmla="*/ 157 h 29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35"/>
                <a:gd name="T148" fmla="*/ 0 h 294"/>
                <a:gd name="T149" fmla="*/ 335 w 335"/>
                <a:gd name="T150" fmla="*/ 294 h 29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35" h="294">
                  <a:moveTo>
                    <a:pt x="6" y="157"/>
                  </a:moveTo>
                  <a:lnTo>
                    <a:pt x="4" y="147"/>
                  </a:lnTo>
                  <a:lnTo>
                    <a:pt x="0" y="136"/>
                  </a:lnTo>
                  <a:lnTo>
                    <a:pt x="0" y="103"/>
                  </a:lnTo>
                  <a:lnTo>
                    <a:pt x="4" y="92"/>
                  </a:lnTo>
                  <a:lnTo>
                    <a:pt x="6" y="82"/>
                  </a:lnTo>
                  <a:lnTo>
                    <a:pt x="10" y="73"/>
                  </a:lnTo>
                  <a:lnTo>
                    <a:pt x="15" y="63"/>
                  </a:lnTo>
                  <a:lnTo>
                    <a:pt x="19" y="53"/>
                  </a:lnTo>
                  <a:lnTo>
                    <a:pt x="27" y="44"/>
                  </a:lnTo>
                  <a:lnTo>
                    <a:pt x="33" y="36"/>
                  </a:lnTo>
                  <a:lnTo>
                    <a:pt x="40" y="27"/>
                  </a:lnTo>
                  <a:lnTo>
                    <a:pt x="48" y="21"/>
                  </a:lnTo>
                  <a:lnTo>
                    <a:pt x="58" y="15"/>
                  </a:lnTo>
                  <a:lnTo>
                    <a:pt x="67" y="7"/>
                  </a:lnTo>
                  <a:lnTo>
                    <a:pt x="77" y="5"/>
                  </a:lnTo>
                  <a:lnTo>
                    <a:pt x="86" y="2"/>
                  </a:lnTo>
                  <a:lnTo>
                    <a:pt x="96" y="0"/>
                  </a:lnTo>
                  <a:lnTo>
                    <a:pt x="102" y="2"/>
                  </a:lnTo>
                  <a:lnTo>
                    <a:pt x="109" y="7"/>
                  </a:lnTo>
                  <a:lnTo>
                    <a:pt x="113" y="15"/>
                  </a:lnTo>
                  <a:lnTo>
                    <a:pt x="115" y="25"/>
                  </a:lnTo>
                  <a:lnTo>
                    <a:pt x="115" y="40"/>
                  </a:lnTo>
                  <a:lnTo>
                    <a:pt x="119" y="38"/>
                  </a:lnTo>
                  <a:lnTo>
                    <a:pt x="125" y="36"/>
                  </a:lnTo>
                  <a:lnTo>
                    <a:pt x="130" y="34"/>
                  </a:lnTo>
                  <a:lnTo>
                    <a:pt x="142" y="34"/>
                  </a:lnTo>
                  <a:lnTo>
                    <a:pt x="163" y="36"/>
                  </a:lnTo>
                  <a:lnTo>
                    <a:pt x="186" y="44"/>
                  </a:lnTo>
                  <a:lnTo>
                    <a:pt x="211" y="53"/>
                  </a:lnTo>
                  <a:lnTo>
                    <a:pt x="232" y="67"/>
                  </a:lnTo>
                  <a:lnTo>
                    <a:pt x="253" y="82"/>
                  </a:lnTo>
                  <a:lnTo>
                    <a:pt x="267" y="94"/>
                  </a:lnTo>
                  <a:lnTo>
                    <a:pt x="278" y="107"/>
                  </a:lnTo>
                  <a:lnTo>
                    <a:pt x="288" y="113"/>
                  </a:lnTo>
                  <a:lnTo>
                    <a:pt x="299" y="115"/>
                  </a:lnTo>
                  <a:lnTo>
                    <a:pt x="311" y="121"/>
                  </a:lnTo>
                  <a:lnTo>
                    <a:pt x="319" y="126"/>
                  </a:lnTo>
                  <a:lnTo>
                    <a:pt x="326" y="134"/>
                  </a:lnTo>
                  <a:lnTo>
                    <a:pt x="330" y="142"/>
                  </a:lnTo>
                  <a:lnTo>
                    <a:pt x="334" y="155"/>
                  </a:lnTo>
                  <a:lnTo>
                    <a:pt x="334" y="174"/>
                  </a:lnTo>
                  <a:lnTo>
                    <a:pt x="330" y="192"/>
                  </a:lnTo>
                  <a:lnTo>
                    <a:pt x="322" y="207"/>
                  </a:lnTo>
                  <a:lnTo>
                    <a:pt x="322" y="211"/>
                  </a:lnTo>
                  <a:lnTo>
                    <a:pt x="311" y="226"/>
                  </a:lnTo>
                  <a:lnTo>
                    <a:pt x="305" y="234"/>
                  </a:lnTo>
                  <a:lnTo>
                    <a:pt x="296" y="241"/>
                  </a:lnTo>
                  <a:lnTo>
                    <a:pt x="274" y="238"/>
                  </a:lnTo>
                  <a:lnTo>
                    <a:pt x="280" y="218"/>
                  </a:lnTo>
                  <a:lnTo>
                    <a:pt x="282" y="199"/>
                  </a:lnTo>
                  <a:lnTo>
                    <a:pt x="280" y="192"/>
                  </a:lnTo>
                  <a:lnTo>
                    <a:pt x="278" y="184"/>
                  </a:lnTo>
                  <a:lnTo>
                    <a:pt x="280" y="192"/>
                  </a:lnTo>
                  <a:lnTo>
                    <a:pt x="271" y="195"/>
                  </a:lnTo>
                  <a:lnTo>
                    <a:pt x="261" y="197"/>
                  </a:lnTo>
                  <a:lnTo>
                    <a:pt x="251" y="193"/>
                  </a:lnTo>
                  <a:lnTo>
                    <a:pt x="251" y="195"/>
                  </a:lnTo>
                  <a:lnTo>
                    <a:pt x="255" y="205"/>
                  </a:lnTo>
                  <a:lnTo>
                    <a:pt x="251" y="215"/>
                  </a:lnTo>
                  <a:lnTo>
                    <a:pt x="246" y="218"/>
                  </a:lnTo>
                  <a:lnTo>
                    <a:pt x="232" y="220"/>
                  </a:lnTo>
                  <a:lnTo>
                    <a:pt x="221" y="218"/>
                  </a:lnTo>
                  <a:lnTo>
                    <a:pt x="217" y="238"/>
                  </a:lnTo>
                  <a:lnTo>
                    <a:pt x="198" y="222"/>
                  </a:lnTo>
                  <a:lnTo>
                    <a:pt x="200" y="218"/>
                  </a:lnTo>
                  <a:lnTo>
                    <a:pt x="200" y="211"/>
                  </a:lnTo>
                  <a:lnTo>
                    <a:pt x="196" y="207"/>
                  </a:lnTo>
                  <a:lnTo>
                    <a:pt x="192" y="205"/>
                  </a:lnTo>
                  <a:lnTo>
                    <a:pt x="186" y="205"/>
                  </a:lnTo>
                  <a:lnTo>
                    <a:pt x="182" y="207"/>
                  </a:lnTo>
                  <a:lnTo>
                    <a:pt x="178" y="209"/>
                  </a:lnTo>
                  <a:lnTo>
                    <a:pt x="171" y="209"/>
                  </a:lnTo>
                  <a:lnTo>
                    <a:pt x="161" y="213"/>
                  </a:lnTo>
                  <a:lnTo>
                    <a:pt x="153" y="220"/>
                  </a:lnTo>
                  <a:lnTo>
                    <a:pt x="144" y="226"/>
                  </a:lnTo>
                  <a:lnTo>
                    <a:pt x="138" y="234"/>
                  </a:lnTo>
                  <a:lnTo>
                    <a:pt x="130" y="241"/>
                  </a:lnTo>
                  <a:lnTo>
                    <a:pt x="125" y="251"/>
                  </a:lnTo>
                  <a:lnTo>
                    <a:pt x="119" y="261"/>
                  </a:lnTo>
                  <a:lnTo>
                    <a:pt x="115" y="270"/>
                  </a:lnTo>
                  <a:lnTo>
                    <a:pt x="107" y="276"/>
                  </a:lnTo>
                  <a:lnTo>
                    <a:pt x="100" y="282"/>
                  </a:lnTo>
                  <a:lnTo>
                    <a:pt x="90" y="286"/>
                  </a:lnTo>
                  <a:lnTo>
                    <a:pt x="81" y="289"/>
                  </a:lnTo>
                  <a:lnTo>
                    <a:pt x="71" y="291"/>
                  </a:lnTo>
                  <a:lnTo>
                    <a:pt x="63" y="291"/>
                  </a:lnTo>
                  <a:lnTo>
                    <a:pt x="54" y="293"/>
                  </a:lnTo>
                  <a:lnTo>
                    <a:pt x="23" y="293"/>
                  </a:lnTo>
                  <a:lnTo>
                    <a:pt x="21" y="272"/>
                  </a:lnTo>
                  <a:lnTo>
                    <a:pt x="17" y="251"/>
                  </a:lnTo>
                  <a:lnTo>
                    <a:pt x="11" y="238"/>
                  </a:lnTo>
                  <a:lnTo>
                    <a:pt x="8" y="222"/>
                  </a:lnTo>
                  <a:lnTo>
                    <a:pt x="8" y="205"/>
                  </a:lnTo>
                  <a:lnTo>
                    <a:pt x="10" y="180"/>
                  </a:lnTo>
                  <a:lnTo>
                    <a:pt x="11" y="169"/>
                  </a:lnTo>
                  <a:lnTo>
                    <a:pt x="10" y="165"/>
                  </a:lnTo>
                  <a:lnTo>
                    <a:pt x="6" y="157"/>
                  </a:lnTo>
                </a:path>
              </a:pathLst>
            </a:custGeom>
            <a:solidFill>
              <a:srgbClr val="A85700"/>
            </a:solidFill>
            <a:ln w="12700" cap="rnd">
              <a:solidFill>
                <a:srgbClr val="000000"/>
              </a:solidFill>
              <a:round/>
              <a:headEnd type="none" w="sm" len="sm"/>
              <a:tailEnd type="none" w="sm" len="sm"/>
            </a:ln>
          </p:spPr>
          <p:txBody>
            <a:bodyPr/>
            <a:lstStyle/>
            <a:p>
              <a:endParaRPr lang="en-US"/>
            </a:p>
          </p:txBody>
        </p:sp>
        <p:sp>
          <p:nvSpPr>
            <p:cNvPr id="16414" name="Freeform 26"/>
            <p:cNvSpPr>
              <a:spLocks/>
            </p:cNvSpPr>
            <p:nvPr/>
          </p:nvSpPr>
          <p:spPr bwMode="auto">
            <a:xfrm>
              <a:off x="3237" y="3010"/>
              <a:ext cx="143" cy="134"/>
            </a:xfrm>
            <a:custGeom>
              <a:avLst/>
              <a:gdLst>
                <a:gd name="T0" fmla="*/ 142 w 143"/>
                <a:gd name="T1" fmla="*/ 98 h 134"/>
                <a:gd name="T2" fmla="*/ 142 w 143"/>
                <a:gd name="T3" fmla="*/ 100 h 134"/>
                <a:gd name="T4" fmla="*/ 138 w 143"/>
                <a:gd name="T5" fmla="*/ 100 h 134"/>
                <a:gd name="T6" fmla="*/ 133 w 143"/>
                <a:gd name="T7" fmla="*/ 102 h 134"/>
                <a:gd name="T8" fmla="*/ 129 w 143"/>
                <a:gd name="T9" fmla="*/ 100 h 134"/>
                <a:gd name="T10" fmla="*/ 133 w 143"/>
                <a:gd name="T11" fmla="*/ 133 h 134"/>
                <a:gd name="T12" fmla="*/ 121 w 143"/>
                <a:gd name="T13" fmla="*/ 117 h 134"/>
                <a:gd name="T14" fmla="*/ 106 w 143"/>
                <a:gd name="T15" fmla="*/ 98 h 134"/>
                <a:gd name="T16" fmla="*/ 85 w 143"/>
                <a:gd name="T17" fmla="*/ 77 h 134"/>
                <a:gd name="T18" fmla="*/ 63 w 143"/>
                <a:gd name="T19" fmla="*/ 58 h 134"/>
                <a:gd name="T20" fmla="*/ 48 w 143"/>
                <a:gd name="T21" fmla="*/ 50 h 134"/>
                <a:gd name="T22" fmla="*/ 31 w 143"/>
                <a:gd name="T23" fmla="*/ 43 h 134"/>
                <a:gd name="T24" fmla="*/ 12 w 143"/>
                <a:gd name="T25" fmla="*/ 41 h 134"/>
                <a:gd name="T26" fmla="*/ 0 w 143"/>
                <a:gd name="T27" fmla="*/ 43 h 134"/>
                <a:gd name="T28" fmla="*/ 21 w 143"/>
                <a:gd name="T29" fmla="*/ 2 h 134"/>
                <a:gd name="T30" fmla="*/ 27 w 143"/>
                <a:gd name="T31" fmla="*/ 0 h 134"/>
                <a:gd name="T32" fmla="*/ 50 w 143"/>
                <a:gd name="T33" fmla="*/ 0 h 134"/>
                <a:gd name="T34" fmla="*/ 65 w 143"/>
                <a:gd name="T35" fmla="*/ 4 h 134"/>
                <a:gd name="T36" fmla="*/ 81 w 143"/>
                <a:gd name="T37" fmla="*/ 14 h 134"/>
                <a:gd name="T38" fmla="*/ 98 w 143"/>
                <a:gd name="T39" fmla="*/ 27 h 134"/>
                <a:gd name="T40" fmla="*/ 113 w 143"/>
                <a:gd name="T41" fmla="*/ 43 h 134"/>
                <a:gd name="T42" fmla="*/ 133 w 143"/>
                <a:gd name="T43" fmla="*/ 71 h 134"/>
                <a:gd name="T44" fmla="*/ 142 w 143"/>
                <a:gd name="T45" fmla="*/ 98 h 13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43"/>
                <a:gd name="T70" fmla="*/ 0 h 134"/>
                <a:gd name="T71" fmla="*/ 143 w 143"/>
                <a:gd name="T72" fmla="*/ 134 h 13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43" h="134">
                  <a:moveTo>
                    <a:pt x="142" y="98"/>
                  </a:moveTo>
                  <a:lnTo>
                    <a:pt x="142" y="100"/>
                  </a:lnTo>
                  <a:lnTo>
                    <a:pt x="138" y="100"/>
                  </a:lnTo>
                  <a:lnTo>
                    <a:pt x="133" y="102"/>
                  </a:lnTo>
                  <a:lnTo>
                    <a:pt x="129" y="100"/>
                  </a:lnTo>
                  <a:lnTo>
                    <a:pt x="133" y="133"/>
                  </a:lnTo>
                  <a:lnTo>
                    <a:pt x="121" y="117"/>
                  </a:lnTo>
                  <a:lnTo>
                    <a:pt x="106" y="98"/>
                  </a:lnTo>
                  <a:lnTo>
                    <a:pt x="85" y="77"/>
                  </a:lnTo>
                  <a:lnTo>
                    <a:pt x="63" y="58"/>
                  </a:lnTo>
                  <a:lnTo>
                    <a:pt x="48" y="50"/>
                  </a:lnTo>
                  <a:lnTo>
                    <a:pt x="31" y="43"/>
                  </a:lnTo>
                  <a:lnTo>
                    <a:pt x="12" y="41"/>
                  </a:lnTo>
                  <a:lnTo>
                    <a:pt x="0" y="43"/>
                  </a:lnTo>
                  <a:lnTo>
                    <a:pt x="21" y="2"/>
                  </a:lnTo>
                  <a:lnTo>
                    <a:pt x="27" y="0"/>
                  </a:lnTo>
                  <a:lnTo>
                    <a:pt x="50" y="0"/>
                  </a:lnTo>
                  <a:lnTo>
                    <a:pt x="65" y="4"/>
                  </a:lnTo>
                  <a:lnTo>
                    <a:pt x="81" y="14"/>
                  </a:lnTo>
                  <a:lnTo>
                    <a:pt x="98" y="27"/>
                  </a:lnTo>
                  <a:lnTo>
                    <a:pt x="113" y="43"/>
                  </a:lnTo>
                  <a:lnTo>
                    <a:pt x="133" y="71"/>
                  </a:lnTo>
                  <a:lnTo>
                    <a:pt x="142" y="98"/>
                  </a:lnTo>
                </a:path>
              </a:pathLst>
            </a:custGeom>
            <a:solidFill>
              <a:srgbClr val="0000FF"/>
            </a:solidFill>
            <a:ln w="12700" cap="rnd">
              <a:solidFill>
                <a:srgbClr val="000000"/>
              </a:solidFill>
              <a:round/>
              <a:headEnd type="none" w="sm" len="sm"/>
              <a:tailEnd type="none" w="sm" len="sm"/>
            </a:ln>
          </p:spPr>
          <p:txBody>
            <a:bodyPr/>
            <a:lstStyle/>
            <a:p>
              <a:endParaRPr lang="en-US"/>
            </a:p>
          </p:txBody>
        </p:sp>
        <p:sp>
          <p:nvSpPr>
            <p:cNvPr id="16415" name="Freeform 27"/>
            <p:cNvSpPr>
              <a:spLocks/>
            </p:cNvSpPr>
            <p:nvPr/>
          </p:nvSpPr>
          <p:spPr bwMode="auto">
            <a:xfrm>
              <a:off x="3122" y="3051"/>
              <a:ext cx="519" cy="695"/>
            </a:xfrm>
            <a:custGeom>
              <a:avLst/>
              <a:gdLst>
                <a:gd name="T0" fmla="*/ 288 w 519"/>
                <a:gd name="T1" fmla="*/ 694 h 695"/>
                <a:gd name="T2" fmla="*/ 0 w 519"/>
                <a:gd name="T3" fmla="*/ 694 h 695"/>
                <a:gd name="T4" fmla="*/ 0 w 519"/>
                <a:gd name="T5" fmla="*/ 42 h 695"/>
                <a:gd name="T6" fmla="*/ 38 w 519"/>
                <a:gd name="T7" fmla="*/ 23 h 695"/>
                <a:gd name="T8" fmla="*/ 75 w 519"/>
                <a:gd name="T9" fmla="*/ 9 h 695"/>
                <a:gd name="T10" fmla="*/ 115 w 519"/>
                <a:gd name="T11" fmla="*/ 2 h 695"/>
                <a:gd name="T12" fmla="*/ 127 w 519"/>
                <a:gd name="T13" fmla="*/ 0 h 695"/>
                <a:gd name="T14" fmla="*/ 146 w 519"/>
                <a:gd name="T15" fmla="*/ 2 h 695"/>
                <a:gd name="T16" fmla="*/ 163 w 519"/>
                <a:gd name="T17" fmla="*/ 9 h 695"/>
                <a:gd name="T18" fmla="*/ 178 w 519"/>
                <a:gd name="T19" fmla="*/ 17 h 695"/>
                <a:gd name="T20" fmla="*/ 200 w 519"/>
                <a:gd name="T21" fmla="*/ 36 h 695"/>
                <a:gd name="T22" fmla="*/ 221 w 519"/>
                <a:gd name="T23" fmla="*/ 57 h 695"/>
                <a:gd name="T24" fmla="*/ 236 w 519"/>
                <a:gd name="T25" fmla="*/ 76 h 695"/>
                <a:gd name="T26" fmla="*/ 248 w 519"/>
                <a:gd name="T27" fmla="*/ 92 h 695"/>
                <a:gd name="T28" fmla="*/ 213 w 519"/>
                <a:gd name="T29" fmla="*/ 101 h 695"/>
                <a:gd name="T30" fmla="*/ 280 w 519"/>
                <a:gd name="T31" fmla="*/ 128 h 695"/>
                <a:gd name="T32" fmla="*/ 292 w 519"/>
                <a:gd name="T33" fmla="*/ 132 h 695"/>
                <a:gd name="T34" fmla="*/ 296 w 519"/>
                <a:gd name="T35" fmla="*/ 132 h 695"/>
                <a:gd name="T36" fmla="*/ 315 w 519"/>
                <a:gd name="T37" fmla="*/ 124 h 695"/>
                <a:gd name="T38" fmla="*/ 320 w 519"/>
                <a:gd name="T39" fmla="*/ 138 h 695"/>
                <a:gd name="T40" fmla="*/ 326 w 519"/>
                <a:gd name="T41" fmla="*/ 153 h 695"/>
                <a:gd name="T42" fmla="*/ 330 w 519"/>
                <a:gd name="T43" fmla="*/ 174 h 695"/>
                <a:gd name="T44" fmla="*/ 332 w 519"/>
                <a:gd name="T45" fmla="*/ 249 h 695"/>
                <a:gd name="T46" fmla="*/ 336 w 519"/>
                <a:gd name="T47" fmla="*/ 287 h 695"/>
                <a:gd name="T48" fmla="*/ 340 w 519"/>
                <a:gd name="T49" fmla="*/ 310 h 695"/>
                <a:gd name="T50" fmla="*/ 342 w 519"/>
                <a:gd name="T51" fmla="*/ 343 h 695"/>
                <a:gd name="T52" fmla="*/ 343 w 519"/>
                <a:gd name="T53" fmla="*/ 357 h 695"/>
                <a:gd name="T54" fmla="*/ 345 w 519"/>
                <a:gd name="T55" fmla="*/ 366 h 695"/>
                <a:gd name="T56" fmla="*/ 347 w 519"/>
                <a:gd name="T57" fmla="*/ 381 h 695"/>
                <a:gd name="T58" fmla="*/ 353 w 519"/>
                <a:gd name="T59" fmla="*/ 439 h 695"/>
                <a:gd name="T60" fmla="*/ 382 w 519"/>
                <a:gd name="T61" fmla="*/ 435 h 695"/>
                <a:gd name="T62" fmla="*/ 397 w 519"/>
                <a:gd name="T63" fmla="*/ 426 h 695"/>
                <a:gd name="T64" fmla="*/ 409 w 519"/>
                <a:gd name="T65" fmla="*/ 414 h 695"/>
                <a:gd name="T66" fmla="*/ 413 w 519"/>
                <a:gd name="T67" fmla="*/ 412 h 695"/>
                <a:gd name="T68" fmla="*/ 420 w 519"/>
                <a:gd name="T69" fmla="*/ 405 h 695"/>
                <a:gd name="T70" fmla="*/ 428 w 519"/>
                <a:gd name="T71" fmla="*/ 395 h 695"/>
                <a:gd name="T72" fmla="*/ 438 w 519"/>
                <a:gd name="T73" fmla="*/ 380 h 695"/>
                <a:gd name="T74" fmla="*/ 441 w 519"/>
                <a:gd name="T75" fmla="*/ 376 h 695"/>
                <a:gd name="T76" fmla="*/ 445 w 519"/>
                <a:gd name="T77" fmla="*/ 374 h 695"/>
                <a:gd name="T78" fmla="*/ 461 w 519"/>
                <a:gd name="T79" fmla="*/ 374 h 695"/>
                <a:gd name="T80" fmla="*/ 480 w 519"/>
                <a:gd name="T81" fmla="*/ 378 h 695"/>
                <a:gd name="T82" fmla="*/ 495 w 519"/>
                <a:gd name="T83" fmla="*/ 385 h 695"/>
                <a:gd name="T84" fmla="*/ 509 w 519"/>
                <a:gd name="T85" fmla="*/ 397 h 695"/>
                <a:gd name="T86" fmla="*/ 514 w 519"/>
                <a:gd name="T87" fmla="*/ 416 h 695"/>
                <a:gd name="T88" fmla="*/ 518 w 519"/>
                <a:gd name="T89" fmla="*/ 433 h 695"/>
                <a:gd name="T90" fmla="*/ 501 w 519"/>
                <a:gd name="T91" fmla="*/ 464 h 695"/>
                <a:gd name="T92" fmla="*/ 476 w 519"/>
                <a:gd name="T93" fmla="*/ 508 h 695"/>
                <a:gd name="T94" fmla="*/ 445 w 519"/>
                <a:gd name="T95" fmla="*/ 550 h 695"/>
                <a:gd name="T96" fmla="*/ 409 w 519"/>
                <a:gd name="T97" fmla="*/ 591 h 695"/>
                <a:gd name="T98" fmla="*/ 368 w 519"/>
                <a:gd name="T99" fmla="*/ 629 h 695"/>
                <a:gd name="T100" fmla="*/ 355 w 519"/>
                <a:gd name="T101" fmla="*/ 641 h 695"/>
                <a:gd name="T102" fmla="*/ 340 w 519"/>
                <a:gd name="T103" fmla="*/ 648 h 695"/>
                <a:gd name="T104" fmla="*/ 320 w 519"/>
                <a:gd name="T105" fmla="*/ 654 h 695"/>
                <a:gd name="T106" fmla="*/ 301 w 519"/>
                <a:gd name="T107" fmla="*/ 652 h 695"/>
                <a:gd name="T108" fmla="*/ 294 w 519"/>
                <a:gd name="T109" fmla="*/ 650 h 695"/>
                <a:gd name="T110" fmla="*/ 261 w 519"/>
                <a:gd name="T111" fmla="*/ 635 h 695"/>
                <a:gd name="T112" fmla="*/ 221 w 519"/>
                <a:gd name="T113" fmla="*/ 652 h 695"/>
                <a:gd name="T114" fmla="*/ 221 w 519"/>
                <a:gd name="T115" fmla="*/ 666 h 695"/>
                <a:gd name="T116" fmla="*/ 224 w 519"/>
                <a:gd name="T117" fmla="*/ 677 h 695"/>
                <a:gd name="T118" fmla="*/ 234 w 519"/>
                <a:gd name="T119" fmla="*/ 685 h 695"/>
                <a:gd name="T120" fmla="*/ 246 w 519"/>
                <a:gd name="T121" fmla="*/ 690 h 695"/>
                <a:gd name="T122" fmla="*/ 259 w 519"/>
                <a:gd name="T123" fmla="*/ 692 h 695"/>
                <a:gd name="T124" fmla="*/ 288 w 519"/>
                <a:gd name="T125" fmla="*/ 694 h 69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19"/>
                <a:gd name="T190" fmla="*/ 0 h 695"/>
                <a:gd name="T191" fmla="*/ 519 w 519"/>
                <a:gd name="T192" fmla="*/ 695 h 69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19" h="695">
                  <a:moveTo>
                    <a:pt x="288" y="694"/>
                  </a:moveTo>
                  <a:lnTo>
                    <a:pt x="0" y="694"/>
                  </a:lnTo>
                  <a:lnTo>
                    <a:pt x="0" y="42"/>
                  </a:lnTo>
                  <a:lnTo>
                    <a:pt x="38" y="23"/>
                  </a:lnTo>
                  <a:lnTo>
                    <a:pt x="75" y="9"/>
                  </a:lnTo>
                  <a:lnTo>
                    <a:pt x="115" y="2"/>
                  </a:lnTo>
                  <a:lnTo>
                    <a:pt x="127" y="0"/>
                  </a:lnTo>
                  <a:lnTo>
                    <a:pt x="146" y="2"/>
                  </a:lnTo>
                  <a:lnTo>
                    <a:pt x="163" y="9"/>
                  </a:lnTo>
                  <a:lnTo>
                    <a:pt x="178" y="17"/>
                  </a:lnTo>
                  <a:lnTo>
                    <a:pt x="200" y="36"/>
                  </a:lnTo>
                  <a:lnTo>
                    <a:pt x="221" y="57"/>
                  </a:lnTo>
                  <a:lnTo>
                    <a:pt x="236" y="76"/>
                  </a:lnTo>
                  <a:lnTo>
                    <a:pt x="248" y="92"/>
                  </a:lnTo>
                  <a:lnTo>
                    <a:pt x="213" y="101"/>
                  </a:lnTo>
                  <a:lnTo>
                    <a:pt x="280" y="128"/>
                  </a:lnTo>
                  <a:lnTo>
                    <a:pt x="292" y="132"/>
                  </a:lnTo>
                  <a:lnTo>
                    <a:pt x="296" y="132"/>
                  </a:lnTo>
                  <a:lnTo>
                    <a:pt x="315" y="124"/>
                  </a:lnTo>
                  <a:lnTo>
                    <a:pt x="320" y="138"/>
                  </a:lnTo>
                  <a:lnTo>
                    <a:pt x="326" y="153"/>
                  </a:lnTo>
                  <a:lnTo>
                    <a:pt x="330" y="174"/>
                  </a:lnTo>
                  <a:lnTo>
                    <a:pt x="332" y="249"/>
                  </a:lnTo>
                  <a:lnTo>
                    <a:pt x="336" y="287"/>
                  </a:lnTo>
                  <a:lnTo>
                    <a:pt x="340" y="310"/>
                  </a:lnTo>
                  <a:lnTo>
                    <a:pt x="342" y="343"/>
                  </a:lnTo>
                  <a:lnTo>
                    <a:pt x="343" y="357"/>
                  </a:lnTo>
                  <a:lnTo>
                    <a:pt x="345" y="366"/>
                  </a:lnTo>
                  <a:lnTo>
                    <a:pt x="347" y="381"/>
                  </a:lnTo>
                  <a:lnTo>
                    <a:pt x="353" y="439"/>
                  </a:lnTo>
                  <a:lnTo>
                    <a:pt x="382" y="435"/>
                  </a:lnTo>
                  <a:lnTo>
                    <a:pt x="397" y="426"/>
                  </a:lnTo>
                  <a:lnTo>
                    <a:pt x="409" y="414"/>
                  </a:lnTo>
                  <a:lnTo>
                    <a:pt x="413" y="412"/>
                  </a:lnTo>
                  <a:lnTo>
                    <a:pt x="420" y="405"/>
                  </a:lnTo>
                  <a:lnTo>
                    <a:pt x="428" y="395"/>
                  </a:lnTo>
                  <a:lnTo>
                    <a:pt x="438" y="380"/>
                  </a:lnTo>
                  <a:lnTo>
                    <a:pt x="441" y="376"/>
                  </a:lnTo>
                  <a:lnTo>
                    <a:pt x="445" y="374"/>
                  </a:lnTo>
                  <a:lnTo>
                    <a:pt x="461" y="374"/>
                  </a:lnTo>
                  <a:lnTo>
                    <a:pt x="480" y="378"/>
                  </a:lnTo>
                  <a:lnTo>
                    <a:pt x="495" y="385"/>
                  </a:lnTo>
                  <a:lnTo>
                    <a:pt x="509" y="397"/>
                  </a:lnTo>
                  <a:lnTo>
                    <a:pt x="514" y="416"/>
                  </a:lnTo>
                  <a:lnTo>
                    <a:pt x="518" y="433"/>
                  </a:lnTo>
                  <a:lnTo>
                    <a:pt x="501" y="464"/>
                  </a:lnTo>
                  <a:lnTo>
                    <a:pt x="476" y="508"/>
                  </a:lnTo>
                  <a:lnTo>
                    <a:pt x="445" y="550"/>
                  </a:lnTo>
                  <a:lnTo>
                    <a:pt x="409" y="591"/>
                  </a:lnTo>
                  <a:lnTo>
                    <a:pt x="368" y="629"/>
                  </a:lnTo>
                  <a:lnTo>
                    <a:pt x="355" y="641"/>
                  </a:lnTo>
                  <a:lnTo>
                    <a:pt x="340" y="648"/>
                  </a:lnTo>
                  <a:lnTo>
                    <a:pt x="320" y="654"/>
                  </a:lnTo>
                  <a:lnTo>
                    <a:pt x="301" y="652"/>
                  </a:lnTo>
                  <a:lnTo>
                    <a:pt x="294" y="650"/>
                  </a:lnTo>
                  <a:lnTo>
                    <a:pt x="261" y="635"/>
                  </a:lnTo>
                  <a:lnTo>
                    <a:pt x="221" y="652"/>
                  </a:lnTo>
                  <a:lnTo>
                    <a:pt x="221" y="666"/>
                  </a:lnTo>
                  <a:lnTo>
                    <a:pt x="224" y="677"/>
                  </a:lnTo>
                  <a:lnTo>
                    <a:pt x="234" y="685"/>
                  </a:lnTo>
                  <a:lnTo>
                    <a:pt x="246" y="690"/>
                  </a:lnTo>
                  <a:lnTo>
                    <a:pt x="259" y="692"/>
                  </a:lnTo>
                  <a:lnTo>
                    <a:pt x="288" y="694"/>
                  </a:lnTo>
                </a:path>
              </a:pathLst>
            </a:custGeom>
            <a:solidFill>
              <a:srgbClr val="0000FF"/>
            </a:solidFill>
            <a:ln w="12700" cap="rnd">
              <a:solidFill>
                <a:srgbClr val="000000"/>
              </a:solidFill>
              <a:round/>
              <a:headEnd type="none" w="sm" len="sm"/>
              <a:tailEnd type="none" w="sm" len="sm"/>
            </a:ln>
          </p:spPr>
          <p:txBody>
            <a:bodyPr/>
            <a:lstStyle/>
            <a:p>
              <a:endParaRPr lang="en-US"/>
            </a:p>
          </p:txBody>
        </p:sp>
        <p:sp>
          <p:nvSpPr>
            <p:cNvPr id="16416" name="Freeform 28"/>
            <p:cNvSpPr>
              <a:spLocks/>
            </p:cNvSpPr>
            <p:nvPr/>
          </p:nvSpPr>
          <p:spPr bwMode="auto">
            <a:xfrm>
              <a:off x="3335" y="3152"/>
              <a:ext cx="85" cy="32"/>
            </a:xfrm>
            <a:custGeom>
              <a:avLst/>
              <a:gdLst>
                <a:gd name="T0" fmla="*/ 0 w 85"/>
                <a:gd name="T1" fmla="*/ 0 h 32"/>
                <a:gd name="T2" fmla="*/ 67 w 85"/>
                <a:gd name="T3" fmla="*/ 27 h 32"/>
                <a:gd name="T4" fmla="*/ 79 w 85"/>
                <a:gd name="T5" fmla="*/ 31 h 32"/>
                <a:gd name="T6" fmla="*/ 83 w 85"/>
                <a:gd name="T7" fmla="*/ 31 h 32"/>
                <a:gd name="T8" fmla="*/ 84 w 85"/>
                <a:gd name="T9" fmla="*/ 29 h 32"/>
                <a:gd name="T10" fmla="*/ 83 w 85"/>
                <a:gd name="T11" fmla="*/ 27 h 32"/>
                <a:gd name="T12" fmla="*/ 73 w 85"/>
                <a:gd name="T13" fmla="*/ 21 h 32"/>
                <a:gd name="T14" fmla="*/ 59 w 85"/>
                <a:gd name="T15" fmla="*/ 16 h 32"/>
                <a:gd name="T16" fmla="*/ 48 w 85"/>
                <a:gd name="T17" fmla="*/ 12 h 32"/>
                <a:gd name="T18" fmla="*/ 35 w 85"/>
                <a:gd name="T19" fmla="*/ 8 h 32"/>
                <a:gd name="T20" fmla="*/ 23 w 85"/>
                <a:gd name="T21" fmla="*/ 4 h 32"/>
                <a:gd name="T22" fmla="*/ 0 w 85"/>
                <a:gd name="T23" fmla="*/ 0 h 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5"/>
                <a:gd name="T37" fmla="*/ 0 h 32"/>
                <a:gd name="T38" fmla="*/ 85 w 85"/>
                <a:gd name="T39" fmla="*/ 32 h 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5" h="32">
                  <a:moveTo>
                    <a:pt x="0" y="0"/>
                  </a:moveTo>
                  <a:lnTo>
                    <a:pt x="67" y="27"/>
                  </a:lnTo>
                  <a:lnTo>
                    <a:pt x="79" y="31"/>
                  </a:lnTo>
                  <a:lnTo>
                    <a:pt x="83" y="31"/>
                  </a:lnTo>
                  <a:lnTo>
                    <a:pt x="84" y="29"/>
                  </a:lnTo>
                  <a:lnTo>
                    <a:pt x="83" y="27"/>
                  </a:lnTo>
                  <a:lnTo>
                    <a:pt x="73" y="21"/>
                  </a:lnTo>
                  <a:lnTo>
                    <a:pt x="59" y="16"/>
                  </a:lnTo>
                  <a:lnTo>
                    <a:pt x="48" y="12"/>
                  </a:lnTo>
                  <a:lnTo>
                    <a:pt x="35" y="8"/>
                  </a:lnTo>
                  <a:lnTo>
                    <a:pt x="23" y="4"/>
                  </a:lnTo>
                  <a:lnTo>
                    <a:pt x="0" y="0"/>
                  </a:lnTo>
                </a:path>
              </a:pathLst>
            </a:custGeom>
            <a:solidFill>
              <a:srgbClr val="FFFF00"/>
            </a:solidFill>
            <a:ln w="12700" cap="rnd">
              <a:solidFill>
                <a:srgbClr val="000000"/>
              </a:solidFill>
              <a:round/>
              <a:headEnd type="none" w="sm" len="sm"/>
              <a:tailEnd type="none" w="sm" len="sm"/>
            </a:ln>
          </p:spPr>
          <p:txBody>
            <a:bodyPr/>
            <a:lstStyle/>
            <a:p>
              <a:endParaRPr lang="en-US"/>
            </a:p>
          </p:txBody>
        </p:sp>
        <p:sp>
          <p:nvSpPr>
            <p:cNvPr id="16417" name="Freeform 29"/>
            <p:cNvSpPr>
              <a:spLocks/>
            </p:cNvSpPr>
            <p:nvPr/>
          </p:nvSpPr>
          <p:spPr bwMode="auto">
            <a:xfrm>
              <a:off x="3335" y="3143"/>
              <a:ext cx="108" cy="41"/>
            </a:xfrm>
            <a:custGeom>
              <a:avLst/>
              <a:gdLst>
                <a:gd name="T0" fmla="*/ 0 w 108"/>
                <a:gd name="T1" fmla="*/ 9 h 41"/>
                <a:gd name="T2" fmla="*/ 23 w 108"/>
                <a:gd name="T3" fmla="*/ 13 h 41"/>
                <a:gd name="T4" fmla="*/ 35 w 108"/>
                <a:gd name="T5" fmla="*/ 17 h 41"/>
                <a:gd name="T6" fmla="*/ 48 w 108"/>
                <a:gd name="T7" fmla="*/ 21 h 41"/>
                <a:gd name="T8" fmla="*/ 59 w 108"/>
                <a:gd name="T9" fmla="*/ 25 h 41"/>
                <a:gd name="T10" fmla="*/ 73 w 108"/>
                <a:gd name="T11" fmla="*/ 30 h 41"/>
                <a:gd name="T12" fmla="*/ 83 w 108"/>
                <a:gd name="T13" fmla="*/ 36 h 41"/>
                <a:gd name="T14" fmla="*/ 84 w 108"/>
                <a:gd name="T15" fmla="*/ 38 h 41"/>
                <a:gd name="T16" fmla="*/ 83 w 108"/>
                <a:gd name="T17" fmla="*/ 40 h 41"/>
                <a:gd name="T18" fmla="*/ 102 w 108"/>
                <a:gd name="T19" fmla="*/ 32 h 41"/>
                <a:gd name="T20" fmla="*/ 107 w 108"/>
                <a:gd name="T21" fmla="*/ 27 h 41"/>
                <a:gd name="T22" fmla="*/ 107 w 108"/>
                <a:gd name="T23" fmla="*/ 25 h 41"/>
                <a:gd name="T24" fmla="*/ 104 w 108"/>
                <a:gd name="T25" fmla="*/ 23 h 41"/>
                <a:gd name="T26" fmla="*/ 94 w 108"/>
                <a:gd name="T27" fmla="*/ 19 h 41"/>
                <a:gd name="T28" fmla="*/ 83 w 108"/>
                <a:gd name="T29" fmla="*/ 13 h 41"/>
                <a:gd name="T30" fmla="*/ 71 w 108"/>
                <a:gd name="T31" fmla="*/ 7 h 41"/>
                <a:gd name="T32" fmla="*/ 59 w 108"/>
                <a:gd name="T33" fmla="*/ 4 h 41"/>
                <a:gd name="T34" fmla="*/ 46 w 108"/>
                <a:gd name="T35" fmla="*/ 2 h 41"/>
                <a:gd name="T36" fmla="*/ 35 w 108"/>
                <a:gd name="T37" fmla="*/ 0 h 41"/>
                <a:gd name="T38" fmla="*/ 0 w 108"/>
                <a:gd name="T39" fmla="*/ 9 h 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8"/>
                <a:gd name="T61" fmla="*/ 0 h 41"/>
                <a:gd name="T62" fmla="*/ 108 w 108"/>
                <a:gd name="T63" fmla="*/ 41 h 4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8" h="41">
                  <a:moveTo>
                    <a:pt x="0" y="9"/>
                  </a:moveTo>
                  <a:lnTo>
                    <a:pt x="23" y="13"/>
                  </a:lnTo>
                  <a:lnTo>
                    <a:pt x="35" y="17"/>
                  </a:lnTo>
                  <a:lnTo>
                    <a:pt x="48" y="21"/>
                  </a:lnTo>
                  <a:lnTo>
                    <a:pt x="59" y="25"/>
                  </a:lnTo>
                  <a:lnTo>
                    <a:pt x="73" y="30"/>
                  </a:lnTo>
                  <a:lnTo>
                    <a:pt x="83" y="36"/>
                  </a:lnTo>
                  <a:lnTo>
                    <a:pt x="84" y="38"/>
                  </a:lnTo>
                  <a:lnTo>
                    <a:pt x="83" y="40"/>
                  </a:lnTo>
                  <a:lnTo>
                    <a:pt x="102" y="32"/>
                  </a:lnTo>
                  <a:lnTo>
                    <a:pt x="107" y="27"/>
                  </a:lnTo>
                  <a:lnTo>
                    <a:pt x="107" y="25"/>
                  </a:lnTo>
                  <a:lnTo>
                    <a:pt x="104" y="23"/>
                  </a:lnTo>
                  <a:lnTo>
                    <a:pt x="94" y="19"/>
                  </a:lnTo>
                  <a:lnTo>
                    <a:pt x="83" y="13"/>
                  </a:lnTo>
                  <a:lnTo>
                    <a:pt x="71" y="7"/>
                  </a:lnTo>
                  <a:lnTo>
                    <a:pt x="59" y="4"/>
                  </a:lnTo>
                  <a:lnTo>
                    <a:pt x="46" y="2"/>
                  </a:lnTo>
                  <a:lnTo>
                    <a:pt x="35" y="0"/>
                  </a:lnTo>
                  <a:lnTo>
                    <a:pt x="0" y="9"/>
                  </a:lnTo>
                </a:path>
              </a:pathLst>
            </a:custGeom>
            <a:solidFill>
              <a:srgbClr val="FFFF00"/>
            </a:solidFill>
            <a:ln w="12700" cap="rnd">
              <a:solidFill>
                <a:srgbClr val="000000"/>
              </a:solidFill>
              <a:round/>
              <a:headEnd type="none" w="sm" len="sm"/>
              <a:tailEnd type="none" w="sm" len="sm"/>
            </a:ln>
          </p:spPr>
          <p:txBody>
            <a:bodyPr/>
            <a:lstStyle/>
            <a:p>
              <a:endParaRPr lang="en-US"/>
            </a:p>
          </p:txBody>
        </p:sp>
        <p:sp>
          <p:nvSpPr>
            <p:cNvPr id="16418" name="Freeform 30"/>
            <p:cNvSpPr>
              <a:spLocks/>
            </p:cNvSpPr>
            <p:nvPr/>
          </p:nvSpPr>
          <p:spPr bwMode="auto">
            <a:xfrm>
              <a:off x="3396" y="3016"/>
              <a:ext cx="9" cy="85"/>
            </a:xfrm>
            <a:custGeom>
              <a:avLst/>
              <a:gdLst>
                <a:gd name="T0" fmla="*/ 8 w 9"/>
                <a:gd name="T1" fmla="*/ 0 h 85"/>
                <a:gd name="T2" fmla="*/ 0 w 9"/>
                <a:gd name="T3" fmla="*/ 38 h 85"/>
                <a:gd name="T4" fmla="*/ 2 w 9"/>
                <a:gd name="T5" fmla="*/ 56 h 85"/>
                <a:gd name="T6" fmla="*/ 8 w 9"/>
                <a:gd name="T7" fmla="*/ 84 h 85"/>
                <a:gd name="T8" fmla="*/ 0 60000 65536"/>
                <a:gd name="T9" fmla="*/ 0 60000 65536"/>
                <a:gd name="T10" fmla="*/ 0 60000 65536"/>
                <a:gd name="T11" fmla="*/ 0 60000 65536"/>
                <a:gd name="T12" fmla="*/ 0 w 9"/>
                <a:gd name="T13" fmla="*/ 0 h 85"/>
                <a:gd name="T14" fmla="*/ 9 w 9"/>
                <a:gd name="T15" fmla="*/ 85 h 85"/>
              </a:gdLst>
              <a:ahLst/>
              <a:cxnLst>
                <a:cxn ang="T8">
                  <a:pos x="T0" y="T1"/>
                </a:cxn>
                <a:cxn ang="T9">
                  <a:pos x="T2" y="T3"/>
                </a:cxn>
                <a:cxn ang="T10">
                  <a:pos x="T4" y="T5"/>
                </a:cxn>
                <a:cxn ang="T11">
                  <a:pos x="T6" y="T7"/>
                </a:cxn>
              </a:cxnLst>
              <a:rect l="T12" t="T13" r="T14" b="T15"/>
              <a:pathLst>
                <a:path w="9" h="85">
                  <a:moveTo>
                    <a:pt x="8" y="0"/>
                  </a:moveTo>
                  <a:lnTo>
                    <a:pt x="0" y="38"/>
                  </a:lnTo>
                  <a:lnTo>
                    <a:pt x="2" y="56"/>
                  </a:lnTo>
                  <a:lnTo>
                    <a:pt x="8" y="84"/>
                  </a:lnTo>
                </a:path>
              </a:pathLst>
            </a:custGeom>
            <a:noFill/>
            <a:ln w="12700" cap="rnd">
              <a:solidFill>
                <a:srgbClr val="000000"/>
              </a:solidFill>
              <a:round/>
              <a:headEnd type="none" w="sm" len="sm"/>
              <a:tailEnd type="none" w="sm" len="sm"/>
            </a:ln>
          </p:spPr>
          <p:txBody>
            <a:bodyPr/>
            <a:lstStyle/>
            <a:p>
              <a:endParaRPr lang="en-US"/>
            </a:p>
          </p:txBody>
        </p:sp>
        <p:sp>
          <p:nvSpPr>
            <p:cNvPr id="16419" name="Freeform 31"/>
            <p:cNvSpPr>
              <a:spLocks/>
            </p:cNvSpPr>
            <p:nvPr/>
          </p:nvSpPr>
          <p:spPr bwMode="auto">
            <a:xfrm>
              <a:off x="3404" y="2937"/>
              <a:ext cx="11" cy="47"/>
            </a:xfrm>
            <a:custGeom>
              <a:avLst/>
              <a:gdLst>
                <a:gd name="T0" fmla="*/ 4 w 11"/>
                <a:gd name="T1" fmla="*/ 46 h 47"/>
                <a:gd name="T2" fmla="*/ 2 w 11"/>
                <a:gd name="T3" fmla="*/ 41 h 47"/>
                <a:gd name="T4" fmla="*/ 0 w 11"/>
                <a:gd name="T5" fmla="*/ 33 h 47"/>
                <a:gd name="T6" fmla="*/ 0 w 11"/>
                <a:gd name="T7" fmla="*/ 12 h 47"/>
                <a:gd name="T8" fmla="*/ 4 w 11"/>
                <a:gd name="T9" fmla="*/ 6 h 47"/>
                <a:gd name="T10" fmla="*/ 10 w 11"/>
                <a:gd name="T11" fmla="*/ 0 h 47"/>
                <a:gd name="T12" fmla="*/ 0 60000 65536"/>
                <a:gd name="T13" fmla="*/ 0 60000 65536"/>
                <a:gd name="T14" fmla="*/ 0 60000 65536"/>
                <a:gd name="T15" fmla="*/ 0 60000 65536"/>
                <a:gd name="T16" fmla="*/ 0 60000 65536"/>
                <a:gd name="T17" fmla="*/ 0 60000 65536"/>
                <a:gd name="T18" fmla="*/ 0 w 11"/>
                <a:gd name="T19" fmla="*/ 0 h 47"/>
                <a:gd name="T20" fmla="*/ 11 w 11"/>
                <a:gd name="T21" fmla="*/ 47 h 47"/>
              </a:gdLst>
              <a:ahLst/>
              <a:cxnLst>
                <a:cxn ang="T12">
                  <a:pos x="T0" y="T1"/>
                </a:cxn>
                <a:cxn ang="T13">
                  <a:pos x="T2" y="T3"/>
                </a:cxn>
                <a:cxn ang="T14">
                  <a:pos x="T4" y="T5"/>
                </a:cxn>
                <a:cxn ang="T15">
                  <a:pos x="T6" y="T7"/>
                </a:cxn>
                <a:cxn ang="T16">
                  <a:pos x="T8" y="T9"/>
                </a:cxn>
                <a:cxn ang="T17">
                  <a:pos x="T10" y="T11"/>
                </a:cxn>
              </a:cxnLst>
              <a:rect l="T18" t="T19" r="T20" b="T21"/>
              <a:pathLst>
                <a:path w="11" h="47">
                  <a:moveTo>
                    <a:pt x="4" y="46"/>
                  </a:moveTo>
                  <a:lnTo>
                    <a:pt x="2" y="41"/>
                  </a:lnTo>
                  <a:lnTo>
                    <a:pt x="0" y="33"/>
                  </a:lnTo>
                  <a:lnTo>
                    <a:pt x="0" y="12"/>
                  </a:lnTo>
                  <a:lnTo>
                    <a:pt x="4" y="6"/>
                  </a:lnTo>
                  <a:lnTo>
                    <a:pt x="10" y="0"/>
                  </a:lnTo>
                </a:path>
              </a:pathLst>
            </a:custGeom>
            <a:noFill/>
            <a:ln w="12700" cap="rnd">
              <a:solidFill>
                <a:srgbClr val="000000"/>
              </a:solidFill>
              <a:round/>
              <a:headEnd type="none" w="sm" len="sm"/>
              <a:tailEnd type="none" w="sm" len="sm"/>
            </a:ln>
          </p:spPr>
          <p:txBody>
            <a:bodyPr/>
            <a:lstStyle/>
            <a:p>
              <a:endParaRPr lang="en-US"/>
            </a:p>
          </p:txBody>
        </p:sp>
        <p:sp>
          <p:nvSpPr>
            <p:cNvPr id="16420" name="Freeform 32"/>
            <p:cNvSpPr>
              <a:spLocks/>
            </p:cNvSpPr>
            <p:nvPr/>
          </p:nvSpPr>
          <p:spPr bwMode="auto">
            <a:xfrm>
              <a:off x="3418" y="2930"/>
              <a:ext cx="20" cy="58"/>
            </a:xfrm>
            <a:custGeom>
              <a:avLst/>
              <a:gdLst>
                <a:gd name="T0" fmla="*/ 0 w 20"/>
                <a:gd name="T1" fmla="*/ 57 h 58"/>
                <a:gd name="T2" fmla="*/ 0 w 20"/>
                <a:gd name="T3" fmla="*/ 30 h 58"/>
                <a:gd name="T4" fmla="*/ 1 w 20"/>
                <a:gd name="T5" fmla="*/ 25 h 58"/>
                <a:gd name="T6" fmla="*/ 1 w 20"/>
                <a:gd name="T7" fmla="*/ 21 h 58"/>
                <a:gd name="T8" fmla="*/ 5 w 20"/>
                <a:gd name="T9" fmla="*/ 7 h 58"/>
                <a:gd name="T10" fmla="*/ 5 w 20"/>
                <a:gd name="T11" fmla="*/ 4 h 58"/>
                <a:gd name="T12" fmla="*/ 9 w 20"/>
                <a:gd name="T13" fmla="*/ 0 h 58"/>
                <a:gd name="T14" fmla="*/ 17 w 20"/>
                <a:gd name="T15" fmla="*/ 0 h 58"/>
                <a:gd name="T16" fmla="*/ 19 w 20"/>
                <a:gd name="T17" fmla="*/ 2 h 5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
                <a:gd name="T28" fmla="*/ 0 h 58"/>
                <a:gd name="T29" fmla="*/ 20 w 20"/>
                <a:gd name="T30" fmla="*/ 58 h 5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 h="58">
                  <a:moveTo>
                    <a:pt x="0" y="57"/>
                  </a:moveTo>
                  <a:lnTo>
                    <a:pt x="0" y="30"/>
                  </a:lnTo>
                  <a:lnTo>
                    <a:pt x="1" y="25"/>
                  </a:lnTo>
                  <a:lnTo>
                    <a:pt x="1" y="21"/>
                  </a:lnTo>
                  <a:lnTo>
                    <a:pt x="5" y="7"/>
                  </a:lnTo>
                  <a:lnTo>
                    <a:pt x="5" y="4"/>
                  </a:lnTo>
                  <a:lnTo>
                    <a:pt x="9" y="0"/>
                  </a:lnTo>
                  <a:lnTo>
                    <a:pt x="17" y="0"/>
                  </a:lnTo>
                  <a:lnTo>
                    <a:pt x="19" y="2"/>
                  </a:lnTo>
                </a:path>
              </a:pathLst>
            </a:custGeom>
            <a:noFill/>
            <a:ln w="12700" cap="rnd">
              <a:solidFill>
                <a:srgbClr val="000000"/>
              </a:solidFill>
              <a:round/>
              <a:headEnd type="none" w="sm" len="sm"/>
              <a:tailEnd type="none" w="sm" len="sm"/>
            </a:ln>
          </p:spPr>
          <p:txBody>
            <a:bodyPr/>
            <a:lstStyle/>
            <a:p>
              <a:endParaRPr lang="en-US"/>
            </a:p>
          </p:txBody>
        </p:sp>
        <p:sp>
          <p:nvSpPr>
            <p:cNvPr id="16421" name="Line 33"/>
            <p:cNvSpPr>
              <a:spLocks noChangeShapeType="1"/>
            </p:cNvSpPr>
            <p:nvPr/>
          </p:nvSpPr>
          <p:spPr bwMode="auto">
            <a:xfrm flipV="1">
              <a:off x="3425" y="2981"/>
              <a:ext cx="1" cy="10"/>
            </a:xfrm>
            <a:prstGeom prst="line">
              <a:avLst/>
            </a:prstGeom>
            <a:noFill/>
            <a:ln w="12700">
              <a:solidFill>
                <a:srgbClr val="000000"/>
              </a:solidFill>
              <a:round/>
              <a:headEnd type="none" w="sm" len="sm"/>
              <a:tailEnd type="none" w="sm" len="sm"/>
            </a:ln>
          </p:spPr>
          <p:txBody>
            <a:bodyPr/>
            <a:lstStyle/>
            <a:p>
              <a:endParaRPr lang="en-US"/>
            </a:p>
          </p:txBody>
        </p:sp>
        <p:sp>
          <p:nvSpPr>
            <p:cNvPr id="16422" name="Freeform 34"/>
            <p:cNvSpPr>
              <a:spLocks/>
            </p:cNvSpPr>
            <p:nvPr/>
          </p:nvSpPr>
          <p:spPr bwMode="auto">
            <a:xfrm>
              <a:off x="3429" y="2939"/>
              <a:ext cx="11" cy="9"/>
            </a:xfrm>
            <a:custGeom>
              <a:avLst/>
              <a:gdLst>
                <a:gd name="T0" fmla="*/ 0 w 11"/>
                <a:gd name="T1" fmla="*/ 8 h 9"/>
                <a:gd name="T2" fmla="*/ 4 w 11"/>
                <a:gd name="T3" fmla="*/ 6 h 9"/>
                <a:gd name="T4" fmla="*/ 10 w 11"/>
                <a:gd name="T5" fmla="*/ 0 h 9"/>
                <a:gd name="T6" fmla="*/ 0 60000 65536"/>
                <a:gd name="T7" fmla="*/ 0 60000 65536"/>
                <a:gd name="T8" fmla="*/ 0 60000 65536"/>
                <a:gd name="T9" fmla="*/ 0 w 11"/>
                <a:gd name="T10" fmla="*/ 0 h 9"/>
                <a:gd name="T11" fmla="*/ 11 w 11"/>
                <a:gd name="T12" fmla="*/ 9 h 9"/>
              </a:gdLst>
              <a:ahLst/>
              <a:cxnLst>
                <a:cxn ang="T6">
                  <a:pos x="T0" y="T1"/>
                </a:cxn>
                <a:cxn ang="T7">
                  <a:pos x="T2" y="T3"/>
                </a:cxn>
                <a:cxn ang="T8">
                  <a:pos x="T4" y="T5"/>
                </a:cxn>
              </a:cxnLst>
              <a:rect l="T9" t="T10" r="T11" b="T12"/>
              <a:pathLst>
                <a:path w="11" h="9">
                  <a:moveTo>
                    <a:pt x="0" y="8"/>
                  </a:moveTo>
                  <a:lnTo>
                    <a:pt x="4" y="6"/>
                  </a:lnTo>
                  <a:lnTo>
                    <a:pt x="10" y="0"/>
                  </a:lnTo>
                </a:path>
              </a:pathLst>
            </a:custGeom>
            <a:noFill/>
            <a:ln w="12700" cap="rnd">
              <a:solidFill>
                <a:srgbClr val="000000"/>
              </a:solidFill>
              <a:round/>
              <a:headEnd type="none" w="sm" len="sm"/>
              <a:tailEnd type="none" w="sm" len="sm"/>
            </a:ln>
          </p:spPr>
          <p:txBody>
            <a:bodyPr/>
            <a:lstStyle/>
            <a:p>
              <a:endParaRPr lang="en-US"/>
            </a:p>
          </p:txBody>
        </p:sp>
        <p:sp>
          <p:nvSpPr>
            <p:cNvPr id="16423" name="Freeform 35"/>
            <p:cNvSpPr>
              <a:spLocks/>
            </p:cNvSpPr>
            <p:nvPr/>
          </p:nvSpPr>
          <p:spPr bwMode="auto">
            <a:xfrm>
              <a:off x="3408" y="2926"/>
              <a:ext cx="12" cy="81"/>
            </a:xfrm>
            <a:custGeom>
              <a:avLst/>
              <a:gdLst>
                <a:gd name="T0" fmla="*/ 11 w 12"/>
                <a:gd name="T1" fmla="*/ 0 h 81"/>
                <a:gd name="T2" fmla="*/ 10 w 12"/>
                <a:gd name="T3" fmla="*/ 4 h 81"/>
                <a:gd name="T4" fmla="*/ 6 w 12"/>
                <a:gd name="T5" fmla="*/ 6 h 81"/>
                <a:gd name="T6" fmla="*/ 6 w 12"/>
                <a:gd name="T7" fmla="*/ 17 h 81"/>
                <a:gd name="T8" fmla="*/ 4 w 12"/>
                <a:gd name="T9" fmla="*/ 27 h 81"/>
                <a:gd name="T10" fmla="*/ 0 w 12"/>
                <a:gd name="T11" fmla="*/ 48 h 81"/>
                <a:gd name="T12" fmla="*/ 0 w 12"/>
                <a:gd name="T13" fmla="*/ 57 h 81"/>
                <a:gd name="T14" fmla="*/ 2 w 12"/>
                <a:gd name="T15" fmla="*/ 61 h 81"/>
                <a:gd name="T16" fmla="*/ 2 w 12"/>
                <a:gd name="T17" fmla="*/ 65 h 81"/>
                <a:gd name="T18" fmla="*/ 4 w 12"/>
                <a:gd name="T19" fmla="*/ 71 h 81"/>
                <a:gd name="T20" fmla="*/ 4 w 12"/>
                <a:gd name="T21" fmla="*/ 73 h 81"/>
                <a:gd name="T22" fmla="*/ 6 w 12"/>
                <a:gd name="T23" fmla="*/ 77 h 81"/>
                <a:gd name="T24" fmla="*/ 6 w 12"/>
                <a:gd name="T25" fmla="*/ 80 h 81"/>
                <a:gd name="T26" fmla="*/ 11 w 12"/>
                <a:gd name="T27" fmla="*/ 80 h 8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
                <a:gd name="T43" fmla="*/ 0 h 81"/>
                <a:gd name="T44" fmla="*/ 12 w 12"/>
                <a:gd name="T45" fmla="*/ 81 h 8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 h="81">
                  <a:moveTo>
                    <a:pt x="11" y="0"/>
                  </a:moveTo>
                  <a:lnTo>
                    <a:pt x="10" y="4"/>
                  </a:lnTo>
                  <a:lnTo>
                    <a:pt x="6" y="6"/>
                  </a:lnTo>
                  <a:lnTo>
                    <a:pt x="6" y="17"/>
                  </a:lnTo>
                  <a:lnTo>
                    <a:pt x="4" y="27"/>
                  </a:lnTo>
                  <a:lnTo>
                    <a:pt x="0" y="48"/>
                  </a:lnTo>
                  <a:lnTo>
                    <a:pt x="0" y="57"/>
                  </a:lnTo>
                  <a:lnTo>
                    <a:pt x="2" y="61"/>
                  </a:lnTo>
                  <a:lnTo>
                    <a:pt x="2" y="65"/>
                  </a:lnTo>
                  <a:lnTo>
                    <a:pt x="4" y="71"/>
                  </a:lnTo>
                  <a:lnTo>
                    <a:pt x="4" y="73"/>
                  </a:lnTo>
                  <a:lnTo>
                    <a:pt x="6" y="77"/>
                  </a:lnTo>
                  <a:lnTo>
                    <a:pt x="6" y="80"/>
                  </a:lnTo>
                  <a:lnTo>
                    <a:pt x="11" y="80"/>
                  </a:lnTo>
                </a:path>
              </a:pathLst>
            </a:custGeom>
            <a:noFill/>
            <a:ln w="12700" cap="rnd">
              <a:solidFill>
                <a:srgbClr val="000000"/>
              </a:solidFill>
              <a:round/>
              <a:headEnd type="none" w="sm" len="sm"/>
              <a:tailEnd type="none" w="sm" len="sm"/>
            </a:ln>
          </p:spPr>
          <p:txBody>
            <a:bodyPr/>
            <a:lstStyle/>
            <a:p>
              <a:endParaRPr lang="en-US"/>
            </a:p>
          </p:txBody>
        </p:sp>
        <p:sp>
          <p:nvSpPr>
            <p:cNvPr id="16424" name="Freeform 36"/>
            <p:cNvSpPr>
              <a:spLocks/>
            </p:cNvSpPr>
            <p:nvPr/>
          </p:nvSpPr>
          <p:spPr bwMode="auto">
            <a:xfrm>
              <a:off x="3308" y="3400"/>
              <a:ext cx="76" cy="287"/>
            </a:xfrm>
            <a:custGeom>
              <a:avLst/>
              <a:gdLst>
                <a:gd name="T0" fmla="*/ 75 w 76"/>
                <a:gd name="T1" fmla="*/ 286 h 287"/>
                <a:gd name="T2" fmla="*/ 52 w 76"/>
                <a:gd name="T3" fmla="*/ 263 h 287"/>
                <a:gd name="T4" fmla="*/ 33 w 76"/>
                <a:gd name="T5" fmla="*/ 224 h 287"/>
                <a:gd name="T6" fmla="*/ 0 w 76"/>
                <a:gd name="T7" fmla="*/ 0 h 287"/>
                <a:gd name="T8" fmla="*/ 0 60000 65536"/>
                <a:gd name="T9" fmla="*/ 0 60000 65536"/>
                <a:gd name="T10" fmla="*/ 0 60000 65536"/>
                <a:gd name="T11" fmla="*/ 0 60000 65536"/>
                <a:gd name="T12" fmla="*/ 0 w 76"/>
                <a:gd name="T13" fmla="*/ 0 h 287"/>
                <a:gd name="T14" fmla="*/ 76 w 76"/>
                <a:gd name="T15" fmla="*/ 287 h 287"/>
              </a:gdLst>
              <a:ahLst/>
              <a:cxnLst>
                <a:cxn ang="T8">
                  <a:pos x="T0" y="T1"/>
                </a:cxn>
                <a:cxn ang="T9">
                  <a:pos x="T2" y="T3"/>
                </a:cxn>
                <a:cxn ang="T10">
                  <a:pos x="T4" y="T5"/>
                </a:cxn>
                <a:cxn ang="T11">
                  <a:pos x="T6" y="T7"/>
                </a:cxn>
              </a:cxnLst>
              <a:rect l="T12" t="T13" r="T14" b="T15"/>
              <a:pathLst>
                <a:path w="76" h="287">
                  <a:moveTo>
                    <a:pt x="75" y="286"/>
                  </a:moveTo>
                  <a:lnTo>
                    <a:pt x="52" y="263"/>
                  </a:lnTo>
                  <a:lnTo>
                    <a:pt x="33" y="224"/>
                  </a:lnTo>
                  <a:lnTo>
                    <a:pt x="0" y="0"/>
                  </a:lnTo>
                </a:path>
              </a:pathLst>
            </a:custGeom>
            <a:noFill/>
            <a:ln w="12700" cap="rnd">
              <a:solidFill>
                <a:srgbClr val="000000"/>
              </a:solidFill>
              <a:round/>
              <a:headEnd type="none" w="sm" len="sm"/>
              <a:tailEnd type="none" w="sm" len="sm"/>
            </a:ln>
          </p:spPr>
          <p:txBody>
            <a:bodyPr/>
            <a:lstStyle/>
            <a:p>
              <a:endParaRPr lang="en-US"/>
            </a:p>
          </p:txBody>
        </p:sp>
        <p:sp>
          <p:nvSpPr>
            <p:cNvPr id="16425" name="Freeform 37"/>
            <p:cNvSpPr>
              <a:spLocks/>
            </p:cNvSpPr>
            <p:nvPr/>
          </p:nvSpPr>
          <p:spPr bwMode="auto">
            <a:xfrm>
              <a:off x="3252" y="2801"/>
              <a:ext cx="86" cy="99"/>
            </a:xfrm>
            <a:custGeom>
              <a:avLst/>
              <a:gdLst>
                <a:gd name="T0" fmla="*/ 85 w 86"/>
                <a:gd name="T1" fmla="*/ 0 h 99"/>
                <a:gd name="T2" fmla="*/ 81 w 86"/>
                <a:gd name="T3" fmla="*/ 8 h 99"/>
                <a:gd name="T4" fmla="*/ 77 w 86"/>
                <a:gd name="T5" fmla="*/ 17 h 99"/>
                <a:gd name="T6" fmla="*/ 73 w 86"/>
                <a:gd name="T7" fmla="*/ 27 h 99"/>
                <a:gd name="T8" fmla="*/ 71 w 86"/>
                <a:gd name="T9" fmla="*/ 35 h 99"/>
                <a:gd name="T10" fmla="*/ 71 w 86"/>
                <a:gd name="T11" fmla="*/ 63 h 99"/>
                <a:gd name="T12" fmla="*/ 73 w 86"/>
                <a:gd name="T13" fmla="*/ 71 h 99"/>
                <a:gd name="T14" fmla="*/ 75 w 86"/>
                <a:gd name="T15" fmla="*/ 77 h 99"/>
                <a:gd name="T16" fmla="*/ 68 w 86"/>
                <a:gd name="T17" fmla="*/ 85 h 99"/>
                <a:gd name="T18" fmla="*/ 62 w 86"/>
                <a:gd name="T19" fmla="*/ 88 h 99"/>
                <a:gd name="T20" fmla="*/ 56 w 86"/>
                <a:gd name="T21" fmla="*/ 92 h 99"/>
                <a:gd name="T22" fmla="*/ 48 w 86"/>
                <a:gd name="T23" fmla="*/ 96 h 99"/>
                <a:gd name="T24" fmla="*/ 35 w 86"/>
                <a:gd name="T25" fmla="*/ 96 h 99"/>
                <a:gd name="T26" fmla="*/ 27 w 86"/>
                <a:gd name="T27" fmla="*/ 98 h 99"/>
                <a:gd name="T28" fmla="*/ 22 w 86"/>
                <a:gd name="T29" fmla="*/ 96 h 99"/>
                <a:gd name="T30" fmla="*/ 16 w 86"/>
                <a:gd name="T31" fmla="*/ 96 h 99"/>
                <a:gd name="T32" fmla="*/ 10 w 86"/>
                <a:gd name="T33" fmla="*/ 92 h 99"/>
                <a:gd name="T34" fmla="*/ 6 w 86"/>
                <a:gd name="T35" fmla="*/ 90 h 99"/>
                <a:gd name="T36" fmla="*/ 0 w 86"/>
                <a:gd name="T37" fmla="*/ 85 h 9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6"/>
                <a:gd name="T58" fmla="*/ 0 h 99"/>
                <a:gd name="T59" fmla="*/ 86 w 86"/>
                <a:gd name="T60" fmla="*/ 99 h 9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6" h="99">
                  <a:moveTo>
                    <a:pt x="85" y="0"/>
                  </a:moveTo>
                  <a:lnTo>
                    <a:pt x="81" y="8"/>
                  </a:lnTo>
                  <a:lnTo>
                    <a:pt x="77" y="17"/>
                  </a:lnTo>
                  <a:lnTo>
                    <a:pt x="73" y="27"/>
                  </a:lnTo>
                  <a:lnTo>
                    <a:pt x="71" y="35"/>
                  </a:lnTo>
                  <a:lnTo>
                    <a:pt x="71" y="63"/>
                  </a:lnTo>
                  <a:lnTo>
                    <a:pt x="73" y="71"/>
                  </a:lnTo>
                  <a:lnTo>
                    <a:pt x="75" y="77"/>
                  </a:lnTo>
                  <a:lnTo>
                    <a:pt x="68" y="85"/>
                  </a:lnTo>
                  <a:lnTo>
                    <a:pt x="62" y="88"/>
                  </a:lnTo>
                  <a:lnTo>
                    <a:pt x="56" y="92"/>
                  </a:lnTo>
                  <a:lnTo>
                    <a:pt x="48" y="96"/>
                  </a:lnTo>
                  <a:lnTo>
                    <a:pt x="35" y="96"/>
                  </a:lnTo>
                  <a:lnTo>
                    <a:pt x="27" y="98"/>
                  </a:lnTo>
                  <a:lnTo>
                    <a:pt x="22" y="96"/>
                  </a:lnTo>
                  <a:lnTo>
                    <a:pt x="16" y="96"/>
                  </a:lnTo>
                  <a:lnTo>
                    <a:pt x="10" y="92"/>
                  </a:lnTo>
                  <a:lnTo>
                    <a:pt x="6" y="90"/>
                  </a:lnTo>
                  <a:lnTo>
                    <a:pt x="0" y="85"/>
                  </a:lnTo>
                </a:path>
              </a:pathLst>
            </a:custGeom>
            <a:noFill/>
            <a:ln w="12700" cap="rnd">
              <a:solidFill>
                <a:srgbClr val="000000"/>
              </a:solidFill>
              <a:round/>
              <a:headEnd type="none" w="sm" len="sm"/>
              <a:tailEnd type="none" w="sm" len="sm"/>
            </a:ln>
          </p:spPr>
          <p:txBody>
            <a:bodyPr/>
            <a:lstStyle/>
            <a:p>
              <a:endParaRPr lang="en-US"/>
            </a:p>
          </p:txBody>
        </p:sp>
        <p:sp>
          <p:nvSpPr>
            <p:cNvPr id="16426" name="Freeform 38"/>
            <p:cNvSpPr>
              <a:spLocks/>
            </p:cNvSpPr>
            <p:nvPr/>
          </p:nvSpPr>
          <p:spPr bwMode="auto">
            <a:xfrm>
              <a:off x="3333" y="2742"/>
              <a:ext cx="18" cy="35"/>
            </a:xfrm>
            <a:custGeom>
              <a:avLst/>
              <a:gdLst>
                <a:gd name="T0" fmla="*/ 0 w 18"/>
                <a:gd name="T1" fmla="*/ 0 h 35"/>
                <a:gd name="T2" fmla="*/ 8 w 18"/>
                <a:gd name="T3" fmla="*/ 5 h 35"/>
                <a:gd name="T4" fmla="*/ 13 w 18"/>
                <a:gd name="T5" fmla="*/ 13 h 35"/>
                <a:gd name="T6" fmla="*/ 17 w 18"/>
                <a:gd name="T7" fmla="*/ 26 h 35"/>
                <a:gd name="T8" fmla="*/ 17 w 18"/>
                <a:gd name="T9" fmla="*/ 34 h 35"/>
                <a:gd name="T10" fmla="*/ 13 w 18"/>
                <a:gd name="T11" fmla="*/ 34 h 35"/>
                <a:gd name="T12" fmla="*/ 12 w 18"/>
                <a:gd name="T13" fmla="*/ 25 h 35"/>
                <a:gd name="T14" fmla="*/ 8 w 18"/>
                <a:gd name="T15" fmla="*/ 15 h 35"/>
                <a:gd name="T16" fmla="*/ 0 w 18"/>
                <a:gd name="T17" fmla="*/ 9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35"/>
                <a:gd name="T29" fmla="*/ 18 w 18"/>
                <a:gd name="T30" fmla="*/ 35 h 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35">
                  <a:moveTo>
                    <a:pt x="0" y="0"/>
                  </a:moveTo>
                  <a:lnTo>
                    <a:pt x="8" y="5"/>
                  </a:lnTo>
                  <a:lnTo>
                    <a:pt x="13" y="13"/>
                  </a:lnTo>
                  <a:lnTo>
                    <a:pt x="17" y="26"/>
                  </a:lnTo>
                  <a:lnTo>
                    <a:pt x="17" y="34"/>
                  </a:lnTo>
                  <a:lnTo>
                    <a:pt x="13" y="34"/>
                  </a:lnTo>
                  <a:lnTo>
                    <a:pt x="12" y="25"/>
                  </a:lnTo>
                  <a:lnTo>
                    <a:pt x="8" y="15"/>
                  </a:lnTo>
                  <a:lnTo>
                    <a:pt x="0" y="9"/>
                  </a:lnTo>
                </a:path>
              </a:pathLst>
            </a:custGeom>
            <a:noFill/>
            <a:ln w="12700" cap="rnd">
              <a:solidFill>
                <a:srgbClr val="000000"/>
              </a:solidFill>
              <a:round/>
              <a:headEnd type="none" w="sm" len="sm"/>
              <a:tailEnd type="none" w="sm" len="sm"/>
            </a:ln>
          </p:spPr>
          <p:txBody>
            <a:bodyPr/>
            <a:lstStyle/>
            <a:p>
              <a:endParaRPr lang="en-US"/>
            </a:p>
          </p:txBody>
        </p:sp>
        <p:sp>
          <p:nvSpPr>
            <p:cNvPr id="16427" name="Freeform 39"/>
            <p:cNvSpPr>
              <a:spLocks/>
            </p:cNvSpPr>
            <p:nvPr/>
          </p:nvSpPr>
          <p:spPr bwMode="auto">
            <a:xfrm>
              <a:off x="3299" y="2805"/>
              <a:ext cx="14" cy="78"/>
            </a:xfrm>
            <a:custGeom>
              <a:avLst/>
              <a:gdLst>
                <a:gd name="T0" fmla="*/ 9 w 14"/>
                <a:gd name="T1" fmla="*/ 0 h 78"/>
                <a:gd name="T2" fmla="*/ 5 w 14"/>
                <a:gd name="T3" fmla="*/ 10 h 78"/>
                <a:gd name="T4" fmla="*/ 1 w 14"/>
                <a:gd name="T5" fmla="*/ 25 h 78"/>
                <a:gd name="T6" fmla="*/ 0 w 14"/>
                <a:gd name="T7" fmla="*/ 38 h 78"/>
                <a:gd name="T8" fmla="*/ 0 w 14"/>
                <a:gd name="T9" fmla="*/ 50 h 78"/>
                <a:gd name="T10" fmla="*/ 1 w 14"/>
                <a:gd name="T11" fmla="*/ 59 h 78"/>
                <a:gd name="T12" fmla="*/ 5 w 14"/>
                <a:gd name="T13" fmla="*/ 69 h 78"/>
                <a:gd name="T14" fmla="*/ 13 w 14"/>
                <a:gd name="T15" fmla="*/ 77 h 78"/>
                <a:gd name="T16" fmla="*/ 0 60000 65536"/>
                <a:gd name="T17" fmla="*/ 0 60000 65536"/>
                <a:gd name="T18" fmla="*/ 0 60000 65536"/>
                <a:gd name="T19" fmla="*/ 0 60000 65536"/>
                <a:gd name="T20" fmla="*/ 0 60000 65536"/>
                <a:gd name="T21" fmla="*/ 0 60000 65536"/>
                <a:gd name="T22" fmla="*/ 0 60000 65536"/>
                <a:gd name="T23" fmla="*/ 0 60000 65536"/>
                <a:gd name="T24" fmla="*/ 0 w 14"/>
                <a:gd name="T25" fmla="*/ 0 h 78"/>
                <a:gd name="T26" fmla="*/ 14 w 14"/>
                <a:gd name="T27" fmla="*/ 78 h 7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 h="78">
                  <a:moveTo>
                    <a:pt x="9" y="0"/>
                  </a:moveTo>
                  <a:lnTo>
                    <a:pt x="5" y="10"/>
                  </a:lnTo>
                  <a:lnTo>
                    <a:pt x="1" y="25"/>
                  </a:lnTo>
                  <a:lnTo>
                    <a:pt x="0" y="38"/>
                  </a:lnTo>
                  <a:lnTo>
                    <a:pt x="0" y="50"/>
                  </a:lnTo>
                  <a:lnTo>
                    <a:pt x="1" y="59"/>
                  </a:lnTo>
                  <a:lnTo>
                    <a:pt x="5" y="69"/>
                  </a:lnTo>
                  <a:lnTo>
                    <a:pt x="13" y="77"/>
                  </a:lnTo>
                </a:path>
              </a:pathLst>
            </a:custGeom>
            <a:noFill/>
            <a:ln w="12700" cap="rnd">
              <a:solidFill>
                <a:srgbClr val="000000"/>
              </a:solidFill>
              <a:round/>
              <a:headEnd type="none" w="sm" len="sm"/>
              <a:tailEnd type="none" w="sm" len="sm"/>
            </a:ln>
          </p:spPr>
          <p:txBody>
            <a:bodyPr/>
            <a:lstStyle/>
            <a:p>
              <a:endParaRPr lang="en-US"/>
            </a:p>
          </p:txBody>
        </p:sp>
        <p:sp>
          <p:nvSpPr>
            <p:cNvPr id="16428" name="Freeform 40"/>
            <p:cNvSpPr>
              <a:spLocks/>
            </p:cNvSpPr>
            <p:nvPr/>
          </p:nvSpPr>
          <p:spPr bwMode="auto">
            <a:xfrm>
              <a:off x="3310" y="2763"/>
              <a:ext cx="36" cy="18"/>
            </a:xfrm>
            <a:custGeom>
              <a:avLst/>
              <a:gdLst>
                <a:gd name="T0" fmla="*/ 0 w 36"/>
                <a:gd name="T1" fmla="*/ 5 h 18"/>
                <a:gd name="T2" fmla="*/ 4 w 36"/>
                <a:gd name="T3" fmla="*/ 2 h 18"/>
                <a:gd name="T4" fmla="*/ 8 w 36"/>
                <a:gd name="T5" fmla="*/ 0 h 18"/>
                <a:gd name="T6" fmla="*/ 21 w 36"/>
                <a:gd name="T7" fmla="*/ 0 h 18"/>
                <a:gd name="T8" fmla="*/ 33 w 36"/>
                <a:gd name="T9" fmla="*/ 11 h 18"/>
                <a:gd name="T10" fmla="*/ 35 w 36"/>
                <a:gd name="T11" fmla="*/ 17 h 18"/>
                <a:gd name="T12" fmla="*/ 0 60000 65536"/>
                <a:gd name="T13" fmla="*/ 0 60000 65536"/>
                <a:gd name="T14" fmla="*/ 0 60000 65536"/>
                <a:gd name="T15" fmla="*/ 0 60000 65536"/>
                <a:gd name="T16" fmla="*/ 0 60000 65536"/>
                <a:gd name="T17" fmla="*/ 0 60000 65536"/>
                <a:gd name="T18" fmla="*/ 0 w 36"/>
                <a:gd name="T19" fmla="*/ 0 h 18"/>
                <a:gd name="T20" fmla="*/ 36 w 36"/>
                <a:gd name="T21" fmla="*/ 18 h 18"/>
              </a:gdLst>
              <a:ahLst/>
              <a:cxnLst>
                <a:cxn ang="T12">
                  <a:pos x="T0" y="T1"/>
                </a:cxn>
                <a:cxn ang="T13">
                  <a:pos x="T2" y="T3"/>
                </a:cxn>
                <a:cxn ang="T14">
                  <a:pos x="T4" y="T5"/>
                </a:cxn>
                <a:cxn ang="T15">
                  <a:pos x="T6" y="T7"/>
                </a:cxn>
                <a:cxn ang="T16">
                  <a:pos x="T8" y="T9"/>
                </a:cxn>
                <a:cxn ang="T17">
                  <a:pos x="T10" y="T11"/>
                </a:cxn>
              </a:cxnLst>
              <a:rect l="T18" t="T19" r="T20" b="T21"/>
              <a:pathLst>
                <a:path w="36" h="18">
                  <a:moveTo>
                    <a:pt x="0" y="5"/>
                  </a:moveTo>
                  <a:lnTo>
                    <a:pt x="4" y="2"/>
                  </a:lnTo>
                  <a:lnTo>
                    <a:pt x="8" y="0"/>
                  </a:lnTo>
                  <a:lnTo>
                    <a:pt x="21" y="0"/>
                  </a:lnTo>
                  <a:lnTo>
                    <a:pt x="33" y="11"/>
                  </a:lnTo>
                  <a:lnTo>
                    <a:pt x="35" y="17"/>
                  </a:lnTo>
                </a:path>
              </a:pathLst>
            </a:custGeom>
            <a:noFill/>
            <a:ln w="12700" cap="rnd">
              <a:solidFill>
                <a:srgbClr val="000000"/>
              </a:solidFill>
              <a:round/>
              <a:headEnd type="none" w="sm" len="sm"/>
              <a:tailEnd type="none" w="sm" len="sm"/>
            </a:ln>
          </p:spPr>
          <p:txBody>
            <a:bodyPr/>
            <a:lstStyle/>
            <a:p>
              <a:endParaRPr lang="en-US"/>
            </a:p>
          </p:txBody>
        </p:sp>
        <p:sp>
          <p:nvSpPr>
            <p:cNvPr id="16429" name="Freeform 41"/>
            <p:cNvSpPr>
              <a:spLocks/>
            </p:cNvSpPr>
            <p:nvPr/>
          </p:nvSpPr>
          <p:spPr bwMode="auto">
            <a:xfrm>
              <a:off x="3281" y="2811"/>
              <a:ext cx="13" cy="77"/>
            </a:xfrm>
            <a:custGeom>
              <a:avLst/>
              <a:gdLst>
                <a:gd name="T0" fmla="*/ 12 w 13"/>
                <a:gd name="T1" fmla="*/ 0 h 77"/>
                <a:gd name="T2" fmla="*/ 8 w 13"/>
                <a:gd name="T3" fmla="*/ 9 h 77"/>
                <a:gd name="T4" fmla="*/ 2 w 13"/>
                <a:gd name="T5" fmla="*/ 25 h 77"/>
                <a:gd name="T6" fmla="*/ 0 w 13"/>
                <a:gd name="T7" fmla="*/ 38 h 77"/>
                <a:gd name="T8" fmla="*/ 0 w 13"/>
                <a:gd name="T9" fmla="*/ 50 h 77"/>
                <a:gd name="T10" fmla="*/ 2 w 13"/>
                <a:gd name="T11" fmla="*/ 61 h 77"/>
                <a:gd name="T12" fmla="*/ 6 w 13"/>
                <a:gd name="T13" fmla="*/ 69 h 77"/>
                <a:gd name="T14" fmla="*/ 12 w 13"/>
                <a:gd name="T15" fmla="*/ 76 h 77"/>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77"/>
                <a:gd name="T26" fmla="*/ 13 w 13"/>
                <a:gd name="T27" fmla="*/ 77 h 7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77">
                  <a:moveTo>
                    <a:pt x="12" y="0"/>
                  </a:moveTo>
                  <a:lnTo>
                    <a:pt x="8" y="9"/>
                  </a:lnTo>
                  <a:lnTo>
                    <a:pt x="2" y="25"/>
                  </a:lnTo>
                  <a:lnTo>
                    <a:pt x="0" y="38"/>
                  </a:lnTo>
                  <a:lnTo>
                    <a:pt x="0" y="50"/>
                  </a:lnTo>
                  <a:lnTo>
                    <a:pt x="2" y="61"/>
                  </a:lnTo>
                  <a:lnTo>
                    <a:pt x="6" y="69"/>
                  </a:lnTo>
                  <a:lnTo>
                    <a:pt x="12" y="76"/>
                  </a:lnTo>
                </a:path>
              </a:pathLst>
            </a:custGeom>
            <a:noFill/>
            <a:ln w="12700" cap="rnd">
              <a:solidFill>
                <a:srgbClr val="000000"/>
              </a:solidFill>
              <a:round/>
              <a:headEnd type="none" w="sm" len="sm"/>
              <a:tailEnd type="none" w="sm" len="sm"/>
            </a:ln>
          </p:spPr>
          <p:txBody>
            <a:bodyPr/>
            <a:lstStyle/>
            <a:p>
              <a:endParaRPr lang="en-US"/>
            </a:p>
          </p:txBody>
        </p:sp>
        <p:sp>
          <p:nvSpPr>
            <p:cNvPr id="16430" name="Line 42"/>
            <p:cNvSpPr>
              <a:spLocks noChangeShapeType="1"/>
            </p:cNvSpPr>
            <p:nvPr/>
          </p:nvSpPr>
          <p:spPr bwMode="auto">
            <a:xfrm flipH="1">
              <a:off x="3354" y="2757"/>
              <a:ext cx="2" cy="15"/>
            </a:xfrm>
            <a:prstGeom prst="line">
              <a:avLst/>
            </a:prstGeom>
            <a:noFill/>
            <a:ln w="12700">
              <a:solidFill>
                <a:srgbClr val="000000"/>
              </a:solidFill>
              <a:round/>
              <a:headEnd type="none" w="sm" len="sm"/>
              <a:tailEnd type="none" w="sm" len="sm"/>
            </a:ln>
          </p:spPr>
          <p:txBody>
            <a:bodyPr/>
            <a:lstStyle/>
            <a:p>
              <a:endParaRPr lang="en-US"/>
            </a:p>
          </p:txBody>
        </p:sp>
        <p:sp>
          <p:nvSpPr>
            <p:cNvPr id="16431" name="Freeform 43"/>
            <p:cNvSpPr>
              <a:spLocks/>
            </p:cNvSpPr>
            <p:nvPr/>
          </p:nvSpPr>
          <p:spPr bwMode="auto">
            <a:xfrm>
              <a:off x="3421" y="2960"/>
              <a:ext cx="3" cy="19"/>
            </a:xfrm>
            <a:custGeom>
              <a:avLst/>
              <a:gdLst>
                <a:gd name="T0" fmla="*/ 0 w 3"/>
                <a:gd name="T1" fmla="*/ 0 h 19"/>
                <a:gd name="T2" fmla="*/ 2 w 3"/>
                <a:gd name="T3" fmla="*/ 4 h 19"/>
                <a:gd name="T4" fmla="*/ 2 w 3"/>
                <a:gd name="T5" fmla="*/ 14 h 19"/>
                <a:gd name="T6" fmla="*/ 0 w 3"/>
                <a:gd name="T7" fmla="*/ 18 h 19"/>
                <a:gd name="T8" fmla="*/ 0 60000 65536"/>
                <a:gd name="T9" fmla="*/ 0 60000 65536"/>
                <a:gd name="T10" fmla="*/ 0 60000 65536"/>
                <a:gd name="T11" fmla="*/ 0 60000 65536"/>
                <a:gd name="T12" fmla="*/ 0 w 3"/>
                <a:gd name="T13" fmla="*/ 0 h 19"/>
                <a:gd name="T14" fmla="*/ 3 w 3"/>
                <a:gd name="T15" fmla="*/ 19 h 19"/>
              </a:gdLst>
              <a:ahLst/>
              <a:cxnLst>
                <a:cxn ang="T8">
                  <a:pos x="T0" y="T1"/>
                </a:cxn>
                <a:cxn ang="T9">
                  <a:pos x="T2" y="T3"/>
                </a:cxn>
                <a:cxn ang="T10">
                  <a:pos x="T4" y="T5"/>
                </a:cxn>
                <a:cxn ang="T11">
                  <a:pos x="T6" y="T7"/>
                </a:cxn>
              </a:cxnLst>
              <a:rect l="T12" t="T13" r="T14" b="T15"/>
              <a:pathLst>
                <a:path w="3" h="19">
                  <a:moveTo>
                    <a:pt x="0" y="0"/>
                  </a:moveTo>
                  <a:lnTo>
                    <a:pt x="2" y="4"/>
                  </a:lnTo>
                  <a:lnTo>
                    <a:pt x="2" y="14"/>
                  </a:lnTo>
                  <a:lnTo>
                    <a:pt x="0" y="18"/>
                  </a:lnTo>
                </a:path>
              </a:pathLst>
            </a:custGeom>
            <a:noFill/>
            <a:ln w="12700" cap="rnd">
              <a:solidFill>
                <a:srgbClr val="000000"/>
              </a:solidFill>
              <a:round/>
              <a:headEnd type="none" w="sm" len="sm"/>
              <a:tailEnd type="none" w="sm" len="sm"/>
            </a:ln>
          </p:spPr>
          <p:txBody>
            <a:bodyPr/>
            <a:lstStyle/>
            <a:p>
              <a:endParaRPr lang="en-US"/>
            </a:p>
          </p:txBody>
        </p:sp>
        <p:sp>
          <p:nvSpPr>
            <p:cNvPr id="16432" name="Freeform 44"/>
            <p:cNvSpPr>
              <a:spLocks/>
            </p:cNvSpPr>
            <p:nvPr/>
          </p:nvSpPr>
          <p:spPr bwMode="auto">
            <a:xfrm>
              <a:off x="3418" y="2989"/>
              <a:ext cx="10" cy="15"/>
            </a:xfrm>
            <a:custGeom>
              <a:avLst/>
              <a:gdLst>
                <a:gd name="T0" fmla="*/ 1 w 10"/>
                <a:gd name="T1" fmla="*/ 2 h 15"/>
                <a:gd name="T2" fmla="*/ 0 w 10"/>
                <a:gd name="T3" fmla="*/ 6 h 15"/>
                <a:gd name="T4" fmla="*/ 1 w 10"/>
                <a:gd name="T5" fmla="*/ 8 h 15"/>
                <a:gd name="T6" fmla="*/ 1 w 10"/>
                <a:gd name="T7" fmla="*/ 12 h 15"/>
                <a:gd name="T8" fmla="*/ 5 w 10"/>
                <a:gd name="T9" fmla="*/ 14 h 15"/>
                <a:gd name="T10" fmla="*/ 7 w 10"/>
                <a:gd name="T11" fmla="*/ 14 h 15"/>
                <a:gd name="T12" fmla="*/ 9 w 10"/>
                <a:gd name="T13" fmla="*/ 12 h 15"/>
                <a:gd name="T14" fmla="*/ 9 w 10"/>
                <a:gd name="T15" fmla="*/ 2 h 15"/>
                <a:gd name="T16" fmla="*/ 5 w 10"/>
                <a:gd name="T17" fmla="*/ 0 h 15"/>
                <a:gd name="T18" fmla="*/ 1 w 10"/>
                <a:gd name="T19" fmla="*/ 0 h 15"/>
                <a:gd name="T20" fmla="*/ 1 w 10"/>
                <a:gd name="T21" fmla="*/ 2 h 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
                <a:gd name="T34" fmla="*/ 0 h 15"/>
                <a:gd name="T35" fmla="*/ 10 w 10"/>
                <a:gd name="T36" fmla="*/ 15 h 1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 h="15">
                  <a:moveTo>
                    <a:pt x="1" y="2"/>
                  </a:moveTo>
                  <a:lnTo>
                    <a:pt x="0" y="6"/>
                  </a:lnTo>
                  <a:lnTo>
                    <a:pt x="1" y="8"/>
                  </a:lnTo>
                  <a:lnTo>
                    <a:pt x="1" y="12"/>
                  </a:lnTo>
                  <a:lnTo>
                    <a:pt x="5" y="14"/>
                  </a:lnTo>
                  <a:lnTo>
                    <a:pt x="7" y="14"/>
                  </a:lnTo>
                  <a:lnTo>
                    <a:pt x="9" y="12"/>
                  </a:lnTo>
                  <a:lnTo>
                    <a:pt x="9" y="2"/>
                  </a:lnTo>
                  <a:lnTo>
                    <a:pt x="5" y="0"/>
                  </a:lnTo>
                  <a:lnTo>
                    <a:pt x="1" y="0"/>
                  </a:lnTo>
                  <a:lnTo>
                    <a:pt x="1" y="2"/>
                  </a:lnTo>
                </a:path>
              </a:pathLst>
            </a:custGeom>
            <a:solidFill>
              <a:srgbClr val="FFFF00"/>
            </a:solidFill>
            <a:ln w="12700" cap="rnd">
              <a:solidFill>
                <a:srgbClr val="000000"/>
              </a:solidFill>
              <a:round/>
              <a:headEnd type="none" w="sm" len="sm"/>
              <a:tailEnd type="none" w="sm" len="sm"/>
            </a:ln>
          </p:spPr>
          <p:txBody>
            <a:bodyPr/>
            <a:lstStyle/>
            <a:p>
              <a:endParaRPr lang="en-US"/>
            </a:p>
          </p:txBody>
        </p:sp>
        <p:sp>
          <p:nvSpPr>
            <p:cNvPr id="16433" name="Freeform 45"/>
            <p:cNvSpPr>
              <a:spLocks/>
            </p:cNvSpPr>
            <p:nvPr/>
          </p:nvSpPr>
          <p:spPr bwMode="auto">
            <a:xfrm>
              <a:off x="3414" y="2989"/>
              <a:ext cx="12" cy="18"/>
            </a:xfrm>
            <a:custGeom>
              <a:avLst/>
              <a:gdLst>
                <a:gd name="T0" fmla="*/ 11 w 12"/>
                <a:gd name="T1" fmla="*/ 14 h 18"/>
                <a:gd name="T2" fmla="*/ 7 w 12"/>
                <a:gd name="T3" fmla="*/ 17 h 18"/>
                <a:gd name="T4" fmla="*/ 5 w 12"/>
                <a:gd name="T5" fmla="*/ 17 h 18"/>
                <a:gd name="T6" fmla="*/ 5 w 12"/>
                <a:gd name="T7" fmla="*/ 16 h 18"/>
                <a:gd name="T8" fmla="*/ 2 w 12"/>
                <a:gd name="T9" fmla="*/ 12 h 18"/>
                <a:gd name="T10" fmla="*/ 2 w 12"/>
                <a:gd name="T11" fmla="*/ 10 h 18"/>
                <a:gd name="T12" fmla="*/ 0 w 12"/>
                <a:gd name="T13" fmla="*/ 8 h 18"/>
                <a:gd name="T14" fmla="*/ 2 w 12"/>
                <a:gd name="T15" fmla="*/ 4 h 18"/>
                <a:gd name="T16" fmla="*/ 4 w 12"/>
                <a:gd name="T17" fmla="*/ 2 h 18"/>
                <a:gd name="T18" fmla="*/ 4 w 12"/>
                <a:gd name="T19" fmla="*/ 0 h 18"/>
                <a:gd name="T20" fmla="*/ 5 w 12"/>
                <a:gd name="T21" fmla="*/ 0 h 18"/>
                <a:gd name="T22" fmla="*/ 5 w 12"/>
                <a:gd name="T23" fmla="*/ 2 h 18"/>
                <a:gd name="T24" fmla="*/ 4 w 12"/>
                <a:gd name="T25" fmla="*/ 6 h 18"/>
                <a:gd name="T26" fmla="*/ 5 w 12"/>
                <a:gd name="T27" fmla="*/ 8 h 18"/>
                <a:gd name="T28" fmla="*/ 5 w 12"/>
                <a:gd name="T29" fmla="*/ 12 h 18"/>
                <a:gd name="T30" fmla="*/ 9 w 12"/>
                <a:gd name="T31" fmla="*/ 14 h 18"/>
                <a:gd name="T32" fmla="*/ 11 w 12"/>
                <a:gd name="T33" fmla="*/ 14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8"/>
                <a:gd name="T53" fmla="*/ 12 w 12"/>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8">
                  <a:moveTo>
                    <a:pt x="11" y="14"/>
                  </a:moveTo>
                  <a:lnTo>
                    <a:pt x="7" y="17"/>
                  </a:lnTo>
                  <a:lnTo>
                    <a:pt x="5" y="17"/>
                  </a:lnTo>
                  <a:lnTo>
                    <a:pt x="5" y="16"/>
                  </a:lnTo>
                  <a:lnTo>
                    <a:pt x="2" y="12"/>
                  </a:lnTo>
                  <a:lnTo>
                    <a:pt x="2" y="10"/>
                  </a:lnTo>
                  <a:lnTo>
                    <a:pt x="0" y="8"/>
                  </a:lnTo>
                  <a:lnTo>
                    <a:pt x="2" y="4"/>
                  </a:lnTo>
                  <a:lnTo>
                    <a:pt x="4" y="2"/>
                  </a:lnTo>
                  <a:lnTo>
                    <a:pt x="4" y="0"/>
                  </a:lnTo>
                  <a:lnTo>
                    <a:pt x="5" y="0"/>
                  </a:lnTo>
                  <a:lnTo>
                    <a:pt x="5" y="2"/>
                  </a:lnTo>
                  <a:lnTo>
                    <a:pt x="4" y="6"/>
                  </a:lnTo>
                  <a:lnTo>
                    <a:pt x="5" y="8"/>
                  </a:lnTo>
                  <a:lnTo>
                    <a:pt x="5" y="12"/>
                  </a:lnTo>
                  <a:lnTo>
                    <a:pt x="9" y="14"/>
                  </a:lnTo>
                  <a:lnTo>
                    <a:pt x="11" y="14"/>
                  </a:lnTo>
                </a:path>
              </a:pathLst>
            </a:custGeom>
            <a:solidFill>
              <a:srgbClr val="FF2400"/>
            </a:solidFill>
            <a:ln w="12700" cap="rnd">
              <a:solidFill>
                <a:srgbClr val="000000"/>
              </a:solidFill>
              <a:round/>
              <a:headEnd type="none" w="sm" len="sm"/>
              <a:tailEnd type="none" w="sm" len="sm"/>
            </a:ln>
          </p:spPr>
          <p:txBody>
            <a:bodyPr/>
            <a:lstStyle/>
            <a:p>
              <a:endParaRPr lang="en-US"/>
            </a:p>
          </p:txBody>
        </p:sp>
        <p:sp>
          <p:nvSpPr>
            <p:cNvPr id="16434" name="Freeform 46"/>
            <p:cNvSpPr>
              <a:spLocks/>
            </p:cNvSpPr>
            <p:nvPr/>
          </p:nvSpPr>
          <p:spPr bwMode="auto">
            <a:xfrm>
              <a:off x="4061" y="2477"/>
              <a:ext cx="54" cy="81"/>
            </a:xfrm>
            <a:custGeom>
              <a:avLst/>
              <a:gdLst>
                <a:gd name="T0" fmla="*/ 0 w 54"/>
                <a:gd name="T1" fmla="*/ 0 h 81"/>
                <a:gd name="T2" fmla="*/ 13 w 54"/>
                <a:gd name="T3" fmla="*/ 0 h 81"/>
                <a:gd name="T4" fmla="*/ 13 w 54"/>
                <a:gd name="T5" fmla="*/ 73 h 81"/>
                <a:gd name="T6" fmla="*/ 53 w 54"/>
                <a:gd name="T7" fmla="*/ 73 h 81"/>
                <a:gd name="T8" fmla="*/ 53 w 54"/>
                <a:gd name="T9" fmla="*/ 80 h 81"/>
                <a:gd name="T10" fmla="*/ 0 w 54"/>
                <a:gd name="T11" fmla="*/ 80 h 81"/>
                <a:gd name="T12" fmla="*/ 0 w 54"/>
                <a:gd name="T13" fmla="*/ 0 h 81"/>
                <a:gd name="T14" fmla="*/ 0 60000 65536"/>
                <a:gd name="T15" fmla="*/ 0 60000 65536"/>
                <a:gd name="T16" fmla="*/ 0 60000 65536"/>
                <a:gd name="T17" fmla="*/ 0 60000 65536"/>
                <a:gd name="T18" fmla="*/ 0 60000 65536"/>
                <a:gd name="T19" fmla="*/ 0 60000 65536"/>
                <a:gd name="T20" fmla="*/ 0 60000 65536"/>
                <a:gd name="T21" fmla="*/ 0 w 54"/>
                <a:gd name="T22" fmla="*/ 0 h 81"/>
                <a:gd name="T23" fmla="*/ 54 w 54"/>
                <a:gd name="T24" fmla="*/ 81 h 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81">
                  <a:moveTo>
                    <a:pt x="0" y="0"/>
                  </a:moveTo>
                  <a:lnTo>
                    <a:pt x="13" y="0"/>
                  </a:lnTo>
                  <a:lnTo>
                    <a:pt x="13" y="73"/>
                  </a:lnTo>
                  <a:lnTo>
                    <a:pt x="53" y="73"/>
                  </a:lnTo>
                  <a:lnTo>
                    <a:pt x="53" y="80"/>
                  </a:lnTo>
                  <a:lnTo>
                    <a:pt x="0" y="80"/>
                  </a:lnTo>
                  <a:lnTo>
                    <a:pt x="0" y="0"/>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35" name="Freeform 47"/>
            <p:cNvSpPr>
              <a:spLocks/>
            </p:cNvSpPr>
            <p:nvPr/>
          </p:nvSpPr>
          <p:spPr bwMode="auto">
            <a:xfrm>
              <a:off x="4135" y="2477"/>
              <a:ext cx="61" cy="81"/>
            </a:xfrm>
            <a:custGeom>
              <a:avLst/>
              <a:gdLst>
                <a:gd name="T0" fmla="*/ 0 w 61"/>
                <a:gd name="T1" fmla="*/ 0 h 81"/>
                <a:gd name="T2" fmla="*/ 60 w 61"/>
                <a:gd name="T3" fmla="*/ 0 h 81"/>
                <a:gd name="T4" fmla="*/ 60 w 61"/>
                <a:gd name="T5" fmla="*/ 9 h 81"/>
                <a:gd name="T6" fmla="*/ 12 w 61"/>
                <a:gd name="T7" fmla="*/ 9 h 81"/>
                <a:gd name="T8" fmla="*/ 12 w 61"/>
                <a:gd name="T9" fmla="*/ 34 h 81"/>
                <a:gd name="T10" fmla="*/ 56 w 61"/>
                <a:gd name="T11" fmla="*/ 34 h 81"/>
                <a:gd name="T12" fmla="*/ 56 w 61"/>
                <a:gd name="T13" fmla="*/ 44 h 81"/>
                <a:gd name="T14" fmla="*/ 12 w 61"/>
                <a:gd name="T15" fmla="*/ 44 h 81"/>
                <a:gd name="T16" fmla="*/ 12 w 61"/>
                <a:gd name="T17" fmla="*/ 73 h 81"/>
                <a:gd name="T18" fmla="*/ 60 w 61"/>
                <a:gd name="T19" fmla="*/ 73 h 81"/>
                <a:gd name="T20" fmla="*/ 60 w 61"/>
                <a:gd name="T21" fmla="*/ 80 h 81"/>
                <a:gd name="T22" fmla="*/ 0 w 61"/>
                <a:gd name="T23" fmla="*/ 80 h 81"/>
                <a:gd name="T24" fmla="*/ 0 w 61"/>
                <a:gd name="T25" fmla="*/ 0 h 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1"/>
                <a:gd name="T40" fmla="*/ 0 h 81"/>
                <a:gd name="T41" fmla="*/ 61 w 61"/>
                <a:gd name="T42" fmla="*/ 81 h 8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1" h="81">
                  <a:moveTo>
                    <a:pt x="0" y="0"/>
                  </a:moveTo>
                  <a:lnTo>
                    <a:pt x="60" y="0"/>
                  </a:lnTo>
                  <a:lnTo>
                    <a:pt x="60" y="9"/>
                  </a:lnTo>
                  <a:lnTo>
                    <a:pt x="12" y="9"/>
                  </a:lnTo>
                  <a:lnTo>
                    <a:pt x="12" y="34"/>
                  </a:lnTo>
                  <a:lnTo>
                    <a:pt x="56" y="34"/>
                  </a:lnTo>
                  <a:lnTo>
                    <a:pt x="56" y="44"/>
                  </a:lnTo>
                  <a:lnTo>
                    <a:pt x="12" y="44"/>
                  </a:lnTo>
                  <a:lnTo>
                    <a:pt x="12" y="73"/>
                  </a:lnTo>
                  <a:lnTo>
                    <a:pt x="60" y="73"/>
                  </a:lnTo>
                  <a:lnTo>
                    <a:pt x="60" y="80"/>
                  </a:lnTo>
                  <a:lnTo>
                    <a:pt x="0" y="80"/>
                  </a:lnTo>
                  <a:lnTo>
                    <a:pt x="0" y="0"/>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36" name="Freeform 48"/>
            <p:cNvSpPr>
              <a:spLocks/>
            </p:cNvSpPr>
            <p:nvPr/>
          </p:nvSpPr>
          <p:spPr bwMode="auto">
            <a:xfrm>
              <a:off x="4210" y="2477"/>
              <a:ext cx="74" cy="81"/>
            </a:xfrm>
            <a:custGeom>
              <a:avLst/>
              <a:gdLst>
                <a:gd name="T0" fmla="*/ 21 w 74"/>
                <a:gd name="T1" fmla="*/ 57 h 81"/>
                <a:gd name="T2" fmla="*/ 14 w 74"/>
                <a:gd name="T3" fmla="*/ 80 h 81"/>
                <a:gd name="T4" fmla="*/ 0 w 74"/>
                <a:gd name="T5" fmla="*/ 80 h 81"/>
                <a:gd name="T6" fmla="*/ 31 w 74"/>
                <a:gd name="T7" fmla="*/ 0 h 81"/>
                <a:gd name="T8" fmla="*/ 44 w 74"/>
                <a:gd name="T9" fmla="*/ 0 h 81"/>
                <a:gd name="T10" fmla="*/ 73 w 74"/>
                <a:gd name="T11" fmla="*/ 80 h 81"/>
                <a:gd name="T12" fmla="*/ 62 w 74"/>
                <a:gd name="T13" fmla="*/ 80 h 81"/>
                <a:gd name="T14" fmla="*/ 52 w 74"/>
                <a:gd name="T15" fmla="*/ 57 h 81"/>
                <a:gd name="T16" fmla="*/ 21 w 74"/>
                <a:gd name="T17" fmla="*/ 57 h 81"/>
                <a:gd name="T18" fmla="*/ 23 w 74"/>
                <a:gd name="T19" fmla="*/ 48 h 81"/>
                <a:gd name="T20" fmla="*/ 48 w 74"/>
                <a:gd name="T21" fmla="*/ 48 h 81"/>
                <a:gd name="T22" fmla="*/ 37 w 74"/>
                <a:gd name="T23" fmla="*/ 15 h 81"/>
                <a:gd name="T24" fmla="*/ 23 w 74"/>
                <a:gd name="T25" fmla="*/ 48 h 81"/>
                <a:gd name="T26" fmla="*/ 21 w 74"/>
                <a:gd name="T27" fmla="*/ 57 h 8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4"/>
                <a:gd name="T43" fmla="*/ 0 h 81"/>
                <a:gd name="T44" fmla="*/ 74 w 74"/>
                <a:gd name="T45" fmla="*/ 81 h 8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4" h="81">
                  <a:moveTo>
                    <a:pt x="21" y="57"/>
                  </a:moveTo>
                  <a:lnTo>
                    <a:pt x="14" y="80"/>
                  </a:lnTo>
                  <a:lnTo>
                    <a:pt x="0" y="80"/>
                  </a:lnTo>
                  <a:lnTo>
                    <a:pt x="31" y="0"/>
                  </a:lnTo>
                  <a:lnTo>
                    <a:pt x="44" y="0"/>
                  </a:lnTo>
                  <a:lnTo>
                    <a:pt x="73" y="80"/>
                  </a:lnTo>
                  <a:lnTo>
                    <a:pt x="62" y="80"/>
                  </a:lnTo>
                  <a:lnTo>
                    <a:pt x="52" y="57"/>
                  </a:lnTo>
                  <a:lnTo>
                    <a:pt x="21" y="57"/>
                  </a:lnTo>
                  <a:lnTo>
                    <a:pt x="23" y="48"/>
                  </a:lnTo>
                  <a:lnTo>
                    <a:pt x="48" y="48"/>
                  </a:lnTo>
                  <a:lnTo>
                    <a:pt x="37" y="15"/>
                  </a:lnTo>
                  <a:lnTo>
                    <a:pt x="23" y="48"/>
                  </a:lnTo>
                  <a:lnTo>
                    <a:pt x="21" y="57"/>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37" name="Freeform 49"/>
            <p:cNvSpPr>
              <a:spLocks/>
            </p:cNvSpPr>
            <p:nvPr/>
          </p:nvSpPr>
          <p:spPr bwMode="auto">
            <a:xfrm>
              <a:off x="4306" y="2477"/>
              <a:ext cx="68" cy="81"/>
            </a:xfrm>
            <a:custGeom>
              <a:avLst/>
              <a:gdLst>
                <a:gd name="T0" fmla="*/ 10 w 68"/>
                <a:gd name="T1" fmla="*/ 71 h 81"/>
                <a:gd name="T2" fmla="*/ 10 w 68"/>
                <a:gd name="T3" fmla="*/ 9 h 81"/>
                <a:gd name="T4" fmla="*/ 35 w 68"/>
                <a:gd name="T5" fmla="*/ 9 h 81"/>
                <a:gd name="T6" fmla="*/ 39 w 68"/>
                <a:gd name="T7" fmla="*/ 11 h 81"/>
                <a:gd name="T8" fmla="*/ 40 w 68"/>
                <a:gd name="T9" fmla="*/ 13 h 81"/>
                <a:gd name="T10" fmla="*/ 44 w 68"/>
                <a:gd name="T11" fmla="*/ 13 h 81"/>
                <a:gd name="T12" fmla="*/ 48 w 68"/>
                <a:gd name="T13" fmla="*/ 17 h 81"/>
                <a:gd name="T14" fmla="*/ 50 w 68"/>
                <a:gd name="T15" fmla="*/ 21 h 81"/>
                <a:gd name="T16" fmla="*/ 52 w 68"/>
                <a:gd name="T17" fmla="*/ 25 h 81"/>
                <a:gd name="T18" fmla="*/ 54 w 68"/>
                <a:gd name="T19" fmla="*/ 29 h 81"/>
                <a:gd name="T20" fmla="*/ 54 w 68"/>
                <a:gd name="T21" fmla="*/ 50 h 81"/>
                <a:gd name="T22" fmla="*/ 52 w 68"/>
                <a:gd name="T23" fmla="*/ 55 h 81"/>
                <a:gd name="T24" fmla="*/ 50 w 68"/>
                <a:gd name="T25" fmla="*/ 59 h 81"/>
                <a:gd name="T26" fmla="*/ 48 w 68"/>
                <a:gd name="T27" fmla="*/ 63 h 81"/>
                <a:gd name="T28" fmla="*/ 44 w 68"/>
                <a:gd name="T29" fmla="*/ 67 h 81"/>
                <a:gd name="T30" fmla="*/ 40 w 68"/>
                <a:gd name="T31" fmla="*/ 69 h 81"/>
                <a:gd name="T32" fmla="*/ 39 w 68"/>
                <a:gd name="T33" fmla="*/ 71 h 81"/>
                <a:gd name="T34" fmla="*/ 10 w 68"/>
                <a:gd name="T35" fmla="*/ 71 h 81"/>
                <a:gd name="T36" fmla="*/ 10 w 68"/>
                <a:gd name="T37" fmla="*/ 80 h 81"/>
                <a:gd name="T38" fmla="*/ 37 w 68"/>
                <a:gd name="T39" fmla="*/ 80 h 81"/>
                <a:gd name="T40" fmla="*/ 42 w 68"/>
                <a:gd name="T41" fmla="*/ 78 h 81"/>
                <a:gd name="T42" fmla="*/ 48 w 68"/>
                <a:gd name="T43" fmla="*/ 77 h 81"/>
                <a:gd name="T44" fmla="*/ 50 w 68"/>
                <a:gd name="T45" fmla="*/ 75 h 81"/>
                <a:gd name="T46" fmla="*/ 56 w 68"/>
                <a:gd name="T47" fmla="*/ 71 h 81"/>
                <a:gd name="T48" fmla="*/ 60 w 68"/>
                <a:gd name="T49" fmla="*/ 67 h 81"/>
                <a:gd name="T50" fmla="*/ 62 w 68"/>
                <a:gd name="T51" fmla="*/ 61 h 81"/>
                <a:gd name="T52" fmla="*/ 64 w 68"/>
                <a:gd name="T53" fmla="*/ 57 h 81"/>
                <a:gd name="T54" fmla="*/ 67 w 68"/>
                <a:gd name="T55" fmla="*/ 50 h 81"/>
                <a:gd name="T56" fmla="*/ 67 w 68"/>
                <a:gd name="T57" fmla="*/ 32 h 81"/>
                <a:gd name="T58" fmla="*/ 64 w 68"/>
                <a:gd name="T59" fmla="*/ 27 h 81"/>
                <a:gd name="T60" fmla="*/ 64 w 68"/>
                <a:gd name="T61" fmla="*/ 21 h 81"/>
                <a:gd name="T62" fmla="*/ 60 w 68"/>
                <a:gd name="T63" fmla="*/ 15 h 81"/>
                <a:gd name="T64" fmla="*/ 52 w 68"/>
                <a:gd name="T65" fmla="*/ 7 h 81"/>
                <a:gd name="T66" fmla="*/ 48 w 68"/>
                <a:gd name="T67" fmla="*/ 6 h 81"/>
                <a:gd name="T68" fmla="*/ 42 w 68"/>
                <a:gd name="T69" fmla="*/ 4 h 81"/>
                <a:gd name="T70" fmla="*/ 39 w 68"/>
                <a:gd name="T71" fmla="*/ 2 h 81"/>
                <a:gd name="T72" fmla="*/ 31 w 68"/>
                <a:gd name="T73" fmla="*/ 0 h 81"/>
                <a:gd name="T74" fmla="*/ 0 w 68"/>
                <a:gd name="T75" fmla="*/ 0 h 81"/>
                <a:gd name="T76" fmla="*/ 0 w 68"/>
                <a:gd name="T77" fmla="*/ 80 h 81"/>
                <a:gd name="T78" fmla="*/ 10 w 68"/>
                <a:gd name="T79" fmla="*/ 80 h 81"/>
                <a:gd name="T80" fmla="*/ 10 w 68"/>
                <a:gd name="T81" fmla="*/ 71 h 8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68"/>
                <a:gd name="T124" fmla="*/ 0 h 81"/>
                <a:gd name="T125" fmla="*/ 68 w 68"/>
                <a:gd name="T126" fmla="*/ 81 h 8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68" h="81">
                  <a:moveTo>
                    <a:pt x="10" y="71"/>
                  </a:moveTo>
                  <a:lnTo>
                    <a:pt x="10" y="9"/>
                  </a:lnTo>
                  <a:lnTo>
                    <a:pt x="35" y="9"/>
                  </a:lnTo>
                  <a:lnTo>
                    <a:pt x="39" y="11"/>
                  </a:lnTo>
                  <a:lnTo>
                    <a:pt x="40" y="13"/>
                  </a:lnTo>
                  <a:lnTo>
                    <a:pt x="44" y="13"/>
                  </a:lnTo>
                  <a:lnTo>
                    <a:pt x="48" y="17"/>
                  </a:lnTo>
                  <a:lnTo>
                    <a:pt x="50" y="21"/>
                  </a:lnTo>
                  <a:lnTo>
                    <a:pt x="52" y="25"/>
                  </a:lnTo>
                  <a:lnTo>
                    <a:pt x="54" y="29"/>
                  </a:lnTo>
                  <a:lnTo>
                    <a:pt x="54" y="50"/>
                  </a:lnTo>
                  <a:lnTo>
                    <a:pt x="52" y="55"/>
                  </a:lnTo>
                  <a:lnTo>
                    <a:pt x="50" y="59"/>
                  </a:lnTo>
                  <a:lnTo>
                    <a:pt x="48" y="63"/>
                  </a:lnTo>
                  <a:lnTo>
                    <a:pt x="44" y="67"/>
                  </a:lnTo>
                  <a:lnTo>
                    <a:pt x="40" y="69"/>
                  </a:lnTo>
                  <a:lnTo>
                    <a:pt x="39" y="71"/>
                  </a:lnTo>
                  <a:lnTo>
                    <a:pt x="10" y="71"/>
                  </a:lnTo>
                  <a:lnTo>
                    <a:pt x="10" y="80"/>
                  </a:lnTo>
                  <a:lnTo>
                    <a:pt x="37" y="80"/>
                  </a:lnTo>
                  <a:lnTo>
                    <a:pt x="42" y="78"/>
                  </a:lnTo>
                  <a:lnTo>
                    <a:pt x="48" y="77"/>
                  </a:lnTo>
                  <a:lnTo>
                    <a:pt x="50" y="75"/>
                  </a:lnTo>
                  <a:lnTo>
                    <a:pt x="56" y="71"/>
                  </a:lnTo>
                  <a:lnTo>
                    <a:pt x="60" y="67"/>
                  </a:lnTo>
                  <a:lnTo>
                    <a:pt x="62" y="61"/>
                  </a:lnTo>
                  <a:lnTo>
                    <a:pt x="64" y="57"/>
                  </a:lnTo>
                  <a:lnTo>
                    <a:pt x="67" y="50"/>
                  </a:lnTo>
                  <a:lnTo>
                    <a:pt x="67" y="32"/>
                  </a:lnTo>
                  <a:lnTo>
                    <a:pt x="64" y="27"/>
                  </a:lnTo>
                  <a:lnTo>
                    <a:pt x="64" y="21"/>
                  </a:lnTo>
                  <a:lnTo>
                    <a:pt x="60" y="15"/>
                  </a:lnTo>
                  <a:lnTo>
                    <a:pt x="52" y="7"/>
                  </a:lnTo>
                  <a:lnTo>
                    <a:pt x="48" y="6"/>
                  </a:lnTo>
                  <a:lnTo>
                    <a:pt x="42" y="4"/>
                  </a:lnTo>
                  <a:lnTo>
                    <a:pt x="39" y="2"/>
                  </a:lnTo>
                  <a:lnTo>
                    <a:pt x="31" y="0"/>
                  </a:lnTo>
                  <a:lnTo>
                    <a:pt x="0" y="0"/>
                  </a:lnTo>
                  <a:lnTo>
                    <a:pt x="0" y="80"/>
                  </a:lnTo>
                  <a:lnTo>
                    <a:pt x="10" y="80"/>
                  </a:lnTo>
                  <a:lnTo>
                    <a:pt x="10" y="71"/>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38" name="Freeform 50"/>
            <p:cNvSpPr>
              <a:spLocks/>
            </p:cNvSpPr>
            <p:nvPr/>
          </p:nvSpPr>
          <p:spPr bwMode="auto">
            <a:xfrm>
              <a:off x="4396" y="2477"/>
              <a:ext cx="61" cy="81"/>
            </a:xfrm>
            <a:custGeom>
              <a:avLst/>
              <a:gdLst>
                <a:gd name="T0" fmla="*/ 0 w 61"/>
                <a:gd name="T1" fmla="*/ 0 h 81"/>
                <a:gd name="T2" fmla="*/ 58 w 61"/>
                <a:gd name="T3" fmla="*/ 0 h 81"/>
                <a:gd name="T4" fmla="*/ 58 w 61"/>
                <a:gd name="T5" fmla="*/ 9 h 81"/>
                <a:gd name="T6" fmla="*/ 12 w 61"/>
                <a:gd name="T7" fmla="*/ 9 h 81"/>
                <a:gd name="T8" fmla="*/ 12 w 61"/>
                <a:gd name="T9" fmla="*/ 34 h 81"/>
                <a:gd name="T10" fmla="*/ 56 w 61"/>
                <a:gd name="T11" fmla="*/ 34 h 81"/>
                <a:gd name="T12" fmla="*/ 56 w 61"/>
                <a:gd name="T13" fmla="*/ 44 h 81"/>
                <a:gd name="T14" fmla="*/ 12 w 61"/>
                <a:gd name="T15" fmla="*/ 44 h 81"/>
                <a:gd name="T16" fmla="*/ 12 w 61"/>
                <a:gd name="T17" fmla="*/ 73 h 81"/>
                <a:gd name="T18" fmla="*/ 60 w 61"/>
                <a:gd name="T19" fmla="*/ 73 h 81"/>
                <a:gd name="T20" fmla="*/ 60 w 61"/>
                <a:gd name="T21" fmla="*/ 80 h 81"/>
                <a:gd name="T22" fmla="*/ 0 w 61"/>
                <a:gd name="T23" fmla="*/ 80 h 81"/>
                <a:gd name="T24" fmla="*/ 0 w 61"/>
                <a:gd name="T25" fmla="*/ 0 h 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1"/>
                <a:gd name="T40" fmla="*/ 0 h 81"/>
                <a:gd name="T41" fmla="*/ 61 w 61"/>
                <a:gd name="T42" fmla="*/ 81 h 8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1" h="81">
                  <a:moveTo>
                    <a:pt x="0" y="0"/>
                  </a:moveTo>
                  <a:lnTo>
                    <a:pt x="58" y="0"/>
                  </a:lnTo>
                  <a:lnTo>
                    <a:pt x="58" y="9"/>
                  </a:lnTo>
                  <a:lnTo>
                    <a:pt x="12" y="9"/>
                  </a:lnTo>
                  <a:lnTo>
                    <a:pt x="12" y="34"/>
                  </a:lnTo>
                  <a:lnTo>
                    <a:pt x="56" y="34"/>
                  </a:lnTo>
                  <a:lnTo>
                    <a:pt x="56" y="44"/>
                  </a:lnTo>
                  <a:lnTo>
                    <a:pt x="12" y="44"/>
                  </a:lnTo>
                  <a:lnTo>
                    <a:pt x="12" y="73"/>
                  </a:lnTo>
                  <a:lnTo>
                    <a:pt x="60" y="73"/>
                  </a:lnTo>
                  <a:lnTo>
                    <a:pt x="60" y="80"/>
                  </a:lnTo>
                  <a:lnTo>
                    <a:pt x="0" y="80"/>
                  </a:lnTo>
                  <a:lnTo>
                    <a:pt x="0" y="0"/>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39" name="Freeform 51"/>
            <p:cNvSpPr>
              <a:spLocks/>
            </p:cNvSpPr>
            <p:nvPr/>
          </p:nvSpPr>
          <p:spPr bwMode="auto">
            <a:xfrm>
              <a:off x="4481" y="2477"/>
              <a:ext cx="68" cy="81"/>
            </a:xfrm>
            <a:custGeom>
              <a:avLst/>
              <a:gdLst>
                <a:gd name="T0" fmla="*/ 9 w 68"/>
                <a:gd name="T1" fmla="*/ 9 h 81"/>
                <a:gd name="T2" fmla="*/ 9 w 68"/>
                <a:gd name="T3" fmla="*/ 80 h 81"/>
                <a:gd name="T4" fmla="*/ 0 w 68"/>
                <a:gd name="T5" fmla="*/ 80 h 81"/>
                <a:gd name="T6" fmla="*/ 0 w 68"/>
                <a:gd name="T7" fmla="*/ 0 h 81"/>
                <a:gd name="T8" fmla="*/ 42 w 68"/>
                <a:gd name="T9" fmla="*/ 0 h 81"/>
                <a:gd name="T10" fmla="*/ 46 w 68"/>
                <a:gd name="T11" fmla="*/ 2 h 81"/>
                <a:gd name="T12" fmla="*/ 52 w 68"/>
                <a:gd name="T13" fmla="*/ 4 h 81"/>
                <a:gd name="T14" fmla="*/ 54 w 68"/>
                <a:gd name="T15" fmla="*/ 6 h 81"/>
                <a:gd name="T16" fmla="*/ 57 w 68"/>
                <a:gd name="T17" fmla="*/ 7 h 81"/>
                <a:gd name="T18" fmla="*/ 61 w 68"/>
                <a:gd name="T19" fmla="*/ 11 h 81"/>
                <a:gd name="T20" fmla="*/ 63 w 68"/>
                <a:gd name="T21" fmla="*/ 15 h 81"/>
                <a:gd name="T22" fmla="*/ 63 w 68"/>
                <a:gd name="T23" fmla="*/ 29 h 81"/>
                <a:gd name="T24" fmla="*/ 61 w 68"/>
                <a:gd name="T25" fmla="*/ 32 h 81"/>
                <a:gd name="T26" fmla="*/ 59 w 68"/>
                <a:gd name="T27" fmla="*/ 36 h 81"/>
                <a:gd name="T28" fmla="*/ 54 w 68"/>
                <a:gd name="T29" fmla="*/ 42 h 81"/>
                <a:gd name="T30" fmla="*/ 57 w 68"/>
                <a:gd name="T31" fmla="*/ 44 h 81"/>
                <a:gd name="T32" fmla="*/ 59 w 68"/>
                <a:gd name="T33" fmla="*/ 48 h 81"/>
                <a:gd name="T34" fmla="*/ 61 w 68"/>
                <a:gd name="T35" fmla="*/ 50 h 81"/>
                <a:gd name="T36" fmla="*/ 63 w 68"/>
                <a:gd name="T37" fmla="*/ 53 h 81"/>
                <a:gd name="T38" fmla="*/ 63 w 68"/>
                <a:gd name="T39" fmla="*/ 73 h 81"/>
                <a:gd name="T40" fmla="*/ 65 w 68"/>
                <a:gd name="T41" fmla="*/ 77 h 81"/>
                <a:gd name="T42" fmla="*/ 67 w 68"/>
                <a:gd name="T43" fmla="*/ 78 h 81"/>
                <a:gd name="T44" fmla="*/ 67 w 68"/>
                <a:gd name="T45" fmla="*/ 80 h 81"/>
                <a:gd name="T46" fmla="*/ 54 w 68"/>
                <a:gd name="T47" fmla="*/ 80 h 81"/>
                <a:gd name="T48" fmla="*/ 54 w 68"/>
                <a:gd name="T49" fmla="*/ 78 h 81"/>
                <a:gd name="T50" fmla="*/ 52 w 68"/>
                <a:gd name="T51" fmla="*/ 75 h 81"/>
                <a:gd name="T52" fmla="*/ 52 w 68"/>
                <a:gd name="T53" fmla="*/ 57 h 81"/>
                <a:gd name="T54" fmla="*/ 50 w 68"/>
                <a:gd name="T55" fmla="*/ 53 h 81"/>
                <a:gd name="T56" fmla="*/ 48 w 68"/>
                <a:gd name="T57" fmla="*/ 50 h 81"/>
                <a:gd name="T58" fmla="*/ 44 w 68"/>
                <a:gd name="T59" fmla="*/ 48 h 81"/>
                <a:gd name="T60" fmla="*/ 9 w 68"/>
                <a:gd name="T61" fmla="*/ 48 h 81"/>
                <a:gd name="T62" fmla="*/ 9 w 68"/>
                <a:gd name="T63" fmla="*/ 38 h 81"/>
                <a:gd name="T64" fmla="*/ 42 w 68"/>
                <a:gd name="T65" fmla="*/ 38 h 81"/>
                <a:gd name="T66" fmla="*/ 44 w 68"/>
                <a:gd name="T67" fmla="*/ 36 h 81"/>
                <a:gd name="T68" fmla="*/ 48 w 68"/>
                <a:gd name="T69" fmla="*/ 34 h 81"/>
                <a:gd name="T70" fmla="*/ 52 w 68"/>
                <a:gd name="T71" fmla="*/ 32 h 81"/>
                <a:gd name="T72" fmla="*/ 52 w 68"/>
                <a:gd name="T73" fmla="*/ 29 h 81"/>
                <a:gd name="T74" fmla="*/ 54 w 68"/>
                <a:gd name="T75" fmla="*/ 25 h 81"/>
                <a:gd name="T76" fmla="*/ 54 w 68"/>
                <a:gd name="T77" fmla="*/ 23 h 81"/>
                <a:gd name="T78" fmla="*/ 52 w 68"/>
                <a:gd name="T79" fmla="*/ 19 h 81"/>
                <a:gd name="T80" fmla="*/ 50 w 68"/>
                <a:gd name="T81" fmla="*/ 15 h 81"/>
                <a:gd name="T82" fmla="*/ 48 w 68"/>
                <a:gd name="T83" fmla="*/ 13 h 81"/>
                <a:gd name="T84" fmla="*/ 44 w 68"/>
                <a:gd name="T85" fmla="*/ 11 h 81"/>
                <a:gd name="T86" fmla="*/ 40 w 68"/>
                <a:gd name="T87" fmla="*/ 9 h 81"/>
                <a:gd name="T88" fmla="*/ 9 w 68"/>
                <a:gd name="T89" fmla="*/ 9 h 8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8"/>
                <a:gd name="T136" fmla="*/ 0 h 81"/>
                <a:gd name="T137" fmla="*/ 68 w 68"/>
                <a:gd name="T138" fmla="*/ 81 h 8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8" h="81">
                  <a:moveTo>
                    <a:pt x="9" y="9"/>
                  </a:moveTo>
                  <a:lnTo>
                    <a:pt x="9" y="80"/>
                  </a:lnTo>
                  <a:lnTo>
                    <a:pt x="0" y="80"/>
                  </a:lnTo>
                  <a:lnTo>
                    <a:pt x="0" y="0"/>
                  </a:lnTo>
                  <a:lnTo>
                    <a:pt x="42" y="0"/>
                  </a:lnTo>
                  <a:lnTo>
                    <a:pt x="46" y="2"/>
                  </a:lnTo>
                  <a:lnTo>
                    <a:pt x="52" y="4"/>
                  </a:lnTo>
                  <a:lnTo>
                    <a:pt x="54" y="6"/>
                  </a:lnTo>
                  <a:lnTo>
                    <a:pt x="57" y="7"/>
                  </a:lnTo>
                  <a:lnTo>
                    <a:pt x="61" y="11"/>
                  </a:lnTo>
                  <a:lnTo>
                    <a:pt x="63" y="15"/>
                  </a:lnTo>
                  <a:lnTo>
                    <a:pt x="63" y="29"/>
                  </a:lnTo>
                  <a:lnTo>
                    <a:pt x="61" y="32"/>
                  </a:lnTo>
                  <a:lnTo>
                    <a:pt x="59" y="36"/>
                  </a:lnTo>
                  <a:lnTo>
                    <a:pt x="54" y="42"/>
                  </a:lnTo>
                  <a:lnTo>
                    <a:pt x="57" y="44"/>
                  </a:lnTo>
                  <a:lnTo>
                    <a:pt x="59" y="48"/>
                  </a:lnTo>
                  <a:lnTo>
                    <a:pt x="61" y="50"/>
                  </a:lnTo>
                  <a:lnTo>
                    <a:pt x="63" y="53"/>
                  </a:lnTo>
                  <a:lnTo>
                    <a:pt x="63" y="73"/>
                  </a:lnTo>
                  <a:lnTo>
                    <a:pt x="65" y="77"/>
                  </a:lnTo>
                  <a:lnTo>
                    <a:pt x="67" y="78"/>
                  </a:lnTo>
                  <a:lnTo>
                    <a:pt x="67" y="80"/>
                  </a:lnTo>
                  <a:lnTo>
                    <a:pt x="54" y="80"/>
                  </a:lnTo>
                  <a:lnTo>
                    <a:pt x="54" y="78"/>
                  </a:lnTo>
                  <a:lnTo>
                    <a:pt x="52" y="75"/>
                  </a:lnTo>
                  <a:lnTo>
                    <a:pt x="52" y="57"/>
                  </a:lnTo>
                  <a:lnTo>
                    <a:pt x="50" y="53"/>
                  </a:lnTo>
                  <a:lnTo>
                    <a:pt x="48" y="50"/>
                  </a:lnTo>
                  <a:lnTo>
                    <a:pt x="44" y="48"/>
                  </a:lnTo>
                  <a:lnTo>
                    <a:pt x="9" y="48"/>
                  </a:lnTo>
                  <a:lnTo>
                    <a:pt x="9" y="38"/>
                  </a:lnTo>
                  <a:lnTo>
                    <a:pt x="42" y="38"/>
                  </a:lnTo>
                  <a:lnTo>
                    <a:pt x="44" y="36"/>
                  </a:lnTo>
                  <a:lnTo>
                    <a:pt x="48" y="34"/>
                  </a:lnTo>
                  <a:lnTo>
                    <a:pt x="52" y="32"/>
                  </a:lnTo>
                  <a:lnTo>
                    <a:pt x="52" y="29"/>
                  </a:lnTo>
                  <a:lnTo>
                    <a:pt x="54" y="25"/>
                  </a:lnTo>
                  <a:lnTo>
                    <a:pt x="54" y="23"/>
                  </a:lnTo>
                  <a:lnTo>
                    <a:pt x="52" y="19"/>
                  </a:lnTo>
                  <a:lnTo>
                    <a:pt x="50" y="15"/>
                  </a:lnTo>
                  <a:lnTo>
                    <a:pt x="48" y="13"/>
                  </a:lnTo>
                  <a:lnTo>
                    <a:pt x="44" y="11"/>
                  </a:lnTo>
                  <a:lnTo>
                    <a:pt x="40" y="9"/>
                  </a:lnTo>
                  <a:lnTo>
                    <a:pt x="9" y="9"/>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40" name="Freeform 52"/>
            <p:cNvSpPr>
              <a:spLocks/>
            </p:cNvSpPr>
            <p:nvPr/>
          </p:nvSpPr>
          <p:spPr bwMode="auto">
            <a:xfrm>
              <a:off x="4567" y="2477"/>
              <a:ext cx="66" cy="83"/>
            </a:xfrm>
            <a:custGeom>
              <a:avLst/>
              <a:gdLst>
                <a:gd name="T0" fmla="*/ 10 w 66"/>
                <a:gd name="T1" fmla="*/ 61 h 83"/>
                <a:gd name="T2" fmla="*/ 14 w 66"/>
                <a:gd name="T3" fmla="*/ 67 h 83"/>
                <a:gd name="T4" fmla="*/ 18 w 66"/>
                <a:gd name="T5" fmla="*/ 71 h 83"/>
                <a:gd name="T6" fmla="*/ 25 w 66"/>
                <a:gd name="T7" fmla="*/ 75 h 83"/>
                <a:gd name="T8" fmla="*/ 41 w 66"/>
                <a:gd name="T9" fmla="*/ 73 h 83"/>
                <a:gd name="T10" fmla="*/ 50 w 66"/>
                <a:gd name="T11" fmla="*/ 67 h 83"/>
                <a:gd name="T12" fmla="*/ 52 w 66"/>
                <a:gd name="T13" fmla="*/ 57 h 83"/>
                <a:gd name="T14" fmla="*/ 48 w 66"/>
                <a:gd name="T15" fmla="*/ 52 h 83"/>
                <a:gd name="T16" fmla="*/ 39 w 66"/>
                <a:gd name="T17" fmla="*/ 48 h 83"/>
                <a:gd name="T18" fmla="*/ 27 w 66"/>
                <a:gd name="T19" fmla="*/ 46 h 83"/>
                <a:gd name="T20" fmla="*/ 18 w 66"/>
                <a:gd name="T21" fmla="*/ 44 h 83"/>
                <a:gd name="T22" fmla="*/ 4 w 66"/>
                <a:gd name="T23" fmla="*/ 32 h 83"/>
                <a:gd name="T24" fmla="*/ 2 w 66"/>
                <a:gd name="T25" fmla="*/ 19 h 83"/>
                <a:gd name="T26" fmla="*/ 6 w 66"/>
                <a:gd name="T27" fmla="*/ 11 h 83"/>
                <a:gd name="T28" fmla="*/ 16 w 66"/>
                <a:gd name="T29" fmla="*/ 4 h 83"/>
                <a:gd name="T30" fmla="*/ 25 w 66"/>
                <a:gd name="T31" fmla="*/ 0 h 83"/>
                <a:gd name="T32" fmla="*/ 46 w 66"/>
                <a:gd name="T33" fmla="*/ 4 h 83"/>
                <a:gd name="T34" fmla="*/ 54 w 66"/>
                <a:gd name="T35" fmla="*/ 7 h 83"/>
                <a:gd name="T36" fmla="*/ 60 w 66"/>
                <a:gd name="T37" fmla="*/ 15 h 83"/>
                <a:gd name="T38" fmla="*/ 62 w 66"/>
                <a:gd name="T39" fmla="*/ 25 h 83"/>
                <a:gd name="T40" fmla="*/ 50 w 66"/>
                <a:gd name="T41" fmla="*/ 15 h 83"/>
                <a:gd name="T42" fmla="*/ 44 w 66"/>
                <a:gd name="T43" fmla="*/ 13 h 83"/>
                <a:gd name="T44" fmla="*/ 25 w 66"/>
                <a:gd name="T45" fmla="*/ 9 h 83"/>
                <a:gd name="T46" fmla="*/ 18 w 66"/>
                <a:gd name="T47" fmla="*/ 13 h 83"/>
                <a:gd name="T48" fmla="*/ 14 w 66"/>
                <a:gd name="T49" fmla="*/ 19 h 83"/>
                <a:gd name="T50" fmla="*/ 19 w 66"/>
                <a:gd name="T51" fmla="*/ 32 h 83"/>
                <a:gd name="T52" fmla="*/ 25 w 66"/>
                <a:gd name="T53" fmla="*/ 34 h 83"/>
                <a:gd name="T54" fmla="*/ 37 w 66"/>
                <a:gd name="T55" fmla="*/ 36 h 83"/>
                <a:gd name="T56" fmla="*/ 48 w 66"/>
                <a:gd name="T57" fmla="*/ 38 h 83"/>
                <a:gd name="T58" fmla="*/ 58 w 66"/>
                <a:gd name="T59" fmla="*/ 44 h 83"/>
                <a:gd name="T60" fmla="*/ 64 w 66"/>
                <a:gd name="T61" fmla="*/ 50 h 83"/>
                <a:gd name="T62" fmla="*/ 65 w 66"/>
                <a:gd name="T63" fmla="*/ 63 h 83"/>
                <a:gd name="T64" fmla="*/ 62 w 66"/>
                <a:gd name="T65" fmla="*/ 71 h 83"/>
                <a:gd name="T66" fmla="*/ 54 w 66"/>
                <a:gd name="T67" fmla="*/ 77 h 83"/>
                <a:gd name="T68" fmla="*/ 44 w 66"/>
                <a:gd name="T69" fmla="*/ 82 h 83"/>
                <a:gd name="T70" fmla="*/ 16 w 66"/>
                <a:gd name="T71" fmla="*/ 80 h 83"/>
                <a:gd name="T72" fmla="*/ 6 w 66"/>
                <a:gd name="T73" fmla="*/ 75 h 83"/>
                <a:gd name="T74" fmla="*/ 0 w 66"/>
                <a:gd name="T75" fmla="*/ 67 h 83"/>
                <a:gd name="T76" fmla="*/ 10 w 66"/>
                <a:gd name="T77" fmla="*/ 55 h 8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6"/>
                <a:gd name="T118" fmla="*/ 0 h 83"/>
                <a:gd name="T119" fmla="*/ 66 w 66"/>
                <a:gd name="T120" fmla="*/ 83 h 8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6" h="83">
                  <a:moveTo>
                    <a:pt x="10" y="55"/>
                  </a:moveTo>
                  <a:lnTo>
                    <a:pt x="10" y="61"/>
                  </a:lnTo>
                  <a:lnTo>
                    <a:pt x="12" y="63"/>
                  </a:lnTo>
                  <a:lnTo>
                    <a:pt x="14" y="67"/>
                  </a:lnTo>
                  <a:lnTo>
                    <a:pt x="14" y="69"/>
                  </a:lnTo>
                  <a:lnTo>
                    <a:pt x="18" y="71"/>
                  </a:lnTo>
                  <a:lnTo>
                    <a:pt x="23" y="73"/>
                  </a:lnTo>
                  <a:lnTo>
                    <a:pt x="25" y="75"/>
                  </a:lnTo>
                  <a:lnTo>
                    <a:pt x="35" y="75"/>
                  </a:lnTo>
                  <a:lnTo>
                    <a:pt x="41" y="73"/>
                  </a:lnTo>
                  <a:lnTo>
                    <a:pt x="44" y="73"/>
                  </a:lnTo>
                  <a:lnTo>
                    <a:pt x="50" y="67"/>
                  </a:lnTo>
                  <a:lnTo>
                    <a:pt x="52" y="63"/>
                  </a:lnTo>
                  <a:lnTo>
                    <a:pt x="52" y="57"/>
                  </a:lnTo>
                  <a:lnTo>
                    <a:pt x="50" y="53"/>
                  </a:lnTo>
                  <a:lnTo>
                    <a:pt x="48" y="52"/>
                  </a:lnTo>
                  <a:lnTo>
                    <a:pt x="42" y="50"/>
                  </a:lnTo>
                  <a:lnTo>
                    <a:pt x="39" y="48"/>
                  </a:lnTo>
                  <a:lnTo>
                    <a:pt x="33" y="48"/>
                  </a:lnTo>
                  <a:lnTo>
                    <a:pt x="27" y="46"/>
                  </a:lnTo>
                  <a:lnTo>
                    <a:pt x="23" y="44"/>
                  </a:lnTo>
                  <a:lnTo>
                    <a:pt x="18" y="44"/>
                  </a:lnTo>
                  <a:lnTo>
                    <a:pt x="14" y="42"/>
                  </a:lnTo>
                  <a:lnTo>
                    <a:pt x="4" y="32"/>
                  </a:lnTo>
                  <a:lnTo>
                    <a:pt x="2" y="29"/>
                  </a:lnTo>
                  <a:lnTo>
                    <a:pt x="2" y="19"/>
                  </a:lnTo>
                  <a:lnTo>
                    <a:pt x="4" y="15"/>
                  </a:lnTo>
                  <a:lnTo>
                    <a:pt x="6" y="11"/>
                  </a:lnTo>
                  <a:lnTo>
                    <a:pt x="12" y="6"/>
                  </a:lnTo>
                  <a:lnTo>
                    <a:pt x="16" y="4"/>
                  </a:lnTo>
                  <a:lnTo>
                    <a:pt x="21" y="2"/>
                  </a:lnTo>
                  <a:lnTo>
                    <a:pt x="25" y="0"/>
                  </a:lnTo>
                  <a:lnTo>
                    <a:pt x="41" y="0"/>
                  </a:lnTo>
                  <a:lnTo>
                    <a:pt x="46" y="4"/>
                  </a:lnTo>
                  <a:lnTo>
                    <a:pt x="50" y="6"/>
                  </a:lnTo>
                  <a:lnTo>
                    <a:pt x="54" y="7"/>
                  </a:lnTo>
                  <a:lnTo>
                    <a:pt x="58" y="11"/>
                  </a:lnTo>
                  <a:lnTo>
                    <a:pt x="60" y="15"/>
                  </a:lnTo>
                  <a:lnTo>
                    <a:pt x="62" y="19"/>
                  </a:lnTo>
                  <a:lnTo>
                    <a:pt x="62" y="25"/>
                  </a:lnTo>
                  <a:lnTo>
                    <a:pt x="50" y="25"/>
                  </a:lnTo>
                  <a:lnTo>
                    <a:pt x="50" y="15"/>
                  </a:lnTo>
                  <a:lnTo>
                    <a:pt x="48" y="13"/>
                  </a:lnTo>
                  <a:lnTo>
                    <a:pt x="44" y="13"/>
                  </a:lnTo>
                  <a:lnTo>
                    <a:pt x="41" y="9"/>
                  </a:lnTo>
                  <a:lnTo>
                    <a:pt x="25" y="9"/>
                  </a:lnTo>
                  <a:lnTo>
                    <a:pt x="21" y="11"/>
                  </a:lnTo>
                  <a:lnTo>
                    <a:pt x="18" y="13"/>
                  </a:lnTo>
                  <a:lnTo>
                    <a:pt x="16" y="15"/>
                  </a:lnTo>
                  <a:lnTo>
                    <a:pt x="14" y="19"/>
                  </a:lnTo>
                  <a:lnTo>
                    <a:pt x="14" y="27"/>
                  </a:lnTo>
                  <a:lnTo>
                    <a:pt x="19" y="32"/>
                  </a:lnTo>
                  <a:lnTo>
                    <a:pt x="23" y="32"/>
                  </a:lnTo>
                  <a:lnTo>
                    <a:pt x="25" y="34"/>
                  </a:lnTo>
                  <a:lnTo>
                    <a:pt x="29" y="34"/>
                  </a:lnTo>
                  <a:lnTo>
                    <a:pt x="37" y="36"/>
                  </a:lnTo>
                  <a:lnTo>
                    <a:pt x="42" y="38"/>
                  </a:lnTo>
                  <a:lnTo>
                    <a:pt x="48" y="38"/>
                  </a:lnTo>
                  <a:lnTo>
                    <a:pt x="52" y="42"/>
                  </a:lnTo>
                  <a:lnTo>
                    <a:pt x="58" y="44"/>
                  </a:lnTo>
                  <a:lnTo>
                    <a:pt x="60" y="48"/>
                  </a:lnTo>
                  <a:lnTo>
                    <a:pt x="64" y="50"/>
                  </a:lnTo>
                  <a:lnTo>
                    <a:pt x="65" y="53"/>
                  </a:lnTo>
                  <a:lnTo>
                    <a:pt x="65" y="63"/>
                  </a:lnTo>
                  <a:lnTo>
                    <a:pt x="64" y="67"/>
                  </a:lnTo>
                  <a:lnTo>
                    <a:pt x="62" y="71"/>
                  </a:lnTo>
                  <a:lnTo>
                    <a:pt x="60" y="75"/>
                  </a:lnTo>
                  <a:lnTo>
                    <a:pt x="54" y="77"/>
                  </a:lnTo>
                  <a:lnTo>
                    <a:pt x="50" y="80"/>
                  </a:lnTo>
                  <a:lnTo>
                    <a:pt x="44" y="82"/>
                  </a:lnTo>
                  <a:lnTo>
                    <a:pt x="21" y="82"/>
                  </a:lnTo>
                  <a:lnTo>
                    <a:pt x="16" y="80"/>
                  </a:lnTo>
                  <a:lnTo>
                    <a:pt x="12" y="78"/>
                  </a:lnTo>
                  <a:lnTo>
                    <a:pt x="6" y="75"/>
                  </a:lnTo>
                  <a:lnTo>
                    <a:pt x="4" y="71"/>
                  </a:lnTo>
                  <a:lnTo>
                    <a:pt x="0" y="67"/>
                  </a:lnTo>
                  <a:lnTo>
                    <a:pt x="0" y="55"/>
                  </a:lnTo>
                  <a:lnTo>
                    <a:pt x="10" y="55"/>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41" name="Freeform 53"/>
            <p:cNvSpPr>
              <a:spLocks/>
            </p:cNvSpPr>
            <p:nvPr/>
          </p:nvSpPr>
          <p:spPr bwMode="auto">
            <a:xfrm>
              <a:off x="4646" y="2477"/>
              <a:ext cx="66" cy="81"/>
            </a:xfrm>
            <a:custGeom>
              <a:avLst/>
              <a:gdLst>
                <a:gd name="T0" fmla="*/ 0 w 66"/>
                <a:gd name="T1" fmla="*/ 0 h 81"/>
                <a:gd name="T2" fmla="*/ 11 w 66"/>
                <a:gd name="T3" fmla="*/ 0 h 81"/>
                <a:gd name="T4" fmla="*/ 11 w 66"/>
                <a:gd name="T5" fmla="*/ 34 h 81"/>
                <a:gd name="T6" fmla="*/ 56 w 66"/>
                <a:gd name="T7" fmla="*/ 34 h 81"/>
                <a:gd name="T8" fmla="*/ 56 w 66"/>
                <a:gd name="T9" fmla="*/ 0 h 81"/>
                <a:gd name="T10" fmla="*/ 65 w 66"/>
                <a:gd name="T11" fmla="*/ 0 h 81"/>
                <a:gd name="T12" fmla="*/ 65 w 66"/>
                <a:gd name="T13" fmla="*/ 80 h 81"/>
                <a:gd name="T14" fmla="*/ 56 w 66"/>
                <a:gd name="T15" fmla="*/ 80 h 81"/>
                <a:gd name="T16" fmla="*/ 56 w 66"/>
                <a:gd name="T17" fmla="*/ 44 h 81"/>
                <a:gd name="T18" fmla="*/ 11 w 66"/>
                <a:gd name="T19" fmla="*/ 44 h 81"/>
                <a:gd name="T20" fmla="*/ 11 w 66"/>
                <a:gd name="T21" fmla="*/ 80 h 81"/>
                <a:gd name="T22" fmla="*/ 0 w 66"/>
                <a:gd name="T23" fmla="*/ 80 h 81"/>
                <a:gd name="T24" fmla="*/ 0 w 66"/>
                <a:gd name="T25" fmla="*/ 0 h 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6"/>
                <a:gd name="T40" fmla="*/ 0 h 81"/>
                <a:gd name="T41" fmla="*/ 66 w 66"/>
                <a:gd name="T42" fmla="*/ 81 h 8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6" h="81">
                  <a:moveTo>
                    <a:pt x="0" y="0"/>
                  </a:moveTo>
                  <a:lnTo>
                    <a:pt x="11" y="0"/>
                  </a:lnTo>
                  <a:lnTo>
                    <a:pt x="11" y="34"/>
                  </a:lnTo>
                  <a:lnTo>
                    <a:pt x="56" y="34"/>
                  </a:lnTo>
                  <a:lnTo>
                    <a:pt x="56" y="0"/>
                  </a:lnTo>
                  <a:lnTo>
                    <a:pt x="65" y="0"/>
                  </a:lnTo>
                  <a:lnTo>
                    <a:pt x="65" y="80"/>
                  </a:lnTo>
                  <a:lnTo>
                    <a:pt x="56" y="80"/>
                  </a:lnTo>
                  <a:lnTo>
                    <a:pt x="56" y="44"/>
                  </a:lnTo>
                  <a:lnTo>
                    <a:pt x="11" y="44"/>
                  </a:lnTo>
                  <a:lnTo>
                    <a:pt x="11" y="80"/>
                  </a:lnTo>
                  <a:lnTo>
                    <a:pt x="0" y="80"/>
                  </a:lnTo>
                  <a:lnTo>
                    <a:pt x="0" y="0"/>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42" name="Rectangle 54"/>
            <p:cNvSpPr>
              <a:spLocks noChangeArrowheads="1"/>
            </p:cNvSpPr>
            <p:nvPr/>
          </p:nvSpPr>
          <p:spPr bwMode="auto">
            <a:xfrm>
              <a:off x="4752" y="2481"/>
              <a:ext cx="1" cy="72"/>
            </a:xfrm>
            <a:prstGeom prst="rect">
              <a:avLst/>
            </a:prstGeom>
            <a:solidFill>
              <a:srgbClr val="FF0000"/>
            </a:solidFill>
            <a:ln w="12700">
              <a:solidFill>
                <a:srgbClr val="FF0000"/>
              </a:solidFill>
              <a:miter lim="800000"/>
              <a:headEnd/>
              <a:tailEnd/>
            </a:ln>
          </p:spPr>
          <p:txBody>
            <a:bodyPr wrap="none" anchor="ctr"/>
            <a:lstStyle/>
            <a:p>
              <a:endParaRPr lang="en-US"/>
            </a:p>
          </p:txBody>
        </p:sp>
        <p:sp>
          <p:nvSpPr>
            <p:cNvPr id="16443" name="Freeform 55"/>
            <p:cNvSpPr>
              <a:spLocks/>
            </p:cNvSpPr>
            <p:nvPr/>
          </p:nvSpPr>
          <p:spPr bwMode="auto">
            <a:xfrm>
              <a:off x="4786" y="2477"/>
              <a:ext cx="62" cy="81"/>
            </a:xfrm>
            <a:custGeom>
              <a:avLst/>
              <a:gdLst>
                <a:gd name="T0" fmla="*/ 0 w 62"/>
                <a:gd name="T1" fmla="*/ 80 h 81"/>
                <a:gd name="T2" fmla="*/ 12 w 62"/>
                <a:gd name="T3" fmla="*/ 80 h 81"/>
                <a:gd name="T4" fmla="*/ 12 w 62"/>
                <a:gd name="T5" fmla="*/ 11 h 81"/>
                <a:gd name="T6" fmla="*/ 38 w 62"/>
                <a:gd name="T7" fmla="*/ 11 h 81"/>
                <a:gd name="T8" fmla="*/ 42 w 62"/>
                <a:gd name="T9" fmla="*/ 13 h 81"/>
                <a:gd name="T10" fmla="*/ 46 w 62"/>
                <a:gd name="T11" fmla="*/ 13 h 81"/>
                <a:gd name="T12" fmla="*/ 48 w 62"/>
                <a:gd name="T13" fmla="*/ 15 h 81"/>
                <a:gd name="T14" fmla="*/ 48 w 62"/>
                <a:gd name="T15" fmla="*/ 19 h 81"/>
                <a:gd name="T16" fmla="*/ 50 w 62"/>
                <a:gd name="T17" fmla="*/ 23 h 81"/>
                <a:gd name="T18" fmla="*/ 50 w 62"/>
                <a:gd name="T19" fmla="*/ 25 h 81"/>
                <a:gd name="T20" fmla="*/ 48 w 62"/>
                <a:gd name="T21" fmla="*/ 29 h 81"/>
                <a:gd name="T22" fmla="*/ 48 w 62"/>
                <a:gd name="T23" fmla="*/ 32 h 81"/>
                <a:gd name="T24" fmla="*/ 46 w 62"/>
                <a:gd name="T25" fmla="*/ 34 h 81"/>
                <a:gd name="T26" fmla="*/ 42 w 62"/>
                <a:gd name="T27" fmla="*/ 34 h 81"/>
                <a:gd name="T28" fmla="*/ 38 w 62"/>
                <a:gd name="T29" fmla="*/ 36 h 81"/>
                <a:gd name="T30" fmla="*/ 12 w 62"/>
                <a:gd name="T31" fmla="*/ 36 h 81"/>
                <a:gd name="T32" fmla="*/ 12 w 62"/>
                <a:gd name="T33" fmla="*/ 48 h 81"/>
                <a:gd name="T34" fmla="*/ 40 w 62"/>
                <a:gd name="T35" fmla="*/ 48 h 81"/>
                <a:gd name="T36" fmla="*/ 46 w 62"/>
                <a:gd name="T37" fmla="*/ 46 h 81"/>
                <a:gd name="T38" fmla="*/ 48 w 62"/>
                <a:gd name="T39" fmla="*/ 44 h 81"/>
                <a:gd name="T40" fmla="*/ 52 w 62"/>
                <a:gd name="T41" fmla="*/ 42 h 81"/>
                <a:gd name="T42" fmla="*/ 56 w 62"/>
                <a:gd name="T43" fmla="*/ 38 h 81"/>
                <a:gd name="T44" fmla="*/ 58 w 62"/>
                <a:gd name="T45" fmla="*/ 34 h 81"/>
                <a:gd name="T46" fmla="*/ 60 w 62"/>
                <a:gd name="T47" fmla="*/ 32 h 81"/>
                <a:gd name="T48" fmla="*/ 61 w 62"/>
                <a:gd name="T49" fmla="*/ 27 h 81"/>
                <a:gd name="T50" fmla="*/ 61 w 62"/>
                <a:gd name="T51" fmla="*/ 17 h 81"/>
                <a:gd name="T52" fmla="*/ 58 w 62"/>
                <a:gd name="T53" fmla="*/ 13 h 81"/>
                <a:gd name="T54" fmla="*/ 56 w 62"/>
                <a:gd name="T55" fmla="*/ 9 h 81"/>
                <a:gd name="T56" fmla="*/ 54 w 62"/>
                <a:gd name="T57" fmla="*/ 6 h 81"/>
                <a:gd name="T58" fmla="*/ 50 w 62"/>
                <a:gd name="T59" fmla="*/ 4 h 81"/>
                <a:gd name="T60" fmla="*/ 46 w 62"/>
                <a:gd name="T61" fmla="*/ 2 h 81"/>
                <a:gd name="T62" fmla="*/ 42 w 62"/>
                <a:gd name="T63" fmla="*/ 0 h 81"/>
                <a:gd name="T64" fmla="*/ 0 w 62"/>
                <a:gd name="T65" fmla="*/ 0 h 81"/>
                <a:gd name="T66" fmla="*/ 0 w 62"/>
                <a:gd name="T67" fmla="*/ 80 h 8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2"/>
                <a:gd name="T103" fmla="*/ 0 h 81"/>
                <a:gd name="T104" fmla="*/ 62 w 62"/>
                <a:gd name="T105" fmla="*/ 81 h 8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2" h="81">
                  <a:moveTo>
                    <a:pt x="0" y="80"/>
                  </a:moveTo>
                  <a:lnTo>
                    <a:pt x="12" y="80"/>
                  </a:lnTo>
                  <a:lnTo>
                    <a:pt x="12" y="11"/>
                  </a:lnTo>
                  <a:lnTo>
                    <a:pt x="38" y="11"/>
                  </a:lnTo>
                  <a:lnTo>
                    <a:pt x="42" y="13"/>
                  </a:lnTo>
                  <a:lnTo>
                    <a:pt x="46" y="13"/>
                  </a:lnTo>
                  <a:lnTo>
                    <a:pt x="48" y="15"/>
                  </a:lnTo>
                  <a:lnTo>
                    <a:pt x="48" y="19"/>
                  </a:lnTo>
                  <a:lnTo>
                    <a:pt x="50" y="23"/>
                  </a:lnTo>
                  <a:lnTo>
                    <a:pt x="50" y="25"/>
                  </a:lnTo>
                  <a:lnTo>
                    <a:pt x="48" y="29"/>
                  </a:lnTo>
                  <a:lnTo>
                    <a:pt x="48" y="32"/>
                  </a:lnTo>
                  <a:lnTo>
                    <a:pt x="46" y="34"/>
                  </a:lnTo>
                  <a:lnTo>
                    <a:pt x="42" y="34"/>
                  </a:lnTo>
                  <a:lnTo>
                    <a:pt x="38" y="36"/>
                  </a:lnTo>
                  <a:lnTo>
                    <a:pt x="12" y="36"/>
                  </a:lnTo>
                  <a:lnTo>
                    <a:pt x="12" y="48"/>
                  </a:lnTo>
                  <a:lnTo>
                    <a:pt x="40" y="48"/>
                  </a:lnTo>
                  <a:lnTo>
                    <a:pt x="46" y="46"/>
                  </a:lnTo>
                  <a:lnTo>
                    <a:pt x="48" y="44"/>
                  </a:lnTo>
                  <a:lnTo>
                    <a:pt x="52" y="42"/>
                  </a:lnTo>
                  <a:lnTo>
                    <a:pt x="56" y="38"/>
                  </a:lnTo>
                  <a:lnTo>
                    <a:pt x="58" y="34"/>
                  </a:lnTo>
                  <a:lnTo>
                    <a:pt x="60" y="32"/>
                  </a:lnTo>
                  <a:lnTo>
                    <a:pt x="61" y="27"/>
                  </a:lnTo>
                  <a:lnTo>
                    <a:pt x="61" y="17"/>
                  </a:lnTo>
                  <a:lnTo>
                    <a:pt x="58" y="13"/>
                  </a:lnTo>
                  <a:lnTo>
                    <a:pt x="56" y="9"/>
                  </a:lnTo>
                  <a:lnTo>
                    <a:pt x="54" y="6"/>
                  </a:lnTo>
                  <a:lnTo>
                    <a:pt x="50" y="4"/>
                  </a:lnTo>
                  <a:lnTo>
                    <a:pt x="46" y="2"/>
                  </a:lnTo>
                  <a:lnTo>
                    <a:pt x="42" y="0"/>
                  </a:lnTo>
                  <a:lnTo>
                    <a:pt x="0" y="0"/>
                  </a:lnTo>
                  <a:lnTo>
                    <a:pt x="0" y="80"/>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44" name="Freeform 56"/>
            <p:cNvSpPr>
              <a:spLocks/>
            </p:cNvSpPr>
            <p:nvPr/>
          </p:nvSpPr>
          <p:spPr bwMode="auto">
            <a:xfrm>
              <a:off x="3915" y="2471"/>
              <a:ext cx="75" cy="87"/>
            </a:xfrm>
            <a:custGeom>
              <a:avLst/>
              <a:gdLst>
                <a:gd name="T0" fmla="*/ 65 w 75"/>
                <a:gd name="T1" fmla="*/ 2 h 87"/>
                <a:gd name="T2" fmla="*/ 28 w 75"/>
                <a:gd name="T3" fmla="*/ 73 h 87"/>
                <a:gd name="T4" fmla="*/ 0 w 75"/>
                <a:gd name="T5" fmla="*/ 50 h 87"/>
                <a:gd name="T6" fmla="*/ 0 w 75"/>
                <a:gd name="T7" fmla="*/ 58 h 87"/>
                <a:gd name="T8" fmla="*/ 30 w 75"/>
                <a:gd name="T9" fmla="*/ 86 h 87"/>
                <a:gd name="T10" fmla="*/ 74 w 75"/>
                <a:gd name="T11" fmla="*/ 0 h 87"/>
                <a:gd name="T12" fmla="*/ 65 w 75"/>
                <a:gd name="T13" fmla="*/ 2 h 87"/>
                <a:gd name="T14" fmla="*/ 0 60000 65536"/>
                <a:gd name="T15" fmla="*/ 0 60000 65536"/>
                <a:gd name="T16" fmla="*/ 0 60000 65536"/>
                <a:gd name="T17" fmla="*/ 0 60000 65536"/>
                <a:gd name="T18" fmla="*/ 0 60000 65536"/>
                <a:gd name="T19" fmla="*/ 0 60000 65536"/>
                <a:gd name="T20" fmla="*/ 0 60000 65536"/>
                <a:gd name="T21" fmla="*/ 0 w 75"/>
                <a:gd name="T22" fmla="*/ 0 h 87"/>
                <a:gd name="T23" fmla="*/ 75 w 75"/>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87">
                  <a:moveTo>
                    <a:pt x="65" y="2"/>
                  </a:moveTo>
                  <a:lnTo>
                    <a:pt x="28" y="73"/>
                  </a:lnTo>
                  <a:lnTo>
                    <a:pt x="0" y="50"/>
                  </a:lnTo>
                  <a:lnTo>
                    <a:pt x="0" y="58"/>
                  </a:lnTo>
                  <a:lnTo>
                    <a:pt x="30" y="86"/>
                  </a:lnTo>
                  <a:lnTo>
                    <a:pt x="74" y="0"/>
                  </a:lnTo>
                  <a:lnTo>
                    <a:pt x="65" y="2"/>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45" name="Freeform 57"/>
            <p:cNvSpPr>
              <a:spLocks/>
            </p:cNvSpPr>
            <p:nvPr/>
          </p:nvSpPr>
          <p:spPr bwMode="auto">
            <a:xfrm>
              <a:off x="3915" y="2692"/>
              <a:ext cx="75" cy="89"/>
            </a:xfrm>
            <a:custGeom>
              <a:avLst/>
              <a:gdLst>
                <a:gd name="T0" fmla="*/ 65 w 75"/>
                <a:gd name="T1" fmla="*/ 4 h 89"/>
                <a:gd name="T2" fmla="*/ 28 w 75"/>
                <a:gd name="T3" fmla="*/ 73 h 89"/>
                <a:gd name="T4" fmla="*/ 0 w 75"/>
                <a:gd name="T5" fmla="*/ 50 h 89"/>
                <a:gd name="T6" fmla="*/ 0 w 75"/>
                <a:gd name="T7" fmla="*/ 59 h 89"/>
                <a:gd name="T8" fmla="*/ 30 w 75"/>
                <a:gd name="T9" fmla="*/ 88 h 89"/>
                <a:gd name="T10" fmla="*/ 74 w 75"/>
                <a:gd name="T11" fmla="*/ 0 h 89"/>
                <a:gd name="T12" fmla="*/ 65 w 75"/>
                <a:gd name="T13" fmla="*/ 4 h 89"/>
                <a:gd name="T14" fmla="*/ 0 60000 65536"/>
                <a:gd name="T15" fmla="*/ 0 60000 65536"/>
                <a:gd name="T16" fmla="*/ 0 60000 65536"/>
                <a:gd name="T17" fmla="*/ 0 60000 65536"/>
                <a:gd name="T18" fmla="*/ 0 60000 65536"/>
                <a:gd name="T19" fmla="*/ 0 60000 65536"/>
                <a:gd name="T20" fmla="*/ 0 60000 65536"/>
                <a:gd name="T21" fmla="*/ 0 w 75"/>
                <a:gd name="T22" fmla="*/ 0 h 89"/>
                <a:gd name="T23" fmla="*/ 75 w 75"/>
                <a:gd name="T24" fmla="*/ 89 h 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89">
                  <a:moveTo>
                    <a:pt x="65" y="4"/>
                  </a:moveTo>
                  <a:lnTo>
                    <a:pt x="28" y="73"/>
                  </a:lnTo>
                  <a:lnTo>
                    <a:pt x="0" y="50"/>
                  </a:lnTo>
                  <a:lnTo>
                    <a:pt x="0" y="59"/>
                  </a:lnTo>
                  <a:lnTo>
                    <a:pt x="30" y="88"/>
                  </a:lnTo>
                  <a:lnTo>
                    <a:pt x="74" y="0"/>
                  </a:lnTo>
                  <a:lnTo>
                    <a:pt x="65" y="4"/>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46" name="Freeform 58"/>
            <p:cNvSpPr>
              <a:spLocks/>
            </p:cNvSpPr>
            <p:nvPr/>
          </p:nvSpPr>
          <p:spPr bwMode="auto">
            <a:xfrm>
              <a:off x="4064" y="2699"/>
              <a:ext cx="76" cy="82"/>
            </a:xfrm>
            <a:custGeom>
              <a:avLst/>
              <a:gdLst>
                <a:gd name="T0" fmla="*/ 0 w 76"/>
                <a:gd name="T1" fmla="*/ 0 h 82"/>
                <a:gd name="T2" fmla="*/ 16 w 76"/>
                <a:gd name="T3" fmla="*/ 0 h 82"/>
                <a:gd name="T4" fmla="*/ 39 w 76"/>
                <a:gd name="T5" fmla="*/ 68 h 82"/>
                <a:gd name="T6" fmla="*/ 60 w 76"/>
                <a:gd name="T7" fmla="*/ 0 h 82"/>
                <a:gd name="T8" fmla="*/ 75 w 76"/>
                <a:gd name="T9" fmla="*/ 0 h 82"/>
                <a:gd name="T10" fmla="*/ 75 w 76"/>
                <a:gd name="T11" fmla="*/ 81 h 82"/>
                <a:gd name="T12" fmla="*/ 64 w 76"/>
                <a:gd name="T13" fmla="*/ 81 h 82"/>
                <a:gd name="T14" fmla="*/ 64 w 76"/>
                <a:gd name="T15" fmla="*/ 16 h 82"/>
                <a:gd name="T16" fmla="*/ 44 w 76"/>
                <a:gd name="T17" fmla="*/ 81 h 82"/>
                <a:gd name="T18" fmla="*/ 33 w 76"/>
                <a:gd name="T19" fmla="*/ 81 h 82"/>
                <a:gd name="T20" fmla="*/ 12 w 76"/>
                <a:gd name="T21" fmla="*/ 18 h 82"/>
                <a:gd name="T22" fmla="*/ 12 w 76"/>
                <a:gd name="T23" fmla="*/ 81 h 82"/>
                <a:gd name="T24" fmla="*/ 0 w 76"/>
                <a:gd name="T25" fmla="*/ 81 h 82"/>
                <a:gd name="T26" fmla="*/ 0 w 76"/>
                <a:gd name="T27" fmla="*/ 0 h 8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82"/>
                <a:gd name="T44" fmla="*/ 76 w 76"/>
                <a:gd name="T45" fmla="*/ 82 h 8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82">
                  <a:moveTo>
                    <a:pt x="0" y="0"/>
                  </a:moveTo>
                  <a:lnTo>
                    <a:pt x="16" y="0"/>
                  </a:lnTo>
                  <a:lnTo>
                    <a:pt x="39" y="68"/>
                  </a:lnTo>
                  <a:lnTo>
                    <a:pt x="60" y="0"/>
                  </a:lnTo>
                  <a:lnTo>
                    <a:pt x="75" y="0"/>
                  </a:lnTo>
                  <a:lnTo>
                    <a:pt x="75" y="81"/>
                  </a:lnTo>
                  <a:lnTo>
                    <a:pt x="64" y="81"/>
                  </a:lnTo>
                  <a:lnTo>
                    <a:pt x="64" y="16"/>
                  </a:lnTo>
                  <a:lnTo>
                    <a:pt x="44" y="81"/>
                  </a:lnTo>
                  <a:lnTo>
                    <a:pt x="33" y="81"/>
                  </a:lnTo>
                  <a:lnTo>
                    <a:pt x="12" y="18"/>
                  </a:lnTo>
                  <a:lnTo>
                    <a:pt x="12" y="81"/>
                  </a:lnTo>
                  <a:lnTo>
                    <a:pt x="0" y="81"/>
                  </a:lnTo>
                  <a:lnTo>
                    <a:pt x="0" y="0"/>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47" name="Freeform 59"/>
            <p:cNvSpPr>
              <a:spLocks/>
            </p:cNvSpPr>
            <p:nvPr/>
          </p:nvSpPr>
          <p:spPr bwMode="auto">
            <a:xfrm>
              <a:off x="4156" y="2699"/>
              <a:ext cx="80" cy="84"/>
            </a:xfrm>
            <a:custGeom>
              <a:avLst/>
              <a:gdLst>
                <a:gd name="T0" fmla="*/ 70 w 80"/>
                <a:gd name="T1" fmla="*/ 48 h 84"/>
                <a:gd name="T2" fmla="*/ 66 w 80"/>
                <a:gd name="T3" fmla="*/ 58 h 84"/>
                <a:gd name="T4" fmla="*/ 60 w 80"/>
                <a:gd name="T5" fmla="*/ 68 h 84"/>
                <a:gd name="T6" fmla="*/ 50 w 80"/>
                <a:gd name="T7" fmla="*/ 71 h 84"/>
                <a:gd name="T8" fmla="*/ 31 w 80"/>
                <a:gd name="T9" fmla="*/ 73 h 84"/>
                <a:gd name="T10" fmla="*/ 22 w 80"/>
                <a:gd name="T11" fmla="*/ 68 h 84"/>
                <a:gd name="T12" fmla="*/ 16 w 80"/>
                <a:gd name="T13" fmla="*/ 60 h 84"/>
                <a:gd name="T14" fmla="*/ 12 w 80"/>
                <a:gd name="T15" fmla="*/ 50 h 84"/>
                <a:gd name="T16" fmla="*/ 14 w 80"/>
                <a:gd name="T17" fmla="*/ 29 h 84"/>
                <a:gd name="T18" fmla="*/ 24 w 80"/>
                <a:gd name="T19" fmla="*/ 16 h 84"/>
                <a:gd name="T20" fmla="*/ 31 w 80"/>
                <a:gd name="T21" fmla="*/ 10 h 84"/>
                <a:gd name="T22" fmla="*/ 50 w 80"/>
                <a:gd name="T23" fmla="*/ 12 h 84"/>
                <a:gd name="T24" fmla="*/ 60 w 80"/>
                <a:gd name="T25" fmla="*/ 18 h 84"/>
                <a:gd name="T26" fmla="*/ 66 w 80"/>
                <a:gd name="T27" fmla="*/ 25 h 84"/>
                <a:gd name="T28" fmla="*/ 70 w 80"/>
                <a:gd name="T29" fmla="*/ 35 h 84"/>
                <a:gd name="T30" fmla="*/ 79 w 80"/>
                <a:gd name="T31" fmla="*/ 43 h 84"/>
                <a:gd name="T32" fmla="*/ 77 w 80"/>
                <a:gd name="T33" fmla="*/ 29 h 84"/>
                <a:gd name="T34" fmla="*/ 73 w 80"/>
                <a:gd name="T35" fmla="*/ 20 h 84"/>
                <a:gd name="T36" fmla="*/ 64 w 80"/>
                <a:gd name="T37" fmla="*/ 10 h 84"/>
                <a:gd name="T38" fmla="*/ 54 w 80"/>
                <a:gd name="T39" fmla="*/ 2 h 84"/>
                <a:gd name="T40" fmla="*/ 31 w 80"/>
                <a:gd name="T41" fmla="*/ 0 h 84"/>
                <a:gd name="T42" fmla="*/ 22 w 80"/>
                <a:gd name="T43" fmla="*/ 6 h 84"/>
                <a:gd name="T44" fmla="*/ 8 w 80"/>
                <a:gd name="T45" fmla="*/ 18 h 84"/>
                <a:gd name="T46" fmla="*/ 2 w 80"/>
                <a:gd name="T47" fmla="*/ 29 h 84"/>
                <a:gd name="T48" fmla="*/ 0 w 80"/>
                <a:gd name="T49" fmla="*/ 48 h 84"/>
                <a:gd name="T50" fmla="*/ 4 w 80"/>
                <a:gd name="T51" fmla="*/ 60 h 84"/>
                <a:gd name="T52" fmla="*/ 12 w 80"/>
                <a:gd name="T53" fmla="*/ 71 h 84"/>
                <a:gd name="T54" fmla="*/ 20 w 80"/>
                <a:gd name="T55" fmla="*/ 79 h 84"/>
                <a:gd name="T56" fmla="*/ 31 w 80"/>
                <a:gd name="T57" fmla="*/ 83 h 84"/>
                <a:gd name="T58" fmla="*/ 54 w 80"/>
                <a:gd name="T59" fmla="*/ 81 h 84"/>
                <a:gd name="T60" fmla="*/ 73 w 80"/>
                <a:gd name="T61" fmla="*/ 66 h 84"/>
                <a:gd name="T62" fmla="*/ 77 w 80"/>
                <a:gd name="T63" fmla="*/ 54 h 84"/>
                <a:gd name="T64" fmla="*/ 79 w 80"/>
                <a:gd name="T65" fmla="*/ 43 h 8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0"/>
                <a:gd name="T100" fmla="*/ 0 h 84"/>
                <a:gd name="T101" fmla="*/ 80 w 80"/>
                <a:gd name="T102" fmla="*/ 84 h 8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0" h="84">
                  <a:moveTo>
                    <a:pt x="70" y="43"/>
                  </a:moveTo>
                  <a:lnTo>
                    <a:pt x="70" y="48"/>
                  </a:lnTo>
                  <a:lnTo>
                    <a:pt x="68" y="54"/>
                  </a:lnTo>
                  <a:lnTo>
                    <a:pt x="66" y="58"/>
                  </a:lnTo>
                  <a:lnTo>
                    <a:pt x="64" y="64"/>
                  </a:lnTo>
                  <a:lnTo>
                    <a:pt x="60" y="68"/>
                  </a:lnTo>
                  <a:lnTo>
                    <a:pt x="54" y="69"/>
                  </a:lnTo>
                  <a:lnTo>
                    <a:pt x="50" y="71"/>
                  </a:lnTo>
                  <a:lnTo>
                    <a:pt x="47" y="73"/>
                  </a:lnTo>
                  <a:lnTo>
                    <a:pt x="31" y="73"/>
                  </a:lnTo>
                  <a:lnTo>
                    <a:pt x="27" y="71"/>
                  </a:lnTo>
                  <a:lnTo>
                    <a:pt x="22" y="68"/>
                  </a:lnTo>
                  <a:lnTo>
                    <a:pt x="20" y="64"/>
                  </a:lnTo>
                  <a:lnTo>
                    <a:pt x="16" y="60"/>
                  </a:lnTo>
                  <a:lnTo>
                    <a:pt x="14" y="54"/>
                  </a:lnTo>
                  <a:lnTo>
                    <a:pt x="12" y="50"/>
                  </a:lnTo>
                  <a:lnTo>
                    <a:pt x="12" y="33"/>
                  </a:lnTo>
                  <a:lnTo>
                    <a:pt x="14" y="29"/>
                  </a:lnTo>
                  <a:lnTo>
                    <a:pt x="16" y="23"/>
                  </a:lnTo>
                  <a:lnTo>
                    <a:pt x="24" y="16"/>
                  </a:lnTo>
                  <a:lnTo>
                    <a:pt x="27" y="14"/>
                  </a:lnTo>
                  <a:lnTo>
                    <a:pt x="31" y="10"/>
                  </a:lnTo>
                  <a:lnTo>
                    <a:pt x="47" y="10"/>
                  </a:lnTo>
                  <a:lnTo>
                    <a:pt x="50" y="12"/>
                  </a:lnTo>
                  <a:lnTo>
                    <a:pt x="54" y="14"/>
                  </a:lnTo>
                  <a:lnTo>
                    <a:pt x="60" y="18"/>
                  </a:lnTo>
                  <a:lnTo>
                    <a:pt x="64" y="21"/>
                  </a:lnTo>
                  <a:lnTo>
                    <a:pt x="66" y="25"/>
                  </a:lnTo>
                  <a:lnTo>
                    <a:pt x="68" y="31"/>
                  </a:lnTo>
                  <a:lnTo>
                    <a:pt x="70" y="35"/>
                  </a:lnTo>
                  <a:lnTo>
                    <a:pt x="70" y="43"/>
                  </a:lnTo>
                  <a:lnTo>
                    <a:pt x="79" y="43"/>
                  </a:lnTo>
                  <a:lnTo>
                    <a:pt x="79" y="35"/>
                  </a:lnTo>
                  <a:lnTo>
                    <a:pt x="77" y="29"/>
                  </a:lnTo>
                  <a:lnTo>
                    <a:pt x="75" y="23"/>
                  </a:lnTo>
                  <a:lnTo>
                    <a:pt x="73" y="20"/>
                  </a:lnTo>
                  <a:lnTo>
                    <a:pt x="70" y="14"/>
                  </a:lnTo>
                  <a:lnTo>
                    <a:pt x="64" y="10"/>
                  </a:lnTo>
                  <a:lnTo>
                    <a:pt x="60" y="6"/>
                  </a:lnTo>
                  <a:lnTo>
                    <a:pt x="54" y="2"/>
                  </a:lnTo>
                  <a:lnTo>
                    <a:pt x="48" y="0"/>
                  </a:lnTo>
                  <a:lnTo>
                    <a:pt x="31" y="0"/>
                  </a:lnTo>
                  <a:lnTo>
                    <a:pt x="25" y="2"/>
                  </a:lnTo>
                  <a:lnTo>
                    <a:pt x="22" y="6"/>
                  </a:lnTo>
                  <a:lnTo>
                    <a:pt x="16" y="10"/>
                  </a:lnTo>
                  <a:lnTo>
                    <a:pt x="8" y="18"/>
                  </a:lnTo>
                  <a:lnTo>
                    <a:pt x="4" y="23"/>
                  </a:lnTo>
                  <a:lnTo>
                    <a:pt x="2" y="29"/>
                  </a:lnTo>
                  <a:lnTo>
                    <a:pt x="0" y="35"/>
                  </a:lnTo>
                  <a:lnTo>
                    <a:pt x="0" y="48"/>
                  </a:lnTo>
                  <a:lnTo>
                    <a:pt x="2" y="54"/>
                  </a:lnTo>
                  <a:lnTo>
                    <a:pt x="4" y="60"/>
                  </a:lnTo>
                  <a:lnTo>
                    <a:pt x="8" y="66"/>
                  </a:lnTo>
                  <a:lnTo>
                    <a:pt x="12" y="71"/>
                  </a:lnTo>
                  <a:lnTo>
                    <a:pt x="16" y="73"/>
                  </a:lnTo>
                  <a:lnTo>
                    <a:pt x="20" y="79"/>
                  </a:lnTo>
                  <a:lnTo>
                    <a:pt x="25" y="81"/>
                  </a:lnTo>
                  <a:lnTo>
                    <a:pt x="31" y="83"/>
                  </a:lnTo>
                  <a:lnTo>
                    <a:pt x="48" y="83"/>
                  </a:lnTo>
                  <a:lnTo>
                    <a:pt x="54" y="81"/>
                  </a:lnTo>
                  <a:lnTo>
                    <a:pt x="60" y="79"/>
                  </a:lnTo>
                  <a:lnTo>
                    <a:pt x="73" y="66"/>
                  </a:lnTo>
                  <a:lnTo>
                    <a:pt x="75" y="62"/>
                  </a:lnTo>
                  <a:lnTo>
                    <a:pt x="77" y="54"/>
                  </a:lnTo>
                  <a:lnTo>
                    <a:pt x="79" y="48"/>
                  </a:lnTo>
                  <a:lnTo>
                    <a:pt x="79" y="43"/>
                  </a:lnTo>
                  <a:lnTo>
                    <a:pt x="70" y="43"/>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48" name="Freeform 60"/>
            <p:cNvSpPr>
              <a:spLocks/>
            </p:cNvSpPr>
            <p:nvPr/>
          </p:nvSpPr>
          <p:spPr bwMode="auto">
            <a:xfrm>
              <a:off x="4249" y="2699"/>
              <a:ext cx="64" cy="82"/>
            </a:xfrm>
            <a:custGeom>
              <a:avLst/>
              <a:gdLst>
                <a:gd name="T0" fmla="*/ 26 w 64"/>
                <a:gd name="T1" fmla="*/ 10 h 82"/>
                <a:gd name="T2" fmla="*/ 0 w 64"/>
                <a:gd name="T3" fmla="*/ 10 h 82"/>
                <a:gd name="T4" fmla="*/ 0 w 64"/>
                <a:gd name="T5" fmla="*/ 0 h 82"/>
                <a:gd name="T6" fmla="*/ 63 w 64"/>
                <a:gd name="T7" fmla="*/ 0 h 82"/>
                <a:gd name="T8" fmla="*/ 63 w 64"/>
                <a:gd name="T9" fmla="*/ 10 h 82"/>
                <a:gd name="T10" fmla="*/ 38 w 64"/>
                <a:gd name="T11" fmla="*/ 10 h 82"/>
                <a:gd name="T12" fmla="*/ 38 w 64"/>
                <a:gd name="T13" fmla="*/ 81 h 82"/>
                <a:gd name="T14" fmla="*/ 26 w 64"/>
                <a:gd name="T15" fmla="*/ 81 h 82"/>
                <a:gd name="T16" fmla="*/ 26 w 64"/>
                <a:gd name="T17" fmla="*/ 10 h 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
                <a:gd name="T28" fmla="*/ 0 h 82"/>
                <a:gd name="T29" fmla="*/ 64 w 64"/>
                <a:gd name="T30" fmla="*/ 82 h 8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 h="82">
                  <a:moveTo>
                    <a:pt x="26" y="10"/>
                  </a:moveTo>
                  <a:lnTo>
                    <a:pt x="0" y="10"/>
                  </a:lnTo>
                  <a:lnTo>
                    <a:pt x="0" y="0"/>
                  </a:lnTo>
                  <a:lnTo>
                    <a:pt x="63" y="0"/>
                  </a:lnTo>
                  <a:lnTo>
                    <a:pt x="63" y="10"/>
                  </a:lnTo>
                  <a:lnTo>
                    <a:pt x="38" y="10"/>
                  </a:lnTo>
                  <a:lnTo>
                    <a:pt x="38" y="81"/>
                  </a:lnTo>
                  <a:lnTo>
                    <a:pt x="26" y="81"/>
                  </a:lnTo>
                  <a:lnTo>
                    <a:pt x="26" y="10"/>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49" name="Rectangle 61"/>
            <p:cNvSpPr>
              <a:spLocks noChangeArrowheads="1"/>
            </p:cNvSpPr>
            <p:nvPr/>
          </p:nvSpPr>
          <p:spPr bwMode="auto">
            <a:xfrm>
              <a:off x="4335" y="2703"/>
              <a:ext cx="4" cy="73"/>
            </a:xfrm>
            <a:prstGeom prst="rect">
              <a:avLst/>
            </a:prstGeom>
            <a:solidFill>
              <a:srgbClr val="FF0000"/>
            </a:solidFill>
            <a:ln w="12700">
              <a:solidFill>
                <a:srgbClr val="FF0000"/>
              </a:solidFill>
              <a:miter lim="800000"/>
              <a:headEnd/>
              <a:tailEnd/>
            </a:ln>
          </p:spPr>
          <p:txBody>
            <a:bodyPr wrap="none" anchor="ctr"/>
            <a:lstStyle/>
            <a:p>
              <a:endParaRPr lang="en-US"/>
            </a:p>
          </p:txBody>
        </p:sp>
        <p:sp>
          <p:nvSpPr>
            <p:cNvPr id="16450" name="Freeform 62"/>
            <p:cNvSpPr>
              <a:spLocks/>
            </p:cNvSpPr>
            <p:nvPr/>
          </p:nvSpPr>
          <p:spPr bwMode="auto">
            <a:xfrm>
              <a:off x="4364" y="2699"/>
              <a:ext cx="68" cy="82"/>
            </a:xfrm>
            <a:custGeom>
              <a:avLst/>
              <a:gdLst>
                <a:gd name="T0" fmla="*/ 0 w 68"/>
                <a:gd name="T1" fmla="*/ 0 h 82"/>
                <a:gd name="T2" fmla="*/ 9 w 68"/>
                <a:gd name="T3" fmla="*/ 0 h 82"/>
                <a:gd name="T4" fmla="*/ 34 w 68"/>
                <a:gd name="T5" fmla="*/ 68 h 82"/>
                <a:gd name="T6" fmla="*/ 57 w 68"/>
                <a:gd name="T7" fmla="*/ 0 h 82"/>
                <a:gd name="T8" fmla="*/ 67 w 68"/>
                <a:gd name="T9" fmla="*/ 0 h 82"/>
                <a:gd name="T10" fmla="*/ 38 w 68"/>
                <a:gd name="T11" fmla="*/ 81 h 82"/>
                <a:gd name="T12" fmla="*/ 29 w 68"/>
                <a:gd name="T13" fmla="*/ 81 h 82"/>
                <a:gd name="T14" fmla="*/ 0 w 68"/>
                <a:gd name="T15" fmla="*/ 0 h 82"/>
                <a:gd name="T16" fmla="*/ 0 60000 65536"/>
                <a:gd name="T17" fmla="*/ 0 60000 65536"/>
                <a:gd name="T18" fmla="*/ 0 60000 65536"/>
                <a:gd name="T19" fmla="*/ 0 60000 65536"/>
                <a:gd name="T20" fmla="*/ 0 60000 65536"/>
                <a:gd name="T21" fmla="*/ 0 60000 65536"/>
                <a:gd name="T22" fmla="*/ 0 60000 65536"/>
                <a:gd name="T23" fmla="*/ 0 60000 65536"/>
                <a:gd name="T24" fmla="*/ 0 w 68"/>
                <a:gd name="T25" fmla="*/ 0 h 82"/>
                <a:gd name="T26" fmla="*/ 68 w 68"/>
                <a:gd name="T27" fmla="*/ 82 h 8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8" h="82">
                  <a:moveTo>
                    <a:pt x="0" y="0"/>
                  </a:moveTo>
                  <a:lnTo>
                    <a:pt x="9" y="0"/>
                  </a:lnTo>
                  <a:lnTo>
                    <a:pt x="34" y="68"/>
                  </a:lnTo>
                  <a:lnTo>
                    <a:pt x="57" y="0"/>
                  </a:lnTo>
                  <a:lnTo>
                    <a:pt x="67" y="0"/>
                  </a:lnTo>
                  <a:lnTo>
                    <a:pt x="38" y="81"/>
                  </a:lnTo>
                  <a:lnTo>
                    <a:pt x="29" y="81"/>
                  </a:lnTo>
                  <a:lnTo>
                    <a:pt x="0" y="0"/>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51" name="Freeform 63"/>
            <p:cNvSpPr>
              <a:spLocks/>
            </p:cNvSpPr>
            <p:nvPr/>
          </p:nvSpPr>
          <p:spPr bwMode="auto">
            <a:xfrm>
              <a:off x="4433" y="2699"/>
              <a:ext cx="74" cy="82"/>
            </a:xfrm>
            <a:custGeom>
              <a:avLst/>
              <a:gdLst>
                <a:gd name="T0" fmla="*/ 19 w 74"/>
                <a:gd name="T1" fmla="*/ 58 h 82"/>
                <a:gd name="T2" fmla="*/ 13 w 74"/>
                <a:gd name="T3" fmla="*/ 81 h 82"/>
                <a:gd name="T4" fmla="*/ 0 w 74"/>
                <a:gd name="T5" fmla="*/ 81 h 82"/>
                <a:gd name="T6" fmla="*/ 29 w 74"/>
                <a:gd name="T7" fmla="*/ 0 h 82"/>
                <a:gd name="T8" fmla="*/ 42 w 74"/>
                <a:gd name="T9" fmla="*/ 0 h 82"/>
                <a:gd name="T10" fmla="*/ 73 w 74"/>
                <a:gd name="T11" fmla="*/ 81 h 82"/>
                <a:gd name="T12" fmla="*/ 61 w 74"/>
                <a:gd name="T13" fmla="*/ 81 h 82"/>
                <a:gd name="T14" fmla="*/ 52 w 74"/>
                <a:gd name="T15" fmla="*/ 58 h 82"/>
                <a:gd name="T16" fmla="*/ 19 w 74"/>
                <a:gd name="T17" fmla="*/ 58 h 82"/>
                <a:gd name="T18" fmla="*/ 23 w 74"/>
                <a:gd name="T19" fmla="*/ 48 h 82"/>
                <a:gd name="T20" fmla="*/ 48 w 74"/>
                <a:gd name="T21" fmla="*/ 48 h 82"/>
                <a:gd name="T22" fmla="*/ 36 w 74"/>
                <a:gd name="T23" fmla="*/ 14 h 82"/>
                <a:gd name="T24" fmla="*/ 23 w 74"/>
                <a:gd name="T25" fmla="*/ 48 h 82"/>
                <a:gd name="T26" fmla="*/ 19 w 74"/>
                <a:gd name="T27" fmla="*/ 58 h 8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4"/>
                <a:gd name="T43" fmla="*/ 0 h 82"/>
                <a:gd name="T44" fmla="*/ 74 w 74"/>
                <a:gd name="T45" fmla="*/ 82 h 8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4" h="82">
                  <a:moveTo>
                    <a:pt x="19" y="58"/>
                  </a:moveTo>
                  <a:lnTo>
                    <a:pt x="13" y="81"/>
                  </a:lnTo>
                  <a:lnTo>
                    <a:pt x="0" y="81"/>
                  </a:lnTo>
                  <a:lnTo>
                    <a:pt x="29" y="0"/>
                  </a:lnTo>
                  <a:lnTo>
                    <a:pt x="42" y="0"/>
                  </a:lnTo>
                  <a:lnTo>
                    <a:pt x="73" y="81"/>
                  </a:lnTo>
                  <a:lnTo>
                    <a:pt x="61" y="81"/>
                  </a:lnTo>
                  <a:lnTo>
                    <a:pt x="52" y="58"/>
                  </a:lnTo>
                  <a:lnTo>
                    <a:pt x="19" y="58"/>
                  </a:lnTo>
                  <a:lnTo>
                    <a:pt x="23" y="48"/>
                  </a:lnTo>
                  <a:lnTo>
                    <a:pt x="48" y="48"/>
                  </a:lnTo>
                  <a:lnTo>
                    <a:pt x="36" y="14"/>
                  </a:lnTo>
                  <a:lnTo>
                    <a:pt x="23" y="48"/>
                  </a:lnTo>
                  <a:lnTo>
                    <a:pt x="19" y="58"/>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52" name="Freeform 64"/>
            <p:cNvSpPr>
              <a:spLocks/>
            </p:cNvSpPr>
            <p:nvPr/>
          </p:nvSpPr>
          <p:spPr bwMode="auto">
            <a:xfrm>
              <a:off x="4510" y="2699"/>
              <a:ext cx="62" cy="82"/>
            </a:xfrm>
            <a:custGeom>
              <a:avLst/>
              <a:gdLst>
                <a:gd name="T0" fmla="*/ 25 w 62"/>
                <a:gd name="T1" fmla="*/ 10 h 82"/>
                <a:gd name="T2" fmla="*/ 0 w 62"/>
                <a:gd name="T3" fmla="*/ 10 h 82"/>
                <a:gd name="T4" fmla="*/ 0 w 62"/>
                <a:gd name="T5" fmla="*/ 0 h 82"/>
                <a:gd name="T6" fmla="*/ 61 w 62"/>
                <a:gd name="T7" fmla="*/ 0 h 82"/>
                <a:gd name="T8" fmla="*/ 61 w 62"/>
                <a:gd name="T9" fmla="*/ 10 h 82"/>
                <a:gd name="T10" fmla="*/ 36 w 62"/>
                <a:gd name="T11" fmla="*/ 10 h 82"/>
                <a:gd name="T12" fmla="*/ 36 w 62"/>
                <a:gd name="T13" fmla="*/ 81 h 82"/>
                <a:gd name="T14" fmla="*/ 25 w 62"/>
                <a:gd name="T15" fmla="*/ 81 h 82"/>
                <a:gd name="T16" fmla="*/ 25 w 62"/>
                <a:gd name="T17" fmla="*/ 10 h 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82"/>
                <a:gd name="T29" fmla="*/ 62 w 62"/>
                <a:gd name="T30" fmla="*/ 82 h 8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82">
                  <a:moveTo>
                    <a:pt x="25" y="10"/>
                  </a:moveTo>
                  <a:lnTo>
                    <a:pt x="0" y="10"/>
                  </a:lnTo>
                  <a:lnTo>
                    <a:pt x="0" y="0"/>
                  </a:lnTo>
                  <a:lnTo>
                    <a:pt x="61" y="0"/>
                  </a:lnTo>
                  <a:lnTo>
                    <a:pt x="61" y="10"/>
                  </a:lnTo>
                  <a:lnTo>
                    <a:pt x="36" y="10"/>
                  </a:lnTo>
                  <a:lnTo>
                    <a:pt x="36" y="81"/>
                  </a:lnTo>
                  <a:lnTo>
                    <a:pt x="25" y="81"/>
                  </a:lnTo>
                  <a:lnTo>
                    <a:pt x="25" y="10"/>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53" name="Rectangle 65"/>
            <p:cNvSpPr>
              <a:spLocks noChangeArrowheads="1"/>
            </p:cNvSpPr>
            <p:nvPr/>
          </p:nvSpPr>
          <p:spPr bwMode="auto">
            <a:xfrm>
              <a:off x="4596" y="2703"/>
              <a:ext cx="2" cy="73"/>
            </a:xfrm>
            <a:prstGeom prst="rect">
              <a:avLst/>
            </a:prstGeom>
            <a:solidFill>
              <a:srgbClr val="FF0000"/>
            </a:solidFill>
            <a:ln w="12700">
              <a:solidFill>
                <a:srgbClr val="FF0000"/>
              </a:solidFill>
              <a:miter lim="800000"/>
              <a:headEnd/>
              <a:tailEnd/>
            </a:ln>
          </p:spPr>
          <p:txBody>
            <a:bodyPr wrap="none" anchor="ctr"/>
            <a:lstStyle/>
            <a:p>
              <a:endParaRPr lang="en-US"/>
            </a:p>
          </p:txBody>
        </p:sp>
        <p:sp>
          <p:nvSpPr>
            <p:cNvPr id="16454" name="Freeform 66"/>
            <p:cNvSpPr>
              <a:spLocks/>
            </p:cNvSpPr>
            <p:nvPr/>
          </p:nvSpPr>
          <p:spPr bwMode="auto">
            <a:xfrm>
              <a:off x="4625" y="2699"/>
              <a:ext cx="80" cy="84"/>
            </a:xfrm>
            <a:custGeom>
              <a:avLst/>
              <a:gdLst>
                <a:gd name="T0" fmla="*/ 67 w 80"/>
                <a:gd name="T1" fmla="*/ 54 h 84"/>
                <a:gd name="T2" fmla="*/ 61 w 80"/>
                <a:gd name="T3" fmla="*/ 64 h 84"/>
                <a:gd name="T4" fmla="*/ 54 w 80"/>
                <a:gd name="T5" fmla="*/ 69 h 84"/>
                <a:gd name="T6" fmla="*/ 44 w 80"/>
                <a:gd name="T7" fmla="*/ 73 h 84"/>
                <a:gd name="T8" fmla="*/ 25 w 80"/>
                <a:gd name="T9" fmla="*/ 71 h 84"/>
                <a:gd name="T10" fmla="*/ 19 w 80"/>
                <a:gd name="T11" fmla="*/ 64 h 84"/>
                <a:gd name="T12" fmla="*/ 11 w 80"/>
                <a:gd name="T13" fmla="*/ 54 h 84"/>
                <a:gd name="T14" fmla="*/ 9 w 80"/>
                <a:gd name="T15" fmla="*/ 45 h 84"/>
                <a:gd name="T16" fmla="*/ 11 w 80"/>
                <a:gd name="T17" fmla="*/ 33 h 84"/>
                <a:gd name="T18" fmla="*/ 15 w 80"/>
                <a:gd name="T19" fmla="*/ 23 h 84"/>
                <a:gd name="T20" fmla="*/ 21 w 80"/>
                <a:gd name="T21" fmla="*/ 16 h 84"/>
                <a:gd name="T22" fmla="*/ 31 w 80"/>
                <a:gd name="T23" fmla="*/ 10 h 84"/>
                <a:gd name="T24" fmla="*/ 50 w 80"/>
                <a:gd name="T25" fmla="*/ 12 h 84"/>
                <a:gd name="T26" fmla="*/ 61 w 80"/>
                <a:gd name="T27" fmla="*/ 21 h 84"/>
                <a:gd name="T28" fmla="*/ 67 w 80"/>
                <a:gd name="T29" fmla="*/ 31 h 84"/>
                <a:gd name="T30" fmla="*/ 79 w 80"/>
                <a:gd name="T31" fmla="*/ 43 h 84"/>
                <a:gd name="T32" fmla="*/ 77 w 80"/>
                <a:gd name="T33" fmla="*/ 29 h 84"/>
                <a:gd name="T34" fmla="*/ 71 w 80"/>
                <a:gd name="T35" fmla="*/ 20 h 84"/>
                <a:gd name="T36" fmla="*/ 63 w 80"/>
                <a:gd name="T37" fmla="*/ 10 h 84"/>
                <a:gd name="T38" fmla="*/ 54 w 80"/>
                <a:gd name="T39" fmla="*/ 2 h 84"/>
                <a:gd name="T40" fmla="*/ 31 w 80"/>
                <a:gd name="T41" fmla="*/ 0 h 84"/>
                <a:gd name="T42" fmla="*/ 19 w 80"/>
                <a:gd name="T43" fmla="*/ 6 h 84"/>
                <a:gd name="T44" fmla="*/ 6 w 80"/>
                <a:gd name="T45" fmla="*/ 18 h 84"/>
                <a:gd name="T46" fmla="*/ 2 w 80"/>
                <a:gd name="T47" fmla="*/ 29 h 84"/>
                <a:gd name="T48" fmla="*/ 0 w 80"/>
                <a:gd name="T49" fmla="*/ 48 h 84"/>
                <a:gd name="T50" fmla="*/ 4 w 80"/>
                <a:gd name="T51" fmla="*/ 60 h 84"/>
                <a:gd name="T52" fmla="*/ 9 w 80"/>
                <a:gd name="T53" fmla="*/ 71 h 84"/>
                <a:gd name="T54" fmla="*/ 19 w 80"/>
                <a:gd name="T55" fmla="*/ 79 h 84"/>
                <a:gd name="T56" fmla="*/ 31 w 80"/>
                <a:gd name="T57" fmla="*/ 83 h 84"/>
                <a:gd name="T58" fmla="*/ 54 w 80"/>
                <a:gd name="T59" fmla="*/ 81 h 84"/>
                <a:gd name="T60" fmla="*/ 63 w 80"/>
                <a:gd name="T61" fmla="*/ 75 h 84"/>
                <a:gd name="T62" fmla="*/ 71 w 80"/>
                <a:gd name="T63" fmla="*/ 66 h 84"/>
                <a:gd name="T64" fmla="*/ 77 w 80"/>
                <a:gd name="T65" fmla="*/ 54 h 84"/>
                <a:gd name="T66" fmla="*/ 79 w 80"/>
                <a:gd name="T67" fmla="*/ 43 h 8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0"/>
                <a:gd name="T103" fmla="*/ 0 h 84"/>
                <a:gd name="T104" fmla="*/ 80 w 80"/>
                <a:gd name="T105" fmla="*/ 84 h 8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0" h="84">
                  <a:moveTo>
                    <a:pt x="67" y="43"/>
                  </a:moveTo>
                  <a:lnTo>
                    <a:pt x="67" y="54"/>
                  </a:lnTo>
                  <a:lnTo>
                    <a:pt x="63" y="58"/>
                  </a:lnTo>
                  <a:lnTo>
                    <a:pt x="61" y="64"/>
                  </a:lnTo>
                  <a:lnTo>
                    <a:pt x="57" y="68"/>
                  </a:lnTo>
                  <a:lnTo>
                    <a:pt x="54" y="69"/>
                  </a:lnTo>
                  <a:lnTo>
                    <a:pt x="50" y="71"/>
                  </a:lnTo>
                  <a:lnTo>
                    <a:pt x="44" y="73"/>
                  </a:lnTo>
                  <a:lnTo>
                    <a:pt x="31" y="73"/>
                  </a:lnTo>
                  <a:lnTo>
                    <a:pt x="25" y="71"/>
                  </a:lnTo>
                  <a:lnTo>
                    <a:pt x="21" y="68"/>
                  </a:lnTo>
                  <a:lnTo>
                    <a:pt x="19" y="64"/>
                  </a:lnTo>
                  <a:lnTo>
                    <a:pt x="15" y="60"/>
                  </a:lnTo>
                  <a:lnTo>
                    <a:pt x="11" y="54"/>
                  </a:lnTo>
                  <a:lnTo>
                    <a:pt x="11" y="50"/>
                  </a:lnTo>
                  <a:lnTo>
                    <a:pt x="9" y="45"/>
                  </a:lnTo>
                  <a:lnTo>
                    <a:pt x="9" y="39"/>
                  </a:lnTo>
                  <a:lnTo>
                    <a:pt x="11" y="33"/>
                  </a:lnTo>
                  <a:lnTo>
                    <a:pt x="11" y="29"/>
                  </a:lnTo>
                  <a:lnTo>
                    <a:pt x="15" y="23"/>
                  </a:lnTo>
                  <a:lnTo>
                    <a:pt x="19" y="20"/>
                  </a:lnTo>
                  <a:lnTo>
                    <a:pt x="21" y="16"/>
                  </a:lnTo>
                  <a:lnTo>
                    <a:pt x="25" y="14"/>
                  </a:lnTo>
                  <a:lnTo>
                    <a:pt x="31" y="10"/>
                  </a:lnTo>
                  <a:lnTo>
                    <a:pt x="44" y="10"/>
                  </a:lnTo>
                  <a:lnTo>
                    <a:pt x="50" y="12"/>
                  </a:lnTo>
                  <a:lnTo>
                    <a:pt x="54" y="14"/>
                  </a:lnTo>
                  <a:lnTo>
                    <a:pt x="61" y="21"/>
                  </a:lnTo>
                  <a:lnTo>
                    <a:pt x="63" y="25"/>
                  </a:lnTo>
                  <a:lnTo>
                    <a:pt x="67" y="31"/>
                  </a:lnTo>
                  <a:lnTo>
                    <a:pt x="67" y="43"/>
                  </a:lnTo>
                  <a:lnTo>
                    <a:pt x="79" y="43"/>
                  </a:lnTo>
                  <a:lnTo>
                    <a:pt x="77" y="35"/>
                  </a:lnTo>
                  <a:lnTo>
                    <a:pt x="77" y="29"/>
                  </a:lnTo>
                  <a:lnTo>
                    <a:pt x="75" y="23"/>
                  </a:lnTo>
                  <a:lnTo>
                    <a:pt x="71" y="20"/>
                  </a:lnTo>
                  <a:lnTo>
                    <a:pt x="67" y="14"/>
                  </a:lnTo>
                  <a:lnTo>
                    <a:pt x="63" y="10"/>
                  </a:lnTo>
                  <a:lnTo>
                    <a:pt x="57" y="6"/>
                  </a:lnTo>
                  <a:lnTo>
                    <a:pt x="54" y="2"/>
                  </a:lnTo>
                  <a:lnTo>
                    <a:pt x="48" y="0"/>
                  </a:lnTo>
                  <a:lnTo>
                    <a:pt x="31" y="0"/>
                  </a:lnTo>
                  <a:lnTo>
                    <a:pt x="25" y="2"/>
                  </a:lnTo>
                  <a:lnTo>
                    <a:pt x="19" y="6"/>
                  </a:lnTo>
                  <a:lnTo>
                    <a:pt x="11" y="14"/>
                  </a:lnTo>
                  <a:lnTo>
                    <a:pt x="6" y="18"/>
                  </a:lnTo>
                  <a:lnTo>
                    <a:pt x="4" y="23"/>
                  </a:lnTo>
                  <a:lnTo>
                    <a:pt x="2" y="29"/>
                  </a:lnTo>
                  <a:lnTo>
                    <a:pt x="0" y="35"/>
                  </a:lnTo>
                  <a:lnTo>
                    <a:pt x="0" y="48"/>
                  </a:lnTo>
                  <a:lnTo>
                    <a:pt x="2" y="54"/>
                  </a:lnTo>
                  <a:lnTo>
                    <a:pt x="4" y="60"/>
                  </a:lnTo>
                  <a:lnTo>
                    <a:pt x="6" y="66"/>
                  </a:lnTo>
                  <a:lnTo>
                    <a:pt x="9" y="71"/>
                  </a:lnTo>
                  <a:lnTo>
                    <a:pt x="15" y="73"/>
                  </a:lnTo>
                  <a:lnTo>
                    <a:pt x="19" y="79"/>
                  </a:lnTo>
                  <a:lnTo>
                    <a:pt x="25" y="81"/>
                  </a:lnTo>
                  <a:lnTo>
                    <a:pt x="31" y="83"/>
                  </a:lnTo>
                  <a:lnTo>
                    <a:pt x="48" y="83"/>
                  </a:lnTo>
                  <a:lnTo>
                    <a:pt x="54" y="81"/>
                  </a:lnTo>
                  <a:lnTo>
                    <a:pt x="57" y="79"/>
                  </a:lnTo>
                  <a:lnTo>
                    <a:pt x="63" y="75"/>
                  </a:lnTo>
                  <a:lnTo>
                    <a:pt x="67" y="71"/>
                  </a:lnTo>
                  <a:lnTo>
                    <a:pt x="71" y="66"/>
                  </a:lnTo>
                  <a:lnTo>
                    <a:pt x="73" y="62"/>
                  </a:lnTo>
                  <a:lnTo>
                    <a:pt x="77" y="54"/>
                  </a:lnTo>
                  <a:lnTo>
                    <a:pt x="77" y="48"/>
                  </a:lnTo>
                  <a:lnTo>
                    <a:pt x="79" y="43"/>
                  </a:lnTo>
                  <a:lnTo>
                    <a:pt x="67" y="43"/>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55" name="Freeform 67"/>
            <p:cNvSpPr>
              <a:spLocks/>
            </p:cNvSpPr>
            <p:nvPr/>
          </p:nvSpPr>
          <p:spPr bwMode="auto">
            <a:xfrm>
              <a:off x="4723" y="2699"/>
              <a:ext cx="64" cy="82"/>
            </a:xfrm>
            <a:custGeom>
              <a:avLst/>
              <a:gdLst>
                <a:gd name="T0" fmla="*/ 0 w 64"/>
                <a:gd name="T1" fmla="*/ 0 h 82"/>
                <a:gd name="T2" fmla="*/ 13 w 64"/>
                <a:gd name="T3" fmla="*/ 0 h 82"/>
                <a:gd name="T4" fmla="*/ 52 w 64"/>
                <a:gd name="T5" fmla="*/ 66 h 82"/>
                <a:gd name="T6" fmla="*/ 52 w 64"/>
                <a:gd name="T7" fmla="*/ 0 h 82"/>
                <a:gd name="T8" fmla="*/ 63 w 64"/>
                <a:gd name="T9" fmla="*/ 0 h 82"/>
                <a:gd name="T10" fmla="*/ 63 w 64"/>
                <a:gd name="T11" fmla="*/ 81 h 82"/>
                <a:gd name="T12" fmla="*/ 52 w 64"/>
                <a:gd name="T13" fmla="*/ 81 h 82"/>
                <a:gd name="T14" fmla="*/ 9 w 64"/>
                <a:gd name="T15" fmla="*/ 16 h 82"/>
                <a:gd name="T16" fmla="*/ 9 w 64"/>
                <a:gd name="T17" fmla="*/ 81 h 82"/>
                <a:gd name="T18" fmla="*/ 0 w 64"/>
                <a:gd name="T19" fmla="*/ 81 h 82"/>
                <a:gd name="T20" fmla="*/ 0 w 64"/>
                <a:gd name="T21" fmla="*/ 0 h 8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82"/>
                <a:gd name="T35" fmla="*/ 64 w 64"/>
                <a:gd name="T36" fmla="*/ 82 h 8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82">
                  <a:moveTo>
                    <a:pt x="0" y="0"/>
                  </a:moveTo>
                  <a:lnTo>
                    <a:pt x="13" y="0"/>
                  </a:lnTo>
                  <a:lnTo>
                    <a:pt x="52" y="66"/>
                  </a:lnTo>
                  <a:lnTo>
                    <a:pt x="52" y="0"/>
                  </a:lnTo>
                  <a:lnTo>
                    <a:pt x="63" y="0"/>
                  </a:lnTo>
                  <a:lnTo>
                    <a:pt x="63" y="81"/>
                  </a:lnTo>
                  <a:lnTo>
                    <a:pt x="52" y="81"/>
                  </a:lnTo>
                  <a:lnTo>
                    <a:pt x="9" y="16"/>
                  </a:lnTo>
                  <a:lnTo>
                    <a:pt x="9" y="81"/>
                  </a:lnTo>
                  <a:lnTo>
                    <a:pt x="0" y="81"/>
                  </a:lnTo>
                  <a:lnTo>
                    <a:pt x="0" y="0"/>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56" name="Freeform 68"/>
            <p:cNvSpPr>
              <a:spLocks/>
            </p:cNvSpPr>
            <p:nvPr/>
          </p:nvSpPr>
          <p:spPr bwMode="auto">
            <a:xfrm>
              <a:off x="4057" y="2922"/>
              <a:ext cx="68" cy="85"/>
            </a:xfrm>
            <a:custGeom>
              <a:avLst/>
              <a:gdLst>
                <a:gd name="T0" fmla="*/ 11 w 68"/>
                <a:gd name="T1" fmla="*/ 59 h 85"/>
                <a:gd name="T2" fmla="*/ 13 w 68"/>
                <a:gd name="T3" fmla="*/ 65 h 85"/>
                <a:gd name="T4" fmla="*/ 28 w 68"/>
                <a:gd name="T5" fmla="*/ 75 h 85"/>
                <a:gd name="T6" fmla="*/ 38 w 68"/>
                <a:gd name="T7" fmla="*/ 75 h 85"/>
                <a:gd name="T8" fmla="*/ 46 w 68"/>
                <a:gd name="T9" fmla="*/ 73 h 85"/>
                <a:gd name="T10" fmla="*/ 51 w 68"/>
                <a:gd name="T11" fmla="*/ 67 h 85"/>
                <a:gd name="T12" fmla="*/ 53 w 68"/>
                <a:gd name="T13" fmla="*/ 58 h 85"/>
                <a:gd name="T14" fmla="*/ 44 w 68"/>
                <a:gd name="T15" fmla="*/ 50 h 85"/>
                <a:gd name="T16" fmla="*/ 36 w 68"/>
                <a:gd name="T17" fmla="*/ 48 h 85"/>
                <a:gd name="T18" fmla="*/ 25 w 68"/>
                <a:gd name="T19" fmla="*/ 46 h 85"/>
                <a:gd name="T20" fmla="*/ 15 w 68"/>
                <a:gd name="T21" fmla="*/ 42 h 85"/>
                <a:gd name="T22" fmla="*/ 7 w 68"/>
                <a:gd name="T23" fmla="*/ 36 h 85"/>
                <a:gd name="T24" fmla="*/ 4 w 68"/>
                <a:gd name="T25" fmla="*/ 29 h 85"/>
                <a:gd name="T26" fmla="*/ 5 w 68"/>
                <a:gd name="T27" fmla="*/ 17 h 85"/>
                <a:gd name="T28" fmla="*/ 9 w 68"/>
                <a:gd name="T29" fmla="*/ 10 h 85"/>
                <a:gd name="T30" fmla="*/ 17 w 68"/>
                <a:gd name="T31" fmla="*/ 4 h 85"/>
                <a:gd name="T32" fmla="*/ 28 w 68"/>
                <a:gd name="T33" fmla="*/ 0 h 85"/>
                <a:gd name="T34" fmla="*/ 44 w 68"/>
                <a:gd name="T35" fmla="*/ 2 h 85"/>
                <a:gd name="T36" fmla="*/ 51 w 68"/>
                <a:gd name="T37" fmla="*/ 6 h 85"/>
                <a:gd name="T38" fmla="*/ 59 w 68"/>
                <a:gd name="T39" fmla="*/ 12 h 85"/>
                <a:gd name="T40" fmla="*/ 63 w 68"/>
                <a:gd name="T41" fmla="*/ 19 h 85"/>
                <a:gd name="T42" fmla="*/ 53 w 68"/>
                <a:gd name="T43" fmla="*/ 25 h 85"/>
                <a:gd name="T44" fmla="*/ 51 w 68"/>
                <a:gd name="T45" fmla="*/ 17 h 85"/>
                <a:gd name="T46" fmla="*/ 46 w 68"/>
                <a:gd name="T47" fmla="*/ 13 h 85"/>
                <a:gd name="T48" fmla="*/ 38 w 68"/>
                <a:gd name="T49" fmla="*/ 10 h 85"/>
                <a:gd name="T50" fmla="*/ 27 w 68"/>
                <a:gd name="T51" fmla="*/ 12 h 85"/>
                <a:gd name="T52" fmla="*/ 19 w 68"/>
                <a:gd name="T53" fmla="*/ 13 h 85"/>
                <a:gd name="T54" fmla="*/ 15 w 68"/>
                <a:gd name="T55" fmla="*/ 19 h 85"/>
                <a:gd name="T56" fmla="*/ 17 w 68"/>
                <a:gd name="T57" fmla="*/ 27 h 85"/>
                <a:gd name="T58" fmla="*/ 21 w 68"/>
                <a:gd name="T59" fmla="*/ 33 h 85"/>
                <a:gd name="T60" fmla="*/ 28 w 68"/>
                <a:gd name="T61" fmla="*/ 35 h 85"/>
                <a:gd name="T62" fmla="*/ 38 w 68"/>
                <a:gd name="T63" fmla="*/ 36 h 85"/>
                <a:gd name="T64" fmla="*/ 50 w 68"/>
                <a:gd name="T65" fmla="*/ 38 h 85"/>
                <a:gd name="T66" fmla="*/ 59 w 68"/>
                <a:gd name="T67" fmla="*/ 44 h 85"/>
                <a:gd name="T68" fmla="*/ 65 w 68"/>
                <a:gd name="T69" fmla="*/ 52 h 85"/>
                <a:gd name="T70" fmla="*/ 67 w 68"/>
                <a:gd name="T71" fmla="*/ 67 h 85"/>
                <a:gd name="T72" fmla="*/ 61 w 68"/>
                <a:gd name="T73" fmla="*/ 75 h 85"/>
                <a:gd name="T74" fmla="*/ 51 w 68"/>
                <a:gd name="T75" fmla="*/ 81 h 85"/>
                <a:gd name="T76" fmla="*/ 23 w 68"/>
                <a:gd name="T77" fmla="*/ 84 h 85"/>
                <a:gd name="T78" fmla="*/ 13 w 68"/>
                <a:gd name="T79" fmla="*/ 79 h 85"/>
                <a:gd name="T80" fmla="*/ 5 w 68"/>
                <a:gd name="T81" fmla="*/ 73 h 85"/>
                <a:gd name="T82" fmla="*/ 2 w 68"/>
                <a:gd name="T83" fmla="*/ 65 h 85"/>
                <a:gd name="T84" fmla="*/ 0 w 68"/>
                <a:gd name="T85" fmla="*/ 56 h 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8"/>
                <a:gd name="T130" fmla="*/ 0 h 85"/>
                <a:gd name="T131" fmla="*/ 68 w 68"/>
                <a:gd name="T132" fmla="*/ 85 h 8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8" h="85">
                  <a:moveTo>
                    <a:pt x="11" y="56"/>
                  </a:moveTo>
                  <a:lnTo>
                    <a:pt x="11" y="59"/>
                  </a:lnTo>
                  <a:lnTo>
                    <a:pt x="13" y="61"/>
                  </a:lnTo>
                  <a:lnTo>
                    <a:pt x="13" y="65"/>
                  </a:lnTo>
                  <a:lnTo>
                    <a:pt x="23" y="75"/>
                  </a:lnTo>
                  <a:lnTo>
                    <a:pt x="28" y="75"/>
                  </a:lnTo>
                  <a:lnTo>
                    <a:pt x="32" y="77"/>
                  </a:lnTo>
                  <a:lnTo>
                    <a:pt x="38" y="75"/>
                  </a:lnTo>
                  <a:lnTo>
                    <a:pt x="42" y="75"/>
                  </a:lnTo>
                  <a:lnTo>
                    <a:pt x="46" y="73"/>
                  </a:lnTo>
                  <a:lnTo>
                    <a:pt x="50" y="71"/>
                  </a:lnTo>
                  <a:lnTo>
                    <a:pt x="51" y="67"/>
                  </a:lnTo>
                  <a:lnTo>
                    <a:pt x="53" y="65"/>
                  </a:lnTo>
                  <a:lnTo>
                    <a:pt x="53" y="58"/>
                  </a:lnTo>
                  <a:lnTo>
                    <a:pt x="48" y="52"/>
                  </a:lnTo>
                  <a:lnTo>
                    <a:pt x="44" y="50"/>
                  </a:lnTo>
                  <a:lnTo>
                    <a:pt x="40" y="48"/>
                  </a:lnTo>
                  <a:lnTo>
                    <a:pt x="36" y="48"/>
                  </a:lnTo>
                  <a:lnTo>
                    <a:pt x="28" y="46"/>
                  </a:lnTo>
                  <a:lnTo>
                    <a:pt x="25" y="46"/>
                  </a:lnTo>
                  <a:lnTo>
                    <a:pt x="19" y="44"/>
                  </a:lnTo>
                  <a:lnTo>
                    <a:pt x="15" y="42"/>
                  </a:lnTo>
                  <a:lnTo>
                    <a:pt x="11" y="40"/>
                  </a:lnTo>
                  <a:lnTo>
                    <a:pt x="7" y="36"/>
                  </a:lnTo>
                  <a:lnTo>
                    <a:pt x="5" y="33"/>
                  </a:lnTo>
                  <a:lnTo>
                    <a:pt x="4" y="29"/>
                  </a:lnTo>
                  <a:lnTo>
                    <a:pt x="4" y="19"/>
                  </a:lnTo>
                  <a:lnTo>
                    <a:pt x="5" y="17"/>
                  </a:lnTo>
                  <a:lnTo>
                    <a:pt x="7" y="13"/>
                  </a:lnTo>
                  <a:lnTo>
                    <a:pt x="9" y="10"/>
                  </a:lnTo>
                  <a:lnTo>
                    <a:pt x="13" y="8"/>
                  </a:lnTo>
                  <a:lnTo>
                    <a:pt x="17" y="4"/>
                  </a:lnTo>
                  <a:lnTo>
                    <a:pt x="23" y="2"/>
                  </a:lnTo>
                  <a:lnTo>
                    <a:pt x="28" y="0"/>
                  </a:lnTo>
                  <a:lnTo>
                    <a:pt x="38" y="0"/>
                  </a:lnTo>
                  <a:lnTo>
                    <a:pt x="44" y="2"/>
                  </a:lnTo>
                  <a:lnTo>
                    <a:pt x="48" y="4"/>
                  </a:lnTo>
                  <a:lnTo>
                    <a:pt x="51" y="6"/>
                  </a:lnTo>
                  <a:lnTo>
                    <a:pt x="55" y="8"/>
                  </a:lnTo>
                  <a:lnTo>
                    <a:pt x="59" y="12"/>
                  </a:lnTo>
                  <a:lnTo>
                    <a:pt x="61" y="15"/>
                  </a:lnTo>
                  <a:lnTo>
                    <a:pt x="63" y="19"/>
                  </a:lnTo>
                  <a:lnTo>
                    <a:pt x="63" y="25"/>
                  </a:lnTo>
                  <a:lnTo>
                    <a:pt x="53" y="25"/>
                  </a:lnTo>
                  <a:lnTo>
                    <a:pt x="53" y="19"/>
                  </a:lnTo>
                  <a:lnTo>
                    <a:pt x="51" y="17"/>
                  </a:lnTo>
                  <a:lnTo>
                    <a:pt x="48" y="15"/>
                  </a:lnTo>
                  <a:lnTo>
                    <a:pt x="46" y="13"/>
                  </a:lnTo>
                  <a:lnTo>
                    <a:pt x="42" y="12"/>
                  </a:lnTo>
                  <a:lnTo>
                    <a:pt x="38" y="10"/>
                  </a:lnTo>
                  <a:lnTo>
                    <a:pt x="30" y="10"/>
                  </a:lnTo>
                  <a:lnTo>
                    <a:pt x="27" y="12"/>
                  </a:lnTo>
                  <a:lnTo>
                    <a:pt x="23" y="13"/>
                  </a:lnTo>
                  <a:lnTo>
                    <a:pt x="19" y="13"/>
                  </a:lnTo>
                  <a:lnTo>
                    <a:pt x="17" y="17"/>
                  </a:lnTo>
                  <a:lnTo>
                    <a:pt x="15" y="19"/>
                  </a:lnTo>
                  <a:lnTo>
                    <a:pt x="15" y="25"/>
                  </a:lnTo>
                  <a:lnTo>
                    <a:pt x="17" y="27"/>
                  </a:lnTo>
                  <a:lnTo>
                    <a:pt x="17" y="29"/>
                  </a:lnTo>
                  <a:lnTo>
                    <a:pt x="21" y="33"/>
                  </a:lnTo>
                  <a:lnTo>
                    <a:pt x="25" y="33"/>
                  </a:lnTo>
                  <a:lnTo>
                    <a:pt x="28" y="35"/>
                  </a:lnTo>
                  <a:lnTo>
                    <a:pt x="32" y="36"/>
                  </a:lnTo>
                  <a:lnTo>
                    <a:pt x="38" y="36"/>
                  </a:lnTo>
                  <a:lnTo>
                    <a:pt x="44" y="38"/>
                  </a:lnTo>
                  <a:lnTo>
                    <a:pt x="50" y="38"/>
                  </a:lnTo>
                  <a:lnTo>
                    <a:pt x="53" y="42"/>
                  </a:lnTo>
                  <a:lnTo>
                    <a:pt x="59" y="44"/>
                  </a:lnTo>
                  <a:lnTo>
                    <a:pt x="63" y="48"/>
                  </a:lnTo>
                  <a:lnTo>
                    <a:pt x="65" y="52"/>
                  </a:lnTo>
                  <a:lnTo>
                    <a:pt x="67" y="56"/>
                  </a:lnTo>
                  <a:lnTo>
                    <a:pt x="67" y="67"/>
                  </a:lnTo>
                  <a:lnTo>
                    <a:pt x="63" y="71"/>
                  </a:lnTo>
                  <a:lnTo>
                    <a:pt x="61" y="75"/>
                  </a:lnTo>
                  <a:lnTo>
                    <a:pt x="57" y="79"/>
                  </a:lnTo>
                  <a:lnTo>
                    <a:pt x="51" y="81"/>
                  </a:lnTo>
                  <a:lnTo>
                    <a:pt x="46" y="84"/>
                  </a:lnTo>
                  <a:lnTo>
                    <a:pt x="23" y="84"/>
                  </a:lnTo>
                  <a:lnTo>
                    <a:pt x="17" y="81"/>
                  </a:lnTo>
                  <a:lnTo>
                    <a:pt x="13" y="79"/>
                  </a:lnTo>
                  <a:lnTo>
                    <a:pt x="9" y="77"/>
                  </a:lnTo>
                  <a:lnTo>
                    <a:pt x="5" y="73"/>
                  </a:lnTo>
                  <a:lnTo>
                    <a:pt x="4" y="67"/>
                  </a:lnTo>
                  <a:lnTo>
                    <a:pt x="2" y="65"/>
                  </a:lnTo>
                  <a:lnTo>
                    <a:pt x="0" y="59"/>
                  </a:lnTo>
                  <a:lnTo>
                    <a:pt x="0" y="56"/>
                  </a:lnTo>
                  <a:lnTo>
                    <a:pt x="11" y="56"/>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57" name="Freeform 69"/>
            <p:cNvSpPr>
              <a:spLocks/>
            </p:cNvSpPr>
            <p:nvPr/>
          </p:nvSpPr>
          <p:spPr bwMode="auto">
            <a:xfrm>
              <a:off x="4141" y="2924"/>
              <a:ext cx="66" cy="80"/>
            </a:xfrm>
            <a:custGeom>
              <a:avLst/>
              <a:gdLst>
                <a:gd name="T0" fmla="*/ 0 w 66"/>
                <a:gd name="T1" fmla="*/ 0 h 80"/>
                <a:gd name="T2" fmla="*/ 12 w 66"/>
                <a:gd name="T3" fmla="*/ 0 h 80"/>
                <a:gd name="T4" fmla="*/ 12 w 66"/>
                <a:gd name="T5" fmla="*/ 40 h 80"/>
                <a:gd name="T6" fmla="*/ 52 w 66"/>
                <a:gd name="T7" fmla="*/ 0 h 80"/>
                <a:gd name="T8" fmla="*/ 65 w 66"/>
                <a:gd name="T9" fmla="*/ 0 h 80"/>
                <a:gd name="T10" fmla="*/ 31 w 66"/>
                <a:gd name="T11" fmla="*/ 33 h 80"/>
                <a:gd name="T12" fmla="*/ 63 w 66"/>
                <a:gd name="T13" fmla="*/ 79 h 80"/>
                <a:gd name="T14" fmla="*/ 52 w 66"/>
                <a:gd name="T15" fmla="*/ 79 h 80"/>
                <a:gd name="T16" fmla="*/ 25 w 66"/>
                <a:gd name="T17" fmla="*/ 40 h 80"/>
                <a:gd name="T18" fmla="*/ 12 w 66"/>
                <a:gd name="T19" fmla="*/ 54 h 80"/>
                <a:gd name="T20" fmla="*/ 12 w 66"/>
                <a:gd name="T21" fmla="*/ 79 h 80"/>
                <a:gd name="T22" fmla="*/ 0 w 66"/>
                <a:gd name="T23" fmla="*/ 79 h 80"/>
                <a:gd name="T24" fmla="*/ 0 w 66"/>
                <a:gd name="T25" fmla="*/ 0 h 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6"/>
                <a:gd name="T40" fmla="*/ 0 h 80"/>
                <a:gd name="T41" fmla="*/ 66 w 66"/>
                <a:gd name="T42" fmla="*/ 80 h 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6" h="80">
                  <a:moveTo>
                    <a:pt x="0" y="0"/>
                  </a:moveTo>
                  <a:lnTo>
                    <a:pt x="12" y="0"/>
                  </a:lnTo>
                  <a:lnTo>
                    <a:pt x="12" y="40"/>
                  </a:lnTo>
                  <a:lnTo>
                    <a:pt x="52" y="0"/>
                  </a:lnTo>
                  <a:lnTo>
                    <a:pt x="65" y="0"/>
                  </a:lnTo>
                  <a:lnTo>
                    <a:pt x="31" y="33"/>
                  </a:lnTo>
                  <a:lnTo>
                    <a:pt x="63" y="79"/>
                  </a:lnTo>
                  <a:lnTo>
                    <a:pt x="52" y="79"/>
                  </a:lnTo>
                  <a:lnTo>
                    <a:pt x="25" y="40"/>
                  </a:lnTo>
                  <a:lnTo>
                    <a:pt x="12" y="54"/>
                  </a:lnTo>
                  <a:lnTo>
                    <a:pt x="12" y="79"/>
                  </a:lnTo>
                  <a:lnTo>
                    <a:pt x="0" y="79"/>
                  </a:lnTo>
                  <a:lnTo>
                    <a:pt x="0" y="0"/>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58" name="Rectangle 70"/>
            <p:cNvSpPr>
              <a:spLocks noChangeArrowheads="1"/>
            </p:cNvSpPr>
            <p:nvPr/>
          </p:nvSpPr>
          <p:spPr bwMode="auto">
            <a:xfrm>
              <a:off x="4230" y="2928"/>
              <a:ext cx="1" cy="71"/>
            </a:xfrm>
            <a:prstGeom prst="rect">
              <a:avLst/>
            </a:prstGeom>
            <a:solidFill>
              <a:srgbClr val="FF0000"/>
            </a:solidFill>
            <a:ln w="12700">
              <a:solidFill>
                <a:srgbClr val="FF0000"/>
              </a:solidFill>
              <a:miter lim="800000"/>
              <a:headEnd/>
              <a:tailEnd/>
            </a:ln>
          </p:spPr>
          <p:txBody>
            <a:bodyPr wrap="none" anchor="ctr"/>
            <a:lstStyle/>
            <a:p>
              <a:endParaRPr lang="en-US"/>
            </a:p>
          </p:txBody>
        </p:sp>
        <p:sp>
          <p:nvSpPr>
            <p:cNvPr id="16459" name="Freeform 71"/>
            <p:cNvSpPr>
              <a:spLocks/>
            </p:cNvSpPr>
            <p:nvPr/>
          </p:nvSpPr>
          <p:spPr bwMode="auto">
            <a:xfrm>
              <a:off x="4262" y="2924"/>
              <a:ext cx="51" cy="80"/>
            </a:xfrm>
            <a:custGeom>
              <a:avLst/>
              <a:gdLst>
                <a:gd name="T0" fmla="*/ 0 w 51"/>
                <a:gd name="T1" fmla="*/ 0 h 80"/>
                <a:gd name="T2" fmla="*/ 12 w 51"/>
                <a:gd name="T3" fmla="*/ 0 h 80"/>
                <a:gd name="T4" fmla="*/ 12 w 51"/>
                <a:gd name="T5" fmla="*/ 71 h 80"/>
                <a:gd name="T6" fmla="*/ 50 w 51"/>
                <a:gd name="T7" fmla="*/ 71 h 80"/>
                <a:gd name="T8" fmla="*/ 50 w 51"/>
                <a:gd name="T9" fmla="*/ 79 h 80"/>
                <a:gd name="T10" fmla="*/ 0 w 51"/>
                <a:gd name="T11" fmla="*/ 79 h 80"/>
                <a:gd name="T12" fmla="*/ 0 w 51"/>
                <a:gd name="T13" fmla="*/ 0 h 80"/>
                <a:gd name="T14" fmla="*/ 0 60000 65536"/>
                <a:gd name="T15" fmla="*/ 0 60000 65536"/>
                <a:gd name="T16" fmla="*/ 0 60000 65536"/>
                <a:gd name="T17" fmla="*/ 0 60000 65536"/>
                <a:gd name="T18" fmla="*/ 0 60000 65536"/>
                <a:gd name="T19" fmla="*/ 0 60000 65536"/>
                <a:gd name="T20" fmla="*/ 0 60000 65536"/>
                <a:gd name="T21" fmla="*/ 0 w 51"/>
                <a:gd name="T22" fmla="*/ 0 h 80"/>
                <a:gd name="T23" fmla="*/ 51 w 51"/>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80">
                  <a:moveTo>
                    <a:pt x="0" y="0"/>
                  </a:moveTo>
                  <a:lnTo>
                    <a:pt x="12" y="0"/>
                  </a:lnTo>
                  <a:lnTo>
                    <a:pt x="12" y="71"/>
                  </a:lnTo>
                  <a:lnTo>
                    <a:pt x="50" y="71"/>
                  </a:lnTo>
                  <a:lnTo>
                    <a:pt x="50" y="79"/>
                  </a:lnTo>
                  <a:lnTo>
                    <a:pt x="0" y="79"/>
                  </a:lnTo>
                  <a:lnTo>
                    <a:pt x="0" y="0"/>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60" name="Freeform 72"/>
            <p:cNvSpPr>
              <a:spLocks/>
            </p:cNvSpPr>
            <p:nvPr/>
          </p:nvSpPr>
          <p:spPr bwMode="auto">
            <a:xfrm>
              <a:off x="4331" y="2924"/>
              <a:ext cx="51" cy="80"/>
            </a:xfrm>
            <a:custGeom>
              <a:avLst/>
              <a:gdLst>
                <a:gd name="T0" fmla="*/ 0 w 51"/>
                <a:gd name="T1" fmla="*/ 0 h 80"/>
                <a:gd name="T2" fmla="*/ 10 w 51"/>
                <a:gd name="T3" fmla="*/ 0 h 80"/>
                <a:gd name="T4" fmla="*/ 10 w 51"/>
                <a:gd name="T5" fmla="*/ 71 h 80"/>
                <a:gd name="T6" fmla="*/ 50 w 51"/>
                <a:gd name="T7" fmla="*/ 71 h 80"/>
                <a:gd name="T8" fmla="*/ 50 w 51"/>
                <a:gd name="T9" fmla="*/ 79 h 80"/>
                <a:gd name="T10" fmla="*/ 0 w 51"/>
                <a:gd name="T11" fmla="*/ 79 h 80"/>
                <a:gd name="T12" fmla="*/ 0 w 51"/>
                <a:gd name="T13" fmla="*/ 0 h 80"/>
                <a:gd name="T14" fmla="*/ 0 60000 65536"/>
                <a:gd name="T15" fmla="*/ 0 60000 65536"/>
                <a:gd name="T16" fmla="*/ 0 60000 65536"/>
                <a:gd name="T17" fmla="*/ 0 60000 65536"/>
                <a:gd name="T18" fmla="*/ 0 60000 65536"/>
                <a:gd name="T19" fmla="*/ 0 60000 65536"/>
                <a:gd name="T20" fmla="*/ 0 60000 65536"/>
                <a:gd name="T21" fmla="*/ 0 w 51"/>
                <a:gd name="T22" fmla="*/ 0 h 80"/>
                <a:gd name="T23" fmla="*/ 51 w 51"/>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80">
                  <a:moveTo>
                    <a:pt x="0" y="0"/>
                  </a:moveTo>
                  <a:lnTo>
                    <a:pt x="10" y="0"/>
                  </a:lnTo>
                  <a:lnTo>
                    <a:pt x="10" y="71"/>
                  </a:lnTo>
                  <a:lnTo>
                    <a:pt x="50" y="71"/>
                  </a:lnTo>
                  <a:lnTo>
                    <a:pt x="50" y="79"/>
                  </a:lnTo>
                  <a:lnTo>
                    <a:pt x="0" y="79"/>
                  </a:lnTo>
                  <a:lnTo>
                    <a:pt x="0" y="0"/>
                  </a:lnTo>
                </a:path>
              </a:pathLst>
            </a:custGeom>
            <a:solidFill>
              <a:srgbClr val="FF0000"/>
            </a:solidFill>
            <a:ln w="12700" cap="rnd">
              <a:solidFill>
                <a:srgbClr val="FF0000"/>
              </a:solidFill>
              <a:round/>
              <a:headEnd type="none" w="sm" len="sm"/>
              <a:tailEnd type="none" w="sm" len="sm"/>
            </a:ln>
          </p:spPr>
          <p:txBody>
            <a:bodyPr/>
            <a:lstStyle/>
            <a:p>
              <a:endParaRPr lang="en-US"/>
            </a:p>
          </p:txBody>
        </p:sp>
        <p:sp>
          <p:nvSpPr>
            <p:cNvPr id="16461" name="Freeform 73"/>
            <p:cNvSpPr>
              <a:spLocks/>
            </p:cNvSpPr>
            <p:nvPr/>
          </p:nvSpPr>
          <p:spPr bwMode="auto">
            <a:xfrm>
              <a:off x="4396" y="2922"/>
              <a:ext cx="69" cy="85"/>
            </a:xfrm>
            <a:custGeom>
              <a:avLst/>
              <a:gdLst>
                <a:gd name="T0" fmla="*/ 12 w 69"/>
                <a:gd name="T1" fmla="*/ 65 h 85"/>
                <a:gd name="T2" fmla="*/ 20 w 69"/>
                <a:gd name="T3" fmla="*/ 71 h 85"/>
                <a:gd name="T4" fmla="*/ 27 w 69"/>
                <a:gd name="T5" fmla="*/ 75 h 85"/>
                <a:gd name="T6" fmla="*/ 37 w 69"/>
                <a:gd name="T7" fmla="*/ 75 h 85"/>
                <a:gd name="T8" fmla="*/ 46 w 69"/>
                <a:gd name="T9" fmla="*/ 73 h 85"/>
                <a:gd name="T10" fmla="*/ 52 w 69"/>
                <a:gd name="T11" fmla="*/ 67 h 85"/>
                <a:gd name="T12" fmla="*/ 54 w 69"/>
                <a:gd name="T13" fmla="*/ 63 h 85"/>
                <a:gd name="T14" fmla="*/ 52 w 69"/>
                <a:gd name="T15" fmla="*/ 58 h 85"/>
                <a:gd name="T16" fmla="*/ 48 w 69"/>
                <a:gd name="T17" fmla="*/ 52 h 85"/>
                <a:gd name="T18" fmla="*/ 41 w 69"/>
                <a:gd name="T19" fmla="*/ 48 h 85"/>
                <a:gd name="T20" fmla="*/ 29 w 69"/>
                <a:gd name="T21" fmla="*/ 46 h 85"/>
                <a:gd name="T22" fmla="*/ 18 w 69"/>
                <a:gd name="T23" fmla="*/ 44 h 85"/>
                <a:gd name="T24" fmla="*/ 10 w 69"/>
                <a:gd name="T25" fmla="*/ 40 h 85"/>
                <a:gd name="T26" fmla="*/ 6 w 69"/>
                <a:gd name="T27" fmla="*/ 33 h 85"/>
                <a:gd name="T28" fmla="*/ 2 w 69"/>
                <a:gd name="T29" fmla="*/ 19 h 85"/>
                <a:gd name="T30" fmla="*/ 6 w 69"/>
                <a:gd name="T31" fmla="*/ 13 h 85"/>
                <a:gd name="T32" fmla="*/ 14 w 69"/>
                <a:gd name="T33" fmla="*/ 8 h 85"/>
                <a:gd name="T34" fmla="*/ 22 w 69"/>
                <a:gd name="T35" fmla="*/ 2 h 85"/>
                <a:gd name="T36" fmla="*/ 37 w 69"/>
                <a:gd name="T37" fmla="*/ 0 h 85"/>
                <a:gd name="T38" fmla="*/ 48 w 69"/>
                <a:gd name="T39" fmla="*/ 4 h 85"/>
                <a:gd name="T40" fmla="*/ 56 w 69"/>
                <a:gd name="T41" fmla="*/ 8 h 85"/>
                <a:gd name="T42" fmla="*/ 62 w 69"/>
                <a:gd name="T43" fmla="*/ 15 h 85"/>
                <a:gd name="T44" fmla="*/ 52 w 69"/>
                <a:gd name="T45" fmla="*/ 25 h 85"/>
                <a:gd name="T46" fmla="*/ 46 w 69"/>
                <a:gd name="T47" fmla="*/ 13 h 85"/>
                <a:gd name="T48" fmla="*/ 37 w 69"/>
                <a:gd name="T49" fmla="*/ 10 h 85"/>
                <a:gd name="T50" fmla="*/ 25 w 69"/>
                <a:gd name="T51" fmla="*/ 12 h 85"/>
                <a:gd name="T52" fmla="*/ 18 w 69"/>
                <a:gd name="T53" fmla="*/ 13 h 85"/>
                <a:gd name="T54" fmla="*/ 16 w 69"/>
                <a:gd name="T55" fmla="*/ 19 h 85"/>
                <a:gd name="T56" fmla="*/ 14 w 69"/>
                <a:gd name="T57" fmla="*/ 25 h 85"/>
                <a:gd name="T58" fmla="*/ 20 w 69"/>
                <a:gd name="T59" fmla="*/ 33 h 85"/>
                <a:gd name="T60" fmla="*/ 27 w 69"/>
                <a:gd name="T61" fmla="*/ 35 h 85"/>
                <a:gd name="T62" fmla="*/ 37 w 69"/>
                <a:gd name="T63" fmla="*/ 36 h 85"/>
                <a:gd name="T64" fmla="*/ 50 w 69"/>
                <a:gd name="T65" fmla="*/ 38 h 85"/>
                <a:gd name="T66" fmla="*/ 58 w 69"/>
                <a:gd name="T67" fmla="*/ 44 h 85"/>
                <a:gd name="T68" fmla="*/ 66 w 69"/>
                <a:gd name="T69" fmla="*/ 56 h 85"/>
                <a:gd name="T70" fmla="*/ 68 w 69"/>
                <a:gd name="T71" fmla="*/ 65 h 85"/>
                <a:gd name="T72" fmla="*/ 64 w 69"/>
                <a:gd name="T73" fmla="*/ 71 h 85"/>
                <a:gd name="T74" fmla="*/ 50 w 69"/>
                <a:gd name="T75" fmla="*/ 81 h 85"/>
                <a:gd name="T76" fmla="*/ 22 w 69"/>
                <a:gd name="T77" fmla="*/ 84 h 85"/>
                <a:gd name="T78" fmla="*/ 12 w 69"/>
                <a:gd name="T79" fmla="*/ 79 h 85"/>
                <a:gd name="T80" fmla="*/ 4 w 69"/>
                <a:gd name="T81" fmla="*/ 73 h 85"/>
                <a:gd name="T82" fmla="*/ 0 w 69"/>
                <a:gd name="T83" fmla="*/ 65 h 85"/>
                <a:gd name="T84" fmla="*/ 12 w 69"/>
                <a:gd name="T85" fmla="*/ 56 h 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9"/>
                <a:gd name="T130" fmla="*/ 0 h 85"/>
                <a:gd name="T131" fmla="*/ 69 w 69"/>
                <a:gd name="T132" fmla="*/ 85 h 8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9" h="85">
                  <a:moveTo>
                    <a:pt x="12" y="56"/>
                  </a:moveTo>
                  <a:lnTo>
                    <a:pt x="12" y="65"/>
                  </a:lnTo>
                  <a:lnTo>
                    <a:pt x="16" y="69"/>
                  </a:lnTo>
                  <a:lnTo>
                    <a:pt x="20" y="71"/>
                  </a:lnTo>
                  <a:lnTo>
                    <a:pt x="23" y="75"/>
                  </a:lnTo>
                  <a:lnTo>
                    <a:pt x="27" y="75"/>
                  </a:lnTo>
                  <a:lnTo>
                    <a:pt x="31" y="77"/>
                  </a:lnTo>
                  <a:lnTo>
                    <a:pt x="37" y="75"/>
                  </a:lnTo>
                  <a:lnTo>
                    <a:pt x="43" y="75"/>
                  </a:lnTo>
                  <a:lnTo>
                    <a:pt x="46" y="73"/>
                  </a:lnTo>
                  <a:lnTo>
                    <a:pt x="50" y="71"/>
                  </a:lnTo>
                  <a:lnTo>
                    <a:pt x="52" y="67"/>
                  </a:lnTo>
                  <a:lnTo>
                    <a:pt x="52" y="65"/>
                  </a:lnTo>
                  <a:lnTo>
                    <a:pt x="54" y="63"/>
                  </a:lnTo>
                  <a:lnTo>
                    <a:pt x="54" y="61"/>
                  </a:lnTo>
                  <a:lnTo>
                    <a:pt x="52" y="58"/>
                  </a:lnTo>
                  <a:lnTo>
                    <a:pt x="50" y="56"/>
                  </a:lnTo>
                  <a:lnTo>
                    <a:pt x="48" y="52"/>
                  </a:lnTo>
                  <a:lnTo>
                    <a:pt x="43" y="50"/>
                  </a:lnTo>
                  <a:lnTo>
                    <a:pt x="41" y="48"/>
                  </a:lnTo>
                  <a:lnTo>
                    <a:pt x="35" y="48"/>
                  </a:lnTo>
                  <a:lnTo>
                    <a:pt x="29" y="46"/>
                  </a:lnTo>
                  <a:lnTo>
                    <a:pt x="25" y="46"/>
                  </a:lnTo>
                  <a:lnTo>
                    <a:pt x="18" y="44"/>
                  </a:lnTo>
                  <a:lnTo>
                    <a:pt x="16" y="42"/>
                  </a:lnTo>
                  <a:lnTo>
                    <a:pt x="10" y="40"/>
                  </a:lnTo>
                  <a:lnTo>
                    <a:pt x="8" y="36"/>
                  </a:lnTo>
                  <a:lnTo>
                    <a:pt x="6" y="33"/>
                  </a:lnTo>
                  <a:lnTo>
                    <a:pt x="2" y="29"/>
                  </a:lnTo>
                  <a:lnTo>
                    <a:pt x="2" y="19"/>
                  </a:lnTo>
                  <a:lnTo>
                    <a:pt x="4" y="17"/>
                  </a:lnTo>
                  <a:lnTo>
                    <a:pt x="6" y="13"/>
                  </a:lnTo>
                  <a:lnTo>
                    <a:pt x="8" y="10"/>
                  </a:lnTo>
                  <a:lnTo>
                    <a:pt x="14" y="8"/>
                  </a:lnTo>
                  <a:lnTo>
                    <a:pt x="18" y="4"/>
                  </a:lnTo>
                  <a:lnTo>
                    <a:pt x="22" y="2"/>
                  </a:lnTo>
                  <a:lnTo>
                    <a:pt x="27" y="0"/>
                  </a:lnTo>
                  <a:lnTo>
                    <a:pt x="37" y="0"/>
                  </a:lnTo>
                  <a:lnTo>
                    <a:pt x="43" y="2"/>
                  </a:lnTo>
                  <a:lnTo>
                    <a:pt x="48" y="4"/>
                  </a:lnTo>
                  <a:lnTo>
                    <a:pt x="52" y="6"/>
                  </a:lnTo>
                  <a:lnTo>
                    <a:pt x="56" y="8"/>
                  </a:lnTo>
                  <a:lnTo>
                    <a:pt x="60" y="12"/>
                  </a:lnTo>
                  <a:lnTo>
                    <a:pt x="62" y="15"/>
                  </a:lnTo>
                  <a:lnTo>
                    <a:pt x="62" y="25"/>
                  </a:lnTo>
                  <a:lnTo>
                    <a:pt x="52" y="25"/>
                  </a:lnTo>
                  <a:lnTo>
                    <a:pt x="52" y="19"/>
                  </a:lnTo>
                  <a:lnTo>
                    <a:pt x="46" y="13"/>
                  </a:lnTo>
                  <a:lnTo>
                    <a:pt x="43" y="12"/>
                  </a:lnTo>
                  <a:lnTo>
                    <a:pt x="37" y="10"/>
                  </a:lnTo>
                  <a:lnTo>
                    <a:pt x="29" y="10"/>
                  </a:lnTo>
                  <a:lnTo>
                    <a:pt x="25" y="12"/>
                  </a:lnTo>
                  <a:lnTo>
                    <a:pt x="22" y="13"/>
                  </a:lnTo>
                  <a:lnTo>
                    <a:pt x="18" y="13"/>
                  </a:lnTo>
                  <a:lnTo>
                    <a:pt x="16" y="17"/>
                  </a:lnTo>
                  <a:lnTo>
                    <a:pt x="16" y="19"/>
                  </a:lnTo>
                  <a:lnTo>
                    <a:pt x="14" y="21"/>
                  </a:lnTo>
                  <a:lnTo>
                    <a:pt x="14" y="25"/>
                  </a:lnTo>
                  <a:lnTo>
                    <a:pt x="18" y="29"/>
                  </a:lnTo>
                  <a:lnTo>
                    <a:pt x="20" y="33"/>
                  </a:lnTo>
                  <a:lnTo>
                    <a:pt x="25" y="33"/>
                  </a:lnTo>
                  <a:lnTo>
                    <a:pt x="27" y="35"/>
                  </a:lnTo>
                  <a:lnTo>
                    <a:pt x="31" y="36"/>
                  </a:lnTo>
                  <a:lnTo>
                    <a:pt x="37" y="36"/>
                  </a:lnTo>
                  <a:lnTo>
                    <a:pt x="43" y="38"/>
                  </a:lnTo>
                  <a:lnTo>
                    <a:pt x="50" y="38"/>
                  </a:lnTo>
                  <a:lnTo>
                    <a:pt x="54" y="42"/>
                  </a:lnTo>
                  <a:lnTo>
                    <a:pt x="58" y="44"/>
                  </a:lnTo>
                  <a:lnTo>
                    <a:pt x="66" y="52"/>
                  </a:lnTo>
                  <a:lnTo>
                    <a:pt x="66" y="56"/>
                  </a:lnTo>
                  <a:lnTo>
                    <a:pt x="68" y="59"/>
                  </a:lnTo>
                  <a:lnTo>
                    <a:pt x="68" y="65"/>
                  </a:lnTo>
                  <a:lnTo>
                    <a:pt x="66" y="67"/>
                  </a:lnTo>
                  <a:lnTo>
                    <a:pt x="64" y="71"/>
                  </a:lnTo>
                  <a:lnTo>
                    <a:pt x="56" y="79"/>
                  </a:lnTo>
                  <a:lnTo>
                    <a:pt x="50" y="81"/>
                  </a:lnTo>
                  <a:lnTo>
                    <a:pt x="46" y="84"/>
                  </a:lnTo>
                  <a:lnTo>
                    <a:pt x="22" y="84"/>
                  </a:lnTo>
                  <a:lnTo>
                    <a:pt x="18" y="81"/>
                  </a:lnTo>
                  <a:lnTo>
                    <a:pt x="12" y="79"/>
                  </a:lnTo>
                  <a:lnTo>
                    <a:pt x="8" y="77"/>
                  </a:lnTo>
                  <a:lnTo>
                    <a:pt x="4" y="73"/>
                  </a:lnTo>
                  <a:lnTo>
                    <a:pt x="2" y="67"/>
                  </a:lnTo>
                  <a:lnTo>
                    <a:pt x="0" y="65"/>
                  </a:lnTo>
                  <a:lnTo>
                    <a:pt x="0" y="56"/>
                  </a:lnTo>
                  <a:lnTo>
                    <a:pt x="12" y="56"/>
                  </a:lnTo>
                </a:path>
              </a:pathLst>
            </a:custGeom>
            <a:solidFill>
              <a:srgbClr val="FF0000"/>
            </a:solidFill>
            <a:ln w="12700" cap="rnd">
              <a:solidFill>
                <a:srgbClr val="FF0000"/>
              </a:solidFill>
              <a:round/>
              <a:headEnd type="none" w="sm" len="sm"/>
              <a:tailEnd type="none" w="sm" len="sm"/>
            </a:ln>
          </p:spPr>
          <p:txBody>
            <a:bodyPr/>
            <a:lstStyle/>
            <a:p>
              <a:endParaRPr lang="en-US"/>
            </a:p>
          </p:txBody>
        </p:sp>
      </p:grpSp>
      <p:sp>
        <p:nvSpPr>
          <p:cNvPr id="76" name="TextBox 75"/>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ransition>
    <p:cut thruBlk="1"/>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idx="1"/>
          </p:nvPr>
        </p:nvSpPr>
        <p:spPr/>
        <p:txBody>
          <a:bodyPr lIns="92075" tIns="46038" rIns="92075" bIns="46038"/>
          <a:lstStyle/>
          <a:p>
            <a:pPr eaLnBrk="1" hangingPunct="1">
              <a:defRPr/>
            </a:pPr>
            <a:endParaRPr lang="en-US" smtClean="0"/>
          </a:p>
          <a:p>
            <a:pPr eaLnBrk="1" hangingPunct="1">
              <a:defRPr/>
            </a:pPr>
            <a:endParaRPr lang="en-US" smtClean="0"/>
          </a:p>
        </p:txBody>
      </p:sp>
      <p:sp>
        <p:nvSpPr>
          <p:cNvPr id="8" name="Date Placeholder 3"/>
          <p:cNvSpPr>
            <a:spLocks noGrp="1"/>
          </p:cNvSpPr>
          <p:nvPr>
            <p:ph type="dt" sz="half" idx="10"/>
          </p:nvPr>
        </p:nvSpPr>
        <p:spPr/>
        <p:txBody>
          <a:bodyPr/>
          <a:lstStyle/>
          <a:p>
            <a:pPr>
              <a:defRPr/>
            </a:pPr>
            <a:r>
              <a:rPr lang="en-US"/>
              <a:t>Pelatihan dan Pengembangan SDM</a:t>
            </a:r>
          </a:p>
        </p:txBody>
      </p:sp>
      <p:sp>
        <p:nvSpPr>
          <p:cNvPr id="9" name="Footer Placeholder 4"/>
          <p:cNvSpPr>
            <a:spLocks noGrp="1"/>
          </p:cNvSpPr>
          <p:nvPr>
            <p:ph type="ftr" sz="quarter" idx="11"/>
          </p:nvPr>
        </p:nvSpPr>
        <p:spPr/>
        <p:txBody>
          <a:bodyPr/>
          <a:lstStyle/>
          <a:p>
            <a:pPr>
              <a:defRPr/>
            </a:pPr>
            <a:r>
              <a:rPr lang="en-US"/>
              <a:t>Dr. Antoni., SE., ME</a:t>
            </a:r>
          </a:p>
        </p:txBody>
      </p:sp>
      <p:sp>
        <p:nvSpPr>
          <p:cNvPr id="10" name="Slide Number Placeholder 5"/>
          <p:cNvSpPr>
            <a:spLocks noGrp="1"/>
          </p:cNvSpPr>
          <p:nvPr>
            <p:ph type="sldNum" sz="quarter" idx="12"/>
          </p:nvPr>
        </p:nvSpPr>
        <p:spPr/>
        <p:txBody>
          <a:bodyPr/>
          <a:lstStyle/>
          <a:p>
            <a:pPr>
              <a:defRPr/>
            </a:pPr>
            <a:fld id="{31D88B09-E94D-47DE-9E6E-B62BB848D951}" type="slidenum">
              <a:rPr lang="en-US"/>
              <a:pPr>
                <a:defRPr/>
              </a:pPr>
              <a:t>44</a:t>
            </a:fld>
            <a:endParaRPr lang="en-US"/>
          </a:p>
        </p:txBody>
      </p:sp>
      <p:grpSp>
        <p:nvGrpSpPr>
          <p:cNvPr id="2" name="Group 7"/>
          <p:cNvGrpSpPr>
            <a:grpSpLocks/>
          </p:cNvGrpSpPr>
          <p:nvPr/>
        </p:nvGrpSpPr>
        <p:grpSpPr bwMode="auto">
          <a:xfrm>
            <a:off x="458788" y="306388"/>
            <a:ext cx="8302625" cy="6321425"/>
            <a:chOff x="289" y="193"/>
            <a:chExt cx="5230" cy="3982"/>
          </a:xfrm>
        </p:grpSpPr>
        <p:sp>
          <p:nvSpPr>
            <p:cNvPr id="17415" name="Rectangle 3"/>
            <p:cNvSpPr>
              <a:spLocks noChangeArrowheads="1"/>
            </p:cNvSpPr>
            <p:nvPr/>
          </p:nvSpPr>
          <p:spPr bwMode="auto">
            <a:xfrm>
              <a:off x="289" y="193"/>
              <a:ext cx="5230" cy="3982"/>
            </a:xfrm>
            <a:prstGeom prst="rect">
              <a:avLst/>
            </a:prstGeom>
            <a:solidFill>
              <a:srgbClr val="FFCCFF"/>
            </a:solidFill>
            <a:ln w="12700">
              <a:solidFill>
                <a:schemeClr val="tx1"/>
              </a:solidFill>
              <a:miter lim="800000"/>
              <a:headEnd/>
              <a:tailEnd/>
            </a:ln>
          </p:spPr>
          <p:txBody>
            <a:bodyPr wrap="none" anchor="ctr"/>
            <a:lstStyle/>
            <a:p>
              <a:endParaRPr lang="en-US"/>
            </a:p>
          </p:txBody>
        </p:sp>
        <p:sp>
          <p:nvSpPr>
            <p:cNvPr id="17416" name="Rectangle 4"/>
            <p:cNvSpPr>
              <a:spLocks noChangeArrowheads="1"/>
            </p:cNvSpPr>
            <p:nvPr/>
          </p:nvSpPr>
          <p:spPr bwMode="auto">
            <a:xfrm>
              <a:off x="434" y="332"/>
              <a:ext cx="4940" cy="3692"/>
            </a:xfrm>
            <a:prstGeom prst="rect">
              <a:avLst/>
            </a:prstGeom>
            <a:solidFill>
              <a:srgbClr val="DDDDDD"/>
            </a:solidFill>
            <a:ln w="12700">
              <a:solidFill>
                <a:schemeClr val="tx1"/>
              </a:solidFill>
              <a:miter lim="800000"/>
              <a:headEnd/>
              <a:tailEnd/>
            </a:ln>
          </p:spPr>
          <p:txBody>
            <a:bodyPr wrap="none" anchor="ctr"/>
            <a:lstStyle/>
            <a:p>
              <a:endParaRPr lang="en-US"/>
            </a:p>
          </p:txBody>
        </p:sp>
        <p:pic>
          <p:nvPicPr>
            <p:cNvPr id="17417" name="Picture 5"/>
            <p:cNvPicPr>
              <a:picLocks noChangeArrowheads="1"/>
            </p:cNvPicPr>
            <p:nvPr/>
          </p:nvPicPr>
          <p:blipFill>
            <a:blip r:embed="rId3" cstate="print"/>
            <a:srcRect/>
            <a:stretch>
              <a:fillRect/>
            </a:stretch>
          </p:blipFill>
          <p:spPr bwMode="auto">
            <a:xfrm>
              <a:off x="1257" y="545"/>
              <a:ext cx="3205" cy="2593"/>
            </a:xfrm>
            <a:prstGeom prst="rect">
              <a:avLst/>
            </a:prstGeom>
            <a:noFill/>
            <a:ln w="9525">
              <a:noFill/>
              <a:miter lim="800000"/>
              <a:headEnd/>
              <a:tailEnd/>
            </a:ln>
          </p:spPr>
        </p:pic>
        <p:sp>
          <p:nvSpPr>
            <p:cNvPr id="121862" name="Rectangle 6"/>
            <p:cNvSpPr>
              <a:spLocks noChangeArrowheads="1"/>
            </p:cNvSpPr>
            <p:nvPr/>
          </p:nvSpPr>
          <p:spPr bwMode="auto">
            <a:xfrm>
              <a:off x="1112" y="3016"/>
              <a:ext cx="3536" cy="692"/>
            </a:xfrm>
            <a:prstGeom prst="rect">
              <a:avLst/>
            </a:prstGeom>
            <a:noFill/>
            <a:ln w="9525">
              <a:noFill/>
              <a:miter lim="800000"/>
              <a:headEnd/>
              <a:tailEnd/>
            </a:ln>
            <a:effectLst/>
          </p:spPr>
          <p:txBody>
            <a:bodyPr lIns="92075" tIns="46038" rIns="92075" bIns="46038">
              <a:spAutoFit/>
            </a:bodyPr>
            <a:lstStyle/>
            <a:p>
              <a:pPr eaLnBrk="1" hangingPunct="1">
                <a:spcBef>
                  <a:spcPct val="50000"/>
                </a:spcBef>
                <a:defRPr/>
              </a:pPr>
              <a:r>
                <a:rPr lang="en-US" sz="6600" b="1">
                  <a:solidFill>
                    <a:srgbClr val="990000"/>
                  </a:solidFill>
                  <a:effectLst>
                    <a:outerShdw blurRad="38100" dist="38100" dir="2700000" algn="tl">
                      <a:srgbClr val="000000"/>
                    </a:outerShdw>
                  </a:effectLst>
                </a:rPr>
                <a:t>Terima Kasih</a:t>
              </a:r>
            </a:p>
          </p:txBody>
        </p:sp>
      </p:gr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7"/>
          <p:cNvSpPr>
            <a:spLocks noGrp="1" noChangeArrowheads="1"/>
          </p:cNvSpPr>
          <p:nvPr>
            <p:ph type="ctrTitle"/>
          </p:nvPr>
        </p:nvSpPr>
        <p:spPr/>
        <p:txBody>
          <a:bodyPr/>
          <a:lstStyle/>
          <a:p>
            <a:r>
              <a:rPr lang="en-US" b="0"/>
              <a:t>TRAINING </a:t>
            </a:r>
            <a:endParaRPr lang="en-US" sz="2400" b="0"/>
          </a:p>
        </p:txBody>
      </p:sp>
      <p:sp>
        <p:nvSpPr>
          <p:cNvPr id="2054" name="Rectangle 6"/>
          <p:cNvSpPr>
            <a:spLocks noGrp="1" noChangeArrowheads="1"/>
          </p:cNvSpPr>
          <p:nvPr>
            <p:ph type="subTitle" idx="1"/>
          </p:nvPr>
        </p:nvSpPr>
        <p:spPr/>
        <p:txBody>
          <a:bodyPr>
            <a:normAutofit/>
          </a:bodyPr>
          <a:lstStyle/>
          <a:p>
            <a:r>
              <a:rPr lang="en-US" sz="2800" b="1" dirty="0">
                <a:solidFill>
                  <a:schemeClr val="tx1"/>
                </a:solidFill>
                <a:latin typeface="Adobe Caslon Pro Bold" pitchFamily="18" charset="0"/>
              </a:rPr>
              <a:t>Presented by</a:t>
            </a:r>
          </a:p>
          <a:p>
            <a:r>
              <a:rPr lang="id-ID" sz="2800" b="1" dirty="0" smtClean="0">
                <a:solidFill>
                  <a:schemeClr val="tx1"/>
                </a:solidFill>
                <a:latin typeface="Adobe Caslon Pro Bold" pitchFamily="18" charset="0"/>
              </a:rPr>
              <a:t>Nur Hamzah SE,MM</a:t>
            </a:r>
            <a:endParaRPr lang="en-US" sz="2800" b="1" dirty="0">
              <a:solidFill>
                <a:schemeClr val="tx1"/>
              </a:solidFill>
              <a:latin typeface="Adobe Caslon Pro Bold" pitchFamily="18" charset="0"/>
            </a:endParaRPr>
          </a:p>
        </p:txBody>
      </p:sp>
      <p:sp>
        <p:nvSpPr>
          <p:cNvPr id="7" name="Rectangle 46"/>
          <p:cNvSpPr>
            <a:spLocks noGrp="1" noChangeArrowheads="1"/>
          </p:cNvSpPr>
          <p:nvPr>
            <p:ph type="sldNum" sz="quarter" idx="12"/>
          </p:nvPr>
        </p:nvSpPr>
        <p:spPr>
          <a:xfrm>
            <a:off x="6553200" y="6243638"/>
            <a:ext cx="2133600" cy="457200"/>
          </a:xfrm>
          <a:prstGeom prst="rect">
            <a:avLst/>
          </a:prstGeom>
        </p:spPr>
        <p:txBody>
          <a:bodyPr/>
          <a:lstStyle/>
          <a:p>
            <a:fld id="{E378DBE2-5461-4CC3-95B2-3A2EA3157F48}" type="slidenum">
              <a:rPr lang="en-US"/>
              <a:pPr/>
              <a:t>45</a:t>
            </a:fld>
            <a:endParaRPr lang="en-US"/>
          </a:p>
        </p:txBody>
      </p:sp>
      <p:sp>
        <p:nvSpPr>
          <p:cNvPr id="2052" name="Rectangle 4"/>
          <p:cNvSpPr>
            <a:spLocks noChangeArrowheads="1"/>
          </p:cNvSpPr>
          <p:nvPr/>
        </p:nvSpPr>
        <p:spPr bwMode="auto">
          <a:xfrm>
            <a:off x="4479925" y="3246438"/>
            <a:ext cx="184150" cy="366712"/>
          </a:xfrm>
          <a:prstGeom prst="rect">
            <a:avLst/>
          </a:prstGeom>
          <a:noFill/>
          <a:ln w="9525">
            <a:noFill/>
            <a:miter lim="800000"/>
            <a:headEnd/>
            <a:tailEnd/>
          </a:ln>
          <a:effectLst/>
        </p:spPr>
        <p:txBody>
          <a:bodyPr wrap="none" anchor="ctr">
            <a:spAutoFit/>
          </a:bodyPr>
          <a:lstStyle/>
          <a:p>
            <a:pPr algn="ctr" eaLnBrk="1" hangingPunct="1"/>
            <a:endParaRPr lang="en-US" b="1"/>
          </a:p>
        </p:txBody>
      </p:sp>
      <p:pic>
        <p:nvPicPr>
          <p:cNvPr id="6" name="Picture 6" descr="G:\logo stie PNG 2.png"/>
          <p:cNvPicPr>
            <a:picLocks noChangeAspect="1" noChangeArrowheads="1"/>
          </p:cNvPicPr>
          <p:nvPr/>
        </p:nvPicPr>
        <p:blipFill>
          <a:blip r:embed="rId2"/>
          <a:srcRect/>
          <a:stretch>
            <a:fillRect/>
          </a:stretch>
        </p:blipFill>
        <p:spPr bwMode="auto">
          <a:xfrm>
            <a:off x="381000" y="304800"/>
            <a:ext cx="2498725" cy="2354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457200" y="1066800"/>
            <a:ext cx="8229600" cy="5059363"/>
          </a:xfrm>
        </p:spPr>
        <p:txBody>
          <a:bodyPr/>
          <a:lstStyle/>
          <a:p>
            <a:r>
              <a:rPr lang="en-US" sz="2400"/>
              <a:t>Training refers to providing instruction to develop skills that can be used immediately on the job.</a:t>
            </a:r>
          </a:p>
          <a:p>
            <a:r>
              <a:rPr lang="en-US" sz="2400"/>
              <a:t>Development refers to providing an employee with knowledge that may be used today or at sometime in the future</a:t>
            </a:r>
          </a:p>
          <a:p>
            <a:pPr>
              <a:buFontTx/>
              <a:buNone/>
            </a:pPr>
            <a:endParaRPr lang="en-US" sz="2400"/>
          </a:p>
          <a:p>
            <a:pPr>
              <a:buFontTx/>
              <a:buNone/>
            </a:pPr>
            <a:r>
              <a:rPr lang="en-US" sz="2400" b="1"/>
              <a:t>Who is responsible?</a:t>
            </a:r>
          </a:p>
          <a:p>
            <a:r>
              <a:rPr lang="en-US" sz="2400"/>
              <a:t>Top management</a:t>
            </a:r>
          </a:p>
          <a:p>
            <a:r>
              <a:rPr lang="en-US" sz="2400"/>
              <a:t>The human resource department</a:t>
            </a:r>
          </a:p>
          <a:p>
            <a:r>
              <a:rPr lang="en-US" sz="2400"/>
              <a:t>The immediate supervisor</a:t>
            </a:r>
          </a:p>
          <a:p>
            <a:r>
              <a:rPr lang="en-US" sz="2400"/>
              <a:t>The employee</a:t>
            </a:r>
          </a:p>
        </p:txBody>
      </p:sp>
      <p:sp>
        <p:nvSpPr>
          <p:cNvPr id="6" name="Slide Number Placeholder 5"/>
          <p:cNvSpPr>
            <a:spLocks noGrp="1"/>
          </p:cNvSpPr>
          <p:nvPr>
            <p:ph type="sldNum" sz="quarter" idx="12"/>
          </p:nvPr>
        </p:nvSpPr>
        <p:spPr/>
        <p:txBody>
          <a:bodyPr/>
          <a:lstStyle/>
          <a:p>
            <a:fld id="{90FF75AE-496B-4722-8681-57BFB4B8062E}" type="slidenum">
              <a:rPr lang="en-US"/>
              <a:pPr/>
              <a:t>46</a:t>
            </a:fld>
            <a:endParaRPr lang="en-US"/>
          </a:p>
        </p:txBody>
      </p:sp>
      <p:sp>
        <p:nvSpPr>
          <p:cNvPr id="49154" name="Rectangle 2"/>
          <p:cNvSpPr>
            <a:spLocks noGrp="1" noChangeArrowheads="1"/>
          </p:cNvSpPr>
          <p:nvPr>
            <p:ph type="title"/>
          </p:nvPr>
        </p:nvSpPr>
        <p:spPr>
          <a:xfrm>
            <a:off x="381000" y="381000"/>
            <a:ext cx="8229600" cy="457200"/>
          </a:xfrm>
        </p:spPr>
        <p:txBody>
          <a:bodyPr>
            <a:normAutofit fontScale="90000"/>
          </a:bodyPr>
          <a:lstStyle/>
          <a:p>
            <a:r>
              <a:rPr lang="en-US" sz="2800" b="1"/>
              <a:t>…TRAINING STRATEGIS</a:t>
            </a: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p:txBody>
          <a:bodyPr/>
          <a:lstStyle/>
          <a:p>
            <a:pPr>
              <a:lnSpc>
                <a:spcPct val="80000"/>
              </a:lnSpc>
            </a:pPr>
            <a:r>
              <a:rPr lang="en-US" sz="2800"/>
              <a:t>Mengevaluasi kontribusi training dalam membantu perusahaan mendapatkan keunggulan kompetitif.</a:t>
            </a:r>
          </a:p>
          <a:p>
            <a:pPr>
              <a:lnSpc>
                <a:spcPct val="80000"/>
              </a:lnSpc>
            </a:pPr>
            <a:endParaRPr lang="en-US" sz="2800"/>
          </a:p>
          <a:p>
            <a:pPr>
              <a:lnSpc>
                <a:spcPct val="80000"/>
              </a:lnSpc>
            </a:pPr>
            <a:r>
              <a:rPr lang="en-US" sz="2800"/>
              <a:t>Mengevaluasi peranan manajer dalam mengidentifikasi kebutuhan training, tujuan training.</a:t>
            </a:r>
          </a:p>
          <a:p>
            <a:pPr>
              <a:lnSpc>
                <a:spcPct val="80000"/>
              </a:lnSpc>
              <a:buFontTx/>
              <a:buNone/>
            </a:pPr>
            <a:endParaRPr lang="en-US" sz="2800"/>
          </a:p>
          <a:p>
            <a:pPr>
              <a:lnSpc>
                <a:spcPct val="80000"/>
              </a:lnSpc>
            </a:pPr>
            <a:r>
              <a:rPr lang="en-US" sz="2800"/>
              <a:t>Melakukan need assessment untuk menentukan training perlu atau tidak.</a:t>
            </a:r>
          </a:p>
          <a:p>
            <a:pPr>
              <a:lnSpc>
                <a:spcPct val="80000"/>
              </a:lnSpc>
              <a:buFontTx/>
              <a:buNone/>
            </a:pPr>
            <a:endParaRPr lang="en-US" sz="2800"/>
          </a:p>
        </p:txBody>
      </p:sp>
      <p:sp>
        <p:nvSpPr>
          <p:cNvPr id="7" name="Slide Number Placeholder 5"/>
          <p:cNvSpPr>
            <a:spLocks noGrp="1"/>
          </p:cNvSpPr>
          <p:nvPr>
            <p:ph type="sldNum" sz="quarter" idx="12"/>
          </p:nvPr>
        </p:nvSpPr>
        <p:spPr/>
        <p:txBody>
          <a:bodyPr/>
          <a:lstStyle/>
          <a:p>
            <a:fld id="{2B36A9E9-2290-430D-9F39-6CF4DC7518E1}" type="slidenum">
              <a:rPr lang="en-US"/>
              <a:pPr/>
              <a:t>47</a:t>
            </a:fld>
            <a:endParaRPr lang="en-US"/>
          </a:p>
        </p:txBody>
      </p:sp>
      <p:sp>
        <p:nvSpPr>
          <p:cNvPr id="13314" name="Rectangle 2"/>
          <p:cNvSpPr>
            <a:spLocks noGrp="1" noChangeArrowheads="1"/>
          </p:cNvSpPr>
          <p:nvPr>
            <p:ph type="title"/>
          </p:nvPr>
        </p:nvSpPr>
        <p:spPr/>
        <p:txBody>
          <a:bodyPr/>
          <a:lstStyle/>
          <a:p>
            <a:r>
              <a:rPr lang="en-US" sz="3200" b="1"/>
              <a:t>Tujuan</a:t>
            </a:r>
          </a:p>
        </p:txBody>
      </p:sp>
      <p:sp>
        <p:nvSpPr>
          <p:cNvPr id="13316" name="Rectangle 4"/>
          <p:cNvSpPr>
            <a:spLocks noGrp="1" noChangeArrowheads="1"/>
          </p:cNvSpPr>
          <p:nvPr>
            <p:ph type="body" sz="half" idx="4294967295"/>
          </p:nvPr>
        </p:nvSpPr>
        <p:spPr>
          <a:xfrm>
            <a:off x="5105400" y="1600200"/>
            <a:ext cx="4038600" cy="4456113"/>
          </a:xfrm>
        </p:spPr>
        <p:txBody>
          <a:bodyPr/>
          <a:lstStyle/>
          <a:p>
            <a:pPr>
              <a:buFontTx/>
              <a:buNone/>
            </a:pPr>
            <a:endParaRPr lang="en-US" sz="2800"/>
          </a:p>
          <a:p>
            <a:endParaRPr lang="en-US" sz="2800"/>
          </a:p>
        </p:txBody>
      </p:sp>
      <p:sp>
        <p:nvSpPr>
          <p:cNvPr id="6" name="TextBox 5"/>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sz="half" idx="1"/>
          </p:nvPr>
        </p:nvSpPr>
        <p:spPr>
          <a:xfrm>
            <a:off x="457200" y="1828800"/>
            <a:ext cx="4038600" cy="4227513"/>
          </a:xfrm>
        </p:spPr>
        <p:txBody>
          <a:bodyPr/>
          <a:lstStyle/>
          <a:p>
            <a:pPr>
              <a:lnSpc>
                <a:spcPct val="80000"/>
              </a:lnSpc>
            </a:pPr>
            <a:r>
              <a:rPr lang="en-US" sz="2000"/>
              <a:t>Meningkatkan pengetahuan karyawan mengenai penggunaan teknologi.</a:t>
            </a:r>
          </a:p>
          <a:p>
            <a:pPr>
              <a:lnSpc>
                <a:spcPct val="80000"/>
              </a:lnSpc>
              <a:buFontTx/>
              <a:buNone/>
            </a:pPr>
            <a:endParaRPr lang="en-US" sz="2000"/>
          </a:p>
          <a:p>
            <a:pPr>
              <a:lnSpc>
                <a:spcPct val="80000"/>
              </a:lnSpc>
            </a:pPr>
            <a:r>
              <a:rPr lang="en-US" sz="2000"/>
              <a:t>Membantu karyawan untuk bekerja secara efektif dalam tim sehingga memberikan kontribusi pada kualitas produk dan jasa.</a:t>
            </a:r>
          </a:p>
          <a:p>
            <a:pPr>
              <a:lnSpc>
                <a:spcPct val="80000"/>
              </a:lnSpc>
              <a:buFontTx/>
              <a:buNone/>
            </a:pPr>
            <a:endParaRPr lang="en-US" sz="2000"/>
          </a:p>
          <a:p>
            <a:pPr>
              <a:lnSpc>
                <a:spcPct val="80000"/>
              </a:lnSpc>
            </a:pPr>
            <a:r>
              <a:rPr lang="en-US" sz="2000"/>
              <a:t>Menyakinkan bahwa budaya organisasi menekankan inovasi, kreativitas dan pembelajaran.</a:t>
            </a:r>
          </a:p>
          <a:p>
            <a:pPr>
              <a:lnSpc>
                <a:spcPct val="80000"/>
              </a:lnSpc>
              <a:buFontTx/>
              <a:buNone/>
            </a:pPr>
            <a:endParaRPr lang="en-US" sz="2000"/>
          </a:p>
        </p:txBody>
      </p:sp>
      <p:sp>
        <p:nvSpPr>
          <p:cNvPr id="14340" name="Rectangle 4"/>
          <p:cNvSpPr>
            <a:spLocks noGrp="1" noChangeArrowheads="1"/>
          </p:cNvSpPr>
          <p:nvPr>
            <p:ph sz="half" idx="2"/>
          </p:nvPr>
        </p:nvSpPr>
        <p:spPr>
          <a:xfrm>
            <a:off x="4648200" y="1828800"/>
            <a:ext cx="4038600" cy="4227513"/>
          </a:xfrm>
        </p:spPr>
        <p:txBody>
          <a:bodyPr/>
          <a:lstStyle/>
          <a:p>
            <a:pPr>
              <a:lnSpc>
                <a:spcPct val="80000"/>
              </a:lnSpc>
            </a:pPr>
            <a:r>
              <a:rPr lang="en-US" sz="2000"/>
              <a:t>Menyakinkan karyawan dengan memberikan cara terbaik agar memberi kontribusi pada perusahaan ketika pekerjaan berubah.</a:t>
            </a:r>
          </a:p>
          <a:p>
            <a:pPr>
              <a:lnSpc>
                <a:spcPct val="80000"/>
              </a:lnSpc>
              <a:buFontTx/>
              <a:buNone/>
            </a:pPr>
            <a:endParaRPr lang="en-US" sz="2000"/>
          </a:p>
          <a:p>
            <a:pPr>
              <a:lnSpc>
                <a:spcPct val="80000"/>
              </a:lnSpc>
            </a:pPr>
            <a:r>
              <a:rPr lang="en-US" sz="2000"/>
              <a:t>Menyiapkan karyawan untuk menerima dan bekerja secara efektif dengan karyawan lainnya.</a:t>
            </a:r>
          </a:p>
          <a:p>
            <a:pPr>
              <a:lnSpc>
                <a:spcPct val="80000"/>
              </a:lnSpc>
            </a:pPr>
            <a:endParaRPr lang="en-US" sz="2000"/>
          </a:p>
        </p:txBody>
      </p:sp>
      <p:sp>
        <p:nvSpPr>
          <p:cNvPr id="7" name="Slide Number Placeholder 6"/>
          <p:cNvSpPr>
            <a:spLocks noGrp="1"/>
          </p:cNvSpPr>
          <p:nvPr>
            <p:ph type="sldNum" sz="quarter" idx="12"/>
          </p:nvPr>
        </p:nvSpPr>
        <p:spPr/>
        <p:txBody>
          <a:bodyPr/>
          <a:lstStyle/>
          <a:p>
            <a:fld id="{985F069B-DD73-4CAA-B336-2DA505AE6865}" type="slidenum">
              <a:rPr lang="en-US"/>
              <a:pPr/>
              <a:t>48</a:t>
            </a:fld>
            <a:endParaRPr lang="en-US"/>
          </a:p>
        </p:txBody>
      </p:sp>
      <p:sp>
        <p:nvSpPr>
          <p:cNvPr id="14338" name="Rectangle 2"/>
          <p:cNvSpPr>
            <a:spLocks noGrp="1" noChangeArrowheads="1"/>
          </p:cNvSpPr>
          <p:nvPr>
            <p:ph type="title"/>
          </p:nvPr>
        </p:nvSpPr>
        <p:spPr/>
        <p:txBody>
          <a:bodyPr/>
          <a:lstStyle/>
          <a:p>
            <a:r>
              <a:rPr lang="en-US" sz="2800" b="1"/>
              <a:t>Tujuan Training</a:t>
            </a:r>
          </a:p>
        </p:txBody>
      </p:sp>
      <p:sp>
        <p:nvSpPr>
          <p:cNvPr id="6" name="TextBox 5"/>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457200" y="990600"/>
            <a:ext cx="8229600" cy="5638800"/>
          </a:xfrm>
        </p:spPr>
        <p:txBody>
          <a:bodyPr/>
          <a:lstStyle/>
          <a:p>
            <a:pPr>
              <a:lnSpc>
                <a:spcPct val="90000"/>
              </a:lnSpc>
            </a:pPr>
            <a:r>
              <a:rPr lang="en-US" sz="2400"/>
              <a:t>Need Assessment</a:t>
            </a:r>
          </a:p>
          <a:p>
            <a:pPr lvl="1">
              <a:lnSpc>
                <a:spcPct val="90000"/>
              </a:lnSpc>
            </a:pPr>
            <a:r>
              <a:rPr lang="en-US" sz="2000"/>
              <a:t>Organizational analysis</a:t>
            </a:r>
          </a:p>
          <a:p>
            <a:pPr lvl="1">
              <a:lnSpc>
                <a:spcPct val="90000"/>
              </a:lnSpc>
            </a:pPr>
            <a:r>
              <a:rPr lang="en-US" sz="2000"/>
              <a:t>Person analysis</a:t>
            </a:r>
          </a:p>
          <a:p>
            <a:pPr lvl="1">
              <a:lnSpc>
                <a:spcPct val="90000"/>
              </a:lnSpc>
            </a:pPr>
            <a:r>
              <a:rPr lang="en-US" sz="2000"/>
              <a:t>Task Analysis</a:t>
            </a:r>
          </a:p>
          <a:p>
            <a:pPr lvl="1">
              <a:lnSpc>
                <a:spcPct val="90000"/>
              </a:lnSpc>
              <a:buFontTx/>
              <a:buNone/>
            </a:pPr>
            <a:endParaRPr lang="en-US" sz="2000"/>
          </a:p>
          <a:p>
            <a:pPr>
              <a:lnSpc>
                <a:spcPct val="90000"/>
              </a:lnSpc>
            </a:pPr>
            <a:r>
              <a:rPr lang="en-US" sz="2400"/>
              <a:t>Menyakinkan kesiapan untuk mempelajari</a:t>
            </a:r>
          </a:p>
          <a:p>
            <a:pPr lvl="1">
              <a:lnSpc>
                <a:spcPct val="90000"/>
              </a:lnSpc>
            </a:pPr>
            <a:r>
              <a:rPr lang="en-US" sz="2000"/>
              <a:t>Sikap dan motivasi</a:t>
            </a:r>
          </a:p>
          <a:p>
            <a:pPr lvl="1">
              <a:lnSpc>
                <a:spcPct val="90000"/>
              </a:lnSpc>
            </a:pPr>
            <a:r>
              <a:rPr lang="en-US" sz="2000"/>
              <a:t>Keahlian dasar</a:t>
            </a:r>
          </a:p>
          <a:p>
            <a:pPr lvl="1">
              <a:lnSpc>
                <a:spcPct val="90000"/>
              </a:lnSpc>
              <a:buFontTx/>
              <a:buNone/>
            </a:pPr>
            <a:endParaRPr lang="en-US" sz="2000"/>
          </a:p>
          <a:p>
            <a:pPr>
              <a:lnSpc>
                <a:spcPct val="90000"/>
              </a:lnSpc>
            </a:pPr>
            <a:r>
              <a:rPr lang="en-US" sz="2400"/>
              <a:t>Menciptakan learning environment</a:t>
            </a:r>
          </a:p>
          <a:p>
            <a:pPr lvl="1">
              <a:lnSpc>
                <a:spcPct val="90000"/>
              </a:lnSpc>
            </a:pPr>
            <a:r>
              <a:rPr lang="en-US" sz="2000"/>
              <a:t>Mengidentifikasi tujuan pembelajaran dan hasil training</a:t>
            </a:r>
          </a:p>
          <a:p>
            <a:pPr lvl="1">
              <a:lnSpc>
                <a:spcPct val="90000"/>
              </a:lnSpc>
            </a:pPr>
            <a:r>
              <a:rPr lang="en-US" sz="2000"/>
              <a:t>Meaningful material</a:t>
            </a:r>
          </a:p>
          <a:p>
            <a:pPr lvl="1">
              <a:lnSpc>
                <a:spcPct val="90000"/>
              </a:lnSpc>
            </a:pPr>
            <a:r>
              <a:rPr lang="en-US" sz="2000"/>
              <a:t>Practice</a:t>
            </a:r>
          </a:p>
          <a:p>
            <a:pPr lvl="1">
              <a:lnSpc>
                <a:spcPct val="90000"/>
              </a:lnSpc>
            </a:pPr>
            <a:r>
              <a:rPr lang="en-US" sz="2000"/>
              <a:t>Feedback</a:t>
            </a:r>
          </a:p>
          <a:p>
            <a:pPr lvl="1">
              <a:lnSpc>
                <a:spcPct val="90000"/>
              </a:lnSpc>
            </a:pPr>
            <a:r>
              <a:rPr lang="en-US" sz="2000"/>
              <a:t>Observe others</a:t>
            </a:r>
          </a:p>
          <a:p>
            <a:pPr lvl="1">
              <a:lnSpc>
                <a:spcPct val="90000"/>
              </a:lnSpc>
            </a:pPr>
            <a:r>
              <a:rPr lang="en-US" sz="2000"/>
              <a:t>Mengelola dan mengkoordinasi program</a:t>
            </a:r>
          </a:p>
        </p:txBody>
      </p:sp>
      <p:sp>
        <p:nvSpPr>
          <p:cNvPr id="6" name="Slide Number Placeholder 5"/>
          <p:cNvSpPr>
            <a:spLocks noGrp="1"/>
          </p:cNvSpPr>
          <p:nvPr>
            <p:ph type="sldNum" sz="quarter" idx="12"/>
          </p:nvPr>
        </p:nvSpPr>
        <p:spPr/>
        <p:txBody>
          <a:bodyPr/>
          <a:lstStyle/>
          <a:p>
            <a:fld id="{6832F54D-677F-4A3F-9D0C-DEB665CA1885}" type="slidenum">
              <a:rPr lang="en-US"/>
              <a:pPr/>
              <a:t>49</a:t>
            </a:fld>
            <a:endParaRPr lang="en-US"/>
          </a:p>
        </p:txBody>
      </p:sp>
      <p:sp>
        <p:nvSpPr>
          <p:cNvPr id="17410" name="Rectangle 2"/>
          <p:cNvSpPr>
            <a:spLocks noGrp="1" noChangeArrowheads="1"/>
          </p:cNvSpPr>
          <p:nvPr>
            <p:ph type="title"/>
          </p:nvPr>
        </p:nvSpPr>
        <p:spPr>
          <a:xfrm>
            <a:off x="0" y="309563"/>
            <a:ext cx="8686800" cy="681037"/>
          </a:xfrm>
        </p:spPr>
        <p:txBody>
          <a:bodyPr>
            <a:normAutofit fontScale="90000"/>
          </a:bodyPr>
          <a:lstStyle/>
          <a:p>
            <a:r>
              <a:rPr lang="en-US" sz="3200" b="1"/>
              <a:t>Komponen Desain Instruksional </a:t>
            </a:r>
            <a:br>
              <a:rPr lang="en-US" sz="3200" b="1"/>
            </a:br>
            <a:endParaRPr lang="en-US" sz="3200" b="1"/>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100" y="304800"/>
            <a:ext cx="7499350" cy="5943600"/>
          </a:xfrm>
        </p:spPr>
        <p:txBody>
          <a:bodyPr>
            <a:normAutofit fontScale="85000" lnSpcReduction="20000"/>
          </a:bodyPr>
          <a:lstStyle/>
          <a:p>
            <a:pPr marL="365760" indent="-283464" algn="ctr" eaLnBrk="1" fontAlgn="auto" hangingPunct="1">
              <a:spcAft>
                <a:spcPts val="0"/>
              </a:spcAft>
              <a:buFont typeface="Wingdings 2"/>
              <a:buNone/>
              <a:defRPr/>
            </a:pPr>
            <a:r>
              <a:rPr lang="id-ID" sz="4600" b="1" dirty="0" smtClean="0"/>
              <a:t>Tujuan Pelatihan</a:t>
            </a:r>
            <a:endParaRPr lang="en-US" sz="4600" b="1" dirty="0" smtClean="0"/>
          </a:p>
          <a:p>
            <a:pPr marL="365760" indent="-283464" algn="ctr" eaLnBrk="1" fontAlgn="auto" hangingPunct="1">
              <a:spcAft>
                <a:spcPts val="0"/>
              </a:spcAft>
              <a:buFont typeface="Wingdings 2"/>
              <a:buNone/>
              <a:defRPr/>
            </a:pPr>
            <a:endParaRPr lang="en-US" dirty="0" smtClean="0"/>
          </a:p>
          <a:p>
            <a:pPr marL="365760" indent="-283464" algn="just" eaLnBrk="1" fontAlgn="auto" hangingPunct="1">
              <a:spcAft>
                <a:spcPts val="0"/>
              </a:spcAft>
              <a:buFont typeface="Wingdings 2"/>
              <a:buNone/>
              <a:defRPr/>
            </a:pPr>
            <a:r>
              <a:rPr lang="en-US" dirty="0" smtClean="0"/>
              <a:t>	Pelatihan dan pengembangan bagi SDM mempunyai tujuan yang terdiri dari beberapa tujuan antara lain:</a:t>
            </a:r>
          </a:p>
          <a:p>
            <a:pPr marL="640080" lvl="1" indent="-237744" algn="just" eaLnBrk="1" fontAlgn="auto" hangingPunct="1">
              <a:spcAft>
                <a:spcPts val="0"/>
              </a:spcAft>
              <a:buFont typeface="Verdana"/>
              <a:buChar char="◦"/>
              <a:defRPr/>
            </a:pPr>
            <a:r>
              <a:rPr lang="id-ID" dirty="0" smtClean="0"/>
              <a:t>Memutakhirkan keahlian seorang individu sejalan dengan perubahan teknologi. Melalui pelatihan, pelatih (</a:t>
            </a:r>
            <a:r>
              <a:rPr lang="id-ID" i="1" dirty="0" smtClean="0"/>
              <a:t>trainer</a:t>
            </a:r>
            <a:r>
              <a:rPr lang="id-ID" dirty="0" smtClean="0"/>
              <a:t>) memastikan bahwa setiap individu dapat secara efektif menggunakan teknologi-teknologi baru.</a:t>
            </a:r>
            <a:endParaRPr lang="en-US" dirty="0" smtClean="0"/>
          </a:p>
          <a:p>
            <a:pPr marL="640080" lvl="1" indent="-237744" algn="just" eaLnBrk="1" fontAlgn="auto" hangingPunct="1">
              <a:spcAft>
                <a:spcPts val="0"/>
              </a:spcAft>
              <a:buFont typeface="Verdana"/>
              <a:buChar char="◦"/>
              <a:defRPr/>
            </a:pPr>
            <a:r>
              <a:rPr lang="id-ID" dirty="0" smtClean="0"/>
              <a:t>Mengurangi waktu belajar seorang individu baru untuk menjadi kompeten dalam pekerjaan.</a:t>
            </a:r>
            <a:endParaRPr lang="en-US" dirty="0" smtClean="0"/>
          </a:p>
          <a:p>
            <a:pPr marL="640080" lvl="1" indent="-237744" algn="just" eaLnBrk="1" fontAlgn="auto" hangingPunct="1">
              <a:spcAft>
                <a:spcPts val="0"/>
              </a:spcAft>
              <a:buFont typeface="Verdana"/>
              <a:buChar char="◦"/>
              <a:defRPr/>
            </a:pPr>
            <a:r>
              <a:rPr lang="id-ID" dirty="0" smtClean="0"/>
              <a:t>Membantu memecahkan persoalan operasional.</a:t>
            </a:r>
            <a:endParaRPr lang="en-US" dirty="0" smtClean="0"/>
          </a:p>
          <a:p>
            <a:pPr marL="640080" lvl="1" indent="-237744" algn="just" eaLnBrk="1" fontAlgn="auto" hangingPunct="1">
              <a:spcAft>
                <a:spcPts val="0"/>
              </a:spcAft>
              <a:buFont typeface="Verdana"/>
              <a:buChar char="◦"/>
              <a:defRPr/>
            </a:pPr>
            <a:r>
              <a:rPr lang="id-ID" dirty="0" smtClean="0"/>
              <a:t>Mengorientasikan setiap individu terhadap organisasi.</a:t>
            </a:r>
            <a:endParaRPr lang="en-US" dirty="0" smtClean="0"/>
          </a:p>
          <a:p>
            <a:pPr marL="640080" lvl="1" indent="-237744" algn="just" eaLnBrk="1" fontAlgn="auto" hangingPunct="1">
              <a:spcAft>
                <a:spcPts val="0"/>
              </a:spcAft>
              <a:buFont typeface="Verdana"/>
              <a:buChar char="◦"/>
              <a:defRPr/>
            </a:pPr>
            <a:r>
              <a:rPr lang="id-ID" dirty="0" smtClean="0"/>
              <a:t>Memberikan kemampuan yang lebih tinggi dalam melaksanakan tugas dalam bekerja.</a:t>
            </a:r>
            <a:endParaRPr lang="en-US" dirty="0" smtClean="0"/>
          </a:p>
          <a:p>
            <a:pPr marL="640080" lvl="1" indent="-237744" algn="just" eaLnBrk="1" fontAlgn="auto" hangingPunct="1">
              <a:spcAft>
                <a:spcPts val="0"/>
              </a:spcAft>
              <a:buFont typeface="Verdana"/>
              <a:buChar char="◦"/>
              <a:defRPr/>
            </a:pPr>
            <a:r>
              <a:rPr lang="en-US" dirty="0" smtClean="0"/>
              <a:t>Meningkatkan tingkat professionalisme para karyawan.</a:t>
            </a:r>
          </a:p>
        </p:txBody>
      </p:sp>
      <p:pic>
        <p:nvPicPr>
          <p:cNvPr id="12291" name="Picture 5"/>
          <p:cNvPicPr>
            <a:picLocks noChangeAspect="1" noChangeArrowheads="1"/>
          </p:cNvPicPr>
          <p:nvPr/>
        </p:nvPicPr>
        <p:blipFill>
          <a:blip r:embed="rId2"/>
          <a:srcRect/>
          <a:stretch>
            <a:fillRect/>
          </a:stretch>
        </p:blipFill>
        <p:spPr bwMode="auto">
          <a:xfrm>
            <a:off x="757238" y="0"/>
            <a:ext cx="1833562" cy="1219200"/>
          </a:xfrm>
          <a:prstGeom prst="rect">
            <a:avLst/>
          </a:prstGeom>
          <a:noFill/>
          <a:ln w="9525">
            <a:noFill/>
            <a:miter lim="800000"/>
            <a:headEnd/>
            <a:tailEnd/>
          </a:ln>
        </p:spPr>
      </p:pic>
      <p:sp>
        <p:nvSpPr>
          <p:cNvPr id="4" name="TextBox 3"/>
          <p:cNvSpPr txBox="1"/>
          <p:nvPr/>
        </p:nvSpPr>
        <p:spPr>
          <a:xfrm>
            <a:off x="6705600" y="6336268"/>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3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3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30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3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6" presetClass="entr" presetSubtype="0" fill="hold" nodeType="clickEffect">
                                  <p:stCondLst>
                                    <p:cond delay="0"/>
                                  </p:stCondLst>
                                  <p:iterate type="lt">
                                    <p:tmPct val="10000"/>
                                  </p:iterate>
                                  <p:childTnLst>
                                    <p:set>
                                      <p:cBhvr>
                                        <p:cTn id="20" dur="1" fill="hold">
                                          <p:stCondLst>
                                            <p:cond delay="0"/>
                                          </p:stCondLst>
                                        </p:cTn>
                                        <p:tgtEl>
                                          <p:spTgt spid="3">
                                            <p:txEl>
                                              <p:pRg st="3" end="3"/>
                                            </p:txEl>
                                          </p:spTgt>
                                        </p:tgtEl>
                                        <p:attrNameLst>
                                          <p:attrName>style.visibility</p:attrName>
                                        </p:attrNameLst>
                                      </p:cBhvr>
                                      <p:to>
                                        <p:strVal val="visible"/>
                                      </p:to>
                                    </p:set>
                                    <p:anim by="(-#ppt_w*2)" calcmode="lin" valueType="num">
                                      <p:cBhvr rctx="PPT">
                                        <p:cTn id="21" dur="250" autoRev="1" fill="hold">
                                          <p:stCondLst>
                                            <p:cond delay="0"/>
                                          </p:stCondLst>
                                        </p:cTn>
                                        <p:tgtEl>
                                          <p:spTgt spid="3">
                                            <p:txEl>
                                              <p:pRg st="3" end="3"/>
                                            </p:txEl>
                                          </p:spTgt>
                                        </p:tgtEl>
                                        <p:attrNameLst>
                                          <p:attrName>ppt_w</p:attrName>
                                        </p:attrNameLst>
                                      </p:cBhvr>
                                    </p:anim>
                                    <p:anim by="(#ppt_w*0.50)" calcmode="lin" valueType="num">
                                      <p:cBhvr>
                                        <p:cTn id="22" dur="250" decel="50000" autoRev="1" fill="hold">
                                          <p:stCondLst>
                                            <p:cond delay="0"/>
                                          </p:stCondLst>
                                        </p:cTn>
                                        <p:tgtEl>
                                          <p:spTgt spid="3">
                                            <p:txEl>
                                              <p:pRg st="3" end="3"/>
                                            </p:txEl>
                                          </p:spTgt>
                                        </p:tgtEl>
                                        <p:attrNameLst>
                                          <p:attrName>ppt_x</p:attrName>
                                        </p:attrNameLst>
                                      </p:cBhvr>
                                    </p:anim>
                                    <p:anim from="(-#ppt_h/2)" to="(#ppt_y)" calcmode="lin" valueType="num">
                                      <p:cBhvr>
                                        <p:cTn id="23" dur="500" fill="hold">
                                          <p:stCondLst>
                                            <p:cond delay="0"/>
                                          </p:stCondLst>
                                        </p:cTn>
                                        <p:tgtEl>
                                          <p:spTgt spid="3">
                                            <p:txEl>
                                              <p:pRg st="3" end="3"/>
                                            </p:txEl>
                                          </p:spTgt>
                                        </p:tgtEl>
                                        <p:attrNameLst>
                                          <p:attrName>ppt_y</p:attrName>
                                        </p:attrNameLst>
                                      </p:cBhvr>
                                    </p:anim>
                                    <p:animRot by="21600000">
                                      <p:cBhvr>
                                        <p:cTn id="24" dur="500" fill="hold">
                                          <p:stCondLst>
                                            <p:cond delay="0"/>
                                          </p:stCondLst>
                                        </p:cTn>
                                        <p:tgtEl>
                                          <p:spTgt spid="3">
                                            <p:txEl>
                                              <p:pRg st="3" end="3"/>
                                            </p:txEl>
                                          </p:spTgt>
                                        </p:tgtEl>
                                        <p:attrNameLst>
                                          <p:attrName>r</p:attrName>
                                        </p:attrNameLst>
                                      </p:cBhvr>
                                    </p:animRot>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wipe(down)">
                                      <p:cBhvr>
                                        <p:cTn id="29" dur="870">
                                          <p:stCondLst>
                                            <p:cond delay="0"/>
                                          </p:stCondLst>
                                        </p:cTn>
                                        <p:tgtEl>
                                          <p:spTgt spid="3">
                                            <p:txEl>
                                              <p:pRg st="4" end="4"/>
                                            </p:txEl>
                                          </p:spTgt>
                                        </p:tgtEl>
                                      </p:cBhvr>
                                    </p:animEffect>
                                    <p:anim calcmode="lin" valueType="num">
                                      <p:cBhvr>
                                        <p:cTn id="30" dur="2733"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31" dur="996"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32" dur="996" tmFilter="0, 0; 0.125,0.2665; 0.25,0.4; 0.375,0.465; 0.5,0.5;  0.625,0.535; 0.75,0.6; 0.875,0.7335; 1,1">
                                          <p:stCondLst>
                                            <p:cond delay="996"/>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33" dur="498" tmFilter="0, 0; 0.125,0.2665; 0.25,0.4; 0.375,0.465; 0.5,0.5;  0.625,0.535; 0.75,0.6; 0.875,0.7335; 1,1">
                                          <p:stCondLst>
                                            <p:cond delay="1986"/>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34" dur="246" tmFilter="0, 0; 0.125,0.2665; 0.25,0.4; 0.375,0.465; 0.5,0.5;  0.625,0.535; 0.75,0.6; 0.875,0.7335; 1,1">
                                          <p:stCondLst>
                                            <p:cond delay="2484"/>
                                          </p:stCondLst>
                                        </p:cTn>
                                        <p:tgtEl>
                                          <p:spTgt spid="3">
                                            <p:txEl>
                                              <p:pRg st="4" end="4"/>
                                            </p:txEl>
                                          </p:spTgt>
                                        </p:tgtEl>
                                        <p:attrNameLst>
                                          <p:attrName>ppt_y</p:attrName>
                                        </p:attrNameLst>
                                      </p:cBhvr>
                                      <p:tavLst>
                                        <p:tav tm="0" fmla="#ppt_y-sin(pi*$)/81">
                                          <p:val>
                                            <p:fltVal val="0"/>
                                          </p:val>
                                        </p:tav>
                                        <p:tav tm="100000">
                                          <p:val>
                                            <p:fltVal val="1"/>
                                          </p:val>
                                        </p:tav>
                                      </p:tavLst>
                                    </p:anim>
                                    <p:animScale>
                                      <p:cBhvr>
                                        <p:cTn id="35" dur="39">
                                          <p:stCondLst>
                                            <p:cond delay="975"/>
                                          </p:stCondLst>
                                        </p:cTn>
                                        <p:tgtEl>
                                          <p:spTgt spid="3">
                                            <p:txEl>
                                              <p:pRg st="4" end="4"/>
                                            </p:txEl>
                                          </p:spTgt>
                                        </p:tgtEl>
                                      </p:cBhvr>
                                      <p:to x="100000" y="60000"/>
                                    </p:animScale>
                                    <p:animScale>
                                      <p:cBhvr>
                                        <p:cTn id="36" dur="249" decel="50000">
                                          <p:stCondLst>
                                            <p:cond delay="1014"/>
                                          </p:stCondLst>
                                        </p:cTn>
                                        <p:tgtEl>
                                          <p:spTgt spid="3">
                                            <p:txEl>
                                              <p:pRg st="4" end="4"/>
                                            </p:txEl>
                                          </p:spTgt>
                                        </p:tgtEl>
                                      </p:cBhvr>
                                      <p:to x="100000" y="100000"/>
                                    </p:animScale>
                                    <p:animScale>
                                      <p:cBhvr>
                                        <p:cTn id="37" dur="39">
                                          <p:stCondLst>
                                            <p:cond delay="1968"/>
                                          </p:stCondLst>
                                        </p:cTn>
                                        <p:tgtEl>
                                          <p:spTgt spid="3">
                                            <p:txEl>
                                              <p:pRg st="4" end="4"/>
                                            </p:txEl>
                                          </p:spTgt>
                                        </p:tgtEl>
                                      </p:cBhvr>
                                      <p:to x="100000" y="80000"/>
                                    </p:animScale>
                                    <p:animScale>
                                      <p:cBhvr>
                                        <p:cTn id="38" dur="249" decel="50000">
                                          <p:stCondLst>
                                            <p:cond delay="2007"/>
                                          </p:stCondLst>
                                        </p:cTn>
                                        <p:tgtEl>
                                          <p:spTgt spid="3">
                                            <p:txEl>
                                              <p:pRg st="4" end="4"/>
                                            </p:txEl>
                                          </p:spTgt>
                                        </p:tgtEl>
                                      </p:cBhvr>
                                      <p:to x="100000" y="100000"/>
                                    </p:animScale>
                                    <p:animScale>
                                      <p:cBhvr>
                                        <p:cTn id="39" dur="39">
                                          <p:stCondLst>
                                            <p:cond delay="2463"/>
                                          </p:stCondLst>
                                        </p:cTn>
                                        <p:tgtEl>
                                          <p:spTgt spid="3">
                                            <p:txEl>
                                              <p:pRg st="4" end="4"/>
                                            </p:txEl>
                                          </p:spTgt>
                                        </p:tgtEl>
                                      </p:cBhvr>
                                      <p:to x="100000" y="90000"/>
                                    </p:animScale>
                                    <p:animScale>
                                      <p:cBhvr>
                                        <p:cTn id="40" dur="249" decel="50000">
                                          <p:stCondLst>
                                            <p:cond delay="2502"/>
                                          </p:stCondLst>
                                        </p:cTn>
                                        <p:tgtEl>
                                          <p:spTgt spid="3">
                                            <p:txEl>
                                              <p:pRg st="4" end="4"/>
                                            </p:txEl>
                                          </p:spTgt>
                                        </p:tgtEl>
                                      </p:cBhvr>
                                      <p:to x="100000" y="100000"/>
                                    </p:animScale>
                                    <p:animScale>
                                      <p:cBhvr>
                                        <p:cTn id="41" dur="39">
                                          <p:stCondLst>
                                            <p:cond delay="2712"/>
                                          </p:stCondLst>
                                        </p:cTn>
                                        <p:tgtEl>
                                          <p:spTgt spid="3">
                                            <p:txEl>
                                              <p:pRg st="4" end="4"/>
                                            </p:txEl>
                                          </p:spTgt>
                                        </p:tgtEl>
                                      </p:cBhvr>
                                      <p:to x="100000" y="95000"/>
                                    </p:animScale>
                                    <p:animScale>
                                      <p:cBhvr>
                                        <p:cTn id="42" dur="249" decel="50000">
                                          <p:stCondLst>
                                            <p:cond delay="2751"/>
                                          </p:stCondLst>
                                        </p:cTn>
                                        <p:tgtEl>
                                          <p:spTgt spid="3">
                                            <p:txEl>
                                              <p:pRg st="4" end="4"/>
                                            </p:txEl>
                                          </p:spTgt>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3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30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6" presetClass="entr" presetSubtype="16"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circle(in)">
                                      <p:cBhvr>
                                        <p:cTn id="53" dur="2000"/>
                                        <p:tgtEl>
                                          <p:spTgt spid="3">
                                            <p:txEl>
                                              <p:pRg st="6" end="6"/>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51" presetClass="entr" presetSubtype="0" fill="hold" nodeType="clickEffect">
                                  <p:stCondLst>
                                    <p:cond delay="0"/>
                                  </p:stCondLst>
                                  <p:childTnLst>
                                    <p:set>
                                      <p:cBhvr>
                                        <p:cTn id="57" dur="1" fill="hold">
                                          <p:stCondLst>
                                            <p:cond delay="0"/>
                                          </p:stCondLst>
                                        </p:cTn>
                                        <p:tgtEl>
                                          <p:spTgt spid="3">
                                            <p:txEl>
                                              <p:pRg st="7" end="7"/>
                                            </p:txEl>
                                          </p:spTgt>
                                        </p:tgtEl>
                                        <p:attrNameLst>
                                          <p:attrName>style.visibility</p:attrName>
                                        </p:attrNameLst>
                                      </p:cBhvr>
                                      <p:to>
                                        <p:strVal val="visible"/>
                                      </p:to>
                                    </p:set>
                                    <p:animEffect transition="in" filter="fade">
                                      <p:cBhvr>
                                        <p:cTn id="58" dur="1155" decel="100000"/>
                                        <p:tgtEl>
                                          <p:spTgt spid="3">
                                            <p:txEl>
                                              <p:pRg st="7" end="7"/>
                                            </p:txEl>
                                          </p:spTgt>
                                        </p:tgtEl>
                                      </p:cBhvr>
                                    </p:animEffect>
                                    <p:animScale>
                                      <p:cBhvr>
                                        <p:cTn id="59" dur="1155" decel="100000"/>
                                        <p:tgtEl>
                                          <p:spTgt spid="3">
                                            <p:txEl>
                                              <p:pRg st="7" end="7"/>
                                            </p:txEl>
                                          </p:spTgt>
                                        </p:tgtEl>
                                      </p:cBhvr>
                                      <p:from x="10000" y="10000"/>
                                      <p:to x="200000" y="450000"/>
                                    </p:animScale>
                                    <p:animScale>
                                      <p:cBhvr>
                                        <p:cTn id="60" dur="1845" accel="100000" fill="hold">
                                          <p:stCondLst>
                                            <p:cond delay="1155"/>
                                          </p:stCondLst>
                                        </p:cTn>
                                        <p:tgtEl>
                                          <p:spTgt spid="3">
                                            <p:txEl>
                                              <p:pRg st="7" end="7"/>
                                            </p:txEl>
                                          </p:spTgt>
                                        </p:tgtEl>
                                      </p:cBhvr>
                                      <p:from x="200000" y="450000"/>
                                      <p:to x="100000" y="100000"/>
                                    </p:animScale>
                                    <p:set>
                                      <p:cBhvr>
                                        <p:cTn id="61" dur="1155" fill="hold"/>
                                        <p:tgtEl>
                                          <p:spTgt spid="3">
                                            <p:txEl>
                                              <p:pRg st="7" end="7"/>
                                            </p:txEl>
                                          </p:spTgt>
                                        </p:tgtEl>
                                        <p:attrNameLst>
                                          <p:attrName>ppt_x</p:attrName>
                                        </p:attrNameLst>
                                      </p:cBhvr>
                                      <p:to>
                                        <p:strVal val="(0.5)"/>
                                      </p:to>
                                    </p:set>
                                    <p:anim from="(0.5)" to="(#ppt_x)" calcmode="lin" valueType="num">
                                      <p:cBhvr>
                                        <p:cTn id="62" dur="1845" accel="100000" fill="hold">
                                          <p:stCondLst>
                                            <p:cond delay="1155"/>
                                          </p:stCondLst>
                                        </p:cTn>
                                        <p:tgtEl>
                                          <p:spTgt spid="3">
                                            <p:txEl>
                                              <p:pRg st="7" end="7"/>
                                            </p:txEl>
                                          </p:spTgt>
                                        </p:tgtEl>
                                        <p:attrNameLst>
                                          <p:attrName>ppt_x</p:attrName>
                                        </p:attrNameLst>
                                      </p:cBhvr>
                                    </p:anim>
                                    <p:set>
                                      <p:cBhvr>
                                        <p:cTn id="63" dur="1155" fill="hold"/>
                                        <p:tgtEl>
                                          <p:spTgt spid="3">
                                            <p:txEl>
                                              <p:pRg st="7" end="7"/>
                                            </p:txEl>
                                          </p:spTgt>
                                        </p:tgtEl>
                                        <p:attrNameLst>
                                          <p:attrName>ppt_y</p:attrName>
                                        </p:attrNameLst>
                                      </p:cBhvr>
                                      <p:to>
                                        <p:strVal val="(#ppt_y+0.4)"/>
                                      </p:to>
                                    </p:set>
                                    <p:anim from="(#ppt_y+0.4)" to="(#ppt_y)" calcmode="lin" valueType="num">
                                      <p:cBhvr>
                                        <p:cTn id="64" dur="1845" accel="100000" fill="hold">
                                          <p:stCondLst>
                                            <p:cond delay="1155"/>
                                          </p:stCondLst>
                                        </p:cTn>
                                        <p:tgtEl>
                                          <p:spTgt spid="3">
                                            <p:txEl>
                                              <p:pRg st="7" end="7"/>
                                            </p:txEl>
                                          </p:spTgt>
                                        </p:tgtEl>
                                        <p:attrNameLst>
                                          <p:attrName>ppt_y</p:attrName>
                                        </p:attrNameLst>
                                      </p:cBhvr>
                                    </p:anim>
                                  </p:childTnLst>
                                </p:cTn>
                              </p:par>
                            </p:childTnLst>
                          </p:cTn>
                        </p:par>
                      </p:childTnLst>
                    </p:cTn>
                  </p:par>
                  <p:par>
                    <p:cTn id="65" fill="hold">
                      <p:stCondLst>
                        <p:cond delay="indefinite"/>
                      </p:stCondLst>
                      <p:childTnLst>
                        <p:par>
                          <p:cTn id="66" fill="hold">
                            <p:stCondLst>
                              <p:cond delay="0"/>
                            </p:stCondLst>
                            <p:childTnLst>
                              <p:par>
                                <p:cTn id="67" presetID="25" presetClass="entr" presetSubtype="0" fill="hold" nodeType="clickEffect">
                                  <p:stCondLst>
                                    <p:cond delay="0"/>
                                  </p:stCondLst>
                                  <p:childTnLst>
                                    <p:set>
                                      <p:cBhvr>
                                        <p:cTn id="68" dur="1" fill="hold">
                                          <p:stCondLst>
                                            <p:cond delay="0"/>
                                          </p:stCondLst>
                                        </p:cTn>
                                        <p:tgtEl>
                                          <p:spTgt spid="3">
                                            <p:txEl>
                                              <p:pRg st="8" end="8"/>
                                            </p:txEl>
                                          </p:spTgt>
                                        </p:tgtEl>
                                        <p:attrNameLst>
                                          <p:attrName>style.visibility</p:attrName>
                                        </p:attrNameLst>
                                      </p:cBhvr>
                                      <p:to>
                                        <p:strVal val="visible"/>
                                      </p:to>
                                    </p:set>
                                    <p:anim calcmode="lin" valueType="num">
                                      <p:cBhvr>
                                        <p:cTn id="69" dur="500" decel="50000" fill="hold">
                                          <p:stCondLst>
                                            <p:cond delay="0"/>
                                          </p:stCondLst>
                                        </p:cTn>
                                        <p:tgtEl>
                                          <p:spTgt spid="3">
                                            <p:txEl>
                                              <p:pRg st="8" end="8"/>
                                            </p:txEl>
                                          </p:spTgt>
                                        </p:tgtEl>
                                        <p:attrNameLst>
                                          <p:attrName>style.rotation</p:attrName>
                                        </p:attrNameLst>
                                      </p:cBhvr>
                                      <p:tavLst>
                                        <p:tav tm="0">
                                          <p:val>
                                            <p:fltVal val="-90"/>
                                          </p:val>
                                        </p:tav>
                                        <p:tav tm="100000">
                                          <p:val>
                                            <p:fltVal val="0"/>
                                          </p:val>
                                        </p:tav>
                                      </p:tavLst>
                                    </p:anim>
                                    <p:anim calcmode="lin" valueType="num">
                                      <p:cBhvr>
                                        <p:cTn id="70" dur="500" decel="50000" fill="hold">
                                          <p:stCondLst>
                                            <p:cond delay="0"/>
                                          </p:stCondLst>
                                        </p:cTn>
                                        <p:tgtEl>
                                          <p:spTgt spid="3">
                                            <p:txEl>
                                              <p:pRg st="8" end="8"/>
                                            </p:txEl>
                                          </p:spTgt>
                                        </p:tgtEl>
                                        <p:attrNameLst>
                                          <p:attrName>ppt_w</p:attrName>
                                        </p:attrNameLst>
                                      </p:cBhvr>
                                      <p:tavLst>
                                        <p:tav tm="0">
                                          <p:val>
                                            <p:strVal val="#ppt_w"/>
                                          </p:val>
                                        </p:tav>
                                        <p:tav tm="100000">
                                          <p:val>
                                            <p:strVal val="#ppt_w*.05"/>
                                          </p:val>
                                        </p:tav>
                                      </p:tavLst>
                                    </p:anim>
                                    <p:anim calcmode="lin" valueType="num">
                                      <p:cBhvr>
                                        <p:cTn id="71" dur="500" accel="50000" fill="hold">
                                          <p:stCondLst>
                                            <p:cond delay="500"/>
                                          </p:stCondLst>
                                        </p:cTn>
                                        <p:tgtEl>
                                          <p:spTgt spid="3">
                                            <p:txEl>
                                              <p:pRg st="8" end="8"/>
                                            </p:txEl>
                                          </p:spTgt>
                                        </p:tgtEl>
                                        <p:attrNameLst>
                                          <p:attrName>ppt_w</p:attrName>
                                        </p:attrNameLst>
                                      </p:cBhvr>
                                      <p:tavLst>
                                        <p:tav tm="0">
                                          <p:val>
                                            <p:strVal val="#ppt_w*.05"/>
                                          </p:val>
                                        </p:tav>
                                        <p:tav tm="100000">
                                          <p:val>
                                            <p:strVal val="#ppt_w"/>
                                          </p:val>
                                        </p:tav>
                                      </p:tavLst>
                                    </p:anim>
                                    <p:anim calcmode="lin" valueType="num">
                                      <p:cBhvr>
                                        <p:cTn id="72" dur="10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73" dur="500" decel="50000" fill="hold">
                                          <p:stCondLst>
                                            <p:cond delay="0"/>
                                          </p:stCondLst>
                                        </p:cTn>
                                        <p:tgtEl>
                                          <p:spTgt spid="3">
                                            <p:txEl>
                                              <p:pRg st="8" end="8"/>
                                            </p:txEl>
                                          </p:spTgt>
                                        </p:tgtEl>
                                        <p:attrNameLst>
                                          <p:attrName>ppt_x</p:attrName>
                                        </p:attrNameLst>
                                      </p:cBhvr>
                                      <p:tavLst>
                                        <p:tav tm="0">
                                          <p:val>
                                            <p:strVal val="#ppt_x+.4"/>
                                          </p:val>
                                        </p:tav>
                                        <p:tav tm="100000">
                                          <p:val>
                                            <p:strVal val="#ppt_x"/>
                                          </p:val>
                                        </p:tav>
                                      </p:tavLst>
                                    </p:anim>
                                    <p:anim calcmode="lin" valueType="num">
                                      <p:cBhvr>
                                        <p:cTn id="74" dur="500" decel="50000" fill="hold">
                                          <p:stCondLst>
                                            <p:cond delay="0"/>
                                          </p:stCondLst>
                                        </p:cTn>
                                        <p:tgtEl>
                                          <p:spTgt spid="3">
                                            <p:txEl>
                                              <p:pRg st="8" end="8"/>
                                            </p:txEl>
                                          </p:spTgt>
                                        </p:tgtEl>
                                        <p:attrNameLst>
                                          <p:attrName>ppt_y</p:attrName>
                                        </p:attrNameLst>
                                      </p:cBhvr>
                                      <p:tavLst>
                                        <p:tav tm="0">
                                          <p:val>
                                            <p:strVal val="#ppt_y-.2"/>
                                          </p:val>
                                        </p:tav>
                                        <p:tav tm="100000">
                                          <p:val>
                                            <p:strVal val="#ppt_y+.1"/>
                                          </p:val>
                                        </p:tav>
                                      </p:tavLst>
                                    </p:anim>
                                    <p:anim calcmode="lin" valueType="num">
                                      <p:cBhvr>
                                        <p:cTn id="75" dur="500" accel="50000" fill="hold">
                                          <p:stCondLst>
                                            <p:cond delay="500"/>
                                          </p:stCondLst>
                                        </p:cTn>
                                        <p:tgtEl>
                                          <p:spTgt spid="3">
                                            <p:txEl>
                                              <p:pRg st="8" end="8"/>
                                            </p:txEl>
                                          </p:spTgt>
                                        </p:tgtEl>
                                        <p:attrNameLst>
                                          <p:attrName>ppt_y</p:attrName>
                                        </p:attrNameLst>
                                      </p:cBhvr>
                                      <p:tavLst>
                                        <p:tav tm="0">
                                          <p:val>
                                            <p:strVal val="#ppt_y+.1"/>
                                          </p:val>
                                        </p:tav>
                                        <p:tav tm="100000">
                                          <p:val>
                                            <p:strVal val="#ppt_y"/>
                                          </p:val>
                                        </p:tav>
                                      </p:tavLst>
                                    </p:anim>
                                    <p:animEffect transition="in" filter="fade">
                                      <p:cBhvr>
                                        <p:cTn id="76" dur="1000" decel="50000">
                                          <p:stCondLst>
                                            <p:cond delay="0"/>
                                          </p:stCondLst>
                                        </p:cTn>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457200" y="1295400"/>
            <a:ext cx="8229600" cy="5334000"/>
          </a:xfrm>
        </p:spPr>
        <p:txBody>
          <a:bodyPr/>
          <a:lstStyle/>
          <a:p>
            <a:pPr>
              <a:lnSpc>
                <a:spcPct val="80000"/>
              </a:lnSpc>
            </a:pPr>
            <a:r>
              <a:rPr lang="en-US" sz="2000"/>
              <a:t>Mentransfer training</a:t>
            </a:r>
          </a:p>
          <a:p>
            <a:pPr lvl="1">
              <a:lnSpc>
                <a:spcPct val="80000"/>
              </a:lnSpc>
            </a:pPr>
            <a:r>
              <a:rPr lang="en-US" sz="1800"/>
              <a:t>Self-management strategies</a:t>
            </a:r>
          </a:p>
          <a:p>
            <a:pPr lvl="1">
              <a:lnSpc>
                <a:spcPct val="80000"/>
              </a:lnSpc>
            </a:pPr>
            <a:r>
              <a:rPr lang="en-US" sz="1800"/>
              <a:t>Peer dan manager support</a:t>
            </a:r>
          </a:p>
          <a:p>
            <a:pPr lvl="1">
              <a:lnSpc>
                <a:spcPct val="80000"/>
              </a:lnSpc>
              <a:buFontTx/>
              <a:buNone/>
            </a:pPr>
            <a:endParaRPr lang="en-US" sz="1800"/>
          </a:p>
          <a:p>
            <a:pPr>
              <a:lnSpc>
                <a:spcPct val="80000"/>
              </a:lnSpc>
            </a:pPr>
            <a:r>
              <a:rPr lang="en-US" sz="2000"/>
              <a:t>Memilih metode training</a:t>
            </a:r>
          </a:p>
          <a:p>
            <a:pPr>
              <a:lnSpc>
                <a:spcPct val="80000"/>
              </a:lnSpc>
            </a:pPr>
            <a:r>
              <a:rPr lang="en-US" sz="2000"/>
              <a:t>Traditional Method</a:t>
            </a:r>
          </a:p>
          <a:p>
            <a:pPr lvl="1">
              <a:lnSpc>
                <a:spcPct val="80000"/>
              </a:lnSpc>
            </a:pPr>
            <a:r>
              <a:rPr lang="en-US" sz="1800"/>
              <a:t>Presentational techniques (classroom instruction, video teleconferencing, audiovisual technique)</a:t>
            </a:r>
          </a:p>
          <a:p>
            <a:pPr lvl="1">
              <a:lnSpc>
                <a:spcPct val="80000"/>
              </a:lnSpc>
            </a:pPr>
            <a:r>
              <a:rPr lang="en-US" sz="1800"/>
              <a:t>Hands on techniques  (on the job training, apprenticeship, simulation, business game, behavior modeling, interactive video)</a:t>
            </a:r>
          </a:p>
          <a:p>
            <a:pPr lvl="1">
              <a:lnSpc>
                <a:spcPct val="80000"/>
              </a:lnSpc>
            </a:pPr>
            <a:r>
              <a:rPr lang="en-US" sz="1800"/>
              <a:t>Group techniques (Adventure learning-outbound, team training)</a:t>
            </a:r>
          </a:p>
          <a:p>
            <a:pPr lvl="1">
              <a:lnSpc>
                <a:spcPct val="80000"/>
              </a:lnSpc>
              <a:buFontTx/>
              <a:buNone/>
            </a:pPr>
            <a:endParaRPr lang="en-US" sz="1800"/>
          </a:p>
          <a:p>
            <a:pPr>
              <a:lnSpc>
                <a:spcPct val="80000"/>
              </a:lnSpc>
            </a:pPr>
            <a:r>
              <a:rPr lang="en-US" sz="2000"/>
              <a:t>E-Learning Method</a:t>
            </a:r>
          </a:p>
          <a:p>
            <a:pPr lvl="1">
              <a:lnSpc>
                <a:spcPct val="80000"/>
              </a:lnSpc>
            </a:pPr>
            <a:r>
              <a:rPr lang="en-US" sz="1800"/>
              <a:t>CD-ROM, DVD, Laser Disc, Interactive video, Internet atau Web based Training, Distance Learning, Intelligent Tutoring System.</a:t>
            </a:r>
          </a:p>
        </p:txBody>
      </p:sp>
      <p:sp>
        <p:nvSpPr>
          <p:cNvPr id="6" name="Slide Number Placeholder 5"/>
          <p:cNvSpPr>
            <a:spLocks noGrp="1"/>
          </p:cNvSpPr>
          <p:nvPr>
            <p:ph type="sldNum" sz="quarter" idx="12"/>
          </p:nvPr>
        </p:nvSpPr>
        <p:spPr/>
        <p:txBody>
          <a:bodyPr/>
          <a:lstStyle/>
          <a:p>
            <a:fld id="{C2447E67-ABB3-4E34-AE79-9B4294CC4DE3}" type="slidenum">
              <a:rPr lang="en-US"/>
              <a:pPr/>
              <a:t>50</a:t>
            </a:fld>
            <a:endParaRPr lang="en-US"/>
          </a:p>
        </p:txBody>
      </p:sp>
      <p:sp>
        <p:nvSpPr>
          <p:cNvPr id="18434" name="Rectangle 2"/>
          <p:cNvSpPr>
            <a:spLocks noGrp="1" noChangeArrowheads="1"/>
          </p:cNvSpPr>
          <p:nvPr>
            <p:ph type="title"/>
          </p:nvPr>
        </p:nvSpPr>
        <p:spPr>
          <a:xfrm>
            <a:off x="442913" y="103188"/>
            <a:ext cx="8243887" cy="822325"/>
          </a:xfrm>
        </p:spPr>
        <p:txBody>
          <a:bodyPr/>
          <a:lstStyle/>
          <a:p>
            <a:r>
              <a:rPr lang="en-US" sz="3200" b="1"/>
              <a:t>Komponen Desain Instruksional </a:t>
            </a: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3"/>
          <p:cNvSpPr>
            <a:spLocks noGrp="1"/>
          </p:cNvSpPr>
          <p:nvPr>
            <p:ph type="sldNum" sz="quarter" idx="12"/>
          </p:nvPr>
        </p:nvSpPr>
        <p:spPr/>
        <p:txBody>
          <a:bodyPr/>
          <a:lstStyle/>
          <a:p>
            <a:fld id="{CC7054F0-9945-409D-A37E-101C0A3F7891}" type="slidenum">
              <a:rPr lang="en-US"/>
              <a:pPr/>
              <a:t>51</a:t>
            </a:fld>
            <a:endParaRPr lang="en-US"/>
          </a:p>
        </p:txBody>
      </p:sp>
      <p:sp>
        <p:nvSpPr>
          <p:cNvPr id="31775" name="Rectangle 31"/>
          <p:cNvSpPr>
            <a:spLocks noGrp="1" noChangeArrowheads="1"/>
          </p:cNvSpPr>
          <p:nvPr>
            <p:ph type="title" idx="4294967295"/>
          </p:nvPr>
        </p:nvSpPr>
        <p:spPr>
          <a:xfrm>
            <a:off x="0" y="103188"/>
            <a:ext cx="8243888" cy="887412"/>
          </a:xfrm>
        </p:spPr>
        <p:txBody>
          <a:bodyPr/>
          <a:lstStyle/>
          <a:p>
            <a:r>
              <a:rPr lang="en-US" sz="3200" b="1"/>
              <a:t>TRAINING DESIGN PROCESS</a:t>
            </a:r>
          </a:p>
        </p:txBody>
      </p:sp>
      <p:sp>
        <p:nvSpPr>
          <p:cNvPr id="31748" name="Text Box 4"/>
          <p:cNvSpPr txBox="1">
            <a:spLocks noChangeArrowheads="1"/>
          </p:cNvSpPr>
          <p:nvPr/>
        </p:nvSpPr>
        <p:spPr bwMode="auto">
          <a:xfrm>
            <a:off x="685800" y="1600200"/>
            <a:ext cx="251460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31767" name="Rectangle 23"/>
          <p:cNvSpPr>
            <a:spLocks noChangeArrowheads="1"/>
          </p:cNvSpPr>
          <p:nvPr/>
        </p:nvSpPr>
        <p:spPr bwMode="auto">
          <a:xfrm>
            <a:off x="0" y="1714500"/>
            <a:ext cx="9144000" cy="0"/>
          </a:xfrm>
          <a:prstGeom prst="rect">
            <a:avLst/>
          </a:prstGeom>
          <a:noFill/>
          <a:ln w="9525">
            <a:noFill/>
            <a:miter lim="800000"/>
            <a:headEnd/>
            <a:tailEnd/>
          </a:ln>
          <a:effectLst/>
        </p:spPr>
        <p:txBody>
          <a:bodyPr wrap="none" anchor="ctr">
            <a:spAutoFit/>
          </a:bodyPr>
          <a:lstStyle/>
          <a:p>
            <a:endParaRPr lang="en-US"/>
          </a:p>
        </p:txBody>
      </p:sp>
      <p:grpSp>
        <p:nvGrpSpPr>
          <p:cNvPr id="2" name="Group 7"/>
          <p:cNvGrpSpPr>
            <a:grpSpLocks noChangeAspect="1"/>
          </p:cNvGrpSpPr>
          <p:nvPr/>
        </p:nvGrpSpPr>
        <p:grpSpPr bwMode="auto">
          <a:xfrm>
            <a:off x="533400" y="1371600"/>
            <a:ext cx="8077200" cy="4800600"/>
            <a:chOff x="2810" y="130"/>
            <a:chExt cx="7200" cy="4629"/>
          </a:xfrm>
        </p:grpSpPr>
        <p:sp>
          <p:nvSpPr>
            <p:cNvPr id="31766" name="AutoShape 22"/>
            <p:cNvSpPr>
              <a:spLocks noChangeAspect="1" noChangeArrowheads="1" noTextEdit="1"/>
            </p:cNvSpPr>
            <p:nvPr/>
          </p:nvSpPr>
          <p:spPr bwMode="auto">
            <a:xfrm>
              <a:off x="2810" y="130"/>
              <a:ext cx="7200" cy="4629"/>
            </a:xfrm>
            <a:prstGeom prst="rect">
              <a:avLst/>
            </a:prstGeom>
            <a:noFill/>
          </p:spPr>
          <p:txBody>
            <a:bodyPr/>
            <a:lstStyle/>
            <a:p>
              <a:endParaRPr lang="en-US"/>
            </a:p>
          </p:txBody>
        </p:sp>
        <p:sp>
          <p:nvSpPr>
            <p:cNvPr id="31765" name="Text Box 21"/>
            <p:cNvSpPr txBox="1">
              <a:spLocks noChangeArrowheads="1"/>
            </p:cNvSpPr>
            <p:nvPr/>
          </p:nvSpPr>
          <p:spPr bwMode="auto">
            <a:xfrm>
              <a:off x="3710" y="747"/>
              <a:ext cx="1350" cy="772"/>
            </a:xfrm>
            <a:prstGeom prst="rect">
              <a:avLst/>
            </a:prstGeom>
            <a:solidFill>
              <a:srgbClr val="FFFFFF"/>
            </a:solidFill>
            <a:ln w="9525">
              <a:solidFill>
                <a:srgbClr val="000000"/>
              </a:solidFill>
              <a:miter lim="800000"/>
              <a:headEnd/>
              <a:tailEnd/>
            </a:ln>
          </p:spPr>
          <p:txBody>
            <a:bodyPr/>
            <a:lstStyle/>
            <a:p>
              <a:pPr eaLnBrk="1" hangingPunct="1"/>
              <a:r>
                <a:rPr lang="en-US" sz="1600" b="1">
                  <a:latin typeface="Arial" charset="0"/>
                  <a:cs typeface="Times New Roman" pitchFamily="18" charset="0"/>
                </a:rPr>
                <a:t>Need Assessment</a:t>
              </a:r>
              <a:endParaRPr lang="en-US" sz="1600" b="1">
                <a:latin typeface="Arial" charset="0"/>
              </a:endParaRPr>
            </a:p>
          </p:txBody>
        </p:sp>
        <p:sp>
          <p:nvSpPr>
            <p:cNvPr id="31764" name="Text Box 20"/>
            <p:cNvSpPr txBox="1">
              <a:spLocks noChangeArrowheads="1"/>
            </p:cNvSpPr>
            <p:nvPr/>
          </p:nvSpPr>
          <p:spPr bwMode="auto">
            <a:xfrm>
              <a:off x="5660" y="747"/>
              <a:ext cx="1500" cy="926"/>
            </a:xfrm>
            <a:prstGeom prst="rect">
              <a:avLst/>
            </a:prstGeom>
            <a:solidFill>
              <a:srgbClr val="FFFFFF"/>
            </a:solidFill>
            <a:ln w="9525">
              <a:solidFill>
                <a:srgbClr val="000000"/>
              </a:solidFill>
              <a:miter lim="800000"/>
              <a:headEnd/>
              <a:tailEnd/>
            </a:ln>
          </p:spPr>
          <p:txBody>
            <a:bodyPr/>
            <a:lstStyle/>
            <a:p>
              <a:pPr eaLnBrk="1" hangingPunct="1"/>
              <a:r>
                <a:rPr lang="en-US" sz="1600" b="1">
                  <a:latin typeface="Arial" charset="0"/>
                  <a:cs typeface="Times New Roman" pitchFamily="18" charset="0"/>
                </a:rPr>
                <a:t>Menyakinkan Kesiapan Training</a:t>
              </a:r>
              <a:endParaRPr lang="en-US" sz="1600" b="1">
                <a:latin typeface="Arial" charset="0"/>
              </a:endParaRPr>
            </a:p>
          </p:txBody>
        </p:sp>
        <p:sp>
          <p:nvSpPr>
            <p:cNvPr id="31763" name="Text Box 19"/>
            <p:cNvSpPr txBox="1">
              <a:spLocks noChangeArrowheads="1"/>
            </p:cNvSpPr>
            <p:nvPr/>
          </p:nvSpPr>
          <p:spPr bwMode="auto">
            <a:xfrm>
              <a:off x="7910" y="747"/>
              <a:ext cx="1650" cy="926"/>
            </a:xfrm>
            <a:prstGeom prst="rect">
              <a:avLst/>
            </a:prstGeom>
            <a:solidFill>
              <a:srgbClr val="FFFFFF"/>
            </a:solidFill>
            <a:ln w="9525">
              <a:solidFill>
                <a:srgbClr val="000000"/>
              </a:solidFill>
              <a:miter lim="800000"/>
              <a:headEnd/>
              <a:tailEnd/>
            </a:ln>
          </p:spPr>
          <p:txBody>
            <a:bodyPr/>
            <a:lstStyle/>
            <a:p>
              <a:pPr eaLnBrk="1" hangingPunct="1"/>
              <a:r>
                <a:rPr lang="en-US" sz="1600" b="1">
                  <a:latin typeface="Arial" charset="0"/>
                  <a:cs typeface="Times New Roman" pitchFamily="18" charset="0"/>
                </a:rPr>
                <a:t>Menciptakan Learning Enviroment</a:t>
              </a:r>
              <a:endParaRPr lang="en-US" sz="1600" b="1">
                <a:latin typeface="Arial" charset="0"/>
              </a:endParaRPr>
            </a:p>
          </p:txBody>
        </p:sp>
        <p:sp>
          <p:nvSpPr>
            <p:cNvPr id="31762" name="Text Box 18"/>
            <p:cNvSpPr txBox="1">
              <a:spLocks noChangeArrowheads="1"/>
            </p:cNvSpPr>
            <p:nvPr/>
          </p:nvSpPr>
          <p:spPr bwMode="auto">
            <a:xfrm>
              <a:off x="5960" y="2290"/>
              <a:ext cx="1500" cy="771"/>
            </a:xfrm>
            <a:prstGeom prst="rect">
              <a:avLst/>
            </a:prstGeom>
            <a:solidFill>
              <a:srgbClr val="FFFFFF"/>
            </a:solidFill>
            <a:ln w="9525">
              <a:solidFill>
                <a:srgbClr val="000000"/>
              </a:solidFill>
              <a:miter lim="800000"/>
              <a:headEnd/>
              <a:tailEnd/>
            </a:ln>
          </p:spPr>
          <p:txBody>
            <a:bodyPr/>
            <a:lstStyle/>
            <a:p>
              <a:pPr eaLnBrk="1" hangingPunct="1"/>
              <a:r>
                <a:rPr lang="en-US" sz="1600" b="1">
                  <a:latin typeface="Arial" charset="0"/>
                  <a:cs typeface="Times New Roman" pitchFamily="18" charset="0"/>
                </a:rPr>
                <a:t>Transfer of Training</a:t>
              </a:r>
              <a:endParaRPr lang="en-US" sz="1600" b="1">
                <a:latin typeface="Arial" charset="0"/>
              </a:endParaRPr>
            </a:p>
          </p:txBody>
        </p:sp>
        <p:sp>
          <p:nvSpPr>
            <p:cNvPr id="31761" name="Text Box 17"/>
            <p:cNvSpPr txBox="1">
              <a:spLocks noChangeArrowheads="1"/>
            </p:cNvSpPr>
            <p:nvPr/>
          </p:nvSpPr>
          <p:spPr bwMode="auto">
            <a:xfrm>
              <a:off x="3710" y="2136"/>
              <a:ext cx="1650" cy="925"/>
            </a:xfrm>
            <a:prstGeom prst="rect">
              <a:avLst/>
            </a:prstGeom>
            <a:solidFill>
              <a:srgbClr val="FFFFFF"/>
            </a:solidFill>
            <a:ln w="9525">
              <a:solidFill>
                <a:srgbClr val="000000"/>
              </a:solidFill>
              <a:miter lim="800000"/>
              <a:headEnd/>
              <a:tailEnd/>
            </a:ln>
          </p:spPr>
          <p:txBody>
            <a:bodyPr/>
            <a:lstStyle/>
            <a:p>
              <a:pPr eaLnBrk="1" hangingPunct="1"/>
              <a:r>
                <a:rPr lang="en-US" sz="1600" b="1">
                  <a:latin typeface="Arial" charset="0"/>
                  <a:cs typeface="Times New Roman" pitchFamily="18" charset="0"/>
                </a:rPr>
                <a:t>Mengembangkan  Perencanaan Evaluasi</a:t>
              </a:r>
              <a:endParaRPr lang="en-US" sz="1600" b="1">
                <a:latin typeface="Arial" charset="0"/>
              </a:endParaRPr>
            </a:p>
          </p:txBody>
        </p:sp>
        <p:sp>
          <p:nvSpPr>
            <p:cNvPr id="31760" name="Text Box 16"/>
            <p:cNvSpPr txBox="1">
              <a:spLocks noChangeArrowheads="1"/>
            </p:cNvSpPr>
            <p:nvPr/>
          </p:nvSpPr>
          <p:spPr bwMode="auto">
            <a:xfrm>
              <a:off x="3710" y="3525"/>
              <a:ext cx="1350" cy="771"/>
            </a:xfrm>
            <a:prstGeom prst="rect">
              <a:avLst/>
            </a:prstGeom>
            <a:solidFill>
              <a:srgbClr val="FFFFFF"/>
            </a:solidFill>
            <a:ln w="9525">
              <a:solidFill>
                <a:srgbClr val="000000"/>
              </a:solidFill>
              <a:miter lim="800000"/>
              <a:headEnd/>
              <a:tailEnd/>
            </a:ln>
          </p:spPr>
          <p:txBody>
            <a:bodyPr/>
            <a:lstStyle/>
            <a:p>
              <a:pPr eaLnBrk="1" hangingPunct="1"/>
              <a:r>
                <a:rPr lang="en-US" sz="1600" b="1">
                  <a:latin typeface="Arial" charset="0"/>
                  <a:cs typeface="Times New Roman" pitchFamily="18" charset="0"/>
                </a:rPr>
                <a:t>Metode Training</a:t>
              </a:r>
              <a:endParaRPr lang="en-US" sz="1600" b="1">
                <a:latin typeface="Arial" charset="0"/>
              </a:endParaRPr>
            </a:p>
          </p:txBody>
        </p:sp>
        <p:sp>
          <p:nvSpPr>
            <p:cNvPr id="31759" name="Text Box 15"/>
            <p:cNvSpPr txBox="1">
              <a:spLocks noChangeArrowheads="1"/>
            </p:cNvSpPr>
            <p:nvPr/>
          </p:nvSpPr>
          <p:spPr bwMode="auto">
            <a:xfrm>
              <a:off x="5660" y="3525"/>
              <a:ext cx="1500" cy="771"/>
            </a:xfrm>
            <a:prstGeom prst="rect">
              <a:avLst/>
            </a:prstGeom>
            <a:solidFill>
              <a:srgbClr val="FFFFFF"/>
            </a:solidFill>
            <a:ln w="9525">
              <a:solidFill>
                <a:srgbClr val="000000"/>
              </a:solidFill>
              <a:miter lim="800000"/>
              <a:headEnd/>
              <a:tailEnd/>
            </a:ln>
          </p:spPr>
          <p:txBody>
            <a:bodyPr/>
            <a:lstStyle/>
            <a:p>
              <a:pPr eaLnBrk="1" hangingPunct="1"/>
              <a:r>
                <a:rPr lang="en-US" sz="1600" b="1">
                  <a:latin typeface="Arial" charset="0"/>
                  <a:cs typeface="Times New Roman" pitchFamily="18" charset="0"/>
                </a:rPr>
                <a:t>Monitoring &amp; Evaluation</a:t>
              </a:r>
              <a:endParaRPr lang="en-US" sz="1600" b="1">
                <a:latin typeface="Arial" charset="0"/>
              </a:endParaRPr>
            </a:p>
          </p:txBody>
        </p:sp>
        <p:sp>
          <p:nvSpPr>
            <p:cNvPr id="31758" name="Line 14"/>
            <p:cNvSpPr>
              <a:spLocks noChangeShapeType="1"/>
            </p:cNvSpPr>
            <p:nvPr/>
          </p:nvSpPr>
          <p:spPr bwMode="auto">
            <a:xfrm>
              <a:off x="5060" y="1056"/>
              <a:ext cx="600" cy="0"/>
            </a:xfrm>
            <a:prstGeom prst="line">
              <a:avLst/>
            </a:prstGeom>
            <a:noFill/>
            <a:ln w="9525">
              <a:solidFill>
                <a:srgbClr val="000000"/>
              </a:solidFill>
              <a:round/>
              <a:headEnd/>
              <a:tailEnd type="triangle" w="med" len="med"/>
            </a:ln>
          </p:spPr>
          <p:txBody>
            <a:bodyPr/>
            <a:lstStyle/>
            <a:p>
              <a:endParaRPr lang="en-US"/>
            </a:p>
          </p:txBody>
        </p:sp>
        <p:sp>
          <p:nvSpPr>
            <p:cNvPr id="31757" name="Line 13"/>
            <p:cNvSpPr>
              <a:spLocks noChangeShapeType="1"/>
            </p:cNvSpPr>
            <p:nvPr/>
          </p:nvSpPr>
          <p:spPr bwMode="auto">
            <a:xfrm>
              <a:off x="7160" y="1056"/>
              <a:ext cx="750" cy="0"/>
            </a:xfrm>
            <a:prstGeom prst="line">
              <a:avLst/>
            </a:prstGeom>
            <a:noFill/>
            <a:ln w="9525">
              <a:solidFill>
                <a:srgbClr val="000000"/>
              </a:solidFill>
              <a:round/>
              <a:headEnd/>
              <a:tailEnd type="triangle" w="med" len="med"/>
            </a:ln>
          </p:spPr>
          <p:txBody>
            <a:bodyPr/>
            <a:lstStyle/>
            <a:p>
              <a:endParaRPr lang="en-US"/>
            </a:p>
          </p:txBody>
        </p:sp>
        <p:sp>
          <p:nvSpPr>
            <p:cNvPr id="31756" name="Line 12"/>
            <p:cNvSpPr>
              <a:spLocks noChangeShapeType="1"/>
            </p:cNvSpPr>
            <p:nvPr/>
          </p:nvSpPr>
          <p:spPr bwMode="auto">
            <a:xfrm>
              <a:off x="8660" y="1673"/>
              <a:ext cx="0" cy="926"/>
            </a:xfrm>
            <a:prstGeom prst="line">
              <a:avLst/>
            </a:prstGeom>
            <a:noFill/>
            <a:ln w="9525">
              <a:solidFill>
                <a:srgbClr val="000000"/>
              </a:solidFill>
              <a:round/>
              <a:headEnd/>
              <a:tailEnd/>
            </a:ln>
          </p:spPr>
          <p:txBody>
            <a:bodyPr/>
            <a:lstStyle/>
            <a:p>
              <a:endParaRPr lang="en-US"/>
            </a:p>
          </p:txBody>
        </p:sp>
        <p:sp>
          <p:nvSpPr>
            <p:cNvPr id="31755" name="Line 11"/>
            <p:cNvSpPr>
              <a:spLocks noChangeShapeType="1"/>
            </p:cNvSpPr>
            <p:nvPr/>
          </p:nvSpPr>
          <p:spPr bwMode="auto">
            <a:xfrm flipH="1">
              <a:off x="7460" y="2599"/>
              <a:ext cx="1200" cy="0"/>
            </a:xfrm>
            <a:prstGeom prst="line">
              <a:avLst/>
            </a:prstGeom>
            <a:noFill/>
            <a:ln w="9525">
              <a:solidFill>
                <a:srgbClr val="000000"/>
              </a:solidFill>
              <a:round/>
              <a:headEnd/>
              <a:tailEnd type="triangle" w="med" len="med"/>
            </a:ln>
          </p:spPr>
          <p:txBody>
            <a:bodyPr/>
            <a:lstStyle/>
            <a:p>
              <a:endParaRPr lang="en-US"/>
            </a:p>
          </p:txBody>
        </p:sp>
        <p:sp>
          <p:nvSpPr>
            <p:cNvPr id="31754" name="Line 10"/>
            <p:cNvSpPr>
              <a:spLocks noChangeShapeType="1"/>
            </p:cNvSpPr>
            <p:nvPr/>
          </p:nvSpPr>
          <p:spPr bwMode="auto">
            <a:xfrm flipH="1">
              <a:off x="5360" y="2599"/>
              <a:ext cx="600" cy="0"/>
            </a:xfrm>
            <a:prstGeom prst="line">
              <a:avLst/>
            </a:prstGeom>
            <a:noFill/>
            <a:ln w="9525">
              <a:solidFill>
                <a:srgbClr val="000000"/>
              </a:solidFill>
              <a:round/>
              <a:headEnd/>
              <a:tailEnd type="triangle" w="med" len="med"/>
            </a:ln>
          </p:spPr>
          <p:txBody>
            <a:bodyPr/>
            <a:lstStyle/>
            <a:p>
              <a:endParaRPr lang="en-US"/>
            </a:p>
          </p:txBody>
        </p:sp>
        <p:sp>
          <p:nvSpPr>
            <p:cNvPr id="31753" name="Line 9"/>
            <p:cNvSpPr>
              <a:spLocks noChangeShapeType="1"/>
            </p:cNvSpPr>
            <p:nvPr/>
          </p:nvSpPr>
          <p:spPr bwMode="auto">
            <a:xfrm>
              <a:off x="4460" y="3062"/>
              <a:ext cx="0" cy="463"/>
            </a:xfrm>
            <a:prstGeom prst="line">
              <a:avLst/>
            </a:prstGeom>
            <a:noFill/>
            <a:ln w="9525">
              <a:solidFill>
                <a:srgbClr val="000000"/>
              </a:solidFill>
              <a:round/>
              <a:headEnd/>
              <a:tailEnd type="triangle" w="med" len="med"/>
            </a:ln>
          </p:spPr>
          <p:txBody>
            <a:bodyPr/>
            <a:lstStyle/>
            <a:p>
              <a:endParaRPr lang="en-US"/>
            </a:p>
          </p:txBody>
        </p:sp>
        <p:sp>
          <p:nvSpPr>
            <p:cNvPr id="31752" name="Line 8"/>
            <p:cNvSpPr>
              <a:spLocks noChangeShapeType="1"/>
            </p:cNvSpPr>
            <p:nvPr/>
          </p:nvSpPr>
          <p:spPr bwMode="auto">
            <a:xfrm>
              <a:off x="5060" y="3988"/>
              <a:ext cx="600" cy="0"/>
            </a:xfrm>
            <a:prstGeom prst="line">
              <a:avLst/>
            </a:prstGeom>
            <a:noFill/>
            <a:ln w="9525">
              <a:solidFill>
                <a:srgbClr val="000000"/>
              </a:solidFill>
              <a:round/>
              <a:headEnd/>
              <a:tailEnd type="triangle" w="med" len="med"/>
            </a:ln>
          </p:spPr>
          <p:txBody>
            <a:bodyPr/>
            <a:lstStyle/>
            <a:p>
              <a:endParaRPr lang="en-US"/>
            </a:p>
          </p:txBody>
        </p:sp>
      </p:grpSp>
      <p:sp>
        <p:nvSpPr>
          <p:cNvPr id="22" name="TextBox 21"/>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sz="half" idx="1"/>
          </p:nvPr>
        </p:nvSpPr>
        <p:spPr/>
        <p:txBody>
          <a:bodyPr/>
          <a:lstStyle/>
          <a:p>
            <a:r>
              <a:rPr lang="en-US" sz="2400"/>
              <a:t>Analysis/Assessment Role: Researcher, Need Analyst, Evaluator	</a:t>
            </a:r>
          </a:p>
          <a:p>
            <a:pPr lvl="1"/>
            <a:r>
              <a:rPr lang="en-US" sz="2000"/>
              <a:t>Industry Understanding </a:t>
            </a:r>
          </a:p>
          <a:p>
            <a:pPr lvl="1"/>
            <a:r>
              <a:rPr lang="en-US" sz="2000"/>
              <a:t>Computer Competence </a:t>
            </a:r>
          </a:p>
          <a:p>
            <a:pPr lvl="1"/>
            <a:r>
              <a:rPr lang="en-US" sz="2000"/>
              <a:t>Data Analysis Skill </a:t>
            </a:r>
          </a:p>
          <a:p>
            <a:pPr lvl="1"/>
            <a:r>
              <a:rPr lang="en-US" sz="2000"/>
              <a:t>Research Skill  </a:t>
            </a:r>
          </a:p>
        </p:txBody>
      </p:sp>
      <p:sp>
        <p:nvSpPr>
          <p:cNvPr id="38916" name="Rectangle 4"/>
          <p:cNvSpPr>
            <a:spLocks noGrp="1" noChangeArrowheads="1"/>
          </p:cNvSpPr>
          <p:nvPr>
            <p:ph sz="half" idx="2"/>
          </p:nvPr>
        </p:nvSpPr>
        <p:spPr/>
        <p:txBody>
          <a:bodyPr/>
          <a:lstStyle/>
          <a:p>
            <a:r>
              <a:rPr lang="en-US"/>
              <a:t>Development Roles: Program Designer Materials Developers Evaluator </a:t>
            </a:r>
          </a:p>
          <a:p>
            <a:pPr lvl="1"/>
            <a:r>
              <a:rPr lang="en-US"/>
              <a:t>Skill in Feedback, </a:t>
            </a:r>
          </a:p>
          <a:p>
            <a:pPr lvl="1"/>
            <a:r>
              <a:rPr lang="en-US"/>
              <a:t>Writing, </a:t>
            </a:r>
          </a:p>
          <a:p>
            <a:pPr lvl="1"/>
            <a:r>
              <a:rPr lang="en-US"/>
              <a:t>Preparing Objectives</a:t>
            </a:r>
          </a:p>
          <a:p>
            <a:endParaRPr lang="en-US"/>
          </a:p>
        </p:txBody>
      </p:sp>
      <p:sp>
        <p:nvSpPr>
          <p:cNvPr id="7" name="Slide Number Placeholder 6"/>
          <p:cNvSpPr>
            <a:spLocks noGrp="1"/>
          </p:cNvSpPr>
          <p:nvPr>
            <p:ph type="sldNum" sz="quarter" idx="12"/>
          </p:nvPr>
        </p:nvSpPr>
        <p:spPr/>
        <p:txBody>
          <a:bodyPr/>
          <a:lstStyle/>
          <a:p>
            <a:fld id="{12503A5C-2FBF-4670-BF78-D530B7B37C48}" type="slidenum">
              <a:rPr lang="en-US"/>
              <a:pPr/>
              <a:t>52</a:t>
            </a:fld>
            <a:endParaRPr lang="en-US"/>
          </a:p>
        </p:txBody>
      </p:sp>
      <p:sp>
        <p:nvSpPr>
          <p:cNvPr id="38914" name="Rectangle 2"/>
          <p:cNvSpPr>
            <a:spLocks noGrp="1" noChangeArrowheads="1"/>
          </p:cNvSpPr>
          <p:nvPr>
            <p:ph type="title"/>
          </p:nvPr>
        </p:nvSpPr>
        <p:spPr/>
        <p:txBody>
          <a:bodyPr/>
          <a:lstStyle/>
          <a:p>
            <a:r>
              <a:rPr lang="en-US" sz="3200"/>
              <a:t>Peran &amp; Kompetensi Training</a:t>
            </a:r>
          </a:p>
        </p:txBody>
      </p:sp>
      <p:sp>
        <p:nvSpPr>
          <p:cNvPr id="6" name="TextBox 5"/>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457200" y="1066800"/>
            <a:ext cx="8229600" cy="5486400"/>
          </a:xfrm>
        </p:spPr>
        <p:txBody>
          <a:bodyPr/>
          <a:lstStyle/>
          <a:p>
            <a:pPr>
              <a:lnSpc>
                <a:spcPct val="80000"/>
              </a:lnSpc>
            </a:pPr>
            <a:r>
              <a:rPr lang="en-US" sz="2400"/>
              <a:t>Strategic Role: Manager, Marketer, Change Agent, Career Counselor Career</a:t>
            </a:r>
          </a:p>
          <a:p>
            <a:pPr lvl="1">
              <a:lnSpc>
                <a:spcPct val="80000"/>
              </a:lnSpc>
            </a:pPr>
            <a:r>
              <a:rPr lang="en-US" sz="2000"/>
              <a:t>Development Theory, </a:t>
            </a:r>
          </a:p>
          <a:p>
            <a:pPr lvl="1">
              <a:lnSpc>
                <a:spcPct val="80000"/>
              </a:lnSpc>
            </a:pPr>
            <a:r>
              <a:rPr lang="en-US" sz="2000"/>
              <a:t>Business Understanding, </a:t>
            </a:r>
          </a:p>
          <a:p>
            <a:pPr lvl="1">
              <a:lnSpc>
                <a:spcPct val="80000"/>
              </a:lnSpc>
            </a:pPr>
            <a:r>
              <a:rPr lang="en-US" sz="2000"/>
              <a:t>Delegation Skill, </a:t>
            </a:r>
          </a:p>
          <a:p>
            <a:pPr lvl="1">
              <a:lnSpc>
                <a:spcPct val="80000"/>
              </a:lnSpc>
            </a:pPr>
            <a:r>
              <a:rPr lang="en-US" sz="2000"/>
              <a:t>Training &amp; Development Theory, </a:t>
            </a:r>
          </a:p>
          <a:p>
            <a:pPr lvl="1">
              <a:lnSpc>
                <a:spcPct val="80000"/>
              </a:lnSpc>
            </a:pPr>
            <a:r>
              <a:rPr lang="en-US" sz="2000"/>
              <a:t>Computer Competence</a:t>
            </a:r>
          </a:p>
          <a:p>
            <a:pPr>
              <a:lnSpc>
                <a:spcPct val="80000"/>
              </a:lnSpc>
            </a:pPr>
            <a:r>
              <a:rPr lang="en-US" sz="2400"/>
              <a:t>Instructor/Facilitator </a:t>
            </a:r>
          </a:p>
          <a:p>
            <a:pPr lvl="1">
              <a:lnSpc>
                <a:spcPct val="80000"/>
              </a:lnSpc>
            </a:pPr>
            <a:r>
              <a:rPr lang="en-US" sz="2000"/>
              <a:t>Coaching, </a:t>
            </a:r>
          </a:p>
          <a:p>
            <a:pPr lvl="1">
              <a:lnSpc>
                <a:spcPct val="80000"/>
              </a:lnSpc>
            </a:pPr>
            <a:r>
              <a:rPr lang="en-US" sz="2000"/>
              <a:t>Group Process, </a:t>
            </a:r>
          </a:p>
          <a:p>
            <a:pPr lvl="1">
              <a:lnSpc>
                <a:spcPct val="80000"/>
              </a:lnSpc>
            </a:pPr>
            <a:r>
              <a:rPr lang="en-US" sz="2000"/>
              <a:t>Feedback</a:t>
            </a:r>
          </a:p>
          <a:p>
            <a:pPr>
              <a:lnSpc>
                <a:spcPct val="80000"/>
              </a:lnSpc>
            </a:pPr>
            <a:r>
              <a:rPr lang="en-US" sz="2400"/>
              <a:t>Administrator Role </a:t>
            </a:r>
          </a:p>
          <a:p>
            <a:pPr lvl="1">
              <a:lnSpc>
                <a:spcPct val="80000"/>
              </a:lnSpc>
            </a:pPr>
            <a:r>
              <a:rPr lang="en-US" sz="2000"/>
              <a:t>Computer Competence, </a:t>
            </a:r>
          </a:p>
          <a:p>
            <a:pPr lvl="1">
              <a:lnSpc>
                <a:spcPct val="80000"/>
              </a:lnSpc>
            </a:pPr>
            <a:r>
              <a:rPr lang="en-US" sz="2000"/>
              <a:t>Skill in Selecting &amp; Identifying Facilities, </a:t>
            </a:r>
          </a:p>
          <a:p>
            <a:pPr lvl="1">
              <a:lnSpc>
                <a:spcPct val="80000"/>
              </a:lnSpc>
            </a:pPr>
            <a:r>
              <a:rPr lang="en-US" sz="2000"/>
              <a:t>Cost-Benefit Analysis, </a:t>
            </a:r>
          </a:p>
          <a:p>
            <a:pPr lvl="1">
              <a:lnSpc>
                <a:spcPct val="80000"/>
              </a:lnSpc>
            </a:pPr>
            <a:r>
              <a:rPr lang="en-US" sz="2000"/>
              <a:t>Project Management, </a:t>
            </a:r>
          </a:p>
          <a:p>
            <a:pPr lvl="1">
              <a:lnSpc>
                <a:spcPct val="80000"/>
              </a:lnSpc>
            </a:pPr>
            <a:r>
              <a:rPr lang="en-US" sz="2000"/>
              <a:t>Record Management</a:t>
            </a:r>
          </a:p>
        </p:txBody>
      </p:sp>
      <p:sp>
        <p:nvSpPr>
          <p:cNvPr id="6" name="Slide Number Placeholder 5"/>
          <p:cNvSpPr>
            <a:spLocks noGrp="1"/>
          </p:cNvSpPr>
          <p:nvPr>
            <p:ph type="sldNum" sz="quarter" idx="12"/>
          </p:nvPr>
        </p:nvSpPr>
        <p:spPr/>
        <p:txBody>
          <a:bodyPr/>
          <a:lstStyle/>
          <a:p>
            <a:fld id="{60F6D1A4-602B-4EB2-A358-4A9A734953B9}" type="slidenum">
              <a:rPr lang="en-US"/>
              <a:pPr/>
              <a:t>53</a:t>
            </a:fld>
            <a:endParaRPr lang="en-US"/>
          </a:p>
        </p:txBody>
      </p:sp>
      <p:sp>
        <p:nvSpPr>
          <p:cNvPr id="39938" name="Rectangle 2"/>
          <p:cNvSpPr>
            <a:spLocks noGrp="1" noChangeArrowheads="1"/>
          </p:cNvSpPr>
          <p:nvPr>
            <p:ph type="title"/>
          </p:nvPr>
        </p:nvSpPr>
        <p:spPr>
          <a:xfrm>
            <a:off x="442913" y="103188"/>
            <a:ext cx="8243887" cy="735012"/>
          </a:xfrm>
        </p:spPr>
        <p:txBody>
          <a:bodyPr/>
          <a:lstStyle/>
          <a:p>
            <a:r>
              <a:rPr lang="en-US" sz="3200"/>
              <a:t>Peran &amp; Kompetensi 2</a:t>
            </a: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304800" y="1143000"/>
            <a:ext cx="8229600" cy="5181600"/>
          </a:xfrm>
        </p:spPr>
        <p:txBody>
          <a:bodyPr/>
          <a:lstStyle/>
          <a:p>
            <a:r>
              <a:rPr lang="en-US" sz="2400"/>
              <a:t/>
            </a:r>
            <a:br>
              <a:rPr lang="en-US" sz="2400"/>
            </a:br>
            <a:r>
              <a:rPr lang="en-US" sz="2000" b="1"/>
              <a:t>Identifikasi hasil outcome dengan analisis cost-benefit</a:t>
            </a:r>
          </a:p>
          <a:p>
            <a:pPr>
              <a:lnSpc>
                <a:spcPct val="80000"/>
              </a:lnSpc>
              <a:buFontTx/>
              <a:buNone/>
            </a:pPr>
            <a:endParaRPr lang="en-US" sz="1800" b="1"/>
          </a:p>
          <a:p>
            <a:pPr>
              <a:lnSpc>
                <a:spcPct val="80000"/>
              </a:lnSpc>
            </a:pPr>
            <a:r>
              <a:rPr lang="en-US" sz="1800"/>
              <a:t>Direct cost yang meliputi instructor, in house instructor, fringe benefit, travel expense, materials, classroom space &amp; audiovisual equipment.</a:t>
            </a:r>
          </a:p>
          <a:p>
            <a:pPr>
              <a:lnSpc>
                <a:spcPct val="80000"/>
              </a:lnSpc>
              <a:buFontTx/>
              <a:buNone/>
            </a:pPr>
            <a:endParaRPr lang="en-US" sz="1800"/>
          </a:p>
          <a:p>
            <a:pPr>
              <a:lnSpc>
                <a:spcPct val="80000"/>
              </a:lnSpc>
            </a:pPr>
            <a:r>
              <a:rPr lang="en-US" sz="1800"/>
              <a:t>Indirect cost yang meliputi training management, clerical &amp; administrative salaries, postage, shipping, telephone.</a:t>
            </a:r>
          </a:p>
          <a:p>
            <a:pPr>
              <a:lnSpc>
                <a:spcPct val="80000"/>
              </a:lnSpc>
              <a:buFontTx/>
              <a:buNone/>
            </a:pPr>
            <a:endParaRPr lang="en-US" sz="1800"/>
          </a:p>
          <a:p>
            <a:pPr>
              <a:lnSpc>
                <a:spcPct val="80000"/>
              </a:lnSpc>
            </a:pPr>
            <a:r>
              <a:rPr lang="en-US" sz="1800"/>
              <a:t>Development cost yang meliputi fee for program purchase, instructor training.</a:t>
            </a:r>
          </a:p>
          <a:p>
            <a:pPr>
              <a:lnSpc>
                <a:spcPct val="80000"/>
              </a:lnSpc>
              <a:buFontTx/>
              <a:buNone/>
            </a:pPr>
            <a:endParaRPr lang="en-US" sz="1800"/>
          </a:p>
          <a:p>
            <a:pPr>
              <a:lnSpc>
                <a:spcPct val="80000"/>
              </a:lnSpc>
            </a:pPr>
            <a:r>
              <a:rPr lang="en-US" sz="1800"/>
              <a:t>Overhead cost yang meliputi general organizational support, top management time.</a:t>
            </a:r>
          </a:p>
          <a:p>
            <a:pPr>
              <a:lnSpc>
                <a:spcPct val="80000"/>
              </a:lnSpc>
              <a:buFontTx/>
              <a:buNone/>
            </a:pPr>
            <a:endParaRPr lang="en-US" sz="1800"/>
          </a:p>
          <a:p>
            <a:pPr>
              <a:lnSpc>
                <a:spcPct val="80000"/>
              </a:lnSpc>
            </a:pPr>
            <a:r>
              <a:rPr lang="en-US" sz="1800"/>
              <a:t>Compensation for trainees yang meliputi trainees salaries &amp; benefit.</a:t>
            </a:r>
          </a:p>
          <a:p>
            <a:endParaRPr lang="en-US" sz="2800"/>
          </a:p>
        </p:txBody>
      </p:sp>
      <p:sp>
        <p:nvSpPr>
          <p:cNvPr id="6" name="Slide Number Placeholder 5"/>
          <p:cNvSpPr>
            <a:spLocks noGrp="1"/>
          </p:cNvSpPr>
          <p:nvPr>
            <p:ph type="sldNum" sz="quarter" idx="12"/>
          </p:nvPr>
        </p:nvSpPr>
        <p:spPr/>
        <p:txBody>
          <a:bodyPr/>
          <a:lstStyle/>
          <a:p>
            <a:fld id="{3A483FBD-3A77-48C1-A9CD-93AFF53E1793}" type="slidenum">
              <a:rPr lang="en-US"/>
              <a:pPr/>
              <a:t>54</a:t>
            </a:fld>
            <a:endParaRPr lang="en-US"/>
          </a:p>
        </p:txBody>
      </p:sp>
      <p:sp>
        <p:nvSpPr>
          <p:cNvPr id="37890" name="Rectangle 2"/>
          <p:cNvSpPr>
            <a:spLocks noGrp="1" noChangeArrowheads="1"/>
          </p:cNvSpPr>
          <p:nvPr>
            <p:ph type="title"/>
          </p:nvPr>
        </p:nvSpPr>
        <p:spPr/>
        <p:txBody>
          <a:bodyPr/>
          <a:lstStyle/>
          <a:p>
            <a:r>
              <a:rPr lang="en-US" sz="3200"/>
              <a:t>Evaluasi training</a:t>
            </a:r>
            <a:br>
              <a:rPr lang="en-US" sz="3200"/>
            </a:br>
            <a:endParaRPr lang="en-US" sz="3200"/>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457200" y="838200"/>
            <a:ext cx="8229600" cy="5218113"/>
          </a:xfrm>
        </p:spPr>
        <p:txBody>
          <a:bodyPr/>
          <a:lstStyle/>
          <a:p>
            <a:pPr>
              <a:lnSpc>
                <a:spcPct val="80000"/>
              </a:lnSpc>
            </a:pPr>
            <a:r>
              <a:rPr lang="en-US" sz="2800"/>
              <a:t>Pretest/Posttest with Comparison Group</a:t>
            </a:r>
          </a:p>
          <a:p>
            <a:pPr>
              <a:lnSpc>
                <a:spcPct val="80000"/>
              </a:lnSpc>
            </a:pPr>
            <a:r>
              <a:rPr lang="en-US" sz="2800"/>
              <a:t>Pretest/Posttest </a:t>
            </a:r>
          </a:p>
          <a:p>
            <a:pPr>
              <a:lnSpc>
                <a:spcPct val="80000"/>
              </a:lnSpc>
            </a:pPr>
            <a:r>
              <a:rPr lang="en-US" sz="2800"/>
              <a:t>Posttest only</a:t>
            </a:r>
          </a:p>
          <a:p>
            <a:pPr>
              <a:lnSpc>
                <a:spcPct val="80000"/>
              </a:lnSpc>
            </a:pPr>
            <a:endParaRPr lang="en-US" sz="2800"/>
          </a:p>
          <a:p>
            <a:pPr>
              <a:lnSpc>
                <a:spcPct val="80000"/>
              </a:lnSpc>
            </a:pPr>
            <a:r>
              <a:rPr lang="en-US" sz="2800"/>
              <a:t>Beberapa faktor lain yang harus dipertimbangkan adalah </a:t>
            </a:r>
          </a:p>
          <a:p>
            <a:pPr lvl="1">
              <a:lnSpc>
                <a:spcPct val="80000"/>
              </a:lnSpc>
            </a:pPr>
            <a:r>
              <a:rPr lang="en-US" sz="2400"/>
              <a:t>Ukuran program training</a:t>
            </a:r>
          </a:p>
          <a:p>
            <a:pPr lvl="1">
              <a:lnSpc>
                <a:spcPct val="80000"/>
              </a:lnSpc>
            </a:pPr>
            <a:r>
              <a:rPr lang="en-US" sz="2400"/>
              <a:t>Tujuan training</a:t>
            </a:r>
          </a:p>
          <a:p>
            <a:pPr lvl="1">
              <a:lnSpc>
                <a:spcPct val="80000"/>
              </a:lnSpc>
            </a:pPr>
            <a:r>
              <a:rPr lang="en-US" sz="2400"/>
              <a:t>Implikasi training</a:t>
            </a:r>
          </a:p>
          <a:p>
            <a:pPr lvl="1">
              <a:lnSpc>
                <a:spcPct val="80000"/>
              </a:lnSpc>
            </a:pPr>
            <a:r>
              <a:rPr lang="en-US" sz="2400"/>
              <a:t>Biaya untuk training</a:t>
            </a:r>
          </a:p>
          <a:p>
            <a:pPr lvl="1">
              <a:lnSpc>
                <a:spcPct val="80000"/>
              </a:lnSpc>
            </a:pPr>
            <a:r>
              <a:rPr lang="en-US" sz="2400"/>
              <a:t>Waktu training</a:t>
            </a:r>
          </a:p>
          <a:p>
            <a:pPr lvl="1">
              <a:lnSpc>
                <a:spcPct val="80000"/>
              </a:lnSpc>
            </a:pPr>
            <a:r>
              <a:rPr lang="en-US" sz="2400"/>
              <a:t>Jumlah trainee</a:t>
            </a:r>
          </a:p>
          <a:p>
            <a:pPr lvl="1">
              <a:lnSpc>
                <a:spcPct val="80000"/>
              </a:lnSpc>
            </a:pPr>
            <a:r>
              <a:rPr lang="en-US" sz="2400"/>
              <a:t>Kinerja perusahaan versus karyawan</a:t>
            </a:r>
          </a:p>
        </p:txBody>
      </p:sp>
      <p:sp>
        <p:nvSpPr>
          <p:cNvPr id="6" name="Slide Number Placeholder 5"/>
          <p:cNvSpPr>
            <a:spLocks noGrp="1"/>
          </p:cNvSpPr>
          <p:nvPr>
            <p:ph type="sldNum" sz="quarter" idx="12"/>
          </p:nvPr>
        </p:nvSpPr>
        <p:spPr/>
        <p:txBody>
          <a:bodyPr/>
          <a:lstStyle/>
          <a:p>
            <a:fld id="{CAF1BBF8-76EE-47D9-B25D-CC6CDC101DF4}" type="slidenum">
              <a:rPr lang="en-US"/>
              <a:pPr/>
              <a:t>55</a:t>
            </a:fld>
            <a:endParaRPr lang="en-US"/>
          </a:p>
        </p:txBody>
      </p:sp>
      <p:sp>
        <p:nvSpPr>
          <p:cNvPr id="40962" name="Rectangle 2"/>
          <p:cNvSpPr>
            <a:spLocks noGrp="1" noChangeArrowheads="1"/>
          </p:cNvSpPr>
          <p:nvPr>
            <p:ph type="title"/>
          </p:nvPr>
        </p:nvSpPr>
        <p:spPr>
          <a:xfrm>
            <a:off x="442913" y="103188"/>
            <a:ext cx="8243887" cy="582612"/>
          </a:xfrm>
        </p:spPr>
        <p:txBody>
          <a:bodyPr/>
          <a:lstStyle/>
          <a:p>
            <a:r>
              <a:rPr lang="en-US" sz="3200"/>
              <a:t>Evaluasi Training 2</a:t>
            </a: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457200" y="1219200"/>
            <a:ext cx="8229600" cy="5638800"/>
          </a:xfrm>
        </p:spPr>
        <p:txBody>
          <a:bodyPr/>
          <a:lstStyle/>
          <a:p>
            <a:pPr>
              <a:lnSpc>
                <a:spcPct val="90000"/>
              </a:lnSpc>
            </a:pPr>
            <a:r>
              <a:rPr lang="en-US" sz="2400"/>
              <a:t>Apa gap kinerja?</a:t>
            </a:r>
          </a:p>
          <a:p>
            <a:pPr lvl="1">
              <a:lnSpc>
                <a:spcPct val="90000"/>
              </a:lnSpc>
            </a:pPr>
            <a:r>
              <a:rPr lang="en-US" sz="2000"/>
              <a:t>Apa perbedaan antara yang seharusnya dikerjakan dan yang ternyata dikerjakan?</a:t>
            </a:r>
          </a:p>
          <a:p>
            <a:pPr lvl="1">
              <a:lnSpc>
                <a:spcPct val="90000"/>
              </a:lnSpc>
            </a:pPr>
            <a:r>
              <a:rPr lang="en-US" sz="2000"/>
              <a:t>Apa yang tidak dilakukan sehingga menyebabkan masalah?</a:t>
            </a:r>
          </a:p>
          <a:p>
            <a:pPr lvl="1">
              <a:lnSpc>
                <a:spcPct val="90000"/>
              </a:lnSpc>
              <a:buFontTx/>
              <a:buNone/>
            </a:pPr>
            <a:endParaRPr lang="en-US" sz="2000"/>
          </a:p>
          <a:p>
            <a:pPr>
              <a:lnSpc>
                <a:spcPct val="90000"/>
              </a:lnSpc>
            </a:pPr>
            <a:r>
              <a:rPr lang="en-US" sz="2400"/>
              <a:t>Apakah gap kinerja penting?</a:t>
            </a:r>
          </a:p>
          <a:p>
            <a:pPr lvl="1">
              <a:lnSpc>
                <a:spcPct val="90000"/>
              </a:lnSpc>
            </a:pPr>
            <a:r>
              <a:rPr lang="en-US" sz="2000"/>
              <a:t>Apa yang menyebabkan biaya bagi perusahaan?</a:t>
            </a:r>
          </a:p>
          <a:p>
            <a:pPr lvl="1">
              <a:lnSpc>
                <a:spcPct val="90000"/>
              </a:lnSpc>
            </a:pPr>
            <a:r>
              <a:rPr lang="en-US" sz="2000"/>
              <a:t>Apa yang terjadi apabila tidak ada perbaikan?</a:t>
            </a:r>
          </a:p>
          <a:p>
            <a:pPr lvl="1">
              <a:lnSpc>
                <a:spcPct val="90000"/>
              </a:lnSpc>
              <a:buFontTx/>
              <a:buNone/>
            </a:pPr>
            <a:endParaRPr lang="en-US" sz="2000"/>
          </a:p>
          <a:p>
            <a:pPr>
              <a:lnSpc>
                <a:spcPct val="90000"/>
              </a:lnSpc>
            </a:pPr>
            <a:r>
              <a:rPr lang="en-US" sz="2400"/>
              <a:t>Apakah gap kinerja disebabkan oleh masalah keahlian dasar atau pengetahuan?</a:t>
            </a:r>
          </a:p>
          <a:p>
            <a:pPr lvl="1">
              <a:lnSpc>
                <a:spcPct val="90000"/>
              </a:lnSpc>
            </a:pPr>
            <a:r>
              <a:rPr lang="en-US" sz="2000"/>
              <a:t>Apakah karyawan bisa menunjukkan kinerja bila diberi keahlian dasar atau pengetahuan?</a:t>
            </a:r>
          </a:p>
          <a:p>
            <a:pPr lvl="1">
              <a:lnSpc>
                <a:spcPct val="90000"/>
              </a:lnSpc>
            </a:pPr>
            <a:r>
              <a:rPr lang="en-US" sz="2000"/>
              <a:t>Apakah keahlian dasar atau pengetahuan kurang?</a:t>
            </a:r>
          </a:p>
        </p:txBody>
      </p:sp>
      <p:sp>
        <p:nvSpPr>
          <p:cNvPr id="6" name="Slide Number Placeholder 5"/>
          <p:cNvSpPr>
            <a:spLocks noGrp="1"/>
          </p:cNvSpPr>
          <p:nvPr>
            <p:ph type="sldNum" sz="quarter" idx="12"/>
          </p:nvPr>
        </p:nvSpPr>
        <p:spPr/>
        <p:txBody>
          <a:bodyPr/>
          <a:lstStyle/>
          <a:p>
            <a:fld id="{A1028D86-7B53-415C-9328-12EEF31CA65B}" type="slidenum">
              <a:rPr lang="en-US"/>
              <a:pPr/>
              <a:t>56</a:t>
            </a:fld>
            <a:endParaRPr lang="en-US"/>
          </a:p>
        </p:txBody>
      </p:sp>
      <p:sp>
        <p:nvSpPr>
          <p:cNvPr id="20482" name="Rectangle 2"/>
          <p:cNvSpPr>
            <a:spLocks noGrp="1" noChangeArrowheads="1"/>
          </p:cNvSpPr>
          <p:nvPr>
            <p:ph type="title"/>
          </p:nvPr>
        </p:nvSpPr>
        <p:spPr>
          <a:xfrm>
            <a:off x="442913" y="103188"/>
            <a:ext cx="8243887" cy="822325"/>
          </a:xfrm>
        </p:spPr>
        <p:txBody>
          <a:bodyPr/>
          <a:lstStyle/>
          <a:p>
            <a:r>
              <a:rPr lang="en-US" sz="3200" b="1"/>
              <a:t>Problem Kinerja-Training</a:t>
            </a: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457200" y="1143000"/>
            <a:ext cx="8229600" cy="5486400"/>
          </a:xfrm>
        </p:spPr>
        <p:txBody>
          <a:bodyPr/>
          <a:lstStyle/>
          <a:p>
            <a:pPr>
              <a:lnSpc>
                <a:spcPct val="90000"/>
              </a:lnSpc>
            </a:pPr>
            <a:endParaRPr lang="en-US" sz="2400"/>
          </a:p>
          <a:p>
            <a:pPr>
              <a:lnSpc>
                <a:spcPct val="90000"/>
              </a:lnSpc>
            </a:pPr>
            <a:r>
              <a:rPr lang="en-US" sz="2400"/>
              <a:t>Jika gap kinerja tidak disebabkan oleh masalah keahlian dasar atau pengetahuan. Mengapa karyawan tidak bisa menunjukkan kinerja? </a:t>
            </a:r>
          </a:p>
          <a:p>
            <a:pPr lvl="1">
              <a:lnSpc>
                <a:spcPct val="90000"/>
              </a:lnSpc>
            </a:pPr>
            <a:r>
              <a:rPr lang="en-US" sz="2000"/>
              <a:t>Apakah disebabkan oleh hal-hal lain?</a:t>
            </a:r>
          </a:p>
          <a:p>
            <a:pPr lvl="1">
              <a:lnSpc>
                <a:spcPct val="90000"/>
              </a:lnSpc>
            </a:pPr>
            <a:r>
              <a:rPr lang="en-US" sz="2000"/>
              <a:t>Apakah karyawan yang berkinerja buruk juga diberi reward sama?</a:t>
            </a:r>
          </a:p>
          <a:p>
            <a:pPr lvl="1">
              <a:lnSpc>
                <a:spcPct val="90000"/>
              </a:lnSpc>
            </a:pPr>
            <a:r>
              <a:rPr lang="en-US" sz="2000"/>
              <a:t>Apakah ekspektasi kinerja bersifat jelas?</a:t>
            </a:r>
          </a:p>
          <a:p>
            <a:pPr lvl="1">
              <a:lnSpc>
                <a:spcPct val="90000"/>
              </a:lnSpc>
              <a:buFontTx/>
              <a:buNone/>
            </a:pPr>
            <a:endParaRPr lang="en-US" sz="2000"/>
          </a:p>
          <a:p>
            <a:pPr>
              <a:lnSpc>
                <a:spcPct val="90000"/>
              </a:lnSpc>
            </a:pPr>
            <a:r>
              <a:rPr lang="en-US" sz="2400"/>
              <a:t>Apakah karyawan sudah menerima training awal dalam keahlian dan pengetahuan?</a:t>
            </a:r>
          </a:p>
          <a:p>
            <a:pPr lvl="1">
              <a:lnSpc>
                <a:spcPct val="90000"/>
              </a:lnSpc>
            </a:pPr>
            <a:r>
              <a:rPr lang="en-US" sz="2000"/>
              <a:t>Apakah program training kurang?</a:t>
            </a:r>
          </a:p>
          <a:p>
            <a:pPr lvl="1">
              <a:lnSpc>
                <a:spcPct val="90000"/>
              </a:lnSpc>
            </a:pPr>
            <a:r>
              <a:rPr lang="en-US" sz="2000"/>
              <a:t>Apakah karyawan sering menggunakan keahlian dan pengetahuan?</a:t>
            </a:r>
          </a:p>
        </p:txBody>
      </p:sp>
      <p:sp>
        <p:nvSpPr>
          <p:cNvPr id="6" name="Slide Number Placeholder 5"/>
          <p:cNvSpPr>
            <a:spLocks noGrp="1"/>
          </p:cNvSpPr>
          <p:nvPr>
            <p:ph type="sldNum" sz="quarter" idx="12"/>
          </p:nvPr>
        </p:nvSpPr>
        <p:spPr/>
        <p:txBody>
          <a:bodyPr/>
          <a:lstStyle/>
          <a:p>
            <a:fld id="{2F6E9409-68A7-4E2A-A1D1-D601A724B33A}" type="slidenum">
              <a:rPr lang="en-US"/>
              <a:pPr/>
              <a:t>57</a:t>
            </a:fld>
            <a:endParaRPr lang="en-US"/>
          </a:p>
        </p:txBody>
      </p:sp>
      <p:sp>
        <p:nvSpPr>
          <p:cNvPr id="21506" name="Rectangle 2"/>
          <p:cNvSpPr>
            <a:spLocks noGrp="1" noChangeArrowheads="1"/>
          </p:cNvSpPr>
          <p:nvPr>
            <p:ph type="title"/>
          </p:nvPr>
        </p:nvSpPr>
        <p:spPr>
          <a:xfrm>
            <a:off x="457200" y="228600"/>
            <a:ext cx="8229600" cy="712788"/>
          </a:xfrm>
        </p:spPr>
        <p:txBody>
          <a:bodyPr/>
          <a:lstStyle/>
          <a:p>
            <a:r>
              <a:rPr lang="en-US" sz="3200" b="1"/>
              <a:t>Problem Kinerja 2</a:t>
            </a: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lstStyle/>
          <a:p>
            <a:pPr>
              <a:lnSpc>
                <a:spcPct val="80000"/>
              </a:lnSpc>
            </a:pPr>
            <a:r>
              <a:rPr lang="en-US" sz="2400"/>
              <a:t>Jika gap kinerja disebabkan oleh masalah keahlian dasar atau pengetahuan, maka bagaimana solusinya?</a:t>
            </a:r>
          </a:p>
          <a:p>
            <a:pPr lvl="1">
              <a:lnSpc>
                <a:spcPct val="80000"/>
              </a:lnSpc>
            </a:pPr>
            <a:r>
              <a:rPr lang="en-US" sz="2000"/>
              <a:t>Apakah pekerjaan dapat diubah sehingga keahlian dan pengetahuan karyawan memuaskan?</a:t>
            </a:r>
          </a:p>
          <a:p>
            <a:pPr lvl="1">
              <a:lnSpc>
                <a:spcPct val="80000"/>
              </a:lnSpc>
            </a:pPr>
            <a:r>
              <a:rPr lang="en-US" sz="2000"/>
              <a:t>Apakah peralatan dan perlengkapan pekerjaan dapat mengkompensasi kurangnya pengetahuan atau keahlian?</a:t>
            </a:r>
          </a:p>
          <a:p>
            <a:pPr lvl="1">
              <a:lnSpc>
                <a:spcPct val="80000"/>
              </a:lnSpc>
            </a:pPr>
            <a:r>
              <a:rPr lang="en-US" sz="2000"/>
              <a:t>Apakah karyawan dapat mempelari pengetahuan dan keahlian yang dibutuhkan untuk kinerja yang efektif?</a:t>
            </a:r>
          </a:p>
          <a:p>
            <a:pPr lvl="1">
              <a:lnSpc>
                <a:spcPct val="80000"/>
              </a:lnSpc>
            </a:pPr>
            <a:r>
              <a:rPr lang="en-US" sz="2000"/>
              <a:t>Apakah karyawan harus ditugaskan pada pekerjaan lain?</a:t>
            </a:r>
          </a:p>
          <a:p>
            <a:pPr lvl="1">
              <a:lnSpc>
                <a:spcPct val="80000"/>
              </a:lnSpc>
              <a:buFontTx/>
              <a:buNone/>
            </a:pPr>
            <a:endParaRPr lang="en-US" sz="2000"/>
          </a:p>
          <a:p>
            <a:pPr>
              <a:lnSpc>
                <a:spcPct val="80000"/>
              </a:lnSpc>
            </a:pPr>
            <a:r>
              <a:rPr lang="en-US" sz="2400"/>
              <a:t>Tindakan apa yang paling efektif untuk memperbaiki gap kinerja?</a:t>
            </a:r>
          </a:p>
        </p:txBody>
      </p:sp>
      <p:sp>
        <p:nvSpPr>
          <p:cNvPr id="6" name="Slide Number Placeholder 5"/>
          <p:cNvSpPr>
            <a:spLocks noGrp="1"/>
          </p:cNvSpPr>
          <p:nvPr>
            <p:ph type="sldNum" sz="quarter" idx="12"/>
          </p:nvPr>
        </p:nvSpPr>
        <p:spPr/>
        <p:txBody>
          <a:bodyPr/>
          <a:lstStyle/>
          <a:p>
            <a:fld id="{D6124C3B-1219-4098-ADA7-3CCF1FACE53C}" type="slidenum">
              <a:rPr lang="en-US"/>
              <a:pPr/>
              <a:t>58</a:t>
            </a:fld>
            <a:endParaRPr lang="en-US"/>
          </a:p>
        </p:txBody>
      </p:sp>
      <p:sp>
        <p:nvSpPr>
          <p:cNvPr id="22530" name="Rectangle 2"/>
          <p:cNvSpPr>
            <a:spLocks noGrp="1" noChangeArrowheads="1"/>
          </p:cNvSpPr>
          <p:nvPr>
            <p:ph type="title"/>
          </p:nvPr>
        </p:nvSpPr>
        <p:spPr>
          <a:xfrm>
            <a:off x="442913" y="103188"/>
            <a:ext cx="8243887" cy="822325"/>
          </a:xfrm>
        </p:spPr>
        <p:txBody>
          <a:bodyPr/>
          <a:lstStyle/>
          <a:p>
            <a:r>
              <a:rPr lang="en-US" sz="3200" b="1"/>
              <a:t>Problem Kinerja 3</a:t>
            </a: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990600" y="1600200"/>
            <a:ext cx="7696200" cy="4271963"/>
          </a:xfrm>
        </p:spPr>
        <p:txBody>
          <a:bodyPr/>
          <a:lstStyle/>
          <a:p>
            <a:pPr>
              <a:lnSpc>
                <a:spcPct val="90000"/>
              </a:lnSpc>
            </a:pPr>
            <a:r>
              <a:rPr lang="en-US" sz="2400"/>
              <a:t>Bagaimana keefektifan program training dalam meningkatkan produktifitas dan meningkatkan kinerja karyawan?</a:t>
            </a:r>
          </a:p>
          <a:p>
            <a:pPr>
              <a:lnSpc>
                <a:spcPct val="90000"/>
              </a:lnSpc>
            </a:pPr>
            <a:endParaRPr lang="en-US" sz="2400"/>
          </a:p>
          <a:p>
            <a:pPr>
              <a:lnSpc>
                <a:spcPct val="90000"/>
              </a:lnSpc>
            </a:pPr>
            <a:r>
              <a:rPr lang="en-US" sz="2400"/>
              <a:t>Apakah training cukup relevan, memiliki reliabilitas, bebas dari diskriminasi?</a:t>
            </a:r>
          </a:p>
          <a:p>
            <a:pPr>
              <a:lnSpc>
                <a:spcPct val="90000"/>
              </a:lnSpc>
              <a:buFontTx/>
              <a:buNone/>
            </a:pPr>
            <a:endParaRPr lang="en-US" sz="2400"/>
          </a:p>
          <a:p>
            <a:pPr>
              <a:lnSpc>
                <a:spcPct val="90000"/>
              </a:lnSpc>
              <a:buFontTx/>
              <a:buNone/>
            </a:pPr>
            <a:endParaRPr lang="en-US" sz="2400"/>
          </a:p>
          <a:p>
            <a:pPr>
              <a:lnSpc>
                <a:spcPct val="90000"/>
              </a:lnSpc>
            </a:pPr>
            <a:r>
              <a:rPr lang="en-US" sz="2400"/>
              <a:t>Bagaimana biaya training setiap karyawan?</a:t>
            </a:r>
          </a:p>
          <a:p>
            <a:pPr>
              <a:lnSpc>
                <a:spcPct val="90000"/>
              </a:lnSpc>
              <a:buFontTx/>
              <a:buNone/>
            </a:pPr>
            <a:endParaRPr lang="en-US" sz="2400"/>
          </a:p>
        </p:txBody>
      </p:sp>
      <p:sp>
        <p:nvSpPr>
          <p:cNvPr id="6" name="Slide Number Placeholder 5"/>
          <p:cNvSpPr>
            <a:spLocks noGrp="1"/>
          </p:cNvSpPr>
          <p:nvPr>
            <p:ph type="sldNum" sz="quarter" idx="12"/>
          </p:nvPr>
        </p:nvSpPr>
        <p:spPr/>
        <p:txBody>
          <a:bodyPr/>
          <a:lstStyle/>
          <a:p>
            <a:fld id="{8367F028-A285-4B9B-8354-E18439A88497}" type="slidenum">
              <a:rPr lang="en-US"/>
              <a:pPr/>
              <a:t>59</a:t>
            </a:fld>
            <a:endParaRPr lang="en-US"/>
          </a:p>
        </p:txBody>
      </p:sp>
      <p:sp>
        <p:nvSpPr>
          <p:cNvPr id="28674" name="Rectangle 2"/>
          <p:cNvSpPr>
            <a:spLocks noGrp="1" noChangeArrowheads="1"/>
          </p:cNvSpPr>
          <p:nvPr>
            <p:ph type="title"/>
          </p:nvPr>
        </p:nvSpPr>
        <p:spPr/>
        <p:txBody>
          <a:bodyPr/>
          <a:lstStyle/>
          <a:p>
            <a:r>
              <a:rPr lang="en-US"/>
              <a:t>Review</a:t>
            </a: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100" y="381000"/>
            <a:ext cx="7499350" cy="5867400"/>
          </a:xfrm>
        </p:spPr>
        <p:txBody>
          <a:bodyPr>
            <a:normAutofit fontScale="85000" lnSpcReduction="20000"/>
          </a:bodyPr>
          <a:lstStyle/>
          <a:p>
            <a:pPr marL="365760" indent="-283464" algn="ctr" eaLnBrk="1" fontAlgn="auto" hangingPunct="1">
              <a:spcAft>
                <a:spcPts val="0"/>
              </a:spcAft>
              <a:buFont typeface="Wingdings 2"/>
              <a:buNone/>
              <a:defRPr/>
            </a:pPr>
            <a:r>
              <a:rPr lang="en-US" b="1" dirty="0" smtClean="0"/>
              <a:t>Gejala Pemicu Pelatihan dan Pengembangan</a:t>
            </a:r>
            <a:endParaRPr lang="en-US" dirty="0" smtClean="0"/>
          </a:p>
          <a:p>
            <a:pPr marL="365760" indent="-283464" algn="just" eaLnBrk="1" fontAlgn="auto" hangingPunct="1">
              <a:spcAft>
                <a:spcPts val="0"/>
              </a:spcAft>
              <a:buFont typeface="Wingdings 2"/>
              <a:buChar char=""/>
              <a:defRPr/>
            </a:pPr>
            <a:r>
              <a:rPr lang="en-US" dirty="0" smtClean="0"/>
              <a:t>Terdapat beberapa fenomena organisasional yang dapat dikategorikan sebagai gejala pemicu munculnya kebutuhan pelatihan dan pengembangan. Tidak tercapainya standar pencapaian kerja, karyawan tidak mampu melaksanakan tugasnya, karyawan tidak produktif, tingkat penjualan menurun, tingkat keuntungan menurun adalah beberapa contoh gelaja-gejala yang umum terjadi daam organisasi.</a:t>
            </a:r>
          </a:p>
          <a:p>
            <a:pPr marL="365760" indent="-283464" algn="just" eaLnBrk="1" fontAlgn="auto" hangingPunct="1">
              <a:spcAft>
                <a:spcPts val="0"/>
              </a:spcAft>
              <a:buFont typeface="Wingdings 2"/>
              <a:buChar char=""/>
              <a:defRPr/>
            </a:pPr>
            <a:r>
              <a:rPr lang="en-US" dirty="0" smtClean="0"/>
              <a:t>Gejala yang ditimbulkan oleh kondisi tersebut menurut Blanchard and Huszczo (1986) mencontohkan </a:t>
            </a:r>
            <a:r>
              <a:rPr lang="en-US" dirty="0" err="1" smtClean="0"/>
              <a:t>terdapat</a:t>
            </a:r>
            <a:r>
              <a:rPr lang="en-US" dirty="0" smtClean="0"/>
              <a:t>  gejala utama dalam organisasi yang membutuhkan penanganan </a:t>
            </a:r>
            <a:r>
              <a:rPr lang="en-US" dirty="0" err="1" smtClean="0"/>
              <a:t>yaitu</a:t>
            </a:r>
            <a:r>
              <a:rPr lang="en-US" dirty="0" smtClean="0"/>
              <a:t> :</a:t>
            </a:r>
            <a:endParaRPr lang="id-ID" dirty="0" smtClean="0"/>
          </a:p>
          <a:p>
            <a:pPr marL="640080" lvl="1" indent="-237744" algn="just" eaLnBrk="1" fontAlgn="auto" hangingPunct="1">
              <a:spcAft>
                <a:spcPts val="0"/>
              </a:spcAft>
              <a:buFont typeface="Verdana"/>
              <a:buChar char="◦"/>
              <a:defRPr/>
            </a:pPr>
            <a:r>
              <a:rPr lang="en-US" i="1" dirty="0" smtClean="0"/>
              <a:t>Low productivity;</a:t>
            </a:r>
            <a:endParaRPr lang="en-US" dirty="0" smtClean="0"/>
          </a:p>
          <a:p>
            <a:pPr marL="640080" lvl="1" indent="-237744" algn="just" eaLnBrk="1" fontAlgn="auto" hangingPunct="1">
              <a:spcAft>
                <a:spcPts val="0"/>
              </a:spcAft>
              <a:buFont typeface="Verdana"/>
              <a:buChar char="◦"/>
              <a:defRPr/>
            </a:pPr>
            <a:r>
              <a:rPr lang="en-US" i="1" dirty="0" smtClean="0"/>
              <a:t>High absenteeism;</a:t>
            </a:r>
            <a:endParaRPr lang="en-US" dirty="0" smtClean="0"/>
          </a:p>
          <a:p>
            <a:pPr marL="640080" lvl="1" indent="-237744" algn="just" eaLnBrk="1" fontAlgn="auto" hangingPunct="1">
              <a:spcAft>
                <a:spcPts val="0"/>
              </a:spcAft>
              <a:buFont typeface="Verdana"/>
              <a:buChar char="◦"/>
              <a:defRPr/>
            </a:pPr>
            <a:r>
              <a:rPr lang="en-US" i="1" dirty="0" smtClean="0"/>
              <a:t>High turnover;</a:t>
            </a:r>
            <a:endParaRPr lang="en-US" dirty="0" smtClean="0"/>
          </a:p>
          <a:p>
            <a:pPr marL="640080" lvl="1" indent="-237744" algn="just" eaLnBrk="1" fontAlgn="auto" hangingPunct="1">
              <a:spcAft>
                <a:spcPts val="0"/>
              </a:spcAft>
              <a:buFont typeface="Verdana"/>
              <a:buChar char="◦"/>
              <a:defRPr/>
            </a:pPr>
            <a:r>
              <a:rPr lang="en-US" i="1" dirty="0" smtClean="0"/>
              <a:t>Low employee morale;</a:t>
            </a:r>
            <a:endParaRPr lang="en-US" dirty="0" smtClean="0"/>
          </a:p>
          <a:p>
            <a:pPr marL="365760" indent="-283464" eaLnBrk="1" fontAlgn="auto" hangingPunct="1">
              <a:spcAft>
                <a:spcPts val="0"/>
              </a:spcAft>
              <a:buFont typeface="Wingdings 2"/>
              <a:buChar char=""/>
              <a:defRPr/>
            </a:pPr>
            <a:endParaRPr lang="en-US" dirty="0"/>
          </a:p>
        </p:txBody>
      </p:sp>
      <p:sp>
        <p:nvSpPr>
          <p:cNvPr id="4" name="TextBox 3"/>
          <p:cNvSpPr txBox="1"/>
          <p:nvPr/>
        </p:nvSpPr>
        <p:spPr>
          <a:xfrm>
            <a:off x="6705600" y="6260068"/>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20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8" dur="2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9" dur="2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0" dur="2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1" dur="2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0"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600" decel="100000"/>
                                        <p:tgtEl>
                                          <p:spTgt spid="3">
                                            <p:txEl>
                                              <p:pRg st="2" end="2"/>
                                            </p:txEl>
                                          </p:spTgt>
                                        </p:tgtEl>
                                      </p:cBhvr>
                                    </p:animEffect>
                                    <p:anim calcmode="lin" valueType="num">
                                      <p:cBhvr>
                                        <p:cTn id="17" dur="16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18" dur="16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19" dur="16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20" dur="400" accel="100000" fill="hold">
                                          <p:stCondLst>
                                            <p:cond delay="16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21" dur="400" accel="100000" fill="hold">
                                          <p:stCondLst>
                                            <p:cond delay="16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0" presetClass="entr" presetSubtype="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1600" decel="100000"/>
                                        <p:tgtEl>
                                          <p:spTgt spid="3">
                                            <p:txEl>
                                              <p:pRg st="6" end="6"/>
                                            </p:txEl>
                                          </p:spTgt>
                                        </p:tgtEl>
                                      </p:cBhvr>
                                    </p:animEffect>
                                    <p:anim calcmode="lin" valueType="num">
                                      <p:cBhvr>
                                        <p:cTn id="27" dur="1600" decel="100000" fill="hold"/>
                                        <p:tgtEl>
                                          <p:spTgt spid="3">
                                            <p:txEl>
                                              <p:pRg st="6" end="6"/>
                                            </p:txEl>
                                          </p:spTgt>
                                        </p:tgtEl>
                                        <p:attrNameLst>
                                          <p:attrName>style.rotation</p:attrName>
                                        </p:attrNameLst>
                                      </p:cBhvr>
                                      <p:tavLst>
                                        <p:tav tm="0">
                                          <p:val>
                                            <p:fltVal val="-90"/>
                                          </p:val>
                                        </p:tav>
                                        <p:tav tm="100000">
                                          <p:val>
                                            <p:fltVal val="0"/>
                                          </p:val>
                                        </p:tav>
                                      </p:tavLst>
                                    </p:anim>
                                    <p:anim calcmode="lin" valueType="num">
                                      <p:cBhvr>
                                        <p:cTn id="28" dur="1600" decel="100000" fill="hold"/>
                                        <p:tgtEl>
                                          <p:spTgt spid="3">
                                            <p:txEl>
                                              <p:pRg st="6" end="6"/>
                                            </p:txEl>
                                          </p:spTgt>
                                        </p:tgtEl>
                                        <p:attrNameLst>
                                          <p:attrName>ppt_x</p:attrName>
                                        </p:attrNameLst>
                                      </p:cBhvr>
                                      <p:tavLst>
                                        <p:tav tm="0">
                                          <p:val>
                                            <p:strVal val="#ppt_x+0.4"/>
                                          </p:val>
                                        </p:tav>
                                        <p:tav tm="100000">
                                          <p:val>
                                            <p:strVal val="#ppt_x-0.05"/>
                                          </p:val>
                                        </p:tav>
                                      </p:tavLst>
                                    </p:anim>
                                    <p:anim calcmode="lin" valueType="num">
                                      <p:cBhvr>
                                        <p:cTn id="29" dur="1600" decel="100000" fill="hold"/>
                                        <p:tgtEl>
                                          <p:spTgt spid="3">
                                            <p:txEl>
                                              <p:pRg st="6" end="6"/>
                                            </p:txEl>
                                          </p:spTgt>
                                        </p:tgtEl>
                                        <p:attrNameLst>
                                          <p:attrName>ppt_y</p:attrName>
                                        </p:attrNameLst>
                                      </p:cBhvr>
                                      <p:tavLst>
                                        <p:tav tm="0">
                                          <p:val>
                                            <p:strVal val="#ppt_y-0.4"/>
                                          </p:val>
                                        </p:tav>
                                        <p:tav tm="100000">
                                          <p:val>
                                            <p:strVal val="#ppt_y+0.1"/>
                                          </p:val>
                                        </p:tav>
                                      </p:tavLst>
                                    </p:anim>
                                    <p:anim calcmode="lin" valueType="num">
                                      <p:cBhvr>
                                        <p:cTn id="30" dur="400" accel="100000" fill="hold">
                                          <p:stCondLst>
                                            <p:cond delay="1600"/>
                                          </p:stCondLst>
                                        </p:cTn>
                                        <p:tgtEl>
                                          <p:spTgt spid="3">
                                            <p:txEl>
                                              <p:pRg st="6" end="6"/>
                                            </p:txEl>
                                          </p:spTgt>
                                        </p:tgtEl>
                                        <p:attrNameLst>
                                          <p:attrName>ppt_x</p:attrName>
                                        </p:attrNameLst>
                                      </p:cBhvr>
                                      <p:tavLst>
                                        <p:tav tm="0">
                                          <p:val>
                                            <p:strVal val="#ppt_x-0.05"/>
                                          </p:val>
                                        </p:tav>
                                        <p:tav tm="100000">
                                          <p:val>
                                            <p:strVal val="#ppt_x"/>
                                          </p:val>
                                        </p:tav>
                                      </p:tavLst>
                                    </p:anim>
                                    <p:anim calcmode="lin" valueType="num">
                                      <p:cBhvr>
                                        <p:cTn id="31" dur="400" accel="100000" fill="hold">
                                          <p:stCondLst>
                                            <p:cond delay="1600"/>
                                          </p:stCondLst>
                                        </p:cTn>
                                        <p:tgtEl>
                                          <p:spTgt spid="3">
                                            <p:txEl>
                                              <p:pRg st="6" end="6"/>
                                            </p:txEl>
                                          </p:spTgt>
                                        </p:tgtEl>
                                        <p:attrNameLst>
                                          <p:attrName>ppt_y</p:attrName>
                                        </p:attrNameLst>
                                      </p:cBhvr>
                                      <p:tavLst>
                                        <p:tav tm="0">
                                          <p:val>
                                            <p:strVal val="#ppt_y+0.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0" presetClass="entr" presetSubtype="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600" decel="100000"/>
                                        <p:tgtEl>
                                          <p:spTgt spid="3">
                                            <p:txEl>
                                              <p:pRg st="3" end="3"/>
                                            </p:txEl>
                                          </p:spTgt>
                                        </p:tgtEl>
                                      </p:cBhvr>
                                    </p:animEffect>
                                    <p:anim calcmode="lin" valueType="num">
                                      <p:cBhvr>
                                        <p:cTn id="37" dur="16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38" dur="16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39" dur="16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0" dur="400" accel="100000" fill="hold">
                                          <p:stCondLst>
                                            <p:cond delay="16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1" dur="400" accel="100000" fill="hold">
                                          <p:stCondLst>
                                            <p:cond delay="16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30" presetClass="entr" presetSubtype="0" fill="hold"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Effect transition="in" filter="fade">
                                      <p:cBhvr>
                                        <p:cTn id="46" dur="1600" decel="100000"/>
                                        <p:tgtEl>
                                          <p:spTgt spid="3">
                                            <p:txEl>
                                              <p:pRg st="4" end="4"/>
                                            </p:txEl>
                                          </p:spTgt>
                                        </p:tgtEl>
                                      </p:cBhvr>
                                    </p:animEffect>
                                    <p:anim calcmode="lin" valueType="num">
                                      <p:cBhvr>
                                        <p:cTn id="47" dur="16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48" dur="16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49" dur="16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0" dur="400" accel="100000" fill="hold">
                                          <p:stCondLst>
                                            <p:cond delay="16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51" dur="400" accel="100000" fill="hold">
                                          <p:stCondLst>
                                            <p:cond delay="16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30" presetClass="entr" presetSubtype="0" fill="hold"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fade">
                                      <p:cBhvr>
                                        <p:cTn id="56" dur="1600" decel="100000"/>
                                        <p:tgtEl>
                                          <p:spTgt spid="3">
                                            <p:txEl>
                                              <p:pRg st="5" end="5"/>
                                            </p:txEl>
                                          </p:spTgt>
                                        </p:tgtEl>
                                      </p:cBhvr>
                                    </p:animEffect>
                                    <p:anim calcmode="lin" valueType="num">
                                      <p:cBhvr>
                                        <p:cTn id="57" dur="16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58" dur="16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59" dur="16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60" dur="400" accel="100000" fill="hold">
                                          <p:stCondLst>
                                            <p:cond delay="16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61" dur="400" accel="100000" fill="hold">
                                          <p:stCondLst>
                                            <p:cond delay="1600"/>
                                          </p:stCondLst>
                                        </p:cTn>
                                        <p:tgtEl>
                                          <p:spTgt spid="3">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p:txBody>
          <a:bodyPr/>
          <a:lstStyle/>
          <a:p>
            <a:pPr lvl="1"/>
            <a:r>
              <a:rPr lang="en-US"/>
              <a:t>Training cost data</a:t>
            </a:r>
          </a:p>
          <a:p>
            <a:pPr lvl="1"/>
            <a:r>
              <a:rPr lang="en-US"/>
              <a:t>Production record</a:t>
            </a:r>
          </a:p>
          <a:p>
            <a:pPr lvl="1"/>
            <a:r>
              <a:rPr lang="en-US"/>
              <a:t>Accident record</a:t>
            </a:r>
          </a:p>
          <a:p>
            <a:pPr lvl="1"/>
            <a:r>
              <a:rPr lang="en-US"/>
              <a:t>Quality control record</a:t>
            </a:r>
          </a:p>
        </p:txBody>
      </p:sp>
      <p:sp>
        <p:nvSpPr>
          <p:cNvPr id="6" name="Slide Number Placeholder 5"/>
          <p:cNvSpPr>
            <a:spLocks noGrp="1"/>
          </p:cNvSpPr>
          <p:nvPr>
            <p:ph type="sldNum" sz="quarter" idx="12"/>
          </p:nvPr>
        </p:nvSpPr>
        <p:spPr/>
        <p:txBody>
          <a:bodyPr/>
          <a:lstStyle/>
          <a:p>
            <a:fld id="{C9C26650-DB0B-4E08-A611-5B1E4CD9C144}" type="slidenum">
              <a:rPr lang="en-US"/>
              <a:pPr/>
              <a:t>60</a:t>
            </a:fld>
            <a:endParaRPr lang="en-US"/>
          </a:p>
        </p:txBody>
      </p:sp>
      <p:sp>
        <p:nvSpPr>
          <p:cNvPr id="29698" name="Rectangle 2"/>
          <p:cNvSpPr>
            <a:spLocks noGrp="1" noChangeArrowheads="1"/>
          </p:cNvSpPr>
          <p:nvPr>
            <p:ph type="title"/>
          </p:nvPr>
        </p:nvSpPr>
        <p:spPr/>
        <p:txBody>
          <a:bodyPr/>
          <a:lstStyle/>
          <a:p>
            <a:r>
              <a:rPr lang="en-US" sz="3200" b="1"/>
              <a:t>Sumber Informasi untuk Perbaikan</a:t>
            </a: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fld id="{4657C9FC-13D1-47BD-BEF2-1BB38F15BFAE}" type="slidenum">
              <a:rPr lang="en-US"/>
              <a:pPr/>
              <a:t>61</a:t>
            </a:fld>
            <a:endParaRPr lang="en-US"/>
          </a:p>
        </p:txBody>
      </p:sp>
      <p:sp>
        <p:nvSpPr>
          <p:cNvPr id="48130" name="Rectangle 2"/>
          <p:cNvSpPr>
            <a:spLocks noGrp="1" noChangeArrowheads="1"/>
          </p:cNvSpPr>
          <p:nvPr>
            <p:ph type="title"/>
          </p:nvPr>
        </p:nvSpPr>
        <p:spPr>
          <a:xfrm>
            <a:off x="457200" y="0"/>
            <a:ext cx="8229600" cy="792163"/>
          </a:xfrm>
        </p:spPr>
        <p:txBody>
          <a:bodyPr/>
          <a:lstStyle/>
          <a:p>
            <a:r>
              <a:rPr lang="en-US" sz="3600"/>
              <a:t>Model of Training Process</a:t>
            </a:r>
          </a:p>
        </p:txBody>
      </p:sp>
      <p:sp>
        <p:nvSpPr>
          <p:cNvPr id="48131" name="AutoShape 3"/>
          <p:cNvSpPr>
            <a:spLocks noChangeArrowheads="1"/>
          </p:cNvSpPr>
          <p:nvPr/>
        </p:nvSpPr>
        <p:spPr bwMode="auto">
          <a:xfrm>
            <a:off x="533400" y="2286000"/>
            <a:ext cx="2362200" cy="762000"/>
          </a:xfrm>
          <a:prstGeom prst="roundRect">
            <a:avLst>
              <a:gd name="adj" fmla="val 16667"/>
            </a:avLst>
          </a:prstGeom>
          <a:solidFill>
            <a:srgbClr val="CCFFCC"/>
          </a:solidFill>
          <a:ln w="9525">
            <a:noFill/>
            <a:round/>
            <a:headEnd/>
            <a:tailEnd/>
          </a:ln>
          <a:effectLst/>
        </p:spPr>
        <p:txBody>
          <a:bodyPr wrap="none" anchor="ctr"/>
          <a:lstStyle/>
          <a:p>
            <a:endParaRPr lang="en-US"/>
          </a:p>
        </p:txBody>
      </p:sp>
      <p:sp>
        <p:nvSpPr>
          <p:cNvPr id="48132" name="AutoShape 4"/>
          <p:cNvSpPr>
            <a:spLocks noChangeArrowheads="1"/>
          </p:cNvSpPr>
          <p:nvPr/>
        </p:nvSpPr>
        <p:spPr bwMode="auto">
          <a:xfrm>
            <a:off x="533400" y="3276600"/>
            <a:ext cx="2362200" cy="762000"/>
          </a:xfrm>
          <a:prstGeom prst="roundRect">
            <a:avLst>
              <a:gd name="adj" fmla="val 16667"/>
            </a:avLst>
          </a:prstGeom>
          <a:solidFill>
            <a:srgbClr val="CCFFCC"/>
          </a:solidFill>
          <a:ln w="9525">
            <a:noFill/>
            <a:round/>
            <a:headEnd/>
            <a:tailEnd/>
          </a:ln>
          <a:effectLst/>
        </p:spPr>
        <p:txBody>
          <a:bodyPr wrap="none" anchor="ctr"/>
          <a:lstStyle/>
          <a:p>
            <a:endParaRPr lang="en-US"/>
          </a:p>
        </p:txBody>
      </p:sp>
      <p:sp>
        <p:nvSpPr>
          <p:cNvPr id="48133" name="AutoShape 5"/>
          <p:cNvSpPr>
            <a:spLocks noChangeArrowheads="1"/>
          </p:cNvSpPr>
          <p:nvPr/>
        </p:nvSpPr>
        <p:spPr bwMode="auto">
          <a:xfrm>
            <a:off x="533400" y="4267200"/>
            <a:ext cx="2362200" cy="762000"/>
          </a:xfrm>
          <a:prstGeom prst="roundRect">
            <a:avLst>
              <a:gd name="adj" fmla="val 16667"/>
            </a:avLst>
          </a:prstGeom>
          <a:solidFill>
            <a:srgbClr val="CCFFCC"/>
          </a:solidFill>
          <a:ln w="9525">
            <a:noFill/>
            <a:round/>
            <a:headEnd/>
            <a:tailEnd/>
          </a:ln>
          <a:effectLst/>
        </p:spPr>
        <p:txBody>
          <a:bodyPr wrap="none" anchor="ctr"/>
          <a:lstStyle/>
          <a:p>
            <a:endParaRPr lang="en-US"/>
          </a:p>
        </p:txBody>
      </p:sp>
      <p:sp>
        <p:nvSpPr>
          <p:cNvPr id="48134" name="AutoShape 6"/>
          <p:cNvSpPr>
            <a:spLocks noChangeArrowheads="1"/>
          </p:cNvSpPr>
          <p:nvPr/>
        </p:nvSpPr>
        <p:spPr bwMode="auto">
          <a:xfrm>
            <a:off x="533400" y="5257800"/>
            <a:ext cx="2362200" cy="838200"/>
          </a:xfrm>
          <a:prstGeom prst="roundRect">
            <a:avLst>
              <a:gd name="adj" fmla="val 16667"/>
            </a:avLst>
          </a:prstGeom>
          <a:solidFill>
            <a:srgbClr val="CCFFCC"/>
          </a:solidFill>
          <a:ln w="9525">
            <a:noFill/>
            <a:round/>
            <a:headEnd/>
            <a:tailEnd/>
          </a:ln>
          <a:effectLst/>
        </p:spPr>
        <p:txBody>
          <a:bodyPr wrap="none" anchor="ctr"/>
          <a:lstStyle/>
          <a:p>
            <a:endParaRPr lang="en-US"/>
          </a:p>
        </p:txBody>
      </p:sp>
      <p:sp>
        <p:nvSpPr>
          <p:cNvPr id="48135" name="AutoShape 7"/>
          <p:cNvSpPr>
            <a:spLocks noChangeArrowheads="1"/>
          </p:cNvSpPr>
          <p:nvPr/>
        </p:nvSpPr>
        <p:spPr bwMode="auto">
          <a:xfrm>
            <a:off x="533400" y="1295400"/>
            <a:ext cx="2362200" cy="762000"/>
          </a:xfrm>
          <a:prstGeom prst="roundRect">
            <a:avLst>
              <a:gd name="adj" fmla="val 16667"/>
            </a:avLst>
          </a:prstGeom>
          <a:solidFill>
            <a:srgbClr val="CCFFCC"/>
          </a:solidFill>
          <a:ln w="9525">
            <a:noFill/>
            <a:round/>
            <a:headEnd/>
            <a:tailEnd/>
          </a:ln>
          <a:effectLst/>
        </p:spPr>
        <p:txBody>
          <a:bodyPr wrap="none" anchor="ctr"/>
          <a:lstStyle/>
          <a:p>
            <a:endParaRPr lang="en-US"/>
          </a:p>
        </p:txBody>
      </p:sp>
      <p:sp>
        <p:nvSpPr>
          <p:cNvPr id="48136" name="Text Box 8"/>
          <p:cNvSpPr txBox="1">
            <a:spLocks noChangeArrowheads="1"/>
          </p:cNvSpPr>
          <p:nvPr/>
        </p:nvSpPr>
        <p:spPr bwMode="auto">
          <a:xfrm>
            <a:off x="609600" y="838200"/>
            <a:ext cx="2362200" cy="366713"/>
          </a:xfrm>
          <a:prstGeom prst="rect">
            <a:avLst/>
          </a:prstGeom>
          <a:noFill/>
          <a:ln w="9525">
            <a:noFill/>
            <a:miter lim="800000"/>
            <a:headEnd/>
            <a:tailEnd/>
          </a:ln>
          <a:effectLst/>
        </p:spPr>
        <p:txBody>
          <a:bodyPr>
            <a:spAutoFit/>
          </a:bodyPr>
          <a:lstStyle/>
          <a:p>
            <a:pPr eaLnBrk="1" hangingPunct="1">
              <a:spcBef>
                <a:spcPct val="50000"/>
              </a:spcBef>
            </a:pPr>
            <a:r>
              <a:rPr lang="en-US" b="1">
                <a:latin typeface="Arial" charset="0"/>
              </a:rPr>
              <a:t>Assessment Stage</a:t>
            </a:r>
          </a:p>
        </p:txBody>
      </p:sp>
      <p:sp>
        <p:nvSpPr>
          <p:cNvPr id="48137" name="Text Box 9"/>
          <p:cNvSpPr txBox="1">
            <a:spLocks noChangeArrowheads="1"/>
          </p:cNvSpPr>
          <p:nvPr/>
        </p:nvSpPr>
        <p:spPr bwMode="auto">
          <a:xfrm>
            <a:off x="762000" y="1371600"/>
            <a:ext cx="1981200" cy="581025"/>
          </a:xfrm>
          <a:prstGeom prst="rect">
            <a:avLst/>
          </a:prstGeom>
          <a:noFill/>
          <a:ln w="9525">
            <a:noFill/>
            <a:miter lim="800000"/>
            <a:headEnd/>
            <a:tailEnd/>
          </a:ln>
          <a:effectLst/>
        </p:spPr>
        <p:txBody>
          <a:bodyPr>
            <a:spAutoFit/>
          </a:bodyPr>
          <a:lstStyle/>
          <a:p>
            <a:pPr algn="ctr" eaLnBrk="1" hangingPunct="1">
              <a:spcBef>
                <a:spcPct val="50000"/>
              </a:spcBef>
            </a:pPr>
            <a:r>
              <a:rPr lang="en-US" sz="1600">
                <a:latin typeface="Arial" charset="0"/>
              </a:rPr>
              <a:t>Organizational Needs Assessment</a:t>
            </a:r>
          </a:p>
        </p:txBody>
      </p:sp>
      <p:sp>
        <p:nvSpPr>
          <p:cNvPr id="48138" name="Text Box 10"/>
          <p:cNvSpPr txBox="1">
            <a:spLocks noChangeArrowheads="1"/>
          </p:cNvSpPr>
          <p:nvPr/>
        </p:nvSpPr>
        <p:spPr bwMode="auto">
          <a:xfrm>
            <a:off x="685800" y="2362200"/>
            <a:ext cx="1981200" cy="581025"/>
          </a:xfrm>
          <a:prstGeom prst="rect">
            <a:avLst/>
          </a:prstGeom>
          <a:noFill/>
          <a:ln w="9525">
            <a:noFill/>
            <a:miter lim="800000"/>
            <a:headEnd/>
            <a:tailEnd/>
          </a:ln>
          <a:effectLst/>
        </p:spPr>
        <p:txBody>
          <a:bodyPr>
            <a:spAutoFit/>
          </a:bodyPr>
          <a:lstStyle/>
          <a:p>
            <a:pPr algn="ctr" eaLnBrk="1" hangingPunct="1">
              <a:spcBef>
                <a:spcPct val="50000"/>
              </a:spcBef>
            </a:pPr>
            <a:r>
              <a:rPr lang="en-US" sz="1600">
                <a:latin typeface="Arial" charset="0"/>
              </a:rPr>
              <a:t>Task Needs Assessment</a:t>
            </a:r>
          </a:p>
        </p:txBody>
      </p:sp>
      <p:sp>
        <p:nvSpPr>
          <p:cNvPr id="48139" name="Text Box 11"/>
          <p:cNvSpPr txBox="1">
            <a:spLocks noChangeArrowheads="1"/>
          </p:cNvSpPr>
          <p:nvPr/>
        </p:nvSpPr>
        <p:spPr bwMode="auto">
          <a:xfrm>
            <a:off x="685800" y="3352800"/>
            <a:ext cx="1981200" cy="581025"/>
          </a:xfrm>
          <a:prstGeom prst="rect">
            <a:avLst/>
          </a:prstGeom>
          <a:noFill/>
          <a:ln w="9525">
            <a:noFill/>
            <a:miter lim="800000"/>
            <a:headEnd/>
            <a:tailEnd/>
          </a:ln>
          <a:effectLst/>
        </p:spPr>
        <p:txBody>
          <a:bodyPr>
            <a:spAutoFit/>
          </a:bodyPr>
          <a:lstStyle/>
          <a:p>
            <a:pPr algn="ctr" eaLnBrk="1" hangingPunct="1">
              <a:spcBef>
                <a:spcPct val="50000"/>
              </a:spcBef>
            </a:pPr>
            <a:r>
              <a:rPr lang="en-US" sz="1600">
                <a:latin typeface="Arial" charset="0"/>
              </a:rPr>
              <a:t>Employee Needs Assessment</a:t>
            </a:r>
          </a:p>
        </p:txBody>
      </p:sp>
      <p:sp>
        <p:nvSpPr>
          <p:cNvPr id="48140" name="Text Box 12"/>
          <p:cNvSpPr txBox="1">
            <a:spLocks noChangeArrowheads="1"/>
          </p:cNvSpPr>
          <p:nvPr/>
        </p:nvSpPr>
        <p:spPr bwMode="auto">
          <a:xfrm>
            <a:off x="685800" y="4343400"/>
            <a:ext cx="1981200" cy="581025"/>
          </a:xfrm>
          <a:prstGeom prst="rect">
            <a:avLst/>
          </a:prstGeom>
          <a:noFill/>
          <a:ln w="9525">
            <a:noFill/>
            <a:miter lim="800000"/>
            <a:headEnd/>
            <a:tailEnd/>
          </a:ln>
          <a:effectLst/>
        </p:spPr>
        <p:txBody>
          <a:bodyPr>
            <a:spAutoFit/>
          </a:bodyPr>
          <a:lstStyle/>
          <a:p>
            <a:pPr algn="ctr" eaLnBrk="1" hangingPunct="1">
              <a:spcBef>
                <a:spcPct val="50000"/>
              </a:spcBef>
            </a:pPr>
            <a:r>
              <a:rPr lang="en-US" sz="1600">
                <a:latin typeface="Arial" charset="0"/>
              </a:rPr>
              <a:t>Development of Training Objectives</a:t>
            </a:r>
          </a:p>
        </p:txBody>
      </p:sp>
      <p:sp>
        <p:nvSpPr>
          <p:cNvPr id="48141" name="Text Box 13"/>
          <p:cNvSpPr txBox="1">
            <a:spLocks noChangeArrowheads="1"/>
          </p:cNvSpPr>
          <p:nvPr/>
        </p:nvSpPr>
        <p:spPr bwMode="auto">
          <a:xfrm>
            <a:off x="685800" y="5257800"/>
            <a:ext cx="1981200" cy="825500"/>
          </a:xfrm>
          <a:prstGeom prst="rect">
            <a:avLst/>
          </a:prstGeom>
          <a:noFill/>
          <a:ln w="9525">
            <a:noFill/>
            <a:miter lim="800000"/>
            <a:headEnd/>
            <a:tailEnd/>
          </a:ln>
          <a:effectLst/>
        </p:spPr>
        <p:txBody>
          <a:bodyPr>
            <a:spAutoFit/>
          </a:bodyPr>
          <a:lstStyle/>
          <a:p>
            <a:pPr algn="ctr" eaLnBrk="1" hangingPunct="1">
              <a:spcBef>
                <a:spcPct val="50000"/>
              </a:spcBef>
            </a:pPr>
            <a:r>
              <a:rPr lang="en-US" sz="1600">
                <a:latin typeface="Arial" charset="0"/>
              </a:rPr>
              <a:t>Development of Criteria for Training Evaluation</a:t>
            </a:r>
          </a:p>
        </p:txBody>
      </p:sp>
      <p:sp>
        <p:nvSpPr>
          <p:cNvPr id="48142" name="Line 14"/>
          <p:cNvSpPr>
            <a:spLocks noChangeShapeType="1"/>
          </p:cNvSpPr>
          <p:nvPr/>
        </p:nvSpPr>
        <p:spPr bwMode="auto">
          <a:xfrm>
            <a:off x="1676400" y="2057400"/>
            <a:ext cx="0" cy="228600"/>
          </a:xfrm>
          <a:prstGeom prst="line">
            <a:avLst/>
          </a:prstGeom>
          <a:noFill/>
          <a:ln w="9525">
            <a:solidFill>
              <a:schemeClr val="tx1"/>
            </a:solidFill>
            <a:round/>
            <a:headEnd/>
            <a:tailEnd type="triangle" w="med" len="med"/>
          </a:ln>
          <a:effectLst/>
        </p:spPr>
        <p:txBody>
          <a:bodyPr/>
          <a:lstStyle/>
          <a:p>
            <a:endParaRPr lang="en-US"/>
          </a:p>
        </p:txBody>
      </p:sp>
      <p:sp>
        <p:nvSpPr>
          <p:cNvPr id="48143" name="Line 15"/>
          <p:cNvSpPr>
            <a:spLocks noChangeShapeType="1"/>
          </p:cNvSpPr>
          <p:nvPr/>
        </p:nvSpPr>
        <p:spPr bwMode="auto">
          <a:xfrm>
            <a:off x="1676400" y="5029200"/>
            <a:ext cx="0" cy="228600"/>
          </a:xfrm>
          <a:prstGeom prst="line">
            <a:avLst/>
          </a:prstGeom>
          <a:noFill/>
          <a:ln w="9525">
            <a:solidFill>
              <a:schemeClr val="tx1"/>
            </a:solidFill>
            <a:round/>
            <a:headEnd/>
            <a:tailEnd type="triangle" w="med" len="med"/>
          </a:ln>
          <a:effectLst/>
        </p:spPr>
        <p:txBody>
          <a:bodyPr/>
          <a:lstStyle/>
          <a:p>
            <a:endParaRPr lang="en-US"/>
          </a:p>
        </p:txBody>
      </p:sp>
      <p:sp>
        <p:nvSpPr>
          <p:cNvPr id="48144" name="Line 16"/>
          <p:cNvSpPr>
            <a:spLocks noChangeShapeType="1"/>
          </p:cNvSpPr>
          <p:nvPr/>
        </p:nvSpPr>
        <p:spPr bwMode="auto">
          <a:xfrm>
            <a:off x="1676400" y="4038600"/>
            <a:ext cx="0" cy="228600"/>
          </a:xfrm>
          <a:prstGeom prst="line">
            <a:avLst/>
          </a:prstGeom>
          <a:noFill/>
          <a:ln w="9525">
            <a:solidFill>
              <a:schemeClr val="tx1"/>
            </a:solidFill>
            <a:round/>
            <a:headEnd/>
            <a:tailEnd type="triangle" w="med" len="med"/>
          </a:ln>
          <a:effectLst/>
        </p:spPr>
        <p:txBody>
          <a:bodyPr/>
          <a:lstStyle/>
          <a:p>
            <a:endParaRPr lang="en-US"/>
          </a:p>
        </p:txBody>
      </p:sp>
      <p:sp>
        <p:nvSpPr>
          <p:cNvPr id="48145" name="Line 17"/>
          <p:cNvSpPr>
            <a:spLocks noChangeShapeType="1"/>
          </p:cNvSpPr>
          <p:nvPr/>
        </p:nvSpPr>
        <p:spPr bwMode="auto">
          <a:xfrm>
            <a:off x="1676400" y="3048000"/>
            <a:ext cx="0" cy="228600"/>
          </a:xfrm>
          <a:prstGeom prst="line">
            <a:avLst/>
          </a:prstGeom>
          <a:noFill/>
          <a:ln w="9525">
            <a:solidFill>
              <a:schemeClr val="tx1"/>
            </a:solidFill>
            <a:round/>
            <a:headEnd/>
            <a:tailEnd type="triangle" w="med" len="med"/>
          </a:ln>
          <a:effectLst/>
        </p:spPr>
        <p:txBody>
          <a:bodyPr/>
          <a:lstStyle/>
          <a:p>
            <a:endParaRPr lang="en-US"/>
          </a:p>
        </p:txBody>
      </p:sp>
      <p:sp>
        <p:nvSpPr>
          <p:cNvPr id="48146" name="AutoShape 18"/>
          <p:cNvSpPr>
            <a:spLocks noChangeArrowheads="1"/>
          </p:cNvSpPr>
          <p:nvPr/>
        </p:nvSpPr>
        <p:spPr bwMode="auto">
          <a:xfrm>
            <a:off x="3352800" y="4267200"/>
            <a:ext cx="2362200" cy="762000"/>
          </a:xfrm>
          <a:prstGeom prst="roundRect">
            <a:avLst>
              <a:gd name="adj" fmla="val 16667"/>
            </a:avLst>
          </a:prstGeom>
          <a:solidFill>
            <a:srgbClr val="CCFFCC"/>
          </a:solidFill>
          <a:ln w="9525">
            <a:noFill/>
            <a:round/>
            <a:headEnd/>
            <a:tailEnd/>
          </a:ln>
          <a:effectLst/>
        </p:spPr>
        <p:txBody>
          <a:bodyPr wrap="none" anchor="ctr"/>
          <a:lstStyle/>
          <a:p>
            <a:endParaRPr lang="en-US"/>
          </a:p>
        </p:txBody>
      </p:sp>
      <p:sp>
        <p:nvSpPr>
          <p:cNvPr id="48147" name="AutoShape 19"/>
          <p:cNvSpPr>
            <a:spLocks noChangeArrowheads="1"/>
          </p:cNvSpPr>
          <p:nvPr/>
        </p:nvSpPr>
        <p:spPr bwMode="auto">
          <a:xfrm>
            <a:off x="3352800" y="5257800"/>
            <a:ext cx="2362200" cy="381000"/>
          </a:xfrm>
          <a:prstGeom prst="roundRect">
            <a:avLst>
              <a:gd name="adj" fmla="val 16667"/>
            </a:avLst>
          </a:prstGeom>
          <a:solidFill>
            <a:srgbClr val="CCFFCC"/>
          </a:solidFill>
          <a:ln w="9525">
            <a:noFill/>
            <a:round/>
            <a:headEnd/>
            <a:tailEnd/>
          </a:ln>
          <a:effectLst/>
        </p:spPr>
        <p:txBody>
          <a:bodyPr wrap="none" anchor="ctr"/>
          <a:lstStyle/>
          <a:p>
            <a:endParaRPr lang="en-US"/>
          </a:p>
        </p:txBody>
      </p:sp>
      <p:sp>
        <p:nvSpPr>
          <p:cNvPr id="48148" name="AutoShape 20"/>
          <p:cNvSpPr>
            <a:spLocks noChangeArrowheads="1"/>
          </p:cNvSpPr>
          <p:nvPr/>
        </p:nvSpPr>
        <p:spPr bwMode="auto">
          <a:xfrm>
            <a:off x="6172200" y="4267200"/>
            <a:ext cx="2362200" cy="762000"/>
          </a:xfrm>
          <a:prstGeom prst="roundRect">
            <a:avLst>
              <a:gd name="adj" fmla="val 16667"/>
            </a:avLst>
          </a:prstGeom>
          <a:solidFill>
            <a:srgbClr val="CCFFCC"/>
          </a:solidFill>
          <a:ln w="9525">
            <a:noFill/>
            <a:round/>
            <a:headEnd/>
            <a:tailEnd/>
          </a:ln>
          <a:effectLst/>
        </p:spPr>
        <p:txBody>
          <a:bodyPr wrap="none" anchor="ctr"/>
          <a:lstStyle/>
          <a:p>
            <a:endParaRPr lang="en-US"/>
          </a:p>
        </p:txBody>
      </p:sp>
      <p:sp>
        <p:nvSpPr>
          <p:cNvPr id="48149" name="Text Box 21"/>
          <p:cNvSpPr txBox="1">
            <a:spLocks noChangeArrowheads="1"/>
          </p:cNvSpPr>
          <p:nvPr/>
        </p:nvSpPr>
        <p:spPr bwMode="auto">
          <a:xfrm>
            <a:off x="3505200" y="4343400"/>
            <a:ext cx="2133600" cy="581025"/>
          </a:xfrm>
          <a:prstGeom prst="rect">
            <a:avLst/>
          </a:prstGeom>
          <a:noFill/>
          <a:ln w="9525">
            <a:noFill/>
            <a:miter lim="800000"/>
            <a:headEnd/>
            <a:tailEnd/>
          </a:ln>
          <a:effectLst/>
        </p:spPr>
        <p:txBody>
          <a:bodyPr>
            <a:spAutoFit/>
          </a:bodyPr>
          <a:lstStyle/>
          <a:p>
            <a:pPr algn="ctr" eaLnBrk="1" hangingPunct="1">
              <a:spcBef>
                <a:spcPct val="50000"/>
              </a:spcBef>
            </a:pPr>
            <a:r>
              <a:rPr lang="en-US" sz="1600">
                <a:latin typeface="Arial" charset="0"/>
              </a:rPr>
              <a:t>Design &amp; Select Training Procedures</a:t>
            </a:r>
          </a:p>
        </p:txBody>
      </p:sp>
      <p:sp>
        <p:nvSpPr>
          <p:cNvPr id="48150" name="Text Box 22"/>
          <p:cNvSpPr txBox="1">
            <a:spLocks noChangeArrowheads="1"/>
          </p:cNvSpPr>
          <p:nvPr/>
        </p:nvSpPr>
        <p:spPr bwMode="auto">
          <a:xfrm>
            <a:off x="3657600" y="5257800"/>
            <a:ext cx="1828800" cy="336550"/>
          </a:xfrm>
          <a:prstGeom prst="rect">
            <a:avLst/>
          </a:prstGeom>
          <a:noFill/>
          <a:ln w="9525">
            <a:noFill/>
            <a:miter lim="800000"/>
            <a:headEnd/>
            <a:tailEnd/>
          </a:ln>
          <a:effectLst/>
        </p:spPr>
        <p:txBody>
          <a:bodyPr>
            <a:spAutoFit/>
          </a:bodyPr>
          <a:lstStyle/>
          <a:p>
            <a:pPr algn="ctr" eaLnBrk="1" hangingPunct="1">
              <a:spcBef>
                <a:spcPct val="50000"/>
              </a:spcBef>
            </a:pPr>
            <a:r>
              <a:rPr lang="en-US" sz="1600">
                <a:latin typeface="Arial" charset="0"/>
              </a:rPr>
              <a:t>Train</a:t>
            </a:r>
          </a:p>
        </p:txBody>
      </p:sp>
      <p:sp>
        <p:nvSpPr>
          <p:cNvPr id="48151" name="Line 23"/>
          <p:cNvSpPr>
            <a:spLocks noChangeShapeType="1"/>
          </p:cNvSpPr>
          <p:nvPr/>
        </p:nvSpPr>
        <p:spPr bwMode="auto">
          <a:xfrm>
            <a:off x="4572000" y="5029200"/>
            <a:ext cx="0" cy="228600"/>
          </a:xfrm>
          <a:prstGeom prst="line">
            <a:avLst/>
          </a:prstGeom>
          <a:noFill/>
          <a:ln w="9525">
            <a:solidFill>
              <a:schemeClr val="tx1"/>
            </a:solidFill>
            <a:round/>
            <a:headEnd/>
            <a:tailEnd type="triangle" w="med" len="med"/>
          </a:ln>
          <a:effectLst/>
        </p:spPr>
        <p:txBody>
          <a:bodyPr/>
          <a:lstStyle/>
          <a:p>
            <a:endParaRPr lang="en-US"/>
          </a:p>
        </p:txBody>
      </p:sp>
      <p:sp>
        <p:nvSpPr>
          <p:cNvPr id="48152" name="AutoShape 24"/>
          <p:cNvSpPr>
            <a:spLocks noChangeArrowheads="1"/>
          </p:cNvSpPr>
          <p:nvPr/>
        </p:nvSpPr>
        <p:spPr bwMode="auto">
          <a:xfrm>
            <a:off x="6172200" y="5257800"/>
            <a:ext cx="2362200" cy="762000"/>
          </a:xfrm>
          <a:prstGeom prst="roundRect">
            <a:avLst>
              <a:gd name="adj" fmla="val 16667"/>
            </a:avLst>
          </a:prstGeom>
          <a:solidFill>
            <a:srgbClr val="CCFFCC"/>
          </a:solidFill>
          <a:ln w="9525">
            <a:noFill/>
            <a:round/>
            <a:headEnd/>
            <a:tailEnd/>
          </a:ln>
          <a:effectLst/>
        </p:spPr>
        <p:txBody>
          <a:bodyPr wrap="none" anchor="ctr"/>
          <a:lstStyle/>
          <a:p>
            <a:endParaRPr lang="en-US"/>
          </a:p>
        </p:txBody>
      </p:sp>
      <p:sp>
        <p:nvSpPr>
          <p:cNvPr id="48153" name="Line 25"/>
          <p:cNvSpPr>
            <a:spLocks noChangeShapeType="1"/>
          </p:cNvSpPr>
          <p:nvPr/>
        </p:nvSpPr>
        <p:spPr bwMode="auto">
          <a:xfrm>
            <a:off x="7315200" y="5029200"/>
            <a:ext cx="0" cy="228600"/>
          </a:xfrm>
          <a:prstGeom prst="line">
            <a:avLst/>
          </a:prstGeom>
          <a:noFill/>
          <a:ln w="9525">
            <a:solidFill>
              <a:schemeClr val="tx1"/>
            </a:solidFill>
            <a:round/>
            <a:headEnd/>
            <a:tailEnd type="triangle" w="med" len="med"/>
          </a:ln>
          <a:effectLst/>
        </p:spPr>
        <p:txBody>
          <a:bodyPr/>
          <a:lstStyle/>
          <a:p>
            <a:endParaRPr lang="en-US"/>
          </a:p>
        </p:txBody>
      </p:sp>
      <p:sp>
        <p:nvSpPr>
          <p:cNvPr id="48154" name="Text Box 26"/>
          <p:cNvSpPr txBox="1">
            <a:spLocks noChangeArrowheads="1"/>
          </p:cNvSpPr>
          <p:nvPr/>
        </p:nvSpPr>
        <p:spPr bwMode="auto">
          <a:xfrm>
            <a:off x="6248400" y="4343400"/>
            <a:ext cx="2133600" cy="581025"/>
          </a:xfrm>
          <a:prstGeom prst="rect">
            <a:avLst/>
          </a:prstGeom>
          <a:noFill/>
          <a:ln w="9525">
            <a:noFill/>
            <a:miter lim="800000"/>
            <a:headEnd/>
            <a:tailEnd/>
          </a:ln>
          <a:effectLst/>
        </p:spPr>
        <p:txBody>
          <a:bodyPr>
            <a:spAutoFit/>
          </a:bodyPr>
          <a:lstStyle/>
          <a:p>
            <a:pPr algn="ctr" eaLnBrk="1" hangingPunct="1">
              <a:spcBef>
                <a:spcPct val="50000"/>
              </a:spcBef>
            </a:pPr>
            <a:r>
              <a:rPr lang="en-US" sz="1600">
                <a:latin typeface="Arial" charset="0"/>
              </a:rPr>
              <a:t>Measure Training Results</a:t>
            </a:r>
          </a:p>
        </p:txBody>
      </p:sp>
      <p:sp>
        <p:nvSpPr>
          <p:cNvPr id="48155" name="Text Box 27"/>
          <p:cNvSpPr txBox="1">
            <a:spLocks noChangeArrowheads="1"/>
          </p:cNvSpPr>
          <p:nvPr/>
        </p:nvSpPr>
        <p:spPr bwMode="auto">
          <a:xfrm>
            <a:off x="6248400" y="5334000"/>
            <a:ext cx="2133600" cy="581025"/>
          </a:xfrm>
          <a:prstGeom prst="rect">
            <a:avLst/>
          </a:prstGeom>
          <a:noFill/>
          <a:ln w="9525">
            <a:noFill/>
            <a:miter lim="800000"/>
            <a:headEnd/>
            <a:tailEnd/>
          </a:ln>
          <a:effectLst/>
        </p:spPr>
        <p:txBody>
          <a:bodyPr>
            <a:spAutoFit/>
          </a:bodyPr>
          <a:lstStyle/>
          <a:p>
            <a:pPr algn="ctr" eaLnBrk="1" hangingPunct="1">
              <a:spcBef>
                <a:spcPct val="50000"/>
              </a:spcBef>
            </a:pPr>
            <a:r>
              <a:rPr lang="en-US" sz="1600">
                <a:latin typeface="Arial" charset="0"/>
              </a:rPr>
              <a:t>Compare Results to Criteria</a:t>
            </a:r>
          </a:p>
        </p:txBody>
      </p:sp>
      <p:sp>
        <p:nvSpPr>
          <p:cNvPr id="48156" name="Line 28"/>
          <p:cNvSpPr>
            <a:spLocks noChangeShapeType="1"/>
          </p:cNvSpPr>
          <p:nvPr/>
        </p:nvSpPr>
        <p:spPr bwMode="auto">
          <a:xfrm flipV="1">
            <a:off x="5715000" y="4648200"/>
            <a:ext cx="457200" cy="762000"/>
          </a:xfrm>
          <a:prstGeom prst="line">
            <a:avLst/>
          </a:prstGeom>
          <a:noFill/>
          <a:ln w="9525">
            <a:solidFill>
              <a:schemeClr val="tx1"/>
            </a:solidFill>
            <a:round/>
            <a:headEnd/>
            <a:tailEnd type="triangle" w="med" len="med"/>
          </a:ln>
          <a:effectLst/>
        </p:spPr>
        <p:txBody>
          <a:bodyPr/>
          <a:lstStyle/>
          <a:p>
            <a:endParaRPr lang="en-US"/>
          </a:p>
        </p:txBody>
      </p:sp>
      <p:sp>
        <p:nvSpPr>
          <p:cNvPr id="48157" name="Line 29"/>
          <p:cNvSpPr>
            <a:spLocks noChangeShapeType="1"/>
          </p:cNvSpPr>
          <p:nvPr/>
        </p:nvSpPr>
        <p:spPr bwMode="auto">
          <a:xfrm>
            <a:off x="2895600" y="5791200"/>
            <a:ext cx="3276600" cy="0"/>
          </a:xfrm>
          <a:prstGeom prst="line">
            <a:avLst/>
          </a:prstGeom>
          <a:noFill/>
          <a:ln w="9525">
            <a:solidFill>
              <a:schemeClr val="tx1"/>
            </a:solidFill>
            <a:round/>
            <a:headEnd/>
            <a:tailEnd type="triangle" w="med" len="med"/>
          </a:ln>
          <a:effectLst/>
        </p:spPr>
        <p:txBody>
          <a:bodyPr/>
          <a:lstStyle/>
          <a:p>
            <a:endParaRPr lang="en-US"/>
          </a:p>
        </p:txBody>
      </p:sp>
      <p:sp>
        <p:nvSpPr>
          <p:cNvPr id="48158" name="Line 30"/>
          <p:cNvSpPr>
            <a:spLocks noChangeShapeType="1"/>
          </p:cNvSpPr>
          <p:nvPr/>
        </p:nvSpPr>
        <p:spPr bwMode="auto">
          <a:xfrm>
            <a:off x="304800" y="6172200"/>
            <a:ext cx="7010400" cy="0"/>
          </a:xfrm>
          <a:prstGeom prst="line">
            <a:avLst/>
          </a:prstGeom>
          <a:noFill/>
          <a:ln w="9525">
            <a:solidFill>
              <a:schemeClr val="tx1"/>
            </a:solidFill>
            <a:round/>
            <a:headEnd/>
            <a:tailEnd/>
          </a:ln>
          <a:effectLst/>
        </p:spPr>
        <p:txBody>
          <a:bodyPr/>
          <a:lstStyle/>
          <a:p>
            <a:endParaRPr lang="en-US"/>
          </a:p>
        </p:txBody>
      </p:sp>
      <p:sp>
        <p:nvSpPr>
          <p:cNvPr id="48159" name="Line 31"/>
          <p:cNvSpPr>
            <a:spLocks noChangeShapeType="1"/>
          </p:cNvSpPr>
          <p:nvPr/>
        </p:nvSpPr>
        <p:spPr bwMode="auto">
          <a:xfrm flipV="1">
            <a:off x="7315200" y="6019800"/>
            <a:ext cx="0" cy="152400"/>
          </a:xfrm>
          <a:prstGeom prst="line">
            <a:avLst/>
          </a:prstGeom>
          <a:noFill/>
          <a:ln w="9525">
            <a:solidFill>
              <a:schemeClr val="tx1"/>
            </a:solidFill>
            <a:round/>
            <a:headEnd/>
            <a:tailEnd type="triangle" w="med" len="med"/>
          </a:ln>
          <a:effectLst/>
        </p:spPr>
        <p:txBody>
          <a:bodyPr/>
          <a:lstStyle/>
          <a:p>
            <a:endParaRPr lang="en-US"/>
          </a:p>
        </p:txBody>
      </p:sp>
      <p:sp>
        <p:nvSpPr>
          <p:cNvPr id="48160" name="Line 32"/>
          <p:cNvSpPr>
            <a:spLocks noChangeShapeType="1"/>
          </p:cNvSpPr>
          <p:nvPr/>
        </p:nvSpPr>
        <p:spPr bwMode="auto">
          <a:xfrm flipV="1">
            <a:off x="304800" y="1676400"/>
            <a:ext cx="0" cy="4495800"/>
          </a:xfrm>
          <a:prstGeom prst="line">
            <a:avLst/>
          </a:prstGeom>
          <a:noFill/>
          <a:ln w="9525">
            <a:solidFill>
              <a:schemeClr val="tx1"/>
            </a:solidFill>
            <a:round/>
            <a:headEnd/>
            <a:tailEnd/>
          </a:ln>
          <a:effectLst/>
        </p:spPr>
        <p:txBody>
          <a:bodyPr/>
          <a:lstStyle/>
          <a:p>
            <a:endParaRPr lang="en-US"/>
          </a:p>
        </p:txBody>
      </p:sp>
      <p:sp>
        <p:nvSpPr>
          <p:cNvPr id="48161" name="Line 33"/>
          <p:cNvSpPr>
            <a:spLocks noChangeShapeType="1"/>
          </p:cNvSpPr>
          <p:nvPr/>
        </p:nvSpPr>
        <p:spPr bwMode="auto">
          <a:xfrm>
            <a:off x="304800" y="1676400"/>
            <a:ext cx="228600" cy="0"/>
          </a:xfrm>
          <a:prstGeom prst="line">
            <a:avLst/>
          </a:prstGeom>
          <a:noFill/>
          <a:ln w="9525">
            <a:solidFill>
              <a:schemeClr val="tx1"/>
            </a:solidFill>
            <a:round/>
            <a:headEnd/>
            <a:tailEnd type="triangle" w="med" len="med"/>
          </a:ln>
          <a:effectLst/>
        </p:spPr>
        <p:txBody>
          <a:bodyPr/>
          <a:lstStyle/>
          <a:p>
            <a:endParaRPr lang="en-US"/>
          </a:p>
        </p:txBody>
      </p:sp>
      <p:sp>
        <p:nvSpPr>
          <p:cNvPr id="48162" name="Line 34"/>
          <p:cNvSpPr>
            <a:spLocks noChangeShapeType="1"/>
          </p:cNvSpPr>
          <p:nvPr/>
        </p:nvSpPr>
        <p:spPr bwMode="auto">
          <a:xfrm>
            <a:off x="2895600" y="4648200"/>
            <a:ext cx="457200" cy="0"/>
          </a:xfrm>
          <a:prstGeom prst="line">
            <a:avLst/>
          </a:prstGeom>
          <a:noFill/>
          <a:ln w="9525">
            <a:solidFill>
              <a:schemeClr val="tx1"/>
            </a:solidFill>
            <a:round/>
            <a:headEnd/>
            <a:tailEnd type="triangle" w="med" len="med"/>
          </a:ln>
          <a:effectLst/>
        </p:spPr>
        <p:txBody>
          <a:bodyPr/>
          <a:lstStyle/>
          <a:p>
            <a:endParaRPr lang="en-US"/>
          </a:p>
        </p:txBody>
      </p:sp>
      <p:sp>
        <p:nvSpPr>
          <p:cNvPr id="48163" name="Text Box 35"/>
          <p:cNvSpPr txBox="1">
            <a:spLocks noChangeArrowheads="1"/>
          </p:cNvSpPr>
          <p:nvPr/>
        </p:nvSpPr>
        <p:spPr bwMode="auto">
          <a:xfrm>
            <a:off x="3276600" y="838200"/>
            <a:ext cx="2362200" cy="366713"/>
          </a:xfrm>
          <a:prstGeom prst="rect">
            <a:avLst/>
          </a:prstGeom>
          <a:noFill/>
          <a:ln w="9525">
            <a:noFill/>
            <a:miter lim="800000"/>
            <a:headEnd/>
            <a:tailEnd/>
          </a:ln>
          <a:effectLst/>
        </p:spPr>
        <p:txBody>
          <a:bodyPr>
            <a:spAutoFit/>
          </a:bodyPr>
          <a:lstStyle/>
          <a:p>
            <a:pPr algn="ctr" eaLnBrk="1" hangingPunct="1">
              <a:spcBef>
                <a:spcPct val="50000"/>
              </a:spcBef>
            </a:pPr>
            <a:r>
              <a:rPr lang="en-US" b="1">
                <a:latin typeface="Arial" charset="0"/>
              </a:rPr>
              <a:t>Training Stage</a:t>
            </a:r>
          </a:p>
        </p:txBody>
      </p:sp>
      <p:sp>
        <p:nvSpPr>
          <p:cNvPr id="48164" name="Text Box 36"/>
          <p:cNvSpPr txBox="1">
            <a:spLocks noChangeArrowheads="1"/>
          </p:cNvSpPr>
          <p:nvPr/>
        </p:nvSpPr>
        <p:spPr bwMode="auto">
          <a:xfrm>
            <a:off x="6248400" y="838200"/>
            <a:ext cx="2362200" cy="366713"/>
          </a:xfrm>
          <a:prstGeom prst="rect">
            <a:avLst/>
          </a:prstGeom>
          <a:noFill/>
          <a:ln w="9525">
            <a:noFill/>
            <a:miter lim="800000"/>
            <a:headEnd/>
            <a:tailEnd/>
          </a:ln>
          <a:effectLst/>
        </p:spPr>
        <p:txBody>
          <a:bodyPr>
            <a:spAutoFit/>
          </a:bodyPr>
          <a:lstStyle/>
          <a:p>
            <a:pPr eaLnBrk="1" hangingPunct="1">
              <a:spcBef>
                <a:spcPct val="50000"/>
              </a:spcBef>
            </a:pPr>
            <a:r>
              <a:rPr lang="en-US" b="1">
                <a:latin typeface="Arial" charset="0"/>
              </a:rPr>
              <a:t>Evaluation Stage</a:t>
            </a:r>
          </a:p>
        </p:txBody>
      </p:sp>
      <p:sp>
        <p:nvSpPr>
          <p:cNvPr id="38" name="TextBox 37"/>
          <p:cNvSpPr txBox="1"/>
          <p:nvPr/>
        </p:nvSpPr>
        <p:spPr>
          <a:xfrm>
            <a:off x="6781800" y="6336268"/>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id-ID" dirty="0" smtClean="0"/>
              <a:t>By : Nur Hamzah SE.MM</a:t>
            </a:r>
            <a:endParaRPr lang="id-ID" dirty="0"/>
          </a:p>
        </p:txBody>
      </p:sp>
      <p:sp>
        <p:nvSpPr>
          <p:cNvPr id="2" name="Title 1"/>
          <p:cNvSpPr>
            <a:spLocks noGrp="1"/>
          </p:cNvSpPr>
          <p:nvPr>
            <p:ph type="title"/>
          </p:nvPr>
        </p:nvSpPr>
        <p:spPr/>
        <p:txBody>
          <a:bodyPr/>
          <a:lstStyle/>
          <a:p>
            <a:r>
              <a:rPr lang="id-ID" dirty="0" smtClean="0">
                <a:solidFill>
                  <a:srgbClr val="0033CC"/>
                </a:solidFill>
              </a:rPr>
              <a:t>Analisis dan</a:t>
            </a:r>
            <a:r>
              <a:rPr lang="en-US" dirty="0" smtClean="0">
                <a:solidFill>
                  <a:srgbClr val="0033CC"/>
                </a:solidFill>
              </a:rPr>
              <a:t>M</a:t>
            </a:r>
            <a:r>
              <a:rPr lang="id-ID" dirty="0" smtClean="0">
                <a:solidFill>
                  <a:srgbClr val="0033CC"/>
                </a:solidFill>
              </a:rPr>
              <a:t>etode</a:t>
            </a:r>
            <a:r>
              <a:rPr lang="en-US" dirty="0" smtClean="0">
                <a:solidFill>
                  <a:srgbClr val="0033CC"/>
                </a:solidFill>
              </a:rPr>
              <a:t> </a:t>
            </a:r>
            <a:r>
              <a:rPr lang="en-US" dirty="0" err="1" smtClean="0">
                <a:solidFill>
                  <a:srgbClr val="0033CC"/>
                </a:solidFill>
              </a:rPr>
              <a:t>Pelatihan</a:t>
            </a:r>
            <a:endParaRPr lang="id-ID" dirty="0"/>
          </a:p>
        </p:txBody>
      </p:sp>
      <p:pic>
        <p:nvPicPr>
          <p:cNvPr id="4" name="Picture 6" descr="G:\logo stie PNG 2.png"/>
          <p:cNvPicPr>
            <a:picLocks noChangeAspect="1" noChangeArrowheads="1"/>
          </p:cNvPicPr>
          <p:nvPr/>
        </p:nvPicPr>
        <p:blipFill>
          <a:blip r:embed="rId2"/>
          <a:srcRect/>
          <a:stretch>
            <a:fillRect/>
          </a:stretch>
        </p:blipFill>
        <p:spPr bwMode="auto">
          <a:xfrm>
            <a:off x="3200400" y="2971800"/>
            <a:ext cx="2498725" cy="2354263"/>
          </a:xfrm>
          <a:prstGeom prst="rect">
            <a:avLst/>
          </a:prstGeom>
          <a:noFill/>
          <a:ln w="9525">
            <a:noFill/>
            <a:miter lim="800000"/>
            <a:headEnd/>
            <a:tailEnd/>
          </a:ln>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lstStyle/>
          <a:p>
            <a:pPr marL="571500" indent="-571500">
              <a:lnSpc>
                <a:spcPct val="90000"/>
              </a:lnSpc>
              <a:buFont typeface="Wingdings" pitchFamily="2" charset="2"/>
              <a:buNone/>
            </a:pPr>
            <a:r>
              <a:rPr lang="en-US" sz="2300"/>
              <a:t>1.	Pegawai yang baru direkrut belum memahami secara benar bagaimana melakukan pekerjaan.</a:t>
            </a:r>
          </a:p>
          <a:p>
            <a:pPr marL="571500" indent="-571500">
              <a:lnSpc>
                <a:spcPct val="90000"/>
              </a:lnSpc>
              <a:buFont typeface="Wingdings" pitchFamily="2" charset="2"/>
              <a:buNone/>
            </a:pPr>
            <a:r>
              <a:rPr lang="en-US" sz="2300"/>
              <a:t>2.	Perubahan-perubahan dalam lingkungan kerja dan tenaga kerja.</a:t>
            </a:r>
          </a:p>
          <a:p>
            <a:pPr marL="571500" indent="-571500">
              <a:lnSpc>
                <a:spcPct val="90000"/>
              </a:lnSpc>
              <a:buFont typeface="Wingdings" pitchFamily="2" charset="2"/>
              <a:buNone/>
            </a:pPr>
            <a:r>
              <a:rPr lang="en-US" sz="2300"/>
              <a:t>3.	Meningkatkan daya saing perusahaan dan memperbaiki produktivitas.</a:t>
            </a:r>
          </a:p>
          <a:p>
            <a:pPr marL="571500" indent="-571500">
              <a:lnSpc>
                <a:spcPct val="90000"/>
              </a:lnSpc>
              <a:buFont typeface="Wingdings" pitchFamily="2" charset="2"/>
              <a:buNone/>
            </a:pPr>
            <a:r>
              <a:rPr lang="en-US" sz="2300"/>
              <a:t>4.	Menyesuaikan dengan peraturan-peraturan yang ada. Misalnya, strandar pelaksanaan pekerjaan yang dikeluarkan oleh asosiasi industri dan pemerintah, untuk menjamin kualitas produksi atau keselamatan dan kesehatan kerja.</a:t>
            </a:r>
            <a:endParaRPr lang="en-GB" sz="2300"/>
          </a:p>
        </p:txBody>
      </p:sp>
      <p:sp>
        <p:nvSpPr>
          <p:cNvPr id="4" name="Slide Number Placeholder 5"/>
          <p:cNvSpPr>
            <a:spLocks noGrp="1"/>
          </p:cNvSpPr>
          <p:nvPr>
            <p:ph type="sldNum" sz="quarter" idx="12"/>
          </p:nvPr>
        </p:nvSpPr>
        <p:spPr/>
        <p:txBody>
          <a:bodyPr/>
          <a:lstStyle/>
          <a:p>
            <a:fld id="{7DD9379E-5E3D-4984-83CB-0E7C299179DA}" type="slidenum">
              <a:rPr lang="en-GB"/>
              <a:pPr/>
              <a:t>63</a:t>
            </a:fld>
            <a:endParaRPr lang="en-GB"/>
          </a:p>
        </p:txBody>
      </p:sp>
      <p:sp>
        <p:nvSpPr>
          <p:cNvPr id="19458" name="Rectangle 2"/>
          <p:cNvSpPr>
            <a:spLocks noGrp="1" noChangeArrowheads="1"/>
          </p:cNvSpPr>
          <p:nvPr>
            <p:ph type="title"/>
          </p:nvPr>
        </p:nvSpPr>
        <p:spPr/>
        <p:txBody>
          <a:bodyPr/>
          <a:lstStyle/>
          <a:p>
            <a:r>
              <a:rPr lang="en-US" sz="4000" dirty="0" err="1">
                <a:solidFill>
                  <a:srgbClr val="0033CC"/>
                </a:solidFill>
              </a:rPr>
              <a:t>Manfaat</a:t>
            </a:r>
            <a:r>
              <a:rPr lang="en-US" sz="4000" dirty="0">
                <a:solidFill>
                  <a:srgbClr val="0033CC"/>
                </a:solidFill>
              </a:rPr>
              <a:t> </a:t>
            </a:r>
            <a:r>
              <a:rPr lang="en-US" sz="4000" dirty="0" err="1">
                <a:solidFill>
                  <a:srgbClr val="0033CC"/>
                </a:solidFill>
              </a:rPr>
              <a:t>Pelatihan</a:t>
            </a:r>
            <a:r>
              <a:rPr lang="en-US" sz="4000" dirty="0">
                <a:solidFill>
                  <a:srgbClr val="0033CC"/>
                </a:solidFill>
              </a:rPr>
              <a:t> </a:t>
            </a:r>
            <a:endParaRPr lang="en-GB" sz="4000" dirty="0">
              <a:solidFill>
                <a:srgbClr val="0033CC"/>
              </a:solidFill>
            </a:endParaRP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p:txBody>
          <a:bodyPr/>
          <a:lstStyle/>
          <a:p>
            <a:pPr marL="571500" indent="-571500">
              <a:lnSpc>
                <a:spcPct val="90000"/>
              </a:lnSpc>
              <a:buFont typeface="Wingdings" pitchFamily="2" charset="2"/>
              <a:buAutoNum type="arabicPeriod"/>
            </a:pPr>
            <a:r>
              <a:rPr lang="en-US"/>
              <a:t>Menganalisis kebutuhan pelatihan organisasi, yang sering disebut </a:t>
            </a:r>
            <a:r>
              <a:rPr lang="en-US" i="1"/>
              <a:t>need analysis</a:t>
            </a:r>
            <a:r>
              <a:rPr lang="en-US"/>
              <a:t> atau </a:t>
            </a:r>
            <a:r>
              <a:rPr lang="en-US" i="1"/>
              <a:t>need assessment</a:t>
            </a:r>
            <a:r>
              <a:rPr lang="en-US"/>
              <a:t>.</a:t>
            </a:r>
          </a:p>
          <a:p>
            <a:pPr marL="571500" indent="-571500">
              <a:lnSpc>
                <a:spcPct val="90000"/>
              </a:lnSpc>
              <a:buFont typeface="Wingdings" pitchFamily="2" charset="2"/>
              <a:buAutoNum type="arabicPeriod"/>
            </a:pPr>
            <a:r>
              <a:rPr lang="en-US"/>
              <a:t>Menentukan sasaran dan materi program pelatihan.</a:t>
            </a:r>
          </a:p>
          <a:p>
            <a:pPr marL="571500" indent="-571500">
              <a:lnSpc>
                <a:spcPct val="90000"/>
              </a:lnSpc>
              <a:buFont typeface="Wingdings" pitchFamily="2" charset="2"/>
              <a:buAutoNum type="arabicPeriod"/>
            </a:pPr>
            <a:r>
              <a:rPr lang="en-US"/>
              <a:t>Menentukan metode pelatihan dan prinsip-prinsip belajar yang digunakan.</a:t>
            </a:r>
          </a:p>
          <a:p>
            <a:pPr marL="571500" indent="-571500">
              <a:lnSpc>
                <a:spcPct val="90000"/>
              </a:lnSpc>
              <a:buFont typeface="Wingdings" pitchFamily="2" charset="2"/>
              <a:buAutoNum type="arabicPeriod"/>
            </a:pPr>
            <a:r>
              <a:rPr lang="en-US"/>
              <a:t>Mengevaluasi program.</a:t>
            </a:r>
            <a:endParaRPr lang="en-GB"/>
          </a:p>
        </p:txBody>
      </p:sp>
      <p:sp>
        <p:nvSpPr>
          <p:cNvPr id="4" name="Slide Number Placeholder 5"/>
          <p:cNvSpPr>
            <a:spLocks noGrp="1"/>
          </p:cNvSpPr>
          <p:nvPr>
            <p:ph type="sldNum" sz="quarter" idx="12"/>
          </p:nvPr>
        </p:nvSpPr>
        <p:spPr/>
        <p:txBody>
          <a:bodyPr/>
          <a:lstStyle/>
          <a:p>
            <a:fld id="{44BB91B3-777E-45F4-9FB1-283135AB851F}" type="slidenum">
              <a:rPr lang="en-GB"/>
              <a:pPr/>
              <a:t>64</a:t>
            </a:fld>
            <a:endParaRPr lang="en-GB"/>
          </a:p>
        </p:txBody>
      </p:sp>
      <p:sp>
        <p:nvSpPr>
          <p:cNvPr id="20482" name="Rectangle 2"/>
          <p:cNvSpPr>
            <a:spLocks noGrp="1" noChangeArrowheads="1"/>
          </p:cNvSpPr>
          <p:nvPr>
            <p:ph type="title"/>
          </p:nvPr>
        </p:nvSpPr>
        <p:spPr/>
        <p:txBody>
          <a:bodyPr>
            <a:normAutofit fontScale="90000"/>
          </a:bodyPr>
          <a:lstStyle/>
          <a:p>
            <a:r>
              <a:rPr lang="en-US" sz="4000">
                <a:solidFill>
                  <a:srgbClr val="0033CC"/>
                </a:solidFill>
              </a:rPr>
              <a:t>Langkah-langkah Pelaksanaan Pelatihan</a:t>
            </a:r>
            <a:endParaRPr lang="en-GB" sz="4000">
              <a:solidFill>
                <a:srgbClr val="0033CC"/>
              </a:solidFill>
            </a:endParaRP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4CADC7B-480B-47F3-92AD-D984770B29EA}" type="slidenum">
              <a:rPr lang="en-GB"/>
              <a:pPr/>
              <a:t>65</a:t>
            </a:fld>
            <a:endParaRPr lang="en-GB"/>
          </a:p>
        </p:txBody>
      </p:sp>
      <p:sp>
        <p:nvSpPr>
          <p:cNvPr id="21506" name="Rectangle 2"/>
          <p:cNvSpPr>
            <a:spLocks noGrp="1" noChangeArrowheads="1"/>
          </p:cNvSpPr>
          <p:nvPr>
            <p:ph type="title"/>
          </p:nvPr>
        </p:nvSpPr>
        <p:spPr/>
        <p:txBody>
          <a:bodyPr>
            <a:normAutofit fontScale="90000"/>
          </a:bodyPr>
          <a:lstStyle/>
          <a:p>
            <a:r>
              <a:rPr lang="en-US" sz="3800">
                <a:solidFill>
                  <a:srgbClr val="0033CC"/>
                </a:solidFill>
              </a:rPr>
              <a:t>Gambar 1. Langkah-langkah Pelaksanaan Pelatihan/ Pengembangan</a:t>
            </a:r>
            <a:endParaRPr lang="en-GB" sz="3800">
              <a:solidFill>
                <a:srgbClr val="0033CC"/>
              </a:solidFill>
            </a:endParaRPr>
          </a:p>
        </p:txBody>
      </p:sp>
      <p:pic>
        <p:nvPicPr>
          <p:cNvPr id="21508" name="Picture 4" descr="sdm 1019"/>
          <p:cNvPicPr>
            <a:picLocks noChangeAspect="1" noChangeArrowheads="1"/>
          </p:cNvPicPr>
          <p:nvPr/>
        </p:nvPicPr>
        <p:blipFill>
          <a:blip r:embed="rId2" cstate="print"/>
          <a:srcRect/>
          <a:stretch>
            <a:fillRect/>
          </a:stretch>
        </p:blipFill>
        <p:spPr bwMode="auto">
          <a:xfrm>
            <a:off x="457200" y="1905000"/>
            <a:ext cx="8077200" cy="4114800"/>
          </a:xfrm>
          <a:prstGeom prst="rect">
            <a:avLst/>
          </a:prstGeom>
          <a:noFill/>
        </p:spPr>
      </p:pic>
      <p:sp>
        <p:nvSpPr>
          <p:cNvPr id="6" name="TextBox 5"/>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lstStyle/>
          <a:p>
            <a:pPr marL="495300" indent="-495300">
              <a:lnSpc>
                <a:spcPct val="90000"/>
              </a:lnSpc>
              <a:buFont typeface="Wingdings" pitchFamily="2" charset="2"/>
              <a:buNone/>
            </a:pPr>
            <a:r>
              <a:rPr lang="en-US" sz="2300"/>
              <a:t>Analisis kebutuhan adalah penentuan kebutuhan pelatihan dan pengembangan yang akan dilakukan. Kegiatan ini sangat rumit dan sulit, karena perlu mendiagnosis kompetensi organisasi saat ini dan kompetensi yang dibutuhkan sesuai dengan perubahan lingkungan dan masa yang akan datang.</a:t>
            </a:r>
          </a:p>
          <a:p>
            <a:pPr marL="495300" indent="-495300">
              <a:lnSpc>
                <a:spcPct val="90000"/>
              </a:lnSpc>
              <a:buFont typeface="Wingdings" pitchFamily="2" charset="2"/>
              <a:buNone/>
            </a:pPr>
            <a:r>
              <a:rPr lang="en-US" sz="2300"/>
              <a:t>Analisis kebutuhan dilakukan melalui langkah-langkah :</a:t>
            </a:r>
          </a:p>
          <a:p>
            <a:pPr marL="495300" indent="-495300">
              <a:lnSpc>
                <a:spcPct val="90000"/>
              </a:lnSpc>
              <a:buFont typeface="Wingdings" pitchFamily="2" charset="2"/>
              <a:buNone/>
            </a:pPr>
            <a:r>
              <a:rPr lang="en-US" sz="2300"/>
              <a:t>a.	Analisis kebutuhan organisasi.</a:t>
            </a:r>
          </a:p>
          <a:p>
            <a:pPr marL="495300" indent="-495300">
              <a:lnSpc>
                <a:spcPct val="90000"/>
              </a:lnSpc>
              <a:buFont typeface="Wingdings" pitchFamily="2" charset="2"/>
              <a:buNone/>
            </a:pPr>
            <a:r>
              <a:rPr lang="en-US" sz="2300"/>
              <a:t>b.	Analisis kebutuhan tugas.</a:t>
            </a:r>
          </a:p>
          <a:p>
            <a:pPr marL="495300" indent="-495300">
              <a:lnSpc>
                <a:spcPct val="90000"/>
              </a:lnSpc>
              <a:buFont typeface="Wingdings" pitchFamily="2" charset="2"/>
              <a:buNone/>
            </a:pPr>
            <a:r>
              <a:rPr lang="en-US" sz="2300"/>
              <a:t>c.	Analisis kebutuhan pegawai.</a:t>
            </a:r>
            <a:endParaRPr lang="en-GB" sz="2300"/>
          </a:p>
        </p:txBody>
      </p:sp>
      <p:sp>
        <p:nvSpPr>
          <p:cNvPr id="4" name="Slide Number Placeholder 5"/>
          <p:cNvSpPr>
            <a:spLocks noGrp="1"/>
          </p:cNvSpPr>
          <p:nvPr>
            <p:ph type="sldNum" sz="quarter" idx="12"/>
          </p:nvPr>
        </p:nvSpPr>
        <p:spPr/>
        <p:txBody>
          <a:bodyPr/>
          <a:lstStyle/>
          <a:p>
            <a:fld id="{26835B09-EE87-48B0-BF44-4C0EA853B5D8}" type="slidenum">
              <a:rPr lang="en-GB"/>
              <a:pPr/>
              <a:t>66</a:t>
            </a:fld>
            <a:endParaRPr lang="en-GB"/>
          </a:p>
        </p:txBody>
      </p:sp>
      <p:sp>
        <p:nvSpPr>
          <p:cNvPr id="22530" name="Rectangle 2"/>
          <p:cNvSpPr>
            <a:spLocks noGrp="1" noChangeArrowheads="1"/>
          </p:cNvSpPr>
          <p:nvPr>
            <p:ph type="title"/>
          </p:nvPr>
        </p:nvSpPr>
        <p:spPr/>
        <p:txBody>
          <a:bodyPr/>
          <a:lstStyle/>
          <a:p>
            <a:r>
              <a:rPr lang="en-US" sz="4000">
                <a:solidFill>
                  <a:srgbClr val="0033CC"/>
                </a:solidFill>
              </a:rPr>
              <a:t>Analisis Kebutuhan</a:t>
            </a:r>
            <a:endParaRPr lang="en-GB" sz="4000">
              <a:solidFill>
                <a:srgbClr val="0033CC"/>
              </a:solidFill>
            </a:endParaRP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p:txBody>
          <a:bodyPr/>
          <a:lstStyle/>
          <a:p>
            <a:pPr marL="495300" indent="-495300">
              <a:lnSpc>
                <a:spcPct val="90000"/>
              </a:lnSpc>
              <a:buFont typeface="Wingdings" pitchFamily="2" charset="2"/>
              <a:buNone/>
            </a:pPr>
            <a:r>
              <a:rPr lang="en-US" sz="2300"/>
              <a:t>Analisis kebutuhan organisasi yaitu mengidentifikasi strategi organisasi, lingkungan organisasi pada saat ini dan masa yang akan datang untuk mencapai tujuan.</a:t>
            </a:r>
          </a:p>
          <a:p>
            <a:pPr marL="495300" indent="-495300">
              <a:lnSpc>
                <a:spcPct val="90000"/>
              </a:lnSpc>
              <a:buFont typeface="Wingdings" pitchFamily="2" charset="2"/>
              <a:buNone/>
            </a:pPr>
            <a:r>
              <a:rPr lang="en-US" sz="2300"/>
              <a:t>Tantangan lingkungan menghendaki kompetensi pegawai, ditandai dengan :</a:t>
            </a:r>
          </a:p>
          <a:p>
            <a:pPr marL="495300" indent="-495300">
              <a:lnSpc>
                <a:spcPct val="90000"/>
              </a:lnSpc>
              <a:buFont typeface="Wingdings" pitchFamily="2" charset="2"/>
              <a:buNone/>
            </a:pPr>
            <a:r>
              <a:rPr lang="en-US" sz="2300"/>
              <a:t>a.	Lingkungan persaingan yang semakin ketat sebagai akibat globalisasi.</a:t>
            </a:r>
          </a:p>
          <a:p>
            <a:pPr marL="495300" indent="-495300">
              <a:lnSpc>
                <a:spcPct val="90000"/>
              </a:lnSpc>
              <a:buFont typeface="Wingdings" pitchFamily="2" charset="2"/>
              <a:buNone/>
            </a:pPr>
            <a:r>
              <a:rPr lang="en-US" sz="2300"/>
              <a:t>b.	Kecendeungan peningkatan </a:t>
            </a:r>
            <a:r>
              <a:rPr lang="en-US" sz="2300" i="1"/>
              <a:t>outsourcing</a:t>
            </a:r>
            <a:r>
              <a:rPr lang="en-US" sz="2300"/>
              <a:t>.</a:t>
            </a:r>
          </a:p>
          <a:p>
            <a:pPr marL="495300" indent="-495300">
              <a:lnSpc>
                <a:spcPct val="90000"/>
              </a:lnSpc>
              <a:buFont typeface="Wingdings" pitchFamily="2" charset="2"/>
              <a:buNone/>
            </a:pPr>
            <a:r>
              <a:rPr lang="en-US" sz="2300"/>
              <a:t>c.	Perubahan-perubahan teknologi.</a:t>
            </a:r>
          </a:p>
          <a:p>
            <a:pPr marL="495300" indent="-495300">
              <a:lnSpc>
                <a:spcPct val="90000"/>
              </a:lnSpc>
              <a:buFont typeface="Wingdings" pitchFamily="2" charset="2"/>
              <a:buNone/>
            </a:pPr>
            <a:r>
              <a:rPr lang="en-US" sz="2300"/>
              <a:t>d.	Keanekaragaman pegawai.</a:t>
            </a:r>
            <a:endParaRPr lang="en-GB" sz="2300"/>
          </a:p>
        </p:txBody>
      </p:sp>
      <p:sp>
        <p:nvSpPr>
          <p:cNvPr id="4" name="Slide Number Placeholder 5"/>
          <p:cNvSpPr>
            <a:spLocks noGrp="1"/>
          </p:cNvSpPr>
          <p:nvPr>
            <p:ph type="sldNum" sz="quarter" idx="12"/>
          </p:nvPr>
        </p:nvSpPr>
        <p:spPr/>
        <p:txBody>
          <a:bodyPr/>
          <a:lstStyle/>
          <a:p>
            <a:fld id="{BAAB9C50-7140-4CA6-8585-A0749891C1A5}" type="slidenum">
              <a:rPr lang="en-GB"/>
              <a:pPr/>
              <a:t>67</a:t>
            </a:fld>
            <a:endParaRPr lang="en-GB"/>
          </a:p>
        </p:txBody>
      </p:sp>
      <p:sp>
        <p:nvSpPr>
          <p:cNvPr id="23554" name="Rectangle 2"/>
          <p:cNvSpPr>
            <a:spLocks noGrp="1" noChangeArrowheads="1"/>
          </p:cNvSpPr>
          <p:nvPr>
            <p:ph type="title"/>
          </p:nvPr>
        </p:nvSpPr>
        <p:spPr/>
        <p:txBody>
          <a:bodyPr/>
          <a:lstStyle/>
          <a:p>
            <a:r>
              <a:rPr lang="en-US" sz="3600">
                <a:solidFill>
                  <a:srgbClr val="0033CC"/>
                </a:solidFill>
              </a:rPr>
              <a:t>a. Analisis Kebutuhan Organisasi</a:t>
            </a:r>
            <a:endParaRPr lang="en-GB" sz="3600">
              <a:solidFill>
                <a:srgbClr val="0033CC"/>
              </a:solidFill>
            </a:endParaRP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p:txBody>
          <a:bodyPr/>
          <a:lstStyle/>
          <a:p>
            <a:pPr marL="571500" indent="-571500">
              <a:lnSpc>
                <a:spcPct val="80000"/>
              </a:lnSpc>
              <a:buFont typeface="Wingdings" pitchFamily="2" charset="2"/>
              <a:buNone/>
            </a:pPr>
            <a:r>
              <a:rPr lang="en-US" sz="2100"/>
              <a:t>Kompetensi dan perilaku sumber daya manusia agar </a:t>
            </a:r>
          </a:p>
          <a:p>
            <a:pPr marL="571500" indent="-571500">
              <a:lnSpc>
                <a:spcPct val="80000"/>
              </a:lnSpc>
              <a:buFont typeface="Wingdings" pitchFamily="2" charset="2"/>
              <a:buNone/>
            </a:pPr>
            <a:r>
              <a:rPr lang="en-US" sz="2100"/>
              <a:t>dapat bersaing, harus memiliki :</a:t>
            </a:r>
          </a:p>
          <a:p>
            <a:pPr marL="571500" indent="-571500">
              <a:lnSpc>
                <a:spcPct val="80000"/>
              </a:lnSpc>
              <a:buFont typeface="Wingdings" pitchFamily="2" charset="2"/>
              <a:buNone/>
            </a:pPr>
            <a:r>
              <a:rPr lang="en-US" sz="2100"/>
              <a:t>1.	Inisiatif, mampu bekerja sama.</a:t>
            </a:r>
          </a:p>
          <a:p>
            <a:pPr marL="571500" indent="-571500">
              <a:lnSpc>
                <a:spcPct val="80000"/>
              </a:lnSpc>
              <a:buFont typeface="Wingdings" pitchFamily="2" charset="2"/>
              <a:buNone/>
            </a:pPr>
            <a:r>
              <a:rPr lang="en-US" sz="2100"/>
              <a:t>2.	Kemampuan bekerja dalam kelompok.</a:t>
            </a:r>
          </a:p>
          <a:p>
            <a:pPr marL="571500" indent="-571500">
              <a:lnSpc>
                <a:spcPct val="80000"/>
              </a:lnSpc>
              <a:buFont typeface="Wingdings" pitchFamily="2" charset="2"/>
              <a:buNone/>
            </a:pPr>
            <a:r>
              <a:rPr lang="en-US" sz="2100"/>
              <a:t>3.	Kemampuan evaluasi kinerja.</a:t>
            </a:r>
          </a:p>
          <a:p>
            <a:pPr marL="571500" indent="-571500">
              <a:lnSpc>
                <a:spcPct val="80000"/>
              </a:lnSpc>
              <a:buFont typeface="Wingdings" pitchFamily="2" charset="2"/>
              <a:buNone/>
            </a:pPr>
            <a:r>
              <a:rPr lang="en-US" sz="2100"/>
              <a:t>4.	Kemampuan berkomunikasi dan mendengarkan.</a:t>
            </a:r>
          </a:p>
          <a:p>
            <a:pPr marL="571500" indent="-571500">
              <a:lnSpc>
                <a:spcPct val="80000"/>
              </a:lnSpc>
              <a:buFont typeface="Wingdings" pitchFamily="2" charset="2"/>
              <a:buNone/>
            </a:pPr>
            <a:r>
              <a:rPr lang="en-US" sz="2100"/>
              <a:t>5.	Kemampuan menganalisis masalah.</a:t>
            </a:r>
          </a:p>
          <a:p>
            <a:pPr marL="571500" indent="-571500">
              <a:lnSpc>
                <a:spcPct val="80000"/>
              </a:lnSpc>
              <a:buFont typeface="Wingdings" pitchFamily="2" charset="2"/>
              <a:buNone/>
            </a:pPr>
            <a:r>
              <a:rPr lang="en-US" sz="2100"/>
              <a:t>6.	Kemampuan mengambil keputusan.</a:t>
            </a:r>
          </a:p>
          <a:p>
            <a:pPr marL="571500" indent="-571500">
              <a:lnSpc>
                <a:spcPct val="80000"/>
              </a:lnSpc>
              <a:buFont typeface="Wingdings" pitchFamily="2" charset="2"/>
              <a:buNone/>
            </a:pPr>
            <a:r>
              <a:rPr lang="en-US" sz="2100"/>
              <a:t>7.	Kemampuan mendapatkan dan memahami informasi.</a:t>
            </a:r>
          </a:p>
          <a:p>
            <a:pPr marL="571500" indent="-571500">
              <a:lnSpc>
                <a:spcPct val="80000"/>
              </a:lnSpc>
              <a:buFont typeface="Wingdings" pitchFamily="2" charset="2"/>
              <a:buNone/>
            </a:pPr>
            <a:r>
              <a:rPr lang="en-US" sz="2100"/>
              <a:t>8.	Kemampuan untuk melakukan rencana.</a:t>
            </a:r>
          </a:p>
          <a:p>
            <a:pPr marL="571500" indent="-571500">
              <a:lnSpc>
                <a:spcPct val="80000"/>
              </a:lnSpc>
              <a:buFont typeface="Wingdings" pitchFamily="2" charset="2"/>
              <a:buNone/>
            </a:pPr>
            <a:r>
              <a:rPr lang="en-US" sz="2100"/>
              <a:t>9.	Kemampuan multikultural</a:t>
            </a:r>
            <a:endParaRPr lang="en-GB" sz="2100"/>
          </a:p>
        </p:txBody>
      </p:sp>
      <p:sp>
        <p:nvSpPr>
          <p:cNvPr id="4" name="Slide Number Placeholder 5"/>
          <p:cNvSpPr>
            <a:spLocks noGrp="1"/>
          </p:cNvSpPr>
          <p:nvPr>
            <p:ph type="sldNum" sz="quarter" idx="12"/>
          </p:nvPr>
        </p:nvSpPr>
        <p:spPr/>
        <p:txBody>
          <a:bodyPr/>
          <a:lstStyle/>
          <a:p>
            <a:fld id="{74A84F1F-F884-452B-90E6-32154F9947B5}" type="slidenum">
              <a:rPr lang="en-GB"/>
              <a:pPr/>
              <a:t>68</a:t>
            </a:fld>
            <a:endParaRPr lang="en-GB"/>
          </a:p>
        </p:txBody>
      </p:sp>
      <p:sp>
        <p:nvSpPr>
          <p:cNvPr id="24578" name="Rectangle 2"/>
          <p:cNvSpPr>
            <a:spLocks noGrp="1" noChangeArrowheads="1"/>
          </p:cNvSpPr>
          <p:nvPr>
            <p:ph type="title"/>
          </p:nvPr>
        </p:nvSpPr>
        <p:spPr/>
        <p:txBody>
          <a:bodyPr/>
          <a:lstStyle/>
          <a:p>
            <a:r>
              <a:rPr lang="en-US" sz="3600">
                <a:solidFill>
                  <a:srgbClr val="0033CC"/>
                </a:solidFill>
              </a:rPr>
              <a:t>a. Analisis Kebutuhan Organisasi</a:t>
            </a:r>
            <a:endParaRPr lang="en-GB" sz="3600">
              <a:solidFill>
                <a:srgbClr val="0033CC"/>
              </a:solidFill>
            </a:endParaRP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p:txBody>
          <a:bodyPr/>
          <a:lstStyle/>
          <a:p>
            <a:pPr>
              <a:lnSpc>
                <a:spcPct val="90000"/>
              </a:lnSpc>
              <a:buFont typeface="Wingdings" pitchFamily="2" charset="2"/>
              <a:buNone/>
            </a:pPr>
            <a:r>
              <a:rPr lang="en-US"/>
              <a:t>Analisis tugas yaitu menganalisis tugas-tugas yang harus dilakukan dalam setiap jabatan, yang dapat dipelajari dari perilaku peran tersebut, dan informasi analisis jabatan yaitu uraian tugas, persyaratan tugas dan standar unjuk kerja yang terhimpun dalam informasi sumber daya manusia organisasi.</a:t>
            </a:r>
            <a:endParaRPr lang="en-GB"/>
          </a:p>
        </p:txBody>
      </p:sp>
      <p:sp>
        <p:nvSpPr>
          <p:cNvPr id="4" name="Slide Number Placeholder 5"/>
          <p:cNvSpPr>
            <a:spLocks noGrp="1"/>
          </p:cNvSpPr>
          <p:nvPr>
            <p:ph type="sldNum" sz="quarter" idx="12"/>
          </p:nvPr>
        </p:nvSpPr>
        <p:spPr/>
        <p:txBody>
          <a:bodyPr/>
          <a:lstStyle/>
          <a:p>
            <a:fld id="{2E592A83-C569-42C4-88C7-78DB14715437}" type="slidenum">
              <a:rPr lang="en-GB"/>
              <a:pPr/>
              <a:t>69</a:t>
            </a:fld>
            <a:endParaRPr lang="en-GB"/>
          </a:p>
        </p:txBody>
      </p:sp>
      <p:sp>
        <p:nvSpPr>
          <p:cNvPr id="25602" name="Rectangle 2"/>
          <p:cNvSpPr>
            <a:spLocks noGrp="1" noChangeArrowheads="1"/>
          </p:cNvSpPr>
          <p:nvPr>
            <p:ph type="title"/>
          </p:nvPr>
        </p:nvSpPr>
        <p:spPr/>
        <p:txBody>
          <a:bodyPr/>
          <a:lstStyle/>
          <a:p>
            <a:r>
              <a:rPr lang="en-US" sz="3600">
                <a:solidFill>
                  <a:srgbClr val="0033CC"/>
                </a:solidFill>
              </a:rPr>
              <a:t>b. Analisis Kebutuhan Tugas</a:t>
            </a:r>
            <a:endParaRPr lang="en-GB" sz="3600">
              <a:solidFill>
                <a:srgbClr val="0033CC"/>
              </a:solidFill>
            </a:endParaRP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100" y="228600"/>
            <a:ext cx="7499350" cy="6248400"/>
          </a:xfrm>
        </p:spPr>
        <p:txBody>
          <a:bodyPr>
            <a:normAutofit fontScale="85000" lnSpcReduction="10000"/>
          </a:bodyPr>
          <a:lstStyle/>
          <a:p>
            <a:pPr marL="365760" indent="-283464" algn="just" eaLnBrk="1" fontAlgn="auto" hangingPunct="1">
              <a:spcAft>
                <a:spcPts val="0"/>
              </a:spcAft>
              <a:buFont typeface="Wingdings 2"/>
              <a:buNone/>
              <a:defRPr/>
            </a:pPr>
            <a:r>
              <a:rPr lang="id-ID" sz="2000" dirty="0" smtClean="0"/>
              <a:t>   </a:t>
            </a:r>
            <a:r>
              <a:rPr lang="en-US" sz="1900" dirty="0" smtClean="0"/>
              <a:t> gejala tersebut sangat umum dijumpai dalam organisasi yang dapat disebabkan oleh setidaknya tiga faktor yang meliputi : kegagalan dalam memotivasi karyawan, kegagalan organisasi dalam memberi sarana dan kesempatan yang tepat bagi karyawan dalam melaksanakan pekerjaannya, kegagalan organisasi memberi pelatihan dan pengembangan secara efektif kepada karyawan.</a:t>
            </a:r>
          </a:p>
          <a:p>
            <a:pPr marL="365760" indent="-283464" eaLnBrk="1" fontAlgn="auto" hangingPunct="1">
              <a:spcAft>
                <a:spcPts val="0"/>
              </a:spcAft>
              <a:buFont typeface="Wingdings 2"/>
              <a:buNone/>
              <a:defRPr/>
            </a:pPr>
            <a:r>
              <a:rPr lang="en-US" sz="1900" dirty="0" smtClean="0"/>
              <a:t>	Dalam situasi itulah program pelatihan sangat mengandalkan training need analysis (TNA) atau analisis kebutuhan pelatihan. Dan merorientasi kepada pengembangan karyawan meliputi :</a:t>
            </a:r>
          </a:p>
          <a:p>
            <a:pPr marL="640080" lvl="1" indent="-237744" eaLnBrk="1" fontAlgn="auto" hangingPunct="1">
              <a:spcAft>
                <a:spcPts val="0"/>
              </a:spcAft>
              <a:buFont typeface="Verdana"/>
              <a:buChar char="◦"/>
              <a:defRPr/>
            </a:pPr>
            <a:r>
              <a:rPr lang="en-US" sz="1600" dirty="0" smtClean="0"/>
              <a:t>Adanya pegawai baru, Memberikan orintasi pekerjaan atau tugas pokok organisasi kepada pegawai yang baru direkrut sebelum yang bersangkutan ditempatkan pada salah satu unit organisasi;</a:t>
            </a:r>
          </a:p>
          <a:p>
            <a:pPr marL="640080" lvl="1" indent="-237744" eaLnBrk="1" fontAlgn="auto" hangingPunct="1">
              <a:spcAft>
                <a:spcPts val="0"/>
              </a:spcAft>
              <a:buFont typeface="Verdana"/>
              <a:buChar char="◦"/>
              <a:defRPr/>
            </a:pPr>
            <a:r>
              <a:rPr lang="en-US" sz="1600" dirty="0" smtClean="0"/>
              <a:t>Adanya peralatan kerja baru, Mempersiapkan pegawai dalam penggunaan peralatan baru dengan teknologi yang lebih baru, sehingga tidak terjadi adanya kecelakaan kerja dan meningkatkan efesiensi kerja;</a:t>
            </a:r>
          </a:p>
          <a:p>
            <a:pPr marL="640080" lvl="1" indent="-237744" eaLnBrk="1" fontAlgn="auto" hangingPunct="1">
              <a:spcAft>
                <a:spcPts val="0"/>
              </a:spcAft>
              <a:buFont typeface="Verdana"/>
              <a:buChar char="◦"/>
              <a:defRPr/>
            </a:pPr>
            <a:r>
              <a:rPr lang="en-US" sz="1600" dirty="0" smtClean="0"/>
              <a:t>Adanya perubahan sistem manajemen/administrasi birokrasi, Mempersipakan pegawai dalam melakukan pekerjaan dengan menggunakan sistem yang baru dibangun;</a:t>
            </a:r>
          </a:p>
          <a:p>
            <a:pPr marL="640080" lvl="1" indent="-237744" eaLnBrk="1" fontAlgn="auto" hangingPunct="1">
              <a:spcAft>
                <a:spcPts val="0"/>
              </a:spcAft>
              <a:buFont typeface="Verdana"/>
              <a:buChar char="◦"/>
              <a:defRPr/>
            </a:pPr>
            <a:r>
              <a:rPr lang="en-US" sz="1600" dirty="0" smtClean="0"/>
              <a:t>Adanya standar kualitas kerja yang baru, Mempersiapkan pegawai dalam melakukan pekerjaan dengan menggunakan sistem yang baru dibangun;</a:t>
            </a:r>
          </a:p>
          <a:p>
            <a:pPr marL="640080" lvl="1" indent="-237744" eaLnBrk="1" fontAlgn="auto" hangingPunct="1">
              <a:spcAft>
                <a:spcPts val="0"/>
              </a:spcAft>
              <a:buFont typeface="Verdana"/>
              <a:buChar char="◦"/>
              <a:defRPr/>
            </a:pPr>
            <a:r>
              <a:rPr lang="en-US" sz="1600" dirty="0" smtClean="0"/>
              <a:t>Adanya kebutuhan untuk menyegarkan ingatan , Memberikan nuansa baru/penyegaran ilmu pengetahuan dan keterampilan yang dimiliki;</a:t>
            </a:r>
          </a:p>
          <a:p>
            <a:pPr marL="640080" lvl="1" indent="-237744" eaLnBrk="1" fontAlgn="auto" hangingPunct="1">
              <a:spcAft>
                <a:spcPts val="0"/>
              </a:spcAft>
              <a:buFont typeface="Verdana"/>
              <a:buChar char="◦"/>
              <a:defRPr/>
            </a:pPr>
            <a:r>
              <a:rPr lang="en-US" sz="1600" dirty="0" smtClean="0"/>
              <a:t>Adanya penurunan dalam hal kinerja pegawai, Meningkatkan kualitas kinerja pegawai sesuai dengan tuntutan perkembangan lingkungan strategis;</a:t>
            </a:r>
          </a:p>
          <a:p>
            <a:pPr marL="640080" lvl="1" indent="-237744" eaLnBrk="1" fontAlgn="auto" hangingPunct="1">
              <a:spcAft>
                <a:spcPts val="0"/>
              </a:spcAft>
              <a:buFont typeface="Verdana"/>
              <a:buChar char="◦"/>
              <a:defRPr/>
            </a:pPr>
            <a:r>
              <a:rPr lang="en-US" sz="1600" dirty="0" smtClean="0"/>
              <a:t>Adanya rotasi/relokasi pegawai, Meningkatkan pegawai dalam menghadapi pekerjaan dan situasi kerja yang baru.</a:t>
            </a:r>
          </a:p>
          <a:p>
            <a:pPr marL="365760" indent="-283464" algn="just" eaLnBrk="1" fontAlgn="auto" hangingPunct="1">
              <a:spcAft>
                <a:spcPts val="0"/>
              </a:spcAft>
              <a:buFont typeface="Wingdings 2"/>
              <a:buNone/>
              <a:defRPr/>
            </a:pPr>
            <a:endParaRPr lang="en-US" sz="2000" dirty="0" smtClean="0"/>
          </a:p>
        </p:txBody>
      </p:sp>
      <p:sp>
        <p:nvSpPr>
          <p:cNvPr id="4" name="TextBox 3"/>
          <p:cNvSpPr txBox="1"/>
          <p:nvPr/>
        </p:nvSpPr>
        <p:spPr>
          <a:xfrm>
            <a:off x="6858000" y="6412468"/>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2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2000"/>
                                        <p:tgtEl>
                                          <p:spTgt spid="3">
                                            <p:txEl>
                                              <p:pRg st="3" end="3"/>
                                            </p:txEl>
                                          </p:spTgt>
                                        </p:tgtEl>
                                      </p:cBhvr>
                                    </p:animEffect>
                                    <p:anim calcmode="lin" valueType="num">
                                      <p:cBhvr>
                                        <p:cTn id="25"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2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2000"/>
                                        <p:tgtEl>
                                          <p:spTgt spid="3">
                                            <p:txEl>
                                              <p:pRg st="4" end="4"/>
                                            </p:txEl>
                                          </p:spTgt>
                                        </p:tgtEl>
                                      </p:cBhvr>
                                    </p:animEffect>
                                    <p:anim calcmode="lin" valueType="num">
                                      <p:cBhvr>
                                        <p:cTn id="30"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2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2000"/>
                                        <p:tgtEl>
                                          <p:spTgt spid="3">
                                            <p:txEl>
                                              <p:pRg st="5" end="5"/>
                                            </p:txEl>
                                          </p:spTgt>
                                        </p:tgtEl>
                                      </p:cBhvr>
                                    </p:animEffect>
                                    <p:anim calcmode="lin" valueType="num">
                                      <p:cBhvr>
                                        <p:cTn id="35"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2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2000"/>
                                        <p:tgtEl>
                                          <p:spTgt spid="3">
                                            <p:txEl>
                                              <p:pRg st="6" end="6"/>
                                            </p:txEl>
                                          </p:spTgt>
                                        </p:tgtEl>
                                      </p:cBhvr>
                                    </p:animEffect>
                                    <p:anim calcmode="lin" valueType="num">
                                      <p:cBhvr>
                                        <p:cTn id="40"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2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2000"/>
                                        <p:tgtEl>
                                          <p:spTgt spid="3">
                                            <p:txEl>
                                              <p:pRg st="7" end="7"/>
                                            </p:txEl>
                                          </p:spTgt>
                                        </p:tgtEl>
                                      </p:cBhvr>
                                    </p:animEffect>
                                    <p:anim calcmode="lin" valueType="num">
                                      <p:cBhvr>
                                        <p:cTn id="45"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2000" fill="hold"/>
                                        <p:tgtEl>
                                          <p:spTgt spid="3">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2000"/>
                                        <p:tgtEl>
                                          <p:spTgt spid="3">
                                            <p:txEl>
                                              <p:pRg st="8" end="8"/>
                                            </p:txEl>
                                          </p:spTgt>
                                        </p:tgtEl>
                                      </p:cBhvr>
                                    </p:animEffect>
                                    <p:anim calcmode="lin" valueType="num">
                                      <p:cBhvr>
                                        <p:cTn id="50"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2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p:txBody>
          <a:bodyPr/>
          <a:lstStyle/>
          <a:p>
            <a:pPr>
              <a:buFont typeface="Wingdings" pitchFamily="2" charset="2"/>
              <a:buNone/>
            </a:pPr>
            <a:r>
              <a:rPr lang="en-US"/>
              <a:t>Analisis kebutuhan pegawai adalah menganalisis mengenai apakah ada pegawai yang kurang dalam kesiapan tugas-tugas atau kurangnya kemampuan, keterampilan dan pengetahuan yang dapat diketahui dari penilaian kinerja, observasi ke lapangan, kuesioner. </a:t>
            </a:r>
            <a:endParaRPr lang="en-GB"/>
          </a:p>
        </p:txBody>
      </p:sp>
      <p:sp>
        <p:nvSpPr>
          <p:cNvPr id="4" name="Slide Number Placeholder 5"/>
          <p:cNvSpPr>
            <a:spLocks noGrp="1"/>
          </p:cNvSpPr>
          <p:nvPr>
            <p:ph type="sldNum" sz="quarter" idx="12"/>
          </p:nvPr>
        </p:nvSpPr>
        <p:spPr/>
        <p:txBody>
          <a:bodyPr/>
          <a:lstStyle/>
          <a:p>
            <a:fld id="{E672052B-CDA0-4B95-BB8C-9F76EF42A989}" type="slidenum">
              <a:rPr lang="en-GB"/>
              <a:pPr/>
              <a:t>70</a:t>
            </a:fld>
            <a:endParaRPr lang="en-GB"/>
          </a:p>
        </p:txBody>
      </p:sp>
      <p:sp>
        <p:nvSpPr>
          <p:cNvPr id="26626" name="Rectangle 2"/>
          <p:cNvSpPr>
            <a:spLocks noGrp="1" noChangeArrowheads="1"/>
          </p:cNvSpPr>
          <p:nvPr>
            <p:ph type="title"/>
          </p:nvPr>
        </p:nvSpPr>
        <p:spPr/>
        <p:txBody>
          <a:bodyPr/>
          <a:lstStyle/>
          <a:p>
            <a:r>
              <a:rPr lang="en-US" sz="3600">
                <a:solidFill>
                  <a:srgbClr val="0033CC"/>
                </a:solidFill>
              </a:rPr>
              <a:t>c. Analisis Kebutuhan Pegawai</a:t>
            </a:r>
            <a:endParaRPr lang="en-GB" sz="3600">
              <a:solidFill>
                <a:srgbClr val="0033CC"/>
              </a:solidFill>
            </a:endParaRP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p:txBody>
          <a:bodyPr/>
          <a:lstStyle/>
          <a:p>
            <a:pPr marL="571500" indent="-571500">
              <a:lnSpc>
                <a:spcPct val="90000"/>
              </a:lnSpc>
              <a:buFont typeface="Wingdings" pitchFamily="2" charset="2"/>
              <a:buNone/>
            </a:pPr>
            <a:r>
              <a:rPr lang="en-US" sz="2600"/>
              <a:t>a.	</a:t>
            </a:r>
            <a:r>
              <a:rPr lang="en-US" sz="2600" i="1"/>
              <a:t>Job instruction training</a:t>
            </a:r>
            <a:r>
              <a:rPr lang="en-US" sz="2600"/>
              <a:t> atau latihan instruksi jabatan adalah pelatihan untuk manajer atau supervisor yang bertindak sebagai pelatih untuk menginstruksikan bagaimana melakukan pekerjaan tertentu dalam proses kerja.</a:t>
            </a:r>
          </a:p>
          <a:p>
            <a:pPr marL="571500" indent="-571500">
              <a:lnSpc>
                <a:spcPct val="90000"/>
              </a:lnSpc>
              <a:buFont typeface="Wingdings" pitchFamily="2" charset="2"/>
              <a:buNone/>
            </a:pPr>
            <a:r>
              <a:rPr lang="en-US" sz="2600"/>
              <a:t>b.	</a:t>
            </a:r>
            <a:r>
              <a:rPr lang="en-US" sz="2600" i="1"/>
              <a:t>Coaching</a:t>
            </a:r>
            <a:r>
              <a:rPr lang="en-US" sz="2600"/>
              <a:t> adalah bentuk pelatihan dan pengembangan yang dilakukan di tempat kerja oleh atasan dengan membimbing petugas melakukan pekerjaan secara informal dan tidak terencana.</a:t>
            </a:r>
            <a:endParaRPr lang="en-GB" sz="2600"/>
          </a:p>
        </p:txBody>
      </p:sp>
      <p:sp>
        <p:nvSpPr>
          <p:cNvPr id="4" name="Slide Number Placeholder 5"/>
          <p:cNvSpPr>
            <a:spLocks noGrp="1"/>
          </p:cNvSpPr>
          <p:nvPr>
            <p:ph type="sldNum" sz="quarter" idx="12"/>
          </p:nvPr>
        </p:nvSpPr>
        <p:spPr/>
        <p:txBody>
          <a:bodyPr/>
          <a:lstStyle/>
          <a:p>
            <a:fld id="{E185DB25-607B-41FE-862C-944290E73D04}" type="slidenum">
              <a:rPr lang="en-GB"/>
              <a:pPr/>
              <a:t>71</a:t>
            </a:fld>
            <a:endParaRPr lang="en-GB"/>
          </a:p>
        </p:txBody>
      </p:sp>
      <p:sp>
        <p:nvSpPr>
          <p:cNvPr id="30722" name="Rectangle 2"/>
          <p:cNvSpPr>
            <a:spLocks noGrp="1" noChangeArrowheads="1"/>
          </p:cNvSpPr>
          <p:nvPr>
            <p:ph type="title"/>
          </p:nvPr>
        </p:nvSpPr>
        <p:spPr/>
        <p:txBody>
          <a:bodyPr>
            <a:normAutofit fontScale="90000"/>
          </a:bodyPr>
          <a:lstStyle/>
          <a:p>
            <a:pPr marL="509588" indent="-509588"/>
            <a:r>
              <a:rPr lang="en-US" sz="4000">
                <a:solidFill>
                  <a:srgbClr val="0033CC"/>
                </a:solidFill>
              </a:rPr>
              <a:t>1. Metode-metode Pelatihan </a:t>
            </a:r>
            <a:r>
              <a:rPr lang="en-US" sz="4000" i="1">
                <a:solidFill>
                  <a:srgbClr val="0033CC"/>
                </a:solidFill>
              </a:rPr>
              <a:t>On The Job Training</a:t>
            </a:r>
            <a:endParaRPr lang="en-GB" sz="4000" i="1">
              <a:solidFill>
                <a:srgbClr val="0033CC"/>
              </a:solidFill>
            </a:endParaRP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p:txBody>
          <a:bodyPr/>
          <a:lstStyle/>
          <a:p>
            <a:pPr marL="571500" indent="-571500">
              <a:lnSpc>
                <a:spcPct val="90000"/>
              </a:lnSpc>
              <a:buFont typeface="Wingdings" pitchFamily="2" charset="2"/>
              <a:buNone/>
            </a:pPr>
            <a:r>
              <a:rPr lang="en-US" sz="2600"/>
              <a:t>c.	</a:t>
            </a:r>
            <a:r>
              <a:rPr lang="en-US" sz="2600" i="1"/>
              <a:t>Job rotation</a:t>
            </a:r>
            <a:r>
              <a:rPr lang="en-US" sz="2600"/>
              <a:t> adalah program yang direncanakan secara formal dengan cara menugaskan pegawai pada beberapa pekerjaan yang berbeda dan dalam bagian yang berbeda dengan organisasi untuk menambah pengetahuan mengenai pekerjaan.</a:t>
            </a:r>
          </a:p>
          <a:p>
            <a:pPr marL="571500" indent="-571500">
              <a:lnSpc>
                <a:spcPct val="90000"/>
              </a:lnSpc>
              <a:buFont typeface="Wingdings" pitchFamily="2" charset="2"/>
              <a:buNone/>
            </a:pPr>
            <a:r>
              <a:rPr lang="en-US" sz="2600"/>
              <a:t>d.	</a:t>
            </a:r>
            <a:r>
              <a:rPr lang="en-US" sz="2600" i="1"/>
              <a:t>Apprenticeship </a:t>
            </a:r>
            <a:r>
              <a:rPr lang="en-US" sz="2600"/>
              <a:t>adalah pelatihan yang mengkombinasikan antara pelajaran di kelas dengan praktek lapangan.</a:t>
            </a:r>
          </a:p>
          <a:p>
            <a:pPr marL="571500" indent="-571500">
              <a:lnSpc>
                <a:spcPct val="90000"/>
              </a:lnSpc>
              <a:buFont typeface="Wingdings" pitchFamily="2" charset="2"/>
              <a:buAutoNum type="alphaLcPeriod" startAt="4"/>
            </a:pPr>
            <a:endParaRPr lang="en-GB" sz="2600"/>
          </a:p>
        </p:txBody>
      </p:sp>
      <p:sp>
        <p:nvSpPr>
          <p:cNvPr id="4" name="Slide Number Placeholder 5"/>
          <p:cNvSpPr>
            <a:spLocks noGrp="1"/>
          </p:cNvSpPr>
          <p:nvPr>
            <p:ph type="sldNum" sz="quarter" idx="12"/>
          </p:nvPr>
        </p:nvSpPr>
        <p:spPr/>
        <p:txBody>
          <a:bodyPr/>
          <a:lstStyle/>
          <a:p>
            <a:fld id="{F5971289-5C8D-492C-AB64-A60C005307E5}" type="slidenum">
              <a:rPr lang="en-GB"/>
              <a:pPr/>
              <a:t>72</a:t>
            </a:fld>
            <a:endParaRPr lang="en-GB"/>
          </a:p>
        </p:txBody>
      </p:sp>
      <p:sp>
        <p:nvSpPr>
          <p:cNvPr id="31746" name="Rectangle 2"/>
          <p:cNvSpPr>
            <a:spLocks noGrp="1" noChangeArrowheads="1"/>
          </p:cNvSpPr>
          <p:nvPr>
            <p:ph type="title"/>
          </p:nvPr>
        </p:nvSpPr>
        <p:spPr/>
        <p:txBody>
          <a:bodyPr>
            <a:normAutofit fontScale="90000"/>
          </a:bodyPr>
          <a:lstStyle/>
          <a:p>
            <a:pPr marL="569913" indent="-569913"/>
            <a:r>
              <a:rPr lang="en-US" sz="4000">
                <a:solidFill>
                  <a:srgbClr val="0033CC"/>
                </a:solidFill>
              </a:rPr>
              <a:t>1. Metode-metode Pelatihan On The Job Training</a:t>
            </a:r>
            <a:endParaRPr lang="en-GB" sz="4000">
              <a:solidFill>
                <a:srgbClr val="0033CC"/>
              </a:solidFill>
            </a:endParaRP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p:txBody>
          <a:bodyPr/>
          <a:lstStyle/>
          <a:p>
            <a:pPr marL="571500" indent="-571500">
              <a:lnSpc>
                <a:spcPct val="90000"/>
              </a:lnSpc>
              <a:buFont typeface="Wingdings" pitchFamily="2" charset="2"/>
              <a:buAutoNum type="arabicPeriod"/>
            </a:pPr>
            <a:r>
              <a:rPr lang="en-US" sz="2600" i="1"/>
              <a:t>Lecture.</a:t>
            </a:r>
          </a:p>
          <a:p>
            <a:pPr marL="571500" indent="-571500">
              <a:lnSpc>
                <a:spcPct val="90000"/>
              </a:lnSpc>
              <a:buFont typeface="Wingdings" pitchFamily="2" charset="2"/>
              <a:buAutoNum type="arabicPeriod"/>
            </a:pPr>
            <a:r>
              <a:rPr lang="en-US" sz="2600" i="1"/>
              <a:t>Video presentation.</a:t>
            </a:r>
          </a:p>
          <a:p>
            <a:pPr marL="571500" indent="-571500">
              <a:lnSpc>
                <a:spcPct val="90000"/>
              </a:lnSpc>
              <a:buFont typeface="Wingdings" pitchFamily="2" charset="2"/>
              <a:buAutoNum type="arabicPeriod"/>
            </a:pPr>
            <a:r>
              <a:rPr lang="en-US" sz="2600" i="1"/>
              <a:t>Vestibule training/simulation.</a:t>
            </a:r>
          </a:p>
          <a:p>
            <a:pPr marL="571500" indent="-571500">
              <a:lnSpc>
                <a:spcPct val="90000"/>
              </a:lnSpc>
              <a:buFont typeface="Wingdings" pitchFamily="2" charset="2"/>
              <a:buAutoNum type="arabicPeriod"/>
            </a:pPr>
            <a:r>
              <a:rPr lang="en-US" sz="2600" i="1"/>
              <a:t>Role playing.</a:t>
            </a:r>
          </a:p>
          <a:p>
            <a:pPr marL="571500" indent="-571500">
              <a:lnSpc>
                <a:spcPct val="90000"/>
              </a:lnSpc>
              <a:buFont typeface="Wingdings" pitchFamily="2" charset="2"/>
              <a:buAutoNum type="arabicPeriod"/>
            </a:pPr>
            <a:r>
              <a:rPr lang="en-US" sz="2600" i="1"/>
              <a:t>Case study.</a:t>
            </a:r>
          </a:p>
          <a:p>
            <a:pPr marL="571500" indent="-571500">
              <a:lnSpc>
                <a:spcPct val="90000"/>
              </a:lnSpc>
              <a:buFont typeface="Wingdings" pitchFamily="2" charset="2"/>
              <a:buAutoNum type="arabicPeriod"/>
            </a:pPr>
            <a:r>
              <a:rPr lang="en-US" sz="2600" i="1"/>
              <a:t>Self study.</a:t>
            </a:r>
          </a:p>
          <a:p>
            <a:pPr marL="571500" indent="-571500">
              <a:lnSpc>
                <a:spcPct val="90000"/>
              </a:lnSpc>
              <a:buFont typeface="Wingdings" pitchFamily="2" charset="2"/>
              <a:buAutoNum type="arabicPeriod"/>
            </a:pPr>
            <a:r>
              <a:rPr lang="en-US" sz="2600" i="1"/>
              <a:t>Program learning.</a:t>
            </a:r>
          </a:p>
          <a:p>
            <a:pPr marL="571500" indent="-571500">
              <a:lnSpc>
                <a:spcPct val="90000"/>
              </a:lnSpc>
              <a:buFont typeface="Wingdings" pitchFamily="2" charset="2"/>
              <a:buAutoNum type="arabicPeriod"/>
            </a:pPr>
            <a:r>
              <a:rPr lang="en-US" sz="2600" i="1"/>
              <a:t>Laboratory training.</a:t>
            </a:r>
          </a:p>
          <a:p>
            <a:pPr marL="571500" indent="-571500">
              <a:lnSpc>
                <a:spcPct val="90000"/>
              </a:lnSpc>
              <a:buFont typeface="Wingdings" pitchFamily="2" charset="2"/>
              <a:buAutoNum type="arabicPeriod"/>
            </a:pPr>
            <a:r>
              <a:rPr lang="en-US" sz="2600" i="1"/>
              <a:t>Action learning</a:t>
            </a:r>
            <a:r>
              <a:rPr lang="en-US" sz="2600"/>
              <a:t>.</a:t>
            </a:r>
            <a:endParaRPr lang="en-GB" sz="2600"/>
          </a:p>
        </p:txBody>
      </p:sp>
      <p:sp>
        <p:nvSpPr>
          <p:cNvPr id="4" name="Slide Number Placeholder 5"/>
          <p:cNvSpPr>
            <a:spLocks noGrp="1"/>
          </p:cNvSpPr>
          <p:nvPr>
            <p:ph type="sldNum" sz="quarter" idx="12"/>
          </p:nvPr>
        </p:nvSpPr>
        <p:spPr/>
        <p:txBody>
          <a:bodyPr/>
          <a:lstStyle/>
          <a:p>
            <a:fld id="{02952D50-E61B-4442-A270-6A8A6F2EF2EF}" type="slidenum">
              <a:rPr lang="en-GB"/>
              <a:pPr/>
              <a:t>73</a:t>
            </a:fld>
            <a:endParaRPr lang="en-GB"/>
          </a:p>
        </p:txBody>
      </p:sp>
      <p:sp>
        <p:nvSpPr>
          <p:cNvPr id="32770" name="Rectangle 2"/>
          <p:cNvSpPr>
            <a:spLocks noGrp="1" noChangeArrowheads="1"/>
          </p:cNvSpPr>
          <p:nvPr>
            <p:ph type="title"/>
          </p:nvPr>
        </p:nvSpPr>
        <p:spPr/>
        <p:txBody>
          <a:bodyPr>
            <a:normAutofit fontScale="90000"/>
          </a:bodyPr>
          <a:lstStyle/>
          <a:p>
            <a:pPr marL="569913" indent="-569913"/>
            <a:r>
              <a:rPr lang="en-US" sz="4000">
                <a:solidFill>
                  <a:srgbClr val="0033CC"/>
                </a:solidFill>
              </a:rPr>
              <a:t>2. Metode-metode Pelatihan </a:t>
            </a:r>
            <a:r>
              <a:rPr lang="en-US" sz="4000" i="1">
                <a:solidFill>
                  <a:srgbClr val="0033CC"/>
                </a:solidFill>
              </a:rPr>
              <a:t>Off The Job Training</a:t>
            </a:r>
            <a:endParaRPr lang="en-GB" sz="4000" i="1">
              <a:solidFill>
                <a:srgbClr val="0033CC"/>
              </a:solidFill>
            </a:endParaRP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p:txBody>
          <a:bodyPr/>
          <a:lstStyle/>
          <a:p>
            <a:pPr marL="571500" indent="-571500">
              <a:lnSpc>
                <a:spcPct val="90000"/>
              </a:lnSpc>
              <a:buFont typeface="Wingdings" pitchFamily="2" charset="2"/>
              <a:buNone/>
            </a:pPr>
            <a:r>
              <a:rPr lang="en-US"/>
              <a:t>Evaluasi pelatihan dilihat dari efek </a:t>
            </a:r>
          </a:p>
          <a:p>
            <a:pPr marL="571500" indent="-571500">
              <a:lnSpc>
                <a:spcPct val="90000"/>
              </a:lnSpc>
              <a:buFont typeface="Wingdings" pitchFamily="2" charset="2"/>
              <a:buNone/>
            </a:pPr>
            <a:r>
              <a:rPr lang="en-US"/>
              <a:t>pelatihan dikaikan dengan :</a:t>
            </a:r>
          </a:p>
          <a:p>
            <a:pPr marL="571500" indent="-571500">
              <a:lnSpc>
                <a:spcPct val="90000"/>
              </a:lnSpc>
              <a:buFont typeface="Wingdings" pitchFamily="2" charset="2"/>
              <a:buAutoNum type="arabicPeriod"/>
            </a:pPr>
            <a:r>
              <a:rPr lang="en-US"/>
              <a:t>Reaksi peserta terhadap isi dan proses pelatihan.</a:t>
            </a:r>
          </a:p>
          <a:p>
            <a:pPr marL="571500" indent="-571500">
              <a:lnSpc>
                <a:spcPct val="90000"/>
              </a:lnSpc>
              <a:buFont typeface="Wingdings" pitchFamily="2" charset="2"/>
              <a:buAutoNum type="arabicPeriod"/>
            </a:pPr>
            <a:r>
              <a:rPr lang="en-US"/>
              <a:t>Pengetahuan yang diperoleh melalui pengalaman latihan.</a:t>
            </a:r>
          </a:p>
          <a:p>
            <a:pPr marL="571500" indent="-571500">
              <a:lnSpc>
                <a:spcPct val="90000"/>
              </a:lnSpc>
              <a:buFont typeface="Wingdings" pitchFamily="2" charset="2"/>
              <a:buAutoNum type="arabicPeriod"/>
            </a:pPr>
            <a:r>
              <a:rPr lang="en-US"/>
              <a:t>Perubahan perilaku.</a:t>
            </a:r>
          </a:p>
          <a:p>
            <a:pPr marL="571500" indent="-571500">
              <a:lnSpc>
                <a:spcPct val="90000"/>
              </a:lnSpc>
              <a:buFont typeface="Wingdings" pitchFamily="2" charset="2"/>
              <a:buAutoNum type="arabicPeriod"/>
            </a:pPr>
            <a:r>
              <a:rPr lang="en-US"/>
              <a:t>Perbaikan pada organisasi.</a:t>
            </a:r>
            <a:endParaRPr lang="en-GB"/>
          </a:p>
        </p:txBody>
      </p:sp>
      <p:sp>
        <p:nvSpPr>
          <p:cNvPr id="4" name="Slide Number Placeholder 5"/>
          <p:cNvSpPr>
            <a:spLocks noGrp="1"/>
          </p:cNvSpPr>
          <p:nvPr>
            <p:ph type="sldNum" sz="quarter" idx="12"/>
          </p:nvPr>
        </p:nvSpPr>
        <p:spPr/>
        <p:txBody>
          <a:bodyPr/>
          <a:lstStyle/>
          <a:p>
            <a:fld id="{1BF94E1E-4BEE-4444-B57B-ED6F739B8D5D}" type="slidenum">
              <a:rPr lang="en-GB"/>
              <a:pPr/>
              <a:t>74</a:t>
            </a:fld>
            <a:endParaRPr lang="en-GB"/>
          </a:p>
        </p:txBody>
      </p:sp>
      <p:sp>
        <p:nvSpPr>
          <p:cNvPr id="33794" name="Rectangle 2"/>
          <p:cNvSpPr>
            <a:spLocks noGrp="1" noChangeArrowheads="1"/>
          </p:cNvSpPr>
          <p:nvPr>
            <p:ph type="title"/>
          </p:nvPr>
        </p:nvSpPr>
        <p:spPr/>
        <p:txBody>
          <a:bodyPr>
            <a:normAutofit fontScale="90000"/>
          </a:bodyPr>
          <a:lstStyle/>
          <a:p>
            <a:r>
              <a:rPr lang="en-US" sz="4000">
                <a:solidFill>
                  <a:srgbClr val="0033CC"/>
                </a:solidFill>
              </a:rPr>
              <a:t>Evaluasi Pelatihan dan Pegembangan</a:t>
            </a:r>
            <a:endParaRPr lang="en-GB" sz="4000">
              <a:solidFill>
                <a:srgbClr val="0033CC"/>
              </a:solidFill>
            </a:endParaRPr>
          </a:p>
        </p:txBody>
      </p:sp>
      <p:sp>
        <p:nvSpPr>
          <p:cNvPr id="5" name="TextBox 4"/>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id-ID" dirty="0" smtClean="0"/>
              <a:t>By:  Nur Hamzah SE,MM</a:t>
            </a:r>
            <a:endParaRPr lang="id-ID" dirty="0"/>
          </a:p>
        </p:txBody>
      </p:sp>
      <p:sp>
        <p:nvSpPr>
          <p:cNvPr id="2" name="Title 1"/>
          <p:cNvSpPr>
            <a:spLocks noGrp="1"/>
          </p:cNvSpPr>
          <p:nvPr>
            <p:ph type="title"/>
          </p:nvPr>
        </p:nvSpPr>
        <p:spPr/>
        <p:txBody>
          <a:bodyPr/>
          <a:lstStyle/>
          <a:p>
            <a:r>
              <a:rPr lang="id-ID" dirty="0" smtClean="0"/>
              <a:t>PARADIGMA BARU DIKLAT</a:t>
            </a:r>
            <a:endParaRPr lang="id-ID" dirty="0"/>
          </a:p>
        </p:txBody>
      </p:sp>
      <p:pic>
        <p:nvPicPr>
          <p:cNvPr id="4" name="Picture 6" descr="G:\logo stie PNG 2.png"/>
          <p:cNvPicPr>
            <a:picLocks noChangeAspect="1" noChangeArrowheads="1"/>
          </p:cNvPicPr>
          <p:nvPr/>
        </p:nvPicPr>
        <p:blipFill>
          <a:blip r:embed="rId2"/>
          <a:srcRect/>
          <a:stretch>
            <a:fillRect/>
          </a:stretch>
        </p:blipFill>
        <p:spPr bwMode="auto">
          <a:xfrm>
            <a:off x="3200400" y="2971800"/>
            <a:ext cx="2498725" cy="2354263"/>
          </a:xfrm>
          <a:prstGeom prst="rect">
            <a:avLst/>
          </a:prstGeom>
          <a:noFill/>
          <a:ln w="9525">
            <a:noFill/>
            <a:miter lim="800000"/>
            <a:headEnd/>
            <a:tailEnd/>
          </a:ln>
        </p:spPr>
      </p:pic>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42901"/>
            <a:ext cx="8229600" cy="5783264"/>
          </a:xfrm>
        </p:spPr>
        <p:txBody>
          <a:bodyPr>
            <a:normAutofit/>
          </a:bodyPr>
          <a:lstStyle/>
          <a:p>
            <a:pPr algn="just">
              <a:lnSpc>
                <a:spcPct val="150000"/>
              </a:lnSpc>
              <a:spcAft>
                <a:spcPts val="1000"/>
              </a:spcAft>
              <a:buNone/>
            </a:pPr>
            <a:r>
              <a:rPr lang="en-US" sz="2400" dirty="0" err="1" smtClean="0">
                <a:latin typeface="Times New Roman"/>
                <a:ea typeface="Calibri"/>
                <a:cs typeface="Times New Roman"/>
              </a:rPr>
              <a:t>Konsep</a:t>
            </a:r>
            <a:r>
              <a:rPr lang="en-US" sz="2400" dirty="0" smtClean="0">
                <a:latin typeface="Times New Roman"/>
                <a:ea typeface="Calibri"/>
                <a:cs typeface="Times New Roman"/>
              </a:rPr>
              <a:t> </a:t>
            </a:r>
            <a:r>
              <a:rPr lang="en-US" sz="2400" dirty="0" err="1" smtClean="0">
                <a:latin typeface="Times New Roman"/>
                <a:ea typeface="Calibri"/>
                <a:cs typeface="Times New Roman"/>
              </a:rPr>
              <a:t>Dasar</a:t>
            </a:r>
            <a:r>
              <a:rPr lang="en-US" sz="2400" dirty="0" smtClean="0">
                <a:latin typeface="Times New Roman"/>
                <a:ea typeface="Calibri"/>
                <a:cs typeface="Times New Roman"/>
              </a:rPr>
              <a:t> </a:t>
            </a:r>
            <a:r>
              <a:rPr lang="en-US" sz="2400" dirty="0" err="1" smtClean="0">
                <a:latin typeface="Times New Roman"/>
                <a:ea typeface="Calibri"/>
                <a:cs typeface="Times New Roman"/>
              </a:rPr>
              <a:t>Pendidikan</a:t>
            </a:r>
            <a:r>
              <a:rPr lang="en-US" sz="2400" dirty="0" smtClean="0">
                <a:latin typeface="Times New Roman"/>
                <a:ea typeface="Calibri"/>
                <a:cs typeface="Times New Roman"/>
              </a:rPr>
              <a:t> </a:t>
            </a:r>
            <a:r>
              <a:rPr lang="en-US" sz="2400" dirty="0" err="1" smtClean="0">
                <a:latin typeface="Times New Roman"/>
                <a:ea typeface="Calibri"/>
                <a:cs typeface="Times New Roman"/>
              </a:rPr>
              <a:t>dan</a:t>
            </a:r>
            <a:r>
              <a:rPr lang="en-US" sz="2400" dirty="0" smtClean="0">
                <a:latin typeface="Times New Roman"/>
                <a:ea typeface="Calibri"/>
                <a:cs typeface="Times New Roman"/>
              </a:rPr>
              <a:t> </a:t>
            </a:r>
            <a:r>
              <a:rPr lang="en-US" sz="2400" dirty="0" err="1" smtClean="0">
                <a:latin typeface="Times New Roman"/>
                <a:ea typeface="Calibri"/>
                <a:cs typeface="Times New Roman"/>
              </a:rPr>
              <a:t>Pelatihan</a:t>
            </a:r>
            <a:r>
              <a:rPr lang="en-US" sz="2400" dirty="0" smtClean="0">
                <a:latin typeface="Times New Roman"/>
                <a:ea typeface="Calibri"/>
                <a:cs typeface="Times New Roman"/>
              </a:rPr>
              <a:t> (</a:t>
            </a:r>
            <a:r>
              <a:rPr lang="en-US" sz="2400" dirty="0" err="1" smtClean="0">
                <a:latin typeface="Times New Roman"/>
                <a:ea typeface="Calibri"/>
                <a:cs typeface="Times New Roman"/>
              </a:rPr>
              <a:t>Diklat</a:t>
            </a:r>
            <a:r>
              <a:rPr lang="en-US" sz="2400" dirty="0" smtClean="0">
                <a:latin typeface="Times New Roman"/>
                <a:ea typeface="Calibri"/>
                <a:cs typeface="Times New Roman"/>
              </a:rPr>
              <a:t>)</a:t>
            </a:r>
            <a:endParaRPr lang="en-US" sz="2000" dirty="0">
              <a:ea typeface="Calibri"/>
              <a:cs typeface="Times New Roman"/>
            </a:endParaRPr>
          </a:p>
          <a:p>
            <a:pPr algn="just">
              <a:buNone/>
            </a:pPr>
            <a:r>
              <a:rPr lang="en-US" sz="2400" dirty="0">
                <a:latin typeface="Times New Roman"/>
                <a:ea typeface="Calibri"/>
              </a:rPr>
              <a:t>	</a:t>
            </a:r>
            <a:r>
              <a:rPr lang="en-US" sz="2400" dirty="0" smtClean="0">
                <a:latin typeface="Times New Roman"/>
                <a:ea typeface="Calibri"/>
              </a:rPr>
              <a:t>	</a:t>
            </a:r>
            <a:r>
              <a:rPr lang="en-US" sz="2400" dirty="0" err="1" smtClean="0">
                <a:latin typeface="Times New Roman"/>
                <a:ea typeface="Calibri"/>
              </a:rPr>
              <a:t>Pendidikan</a:t>
            </a:r>
            <a:r>
              <a:rPr lang="en-US" sz="2400" dirty="0" smtClean="0">
                <a:latin typeface="Times New Roman"/>
                <a:ea typeface="Calibri"/>
              </a:rPr>
              <a:t> </a:t>
            </a:r>
            <a:r>
              <a:rPr lang="en-US" sz="2400" dirty="0" err="1" smtClean="0">
                <a:latin typeface="Times New Roman"/>
                <a:ea typeface="Calibri"/>
              </a:rPr>
              <a:t>dan</a:t>
            </a:r>
            <a:r>
              <a:rPr lang="en-US" sz="2400" dirty="0" smtClean="0">
                <a:latin typeface="Times New Roman"/>
                <a:ea typeface="Calibri"/>
              </a:rPr>
              <a:t> </a:t>
            </a:r>
            <a:r>
              <a:rPr lang="en-US" sz="2400" dirty="0" err="1" smtClean="0">
                <a:latin typeface="Times New Roman"/>
                <a:ea typeface="Calibri"/>
              </a:rPr>
              <a:t>Pelatihan</a:t>
            </a:r>
            <a:r>
              <a:rPr lang="en-US" sz="2400" dirty="0" smtClean="0">
                <a:latin typeface="Times New Roman"/>
                <a:ea typeface="Calibri"/>
              </a:rPr>
              <a:t> (yang </a:t>
            </a:r>
            <a:r>
              <a:rPr lang="en-US" sz="2400" dirty="0" err="1" smtClean="0">
                <a:latin typeface="Times New Roman"/>
                <a:ea typeface="Calibri"/>
              </a:rPr>
              <a:t>selanjutnya</a:t>
            </a:r>
            <a:r>
              <a:rPr lang="en-US" sz="2400" dirty="0" smtClean="0">
                <a:latin typeface="Times New Roman"/>
                <a:ea typeface="Calibri"/>
              </a:rPr>
              <a:t> </a:t>
            </a:r>
            <a:r>
              <a:rPr lang="en-US" sz="2400" dirty="0" err="1" smtClean="0">
                <a:latin typeface="Times New Roman"/>
                <a:ea typeface="Calibri"/>
              </a:rPr>
              <a:t>disebut</a:t>
            </a:r>
            <a:r>
              <a:rPr lang="en-US" sz="2400" dirty="0" smtClean="0">
                <a:latin typeface="Times New Roman"/>
                <a:ea typeface="Calibri"/>
              </a:rPr>
              <a:t> </a:t>
            </a:r>
            <a:r>
              <a:rPr lang="en-US" sz="2400" dirty="0" err="1" smtClean="0">
                <a:latin typeface="Times New Roman"/>
                <a:ea typeface="Calibri"/>
              </a:rPr>
              <a:t>Diklat</a:t>
            </a:r>
            <a:r>
              <a:rPr lang="en-US" sz="2400" dirty="0" smtClean="0">
                <a:latin typeface="Times New Roman"/>
                <a:ea typeface="Calibri"/>
              </a:rPr>
              <a:t>) </a:t>
            </a:r>
            <a:r>
              <a:rPr lang="en-US" sz="2400" dirty="0" err="1" smtClean="0">
                <a:latin typeface="Times New Roman"/>
                <a:ea typeface="Calibri"/>
              </a:rPr>
              <a:t>adalah</a:t>
            </a:r>
            <a:r>
              <a:rPr lang="en-US" sz="2400" dirty="0" smtClean="0">
                <a:latin typeface="Times New Roman"/>
                <a:ea typeface="Calibri"/>
              </a:rPr>
              <a:t> </a:t>
            </a:r>
            <a:r>
              <a:rPr lang="en-US" sz="2400" dirty="0" err="1" smtClean="0">
                <a:latin typeface="Times New Roman"/>
                <a:ea typeface="Calibri"/>
              </a:rPr>
              <a:t>proses</a:t>
            </a:r>
            <a:r>
              <a:rPr lang="en-US" sz="2400" dirty="0" smtClean="0">
                <a:latin typeface="Times New Roman"/>
                <a:ea typeface="Calibri"/>
              </a:rPr>
              <a:t> </a:t>
            </a:r>
            <a:r>
              <a:rPr lang="en-US" sz="2400" dirty="0" err="1" smtClean="0">
                <a:latin typeface="Times New Roman"/>
                <a:ea typeface="Calibri"/>
              </a:rPr>
              <a:t>penyelenggaraan</a:t>
            </a:r>
            <a:r>
              <a:rPr lang="en-US" sz="2400" dirty="0" smtClean="0">
                <a:latin typeface="Times New Roman"/>
                <a:ea typeface="Calibri"/>
              </a:rPr>
              <a:t> </a:t>
            </a:r>
            <a:r>
              <a:rPr lang="en-US" sz="2400" dirty="0" err="1" smtClean="0">
                <a:latin typeface="Times New Roman"/>
                <a:ea typeface="Calibri"/>
              </a:rPr>
              <a:t>belajar</a:t>
            </a:r>
            <a:r>
              <a:rPr lang="en-US" sz="2400" dirty="0" smtClean="0">
                <a:latin typeface="Times New Roman"/>
                <a:ea typeface="Calibri"/>
              </a:rPr>
              <a:t> </a:t>
            </a:r>
            <a:r>
              <a:rPr lang="en-US" sz="2400" dirty="0" err="1" smtClean="0">
                <a:latin typeface="Times New Roman"/>
                <a:ea typeface="Calibri"/>
              </a:rPr>
              <a:t>mengajar</a:t>
            </a:r>
            <a:r>
              <a:rPr lang="en-US" sz="2400" dirty="0" smtClean="0">
                <a:latin typeface="Times New Roman"/>
                <a:ea typeface="Calibri"/>
              </a:rPr>
              <a:t> </a:t>
            </a:r>
            <a:r>
              <a:rPr lang="en-US" sz="2400" dirty="0" err="1" smtClean="0">
                <a:latin typeface="Times New Roman"/>
                <a:ea typeface="Calibri"/>
              </a:rPr>
              <a:t>dalam</a:t>
            </a:r>
            <a:r>
              <a:rPr lang="en-US" sz="2400" dirty="0" smtClean="0">
                <a:latin typeface="Times New Roman"/>
                <a:ea typeface="Calibri"/>
              </a:rPr>
              <a:t> </a:t>
            </a:r>
            <a:r>
              <a:rPr lang="en-US" sz="2400" dirty="0" err="1" smtClean="0">
                <a:latin typeface="Times New Roman"/>
                <a:ea typeface="Calibri"/>
              </a:rPr>
              <a:t>rangka</a:t>
            </a:r>
            <a:r>
              <a:rPr lang="en-US" sz="2400" dirty="0" smtClean="0">
                <a:latin typeface="Times New Roman"/>
                <a:ea typeface="Calibri"/>
              </a:rPr>
              <a:t> </a:t>
            </a:r>
            <a:r>
              <a:rPr lang="en-US" sz="2400" dirty="0" err="1" smtClean="0">
                <a:latin typeface="Times New Roman"/>
                <a:ea typeface="Calibri"/>
              </a:rPr>
              <a:t>meningkatkan</a:t>
            </a:r>
            <a:r>
              <a:rPr lang="en-US" sz="2400" dirty="0" smtClean="0">
                <a:latin typeface="Times New Roman"/>
                <a:ea typeface="Calibri"/>
              </a:rPr>
              <a:t> </a:t>
            </a:r>
            <a:r>
              <a:rPr lang="en-US" sz="2400" dirty="0" err="1" smtClean="0">
                <a:latin typeface="Times New Roman"/>
                <a:ea typeface="Calibri"/>
              </a:rPr>
              <a:t>kompetensi</a:t>
            </a:r>
            <a:r>
              <a:rPr lang="en-US" sz="2400" dirty="0" smtClean="0">
                <a:latin typeface="Times New Roman"/>
                <a:ea typeface="Calibri"/>
              </a:rPr>
              <a:t> </a:t>
            </a:r>
            <a:r>
              <a:rPr lang="en-US" sz="2400" dirty="0" err="1" smtClean="0">
                <a:latin typeface="Times New Roman"/>
                <a:ea typeface="Calibri"/>
              </a:rPr>
              <a:t>pegawai</a:t>
            </a:r>
            <a:r>
              <a:rPr lang="en-US" sz="2400" dirty="0" smtClean="0">
                <a:latin typeface="Times New Roman"/>
                <a:ea typeface="Calibri"/>
              </a:rPr>
              <a:t>. </a:t>
            </a:r>
            <a:r>
              <a:rPr lang="en-US" sz="2400" dirty="0" err="1" smtClean="0">
                <a:latin typeface="Times New Roman"/>
                <a:ea typeface="Calibri"/>
              </a:rPr>
              <a:t>Ada</a:t>
            </a:r>
            <a:r>
              <a:rPr lang="en-US" sz="2400" dirty="0" smtClean="0">
                <a:latin typeface="Times New Roman"/>
                <a:ea typeface="Calibri"/>
              </a:rPr>
              <a:t> </a:t>
            </a:r>
            <a:r>
              <a:rPr lang="en-US" sz="2400" dirty="0" err="1" smtClean="0">
                <a:latin typeface="Times New Roman"/>
                <a:ea typeface="Calibri"/>
              </a:rPr>
              <a:t>beberapa</a:t>
            </a:r>
            <a:r>
              <a:rPr lang="en-US" sz="2400" dirty="0" smtClean="0">
                <a:latin typeface="Times New Roman"/>
                <a:ea typeface="Calibri"/>
              </a:rPr>
              <a:t> </a:t>
            </a:r>
            <a:r>
              <a:rPr lang="en-US" sz="2400" dirty="0" err="1" smtClean="0">
                <a:latin typeface="Times New Roman"/>
                <a:ea typeface="Calibri"/>
              </a:rPr>
              <a:t>pengertian</a:t>
            </a:r>
            <a:r>
              <a:rPr lang="en-US" sz="2400" dirty="0" smtClean="0">
                <a:latin typeface="Times New Roman"/>
                <a:ea typeface="Calibri"/>
              </a:rPr>
              <a:t> yang </a:t>
            </a:r>
            <a:r>
              <a:rPr lang="en-US" sz="2400" dirty="0" err="1" smtClean="0">
                <a:latin typeface="Times New Roman"/>
                <a:ea typeface="Calibri"/>
              </a:rPr>
              <a:t>dikemukakan</a:t>
            </a:r>
            <a:r>
              <a:rPr lang="en-US" sz="2400" dirty="0" smtClean="0">
                <a:latin typeface="Times New Roman"/>
                <a:ea typeface="Calibri"/>
              </a:rPr>
              <a:t> </a:t>
            </a:r>
            <a:r>
              <a:rPr lang="en-US" sz="2400" dirty="0" err="1" smtClean="0">
                <a:latin typeface="Times New Roman"/>
                <a:ea typeface="Calibri"/>
              </a:rPr>
              <a:t>oleh</a:t>
            </a:r>
            <a:r>
              <a:rPr lang="en-US" sz="2400" dirty="0" smtClean="0">
                <a:latin typeface="Times New Roman"/>
                <a:ea typeface="Calibri"/>
              </a:rPr>
              <a:t> </a:t>
            </a:r>
            <a:r>
              <a:rPr lang="en-US" sz="2400" dirty="0" err="1" smtClean="0">
                <a:latin typeface="Times New Roman"/>
                <a:ea typeface="Calibri"/>
              </a:rPr>
              <a:t>para</a:t>
            </a:r>
            <a:r>
              <a:rPr lang="en-US" sz="2400" dirty="0" smtClean="0">
                <a:latin typeface="Times New Roman"/>
                <a:ea typeface="Calibri"/>
              </a:rPr>
              <a:t> </a:t>
            </a:r>
            <a:r>
              <a:rPr lang="en-US" sz="2400" dirty="0" err="1" smtClean="0">
                <a:latin typeface="Times New Roman"/>
                <a:ea typeface="Calibri"/>
              </a:rPr>
              <a:t>ahli</a:t>
            </a:r>
            <a:r>
              <a:rPr lang="en-US" sz="2400" dirty="0" smtClean="0">
                <a:latin typeface="Times New Roman"/>
                <a:ea typeface="Calibri"/>
              </a:rPr>
              <a:t> yang </a:t>
            </a:r>
            <a:r>
              <a:rPr lang="en-US" sz="2400" dirty="0" err="1" smtClean="0">
                <a:latin typeface="Times New Roman"/>
                <a:ea typeface="Calibri"/>
              </a:rPr>
              <a:t>berkenaan</a:t>
            </a:r>
            <a:r>
              <a:rPr lang="en-US" sz="2400" dirty="0" smtClean="0">
                <a:latin typeface="Times New Roman"/>
                <a:ea typeface="Calibri"/>
              </a:rPr>
              <a:t> </a:t>
            </a:r>
            <a:r>
              <a:rPr lang="en-US" sz="2400" dirty="0" err="1" smtClean="0">
                <a:latin typeface="Times New Roman"/>
                <a:ea typeface="Calibri"/>
              </a:rPr>
              <a:t>dengan</a:t>
            </a:r>
            <a:r>
              <a:rPr lang="en-US" sz="2400" dirty="0" smtClean="0">
                <a:latin typeface="Times New Roman"/>
                <a:ea typeface="Calibri"/>
              </a:rPr>
              <a:t> </a:t>
            </a:r>
            <a:r>
              <a:rPr lang="en-US" sz="2400" dirty="0" err="1" smtClean="0">
                <a:latin typeface="Times New Roman"/>
                <a:ea typeface="Calibri"/>
              </a:rPr>
              <a:t>pendidikan</a:t>
            </a:r>
            <a:r>
              <a:rPr lang="en-US" sz="2400" dirty="0" smtClean="0">
                <a:latin typeface="Times New Roman"/>
                <a:ea typeface="Calibri"/>
              </a:rPr>
              <a:t> </a:t>
            </a:r>
            <a:r>
              <a:rPr lang="en-US" sz="2400" dirty="0" err="1" smtClean="0">
                <a:latin typeface="Times New Roman"/>
                <a:ea typeface="Calibri"/>
              </a:rPr>
              <a:t>dan</a:t>
            </a:r>
            <a:r>
              <a:rPr lang="en-US" sz="2400" dirty="0" smtClean="0">
                <a:latin typeface="Times New Roman"/>
                <a:ea typeface="Calibri"/>
              </a:rPr>
              <a:t> </a:t>
            </a:r>
            <a:r>
              <a:rPr lang="en-US" sz="2400" dirty="0" err="1" smtClean="0">
                <a:latin typeface="Times New Roman"/>
                <a:ea typeface="Calibri"/>
              </a:rPr>
              <a:t>pelatihan</a:t>
            </a:r>
            <a:r>
              <a:rPr lang="en-US" sz="2400" dirty="0" smtClean="0">
                <a:latin typeface="Times New Roman"/>
                <a:ea typeface="Calibri"/>
              </a:rPr>
              <a:t>. </a:t>
            </a:r>
            <a:r>
              <a:rPr lang="en-US" sz="2400" dirty="0" err="1" smtClean="0">
                <a:latin typeface="Times New Roman"/>
                <a:ea typeface="Calibri"/>
              </a:rPr>
              <a:t>Notoatmodjo</a:t>
            </a:r>
            <a:r>
              <a:rPr lang="en-US" sz="2400" dirty="0" smtClean="0">
                <a:latin typeface="Times New Roman"/>
                <a:ea typeface="Calibri"/>
              </a:rPr>
              <a:t> (1992) </a:t>
            </a:r>
            <a:r>
              <a:rPr lang="en-US" sz="2400" dirty="0" err="1" smtClean="0">
                <a:latin typeface="Times New Roman"/>
                <a:ea typeface="Calibri"/>
              </a:rPr>
              <a:t>mengemukakan</a:t>
            </a:r>
            <a:r>
              <a:rPr lang="en-US" sz="2400" dirty="0" smtClean="0">
                <a:latin typeface="Times New Roman"/>
                <a:ea typeface="Calibri"/>
              </a:rPr>
              <a:t> </a:t>
            </a:r>
            <a:r>
              <a:rPr lang="en-US" sz="2400" dirty="0" err="1" smtClean="0">
                <a:latin typeface="Times New Roman"/>
                <a:ea typeface="Calibri"/>
              </a:rPr>
              <a:t>bahwa</a:t>
            </a:r>
            <a:r>
              <a:rPr lang="en-US" sz="2400" dirty="0" smtClean="0">
                <a:latin typeface="Times New Roman"/>
                <a:ea typeface="Calibri"/>
              </a:rPr>
              <a:t> </a:t>
            </a:r>
            <a:r>
              <a:rPr lang="en-US" sz="2400" dirty="0" err="1" smtClean="0">
                <a:latin typeface="Times New Roman"/>
                <a:ea typeface="Calibri"/>
              </a:rPr>
              <a:t>pendidikan</a:t>
            </a:r>
            <a:r>
              <a:rPr lang="en-US" sz="2400" dirty="0" smtClean="0">
                <a:latin typeface="Times New Roman"/>
                <a:ea typeface="Calibri"/>
              </a:rPr>
              <a:t> </a:t>
            </a:r>
            <a:r>
              <a:rPr lang="en-US" sz="2400" dirty="0" err="1" smtClean="0">
                <a:latin typeface="Times New Roman"/>
                <a:ea typeface="Calibri"/>
              </a:rPr>
              <a:t>dan</a:t>
            </a:r>
            <a:r>
              <a:rPr lang="en-US" sz="2400" dirty="0" smtClean="0">
                <a:latin typeface="Times New Roman"/>
                <a:ea typeface="Calibri"/>
              </a:rPr>
              <a:t> </a:t>
            </a:r>
            <a:r>
              <a:rPr lang="en-US" sz="2400" dirty="0" err="1" smtClean="0">
                <a:latin typeface="Times New Roman"/>
                <a:ea typeface="Calibri"/>
              </a:rPr>
              <a:t>pelatihan</a:t>
            </a:r>
            <a:r>
              <a:rPr lang="en-US" sz="2400" dirty="0" smtClean="0">
                <a:latin typeface="Times New Roman"/>
                <a:ea typeface="Calibri"/>
              </a:rPr>
              <a:t> </a:t>
            </a:r>
            <a:r>
              <a:rPr lang="en-US" sz="2400" dirty="0" err="1" smtClean="0">
                <a:latin typeface="Times New Roman"/>
                <a:ea typeface="Calibri"/>
              </a:rPr>
              <a:t>adalah</a:t>
            </a:r>
            <a:r>
              <a:rPr lang="en-US" sz="2400" dirty="0" smtClean="0">
                <a:latin typeface="Times New Roman"/>
                <a:ea typeface="Calibri"/>
              </a:rPr>
              <a:t> </a:t>
            </a:r>
            <a:r>
              <a:rPr lang="en-US" sz="2400" dirty="0" err="1" smtClean="0">
                <a:latin typeface="Times New Roman"/>
                <a:ea typeface="Calibri"/>
              </a:rPr>
              <a:t>merupakan</a:t>
            </a:r>
            <a:r>
              <a:rPr lang="en-US" sz="2400" dirty="0" smtClean="0">
                <a:latin typeface="Times New Roman"/>
                <a:ea typeface="Calibri"/>
              </a:rPr>
              <a:t> </a:t>
            </a:r>
            <a:r>
              <a:rPr lang="en-US" sz="2400" dirty="0" err="1" smtClean="0">
                <a:latin typeface="Times New Roman"/>
                <a:ea typeface="Calibri"/>
              </a:rPr>
              <a:t>upaya</a:t>
            </a:r>
            <a:r>
              <a:rPr lang="en-US" sz="2400" dirty="0" smtClean="0">
                <a:latin typeface="Times New Roman"/>
                <a:ea typeface="Calibri"/>
              </a:rPr>
              <a:t> </a:t>
            </a:r>
            <a:r>
              <a:rPr lang="en-US" sz="2400" dirty="0" err="1" smtClean="0">
                <a:latin typeface="Times New Roman"/>
                <a:ea typeface="Calibri"/>
              </a:rPr>
              <a:t>untuk</a:t>
            </a:r>
            <a:r>
              <a:rPr lang="en-US" sz="2400" dirty="0" smtClean="0">
                <a:latin typeface="Times New Roman"/>
                <a:ea typeface="Calibri"/>
              </a:rPr>
              <a:t> </a:t>
            </a:r>
            <a:r>
              <a:rPr lang="en-US" sz="2400" dirty="0" err="1" smtClean="0">
                <a:latin typeface="Times New Roman"/>
                <a:ea typeface="Calibri"/>
              </a:rPr>
              <a:t>pengembangan</a:t>
            </a:r>
            <a:r>
              <a:rPr lang="en-US" sz="2400" dirty="0" smtClean="0">
                <a:latin typeface="Times New Roman"/>
                <a:ea typeface="Calibri"/>
              </a:rPr>
              <a:t> </a:t>
            </a:r>
            <a:r>
              <a:rPr lang="en-US" sz="2400" dirty="0" err="1" smtClean="0">
                <a:latin typeface="Times New Roman"/>
                <a:ea typeface="Calibri"/>
              </a:rPr>
              <a:t>sumber</a:t>
            </a:r>
            <a:r>
              <a:rPr lang="en-US" sz="2400" dirty="0" smtClean="0">
                <a:latin typeface="Times New Roman"/>
                <a:ea typeface="Calibri"/>
              </a:rPr>
              <a:t> </a:t>
            </a:r>
            <a:r>
              <a:rPr lang="en-US" sz="2400" dirty="0" err="1" smtClean="0">
                <a:latin typeface="Times New Roman"/>
                <a:ea typeface="Calibri"/>
              </a:rPr>
              <a:t>daya</a:t>
            </a:r>
            <a:r>
              <a:rPr lang="en-US" sz="2400" dirty="0" smtClean="0">
                <a:latin typeface="Times New Roman"/>
                <a:ea typeface="Calibri"/>
              </a:rPr>
              <a:t> </a:t>
            </a:r>
            <a:r>
              <a:rPr lang="en-US" sz="2400" dirty="0" err="1" smtClean="0">
                <a:latin typeface="Times New Roman"/>
                <a:ea typeface="Calibri"/>
              </a:rPr>
              <a:t>manusia</a:t>
            </a:r>
            <a:r>
              <a:rPr lang="en-US" sz="2400" dirty="0" smtClean="0">
                <a:latin typeface="Times New Roman"/>
                <a:ea typeface="Calibri"/>
              </a:rPr>
              <a:t>, </a:t>
            </a:r>
            <a:r>
              <a:rPr lang="en-US" sz="2400" dirty="0" err="1" smtClean="0">
                <a:latin typeface="Times New Roman"/>
                <a:ea typeface="Calibri"/>
              </a:rPr>
              <a:t>terutama</a:t>
            </a:r>
            <a:r>
              <a:rPr lang="en-US" sz="2400" dirty="0" smtClean="0">
                <a:latin typeface="Times New Roman"/>
                <a:ea typeface="Calibri"/>
              </a:rPr>
              <a:t> </a:t>
            </a:r>
            <a:r>
              <a:rPr lang="en-US" sz="2400" dirty="0" err="1" smtClean="0">
                <a:latin typeface="Times New Roman"/>
                <a:ea typeface="Calibri"/>
              </a:rPr>
              <a:t>untuk</a:t>
            </a:r>
            <a:r>
              <a:rPr lang="en-US" sz="2400" dirty="0" smtClean="0">
                <a:latin typeface="Times New Roman"/>
                <a:ea typeface="Calibri"/>
              </a:rPr>
              <a:t> </a:t>
            </a:r>
            <a:r>
              <a:rPr lang="en-US" sz="2400" dirty="0" err="1" smtClean="0">
                <a:latin typeface="Times New Roman"/>
                <a:ea typeface="Calibri"/>
              </a:rPr>
              <a:t>pengembangan</a:t>
            </a:r>
            <a:r>
              <a:rPr lang="en-US" sz="2400" dirty="0" smtClean="0">
                <a:latin typeface="Times New Roman"/>
                <a:ea typeface="Calibri"/>
              </a:rPr>
              <a:t> </a:t>
            </a:r>
            <a:r>
              <a:rPr lang="en-US" sz="2400" dirty="0" err="1" smtClean="0">
                <a:latin typeface="Times New Roman"/>
                <a:ea typeface="Calibri"/>
              </a:rPr>
              <a:t>aspek</a:t>
            </a:r>
            <a:r>
              <a:rPr lang="en-US" sz="2400" dirty="0" smtClean="0">
                <a:latin typeface="Times New Roman"/>
                <a:ea typeface="Calibri"/>
              </a:rPr>
              <a:t> </a:t>
            </a:r>
            <a:r>
              <a:rPr lang="en-US" sz="2400" dirty="0" err="1" smtClean="0">
                <a:latin typeface="Times New Roman"/>
                <a:ea typeface="Calibri"/>
              </a:rPr>
              <a:t>kemampuan</a:t>
            </a:r>
            <a:r>
              <a:rPr lang="en-US" sz="2400" dirty="0" smtClean="0">
                <a:latin typeface="Times New Roman"/>
                <a:ea typeface="Calibri"/>
              </a:rPr>
              <a:t> </a:t>
            </a:r>
            <a:r>
              <a:rPr lang="en-US" sz="2400" dirty="0" err="1" smtClean="0">
                <a:latin typeface="Times New Roman"/>
                <a:ea typeface="Calibri"/>
              </a:rPr>
              <a:t>intelektual</a:t>
            </a:r>
            <a:r>
              <a:rPr lang="en-US" sz="2400" dirty="0" smtClean="0">
                <a:latin typeface="Times New Roman"/>
                <a:ea typeface="Calibri"/>
              </a:rPr>
              <a:t> </a:t>
            </a:r>
            <a:r>
              <a:rPr lang="en-US" sz="2400" dirty="0" err="1" smtClean="0">
                <a:latin typeface="Times New Roman"/>
                <a:ea typeface="Calibri"/>
              </a:rPr>
              <a:t>dan</a:t>
            </a:r>
            <a:r>
              <a:rPr lang="en-US" sz="2400" dirty="0" smtClean="0">
                <a:latin typeface="Times New Roman"/>
                <a:ea typeface="Calibri"/>
              </a:rPr>
              <a:t> </a:t>
            </a:r>
            <a:r>
              <a:rPr lang="en-US" sz="2400" dirty="0" err="1" smtClean="0">
                <a:latin typeface="Times New Roman"/>
                <a:ea typeface="Calibri"/>
              </a:rPr>
              <a:t>kepribadian</a:t>
            </a:r>
            <a:r>
              <a:rPr lang="en-US" sz="2400" dirty="0" smtClean="0">
                <a:latin typeface="Times New Roman"/>
                <a:ea typeface="Calibri"/>
              </a:rPr>
              <a:t> </a:t>
            </a:r>
            <a:r>
              <a:rPr lang="en-US" sz="2400" dirty="0" err="1" smtClean="0">
                <a:latin typeface="Times New Roman"/>
                <a:ea typeface="Calibri"/>
              </a:rPr>
              <a:t>manusia</a:t>
            </a:r>
            <a:r>
              <a:rPr lang="en-US" sz="2400" dirty="0" smtClean="0">
                <a:latin typeface="Times New Roman"/>
                <a:ea typeface="Calibri"/>
              </a:rPr>
              <a:t>. </a:t>
            </a:r>
            <a:endParaRPr lang="en-US" sz="2400" dirty="0"/>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51"/>
            <a:ext cx="8229600" cy="5840414"/>
          </a:xfrm>
        </p:spPr>
        <p:txBody>
          <a:bodyPr>
            <a:normAutofit fontScale="70000" lnSpcReduction="20000"/>
          </a:bodyPr>
          <a:lstStyle/>
          <a:p>
            <a:pPr algn="just">
              <a:lnSpc>
                <a:spcPct val="150000"/>
              </a:lnSpc>
              <a:spcAft>
                <a:spcPts val="1000"/>
              </a:spcAft>
              <a:buNone/>
            </a:pPr>
            <a:endParaRPr lang="en-US" dirty="0" smtClean="0">
              <a:latin typeface="Times New Roman"/>
              <a:ea typeface="Calibri"/>
              <a:cs typeface="Times New Roman"/>
            </a:endParaRPr>
          </a:p>
          <a:p>
            <a:pPr algn="just">
              <a:lnSpc>
                <a:spcPct val="150000"/>
              </a:lnSpc>
              <a:spcAft>
                <a:spcPts val="1000"/>
              </a:spcAft>
              <a:buNone/>
            </a:pPr>
            <a:r>
              <a:rPr lang="en-US" dirty="0" smtClean="0">
                <a:latin typeface="Times New Roman"/>
                <a:ea typeface="Calibri"/>
                <a:cs typeface="Times New Roman"/>
              </a:rPr>
              <a:t> </a:t>
            </a:r>
            <a:r>
              <a:rPr lang="en-US" dirty="0" err="1" smtClean="0">
                <a:latin typeface="Times New Roman"/>
                <a:ea typeface="Calibri"/>
                <a:cs typeface="Times New Roman"/>
              </a:rPr>
              <a:t>Tujuan</a:t>
            </a:r>
            <a:r>
              <a:rPr lang="en-US" dirty="0" smtClean="0">
                <a:latin typeface="Times New Roman"/>
                <a:ea typeface="Calibri"/>
                <a:cs typeface="Times New Roman"/>
              </a:rPr>
              <a:t> </a:t>
            </a:r>
            <a:r>
              <a:rPr lang="en-US" dirty="0" err="1" smtClean="0">
                <a:latin typeface="Times New Roman"/>
                <a:ea typeface="Calibri"/>
                <a:cs typeface="Times New Roman"/>
              </a:rPr>
              <a:t>Adanya</a:t>
            </a:r>
            <a:r>
              <a:rPr lang="en-US" dirty="0" smtClean="0">
                <a:latin typeface="Times New Roman"/>
                <a:ea typeface="Calibri"/>
                <a:cs typeface="Times New Roman"/>
              </a:rPr>
              <a:t> </a:t>
            </a:r>
            <a:r>
              <a:rPr lang="en-US" dirty="0" err="1" smtClean="0">
                <a:latin typeface="Times New Roman"/>
                <a:ea typeface="Calibri"/>
                <a:cs typeface="Times New Roman"/>
              </a:rPr>
              <a:t>Diklat</a:t>
            </a:r>
            <a:r>
              <a:rPr lang="en-US" dirty="0" smtClean="0">
                <a:latin typeface="Times New Roman"/>
                <a:ea typeface="Calibri"/>
                <a:cs typeface="Times New Roman"/>
              </a:rPr>
              <a:t> :</a:t>
            </a:r>
            <a:endParaRPr lang="en-US" sz="2800" dirty="0">
              <a:ea typeface="Calibri"/>
              <a:cs typeface="Times New Roman"/>
            </a:endParaRPr>
          </a:p>
          <a:p>
            <a:pPr algn="just">
              <a:lnSpc>
                <a:spcPct val="150000"/>
              </a:lnSpc>
              <a:spcAft>
                <a:spcPts val="1000"/>
              </a:spcAft>
              <a:buNone/>
            </a:pPr>
            <a:r>
              <a:rPr lang="en-US" dirty="0" smtClean="0">
                <a:latin typeface="Times New Roman"/>
                <a:ea typeface="Calibri"/>
                <a:cs typeface="Times New Roman"/>
              </a:rPr>
              <a:t>1. </a:t>
            </a:r>
            <a:r>
              <a:rPr lang="en-US" dirty="0" err="1" smtClean="0">
                <a:latin typeface="Times New Roman"/>
                <a:ea typeface="Calibri"/>
                <a:cs typeface="Times New Roman"/>
              </a:rPr>
              <a:t>Meningkatkan</a:t>
            </a:r>
            <a:r>
              <a:rPr lang="en-US" dirty="0" smtClean="0">
                <a:latin typeface="Times New Roman"/>
                <a:ea typeface="Calibri"/>
                <a:cs typeface="Times New Roman"/>
              </a:rPr>
              <a:t> </a:t>
            </a:r>
            <a:r>
              <a:rPr lang="en-US" dirty="0" err="1" smtClean="0">
                <a:latin typeface="Times New Roman"/>
                <a:ea typeface="Calibri"/>
                <a:cs typeface="Times New Roman"/>
              </a:rPr>
              <a:t>pengetahuan</a:t>
            </a:r>
            <a:r>
              <a:rPr lang="en-US" dirty="0" smtClean="0">
                <a:latin typeface="Times New Roman"/>
                <a:ea typeface="Calibri"/>
                <a:cs typeface="Times New Roman"/>
              </a:rPr>
              <a:t>, </a:t>
            </a:r>
            <a:r>
              <a:rPr lang="en-US" dirty="0" err="1" smtClean="0">
                <a:latin typeface="Times New Roman"/>
                <a:ea typeface="Calibri"/>
                <a:cs typeface="Times New Roman"/>
              </a:rPr>
              <a:t>keahlian</a:t>
            </a:r>
            <a:r>
              <a:rPr lang="en-US" dirty="0" smtClean="0">
                <a:latin typeface="Times New Roman"/>
                <a:ea typeface="Calibri"/>
                <a:cs typeface="Times New Roman"/>
              </a:rPr>
              <a:t>, </a:t>
            </a:r>
            <a:r>
              <a:rPr lang="en-US" dirty="0" err="1" smtClean="0">
                <a:latin typeface="Times New Roman"/>
                <a:ea typeface="Calibri"/>
                <a:cs typeface="Times New Roman"/>
              </a:rPr>
              <a:t>keterampilan</a:t>
            </a:r>
            <a:r>
              <a:rPr lang="en-US" dirty="0" smtClean="0">
                <a:latin typeface="Times New Roman"/>
                <a:ea typeface="Calibri"/>
                <a:cs typeface="Times New Roman"/>
              </a:rPr>
              <a:t>, </a:t>
            </a:r>
            <a:r>
              <a:rPr lang="en-US" dirty="0" err="1" smtClean="0">
                <a:latin typeface="Times New Roman"/>
                <a:ea typeface="Calibri"/>
                <a:cs typeface="Times New Roman"/>
              </a:rPr>
              <a:t>dan</a:t>
            </a:r>
            <a:r>
              <a:rPr lang="en-US" dirty="0" smtClean="0">
                <a:latin typeface="Times New Roman"/>
                <a:ea typeface="Calibri"/>
                <a:cs typeface="Times New Roman"/>
              </a:rPr>
              <a:t> </a:t>
            </a:r>
            <a:r>
              <a:rPr lang="en-US" dirty="0" err="1" smtClean="0">
                <a:latin typeface="Times New Roman"/>
                <a:ea typeface="Calibri"/>
                <a:cs typeface="Times New Roman"/>
              </a:rPr>
              <a:t>sikap</a:t>
            </a:r>
            <a:r>
              <a:rPr lang="en-US" dirty="0" smtClean="0">
                <a:latin typeface="Times New Roman"/>
                <a:ea typeface="Calibri"/>
                <a:cs typeface="Times New Roman"/>
              </a:rPr>
              <a:t> </a:t>
            </a:r>
            <a:r>
              <a:rPr lang="en-US" dirty="0" err="1" smtClean="0">
                <a:latin typeface="Times New Roman"/>
                <a:ea typeface="Calibri"/>
                <a:cs typeface="Times New Roman"/>
              </a:rPr>
              <a:t>untuk</a:t>
            </a:r>
            <a:r>
              <a:rPr lang="en-US" dirty="0" smtClean="0">
                <a:latin typeface="Times New Roman"/>
                <a:ea typeface="Calibri"/>
                <a:cs typeface="Times New Roman"/>
              </a:rPr>
              <a:t> </a:t>
            </a:r>
            <a:r>
              <a:rPr lang="en-US" dirty="0" err="1" smtClean="0">
                <a:latin typeface="Times New Roman"/>
                <a:ea typeface="Calibri"/>
                <a:cs typeface="Times New Roman"/>
              </a:rPr>
              <a:t>dapat</a:t>
            </a:r>
            <a:r>
              <a:rPr lang="en-US" dirty="0" smtClean="0">
                <a:latin typeface="Times New Roman"/>
                <a:ea typeface="Calibri"/>
                <a:cs typeface="Times New Roman"/>
              </a:rPr>
              <a:t> </a:t>
            </a:r>
            <a:r>
              <a:rPr lang="en-US" dirty="0" err="1" smtClean="0">
                <a:latin typeface="Times New Roman"/>
                <a:ea typeface="Calibri"/>
                <a:cs typeface="Times New Roman"/>
              </a:rPr>
              <a:t>melaksanakan</a:t>
            </a:r>
            <a:r>
              <a:rPr lang="en-US" dirty="0" smtClean="0">
                <a:latin typeface="Times New Roman"/>
                <a:ea typeface="Calibri"/>
                <a:cs typeface="Times New Roman"/>
              </a:rPr>
              <a:t> </a:t>
            </a:r>
            <a:r>
              <a:rPr lang="en-US" dirty="0" err="1" smtClean="0">
                <a:latin typeface="Times New Roman"/>
                <a:ea typeface="Calibri"/>
                <a:cs typeface="Times New Roman"/>
              </a:rPr>
              <a:t>tugas</a:t>
            </a:r>
            <a:r>
              <a:rPr lang="en-US" dirty="0" smtClean="0">
                <a:latin typeface="Times New Roman"/>
                <a:ea typeface="Calibri"/>
                <a:cs typeface="Times New Roman"/>
              </a:rPr>
              <a:t> </a:t>
            </a:r>
            <a:r>
              <a:rPr lang="en-US" dirty="0" err="1" smtClean="0">
                <a:latin typeface="Times New Roman"/>
                <a:ea typeface="Calibri"/>
                <a:cs typeface="Times New Roman"/>
              </a:rPr>
              <a:t>jabatan</a:t>
            </a:r>
            <a:r>
              <a:rPr lang="en-US" dirty="0" smtClean="0">
                <a:latin typeface="Times New Roman"/>
                <a:ea typeface="Calibri"/>
                <a:cs typeface="Times New Roman"/>
              </a:rPr>
              <a:t> </a:t>
            </a:r>
            <a:r>
              <a:rPr lang="en-US" dirty="0" err="1" smtClean="0">
                <a:latin typeface="Times New Roman"/>
                <a:ea typeface="Calibri"/>
                <a:cs typeface="Times New Roman"/>
              </a:rPr>
              <a:t>secara</a:t>
            </a:r>
            <a:r>
              <a:rPr lang="en-US" dirty="0" smtClean="0">
                <a:latin typeface="Times New Roman"/>
                <a:ea typeface="Calibri"/>
                <a:cs typeface="Times New Roman"/>
              </a:rPr>
              <a:t> </a:t>
            </a:r>
            <a:r>
              <a:rPr lang="en-US" dirty="0" err="1" smtClean="0">
                <a:latin typeface="Times New Roman"/>
                <a:ea typeface="Calibri"/>
                <a:cs typeface="Times New Roman"/>
              </a:rPr>
              <a:t>profesional</a:t>
            </a:r>
            <a:r>
              <a:rPr lang="en-US" dirty="0" smtClean="0">
                <a:latin typeface="Times New Roman"/>
                <a:ea typeface="Calibri"/>
                <a:cs typeface="Times New Roman"/>
              </a:rPr>
              <a:t> </a:t>
            </a:r>
            <a:r>
              <a:rPr lang="en-US" dirty="0" err="1" smtClean="0">
                <a:latin typeface="Times New Roman"/>
                <a:ea typeface="Calibri"/>
                <a:cs typeface="Times New Roman"/>
              </a:rPr>
              <a:t>dengan</a:t>
            </a:r>
            <a:r>
              <a:rPr lang="en-US" dirty="0" smtClean="0">
                <a:latin typeface="Times New Roman"/>
                <a:ea typeface="Calibri"/>
                <a:cs typeface="Times New Roman"/>
              </a:rPr>
              <a:t> </a:t>
            </a:r>
            <a:r>
              <a:rPr lang="en-US" dirty="0" err="1" smtClean="0">
                <a:latin typeface="Times New Roman"/>
                <a:ea typeface="Calibri"/>
                <a:cs typeface="Times New Roman"/>
              </a:rPr>
              <a:t>dilandasi</a:t>
            </a:r>
            <a:r>
              <a:rPr lang="en-US" dirty="0" smtClean="0">
                <a:latin typeface="Times New Roman"/>
                <a:ea typeface="Calibri"/>
                <a:cs typeface="Times New Roman"/>
              </a:rPr>
              <a:t> </a:t>
            </a:r>
            <a:r>
              <a:rPr lang="en-US" dirty="0" err="1" smtClean="0">
                <a:latin typeface="Times New Roman"/>
                <a:ea typeface="Calibri"/>
                <a:cs typeface="Times New Roman"/>
              </a:rPr>
              <a:t>kepribadian</a:t>
            </a:r>
            <a:r>
              <a:rPr lang="en-US" dirty="0" smtClean="0">
                <a:latin typeface="Times New Roman"/>
                <a:ea typeface="Calibri"/>
                <a:cs typeface="Times New Roman"/>
              </a:rPr>
              <a:t> </a:t>
            </a:r>
            <a:r>
              <a:rPr lang="en-US" dirty="0" err="1" smtClean="0">
                <a:latin typeface="Times New Roman"/>
                <a:ea typeface="Calibri"/>
                <a:cs typeface="Times New Roman"/>
              </a:rPr>
              <a:t>dan</a:t>
            </a:r>
            <a:r>
              <a:rPr lang="en-US" dirty="0" smtClean="0">
                <a:latin typeface="Times New Roman"/>
                <a:ea typeface="Calibri"/>
                <a:cs typeface="Times New Roman"/>
              </a:rPr>
              <a:t> </a:t>
            </a:r>
            <a:r>
              <a:rPr lang="en-US" dirty="0" err="1" smtClean="0">
                <a:latin typeface="Times New Roman"/>
                <a:ea typeface="Calibri"/>
                <a:cs typeface="Times New Roman"/>
              </a:rPr>
              <a:t>etika</a:t>
            </a:r>
            <a:r>
              <a:rPr lang="en-US" dirty="0" smtClean="0">
                <a:latin typeface="Times New Roman"/>
                <a:ea typeface="Calibri"/>
                <a:cs typeface="Times New Roman"/>
              </a:rPr>
              <a:t> </a:t>
            </a:r>
            <a:r>
              <a:rPr lang="en-US" dirty="0" err="1" smtClean="0">
                <a:latin typeface="Times New Roman"/>
                <a:ea typeface="Calibri"/>
                <a:cs typeface="Times New Roman"/>
              </a:rPr>
              <a:t>sesuai</a:t>
            </a:r>
            <a:r>
              <a:rPr lang="en-US" dirty="0" smtClean="0">
                <a:latin typeface="Times New Roman"/>
                <a:ea typeface="Calibri"/>
                <a:cs typeface="Times New Roman"/>
              </a:rPr>
              <a:t> </a:t>
            </a:r>
            <a:r>
              <a:rPr lang="en-US" dirty="0" err="1" smtClean="0">
                <a:latin typeface="Times New Roman"/>
                <a:ea typeface="Calibri"/>
                <a:cs typeface="Times New Roman"/>
              </a:rPr>
              <a:t>dengan</a:t>
            </a:r>
            <a:r>
              <a:rPr lang="en-US" dirty="0" smtClean="0">
                <a:latin typeface="Times New Roman"/>
                <a:ea typeface="Calibri"/>
                <a:cs typeface="Times New Roman"/>
              </a:rPr>
              <a:t> </a:t>
            </a:r>
            <a:r>
              <a:rPr lang="en-US" dirty="0" err="1" smtClean="0">
                <a:latin typeface="Times New Roman"/>
                <a:ea typeface="Calibri"/>
                <a:cs typeface="Times New Roman"/>
              </a:rPr>
              <a:t>kebutuhan</a:t>
            </a:r>
            <a:r>
              <a:rPr lang="en-US" dirty="0" smtClean="0">
                <a:latin typeface="Times New Roman"/>
                <a:ea typeface="Calibri"/>
                <a:cs typeface="Times New Roman"/>
              </a:rPr>
              <a:t> </a:t>
            </a:r>
            <a:r>
              <a:rPr lang="en-US" dirty="0" err="1" smtClean="0">
                <a:latin typeface="Times New Roman"/>
                <a:ea typeface="Calibri"/>
                <a:cs typeface="Times New Roman"/>
              </a:rPr>
              <a:t>instansi</a:t>
            </a:r>
            <a:r>
              <a:rPr lang="en-US" dirty="0" smtClean="0">
                <a:latin typeface="Times New Roman"/>
                <a:ea typeface="Calibri"/>
                <a:cs typeface="Times New Roman"/>
              </a:rPr>
              <a:t>;</a:t>
            </a:r>
            <a:endParaRPr lang="en-US" sz="2800" dirty="0">
              <a:ea typeface="Calibri"/>
              <a:cs typeface="Times New Roman"/>
            </a:endParaRPr>
          </a:p>
          <a:p>
            <a:pPr algn="just">
              <a:lnSpc>
                <a:spcPct val="150000"/>
              </a:lnSpc>
              <a:spcAft>
                <a:spcPts val="1000"/>
              </a:spcAft>
              <a:buNone/>
            </a:pPr>
            <a:r>
              <a:rPr lang="en-US" dirty="0" smtClean="0">
                <a:latin typeface="Times New Roman"/>
                <a:ea typeface="Calibri"/>
                <a:cs typeface="Times New Roman"/>
              </a:rPr>
              <a:t>2. </a:t>
            </a:r>
            <a:r>
              <a:rPr lang="en-US" dirty="0" err="1" smtClean="0">
                <a:latin typeface="Times New Roman"/>
                <a:ea typeface="Calibri"/>
                <a:cs typeface="Times New Roman"/>
              </a:rPr>
              <a:t>Menciptakan</a:t>
            </a:r>
            <a:r>
              <a:rPr lang="en-US" dirty="0" smtClean="0">
                <a:latin typeface="Times New Roman"/>
                <a:ea typeface="Calibri"/>
                <a:cs typeface="Times New Roman"/>
              </a:rPr>
              <a:t> </a:t>
            </a:r>
            <a:r>
              <a:rPr lang="en-US" dirty="0" err="1" smtClean="0">
                <a:latin typeface="Times New Roman"/>
                <a:ea typeface="Calibri"/>
                <a:cs typeface="Times New Roman"/>
              </a:rPr>
              <a:t>aparatur</a:t>
            </a:r>
            <a:r>
              <a:rPr lang="en-US" dirty="0" smtClean="0">
                <a:latin typeface="Times New Roman"/>
                <a:ea typeface="Calibri"/>
                <a:cs typeface="Times New Roman"/>
              </a:rPr>
              <a:t> yang </a:t>
            </a:r>
            <a:r>
              <a:rPr lang="en-US" dirty="0" err="1" smtClean="0">
                <a:latin typeface="Times New Roman"/>
                <a:ea typeface="Calibri"/>
                <a:cs typeface="Times New Roman"/>
              </a:rPr>
              <a:t>mampu</a:t>
            </a:r>
            <a:r>
              <a:rPr lang="en-US" dirty="0" smtClean="0">
                <a:latin typeface="Times New Roman"/>
                <a:ea typeface="Calibri"/>
                <a:cs typeface="Times New Roman"/>
              </a:rPr>
              <a:t> </a:t>
            </a:r>
            <a:r>
              <a:rPr lang="en-US" dirty="0" err="1" smtClean="0">
                <a:latin typeface="Times New Roman"/>
                <a:ea typeface="Calibri"/>
                <a:cs typeface="Times New Roman"/>
              </a:rPr>
              <a:t>berperan</a:t>
            </a:r>
            <a:r>
              <a:rPr lang="en-US" dirty="0" smtClean="0">
                <a:latin typeface="Times New Roman"/>
                <a:ea typeface="Calibri"/>
                <a:cs typeface="Times New Roman"/>
              </a:rPr>
              <a:t> </a:t>
            </a:r>
            <a:r>
              <a:rPr lang="en-US" dirty="0" err="1" smtClean="0">
                <a:latin typeface="Times New Roman"/>
                <a:ea typeface="Calibri"/>
                <a:cs typeface="Times New Roman"/>
              </a:rPr>
              <a:t>sebagai</a:t>
            </a:r>
            <a:r>
              <a:rPr lang="en-US" dirty="0" smtClean="0">
                <a:latin typeface="Times New Roman"/>
                <a:ea typeface="Calibri"/>
                <a:cs typeface="Times New Roman"/>
              </a:rPr>
              <a:t> </a:t>
            </a:r>
            <a:r>
              <a:rPr lang="en-US" dirty="0" err="1" smtClean="0">
                <a:latin typeface="Times New Roman"/>
                <a:ea typeface="Calibri"/>
                <a:cs typeface="Times New Roman"/>
              </a:rPr>
              <a:t>pembaharu</a:t>
            </a:r>
            <a:r>
              <a:rPr lang="en-US" dirty="0" smtClean="0">
                <a:latin typeface="Times New Roman"/>
                <a:ea typeface="Calibri"/>
                <a:cs typeface="Times New Roman"/>
              </a:rPr>
              <a:t> </a:t>
            </a:r>
            <a:r>
              <a:rPr lang="en-US" dirty="0" err="1" smtClean="0">
                <a:latin typeface="Times New Roman"/>
                <a:ea typeface="Calibri"/>
                <a:cs typeface="Times New Roman"/>
              </a:rPr>
              <a:t>dan</a:t>
            </a:r>
            <a:r>
              <a:rPr lang="en-US" dirty="0" smtClean="0">
                <a:latin typeface="Times New Roman"/>
                <a:ea typeface="Calibri"/>
                <a:cs typeface="Times New Roman"/>
              </a:rPr>
              <a:t> </a:t>
            </a:r>
            <a:r>
              <a:rPr lang="en-US" dirty="0" err="1" smtClean="0">
                <a:latin typeface="Times New Roman"/>
                <a:ea typeface="Calibri"/>
                <a:cs typeface="Times New Roman"/>
              </a:rPr>
              <a:t>perekat</a:t>
            </a:r>
            <a:r>
              <a:rPr lang="en-US" dirty="0" smtClean="0">
                <a:latin typeface="Times New Roman"/>
                <a:ea typeface="Calibri"/>
                <a:cs typeface="Times New Roman"/>
              </a:rPr>
              <a:t> </a:t>
            </a:r>
            <a:r>
              <a:rPr lang="en-US" dirty="0" err="1" smtClean="0">
                <a:latin typeface="Times New Roman"/>
                <a:ea typeface="Calibri"/>
                <a:cs typeface="Times New Roman"/>
              </a:rPr>
              <a:t>persatuan</a:t>
            </a:r>
            <a:r>
              <a:rPr lang="en-US" dirty="0" smtClean="0">
                <a:latin typeface="Times New Roman"/>
                <a:ea typeface="Calibri"/>
                <a:cs typeface="Times New Roman"/>
              </a:rPr>
              <a:t> </a:t>
            </a:r>
            <a:r>
              <a:rPr lang="en-US" dirty="0" err="1" smtClean="0">
                <a:latin typeface="Times New Roman"/>
                <a:ea typeface="Calibri"/>
                <a:cs typeface="Times New Roman"/>
              </a:rPr>
              <a:t>dan</a:t>
            </a:r>
            <a:r>
              <a:rPr lang="en-US" dirty="0" smtClean="0">
                <a:latin typeface="Times New Roman"/>
                <a:ea typeface="Calibri"/>
                <a:cs typeface="Times New Roman"/>
              </a:rPr>
              <a:t> </a:t>
            </a:r>
            <a:r>
              <a:rPr lang="en-US" dirty="0" err="1" smtClean="0">
                <a:latin typeface="Times New Roman"/>
                <a:ea typeface="Calibri"/>
                <a:cs typeface="Times New Roman"/>
              </a:rPr>
              <a:t>kesatuan</a:t>
            </a:r>
            <a:r>
              <a:rPr lang="en-US" dirty="0" smtClean="0">
                <a:latin typeface="Times New Roman"/>
                <a:ea typeface="Calibri"/>
                <a:cs typeface="Times New Roman"/>
              </a:rPr>
              <a:t>;</a:t>
            </a:r>
            <a:endParaRPr lang="en-US" sz="2800" dirty="0">
              <a:ea typeface="Calibri"/>
              <a:cs typeface="Times New Roman"/>
            </a:endParaRPr>
          </a:p>
          <a:p>
            <a:pPr algn="just">
              <a:lnSpc>
                <a:spcPct val="150000"/>
              </a:lnSpc>
              <a:spcAft>
                <a:spcPts val="1000"/>
              </a:spcAft>
              <a:buNone/>
            </a:pPr>
            <a:r>
              <a:rPr lang="en-US" dirty="0" smtClean="0">
                <a:latin typeface="Times New Roman"/>
                <a:ea typeface="Calibri"/>
                <a:cs typeface="Times New Roman"/>
              </a:rPr>
              <a:t>3. </a:t>
            </a:r>
            <a:r>
              <a:rPr lang="en-US" dirty="0" err="1" smtClean="0">
                <a:latin typeface="Times New Roman"/>
                <a:ea typeface="Calibri"/>
                <a:cs typeface="Times New Roman"/>
              </a:rPr>
              <a:t>Memantapkan</a:t>
            </a:r>
            <a:r>
              <a:rPr lang="en-US" dirty="0" smtClean="0">
                <a:latin typeface="Times New Roman"/>
                <a:ea typeface="Calibri"/>
                <a:cs typeface="Times New Roman"/>
              </a:rPr>
              <a:t> </a:t>
            </a:r>
            <a:r>
              <a:rPr lang="en-US" dirty="0" err="1" smtClean="0">
                <a:latin typeface="Times New Roman"/>
                <a:ea typeface="Calibri"/>
                <a:cs typeface="Times New Roman"/>
              </a:rPr>
              <a:t>sikap</a:t>
            </a:r>
            <a:r>
              <a:rPr lang="en-US" dirty="0" smtClean="0">
                <a:latin typeface="Times New Roman"/>
                <a:ea typeface="Calibri"/>
                <a:cs typeface="Times New Roman"/>
              </a:rPr>
              <a:t> </a:t>
            </a:r>
            <a:r>
              <a:rPr lang="en-US" dirty="0" err="1" smtClean="0">
                <a:latin typeface="Times New Roman"/>
                <a:ea typeface="Calibri"/>
                <a:cs typeface="Times New Roman"/>
              </a:rPr>
              <a:t>dan</a:t>
            </a:r>
            <a:r>
              <a:rPr lang="en-US" dirty="0" smtClean="0">
                <a:latin typeface="Times New Roman"/>
                <a:ea typeface="Calibri"/>
                <a:cs typeface="Times New Roman"/>
              </a:rPr>
              <a:t> </a:t>
            </a:r>
            <a:r>
              <a:rPr lang="en-US" dirty="0" err="1" smtClean="0">
                <a:latin typeface="Times New Roman"/>
                <a:ea typeface="Calibri"/>
                <a:cs typeface="Times New Roman"/>
              </a:rPr>
              <a:t>semangat</a:t>
            </a:r>
            <a:r>
              <a:rPr lang="en-US" dirty="0" smtClean="0">
                <a:latin typeface="Times New Roman"/>
                <a:ea typeface="Calibri"/>
                <a:cs typeface="Times New Roman"/>
              </a:rPr>
              <a:t> </a:t>
            </a:r>
            <a:r>
              <a:rPr lang="en-US" dirty="0" err="1" smtClean="0">
                <a:latin typeface="Times New Roman"/>
                <a:ea typeface="Calibri"/>
                <a:cs typeface="Times New Roman"/>
              </a:rPr>
              <a:t>pengabdian</a:t>
            </a:r>
            <a:r>
              <a:rPr lang="en-US" dirty="0" smtClean="0">
                <a:latin typeface="Times New Roman"/>
                <a:ea typeface="Calibri"/>
                <a:cs typeface="Times New Roman"/>
              </a:rPr>
              <a:t> yang </a:t>
            </a:r>
            <a:r>
              <a:rPr lang="en-US" dirty="0" err="1" smtClean="0">
                <a:latin typeface="Times New Roman"/>
                <a:ea typeface="Calibri"/>
                <a:cs typeface="Times New Roman"/>
              </a:rPr>
              <a:t>berorientasi</a:t>
            </a:r>
            <a:r>
              <a:rPr lang="en-US" dirty="0" smtClean="0">
                <a:latin typeface="Times New Roman"/>
                <a:ea typeface="Calibri"/>
                <a:cs typeface="Times New Roman"/>
              </a:rPr>
              <a:t> </a:t>
            </a:r>
            <a:r>
              <a:rPr lang="en-US" dirty="0" err="1" smtClean="0">
                <a:latin typeface="Times New Roman"/>
                <a:ea typeface="Calibri"/>
                <a:cs typeface="Times New Roman"/>
              </a:rPr>
              <a:t>pada</a:t>
            </a:r>
            <a:r>
              <a:rPr lang="en-US" dirty="0" smtClean="0">
                <a:latin typeface="Times New Roman"/>
                <a:ea typeface="Calibri"/>
                <a:cs typeface="Times New Roman"/>
              </a:rPr>
              <a:t> </a:t>
            </a:r>
            <a:r>
              <a:rPr lang="en-US" dirty="0" err="1" smtClean="0">
                <a:latin typeface="Times New Roman"/>
                <a:ea typeface="Calibri"/>
                <a:cs typeface="Times New Roman"/>
              </a:rPr>
              <a:t>pelayanan</a:t>
            </a:r>
            <a:r>
              <a:rPr lang="en-US" dirty="0" smtClean="0">
                <a:latin typeface="Times New Roman"/>
                <a:ea typeface="Calibri"/>
                <a:cs typeface="Times New Roman"/>
              </a:rPr>
              <a:t>, </a:t>
            </a:r>
            <a:r>
              <a:rPr lang="en-US" dirty="0" err="1" smtClean="0">
                <a:latin typeface="Times New Roman"/>
                <a:ea typeface="Calibri"/>
                <a:cs typeface="Times New Roman"/>
              </a:rPr>
              <a:t>pengayoman</a:t>
            </a:r>
            <a:r>
              <a:rPr lang="en-US" dirty="0" smtClean="0">
                <a:latin typeface="Times New Roman"/>
                <a:ea typeface="Calibri"/>
                <a:cs typeface="Times New Roman"/>
              </a:rPr>
              <a:t>, </a:t>
            </a:r>
            <a:r>
              <a:rPr lang="en-US" dirty="0" err="1" smtClean="0">
                <a:latin typeface="Times New Roman"/>
                <a:ea typeface="Calibri"/>
                <a:cs typeface="Times New Roman"/>
              </a:rPr>
              <a:t>dan</a:t>
            </a:r>
            <a:r>
              <a:rPr lang="en-US" dirty="0" smtClean="0">
                <a:latin typeface="Times New Roman"/>
                <a:ea typeface="Calibri"/>
                <a:cs typeface="Times New Roman"/>
              </a:rPr>
              <a:t> </a:t>
            </a:r>
            <a:r>
              <a:rPr lang="en-US" dirty="0" err="1" smtClean="0">
                <a:latin typeface="Times New Roman"/>
                <a:ea typeface="Calibri"/>
                <a:cs typeface="Times New Roman"/>
              </a:rPr>
              <a:t>pemberdayaan</a:t>
            </a:r>
            <a:r>
              <a:rPr lang="en-US" dirty="0" smtClean="0">
                <a:latin typeface="Times New Roman"/>
                <a:ea typeface="Calibri"/>
                <a:cs typeface="Times New Roman"/>
              </a:rPr>
              <a:t> </a:t>
            </a:r>
            <a:r>
              <a:rPr lang="en-US" dirty="0" err="1" smtClean="0">
                <a:latin typeface="Times New Roman"/>
                <a:ea typeface="Calibri"/>
                <a:cs typeface="Times New Roman"/>
              </a:rPr>
              <a:t>masyarakat</a:t>
            </a:r>
            <a:r>
              <a:rPr lang="en-US" dirty="0" smtClean="0">
                <a:latin typeface="Times New Roman"/>
                <a:ea typeface="Calibri"/>
                <a:cs typeface="Times New Roman"/>
              </a:rPr>
              <a:t>;</a:t>
            </a:r>
            <a:endParaRPr lang="en-US" sz="2800" dirty="0">
              <a:ea typeface="Calibri"/>
              <a:cs typeface="Times New Roman"/>
            </a:endParaRPr>
          </a:p>
          <a:p>
            <a:pPr algn="just">
              <a:lnSpc>
                <a:spcPct val="150000"/>
              </a:lnSpc>
              <a:spcAft>
                <a:spcPts val="1000"/>
              </a:spcAft>
              <a:buNone/>
            </a:pPr>
            <a:r>
              <a:rPr lang="en-US" dirty="0" smtClean="0">
                <a:latin typeface="Times New Roman"/>
                <a:ea typeface="Calibri"/>
                <a:cs typeface="Times New Roman"/>
              </a:rPr>
              <a:t>4. </a:t>
            </a:r>
            <a:r>
              <a:rPr lang="en-US" dirty="0" err="1" smtClean="0">
                <a:latin typeface="Times New Roman"/>
                <a:ea typeface="Calibri"/>
                <a:cs typeface="Times New Roman"/>
              </a:rPr>
              <a:t>Menciptakan</a:t>
            </a:r>
            <a:r>
              <a:rPr lang="en-US" dirty="0" smtClean="0">
                <a:latin typeface="Times New Roman"/>
                <a:ea typeface="Calibri"/>
                <a:cs typeface="Times New Roman"/>
              </a:rPr>
              <a:t> </a:t>
            </a:r>
            <a:r>
              <a:rPr lang="en-US" dirty="0" err="1" smtClean="0">
                <a:latin typeface="Times New Roman"/>
                <a:ea typeface="Calibri"/>
                <a:cs typeface="Times New Roman"/>
              </a:rPr>
              <a:t>kesamaan</a:t>
            </a:r>
            <a:r>
              <a:rPr lang="en-US" dirty="0" smtClean="0">
                <a:latin typeface="Times New Roman"/>
                <a:ea typeface="Calibri"/>
                <a:cs typeface="Times New Roman"/>
              </a:rPr>
              <a:t> </a:t>
            </a:r>
            <a:r>
              <a:rPr lang="en-US" dirty="0" err="1" smtClean="0">
                <a:latin typeface="Times New Roman"/>
                <a:ea typeface="Calibri"/>
                <a:cs typeface="Times New Roman"/>
              </a:rPr>
              <a:t>visi</a:t>
            </a:r>
            <a:r>
              <a:rPr lang="en-US" dirty="0" smtClean="0">
                <a:latin typeface="Times New Roman"/>
                <a:ea typeface="Calibri"/>
                <a:cs typeface="Times New Roman"/>
              </a:rPr>
              <a:t> </a:t>
            </a:r>
            <a:r>
              <a:rPr lang="en-US" dirty="0" err="1" smtClean="0">
                <a:latin typeface="Times New Roman"/>
                <a:ea typeface="Calibri"/>
                <a:cs typeface="Times New Roman"/>
              </a:rPr>
              <a:t>dan</a:t>
            </a:r>
            <a:r>
              <a:rPr lang="en-US" dirty="0" smtClean="0">
                <a:latin typeface="Times New Roman"/>
                <a:ea typeface="Calibri"/>
                <a:cs typeface="Times New Roman"/>
              </a:rPr>
              <a:t> </a:t>
            </a:r>
            <a:r>
              <a:rPr lang="en-US" dirty="0" err="1" smtClean="0">
                <a:latin typeface="Times New Roman"/>
                <a:ea typeface="Calibri"/>
                <a:cs typeface="Times New Roman"/>
              </a:rPr>
              <a:t>dinamika</a:t>
            </a:r>
            <a:r>
              <a:rPr lang="en-US" dirty="0" smtClean="0">
                <a:latin typeface="Times New Roman"/>
                <a:ea typeface="Calibri"/>
                <a:cs typeface="Times New Roman"/>
              </a:rPr>
              <a:t> </a:t>
            </a:r>
            <a:r>
              <a:rPr lang="en-US" dirty="0" err="1" smtClean="0">
                <a:latin typeface="Times New Roman"/>
                <a:ea typeface="Calibri"/>
                <a:cs typeface="Times New Roman"/>
              </a:rPr>
              <a:t>pola</a:t>
            </a:r>
            <a:r>
              <a:rPr lang="en-US" dirty="0" smtClean="0">
                <a:latin typeface="Times New Roman"/>
                <a:ea typeface="Calibri"/>
                <a:cs typeface="Times New Roman"/>
              </a:rPr>
              <a:t> </a:t>
            </a:r>
            <a:r>
              <a:rPr lang="en-US" dirty="0" err="1" smtClean="0">
                <a:latin typeface="Times New Roman"/>
                <a:ea typeface="Calibri"/>
                <a:cs typeface="Times New Roman"/>
              </a:rPr>
              <a:t>pikir</a:t>
            </a:r>
            <a:r>
              <a:rPr lang="en-US" dirty="0" smtClean="0">
                <a:latin typeface="Times New Roman"/>
                <a:ea typeface="Calibri"/>
                <a:cs typeface="Times New Roman"/>
              </a:rPr>
              <a:t> </a:t>
            </a:r>
            <a:r>
              <a:rPr lang="en-US" dirty="0" err="1" smtClean="0">
                <a:latin typeface="Times New Roman"/>
                <a:ea typeface="Calibri"/>
                <a:cs typeface="Times New Roman"/>
              </a:rPr>
              <a:t>dalam</a:t>
            </a:r>
            <a:r>
              <a:rPr lang="en-US" dirty="0" smtClean="0">
                <a:latin typeface="Times New Roman"/>
                <a:ea typeface="Calibri"/>
                <a:cs typeface="Times New Roman"/>
              </a:rPr>
              <a:t> </a:t>
            </a:r>
            <a:r>
              <a:rPr lang="en-US" dirty="0" err="1" smtClean="0">
                <a:latin typeface="Times New Roman"/>
                <a:ea typeface="Calibri"/>
                <a:cs typeface="Times New Roman"/>
              </a:rPr>
              <a:t>melaksanakan</a:t>
            </a:r>
            <a:r>
              <a:rPr lang="en-US" dirty="0" smtClean="0">
                <a:latin typeface="Times New Roman"/>
                <a:ea typeface="Calibri"/>
                <a:cs typeface="Times New Roman"/>
              </a:rPr>
              <a:t> </a:t>
            </a:r>
            <a:r>
              <a:rPr lang="en-US" dirty="0" err="1" smtClean="0">
                <a:latin typeface="Times New Roman"/>
                <a:ea typeface="Calibri"/>
                <a:cs typeface="Times New Roman"/>
              </a:rPr>
              <a:t>tugas</a:t>
            </a:r>
            <a:r>
              <a:rPr lang="en-US" dirty="0" smtClean="0">
                <a:latin typeface="Times New Roman"/>
                <a:ea typeface="Calibri"/>
                <a:cs typeface="Times New Roman"/>
              </a:rPr>
              <a:t> </a:t>
            </a:r>
            <a:r>
              <a:rPr lang="en-US" dirty="0" err="1" smtClean="0">
                <a:latin typeface="Times New Roman"/>
                <a:ea typeface="Calibri"/>
                <a:cs typeface="Times New Roman"/>
              </a:rPr>
              <a:t>pemerintahan</a:t>
            </a:r>
            <a:r>
              <a:rPr lang="en-US" dirty="0" smtClean="0">
                <a:latin typeface="Times New Roman"/>
                <a:ea typeface="Calibri"/>
                <a:cs typeface="Times New Roman"/>
              </a:rPr>
              <a:t> </a:t>
            </a:r>
            <a:r>
              <a:rPr lang="en-US" dirty="0" err="1" smtClean="0">
                <a:latin typeface="Times New Roman"/>
                <a:ea typeface="Calibri"/>
                <a:cs typeface="Times New Roman"/>
              </a:rPr>
              <a:t>umum</a:t>
            </a:r>
            <a:r>
              <a:rPr lang="en-US" dirty="0" smtClean="0">
                <a:latin typeface="Times New Roman"/>
                <a:ea typeface="Calibri"/>
                <a:cs typeface="Times New Roman"/>
              </a:rPr>
              <a:t> </a:t>
            </a:r>
            <a:r>
              <a:rPr lang="en-US" dirty="0" err="1" smtClean="0">
                <a:latin typeface="Times New Roman"/>
                <a:ea typeface="Calibri"/>
                <a:cs typeface="Times New Roman"/>
              </a:rPr>
              <a:t>dan</a:t>
            </a:r>
            <a:r>
              <a:rPr lang="en-US" dirty="0" smtClean="0">
                <a:latin typeface="Times New Roman"/>
                <a:ea typeface="Calibri"/>
                <a:cs typeface="Times New Roman"/>
              </a:rPr>
              <a:t> </a:t>
            </a:r>
            <a:r>
              <a:rPr lang="en-US" dirty="0" err="1" smtClean="0">
                <a:latin typeface="Times New Roman"/>
                <a:ea typeface="Calibri"/>
                <a:cs typeface="Times New Roman"/>
              </a:rPr>
              <a:t>pembangunan</a:t>
            </a:r>
            <a:r>
              <a:rPr lang="en-US" dirty="0" smtClean="0">
                <a:latin typeface="Times New Roman"/>
                <a:ea typeface="Calibri"/>
                <a:cs typeface="Times New Roman"/>
              </a:rPr>
              <a:t> </a:t>
            </a:r>
            <a:r>
              <a:rPr lang="en-US" dirty="0" err="1" smtClean="0">
                <a:latin typeface="Times New Roman"/>
                <a:ea typeface="Calibri"/>
                <a:cs typeface="Times New Roman"/>
              </a:rPr>
              <a:t>demi</a:t>
            </a:r>
            <a:r>
              <a:rPr lang="en-US" dirty="0" smtClean="0">
                <a:latin typeface="Times New Roman"/>
                <a:ea typeface="Calibri"/>
                <a:cs typeface="Times New Roman"/>
              </a:rPr>
              <a:t> </a:t>
            </a:r>
            <a:r>
              <a:rPr lang="en-US" dirty="0" err="1" smtClean="0">
                <a:latin typeface="Times New Roman"/>
                <a:ea typeface="Calibri"/>
                <a:cs typeface="Times New Roman"/>
              </a:rPr>
              <a:t>terwujudnya</a:t>
            </a:r>
            <a:r>
              <a:rPr lang="en-US" dirty="0" smtClean="0">
                <a:latin typeface="Times New Roman"/>
                <a:ea typeface="Calibri"/>
                <a:cs typeface="Times New Roman"/>
              </a:rPr>
              <a:t> </a:t>
            </a:r>
            <a:r>
              <a:rPr lang="en-US" dirty="0" err="1" smtClean="0">
                <a:latin typeface="Times New Roman"/>
                <a:ea typeface="Calibri"/>
                <a:cs typeface="Times New Roman"/>
              </a:rPr>
              <a:t>kepemerintahan</a:t>
            </a:r>
            <a:r>
              <a:rPr lang="en-US" dirty="0" smtClean="0">
                <a:latin typeface="Times New Roman"/>
                <a:ea typeface="Calibri"/>
                <a:cs typeface="Times New Roman"/>
              </a:rPr>
              <a:t> yang </a:t>
            </a:r>
            <a:r>
              <a:rPr lang="en-US" dirty="0" err="1" smtClean="0">
                <a:latin typeface="Times New Roman"/>
                <a:ea typeface="Calibri"/>
                <a:cs typeface="Times New Roman"/>
              </a:rPr>
              <a:t>baik</a:t>
            </a:r>
            <a:r>
              <a:rPr lang="en-US" dirty="0" smtClean="0">
                <a:latin typeface="Times New Roman"/>
                <a:ea typeface="Calibri"/>
                <a:cs typeface="Times New Roman"/>
              </a:rPr>
              <a:t>.</a:t>
            </a:r>
            <a:endParaRPr lang="en-US" sz="2800" dirty="0">
              <a:ea typeface="Calibri"/>
              <a:cs typeface="Times New Roman"/>
            </a:endParaRPr>
          </a:p>
          <a:p>
            <a:pPr>
              <a:buNone/>
            </a:pPr>
            <a:endParaRPr lang="en-US" dirty="0"/>
          </a:p>
        </p:txBody>
      </p:sp>
      <p:sp>
        <p:nvSpPr>
          <p:cNvPr id="2" name="Title 1"/>
          <p:cNvSpPr>
            <a:spLocks noGrp="1"/>
          </p:cNvSpPr>
          <p:nvPr>
            <p:ph type="title"/>
          </p:nvPr>
        </p:nvSpPr>
        <p:spPr>
          <a:xfrm>
            <a:off x="457200" y="274639"/>
            <a:ext cx="8229600" cy="34289"/>
          </a:xfrm>
        </p:spPr>
        <p:txBody>
          <a:bodyPr>
            <a:normAutofit fontScale="90000"/>
          </a:bodyPr>
          <a:lstStyle/>
          <a:p>
            <a:endParaRPr lang="en-US" dirty="0"/>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0050"/>
            <a:ext cx="8229600" cy="6457950"/>
          </a:xfrm>
        </p:spPr>
        <p:txBody>
          <a:bodyPr>
            <a:noAutofit/>
          </a:bodyPr>
          <a:lstStyle/>
          <a:p>
            <a:pPr algn="just">
              <a:lnSpc>
                <a:spcPct val="150000"/>
              </a:lnSpc>
              <a:spcAft>
                <a:spcPts val="1000"/>
              </a:spcAft>
              <a:buNone/>
            </a:pPr>
            <a:r>
              <a:rPr lang="en-US" sz="1800" dirty="0" smtClean="0">
                <a:latin typeface="Times New Roman"/>
                <a:ea typeface="Calibri"/>
                <a:cs typeface="Times New Roman"/>
              </a:rPr>
              <a:t>Agar </a:t>
            </a:r>
            <a:r>
              <a:rPr lang="en-US" sz="1800" dirty="0" smtClean="0">
                <a:latin typeface="Times New Roman"/>
                <a:ea typeface="Calibri"/>
                <a:cs typeface="Times New Roman"/>
              </a:rPr>
              <a:t>program </a:t>
            </a:r>
            <a:r>
              <a:rPr lang="en-US" sz="1800" dirty="0" err="1" smtClean="0">
                <a:latin typeface="Times New Roman"/>
                <a:ea typeface="Calibri"/>
                <a:cs typeface="Times New Roman"/>
              </a:rPr>
              <a:t>pelatihan</a:t>
            </a:r>
            <a:r>
              <a:rPr lang="en-US" sz="1800" dirty="0" smtClean="0">
                <a:latin typeface="Times New Roman"/>
                <a:ea typeface="Calibri"/>
                <a:cs typeface="Times New Roman"/>
              </a:rPr>
              <a:t> </a:t>
            </a:r>
            <a:r>
              <a:rPr lang="en-US" sz="1800" dirty="0" err="1" smtClean="0">
                <a:latin typeface="Times New Roman"/>
                <a:ea typeface="Calibri"/>
                <a:cs typeface="Times New Roman"/>
              </a:rPr>
              <a:t>dan</a:t>
            </a:r>
            <a:r>
              <a:rPr lang="en-US" sz="1800" dirty="0" smtClean="0">
                <a:latin typeface="Times New Roman"/>
                <a:ea typeface="Calibri"/>
                <a:cs typeface="Times New Roman"/>
              </a:rPr>
              <a:t> </a:t>
            </a:r>
            <a:r>
              <a:rPr lang="en-US" sz="1800" dirty="0" err="1" smtClean="0">
                <a:latin typeface="Times New Roman"/>
                <a:ea typeface="Calibri"/>
                <a:cs typeface="Times New Roman"/>
              </a:rPr>
              <a:t>pengembangan</a:t>
            </a:r>
            <a:r>
              <a:rPr lang="en-US" sz="1800" dirty="0" smtClean="0">
                <a:latin typeface="Times New Roman"/>
                <a:ea typeface="Calibri"/>
                <a:cs typeface="Times New Roman"/>
              </a:rPr>
              <a:t> </a:t>
            </a:r>
            <a:r>
              <a:rPr lang="en-US" sz="1800" dirty="0" err="1" smtClean="0">
                <a:latin typeface="Times New Roman"/>
                <a:ea typeface="Calibri"/>
                <a:cs typeface="Times New Roman"/>
              </a:rPr>
              <a:t>dapat</a:t>
            </a:r>
            <a:r>
              <a:rPr lang="en-US" sz="1800" dirty="0" smtClean="0">
                <a:latin typeface="Times New Roman"/>
                <a:ea typeface="Calibri"/>
                <a:cs typeface="Times New Roman"/>
              </a:rPr>
              <a:t> </a:t>
            </a:r>
            <a:r>
              <a:rPr lang="en-US" sz="1800" dirty="0" err="1" smtClean="0">
                <a:latin typeface="Times New Roman"/>
                <a:ea typeface="Calibri"/>
                <a:cs typeface="Times New Roman"/>
              </a:rPr>
              <a:t>berhasil</a:t>
            </a:r>
            <a:r>
              <a:rPr lang="en-US" sz="1800" dirty="0" smtClean="0">
                <a:latin typeface="Times New Roman"/>
                <a:ea typeface="Calibri"/>
                <a:cs typeface="Times New Roman"/>
              </a:rPr>
              <a:t> </a:t>
            </a:r>
            <a:r>
              <a:rPr lang="en-US" sz="1800" dirty="0" err="1" smtClean="0">
                <a:latin typeface="Times New Roman"/>
                <a:ea typeface="Calibri"/>
                <a:cs typeface="Times New Roman"/>
              </a:rPr>
              <a:t>baik</a:t>
            </a:r>
            <a:r>
              <a:rPr lang="en-US" sz="1800" dirty="0" smtClean="0">
                <a:latin typeface="Times New Roman"/>
                <a:ea typeface="Calibri"/>
                <a:cs typeface="Times New Roman"/>
              </a:rPr>
              <a:t> </a:t>
            </a:r>
            <a:r>
              <a:rPr lang="en-US" sz="1800" dirty="0" err="1" smtClean="0">
                <a:latin typeface="Times New Roman"/>
                <a:ea typeface="Calibri"/>
                <a:cs typeface="Times New Roman"/>
              </a:rPr>
              <a:t>maka</a:t>
            </a:r>
            <a:r>
              <a:rPr lang="en-US" sz="1800" dirty="0" smtClean="0">
                <a:latin typeface="Times New Roman"/>
                <a:ea typeface="Calibri"/>
                <a:cs typeface="Times New Roman"/>
              </a:rPr>
              <a:t> </a:t>
            </a:r>
            <a:r>
              <a:rPr lang="en-US" sz="1800" dirty="0" err="1" smtClean="0">
                <a:latin typeface="Times New Roman"/>
                <a:ea typeface="Calibri"/>
                <a:cs typeface="Times New Roman"/>
              </a:rPr>
              <a:t>harus</a:t>
            </a:r>
            <a:r>
              <a:rPr lang="en-US" sz="1800" dirty="0" smtClean="0">
                <a:latin typeface="Times New Roman"/>
                <a:ea typeface="Calibri"/>
                <a:cs typeface="Times New Roman"/>
              </a:rPr>
              <a:t> </a:t>
            </a:r>
            <a:r>
              <a:rPr lang="en-US" sz="1800" dirty="0" err="1" smtClean="0">
                <a:latin typeface="Times New Roman"/>
                <a:ea typeface="Calibri"/>
                <a:cs typeface="Times New Roman"/>
              </a:rPr>
              <a:t>diperhatikan</a:t>
            </a:r>
            <a:r>
              <a:rPr lang="en-US" sz="1800" dirty="0" smtClean="0">
                <a:latin typeface="Times New Roman"/>
                <a:ea typeface="Calibri"/>
                <a:cs typeface="Times New Roman"/>
              </a:rPr>
              <a:t> </a:t>
            </a:r>
            <a:r>
              <a:rPr lang="en-US" sz="1800" dirty="0" err="1" smtClean="0">
                <a:latin typeface="Times New Roman"/>
                <a:ea typeface="Calibri"/>
                <a:cs typeface="Times New Roman"/>
              </a:rPr>
              <a:t>delapan</a:t>
            </a:r>
            <a:r>
              <a:rPr lang="en-US" sz="1800" dirty="0" smtClean="0">
                <a:latin typeface="Times New Roman"/>
                <a:ea typeface="Calibri"/>
                <a:cs typeface="Times New Roman"/>
              </a:rPr>
              <a:t> </a:t>
            </a:r>
            <a:r>
              <a:rPr lang="en-US" sz="1800" dirty="0" err="1" smtClean="0">
                <a:latin typeface="Times New Roman"/>
                <a:ea typeface="Calibri"/>
                <a:cs typeface="Times New Roman"/>
              </a:rPr>
              <a:t>faktor</a:t>
            </a:r>
            <a:r>
              <a:rPr lang="en-US" sz="1800" dirty="0" smtClean="0">
                <a:latin typeface="Times New Roman"/>
                <a:ea typeface="Calibri"/>
                <a:cs typeface="Times New Roman"/>
              </a:rPr>
              <a:t> </a:t>
            </a:r>
            <a:r>
              <a:rPr lang="en-US" sz="1800" dirty="0" err="1" smtClean="0">
                <a:latin typeface="Times New Roman"/>
                <a:ea typeface="Calibri"/>
                <a:cs typeface="Times New Roman"/>
              </a:rPr>
              <a:t>sebagai</a:t>
            </a:r>
            <a:r>
              <a:rPr lang="en-US" sz="1800" dirty="0" smtClean="0">
                <a:latin typeface="Times New Roman"/>
                <a:ea typeface="Calibri"/>
                <a:cs typeface="Times New Roman"/>
              </a:rPr>
              <a:t> </a:t>
            </a:r>
            <a:r>
              <a:rPr lang="en-US" sz="1800" dirty="0" err="1" smtClean="0">
                <a:latin typeface="Times New Roman"/>
                <a:ea typeface="Calibri"/>
                <a:cs typeface="Times New Roman"/>
              </a:rPr>
              <a:t>berikut</a:t>
            </a:r>
            <a:r>
              <a:rPr lang="en-US" sz="1800" dirty="0" smtClean="0">
                <a:latin typeface="Times New Roman"/>
                <a:ea typeface="Calibri"/>
                <a:cs typeface="Times New Roman"/>
              </a:rPr>
              <a:t> (Dale </a:t>
            </a:r>
            <a:r>
              <a:rPr lang="en-US" sz="1800" dirty="0" err="1" smtClean="0">
                <a:latin typeface="Times New Roman"/>
                <a:ea typeface="Calibri"/>
                <a:cs typeface="Times New Roman"/>
              </a:rPr>
              <a:t>Yorder</a:t>
            </a:r>
            <a:r>
              <a:rPr lang="en-US" sz="1800" dirty="0" smtClean="0">
                <a:latin typeface="Times New Roman"/>
                <a:ea typeface="Calibri"/>
                <a:cs typeface="Times New Roman"/>
              </a:rPr>
              <a:t> </a:t>
            </a:r>
            <a:r>
              <a:rPr lang="en-US" sz="1800" dirty="0" err="1" smtClean="0">
                <a:latin typeface="Times New Roman"/>
                <a:ea typeface="Calibri"/>
                <a:cs typeface="Times New Roman"/>
              </a:rPr>
              <a:t>dalam</a:t>
            </a:r>
            <a:r>
              <a:rPr lang="en-US" sz="1800" dirty="0" smtClean="0">
                <a:latin typeface="Times New Roman"/>
                <a:ea typeface="Calibri"/>
                <a:cs typeface="Times New Roman"/>
              </a:rPr>
              <a:t> </a:t>
            </a:r>
            <a:r>
              <a:rPr lang="en-US" sz="1800" dirty="0" err="1" smtClean="0">
                <a:latin typeface="Times New Roman"/>
                <a:ea typeface="Calibri"/>
                <a:cs typeface="Times New Roman"/>
              </a:rPr>
              <a:t>Moh</a:t>
            </a:r>
            <a:r>
              <a:rPr lang="en-US" sz="1800" dirty="0" smtClean="0">
                <a:latin typeface="Times New Roman"/>
                <a:ea typeface="Calibri"/>
                <a:cs typeface="Times New Roman"/>
              </a:rPr>
              <a:t>. </a:t>
            </a:r>
            <a:r>
              <a:rPr lang="en-US" sz="1800" dirty="0" err="1" smtClean="0">
                <a:latin typeface="Times New Roman"/>
                <a:ea typeface="Calibri"/>
                <a:cs typeface="Times New Roman"/>
              </a:rPr>
              <a:t>Asad</a:t>
            </a:r>
            <a:r>
              <a:rPr lang="en-US" sz="1800" dirty="0" smtClean="0">
                <a:latin typeface="Times New Roman"/>
                <a:ea typeface="Calibri"/>
                <a:cs typeface="Times New Roman"/>
              </a:rPr>
              <a:t> 1987):</a:t>
            </a:r>
            <a:endParaRPr lang="en-US" sz="1600" dirty="0">
              <a:ea typeface="Calibri"/>
              <a:cs typeface="Times New Roman"/>
            </a:endParaRPr>
          </a:p>
          <a:p>
            <a:pPr algn="just">
              <a:lnSpc>
                <a:spcPct val="150000"/>
              </a:lnSpc>
              <a:spcAft>
                <a:spcPts val="1000"/>
              </a:spcAft>
              <a:buNone/>
            </a:pPr>
            <a:r>
              <a:rPr lang="en-US" sz="1800" dirty="0" smtClean="0">
                <a:latin typeface="Times New Roman"/>
                <a:ea typeface="Calibri"/>
                <a:cs typeface="Times New Roman"/>
              </a:rPr>
              <a:t>1. Individual differences</a:t>
            </a:r>
            <a:endParaRPr lang="en-US" sz="1600" dirty="0">
              <a:ea typeface="Calibri"/>
              <a:cs typeface="Times New Roman"/>
            </a:endParaRPr>
          </a:p>
          <a:p>
            <a:pPr algn="just">
              <a:lnSpc>
                <a:spcPct val="150000"/>
              </a:lnSpc>
              <a:spcAft>
                <a:spcPts val="1000"/>
              </a:spcAft>
              <a:buNone/>
            </a:pPr>
            <a:r>
              <a:rPr lang="en-US" sz="1800" dirty="0" smtClean="0">
                <a:latin typeface="Times New Roman"/>
                <a:ea typeface="Calibri"/>
                <a:cs typeface="Times New Roman"/>
              </a:rPr>
              <a:t>2. Relation to Job </a:t>
            </a:r>
            <a:r>
              <a:rPr lang="en-US" sz="1800" dirty="0" err="1" smtClean="0">
                <a:latin typeface="Times New Roman"/>
                <a:ea typeface="Calibri"/>
                <a:cs typeface="Times New Roman"/>
              </a:rPr>
              <a:t>analisis</a:t>
            </a:r>
            <a:endParaRPr lang="en-US" sz="1600" dirty="0">
              <a:ea typeface="Calibri"/>
              <a:cs typeface="Times New Roman"/>
            </a:endParaRPr>
          </a:p>
          <a:p>
            <a:pPr algn="just">
              <a:lnSpc>
                <a:spcPct val="150000"/>
              </a:lnSpc>
              <a:spcAft>
                <a:spcPts val="1000"/>
              </a:spcAft>
              <a:buNone/>
            </a:pPr>
            <a:r>
              <a:rPr lang="en-US" sz="1800" dirty="0" smtClean="0">
                <a:latin typeface="Times New Roman"/>
                <a:ea typeface="Calibri"/>
                <a:cs typeface="Times New Roman"/>
              </a:rPr>
              <a:t>3. Motivation</a:t>
            </a:r>
            <a:endParaRPr lang="en-US" sz="1600" dirty="0">
              <a:ea typeface="Calibri"/>
              <a:cs typeface="Times New Roman"/>
            </a:endParaRPr>
          </a:p>
          <a:p>
            <a:pPr algn="just">
              <a:lnSpc>
                <a:spcPct val="150000"/>
              </a:lnSpc>
              <a:spcAft>
                <a:spcPts val="1000"/>
              </a:spcAft>
              <a:buNone/>
            </a:pPr>
            <a:r>
              <a:rPr lang="en-US" sz="1800" dirty="0" smtClean="0">
                <a:latin typeface="Times New Roman"/>
                <a:ea typeface="Calibri"/>
                <a:cs typeface="Times New Roman"/>
              </a:rPr>
              <a:t>4. Active participation</a:t>
            </a:r>
            <a:endParaRPr lang="en-US" sz="1600" dirty="0">
              <a:ea typeface="Calibri"/>
              <a:cs typeface="Times New Roman"/>
            </a:endParaRPr>
          </a:p>
          <a:p>
            <a:pPr algn="just">
              <a:lnSpc>
                <a:spcPct val="150000"/>
              </a:lnSpc>
              <a:spcAft>
                <a:spcPts val="1000"/>
              </a:spcAft>
              <a:buNone/>
            </a:pPr>
            <a:r>
              <a:rPr lang="en-US" sz="1800" dirty="0" smtClean="0">
                <a:latin typeface="Times New Roman"/>
                <a:ea typeface="Calibri"/>
                <a:cs typeface="Times New Roman"/>
              </a:rPr>
              <a:t>5. Selection of </a:t>
            </a:r>
            <a:r>
              <a:rPr lang="en-US" sz="1800" dirty="0" err="1" smtClean="0">
                <a:latin typeface="Times New Roman"/>
                <a:ea typeface="Calibri"/>
                <a:cs typeface="Times New Roman"/>
              </a:rPr>
              <a:t>trainess</a:t>
            </a:r>
            <a:endParaRPr lang="en-US" sz="1600" dirty="0">
              <a:ea typeface="Calibri"/>
              <a:cs typeface="Times New Roman"/>
            </a:endParaRPr>
          </a:p>
          <a:p>
            <a:pPr algn="just">
              <a:lnSpc>
                <a:spcPct val="150000"/>
              </a:lnSpc>
              <a:spcAft>
                <a:spcPts val="1000"/>
              </a:spcAft>
              <a:buNone/>
            </a:pPr>
            <a:r>
              <a:rPr lang="en-US" sz="1800" dirty="0" smtClean="0">
                <a:latin typeface="Times New Roman"/>
                <a:ea typeface="Calibri"/>
                <a:cs typeface="Times New Roman"/>
              </a:rPr>
              <a:t>6. Selection of trainer</a:t>
            </a:r>
            <a:endParaRPr lang="en-US" sz="1600" dirty="0">
              <a:ea typeface="Calibri"/>
              <a:cs typeface="Times New Roman"/>
            </a:endParaRPr>
          </a:p>
          <a:p>
            <a:pPr algn="just">
              <a:lnSpc>
                <a:spcPct val="150000"/>
              </a:lnSpc>
              <a:spcAft>
                <a:spcPts val="1000"/>
              </a:spcAft>
              <a:buNone/>
            </a:pPr>
            <a:r>
              <a:rPr lang="en-US" sz="1800" dirty="0" smtClean="0">
                <a:latin typeface="Times New Roman"/>
                <a:ea typeface="Calibri"/>
                <a:cs typeface="Times New Roman"/>
              </a:rPr>
              <a:t>7. Trainer training</a:t>
            </a:r>
            <a:endParaRPr lang="en-US" sz="1600" dirty="0">
              <a:ea typeface="Calibri"/>
              <a:cs typeface="Times New Roman"/>
            </a:endParaRPr>
          </a:p>
          <a:p>
            <a:pPr algn="just">
              <a:lnSpc>
                <a:spcPct val="150000"/>
              </a:lnSpc>
              <a:spcAft>
                <a:spcPts val="1000"/>
              </a:spcAft>
              <a:buNone/>
            </a:pPr>
            <a:r>
              <a:rPr lang="en-US" sz="1800" dirty="0" smtClean="0">
                <a:latin typeface="Times New Roman"/>
                <a:ea typeface="Calibri"/>
                <a:cs typeface="Times New Roman"/>
              </a:rPr>
              <a:t>8. Training methods</a:t>
            </a:r>
            <a:endParaRPr lang="en-US" sz="1600" dirty="0">
              <a:ea typeface="Calibri"/>
              <a:cs typeface="Times New Roman"/>
            </a:endParaRPr>
          </a:p>
          <a:p>
            <a:endParaRPr lang="en-US" sz="1800" dirty="0"/>
          </a:p>
        </p:txBody>
      </p:sp>
      <p:sp>
        <p:nvSpPr>
          <p:cNvPr id="2" name="Title 1"/>
          <p:cNvSpPr>
            <a:spLocks noGrp="1"/>
          </p:cNvSpPr>
          <p:nvPr>
            <p:ph type="title"/>
          </p:nvPr>
        </p:nvSpPr>
        <p:spPr>
          <a:xfrm>
            <a:off x="457200" y="274638"/>
            <a:ext cx="8229600" cy="125412"/>
          </a:xfrm>
        </p:spPr>
        <p:txBody>
          <a:bodyPr>
            <a:normAutofit fontScale="90000"/>
          </a:bodyPr>
          <a:lstStyle/>
          <a:p>
            <a:endParaRPr lang="en-US" dirty="0"/>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1"/>
            <a:ext cx="8229600" cy="5973764"/>
          </a:xfrm>
        </p:spPr>
        <p:txBody>
          <a:bodyPr>
            <a:normAutofit fontScale="62500" lnSpcReduction="20000"/>
          </a:bodyPr>
          <a:lstStyle/>
          <a:p>
            <a:pPr algn="just">
              <a:lnSpc>
                <a:spcPct val="150000"/>
              </a:lnSpc>
              <a:spcAft>
                <a:spcPts val="1000"/>
              </a:spcAft>
              <a:buNone/>
            </a:pPr>
            <a:r>
              <a:rPr lang="en-US" dirty="0" err="1" smtClean="0">
                <a:latin typeface="Times New Roman"/>
                <a:ea typeface="Calibri"/>
                <a:cs typeface="Times New Roman"/>
              </a:rPr>
              <a:t>Indikator</a:t>
            </a:r>
            <a:r>
              <a:rPr lang="en-US" dirty="0" smtClean="0">
                <a:latin typeface="Times New Roman"/>
                <a:ea typeface="Calibri"/>
                <a:cs typeface="Times New Roman"/>
              </a:rPr>
              <a:t> </a:t>
            </a:r>
            <a:r>
              <a:rPr lang="en-US" dirty="0" err="1" smtClean="0">
                <a:latin typeface="Times New Roman"/>
                <a:ea typeface="Calibri"/>
                <a:cs typeface="Times New Roman"/>
              </a:rPr>
              <a:t>Keberhasilan</a:t>
            </a:r>
            <a:r>
              <a:rPr lang="en-US" dirty="0" smtClean="0">
                <a:latin typeface="Times New Roman"/>
                <a:ea typeface="Calibri"/>
                <a:cs typeface="Times New Roman"/>
              </a:rPr>
              <a:t> </a:t>
            </a:r>
            <a:r>
              <a:rPr lang="en-US" dirty="0" err="1" smtClean="0">
                <a:latin typeface="Times New Roman"/>
                <a:ea typeface="Calibri"/>
                <a:cs typeface="Times New Roman"/>
              </a:rPr>
              <a:t>Penerapan</a:t>
            </a:r>
            <a:r>
              <a:rPr lang="en-US" dirty="0" smtClean="0">
                <a:latin typeface="Times New Roman"/>
                <a:ea typeface="Calibri"/>
                <a:cs typeface="Times New Roman"/>
              </a:rPr>
              <a:t> </a:t>
            </a:r>
            <a:r>
              <a:rPr lang="en-US" dirty="0" err="1" smtClean="0">
                <a:latin typeface="Times New Roman"/>
                <a:ea typeface="Calibri"/>
                <a:cs typeface="Times New Roman"/>
              </a:rPr>
              <a:t>Metode</a:t>
            </a:r>
            <a:r>
              <a:rPr lang="en-US" dirty="0" smtClean="0">
                <a:latin typeface="Times New Roman"/>
                <a:ea typeface="Calibri"/>
                <a:cs typeface="Times New Roman"/>
              </a:rPr>
              <a:t> </a:t>
            </a:r>
            <a:r>
              <a:rPr lang="en-US" dirty="0" err="1" smtClean="0">
                <a:latin typeface="Times New Roman"/>
                <a:ea typeface="Calibri"/>
                <a:cs typeface="Times New Roman"/>
              </a:rPr>
              <a:t>Diklat</a:t>
            </a:r>
            <a:endParaRPr lang="en-US" sz="2800" dirty="0">
              <a:ea typeface="Calibri"/>
              <a:cs typeface="Times New Roman"/>
            </a:endParaRPr>
          </a:p>
          <a:p>
            <a:pPr algn="just">
              <a:lnSpc>
                <a:spcPct val="150000"/>
              </a:lnSpc>
              <a:spcAft>
                <a:spcPts val="1000"/>
              </a:spcAft>
            </a:pPr>
            <a:r>
              <a:rPr lang="en-US" dirty="0" err="1" smtClean="0">
                <a:latin typeface="Times New Roman"/>
                <a:ea typeface="Calibri"/>
                <a:cs typeface="Times New Roman"/>
              </a:rPr>
              <a:t>Ada</a:t>
            </a:r>
            <a:r>
              <a:rPr lang="en-US" dirty="0" smtClean="0">
                <a:latin typeface="Times New Roman"/>
                <a:ea typeface="Calibri"/>
                <a:cs typeface="Times New Roman"/>
              </a:rPr>
              <a:t> </a:t>
            </a:r>
            <a:r>
              <a:rPr lang="en-US" dirty="0" err="1" smtClean="0">
                <a:latin typeface="Times New Roman"/>
                <a:ea typeface="Calibri"/>
                <a:cs typeface="Times New Roman"/>
              </a:rPr>
              <a:t>beberapa</a:t>
            </a:r>
            <a:r>
              <a:rPr lang="en-US" dirty="0" smtClean="0">
                <a:latin typeface="Times New Roman"/>
                <a:ea typeface="Calibri"/>
                <a:cs typeface="Times New Roman"/>
              </a:rPr>
              <a:t> </a:t>
            </a:r>
            <a:r>
              <a:rPr lang="en-US" dirty="0" err="1" smtClean="0">
                <a:latin typeface="Times New Roman"/>
                <a:ea typeface="Calibri"/>
                <a:cs typeface="Times New Roman"/>
              </a:rPr>
              <a:t>hal</a:t>
            </a:r>
            <a:r>
              <a:rPr lang="en-US" dirty="0" smtClean="0">
                <a:latin typeface="Times New Roman"/>
                <a:ea typeface="Calibri"/>
                <a:cs typeface="Times New Roman"/>
              </a:rPr>
              <a:t> yang </a:t>
            </a:r>
            <a:r>
              <a:rPr lang="en-US" dirty="0" err="1" smtClean="0">
                <a:latin typeface="Times New Roman"/>
                <a:ea typeface="Calibri"/>
                <a:cs typeface="Times New Roman"/>
              </a:rPr>
              <a:t>menjadi</a:t>
            </a:r>
            <a:r>
              <a:rPr lang="en-US" dirty="0" smtClean="0">
                <a:latin typeface="Times New Roman"/>
                <a:ea typeface="Calibri"/>
                <a:cs typeface="Times New Roman"/>
              </a:rPr>
              <a:t> </a:t>
            </a:r>
            <a:r>
              <a:rPr lang="en-US" dirty="0" err="1" smtClean="0">
                <a:latin typeface="Times New Roman"/>
                <a:ea typeface="Calibri"/>
                <a:cs typeface="Times New Roman"/>
              </a:rPr>
              <a:t>indikator</a:t>
            </a:r>
            <a:r>
              <a:rPr lang="en-US" dirty="0" smtClean="0">
                <a:latin typeface="Times New Roman"/>
                <a:ea typeface="Calibri"/>
                <a:cs typeface="Times New Roman"/>
              </a:rPr>
              <a:t> </a:t>
            </a:r>
            <a:r>
              <a:rPr lang="en-US" dirty="0" err="1" smtClean="0">
                <a:latin typeface="Times New Roman"/>
                <a:ea typeface="Calibri"/>
                <a:cs typeface="Times New Roman"/>
              </a:rPr>
              <a:t>keberhasilan</a:t>
            </a:r>
            <a:r>
              <a:rPr lang="en-US" dirty="0" smtClean="0">
                <a:latin typeface="Times New Roman"/>
                <a:ea typeface="Calibri"/>
                <a:cs typeface="Times New Roman"/>
              </a:rPr>
              <a:t> </a:t>
            </a:r>
            <a:r>
              <a:rPr lang="en-US" dirty="0" err="1" smtClean="0">
                <a:latin typeface="Times New Roman"/>
                <a:ea typeface="Calibri"/>
                <a:cs typeface="Times New Roman"/>
              </a:rPr>
              <a:t>penerapan</a:t>
            </a:r>
            <a:r>
              <a:rPr lang="en-US" dirty="0" smtClean="0">
                <a:latin typeface="Times New Roman"/>
                <a:ea typeface="Calibri"/>
                <a:cs typeface="Times New Roman"/>
              </a:rPr>
              <a:t> </a:t>
            </a:r>
            <a:r>
              <a:rPr lang="en-US" dirty="0" err="1" smtClean="0">
                <a:latin typeface="Times New Roman"/>
                <a:ea typeface="Calibri"/>
                <a:cs typeface="Times New Roman"/>
              </a:rPr>
              <a:t>metode</a:t>
            </a:r>
            <a:r>
              <a:rPr lang="en-US" dirty="0" smtClean="0">
                <a:latin typeface="Times New Roman"/>
                <a:ea typeface="Calibri"/>
                <a:cs typeface="Times New Roman"/>
              </a:rPr>
              <a:t> </a:t>
            </a:r>
            <a:r>
              <a:rPr lang="en-US" dirty="0" err="1" smtClean="0">
                <a:latin typeface="Times New Roman"/>
                <a:ea typeface="Calibri"/>
                <a:cs typeface="Times New Roman"/>
              </a:rPr>
              <a:t>diklat</a:t>
            </a:r>
            <a:r>
              <a:rPr lang="en-US" dirty="0" smtClean="0">
                <a:latin typeface="Times New Roman"/>
                <a:ea typeface="Calibri"/>
                <a:cs typeface="Times New Roman"/>
              </a:rPr>
              <a:t> </a:t>
            </a:r>
            <a:r>
              <a:rPr lang="en-US" dirty="0" err="1" smtClean="0">
                <a:latin typeface="Times New Roman"/>
                <a:ea typeface="Calibri"/>
                <a:cs typeface="Times New Roman"/>
              </a:rPr>
              <a:t>yakni</a:t>
            </a:r>
            <a:r>
              <a:rPr lang="en-US" dirty="0" smtClean="0">
                <a:latin typeface="Times New Roman"/>
                <a:ea typeface="Calibri"/>
                <a:cs typeface="Times New Roman"/>
              </a:rPr>
              <a:t> :</a:t>
            </a:r>
            <a:endParaRPr lang="en-US" sz="2800" dirty="0">
              <a:ea typeface="Calibri"/>
              <a:cs typeface="Times New Roman"/>
            </a:endParaRPr>
          </a:p>
          <a:p>
            <a:pPr lvl="0" algn="just">
              <a:lnSpc>
                <a:spcPct val="150000"/>
              </a:lnSpc>
              <a:buFont typeface="+mj-lt"/>
              <a:buAutoNum type="arabicPeriod"/>
            </a:pPr>
            <a:r>
              <a:rPr lang="en-US" dirty="0" err="1" smtClean="0">
                <a:latin typeface="Times New Roman"/>
                <a:ea typeface="Calibri"/>
                <a:cs typeface="Times New Roman"/>
              </a:rPr>
              <a:t>Peserta</a:t>
            </a:r>
            <a:r>
              <a:rPr lang="en-US" dirty="0" smtClean="0">
                <a:latin typeface="Times New Roman"/>
                <a:ea typeface="Calibri"/>
                <a:cs typeface="Times New Roman"/>
              </a:rPr>
              <a:t> </a:t>
            </a:r>
            <a:r>
              <a:rPr lang="en-US" dirty="0" err="1" smtClean="0">
                <a:latin typeface="Times New Roman"/>
                <a:ea typeface="Calibri"/>
                <a:cs typeface="Times New Roman"/>
              </a:rPr>
              <a:t>aktif</a:t>
            </a:r>
            <a:r>
              <a:rPr lang="en-US" dirty="0" smtClean="0">
                <a:latin typeface="Times New Roman"/>
                <a:ea typeface="Calibri"/>
                <a:cs typeface="Times New Roman"/>
              </a:rPr>
              <a:t> </a:t>
            </a:r>
            <a:r>
              <a:rPr lang="en-US" dirty="0" err="1" smtClean="0">
                <a:latin typeface="Times New Roman"/>
                <a:ea typeface="Calibri"/>
                <a:cs typeface="Times New Roman"/>
              </a:rPr>
              <a:t>dalam</a:t>
            </a:r>
            <a:r>
              <a:rPr lang="en-US" dirty="0" smtClean="0">
                <a:latin typeface="Times New Roman"/>
                <a:ea typeface="Calibri"/>
                <a:cs typeface="Times New Roman"/>
              </a:rPr>
              <a:t> </a:t>
            </a:r>
            <a:r>
              <a:rPr lang="en-US" dirty="0" err="1" smtClean="0">
                <a:latin typeface="Times New Roman"/>
                <a:ea typeface="Calibri"/>
                <a:cs typeface="Times New Roman"/>
              </a:rPr>
              <a:t>proses</a:t>
            </a:r>
            <a:r>
              <a:rPr lang="en-US" dirty="0" smtClean="0">
                <a:latin typeface="Times New Roman"/>
                <a:ea typeface="Calibri"/>
                <a:cs typeface="Times New Roman"/>
              </a:rPr>
              <a:t> </a:t>
            </a:r>
            <a:r>
              <a:rPr lang="en-US" dirty="0" err="1" smtClean="0">
                <a:latin typeface="Times New Roman"/>
                <a:ea typeface="Calibri"/>
                <a:cs typeface="Times New Roman"/>
              </a:rPr>
              <a:t>pembelajaran</a:t>
            </a:r>
            <a:r>
              <a:rPr lang="en-US" dirty="0" smtClean="0">
                <a:latin typeface="Times New Roman"/>
                <a:ea typeface="Calibri"/>
                <a:cs typeface="Times New Roman"/>
              </a:rPr>
              <a:t>, </a:t>
            </a:r>
            <a:r>
              <a:rPr lang="en-US" dirty="0" err="1" smtClean="0">
                <a:latin typeface="Times New Roman"/>
                <a:ea typeface="Calibri"/>
                <a:cs typeface="Times New Roman"/>
              </a:rPr>
              <a:t>seperti</a:t>
            </a:r>
            <a:r>
              <a:rPr lang="en-US" dirty="0" smtClean="0">
                <a:latin typeface="Times New Roman"/>
                <a:ea typeface="Calibri"/>
                <a:cs typeface="Times New Roman"/>
              </a:rPr>
              <a:t> </a:t>
            </a:r>
            <a:r>
              <a:rPr lang="en-US" dirty="0" err="1" smtClean="0">
                <a:latin typeface="Times New Roman"/>
                <a:ea typeface="Calibri"/>
                <a:cs typeface="Times New Roman"/>
              </a:rPr>
              <a:t>bertanya</a:t>
            </a:r>
            <a:r>
              <a:rPr lang="en-US" dirty="0" smtClean="0">
                <a:latin typeface="Times New Roman"/>
                <a:ea typeface="Calibri"/>
                <a:cs typeface="Times New Roman"/>
              </a:rPr>
              <a:t>, </a:t>
            </a:r>
            <a:r>
              <a:rPr lang="en-US" dirty="0" err="1" smtClean="0">
                <a:latin typeface="Times New Roman"/>
                <a:ea typeface="Calibri"/>
                <a:cs typeface="Times New Roman"/>
              </a:rPr>
              <a:t>penuh</a:t>
            </a:r>
            <a:r>
              <a:rPr lang="en-US" dirty="0" smtClean="0">
                <a:latin typeface="Times New Roman"/>
                <a:ea typeface="Calibri"/>
                <a:cs typeface="Times New Roman"/>
              </a:rPr>
              <a:t> </a:t>
            </a:r>
            <a:r>
              <a:rPr lang="en-US" dirty="0" err="1" smtClean="0">
                <a:latin typeface="Times New Roman"/>
                <a:ea typeface="Calibri"/>
                <a:cs typeface="Times New Roman"/>
              </a:rPr>
              <a:t>perhatian</a:t>
            </a:r>
            <a:r>
              <a:rPr lang="en-US" dirty="0" smtClean="0">
                <a:latin typeface="Times New Roman"/>
                <a:ea typeface="Calibri"/>
                <a:cs typeface="Times New Roman"/>
              </a:rPr>
              <a:t>, </a:t>
            </a:r>
            <a:r>
              <a:rPr lang="en-US" dirty="0" err="1" smtClean="0">
                <a:latin typeface="Times New Roman"/>
                <a:ea typeface="Calibri"/>
                <a:cs typeface="Times New Roman"/>
              </a:rPr>
              <a:t>memberi</a:t>
            </a:r>
            <a:r>
              <a:rPr lang="en-US" dirty="0" smtClean="0">
                <a:latin typeface="Times New Roman"/>
                <a:ea typeface="Calibri"/>
                <a:cs typeface="Times New Roman"/>
              </a:rPr>
              <a:t> </a:t>
            </a:r>
            <a:r>
              <a:rPr lang="en-US" dirty="0" err="1" smtClean="0">
                <a:latin typeface="Times New Roman"/>
                <a:ea typeface="Calibri"/>
                <a:cs typeface="Times New Roman"/>
              </a:rPr>
              <a:t>masukan</a:t>
            </a:r>
            <a:r>
              <a:rPr lang="en-US" dirty="0" smtClean="0">
                <a:latin typeface="Times New Roman"/>
                <a:ea typeface="Calibri"/>
                <a:cs typeface="Times New Roman"/>
              </a:rPr>
              <a:t>, </a:t>
            </a:r>
            <a:r>
              <a:rPr lang="en-US" dirty="0" err="1" smtClean="0">
                <a:latin typeface="Times New Roman"/>
                <a:ea typeface="Calibri"/>
                <a:cs typeface="Times New Roman"/>
              </a:rPr>
              <a:t>kreatif</a:t>
            </a:r>
            <a:r>
              <a:rPr lang="en-US" dirty="0" smtClean="0">
                <a:latin typeface="Times New Roman"/>
                <a:ea typeface="Calibri"/>
                <a:cs typeface="Times New Roman"/>
              </a:rPr>
              <a:t> </a:t>
            </a:r>
            <a:r>
              <a:rPr lang="en-US" dirty="0" err="1" smtClean="0">
                <a:latin typeface="Times New Roman"/>
                <a:ea typeface="Calibri"/>
                <a:cs typeface="Times New Roman"/>
              </a:rPr>
              <a:t>dalam</a:t>
            </a:r>
            <a:r>
              <a:rPr lang="en-US" dirty="0" smtClean="0">
                <a:latin typeface="Times New Roman"/>
                <a:ea typeface="Calibri"/>
                <a:cs typeface="Times New Roman"/>
              </a:rPr>
              <a:t> </a:t>
            </a:r>
            <a:r>
              <a:rPr lang="en-US" dirty="0" err="1" smtClean="0">
                <a:latin typeface="Times New Roman"/>
                <a:ea typeface="Calibri"/>
                <a:cs typeface="Times New Roman"/>
              </a:rPr>
              <a:t>menyelesaikan</a:t>
            </a:r>
            <a:r>
              <a:rPr lang="en-US" dirty="0" smtClean="0">
                <a:latin typeface="Times New Roman"/>
                <a:ea typeface="Calibri"/>
                <a:cs typeface="Times New Roman"/>
              </a:rPr>
              <a:t> </a:t>
            </a:r>
            <a:r>
              <a:rPr lang="en-US" dirty="0" err="1" smtClean="0">
                <a:latin typeface="Times New Roman"/>
                <a:ea typeface="Calibri"/>
                <a:cs typeface="Times New Roman"/>
              </a:rPr>
              <a:t>masalah</a:t>
            </a:r>
            <a:r>
              <a:rPr lang="en-US" dirty="0" smtClean="0">
                <a:latin typeface="Times New Roman"/>
                <a:ea typeface="Calibri"/>
                <a:cs typeface="Times New Roman"/>
              </a:rPr>
              <a:t>, </a:t>
            </a:r>
            <a:r>
              <a:rPr lang="en-US" dirty="0" err="1" smtClean="0">
                <a:latin typeface="Times New Roman"/>
                <a:ea typeface="Calibri"/>
                <a:cs typeface="Times New Roman"/>
              </a:rPr>
              <a:t>dan</a:t>
            </a:r>
            <a:r>
              <a:rPr lang="en-US" dirty="0" smtClean="0">
                <a:latin typeface="Times New Roman"/>
                <a:ea typeface="Calibri"/>
                <a:cs typeface="Times New Roman"/>
              </a:rPr>
              <a:t> </a:t>
            </a:r>
            <a:r>
              <a:rPr lang="en-US" dirty="0" err="1" smtClean="0">
                <a:latin typeface="Times New Roman"/>
                <a:ea typeface="Calibri"/>
                <a:cs typeface="Times New Roman"/>
              </a:rPr>
              <a:t>sebagainya</a:t>
            </a:r>
            <a:r>
              <a:rPr lang="en-US" dirty="0" smtClean="0">
                <a:latin typeface="Times New Roman"/>
                <a:ea typeface="Calibri"/>
                <a:cs typeface="Times New Roman"/>
              </a:rPr>
              <a:t>.</a:t>
            </a:r>
            <a:endParaRPr lang="en-US" sz="2800" dirty="0">
              <a:ea typeface="Calibri"/>
              <a:cs typeface="Times New Roman"/>
            </a:endParaRPr>
          </a:p>
          <a:p>
            <a:pPr lvl="0" algn="just">
              <a:lnSpc>
                <a:spcPct val="150000"/>
              </a:lnSpc>
              <a:buFont typeface="+mj-lt"/>
              <a:buAutoNum type="arabicPeriod"/>
            </a:pPr>
            <a:r>
              <a:rPr lang="en-US" dirty="0" err="1" smtClean="0">
                <a:latin typeface="Times New Roman"/>
                <a:ea typeface="Calibri"/>
                <a:cs typeface="Times New Roman"/>
              </a:rPr>
              <a:t>Memiliki</a:t>
            </a:r>
            <a:r>
              <a:rPr lang="en-US" dirty="0" smtClean="0">
                <a:latin typeface="Times New Roman"/>
                <a:ea typeface="Calibri"/>
                <a:cs typeface="Times New Roman"/>
              </a:rPr>
              <a:t> </a:t>
            </a:r>
            <a:r>
              <a:rPr lang="en-US" dirty="0" err="1" smtClean="0">
                <a:latin typeface="Times New Roman"/>
                <a:ea typeface="Calibri"/>
                <a:cs typeface="Times New Roman"/>
              </a:rPr>
              <a:t>motivasi</a:t>
            </a:r>
            <a:r>
              <a:rPr lang="en-US" dirty="0" smtClean="0">
                <a:latin typeface="Times New Roman"/>
                <a:ea typeface="Calibri"/>
                <a:cs typeface="Times New Roman"/>
              </a:rPr>
              <a:t> yang </a:t>
            </a:r>
            <a:r>
              <a:rPr lang="en-US" dirty="0" err="1" smtClean="0">
                <a:latin typeface="Times New Roman"/>
                <a:ea typeface="Calibri"/>
                <a:cs typeface="Times New Roman"/>
              </a:rPr>
              <a:t>tinggi</a:t>
            </a:r>
            <a:r>
              <a:rPr lang="en-US" dirty="0" smtClean="0">
                <a:latin typeface="Times New Roman"/>
                <a:ea typeface="Calibri"/>
                <a:cs typeface="Times New Roman"/>
              </a:rPr>
              <a:t> </a:t>
            </a:r>
            <a:r>
              <a:rPr lang="en-US" dirty="0" err="1" smtClean="0">
                <a:latin typeface="Times New Roman"/>
                <a:ea typeface="Calibri"/>
                <a:cs typeface="Times New Roman"/>
              </a:rPr>
              <a:t>sebagai</a:t>
            </a:r>
            <a:r>
              <a:rPr lang="en-US" dirty="0" smtClean="0">
                <a:latin typeface="Times New Roman"/>
                <a:ea typeface="Calibri"/>
                <a:cs typeface="Times New Roman"/>
              </a:rPr>
              <a:t> </a:t>
            </a:r>
            <a:r>
              <a:rPr lang="en-US" dirty="0" err="1" smtClean="0">
                <a:latin typeface="Times New Roman"/>
                <a:ea typeface="Calibri"/>
                <a:cs typeface="Times New Roman"/>
              </a:rPr>
              <a:t>contoh</a:t>
            </a:r>
            <a:r>
              <a:rPr lang="en-US" dirty="0" smtClean="0">
                <a:latin typeface="Times New Roman"/>
                <a:ea typeface="Calibri"/>
                <a:cs typeface="Times New Roman"/>
              </a:rPr>
              <a:t> </a:t>
            </a:r>
            <a:r>
              <a:rPr lang="en-US" dirty="0" err="1" smtClean="0">
                <a:latin typeface="Times New Roman"/>
                <a:ea typeface="Calibri"/>
                <a:cs typeface="Times New Roman"/>
              </a:rPr>
              <a:t>mereka</a:t>
            </a:r>
            <a:r>
              <a:rPr lang="en-US" dirty="0" smtClean="0">
                <a:latin typeface="Times New Roman"/>
                <a:ea typeface="Calibri"/>
                <a:cs typeface="Times New Roman"/>
              </a:rPr>
              <a:t> </a:t>
            </a:r>
            <a:r>
              <a:rPr lang="en-US" dirty="0" err="1" smtClean="0">
                <a:latin typeface="Times New Roman"/>
                <a:ea typeface="Calibri"/>
                <a:cs typeface="Times New Roman"/>
              </a:rPr>
              <a:t>dapat</a:t>
            </a:r>
            <a:r>
              <a:rPr lang="en-US" dirty="0" smtClean="0">
                <a:latin typeface="Times New Roman"/>
                <a:ea typeface="Calibri"/>
                <a:cs typeface="Times New Roman"/>
              </a:rPr>
              <a:t> </a:t>
            </a:r>
            <a:r>
              <a:rPr lang="en-US" dirty="0" err="1" smtClean="0">
                <a:latin typeface="Times New Roman"/>
                <a:ea typeface="Calibri"/>
                <a:cs typeface="Times New Roman"/>
              </a:rPr>
              <a:t>rne¬nyelesaikan</a:t>
            </a:r>
            <a:r>
              <a:rPr lang="en-US" dirty="0" smtClean="0">
                <a:latin typeface="Times New Roman"/>
                <a:ea typeface="Calibri"/>
                <a:cs typeface="Times New Roman"/>
              </a:rPr>
              <a:t> </a:t>
            </a:r>
            <a:r>
              <a:rPr lang="en-US" dirty="0" err="1" smtClean="0">
                <a:latin typeface="Times New Roman"/>
                <a:ea typeface="Calibri"/>
                <a:cs typeface="Times New Roman"/>
              </a:rPr>
              <a:t>tugas-tugas</a:t>
            </a:r>
            <a:r>
              <a:rPr lang="en-US" dirty="0" smtClean="0">
                <a:latin typeface="Times New Roman"/>
                <a:ea typeface="Calibri"/>
                <a:cs typeface="Times New Roman"/>
              </a:rPr>
              <a:t> </a:t>
            </a:r>
            <a:r>
              <a:rPr lang="en-US" dirty="0" err="1" smtClean="0">
                <a:latin typeface="Times New Roman"/>
                <a:ea typeface="Calibri"/>
                <a:cs typeface="Times New Roman"/>
              </a:rPr>
              <a:t>kelompok</a:t>
            </a:r>
            <a:r>
              <a:rPr lang="en-US" dirty="0" smtClean="0">
                <a:latin typeface="Times New Roman"/>
                <a:ea typeface="Calibri"/>
                <a:cs typeface="Times New Roman"/>
              </a:rPr>
              <a:t> </a:t>
            </a:r>
            <a:r>
              <a:rPr lang="en-US" dirty="0" err="1" smtClean="0">
                <a:latin typeface="Times New Roman"/>
                <a:ea typeface="Calibri"/>
                <a:cs typeface="Times New Roman"/>
              </a:rPr>
              <a:t>dengan</a:t>
            </a:r>
            <a:r>
              <a:rPr lang="en-US" dirty="0" smtClean="0">
                <a:latin typeface="Times New Roman"/>
                <a:ea typeface="Calibri"/>
                <a:cs typeface="Times New Roman"/>
              </a:rPr>
              <a:t> </a:t>
            </a:r>
            <a:r>
              <a:rPr lang="en-US" dirty="0" err="1" smtClean="0">
                <a:latin typeface="Times New Roman"/>
                <a:ea typeface="Calibri"/>
                <a:cs typeface="Times New Roman"/>
              </a:rPr>
              <a:t>baik</a:t>
            </a:r>
            <a:r>
              <a:rPr lang="en-US" dirty="0" smtClean="0">
                <a:latin typeface="Times New Roman"/>
                <a:ea typeface="Calibri"/>
                <a:cs typeface="Times New Roman"/>
              </a:rPr>
              <a:t>, </a:t>
            </a:r>
            <a:r>
              <a:rPr lang="en-US" dirty="0" err="1" smtClean="0">
                <a:latin typeface="Times New Roman"/>
                <a:ea typeface="Calibri"/>
                <a:cs typeface="Times New Roman"/>
              </a:rPr>
              <a:t>tidak</a:t>
            </a:r>
            <a:r>
              <a:rPr lang="en-US" dirty="0" smtClean="0">
                <a:latin typeface="Times New Roman"/>
                <a:ea typeface="Calibri"/>
                <a:cs typeface="Times New Roman"/>
              </a:rPr>
              <a:t> </a:t>
            </a:r>
            <a:r>
              <a:rPr lang="en-US" dirty="0" err="1" smtClean="0">
                <a:latin typeface="Times New Roman"/>
                <a:ea typeface="Calibri"/>
                <a:cs typeface="Times New Roman"/>
              </a:rPr>
              <a:t>asal</a:t>
            </a:r>
            <a:r>
              <a:rPr lang="en-US" dirty="0" smtClean="0">
                <a:latin typeface="Times New Roman"/>
                <a:ea typeface="Calibri"/>
                <a:cs typeface="Times New Roman"/>
              </a:rPr>
              <a:t> </a:t>
            </a:r>
            <a:r>
              <a:rPr lang="en-US" dirty="0" err="1" smtClean="0">
                <a:latin typeface="Times New Roman"/>
                <a:ea typeface="Calibri"/>
                <a:cs typeface="Times New Roman"/>
              </a:rPr>
              <a:t>jadi</a:t>
            </a:r>
            <a:r>
              <a:rPr lang="en-US" dirty="0" smtClean="0">
                <a:latin typeface="Times New Roman"/>
                <a:ea typeface="Calibri"/>
                <a:cs typeface="Times New Roman"/>
              </a:rPr>
              <a:t>.</a:t>
            </a:r>
            <a:endParaRPr lang="en-US" sz="2800" dirty="0">
              <a:ea typeface="Calibri"/>
              <a:cs typeface="Times New Roman"/>
            </a:endParaRPr>
          </a:p>
          <a:p>
            <a:pPr lvl="0" algn="just">
              <a:lnSpc>
                <a:spcPct val="150000"/>
              </a:lnSpc>
              <a:buFont typeface="+mj-lt"/>
              <a:buAutoNum type="arabicPeriod"/>
            </a:pPr>
            <a:r>
              <a:rPr lang="en-US" dirty="0" err="1" smtClean="0">
                <a:latin typeface="Times New Roman"/>
                <a:ea typeface="Calibri"/>
                <a:cs typeface="Times New Roman"/>
              </a:rPr>
              <a:t>Perubahan</a:t>
            </a:r>
            <a:r>
              <a:rPr lang="en-US" dirty="0" smtClean="0">
                <a:latin typeface="Times New Roman"/>
                <a:ea typeface="Calibri"/>
                <a:cs typeface="Times New Roman"/>
              </a:rPr>
              <a:t> </a:t>
            </a:r>
            <a:r>
              <a:rPr lang="en-US" dirty="0" err="1" smtClean="0">
                <a:latin typeface="Times New Roman"/>
                <a:ea typeface="Calibri"/>
                <a:cs typeface="Times New Roman"/>
              </a:rPr>
              <a:t>sikap</a:t>
            </a:r>
            <a:r>
              <a:rPr lang="en-US" dirty="0" smtClean="0">
                <a:latin typeface="Times New Roman"/>
                <a:ea typeface="Calibri"/>
                <a:cs typeface="Times New Roman"/>
              </a:rPr>
              <a:t> </a:t>
            </a:r>
            <a:r>
              <a:rPr lang="en-US" dirty="0" err="1" smtClean="0">
                <a:latin typeface="Times New Roman"/>
                <a:ea typeface="Calibri"/>
                <a:cs typeface="Times New Roman"/>
              </a:rPr>
              <a:t>dan</a:t>
            </a:r>
            <a:r>
              <a:rPr lang="en-US" dirty="0" smtClean="0">
                <a:latin typeface="Times New Roman"/>
                <a:ea typeface="Calibri"/>
                <a:cs typeface="Times New Roman"/>
              </a:rPr>
              <a:t> </a:t>
            </a:r>
            <a:r>
              <a:rPr lang="en-US" dirty="0" err="1" smtClean="0">
                <a:latin typeface="Times New Roman"/>
                <a:ea typeface="Calibri"/>
                <a:cs typeface="Times New Roman"/>
              </a:rPr>
              <a:t>perilaku</a:t>
            </a:r>
            <a:r>
              <a:rPr lang="en-US" dirty="0" smtClean="0">
                <a:latin typeface="Times New Roman"/>
                <a:ea typeface="Calibri"/>
                <a:cs typeface="Times New Roman"/>
              </a:rPr>
              <a:t> yang </a:t>
            </a:r>
            <a:r>
              <a:rPr lang="en-US" dirty="0" err="1" smtClean="0">
                <a:latin typeface="Times New Roman"/>
                <a:ea typeface="Calibri"/>
                <a:cs typeface="Times New Roman"/>
              </a:rPr>
              <a:t>positif</a:t>
            </a:r>
            <a:r>
              <a:rPr lang="en-US" dirty="0" smtClean="0">
                <a:latin typeface="Times New Roman"/>
                <a:ea typeface="Calibri"/>
                <a:cs typeface="Times New Roman"/>
              </a:rPr>
              <a:t>, </a:t>
            </a:r>
            <a:r>
              <a:rPr lang="en-US" dirty="0" err="1" smtClean="0">
                <a:latin typeface="Times New Roman"/>
                <a:ea typeface="Calibri"/>
                <a:cs typeface="Times New Roman"/>
              </a:rPr>
              <a:t>sebagai</a:t>
            </a:r>
            <a:r>
              <a:rPr lang="en-US" dirty="0" smtClean="0">
                <a:latin typeface="Times New Roman"/>
                <a:ea typeface="Calibri"/>
                <a:cs typeface="Times New Roman"/>
              </a:rPr>
              <a:t> </a:t>
            </a:r>
            <a:r>
              <a:rPr lang="en-US" dirty="0" err="1" smtClean="0">
                <a:latin typeface="Times New Roman"/>
                <a:ea typeface="Calibri"/>
                <a:cs typeface="Times New Roman"/>
              </a:rPr>
              <a:t>contoh</a:t>
            </a:r>
            <a:r>
              <a:rPr lang="en-US" dirty="0" smtClean="0">
                <a:latin typeface="Times New Roman"/>
                <a:ea typeface="Calibri"/>
                <a:cs typeface="Times New Roman"/>
              </a:rPr>
              <a:t> </a:t>
            </a:r>
            <a:r>
              <a:rPr lang="en-US" dirty="0" err="1" smtClean="0">
                <a:latin typeface="Times New Roman"/>
                <a:ea typeface="Calibri"/>
                <a:cs typeface="Times New Roman"/>
              </a:rPr>
              <a:t>pada</a:t>
            </a:r>
            <a:r>
              <a:rPr lang="en-US" dirty="0" smtClean="0">
                <a:latin typeface="Times New Roman"/>
                <a:ea typeface="Calibri"/>
                <a:cs typeface="Times New Roman"/>
              </a:rPr>
              <a:t> </a:t>
            </a:r>
            <a:r>
              <a:rPr lang="en-US" dirty="0" err="1" smtClean="0">
                <a:latin typeface="Times New Roman"/>
                <a:ea typeface="Calibri"/>
                <a:cs typeface="Times New Roman"/>
              </a:rPr>
              <a:t>pembelajaran</a:t>
            </a:r>
            <a:r>
              <a:rPr lang="en-US" dirty="0" smtClean="0">
                <a:latin typeface="Times New Roman"/>
                <a:ea typeface="Calibri"/>
                <a:cs typeface="Times New Roman"/>
              </a:rPr>
              <a:t> </a:t>
            </a:r>
            <a:r>
              <a:rPr lang="en-US" dirty="0" err="1" smtClean="0">
                <a:latin typeface="Times New Roman"/>
                <a:ea typeface="Calibri"/>
                <a:cs typeface="Times New Roman"/>
              </a:rPr>
              <a:t>teknik</a:t>
            </a:r>
            <a:r>
              <a:rPr lang="en-US" dirty="0" smtClean="0">
                <a:latin typeface="Times New Roman"/>
                <a:ea typeface="Calibri"/>
                <a:cs typeface="Times New Roman"/>
              </a:rPr>
              <a:t> </a:t>
            </a:r>
            <a:r>
              <a:rPr lang="en-US" dirty="0" err="1" smtClean="0">
                <a:latin typeface="Times New Roman"/>
                <a:ea typeface="Calibri"/>
                <a:cs typeface="Times New Roman"/>
              </a:rPr>
              <a:t>presentasi</a:t>
            </a:r>
            <a:r>
              <a:rPr lang="en-US" dirty="0" smtClean="0">
                <a:latin typeface="Times New Roman"/>
                <a:ea typeface="Calibri"/>
                <a:cs typeface="Times New Roman"/>
              </a:rPr>
              <a:t>, </a:t>
            </a:r>
            <a:r>
              <a:rPr lang="en-US" dirty="0" err="1" smtClean="0">
                <a:latin typeface="Times New Roman"/>
                <a:ea typeface="Calibri"/>
                <a:cs typeface="Times New Roman"/>
              </a:rPr>
              <a:t>jika</a:t>
            </a:r>
            <a:r>
              <a:rPr lang="en-US" dirty="0" smtClean="0">
                <a:latin typeface="Times New Roman"/>
                <a:ea typeface="Calibri"/>
                <a:cs typeface="Times New Roman"/>
              </a:rPr>
              <a:t> </a:t>
            </a:r>
            <a:r>
              <a:rPr lang="en-US" dirty="0" err="1" smtClean="0">
                <a:latin typeface="Times New Roman"/>
                <a:ea typeface="Calibri"/>
                <a:cs typeface="Times New Roman"/>
              </a:rPr>
              <a:t>semula</a:t>
            </a:r>
            <a:r>
              <a:rPr lang="en-US" dirty="0" smtClean="0">
                <a:latin typeface="Times New Roman"/>
                <a:ea typeface="Calibri"/>
                <a:cs typeface="Times New Roman"/>
              </a:rPr>
              <a:t> </a:t>
            </a:r>
            <a:r>
              <a:rPr lang="en-US" dirty="0" err="1" smtClean="0">
                <a:latin typeface="Times New Roman"/>
                <a:ea typeface="Calibri"/>
                <a:cs typeface="Times New Roman"/>
              </a:rPr>
              <a:t>peserta</a:t>
            </a:r>
            <a:r>
              <a:rPr lang="en-US" dirty="0" smtClean="0">
                <a:latin typeface="Times New Roman"/>
                <a:ea typeface="Calibri"/>
                <a:cs typeface="Times New Roman"/>
              </a:rPr>
              <a:t> </a:t>
            </a:r>
            <a:r>
              <a:rPr lang="en-US" dirty="0" err="1" smtClean="0">
                <a:latin typeface="Times New Roman"/>
                <a:ea typeface="Calibri"/>
                <a:cs typeface="Times New Roman"/>
              </a:rPr>
              <a:t>tampil</a:t>
            </a:r>
            <a:r>
              <a:rPr lang="en-US" dirty="0" smtClean="0">
                <a:latin typeface="Times New Roman"/>
                <a:ea typeface="Calibri"/>
                <a:cs typeface="Times New Roman"/>
              </a:rPr>
              <a:t> </a:t>
            </a:r>
            <a:r>
              <a:rPr lang="en-US" dirty="0" err="1" smtClean="0">
                <a:latin typeface="Times New Roman"/>
                <a:ea typeface="Calibri"/>
                <a:cs typeface="Times New Roman"/>
              </a:rPr>
              <a:t>grogi</a:t>
            </a:r>
            <a:r>
              <a:rPr lang="en-US" dirty="0" smtClean="0">
                <a:latin typeface="Times New Roman"/>
                <a:ea typeface="Calibri"/>
                <a:cs typeface="Times New Roman"/>
              </a:rPr>
              <a:t>, </a:t>
            </a:r>
            <a:r>
              <a:rPr lang="en-US" dirty="0" err="1" smtClean="0">
                <a:latin typeface="Times New Roman"/>
                <a:ea typeface="Calibri"/>
                <a:cs typeface="Times New Roman"/>
              </a:rPr>
              <a:t>tidak</a:t>
            </a:r>
            <a:r>
              <a:rPr lang="en-US" dirty="0" smtClean="0">
                <a:latin typeface="Times New Roman"/>
                <a:ea typeface="Calibri"/>
                <a:cs typeface="Times New Roman"/>
              </a:rPr>
              <a:t> </a:t>
            </a:r>
            <a:r>
              <a:rPr lang="en-US" dirty="0" err="1" smtClean="0">
                <a:latin typeface="Times New Roman"/>
                <a:ea typeface="Calibri"/>
                <a:cs typeface="Times New Roman"/>
              </a:rPr>
              <a:t>sisternatis</a:t>
            </a:r>
            <a:r>
              <a:rPr lang="en-US" dirty="0" smtClean="0">
                <a:latin typeface="Times New Roman"/>
                <a:ea typeface="Calibri"/>
                <a:cs typeface="Times New Roman"/>
              </a:rPr>
              <a:t> </a:t>
            </a:r>
            <a:r>
              <a:rPr lang="en-US" dirty="0" err="1" smtClean="0">
                <a:latin typeface="Times New Roman"/>
                <a:ea typeface="Calibri"/>
                <a:cs typeface="Times New Roman"/>
              </a:rPr>
              <a:t>menjadi</a:t>
            </a:r>
            <a:r>
              <a:rPr lang="en-US" dirty="0" smtClean="0">
                <a:latin typeface="Times New Roman"/>
                <a:ea typeface="Calibri"/>
                <a:cs typeface="Times New Roman"/>
              </a:rPr>
              <a:t> </a:t>
            </a:r>
            <a:r>
              <a:rPr lang="en-US" dirty="0" err="1" smtClean="0">
                <a:latin typeface="Times New Roman"/>
                <a:ea typeface="Calibri"/>
                <a:cs typeface="Times New Roman"/>
              </a:rPr>
              <a:t>tampil</a:t>
            </a:r>
            <a:r>
              <a:rPr lang="en-US" dirty="0" smtClean="0">
                <a:latin typeface="Times New Roman"/>
                <a:ea typeface="Calibri"/>
                <a:cs typeface="Times New Roman"/>
              </a:rPr>
              <a:t> </a:t>
            </a:r>
            <a:r>
              <a:rPr lang="en-US" dirty="0" err="1" smtClean="0">
                <a:latin typeface="Times New Roman"/>
                <a:ea typeface="Calibri"/>
                <a:cs typeface="Times New Roman"/>
              </a:rPr>
              <a:t>tenang</a:t>
            </a:r>
            <a:r>
              <a:rPr lang="en-US" dirty="0" smtClean="0">
                <a:latin typeface="Times New Roman"/>
                <a:ea typeface="Calibri"/>
                <a:cs typeface="Times New Roman"/>
              </a:rPr>
              <a:t>, </a:t>
            </a:r>
            <a:r>
              <a:rPr lang="en-US" dirty="0" err="1" smtClean="0">
                <a:latin typeface="Times New Roman"/>
                <a:ea typeface="Calibri"/>
                <a:cs typeface="Times New Roman"/>
              </a:rPr>
              <a:t>simpatik</a:t>
            </a:r>
            <a:r>
              <a:rPr lang="en-US" dirty="0" smtClean="0">
                <a:latin typeface="Times New Roman"/>
                <a:ea typeface="Calibri"/>
                <a:cs typeface="Times New Roman"/>
              </a:rPr>
              <a:t> </a:t>
            </a:r>
            <a:r>
              <a:rPr lang="en-US" dirty="0" err="1" smtClean="0">
                <a:latin typeface="Times New Roman"/>
                <a:ea typeface="Calibri"/>
                <a:cs typeface="Times New Roman"/>
              </a:rPr>
              <a:t>dan</a:t>
            </a:r>
            <a:r>
              <a:rPr lang="en-US" dirty="0" smtClean="0">
                <a:latin typeface="Times New Roman"/>
                <a:ea typeface="Calibri"/>
                <a:cs typeface="Times New Roman"/>
              </a:rPr>
              <a:t> </a:t>
            </a:r>
            <a:r>
              <a:rPr lang="en-US" dirty="0" err="1" smtClean="0">
                <a:latin typeface="Times New Roman"/>
                <a:ea typeface="Calibri"/>
                <a:cs typeface="Times New Roman"/>
              </a:rPr>
              <a:t>sistematis</a:t>
            </a:r>
            <a:r>
              <a:rPr lang="en-US" dirty="0" smtClean="0">
                <a:latin typeface="Times New Roman"/>
                <a:ea typeface="Calibri"/>
                <a:cs typeface="Times New Roman"/>
              </a:rPr>
              <a:t>.</a:t>
            </a:r>
            <a:endParaRPr lang="en-US" sz="2800" dirty="0">
              <a:ea typeface="Calibri"/>
              <a:cs typeface="Times New Roman"/>
            </a:endParaRPr>
          </a:p>
          <a:p>
            <a:pPr lvl="0" algn="just">
              <a:lnSpc>
                <a:spcPct val="150000"/>
              </a:lnSpc>
              <a:buFont typeface="+mj-lt"/>
              <a:buAutoNum type="arabicPeriod"/>
            </a:pPr>
            <a:r>
              <a:rPr lang="en-US" dirty="0" err="1" smtClean="0">
                <a:latin typeface="Times New Roman"/>
                <a:ea typeface="Calibri"/>
                <a:cs typeface="Times New Roman"/>
              </a:rPr>
              <a:t>Daya</a:t>
            </a:r>
            <a:r>
              <a:rPr lang="en-US" dirty="0" smtClean="0">
                <a:latin typeface="Times New Roman"/>
                <a:ea typeface="Calibri"/>
                <a:cs typeface="Times New Roman"/>
              </a:rPr>
              <a:t> </a:t>
            </a:r>
            <a:r>
              <a:rPr lang="en-US" dirty="0" err="1" smtClean="0">
                <a:latin typeface="Times New Roman"/>
                <a:ea typeface="Calibri"/>
                <a:cs typeface="Times New Roman"/>
              </a:rPr>
              <a:t>serap</a:t>
            </a:r>
            <a:r>
              <a:rPr lang="en-US" dirty="0" smtClean="0">
                <a:latin typeface="Times New Roman"/>
                <a:ea typeface="Calibri"/>
                <a:cs typeface="Times New Roman"/>
              </a:rPr>
              <a:t> </a:t>
            </a:r>
            <a:r>
              <a:rPr lang="en-US" dirty="0" err="1" smtClean="0">
                <a:latin typeface="Times New Roman"/>
                <a:ea typeface="Calibri"/>
                <a:cs typeface="Times New Roman"/>
              </a:rPr>
              <a:t>meningkat</a:t>
            </a:r>
            <a:r>
              <a:rPr lang="en-US" dirty="0" smtClean="0">
                <a:latin typeface="Times New Roman"/>
                <a:ea typeface="Calibri"/>
                <a:cs typeface="Times New Roman"/>
              </a:rPr>
              <a:t>, </a:t>
            </a:r>
            <a:r>
              <a:rPr lang="en-US" dirty="0" err="1" smtClean="0">
                <a:latin typeface="Times New Roman"/>
                <a:ea typeface="Calibri"/>
                <a:cs typeface="Times New Roman"/>
              </a:rPr>
              <a:t>hal</a:t>
            </a:r>
            <a:r>
              <a:rPr lang="en-US" dirty="0" smtClean="0">
                <a:latin typeface="Times New Roman"/>
                <a:ea typeface="Calibri"/>
                <a:cs typeface="Times New Roman"/>
              </a:rPr>
              <a:t> </a:t>
            </a:r>
            <a:r>
              <a:rPr lang="en-US" dirty="0" err="1" smtClean="0">
                <a:latin typeface="Times New Roman"/>
                <a:ea typeface="Calibri"/>
                <a:cs typeface="Times New Roman"/>
              </a:rPr>
              <a:t>ini</a:t>
            </a:r>
            <a:r>
              <a:rPr lang="en-US" dirty="0" smtClean="0">
                <a:latin typeface="Times New Roman"/>
                <a:ea typeface="Calibri"/>
                <a:cs typeface="Times New Roman"/>
              </a:rPr>
              <a:t> </a:t>
            </a:r>
            <a:r>
              <a:rPr lang="en-US" dirty="0" err="1" smtClean="0">
                <a:latin typeface="Times New Roman"/>
                <a:ea typeface="Calibri"/>
                <a:cs typeface="Times New Roman"/>
              </a:rPr>
              <a:t>dapat</a:t>
            </a:r>
            <a:r>
              <a:rPr lang="en-US" dirty="0" smtClean="0">
                <a:latin typeface="Times New Roman"/>
                <a:ea typeface="Calibri"/>
                <a:cs typeface="Times New Roman"/>
              </a:rPr>
              <a:t> </a:t>
            </a:r>
            <a:r>
              <a:rPr lang="en-US" dirty="0" err="1" smtClean="0">
                <a:latin typeface="Times New Roman"/>
                <a:ea typeface="Calibri"/>
                <a:cs typeface="Times New Roman"/>
              </a:rPr>
              <a:t>diukur</a:t>
            </a:r>
            <a:r>
              <a:rPr lang="en-US" dirty="0" smtClean="0">
                <a:latin typeface="Times New Roman"/>
                <a:ea typeface="Calibri"/>
                <a:cs typeface="Times New Roman"/>
              </a:rPr>
              <a:t> </a:t>
            </a:r>
            <a:r>
              <a:rPr lang="en-US" dirty="0" err="1" smtClean="0">
                <a:latin typeface="Times New Roman"/>
                <a:ea typeface="Calibri"/>
                <a:cs typeface="Times New Roman"/>
              </a:rPr>
              <a:t>dengan</a:t>
            </a:r>
            <a:r>
              <a:rPr lang="en-US" dirty="0" smtClean="0">
                <a:latin typeface="Times New Roman"/>
                <a:ea typeface="Calibri"/>
                <a:cs typeface="Times New Roman"/>
              </a:rPr>
              <a:t> pre test </a:t>
            </a:r>
            <a:r>
              <a:rPr lang="en-US" dirty="0" err="1" smtClean="0">
                <a:latin typeface="Times New Roman"/>
                <a:ea typeface="Calibri"/>
                <a:cs typeface="Times New Roman"/>
              </a:rPr>
              <a:t>dan</a:t>
            </a:r>
            <a:r>
              <a:rPr lang="en-US" dirty="0" smtClean="0">
                <a:latin typeface="Times New Roman"/>
                <a:ea typeface="Calibri"/>
                <a:cs typeface="Times New Roman"/>
              </a:rPr>
              <a:t> post test.</a:t>
            </a:r>
            <a:endParaRPr lang="en-US" sz="2800" dirty="0">
              <a:ea typeface="Calibri"/>
              <a:cs typeface="Times New Roman"/>
            </a:endParaRPr>
          </a:p>
          <a:p>
            <a:pPr lvl="0" algn="just">
              <a:lnSpc>
                <a:spcPct val="150000"/>
              </a:lnSpc>
              <a:buFont typeface="+mj-lt"/>
              <a:buAutoNum type="arabicPeriod"/>
            </a:pPr>
            <a:r>
              <a:rPr lang="en-US" dirty="0" err="1" smtClean="0">
                <a:latin typeface="Times New Roman"/>
                <a:ea typeface="Calibri"/>
                <a:cs typeface="Times New Roman"/>
              </a:rPr>
              <a:t>Kreatifitas</a:t>
            </a:r>
            <a:r>
              <a:rPr lang="en-US" dirty="0" smtClean="0">
                <a:latin typeface="Times New Roman"/>
                <a:ea typeface="Calibri"/>
                <a:cs typeface="Times New Roman"/>
              </a:rPr>
              <a:t> </a:t>
            </a:r>
            <a:r>
              <a:rPr lang="en-US" dirty="0" err="1" smtClean="0">
                <a:latin typeface="Times New Roman"/>
                <a:ea typeface="Calibri"/>
                <a:cs typeface="Times New Roman"/>
              </a:rPr>
              <a:t>peserta</a:t>
            </a:r>
            <a:r>
              <a:rPr lang="en-US" dirty="0" smtClean="0">
                <a:latin typeface="Times New Roman"/>
                <a:ea typeface="Calibri"/>
                <a:cs typeface="Times New Roman"/>
              </a:rPr>
              <a:t> yang </a:t>
            </a:r>
            <a:r>
              <a:rPr lang="en-US" dirty="0" err="1" smtClean="0">
                <a:latin typeface="Times New Roman"/>
                <a:ea typeface="Calibri"/>
                <a:cs typeface="Times New Roman"/>
              </a:rPr>
              <a:t>tinggi</a:t>
            </a:r>
            <a:r>
              <a:rPr lang="en-US" dirty="0" smtClean="0">
                <a:latin typeface="Times New Roman"/>
                <a:ea typeface="Calibri"/>
                <a:cs typeface="Times New Roman"/>
              </a:rPr>
              <a:t>.</a:t>
            </a:r>
            <a:endParaRPr lang="en-US" sz="2800" dirty="0">
              <a:ea typeface="Calibri"/>
              <a:cs typeface="Times New Roman"/>
            </a:endParaRPr>
          </a:p>
          <a:p>
            <a:pPr lvl="0" algn="just">
              <a:lnSpc>
                <a:spcPct val="150000"/>
              </a:lnSpc>
              <a:spcAft>
                <a:spcPts val="1000"/>
              </a:spcAft>
              <a:buFont typeface="+mj-lt"/>
              <a:buAutoNum type="arabicPeriod"/>
            </a:pPr>
            <a:r>
              <a:rPr lang="en-US" dirty="0" err="1" smtClean="0">
                <a:latin typeface="Times New Roman"/>
                <a:ea typeface="Calibri"/>
                <a:cs typeface="Times New Roman"/>
              </a:rPr>
              <a:t>Pengembangan</a:t>
            </a:r>
            <a:r>
              <a:rPr lang="en-US" dirty="0" smtClean="0">
                <a:latin typeface="Times New Roman"/>
                <a:ea typeface="Calibri"/>
                <a:cs typeface="Times New Roman"/>
              </a:rPr>
              <a:t> </a:t>
            </a:r>
            <a:r>
              <a:rPr lang="en-US" dirty="0" err="1" smtClean="0">
                <a:latin typeface="Times New Roman"/>
                <a:ea typeface="Calibri"/>
                <a:cs typeface="Times New Roman"/>
              </a:rPr>
              <a:t>potensi</a:t>
            </a:r>
            <a:r>
              <a:rPr lang="en-US" dirty="0" smtClean="0">
                <a:latin typeface="Times New Roman"/>
                <a:ea typeface="Calibri"/>
                <a:cs typeface="Times New Roman"/>
              </a:rPr>
              <a:t> yang </a:t>
            </a:r>
            <a:r>
              <a:rPr lang="en-US" dirty="0" err="1" smtClean="0">
                <a:latin typeface="Times New Roman"/>
                <a:ea typeface="Calibri"/>
                <a:cs typeface="Times New Roman"/>
              </a:rPr>
              <a:t>dimiliki</a:t>
            </a:r>
            <a:r>
              <a:rPr lang="en-US" dirty="0" smtClean="0">
                <a:latin typeface="Times New Roman"/>
                <a:ea typeface="Calibri"/>
                <a:cs typeface="Times New Roman"/>
              </a:rPr>
              <a:t> </a:t>
            </a:r>
            <a:r>
              <a:rPr lang="en-US" dirty="0" err="1" smtClean="0">
                <a:latin typeface="Times New Roman"/>
                <a:ea typeface="Calibri"/>
                <a:cs typeface="Times New Roman"/>
              </a:rPr>
              <a:t>dalam</a:t>
            </a:r>
            <a:r>
              <a:rPr lang="en-US" dirty="0" smtClean="0">
                <a:latin typeface="Times New Roman"/>
                <a:ea typeface="Calibri"/>
                <a:cs typeface="Times New Roman"/>
              </a:rPr>
              <a:t> </a:t>
            </a:r>
            <a:r>
              <a:rPr lang="en-US" dirty="0" err="1" smtClean="0">
                <a:latin typeface="Times New Roman"/>
                <a:ea typeface="Calibri"/>
                <a:cs typeface="Times New Roman"/>
              </a:rPr>
              <a:t>aktualitas</a:t>
            </a:r>
            <a:r>
              <a:rPr lang="en-US" dirty="0" smtClean="0">
                <a:latin typeface="Times New Roman"/>
                <a:ea typeface="Calibri"/>
                <a:cs typeface="Times New Roman"/>
              </a:rPr>
              <a:t> </a:t>
            </a:r>
            <a:r>
              <a:rPr lang="en-US" dirty="0" err="1" smtClean="0">
                <a:latin typeface="Times New Roman"/>
                <a:ea typeface="Calibri"/>
                <a:cs typeface="Times New Roman"/>
              </a:rPr>
              <a:t>diri</a:t>
            </a:r>
            <a:r>
              <a:rPr lang="en-US" dirty="0" smtClean="0">
                <a:latin typeface="Times New Roman"/>
                <a:ea typeface="Calibri"/>
                <a:cs typeface="Times New Roman"/>
              </a:rPr>
              <a:t>. </a:t>
            </a:r>
            <a:r>
              <a:rPr lang="en-US" dirty="0" err="1" smtClean="0">
                <a:latin typeface="Times New Roman"/>
                <a:ea typeface="Calibri"/>
                <a:cs typeface="Times New Roman"/>
              </a:rPr>
              <a:t>Kondisi</a:t>
            </a:r>
            <a:r>
              <a:rPr lang="en-US" dirty="0" smtClean="0">
                <a:latin typeface="Times New Roman"/>
                <a:ea typeface="Calibri"/>
                <a:cs typeface="Times New Roman"/>
              </a:rPr>
              <a:t> </a:t>
            </a:r>
            <a:r>
              <a:rPr lang="en-US" dirty="0" err="1" smtClean="0">
                <a:latin typeface="Times New Roman"/>
                <a:ea typeface="Calibri"/>
                <a:cs typeface="Times New Roman"/>
              </a:rPr>
              <a:t>Penerapan</a:t>
            </a:r>
            <a:r>
              <a:rPr lang="en-US" dirty="0" smtClean="0">
                <a:latin typeface="Times New Roman"/>
                <a:ea typeface="Calibri"/>
                <a:cs typeface="Times New Roman"/>
              </a:rPr>
              <a:t> </a:t>
            </a:r>
            <a:r>
              <a:rPr lang="en-US" dirty="0" err="1" smtClean="0">
                <a:latin typeface="Times New Roman"/>
                <a:ea typeface="Calibri"/>
                <a:cs typeface="Times New Roman"/>
              </a:rPr>
              <a:t>Metode</a:t>
            </a:r>
            <a:r>
              <a:rPr lang="en-US" dirty="0" smtClean="0">
                <a:latin typeface="Times New Roman"/>
                <a:ea typeface="Calibri"/>
                <a:cs typeface="Times New Roman"/>
              </a:rPr>
              <a:t> </a:t>
            </a:r>
            <a:r>
              <a:rPr lang="en-US" dirty="0" err="1" smtClean="0">
                <a:latin typeface="Times New Roman"/>
                <a:ea typeface="Calibri"/>
                <a:cs typeface="Times New Roman"/>
              </a:rPr>
              <a:t>Diklat</a:t>
            </a:r>
            <a:r>
              <a:rPr lang="en-US" dirty="0" smtClean="0">
                <a:latin typeface="Times New Roman"/>
                <a:ea typeface="Calibri"/>
                <a:cs typeface="Times New Roman"/>
              </a:rPr>
              <a:t> </a:t>
            </a:r>
            <a:r>
              <a:rPr lang="en-US" dirty="0" err="1" smtClean="0">
                <a:latin typeface="Times New Roman"/>
                <a:ea typeface="Calibri"/>
                <a:cs typeface="Times New Roman"/>
              </a:rPr>
              <a:t>dan</a:t>
            </a:r>
            <a:r>
              <a:rPr lang="en-US" dirty="0" smtClean="0">
                <a:latin typeface="Times New Roman"/>
                <a:ea typeface="Calibri"/>
                <a:cs typeface="Times New Roman"/>
              </a:rPr>
              <a:t> </a:t>
            </a:r>
            <a:r>
              <a:rPr lang="en-US" dirty="0" err="1" smtClean="0">
                <a:latin typeface="Times New Roman"/>
                <a:ea typeface="Calibri"/>
                <a:cs typeface="Times New Roman"/>
              </a:rPr>
              <a:t>Permasalahannya</a:t>
            </a:r>
            <a:endParaRPr lang="en-US" sz="2800" dirty="0">
              <a:ea typeface="Calibri"/>
              <a:cs typeface="Times New Roman"/>
            </a:endParaRPr>
          </a:p>
          <a:p>
            <a:pPr>
              <a:buNone/>
            </a:pPr>
            <a:endParaRPr lang="en-US" dirty="0"/>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100" y="381000"/>
            <a:ext cx="7499350" cy="5867400"/>
          </a:xfrm>
        </p:spPr>
        <p:txBody>
          <a:bodyPr/>
          <a:lstStyle/>
          <a:p>
            <a:pPr algn="just" eaLnBrk="1" hangingPunct="1">
              <a:buFont typeface="Wingdings 2" pitchFamily="18" charset="2"/>
              <a:buNone/>
            </a:pPr>
            <a:r>
              <a:rPr lang="en-US" sz="2000" smtClean="0"/>
              <a:t>Sedangkan Fungsi Training Need Analysis </a:t>
            </a:r>
            <a:r>
              <a:rPr lang="en-US" sz="2000" i="1" smtClean="0"/>
              <a:t>Training Need Analysis </a:t>
            </a:r>
            <a:r>
              <a:rPr lang="en-US" sz="2000" smtClean="0"/>
              <a:t>(TNA) yaitu :</a:t>
            </a:r>
          </a:p>
          <a:p>
            <a:pPr lvl="1" algn="just" eaLnBrk="1" hangingPunct="1"/>
            <a:r>
              <a:rPr lang="en-US" sz="1600" smtClean="0"/>
              <a:t>Mengumpulkan informasi tentang </a:t>
            </a:r>
            <a:r>
              <a:rPr lang="en-US" sz="1600" i="1" smtClean="0"/>
              <a:t>skill, knowledge dan feeling</a:t>
            </a:r>
            <a:r>
              <a:rPr lang="en-US" sz="1600" smtClean="0"/>
              <a:t> pekerja;</a:t>
            </a:r>
          </a:p>
          <a:p>
            <a:pPr lvl="1" algn="just" eaLnBrk="1" hangingPunct="1"/>
            <a:r>
              <a:rPr lang="en-US" sz="1600" smtClean="0"/>
              <a:t>Mengumpulkan informasi tentang </a:t>
            </a:r>
            <a:r>
              <a:rPr lang="en-US" sz="1600" i="1" smtClean="0"/>
              <a:t>job conten</a:t>
            </a:r>
            <a:r>
              <a:rPr lang="en-US" sz="1600" smtClean="0"/>
              <a:t>t dan</a:t>
            </a:r>
            <a:r>
              <a:rPr lang="en-US" sz="1600" i="1" smtClean="0"/>
              <a:t> job context</a:t>
            </a:r>
            <a:r>
              <a:rPr lang="en-US" sz="1600" smtClean="0"/>
              <a:t>;</a:t>
            </a:r>
          </a:p>
          <a:p>
            <a:pPr lvl="1" algn="just" eaLnBrk="1" hangingPunct="1"/>
            <a:r>
              <a:rPr lang="en-US" sz="1600" smtClean="0"/>
              <a:t>Medefinisikan kinerja standar dan kinerja aktual dalam rincian yang operasional;</a:t>
            </a:r>
          </a:p>
          <a:p>
            <a:pPr lvl="1" algn="just" eaLnBrk="1" hangingPunct="1"/>
            <a:r>
              <a:rPr lang="en-US" sz="1600" smtClean="0"/>
              <a:t>Melibatkan stakeholders dan membentuk dukungan;</a:t>
            </a:r>
          </a:p>
          <a:p>
            <a:pPr lvl="1" algn="just" eaLnBrk="1" hangingPunct="1"/>
            <a:r>
              <a:rPr lang="en-US" sz="1600" smtClean="0"/>
              <a:t>Memberi data untuk keperluan perencanaan</a:t>
            </a:r>
          </a:p>
          <a:p>
            <a:pPr eaLnBrk="1" hangingPunct="1">
              <a:buFont typeface="Wingdings 2" pitchFamily="18" charset="2"/>
              <a:buNone/>
            </a:pPr>
            <a:r>
              <a:rPr lang="en-US" sz="2100" smtClean="0"/>
              <a:t>Tahapan TNA mempunyai elemen penting yaitu :</a:t>
            </a:r>
          </a:p>
          <a:p>
            <a:pPr lvl="1" eaLnBrk="1" hangingPunct="1"/>
            <a:r>
              <a:rPr lang="en-US" sz="1700" smtClean="0"/>
              <a:t>Identifikasi masalah</a:t>
            </a:r>
          </a:p>
          <a:p>
            <a:pPr lvl="1" eaLnBrk="1" hangingPunct="1"/>
            <a:r>
              <a:rPr lang="en-US" sz="1700" smtClean="0"/>
              <a:t>Identifikasi kebutuhan</a:t>
            </a:r>
          </a:p>
          <a:p>
            <a:pPr lvl="1" eaLnBrk="1" hangingPunct="1"/>
            <a:r>
              <a:rPr lang="en-US" sz="1700" smtClean="0"/>
              <a:t>Pengembangan standar kinerja</a:t>
            </a:r>
          </a:p>
          <a:p>
            <a:pPr lvl="1" eaLnBrk="1" hangingPunct="1"/>
            <a:r>
              <a:rPr lang="en-US" sz="1700" smtClean="0"/>
              <a:t>Identifikasi peserta</a:t>
            </a:r>
          </a:p>
          <a:p>
            <a:pPr lvl="1" eaLnBrk="1" hangingPunct="1"/>
            <a:r>
              <a:rPr lang="en-US" sz="1700" smtClean="0"/>
              <a:t>Pengembangan kriteria pelatihan</a:t>
            </a:r>
          </a:p>
          <a:p>
            <a:pPr lvl="1" eaLnBrk="1" hangingPunct="1"/>
            <a:r>
              <a:rPr lang="en-US" sz="1700" smtClean="0"/>
              <a:t>Perkiraan biaya</a:t>
            </a:r>
          </a:p>
          <a:p>
            <a:pPr lvl="1" eaLnBrk="1" hangingPunct="1"/>
            <a:r>
              <a:rPr lang="en-US" sz="1700" smtClean="0"/>
              <a:t>Keuntungan</a:t>
            </a:r>
          </a:p>
          <a:p>
            <a:pPr eaLnBrk="1" hangingPunct="1"/>
            <a:endParaRPr lang="en-US" smtClean="0"/>
          </a:p>
        </p:txBody>
      </p:sp>
      <p:sp>
        <p:nvSpPr>
          <p:cNvPr id="4" name="TextBox 3"/>
          <p:cNvSpPr txBox="1"/>
          <p:nvPr/>
        </p:nvSpPr>
        <p:spPr>
          <a:xfrm>
            <a:off x="6781800" y="6260068"/>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770" decel="100000"/>
                                        <p:tgtEl>
                                          <p:spTgt spid="3">
                                            <p:txEl>
                                              <p:pRg st="3" end="3"/>
                                            </p:txEl>
                                          </p:spTgt>
                                        </p:tgtEl>
                                      </p:cBhvr>
                                    </p:animEffect>
                                    <p:animScale>
                                      <p:cBhvr>
                                        <p:cTn id="26" dur="770" decel="100000"/>
                                        <p:tgtEl>
                                          <p:spTgt spid="3">
                                            <p:txEl>
                                              <p:pRg st="3" end="3"/>
                                            </p:txEl>
                                          </p:spTgt>
                                        </p:tgtEl>
                                      </p:cBhvr>
                                      <p:from x="10000" y="10000"/>
                                      <p:to x="200000" y="450000"/>
                                    </p:animScale>
                                    <p:animScale>
                                      <p:cBhvr>
                                        <p:cTn id="27" dur="1230" accel="100000" fill="hold">
                                          <p:stCondLst>
                                            <p:cond delay="770"/>
                                          </p:stCondLst>
                                        </p:cTn>
                                        <p:tgtEl>
                                          <p:spTgt spid="3">
                                            <p:txEl>
                                              <p:pRg st="3" end="3"/>
                                            </p:txEl>
                                          </p:spTgt>
                                        </p:tgtEl>
                                      </p:cBhvr>
                                      <p:from x="200000" y="450000"/>
                                      <p:to x="100000" y="100000"/>
                                    </p:animScale>
                                    <p:set>
                                      <p:cBhvr>
                                        <p:cTn id="28" dur="770" fill="hold"/>
                                        <p:tgtEl>
                                          <p:spTgt spid="3">
                                            <p:txEl>
                                              <p:pRg st="3" end="3"/>
                                            </p:txEl>
                                          </p:spTgt>
                                        </p:tgtEl>
                                        <p:attrNameLst>
                                          <p:attrName>ppt_x</p:attrName>
                                        </p:attrNameLst>
                                      </p:cBhvr>
                                      <p:to>
                                        <p:strVal val="(0.5)"/>
                                      </p:to>
                                    </p:set>
                                    <p:anim from="(0.5)" to="(#ppt_x)" calcmode="lin" valueType="num">
                                      <p:cBhvr>
                                        <p:cTn id="29" dur="1230" accel="100000" fill="hold">
                                          <p:stCondLst>
                                            <p:cond delay="770"/>
                                          </p:stCondLst>
                                        </p:cTn>
                                        <p:tgtEl>
                                          <p:spTgt spid="3">
                                            <p:txEl>
                                              <p:pRg st="3" end="3"/>
                                            </p:txEl>
                                          </p:spTgt>
                                        </p:tgtEl>
                                        <p:attrNameLst>
                                          <p:attrName>ppt_x</p:attrName>
                                        </p:attrNameLst>
                                      </p:cBhvr>
                                    </p:anim>
                                    <p:set>
                                      <p:cBhvr>
                                        <p:cTn id="30" dur="770" fill="hold"/>
                                        <p:tgtEl>
                                          <p:spTgt spid="3">
                                            <p:txEl>
                                              <p:pRg st="3" end="3"/>
                                            </p:txEl>
                                          </p:spTgt>
                                        </p:tgtEl>
                                        <p:attrNameLst>
                                          <p:attrName>ppt_y</p:attrName>
                                        </p:attrNameLst>
                                      </p:cBhvr>
                                      <p:to>
                                        <p:strVal val="(#ppt_y+0.4)"/>
                                      </p:to>
                                    </p:set>
                                    <p:anim from="(#ppt_y+0.4)" to="(#ppt_y)" calcmode="lin" valueType="num">
                                      <p:cBhvr>
                                        <p:cTn id="31" dur="1230" accel="100000" fill="hold">
                                          <p:stCondLst>
                                            <p:cond delay="770"/>
                                          </p:stCondLst>
                                        </p:cTn>
                                        <p:tgtEl>
                                          <p:spTgt spid="3">
                                            <p:txEl>
                                              <p:pRg st="3" end="3"/>
                                            </p:txEl>
                                          </p:spTgt>
                                        </p:tgtEl>
                                        <p:attrNameLst>
                                          <p:attrName>ppt_y</p:attrName>
                                        </p:attrNameLst>
                                      </p:cBhvr>
                                    </p:anim>
                                  </p:childTnLst>
                                </p:cTn>
                              </p:par>
                            </p:childTnLst>
                          </p:cTn>
                        </p:par>
                      </p:childTnLst>
                    </p:cTn>
                  </p:par>
                  <p:par>
                    <p:cTn id="32" fill="hold">
                      <p:stCondLst>
                        <p:cond delay="indefinite"/>
                      </p:stCondLst>
                      <p:childTnLst>
                        <p:par>
                          <p:cTn id="33" fill="hold">
                            <p:stCondLst>
                              <p:cond delay="0"/>
                            </p:stCondLst>
                            <p:childTnLst>
                              <p:par>
                                <p:cTn id="34" presetID="26" presetClass="entr" presetSubtype="0"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wipe(down)">
                                      <p:cBhvr>
                                        <p:cTn id="36" dur="580">
                                          <p:stCondLst>
                                            <p:cond delay="0"/>
                                          </p:stCondLst>
                                        </p:cTn>
                                        <p:tgtEl>
                                          <p:spTgt spid="3">
                                            <p:txEl>
                                              <p:pRg st="4" end="4"/>
                                            </p:txEl>
                                          </p:spTgt>
                                        </p:tgtEl>
                                      </p:cBhvr>
                                    </p:animEffect>
                                    <p:anim calcmode="lin" valueType="num">
                                      <p:cBhvr>
                                        <p:cTn id="37"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2" dur="26">
                                          <p:stCondLst>
                                            <p:cond delay="650"/>
                                          </p:stCondLst>
                                        </p:cTn>
                                        <p:tgtEl>
                                          <p:spTgt spid="3">
                                            <p:txEl>
                                              <p:pRg st="4" end="4"/>
                                            </p:txEl>
                                          </p:spTgt>
                                        </p:tgtEl>
                                      </p:cBhvr>
                                      <p:to x="100000" y="60000"/>
                                    </p:animScale>
                                    <p:animScale>
                                      <p:cBhvr>
                                        <p:cTn id="43" dur="166" decel="50000">
                                          <p:stCondLst>
                                            <p:cond delay="676"/>
                                          </p:stCondLst>
                                        </p:cTn>
                                        <p:tgtEl>
                                          <p:spTgt spid="3">
                                            <p:txEl>
                                              <p:pRg st="4" end="4"/>
                                            </p:txEl>
                                          </p:spTgt>
                                        </p:tgtEl>
                                      </p:cBhvr>
                                      <p:to x="100000" y="100000"/>
                                    </p:animScale>
                                    <p:animScale>
                                      <p:cBhvr>
                                        <p:cTn id="44" dur="26">
                                          <p:stCondLst>
                                            <p:cond delay="1312"/>
                                          </p:stCondLst>
                                        </p:cTn>
                                        <p:tgtEl>
                                          <p:spTgt spid="3">
                                            <p:txEl>
                                              <p:pRg st="4" end="4"/>
                                            </p:txEl>
                                          </p:spTgt>
                                        </p:tgtEl>
                                      </p:cBhvr>
                                      <p:to x="100000" y="80000"/>
                                    </p:animScale>
                                    <p:animScale>
                                      <p:cBhvr>
                                        <p:cTn id="45" dur="166" decel="50000">
                                          <p:stCondLst>
                                            <p:cond delay="1338"/>
                                          </p:stCondLst>
                                        </p:cTn>
                                        <p:tgtEl>
                                          <p:spTgt spid="3">
                                            <p:txEl>
                                              <p:pRg st="4" end="4"/>
                                            </p:txEl>
                                          </p:spTgt>
                                        </p:tgtEl>
                                      </p:cBhvr>
                                      <p:to x="100000" y="100000"/>
                                    </p:animScale>
                                    <p:animScale>
                                      <p:cBhvr>
                                        <p:cTn id="46" dur="26">
                                          <p:stCondLst>
                                            <p:cond delay="1642"/>
                                          </p:stCondLst>
                                        </p:cTn>
                                        <p:tgtEl>
                                          <p:spTgt spid="3">
                                            <p:txEl>
                                              <p:pRg st="4" end="4"/>
                                            </p:txEl>
                                          </p:spTgt>
                                        </p:tgtEl>
                                      </p:cBhvr>
                                      <p:to x="100000" y="90000"/>
                                    </p:animScale>
                                    <p:animScale>
                                      <p:cBhvr>
                                        <p:cTn id="47" dur="166" decel="50000">
                                          <p:stCondLst>
                                            <p:cond delay="1668"/>
                                          </p:stCondLst>
                                        </p:cTn>
                                        <p:tgtEl>
                                          <p:spTgt spid="3">
                                            <p:txEl>
                                              <p:pRg st="4" end="4"/>
                                            </p:txEl>
                                          </p:spTgt>
                                        </p:tgtEl>
                                      </p:cBhvr>
                                      <p:to x="100000" y="100000"/>
                                    </p:animScale>
                                    <p:animScale>
                                      <p:cBhvr>
                                        <p:cTn id="48" dur="26">
                                          <p:stCondLst>
                                            <p:cond delay="1808"/>
                                          </p:stCondLst>
                                        </p:cTn>
                                        <p:tgtEl>
                                          <p:spTgt spid="3">
                                            <p:txEl>
                                              <p:pRg st="4" end="4"/>
                                            </p:txEl>
                                          </p:spTgt>
                                        </p:tgtEl>
                                      </p:cBhvr>
                                      <p:to x="100000" y="95000"/>
                                    </p:animScale>
                                    <p:animScale>
                                      <p:cBhvr>
                                        <p:cTn id="49" dur="166" decel="50000">
                                          <p:stCondLst>
                                            <p:cond delay="1834"/>
                                          </p:stCondLst>
                                        </p:cTn>
                                        <p:tgtEl>
                                          <p:spTgt spid="3">
                                            <p:txEl>
                                              <p:pRg st="4" end="4"/>
                                            </p:txEl>
                                          </p:spTgt>
                                        </p:tgtEl>
                                      </p:cBhvr>
                                      <p:to x="100000" y="100000"/>
                                    </p:animScale>
                                  </p:childTnLst>
                                </p:cTn>
                              </p:par>
                            </p:childTnLst>
                          </p:cTn>
                        </p:par>
                      </p:childTnLst>
                    </p:cTn>
                  </p:par>
                  <p:par>
                    <p:cTn id="50" fill="hold">
                      <p:stCondLst>
                        <p:cond delay="indefinite"/>
                      </p:stCondLst>
                      <p:childTnLst>
                        <p:par>
                          <p:cTn id="51" fill="hold">
                            <p:stCondLst>
                              <p:cond delay="0"/>
                            </p:stCondLst>
                            <p:childTnLst>
                              <p:par>
                                <p:cTn id="52" presetID="52" presetClass="entr" presetSubtype="0" fill="hold"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Scale>
                                      <p:cBhvr>
                                        <p:cTn id="54" dur="2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5" dur="2000" decel="50000" fill="hold">
                                          <p:stCondLst>
                                            <p:cond delay="0"/>
                                          </p:stCondLst>
                                        </p:cTn>
                                        <p:tgtEl>
                                          <p:spTgt spid="3">
                                            <p:txEl>
                                              <p:pRg st="5" end="5"/>
                                            </p:txEl>
                                          </p:spTgt>
                                        </p:tgtEl>
                                        <p:attrNameLst>
                                          <p:attrName>ppt_x</p:attrName>
                                          <p:attrName>ppt_y</p:attrName>
                                        </p:attrNameLst>
                                      </p:cBhvr>
                                    </p:animMotion>
                                    <p:animEffect transition="in" filter="fade">
                                      <p:cBhvr>
                                        <p:cTn id="56" dur="2000"/>
                                        <p:tgtEl>
                                          <p:spTgt spid="3">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 calcmode="lin" valueType="num">
                                      <p:cBhvr>
                                        <p:cTn id="61"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2" dur="20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30" presetClass="entr" presetSubtype="0" fill="hold" nodeType="clickEffect">
                                  <p:stCondLst>
                                    <p:cond delay="0"/>
                                  </p:stCondLst>
                                  <p:childTnLst>
                                    <p:set>
                                      <p:cBhvr>
                                        <p:cTn id="66" dur="1" fill="hold">
                                          <p:stCondLst>
                                            <p:cond delay="0"/>
                                          </p:stCondLst>
                                        </p:cTn>
                                        <p:tgtEl>
                                          <p:spTgt spid="3">
                                            <p:txEl>
                                              <p:pRg st="7" end="7"/>
                                            </p:txEl>
                                          </p:spTgt>
                                        </p:tgtEl>
                                        <p:attrNameLst>
                                          <p:attrName>style.visibility</p:attrName>
                                        </p:attrNameLst>
                                      </p:cBhvr>
                                      <p:to>
                                        <p:strVal val="visible"/>
                                      </p:to>
                                    </p:set>
                                    <p:animEffect transition="in" filter="fade">
                                      <p:cBhvr>
                                        <p:cTn id="67" dur="1600" decel="100000"/>
                                        <p:tgtEl>
                                          <p:spTgt spid="3">
                                            <p:txEl>
                                              <p:pRg st="7" end="7"/>
                                            </p:txEl>
                                          </p:spTgt>
                                        </p:tgtEl>
                                      </p:cBhvr>
                                    </p:animEffect>
                                    <p:anim calcmode="lin" valueType="num">
                                      <p:cBhvr>
                                        <p:cTn id="68" dur="1600" decel="100000" fill="hold"/>
                                        <p:tgtEl>
                                          <p:spTgt spid="3">
                                            <p:txEl>
                                              <p:pRg st="7" end="7"/>
                                            </p:txEl>
                                          </p:spTgt>
                                        </p:tgtEl>
                                        <p:attrNameLst>
                                          <p:attrName>style.rotation</p:attrName>
                                        </p:attrNameLst>
                                      </p:cBhvr>
                                      <p:tavLst>
                                        <p:tav tm="0">
                                          <p:val>
                                            <p:fltVal val="-90"/>
                                          </p:val>
                                        </p:tav>
                                        <p:tav tm="100000">
                                          <p:val>
                                            <p:fltVal val="0"/>
                                          </p:val>
                                        </p:tav>
                                      </p:tavLst>
                                    </p:anim>
                                    <p:anim calcmode="lin" valueType="num">
                                      <p:cBhvr>
                                        <p:cTn id="69" dur="1600" decel="100000" fill="hold"/>
                                        <p:tgtEl>
                                          <p:spTgt spid="3">
                                            <p:txEl>
                                              <p:pRg st="7" end="7"/>
                                            </p:txEl>
                                          </p:spTgt>
                                        </p:tgtEl>
                                        <p:attrNameLst>
                                          <p:attrName>ppt_x</p:attrName>
                                        </p:attrNameLst>
                                      </p:cBhvr>
                                      <p:tavLst>
                                        <p:tav tm="0">
                                          <p:val>
                                            <p:strVal val="#ppt_x+0.4"/>
                                          </p:val>
                                        </p:tav>
                                        <p:tav tm="100000">
                                          <p:val>
                                            <p:strVal val="#ppt_x-0.05"/>
                                          </p:val>
                                        </p:tav>
                                      </p:tavLst>
                                    </p:anim>
                                    <p:anim calcmode="lin" valueType="num">
                                      <p:cBhvr>
                                        <p:cTn id="70" dur="1600" decel="100000" fill="hold"/>
                                        <p:tgtEl>
                                          <p:spTgt spid="3">
                                            <p:txEl>
                                              <p:pRg st="7" end="7"/>
                                            </p:txEl>
                                          </p:spTgt>
                                        </p:tgtEl>
                                        <p:attrNameLst>
                                          <p:attrName>ppt_y</p:attrName>
                                        </p:attrNameLst>
                                      </p:cBhvr>
                                      <p:tavLst>
                                        <p:tav tm="0">
                                          <p:val>
                                            <p:strVal val="#ppt_y-0.4"/>
                                          </p:val>
                                        </p:tav>
                                        <p:tav tm="100000">
                                          <p:val>
                                            <p:strVal val="#ppt_y+0.1"/>
                                          </p:val>
                                        </p:tav>
                                      </p:tavLst>
                                    </p:anim>
                                    <p:anim calcmode="lin" valueType="num">
                                      <p:cBhvr>
                                        <p:cTn id="71" dur="400" accel="100000" fill="hold">
                                          <p:stCondLst>
                                            <p:cond delay="1600"/>
                                          </p:stCondLst>
                                        </p:cTn>
                                        <p:tgtEl>
                                          <p:spTgt spid="3">
                                            <p:txEl>
                                              <p:pRg st="7" end="7"/>
                                            </p:txEl>
                                          </p:spTgt>
                                        </p:tgtEl>
                                        <p:attrNameLst>
                                          <p:attrName>ppt_x</p:attrName>
                                        </p:attrNameLst>
                                      </p:cBhvr>
                                      <p:tavLst>
                                        <p:tav tm="0">
                                          <p:val>
                                            <p:strVal val="#ppt_x-0.05"/>
                                          </p:val>
                                        </p:tav>
                                        <p:tav tm="100000">
                                          <p:val>
                                            <p:strVal val="#ppt_x"/>
                                          </p:val>
                                        </p:tav>
                                      </p:tavLst>
                                    </p:anim>
                                    <p:anim calcmode="lin" valueType="num">
                                      <p:cBhvr>
                                        <p:cTn id="72" dur="400" accel="100000" fill="hold">
                                          <p:stCondLst>
                                            <p:cond delay="1600"/>
                                          </p:stCondLst>
                                        </p:cTn>
                                        <p:tgtEl>
                                          <p:spTgt spid="3">
                                            <p:txEl>
                                              <p:pRg st="7" end="7"/>
                                            </p:txEl>
                                          </p:spTgt>
                                        </p:tgtEl>
                                        <p:attrNameLst>
                                          <p:attrName>ppt_y</p:attrName>
                                        </p:attrNameLst>
                                      </p:cBhvr>
                                      <p:tavLst>
                                        <p:tav tm="0">
                                          <p:val>
                                            <p:strVal val="#ppt_y+0.1"/>
                                          </p:val>
                                        </p:tav>
                                        <p:tav tm="100000">
                                          <p:val>
                                            <p:strVal val="#ppt_y"/>
                                          </p:val>
                                        </p:tav>
                                      </p:tavLst>
                                    </p:anim>
                                  </p:childTnLst>
                                </p:cTn>
                              </p:par>
                              <p:par>
                                <p:cTn id="73" presetID="30" presetClass="entr" presetSubtype="0" fill="hold" nodeType="withEffect">
                                  <p:stCondLst>
                                    <p:cond delay="0"/>
                                  </p:stCondLst>
                                  <p:childTnLst>
                                    <p:set>
                                      <p:cBhvr>
                                        <p:cTn id="74" dur="1" fill="hold">
                                          <p:stCondLst>
                                            <p:cond delay="0"/>
                                          </p:stCondLst>
                                        </p:cTn>
                                        <p:tgtEl>
                                          <p:spTgt spid="3">
                                            <p:txEl>
                                              <p:pRg st="8" end="8"/>
                                            </p:txEl>
                                          </p:spTgt>
                                        </p:tgtEl>
                                        <p:attrNameLst>
                                          <p:attrName>style.visibility</p:attrName>
                                        </p:attrNameLst>
                                      </p:cBhvr>
                                      <p:to>
                                        <p:strVal val="visible"/>
                                      </p:to>
                                    </p:set>
                                    <p:animEffect transition="in" filter="fade">
                                      <p:cBhvr>
                                        <p:cTn id="75" dur="1600" decel="100000"/>
                                        <p:tgtEl>
                                          <p:spTgt spid="3">
                                            <p:txEl>
                                              <p:pRg st="8" end="8"/>
                                            </p:txEl>
                                          </p:spTgt>
                                        </p:tgtEl>
                                      </p:cBhvr>
                                    </p:animEffect>
                                    <p:anim calcmode="lin" valueType="num">
                                      <p:cBhvr>
                                        <p:cTn id="76" dur="1600" decel="100000" fill="hold"/>
                                        <p:tgtEl>
                                          <p:spTgt spid="3">
                                            <p:txEl>
                                              <p:pRg st="8" end="8"/>
                                            </p:txEl>
                                          </p:spTgt>
                                        </p:tgtEl>
                                        <p:attrNameLst>
                                          <p:attrName>style.rotation</p:attrName>
                                        </p:attrNameLst>
                                      </p:cBhvr>
                                      <p:tavLst>
                                        <p:tav tm="0">
                                          <p:val>
                                            <p:fltVal val="-90"/>
                                          </p:val>
                                        </p:tav>
                                        <p:tav tm="100000">
                                          <p:val>
                                            <p:fltVal val="0"/>
                                          </p:val>
                                        </p:tav>
                                      </p:tavLst>
                                    </p:anim>
                                    <p:anim calcmode="lin" valueType="num">
                                      <p:cBhvr>
                                        <p:cTn id="77" dur="1600" decel="100000" fill="hold"/>
                                        <p:tgtEl>
                                          <p:spTgt spid="3">
                                            <p:txEl>
                                              <p:pRg st="8" end="8"/>
                                            </p:txEl>
                                          </p:spTgt>
                                        </p:tgtEl>
                                        <p:attrNameLst>
                                          <p:attrName>ppt_x</p:attrName>
                                        </p:attrNameLst>
                                      </p:cBhvr>
                                      <p:tavLst>
                                        <p:tav tm="0">
                                          <p:val>
                                            <p:strVal val="#ppt_x+0.4"/>
                                          </p:val>
                                        </p:tav>
                                        <p:tav tm="100000">
                                          <p:val>
                                            <p:strVal val="#ppt_x-0.05"/>
                                          </p:val>
                                        </p:tav>
                                      </p:tavLst>
                                    </p:anim>
                                    <p:anim calcmode="lin" valueType="num">
                                      <p:cBhvr>
                                        <p:cTn id="78" dur="1600" decel="100000" fill="hold"/>
                                        <p:tgtEl>
                                          <p:spTgt spid="3">
                                            <p:txEl>
                                              <p:pRg st="8" end="8"/>
                                            </p:txEl>
                                          </p:spTgt>
                                        </p:tgtEl>
                                        <p:attrNameLst>
                                          <p:attrName>ppt_y</p:attrName>
                                        </p:attrNameLst>
                                      </p:cBhvr>
                                      <p:tavLst>
                                        <p:tav tm="0">
                                          <p:val>
                                            <p:strVal val="#ppt_y-0.4"/>
                                          </p:val>
                                        </p:tav>
                                        <p:tav tm="100000">
                                          <p:val>
                                            <p:strVal val="#ppt_y+0.1"/>
                                          </p:val>
                                        </p:tav>
                                      </p:tavLst>
                                    </p:anim>
                                    <p:anim calcmode="lin" valueType="num">
                                      <p:cBhvr>
                                        <p:cTn id="79" dur="400" accel="100000" fill="hold">
                                          <p:stCondLst>
                                            <p:cond delay="1600"/>
                                          </p:stCondLst>
                                        </p:cTn>
                                        <p:tgtEl>
                                          <p:spTgt spid="3">
                                            <p:txEl>
                                              <p:pRg st="8" end="8"/>
                                            </p:txEl>
                                          </p:spTgt>
                                        </p:tgtEl>
                                        <p:attrNameLst>
                                          <p:attrName>ppt_x</p:attrName>
                                        </p:attrNameLst>
                                      </p:cBhvr>
                                      <p:tavLst>
                                        <p:tav tm="0">
                                          <p:val>
                                            <p:strVal val="#ppt_x-0.05"/>
                                          </p:val>
                                        </p:tav>
                                        <p:tav tm="100000">
                                          <p:val>
                                            <p:strVal val="#ppt_x"/>
                                          </p:val>
                                        </p:tav>
                                      </p:tavLst>
                                    </p:anim>
                                    <p:anim calcmode="lin" valueType="num">
                                      <p:cBhvr>
                                        <p:cTn id="80" dur="400" accel="100000" fill="hold">
                                          <p:stCondLst>
                                            <p:cond delay="1600"/>
                                          </p:stCondLst>
                                        </p:cTn>
                                        <p:tgtEl>
                                          <p:spTgt spid="3">
                                            <p:txEl>
                                              <p:pRg st="8" end="8"/>
                                            </p:txEl>
                                          </p:spTgt>
                                        </p:tgtEl>
                                        <p:attrNameLst>
                                          <p:attrName>ppt_y</p:attrName>
                                        </p:attrNameLst>
                                      </p:cBhvr>
                                      <p:tavLst>
                                        <p:tav tm="0">
                                          <p:val>
                                            <p:strVal val="#ppt_y+0.1"/>
                                          </p:val>
                                        </p:tav>
                                        <p:tav tm="100000">
                                          <p:val>
                                            <p:strVal val="#ppt_y"/>
                                          </p:val>
                                        </p:tav>
                                      </p:tavLst>
                                    </p:anim>
                                  </p:childTnLst>
                                </p:cTn>
                              </p:par>
                              <p:par>
                                <p:cTn id="81" presetID="30" presetClass="entr" presetSubtype="0" fill="hold" nodeType="withEffect">
                                  <p:stCondLst>
                                    <p:cond delay="0"/>
                                  </p:stCondLst>
                                  <p:childTnLst>
                                    <p:set>
                                      <p:cBhvr>
                                        <p:cTn id="82" dur="1" fill="hold">
                                          <p:stCondLst>
                                            <p:cond delay="0"/>
                                          </p:stCondLst>
                                        </p:cTn>
                                        <p:tgtEl>
                                          <p:spTgt spid="3">
                                            <p:txEl>
                                              <p:pRg st="9" end="9"/>
                                            </p:txEl>
                                          </p:spTgt>
                                        </p:tgtEl>
                                        <p:attrNameLst>
                                          <p:attrName>style.visibility</p:attrName>
                                        </p:attrNameLst>
                                      </p:cBhvr>
                                      <p:to>
                                        <p:strVal val="visible"/>
                                      </p:to>
                                    </p:set>
                                    <p:animEffect transition="in" filter="fade">
                                      <p:cBhvr>
                                        <p:cTn id="83" dur="1600" decel="100000"/>
                                        <p:tgtEl>
                                          <p:spTgt spid="3">
                                            <p:txEl>
                                              <p:pRg st="9" end="9"/>
                                            </p:txEl>
                                          </p:spTgt>
                                        </p:tgtEl>
                                      </p:cBhvr>
                                    </p:animEffect>
                                    <p:anim calcmode="lin" valueType="num">
                                      <p:cBhvr>
                                        <p:cTn id="84" dur="1600" decel="100000" fill="hold"/>
                                        <p:tgtEl>
                                          <p:spTgt spid="3">
                                            <p:txEl>
                                              <p:pRg st="9" end="9"/>
                                            </p:txEl>
                                          </p:spTgt>
                                        </p:tgtEl>
                                        <p:attrNameLst>
                                          <p:attrName>style.rotation</p:attrName>
                                        </p:attrNameLst>
                                      </p:cBhvr>
                                      <p:tavLst>
                                        <p:tav tm="0">
                                          <p:val>
                                            <p:fltVal val="-90"/>
                                          </p:val>
                                        </p:tav>
                                        <p:tav tm="100000">
                                          <p:val>
                                            <p:fltVal val="0"/>
                                          </p:val>
                                        </p:tav>
                                      </p:tavLst>
                                    </p:anim>
                                    <p:anim calcmode="lin" valueType="num">
                                      <p:cBhvr>
                                        <p:cTn id="85" dur="1600" decel="100000" fill="hold"/>
                                        <p:tgtEl>
                                          <p:spTgt spid="3">
                                            <p:txEl>
                                              <p:pRg st="9" end="9"/>
                                            </p:txEl>
                                          </p:spTgt>
                                        </p:tgtEl>
                                        <p:attrNameLst>
                                          <p:attrName>ppt_x</p:attrName>
                                        </p:attrNameLst>
                                      </p:cBhvr>
                                      <p:tavLst>
                                        <p:tav tm="0">
                                          <p:val>
                                            <p:strVal val="#ppt_x+0.4"/>
                                          </p:val>
                                        </p:tav>
                                        <p:tav tm="100000">
                                          <p:val>
                                            <p:strVal val="#ppt_x-0.05"/>
                                          </p:val>
                                        </p:tav>
                                      </p:tavLst>
                                    </p:anim>
                                    <p:anim calcmode="lin" valueType="num">
                                      <p:cBhvr>
                                        <p:cTn id="86" dur="1600" decel="100000" fill="hold"/>
                                        <p:tgtEl>
                                          <p:spTgt spid="3">
                                            <p:txEl>
                                              <p:pRg st="9" end="9"/>
                                            </p:txEl>
                                          </p:spTgt>
                                        </p:tgtEl>
                                        <p:attrNameLst>
                                          <p:attrName>ppt_y</p:attrName>
                                        </p:attrNameLst>
                                      </p:cBhvr>
                                      <p:tavLst>
                                        <p:tav tm="0">
                                          <p:val>
                                            <p:strVal val="#ppt_y-0.4"/>
                                          </p:val>
                                        </p:tav>
                                        <p:tav tm="100000">
                                          <p:val>
                                            <p:strVal val="#ppt_y+0.1"/>
                                          </p:val>
                                        </p:tav>
                                      </p:tavLst>
                                    </p:anim>
                                    <p:anim calcmode="lin" valueType="num">
                                      <p:cBhvr>
                                        <p:cTn id="87" dur="400" accel="100000" fill="hold">
                                          <p:stCondLst>
                                            <p:cond delay="1600"/>
                                          </p:stCondLst>
                                        </p:cTn>
                                        <p:tgtEl>
                                          <p:spTgt spid="3">
                                            <p:txEl>
                                              <p:pRg st="9" end="9"/>
                                            </p:txEl>
                                          </p:spTgt>
                                        </p:tgtEl>
                                        <p:attrNameLst>
                                          <p:attrName>ppt_x</p:attrName>
                                        </p:attrNameLst>
                                      </p:cBhvr>
                                      <p:tavLst>
                                        <p:tav tm="0">
                                          <p:val>
                                            <p:strVal val="#ppt_x-0.05"/>
                                          </p:val>
                                        </p:tav>
                                        <p:tav tm="100000">
                                          <p:val>
                                            <p:strVal val="#ppt_x"/>
                                          </p:val>
                                        </p:tav>
                                      </p:tavLst>
                                    </p:anim>
                                    <p:anim calcmode="lin" valueType="num">
                                      <p:cBhvr>
                                        <p:cTn id="88" dur="400" accel="100000" fill="hold">
                                          <p:stCondLst>
                                            <p:cond delay="1600"/>
                                          </p:stCondLst>
                                        </p:cTn>
                                        <p:tgtEl>
                                          <p:spTgt spid="3">
                                            <p:txEl>
                                              <p:pRg st="9" end="9"/>
                                            </p:txEl>
                                          </p:spTgt>
                                        </p:tgtEl>
                                        <p:attrNameLst>
                                          <p:attrName>ppt_y</p:attrName>
                                        </p:attrNameLst>
                                      </p:cBhvr>
                                      <p:tavLst>
                                        <p:tav tm="0">
                                          <p:val>
                                            <p:strVal val="#ppt_y+0.1"/>
                                          </p:val>
                                        </p:tav>
                                        <p:tav tm="100000">
                                          <p:val>
                                            <p:strVal val="#ppt_y"/>
                                          </p:val>
                                        </p:tav>
                                      </p:tavLst>
                                    </p:anim>
                                  </p:childTnLst>
                                </p:cTn>
                              </p:par>
                              <p:par>
                                <p:cTn id="89" presetID="30" presetClass="entr" presetSubtype="0" fill="hold" nodeType="withEffect">
                                  <p:stCondLst>
                                    <p:cond delay="0"/>
                                  </p:stCondLst>
                                  <p:childTnLst>
                                    <p:set>
                                      <p:cBhvr>
                                        <p:cTn id="90" dur="1" fill="hold">
                                          <p:stCondLst>
                                            <p:cond delay="0"/>
                                          </p:stCondLst>
                                        </p:cTn>
                                        <p:tgtEl>
                                          <p:spTgt spid="3">
                                            <p:txEl>
                                              <p:pRg st="10" end="10"/>
                                            </p:txEl>
                                          </p:spTgt>
                                        </p:tgtEl>
                                        <p:attrNameLst>
                                          <p:attrName>style.visibility</p:attrName>
                                        </p:attrNameLst>
                                      </p:cBhvr>
                                      <p:to>
                                        <p:strVal val="visible"/>
                                      </p:to>
                                    </p:set>
                                    <p:animEffect transition="in" filter="fade">
                                      <p:cBhvr>
                                        <p:cTn id="91" dur="1600" decel="100000"/>
                                        <p:tgtEl>
                                          <p:spTgt spid="3">
                                            <p:txEl>
                                              <p:pRg st="10" end="10"/>
                                            </p:txEl>
                                          </p:spTgt>
                                        </p:tgtEl>
                                      </p:cBhvr>
                                    </p:animEffect>
                                    <p:anim calcmode="lin" valueType="num">
                                      <p:cBhvr>
                                        <p:cTn id="92" dur="1600" decel="100000" fill="hold"/>
                                        <p:tgtEl>
                                          <p:spTgt spid="3">
                                            <p:txEl>
                                              <p:pRg st="10" end="10"/>
                                            </p:txEl>
                                          </p:spTgt>
                                        </p:tgtEl>
                                        <p:attrNameLst>
                                          <p:attrName>style.rotation</p:attrName>
                                        </p:attrNameLst>
                                      </p:cBhvr>
                                      <p:tavLst>
                                        <p:tav tm="0">
                                          <p:val>
                                            <p:fltVal val="-90"/>
                                          </p:val>
                                        </p:tav>
                                        <p:tav tm="100000">
                                          <p:val>
                                            <p:fltVal val="0"/>
                                          </p:val>
                                        </p:tav>
                                      </p:tavLst>
                                    </p:anim>
                                    <p:anim calcmode="lin" valueType="num">
                                      <p:cBhvr>
                                        <p:cTn id="93" dur="1600" decel="100000" fill="hold"/>
                                        <p:tgtEl>
                                          <p:spTgt spid="3">
                                            <p:txEl>
                                              <p:pRg st="10" end="10"/>
                                            </p:txEl>
                                          </p:spTgt>
                                        </p:tgtEl>
                                        <p:attrNameLst>
                                          <p:attrName>ppt_x</p:attrName>
                                        </p:attrNameLst>
                                      </p:cBhvr>
                                      <p:tavLst>
                                        <p:tav tm="0">
                                          <p:val>
                                            <p:strVal val="#ppt_x+0.4"/>
                                          </p:val>
                                        </p:tav>
                                        <p:tav tm="100000">
                                          <p:val>
                                            <p:strVal val="#ppt_x-0.05"/>
                                          </p:val>
                                        </p:tav>
                                      </p:tavLst>
                                    </p:anim>
                                    <p:anim calcmode="lin" valueType="num">
                                      <p:cBhvr>
                                        <p:cTn id="94" dur="1600" decel="100000" fill="hold"/>
                                        <p:tgtEl>
                                          <p:spTgt spid="3">
                                            <p:txEl>
                                              <p:pRg st="10" end="10"/>
                                            </p:txEl>
                                          </p:spTgt>
                                        </p:tgtEl>
                                        <p:attrNameLst>
                                          <p:attrName>ppt_y</p:attrName>
                                        </p:attrNameLst>
                                      </p:cBhvr>
                                      <p:tavLst>
                                        <p:tav tm="0">
                                          <p:val>
                                            <p:strVal val="#ppt_y-0.4"/>
                                          </p:val>
                                        </p:tav>
                                        <p:tav tm="100000">
                                          <p:val>
                                            <p:strVal val="#ppt_y+0.1"/>
                                          </p:val>
                                        </p:tav>
                                      </p:tavLst>
                                    </p:anim>
                                    <p:anim calcmode="lin" valueType="num">
                                      <p:cBhvr>
                                        <p:cTn id="95" dur="400" accel="100000" fill="hold">
                                          <p:stCondLst>
                                            <p:cond delay="1600"/>
                                          </p:stCondLst>
                                        </p:cTn>
                                        <p:tgtEl>
                                          <p:spTgt spid="3">
                                            <p:txEl>
                                              <p:pRg st="10" end="10"/>
                                            </p:txEl>
                                          </p:spTgt>
                                        </p:tgtEl>
                                        <p:attrNameLst>
                                          <p:attrName>ppt_x</p:attrName>
                                        </p:attrNameLst>
                                      </p:cBhvr>
                                      <p:tavLst>
                                        <p:tav tm="0">
                                          <p:val>
                                            <p:strVal val="#ppt_x-0.05"/>
                                          </p:val>
                                        </p:tav>
                                        <p:tav tm="100000">
                                          <p:val>
                                            <p:strVal val="#ppt_x"/>
                                          </p:val>
                                        </p:tav>
                                      </p:tavLst>
                                    </p:anim>
                                    <p:anim calcmode="lin" valueType="num">
                                      <p:cBhvr>
                                        <p:cTn id="96" dur="400" accel="100000" fill="hold">
                                          <p:stCondLst>
                                            <p:cond delay="1600"/>
                                          </p:stCondLst>
                                        </p:cTn>
                                        <p:tgtEl>
                                          <p:spTgt spid="3">
                                            <p:txEl>
                                              <p:pRg st="10" end="10"/>
                                            </p:txEl>
                                          </p:spTgt>
                                        </p:tgtEl>
                                        <p:attrNameLst>
                                          <p:attrName>ppt_y</p:attrName>
                                        </p:attrNameLst>
                                      </p:cBhvr>
                                      <p:tavLst>
                                        <p:tav tm="0">
                                          <p:val>
                                            <p:strVal val="#ppt_y+0.1"/>
                                          </p:val>
                                        </p:tav>
                                        <p:tav tm="100000">
                                          <p:val>
                                            <p:strVal val="#ppt_y"/>
                                          </p:val>
                                        </p:tav>
                                      </p:tavLst>
                                    </p:anim>
                                  </p:childTnLst>
                                </p:cTn>
                              </p:par>
                              <p:par>
                                <p:cTn id="97" presetID="30" presetClass="entr" presetSubtype="0" fill="hold" nodeType="withEffect">
                                  <p:stCondLst>
                                    <p:cond delay="0"/>
                                  </p:stCondLst>
                                  <p:childTnLst>
                                    <p:set>
                                      <p:cBhvr>
                                        <p:cTn id="98" dur="1" fill="hold">
                                          <p:stCondLst>
                                            <p:cond delay="0"/>
                                          </p:stCondLst>
                                        </p:cTn>
                                        <p:tgtEl>
                                          <p:spTgt spid="3">
                                            <p:txEl>
                                              <p:pRg st="11" end="11"/>
                                            </p:txEl>
                                          </p:spTgt>
                                        </p:tgtEl>
                                        <p:attrNameLst>
                                          <p:attrName>style.visibility</p:attrName>
                                        </p:attrNameLst>
                                      </p:cBhvr>
                                      <p:to>
                                        <p:strVal val="visible"/>
                                      </p:to>
                                    </p:set>
                                    <p:animEffect transition="in" filter="fade">
                                      <p:cBhvr>
                                        <p:cTn id="99" dur="1600" decel="100000"/>
                                        <p:tgtEl>
                                          <p:spTgt spid="3">
                                            <p:txEl>
                                              <p:pRg st="11" end="11"/>
                                            </p:txEl>
                                          </p:spTgt>
                                        </p:tgtEl>
                                      </p:cBhvr>
                                    </p:animEffect>
                                    <p:anim calcmode="lin" valueType="num">
                                      <p:cBhvr>
                                        <p:cTn id="100" dur="1600" decel="100000" fill="hold"/>
                                        <p:tgtEl>
                                          <p:spTgt spid="3">
                                            <p:txEl>
                                              <p:pRg st="11" end="11"/>
                                            </p:txEl>
                                          </p:spTgt>
                                        </p:tgtEl>
                                        <p:attrNameLst>
                                          <p:attrName>style.rotation</p:attrName>
                                        </p:attrNameLst>
                                      </p:cBhvr>
                                      <p:tavLst>
                                        <p:tav tm="0">
                                          <p:val>
                                            <p:fltVal val="-90"/>
                                          </p:val>
                                        </p:tav>
                                        <p:tav tm="100000">
                                          <p:val>
                                            <p:fltVal val="0"/>
                                          </p:val>
                                        </p:tav>
                                      </p:tavLst>
                                    </p:anim>
                                    <p:anim calcmode="lin" valueType="num">
                                      <p:cBhvr>
                                        <p:cTn id="101" dur="1600" decel="100000" fill="hold"/>
                                        <p:tgtEl>
                                          <p:spTgt spid="3">
                                            <p:txEl>
                                              <p:pRg st="11" end="11"/>
                                            </p:txEl>
                                          </p:spTgt>
                                        </p:tgtEl>
                                        <p:attrNameLst>
                                          <p:attrName>ppt_x</p:attrName>
                                        </p:attrNameLst>
                                      </p:cBhvr>
                                      <p:tavLst>
                                        <p:tav tm="0">
                                          <p:val>
                                            <p:strVal val="#ppt_x+0.4"/>
                                          </p:val>
                                        </p:tav>
                                        <p:tav tm="100000">
                                          <p:val>
                                            <p:strVal val="#ppt_x-0.05"/>
                                          </p:val>
                                        </p:tav>
                                      </p:tavLst>
                                    </p:anim>
                                    <p:anim calcmode="lin" valueType="num">
                                      <p:cBhvr>
                                        <p:cTn id="102" dur="1600" decel="100000" fill="hold"/>
                                        <p:tgtEl>
                                          <p:spTgt spid="3">
                                            <p:txEl>
                                              <p:pRg st="11" end="11"/>
                                            </p:txEl>
                                          </p:spTgt>
                                        </p:tgtEl>
                                        <p:attrNameLst>
                                          <p:attrName>ppt_y</p:attrName>
                                        </p:attrNameLst>
                                      </p:cBhvr>
                                      <p:tavLst>
                                        <p:tav tm="0">
                                          <p:val>
                                            <p:strVal val="#ppt_y-0.4"/>
                                          </p:val>
                                        </p:tav>
                                        <p:tav tm="100000">
                                          <p:val>
                                            <p:strVal val="#ppt_y+0.1"/>
                                          </p:val>
                                        </p:tav>
                                      </p:tavLst>
                                    </p:anim>
                                    <p:anim calcmode="lin" valueType="num">
                                      <p:cBhvr>
                                        <p:cTn id="103" dur="400" accel="100000" fill="hold">
                                          <p:stCondLst>
                                            <p:cond delay="1600"/>
                                          </p:stCondLst>
                                        </p:cTn>
                                        <p:tgtEl>
                                          <p:spTgt spid="3">
                                            <p:txEl>
                                              <p:pRg st="11" end="11"/>
                                            </p:txEl>
                                          </p:spTgt>
                                        </p:tgtEl>
                                        <p:attrNameLst>
                                          <p:attrName>ppt_x</p:attrName>
                                        </p:attrNameLst>
                                      </p:cBhvr>
                                      <p:tavLst>
                                        <p:tav tm="0">
                                          <p:val>
                                            <p:strVal val="#ppt_x-0.05"/>
                                          </p:val>
                                        </p:tav>
                                        <p:tav tm="100000">
                                          <p:val>
                                            <p:strVal val="#ppt_x"/>
                                          </p:val>
                                        </p:tav>
                                      </p:tavLst>
                                    </p:anim>
                                    <p:anim calcmode="lin" valueType="num">
                                      <p:cBhvr>
                                        <p:cTn id="104" dur="400" accel="100000" fill="hold">
                                          <p:stCondLst>
                                            <p:cond delay="1600"/>
                                          </p:stCondLst>
                                        </p:cTn>
                                        <p:tgtEl>
                                          <p:spTgt spid="3">
                                            <p:txEl>
                                              <p:pRg st="11" end="11"/>
                                            </p:txEl>
                                          </p:spTgt>
                                        </p:tgtEl>
                                        <p:attrNameLst>
                                          <p:attrName>ppt_y</p:attrName>
                                        </p:attrNameLst>
                                      </p:cBhvr>
                                      <p:tavLst>
                                        <p:tav tm="0">
                                          <p:val>
                                            <p:strVal val="#ppt_y+0.1"/>
                                          </p:val>
                                        </p:tav>
                                        <p:tav tm="100000">
                                          <p:val>
                                            <p:strVal val="#ppt_y"/>
                                          </p:val>
                                        </p:tav>
                                      </p:tavLst>
                                    </p:anim>
                                  </p:childTnLst>
                                </p:cTn>
                              </p:par>
                              <p:par>
                                <p:cTn id="105" presetID="30" presetClass="entr" presetSubtype="0" fill="hold" nodeType="withEffect">
                                  <p:stCondLst>
                                    <p:cond delay="0"/>
                                  </p:stCondLst>
                                  <p:childTnLst>
                                    <p:set>
                                      <p:cBhvr>
                                        <p:cTn id="106" dur="1" fill="hold">
                                          <p:stCondLst>
                                            <p:cond delay="0"/>
                                          </p:stCondLst>
                                        </p:cTn>
                                        <p:tgtEl>
                                          <p:spTgt spid="3">
                                            <p:txEl>
                                              <p:pRg st="12" end="12"/>
                                            </p:txEl>
                                          </p:spTgt>
                                        </p:tgtEl>
                                        <p:attrNameLst>
                                          <p:attrName>style.visibility</p:attrName>
                                        </p:attrNameLst>
                                      </p:cBhvr>
                                      <p:to>
                                        <p:strVal val="visible"/>
                                      </p:to>
                                    </p:set>
                                    <p:animEffect transition="in" filter="fade">
                                      <p:cBhvr>
                                        <p:cTn id="107" dur="1600" decel="100000"/>
                                        <p:tgtEl>
                                          <p:spTgt spid="3">
                                            <p:txEl>
                                              <p:pRg st="12" end="12"/>
                                            </p:txEl>
                                          </p:spTgt>
                                        </p:tgtEl>
                                      </p:cBhvr>
                                    </p:animEffect>
                                    <p:anim calcmode="lin" valueType="num">
                                      <p:cBhvr>
                                        <p:cTn id="108" dur="1600" decel="100000" fill="hold"/>
                                        <p:tgtEl>
                                          <p:spTgt spid="3">
                                            <p:txEl>
                                              <p:pRg st="12" end="12"/>
                                            </p:txEl>
                                          </p:spTgt>
                                        </p:tgtEl>
                                        <p:attrNameLst>
                                          <p:attrName>style.rotation</p:attrName>
                                        </p:attrNameLst>
                                      </p:cBhvr>
                                      <p:tavLst>
                                        <p:tav tm="0">
                                          <p:val>
                                            <p:fltVal val="-90"/>
                                          </p:val>
                                        </p:tav>
                                        <p:tav tm="100000">
                                          <p:val>
                                            <p:fltVal val="0"/>
                                          </p:val>
                                        </p:tav>
                                      </p:tavLst>
                                    </p:anim>
                                    <p:anim calcmode="lin" valueType="num">
                                      <p:cBhvr>
                                        <p:cTn id="109" dur="1600" decel="100000" fill="hold"/>
                                        <p:tgtEl>
                                          <p:spTgt spid="3">
                                            <p:txEl>
                                              <p:pRg st="12" end="12"/>
                                            </p:txEl>
                                          </p:spTgt>
                                        </p:tgtEl>
                                        <p:attrNameLst>
                                          <p:attrName>ppt_x</p:attrName>
                                        </p:attrNameLst>
                                      </p:cBhvr>
                                      <p:tavLst>
                                        <p:tav tm="0">
                                          <p:val>
                                            <p:strVal val="#ppt_x+0.4"/>
                                          </p:val>
                                        </p:tav>
                                        <p:tav tm="100000">
                                          <p:val>
                                            <p:strVal val="#ppt_x-0.05"/>
                                          </p:val>
                                        </p:tav>
                                      </p:tavLst>
                                    </p:anim>
                                    <p:anim calcmode="lin" valueType="num">
                                      <p:cBhvr>
                                        <p:cTn id="110" dur="1600" decel="100000" fill="hold"/>
                                        <p:tgtEl>
                                          <p:spTgt spid="3">
                                            <p:txEl>
                                              <p:pRg st="12" end="12"/>
                                            </p:txEl>
                                          </p:spTgt>
                                        </p:tgtEl>
                                        <p:attrNameLst>
                                          <p:attrName>ppt_y</p:attrName>
                                        </p:attrNameLst>
                                      </p:cBhvr>
                                      <p:tavLst>
                                        <p:tav tm="0">
                                          <p:val>
                                            <p:strVal val="#ppt_y-0.4"/>
                                          </p:val>
                                        </p:tav>
                                        <p:tav tm="100000">
                                          <p:val>
                                            <p:strVal val="#ppt_y+0.1"/>
                                          </p:val>
                                        </p:tav>
                                      </p:tavLst>
                                    </p:anim>
                                    <p:anim calcmode="lin" valueType="num">
                                      <p:cBhvr>
                                        <p:cTn id="111" dur="400" accel="100000" fill="hold">
                                          <p:stCondLst>
                                            <p:cond delay="1600"/>
                                          </p:stCondLst>
                                        </p:cTn>
                                        <p:tgtEl>
                                          <p:spTgt spid="3">
                                            <p:txEl>
                                              <p:pRg st="12" end="12"/>
                                            </p:txEl>
                                          </p:spTgt>
                                        </p:tgtEl>
                                        <p:attrNameLst>
                                          <p:attrName>ppt_x</p:attrName>
                                        </p:attrNameLst>
                                      </p:cBhvr>
                                      <p:tavLst>
                                        <p:tav tm="0">
                                          <p:val>
                                            <p:strVal val="#ppt_x-0.05"/>
                                          </p:val>
                                        </p:tav>
                                        <p:tav tm="100000">
                                          <p:val>
                                            <p:strVal val="#ppt_x"/>
                                          </p:val>
                                        </p:tav>
                                      </p:tavLst>
                                    </p:anim>
                                    <p:anim calcmode="lin" valueType="num">
                                      <p:cBhvr>
                                        <p:cTn id="112" dur="400" accel="100000" fill="hold">
                                          <p:stCondLst>
                                            <p:cond delay="1600"/>
                                          </p:stCondLst>
                                        </p:cTn>
                                        <p:tgtEl>
                                          <p:spTgt spid="3">
                                            <p:txEl>
                                              <p:pRg st="12" end="12"/>
                                            </p:txEl>
                                          </p:spTgt>
                                        </p:tgtEl>
                                        <p:attrNameLst>
                                          <p:attrName>ppt_y</p:attrName>
                                        </p:attrNameLst>
                                      </p:cBhvr>
                                      <p:tavLst>
                                        <p:tav tm="0">
                                          <p:val>
                                            <p:strVal val="#ppt_y+0.1"/>
                                          </p:val>
                                        </p:tav>
                                        <p:tav tm="100000">
                                          <p:val>
                                            <p:strVal val="#ppt_y"/>
                                          </p:val>
                                        </p:tav>
                                      </p:tavLst>
                                    </p:anim>
                                  </p:childTnLst>
                                </p:cTn>
                              </p:par>
                              <p:par>
                                <p:cTn id="113" presetID="30" presetClass="entr" presetSubtype="0" fill="hold" nodeType="withEffect">
                                  <p:stCondLst>
                                    <p:cond delay="0"/>
                                  </p:stCondLst>
                                  <p:childTnLst>
                                    <p:set>
                                      <p:cBhvr>
                                        <p:cTn id="114" dur="1" fill="hold">
                                          <p:stCondLst>
                                            <p:cond delay="0"/>
                                          </p:stCondLst>
                                        </p:cTn>
                                        <p:tgtEl>
                                          <p:spTgt spid="3">
                                            <p:txEl>
                                              <p:pRg st="13" end="13"/>
                                            </p:txEl>
                                          </p:spTgt>
                                        </p:tgtEl>
                                        <p:attrNameLst>
                                          <p:attrName>style.visibility</p:attrName>
                                        </p:attrNameLst>
                                      </p:cBhvr>
                                      <p:to>
                                        <p:strVal val="visible"/>
                                      </p:to>
                                    </p:set>
                                    <p:animEffect transition="in" filter="fade">
                                      <p:cBhvr>
                                        <p:cTn id="115" dur="1600" decel="100000"/>
                                        <p:tgtEl>
                                          <p:spTgt spid="3">
                                            <p:txEl>
                                              <p:pRg st="13" end="13"/>
                                            </p:txEl>
                                          </p:spTgt>
                                        </p:tgtEl>
                                      </p:cBhvr>
                                    </p:animEffect>
                                    <p:anim calcmode="lin" valueType="num">
                                      <p:cBhvr>
                                        <p:cTn id="116" dur="1600" decel="100000" fill="hold"/>
                                        <p:tgtEl>
                                          <p:spTgt spid="3">
                                            <p:txEl>
                                              <p:pRg st="13" end="13"/>
                                            </p:txEl>
                                          </p:spTgt>
                                        </p:tgtEl>
                                        <p:attrNameLst>
                                          <p:attrName>style.rotation</p:attrName>
                                        </p:attrNameLst>
                                      </p:cBhvr>
                                      <p:tavLst>
                                        <p:tav tm="0">
                                          <p:val>
                                            <p:fltVal val="-90"/>
                                          </p:val>
                                        </p:tav>
                                        <p:tav tm="100000">
                                          <p:val>
                                            <p:fltVal val="0"/>
                                          </p:val>
                                        </p:tav>
                                      </p:tavLst>
                                    </p:anim>
                                    <p:anim calcmode="lin" valueType="num">
                                      <p:cBhvr>
                                        <p:cTn id="117" dur="1600" decel="100000" fill="hold"/>
                                        <p:tgtEl>
                                          <p:spTgt spid="3">
                                            <p:txEl>
                                              <p:pRg st="13" end="13"/>
                                            </p:txEl>
                                          </p:spTgt>
                                        </p:tgtEl>
                                        <p:attrNameLst>
                                          <p:attrName>ppt_x</p:attrName>
                                        </p:attrNameLst>
                                      </p:cBhvr>
                                      <p:tavLst>
                                        <p:tav tm="0">
                                          <p:val>
                                            <p:strVal val="#ppt_x+0.4"/>
                                          </p:val>
                                        </p:tav>
                                        <p:tav tm="100000">
                                          <p:val>
                                            <p:strVal val="#ppt_x-0.05"/>
                                          </p:val>
                                        </p:tav>
                                      </p:tavLst>
                                    </p:anim>
                                    <p:anim calcmode="lin" valueType="num">
                                      <p:cBhvr>
                                        <p:cTn id="118" dur="1600" decel="100000" fill="hold"/>
                                        <p:tgtEl>
                                          <p:spTgt spid="3">
                                            <p:txEl>
                                              <p:pRg st="13" end="13"/>
                                            </p:txEl>
                                          </p:spTgt>
                                        </p:tgtEl>
                                        <p:attrNameLst>
                                          <p:attrName>ppt_y</p:attrName>
                                        </p:attrNameLst>
                                      </p:cBhvr>
                                      <p:tavLst>
                                        <p:tav tm="0">
                                          <p:val>
                                            <p:strVal val="#ppt_y-0.4"/>
                                          </p:val>
                                        </p:tav>
                                        <p:tav tm="100000">
                                          <p:val>
                                            <p:strVal val="#ppt_y+0.1"/>
                                          </p:val>
                                        </p:tav>
                                      </p:tavLst>
                                    </p:anim>
                                    <p:anim calcmode="lin" valueType="num">
                                      <p:cBhvr>
                                        <p:cTn id="119" dur="400" accel="100000" fill="hold">
                                          <p:stCondLst>
                                            <p:cond delay="1600"/>
                                          </p:stCondLst>
                                        </p:cTn>
                                        <p:tgtEl>
                                          <p:spTgt spid="3">
                                            <p:txEl>
                                              <p:pRg st="13" end="13"/>
                                            </p:txEl>
                                          </p:spTgt>
                                        </p:tgtEl>
                                        <p:attrNameLst>
                                          <p:attrName>ppt_x</p:attrName>
                                        </p:attrNameLst>
                                      </p:cBhvr>
                                      <p:tavLst>
                                        <p:tav tm="0">
                                          <p:val>
                                            <p:strVal val="#ppt_x-0.05"/>
                                          </p:val>
                                        </p:tav>
                                        <p:tav tm="100000">
                                          <p:val>
                                            <p:strVal val="#ppt_x"/>
                                          </p:val>
                                        </p:tav>
                                      </p:tavLst>
                                    </p:anim>
                                    <p:anim calcmode="lin" valueType="num">
                                      <p:cBhvr>
                                        <p:cTn id="120" dur="400" accel="100000" fill="hold">
                                          <p:stCondLst>
                                            <p:cond delay="1600"/>
                                          </p:stCondLst>
                                        </p:cTn>
                                        <p:tgtEl>
                                          <p:spTgt spid="3">
                                            <p:txEl>
                                              <p:pRg st="13" end="1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0999"/>
            <a:ext cx="8229600" cy="5745165"/>
          </a:xfrm>
        </p:spPr>
        <p:txBody>
          <a:bodyPr>
            <a:normAutofit fontScale="70000" lnSpcReduction="20000"/>
          </a:bodyPr>
          <a:lstStyle/>
          <a:p>
            <a:pPr algn="just">
              <a:lnSpc>
                <a:spcPct val="150000"/>
              </a:lnSpc>
              <a:spcAft>
                <a:spcPts val="1000"/>
              </a:spcAft>
              <a:buNone/>
            </a:pPr>
            <a:r>
              <a:rPr lang="en-US" dirty="0" err="1" smtClean="0">
                <a:latin typeface="Times New Roman"/>
                <a:ea typeface="Calibri"/>
                <a:cs typeface="Times New Roman"/>
              </a:rPr>
              <a:t>Beberapa</a:t>
            </a:r>
            <a:r>
              <a:rPr lang="en-US" dirty="0" smtClean="0">
                <a:latin typeface="Times New Roman"/>
                <a:ea typeface="Calibri"/>
                <a:cs typeface="Times New Roman"/>
              </a:rPr>
              <a:t> </a:t>
            </a:r>
            <a:r>
              <a:rPr lang="en-US" dirty="0" err="1" smtClean="0">
                <a:latin typeface="Times New Roman"/>
                <a:ea typeface="Calibri"/>
                <a:cs typeface="Times New Roman"/>
              </a:rPr>
              <a:t>Metode</a:t>
            </a:r>
            <a:r>
              <a:rPr lang="en-US" dirty="0" smtClean="0">
                <a:latin typeface="Times New Roman"/>
                <a:ea typeface="Calibri"/>
                <a:cs typeface="Times New Roman"/>
              </a:rPr>
              <a:t> </a:t>
            </a:r>
            <a:r>
              <a:rPr lang="en-US" dirty="0" err="1" smtClean="0">
                <a:latin typeface="Times New Roman"/>
                <a:ea typeface="Calibri"/>
                <a:cs typeface="Times New Roman"/>
              </a:rPr>
              <a:t>Diklat</a:t>
            </a:r>
            <a:endParaRPr lang="en-US" sz="2800" dirty="0">
              <a:ea typeface="Calibri"/>
              <a:cs typeface="Times New Roman"/>
            </a:endParaRPr>
          </a:p>
          <a:p>
            <a:pPr algn="just">
              <a:lnSpc>
                <a:spcPct val="150000"/>
              </a:lnSpc>
              <a:spcAft>
                <a:spcPts val="1000"/>
              </a:spcAft>
              <a:buNone/>
            </a:pPr>
            <a:r>
              <a:rPr lang="en-US" dirty="0" smtClean="0">
                <a:latin typeface="Times New Roman"/>
                <a:ea typeface="Calibri"/>
                <a:cs typeface="Times New Roman"/>
              </a:rPr>
              <a:t>	</a:t>
            </a:r>
            <a:r>
              <a:rPr lang="en-US" dirty="0" err="1" smtClean="0">
                <a:latin typeface="Times New Roman"/>
                <a:ea typeface="Calibri"/>
                <a:cs typeface="Times New Roman"/>
              </a:rPr>
              <a:t>Ada</a:t>
            </a:r>
            <a:r>
              <a:rPr lang="en-US" dirty="0" smtClean="0">
                <a:latin typeface="Times New Roman"/>
                <a:ea typeface="Calibri"/>
                <a:cs typeface="Times New Roman"/>
              </a:rPr>
              <a:t> </a:t>
            </a:r>
            <a:r>
              <a:rPr lang="en-US" dirty="0" err="1" smtClean="0">
                <a:latin typeface="Times New Roman"/>
                <a:ea typeface="Calibri"/>
                <a:cs typeface="Times New Roman"/>
              </a:rPr>
              <a:t>beberapa</a:t>
            </a:r>
            <a:r>
              <a:rPr lang="en-US" dirty="0" smtClean="0">
                <a:latin typeface="Times New Roman"/>
                <a:ea typeface="Calibri"/>
                <a:cs typeface="Times New Roman"/>
              </a:rPr>
              <a:t> </a:t>
            </a:r>
            <a:r>
              <a:rPr lang="en-US" dirty="0" err="1" smtClean="0">
                <a:latin typeface="Times New Roman"/>
                <a:ea typeface="Calibri"/>
                <a:cs typeface="Times New Roman"/>
              </a:rPr>
              <a:t>metode</a:t>
            </a:r>
            <a:r>
              <a:rPr lang="en-US" dirty="0" smtClean="0">
                <a:latin typeface="Times New Roman"/>
                <a:ea typeface="Calibri"/>
                <a:cs typeface="Times New Roman"/>
              </a:rPr>
              <a:t> yang </a:t>
            </a:r>
            <a:r>
              <a:rPr lang="en-US" dirty="0" err="1" smtClean="0">
                <a:latin typeface="Times New Roman"/>
                <a:ea typeface="Calibri"/>
                <a:cs typeface="Times New Roman"/>
              </a:rPr>
              <a:t>dapat</a:t>
            </a:r>
            <a:r>
              <a:rPr lang="en-US" dirty="0" smtClean="0">
                <a:latin typeface="Times New Roman"/>
                <a:ea typeface="Calibri"/>
                <a:cs typeface="Times New Roman"/>
              </a:rPr>
              <a:t> </a:t>
            </a:r>
            <a:r>
              <a:rPr lang="en-US" dirty="0" err="1" smtClean="0">
                <a:latin typeface="Times New Roman"/>
                <a:ea typeface="Calibri"/>
                <a:cs typeface="Times New Roman"/>
              </a:rPr>
              <a:t>diterapkan</a:t>
            </a:r>
            <a:r>
              <a:rPr lang="en-US" dirty="0">
                <a:latin typeface="Times New Roman"/>
                <a:ea typeface="Calibri"/>
                <a:cs typeface="Times New Roman"/>
              </a:rPr>
              <a:t> </a:t>
            </a:r>
            <a:r>
              <a:rPr lang="en-US" dirty="0" err="1" smtClean="0">
                <a:latin typeface="Times New Roman"/>
                <a:ea typeface="Calibri"/>
                <a:cs typeface="Times New Roman"/>
              </a:rPr>
              <a:t>dalam</a:t>
            </a:r>
            <a:r>
              <a:rPr lang="en-US" dirty="0" smtClean="0">
                <a:latin typeface="Times New Roman"/>
                <a:ea typeface="Calibri"/>
                <a:cs typeface="Times New Roman"/>
              </a:rPr>
              <a:t> </a:t>
            </a:r>
            <a:r>
              <a:rPr lang="en-US" dirty="0" err="1" smtClean="0">
                <a:latin typeface="Times New Roman"/>
                <a:ea typeface="Calibri"/>
                <a:cs typeface="Times New Roman"/>
              </a:rPr>
              <a:t>kegiatan</a:t>
            </a:r>
            <a:r>
              <a:rPr lang="en-US" dirty="0" smtClean="0">
                <a:latin typeface="Times New Roman"/>
                <a:ea typeface="Calibri"/>
                <a:cs typeface="Times New Roman"/>
              </a:rPr>
              <a:t> </a:t>
            </a:r>
            <a:r>
              <a:rPr lang="en-US" dirty="0" err="1" smtClean="0">
                <a:latin typeface="Times New Roman"/>
                <a:ea typeface="Calibri"/>
                <a:cs typeface="Times New Roman"/>
              </a:rPr>
              <a:t>diklat</a:t>
            </a:r>
            <a:r>
              <a:rPr lang="en-US" dirty="0" smtClean="0">
                <a:latin typeface="Times New Roman"/>
                <a:ea typeface="Calibri"/>
                <a:cs typeface="Times New Roman"/>
              </a:rPr>
              <a:t>, </a:t>
            </a:r>
            <a:r>
              <a:rPr lang="en-US" dirty="0" err="1" smtClean="0">
                <a:latin typeface="Times New Roman"/>
                <a:ea typeface="Calibri"/>
                <a:cs typeface="Times New Roman"/>
              </a:rPr>
              <a:t>yakni</a:t>
            </a:r>
            <a:r>
              <a:rPr lang="en-US" dirty="0" smtClean="0">
                <a:latin typeface="Times New Roman"/>
                <a:ea typeface="Calibri"/>
                <a:cs typeface="Times New Roman"/>
              </a:rPr>
              <a:t> :</a:t>
            </a:r>
            <a:endParaRPr lang="en-US" sz="2800" dirty="0">
              <a:ea typeface="Calibri"/>
              <a:cs typeface="Times New Roman"/>
            </a:endParaRPr>
          </a:p>
          <a:p>
            <a:pPr marL="514350" indent="-514350">
              <a:buFont typeface="+mj-lt"/>
              <a:buAutoNum type="arabicPeriod"/>
            </a:pPr>
            <a:r>
              <a:rPr lang="en-US" dirty="0" err="1" smtClean="0">
                <a:latin typeface="Times New Roman" pitchFamily="18" charset="0"/>
                <a:cs typeface="Times New Roman" pitchFamily="18" charset="0"/>
              </a:rPr>
              <a:t>Ceramah</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Kuliah</a:t>
            </a:r>
            <a:r>
              <a:rPr lang="en-US" dirty="0" smtClean="0">
                <a:latin typeface="Times New Roman" pitchFamily="18" charset="0"/>
                <a:cs typeface="Times New Roman" pitchFamily="18" charset="0"/>
              </a:rPr>
              <a:t>/Tutorial</a:t>
            </a:r>
          </a:p>
          <a:p>
            <a:pPr marL="514350" indent="-514350">
              <a:buFont typeface="+mj-lt"/>
              <a:buAutoNum type="arabicPeriod"/>
            </a:pPr>
            <a:r>
              <a:rPr lang="en-US" dirty="0" smtClean="0">
                <a:latin typeface="Times New Roman" pitchFamily="18" charset="0"/>
                <a:cs typeface="Times New Roman" pitchFamily="18" charset="0"/>
              </a:rPr>
              <a:t>Tanya </a:t>
            </a:r>
            <a:r>
              <a:rPr lang="en-US" dirty="0" err="1" smtClean="0">
                <a:latin typeface="Times New Roman" pitchFamily="18" charset="0"/>
                <a:cs typeface="Times New Roman" pitchFamily="18" charset="0"/>
              </a:rPr>
              <a:t>jawab</a:t>
            </a:r>
            <a:endParaRPr lang="en-US" dirty="0">
              <a:latin typeface="Times New Roman" pitchFamily="18" charset="0"/>
              <a:cs typeface="Times New Roman" pitchFamily="18" charset="0"/>
            </a:endParaRPr>
          </a:p>
          <a:p>
            <a:pPr marL="514350" indent="-514350">
              <a:buFont typeface="+mj-lt"/>
              <a:buAutoNum type="arabicPeriod"/>
            </a:pPr>
            <a:r>
              <a:rPr lang="en-US" dirty="0" err="1" smtClean="0">
                <a:latin typeface="Times New Roman" pitchFamily="18" charset="0"/>
                <a:cs typeface="Times New Roman" pitchFamily="18" charset="0"/>
              </a:rPr>
              <a:t>Diskusi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Kelompok</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Discussion)</a:t>
            </a:r>
          </a:p>
          <a:p>
            <a:pPr marL="514350" indent="-514350">
              <a:buFont typeface="+mj-lt"/>
              <a:buAutoNum type="arabicPeriod"/>
            </a:pPr>
            <a:r>
              <a:rPr lang="en-US" dirty="0" err="1" smtClean="0">
                <a:latin typeface="Times New Roman" pitchFamily="18" charset="0"/>
                <a:cs typeface="Times New Roman" pitchFamily="18" charset="0"/>
              </a:rPr>
              <a:t>Latihan</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Exercise)</a:t>
            </a:r>
          </a:p>
          <a:p>
            <a:pPr marL="514350" indent="-514350">
              <a:buFont typeface="+mj-lt"/>
              <a:buAutoNum type="arabicPeriod"/>
            </a:pPr>
            <a:r>
              <a:rPr lang="en-US" dirty="0" err="1" smtClean="0">
                <a:latin typeface="Times New Roman" pitchFamily="18" charset="0"/>
                <a:cs typeface="Times New Roman" pitchFamily="18" charset="0"/>
              </a:rPr>
              <a:t>Studi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kasus</a:t>
            </a:r>
            <a:r>
              <a:rPr lang="en-US" dirty="0">
                <a:latin typeface="Times New Roman" pitchFamily="18" charset="0"/>
                <a:cs typeface="Times New Roman" pitchFamily="18" charset="0"/>
              </a:rPr>
              <a:t> (Case </a:t>
            </a:r>
            <a:r>
              <a:rPr lang="en-US" dirty="0" smtClean="0">
                <a:latin typeface="Times New Roman" pitchFamily="18" charset="0"/>
                <a:cs typeface="Times New Roman" pitchFamily="18" charset="0"/>
              </a:rPr>
              <a:t>Study)</a:t>
            </a:r>
          </a:p>
          <a:p>
            <a:pPr marL="514350" indent="-514350">
              <a:buFont typeface="+mj-lt"/>
              <a:buAutoNum type="arabicPeriod"/>
            </a:pPr>
            <a:r>
              <a:rPr lang="en-US" dirty="0" err="1" smtClean="0">
                <a:latin typeface="Times New Roman" pitchFamily="18" charset="0"/>
                <a:cs typeface="Times New Roman" pitchFamily="18" charset="0"/>
              </a:rPr>
              <a:t>Curah</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pendapat</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Brainstorming)</a:t>
            </a:r>
          </a:p>
          <a:p>
            <a:pPr marL="514350" indent="-514350">
              <a:buFont typeface="+mj-lt"/>
              <a:buAutoNum type="arabicPeriod"/>
            </a:pPr>
            <a:r>
              <a:rPr lang="en-US" dirty="0" smtClean="0">
                <a:latin typeface="Times New Roman" pitchFamily="18" charset="0"/>
                <a:cs typeface="Times New Roman" pitchFamily="18" charset="0"/>
              </a:rPr>
              <a:t>Seminar </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Seminar)</a:t>
            </a:r>
          </a:p>
          <a:p>
            <a:pPr marL="514350" indent="-514350">
              <a:buFont typeface="+mj-lt"/>
              <a:buAutoNum type="arabicPeriod"/>
            </a:pPr>
            <a:r>
              <a:rPr lang="en-US" dirty="0" err="1" smtClean="0">
                <a:latin typeface="Times New Roman" pitchFamily="18" charset="0"/>
                <a:cs typeface="Times New Roman" pitchFamily="18" charset="0"/>
              </a:rPr>
              <a:t>Penugasan</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t>
            </a:r>
            <a:r>
              <a:rPr lang="en-US" dirty="0" err="1" smtClean="0">
                <a:latin typeface="Times New Roman" pitchFamily="18" charset="0"/>
                <a:cs typeface="Times New Roman" pitchFamily="18" charset="0"/>
              </a:rPr>
              <a:t>Resitation</a:t>
            </a:r>
            <a:r>
              <a:rPr lang="en-US" dirty="0" smtClean="0">
                <a:latin typeface="Times New Roman" pitchFamily="18" charset="0"/>
                <a:cs typeface="Times New Roman" pitchFamily="18" charset="0"/>
              </a:rPr>
              <a:t>)</a:t>
            </a:r>
          </a:p>
          <a:p>
            <a:pPr marL="514350" indent="-514350">
              <a:buFont typeface="+mj-lt"/>
              <a:buAutoNum type="arabicPeriod"/>
            </a:pPr>
            <a:r>
              <a:rPr lang="en-US" dirty="0" err="1" smtClean="0">
                <a:latin typeface="Times New Roman" pitchFamily="18" charset="0"/>
                <a:cs typeface="Times New Roman" pitchFamily="18" charset="0"/>
              </a:rPr>
              <a:t>Simulasi</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Simulation)</a:t>
            </a:r>
          </a:p>
          <a:p>
            <a:pPr marL="514350" indent="-514350">
              <a:buFont typeface="+mj-lt"/>
              <a:buAutoNum type="arabicPeriod"/>
            </a:pPr>
            <a:r>
              <a:rPr lang="en-US" dirty="0" err="1" smtClean="0">
                <a:latin typeface="Times New Roman" pitchFamily="18" charset="0"/>
                <a:cs typeface="Times New Roman" pitchFamily="18" charset="0"/>
              </a:rPr>
              <a:t>Bermain</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Peran</a:t>
            </a:r>
            <a:r>
              <a:rPr lang="en-US" dirty="0">
                <a:latin typeface="Times New Roman" pitchFamily="18" charset="0"/>
                <a:cs typeface="Times New Roman" pitchFamily="18" charset="0"/>
              </a:rPr>
              <a:t> (Role </a:t>
            </a:r>
            <a:r>
              <a:rPr lang="en-US" dirty="0" smtClean="0">
                <a:latin typeface="Times New Roman" pitchFamily="18" charset="0"/>
                <a:cs typeface="Times New Roman" pitchFamily="18" charset="0"/>
              </a:rPr>
              <a:t>Playing)</a:t>
            </a:r>
          </a:p>
          <a:p>
            <a:pPr marL="514350" indent="-514350">
              <a:buFont typeface="+mj-lt"/>
              <a:buAutoNum type="arabicPeriod"/>
            </a:pPr>
            <a:r>
              <a:rPr lang="en-US" dirty="0" err="1" smtClean="0">
                <a:latin typeface="Times New Roman" pitchFamily="18" charset="0"/>
                <a:cs typeface="Times New Roman" pitchFamily="18" charset="0"/>
              </a:rPr>
              <a:t>Demonstrasi</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Demonstration)</a:t>
            </a:r>
          </a:p>
          <a:p>
            <a:pPr marL="514350" indent="-514350">
              <a:buFont typeface="+mj-lt"/>
              <a:buAutoNum type="arabicPeriod"/>
            </a:pPr>
            <a:r>
              <a:rPr lang="en-US" dirty="0" err="1" smtClean="0">
                <a:latin typeface="Times New Roman" pitchFamily="18" charset="0"/>
                <a:cs typeface="Times New Roman" pitchFamily="18" charset="0"/>
              </a:rPr>
              <a:t>Praktek</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kerja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lapangan</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PKL)</a:t>
            </a:r>
          </a:p>
          <a:p>
            <a:pPr marL="514350" indent="-514350">
              <a:buFont typeface="+mj-lt"/>
              <a:buAutoNum type="arabicPeriod"/>
            </a:pPr>
            <a:r>
              <a:rPr lang="en-US" dirty="0" err="1" smtClean="0">
                <a:latin typeface="Times New Roman" pitchFamily="18" charset="0"/>
                <a:cs typeface="Times New Roman" pitchFamily="18" charset="0"/>
              </a:rPr>
              <a:t>Tugas</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Baca (</a:t>
            </a:r>
            <a:r>
              <a:rPr lang="en-US" dirty="0" smtClean="0">
                <a:latin typeface="Times New Roman" pitchFamily="18" charset="0"/>
                <a:cs typeface="Times New Roman" pitchFamily="18" charset="0"/>
              </a:rPr>
              <a:t>Reading)</a:t>
            </a:r>
          </a:p>
          <a:p>
            <a:pPr marL="514350" indent="-514350">
              <a:buFont typeface="+mj-lt"/>
              <a:buAutoNum type="arabicPeriod"/>
            </a:pPr>
            <a:r>
              <a:rPr lang="en-US" dirty="0" err="1" smtClean="0">
                <a:latin typeface="Times New Roman" pitchFamily="18" charset="0"/>
                <a:cs typeface="Times New Roman" pitchFamily="18" charset="0"/>
              </a:rPr>
              <a:t>Metode</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Proyek</a:t>
            </a:r>
            <a:r>
              <a:rPr lang="en-US" dirty="0">
                <a:latin typeface="Times New Roman" pitchFamily="18" charset="0"/>
                <a:cs typeface="Times New Roman" pitchFamily="18" charset="0"/>
              </a:rPr>
              <a:t> (Project)</a:t>
            </a:r>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399"/>
            <a:ext cx="8229600" cy="5973765"/>
          </a:xfrm>
        </p:spPr>
        <p:txBody>
          <a:bodyPr>
            <a:normAutofit/>
          </a:bodyPr>
          <a:lstStyle/>
          <a:p>
            <a:pPr algn="just">
              <a:lnSpc>
                <a:spcPct val="150000"/>
              </a:lnSpc>
              <a:spcAft>
                <a:spcPts val="1000"/>
              </a:spcAft>
              <a:buNone/>
            </a:pPr>
            <a:r>
              <a:rPr lang="en-US" sz="2400" dirty="0" err="1" smtClean="0">
                <a:latin typeface="Times New Roman"/>
                <a:ea typeface="Calibri"/>
                <a:cs typeface="Times New Roman"/>
              </a:rPr>
              <a:t>Paradigma</a:t>
            </a:r>
            <a:r>
              <a:rPr lang="en-US" sz="2400" dirty="0" smtClean="0">
                <a:latin typeface="Times New Roman"/>
                <a:ea typeface="Calibri"/>
                <a:cs typeface="Times New Roman"/>
              </a:rPr>
              <a:t> </a:t>
            </a:r>
            <a:r>
              <a:rPr lang="en-US" sz="2400" dirty="0" err="1" smtClean="0">
                <a:latin typeface="Times New Roman"/>
                <a:ea typeface="Calibri"/>
                <a:cs typeface="Times New Roman"/>
              </a:rPr>
              <a:t>Baru</a:t>
            </a:r>
            <a:r>
              <a:rPr lang="en-US" sz="2400" dirty="0" smtClean="0">
                <a:latin typeface="Times New Roman"/>
                <a:ea typeface="Calibri"/>
                <a:cs typeface="Times New Roman"/>
              </a:rPr>
              <a:t> (</a:t>
            </a:r>
            <a:r>
              <a:rPr lang="en-US" sz="2400" dirty="0" err="1" smtClean="0">
                <a:latin typeface="Times New Roman"/>
                <a:ea typeface="Calibri"/>
                <a:cs typeface="Times New Roman"/>
              </a:rPr>
              <a:t>Pelatihan</a:t>
            </a:r>
            <a:r>
              <a:rPr lang="en-US" sz="2400" dirty="0" smtClean="0">
                <a:latin typeface="Times New Roman"/>
                <a:ea typeface="Calibri"/>
                <a:cs typeface="Times New Roman"/>
              </a:rPr>
              <a:t> </a:t>
            </a:r>
            <a:r>
              <a:rPr lang="en-US" sz="2400" dirty="0" err="1" smtClean="0">
                <a:latin typeface="Times New Roman"/>
                <a:ea typeface="Calibri"/>
                <a:cs typeface="Times New Roman"/>
              </a:rPr>
              <a:t>Jarak</a:t>
            </a:r>
            <a:r>
              <a:rPr lang="en-US" sz="2400" dirty="0" smtClean="0">
                <a:latin typeface="Times New Roman"/>
                <a:ea typeface="Calibri"/>
                <a:cs typeface="Times New Roman"/>
              </a:rPr>
              <a:t> </a:t>
            </a:r>
            <a:r>
              <a:rPr lang="en-US" sz="2400" dirty="0" err="1" smtClean="0">
                <a:latin typeface="Times New Roman"/>
                <a:ea typeface="Calibri"/>
                <a:cs typeface="Times New Roman"/>
              </a:rPr>
              <a:t>Jauh</a:t>
            </a:r>
            <a:r>
              <a:rPr lang="en-US" sz="2400" dirty="0" smtClean="0">
                <a:latin typeface="Times New Roman"/>
                <a:ea typeface="Calibri"/>
                <a:cs typeface="Times New Roman"/>
              </a:rPr>
              <a:t>/ E-Learning)</a:t>
            </a:r>
            <a:endParaRPr lang="en-US" sz="2000" dirty="0">
              <a:ea typeface="Calibri"/>
              <a:cs typeface="Times New Roman"/>
            </a:endParaRPr>
          </a:p>
          <a:p>
            <a:pPr>
              <a:buNone/>
            </a:pPr>
            <a:r>
              <a:rPr lang="en-US" sz="2400" dirty="0" smtClean="0"/>
              <a:t>		</a:t>
            </a:r>
            <a:r>
              <a:rPr lang="en-US" sz="2400" dirty="0" err="1" smtClean="0"/>
              <a:t>Paradigma</a:t>
            </a:r>
            <a:r>
              <a:rPr lang="en-US" sz="2400" dirty="0" smtClean="0"/>
              <a:t> </a:t>
            </a:r>
            <a:r>
              <a:rPr lang="en-US" sz="2400" dirty="0" err="1"/>
              <a:t>baru</a:t>
            </a:r>
            <a:r>
              <a:rPr lang="en-US" sz="2400" dirty="0"/>
              <a:t> yang </a:t>
            </a:r>
            <a:r>
              <a:rPr lang="en-US" sz="2400" dirty="0" err="1"/>
              <a:t>menjadikan</a:t>
            </a:r>
            <a:r>
              <a:rPr lang="en-US" sz="2400" dirty="0"/>
              <a:t> </a:t>
            </a:r>
            <a:r>
              <a:rPr lang="en-US" sz="2400" dirty="0" err="1"/>
              <a:t>peserta</a:t>
            </a:r>
            <a:r>
              <a:rPr lang="en-US" sz="2400" dirty="0"/>
              <a:t> </a:t>
            </a:r>
            <a:r>
              <a:rPr lang="en-US" sz="2400" dirty="0" err="1"/>
              <a:t>didik</a:t>
            </a:r>
            <a:r>
              <a:rPr lang="en-US" sz="2400" dirty="0"/>
              <a:t> </a:t>
            </a:r>
            <a:r>
              <a:rPr lang="en-US" sz="2400" dirty="0" err="1"/>
              <a:t>sebagai</a:t>
            </a:r>
            <a:r>
              <a:rPr lang="en-US" sz="2400" dirty="0"/>
              <a:t> </a:t>
            </a:r>
            <a:r>
              <a:rPr lang="en-US" sz="2400" b="1" i="1" dirty="0"/>
              <a:t>active learner</a:t>
            </a:r>
            <a:r>
              <a:rPr lang="en-US" sz="2400" i="1" dirty="0"/>
              <a:t>  </a:t>
            </a:r>
            <a:r>
              <a:rPr lang="en-US" sz="2400" dirty="0" err="1"/>
              <a:t>saat</a:t>
            </a:r>
            <a:r>
              <a:rPr lang="en-US" sz="2400" dirty="0"/>
              <a:t> </a:t>
            </a:r>
            <a:r>
              <a:rPr lang="en-US" sz="2400" dirty="0" err="1"/>
              <a:t>ini</a:t>
            </a:r>
            <a:r>
              <a:rPr lang="en-US" sz="2400" dirty="0"/>
              <a:t> </a:t>
            </a:r>
            <a:r>
              <a:rPr lang="en-US" sz="2400" dirty="0" err="1"/>
              <a:t>mendapatkan</a:t>
            </a:r>
            <a:r>
              <a:rPr lang="en-US" sz="2400" dirty="0"/>
              <a:t> </a:t>
            </a:r>
            <a:r>
              <a:rPr lang="en-US" sz="2400" dirty="0" err="1"/>
              <a:t>sarana</a:t>
            </a:r>
            <a:r>
              <a:rPr lang="en-US" sz="2400" dirty="0"/>
              <a:t> yang </a:t>
            </a:r>
            <a:r>
              <a:rPr lang="en-US" sz="2400" dirty="0" err="1"/>
              <a:t>sesuai</a:t>
            </a:r>
            <a:r>
              <a:rPr lang="en-US" sz="2400" dirty="0"/>
              <a:t> </a:t>
            </a:r>
            <a:r>
              <a:rPr lang="en-US" sz="2400" dirty="0" err="1"/>
              <a:t>untuk</a:t>
            </a:r>
            <a:r>
              <a:rPr lang="en-US" sz="2400" dirty="0"/>
              <a:t> </a:t>
            </a:r>
            <a:r>
              <a:rPr lang="en-US" sz="2400" dirty="0" err="1"/>
              <a:t>diimplementasikan</a:t>
            </a:r>
            <a:r>
              <a:rPr lang="en-US" sz="2400" dirty="0"/>
              <a:t> </a:t>
            </a:r>
            <a:r>
              <a:rPr lang="en-US" sz="2400" dirty="0" err="1"/>
              <a:t>pada</a:t>
            </a:r>
            <a:r>
              <a:rPr lang="en-US" sz="2400" dirty="0"/>
              <a:t> system </a:t>
            </a:r>
            <a:r>
              <a:rPr lang="en-US" sz="2400" dirty="0" err="1"/>
              <a:t>pendidikan</a:t>
            </a:r>
            <a:r>
              <a:rPr lang="en-US" sz="2400" dirty="0"/>
              <a:t> </a:t>
            </a:r>
            <a:r>
              <a:rPr lang="en-US" sz="2400" dirty="0" err="1"/>
              <a:t>di</a:t>
            </a:r>
            <a:r>
              <a:rPr lang="en-US" sz="2400" dirty="0"/>
              <a:t> Indonesia </a:t>
            </a:r>
            <a:r>
              <a:rPr lang="en-US" sz="2400" dirty="0" err="1"/>
              <a:t>dengan</a:t>
            </a:r>
            <a:r>
              <a:rPr lang="en-US" sz="2400" dirty="0"/>
              <a:t> </a:t>
            </a:r>
            <a:r>
              <a:rPr lang="en-US" sz="2400" dirty="0" err="1"/>
              <a:t>keberadaan</a:t>
            </a:r>
            <a:r>
              <a:rPr lang="en-US" sz="2400" dirty="0"/>
              <a:t> </a:t>
            </a:r>
            <a:r>
              <a:rPr lang="en-US" sz="2400" dirty="0" err="1"/>
              <a:t>Teknologi</a:t>
            </a:r>
            <a:r>
              <a:rPr lang="en-US" sz="2400" dirty="0"/>
              <a:t> </a:t>
            </a:r>
            <a:r>
              <a:rPr lang="en-US" sz="2400" dirty="0" err="1"/>
              <a:t>Informasi</a:t>
            </a:r>
            <a:r>
              <a:rPr lang="en-US" sz="2400" dirty="0"/>
              <a:t> </a:t>
            </a:r>
            <a:r>
              <a:rPr lang="en-US" sz="2400" dirty="0" err="1"/>
              <a:t>dan</a:t>
            </a:r>
            <a:r>
              <a:rPr lang="en-US" sz="2400" dirty="0"/>
              <a:t> </a:t>
            </a:r>
            <a:r>
              <a:rPr lang="en-US" sz="2400" dirty="0" err="1"/>
              <a:t>Komunikasi</a:t>
            </a:r>
            <a:r>
              <a:rPr lang="en-US" sz="2400" dirty="0"/>
              <a:t> (TIK). </a:t>
            </a:r>
          </a:p>
          <a:p>
            <a:pPr>
              <a:buNone/>
            </a:pPr>
            <a:r>
              <a:rPr lang="en-US" sz="2400" dirty="0" smtClean="0">
                <a:latin typeface="Times New Roman"/>
                <a:ea typeface="Calibri"/>
              </a:rPr>
              <a:t>	</a:t>
            </a:r>
          </a:p>
          <a:p>
            <a:pPr>
              <a:buNone/>
            </a:pPr>
            <a:r>
              <a:rPr lang="en-US" sz="2400" dirty="0">
                <a:latin typeface="Times New Roman"/>
                <a:ea typeface="Calibri"/>
              </a:rPr>
              <a:t>	</a:t>
            </a:r>
            <a:r>
              <a:rPr lang="en-US" sz="2400" dirty="0" smtClean="0">
                <a:latin typeface="Times New Roman"/>
                <a:ea typeface="Calibri"/>
              </a:rPr>
              <a:t>	</a:t>
            </a:r>
            <a:r>
              <a:rPr lang="en-US" sz="2400" dirty="0" err="1" smtClean="0">
                <a:latin typeface="Times New Roman"/>
                <a:ea typeface="Calibri"/>
              </a:rPr>
              <a:t>Menurut</a:t>
            </a:r>
            <a:r>
              <a:rPr lang="en-US" sz="2400" dirty="0" smtClean="0">
                <a:latin typeface="Times New Roman"/>
                <a:ea typeface="Calibri"/>
              </a:rPr>
              <a:t> definisi1), </a:t>
            </a:r>
            <a:r>
              <a:rPr lang="en-US" sz="2400" i="1" dirty="0" smtClean="0">
                <a:latin typeface="Times New Roman"/>
                <a:ea typeface="Calibri"/>
              </a:rPr>
              <a:t>e-Learning </a:t>
            </a:r>
            <a:r>
              <a:rPr lang="en-US" sz="2400" dirty="0" err="1" smtClean="0">
                <a:latin typeface="Times New Roman"/>
                <a:ea typeface="Calibri"/>
              </a:rPr>
              <a:t>atau</a:t>
            </a:r>
            <a:r>
              <a:rPr lang="en-US" sz="2400" dirty="0" smtClean="0">
                <a:latin typeface="Times New Roman"/>
                <a:ea typeface="Calibri"/>
              </a:rPr>
              <a:t> </a:t>
            </a:r>
            <a:r>
              <a:rPr lang="en-US" sz="2400" i="1" dirty="0" err="1" smtClean="0">
                <a:latin typeface="Times New Roman"/>
                <a:ea typeface="Calibri"/>
              </a:rPr>
              <a:t>pembelajaran</a:t>
            </a:r>
            <a:r>
              <a:rPr lang="en-US" sz="2400" i="1" dirty="0" smtClean="0">
                <a:latin typeface="Times New Roman"/>
                <a:ea typeface="Calibri"/>
              </a:rPr>
              <a:t> </a:t>
            </a:r>
            <a:r>
              <a:rPr lang="en-US" sz="2400" i="1" dirty="0" err="1" smtClean="0">
                <a:latin typeface="Times New Roman"/>
                <a:ea typeface="Calibri"/>
              </a:rPr>
              <a:t>elektronis</a:t>
            </a:r>
            <a:r>
              <a:rPr lang="en-US" sz="2400" dirty="0" smtClean="0">
                <a:latin typeface="Times New Roman"/>
                <a:ea typeface="Calibri"/>
              </a:rPr>
              <a:t>, </a:t>
            </a:r>
            <a:r>
              <a:rPr lang="en-US" sz="2400" dirty="0" err="1" smtClean="0">
                <a:latin typeface="Times New Roman"/>
                <a:ea typeface="Calibri"/>
              </a:rPr>
              <a:t>adalah</a:t>
            </a:r>
            <a:r>
              <a:rPr lang="en-US" sz="2400" dirty="0" smtClean="0">
                <a:latin typeface="Times New Roman"/>
                <a:ea typeface="Calibri"/>
              </a:rPr>
              <a:t> </a:t>
            </a:r>
            <a:r>
              <a:rPr lang="en-US" sz="2400" dirty="0" err="1" smtClean="0">
                <a:latin typeface="Times New Roman"/>
                <a:ea typeface="Calibri"/>
              </a:rPr>
              <a:t>kegiatan</a:t>
            </a:r>
            <a:r>
              <a:rPr lang="en-US" sz="2400" dirty="0" smtClean="0">
                <a:latin typeface="Times New Roman"/>
                <a:ea typeface="Calibri"/>
              </a:rPr>
              <a:t> </a:t>
            </a:r>
            <a:r>
              <a:rPr lang="en-US" sz="2400" dirty="0" err="1" smtClean="0">
                <a:latin typeface="Times New Roman"/>
                <a:ea typeface="Calibri"/>
              </a:rPr>
              <a:t>pembelajaran</a:t>
            </a:r>
            <a:r>
              <a:rPr lang="en-US" sz="2400" dirty="0" smtClean="0">
                <a:latin typeface="Times New Roman"/>
                <a:ea typeface="Calibri"/>
              </a:rPr>
              <a:t> yang </a:t>
            </a:r>
            <a:r>
              <a:rPr lang="en-US" sz="2400" dirty="0" err="1" smtClean="0">
                <a:latin typeface="Times New Roman"/>
                <a:ea typeface="Calibri"/>
              </a:rPr>
              <a:t>merupakan</a:t>
            </a:r>
            <a:r>
              <a:rPr lang="en-US" sz="2400" dirty="0" smtClean="0">
                <a:latin typeface="Times New Roman"/>
                <a:ea typeface="Calibri"/>
              </a:rPr>
              <a:t> </a:t>
            </a:r>
            <a:r>
              <a:rPr lang="en-US" sz="2400" dirty="0" err="1" smtClean="0">
                <a:latin typeface="Times New Roman"/>
                <a:ea typeface="Calibri"/>
              </a:rPr>
              <a:t>bagian</a:t>
            </a:r>
            <a:r>
              <a:rPr lang="en-US" sz="2400" dirty="0" smtClean="0">
                <a:latin typeface="Times New Roman"/>
                <a:ea typeface="Calibri"/>
              </a:rPr>
              <a:t> </a:t>
            </a:r>
            <a:r>
              <a:rPr lang="en-US" sz="2400" dirty="0" err="1" smtClean="0">
                <a:latin typeface="Times New Roman"/>
                <a:ea typeface="Calibri"/>
              </a:rPr>
              <a:t>dari</a:t>
            </a:r>
            <a:r>
              <a:rPr lang="en-US" sz="2400" dirty="0" smtClean="0">
                <a:latin typeface="Times New Roman"/>
                <a:ea typeface="Calibri"/>
              </a:rPr>
              <a:t> </a:t>
            </a:r>
            <a:r>
              <a:rPr lang="en-US" sz="2400" dirty="0" err="1" smtClean="0">
                <a:latin typeface="Times New Roman"/>
                <a:ea typeface="Calibri"/>
              </a:rPr>
              <a:t>pembelajaran</a:t>
            </a:r>
            <a:r>
              <a:rPr lang="en-US" sz="2400" dirty="0" smtClean="0">
                <a:latin typeface="Times New Roman"/>
                <a:ea typeface="Calibri"/>
              </a:rPr>
              <a:t> </a:t>
            </a:r>
            <a:r>
              <a:rPr lang="en-US" sz="2400" dirty="0" err="1" smtClean="0">
                <a:latin typeface="Times New Roman"/>
                <a:ea typeface="Calibri"/>
              </a:rPr>
              <a:t>jarak</a:t>
            </a:r>
            <a:r>
              <a:rPr lang="en-US" sz="2400" dirty="0" smtClean="0">
                <a:latin typeface="Times New Roman"/>
                <a:ea typeface="Calibri"/>
              </a:rPr>
              <a:t> </a:t>
            </a:r>
            <a:r>
              <a:rPr lang="en-US" sz="2400" dirty="0" err="1" smtClean="0">
                <a:latin typeface="Times New Roman"/>
                <a:ea typeface="Calibri"/>
              </a:rPr>
              <a:t>jauh</a:t>
            </a:r>
            <a:r>
              <a:rPr lang="en-US" sz="2400" dirty="0" smtClean="0">
                <a:latin typeface="Times New Roman"/>
                <a:ea typeface="Calibri"/>
              </a:rPr>
              <a:t> (</a:t>
            </a:r>
            <a:r>
              <a:rPr lang="en-US" sz="2400" i="1" dirty="0" smtClean="0">
                <a:latin typeface="Times New Roman"/>
                <a:ea typeface="Calibri"/>
              </a:rPr>
              <a:t>distance learning</a:t>
            </a:r>
            <a:r>
              <a:rPr lang="en-US" sz="2400" dirty="0" smtClean="0">
                <a:latin typeface="Times New Roman"/>
                <a:ea typeface="Calibri"/>
              </a:rPr>
              <a:t>) </a:t>
            </a:r>
            <a:r>
              <a:rPr lang="en-US" sz="2400" dirty="0" err="1" smtClean="0">
                <a:latin typeface="Times New Roman"/>
                <a:ea typeface="Calibri"/>
              </a:rPr>
              <a:t>di</a:t>
            </a:r>
            <a:r>
              <a:rPr lang="en-US" sz="2400" dirty="0" smtClean="0">
                <a:latin typeface="Times New Roman"/>
                <a:ea typeface="Calibri"/>
              </a:rPr>
              <a:t> </a:t>
            </a:r>
            <a:r>
              <a:rPr lang="en-US" sz="2400" dirty="0" err="1" smtClean="0">
                <a:latin typeface="Times New Roman"/>
                <a:ea typeface="Calibri"/>
              </a:rPr>
              <a:t>mana</a:t>
            </a:r>
            <a:r>
              <a:rPr lang="en-US" sz="2400" dirty="0" smtClean="0">
                <a:latin typeface="Times New Roman"/>
                <a:ea typeface="Calibri"/>
              </a:rPr>
              <a:t> </a:t>
            </a:r>
            <a:r>
              <a:rPr lang="en-US" sz="2400" i="1" dirty="0" smtClean="0">
                <a:latin typeface="Times New Roman"/>
                <a:ea typeface="Calibri"/>
              </a:rPr>
              <a:t>online learning </a:t>
            </a:r>
            <a:r>
              <a:rPr lang="en-US" sz="2400" dirty="0" err="1" smtClean="0">
                <a:latin typeface="Times New Roman"/>
                <a:ea typeface="Calibri"/>
              </a:rPr>
              <a:t>merupakan</a:t>
            </a:r>
            <a:r>
              <a:rPr lang="en-US" sz="2400" dirty="0" smtClean="0">
                <a:latin typeface="Times New Roman"/>
                <a:ea typeface="Calibri"/>
              </a:rPr>
              <a:t> </a:t>
            </a:r>
            <a:r>
              <a:rPr lang="en-US" sz="2400" dirty="0" err="1" smtClean="0">
                <a:latin typeface="Times New Roman"/>
                <a:ea typeface="Calibri"/>
              </a:rPr>
              <a:t>salah</a:t>
            </a:r>
            <a:r>
              <a:rPr lang="en-US" sz="2400" dirty="0" smtClean="0">
                <a:latin typeface="Times New Roman"/>
                <a:ea typeface="Calibri"/>
              </a:rPr>
              <a:t> </a:t>
            </a:r>
            <a:r>
              <a:rPr lang="en-US" sz="2400" dirty="0" err="1" smtClean="0">
                <a:latin typeface="Times New Roman"/>
                <a:ea typeface="Calibri"/>
              </a:rPr>
              <a:t>satu</a:t>
            </a:r>
            <a:r>
              <a:rPr lang="en-US" sz="2400" dirty="0" smtClean="0">
                <a:latin typeface="Times New Roman"/>
                <a:ea typeface="Calibri"/>
              </a:rPr>
              <a:t> </a:t>
            </a:r>
            <a:r>
              <a:rPr lang="en-US" sz="2400" dirty="0" err="1" smtClean="0">
                <a:latin typeface="Times New Roman"/>
                <a:ea typeface="Calibri"/>
              </a:rPr>
              <a:t>bagiannya</a:t>
            </a:r>
            <a:r>
              <a:rPr lang="en-US" sz="2400" dirty="0" smtClean="0">
                <a:latin typeface="Times New Roman"/>
                <a:ea typeface="Calibri"/>
              </a:rPr>
              <a:t>. </a:t>
            </a:r>
            <a:endParaRPr lang="en-US" sz="2400" dirty="0"/>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152400"/>
            <a:ext cx="8229600" cy="5973763"/>
          </a:xfrm>
        </p:spPr>
        <p:txBody>
          <a:bodyPr>
            <a:normAutofit/>
          </a:bodyPr>
          <a:lstStyle/>
          <a:p>
            <a:pPr algn="just">
              <a:lnSpc>
                <a:spcPct val="115000"/>
              </a:lnSpc>
              <a:spcAft>
                <a:spcPts val="1000"/>
              </a:spcAft>
              <a:buNone/>
            </a:pPr>
            <a:r>
              <a:rPr lang="en-US" dirty="0" smtClean="0">
                <a:latin typeface="Times New Roman"/>
                <a:ea typeface="Calibri"/>
                <a:cs typeface="Times New Roman"/>
              </a:rPr>
              <a:t>	</a:t>
            </a:r>
            <a:r>
              <a:rPr lang="en-US" dirty="0" err="1" smtClean="0">
                <a:latin typeface="Times New Roman"/>
                <a:ea typeface="Calibri"/>
                <a:cs typeface="Times New Roman"/>
              </a:rPr>
              <a:t>Tujuan</a:t>
            </a:r>
            <a:r>
              <a:rPr lang="en-US" dirty="0" smtClean="0">
                <a:latin typeface="Times New Roman"/>
                <a:ea typeface="Calibri"/>
                <a:cs typeface="Times New Roman"/>
              </a:rPr>
              <a:t> E-Learning</a:t>
            </a:r>
            <a:endParaRPr lang="en-US" sz="2800" dirty="0">
              <a:ea typeface="Calibri"/>
              <a:cs typeface="Times New Roman"/>
            </a:endParaRPr>
          </a:p>
          <a:p>
            <a:pPr lvl="0" algn="just">
              <a:lnSpc>
                <a:spcPct val="150000"/>
              </a:lnSpc>
              <a:spcAft>
                <a:spcPts val="1000"/>
              </a:spcAft>
              <a:buFont typeface="+mj-lt"/>
              <a:buAutoNum type="arabicPeriod"/>
            </a:pPr>
            <a:r>
              <a:rPr lang="en-US" dirty="0" err="1" smtClean="0">
                <a:latin typeface="Times New Roman"/>
                <a:ea typeface="Calibri"/>
                <a:cs typeface="Times New Roman"/>
              </a:rPr>
              <a:t>Mengembangkan</a:t>
            </a:r>
            <a:r>
              <a:rPr lang="en-US" dirty="0" smtClean="0">
                <a:latin typeface="Times New Roman"/>
                <a:ea typeface="Calibri"/>
                <a:cs typeface="Times New Roman"/>
              </a:rPr>
              <a:t> </a:t>
            </a:r>
            <a:r>
              <a:rPr lang="en-US" i="1" dirty="0" smtClean="0">
                <a:latin typeface="Times New Roman"/>
                <a:ea typeface="Calibri"/>
                <a:cs typeface="Times New Roman"/>
              </a:rPr>
              <a:t>e-</a:t>
            </a:r>
            <a:r>
              <a:rPr lang="en-US" i="1" dirty="0" err="1" smtClean="0">
                <a:latin typeface="Times New Roman"/>
                <a:ea typeface="Calibri"/>
                <a:cs typeface="Times New Roman"/>
              </a:rPr>
              <a:t>Pembelajaran</a:t>
            </a:r>
            <a:r>
              <a:rPr lang="en-US" i="1" dirty="0" smtClean="0">
                <a:latin typeface="Times New Roman"/>
                <a:ea typeface="Calibri"/>
                <a:cs typeface="Times New Roman"/>
              </a:rPr>
              <a:t> </a:t>
            </a:r>
            <a:r>
              <a:rPr lang="en-US" i="1" dirty="0" err="1" smtClean="0">
                <a:latin typeface="Times New Roman"/>
                <a:ea typeface="Calibri"/>
                <a:cs typeface="Times New Roman"/>
              </a:rPr>
              <a:t>sebagai</a:t>
            </a:r>
            <a:r>
              <a:rPr lang="en-US" i="1" dirty="0" smtClean="0">
                <a:latin typeface="Times New Roman"/>
                <a:ea typeface="Calibri"/>
                <a:cs typeface="Times New Roman"/>
              </a:rPr>
              <a:t> </a:t>
            </a:r>
            <a:r>
              <a:rPr lang="en-US" i="1" dirty="0" err="1" smtClean="0">
                <a:latin typeface="Times New Roman"/>
                <a:ea typeface="Calibri"/>
                <a:cs typeface="Times New Roman"/>
              </a:rPr>
              <a:t>salah</a:t>
            </a:r>
            <a:r>
              <a:rPr lang="en-US" i="1" dirty="0" smtClean="0">
                <a:latin typeface="Times New Roman"/>
                <a:ea typeface="Calibri"/>
                <a:cs typeface="Times New Roman"/>
              </a:rPr>
              <a:t> </a:t>
            </a:r>
            <a:r>
              <a:rPr lang="en-US" i="1" dirty="0" err="1" smtClean="0">
                <a:latin typeface="Times New Roman"/>
                <a:ea typeface="Calibri"/>
                <a:cs typeface="Times New Roman"/>
              </a:rPr>
              <a:t>satu</a:t>
            </a:r>
            <a:r>
              <a:rPr lang="en-US" i="1" dirty="0" smtClean="0">
                <a:latin typeface="Times New Roman"/>
                <a:ea typeface="Calibri"/>
                <a:cs typeface="Times New Roman"/>
              </a:rPr>
              <a:t> </a:t>
            </a:r>
            <a:r>
              <a:rPr lang="en-US" i="1" dirty="0" err="1" smtClean="0">
                <a:latin typeface="Times New Roman"/>
                <a:ea typeface="Calibri"/>
                <a:cs typeface="Times New Roman"/>
              </a:rPr>
              <a:t>metode</a:t>
            </a:r>
            <a:r>
              <a:rPr lang="en-US" i="1" dirty="0" smtClean="0">
                <a:latin typeface="Times New Roman"/>
                <a:ea typeface="Calibri"/>
                <a:cs typeface="Times New Roman"/>
              </a:rPr>
              <a:t> </a:t>
            </a:r>
            <a:r>
              <a:rPr lang="en-US" i="1" dirty="0" err="1" smtClean="0">
                <a:latin typeface="Times New Roman"/>
                <a:ea typeface="Calibri"/>
                <a:cs typeface="Times New Roman"/>
              </a:rPr>
              <a:t>pembelajaran</a:t>
            </a:r>
            <a:r>
              <a:rPr lang="en-US" i="1" dirty="0" smtClean="0">
                <a:latin typeface="Times New Roman"/>
                <a:ea typeface="Calibri"/>
                <a:cs typeface="Times New Roman"/>
              </a:rPr>
              <a:t> </a:t>
            </a:r>
            <a:r>
              <a:rPr lang="en-US" dirty="0" smtClean="0">
                <a:latin typeface="Times New Roman"/>
                <a:ea typeface="Calibri"/>
                <a:cs typeface="Times New Roman"/>
              </a:rPr>
              <a:t>yang </a:t>
            </a:r>
            <a:r>
              <a:rPr lang="en-US" dirty="0" err="1" smtClean="0">
                <a:latin typeface="Times New Roman"/>
                <a:ea typeface="Calibri"/>
                <a:cs typeface="Times New Roman"/>
              </a:rPr>
              <a:t>berbasis</a:t>
            </a:r>
            <a:r>
              <a:rPr lang="en-US" dirty="0" smtClean="0">
                <a:latin typeface="Times New Roman"/>
                <a:ea typeface="Calibri"/>
                <a:cs typeface="Times New Roman"/>
              </a:rPr>
              <a:t> </a:t>
            </a:r>
            <a:r>
              <a:rPr lang="en-US" dirty="0" err="1" smtClean="0">
                <a:latin typeface="Times New Roman"/>
                <a:ea typeface="Calibri"/>
                <a:cs typeface="Times New Roman"/>
              </a:rPr>
              <a:t>teknologi</a:t>
            </a:r>
            <a:r>
              <a:rPr lang="en-US" dirty="0" smtClean="0">
                <a:latin typeface="Times New Roman"/>
                <a:ea typeface="Calibri"/>
                <a:cs typeface="Times New Roman"/>
              </a:rPr>
              <a:t> </a:t>
            </a:r>
            <a:r>
              <a:rPr lang="en-US" dirty="0" err="1" smtClean="0">
                <a:latin typeface="Times New Roman"/>
                <a:ea typeface="Calibri"/>
                <a:cs typeface="Times New Roman"/>
              </a:rPr>
              <a:t>informasi</a:t>
            </a:r>
            <a:r>
              <a:rPr lang="en-US" dirty="0" smtClean="0">
                <a:latin typeface="Times New Roman"/>
                <a:ea typeface="Calibri"/>
                <a:cs typeface="Times New Roman"/>
              </a:rPr>
              <a:t>. </a:t>
            </a:r>
            <a:endParaRPr lang="en-US" sz="2800" dirty="0">
              <a:ea typeface="Calibri"/>
              <a:cs typeface="Times New Roman"/>
            </a:endParaRPr>
          </a:p>
          <a:p>
            <a:pPr lvl="0" algn="just">
              <a:lnSpc>
                <a:spcPct val="150000"/>
              </a:lnSpc>
              <a:spcAft>
                <a:spcPts val="1000"/>
              </a:spcAft>
              <a:buFont typeface="+mj-lt"/>
              <a:buAutoNum type="arabicPeriod"/>
            </a:pPr>
            <a:r>
              <a:rPr lang="en-US" dirty="0" err="1" smtClean="0">
                <a:latin typeface="Times New Roman"/>
                <a:ea typeface="Calibri"/>
                <a:cs typeface="Times New Roman"/>
              </a:rPr>
              <a:t>Mengembangkan</a:t>
            </a:r>
            <a:r>
              <a:rPr lang="en-US" dirty="0" smtClean="0">
                <a:latin typeface="Times New Roman"/>
                <a:ea typeface="Calibri"/>
                <a:cs typeface="Times New Roman"/>
              </a:rPr>
              <a:t> e-</a:t>
            </a:r>
            <a:r>
              <a:rPr lang="en-US" dirty="0" err="1" smtClean="0">
                <a:latin typeface="Times New Roman"/>
                <a:ea typeface="Calibri"/>
                <a:cs typeface="Times New Roman"/>
              </a:rPr>
              <a:t>Pembelajaran</a:t>
            </a:r>
            <a:r>
              <a:rPr lang="en-US" dirty="0" smtClean="0">
                <a:latin typeface="Times New Roman"/>
                <a:ea typeface="Calibri"/>
                <a:cs typeface="Times New Roman"/>
              </a:rPr>
              <a:t> </a:t>
            </a:r>
            <a:r>
              <a:rPr lang="en-US" dirty="0" err="1" smtClean="0">
                <a:latin typeface="Times New Roman"/>
                <a:ea typeface="Calibri"/>
                <a:cs typeface="Times New Roman"/>
              </a:rPr>
              <a:t>sebagai</a:t>
            </a:r>
            <a:r>
              <a:rPr lang="en-US" dirty="0" smtClean="0">
                <a:latin typeface="Times New Roman"/>
                <a:ea typeface="Calibri"/>
                <a:cs typeface="Times New Roman"/>
              </a:rPr>
              <a:t> </a:t>
            </a:r>
            <a:r>
              <a:rPr lang="en-US" dirty="0" err="1" smtClean="0">
                <a:latin typeface="Times New Roman"/>
                <a:ea typeface="Calibri"/>
                <a:cs typeface="Times New Roman"/>
              </a:rPr>
              <a:t>bagian</a:t>
            </a:r>
            <a:r>
              <a:rPr lang="en-US" dirty="0" smtClean="0">
                <a:latin typeface="Times New Roman"/>
                <a:ea typeface="Calibri"/>
                <a:cs typeface="Times New Roman"/>
              </a:rPr>
              <a:t> </a:t>
            </a:r>
            <a:r>
              <a:rPr lang="en-US" dirty="0" err="1" smtClean="0">
                <a:latin typeface="Times New Roman"/>
                <a:ea typeface="Calibri"/>
                <a:cs typeface="Times New Roman"/>
              </a:rPr>
              <a:t>methoda</a:t>
            </a:r>
            <a:r>
              <a:rPr lang="en-US" dirty="0" smtClean="0">
                <a:latin typeface="Times New Roman"/>
                <a:ea typeface="Calibri"/>
                <a:cs typeface="Times New Roman"/>
              </a:rPr>
              <a:t> </a:t>
            </a:r>
            <a:r>
              <a:rPr lang="en-US" dirty="0" err="1" smtClean="0">
                <a:latin typeface="Times New Roman"/>
                <a:ea typeface="Calibri"/>
                <a:cs typeface="Times New Roman"/>
              </a:rPr>
              <a:t>pembelajaran</a:t>
            </a:r>
            <a:r>
              <a:rPr lang="en-US" dirty="0" smtClean="0">
                <a:latin typeface="Times New Roman"/>
                <a:ea typeface="Calibri"/>
                <a:cs typeface="Times New Roman"/>
              </a:rPr>
              <a:t> </a:t>
            </a:r>
            <a:r>
              <a:rPr lang="en-US" dirty="0" err="1" smtClean="0">
                <a:latin typeface="Times New Roman"/>
                <a:ea typeface="Calibri"/>
                <a:cs typeface="Times New Roman"/>
              </a:rPr>
              <a:t>untuk</a:t>
            </a:r>
            <a:r>
              <a:rPr lang="en-US" dirty="0" smtClean="0">
                <a:latin typeface="Times New Roman"/>
                <a:ea typeface="Calibri"/>
                <a:cs typeface="Times New Roman"/>
              </a:rPr>
              <a:t> </a:t>
            </a:r>
            <a:r>
              <a:rPr lang="en-US" dirty="0" err="1" smtClean="0">
                <a:latin typeface="Times New Roman"/>
                <a:ea typeface="Calibri"/>
                <a:cs typeface="Times New Roman"/>
              </a:rPr>
              <a:t>Bahasa</a:t>
            </a:r>
            <a:r>
              <a:rPr lang="en-US" dirty="0" smtClean="0">
                <a:latin typeface="Times New Roman"/>
                <a:ea typeface="Calibri"/>
                <a:cs typeface="Times New Roman"/>
              </a:rPr>
              <a:t>, </a:t>
            </a:r>
            <a:r>
              <a:rPr lang="en-US" dirty="0" err="1" smtClean="0">
                <a:latin typeface="Times New Roman"/>
                <a:ea typeface="Calibri"/>
                <a:cs typeface="Times New Roman"/>
              </a:rPr>
              <a:t>Sain</a:t>
            </a:r>
            <a:r>
              <a:rPr lang="en-US" dirty="0" smtClean="0">
                <a:latin typeface="Times New Roman"/>
                <a:ea typeface="Calibri"/>
                <a:cs typeface="Times New Roman"/>
              </a:rPr>
              <a:t>, </a:t>
            </a:r>
            <a:r>
              <a:rPr lang="en-US" dirty="0" err="1" smtClean="0">
                <a:latin typeface="Times New Roman"/>
                <a:ea typeface="Calibri"/>
                <a:cs typeface="Times New Roman"/>
              </a:rPr>
              <a:t>pengembangan</a:t>
            </a:r>
            <a:r>
              <a:rPr lang="en-US" dirty="0" smtClean="0">
                <a:latin typeface="Times New Roman"/>
                <a:ea typeface="Calibri"/>
                <a:cs typeface="Times New Roman"/>
              </a:rPr>
              <a:t> </a:t>
            </a:r>
            <a:r>
              <a:rPr lang="en-US" dirty="0" err="1" smtClean="0">
                <a:latin typeface="Times New Roman"/>
                <a:ea typeface="Calibri"/>
                <a:cs typeface="Times New Roman"/>
              </a:rPr>
              <a:t>kepribadian</a:t>
            </a:r>
            <a:r>
              <a:rPr lang="en-US" dirty="0" smtClean="0">
                <a:latin typeface="Times New Roman"/>
                <a:ea typeface="Calibri"/>
                <a:cs typeface="Times New Roman"/>
              </a:rPr>
              <a:t>, </a:t>
            </a:r>
            <a:r>
              <a:rPr lang="en-US" dirty="0" err="1" smtClean="0">
                <a:latin typeface="Times New Roman"/>
                <a:ea typeface="Calibri"/>
                <a:cs typeface="Times New Roman"/>
              </a:rPr>
              <a:t>Pembelajaran</a:t>
            </a:r>
            <a:r>
              <a:rPr lang="en-US" dirty="0" smtClean="0">
                <a:latin typeface="Times New Roman"/>
                <a:ea typeface="Calibri"/>
                <a:cs typeface="Times New Roman"/>
              </a:rPr>
              <a:t> ICT, </a:t>
            </a:r>
            <a:r>
              <a:rPr lang="en-US" dirty="0" err="1" smtClean="0">
                <a:latin typeface="Times New Roman"/>
                <a:ea typeface="Calibri"/>
                <a:cs typeface="Times New Roman"/>
              </a:rPr>
              <a:t>serta</a:t>
            </a:r>
            <a:r>
              <a:rPr lang="en-US" dirty="0" smtClean="0">
                <a:latin typeface="Times New Roman"/>
                <a:ea typeface="Calibri"/>
                <a:cs typeface="Times New Roman"/>
              </a:rPr>
              <a:t> </a:t>
            </a:r>
            <a:r>
              <a:rPr lang="en-US" dirty="0" err="1" smtClean="0">
                <a:latin typeface="Times New Roman"/>
                <a:ea typeface="Calibri"/>
                <a:cs typeface="Times New Roman"/>
              </a:rPr>
              <a:t>implementasi</a:t>
            </a:r>
            <a:r>
              <a:rPr lang="en-US" dirty="0" smtClean="0">
                <a:latin typeface="Times New Roman"/>
                <a:ea typeface="Calibri"/>
                <a:cs typeface="Times New Roman"/>
              </a:rPr>
              <a:t> digital library.	</a:t>
            </a:r>
            <a:endParaRPr lang="en-US" sz="2800" dirty="0">
              <a:ea typeface="Calibri"/>
              <a:cs typeface="Times New Roman"/>
            </a:endParaRPr>
          </a:p>
          <a:p>
            <a:pPr>
              <a:buNone/>
            </a:pPr>
            <a:endParaRPr lang="en-US" dirty="0"/>
          </a:p>
        </p:txBody>
      </p:sp>
      <p:sp>
        <p:nvSpPr>
          <p:cNvPr id="3" name="TextBox 2"/>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152400"/>
            <a:ext cx="8229600" cy="5973763"/>
          </a:xfrm>
        </p:spPr>
        <p:txBody>
          <a:bodyPr>
            <a:normAutofit fontScale="70000" lnSpcReduction="20000"/>
          </a:bodyPr>
          <a:lstStyle/>
          <a:p>
            <a:pPr algn="ctr">
              <a:lnSpc>
                <a:spcPct val="150000"/>
              </a:lnSpc>
              <a:spcAft>
                <a:spcPts val="1000"/>
              </a:spcAft>
              <a:buNone/>
            </a:pPr>
            <a:r>
              <a:rPr lang="en-US" dirty="0" smtClean="0">
                <a:latin typeface="Times New Roman"/>
                <a:ea typeface="Calibri"/>
                <a:cs typeface="Times New Roman"/>
              </a:rPr>
              <a:t>	</a:t>
            </a:r>
            <a:r>
              <a:rPr lang="en-US" dirty="0" err="1" smtClean="0">
                <a:latin typeface="Times New Roman"/>
                <a:ea typeface="Calibri"/>
                <a:cs typeface="Times New Roman"/>
              </a:rPr>
              <a:t>Manfaat</a:t>
            </a:r>
            <a:r>
              <a:rPr lang="en-US" dirty="0" smtClean="0">
                <a:latin typeface="Times New Roman"/>
                <a:ea typeface="Calibri"/>
                <a:cs typeface="Times New Roman"/>
              </a:rPr>
              <a:t> E-learning </a:t>
            </a:r>
            <a:r>
              <a:rPr lang="en-US" dirty="0" err="1" smtClean="0">
                <a:latin typeface="Times New Roman"/>
                <a:ea typeface="Calibri"/>
                <a:cs typeface="Times New Roman"/>
              </a:rPr>
              <a:t>Bagi</a:t>
            </a:r>
            <a:r>
              <a:rPr lang="en-US" dirty="0" smtClean="0">
                <a:latin typeface="Times New Roman"/>
                <a:ea typeface="Calibri"/>
                <a:cs typeface="Times New Roman"/>
              </a:rPr>
              <a:t> </a:t>
            </a:r>
            <a:r>
              <a:rPr lang="en-US" dirty="0" err="1" smtClean="0">
                <a:latin typeface="Times New Roman"/>
                <a:ea typeface="Calibri"/>
                <a:cs typeface="Times New Roman"/>
              </a:rPr>
              <a:t>Pembelajaran</a:t>
            </a:r>
            <a:r>
              <a:rPr lang="en-US" dirty="0" smtClean="0">
                <a:latin typeface="Times New Roman"/>
                <a:ea typeface="Calibri"/>
                <a:cs typeface="Times New Roman"/>
              </a:rPr>
              <a:t> </a:t>
            </a:r>
            <a:endParaRPr lang="en-US" sz="2800" dirty="0">
              <a:ea typeface="Calibri"/>
              <a:cs typeface="Times New Roman"/>
            </a:endParaRPr>
          </a:p>
          <a:p>
            <a:pPr algn="just">
              <a:lnSpc>
                <a:spcPct val="150000"/>
              </a:lnSpc>
              <a:spcAft>
                <a:spcPts val="1000"/>
              </a:spcAft>
              <a:buNone/>
            </a:pPr>
            <a:r>
              <a:rPr lang="en-US" dirty="0" err="1" smtClean="0">
                <a:latin typeface="Times New Roman"/>
                <a:ea typeface="Calibri"/>
                <a:cs typeface="Times New Roman"/>
              </a:rPr>
              <a:t>Manfaat</a:t>
            </a:r>
            <a:r>
              <a:rPr lang="en-US" dirty="0" smtClean="0">
                <a:latin typeface="Times New Roman"/>
                <a:ea typeface="Calibri"/>
                <a:cs typeface="Times New Roman"/>
              </a:rPr>
              <a:t> e-Learning </a:t>
            </a:r>
            <a:r>
              <a:rPr lang="en-US" dirty="0" err="1" smtClean="0">
                <a:latin typeface="Times New Roman"/>
                <a:ea typeface="Calibri"/>
                <a:cs typeface="Times New Roman"/>
              </a:rPr>
              <a:t>menurut</a:t>
            </a:r>
            <a:r>
              <a:rPr lang="en-US" dirty="0" smtClean="0">
                <a:latin typeface="Times New Roman"/>
                <a:ea typeface="Calibri"/>
                <a:cs typeface="Times New Roman"/>
              </a:rPr>
              <a:t> A. W. Bates (Bates, 1995) </a:t>
            </a:r>
            <a:r>
              <a:rPr lang="en-US" dirty="0" err="1" smtClean="0">
                <a:latin typeface="Times New Roman"/>
                <a:ea typeface="Calibri"/>
                <a:cs typeface="Times New Roman"/>
              </a:rPr>
              <a:t>dan</a:t>
            </a:r>
            <a:r>
              <a:rPr lang="en-US" dirty="0" smtClean="0">
                <a:latin typeface="Times New Roman"/>
                <a:ea typeface="Calibri"/>
                <a:cs typeface="Times New Roman"/>
              </a:rPr>
              <a:t> K. </a:t>
            </a:r>
            <a:r>
              <a:rPr lang="en-US" dirty="0" err="1" smtClean="0">
                <a:latin typeface="Times New Roman"/>
                <a:ea typeface="Calibri"/>
                <a:cs typeface="Times New Roman"/>
              </a:rPr>
              <a:t>Wulf</a:t>
            </a:r>
            <a:r>
              <a:rPr lang="en-US" dirty="0" smtClean="0">
                <a:latin typeface="Times New Roman"/>
                <a:ea typeface="Calibri"/>
                <a:cs typeface="Times New Roman"/>
              </a:rPr>
              <a:t> (</a:t>
            </a:r>
            <a:r>
              <a:rPr lang="en-US" dirty="0" err="1" smtClean="0">
                <a:latin typeface="Times New Roman"/>
                <a:ea typeface="Calibri"/>
                <a:cs typeface="Times New Roman"/>
              </a:rPr>
              <a:t>Wulf</a:t>
            </a:r>
            <a:r>
              <a:rPr lang="en-US" dirty="0" smtClean="0">
                <a:latin typeface="Times New Roman"/>
                <a:ea typeface="Calibri"/>
                <a:cs typeface="Times New Roman"/>
              </a:rPr>
              <a:t>,</a:t>
            </a:r>
          </a:p>
          <a:p>
            <a:pPr algn="just">
              <a:lnSpc>
                <a:spcPct val="150000"/>
              </a:lnSpc>
              <a:spcAft>
                <a:spcPts val="1000"/>
              </a:spcAft>
              <a:buNone/>
            </a:pPr>
            <a:r>
              <a:rPr lang="en-US" dirty="0" smtClean="0">
                <a:latin typeface="Times New Roman"/>
                <a:ea typeface="Calibri"/>
                <a:cs typeface="Times New Roman"/>
              </a:rPr>
              <a:t>1996) </a:t>
            </a:r>
            <a:r>
              <a:rPr lang="en-US" dirty="0" err="1" smtClean="0">
                <a:latin typeface="Times New Roman"/>
                <a:ea typeface="Calibri"/>
                <a:cs typeface="Times New Roman"/>
              </a:rPr>
              <a:t>terdiri</a:t>
            </a:r>
            <a:r>
              <a:rPr lang="en-US" dirty="0" smtClean="0">
                <a:latin typeface="Times New Roman"/>
                <a:ea typeface="Calibri"/>
                <a:cs typeface="Times New Roman"/>
              </a:rPr>
              <a:t> </a:t>
            </a:r>
            <a:r>
              <a:rPr lang="en-US" dirty="0" err="1" smtClean="0">
                <a:latin typeface="Times New Roman"/>
                <a:ea typeface="Calibri"/>
                <a:cs typeface="Times New Roman"/>
              </a:rPr>
              <a:t>atas</a:t>
            </a:r>
            <a:r>
              <a:rPr lang="en-US" dirty="0" smtClean="0">
                <a:latin typeface="Times New Roman"/>
                <a:ea typeface="Calibri"/>
                <a:cs typeface="Times New Roman"/>
              </a:rPr>
              <a:t> 4 </a:t>
            </a:r>
            <a:r>
              <a:rPr lang="en-US" dirty="0" err="1" smtClean="0">
                <a:latin typeface="Times New Roman"/>
                <a:ea typeface="Calibri"/>
                <a:cs typeface="Times New Roman"/>
              </a:rPr>
              <a:t>hal</a:t>
            </a:r>
            <a:r>
              <a:rPr lang="en-US" dirty="0" smtClean="0">
                <a:latin typeface="Times New Roman"/>
                <a:ea typeface="Calibri"/>
                <a:cs typeface="Times New Roman"/>
              </a:rPr>
              <a:t>, </a:t>
            </a:r>
            <a:r>
              <a:rPr lang="en-US" dirty="0" err="1" smtClean="0">
                <a:latin typeface="Times New Roman"/>
                <a:ea typeface="Calibri"/>
                <a:cs typeface="Times New Roman"/>
              </a:rPr>
              <a:t>yaitu</a:t>
            </a:r>
            <a:r>
              <a:rPr lang="en-US" dirty="0" smtClean="0">
                <a:latin typeface="Times New Roman"/>
                <a:ea typeface="Calibri"/>
                <a:cs typeface="Times New Roman"/>
              </a:rPr>
              <a:t>: </a:t>
            </a:r>
            <a:endParaRPr lang="en-US" sz="2800" dirty="0">
              <a:ea typeface="Calibri"/>
              <a:cs typeface="Times New Roman"/>
            </a:endParaRPr>
          </a:p>
          <a:p>
            <a:pPr lvl="0" algn="just">
              <a:lnSpc>
                <a:spcPct val="150000"/>
              </a:lnSpc>
              <a:spcAft>
                <a:spcPts val="1000"/>
              </a:spcAft>
              <a:buSzPts val="1000"/>
              <a:buFont typeface="Symbol"/>
              <a:buChar char=""/>
              <a:tabLst>
                <a:tab pos="457200" algn="l"/>
              </a:tabLst>
            </a:pPr>
            <a:r>
              <a:rPr lang="en-US" dirty="0" err="1" smtClean="0">
                <a:latin typeface="Times New Roman"/>
                <a:ea typeface="Calibri"/>
                <a:cs typeface="Times New Roman"/>
              </a:rPr>
              <a:t>Meningkatkan</a:t>
            </a:r>
            <a:r>
              <a:rPr lang="en-US" dirty="0" smtClean="0">
                <a:latin typeface="Times New Roman"/>
                <a:ea typeface="Calibri"/>
                <a:cs typeface="Times New Roman"/>
              </a:rPr>
              <a:t> </a:t>
            </a:r>
            <a:r>
              <a:rPr lang="en-US" dirty="0" err="1" smtClean="0">
                <a:latin typeface="Times New Roman"/>
                <a:ea typeface="Calibri"/>
                <a:cs typeface="Times New Roman"/>
              </a:rPr>
              <a:t>kadar</a:t>
            </a:r>
            <a:r>
              <a:rPr lang="en-US" dirty="0" smtClean="0">
                <a:latin typeface="Times New Roman"/>
                <a:ea typeface="Calibri"/>
                <a:cs typeface="Times New Roman"/>
              </a:rPr>
              <a:t> </a:t>
            </a:r>
            <a:r>
              <a:rPr lang="en-US" dirty="0" err="1" smtClean="0">
                <a:latin typeface="Times New Roman"/>
                <a:ea typeface="Calibri"/>
                <a:cs typeface="Times New Roman"/>
              </a:rPr>
              <a:t>interaksi</a:t>
            </a:r>
            <a:r>
              <a:rPr lang="en-US" dirty="0" smtClean="0">
                <a:latin typeface="Times New Roman"/>
                <a:ea typeface="Calibri"/>
                <a:cs typeface="Times New Roman"/>
              </a:rPr>
              <a:t> </a:t>
            </a:r>
            <a:r>
              <a:rPr lang="en-US" dirty="0" err="1" smtClean="0">
                <a:latin typeface="Times New Roman"/>
                <a:ea typeface="Calibri"/>
                <a:cs typeface="Times New Roman"/>
              </a:rPr>
              <a:t>pembelajaran</a:t>
            </a:r>
            <a:r>
              <a:rPr lang="en-US" dirty="0" smtClean="0">
                <a:latin typeface="Times New Roman"/>
                <a:ea typeface="Calibri"/>
                <a:cs typeface="Times New Roman"/>
              </a:rPr>
              <a:t> </a:t>
            </a:r>
            <a:r>
              <a:rPr lang="en-US" dirty="0" err="1" smtClean="0">
                <a:latin typeface="Times New Roman"/>
                <a:ea typeface="Calibri"/>
                <a:cs typeface="Times New Roman"/>
              </a:rPr>
              <a:t>antara</a:t>
            </a:r>
            <a:r>
              <a:rPr lang="en-US" dirty="0" smtClean="0">
                <a:latin typeface="Times New Roman"/>
                <a:ea typeface="Calibri"/>
                <a:cs typeface="Times New Roman"/>
              </a:rPr>
              <a:t> </a:t>
            </a:r>
            <a:r>
              <a:rPr lang="en-US" dirty="0" err="1" smtClean="0">
                <a:latin typeface="Times New Roman"/>
                <a:ea typeface="Calibri"/>
                <a:cs typeface="Times New Roman"/>
              </a:rPr>
              <a:t>peserta</a:t>
            </a:r>
            <a:r>
              <a:rPr lang="en-US" dirty="0" smtClean="0">
                <a:latin typeface="Times New Roman"/>
                <a:ea typeface="Calibri"/>
                <a:cs typeface="Times New Roman"/>
              </a:rPr>
              <a:t> </a:t>
            </a:r>
            <a:r>
              <a:rPr lang="en-US" dirty="0" err="1" smtClean="0">
                <a:latin typeface="Times New Roman"/>
                <a:ea typeface="Calibri"/>
                <a:cs typeface="Times New Roman"/>
              </a:rPr>
              <a:t>didik</a:t>
            </a:r>
            <a:r>
              <a:rPr lang="en-US" dirty="0" smtClean="0">
                <a:latin typeface="Times New Roman"/>
                <a:ea typeface="Calibri"/>
                <a:cs typeface="Times New Roman"/>
              </a:rPr>
              <a:t> </a:t>
            </a:r>
            <a:r>
              <a:rPr lang="en-US" dirty="0" err="1" smtClean="0">
                <a:latin typeface="Times New Roman"/>
                <a:ea typeface="Calibri"/>
                <a:cs typeface="Times New Roman"/>
              </a:rPr>
              <a:t>dengan</a:t>
            </a:r>
            <a:r>
              <a:rPr lang="en-US" dirty="0" smtClean="0">
                <a:latin typeface="Times New Roman"/>
                <a:ea typeface="Calibri"/>
                <a:cs typeface="Times New Roman"/>
              </a:rPr>
              <a:t> guru </a:t>
            </a:r>
            <a:r>
              <a:rPr lang="en-US" dirty="0" err="1" smtClean="0">
                <a:latin typeface="Times New Roman"/>
                <a:ea typeface="Calibri"/>
                <a:cs typeface="Times New Roman"/>
              </a:rPr>
              <a:t>atau</a:t>
            </a:r>
            <a:r>
              <a:rPr lang="en-US" dirty="0" smtClean="0">
                <a:latin typeface="Times New Roman"/>
                <a:ea typeface="Calibri"/>
                <a:cs typeface="Times New Roman"/>
              </a:rPr>
              <a:t> </a:t>
            </a:r>
            <a:r>
              <a:rPr lang="en-US" dirty="0" err="1" smtClean="0">
                <a:latin typeface="Times New Roman"/>
                <a:ea typeface="Calibri"/>
                <a:cs typeface="Times New Roman"/>
              </a:rPr>
              <a:t>instruktur</a:t>
            </a:r>
            <a:r>
              <a:rPr lang="en-US" dirty="0" smtClean="0">
                <a:latin typeface="Times New Roman"/>
                <a:ea typeface="Calibri"/>
                <a:cs typeface="Times New Roman"/>
              </a:rPr>
              <a:t> (enhance interactivity) </a:t>
            </a:r>
            <a:r>
              <a:rPr lang="en-US" dirty="0" err="1" smtClean="0">
                <a:latin typeface="Times New Roman"/>
                <a:ea typeface="Calibri"/>
                <a:cs typeface="Times New Roman"/>
              </a:rPr>
              <a:t>apabila</a:t>
            </a:r>
            <a:r>
              <a:rPr lang="en-US" dirty="0" smtClean="0">
                <a:latin typeface="Times New Roman"/>
                <a:ea typeface="Calibri"/>
                <a:cs typeface="Times New Roman"/>
              </a:rPr>
              <a:t> </a:t>
            </a:r>
            <a:r>
              <a:rPr lang="en-US" dirty="0" err="1" smtClean="0">
                <a:latin typeface="Times New Roman"/>
                <a:ea typeface="Calibri"/>
                <a:cs typeface="Times New Roman"/>
              </a:rPr>
              <a:t>dirancang</a:t>
            </a:r>
            <a:r>
              <a:rPr lang="en-US" dirty="0" smtClean="0">
                <a:latin typeface="Times New Roman"/>
                <a:ea typeface="Calibri"/>
                <a:cs typeface="Times New Roman"/>
              </a:rPr>
              <a:t> </a:t>
            </a:r>
            <a:r>
              <a:rPr lang="en-US" dirty="0" err="1" smtClean="0">
                <a:latin typeface="Times New Roman"/>
                <a:ea typeface="Calibri"/>
                <a:cs typeface="Times New Roman"/>
              </a:rPr>
              <a:t>secara</a:t>
            </a:r>
            <a:r>
              <a:rPr lang="en-US" dirty="0" smtClean="0">
                <a:latin typeface="Times New Roman"/>
                <a:ea typeface="Calibri"/>
                <a:cs typeface="Times New Roman"/>
              </a:rPr>
              <a:t> </a:t>
            </a:r>
            <a:r>
              <a:rPr lang="en-US" dirty="0" err="1" smtClean="0">
                <a:latin typeface="Times New Roman"/>
                <a:ea typeface="Calibri"/>
                <a:cs typeface="Times New Roman"/>
              </a:rPr>
              <a:t>cermat</a:t>
            </a:r>
            <a:r>
              <a:rPr lang="en-US" dirty="0" smtClean="0">
                <a:latin typeface="Times New Roman"/>
                <a:ea typeface="Calibri"/>
                <a:cs typeface="Times New Roman"/>
              </a:rPr>
              <a:t>.</a:t>
            </a:r>
            <a:endParaRPr lang="en-US" sz="2800" dirty="0">
              <a:ea typeface="Calibri"/>
              <a:cs typeface="Times New Roman"/>
            </a:endParaRPr>
          </a:p>
          <a:p>
            <a:pPr lvl="0" algn="just">
              <a:lnSpc>
                <a:spcPct val="150000"/>
              </a:lnSpc>
              <a:spcAft>
                <a:spcPts val="1000"/>
              </a:spcAft>
              <a:buSzPts val="1000"/>
              <a:buFont typeface="Symbol"/>
              <a:buChar char=""/>
              <a:tabLst>
                <a:tab pos="457200" algn="l"/>
              </a:tabLst>
            </a:pPr>
            <a:r>
              <a:rPr lang="en-US" dirty="0" err="1" smtClean="0">
                <a:latin typeface="Times New Roman"/>
                <a:ea typeface="Calibri"/>
                <a:cs typeface="Times New Roman"/>
              </a:rPr>
              <a:t>Memungkinkan</a:t>
            </a:r>
            <a:r>
              <a:rPr lang="en-US" dirty="0" smtClean="0">
                <a:latin typeface="Times New Roman"/>
                <a:ea typeface="Calibri"/>
                <a:cs typeface="Times New Roman"/>
              </a:rPr>
              <a:t> </a:t>
            </a:r>
            <a:r>
              <a:rPr lang="en-US" dirty="0" err="1" smtClean="0">
                <a:latin typeface="Times New Roman"/>
                <a:ea typeface="Calibri"/>
                <a:cs typeface="Times New Roman"/>
              </a:rPr>
              <a:t>terjadinya</a:t>
            </a:r>
            <a:r>
              <a:rPr lang="en-US" dirty="0" smtClean="0">
                <a:latin typeface="Times New Roman"/>
                <a:ea typeface="Calibri"/>
                <a:cs typeface="Times New Roman"/>
              </a:rPr>
              <a:t> </a:t>
            </a:r>
            <a:r>
              <a:rPr lang="en-US" dirty="0" err="1" smtClean="0">
                <a:latin typeface="Times New Roman"/>
                <a:ea typeface="Calibri"/>
                <a:cs typeface="Times New Roman"/>
              </a:rPr>
              <a:t>interaksi</a:t>
            </a:r>
            <a:r>
              <a:rPr lang="en-US" dirty="0" smtClean="0">
                <a:latin typeface="Times New Roman"/>
                <a:ea typeface="Calibri"/>
                <a:cs typeface="Times New Roman"/>
              </a:rPr>
              <a:t> </a:t>
            </a:r>
            <a:r>
              <a:rPr lang="en-US" dirty="0" err="1" smtClean="0">
                <a:latin typeface="Times New Roman"/>
                <a:ea typeface="Calibri"/>
                <a:cs typeface="Times New Roman"/>
              </a:rPr>
              <a:t>pembelajaran</a:t>
            </a:r>
            <a:r>
              <a:rPr lang="en-US" dirty="0" smtClean="0">
                <a:latin typeface="Times New Roman"/>
                <a:ea typeface="Calibri"/>
                <a:cs typeface="Times New Roman"/>
              </a:rPr>
              <a:t> </a:t>
            </a:r>
            <a:r>
              <a:rPr lang="en-US" dirty="0" err="1" smtClean="0">
                <a:latin typeface="Times New Roman"/>
                <a:ea typeface="Calibri"/>
                <a:cs typeface="Times New Roman"/>
              </a:rPr>
              <a:t>dari</a:t>
            </a:r>
            <a:r>
              <a:rPr lang="en-US" dirty="0" smtClean="0">
                <a:latin typeface="Times New Roman"/>
                <a:ea typeface="Calibri"/>
                <a:cs typeface="Times New Roman"/>
              </a:rPr>
              <a:t> </a:t>
            </a:r>
            <a:r>
              <a:rPr lang="en-US" dirty="0" err="1" smtClean="0">
                <a:latin typeface="Times New Roman"/>
                <a:ea typeface="Calibri"/>
                <a:cs typeface="Times New Roman"/>
              </a:rPr>
              <a:t>mana</a:t>
            </a:r>
            <a:r>
              <a:rPr lang="en-US" dirty="0" smtClean="0">
                <a:latin typeface="Times New Roman"/>
                <a:ea typeface="Calibri"/>
                <a:cs typeface="Times New Roman"/>
              </a:rPr>
              <a:t> </a:t>
            </a:r>
            <a:r>
              <a:rPr lang="en-US" dirty="0" err="1" smtClean="0">
                <a:latin typeface="Times New Roman"/>
                <a:ea typeface="Calibri"/>
                <a:cs typeface="Times New Roman"/>
              </a:rPr>
              <a:t>dan</a:t>
            </a:r>
            <a:r>
              <a:rPr lang="en-US" dirty="0" smtClean="0">
                <a:latin typeface="Times New Roman"/>
                <a:ea typeface="Calibri"/>
                <a:cs typeface="Times New Roman"/>
              </a:rPr>
              <a:t> </a:t>
            </a:r>
            <a:r>
              <a:rPr lang="en-US" dirty="0" err="1" smtClean="0">
                <a:latin typeface="Times New Roman"/>
                <a:ea typeface="Calibri"/>
                <a:cs typeface="Times New Roman"/>
              </a:rPr>
              <a:t>kapan</a:t>
            </a:r>
            <a:r>
              <a:rPr lang="en-US" dirty="0" smtClean="0">
                <a:latin typeface="Times New Roman"/>
                <a:ea typeface="Calibri"/>
                <a:cs typeface="Times New Roman"/>
              </a:rPr>
              <a:t> </a:t>
            </a:r>
            <a:r>
              <a:rPr lang="en-US" dirty="0" err="1" smtClean="0">
                <a:latin typeface="Times New Roman"/>
                <a:ea typeface="Calibri"/>
                <a:cs typeface="Times New Roman"/>
              </a:rPr>
              <a:t>saja</a:t>
            </a:r>
            <a:r>
              <a:rPr lang="en-US" dirty="0" smtClean="0">
                <a:latin typeface="Times New Roman"/>
                <a:ea typeface="Calibri"/>
                <a:cs typeface="Times New Roman"/>
              </a:rPr>
              <a:t> (time and place flexibility). </a:t>
            </a:r>
          </a:p>
          <a:p>
            <a:pPr lvl="0" algn="just">
              <a:lnSpc>
                <a:spcPct val="150000"/>
              </a:lnSpc>
              <a:spcAft>
                <a:spcPts val="1000"/>
              </a:spcAft>
              <a:buSzPts val="1000"/>
              <a:buFont typeface="Symbol"/>
              <a:buChar char=""/>
              <a:tabLst>
                <a:tab pos="457200" algn="l"/>
              </a:tabLst>
            </a:pPr>
            <a:r>
              <a:rPr lang="en-US" dirty="0" err="1" smtClean="0">
                <a:latin typeface="Times New Roman"/>
                <a:ea typeface="Calibri"/>
                <a:cs typeface="Times New Roman"/>
              </a:rPr>
              <a:t>Menjangkau</a:t>
            </a:r>
            <a:r>
              <a:rPr lang="en-US" dirty="0" smtClean="0">
                <a:latin typeface="Times New Roman"/>
                <a:ea typeface="Calibri"/>
                <a:cs typeface="Times New Roman"/>
              </a:rPr>
              <a:t> </a:t>
            </a:r>
            <a:r>
              <a:rPr lang="en-US" dirty="0" err="1" smtClean="0">
                <a:latin typeface="Times New Roman"/>
                <a:ea typeface="Calibri"/>
                <a:cs typeface="Times New Roman"/>
              </a:rPr>
              <a:t>peserta</a:t>
            </a:r>
            <a:r>
              <a:rPr lang="en-US" dirty="0" smtClean="0">
                <a:latin typeface="Times New Roman"/>
                <a:ea typeface="Calibri"/>
                <a:cs typeface="Times New Roman"/>
              </a:rPr>
              <a:t> </a:t>
            </a:r>
            <a:r>
              <a:rPr lang="en-US" dirty="0" err="1" smtClean="0">
                <a:latin typeface="Times New Roman"/>
                <a:ea typeface="Calibri"/>
                <a:cs typeface="Times New Roman"/>
              </a:rPr>
              <a:t>didik</a:t>
            </a:r>
            <a:r>
              <a:rPr lang="en-US" dirty="0" smtClean="0">
                <a:latin typeface="Times New Roman"/>
                <a:ea typeface="Calibri"/>
                <a:cs typeface="Times New Roman"/>
              </a:rPr>
              <a:t> </a:t>
            </a:r>
            <a:r>
              <a:rPr lang="en-US" dirty="0" err="1" smtClean="0">
                <a:latin typeface="Times New Roman"/>
                <a:ea typeface="Calibri"/>
                <a:cs typeface="Times New Roman"/>
              </a:rPr>
              <a:t>dalam</a:t>
            </a:r>
            <a:r>
              <a:rPr lang="en-US" dirty="0" smtClean="0">
                <a:latin typeface="Times New Roman"/>
                <a:ea typeface="Calibri"/>
                <a:cs typeface="Times New Roman"/>
              </a:rPr>
              <a:t> </a:t>
            </a:r>
            <a:r>
              <a:rPr lang="en-US" dirty="0" err="1" smtClean="0">
                <a:latin typeface="Times New Roman"/>
                <a:ea typeface="Calibri"/>
                <a:cs typeface="Times New Roman"/>
              </a:rPr>
              <a:t>cakupan</a:t>
            </a:r>
            <a:r>
              <a:rPr lang="en-US" dirty="0" smtClean="0">
                <a:latin typeface="Times New Roman"/>
                <a:ea typeface="Calibri"/>
                <a:cs typeface="Times New Roman"/>
              </a:rPr>
              <a:t> yang </a:t>
            </a:r>
            <a:r>
              <a:rPr lang="en-US" dirty="0" err="1" smtClean="0">
                <a:latin typeface="Times New Roman"/>
                <a:ea typeface="Calibri"/>
                <a:cs typeface="Times New Roman"/>
              </a:rPr>
              <a:t>luas</a:t>
            </a:r>
            <a:r>
              <a:rPr lang="en-US" dirty="0" smtClean="0">
                <a:latin typeface="Times New Roman"/>
                <a:ea typeface="Calibri"/>
                <a:cs typeface="Times New Roman"/>
              </a:rPr>
              <a:t> (potential to reach a global audience).</a:t>
            </a:r>
          </a:p>
          <a:p>
            <a:pPr lvl="0" algn="just">
              <a:lnSpc>
                <a:spcPct val="150000"/>
              </a:lnSpc>
              <a:spcAft>
                <a:spcPts val="1000"/>
              </a:spcAft>
              <a:buSzPts val="1000"/>
              <a:buFont typeface="Symbol"/>
              <a:buChar char=""/>
              <a:tabLst>
                <a:tab pos="457200" algn="l"/>
              </a:tabLst>
            </a:pPr>
            <a:r>
              <a:rPr lang="en-US" dirty="0" err="1" smtClean="0">
                <a:latin typeface="Times New Roman"/>
                <a:ea typeface="Calibri"/>
                <a:cs typeface="Times New Roman"/>
              </a:rPr>
              <a:t>Mempermudah</a:t>
            </a:r>
            <a:r>
              <a:rPr lang="en-US" dirty="0" smtClean="0">
                <a:latin typeface="Times New Roman"/>
                <a:ea typeface="Calibri"/>
                <a:cs typeface="Times New Roman"/>
              </a:rPr>
              <a:t> </a:t>
            </a:r>
            <a:r>
              <a:rPr lang="en-US" dirty="0" err="1" smtClean="0">
                <a:latin typeface="Times New Roman"/>
                <a:ea typeface="Calibri"/>
                <a:cs typeface="Times New Roman"/>
              </a:rPr>
              <a:t>penyempurnaan</a:t>
            </a:r>
            <a:r>
              <a:rPr lang="en-US" dirty="0" smtClean="0">
                <a:latin typeface="Times New Roman"/>
                <a:ea typeface="Calibri"/>
                <a:cs typeface="Times New Roman"/>
              </a:rPr>
              <a:t> </a:t>
            </a:r>
            <a:r>
              <a:rPr lang="en-US" dirty="0" err="1" smtClean="0">
                <a:latin typeface="Times New Roman"/>
                <a:ea typeface="Calibri"/>
                <a:cs typeface="Times New Roman"/>
              </a:rPr>
              <a:t>dan</a:t>
            </a:r>
            <a:r>
              <a:rPr lang="en-US" dirty="0" smtClean="0">
                <a:latin typeface="Times New Roman"/>
                <a:ea typeface="Calibri"/>
                <a:cs typeface="Times New Roman"/>
              </a:rPr>
              <a:t> </a:t>
            </a:r>
            <a:r>
              <a:rPr lang="en-US" dirty="0" err="1" smtClean="0">
                <a:latin typeface="Times New Roman"/>
                <a:ea typeface="Calibri"/>
                <a:cs typeface="Times New Roman"/>
              </a:rPr>
              <a:t>penyimpanan</a:t>
            </a:r>
            <a:r>
              <a:rPr lang="en-US" dirty="0" smtClean="0">
                <a:latin typeface="Times New Roman"/>
                <a:ea typeface="Calibri"/>
                <a:cs typeface="Times New Roman"/>
              </a:rPr>
              <a:t> </a:t>
            </a:r>
            <a:r>
              <a:rPr lang="en-US" dirty="0" err="1" smtClean="0">
                <a:latin typeface="Times New Roman"/>
                <a:ea typeface="Calibri"/>
                <a:cs typeface="Times New Roman"/>
              </a:rPr>
              <a:t>materi</a:t>
            </a:r>
            <a:r>
              <a:rPr lang="en-US" dirty="0" smtClean="0">
                <a:latin typeface="Times New Roman"/>
                <a:ea typeface="Calibri"/>
                <a:cs typeface="Times New Roman"/>
              </a:rPr>
              <a:t> </a:t>
            </a:r>
            <a:r>
              <a:rPr lang="en-US" dirty="0" err="1" smtClean="0">
                <a:latin typeface="Times New Roman"/>
                <a:ea typeface="Calibri"/>
                <a:cs typeface="Times New Roman"/>
              </a:rPr>
              <a:t>pembelajaran</a:t>
            </a:r>
            <a:r>
              <a:rPr lang="en-US" dirty="0" smtClean="0">
                <a:latin typeface="Times New Roman"/>
                <a:ea typeface="Calibri"/>
                <a:cs typeface="Times New Roman"/>
              </a:rPr>
              <a:t> (easy updating of content as well as </a:t>
            </a:r>
            <a:r>
              <a:rPr lang="en-US" dirty="0" err="1" smtClean="0">
                <a:latin typeface="Times New Roman"/>
                <a:ea typeface="Calibri"/>
                <a:cs typeface="Times New Roman"/>
              </a:rPr>
              <a:t>archivable</a:t>
            </a:r>
            <a:r>
              <a:rPr lang="en-US" dirty="0" smtClean="0">
                <a:latin typeface="Times New Roman"/>
                <a:ea typeface="Calibri"/>
                <a:cs typeface="Times New Roman"/>
              </a:rPr>
              <a:t> capabilities). </a:t>
            </a:r>
            <a:endParaRPr lang="en-US" dirty="0"/>
          </a:p>
        </p:txBody>
      </p:sp>
      <p:sp>
        <p:nvSpPr>
          <p:cNvPr id="3" name="TextBox 2"/>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id-ID" dirty="0" smtClean="0"/>
              <a:t>Uno </a:t>
            </a:r>
            <a:r>
              <a:rPr lang="id-ID" dirty="0" smtClean="0"/>
              <a:t>(2007) dalam bukunya Model Pembelajaran Menciptakan Proses Belajar Mengajar yang Kreatif dan Efektif  pada sistem Pendidikan jarak jauh (diklat jarak jauh) perlu diperhatikan tentang desain dan pengembangan sistem, interactivity, active learning, visual imagery, dan komunikasi yang efektif.</a:t>
            </a:r>
          </a:p>
          <a:p>
            <a:pPr>
              <a:buNone/>
            </a:pPr>
            <a:endParaRPr lang="id-ID" dirty="0"/>
          </a:p>
        </p:txBody>
      </p:sp>
      <p:sp>
        <p:nvSpPr>
          <p:cNvPr id="2" name="Title 1"/>
          <p:cNvSpPr>
            <a:spLocks noGrp="1"/>
          </p:cNvSpPr>
          <p:nvPr>
            <p:ph type="title"/>
          </p:nvPr>
        </p:nvSpPr>
        <p:spPr/>
        <p:txBody>
          <a:bodyPr>
            <a:normAutofit fontScale="90000"/>
          </a:bodyPr>
          <a:lstStyle/>
          <a:p>
            <a:pPr lvl="0"/>
            <a:r>
              <a:rPr lang="id-ID" b="1" dirty="0" smtClean="0"/>
              <a:t>Metode, cara penggunaan</a:t>
            </a:r>
            <a:r>
              <a:rPr lang="id-ID" dirty="0" smtClean="0"/>
              <a:t/>
            </a:r>
            <a:br>
              <a:rPr lang="id-ID" dirty="0" smtClean="0"/>
            </a:br>
            <a:endParaRPr lang="id-ID" dirty="0"/>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id-ID" dirty="0" smtClean="0"/>
              <a:t>Menyadari </a:t>
            </a:r>
            <a:r>
              <a:rPr lang="id-ID" dirty="0" smtClean="0"/>
              <a:t>bahwa di internet dapat ditemukan berbagai informasi dan dapat diakses secara lebih mudah, kapan saja dan dimana saja, maka pemanfaatan internet menjadi suatu kebutuhan. Bukan itu saja, pengguna internet bisa berkomunikasi dengan pihak lain dengan cara yang sangat mudah melalui teknik </a:t>
            </a:r>
            <a:r>
              <a:rPr lang="id-ID" i="1" dirty="0" smtClean="0"/>
              <a:t>e-moderating</a:t>
            </a:r>
            <a:r>
              <a:rPr lang="id-ID" dirty="0" smtClean="0"/>
              <a:t> yang tersedia di internet.</a:t>
            </a:r>
          </a:p>
          <a:p>
            <a:endParaRPr lang="id-ID" dirty="0"/>
          </a:p>
        </p:txBody>
      </p:sp>
      <p:sp>
        <p:nvSpPr>
          <p:cNvPr id="2" name="Title 1"/>
          <p:cNvSpPr>
            <a:spLocks noGrp="1"/>
          </p:cNvSpPr>
          <p:nvPr>
            <p:ph type="title"/>
          </p:nvPr>
        </p:nvSpPr>
        <p:spPr/>
        <p:txBody>
          <a:bodyPr>
            <a:normAutofit fontScale="90000"/>
          </a:bodyPr>
          <a:lstStyle/>
          <a:p>
            <a:pPr lvl="0"/>
            <a:r>
              <a:rPr lang="id-ID" b="1" dirty="0" smtClean="0"/>
              <a:t>Kelebihan dan Kekurangan </a:t>
            </a:r>
            <a:r>
              <a:rPr lang="id-ID" b="1" i="1" dirty="0" smtClean="0"/>
              <a:t>E-Learning</a:t>
            </a:r>
            <a:r>
              <a:rPr lang="id-ID" dirty="0" smtClean="0"/>
              <a:t/>
            </a:r>
            <a:br>
              <a:rPr lang="id-ID" dirty="0" smtClean="0"/>
            </a:br>
            <a:endParaRPr lang="id-ID" dirty="0"/>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id-ID" dirty="0" smtClean="0"/>
              <a:t>By : Nur Hamzah</a:t>
            </a:r>
            <a:endParaRPr lang="id-ID" dirty="0"/>
          </a:p>
        </p:txBody>
      </p:sp>
      <p:sp>
        <p:nvSpPr>
          <p:cNvPr id="2" name="Title 1"/>
          <p:cNvSpPr>
            <a:spLocks noGrp="1"/>
          </p:cNvSpPr>
          <p:nvPr>
            <p:ph type="title"/>
          </p:nvPr>
        </p:nvSpPr>
        <p:spPr/>
        <p:txBody>
          <a:bodyPr>
            <a:normAutofit fontScale="90000"/>
          </a:bodyPr>
          <a:lstStyle/>
          <a:p>
            <a:r>
              <a:rPr lang="id-ID" dirty="0" smtClean="0"/>
              <a:t>HUMAN RECOURCES DEVELOPMENT </a:t>
            </a:r>
            <a:endParaRPr lang="id-ID" dirty="0"/>
          </a:p>
        </p:txBody>
      </p:sp>
      <p:pic>
        <p:nvPicPr>
          <p:cNvPr id="4" name="Picture 6" descr="G:\logo stie PNG 2.png"/>
          <p:cNvPicPr>
            <a:picLocks noChangeAspect="1" noChangeArrowheads="1"/>
          </p:cNvPicPr>
          <p:nvPr/>
        </p:nvPicPr>
        <p:blipFill>
          <a:blip r:embed="rId2"/>
          <a:srcRect/>
          <a:stretch>
            <a:fillRect/>
          </a:stretch>
        </p:blipFill>
        <p:spPr bwMode="auto">
          <a:xfrm>
            <a:off x="3200400" y="2971800"/>
            <a:ext cx="2498725" cy="2354263"/>
          </a:xfrm>
          <a:prstGeom prst="rect">
            <a:avLst/>
          </a:prstGeom>
          <a:noFill/>
          <a:ln w="9525">
            <a:noFill/>
            <a:miter lim="800000"/>
            <a:headEnd/>
            <a:tailEnd/>
          </a:ln>
        </p:spPr>
      </p:pic>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id-ID" dirty="0" smtClean="0"/>
              <a:t>Pengembangan </a:t>
            </a:r>
            <a:r>
              <a:rPr lang="id-ID" dirty="0" smtClean="0"/>
              <a:t>sumber daya manusia berkaitan dengan tersedianya kesempatan dan pengembangan belajar, membuat program-program training yang meliputi perencanaan, penyelenggaraan, dan evaluasi atas program-program tersebut (Armstrong, 1997:504)</a:t>
            </a:r>
          </a:p>
          <a:p>
            <a:r>
              <a:rPr lang="id-ID" dirty="0" smtClean="0"/>
              <a:t>Pengembangan sumber daya manusia dapat didefinisikan sebagai seperangkat aktivitas yang sistematis dan terencana yang dirancang dalam memfasilitasi para pegawainya dengan kecakapan yang dibutuhkan untuk memenuhi tuntutan pekerjaan, baik pada saat ini maupun masa yang akan datang (Harrish and Desimone, 1992:2)</a:t>
            </a:r>
          </a:p>
          <a:p>
            <a:r>
              <a:rPr lang="id-ID" dirty="0" smtClean="0"/>
              <a:t>Pengembangan sumber daya manusia adalah suatu usaha  yang terencana dan berkelanjutan yang dilakukan oleh organisasi dalam meningkatkan kompetensi pegawai dan kinerja organisasi melalui program-program pelatihan, pendidikan, dan pengembangan (Mondy and Noe, 1990:270</a:t>
            </a:r>
            <a:r>
              <a:rPr lang="id-ID" dirty="0" smtClean="0"/>
              <a:t>)</a:t>
            </a:r>
            <a:endParaRPr lang="id-ID" dirty="0" smtClean="0"/>
          </a:p>
        </p:txBody>
      </p:sp>
      <p:sp>
        <p:nvSpPr>
          <p:cNvPr id="2" name="Title 1"/>
          <p:cNvSpPr>
            <a:spLocks noGrp="1"/>
          </p:cNvSpPr>
          <p:nvPr>
            <p:ph type="title"/>
          </p:nvPr>
        </p:nvSpPr>
        <p:spPr/>
        <p:txBody>
          <a:bodyPr>
            <a:normAutofit fontScale="90000"/>
          </a:bodyPr>
          <a:lstStyle/>
          <a:p>
            <a:r>
              <a:rPr lang="id-ID" b="1" dirty="0" smtClean="0"/>
              <a:t>Pengertian Pengembangan Sumber Daya Manusia</a:t>
            </a:r>
            <a:r>
              <a:rPr lang="id-ID" dirty="0" smtClean="0"/>
              <a:t/>
            </a:r>
            <a:br>
              <a:rPr lang="id-ID" dirty="0" smtClean="0"/>
            </a:br>
            <a:endParaRPr lang="id-ID" dirty="0"/>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id-ID" dirty="0" smtClean="0"/>
              <a:t>Dari beberapa pengertian di atas, dapat dikatakan bahwa pengembangan SDM adalah segala aktivitas yang dilakukan oleh organisasi dalam memfasilitasi pegawai agar memiliki pengetahuan, keahlian, dan/ atau sikap yang dibutuhkan dalam menangani pekerjaan saat ini atau yang akan datang. Aktivitas yang dimaksud, tidak hanya pada  aspek pendidikan dan pelatihan saja, akan tetapi menyangkut aspek karier dan pengembangan organisasi. Dengan kata lain,pengembangan sumber daya manusia berkaitan erat dengan upaya meningkatkan pengetahuan, kemampuan, dan/ atau sikap anggota organisasi serta penyediaan jalur karier yang didukung oleh fleksibilitas organisasi dalam memcapai tujuan organisasi.</a:t>
            </a:r>
          </a:p>
          <a:p>
            <a:endParaRPr lang="id-ID" dirty="0"/>
          </a:p>
        </p:txBody>
      </p:sp>
      <p:sp>
        <p:nvSpPr>
          <p:cNvPr id="2" name="Title 1"/>
          <p:cNvSpPr>
            <a:spLocks noGrp="1"/>
          </p:cNvSpPr>
          <p:nvPr>
            <p:ph type="title"/>
          </p:nvPr>
        </p:nvSpPr>
        <p:spPr/>
        <p:txBody>
          <a:bodyPr/>
          <a:lstStyle/>
          <a:p>
            <a:endParaRPr lang="id-ID"/>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id-ID" dirty="0" smtClean="0"/>
              <a:t>Pengembangan </a:t>
            </a:r>
            <a:r>
              <a:rPr lang="id-ID" dirty="0" smtClean="0"/>
              <a:t>sumber daya manusia perlu dilakukan secara terencana dan berkesinambungan. Agar pengembangan dapat dilaksanakan dengan baik, harus lebih dahulu ditetapkan suatu program pengembangan sumber daya manusia.</a:t>
            </a:r>
          </a:p>
          <a:p>
            <a:r>
              <a:rPr lang="id-ID" dirty="0" smtClean="0"/>
              <a:t>Progam pengembangan sumber daya manusia hendaknya disusun secara cermat dan didasarkan kepada metode-metode ilmiah serta berpedoman pada keterampilan yang dibituhkan perusahaan saat ini maupun masa depan. Pengembangan haruslah bertujuan untuk meningkatkan kemampuan teknis, teoritis, konseptual serta moral sumber daya manusia supaya prestasi kerjanya baik dan mencapai hasil yang optimal.</a:t>
            </a:r>
          </a:p>
          <a:p>
            <a:endParaRPr lang="id-ID" dirty="0"/>
          </a:p>
        </p:txBody>
      </p:sp>
      <p:sp>
        <p:nvSpPr>
          <p:cNvPr id="2" name="Title 1"/>
          <p:cNvSpPr>
            <a:spLocks noGrp="1"/>
          </p:cNvSpPr>
          <p:nvPr>
            <p:ph type="title"/>
          </p:nvPr>
        </p:nvSpPr>
        <p:spPr/>
        <p:txBody>
          <a:bodyPr>
            <a:normAutofit fontScale="90000"/>
          </a:bodyPr>
          <a:lstStyle/>
          <a:p>
            <a:r>
              <a:rPr lang="id-ID" b="1" dirty="0" smtClean="0"/>
              <a:t>Pentingnya Pengembangan Sumber Daya Manusia</a:t>
            </a:r>
            <a:r>
              <a:rPr lang="id-ID" dirty="0" smtClean="0"/>
              <a:t/>
            </a:r>
            <a:br>
              <a:rPr lang="id-ID" dirty="0" smtClean="0"/>
            </a:br>
            <a:endParaRPr lang="id-ID" dirty="0"/>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100" y="228600"/>
            <a:ext cx="7499350" cy="6019800"/>
          </a:xfrm>
        </p:spPr>
        <p:txBody>
          <a:bodyPr>
            <a:normAutofit fontScale="85000" lnSpcReduction="20000"/>
          </a:bodyPr>
          <a:lstStyle/>
          <a:p>
            <a:pPr marL="365760" indent="-283464" algn="ctr" eaLnBrk="1" fontAlgn="auto" hangingPunct="1">
              <a:spcAft>
                <a:spcPts val="0"/>
              </a:spcAft>
              <a:buFont typeface="Wingdings 2"/>
              <a:buNone/>
              <a:defRPr/>
            </a:pPr>
            <a:r>
              <a:rPr lang="en-US" b="1" dirty="0" smtClean="0"/>
              <a:t>Tahapan Perencanaan Pelatihan</a:t>
            </a:r>
            <a:endParaRPr lang="en-US" dirty="0" smtClean="0"/>
          </a:p>
          <a:p>
            <a:pPr marL="596646" indent="-514350" eaLnBrk="1" fontAlgn="auto" hangingPunct="1">
              <a:spcAft>
                <a:spcPts val="0"/>
              </a:spcAft>
              <a:buFont typeface="Wingdings 2"/>
              <a:buAutoNum type="arabicPeriod"/>
              <a:defRPr/>
            </a:pPr>
            <a:r>
              <a:rPr lang="en-US" sz="2400" b="1" dirty="0" smtClean="0"/>
              <a:t>Analisis Kebutuhan Pelatihan (</a:t>
            </a:r>
            <a:r>
              <a:rPr lang="en-US" sz="2400" b="1" i="1" dirty="0" smtClean="0"/>
              <a:t>training need analysis</a:t>
            </a:r>
            <a:r>
              <a:rPr lang="en-US" sz="2400" b="1" dirty="0" smtClean="0"/>
              <a:t>).</a:t>
            </a:r>
          </a:p>
          <a:p>
            <a:pPr marL="596646" indent="-514350" eaLnBrk="1" fontAlgn="auto" hangingPunct="1">
              <a:spcAft>
                <a:spcPts val="0"/>
              </a:spcAft>
              <a:buFont typeface="Wingdings 2"/>
              <a:buNone/>
              <a:defRPr/>
            </a:pPr>
            <a:r>
              <a:rPr lang="en-US" sz="2000" dirty="0" smtClean="0"/>
              <a:t>	Terdapat tiga situasi dimana organisasi diharuskan melakukan analisis tersebut : yaitu : </a:t>
            </a:r>
            <a:r>
              <a:rPr lang="en-US" sz="2000" i="1" dirty="0" smtClean="0"/>
              <a:t>performance problem, new system and technology serta automatic and habitual training</a:t>
            </a:r>
            <a:r>
              <a:rPr lang="en-US" sz="2000" dirty="0" smtClean="0"/>
              <a:t>. </a:t>
            </a:r>
          </a:p>
          <a:p>
            <a:pPr marL="596646" indent="-514350" eaLnBrk="1" fontAlgn="auto" hangingPunct="1">
              <a:spcAft>
                <a:spcPts val="0"/>
              </a:spcAft>
              <a:buFont typeface="Wingdings 2"/>
              <a:buAutoNum type="arabicPeriod" startAt="2"/>
              <a:defRPr/>
            </a:pPr>
            <a:r>
              <a:rPr lang="en-US" sz="2400" b="1" dirty="0" smtClean="0"/>
              <a:t>Perencanaan dan Pembuatan Desain Pelatihan</a:t>
            </a:r>
          </a:p>
          <a:p>
            <a:pPr marL="640080" lvl="1" indent="-237744" eaLnBrk="1" fontAlgn="auto" hangingPunct="1">
              <a:spcAft>
                <a:spcPts val="0"/>
              </a:spcAft>
              <a:buFont typeface="Verdana"/>
              <a:buChar char="◦"/>
              <a:defRPr/>
            </a:pPr>
            <a:r>
              <a:rPr lang="en-US" sz="1900" dirty="0" smtClean="0"/>
              <a:t>Keseluruhan tugas yang harus dilaksanakan pada tahap ini adalah :</a:t>
            </a:r>
          </a:p>
          <a:p>
            <a:pPr marL="640080" lvl="1" indent="-237744" eaLnBrk="1" fontAlgn="auto" hangingPunct="1">
              <a:spcAft>
                <a:spcPts val="0"/>
              </a:spcAft>
              <a:buFont typeface="Verdana"/>
              <a:buChar char="◦"/>
              <a:defRPr/>
            </a:pPr>
            <a:r>
              <a:rPr lang="en-US" sz="1900" dirty="0" smtClean="0"/>
              <a:t>Mengidentifikasi sasaran pembelajaran dari program pelatihan;</a:t>
            </a:r>
          </a:p>
          <a:p>
            <a:pPr marL="640080" lvl="1" indent="-237744" eaLnBrk="1" fontAlgn="auto" hangingPunct="1">
              <a:spcAft>
                <a:spcPts val="0"/>
              </a:spcAft>
              <a:buFont typeface="Verdana"/>
              <a:buChar char="◦"/>
              <a:defRPr/>
            </a:pPr>
            <a:r>
              <a:rPr lang="en-US" sz="1900" dirty="0" smtClean="0"/>
              <a:t>Menetapkan metode yang paling tepat;</a:t>
            </a:r>
          </a:p>
          <a:p>
            <a:pPr marL="640080" lvl="1" indent="-237744" eaLnBrk="1" fontAlgn="auto" hangingPunct="1">
              <a:spcAft>
                <a:spcPts val="0"/>
              </a:spcAft>
              <a:buFont typeface="Verdana"/>
              <a:buChar char="◦"/>
              <a:defRPr/>
            </a:pPr>
            <a:r>
              <a:rPr lang="en-US" sz="1900" dirty="0" smtClean="0"/>
              <a:t>Menetapkan penyelenggara dan dukungan lainnya;</a:t>
            </a:r>
          </a:p>
          <a:p>
            <a:pPr marL="640080" lvl="1" indent="-237744" eaLnBrk="1" fontAlgn="auto" hangingPunct="1">
              <a:spcAft>
                <a:spcPts val="0"/>
              </a:spcAft>
              <a:buFont typeface="Verdana"/>
              <a:buChar char="◦"/>
              <a:defRPr/>
            </a:pPr>
            <a:r>
              <a:rPr lang="en-US" sz="1900" dirty="0" smtClean="0"/>
              <a:t>Memilih dari beraneka ragam media;</a:t>
            </a:r>
          </a:p>
          <a:p>
            <a:pPr marL="640080" lvl="1" indent="-237744" eaLnBrk="1" fontAlgn="auto" hangingPunct="1">
              <a:spcAft>
                <a:spcPts val="0"/>
              </a:spcAft>
              <a:buFont typeface="Verdana"/>
              <a:buChar char="◦"/>
              <a:defRPr/>
            </a:pPr>
            <a:r>
              <a:rPr lang="en-US" sz="1900" dirty="0" smtClean="0"/>
              <a:t>Menetapkan isi;</a:t>
            </a:r>
          </a:p>
          <a:p>
            <a:pPr marL="640080" lvl="1" indent="-237744" eaLnBrk="1" fontAlgn="auto" hangingPunct="1">
              <a:spcAft>
                <a:spcPts val="0"/>
              </a:spcAft>
              <a:buFont typeface="Verdana"/>
              <a:buChar char="◦"/>
              <a:defRPr/>
            </a:pPr>
            <a:r>
              <a:rPr lang="en-US" sz="1900" dirty="0" smtClean="0"/>
              <a:t>Mengidentifikasi alat-alat evaluasi;</a:t>
            </a:r>
          </a:p>
          <a:p>
            <a:pPr marL="640080" lvl="1" indent="-237744" eaLnBrk="1" fontAlgn="auto" hangingPunct="1">
              <a:spcAft>
                <a:spcPts val="0"/>
              </a:spcAft>
              <a:buFont typeface="Verdana"/>
              <a:buChar char="◦"/>
              <a:defRPr/>
            </a:pPr>
            <a:r>
              <a:rPr lang="en-US" sz="1900" dirty="0" smtClean="0"/>
              <a:t>Menyusun urut-urut pelatihan.</a:t>
            </a:r>
          </a:p>
          <a:p>
            <a:pPr marL="365760" indent="-283464" eaLnBrk="1" fontAlgn="auto" hangingPunct="1">
              <a:spcAft>
                <a:spcPts val="0"/>
              </a:spcAft>
              <a:buFont typeface="Wingdings 2"/>
              <a:buNone/>
              <a:defRPr/>
            </a:pPr>
            <a:r>
              <a:rPr lang="en-US" sz="2300" dirty="0" smtClean="0"/>
              <a:t>	Selanjutnya yang tidak kalah pentingnya adalah membuat materi pelatihan yang diperlukan dan dikembangkan seperti :</a:t>
            </a:r>
          </a:p>
          <a:p>
            <a:pPr marL="640080" lvl="1" indent="-237744" eaLnBrk="1" fontAlgn="auto" hangingPunct="1">
              <a:spcAft>
                <a:spcPts val="0"/>
              </a:spcAft>
              <a:buFont typeface="Verdana"/>
              <a:buChar char="◦"/>
              <a:defRPr/>
            </a:pPr>
            <a:r>
              <a:rPr lang="en-US" sz="1900" dirty="0" smtClean="0"/>
              <a:t>Jadwal pelatihan secara menyeluruh (estimasi waktu);</a:t>
            </a:r>
          </a:p>
          <a:p>
            <a:pPr marL="640080" lvl="1" indent="-237744" eaLnBrk="1" fontAlgn="auto" hangingPunct="1">
              <a:spcAft>
                <a:spcPts val="0"/>
              </a:spcAft>
              <a:buFont typeface="Verdana"/>
              <a:buChar char="◦"/>
              <a:defRPr/>
            </a:pPr>
            <a:r>
              <a:rPr lang="en-US" sz="1900" dirty="0" smtClean="0"/>
              <a:t>Rencana setiap sesi;</a:t>
            </a:r>
          </a:p>
          <a:p>
            <a:pPr marL="640080" lvl="1" indent="-237744" eaLnBrk="1" fontAlgn="auto" hangingPunct="1">
              <a:spcAft>
                <a:spcPts val="0"/>
              </a:spcAft>
              <a:buFont typeface="Verdana"/>
              <a:buChar char="◦"/>
              <a:defRPr/>
            </a:pPr>
            <a:r>
              <a:rPr lang="en-US" sz="1900" dirty="0" smtClean="0"/>
              <a:t>Materi-materi pembelajaran seperti buku tulis, buku bacaan, hand out dll;</a:t>
            </a:r>
          </a:p>
          <a:p>
            <a:pPr marL="640080" lvl="1" indent="-237744" eaLnBrk="1" fontAlgn="auto" hangingPunct="1">
              <a:spcAft>
                <a:spcPts val="0"/>
              </a:spcAft>
              <a:buFont typeface="Verdana"/>
              <a:buChar char="◦"/>
              <a:defRPr/>
            </a:pPr>
            <a:r>
              <a:rPr lang="en-US" sz="1900" dirty="0" smtClean="0"/>
              <a:t>Alat-alat bantu pembelajaran;</a:t>
            </a:r>
          </a:p>
          <a:p>
            <a:pPr marL="640080" lvl="1" indent="-237744" eaLnBrk="1" fontAlgn="auto" hangingPunct="1">
              <a:spcAft>
                <a:spcPts val="0"/>
              </a:spcAft>
              <a:buFont typeface="Verdana"/>
              <a:buChar char="◦"/>
              <a:defRPr/>
            </a:pPr>
            <a:r>
              <a:rPr lang="en-US" sz="1900" dirty="0" smtClean="0"/>
              <a:t>Formulir evaluasi.</a:t>
            </a:r>
          </a:p>
          <a:p>
            <a:pPr marL="596646" indent="-514350" eaLnBrk="1" fontAlgn="auto" hangingPunct="1">
              <a:spcAft>
                <a:spcPts val="0"/>
              </a:spcAft>
              <a:buFont typeface="Wingdings 2"/>
              <a:buNone/>
              <a:defRPr/>
            </a:pPr>
            <a:endParaRPr lang="en-US" sz="2400" b="1" dirty="0" smtClean="0"/>
          </a:p>
        </p:txBody>
      </p:sp>
      <p:sp>
        <p:nvSpPr>
          <p:cNvPr id="4" name="TextBox 3"/>
          <p:cNvSpPr txBox="1"/>
          <p:nvPr/>
        </p:nvSpPr>
        <p:spPr>
          <a:xfrm>
            <a:off x="6781800" y="6336268"/>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600" decel="100000"/>
                                        <p:tgtEl>
                                          <p:spTgt spid="3">
                                            <p:txEl>
                                              <p:pRg st="0" end="0"/>
                                            </p:txEl>
                                          </p:spTgt>
                                        </p:tgtEl>
                                      </p:cBhvr>
                                    </p:animEffect>
                                    <p:anim calcmode="lin" valueType="num">
                                      <p:cBhvr>
                                        <p:cTn id="8" dur="16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16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16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2000" fill="hold"/>
                                        <p:tgtEl>
                                          <p:spTgt spid="3">
                                            <p:txEl>
                                              <p:pRg st="1" end="1"/>
                                            </p:txEl>
                                          </p:spTgt>
                                        </p:tgtEl>
                                        <p:attrNameLst>
                                          <p:attrName>ppt_h</p:attrName>
                                        </p:attrNameLst>
                                      </p:cBhvr>
                                      <p:tavLst>
                                        <p:tav tm="0">
                                          <p:val>
                                            <p:strVal val="#ppt_h"/>
                                          </p:val>
                                        </p:tav>
                                        <p:tav tm="100000">
                                          <p:val>
                                            <p:strVal val="#ppt_h"/>
                                          </p:val>
                                        </p:tav>
                                      </p:tavLst>
                                    </p:anim>
                                  </p:childTnLst>
                                </p:cTn>
                              </p:par>
                              <p:par>
                                <p:cTn id="19" presetID="17" presetClass="entr" presetSubtype="1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25"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28" dur="10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29" dur="1000" accel="50000" fill="hold">
                                          <p:stCondLst>
                                            <p:cond delay="10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30" dur="2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1" dur="10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32" dur="10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33" dur="1000" accel="50000" fill="hold">
                                          <p:stCondLst>
                                            <p:cond delay="10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34" dur="2000" decel="50000">
                                          <p:stCondLst>
                                            <p:cond delay="0"/>
                                          </p:stCondLst>
                                        </p:cTn>
                                        <p:tgtEl>
                                          <p:spTgt spid="3">
                                            <p:txEl>
                                              <p:pRg st="3" end="3"/>
                                            </p:txEl>
                                          </p:spTgt>
                                        </p:tgtEl>
                                      </p:cBhvr>
                                    </p:animEffect>
                                  </p:childTnLst>
                                </p:cTn>
                              </p:par>
                              <p:par>
                                <p:cTn id="35" presetID="25" presetClass="entr" presetSubtype="0" fill="hold" nodeType="with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10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38" dur="10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39" dur="1000" accel="50000" fill="hold">
                                          <p:stCondLst>
                                            <p:cond delay="10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40" dur="2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1" dur="10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42" dur="10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43" dur="1000" accel="50000" fill="hold">
                                          <p:stCondLst>
                                            <p:cond delay="10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44" dur="2000" decel="50000">
                                          <p:stCondLst>
                                            <p:cond delay="0"/>
                                          </p:stCondLst>
                                        </p:cTn>
                                        <p:tgtEl>
                                          <p:spTgt spid="3">
                                            <p:txEl>
                                              <p:pRg st="4" end="4"/>
                                            </p:txEl>
                                          </p:spTgt>
                                        </p:tgtEl>
                                      </p:cBhvr>
                                    </p:animEffect>
                                  </p:childTnLst>
                                </p:cTn>
                              </p:par>
                              <p:par>
                                <p:cTn id="45" presetID="25" presetClass="entr" presetSubtype="0" fill="hold" nodeType="with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48" dur="10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49" dur="1000" accel="50000" fill="hold">
                                          <p:stCondLst>
                                            <p:cond delay="10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50" dur="2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51" dur="10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52" dur="10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53" dur="1000" accel="50000" fill="hold">
                                          <p:stCondLst>
                                            <p:cond delay="10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54" dur="2000" decel="50000">
                                          <p:stCondLst>
                                            <p:cond delay="0"/>
                                          </p:stCondLst>
                                        </p:cTn>
                                        <p:tgtEl>
                                          <p:spTgt spid="3">
                                            <p:txEl>
                                              <p:pRg st="5" end="5"/>
                                            </p:txEl>
                                          </p:spTgt>
                                        </p:tgtEl>
                                      </p:cBhvr>
                                    </p:animEffect>
                                  </p:childTnLst>
                                </p:cTn>
                              </p:par>
                              <p:par>
                                <p:cTn id="55" presetID="25" presetClass="entr" presetSubtype="0" fill="hold" nodeType="with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 calcmode="lin" valueType="num">
                                      <p:cBhvr>
                                        <p:cTn id="57" dur="10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58" dur="10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59" dur="1000" accel="50000" fill="hold">
                                          <p:stCondLst>
                                            <p:cond delay="10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60" dur="2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61" dur="10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62" dur="10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63" dur="1000" accel="50000" fill="hold">
                                          <p:stCondLst>
                                            <p:cond delay="10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64" dur="2000" decel="50000">
                                          <p:stCondLst>
                                            <p:cond delay="0"/>
                                          </p:stCondLst>
                                        </p:cTn>
                                        <p:tgtEl>
                                          <p:spTgt spid="3">
                                            <p:txEl>
                                              <p:pRg st="6" end="6"/>
                                            </p:txEl>
                                          </p:spTgt>
                                        </p:tgtEl>
                                      </p:cBhvr>
                                    </p:animEffect>
                                  </p:childTnLst>
                                </p:cTn>
                              </p:par>
                              <p:par>
                                <p:cTn id="65" presetID="25" presetClass="entr" presetSubtype="0" fill="hold" nodeType="withEffect">
                                  <p:stCondLst>
                                    <p:cond delay="0"/>
                                  </p:stCondLst>
                                  <p:childTnLst>
                                    <p:set>
                                      <p:cBhvr>
                                        <p:cTn id="66" dur="1" fill="hold">
                                          <p:stCondLst>
                                            <p:cond delay="0"/>
                                          </p:stCondLst>
                                        </p:cTn>
                                        <p:tgtEl>
                                          <p:spTgt spid="3">
                                            <p:txEl>
                                              <p:pRg st="7" end="7"/>
                                            </p:txEl>
                                          </p:spTgt>
                                        </p:tgtEl>
                                        <p:attrNameLst>
                                          <p:attrName>style.visibility</p:attrName>
                                        </p:attrNameLst>
                                      </p:cBhvr>
                                      <p:to>
                                        <p:strVal val="visible"/>
                                      </p:to>
                                    </p:set>
                                    <p:anim calcmode="lin" valueType="num">
                                      <p:cBhvr>
                                        <p:cTn id="67" dur="10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68" dur="10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69" dur="1000" accel="50000" fill="hold">
                                          <p:stCondLst>
                                            <p:cond delay="10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70" dur="2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71" dur="10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72" dur="10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73" dur="1000" accel="50000" fill="hold">
                                          <p:stCondLst>
                                            <p:cond delay="10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74" dur="2000" decel="50000">
                                          <p:stCondLst>
                                            <p:cond delay="0"/>
                                          </p:stCondLst>
                                        </p:cTn>
                                        <p:tgtEl>
                                          <p:spTgt spid="3">
                                            <p:txEl>
                                              <p:pRg st="7" end="7"/>
                                            </p:txEl>
                                          </p:spTgt>
                                        </p:tgtEl>
                                      </p:cBhvr>
                                    </p:animEffect>
                                  </p:childTnLst>
                                </p:cTn>
                              </p:par>
                              <p:par>
                                <p:cTn id="75" presetID="25" presetClass="entr" presetSubtype="0" fill="hold" nodeType="withEffect">
                                  <p:stCondLst>
                                    <p:cond delay="0"/>
                                  </p:stCondLst>
                                  <p:childTnLst>
                                    <p:set>
                                      <p:cBhvr>
                                        <p:cTn id="76" dur="1" fill="hold">
                                          <p:stCondLst>
                                            <p:cond delay="0"/>
                                          </p:stCondLst>
                                        </p:cTn>
                                        <p:tgtEl>
                                          <p:spTgt spid="3">
                                            <p:txEl>
                                              <p:pRg st="8" end="8"/>
                                            </p:txEl>
                                          </p:spTgt>
                                        </p:tgtEl>
                                        <p:attrNameLst>
                                          <p:attrName>style.visibility</p:attrName>
                                        </p:attrNameLst>
                                      </p:cBhvr>
                                      <p:to>
                                        <p:strVal val="visible"/>
                                      </p:to>
                                    </p:set>
                                    <p:anim calcmode="lin" valueType="num">
                                      <p:cBhvr>
                                        <p:cTn id="77" dur="1000" decel="50000" fill="hold">
                                          <p:stCondLst>
                                            <p:cond delay="0"/>
                                          </p:stCondLst>
                                        </p:cTn>
                                        <p:tgtEl>
                                          <p:spTgt spid="3">
                                            <p:txEl>
                                              <p:pRg st="8" end="8"/>
                                            </p:txEl>
                                          </p:spTgt>
                                        </p:tgtEl>
                                        <p:attrNameLst>
                                          <p:attrName>style.rotation</p:attrName>
                                        </p:attrNameLst>
                                      </p:cBhvr>
                                      <p:tavLst>
                                        <p:tav tm="0">
                                          <p:val>
                                            <p:fltVal val="-90"/>
                                          </p:val>
                                        </p:tav>
                                        <p:tav tm="100000">
                                          <p:val>
                                            <p:fltVal val="0"/>
                                          </p:val>
                                        </p:tav>
                                      </p:tavLst>
                                    </p:anim>
                                    <p:anim calcmode="lin" valueType="num">
                                      <p:cBhvr>
                                        <p:cTn id="78" dur="1000" decel="50000" fill="hold">
                                          <p:stCondLst>
                                            <p:cond delay="0"/>
                                          </p:stCondLst>
                                        </p:cTn>
                                        <p:tgtEl>
                                          <p:spTgt spid="3">
                                            <p:txEl>
                                              <p:pRg st="8" end="8"/>
                                            </p:txEl>
                                          </p:spTgt>
                                        </p:tgtEl>
                                        <p:attrNameLst>
                                          <p:attrName>ppt_w</p:attrName>
                                        </p:attrNameLst>
                                      </p:cBhvr>
                                      <p:tavLst>
                                        <p:tav tm="0">
                                          <p:val>
                                            <p:strVal val="#ppt_w"/>
                                          </p:val>
                                        </p:tav>
                                        <p:tav tm="100000">
                                          <p:val>
                                            <p:strVal val="#ppt_w*.05"/>
                                          </p:val>
                                        </p:tav>
                                      </p:tavLst>
                                    </p:anim>
                                    <p:anim calcmode="lin" valueType="num">
                                      <p:cBhvr>
                                        <p:cTn id="79" dur="1000" accel="50000" fill="hold">
                                          <p:stCondLst>
                                            <p:cond delay="1000"/>
                                          </p:stCondLst>
                                        </p:cTn>
                                        <p:tgtEl>
                                          <p:spTgt spid="3">
                                            <p:txEl>
                                              <p:pRg st="8" end="8"/>
                                            </p:txEl>
                                          </p:spTgt>
                                        </p:tgtEl>
                                        <p:attrNameLst>
                                          <p:attrName>ppt_w</p:attrName>
                                        </p:attrNameLst>
                                      </p:cBhvr>
                                      <p:tavLst>
                                        <p:tav tm="0">
                                          <p:val>
                                            <p:strVal val="#ppt_w*.05"/>
                                          </p:val>
                                        </p:tav>
                                        <p:tav tm="100000">
                                          <p:val>
                                            <p:strVal val="#ppt_w"/>
                                          </p:val>
                                        </p:tav>
                                      </p:tavLst>
                                    </p:anim>
                                    <p:anim calcmode="lin" valueType="num">
                                      <p:cBhvr>
                                        <p:cTn id="80" dur="20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81" dur="1000" decel="50000" fill="hold">
                                          <p:stCondLst>
                                            <p:cond delay="0"/>
                                          </p:stCondLst>
                                        </p:cTn>
                                        <p:tgtEl>
                                          <p:spTgt spid="3">
                                            <p:txEl>
                                              <p:pRg st="8" end="8"/>
                                            </p:txEl>
                                          </p:spTgt>
                                        </p:tgtEl>
                                        <p:attrNameLst>
                                          <p:attrName>ppt_x</p:attrName>
                                        </p:attrNameLst>
                                      </p:cBhvr>
                                      <p:tavLst>
                                        <p:tav tm="0">
                                          <p:val>
                                            <p:strVal val="#ppt_x+.4"/>
                                          </p:val>
                                        </p:tav>
                                        <p:tav tm="100000">
                                          <p:val>
                                            <p:strVal val="#ppt_x"/>
                                          </p:val>
                                        </p:tav>
                                      </p:tavLst>
                                    </p:anim>
                                    <p:anim calcmode="lin" valueType="num">
                                      <p:cBhvr>
                                        <p:cTn id="82" dur="1000" decel="50000" fill="hold">
                                          <p:stCondLst>
                                            <p:cond delay="0"/>
                                          </p:stCondLst>
                                        </p:cTn>
                                        <p:tgtEl>
                                          <p:spTgt spid="3">
                                            <p:txEl>
                                              <p:pRg st="8" end="8"/>
                                            </p:txEl>
                                          </p:spTgt>
                                        </p:tgtEl>
                                        <p:attrNameLst>
                                          <p:attrName>ppt_y</p:attrName>
                                        </p:attrNameLst>
                                      </p:cBhvr>
                                      <p:tavLst>
                                        <p:tav tm="0">
                                          <p:val>
                                            <p:strVal val="#ppt_y-.2"/>
                                          </p:val>
                                        </p:tav>
                                        <p:tav tm="100000">
                                          <p:val>
                                            <p:strVal val="#ppt_y+.1"/>
                                          </p:val>
                                        </p:tav>
                                      </p:tavLst>
                                    </p:anim>
                                    <p:anim calcmode="lin" valueType="num">
                                      <p:cBhvr>
                                        <p:cTn id="83" dur="1000" accel="50000" fill="hold">
                                          <p:stCondLst>
                                            <p:cond delay="1000"/>
                                          </p:stCondLst>
                                        </p:cTn>
                                        <p:tgtEl>
                                          <p:spTgt spid="3">
                                            <p:txEl>
                                              <p:pRg st="8" end="8"/>
                                            </p:txEl>
                                          </p:spTgt>
                                        </p:tgtEl>
                                        <p:attrNameLst>
                                          <p:attrName>ppt_y</p:attrName>
                                        </p:attrNameLst>
                                      </p:cBhvr>
                                      <p:tavLst>
                                        <p:tav tm="0">
                                          <p:val>
                                            <p:strVal val="#ppt_y+.1"/>
                                          </p:val>
                                        </p:tav>
                                        <p:tav tm="100000">
                                          <p:val>
                                            <p:strVal val="#ppt_y"/>
                                          </p:val>
                                        </p:tav>
                                      </p:tavLst>
                                    </p:anim>
                                    <p:animEffect transition="in" filter="fade">
                                      <p:cBhvr>
                                        <p:cTn id="84" dur="2000" decel="50000">
                                          <p:stCondLst>
                                            <p:cond delay="0"/>
                                          </p:stCondLst>
                                        </p:cTn>
                                        <p:tgtEl>
                                          <p:spTgt spid="3">
                                            <p:txEl>
                                              <p:pRg st="8" end="8"/>
                                            </p:txEl>
                                          </p:spTgt>
                                        </p:tgtEl>
                                      </p:cBhvr>
                                    </p:animEffect>
                                  </p:childTnLst>
                                </p:cTn>
                              </p:par>
                              <p:par>
                                <p:cTn id="85" presetID="25" presetClass="entr" presetSubtype="0" fill="hold" nodeType="withEffect">
                                  <p:stCondLst>
                                    <p:cond delay="0"/>
                                  </p:stCondLst>
                                  <p:childTnLst>
                                    <p:set>
                                      <p:cBhvr>
                                        <p:cTn id="86" dur="1" fill="hold">
                                          <p:stCondLst>
                                            <p:cond delay="0"/>
                                          </p:stCondLst>
                                        </p:cTn>
                                        <p:tgtEl>
                                          <p:spTgt spid="3">
                                            <p:txEl>
                                              <p:pRg st="9" end="9"/>
                                            </p:txEl>
                                          </p:spTgt>
                                        </p:tgtEl>
                                        <p:attrNameLst>
                                          <p:attrName>style.visibility</p:attrName>
                                        </p:attrNameLst>
                                      </p:cBhvr>
                                      <p:to>
                                        <p:strVal val="visible"/>
                                      </p:to>
                                    </p:set>
                                    <p:anim calcmode="lin" valueType="num">
                                      <p:cBhvr>
                                        <p:cTn id="87" dur="1000" decel="50000" fill="hold">
                                          <p:stCondLst>
                                            <p:cond delay="0"/>
                                          </p:stCondLst>
                                        </p:cTn>
                                        <p:tgtEl>
                                          <p:spTgt spid="3">
                                            <p:txEl>
                                              <p:pRg st="9" end="9"/>
                                            </p:txEl>
                                          </p:spTgt>
                                        </p:tgtEl>
                                        <p:attrNameLst>
                                          <p:attrName>style.rotation</p:attrName>
                                        </p:attrNameLst>
                                      </p:cBhvr>
                                      <p:tavLst>
                                        <p:tav tm="0">
                                          <p:val>
                                            <p:fltVal val="-90"/>
                                          </p:val>
                                        </p:tav>
                                        <p:tav tm="100000">
                                          <p:val>
                                            <p:fltVal val="0"/>
                                          </p:val>
                                        </p:tav>
                                      </p:tavLst>
                                    </p:anim>
                                    <p:anim calcmode="lin" valueType="num">
                                      <p:cBhvr>
                                        <p:cTn id="88" dur="1000" decel="50000" fill="hold">
                                          <p:stCondLst>
                                            <p:cond delay="0"/>
                                          </p:stCondLst>
                                        </p:cTn>
                                        <p:tgtEl>
                                          <p:spTgt spid="3">
                                            <p:txEl>
                                              <p:pRg st="9" end="9"/>
                                            </p:txEl>
                                          </p:spTgt>
                                        </p:tgtEl>
                                        <p:attrNameLst>
                                          <p:attrName>ppt_w</p:attrName>
                                        </p:attrNameLst>
                                      </p:cBhvr>
                                      <p:tavLst>
                                        <p:tav tm="0">
                                          <p:val>
                                            <p:strVal val="#ppt_w"/>
                                          </p:val>
                                        </p:tav>
                                        <p:tav tm="100000">
                                          <p:val>
                                            <p:strVal val="#ppt_w*.05"/>
                                          </p:val>
                                        </p:tav>
                                      </p:tavLst>
                                    </p:anim>
                                    <p:anim calcmode="lin" valueType="num">
                                      <p:cBhvr>
                                        <p:cTn id="89" dur="1000" accel="50000" fill="hold">
                                          <p:stCondLst>
                                            <p:cond delay="1000"/>
                                          </p:stCondLst>
                                        </p:cTn>
                                        <p:tgtEl>
                                          <p:spTgt spid="3">
                                            <p:txEl>
                                              <p:pRg st="9" end="9"/>
                                            </p:txEl>
                                          </p:spTgt>
                                        </p:tgtEl>
                                        <p:attrNameLst>
                                          <p:attrName>ppt_w</p:attrName>
                                        </p:attrNameLst>
                                      </p:cBhvr>
                                      <p:tavLst>
                                        <p:tav tm="0">
                                          <p:val>
                                            <p:strVal val="#ppt_w*.05"/>
                                          </p:val>
                                        </p:tav>
                                        <p:tav tm="100000">
                                          <p:val>
                                            <p:strVal val="#ppt_w"/>
                                          </p:val>
                                        </p:tav>
                                      </p:tavLst>
                                    </p:anim>
                                    <p:anim calcmode="lin" valueType="num">
                                      <p:cBhvr>
                                        <p:cTn id="90" dur="2000" fill="hold"/>
                                        <p:tgtEl>
                                          <p:spTgt spid="3">
                                            <p:txEl>
                                              <p:pRg st="9" end="9"/>
                                            </p:txEl>
                                          </p:spTgt>
                                        </p:tgtEl>
                                        <p:attrNameLst>
                                          <p:attrName>ppt_h</p:attrName>
                                        </p:attrNameLst>
                                      </p:cBhvr>
                                      <p:tavLst>
                                        <p:tav tm="0">
                                          <p:val>
                                            <p:strVal val="#ppt_h"/>
                                          </p:val>
                                        </p:tav>
                                        <p:tav tm="100000">
                                          <p:val>
                                            <p:strVal val="#ppt_h"/>
                                          </p:val>
                                        </p:tav>
                                      </p:tavLst>
                                    </p:anim>
                                    <p:anim calcmode="lin" valueType="num">
                                      <p:cBhvr>
                                        <p:cTn id="91" dur="1000" decel="50000" fill="hold">
                                          <p:stCondLst>
                                            <p:cond delay="0"/>
                                          </p:stCondLst>
                                        </p:cTn>
                                        <p:tgtEl>
                                          <p:spTgt spid="3">
                                            <p:txEl>
                                              <p:pRg st="9" end="9"/>
                                            </p:txEl>
                                          </p:spTgt>
                                        </p:tgtEl>
                                        <p:attrNameLst>
                                          <p:attrName>ppt_x</p:attrName>
                                        </p:attrNameLst>
                                      </p:cBhvr>
                                      <p:tavLst>
                                        <p:tav tm="0">
                                          <p:val>
                                            <p:strVal val="#ppt_x+.4"/>
                                          </p:val>
                                        </p:tav>
                                        <p:tav tm="100000">
                                          <p:val>
                                            <p:strVal val="#ppt_x"/>
                                          </p:val>
                                        </p:tav>
                                      </p:tavLst>
                                    </p:anim>
                                    <p:anim calcmode="lin" valueType="num">
                                      <p:cBhvr>
                                        <p:cTn id="92" dur="1000" decel="50000" fill="hold">
                                          <p:stCondLst>
                                            <p:cond delay="0"/>
                                          </p:stCondLst>
                                        </p:cTn>
                                        <p:tgtEl>
                                          <p:spTgt spid="3">
                                            <p:txEl>
                                              <p:pRg st="9" end="9"/>
                                            </p:txEl>
                                          </p:spTgt>
                                        </p:tgtEl>
                                        <p:attrNameLst>
                                          <p:attrName>ppt_y</p:attrName>
                                        </p:attrNameLst>
                                      </p:cBhvr>
                                      <p:tavLst>
                                        <p:tav tm="0">
                                          <p:val>
                                            <p:strVal val="#ppt_y-.2"/>
                                          </p:val>
                                        </p:tav>
                                        <p:tav tm="100000">
                                          <p:val>
                                            <p:strVal val="#ppt_y+.1"/>
                                          </p:val>
                                        </p:tav>
                                      </p:tavLst>
                                    </p:anim>
                                    <p:anim calcmode="lin" valueType="num">
                                      <p:cBhvr>
                                        <p:cTn id="93" dur="1000" accel="50000" fill="hold">
                                          <p:stCondLst>
                                            <p:cond delay="1000"/>
                                          </p:stCondLst>
                                        </p:cTn>
                                        <p:tgtEl>
                                          <p:spTgt spid="3">
                                            <p:txEl>
                                              <p:pRg st="9" end="9"/>
                                            </p:txEl>
                                          </p:spTgt>
                                        </p:tgtEl>
                                        <p:attrNameLst>
                                          <p:attrName>ppt_y</p:attrName>
                                        </p:attrNameLst>
                                      </p:cBhvr>
                                      <p:tavLst>
                                        <p:tav tm="0">
                                          <p:val>
                                            <p:strVal val="#ppt_y+.1"/>
                                          </p:val>
                                        </p:tav>
                                        <p:tav tm="100000">
                                          <p:val>
                                            <p:strVal val="#ppt_y"/>
                                          </p:val>
                                        </p:tav>
                                      </p:tavLst>
                                    </p:anim>
                                    <p:animEffect transition="in" filter="fade">
                                      <p:cBhvr>
                                        <p:cTn id="94" dur="2000" decel="50000">
                                          <p:stCondLst>
                                            <p:cond delay="0"/>
                                          </p:stCondLst>
                                        </p:cTn>
                                        <p:tgtEl>
                                          <p:spTgt spid="3">
                                            <p:txEl>
                                              <p:pRg st="9" end="9"/>
                                            </p:txEl>
                                          </p:spTgt>
                                        </p:tgtEl>
                                      </p:cBhvr>
                                    </p:animEffect>
                                  </p:childTnLst>
                                </p:cTn>
                              </p:par>
                              <p:par>
                                <p:cTn id="95" presetID="25" presetClass="entr" presetSubtype="0" fill="hold" nodeType="withEffect">
                                  <p:stCondLst>
                                    <p:cond delay="0"/>
                                  </p:stCondLst>
                                  <p:childTnLst>
                                    <p:set>
                                      <p:cBhvr>
                                        <p:cTn id="96" dur="1" fill="hold">
                                          <p:stCondLst>
                                            <p:cond delay="0"/>
                                          </p:stCondLst>
                                        </p:cTn>
                                        <p:tgtEl>
                                          <p:spTgt spid="3">
                                            <p:txEl>
                                              <p:pRg st="10" end="10"/>
                                            </p:txEl>
                                          </p:spTgt>
                                        </p:tgtEl>
                                        <p:attrNameLst>
                                          <p:attrName>style.visibility</p:attrName>
                                        </p:attrNameLst>
                                      </p:cBhvr>
                                      <p:to>
                                        <p:strVal val="visible"/>
                                      </p:to>
                                    </p:set>
                                    <p:anim calcmode="lin" valueType="num">
                                      <p:cBhvr>
                                        <p:cTn id="97" dur="1000" decel="50000" fill="hold">
                                          <p:stCondLst>
                                            <p:cond delay="0"/>
                                          </p:stCondLst>
                                        </p:cTn>
                                        <p:tgtEl>
                                          <p:spTgt spid="3">
                                            <p:txEl>
                                              <p:pRg st="10" end="10"/>
                                            </p:txEl>
                                          </p:spTgt>
                                        </p:tgtEl>
                                        <p:attrNameLst>
                                          <p:attrName>style.rotation</p:attrName>
                                        </p:attrNameLst>
                                      </p:cBhvr>
                                      <p:tavLst>
                                        <p:tav tm="0">
                                          <p:val>
                                            <p:fltVal val="-90"/>
                                          </p:val>
                                        </p:tav>
                                        <p:tav tm="100000">
                                          <p:val>
                                            <p:fltVal val="0"/>
                                          </p:val>
                                        </p:tav>
                                      </p:tavLst>
                                    </p:anim>
                                    <p:anim calcmode="lin" valueType="num">
                                      <p:cBhvr>
                                        <p:cTn id="98" dur="1000" decel="50000" fill="hold">
                                          <p:stCondLst>
                                            <p:cond delay="0"/>
                                          </p:stCondLst>
                                        </p:cTn>
                                        <p:tgtEl>
                                          <p:spTgt spid="3">
                                            <p:txEl>
                                              <p:pRg st="10" end="10"/>
                                            </p:txEl>
                                          </p:spTgt>
                                        </p:tgtEl>
                                        <p:attrNameLst>
                                          <p:attrName>ppt_w</p:attrName>
                                        </p:attrNameLst>
                                      </p:cBhvr>
                                      <p:tavLst>
                                        <p:tav tm="0">
                                          <p:val>
                                            <p:strVal val="#ppt_w"/>
                                          </p:val>
                                        </p:tav>
                                        <p:tav tm="100000">
                                          <p:val>
                                            <p:strVal val="#ppt_w*.05"/>
                                          </p:val>
                                        </p:tav>
                                      </p:tavLst>
                                    </p:anim>
                                    <p:anim calcmode="lin" valueType="num">
                                      <p:cBhvr>
                                        <p:cTn id="99" dur="1000" accel="50000" fill="hold">
                                          <p:stCondLst>
                                            <p:cond delay="1000"/>
                                          </p:stCondLst>
                                        </p:cTn>
                                        <p:tgtEl>
                                          <p:spTgt spid="3">
                                            <p:txEl>
                                              <p:pRg st="10" end="10"/>
                                            </p:txEl>
                                          </p:spTgt>
                                        </p:tgtEl>
                                        <p:attrNameLst>
                                          <p:attrName>ppt_w</p:attrName>
                                        </p:attrNameLst>
                                      </p:cBhvr>
                                      <p:tavLst>
                                        <p:tav tm="0">
                                          <p:val>
                                            <p:strVal val="#ppt_w*.05"/>
                                          </p:val>
                                        </p:tav>
                                        <p:tav tm="100000">
                                          <p:val>
                                            <p:strVal val="#ppt_w"/>
                                          </p:val>
                                        </p:tav>
                                      </p:tavLst>
                                    </p:anim>
                                    <p:anim calcmode="lin" valueType="num">
                                      <p:cBhvr>
                                        <p:cTn id="100" dur="2000" fill="hold"/>
                                        <p:tgtEl>
                                          <p:spTgt spid="3">
                                            <p:txEl>
                                              <p:pRg st="10" end="10"/>
                                            </p:txEl>
                                          </p:spTgt>
                                        </p:tgtEl>
                                        <p:attrNameLst>
                                          <p:attrName>ppt_h</p:attrName>
                                        </p:attrNameLst>
                                      </p:cBhvr>
                                      <p:tavLst>
                                        <p:tav tm="0">
                                          <p:val>
                                            <p:strVal val="#ppt_h"/>
                                          </p:val>
                                        </p:tav>
                                        <p:tav tm="100000">
                                          <p:val>
                                            <p:strVal val="#ppt_h"/>
                                          </p:val>
                                        </p:tav>
                                      </p:tavLst>
                                    </p:anim>
                                    <p:anim calcmode="lin" valueType="num">
                                      <p:cBhvr>
                                        <p:cTn id="101" dur="1000" decel="50000" fill="hold">
                                          <p:stCondLst>
                                            <p:cond delay="0"/>
                                          </p:stCondLst>
                                        </p:cTn>
                                        <p:tgtEl>
                                          <p:spTgt spid="3">
                                            <p:txEl>
                                              <p:pRg st="10" end="10"/>
                                            </p:txEl>
                                          </p:spTgt>
                                        </p:tgtEl>
                                        <p:attrNameLst>
                                          <p:attrName>ppt_x</p:attrName>
                                        </p:attrNameLst>
                                      </p:cBhvr>
                                      <p:tavLst>
                                        <p:tav tm="0">
                                          <p:val>
                                            <p:strVal val="#ppt_x+.4"/>
                                          </p:val>
                                        </p:tav>
                                        <p:tav tm="100000">
                                          <p:val>
                                            <p:strVal val="#ppt_x"/>
                                          </p:val>
                                        </p:tav>
                                      </p:tavLst>
                                    </p:anim>
                                    <p:anim calcmode="lin" valueType="num">
                                      <p:cBhvr>
                                        <p:cTn id="102" dur="1000" decel="50000" fill="hold">
                                          <p:stCondLst>
                                            <p:cond delay="0"/>
                                          </p:stCondLst>
                                        </p:cTn>
                                        <p:tgtEl>
                                          <p:spTgt spid="3">
                                            <p:txEl>
                                              <p:pRg st="10" end="10"/>
                                            </p:txEl>
                                          </p:spTgt>
                                        </p:tgtEl>
                                        <p:attrNameLst>
                                          <p:attrName>ppt_y</p:attrName>
                                        </p:attrNameLst>
                                      </p:cBhvr>
                                      <p:tavLst>
                                        <p:tav tm="0">
                                          <p:val>
                                            <p:strVal val="#ppt_y-.2"/>
                                          </p:val>
                                        </p:tav>
                                        <p:tav tm="100000">
                                          <p:val>
                                            <p:strVal val="#ppt_y+.1"/>
                                          </p:val>
                                        </p:tav>
                                      </p:tavLst>
                                    </p:anim>
                                    <p:anim calcmode="lin" valueType="num">
                                      <p:cBhvr>
                                        <p:cTn id="103" dur="1000" accel="50000" fill="hold">
                                          <p:stCondLst>
                                            <p:cond delay="1000"/>
                                          </p:stCondLst>
                                        </p:cTn>
                                        <p:tgtEl>
                                          <p:spTgt spid="3">
                                            <p:txEl>
                                              <p:pRg st="10" end="10"/>
                                            </p:txEl>
                                          </p:spTgt>
                                        </p:tgtEl>
                                        <p:attrNameLst>
                                          <p:attrName>ppt_y</p:attrName>
                                        </p:attrNameLst>
                                      </p:cBhvr>
                                      <p:tavLst>
                                        <p:tav tm="0">
                                          <p:val>
                                            <p:strVal val="#ppt_y+.1"/>
                                          </p:val>
                                        </p:tav>
                                        <p:tav tm="100000">
                                          <p:val>
                                            <p:strVal val="#ppt_y"/>
                                          </p:val>
                                        </p:tav>
                                      </p:tavLst>
                                    </p:anim>
                                    <p:animEffect transition="in" filter="fade">
                                      <p:cBhvr>
                                        <p:cTn id="104" dur="2000" decel="50000">
                                          <p:stCondLst>
                                            <p:cond delay="0"/>
                                          </p:stCondLst>
                                        </p:cTn>
                                        <p:tgtEl>
                                          <p:spTgt spid="3">
                                            <p:txEl>
                                              <p:pRg st="10" end="10"/>
                                            </p:txEl>
                                          </p:spTgt>
                                        </p:tgtEl>
                                      </p:cBhvr>
                                    </p:animEffect>
                                  </p:childTnLst>
                                </p:cTn>
                              </p:par>
                              <p:par>
                                <p:cTn id="105" presetID="25" presetClass="entr" presetSubtype="0" fill="hold" nodeType="withEffect">
                                  <p:stCondLst>
                                    <p:cond delay="0"/>
                                  </p:stCondLst>
                                  <p:childTnLst>
                                    <p:set>
                                      <p:cBhvr>
                                        <p:cTn id="106" dur="1" fill="hold">
                                          <p:stCondLst>
                                            <p:cond delay="0"/>
                                          </p:stCondLst>
                                        </p:cTn>
                                        <p:tgtEl>
                                          <p:spTgt spid="3">
                                            <p:txEl>
                                              <p:pRg st="11" end="11"/>
                                            </p:txEl>
                                          </p:spTgt>
                                        </p:tgtEl>
                                        <p:attrNameLst>
                                          <p:attrName>style.visibility</p:attrName>
                                        </p:attrNameLst>
                                      </p:cBhvr>
                                      <p:to>
                                        <p:strVal val="visible"/>
                                      </p:to>
                                    </p:set>
                                    <p:anim calcmode="lin" valueType="num">
                                      <p:cBhvr>
                                        <p:cTn id="107" dur="1000" decel="50000" fill="hold">
                                          <p:stCondLst>
                                            <p:cond delay="0"/>
                                          </p:stCondLst>
                                        </p:cTn>
                                        <p:tgtEl>
                                          <p:spTgt spid="3">
                                            <p:txEl>
                                              <p:pRg st="11" end="11"/>
                                            </p:txEl>
                                          </p:spTgt>
                                        </p:tgtEl>
                                        <p:attrNameLst>
                                          <p:attrName>style.rotation</p:attrName>
                                        </p:attrNameLst>
                                      </p:cBhvr>
                                      <p:tavLst>
                                        <p:tav tm="0">
                                          <p:val>
                                            <p:fltVal val="-90"/>
                                          </p:val>
                                        </p:tav>
                                        <p:tav tm="100000">
                                          <p:val>
                                            <p:fltVal val="0"/>
                                          </p:val>
                                        </p:tav>
                                      </p:tavLst>
                                    </p:anim>
                                    <p:anim calcmode="lin" valueType="num">
                                      <p:cBhvr>
                                        <p:cTn id="108" dur="1000" decel="50000" fill="hold">
                                          <p:stCondLst>
                                            <p:cond delay="0"/>
                                          </p:stCondLst>
                                        </p:cTn>
                                        <p:tgtEl>
                                          <p:spTgt spid="3">
                                            <p:txEl>
                                              <p:pRg st="11" end="11"/>
                                            </p:txEl>
                                          </p:spTgt>
                                        </p:tgtEl>
                                        <p:attrNameLst>
                                          <p:attrName>ppt_w</p:attrName>
                                        </p:attrNameLst>
                                      </p:cBhvr>
                                      <p:tavLst>
                                        <p:tav tm="0">
                                          <p:val>
                                            <p:strVal val="#ppt_w"/>
                                          </p:val>
                                        </p:tav>
                                        <p:tav tm="100000">
                                          <p:val>
                                            <p:strVal val="#ppt_w*.05"/>
                                          </p:val>
                                        </p:tav>
                                      </p:tavLst>
                                    </p:anim>
                                    <p:anim calcmode="lin" valueType="num">
                                      <p:cBhvr>
                                        <p:cTn id="109" dur="1000" accel="50000" fill="hold">
                                          <p:stCondLst>
                                            <p:cond delay="1000"/>
                                          </p:stCondLst>
                                        </p:cTn>
                                        <p:tgtEl>
                                          <p:spTgt spid="3">
                                            <p:txEl>
                                              <p:pRg st="11" end="11"/>
                                            </p:txEl>
                                          </p:spTgt>
                                        </p:tgtEl>
                                        <p:attrNameLst>
                                          <p:attrName>ppt_w</p:attrName>
                                        </p:attrNameLst>
                                      </p:cBhvr>
                                      <p:tavLst>
                                        <p:tav tm="0">
                                          <p:val>
                                            <p:strVal val="#ppt_w*.05"/>
                                          </p:val>
                                        </p:tav>
                                        <p:tav tm="100000">
                                          <p:val>
                                            <p:strVal val="#ppt_w"/>
                                          </p:val>
                                        </p:tav>
                                      </p:tavLst>
                                    </p:anim>
                                    <p:anim calcmode="lin" valueType="num">
                                      <p:cBhvr>
                                        <p:cTn id="110" dur="2000" fill="hold"/>
                                        <p:tgtEl>
                                          <p:spTgt spid="3">
                                            <p:txEl>
                                              <p:pRg st="11" end="11"/>
                                            </p:txEl>
                                          </p:spTgt>
                                        </p:tgtEl>
                                        <p:attrNameLst>
                                          <p:attrName>ppt_h</p:attrName>
                                        </p:attrNameLst>
                                      </p:cBhvr>
                                      <p:tavLst>
                                        <p:tav tm="0">
                                          <p:val>
                                            <p:strVal val="#ppt_h"/>
                                          </p:val>
                                        </p:tav>
                                        <p:tav tm="100000">
                                          <p:val>
                                            <p:strVal val="#ppt_h"/>
                                          </p:val>
                                        </p:tav>
                                      </p:tavLst>
                                    </p:anim>
                                    <p:anim calcmode="lin" valueType="num">
                                      <p:cBhvr>
                                        <p:cTn id="111" dur="1000" decel="50000" fill="hold">
                                          <p:stCondLst>
                                            <p:cond delay="0"/>
                                          </p:stCondLst>
                                        </p:cTn>
                                        <p:tgtEl>
                                          <p:spTgt spid="3">
                                            <p:txEl>
                                              <p:pRg st="11" end="11"/>
                                            </p:txEl>
                                          </p:spTgt>
                                        </p:tgtEl>
                                        <p:attrNameLst>
                                          <p:attrName>ppt_x</p:attrName>
                                        </p:attrNameLst>
                                      </p:cBhvr>
                                      <p:tavLst>
                                        <p:tav tm="0">
                                          <p:val>
                                            <p:strVal val="#ppt_x+.4"/>
                                          </p:val>
                                        </p:tav>
                                        <p:tav tm="100000">
                                          <p:val>
                                            <p:strVal val="#ppt_x"/>
                                          </p:val>
                                        </p:tav>
                                      </p:tavLst>
                                    </p:anim>
                                    <p:anim calcmode="lin" valueType="num">
                                      <p:cBhvr>
                                        <p:cTn id="112" dur="1000" decel="50000" fill="hold">
                                          <p:stCondLst>
                                            <p:cond delay="0"/>
                                          </p:stCondLst>
                                        </p:cTn>
                                        <p:tgtEl>
                                          <p:spTgt spid="3">
                                            <p:txEl>
                                              <p:pRg st="11" end="11"/>
                                            </p:txEl>
                                          </p:spTgt>
                                        </p:tgtEl>
                                        <p:attrNameLst>
                                          <p:attrName>ppt_y</p:attrName>
                                        </p:attrNameLst>
                                      </p:cBhvr>
                                      <p:tavLst>
                                        <p:tav tm="0">
                                          <p:val>
                                            <p:strVal val="#ppt_y-.2"/>
                                          </p:val>
                                        </p:tav>
                                        <p:tav tm="100000">
                                          <p:val>
                                            <p:strVal val="#ppt_y+.1"/>
                                          </p:val>
                                        </p:tav>
                                      </p:tavLst>
                                    </p:anim>
                                    <p:anim calcmode="lin" valueType="num">
                                      <p:cBhvr>
                                        <p:cTn id="113" dur="1000" accel="50000" fill="hold">
                                          <p:stCondLst>
                                            <p:cond delay="1000"/>
                                          </p:stCondLst>
                                        </p:cTn>
                                        <p:tgtEl>
                                          <p:spTgt spid="3">
                                            <p:txEl>
                                              <p:pRg st="11" end="11"/>
                                            </p:txEl>
                                          </p:spTgt>
                                        </p:tgtEl>
                                        <p:attrNameLst>
                                          <p:attrName>ppt_y</p:attrName>
                                        </p:attrNameLst>
                                      </p:cBhvr>
                                      <p:tavLst>
                                        <p:tav tm="0">
                                          <p:val>
                                            <p:strVal val="#ppt_y+.1"/>
                                          </p:val>
                                        </p:tav>
                                        <p:tav tm="100000">
                                          <p:val>
                                            <p:strVal val="#ppt_y"/>
                                          </p:val>
                                        </p:tav>
                                      </p:tavLst>
                                    </p:anim>
                                    <p:animEffect transition="in" filter="fade">
                                      <p:cBhvr>
                                        <p:cTn id="114" dur="2000" decel="50000">
                                          <p:stCondLst>
                                            <p:cond delay="0"/>
                                          </p:stCondLst>
                                        </p:cTn>
                                        <p:tgtEl>
                                          <p:spTgt spid="3">
                                            <p:txEl>
                                              <p:pRg st="11" end="11"/>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54" presetClass="entr" presetSubtype="0" accel="100000" fill="hold" nodeType="clickEffect">
                                  <p:stCondLst>
                                    <p:cond delay="0"/>
                                  </p:stCondLst>
                                  <p:childTnLst>
                                    <p:set>
                                      <p:cBhvr>
                                        <p:cTn id="118" dur="1" fill="hold">
                                          <p:stCondLst>
                                            <p:cond delay="0"/>
                                          </p:stCondLst>
                                        </p:cTn>
                                        <p:tgtEl>
                                          <p:spTgt spid="3">
                                            <p:txEl>
                                              <p:pRg st="12" end="12"/>
                                            </p:txEl>
                                          </p:spTgt>
                                        </p:tgtEl>
                                        <p:attrNameLst>
                                          <p:attrName>style.visibility</p:attrName>
                                        </p:attrNameLst>
                                      </p:cBhvr>
                                      <p:to>
                                        <p:strVal val="visible"/>
                                      </p:to>
                                    </p:set>
                                    <p:anim calcmode="lin" valueType="num">
                                      <p:cBhvr>
                                        <p:cTn id="119" dur="2000" fill="hold"/>
                                        <p:tgtEl>
                                          <p:spTgt spid="3">
                                            <p:txEl>
                                              <p:pRg st="12" end="12"/>
                                            </p:txEl>
                                          </p:spTgt>
                                        </p:tgtEl>
                                        <p:attrNameLst>
                                          <p:attrName>ppt_w</p:attrName>
                                        </p:attrNameLst>
                                      </p:cBhvr>
                                      <p:tavLst>
                                        <p:tav tm="0">
                                          <p:val>
                                            <p:strVal val="#ppt_w*0.05"/>
                                          </p:val>
                                        </p:tav>
                                        <p:tav tm="100000">
                                          <p:val>
                                            <p:strVal val="#ppt_w"/>
                                          </p:val>
                                        </p:tav>
                                      </p:tavLst>
                                    </p:anim>
                                    <p:anim calcmode="lin" valueType="num">
                                      <p:cBhvr>
                                        <p:cTn id="120" dur="2000" fill="hold"/>
                                        <p:tgtEl>
                                          <p:spTgt spid="3">
                                            <p:txEl>
                                              <p:pRg st="12" end="12"/>
                                            </p:txEl>
                                          </p:spTgt>
                                        </p:tgtEl>
                                        <p:attrNameLst>
                                          <p:attrName>ppt_h</p:attrName>
                                        </p:attrNameLst>
                                      </p:cBhvr>
                                      <p:tavLst>
                                        <p:tav tm="0">
                                          <p:val>
                                            <p:strVal val="#ppt_h"/>
                                          </p:val>
                                        </p:tav>
                                        <p:tav tm="100000">
                                          <p:val>
                                            <p:strVal val="#ppt_h"/>
                                          </p:val>
                                        </p:tav>
                                      </p:tavLst>
                                    </p:anim>
                                    <p:anim calcmode="lin" valueType="num">
                                      <p:cBhvr>
                                        <p:cTn id="121" dur="2000" fill="hold"/>
                                        <p:tgtEl>
                                          <p:spTgt spid="3">
                                            <p:txEl>
                                              <p:pRg st="12" end="12"/>
                                            </p:txEl>
                                          </p:spTgt>
                                        </p:tgtEl>
                                        <p:attrNameLst>
                                          <p:attrName>ppt_x</p:attrName>
                                        </p:attrNameLst>
                                      </p:cBhvr>
                                      <p:tavLst>
                                        <p:tav tm="0">
                                          <p:val>
                                            <p:strVal val="#ppt_x-.2"/>
                                          </p:val>
                                        </p:tav>
                                        <p:tav tm="100000">
                                          <p:val>
                                            <p:strVal val="#ppt_x"/>
                                          </p:val>
                                        </p:tav>
                                      </p:tavLst>
                                    </p:anim>
                                    <p:anim calcmode="lin" valueType="num">
                                      <p:cBhvr>
                                        <p:cTn id="122" dur="2000" fill="hold"/>
                                        <p:tgtEl>
                                          <p:spTgt spid="3">
                                            <p:txEl>
                                              <p:pRg st="12" end="12"/>
                                            </p:txEl>
                                          </p:spTgt>
                                        </p:tgtEl>
                                        <p:attrNameLst>
                                          <p:attrName>ppt_y</p:attrName>
                                        </p:attrNameLst>
                                      </p:cBhvr>
                                      <p:tavLst>
                                        <p:tav tm="0">
                                          <p:val>
                                            <p:strVal val="#ppt_y"/>
                                          </p:val>
                                        </p:tav>
                                        <p:tav tm="100000">
                                          <p:val>
                                            <p:strVal val="#ppt_y"/>
                                          </p:val>
                                        </p:tav>
                                      </p:tavLst>
                                    </p:anim>
                                    <p:animEffect transition="in" filter="fade">
                                      <p:cBhvr>
                                        <p:cTn id="123" dur="2000"/>
                                        <p:tgtEl>
                                          <p:spTgt spid="3">
                                            <p:txEl>
                                              <p:pRg st="12" end="12"/>
                                            </p:txEl>
                                          </p:spTgt>
                                        </p:tgtEl>
                                      </p:cBhvr>
                                    </p:animEffect>
                                  </p:childTnLst>
                                </p:cTn>
                              </p:par>
                              <p:par>
                                <p:cTn id="124" presetID="54" presetClass="entr" presetSubtype="0" accel="100000" fill="hold" nodeType="withEffect">
                                  <p:stCondLst>
                                    <p:cond delay="0"/>
                                  </p:stCondLst>
                                  <p:childTnLst>
                                    <p:set>
                                      <p:cBhvr>
                                        <p:cTn id="125" dur="1" fill="hold">
                                          <p:stCondLst>
                                            <p:cond delay="0"/>
                                          </p:stCondLst>
                                        </p:cTn>
                                        <p:tgtEl>
                                          <p:spTgt spid="3">
                                            <p:txEl>
                                              <p:pRg st="13" end="13"/>
                                            </p:txEl>
                                          </p:spTgt>
                                        </p:tgtEl>
                                        <p:attrNameLst>
                                          <p:attrName>style.visibility</p:attrName>
                                        </p:attrNameLst>
                                      </p:cBhvr>
                                      <p:to>
                                        <p:strVal val="visible"/>
                                      </p:to>
                                    </p:set>
                                    <p:anim calcmode="lin" valueType="num">
                                      <p:cBhvr>
                                        <p:cTn id="126" dur="2000" fill="hold"/>
                                        <p:tgtEl>
                                          <p:spTgt spid="3">
                                            <p:txEl>
                                              <p:pRg st="13" end="13"/>
                                            </p:txEl>
                                          </p:spTgt>
                                        </p:tgtEl>
                                        <p:attrNameLst>
                                          <p:attrName>ppt_w</p:attrName>
                                        </p:attrNameLst>
                                      </p:cBhvr>
                                      <p:tavLst>
                                        <p:tav tm="0">
                                          <p:val>
                                            <p:strVal val="#ppt_w*0.05"/>
                                          </p:val>
                                        </p:tav>
                                        <p:tav tm="100000">
                                          <p:val>
                                            <p:strVal val="#ppt_w"/>
                                          </p:val>
                                        </p:tav>
                                      </p:tavLst>
                                    </p:anim>
                                    <p:anim calcmode="lin" valueType="num">
                                      <p:cBhvr>
                                        <p:cTn id="127" dur="2000" fill="hold"/>
                                        <p:tgtEl>
                                          <p:spTgt spid="3">
                                            <p:txEl>
                                              <p:pRg st="13" end="13"/>
                                            </p:txEl>
                                          </p:spTgt>
                                        </p:tgtEl>
                                        <p:attrNameLst>
                                          <p:attrName>ppt_h</p:attrName>
                                        </p:attrNameLst>
                                      </p:cBhvr>
                                      <p:tavLst>
                                        <p:tav tm="0">
                                          <p:val>
                                            <p:strVal val="#ppt_h"/>
                                          </p:val>
                                        </p:tav>
                                        <p:tav tm="100000">
                                          <p:val>
                                            <p:strVal val="#ppt_h"/>
                                          </p:val>
                                        </p:tav>
                                      </p:tavLst>
                                    </p:anim>
                                    <p:anim calcmode="lin" valueType="num">
                                      <p:cBhvr>
                                        <p:cTn id="128" dur="2000" fill="hold"/>
                                        <p:tgtEl>
                                          <p:spTgt spid="3">
                                            <p:txEl>
                                              <p:pRg st="13" end="13"/>
                                            </p:txEl>
                                          </p:spTgt>
                                        </p:tgtEl>
                                        <p:attrNameLst>
                                          <p:attrName>ppt_x</p:attrName>
                                        </p:attrNameLst>
                                      </p:cBhvr>
                                      <p:tavLst>
                                        <p:tav tm="0">
                                          <p:val>
                                            <p:strVal val="#ppt_x-.2"/>
                                          </p:val>
                                        </p:tav>
                                        <p:tav tm="100000">
                                          <p:val>
                                            <p:strVal val="#ppt_x"/>
                                          </p:val>
                                        </p:tav>
                                      </p:tavLst>
                                    </p:anim>
                                    <p:anim calcmode="lin" valueType="num">
                                      <p:cBhvr>
                                        <p:cTn id="129" dur="2000" fill="hold"/>
                                        <p:tgtEl>
                                          <p:spTgt spid="3">
                                            <p:txEl>
                                              <p:pRg st="13" end="13"/>
                                            </p:txEl>
                                          </p:spTgt>
                                        </p:tgtEl>
                                        <p:attrNameLst>
                                          <p:attrName>ppt_y</p:attrName>
                                        </p:attrNameLst>
                                      </p:cBhvr>
                                      <p:tavLst>
                                        <p:tav tm="0">
                                          <p:val>
                                            <p:strVal val="#ppt_y"/>
                                          </p:val>
                                        </p:tav>
                                        <p:tav tm="100000">
                                          <p:val>
                                            <p:strVal val="#ppt_y"/>
                                          </p:val>
                                        </p:tav>
                                      </p:tavLst>
                                    </p:anim>
                                    <p:animEffect transition="in" filter="fade">
                                      <p:cBhvr>
                                        <p:cTn id="130" dur="2000"/>
                                        <p:tgtEl>
                                          <p:spTgt spid="3">
                                            <p:txEl>
                                              <p:pRg st="13" end="13"/>
                                            </p:txEl>
                                          </p:spTgt>
                                        </p:tgtEl>
                                      </p:cBhvr>
                                    </p:animEffect>
                                  </p:childTnLst>
                                </p:cTn>
                              </p:par>
                              <p:par>
                                <p:cTn id="131" presetID="54" presetClass="entr" presetSubtype="0" accel="100000" fill="hold" nodeType="withEffect">
                                  <p:stCondLst>
                                    <p:cond delay="0"/>
                                  </p:stCondLst>
                                  <p:childTnLst>
                                    <p:set>
                                      <p:cBhvr>
                                        <p:cTn id="132" dur="1" fill="hold">
                                          <p:stCondLst>
                                            <p:cond delay="0"/>
                                          </p:stCondLst>
                                        </p:cTn>
                                        <p:tgtEl>
                                          <p:spTgt spid="3">
                                            <p:txEl>
                                              <p:pRg st="14" end="14"/>
                                            </p:txEl>
                                          </p:spTgt>
                                        </p:tgtEl>
                                        <p:attrNameLst>
                                          <p:attrName>style.visibility</p:attrName>
                                        </p:attrNameLst>
                                      </p:cBhvr>
                                      <p:to>
                                        <p:strVal val="visible"/>
                                      </p:to>
                                    </p:set>
                                    <p:anim calcmode="lin" valueType="num">
                                      <p:cBhvr>
                                        <p:cTn id="133" dur="2000" fill="hold"/>
                                        <p:tgtEl>
                                          <p:spTgt spid="3">
                                            <p:txEl>
                                              <p:pRg st="14" end="14"/>
                                            </p:txEl>
                                          </p:spTgt>
                                        </p:tgtEl>
                                        <p:attrNameLst>
                                          <p:attrName>ppt_w</p:attrName>
                                        </p:attrNameLst>
                                      </p:cBhvr>
                                      <p:tavLst>
                                        <p:tav tm="0">
                                          <p:val>
                                            <p:strVal val="#ppt_w*0.05"/>
                                          </p:val>
                                        </p:tav>
                                        <p:tav tm="100000">
                                          <p:val>
                                            <p:strVal val="#ppt_w"/>
                                          </p:val>
                                        </p:tav>
                                      </p:tavLst>
                                    </p:anim>
                                    <p:anim calcmode="lin" valueType="num">
                                      <p:cBhvr>
                                        <p:cTn id="134" dur="2000" fill="hold"/>
                                        <p:tgtEl>
                                          <p:spTgt spid="3">
                                            <p:txEl>
                                              <p:pRg st="14" end="14"/>
                                            </p:txEl>
                                          </p:spTgt>
                                        </p:tgtEl>
                                        <p:attrNameLst>
                                          <p:attrName>ppt_h</p:attrName>
                                        </p:attrNameLst>
                                      </p:cBhvr>
                                      <p:tavLst>
                                        <p:tav tm="0">
                                          <p:val>
                                            <p:strVal val="#ppt_h"/>
                                          </p:val>
                                        </p:tav>
                                        <p:tav tm="100000">
                                          <p:val>
                                            <p:strVal val="#ppt_h"/>
                                          </p:val>
                                        </p:tav>
                                      </p:tavLst>
                                    </p:anim>
                                    <p:anim calcmode="lin" valueType="num">
                                      <p:cBhvr>
                                        <p:cTn id="135" dur="2000" fill="hold"/>
                                        <p:tgtEl>
                                          <p:spTgt spid="3">
                                            <p:txEl>
                                              <p:pRg st="14" end="14"/>
                                            </p:txEl>
                                          </p:spTgt>
                                        </p:tgtEl>
                                        <p:attrNameLst>
                                          <p:attrName>ppt_x</p:attrName>
                                        </p:attrNameLst>
                                      </p:cBhvr>
                                      <p:tavLst>
                                        <p:tav tm="0">
                                          <p:val>
                                            <p:strVal val="#ppt_x-.2"/>
                                          </p:val>
                                        </p:tav>
                                        <p:tav tm="100000">
                                          <p:val>
                                            <p:strVal val="#ppt_x"/>
                                          </p:val>
                                        </p:tav>
                                      </p:tavLst>
                                    </p:anim>
                                    <p:anim calcmode="lin" valueType="num">
                                      <p:cBhvr>
                                        <p:cTn id="136" dur="2000" fill="hold"/>
                                        <p:tgtEl>
                                          <p:spTgt spid="3">
                                            <p:txEl>
                                              <p:pRg st="14" end="14"/>
                                            </p:txEl>
                                          </p:spTgt>
                                        </p:tgtEl>
                                        <p:attrNameLst>
                                          <p:attrName>ppt_y</p:attrName>
                                        </p:attrNameLst>
                                      </p:cBhvr>
                                      <p:tavLst>
                                        <p:tav tm="0">
                                          <p:val>
                                            <p:strVal val="#ppt_y"/>
                                          </p:val>
                                        </p:tav>
                                        <p:tav tm="100000">
                                          <p:val>
                                            <p:strVal val="#ppt_y"/>
                                          </p:val>
                                        </p:tav>
                                      </p:tavLst>
                                    </p:anim>
                                    <p:animEffect transition="in" filter="fade">
                                      <p:cBhvr>
                                        <p:cTn id="137" dur="2000"/>
                                        <p:tgtEl>
                                          <p:spTgt spid="3">
                                            <p:txEl>
                                              <p:pRg st="14" end="14"/>
                                            </p:txEl>
                                          </p:spTgt>
                                        </p:tgtEl>
                                      </p:cBhvr>
                                    </p:animEffect>
                                  </p:childTnLst>
                                </p:cTn>
                              </p:par>
                              <p:par>
                                <p:cTn id="138" presetID="54" presetClass="entr" presetSubtype="0" accel="100000" fill="hold" nodeType="withEffect">
                                  <p:stCondLst>
                                    <p:cond delay="0"/>
                                  </p:stCondLst>
                                  <p:childTnLst>
                                    <p:set>
                                      <p:cBhvr>
                                        <p:cTn id="139" dur="1" fill="hold">
                                          <p:stCondLst>
                                            <p:cond delay="0"/>
                                          </p:stCondLst>
                                        </p:cTn>
                                        <p:tgtEl>
                                          <p:spTgt spid="3">
                                            <p:txEl>
                                              <p:pRg st="15" end="15"/>
                                            </p:txEl>
                                          </p:spTgt>
                                        </p:tgtEl>
                                        <p:attrNameLst>
                                          <p:attrName>style.visibility</p:attrName>
                                        </p:attrNameLst>
                                      </p:cBhvr>
                                      <p:to>
                                        <p:strVal val="visible"/>
                                      </p:to>
                                    </p:set>
                                    <p:anim calcmode="lin" valueType="num">
                                      <p:cBhvr>
                                        <p:cTn id="140" dur="2000" fill="hold"/>
                                        <p:tgtEl>
                                          <p:spTgt spid="3">
                                            <p:txEl>
                                              <p:pRg st="15" end="15"/>
                                            </p:txEl>
                                          </p:spTgt>
                                        </p:tgtEl>
                                        <p:attrNameLst>
                                          <p:attrName>ppt_w</p:attrName>
                                        </p:attrNameLst>
                                      </p:cBhvr>
                                      <p:tavLst>
                                        <p:tav tm="0">
                                          <p:val>
                                            <p:strVal val="#ppt_w*0.05"/>
                                          </p:val>
                                        </p:tav>
                                        <p:tav tm="100000">
                                          <p:val>
                                            <p:strVal val="#ppt_w"/>
                                          </p:val>
                                        </p:tav>
                                      </p:tavLst>
                                    </p:anim>
                                    <p:anim calcmode="lin" valueType="num">
                                      <p:cBhvr>
                                        <p:cTn id="141" dur="2000" fill="hold"/>
                                        <p:tgtEl>
                                          <p:spTgt spid="3">
                                            <p:txEl>
                                              <p:pRg st="15" end="15"/>
                                            </p:txEl>
                                          </p:spTgt>
                                        </p:tgtEl>
                                        <p:attrNameLst>
                                          <p:attrName>ppt_h</p:attrName>
                                        </p:attrNameLst>
                                      </p:cBhvr>
                                      <p:tavLst>
                                        <p:tav tm="0">
                                          <p:val>
                                            <p:strVal val="#ppt_h"/>
                                          </p:val>
                                        </p:tav>
                                        <p:tav tm="100000">
                                          <p:val>
                                            <p:strVal val="#ppt_h"/>
                                          </p:val>
                                        </p:tav>
                                      </p:tavLst>
                                    </p:anim>
                                    <p:anim calcmode="lin" valueType="num">
                                      <p:cBhvr>
                                        <p:cTn id="142" dur="2000" fill="hold"/>
                                        <p:tgtEl>
                                          <p:spTgt spid="3">
                                            <p:txEl>
                                              <p:pRg st="15" end="15"/>
                                            </p:txEl>
                                          </p:spTgt>
                                        </p:tgtEl>
                                        <p:attrNameLst>
                                          <p:attrName>ppt_x</p:attrName>
                                        </p:attrNameLst>
                                      </p:cBhvr>
                                      <p:tavLst>
                                        <p:tav tm="0">
                                          <p:val>
                                            <p:strVal val="#ppt_x-.2"/>
                                          </p:val>
                                        </p:tav>
                                        <p:tav tm="100000">
                                          <p:val>
                                            <p:strVal val="#ppt_x"/>
                                          </p:val>
                                        </p:tav>
                                      </p:tavLst>
                                    </p:anim>
                                    <p:anim calcmode="lin" valueType="num">
                                      <p:cBhvr>
                                        <p:cTn id="143" dur="2000" fill="hold"/>
                                        <p:tgtEl>
                                          <p:spTgt spid="3">
                                            <p:txEl>
                                              <p:pRg st="15" end="15"/>
                                            </p:txEl>
                                          </p:spTgt>
                                        </p:tgtEl>
                                        <p:attrNameLst>
                                          <p:attrName>ppt_y</p:attrName>
                                        </p:attrNameLst>
                                      </p:cBhvr>
                                      <p:tavLst>
                                        <p:tav tm="0">
                                          <p:val>
                                            <p:strVal val="#ppt_y"/>
                                          </p:val>
                                        </p:tav>
                                        <p:tav tm="100000">
                                          <p:val>
                                            <p:strVal val="#ppt_y"/>
                                          </p:val>
                                        </p:tav>
                                      </p:tavLst>
                                    </p:anim>
                                    <p:animEffect transition="in" filter="fade">
                                      <p:cBhvr>
                                        <p:cTn id="144" dur="2000"/>
                                        <p:tgtEl>
                                          <p:spTgt spid="3">
                                            <p:txEl>
                                              <p:pRg st="15" end="15"/>
                                            </p:txEl>
                                          </p:spTgt>
                                        </p:tgtEl>
                                      </p:cBhvr>
                                    </p:animEffect>
                                  </p:childTnLst>
                                </p:cTn>
                              </p:par>
                              <p:par>
                                <p:cTn id="145" presetID="54" presetClass="entr" presetSubtype="0" accel="100000" fill="hold" nodeType="withEffect">
                                  <p:stCondLst>
                                    <p:cond delay="0"/>
                                  </p:stCondLst>
                                  <p:childTnLst>
                                    <p:set>
                                      <p:cBhvr>
                                        <p:cTn id="146" dur="1" fill="hold">
                                          <p:stCondLst>
                                            <p:cond delay="0"/>
                                          </p:stCondLst>
                                        </p:cTn>
                                        <p:tgtEl>
                                          <p:spTgt spid="3">
                                            <p:txEl>
                                              <p:pRg st="16" end="16"/>
                                            </p:txEl>
                                          </p:spTgt>
                                        </p:tgtEl>
                                        <p:attrNameLst>
                                          <p:attrName>style.visibility</p:attrName>
                                        </p:attrNameLst>
                                      </p:cBhvr>
                                      <p:to>
                                        <p:strVal val="visible"/>
                                      </p:to>
                                    </p:set>
                                    <p:anim calcmode="lin" valueType="num">
                                      <p:cBhvr>
                                        <p:cTn id="147" dur="2000" fill="hold"/>
                                        <p:tgtEl>
                                          <p:spTgt spid="3">
                                            <p:txEl>
                                              <p:pRg st="16" end="16"/>
                                            </p:txEl>
                                          </p:spTgt>
                                        </p:tgtEl>
                                        <p:attrNameLst>
                                          <p:attrName>ppt_w</p:attrName>
                                        </p:attrNameLst>
                                      </p:cBhvr>
                                      <p:tavLst>
                                        <p:tav tm="0">
                                          <p:val>
                                            <p:strVal val="#ppt_w*0.05"/>
                                          </p:val>
                                        </p:tav>
                                        <p:tav tm="100000">
                                          <p:val>
                                            <p:strVal val="#ppt_w"/>
                                          </p:val>
                                        </p:tav>
                                      </p:tavLst>
                                    </p:anim>
                                    <p:anim calcmode="lin" valueType="num">
                                      <p:cBhvr>
                                        <p:cTn id="148" dur="2000" fill="hold"/>
                                        <p:tgtEl>
                                          <p:spTgt spid="3">
                                            <p:txEl>
                                              <p:pRg st="16" end="16"/>
                                            </p:txEl>
                                          </p:spTgt>
                                        </p:tgtEl>
                                        <p:attrNameLst>
                                          <p:attrName>ppt_h</p:attrName>
                                        </p:attrNameLst>
                                      </p:cBhvr>
                                      <p:tavLst>
                                        <p:tav tm="0">
                                          <p:val>
                                            <p:strVal val="#ppt_h"/>
                                          </p:val>
                                        </p:tav>
                                        <p:tav tm="100000">
                                          <p:val>
                                            <p:strVal val="#ppt_h"/>
                                          </p:val>
                                        </p:tav>
                                      </p:tavLst>
                                    </p:anim>
                                    <p:anim calcmode="lin" valueType="num">
                                      <p:cBhvr>
                                        <p:cTn id="149" dur="2000" fill="hold"/>
                                        <p:tgtEl>
                                          <p:spTgt spid="3">
                                            <p:txEl>
                                              <p:pRg st="16" end="16"/>
                                            </p:txEl>
                                          </p:spTgt>
                                        </p:tgtEl>
                                        <p:attrNameLst>
                                          <p:attrName>ppt_x</p:attrName>
                                        </p:attrNameLst>
                                      </p:cBhvr>
                                      <p:tavLst>
                                        <p:tav tm="0">
                                          <p:val>
                                            <p:strVal val="#ppt_x-.2"/>
                                          </p:val>
                                        </p:tav>
                                        <p:tav tm="100000">
                                          <p:val>
                                            <p:strVal val="#ppt_x"/>
                                          </p:val>
                                        </p:tav>
                                      </p:tavLst>
                                    </p:anim>
                                    <p:anim calcmode="lin" valueType="num">
                                      <p:cBhvr>
                                        <p:cTn id="150" dur="2000" fill="hold"/>
                                        <p:tgtEl>
                                          <p:spTgt spid="3">
                                            <p:txEl>
                                              <p:pRg st="16" end="16"/>
                                            </p:txEl>
                                          </p:spTgt>
                                        </p:tgtEl>
                                        <p:attrNameLst>
                                          <p:attrName>ppt_y</p:attrName>
                                        </p:attrNameLst>
                                      </p:cBhvr>
                                      <p:tavLst>
                                        <p:tav tm="0">
                                          <p:val>
                                            <p:strVal val="#ppt_y"/>
                                          </p:val>
                                        </p:tav>
                                        <p:tav tm="100000">
                                          <p:val>
                                            <p:strVal val="#ppt_y"/>
                                          </p:val>
                                        </p:tav>
                                      </p:tavLst>
                                    </p:anim>
                                    <p:animEffect transition="in" filter="fade">
                                      <p:cBhvr>
                                        <p:cTn id="151" dur="2000"/>
                                        <p:tgtEl>
                                          <p:spTgt spid="3">
                                            <p:txEl>
                                              <p:pRg st="16" end="16"/>
                                            </p:txEl>
                                          </p:spTgt>
                                        </p:tgtEl>
                                      </p:cBhvr>
                                    </p:animEffect>
                                  </p:childTnLst>
                                </p:cTn>
                              </p:par>
                              <p:par>
                                <p:cTn id="152" presetID="54" presetClass="entr" presetSubtype="0" accel="100000" fill="hold" nodeType="withEffect">
                                  <p:stCondLst>
                                    <p:cond delay="0"/>
                                  </p:stCondLst>
                                  <p:childTnLst>
                                    <p:set>
                                      <p:cBhvr>
                                        <p:cTn id="153" dur="1" fill="hold">
                                          <p:stCondLst>
                                            <p:cond delay="0"/>
                                          </p:stCondLst>
                                        </p:cTn>
                                        <p:tgtEl>
                                          <p:spTgt spid="3">
                                            <p:txEl>
                                              <p:pRg st="17" end="17"/>
                                            </p:txEl>
                                          </p:spTgt>
                                        </p:tgtEl>
                                        <p:attrNameLst>
                                          <p:attrName>style.visibility</p:attrName>
                                        </p:attrNameLst>
                                      </p:cBhvr>
                                      <p:to>
                                        <p:strVal val="visible"/>
                                      </p:to>
                                    </p:set>
                                    <p:anim calcmode="lin" valueType="num">
                                      <p:cBhvr>
                                        <p:cTn id="154" dur="2000" fill="hold"/>
                                        <p:tgtEl>
                                          <p:spTgt spid="3">
                                            <p:txEl>
                                              <p:pRg st="17" end="17"/>
                                            </p:txEl>
                                          </p:spTgt>
                                        </p:tgtEl>
                                        <p:attrNameLst>
                                          <p:attrName>ppt_w</p:attrName>
                                        </p:attrNameLst>
                                      </p:cBhvr>
                                      <p:tavLst>
                                        <p:tav tm="0">
                                          <p:val>
                                            <p:strVal val="#ppt_w*0.05"/>
                                          </p:val>
                                        </p:tav>
                                        <p:tav tm="100000">
                                          <p:val>
                                            <p:strVal val="#ppt_w"/>
                                          </p:val>
                                        </p:tav>
                                      </p:tavLst>
                                    </p:anim>
                                    <p:anim calcmode="lin" valueType="num">
                                      <p:cBhvr>
                                        <p:cTn id="155" dur="2000" fill="hold"/>
                                        <p:tgtEl>
                                          <p:spTgt spid="3">
                                            <p:txEl>
                                              <p:pRg st="17" end="17"/>
                                            </p:txEl>
                                          </p:spTgt>
                                        </p:tgtEl>
                                        <p:attrNameLst>
                                          <p:attrName>ppt_h</p:attrName>
                                        </p:attrNameLst>
                                      </p:cBhvr>
                                      <p:tavLst>
                                        <p:tav tm="0">
                                          <p:val>
                                            <p:strVal val="#ppt_h"/>
                                          </p:val>
                                        </p:tav>
                                        <p:tav tm="100000">
                                          <p:val>
                                            <p:strVal val="#ppt_h"/>
                                          </p:val>
                                        </p:tav>
                                      </p:tavLst>
                                    </p:anim>
                                    <p:anim calcmode="lin" valueType="num">
                                      <p:cBhvr>
                                        <p:cTn id="156" dur="2000" fill="hold"/>
                                        <p:tgtEl>
                                          <p:spTgt spid="3">
                                            <p:txEl>
                                              <p:pRg st="17" end="17"/>
                                            </p:txEl>
                                          </p:spTgt>
                                        </p:tgtEl>
                                        <p:attrNameLst>
                                          <p:attrName>ppt_x</p:attrName>
                                        </p:attrNameLst>
                                      </p:cBhvr>
                                      <p:tavLst>
                                        <p:tav tm="0">
                                          <p:val>
                                            <p:strVal val="#ppt_x-.2"/>
                                          </p:val>
                                        </p:tav>
                                        <p:tav tm="100000">
                                          <p:val>
                                            <p:strVal val="#ppt_x"/>
                                          </p:val>
                                        </p:tav>
                                      </p:tavLst>
                                    </p:anim>
                                    <p:anim calcmode="lin" valueType="num">
                                      <p:cBhvr>
                                        <p:cTn id="157" dur="2000" fill="hold"/>
                                        <p:tgtEl>
                                          <p:spTgt spid="3">
                                            <p:txEl>
                                              <p:pRg st="17" end="17"/>
                                            </p:txEl>
                                          </p:spTgt>
                                        </p:tgtEl>
                                        <p:attrNameLst>
                                          <p:attrName>ppt_y</p:attrName>
                                        </p:attrNameLst>
                                      </p:cBhvr>
                                      <p:tavLst>
                                        <p:tav tm="0">
                                          <p:val>
                                            <p:strVal val="#ppt_y"/>
                                          </p:val>
                                        </p:tav>
                                        <p:tav tm="100000">
                                          <p:val>
                                            <p:strVal val="#ppt_y"/>
                                          </p:val>
                                        </p:tav>
                                      </p:tavLst>
                                    </p:anim>
                                    <p:animEffect transition="in" filter="fade">
                                      <p:cBhvr>
                                        <p:cTn id="158" dur="20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r>
              <a:rPr lang="id-ID" sz="2400" dirty="0" smtClean="0"/>
              <a:t>Pengembangan </a:t>
            </a:r>
            <a:r>
              <a:rPr lang="id-ID" sz="2400" dirty="0" smtClean="0"/>
              <a:t>sumber daya secara makro penting sekali dalam rangka mencapai tujuan pembangunan secara efektif. Pengembangan sumber daya secara makro ini bertumpu pada pengertian bahwa pengembangan sumber daya manusia yang terarah dan terencana disertai pengelolaan yang baik akan dapat menghemat sumber daya alam yang ada, atau setidaknya pengelolaan dan pemakaian sumber daya alam dapat secara tepat guna. </a:t>
            </a:r>
            <a:r>
              <a:rPr lang="id-ID" sz="2400" dirty="0" smtClean="0"/>
              <a:t>Pengembangan </a:t>
            </a:r>
            <a:r>
              <a:rPr lang="id-ID" sz="2400" dirty="0" smtClean="0"/>
              <a:t>sumber daya manusia secara mikro. Pengembangan sumber daya manusia secara mikro ini lebih menekankan pada pengoptimalan hasil kerja yang maksimal dalam suatu perusahaan.</a:t>
            </a:r>
          </a:p>
          <a:p>
            <a:endParaRPr lang="id-ID" sz="2400" dirty="0"/>
          </a:p>
        </p:txBody>
      </p:sp>
      <p:sp>
        <p:nvSpPr>
          <p:cNvPr id="2" name="Title 1"/>
          <p:cNvSpPr>
            <a:spLocks noGrp="1"/>
          </p:cNvSpPr>
          <p:nvPr>
            <p:ph type="title"/>
          </p:nvPr>
        </p:nvSpPr>
        <p:spPr/>
        <p:txBody>
          <a:bodyPr>
            <a:noAutofit/>
          </a:bodyPr>
          <a:lstStyle/>
          <a:p>
            <a:r>
              <a:rPr lang="id-ID" sz="2800" b="1" dirty="0" smtClean="0"/>
              <a:t>Pengembangan sumber daya manusia sendiri juga dapat dibedakan menjadi dua. Yakni pengembangan sumber daya manusia secara makro dan secara mikro.</a:t>
            </a:r>
            <a:endParaRPr lang="id-ID" sz="2800" b="1" dirty="0"/>
          </a:p>
        </p:txBody>
      </p:sp>
      <p:sp>
        <p:nvSpPr>
          <p:cNvPr id="4" name="TextBox 3"/>
          <p:cNvSpPr txBox="1"/>
          <p:nvPr/>
        </p:nvSpPr>
        <p:spPr>
          <a:xfrm>
            <a:off x="6962480" y="6488668"/>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base">
              <a:buNone/>
            </a:pPr>
            <a:r>
              <a:rPr lang="en-US" b="1" dirty="0"/>
              <a:t> PERANAN PENDIDIKAN DALAM PENGEMBANGAN SDM</a:t>
            </a:r>
            <a:endParaRPr lang="en-US" dirty="0"/>
          </a:p>
          <a:p>
            <a:pPr fontAlgn="base">
              <a:buNone/>
            </a:pPr>
            <a:r>
              <a:rPr lang="en-US" dirty="0" err="1"/>
              <a:t>Secara</a:t>
            </a:r>
            <a:r>
              <a:rPr lang="en-US" dirty="0"/>
              <a:t> </a:t>
            </a:r>
            <a:r>
              <a:rPr lang="en-US" dirty="0" err="1"/>
              <a:t>sfesifik</a:t>
            </a:r>
            <a:r>
              <a:rPr lang="en-US" dirty="0"/>
              <a:t> </a:t>
            </a:r>
            <a:r>
              <a:rPr lang="en-US" dirty="0" err="1"/>
              <a:t>pelaksanaan</a:t>
            </a:r>
            <a:r>
              <a:rPr lang="en-US" dirty="0"/>
              <a:t> </a:t>
            </a:r>
            <a:r>
              <a:rPr lang="en-US" dirty="0" err="1"/>
              <a:t>pendidikan</a:t>
            </a:r>
            <a:r>
              <a:rPr lang="en-US" dirty="0"/>
              <a:t>  </a:t>
            </a:r>
            <a:r>
              <a:rPr lang="en-US" dirty="0" err="1"/>
              <a:t>dapat</a:t>
            </a:r>
            <a:r>
              <a:rPr lang="en-US" dirty="0"/>
              <a:t> </a:t>
            </a:r>
            <a:r>
              <a:rPr lang="en-US" dirty="0" err="1"/>
              <a:t>memberikan</a:t>
            </a:r>
            <a:r>
              <a:rPr lang="en-US" dirty="0"/>
              <a:t> </a:t>
            </a:r>
            <a:r>
              <a:rPr lang="en-US" dirty="0" err="1"/>
              <a:t>sumbangan</a:t>
            </a:r>
            <a:r>
              <a:rPr lang="en-US" dirty="0"/>
              <a:t>  </a:t>
            </a:r>
            <a:r>
              <a:rPr lang="en-US" dirty="0" err="1"/>
              <a:t>nyata</a:t>
            </a:r>
            <a:r>
              <a:rPr lang="en-US" dirty="0"/>
              <a:t> </a:t>
            </a:r>
            <a:r>
              <a:rPr lang="en-US" dirty="0" err="1"/>
              <a:t>pada</a:t>
            </a:r>
            <a:r>
              <a:rPr lang="en-US" dirty="0"/>
              <a:t> </a:t>
            </a:r>
            <a:r>
              <a:rPr lang="en-US" dirty="0" err="1"/>
              <a:t>proses</a:t>
            </a:r>
            <a:r>
              <a:rPr lang="en-US" dirty="0"/>
              <a:t> </a:t>
            </a:r>
            <a:r>
              <a:rPr lang="en-US" dirty="0" err="1"/>
              <a:t>pembangunan</a:t>
            </a:r>
            <a:r>
              <a:rPr lang="en-US" dirty="0"/>
              <a:t> </a:t>
            </a:r>
            <a:r>
              <a:rPr lang="en-US" dirty="0" err="1"/>
              <a:t>baik</a:t>
            </a:r>
            <a:r>
              <a:rPr lang="en-US" dirty="0"/>
              <a:t> </a:t>
            </a:r>
            <a:r>
              <a:rPr lang="en-US" dirty="0" err="1"/>
              <a:t>dalam</a:t>
            </a:r>
            <a:r>
              <a:rPr lang="en-US" dirty="0"/>
              <a:t> </a:t>
            </a:r>
            <a:r>
              <a:rPr lang="en-US" dirty="0" err="1"/>
              <a:t>skala</a:t>
            </a:r>
            <a:r>
              <a:rPr lang="en-US" dirty="0"/>
              <a:t> </a:t>
            </a:r>
            <a:r>
              <a:rPr lang="en-US" dirty="0" err="1"/>
              <a:t>maksro</a:t>
            </a:r>
            <a:r>
              <a:rPr lang="en-US" dirty="0"/>
              <a:t> </a:t>
            </a:r>
            <a:r>
              <a:rPr lang="en-US" dirty="0" err="1"/>
              <a:t>dan</a:t>
            </a:r>
            <a:r>
              <a:rPr lang="en-US" dirty="0"/>
              <a:t> </a:t>
            </a:r>
            <a:r>
              <a:rPr lang="en-US" dirty="0" err="1"/>
              <a:t>mikro</a:t>
            </a:r>
            <a:r>
              <a:rPr lang="en-US" dirty="0"/>
              <a:t> </a:t>
            </a:r>
            <a:r>
              <a:rPr lang="en-US" dirty="0" err="1"/>
              <a:t>dapat</a:t>
            </a:r>
            <a:r>
              <a:rPr lang="en-US" dirty="0"/>
              <a:t> </a:t>
            </a:r>
            <a:r>
              <a:rPr lang="en-US" dirty="0" err="1"/>
              <a:t>dikemukakan</a:t>
            </a:r>
            <a:r>
              <a:rPr lang="en-US" dirty="0"/>
              <a:t> </a:t>
            </a:r>
            <a:r>
              <a:rPr lang="en-US" dirty="0" err="1"/>
              <a:t>sebagai</a:t>
            </a:r>
            <a:r>
              <a:rPr lang="en-US" dirty="0"/>
              <a:t> </a:t>
            </a:r>
            <a:r>
              <a:rPr lang="en-US" dirty="0" err="1"/>
              <a:t>berikut</a:t>
            </a:r>
            <a:r>
              <a:rPr lang="en-US" dirty="0"/>
              <a:t>:</a:t>
            </a:r>
          </a:p>
          <a:p>
            <a:pPr>
              <a:buNone/>
            </a:pPr>
            <a:r>
              <a:rPr lang="en-US" dirty="0" smtClean="0"/>
              <a:t>1 . </a:t>
            </a:r>
            <a:r>
              <a:rPr lang="en-US" dirty="0" err="1" smtClean="0"/>
              <a:t>Segi</a:t>
            </a:r>
            <a:r>
              <a:rPr lang="en-US" dirty="0" smtClean="0"/>
              <a:t> </a:t>
            </a:r>
            <a:r>
              <a:rPr lang="en-US" dirty="0" err="1" smtClean="0"/>
              <a:t>Sasaran</a:t>
            </a:r>
            <a:r>
              <a:rPr lang="en-US" dirty="0" smtClean="0"/>
              <a:t> </a:t>
            </a:r>
            <a:r>
              <a:rPr lang="en-US" dirty="0" err="1" smtClean="0"/>
              <a:t>Pendidikan</a:t>
            </a:r>
            <a:endParaRPr lang="en-US" dirty="0" smtClean="0"/>
          </a:p>
          <a:p>
            <a:pPr>
              <a:buNone/>
            </a:pPr>
            <a:r>
              <a:rPr lang="en-US" dirty="0" smtClean="0"/>
              <a:t>2. </a:t>
            </a:r>
            <a:r>
              <a:rPr lang="en-US" dirty="0" err="1" smtClean="0"/>
              <a:t>Segi</a:t>
            </a:r>
            <a:r>
              <a:rPr lang="en-US" dirty="0" smtClean="0"/>
              <a:t> </a:t>
            </a:r>
            <a:r>
              <a:rPr lang="en-US" dirty="0" err="1" smtClean="0"/>
              <a:t>Lingkungan</a:t>
            </a:r>
            <a:r>
              <a:rPr lang="en-US" dirty="0" smtClean="0"/>
              <a:t> </a:t>
            </a:r>
            <a:r>
              <a:rPr lang="en-US" dirty="0" err="1" smtClean="0"/>
              <a:t>Pendidikan</a:t>
            </a:r>
            <a:endParaRPr lang="en-US" dirty="0" smtClean="0"/>
          </a:p>
          <a:p>
            <a:pPr>
              <a:buNone/>
            </a:pPr>
            <a:r>
              <a:rPr lang="en-US" dirty="0" smtClean="0"/>
              <a:t>3. </a:t>
            </a:r>
            <a:r>
              <a:rPr lang="en-US" dirty="0" err="1" smtClean="0"/>
              <a:t>Segi</a:t>
            </a:r>
            <a:r>
              <a:rPr lang="en-US" dirty="0" smtClean="0"/>
              <a:t> </a:t>
            </a:r>
            <a:r>
              <a:rPr lang="en-US" dirty="0" err="1" smtClean="0"/>
              <a:t>Jenjang</a:t>
            </a:r>
            <a:r>
              <a:rPr lang="en-US" dirty="0" smtClean="0"/>
              <a:t> </a:t>
            </a:r>
            <a:r>
              <a:rPr lang="en-US" dirty="0" err="1" smtClean="0"/>
              <a:t>Pendikan</a:t>
            </a:r>
            <a:r>
              <a:rPr lang="en-US" dirty="0" smtClean="0"/>
              <a:t>.</a:t>
            </a:r>
          </a:p>
          <a:p>
            <a:endParaRPr lang="en-US" dirty="0"/>
          </a:p>
        </p:txBody>
      </p:sp>
      <p:sp>
        <p:nvSpPr>
          <p:cNvPr id="2" name="Title 1"/>
          <p:cNvSpPr>
            <a:spLocks noGrp="1"/>
          </p:cNvSpPr>
          <p:nvPr>
            <p:ph type="title"/>
          </p:nvPr>
        </p:nvSpPr>
        <p:spPr/>
        <p:txBody>
          <a:bodyPr/>
          <a:lstStyle/>
          <a:p>
            <a:endParaRPr lang="en-US"/>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fontAlgn="base">
              <a:buNone/>
            </a:pPr>
            <a:endParaRPr lang="en-US" dirty="0"/>
          </a:p>
          <a:p>
            <a:r>
              <a:rPr lang="en-US" dirty="0"/>
              <a:t> 	Pembangunan </a:t>
            </a:r>
            <a:r>
              <a:rPr lang="en-US" dirty="0" err="1"/>
              <a:t>dapat</a:t>
            </a:r>
            <a:r>
              <a:rPr lang="en-US" dirty="0"/>
              <a:t> </a:t>
            </a:r>
            <a:r>
              <a:rPr lang="en-US" dirty="0" err="1"/>
              <a:t>disimpulkan</a:t>
            </a:r>
            <a:r>
              <a:rPr lang="en-US" dirty="0"/>
              <a:t> </a:t>
            </a:r>
            <a:r>
              <a:rPr lang="en-US" dirty="0" err="1"/>
              <a:t>antara</a:t>
            </a:r>
            <a:r>
              <a:rPr lang="en-US" dirty="0"/>
              <a:t> </a:t>
            </a:r>
            <a:r>
              <a:rPr lang="en-US" dirty="0" err="1"/>
              <a:t>lain</a:t>
            </a:r>
            <a:r>
              <a:rPr lang="en-US" b="1" dirty="0" err="1"/>
              <a:t>Pertama</a:t>
            </a:r>
            <a:r>
              <a:rPr lang="en-US" dirty="0"/>
              <a:t>; </a:t>
            </a:r>
            <a:r>
              <a:rPr lang="en-US" dirty="0" err="1"/>
              <a:t>pendidikan</a:t>
            </a:r>
            <a:r>
              <a:rPr lang="en-US" dirty="0"/>
              <a:t> </a:t>
            </a:r>
            <a:r>
              <a:rPr lang="en-US" dirty="0" err="1"/>
              <a:t>menyiapkan</a:t>
            </a:r>
            <a:r>
              <a:rPr lang="en-US" dirty="0"/>
              <a:t> </a:t>
            </a:r>
            <a:r>
              <a:rPr lang="en-US" dirty="0" err="1"/>
              <a:t>manusia</a:t>
            </a:r>
            <a:r>
              <a:rPr lang="en-US" dirty="0"/>
              <a:t> </a:t>
            </a:r>
            <a:r>
              <a:rPr lang="en-US" dirty="0" err="1"/>
              <a:t>sebagai</a:t>
            </a:r>
            <a:r>
              <a:rPr lang="en-US" dirty="0"/>
              <a:t> </a:t>
            </a:r>
            <a:r>
              <a:rPr lang="en-US" dirty="0" err="1"/>
              <a:t>sumber</a:t>
            </a:r>
            <a:r>
              <a:rPr lang="en-US" dirty="0"/>
              <a:t> </a:t>
            </a:r>
            <a:r>
              <a:rPr lang="en-US" dirty="0" err="1"/>
              <a:t>daya</a:t>
            </a:r>
            <a:r>
              <a:rPr lang="en-US" dirty="0"/>
              <a:t> </a:t>
            </a:r>
            <a:r>
              <a:rPr lang="en-US" dirty="0" err="1"/>
              <a:t>pembagunan</a:t>
            </a:r>
            <a:r>
              <a:rPr lang="en-US" dirty="0"/>
              <a:t>, </a:t>
            </a:r>
            <a:r>
              <a:rPr lang="en-US" dirty="0" err="1"/>
              <a:t>kemudian</a:t>
            </a:r>
            <a:r>
              <a:rPr lang="en-US" dirty="0"/>
              <a:t> </a:t>
            </a:r>
            <a:r>
              <a:rPr lang="en-US" dirty="0" err="1"/>
              <a:t>manusia</a:t>
            </a:r>
            <a:r>
              <a:rPr lang="en-US" dirty="0"/>
              <a:t> </a:t>
            </a:r>
            <a:r>
              <a:rPr lang="en-US" dirty="0" err="1"/>
              <a:t>selaku</a:t>
            </a:r>
            <a:r>
              <a:rPr lang="en-US" dirty="0"/>
              <a:t> </a:t>
            </a:r>
            <a:r>
              <a:rPr lang="en-US" dirty="0" err="1"/>
              <a:t>sumber</a:t>
            </a:r>
            <a:r>
              <a:rPr lang="en-US" dirty="0"/>
              <a:t> </a:t>
            </a:r>
            <a:r>
              <a:rPr lang="en-US" dirty="0" err="1"/>
              <a:t>daya</a:t>
            </a:r>
            <a:r>
              <a:rPr lang="en-US" dirty="0"/>
              <a:t> </a:t>
            </a:r>
            <a:r>
              <a:rPr lang="en-US" dirty="0" err="1"/>
              <a:t>pembangunan</a:t>
            </a:r>
            <a:r>
              <a:rPr lang="en-US" dirty="0"/>
              <a:t> </a:t>
            </a:r>
            <a:r>
              <a:rPr lang="en-US" dirty="0" err="1"/>
              <a:t>membangun</a:t>
            </a:r>
            <a:r>
              <a:rPr lang="en-US" dirty="0"/>
              <a:t> </a:t>
            </a:r>
            <a:r>
              <a:rPr lang="en-US" dirty="0" err="1"/>
              <a:t>lingkungannya</a:t>
            </a:r>
            <a:r>
              <a:rPr lang="en-US" dirty="0"/>
              <a:t>, </a:t>
            </a:r>
            <a:r>
              <a:rPr lang="en-US" b="1" dirty="0" err="1"/>
              <a:t>Kedua</a:t>
            </a:r>
            <a:r>
              <a:rPr lang="en-US" dirty="0"/>
              <a:t>; </a:t>
            </a:r>
            <a:r>
              <a:rPr lang="en-US" dirty="0" err="1"/>
              <a:t>manusia</a:t>
            </a:r>
            <a:r>
              <a:rPr lang="en-US" dirty="0"/>
              <a:t> </a:t>
            </a:r>
            <a:r>
              <a:rPr lang="en-US" dirty="0" err="1"/>
              <a:t>menjadi</a:t>
            </a:r>
            <a:r>
              <a:rPr lang="en-US" dirty="0"/>
              <a:t> </a:t>
            </a:r>
            <a:r>
              <a:rPr lang="en-US" dirty="0" err="1"/>
              <a:t>kunci</a:t>
            </a:r>
            <a:r>
              <a:rPr lang="en-US" dirty="0"/>
              <a:t> </a:t>
            </a:r>
            <a:r>
              <a:rPr lang="en-US" dirty="0" err="1"/>
              <a:t>pembangunan</a:t>
            </a:r>
            <a:r>
              <a:rPr lang="en-US" dirty="0"/>
              <a:t>. </a:t>
            </a:r>
            <a:r>
              <a:rPr lang="en-US" dirty="0" err="1"/>
              <a:t>Kesuksesan</a:t>
            </a:r>
            <a:r>
              <a:rPr lang="en-US" dirty="0"/>
              <a:t> </a:t>
            </a:r>
            <a:r>
              <a:rPr lang="en-US" dirty="0" err="1"/>
              <a:t>pembangunan</a:t>
            </a:r>
            <a:r>
              <a:rPr lang="en-US" dirty="0"/>
              <a:t> </a:t>
            </a:r>
            <a:r>
              <a:rPr lang="en-US" dirty="0" err="1"/>
              <a:t>sangat</a:t>
            </a:r>
            <a:r>
              <a:rPr lang="en-US" dirty="0"/>
              <a:t> </a:t>
            </a:r>
            <a:r>
              <a:rPr lang="en-US" dirty="0" err="1"/>
              <a:t>tergantung</a:t>
            </a:r>
            <a:r>
              <a:rPr lang="en-US" dirty="0"/>
              <a:t> </a:t>
            </a:r>
            <a:r>
              <a:rPr lang="en-US" dirty="0" err="1"/>
              <a:t>pada</a:t>
            </a:r>
            <a:r>
              <a:rPr lang="en-US" dirty="0"/>
              <a:t> </a:t>
            </a:r>
            <a:r>
              <a:rPr lang="en-US" dirty="0" err="1"/>
              <a:t>manusianya</a:t>
            </a:r>
            <a:r>
              <a:rPr lang="en-US" dirty="0"/>
              <a:t>. </a:t>
            </a:r>
            <a:r>
              <a:rPr lang="en-US" b="1" dirty="0" err="1"/>
              <a:t>Ketiga</a:t>
            </a:r>
            <a:r>
              <a:rPr lang="en-US" dirty="0"/>
              <a:t>; </a:t>
            </a:r>
            <a:r>
              <a:rPr lang="en-US" dirty="0" err="1"/>
              <a:t>pendidikan</a:t>
            </a:r>
            <a:r>
              <a:rPr lang="en-US" dirty="0"/>
              <a:t> </a:t>
            </a:r>
            <a:r>
              <a:rPr lang="en-US" dirty="0" err="1"/>
              <a:t>memegang</a:t>
            </a:r>
            <a:r>
              <a:rPr lang="en-US" dirty="0"/>
              <a:t> </a:t>
            </a:r>
            <a:r>
              <a:rPr lang="en-US" dirty="0" err="1"/>
              <a:t>peranan</a:t>
            </a:r>
            <a:r>
              <a:rPr lang="en-US" dirty="0"/>
              <a:t> </a:t>
            </a:r>
            <a:r>
              <a:rPr lang="en-US" dirty="0" err="1"/>
              <a:t>penting</a:t>
            </a:r>
            <a:r>
              <a:rPr lang="en-US" dirty="0"/>
              <a:t> </a:t>
            </a:r>
            <a:r>
              <a:rPr lang="en-US" dirty="0" err="1"/>
              <a:t>karena</a:t>
            </a:r>
            <a:r>
              <a:rPr lang="en-US" dirty="0"/>
              <a:t> </a:t>
            </a:r>
            <a:r>
              <a:rPr lang="en-US" dirty="0" err="1"/>
              <a:t>merekalah</a:t>
            </a:r>
            <a:r>
              <a:rPr lang="en-US" dirty="0"/>
              <a:t> yang </a:t>
            </a:r>
            <a:r>
              <a:rPr lang="en-US" dirty="0" err="1"/>
              <a:t>mencitakan</a:t>
            </a:r>
            <a:r>
              <a:rPr lang="en-US" dirty="0"/>
              <a:t>  </a:t>
            </a:r>
            <a:r>
              <a:rPr lang="en-US" dirty="0" err="1"/>
              <a:t>manusia</a:t>
            </a:r>
            <a:r>
              <a:rPr lang="en-US" dirty="0"/>
              <a:t> </a:t>
            </a:r>
            <a:r>
              <a:rPr lang="en-US" dirty="0" err="1"/>
              <a:t>pencipta</a:t>
            </a:r>
            <a:r>
              <a:rPr lang="en-US" dirty="0"/>
              <a:t> </a:t>
            </a:r>
            <a:r>
              <a:rPr lang="en-US" dirty="0" err="1"/>
              <a:t>pembangunan</a:t>
            </a:r>
            <a:endParaRPr lang="en-US" dirty="0"/>
          </a:p>
        </p:txBody>
      </p:sp>
      <p:sp>
        <p:nvSpPr>
          <p:cNvPr id="2" name="Title 1"/>
          <p:cNvSpPr>
            <a:spLocks noGrp="1"/>
          </p:cNvSpPr>
          <p:nvPr>
            <p:ph type="title"/>
          </p:nvPr>
        </p:nvSpPr>
        <p:spPr/>
        <p:txBody>
          <a:bodyPr>
            <a:normAutofit fontScale="90000"/>
          </a:bodyPr>
          <a:lstStyle/>
          <a:p>
            <a:r>
              <a:rPr lang="en-US" b="1" dirty="0" err="1" smtClean="0"/>
              <a:t>Peran</a:t>
            </a:r>
            <a:r>
              <a:rPr lang="en-US" b="1" dirty="0" smtClean="0"/>
              <a:t> </a:t>
            </a:r>
            <a:r>
              <a:rPr lang="en-US" b="1" dirty="0" err="1" smtClean="0"/>
              <a:t>Pendidikan</a:t>
            </a:r>
            <a:r>
              <a:rPr lang="en-US" b="1" dirty="0" smtClean="0"/>
              <a:t> </a:t>
            </a:r>
            <a:r>
              <a:rPr lang="en-US" b="1" dirty="0" err="1" smtClean="0"/>
              <a:t>dalam</a:t>
            </a:r>
            <a:r>
              <a:rPr lang="en-US" b="1" dirty="0" smtClean="0"/>
              <a:t> </a:t>
            </a:r>
            <a:r>
              <a:rPr lang="en-US" b="1" dirty="0" err="1" smtClean="0"/>
              <a:t>peningkatan</a:t>
            </a:r>
            <a:r>
              <a:rPr lang="en-US" b="1" dirty="0" smtClean="0"/>
              <a:t> </a:t>
            </a:r>
            <a:r>
              <a:rPr lang="en-US" b="1" dirty="0" err="1" smtClean="0"/>
              <a:t>Kualitas</a:t>
            </a:r>
            <a:r>
              <a:rPr lang="en-US" b="1" dirty="0" smtClean="0"/>
              <a:t> SDM </a:t>
            </a:r>
            <a:r>
              <a:rPr lang="en-US" b="1" dirty="0" err="1" smtClean="0"/>
              <a:t>dalam</a:t>
            </a:r>
            <a:r>
              <a:rPr lang="en-US" b="1" dirty="0" smtClean="0"/>
              <a:t> </a:t>
            </a:r>
            <a:r>
              <a:rPr lang="en-US" b="1" dirty="0" err="1" smtClean="0"/>
              <a:t>pembangunan</a:t>
            </a:r>
            <a:endParaRPr lang="en-US" dirty="0"/>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fontAlgn="base">
              <a:buNone/>
            </a:pPr>
            <a:endParaRPr lang="en-US" dirty="0"/>
          </a:p>
          <a:p>
            <a:pPr fontAlgn="base"/>
            <a:r>
              <a:rPr lang="en-US" dirty="0"/>
              <a:t>Training </a:t>
            </a:r>
            <a:r>
              <a:rPr lang="en-US" dirty="0" err="1"/>
              <a:t>atau</a:t>
            </a:r>
            <a:r>
              <a:rPr lang="en-US" dirty="0"/>
              <a:t> </a:t>
            </a:r>
            <a:r>
              <a:rPr lang="en-US" dirty="0" err="1"/>
              <a:t>pelatihan</a:t>
            </a:r>
            <a:r>
              <a:rPr lang="en-US" dirty="0"/>
              <a:t> </a:t>
            </a:r>
            <a:r>
              <a:rPr lang="en-US" dirty="0" err="1"/>
              <a:t>atau</a:t>
            </a:r>
            <a:r>
              <a:rPr lang="en-US" dirty="0"/>
              <a:t> Learning </a:t>
            </a:r>
            <a:r>
              <a:rPr lang="en-US" dirty="0" err="1"/>
              <a:t>adalah</a:t>
            </a:r>
            <a:r>
              <a:rPr lang="en-US" dirty="0"/>
              <a:t> </a:t>
            </a:r>
            <a:r>
              <a:rPr lang="en-US" dirty="0" err="1"/>
              <a:t>kegiatan</a:t>
            </a:r>
            <a:r>
              <a:rPr lang="en-US" dirty="0"/>
              <a:t> </a:t>
            </a:r>
            <a:r>
              <a:rPr lang="en-US" dirty="0" err="1"/>
              <a:t>untuk</a:t>
            </a:r>
            <a:r>
              <a:rPr lang="en-US" dirty="0"/>
              <a:t> </a:t>
            </a:r>
            <a:r>
              <a:rPr lang="en-US" dirty="0" err="1"/>
              <a:t>mengembangkan</a:t>
            </a:r>
            <a:r>
              <a:rPr lang="en-US" dirty="0"/>
              <a:t> </a:t>
            </a:r>
            <a:r>
              <a:rPr lang="en-US" dirty="0" err="1"/>
              <a:t>pengetahuan</a:t>
            </a:r>
            <a:r>
              <a:rPr lang="en-US" dirty="0"/>
              <a:t> </a:t>
            </a:r>
            <a:r>
              <a:rPr lang="en-US" dirty="0" err="1"/>
              <a:t>dan</a:t>
            </a:r>
            <a:r>
              <a:rPr lang="en-US" dirty="0"/>
              <a:t> </a:t>
            </a:r>
            <a:r>
              <a:rPr lang="en-US" dirty="0" err="1"/>
              <a:t>keterampilan</a:t>
            </a:r>
            <a:r>
              <a:rPr lang="en-US" dirty="0"/>
              <a:t> yang </a:t>
            </a:r>
            <a:r>
              <a:rPr lang="en-US" dirty="0" err="1"/>
              <a:t>diberikan</a:t>
            </a:r>
            <a:r>
              <a:rPr lang="en-US" dirty="0"/>
              <a:t> </a:t>
            </a:r>
            <a:r>
              <a:rPr lang="en-US" dirty="0" err="1"/>
              <a:t>baik</a:t>
            </a:r>
            <a:r>
              <a:rPr lang="en-US" dirty="0"/>
              <a:t> </a:t>
            </a:r>
            <a:r>
              <a:rPr lang="en-US" dirty="0" err="1"/>
              <a:t>dalam</a:t>
            </a:r>
            <a:r>
              <a:rPr lang="en-US" dirty="0"/>
              <a:t> </a:t>
            </a:r>
            <a:r>
              <a:rPr lang="en-US" dirty="0" err="1"/>
              <a:t>kelas</a:t>
            </a:r>
            <a:r>
              <a:rPr lang="en-US" dirty="0"/>
              <a:t> </a:t>
            </a:r>
            <a:r>
              <a:rPr lang="en-US" dirty="0" err="1"/>
              <a:t>maupun</a:t>
            </a:r>
            <a:r>
              <a:rPr lang="en-US" dirty="0"/>
              <a:t> </a:t>
            </a:r>
            <a:r>
              <a:rPr lang="en-US" dirty="0" err="1"/>
              <a:t>diluar</a:t>
            </a:r>
            <a:r>
              <a:rPr lang="en-US" dirty="0"/>
              <a:t> </a:t>
            </a:r>
            <a:r>
              <a:rPr lang="en-US" dirty="0" err="1"/>
              <a:t>kelas</a:t>
            </a:r>
            <a:r>
              <a:rPr lang="en-US" dirty="0"/>
              <a:t> </a:t>
            </a:r>
            <a:r>
              <a:rPr lang="en-US" dirty="0" err="1"/>
              <a:t>pada</a:t>
            </a:r>
            <a:r>
              <a:rPr lang="en-US" dirty="0"/>
              <a:t> </a:t>
            </a:r>
            <a:r>
              <a:rPr lang="en-US" dirty="0" err="1"/>
              <a:t>seseorang</a:t>
            </a:r>
            <a:r>
              <a:rPr lang="en-US" dirty="0"/>
              <a:t> </a:t>
            </a:r>
            <a:r>
              <a:rPr lang="en-US" dirty="0" err="1"/>
              <a:t>atau</a:t>
            </a:r>
            <a:r>
              <a:rPr lang="en-US" dirty="0"/>
              <a:t> </a:t>
            </a:r>
            <a:r>
              <a:rPr lang="en-US" dirty="0" err="1"/>
              <a:t>sekelompok</a:t>
            </a:r>
            <a:r>
              <a:rPr lang="en-US" dirty="0"/>
              <a:t> </a:t>
            </a:r>
            <a:r>
              <a:rPr lang="en-US" dirty="0" err="1"/>
              <a:t>orang</a:t>
            </a:r>
            <a:r>
              <a:rPr lang="en-US" dirty="0"/>
              <a:t> </a:t>
            </a:r>
            <a:r>
              <a:rPr lang="en-US" dirty="0" err="1"/>
              <a:t>bertujuan</a:t>
            </a:r>
            <a:r>
              <a:rPr lang="en-US" dirty="0"/>
              <a:t> </a:t>
            </a:r>
            <a:r>
              <a:rPr lang="en-US" dirty="0" err="1"/>
              <a:t>untuk</a:t>
            </a:r>
            <a:r>
              <a:rPr lang="en-US" dirty="0"/>
              <a:t> </a:t>
            </a:r>
            <a:r>
              <a:rPr lang="en-US" dirty="0" err="1"/>
              <a:t>menghilangkan</a:t>
            </a:r>
            <a:r>
              <a:rPr lang="en-US" dirty="0"/>
              <a:t> GAP </a:t>
            </a:r>
            <a:r>
              <a:rPr lang="en-US" dirty="0" err="1"/>
              <a:t>atau</a:t>
            </a:r>
            <a:r>
              <a:rPr lang="en-US" dirty="0"/>
              <a:t> </a:t>
            </a:r>
            <a:r>
              <a:rPr lang="en-US" dirty="0" err="1"/>
              <a:t>perbedaan</a:t>
            </a:r>
            <a:r>
              <a:rPr lang="en-US" dirty="0"/>
              <a:t> </a:t>
            </a:r>
            <a:r>
              <a:rPr lang="en-US" dirty="0" err="1"/>
              <a:t>antara</a:t>
            </a:r>
            <a:r>
              <a:rPr lang="en-US" dirty="0"/>
              <a:t> </a:t>
            </a:r>
            <a:r>
              <a:rPr lang="en-US" dirty="0" err="1"/>
              <a:t>kemampuan</a:t>
            </a:r>
            <a:r>
              <a:rPr lang="en-US" dirty="0"/>
              <a:t> yang </a:t>
            </a:r>
            <a:r>
              <a:rPr lang="en-US" dirty="0" err="1"/>
              <a:t>sekarang</a:t>
            </a:r>
            <a:r>
              <a:rPr lang="en-US" dirty="0"/>
              <a:t> </a:t>
            </a:r>
            <a:r>
              <a:rPr lang="en-US" dirty="0" err="1"/>
              <a:t>dimiliki</a:t>
            </a:r>
            <a:r>
              <a:rPr lang="en-US" dirty="0"/>
              <a:t> </a:t>
            </a:r>
            <a:r>
              <a:rPr lang="en-US" dirty="0" err="1"/>
              <a:t>dengan</a:t>
            </a:r>
            <a:r>
              <a:rPr lang="en-US" dirty="0"/>
              <a:t> </a:t>
            </a:r>
            <a:r>
              <a:rPr lang="en-US" dirty="0" err="1"/>
              <a:t>kemampuan</a:t>
            </a:r>
            <a:r>
              <a:rPr lang="en-US" dirty="0"/>
              <a:t> standard yang </a:t>
            </a:r>
            <a:r>
              <a:rPr lang="en-US" dirty="0" err="1"/>
              <a:t>ditetapkan</a:t>
            </a:r>
            <a:r>
              <a:rPr lang="en-US" dirty="0"/>
              <a:t>. </a:t>
            </a:r>
            <a:r>
              <a:rPr lang="en-US" dirty="0" err="1"/>
              <a:t>Proses</a:t>
            </a:r>
            <a:r>
              <a:rPr lang="en-US" dirty="0"/>
              <a:t> </a:t>
            </a:r>
            <a:r>
              <a:rPr lang="en-US" dirty="0" err="1"/>
              <a:t>pelaksanaannya</a:t>
            </a:r>
            <a:r>
              <a:rPr lang="en-US" dirty="0"/>
              <a:t> </a:t>
            </a:r>
            <a:r>
              <a:rPr lang="en-US" dirty="0" err="1"/>
              <a:t>ialah</a:t>
            </a:r>
            <a:r>
              <a:rPr lang="en-US" dirty="0"/>
              <a:t> </a:t>
            </a:r>
            <a:r>
              <a:rPr lang="en-US" dirty="0" err="1"/>
              <a:t>mempelajari</a:t>
            </a:r>
            <a:r>
              <a:rPr lang="en-US" dirty="0"/>
              <a:t> </a:t>
            </a:r>
            <a:r>
              <a:rPr lang="en-US" dirty="0" err="1"/>
              <a:t>dan</a:t>
            </a:r>
            <a:r>
              <a:rPr lang="en-US" dirty="0"/>
              <a:t> </a:t>
            </a:r>
            <a:r>
              <a:rPr lang="en-US" dirty="0" err="1"/>
              <a:t>mempraktekkan</a:t>
            </a:r>
            <a:r>
              <a:rPr lang="en-US" dirty="0"/>
              <a:t> </a:t>
            </a:r>
            <a:r>
              <a:rPr lang="en-US" dirty="0" err="1"/>
              <a:t>dengan</a:t>
            </a:r>
            <a:r>
              <a:rPr lang="en-US" dirty="0"/>
              <a:t> </a:t>
            </a:r>
            <a:r>
              <a:rPr lang="en-US" dirty="0" err="1"/>
              <a:t>menuruti</a:t>
            </a:r>
            <a:r>
              <a:rPr lang="en-US" dirty="0"/>
              <a:t> standard </a:t>
            </a:r>
            <a:r>
              <a:rPr lang="en-US" dirty="0" err="1"/>
              <a:t>acuan</a:t>
            </a:r>
            <a:r>
              <a:rPr lang="en-US" dirty="0"/>
              <a:t> </a:t>
            </a:r>
            <a:r>
              <a:rPr lang="en-US" dirty="0" err="1"/>
              <a:t>tertentu</a:t>
            </a:r>
            <a:r>
              <a:rPr lang="en-US" dirty="0"/>
              <a:t> </a:t>
            </a:r>
            <a:r>
              <a:rPr lang="en-US" dirty="0" err="1"/>
              <a:t>atau</a:t>
            </a:r>
            <a:r>
              <a:rPr lang="en-US" dirty="0"/>
              <a:t> </a:t>
            </a:r>
            <a:r>
              <a:rPr lang="en-US" dirty="0" err="1"/>
              <a:t>prosedur</a:t>
            </a:r>
            <a:r>
              <a:rPr lang="en-US" dirty="0"/>
              <a:t> </a:t>
            </a:r>
            <a:r>
              <a:rPr lang="en-US" dirty="0" err="1"/>
              <a:t>sehingga</a:t>
            </a:r>
            <a:r>
              <a:rPr lang="en-US" dirty="0"/>
              <a:t> </a:t>
            </a:r>
            <a:r>
              <a:rPr lang="en-US" dirty="0" err="1"/>
              <a:t>menjadi</a:t>
            </a:r>
            <a:r>
              <a:rPr lang="en-US" dirty="0"/>
              <a:t> </a:t>
            </a:r>
            <a:r>
              <a:rPr lang="en-US" dirty="0" err="1"/>
              <a:t>kebiasaan</a:t>
            </a:r>
            <a:r>
              <a:rPr lang="en-US" dirty="0"/>
              <a:t> yang </a:t>
            </a:r>
            <a:r>
              <a:rPr lang="en-US" dirty="0" err="1"/>
              <a:t>pada</a:t>
            </a:r>
            <a:r>
              <a:rPr lang="en-US" dirty="0"/>
              <a:t> </a:t>
            </a:r>
            <a:r>
              <a:rPr lang="en-US" dirty="0" err="1"/>
              <a:t>hasilnya</a:t>
            </a:r>
            <a:r>
              <a:rPr lang="en-US" dirty="0"/>
              <a:t> </a:t>
            </a:r>
            <a:r>
              <a:rPr lang="en-US" dirty="0" err="1"/>
              <a:t>nanti</a:t>
            </a:r>
            <a:r>
              <a:rPr lang="en-US" dirty="0"/>
              <a:t> </a:t>
            </a:r>
            <a:r>
              <a:rPr lang="en-US" dirty="0" err="1"/>
              <a:t>terlihat</a:t>
            </a:r>
            <a:r>
              <a:rPr lang="en-US" dirty="0"/>
              <a:t> </a:t>
            </a:r>
            <a:r>
              <a:rPr lang="en-US" dirty="0" err="1"/>
              <a:t>adanya</a:t>
            </a:r>
            <a:r>
              <a:rPr lang="en-US" dirty="0"/>
              <a:t> </a:t>
            </a:r>
            <a:r>
              <a:rPr lang="en-US" dirty="0" err="1"/>
              <a:t>perubahan</a:t>
            </a:r>
            <a:r>
              <a:rPr lang="en-US" dirty="0"/>
              <a:t>, </a:t>
            </a:r>
            <a:r>
              <a:rPr lang="en-US" dirty="0" err="1"/>
              <a:t>perbaikan</a:t>
            </a:r>
            <a:r>
              <a:rPr lang="en-US" dirty="0"/>
              <a:t> </a:t>
            </a:r>
            <a:r>
              <a:rPr lang="en-US" dirty="0" err="1"/>
              <a:t>ditempat</a:t>
            </a:r>
            <a:r>
              <a:rPr lang="en-US" dirty="0"/>
              <a:t> </a:t>
            </a:r>
            <a:r>
              <a:rPr lang="en-US" dirty="0" err="1"/>
              <a:t>kerja</a:t>
            </a:r>
            <a:r>
              <a:rPr lang="en-US" dirty="0"/>
              <a:t>.</a:t>
            </a:r>
          </a:p>
          <a:p>
            <a:endParaRPr lang="en-US" dirty="0"/>
          </a:p>
        </p:txBody>
      </p:sp>
      <p:sp>
        <p:nvSpPr>
          <p:cNvPr id="2" name="Title 1"/>
          <p:cNvSpPr>
            <a:spLocks noGrp="1"/>
          </p:cNvSpPr>
          <p:nvPr>
            <p:ph type="title"/>
          </p:nvPr>
        </p:nvSpPr>
        <p:spPr/>
        <p:txBody>
          <a:bodyPr>
            <a:normAutofit fontScale="90000"/>
          </a:bodyPr>
          <a:lstStyle/>
          <a:p>
            <a:r>
              <a:rPr lang="en-US" b="1" dirty="0" smtClean="0"/>
              <a:t>PERANAN PELATIHAN DALAM PENGEMBANGAN SDM</a:t>
            </a:r>
            <a:endParaRPr lang="en-US" dirty="0"/>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id-ID" dirty="0" smtClean="0"/>
              <a:t>By : Nur Hamzah SE,MM</a:t>
            </a:r>
            <a:endParaRPr lang="id-ID" dirty="0"/>
          </a:p>
        </p:txBody>
      </p:sp>
      <p:sp>
        <p:nvSpPr>
          <p:cNvPr id="2" name="Title 1"/>
          <p:cNvSpPr>
            <a:spLocks noGrp="1"/>
          </p:cNvSpPr>
          <p:nvPr>
            <p:ph type="title"/>
          </p:nvPr>
        </p:nvSpPr>
        <p:spPr/>
        <p:txBody>
          <a:bodyPr/>
          <a:lstStyle/>
          <a:p>
            <a:r>
              <a:rPr lang="id-ID" dirty="0" smtClean="0"/>
              <a:t>Transfer Pelatihan</a:t>
            </a:r>
            <a:endParaRPr lang="id-ID" dirty="0"/>
          </a:p>
        </p:txBody>
      </p:sp>
      <p:pic>
        <p:nvPicPr>
          <p:cNvPr id="5" name="Picture 6" descr="G:\logo stie PNG 2.png"/>
          <p:cNvPicPr>
            <a:picLocks noChangeAspect="1" noChangeArrowheads="1"/>
          </p:cNvPicPr>
          <p:nvPr/>
        </p:nvPicPr>
        <p:blipFill>
          <a:blip r:embed="rId2"/>
          <a:srcRect/>
          <a:stretch>
            <a:fillRect/>
          </a:stretch>
        </p:blipFill>
        <p:spPr bwMode="auto">
          <a:xfrm>
            <a:off x="3200400" y="2971800"/>
            <a:ext cx="2498725" cy="2354263"/>
          </a:xfrm>
          <a:prstGeom prst="rect">
            <a:avLst/>
          </a:prstGeom>
          <a:noFill/>
          <a:ln w="9525">
            <a:noFill/>
            <a:miter lim="800000"/>
            <a:headEnd/>
            <a:tailEnd/>
          </a:ln>
        </p:spPr>
      </p:pic>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noAutofit/>
          </a:bodyPr>
          <a:lstStyle/>
          <a:p>
            <a:endParaRPr lang="id-ID" sz="2400" dirty="0" smtClean="0"/>
          </a:p>
          <a:p>
            <a:r>
              <a:rPr lang="id-ID" sz="2400" dirty="0" smtClean="0"/>
              <a:t>Tujuan akhir dari setiap program pelatihan adalah bahwa belajar yang terjadi selama pelatihan ditransfer kembali ke dalam pekerjaan. Transfer pelatihan (</a:t>
            </a:r>
            <a:r>
              <a:rPr lang="id-ID" sz="2400" i="1" dirty="0" smtClean="0"/>
              <a:t>transfer of traning</a:t>
            </a:r>
            <a:r>
              <a:rPr lang="id-ID" sz="2400" dirty="0" smtClean="0"/>
              <a:t>) adalah tingkat terhadapnya pengetahuan, keahlian, kemampuan, atau karateristik lainnya yang dipelajari dalam pelatihan dapat digunakan / diterapkan dalam pekerjaan (Simamora;1997)</a:t>
            </a:r>
          </a:p>
          <a:p>
            <a:r>
              <a:rPr lang="id-ID" sz="2400" dirty="0" smtClean="0"/>
              <a:t>Definisi lain diberikan pada istilah transfer pelatihan ; diantaranya pendapat</a:t>
            </a:r>
          </a:p>
          <a:p>
            <a:r>
              <a:rPr lang="id-ID" sz="2400" dirty="0" smtClean="0"/>
              <a:t>dari Baldwin &amp; Ford, (1988).“ </a:t>
            </a:r>
            <a:r>
              <a:rPr lang="id-ID" sz="2400" i="1" dirty="0" smtClean="0"/>
              <a:t>Positive transfer of training is the degree to which trainess effectively apply theknowledge, skills, and attitude gained in a training context to the job</a:t>
            </a:r>
            <a:r>
              <a:rPr lang="id-ID" sz="2400" dirty="0" smtClean="0"/>
              <a:t>”.</a:t>
            </a:r>
          </a:p>
          <a:p>
            <a:endParaRPr lang="id-ID" sz="2400" dirty="0" smtClean="0"/>
          </a:p>
          <a:p>
            <a:endParaRPr lang="id-ID" sz="2400" dirty="0"/>
          </a:p>
        </p:txBody>
      </p:sp>
      <p:sp>
        <p:nvSpPr>
          <p:cNvPr id="2" name="Title 1"/>
          <p:cNvSpPr>
            <a:spLocks noGrp="1"/>
          </p:cNvSpPr>
          <p:nvPr>
            <p:ph type="title"/>
          </p:nvPr>
        </p:nvSpPr>
        <p:spPr/>
        <p:txBody>
          <a:bodyPr/>
          <a:lstStyle/>
          <a:p>
            <a:r>
              <a:rPr lang="id-ID" b="1" dirty="0" smtClean="0"/>
              <a:t>Transfer Pelatihan</a:t>
            </a:r>
            <a:endParaRPr lang="id-ID" dirty="0"/>
          </a:p>
        </p:txBody>
      </p:sp>
      <p:sp>
        <p:nvSpPr>
          <p:cNvPr id="4" name="TextBox 3"/>
          <p:cNvSpPr txBox="1"/>
          <p:nvPr/>
        </p:nvSpPr>
        <p:spPr>
          <a:xfrm>
            <a:off x="6962480" y="6336268"/>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id-ID" dirty="0" smtClean="0"/>
              <a:t>Broad &amp; Newstrom, (1996) (dalam Suhartono dan Raharso, 2003)</a:t>
            </a:r>
            <a:r>
              <a:rPr lang="id-ID" i="1" dirty="0" smtClean="0"/>
              <a:t> “Transfer of training is the effective and continuing application, by trainees to</a:t>
            </a:r>
            <a:r>
              <a:rPr lang="id-ID" dirty="0" smtClean="0"/>
              <a:t> </a:t>
            </a:r>
            <a:r>
              <a:rPr lang="id-ID" i="1" dirty="0" smtClean="0"/>
              <a:t>their jobs, of the knowledge and skills gained in training-both on and off the job.</a:t>
            </a:r>
            <a:r>
              <a:rPr lang="id-ID" dirty="0" smtClean="0"/>
              <a:t> Definisi transfer pelatihan tersebut di atas menunjukkan adanya persamaan bahwa transfer pelatihan merupakan aktivitas secara efektif dan berkelanjutan untuk menerapkan keahlian, keterampilan, dan sikap yang diperoleh dari suatu pelatihan.</a:t>
            </a:r>
            <a:endParaRPr lang="id-ID" dirty="0"/>
          </a:p>
        </p:txBody>
      </p:sp>
      <p:sp>
        <p:nvSpPr>
          <p:cNvPr id="2" name="Title 1"/>
          <p:cNvSpPr>
            <a:spLocks noGrp="1"/>
          </p:cNvSpPr>
          <p:nvPr>
            <p:ph type="title"/>
          </p:nvPr>
        </p:nvSpPr>
        <p:spPr/>
        <p:txBody>
          <a:bodyPr/>
          <a:lstStyle/>
          <a:p>
            <a:endParaRPr lang="id-ID"/>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id-ID" dirty="0" smtClean="0"/>
              <a:t>Pada definisi pertama bahwa perolehan hasil dari pelatihan hanya pada konteks pekerjaan. Sedangkan definisi kedua tidak hanya pada konteks pekerjaan tapi juga di luar pekerjaan. </a:t>
            </a:r>
          </a:p>
          <a:p>
            <a:r>
              <a:rPr lang="id-ID" dirty="0" smtClean="0"/>
              <a:t>Dengan demikian dapat disimpulkan bahwa transfer pelatihan mengidentifikasikan sejauh mana peserta pelatihan dapat menerapkan apa yang diperoleh dari pelatihan sehingga dapat mengubah perilaku peserta dalam pelaksanaan pekerjaan mereka.</a:t>
            </a:r>
          </a:p>
          <a:p>
            <a:endParaRPr lang="id-ID" dirty="0"/>
          </a:p>
        </p:txBody>
      </p:sp>
      <p:sp>
        <p:nvSpPr>
          <p:cNvPr id="2" name="Title 1"/>
          <p:cNvSpPr>
            <a:spLocks noGrp="1"/>
          </p:cNvSpPr>
          <p:nvPr>
            <p:ph type="title"/>
          </p:nvPr>
        </p:nvSpPr>
        <p:spPr/>
        <p:txBody>
          <a:bodyPr/>
          <a:lstStyle/>
          <a:p>
            <a:endParaRPr lang="id-ID"/>
          </a:p>
        </p:txBody>
      </p:sp>
      <p:sp>
        <p:nvSpPr>
          <p:cNvPr id="4" name="TextBox 3"/>
          <p:cNvSpPr txBox="1"/>
          <p:nvPr/>
        </p:nvSpPr>
        <p:spPr>
          <a:xfrm>
            <a:off x="69342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endParaRPr lang="id-ID" dirty="0" smtClean="0"/>
          </a:p>
          <a:p>
            <a:pPr>
              <a:buNone/>
            </a:pPr>
            <a:r>
              <a:rPr lang="id-ID" dirty="0" smtClean="0"/>
              <a:t>a. Positif, yaitu hasil pelatihan akan meningkatkan kinerja pekerjaan.</a:t>
            </a:r>
          </a:p>
          <a:p>
            <a:pPr>
              <a:buNone/>
            </a:pPr>
            <a:r>
              <a:rPr lang="id-ID" dirty="0" smtClean="0"/>
              <a:t>b. Negatif, yaitu hasil pelatihan menurunkan kinerja sebelumnya.</a:t>
            </a:r>
          </a:p>
          <a:p>
            <a:pPr>
              <a:buNone/>
            </a:pPr>
            <a:r>
              <a:rPr lang="id-ID" dirty="0" smtClean="0"/>
              <a:t>c. Netral, yaitu hasil pelatihan tidak mempengaruhi kinerja pekerjaan.</a:t>
            </a:r>
          </a:p>
          <a:p>
            <a:pPr>
              <a:buNone/>
            </a:pPr>
            <a:r>
              <a:rPr lang="id-ID" dirty="0" smtClean="0"/>
              <a:t>Dari ketiga cara transfer tersebut transfer positiflah yang diharapkan pada hasil program-program pelatihan sehingga pengetahuan dan keahlian yang mereka peroleh secara maksimal dapat mereka terapkan ke pekerjaan yang akhirnya akan dapat meningkatkan kinerja pekerjaan.</a:t>
            </a:r>
            <a:endParaRPr lang="id-ID" dirty="0"/>
          </a:p>
        </p:txBody>
      </p:sp>
      <p:sp>
        <p:nvSpPr>
          <p:cNvPr id="2" name="Title 1"/>
          <p:cNvSpPr>
            <a:spLocks noGrp="1"/>
          </p:cNvSpPr>
          <p:nvPr>
            <p:ph type="title"/>
          </p:nvPr>
        </p:nvSpPr>
        <p:spPr/>
        <p:txBody>
          <a:bodyPr>
            <a:normAutofit fontScale="90000"/>
          </a:bodyPr>
          <a:lstStyle/>
          <a:p>
            <a:r>
              <a:rPr lang="id-ID" dirty="0" smtClean="0"/>
              <a:t>Ada tiga cara transfer pelatihan ke tempat kerja (Craig, 1999) :</a:t>
            </a:r>
            <a:endParaRPr lang="id-ID" dirty="0"/>
          </a:p>
        </p:txBody>
      </p:sp>
      <p:sp>
        <p:nvSpPr>
          <p:cNvPr id="4" name="TextBox 3"/>
          <p:cNvSpPr txBox="1"/>
          <p:nvPr/>
        </p:nvSpPr>
        <p:spPr>
          <a:xfrm>
            <a:off x="6629400" y="6260068"/>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id-ID" dirty="0" smtClean="0"/>
              <a:t>Faktor </a:t>
            </a:r>
            <a:r>
              <a:rPr lang="id-ID" dirty="0" smtClean="0"/>
              <a:t>– faktor yang mempengaruhi transfer pelatihan menjadi tiga kategori:</a:t>
            </a:r>
          </a:p>
          <a:p>
            <a:pPr lvl="0"/>
            <a:r>
              <a:rPr lang="id-ID" dirty="0" smtClean="0"/>
              <a:t>Input pelatihan, yang meliputi karakteristik peserta pelatihan, desain pelatihan, dan lingkungan kerja.</a:t>
            </a:r>
          </a:p>
          <a:p>
            <a:pPr lvl="0"/>
            <a:r>
              <a:rPr lang="id-ID" dirty="0" smtClean="0"/>
              <a:t>Output pelatihan, yang meliputi pembelajaran dan penguasaan </a:t>
            </a:r>
          </a:p>
          <a:p>
            <a:pPr lvl="0"/>
            <a:r>
              <a:rPr lang="id-ID" dirty="0" smtClean="0"/>
              <a:t>Kondisi transfer, yang berfokus pada generalisasi dan pemeliharaan.</a:t>
            </a:r>
          </a:p>
          <a:p>
            <a:endParaRPr lang="id-ID" dirty="0"/>
          </a:p>
        </p:txBody>
      </p:sp>
      <p:sp>
        <p:nvSpPr>
          <p:cNvPr id="2" name="Title 1"/>
          <p:cNvSpPr>
            <a:spLocks noGrp="1"/>
          </p:cNvSpPr>
          <p:nvPr>
            <p:ph type="title"/>
          </p:nvPr>
        </p:nvSpPr>
        <p:spPr/>
        <p:txBody>
          <a:bodyPr>
            <a:normAutofit fontScale="90000"/>
          </a:bodyPr>
          <a:lstStyle/>
          <a:p>
            <a:r>
              <a:rPr lang="id-ID" b="1" dirty="0" smtClean="0"/>
              <a:t>faktor – faktor yang mempengaruhi Transfer Pelatihan</a:t>
            </a:r>
            <a:endParaRPr lang="id-ID" dirty="0"/>
          </a:p>
        </p:txBody>
      </p:sp>
      <p:sp>
        <p:nvSpPr>
          <p:cNvPr id="4" name="TextBox 3"/>
          <p:cNvSpPr txBox="1"/>
          <p:nvPr/>
        </p:nvSpPr>
        <p:spPr>
          <a:xfrm>
            <a:off x="6705600" y="6096000"/>
            <a:ext cx="2105320" cy="369332"/>
          </a:xfrm>
          <a:prstGeom prst="rect">
            <a:avLst/>
          </a:prstGeom>
          <a:noFill/>
        </p:spPr>
        <p:txBody>
          <a:bodyPr wrap="none" rtlCol="0">
            <a:spAutoFit/>
          </a:bodyPr>
          <a:lstStyle/>
          <a:p>
            <a:r>
              <a:rPr lang="id-ID" b="1" dirty="0" smtClean="0"/>
              <a:t>Nur Hamzah SE,MM</a:t>
            </a:r>
            <a:endParaRPr lang="id-ID"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100</TotalTime>
  <Words>4063</Words>
  <Application>Microsoft Office PowerPoint</Application>
  <PresentationFormat>On-screen Show (4:3)</PresentationFormat>
  <Paragraphs>823</Paragraphs>
  <Slides>101</Slides>
  <Notes>11</Notes>
  <HiddenSlides>0</HiddenSlides>
  <MMClips>1</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101</vt:i4>
      </vt:variant>
    </vt:vector>
  </HeadingPairs>
  <TitlesOfParts>
    <vt:vector size="103" baseType="lpstr">
      <vt:lpstr>Concourse</vt:lpstr>
      <vt:lpstr>Clip</vt:lpstr>
      <vt:lpstr>MANAJEMEN  PELATIHAN DAN PENGEMBANGAN SUMBER DAYA MANUSIA       </vt:lpstr>
      <vt:lpstr>PELATIHAN DAN PENGEMBANGAN SDM (SUMBER DAYA MANUSIA)</vt:lpstr>
      <vt:lpstr>Slide 3</vt:lpstr>
      <vt:lpstr>Slide 4</vt:lpstr>
      <vt:lpstr>Slide 5</vt:lpstr>
      <vt:lpstr>Slide 6</vt:lpstr>
      <vt:lpstr>Slide 7</vt:lpstr>
      <vt:lpstr>Slide 8</vt:lpstr>
      <vt:lpstr>Slide 9</vt:lpstr>
      <vt:lpstr>Slide 10</vt:lpstr>
      <vt:lpstr>Slide 11</vt:lpstr>
      <vt:lpstr>Slide 12</vt:lpstr>
      <vt:lpstr>Slide 13</vt:lpstr>
      <vt:lpstr>ORIENTASI PELATIHAN, PENDIDIKAN DAN PENGEMBANGAN KARYAWAN</vt:lpstr>
      <vt:lpstr>Orientasi dan Pelatihan</vt:lpstr>
      <vt:lpstr>Pengorientasian</vt:lpstr>
      <vt:lpstr>Pelatihan</vt:lpstr>
      <vt:lpstr>Slide 18</vt:lpstr>
      <vt:lpstr>Slide 19</vt:lpstr>
      <vt:lpstr>Proses pelaksanaan pelatihan dan pengembangan Karyawan</vt:lpstr>
      <vt:lpstr>Model Pengembangan dan Pelatihan</vt:lpstr>
      <vt:lpstr>Analisis Kebutuhan Pelatihan</vt:lpstr>
      <vt:lpstr>Prinsip untuk berhasilnya pembelajaran</vt:lpstr>
      <vt:lpstr>Karakteristik trainer yang berhasil</vt:lpstr>
      <vt:lpstr>Evaluasi</vt:lpstr>
      <vt:lpstr>Sumber data untuk analisis kebutuhan pelatihan</vt:lpstr>
      <vt:lpstr>Sumber data lainnya</vt:lpstr>
      <vt:lpstr>Teknik Training Karyawan Operasional </vt:lpstr>
      <vt:lpstr>Pelatihan dan Pengembangan Manajerial</vt:lpstr>
      <vt:lpstr>Pengukuran efektifitas training</vt:lpstr>
      <vt:lpstr>Evaluasi Pelatihan dan Pengembangan</vt:lpstr>
      <vt:lpstr>Slide 32</vt:lpstr>
      <vt:lpstr>Slide 33</vt:lpstr>
      <vt:lpstr>Langkah-langkah dalam Pelatihan</vt:lpstr>
      <vt:lpstr>Pendekatan Sistem Pelatihan dan Pengembangan</vt:lpstr>
      <vt:lpstr>Memimpin Penilaian Yang Dibutuhkan</vt:lpstr>
      <vt:lpstr>SASARAN PELATIHAN DAN PENGEMBANGAN</vt:lpstr>
      <vt:lpstr>MANFAAT SASARAN YANG TERUMUS DENGAN BAIK</vt:lpstr>
      <vt:lpstr>TUJUAN PELATIHAN</vt:lpstr>
      <vt:lpstr>MANFAAT PELATIHAN</vt:lpstr>
      <vt:lpstr>MANFAAT PELATIHAN</vt:lpstr>
      <vt:lpstr>LANGKAH-LANGKAH PELATIHAN DAN PENGEMBANGAN</vt:lpstr>
      <vt:lpstr>Metode Pelatihan untuk Pengembangan Manajemen</vt:lpstr>
      <vt:lpstr>Slide 44</vt:lpstr>
      <vt:lpstr>TRAINING </vt:lpstr>
      <vt:lpstr>…TRAINING STRATEGIS</vt:lpstr>
      <vt:lpstr>Tujuan</vt:lpstr>
      <vt:lpstr>Tujuan Training</vt:lpstr>
      <vt:lpstr>Komponen Desain Instruksional  </vt:lpstr>
      <vt:lpstr>Komponen Desain Instruksional </vt:lpstr>
      <vt:lpstr>TRAINING DESIGN PROCESS</vt:lpstr>
      <vt:lpstr>Peran &amp; Kompetensi Training</vt:lpstr>
      <vt:lpstr>Peran &amp; Kompetensi 2</vt:lpstr>
      <vt:lpstr>Evaluasi training </vt:lpstr>
      <vt:lpstr>Evaluasi Training 2</vt:lpstr>
      <vt:lpstr>Problem Kinerja-Training</vt:lpstr>
      <vt:lpstr>Problem Kinerja 2</vt:lpstr>
      <vt:lpstr>Problem Kinerja 3</vt:lpstr>
      <vt:lpstr>Review</vt:lpstr>
      <vt:lpstr>Sumber Informasi untuk Perbaikan</vt:lpstr>
      <vt:lpstr>Model of Training Process</vt:lpstr>
      <vt:lpstr>Analisis danMetode Pelatihan</vt:lpstr>
      <vt:lpstr>Manfaat Pelatihan </vt:lpstr>
      <vt:lpstr>Langkah-langkah Pelaksanaan Pelatihan</vt:lpstr>
      <vt:lpstr>Gambar 1. Langkah-langkah Pelaksanaan Pelatihan/ Pengembangan</vt:lpstr>
      <vt:lpstr>Analisis Kebutuhan</vt:lpstr>
      <vt:lpstr>a. Analisis Kebutuhan Organisasi</vt:lpstr>
      <vt:lpstr>a. Analisis Kebutuhan Organisasi</vt:lpstr>
      <vt:lpstr>b. Analisis Kebutuhan Tugas</vt:lpstr>
      <vt:lpstr>c. Analisis Kebutuhan Pegawai</vt:lpstr>
      <vt:lpstr>1. Metode-metode Pelatihan On The Job Training</vt:lpstr>
      <vt:lpstr>1. Metode-metode Pelatihan On The Job Training</vt:lpstr>
      <vt:lpstr>2. Metode-metode Pelatihan Off The Job Training</vt:lpstr>
      <vt:lpstr>Evaluasi Pelatihan dan Pegembangan</vt:lpstr>
      <vt:lpstr>PARADIGMA BARU DIKLAT</vt:lpstr>
      <vt:lpstr>Slide 76</vt:lpstr>
      <vt:lpstr>Slide 77</vt:lpstr>
      <vt:lpstr>Slide 78</vt:lpstr>
      <vt:lpstr>Slide 79</vt:lpstr>
      <vt:lpstr>Slide 80</vt:lpstr>
      <vt:lpstr>Slide 81</vt:lpstr>
      <vt:lpstr>Slide 82</vt:lpstr>
      <vt:lpstr>Slide 83</vt:lpstr>
      <vt:lpstr>Metode, cara penggunaan </vt:lpstr>
      <vt:lpstr>Kelebihan dan Kekurangan E-Learning </vt:lpstr>
      <vt:lpstr>HUMAN RECOURCES DEVELOPMENT </vt:lpstr>
      <vt:lpstr>Pengertian Pengembangan Sumber Daya Manusia </vt:lpstr>
      <vt:lpstr>Slide 88</vt:lpstr>
      <vt:lpstr>Pentingnya Pengembangan Sumber Daya Manusia </vt:lpstr>
      <vt:lpstr>Pengembangan sumber daya manusia sendiri juga dapat dibedakan menjadi dua. Yakni pengembangan sumber daya manusia secara makro dan secara mikro.</vt:lpstr>
      <vt:lpstr>Slide 91</vt:lpstr>
      <vt:lpstr>Peran Pendidikan dalam peningkatan Kualitas SDM dalam pembangunan</vt:lpstr>
      <vt:lpstr>PERANAN PELATIHAN DALAM PENGEMBANGAN SDM</vt:lpstr>
      <vt:lpstr>Transfer Pelatihan</vt:lpstr>
      <vt:lpstr>Transfer Pelatihan</vt:lpstr>
      <vt:lpstr>Slide 96</vt:lpstr>
      <vt:lpstr>Slide 97</vt:lpstr>
      <vt:lpstr>Ada tiga cara transfer pelatihan ke tempat kerja (Craig, 1999) :</vt:lpstr>
      <vt:lpstr>faktor – faktor yang mempengaruhi Transfer Pelatihan</vt:lpstr>
      <vt:lpstr>Kerangka Sistem Transfer</vt:lpstr>
      <vt:lpstr>THANK YOU FOR ATENTION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PELATIHAN DAN PENGEMBANGAN SUMBER DAYA MANUSIA       </dc:title>
  <dc:creator>asus</dc:creator>
  <cp:lastModifiedBy>asus</cp:lastModifiedBy>
  <cp:revision>13</cp:revision>
  <dcterms:created xsi:type="dcterms:W3CDTF">2006-08-16T00:00:00Z</dcterms:created>
  <dcterms:modified xsi:type="dcterms:W3CDTF">2016-03-06T19:52:00Z</dcterms:modified>
</cp:coreProperties>
</file>