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25"/>
  </p:notesMasterIdLst>
  <p:sldIdLst>
    <p:sldId id="256" r:id="rId2"/>
    <p:sldId id="258" r:id="rId3"/>
    <p:sldId id="259" r:id="rId4"/>
    <p:sldId id="260" r:id="rId5"/>
    <p:sldId id="261" r:id="rId6"/>
    <p:sldId id="280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5E69E9-5E6B-40FE-BDD9-18184A25BBB4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1B05F3-0942-45AB-846D-49692A85C3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585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Pengantar Statistika                                     Bab 1</a:t>
            </a:r>
          </a:p>
        </p:txBody>
      </p:sp>
      <p:sp>
        <p:nvSpPr>
          <p:cNvPr id="2662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A31ED1-CA63-486A-B04A-B27D5F1B3B0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66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Pengantar Statistika                                     Bab 1</a:t>
            </a:r>
          </a:p>
        </p:txBody>
      </p:sp>
      <p:sp>
        <p:nvSpPr>
          <p:cNvPr id="2765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B69C19-75E6-435D-9F0A-37578FB8DB22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76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Pengantar Statistika                                     Bab 1</a:t>
            </a:r>
          </a:p>
        </p:txBody>
      </p:sp>
      <p:sp>
        <p:nvSpPr>
          <p:cNvPr id="2765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B69C19-75E6-435D-9F0A-37578FB8DB22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76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Pengantar Statistika                                     Bab 1</a:t>
            </a:r>
          </a:p>
        </p:txBody>
      </p:sp>
      <p:sp>
        <p:nvSpPr>
          <p:cNvPr id="2867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5EEB37-D03E-4B1B-8BEE-AEC56486933F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Pengantar Statistika                                     Bab 1</a:t>
            </a:r>
          </a:p>
        </p:txBody>
      </p:sp>
      <p:sp>
        <p:nvSpPr>
          <p:cNvPr id="2969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86BCBC-357D-4CAB-8714-86A99714DA8F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297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71AB-2E08-4E5A-A314-EA68BD2FC7FA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1ECBDC7-46B6-4669-A470-3AB05BB619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71AB-2E08-4E5A-A314-EA68BD2FC7FA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CBDC7-46B6-4669-A470-3AB05BB619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1ECBDC7-46B6-4669-A470-3AB05BB619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71AB-2E08-4E5A-A314-EA68BD2FC7FA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49325" y="1981200"/>
            <a:ext cx="7661275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740A50-21EF-4F49-AECB-0AEF3E3EEB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71AB-2E08-4E5A-A314-EA68BD2FC7FA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1ECBDC7-46B6-4669-A470-3AB05BB619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71AB-2E08-4E5A-A314-EA68BD2FC7FA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1ECBDC7-46B6-4669-A470-3AB05BB619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39571AB-2E08-4E5A-A314-EA68BD2FC7FA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CBDC7-46B6-4669-A470-3AB05BB619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71AB-2E08-4E5A-A314-EA68BD2FC7FA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1ECBDC7-46B6-4669-A470-3AB05BB619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71AB-2E08-4E5A-A314-EA68BD2FC7FA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1ECBDC7-46B6-4669-A470-3AB05BB619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71AB-2E08-4E5A-A314-EA68BD2FC7FA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1ECBDC7-46B6-4669-A470-3AB05BB619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1ECBDC7-46B6-4669-A470-3AB05BB619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71AB-2E08-4E5A-A314-EA68BD2FC7FA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1ECBDC7-46B6-4669-A470-3AB05BB619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39571AB-2E08-4E5A-A314-EA68BD2FC7FA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39571AB-2E08-4E5A-A314-EA68BD2FC7FA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1ECBDC7-46B6-4669-A470-3AB05BB619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  <p:sldLayoutId id="2147483996" r:id="rId12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 dirty="0" err="1" smtClean="0"/>
              <a:t>Statistika</a:t>
            </a:r>
            <a:r>
              <a:rPr lang="en-US" sz="4000" dirty="0" smtClean="0"/>
              <a:t> </a:t>
            </a:r>
            <a:r>
              <a:rPr lang="en-US" sz="4000" dirty="0" err="1" smtClean="0"/>
              <a:t>untuk</a:t>
            </a:r>
            <a:r>
              <a:rPr lang="en-US" sz="4000" dirty="0" smtClean="0"/>
              <a:t> </a:t>
            </a:r>
            <a:r>
              <a:rPr lang="en-US" sz="4000" dirty="0" err="1" smtClean="0"/>
              <a:t>Ekonomi</a:t>
            </a:r>
            <a:r>
              <a:rPr lang="en-US" sz="4000" dirty="0" smtClean="0"/>
              <a:t> </a:t>
            </a:r>
            <a:r>
              <a:rPr lang="en-US" sz="4000" dirty="0" err="1" smtClean="0"/>
              <a:t>dan</a:t>
            </a:r>
            <a:r>
              <a:rPr lang="en-US" sz="4000" dirty="0" smtClean="0"/>
              <a:t> </a:t>
            </a:r>
            <a:r>
              <a:rPr lang="en-US" sz="4000" dirty="0" err="1" smtClean="0"/>
              <a:t>Keuangan</a:t>
            </a:r>
            <a:r>
              <a:rPr lang="en-US" sz="4000" dirty="0" smtClean="0"/>
              <a:t> Modern </a:t>
            </a:r>
            <a:endParaRPr lang="en-US" sz="40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52400" y="2819400"/>
            <a:ext cx="8839200" cy="35052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600" b="1" kern="1200" cap="all" spc="2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None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None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d-ID" sz="2400" dirty="0" smtClean="0"/>
          </a:p>
          <a:p>
            <a:r>
              <a:rPr lang="id-ID" sz="2400" dirty="0" smtClean="0"/>
              <a:t>MIA MUCHIA DESDA, S.Si., mm</a:t>
            </a:r>
          </a:p>
          <a:p>
            <a:endParaRPr lang="id-ID" sz="2400" dirty="0" smtClean="0"/>
          </a:p>
          <a:p>
            <a:endParaRPr lang="id-ID" sz="2400" dirty="0" smtClean="0"/>
          </a:p>
          <a:p>
            <a:endParaRPr lang="id-ID" sz="2400" dirty="0" smtClean="0"/>
          </a:p>
          <a:p>
            <a:endParaRPr lang="id-ID" sz="2400" dirty="0" smtClean="0"/>
          </a:p>
          <a:p>
            <a:r>
              <a:rPr lang="id-ID" sz="2400" dirty="0" smtClean="0"/>
              <a:t>SEKOLAH TINGGI ILMU EKONOMI (STIE) PASAMAN</a:t>
            </a:r>
          </a:p>
          <a:p>
            <a:r>
              <a:rPr lang="id-ID" sz="2400" dirty="0" smtClean="0"/>
              <a:t>SIMPANG EMPAT</a:t>
            </a:r>
          </a:p>
          <a:p>
            <a:r>
              <a:rPr lang="id-ID" sz="2400" smtClean="0"/>
              <a:t>2018/2019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F96B14-2205-4320-9590-5BB20B763407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1143000" y="1066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chemeClr val="accent1"/>
                </a:solidFill>
                <a:latin typeface="Tahoma" pitchFamily="34" charset="0"/>
              </a:rPr>
              <a:t>PENGGUNA </a:t>
            </a:r>
            <a:r>
              <a:rPr lang="en-US" sz="2400" b="1" dirty="0" smtClean="0">
                <a:solidFill>
                  <a:schemeClr val="accent1"/>
                </a:solidFill>
                <a:latin typeface="Tahoma" pitchFamily="34" charset="0"/>
              </a:rPr>
              <a:t>STATISTIKA (LANJUTAN)</a:t>
            </a:r>
            <a:endParaRPr lang="en-US" sz="2400" b="1" dirty="0">
              <a:solidFill>
                <a:schemeClr val="accent1"/>
              </a:solidFill>
              <a:latin typeface="Tahoma" pitchFamily="34" charset="0"/>
            </a:endParaRPr>
          </a:p>
        </p:txBody>
      </p:sp>
      <p:sp>
        <p:nvSpPr>
          <p:cNvPr id="11268" name="Rectangle 3"/>
          <p:cNvSpPr>
            <a:spLocks noChangeArrowheads="1"/>
          </p:cNvSpPr>
          <p:nvPr/>
        </p:nvSpPr>
        <p:spPr bwMode="auto">
          <a:xfrm>
            <a:off x="2514600" y="2057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175163" name="Group 59"/>
          <p:cNvGraphicFramePr>
            <a:graphicFrameLocks noGrp="1"/>
          </p:cNvGraphicFramePr>
          <p:nvPr/>
        </p:nvGraphicFramePr>
        <p:xfrm>
          <a:off x="533400" y="2209800"/>
          <a:ext cx="8305800" cy="4200144"/>
        </p:xfrm>
        <a:graphic>
          <a:graphicData uri="http://schemas.openxmlformats.org/drawingml/2006/table">
            <a:tbl>
              <a:tblPr/>
              <a:tblGrid>
                <a:gridCol w="2667000"/>
                <a:gridCol w="5638800"/>
              </a:tblGrid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Pengguna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Statistika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Masalah yang Dihadapi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9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Pemasaran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Penelitian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pengembangan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produk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Analisis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potensi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pasar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segmentasi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pasar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diskriminasi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pasar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Ramalan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penjualan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Efektivitas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kegiatan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promosi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penjualan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82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Keuangan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Potensi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peluang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kenaikan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penurunan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harga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saham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suku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bunga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reksa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dana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533400" marR="0" lvl="0" indent="-5334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Tingkat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pengembalian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investasi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beberapa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sektor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ekonomi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533400" marR="0" lvl="0" indent="-5334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Analisis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pertumbuhan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laba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cadangan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usaha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533400" marR="0" lvl="0" indent="-5334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Analisis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risiko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setiap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usaha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283" name="Rectangle 57"/>
          <p:cNvSpPr>
            <a:spLocks noChangeArrowheads="1"/>
          </p:cNvSpPr>
          <p:nvPr/>
        </p:nvSpPr>
        <p:spPr bwMode="auto">
          <a:xfrm>
            <a:off x="990600" y="406400"/>
            <a:ext cx="7250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Tahoma" pitchFamily="34" charset="0"/>
              </a:rPr>
              <a:t>Pengertian Statistika				              Bab 1</a:t>
            </a:r>
            <a:endParaRPr lang="en-US" sz="2000" b="1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4CE3CC-8482-4AE8-B207-5095C8D0B2F4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914400" y="1066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chemeClr val="accent1"/>
                </a:solidFill>
                <a:latin typeface="Tahoma" pitchFamily="34" charset="0"/>
              </a:rPr>
              <a:t>PENGGUNA </a:t>
            </a:r>
            <a:r>
              <a:rPr lang="en-US" sz="2400" b="1" dirty="0" smtClean="0">
                <a:solidFill>
                  <a:schemeClr val="accent1"/>
                </a:solidFill>
                <a:latin typeface="Tahoma" pitchFamily="34" charset="0"/>
              </a:rPr>
              <a:t>STATISTIKA (LANJUTAN)</a:t>
            </a:r>
            <a:endParaRPr lang="en-US" sz="2400" b="1" dirty="0">
              <a:solidFill>
                <a:schemeClr val="accent1"/>
              </a:solidFill>
              <a:latin typeface="Tahoma" pitchFamily="34" charset="0"/>
            </a:endParaRPr>
          </a:p>
        </p:txBody>
      </p:sp>
      <p:sp>
        <p:nvSpPr>
          <p:cNvPr id="12292" name="Rectangle 3"/>
          <p:cNvSpPr>
            <a:spLocks noChangeArrowheads="1"/>
          </p:cNvSpPr>
          <p:nvPr/>
        </p:nvSpPr>
        <p:spPr bwMode="auto">
          <a:xfrm>
            <a:off x="2528888" y="2114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177196" name="Group 44"/>
          <p:cNvGraphicFramePr>
            <a:graphicFrameLocks noGrp="1"/>
          </p:cNvGraphicFramePr>
          <p:nvPr/>
        </p:nvGraphicFramePr>
        <p:xfrm>
          <a:off x="457200" y="2133600"/>
          <a:ext cx="8305800" cy="4000945"/>
        </p:xfrm>
        <a:graphic>
          <a:graphicData uri="http://schemas.openxmlformats.org/drawingml/2006/table">
            <a:tbl>
              <a:tblPr/>
              <a:tblGrid>
                <a:gridCol w="2679700"/>
                <a:gridCol w="56261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Pengguna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Statistika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Masalah yang Dihadapi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653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Ekonomi Pembangunan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1.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Analisis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pertumbuhan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ekonomi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inflasi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suku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bunga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2.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Pertumbuhan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penduduk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tingkat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pengangguran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serta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kemiskinan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3.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Indeks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harga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konsumen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perdagangan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besar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Agribisnis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1.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Analisis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produksi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tanaman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ternak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ikan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kehutanan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2.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Kelayakan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usaha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skala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ekonomi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3.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Manajemen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produksi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agribisnis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4.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Analisis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ekspor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impor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produk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pertanian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07" name="Rectangle 42"/>
          <p:cNvSpPr>
            <a:spLocks noChangeArrowheads="1"/>
          </p:cNvSpPr>
          <p:nvPr/>
        </p:nvSpPr>
        <p:spPr bwMode="auto">
          <a:xfrm>
            <a:off x="990600" y="406400"/>
            <a:ext cx="7250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Tahoma" pitchFamily="34" charset="0"/>
              </a:rPr>
              <a:t>Pengertian Statistika				              Bab 1</a:t>
            </a:r>
            <a:endParaRPr lang="en-US" sz="2000" b="1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96DD30-6651-4594-8F8D-FA605535BFE5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000" b="1" smtClean="0">
                <a:solidFill>
                  <a:schemeClr val="accent1"/>
                </a:solidFill>
              </a:rPr>
              <a:t>OUTLINE</a:t>
            </a:r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990600" y="406400"/>
            <a:ext cx="7250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Tahoma" pitchFamily="34" charset="0"/>
              </a:rPr>
              <a:t>Pengertian Statistika				              Bab 1</a:t>
            </a:r>
            <a:endParaRPr lang="en-US" sz="2000" b="1">
              <a:latin typeface="Tahoma" pitchFamily="34" charset="0"/>
            </a:endParaRP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457200" y="1828800"/>
            <a:ext cx="7543800" cy="4495800"/>
            <a:chOff x="288" y="1152"/>
            <a:chExt cx="4752" cy="2832"/>
          </a:xfrm>
        </p:grpSpPr>
        <p:sp>
          <p:nvSpPr>
            <p:cNvPr id="13318" name="Text Box 5"/>
            <p:cNvSpPr txBox="1">
              <a:spLocks noChangeArrowheads="1"/>
            </p:cNvSpPr>
            <p:nvPr/>
          </p:nvSpPr>
          <p:spPr bwMode="auto">
            <a:xfrm>
              <a:off x="624" y="1152"/>
              <a:ext cx="4416" cy="240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BAGIAN  I  Statistik Deskriptif</a:t>
              </a:r>
            </a:p>
          </p:txBody>
        </p:sp>
        <p:sp>
          <p:nvSpPr>
            <p:cNvPr id="13319" name="Text Box 6"/>
            <p:cNvSpPr txBox="1">
              <a:spLocks noChangeArrowheads="1"/>
            </p:cNvSpPr>
            <p:nvPr/>
          </p:nvSpPr>
          <p:spPr bwMode="auto">
            <a:xfrm>
              <a:off x="3014" y="1451"/>
              <a:ext cx="2025" cy="337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>
                  <a:latin typeface="Tahoma" pitchFamily="34" charset="0"/>
                </a:rPr>
                <a:t>  Pengertian dan Penggunaan Statistika</a:t>
              </a:r>
            </a:p>
          </p:txBody>
        </p:sp>
        <p:sp>
          <p:nvSpPr>
            <p:cNvPr id="13320" name="Text Box 7"/>
            <p:cNvSpPr txBox="1">
              <a:spLocks noChangeArrowheads="1"/>
            </p:cNvSpPr>
            <p:nvPr/>
          </p:nvSpPr>
          <p:spPr bwMode="auto">
            <a:xfrm>
              <a:off x="3024" y="1940"/>
              <a:ext cx="2016" cy="214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>
                  <a:latin typeface="Tahoma" pitchFamily="34" charset="0"/>
                </a:rPr>
                <a:t>  Jenis-Jenis Statistika</a:t>
              </a:r>
            </a:p>
          </p:txBody>
        </p:sp>
        <p:sp>
          <p:nvSpPr>
            <p:cNvPr id="13321" name="Text Box 8"/>
            <p:cNvSpPr txBox="1">
              <a:spLocks noChangeArrowheads="1"/>
            </p:cNvSpPr>
            <p:nvPr/>
          </p:nvSpPr>
          <p:spPr bwMode="auto">
            <a:xfrm>
              <a:off x="3024" y="2281"/>
              <a:ext cx="2016" cy="21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>
                  <a:latin typeface="Tahoma" pitchFamily="34" charset="0"/>
                </a:rPr>
                <a:t>Jenis-Jenis Data</a:t>
              </a:r>
            </a:p>
          </p:txBody>
        </p:sp>
        <p:sp>
          <p:nvSpPr>
            <p:cNvPr id="13322" name="Text Box 9"/>
            <p:cNvSpPr txBox="1">
              <a:spLocks noChangeArrowheads="1"/>
            </p:cNvSpPr>
            <p:nvPr/>
          </p:nvSpPr>
          <p:spPr bwMode="auto">
            <a:xfrm>
              <a:off x="3024" y="2581"/>
              <a:ext cx="2016" cy="20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>
                  <a:latin typeface="Tahoma" pitchFamily="34" charset="0"/>
                </a:rPr>
                <a:t>Sumber Data Statistika</a:t>
              </a:r>
            </a:p>
          </p:txBody>
        </p:sp>
        <p:sp>
          <p:nvSpPr>
            <p:cNvPr id="13323" name="Text Box 10"/>
            <p:cNvSpPr txBox="1">
              <a:spLocks noChangeArrowheads="1"/>
            </p:cNvSpPr>
            <p:nvPr/>
          </p:nvSpPr>
          <p:spPr bwMode="auto">
            <a:xfrm>
              <a:off x="3024" y="2918"/>
              <a:ext cx="2016" cy="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>
                  <a:latin typeface="Tahoma" pitchFamily="34" charset="0"/>
                </a:rPr>
                <a:t>Skala Pengukuran</a:t>
              </a:r>
            </a:p>
          </p:txBody>
        </p:sp>
        <p:sp>
          <p:nvSpPr>
            <p:cNvPr id="13324" name="Text Box 11"/>
            <p:cNvSpPr txBox="1">
              <a:spLocks noChangeArrowheads="1"/>
            </p:cNvSpPr>
            <p:nvPr/>
          </p:nvSpPr>
          <p:spPr bwMode="auto">
            <a:xfrm>
              <a:off x="3024" y="3252"/>
              <a:ext cx="2016" cy="2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>
                  <a:latin typeface="Tahoma" pitchFamily="34" charset="0"/>
                </a:rPr>
                <a:t>Beberapa Alat Bantu Belajar</a:t>
              </a:r>
            </a:p>
          </p:txBody>
        </p:sp>
        <p:sp>
          <p:nvSpPr>
            <p:cNvPr id="13325" name="Text Box 12"/>
            <p:cNvSpPr txBox="1">
              <a:spLocks noChangeArrowheads="1"/>
            </p:cNvSpPr>
            <p:nvPr/>
          </p:nvSpPr>
          <p:spPr bwMode="auto">
            <a:xfrm>
              <a:off x="3024" y="3600"/>
              <a:ext cx="2016" cy="38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>
                  <a:latin typeface="Tahoma" pitchFamily="34" charset="0"/>
                </a:rPr>
                <a:t>Alat Bantu Program Statistika dengan Komputer</a:t>
              </a:r>
            </a:p>
          </p:txBody>
        </p:sp>
        <p:sp>
          <p:nvSpPr>
            <p:cNvPr id="13326" name="Text Box 13"/>
            <p:cNvSpPr txBox="1">
              <a:spLocks noChangeArrowheads="1"/>
            </p:cNvSpPr>
            <p:nvPr/>
          </p:nvSpPr>
          <p:spPr bwMode="auto">
            <a:xfrm>
              <a:off x="662" y="1467"/>
              <a:ext cx="1764" cy="251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Pengertian Statistika</a:t>
              </a:r>
            </a:p>
          </p:txBody>
        </p:sp>
        <p:sp>
          <p:nvSpPr>
            <p:cNvPr id="13327" name="Text Box 14"/>
            <p:cNvSpPr txBox="1">
              <a:spLocks noChangeArrowheads="1"/>
            </p:cNvSpPr>
            <p:nvPr/>
          </p:nvSpPr>
          <p:spPr bwMode="auto">
            <a:xfrm>
              <a:off x="662" y="1846"/>
              <a:ext cx="1764" cy="25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Penyajian Data</a:t>
              </a:r>
            </a:p>
          </p:txBody>
        </p:sp>
        <p:sp>
          <p:nvSpPr>
            <p:cNvPr id="13328" name="Text Box 15"/>
            <p:cNvSpPr txBox="1">
              <a:spLocks noChangeArrowheads="1"/>
            </p:cNvSpPr>
            <p:nvPr/>
          </p:nvSpPr>
          <p:spPr bwMode="auto">
            <a:xfrm>
              <a:off x="662" y="2643"/>
              <a:ext cx="1764" cy="2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Ukuran Penyebaran</a:t>
              </a:r>
            </a:p>
          </p:txBody>
        </p:sp>
        <p:sp>
          <p:nvSpPr>
            <p:cNvPr id="13329" name="Text Box 16"/>
            <p:cNvSpPr txBox="1">
              <a:spLocks noChangeArrowheads="1"/>
            </p:cNvSpPr>
            <p:nvPr/>
          </p:nvSpPr>
          <p:spPr bwMode="auto">
            <a:xfrm>
              <a:off x="662" y="2243"/>
              <a:ext cx="1764" cy="25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Ukuran Pemusatan</a:t>
              </a:r>
            </a:p>
          </p:txBody>
        </p:sp>
        <p:sp>
          <p:nvSpPr>
            <p:cNvPr id="13330" name="Text Box 17"/>
            <p:cNvSpPr txBox="1">
              <a:spLocks noChangeArrowheads="1"/>
            </p:cNvSpPr>
            <p:nvPr/>
          </p:nvSpPr>
          <p:spPr bwMode="auto">
            <a:xfrm>
              <a:off x="662" y="3046"/>
              <a:ext cx="1764" cy="25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Angka Indeks</a:t>
              </a:r>
            </a:p>
          </p:txBody>
        </p:sp>
        <p:sp>
          <p:nvSpPr>
            <p:cNvPr id="13331" name="Text Box 18"/>
            <p:cNvSpPr txBox="1">
              <a:spLocks noChangeArrowheads="1"/>
            </p:cNvSpPr>
            <p:nvPr/>
          </p:nvSpPr>
          <p:spPr bwMode="auto">
            <a:xfrm>
              <a:off x="662" y="3437"/>
              <a:ext cx="1764" cy="54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Deret Berkala dan</a:t>
              </a:r>
            </a:p>
            <a:p>
              <a:pPr algn="ctr"/>
              <a:r>
                <a:rPr lang="en-US" sz="2000">
                  <a:latin typeface="Tahoma" pitchFamily="34" charset="0"/>
                </a:rPr>
                <a:t>Peramalan</a:t>
              </a:r>
            </a:p>
          </p:txBody>
        </p:sp>
        <p:sp>
          <p:nvSpPr>
            <p:cNvPr id="13332" name="Line 19"/>
            <p:cNvSpPr>
              <a:spLocks noChangeShapeType="1"/>
            </p:cNvSpPr>
            <p:nvPr/>
          </p:nvSpPr>
          <p:spPr bwMode="auto">
            <a:xfrm>
              <a:off x="288" y="3144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3" name="Line 20"/>
            <p:cNvSpPr>
              <a:spLocks noChangeShapeType="1"/>
            </p:cNvSpPr>
            <p:nvPr/>
          </p:nvSpPr>
          <p:spPr bwMode="auto">
            <a:xfrm>
              <a:off x="288" y="1613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4" name="Line 21"/>
            <p:cNvSpPr>
              <a:spLocks noChangeShapeType="1"/>
            </p:cNvSpPr>
            <p:nvPr/>
          </p:nvSpPr>
          <p:spPr bwMode="auto">
            <a:xfrm>
              <a:off x="288" y="2013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5" name="Line 22"/>
            <p:cNvSpPr>
              <a:spLocks noChangeShapeType="1"/>
            </p:cNvSpPr>
            <p:nvPr/>
          </p:nvSpPr>
          <p:spPr bwMode="auto">
            <a:xfrm>
              <a:off x="288" y="2782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6" name="Line 23"/>
            <p:cNvSpPr>
              <a:spLocks noChangeShapeType="1"/>
            </p:cNvSpPr>
            <p:nvPr/>
          </p:nvSpPr>
          <p:spPr bwMode="auto">
            <a:xfrm>
              <a:off x="2645" y="2681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7" name="Line 24"/>
            <p:cNvSpPr>
              <a:spLocks noChangeShapeType="1"/>
            </p:cNvSpPr>
            <p:nvPr/>
          </p:nvSpPr>
          <p:spPr bwMode="auto">
            <a:xfrm>
              <a:off x="2645" y="2094"/>
              <a:ext cx="33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8" name="Line 25"/>
            <p:cNvSpPr>
              <a:spLocks noChangeShapeType="1"/>
            </p:cNvSpPr>
            <p:nvPr/>
          </p:nvSpPr>
          <p:spPr bwMode="auto">
            <a:xfrm>
              <a:off x="2645" y="2378"/>
              <a:ext cx="33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9" name="Line 26"/>
            <p:cNvSpPr>
              <a:spLocks noChangeShapeType="1"/>
            </p:cNvSpPr>
            <p:nvPr/>
          </p:nvSpPr>
          <p:spPr bwMode="auto">
            <a:xfrm>
              <a:off x="2645" y="3408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40" name="Line 27"/>
            <p:cNvSpPr>
              <a:spLocks noChangeShapeType="1"/>
            </p:cNvSpPr>
            <p:nvPr/>
          </p:nvSpPr>
          <p:spPr bwMode="auto">
            <a:xfrm>
              <a:off x="2640" y="3792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41" name="Line 28"/>
            <p:cNvSpPr>
              <a:spLocks noChangeShapeType="1"/>
            </p:cNvSpPr>
            <p:nvPr/>
          </p:nvSpPr>
          <p:spPr bwMode="auto">
            <a:xfrm>
              <a:off x="2426" y="1570"/>
              <a:ext cx="5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42" name="Line 29"/>
            <p:cNvSpPr>
              <a:spLocks noChangeShapeType="1"/>
            </p:cNvSpPr>
            <p:nvPr/>
          </p:nvSpPr>
          <p:spPr bwMode="auto">
            <a:xfrm>
              <a:off x="288" y="2352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43" name="Line 30"/>
            <p:cNvSpPr>
              <a:spLocks noChangeShapeType="1"/>
            </p:cNvSpPr>
            <p:nvPr/>
          </p:nvSpPr>
          <p:spPr bwMode="auto">
            <a:xfrm>
              <a:off x="288" y="3552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44" name="Line 31"/>
            <p:cNvSpPr>
              <a:spLocks noChangeShapeType="1"/>
            </p:cNvSpPr>
            <p:nvPr/>
          </p:nvSpPr>
          <p:spPr bwMode="auto">
            <a:xfrm>
              <a:off x="288" y="1296"/>
              <a:ext cx="0" cy="22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45" name="Line 32"/>
            <p:cNvSpPr>
              <a:spLocks noChangeShapeType="1"/>
            </p:cNvSpPr>
            <p:nvPr/>
          </p:nvSpPr>
          <p:spPr bwMode="auto">
            <a:xfrm>
              <a:off x="288" y="129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46" name="Line 33"/>
            <p:cNvSpPr>
              <a:spLocks noChangeShapeType="1"/>
            </p:cNvSpPr>
            <p:nvPr/>
          </p:nvSpPr>
          <p:spPr bwMode="auto">
            <a:xfrm>
              <a:off x="2640" y="1584"/>
              <a:ext cx="0" cy="22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47" name="Line 34"/>
            <p:cNvSpPr>
              <a:spLocks noChangeShapeType="1"/>
            </p:cNvSpPr>
            <p:nvPr/>
          </p:nvSpPr>
          <p:spPr bwMode="auto">
            <a:xfrm>
              <a:off x="2640" y="3024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6C12C3-8C1C-4CBA-8F60-54210147D1FE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838200" y="5334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chemeClr val="accent1"/>
                </a:solidFill>
                <a:latin typeface="Tahoma" pitchFamily="34" charset="0"/>
              </a:rPr>
              <a:t>JENIS-JENIS STATISTIKA</a:t>
            </a:r>
          </a:p>
        </p:txBody>
      </p:sp>
      <p:sp>
        <p:nvSpPr>
          <p:cNvPr id="14340" name="Rectangle 3"/>
          <p:cNvSpPr>
            <a:spLocks noChangeArrowheads="1"/>
          </p:cNvSpPr>
          <p:nvPr/>
        </p:nvSpPr>
        <p:spPr bwMode="auto">
          <a:xfrm>
            <a:off x="2528888" y="2114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341" name="Oval 5"/>
          <p:cNvSpPr>
            <a:spLocks noChangeArrowheads="1"/>
          </p:cNvSpPr>
          <p:nvPr/>
        </p:nvSpPr>
        <p:spPr bwMode="auto">
          <a:xfrm>
            <a:off x="381000" y="3079750"/>
            <a:ext cx="213360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400" b="1">
                <a:latin typeface="Tahoma" pitchFamily="34" charset="0"/>
              </a:rPr>
              <a:t>STATISTIKA</a:t>
            </a:r>
          </a:p>
        </p:txBody>
      </p:sp>
      <p:sp>
        <p:nvSpPr>
          <p:cNvPr id="14342" name="Oval 7"/>
          <p:cNvSpPr>
            <a:spLocks noChangeArrowheads="1"/>
          </p:cNvSpPr>
          <p:nvPr/>
        </p:nvSpPr>
        <p:spPr bwMode="auto">
          <a:xfrm>
            <a:off x="1905000" y="1860550"/>
            <a:ext cx="3124200" cy="1143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200" dirty="0" err="1">
                <a:latin typeface="Tahoma" pitchFamily="34" charset="0"/>
              </a:rPr>
              <a:t>Statistika</a:t>
            </a:r>
            <a:r>
              <a:rPr lang="en-US" sz="2200" dirty="0">
                <a:latin typeface="Tahoma" pitchFamily="34" charset="0"/>
              </a:rPr>
              <a:t> </a:t>
            </a:r>
            <a:r>
              <a:rPr lang="en-US" sz="2200" dirty="0" err="1">
                <a:latin typeface="Tahoma" pitchFamily="34" charset="0"/>
              </a:rPr>
              <a:t>Deskriptif</a:t>
            </a:r>
            <a:endParaRPr lang="en-US" sz="2200" dirty="0">
              <a:latin typeface="Tahoma" pitchFamily="34" charset="0"/>
            </a:endParaRPr>
          </a:p>
        </p:txBody>
      </p:sp>
      <p:sp>
        <p:nvSpPr>
          <p:cNvPr id="14343" name="Oval 9"/>
          <p:cNvSpPr>
            <a:spLocks noChangeArrowheads="1"/>
          </p:cNvSpPr>
          <p:nvPr/>
        </p:nvSpPr>
        <p:spPr bwMode="auto">
          <a:xfrm>
            <a:off x="1905000" y="4451350"/>
            <a:ext cx="3124200" cy="1143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200">
                <a:latin typeface="Tahoma" pitchFamily="34" charset="0"/>
              </a:rPr>
              <a:t>Statistika Induktif</a:t>
            </a:r>
          </a:p>
        </p:txBody>
      </p:sp>
      <p:sp>
        <p:nvSpPr>
          <p:cNvPr id="14344" name="Text Box 10"/>
          <p:cNvSpPr txBox="1">
            <a:spLocks noChangeArrowheads="1"/>
          </p:cNvSpPr>
          <p:nvPr/>
        </p:nvSpPr>
        <p:spPr bwMode="auto">
          <a:xfrm>
            <a:off x="5791200" y="869950"/>
            <a:ext cx="3048000" cy="2254250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1" hangingPunct="1"/>
            <a:r>
              <a:rPr lang="en-US" sz="2000" b="1">
                <a:latin typeface="Tahoma" pitchFamily="34" charset="0"/>
              </a:rPr>
              <a:t>Materi: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US" sz="2000">
                <a:latin typeface="Tahoma" pitchFamily="34" charset="0"/>
              </a:rPr>
              <a:t>Penyajian data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US" sz="2000">
                <a:latin typeface="Tahoma" pitchFamily="34" charset="0"/>
              </a:rPr>
              <a:t>Ukuran pemusatan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US" sz="2000">
                <a:latin typeface="Tahoma" pitchFamily="34" charset="0"/>
              </a:rPr>
              <a:t>Ukuran penyebaran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US" sz="2000">
                <a:latin typeface="Tahoma" pitchFamily="34" charset="0"/>
              </a:rPr>
              <a:t>Angka indeks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US" sz="2000">
                <a:latin typeface="Tahoma" pitchFamily="34" charset="0"/>
              </a:rPr>
              <a:t>Deret berkala dan peramalan</a:t>
            </a:r>
          </a:p>
        </p:txBody>
      </p:sp>
      <p:sp>
        <p:nvSpPr>
          <p:cNvPr id="14345" name="Text Box 11"/>
          <p:cNvSpPr txBox="1">
            <a:spLocks noChangeArrowheads="1"/>
          </p:cNvSpPr>
          <p:nvPr/>
        </p:nvSpPr>
        <p:spPr bwMode="auto">
          <a:xfrm>
            <a:off x="5791200" y="3384550"/>
            <a:ext cx="3048000" cy="2863850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1" hangingPunct="1"/>
            <a:r>
              <a:rPr lang="en-US" sz="2000" b="1" dirty="0" err="1">
                <a:latin typeface="Tahoma" pitchFamily="34" charset="0"/>
              </a:rPr>
              <a:t>Materi</a:t>
            </a:r>
            <a:r>
              <a:rPr lang="en-US" sz="2000" b="1" dirty="0">
                <a:latin typeface="Tahoma" pitchFamily="34" charset="0"/>
              </a:rPr>
              <a:t>: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US" sz="2000" dirty="0" err="1">
                <a:latin typeface="Tahoma" pitchFamily="34" charset="0"/>
              </a:rPr>
              <a:t>Probabilitas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</a:rPr>
              <a:t>dan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</a:rPr>
              <a:t>teori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</a:rPr>
              <a:t>keputusan</a:t>
            </a:r>
            <a:endParaRPr lang="en-US" sz="2000" dirty="0">
              <a:latin typeface="Tahoma" pitchFamily="34" charset="0"/>
            </a:endParaRPr>
          </a:p>
          <a:p>
            <a:pPr marL="457200" indent="-457200" eaLnBrk="1" hangingPunct="1">
              <a:buFontTx/>
              <a:buAutoNum type="arabicPeriod"/>
            </a:pPr>
            <a:r>
              <a:rPr lang="en-US" sz="2000" dirty="0" err="1">
                <a:latin typeface="Tahoma" pitchFamily="34" charset="0"/>
              </a:rPr>
              <a:t>Metode</a:t>
            </a:r>
            <a:r>
              <a:rPr lang="en-US" sz="2000" dirty="0">
                <a:latin typeface="Tahoma" pitchFamily="34" charset="0"/>
              </a:rPr>
              <a:t> sampling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US" sz="2000" dirty="0" err="1">
                <a:latin typeface="Tahoma" pitchFamily="34" charset="0"/>
              </a:rPr>
              <a:t>Teori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</a:rPr>
              <a:t>pendugaan</a:t>
            </a:r>
            <a:endParaRPr lang="en-US" sz="2000" dirty="0">
              <a:latin typeface="Tahoma" pitchFamily="34" charset="0"/>
            </a:endParaRPr>
          </a:p>
          <a:p>
            <a:pPr marL="457200" indent="-457200" eaLnBrk="1" hangingPunct="1">
              <a:buFontTx/>
              <a:buAutoNum type="arabicPeriod"/>
            </a:pPr>
            <a:r>
              <a:rPr lang="en-US" sz="2000" dirty="0" err="1">
                <a:latin typeface="Tahoma" pitchFamily="34" charset="0"/>
              </a:rPr>
              <a:t>Pengujian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</a:rPr>
              <a:t>hipotesis</a:t>
            </a:r>
            <a:endParaRPr lang="en-US" sz="2000" dirty="0">
              <a:latin typeface="Tahoma" pitchFamily="34" charset="0"/>
            </a:endParaRPr>
          </a:p>
          <a:p>
            <a:pPr marL="457200" indent="-457200" eaLnBrk="1" hangingPunct="1">
              <a:buFontTx/>
              <a:buAutoNum type="arabicPeriod"/>
            </a:pPr>
            <a:r>
              <a:rPr lang="en-US" sz="2000" dirty="0" err="1">
                <a:latin typeface="Tahoma" pitchFamily="34" charset="0"/>
              </a:rPr>
              <a:t>Regresi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</a:rPr>
              <a:t>dan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</a:rPr>
              <a:t>korelasi</a:t>
            </a:r>
            <a:endParaRPr lang="en-US" sz="2000" dirty="0">
              <a:latin typeface="Tahoma" pitchFamily="34" charset="0"/>
            </a:endParaRPr>
          </a:p>
          <a:p>
            <a:pPr marL="457200" indent="-457200" eaLnBrk="1" hangingPunct="1">
              <a:buFontTx/>
              <a:buAutoNum type="arabicPeriod"/>
            </a:pPr>
            <a:r>
              <a:rPr lang="en-US" sz="2000" dirty="0" err="1">
                <a:latin typeface="Tahoma" pitchFamily="34" charset="0"/>
              </a:rPr>
              <a:t>Statistika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</a:rPr>
              <a:t>nonparametrik</a:t>
            </a:r>
            <a:endParaRPr lang="en-US" sz="2000" dirty="0">
              <a:latin typeface="Tahoma" pitchFamily="34" charset="0"/>
            </a:endParaRPr>
          </a:p>
        </p:txBody>
      </p:sp>
      <p:sp>
        <p:nvSpPr>
          <p:cNvPr id="14346" name="Freeform 12"/>
          <p:cNvSpPr>
            <a:spLocks/>
          </p:cNvSpPr>
          <p:nvPr/>
        </p:nvSpPr>
        <p:spPr bwMode="auto">
          <a:xfrm>
            <a:off x="1371600" y="2393950"/>
            <a:ext cx="533400" cy="685800"/>
          </a:xfrm>
          <a:custGeom>
            <a:avLst/>
            <a:gdLst>
              <a:gd name="T0" fmla="*/ 0 w 336"/>
              <a:gd name="T1" fmla="*/ 685800 h 432"/>
              <a:gd name="T2" fmla="*/ 0 w 336"/>
              <a:gd name="T3" fmla="*/ 0 h 432"/>
              <a:gd name="T4" fmla="*/ 533400 w 336"/>
              <a:gd name="T5" fmla="*/ 0 h 432"/>
              <a:gd name="T6" fmla="*/ 0 60000 65536"/>
              <a:gd name="T7" fmla="*/ 0 60000 65536"/>
              <a:gd name="T8" fmla="*/ 0 60000 65536"/>
              <a:gd name="T9" fmla="*/ 0 w 336"/>
              <a:gd name="T10" fmla="*/ 0 h 432"/>
              <a:gd name="T11" fmla="*/ 336 w 336"/>
              <a:gd name="T12" fmla="*/ 432 h 4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6" h="432">
                <a:moveTo>
                  <a:pt x="0" y="432"/>
                </a:moveTo>
                <a:lnTo>
                  <a:pt x="0" y="0"/>
                </a:lnTo>
                <a:lnTo>
                  <a:pt x="336" y="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347" name="Line 13"/>
          <p:cNvSpPr>
            <a:spLocks noChangeShapeType="1"/>
          </p:cNvSpPr>
          <p:nvPr/>
        </p:nvSpPr>
        <p:spPr bwMode="auto">
          <a:xfrm>
            <a:off x="5029200" y="247015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348" name="Freeform 14"/>
          <p:cNvSpPr>
            <a:spLocks/>
          </p:cNvSpPr>
          <p:nvPr/>
        </p:nvSpPr>
        <p:spPr bwMode="auto">
          <a:xfrm>
            <a:off x="1371600" y="4375150"/>
            <a:ext cx="533400" cy="685800"/>
          </a:xfrm>
          <a:custGeom>
            <a:avLst/>
            <a:gdLst>
              <a:gd name="T0" fmla="*/ 0 w 336"/>
              <a:gd name="T1" fmla="*/ 0 h 432"/>
              <a:gd name="T2" fmla="*/ 0 w 336"/>
              <a:gd name="T3" fmla="*/ 685800 h 432"/>
              <a:gd name="T4" fmla="*/ 533400 w 336"/>
              <a:gd name="T5" fmla="*/ 685800 h 432"/>
              <a:gd name="T6" fmla="*/ 0 60000 65536"/>
              <a:gd name="T7" fmla="*/ 0 60000 65536"/>
              <a:gd name="T8" fmla="*/ 0 60000 65536"/>
              <a:gd name="T9" fmla="*/ 0 w 336"/>
              <a:gd name="T10" fmla="*/ 0 h 432"/>
              <a:gd name="T11" fmla="*/ 336 w 336"/>
              <a:gd name="T12" fmla="*/ 432 h 4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6" h="432">
                <a:moveTo>
                  <a:pt x="0" y="0"/>
                </a:moveTo>
                <a:lnTo>
                  <a:pt x="0" y="432"/>
                </a:lnTo>
                <a:lnTo>
                  <a:pt x="336" y="432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349" name="Line 15"/>
          <p:cNvSpPr>
            <a:spLocks noChangeShapeType="1"/>
          </p:cNvSpPr>
          <p:nvPr/>
        </p:nvSpPr>
        <p:spPr bwMode="auto">
          <a:xfrm>
            <a:off x="5029200" y="506095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350" name="Rectangle 17"/>
          <p:cNvSpPr>
            <a:spLocks noChangeArrowheads="1"/>
          </p:cNvSpPr>
          <p:nvPr/>
        </p:nvSpPr>
        <p:spPr bwMode="auto">
          <a:xfrm>
            <a:off x="990600" y="152400"/>
            <a:ext cx="7250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dirty="0" err="1">
                <a:latin typeface="Tahoma" pitchFamily="34" charset="0"/>
              </a:rPr>
              <a:t>Pengertian</a:t>
            </a:r>
            <a:r>
              <a:rPr lang="en-US" dirty="0">
                <a:latin typeface="Tahoma" pitchFamily="34" charset="0"/>
              </a:rPr>
              <a:t> </a:t>
            </a:r>
            <a:r>
              <a:rPr lang="en-US" dirty="0" err="1">
                <a:latin typeface="Tahoma" pitchFamily="34" charset="0"/>
              </a:rPr>
              <a:t>Statistika</a:t>
            </a:r>
            <a:r>
              <a:rPr lang="en-US" dirty="0">
                <a:latin typeface="Tahoma" pitchFamily="34" charset="0"/>
              </a:rPr>
              <a:t>				              </a:t>
            </a:r>
            <a:r>
              <a:rPr lang="en-US" dirty="0" err="1">
                <a:latin typeface="Tahoma" pitchFamily="34" charset="0"/>
              </a:rPr>
              <a:t>Bab</a:t>
            </a:r>
            <a:r>
              <a:rPr lang="en-US" dirty="0">
                <a:latin typeface="Tahoma" pitchFamily="34" charset="0"/>
              </a:rPr>
              <a:t> 1</a:t>
            </a:r>
            <a:endParaRPr lang="en-US" sz="2000" b="1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BE5CFF-5190-45BC-A8F5-95957D77D1B9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817563" y="457200"/>
            <a:ext cx="7793037" cy="838200"/>
          </a:xfrm>
        </p:spPr>
        <p:txBody>
          <a:bodyPr/>
          <a:lstStyle/>
          <a:p>
            <a:pPr eaLnBrk="1" hangingPunct="1"/>
            <a:r>
              <a:rPr lang="en-US" sz="2000" b="1" dirty="0" smtClean="0">
                <a:solidFill>
                  <a:schemeClr val="accent1"/>
                </a:solidFill>
              </a:rPr>
              <a:t>POPULASI DAN SAMPEL</a:t>
            </a:r>
            <a:br>
              <a:rPr lang="en-US" sz="2000" b="1" dirty="0" smtClean="0">
                <a:solidFill>
                  <a:schemeClr val="accent1"/>
                </a:solidFill>
              </a:rPr>
            </a:br>
            <a:endParaRPr lang="en-US" sz="2000" b="1" dirty="0" smtClean="0">
              <a:solidFill>
                <a:schemeClr val="accent1"/>
              </a:solidFill>
            </a:endParaRP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981200"/>
            <a:ext cx="3810000" cy="41148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200" b="1" smtClean="0">
                <a:solidFill>
                  <a:schemeClr val="accent1"/>
                </a:solidFill>
              </a:rPr>
              <a:t>POPULASI </a:t>
            </a:r>
            <a:endParaRPr lang="en-US" sz="2000" b="1" smtClean="0">
              <a:solidFill>
                <a:schemeClr val="accent1"/>
              </a:solidFill>
            </a:endParaRPr>
          </a:p>
          <a:p>
            <a:pPr mar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smtClean="0"/>
              <a:t>Sebuah kumpulan dari semua kemungkinan orang-orang, benda-benda dan ukuran lain dari objek yang menjadi perhatian.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1536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56163" y="1981200"/>
            <a:ext cx="3602037" cy="18288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b="1" smtClean="0">
                <a:solidFill>
                  <a:schemeClr val="accent1"/>
                </a:solidFill>
              </a:rPr>
              <a:t>    </a:t>
            </a:r>
            <a:r>
              <a:rPr lang="en-US" sz="2400" b="1" smtClean="0">
                <a:solidFill>
                  <a:schemeClr val="accent1"/>
                </a:solidFill>
              </a:rPr>
              <a:t>SAMPEL</a:t>
            </a:r>
            <a:r>
              <a:rPr lang="en-US" sz="2400" smtClean="0"/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400" smtClean="0"/>
              <a:t>	</a:t>
            </a:r>
            <a:r>
              <a:rPr lang="en-US" sz="2000" smtClean="0"/>
              <a:t>Suatu bagian dari populasi tertentu yang menjadi perhatian</a:t>
            </a:r>
            <a:r>
              <a:rPr lang="en-US" sz="2400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en-US" sz="3200" smtClean="0"/>
          </a:p>
        </p:txBody>
      </p:sp>
      <p:sp>
        <p:nvSpPr>
          <p:cNvPr id="15366" name="Text Box 5"/>
          <p:cNvSpPr txBox="1">
            <a:spLocks noChangeArrowheads="1"/>
          </p:cNvSpPr>
          <p:nvPr/>
        </p:nvSpPr>
        <p:spPr bwMode="auto">
          <a:xfrm>
            <a:off x="1066800" y="4114800"/>
            <a:ext cx="3048000" cy="2157413"/>
          </a:xfrm>
          <a:prstGeom prst="rect">
            <a:avLst/>
          </a:prstGeom>
          <a:noFill/>
          <a:ln w="57150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2400">
              <a:latin typeface="Tahoma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2400">
              <a:latin typeface="Tahoma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2400">
              <a:latin typeface="Tahoma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2400">
              <a:latin typeface="Tahoma" pitchFamily="34" charset="0"/>
            </a:endParaRPr>
          </a:p>
        </p:txBody>
      </p:sp>
      <p:sp>
        <p:nvSpPr>
          <p:cNvPr id="15367" name="Oval 6"/>
          <p:cNvSpPr>
            <a:spLocks noChangeArrowheads="1"/>
          </p:cNvSpPr>
          <p:nvPr/>
        </p:nvSpPr>
        <p:spPr bwMode="auto">
          <a:xfrm>
            <a:off x="1600200" y="43434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Oval 7"/>
          <p:cNvSpPr>
            <a:spLocks noChangeArrowheads="1"/>
          </p:cNvSpPr>
          <p:nvPr/>
        </p:nvSpPr>
        <p:spPr bwMode="auto">
          <a:xfrm>
            <a:off x="2133600" y="4572000"/>
            <a:ext cx="5334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Oval 8"/>
          <p:cNvSpPr>
            <a:spLocks noChangeArrowheads="1"/>
          </p:cNvSpPr>
          <p:nvPr/>
        </p:nvSpPr>
        <p:spPr bwMode="auto">
          <a:xfrm>
            <a:off x="3505200" y="48768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Oval 9"/>
          <p:cNvSpPr>
            <a:spLocks noChangeArrowheads="1"/>
          </p:cNvSpPr>
          <p:nvPr/>
        </p:nvSpPr>
        <p:spPr bwMode="auto">
          <a:xfrm>
            <a:off x="2286000" y="51054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Oval 10"/>
          <p:cNvSpPr>
            <a:spLocks noChangeArrowheads="1"/>
          </p:cNvSpPr>
          <p:nvPr/>
        </p:nvSpPr>
        <p:spPr bwMode="auto">
          <a:xfrm>
            <a:off x="1447800" y="5257800"/>
            <a:ext cx="3048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Oval 11"/>
          <p:cNvSpPr>
            <a:spLocks noChangeArrowheads="1"/>
          </p:cNvSpPr>
          <p:nvPr/>
        </p:nvSpPr>
        <p:spPr bwMode="auto">
          <a:xfrm>
            <a:off x="2438400" y="57150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Oval 12"/>
          <p:cNvSpPr>
            <a:spLocks noChangeArrowheads="1"/>
          </p:cNvSpPr>
          <p:nvPr/>
        </p:nvSpPr>
        <p:spPr bwMode="auto">
          <a:xfrm>
            <a:off x="1828800" y="57150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Oval 13"/>
          <p:cNvSpPr>
            <a:spLocks noChangeArrowheads="1"/>
          </p:cNvSpPr>
          <p:nvPr/>
        </p:nvSpPr>
        <p:spPr bwMode="auto">
          <a:xfrm>
            <a:off x="1219200" y="46482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Oval 14"/>
          <p:cNvSpPr>
            <a:spLocks noChangeArrowheads="1"/>
          </p:cNvSpPr>
          <p:nvPr/>
        </p:nvSpPr>
        <p:spPr bwMode="auto">
          <a:xfrm>
            <a:off x="2743200" y="47244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Oval 15"/>
          <p:cNvSpPr>
            <a:spLocks noChangeArrowheads="1"/>
          </p:cNvSpPr>
          <p:nvPr/>
        </p:nvSpPr>
        <p:spPr bwMode="auto">
          <a:xfrm>
            <a:off x="3048000" y="5638800"/>
            <a:ext cx="609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7" name="Oval 16"/>
          <p:cNvSpPr>
            <a:spLocks noChangeArrowheads="1"/>
          </p:cNvSpPr>
          <p:nvPr/>
        </p:nvSpPr>
        <p:spPr bwMode="auto">
          <a:xfrm>
            <a:off x="2819400" y="51816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Oval 17"/>
          <p:cNvSpPr>
            <a:spLocks noChangeArrowheads="1"/>
          </p:cNvSpPr>
          <p:nvPr/>
        </p:nvSpPr>
        <p:spPr bwMode="auto">
          <a:xfrm>
            <a:off x="3048000" y="43434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Oval 19"/>
          <p:cNvSpPr>
            <a:spLocks noChangeArrowheads="1"/>
          </p:cNvSpPr>
          <p:nvPr/>
        </p:nvSpPr>
        <p:spPr bwMode="auto">
          <a:xfrm>
            <a:off x="7315200" y="53340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0" name="Oval 21"/>
          <p:cNvSpPr>
            <a:spLocks noChangeArrowheads="1"/>
          </p:cNvSpPr>
          <p:nvPr/>
        </p:nvSpPr>
        <p:spPr bwMode="auto">
          <a:xfrm>
            <a:off x="7162800" y="43434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1" name="Oval 22"/>
          <p:cNvSpPr>
            <a:spLocks noChangeArrowheads="1"/>
          </p:cNvSpPr>
          <p:nvPr/>
        </p:nvSpPr>
        <p:spPr bwMode="auto">
          <a:xfrm>
            <a:off x="6019800" y="44196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2" name="Text Box 23"/>
          <p:cNvSpPr txBox="1">
            <a:spLocks noChangeArrowheads="1"/>
          </p:cNvSpPr>
          <p:nvPr/>
        </p:nvSpPr>
        <p:spPr bwMode="auto">
          <a:xfrm>
            <a:off x="5334000" y="4114800"/>
            <a:ext cx="3048000" cy="2157413"/>
          </a:xfrm>
          <a:prstGeom prst="rect">
            <a:avLst/>
          </a:prstGeom>
          <a:noFill/>
          <a:ln w="57150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2400">
              <a:latin typeface="Tahoma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2400">
              <a:latin typeface="Tahoma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2400">
              <a:latin typeface="Tahoma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2400">
              <a:latin typeface="Tahoma" pitchFamily="34" charset="0"/>
            </a:endParaRPr>
          </a:p>
        </p:txBody>
      </p:sp>
      <p:sp>
        <p:nvSpPr>
          <p:cNvPr id="15383" name="Oval 25"/>
          <p:cNvSpPr>
            <a:spLocks noChangeArrowheads="1"/>
          </p:cNvSpPr>
          <p:nvPr/>
        </p:nvSpPr>
        <p:spPr bwMode="auto">
          <a:xfrm>
            <a:off x="7620000" y="4800600"/>
            <a:ext cx="609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4" name="Oval 26"/>
          <p:cNvSpPr>
            <a:spLocks noChangeArrowheads="1"/>
          </p:cNvSpPr>
          <p:nvPr/>
        </p:nvSpPr>
        <p:spPr bwMode="auto">
          <a:xfrm>
            <a:off x="6477000" y="5029200"/>
            <a:ext cx="3048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5" name="Rectangle 27"/>
          <p:cNvSpPr>
            <a:spLocks noChangeArrowheads="1"/>
          </p:cNvSpPr>
          <p:nvPr/>
        </p:nvSpPr>
        <p:spPr bwMode="auto">
          <a:xfrm>
            <a:off x="990600" y="152400"/>
            <a:ext cx="7250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dirty="0" err="1">
                <a:latin typeface="Tahoma" pitchFamily="34" charset="0"/>
              </a:rPr>
              <a:t>Pengertian</a:t>
            </a:r>
            <a:r>
              <a:rPr lang="en-US" dirty="0">
                <a:latin typeface="Tahoma" pitchFamily="34" charset="0"/>
              </a:rPr>
              <a:t> </a:t>
            </a:r>
            <a:r>
              <a:rPr lang="en-US" dirty="0" err="1">
                <a:latin typeface="Tahoma" pitchFamily="34" charset="0"/>
              </a:rPr>
              <a:t>Statistika</a:t>
            </a:r>
            <a:r>
              <a:rPr lang="en-US" dirty="0">
                <a:latin typeface="Tahoma" pitchFamily="34" charset="0"/>
              </a:rPr>
              <a:t>				              </a:t>
            </a:r>
            <a:r>
              <a:rPr lang="en-US" dirty="0" err="1">
                <a:latin typeface="Tahoma" pitchFamily="34" charset="0"/>
              </a:rPr>
              <a:t>Bab</a:t>
            </a:r>
            <a:r>
              <a:rPr lang="en-US" dirty="0">
                <a:latin typeface="Tahoma" pitchFamily="34" charset="0"/>
              </a:rPr>
              <a:t> 1</a:t>
            </a:r>
            <a:endParaRPr lang="en-US" sz="2000" b="1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74914A-5273-436B-82F5-922A6DD4A0C3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000" b="1" smtClean="0">
                <a:solidFill>
                  <a:schemeClr val="accent1"/>
                </a:solidFill>
              </a:rPr>
              <a:t>OUTLINE</a:t>
            </a:r>
          </a:p>
        </p:txBody>
      </p: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990600" y="406400"/>
            <a:ext cx="7250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Tahoma" pitchFamily="34" charset="0"/>
              </a:rPr>
              <a:t>Pengertian Statistika				              Bab 1</a:t>
            </a:r>
            <a:endParaRPr lang="en-US" sz="2000" b="1">
              <a:latin typeface="Tahoma" pitchFamily="34" charset="0"/>
            </a:endParaRP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457200" y="1676400"/>
            <a:ext cx="7543800" cy="4495800"/>
            <a:chOff x="288" y="1152"/>
            <a:chExt cx="4752" cy="2832"/>
          </a:xfrm>
        </p:grpSpPr>
        <p:sp>
          <p:nvSpPr>
            <p:cNvPr id="16390" name="Text Box 5"/>
            <p:cNvSpPr txBox="1">
              <a:spLocks noChangeArrowheads="1"/>
            </p:cNvSpPr>
            <p:nvPr/>
          </p:nvSpPr>
          <p:spPr bwMode="auto">
            <a:xfrm>
              <a:off x="624" y="1152"/>
              <a:ext cx="4416" cy="240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 dirty="0">
                  <a:latin typeface="Tahoma" pitchFamily="34" charset="0"/>
                </a:rPr>
                <a:t>BAGIAN  I  </a:t>
              </a:r>
              <a:r>
                <a:rPr lang="en-US" sz="2000" dirty="0" err="1">
                  <a:latin typeface="Tahoma" pitchFamily="34" charset="0"/>
                </a:rPr>
                <a:t>Statistik</a:t>
              </a:r>
              <a:r>
                <a:rPr lang="en-US" sz="2000" dirty="0">
                  <a:latin typeface="Tahoma" pitchFamily="34" charset="0"/>
                </a:rPr>
                <a:t> </a:t>
              </a:r>
              <a:r>
                <a:rPr lang="en-US" sz="2000" dirty="0" err="1">
                  <a:latin typeface="Tahoma" pitchFamily="34" charset="0"/>
                </a:rPr>
                <a:t>Deskriptif</a:t>
              </a:r>
              <a:endParaRPr lang="en-US" sz="2000" dirty="0">
                <a:latin typeface="Tahoma" pitchFamily="34" charset="0"/>
              </a:endParaRPr>
            </a:p>
          </p:txBody>
        </p:sp>
        <p:sp>
          <p:nvSpPr>
            <p:cNvPr id="16391" name="Text Box 6"/>
            <p:cNvSpPr txBox="1">
              <a:spLocks noChangeArrowheads="1"/>
            </p:cNvSpPr>
            <p:nvPr/>
          </p:nvSpPr>
          <p:spPr bwMode="auto">
            <a:xfrm>
              <a:off x="3014" y="1451"/>
              <a:ext cx="2025" cy="337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>
                  <a:latin typeface="Tahoma" pitchFamily="34" charset="0"/>
                </a:rPr>
                <a:t>  Pengertian dan Penggunaan Statistika</a:t>
              </a:r>
            </a:p>
          </p:txBody>
        </p:sp>
        <p:sp>
          <p:nvSpPr>
            <p:cNvPr id="16392" name="Text Box 7"/>
            <p:cNvSpPr txBox="1">
              <a:spLocks noChangeArrowheads="1"/>
            </p:cNvSpPr>
            <p:nvPr/>
          </p:nvSpPr>
          <p:spPr bwMode="auto">
            <a:xfrm>
              <a:off x="3024" y="1940"/>
              <a:ext cx="2016" cy="21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>
                  <a:latin typeface="Tahoma" pitchFamily="34" charset="0"/>
                </a:rPr>
                <a:t>  Jenis-Jenis Statistika</a:t>
              </a:r>
            </a:p>
          </p:txBody>
        </p:sp>
        <p:sp>
          <p:nvSpPr>
            <p:cNvPr id="16393" name="Text Box 8"/>
            <p:cNvSpPr txBox="1">
              <a:spLocks noChangeArrowheads="1"/>
            </p:cNvSpPr>
            <p:nvPr/>
          </p:nvSpPr>
          <p:spPr bwMode="auto">
            <a:xfrm>
              <a:off x="3024" y="2281"/>
              <a:ext cx="2016" cy="210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>
                  <a:latin typeface="Tahoma" pitchFamily="34" charset="0"/>
                </a:rPr>
                <a:t>Jenis-Jenis Data</a:t>
              </a:r>
            </a:p>
          </p:txBody>
        </p:sp>
        <p:sp>
          <p:nvSpPr>
            <p:cNvPr id="16394" name="Text Box 9"/>
            <p:cNvSpPr txBox="1">
              <a:spLocks noChangeArrowheads="1"/>
            </p:cNvSpPr>
            <p:nvPr/>
          </p:nvSpPr>
          <p:spPr bwMode="auto">
            <a:xfrm>
              <a:off x="3024" y="2581"/>
              <a:ext cx="2016" cy="20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>
                  <a:latin typeface="Tahoma" pitchFamily="34" charset="0"/>
                </a:rPr>
                <a:t>Sumber Data Statistika</a:t>
              </a:r>
            </a:p>
          </p:txBody>
        </p:sp>
        <p:sp>
          <p:nvSpPr>
            <p:cNvPr id="16395" name="Text Box 10"/>
            <p:cNvSpPr txBox="1">
              <a:spLocks noChangeArrowheads="1"/>
            </p:cNvSpPr>
            <p:nvPr/>
          </p:nvSpPr>
          <p:spPr bwMode="auto">
            <a:xfrm>
              <a:off x="3024" y="2918"/>
              <a:ext cx="2016" cy="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>
                  <a:latin typeface="Tahoma" pitchFamily="34" charset="0"/>
                </a:rPr>
                <a:t>Skala Pengukuran</a:t>
              </a:r>
            </a:p>
          </p:txBody>
        </p:sp>
        <p:sp>
          <p:nvSpPr>
            <p:cNvPr id="16396" name="Text Box 11"/>
            <p:cNvSpPr txBox="1">
              <a:spLocks noChangeArrowheads="1"/>
            </p:cNvSpPr>
            <p:nvPr/>
          </p:nvSpPr>
          <p:spPr bwMode="auto">
            <a:xfrm>
              <a:off x="3024" y="3252"/>
              <a:ext cx="2016" cy="2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>
                  <a:latin typeface="Tahoma" pitchFamily="34" charset="0"/>
                </a:rPr>
                <a:t>Beberapa Alat Bantu Belajar</a:t>
              </a:r>
            </a:p>
          </p:txBody>
        </p:sp>
        <p:sp>
          <p:nvSpPr>
            <p:cNvPr id="16397" name="Text Box 12"/>
            <p:cNvSpPr txBox="1">
              <a:spLocks noChangeArrowheads="1"/>
            </p:cNvSpPr>
            <p:nvPr/>
          </p:nvSpPr>
          <p:spPr bwMode="auto">
            <a:xfrm>
              <a:off x="3024" y="3600"/>
              <a:ext cx="2016" cy="38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>
                  <a:latin typeface="Tahoma" pitchFamily="34" charset="0"/>
                </a:rPr>
                <a:t>Alat Bantu Program Statistika dengan Komputer</a:t>
              </a:r>
            </a:p>
          </p:txBody>
        </p:sp>
        <p:sp>
          <p:nvSpPr>
            <p:cNvPr id="16398" name="Text Box 13"/>
            <p:cNvSpPr txBox="1">
              <a:spLocks noChangeArrowheads="1"/>
            </p:cNvSpPr>
            <p:nvPr/>
          </p:nvSpPr>
          <p:spPr bwMode="auto">
            <a:xfrm>
              <a:off x="662" y="1467"/>
              <a:ext cx="1764" cy="251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Pengertian Statistika</a:t>
              </a:r>
            </a:p>
          </p:txBody>
        </p:sp>
        <p:sp>
          <p:nvSpPr>
            <p:cNvPr id="16399" name="Text Box 14"/>
            <p:cNvSpPr txBox="1">
              <a:spLocks noChangeArrowheads="1"/>
            </p:cNvSpPr>
            <p:nvPr/>
          </p:nvSpPr>
          <p:spPr bwMode="auto">
            <a:xfrm>
              <a:off x="662" y="1846"/>
              <a:ext cx="1764" cy="25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Penyajian Data</a:t>
              </a:r>
            </a:p>
          </p:txBody>
        </p:sp>
        <p:sp>
          <p:nvSpPr>
            <p:cNvPr id="16400" name="Text Box 15"/>
            <p:cNvSpPr txBox="1">
              <a:spLocks noChangeArrowheads="1"/>
            </p:cNvSpPr>
            <p:nvPr/>
          </p:nvSpPr>
          <p:spPr bwMode="auto">
            <a:xfrm>
              <a:off x="662" y="2643"/>
              <a:ext cx="1764" cy="2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Ukuran Penyebaran</a:t>
              </a:r>
            </a:p>
          </p:txBody>
        </p:sp>
        <p:sp>
          <p:nvSpPr>
            <p:cNvPr id="16401" name="Text Box 16"/>
            <p:cNvSpPr txBox="1">
              <a:spLocks noChangeArrowheads="1"/>
            </p:cNvSpPr>
            <p:nvPr/>
          </p:nvSpPr>
          <p:spPr bwMode="auto">
            <a:xfrm>
              <a:off x="662" y="2243"/>
              <a:ext cx="1764" cy="25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Ukuran Pemusatan</a:t>
              </a:r>
            </a:p>
          </p:txBody>
        </p:sp>
        <p:sp>
          <p:nvSpPr>
            <p:cNvPr id="16402" name="Text Box 17"/>
            <p:cNvSpPr txBox="1">
              <a:spLocks noChangeArrowheads="1"/>
            </p:cNvSpPr>
            <p:nvPr/>
          </p:nvSpPr>
          <p:spPr bwMode="auto">
            <a:xfrm>
              <a:off x="662" y="3046"/>
              <a:ext cx="1764" cy="25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Angka Indeks</a:t>
              </a:r>
            </a:p>
          </p:txBody>
        </p:sp>
        <p:sp>
          <p:nvSpPr>
            <p:cNvPr id="16403" name="Text Box 18"/>
            <p:cNvSpPr txBox="1">
              <a:spLocks noChangeArrowheads="1"/>
            </p:cNvSpPr>
            <p:nvPr/>
          </p:nvSpPr>
          <p:spPr bwMode="auto">
            <a:xfrm>
              <a:off x="662" y="3437"/>
              <a:ext cx="1764" cy="54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Deret Berkala dan</a:t>
              </a:r>
            </a:p>
            <a:p>
              <a:pPr algn="ctr"/>
              <a:r>
                <a:rPr lang="en-US" sz="2000">
                  <a:latin typeface="Tahoma" pitchFamily="34" charset="0"/>
                </a:rPr>
                <a:t>Peramalan</a:t>
              </a:r>
            </a:p>
          </p:txBody>
        </p:sp>
        <p:sp>
          <p:nvSpPr>
            <p:cNvPr id="16404" name="Line 19"/>
            <p:cNvSpPr>
              <a:spLocks noChangeShapeType="1"/>
            </p:cNvSpPr>
            <p:nvPr/>
          </p:nvSpPr>
          <p:spPr bwMode="auto">
            <a:xfrm>
              <a:off x="288" y="3144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5" name="Line 20"/>
            <p:cNvSpPr>
              <a:spLocks noChangeShapeType="1"/>
            </p:cNvSpPr>
            <p:nvPr/>
          </p:nvSpPr>
          <p:spPr bwMode="auto">
            <a:xfrm>
              <a:off x="288" y="1613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6" name="Line 21"/>
            <p:cNvSpPr>
              <a:spLocks noChangeShapeType="1"/>
            </p:cNvSpPr>
            <p:nvPr/>
          </p:nvSpPr>
          <p:spPr bwMode="auto">
            <a:xfrm>
              <a:off x="288" y="2013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7" name="Line 22"/>
            <p:cNvSpPr>
              <a:spLocks noChangeShapeType="1"/>
            </p:cNvSpPr>
            <p:nvPr/>
          </p:nvSpPr>
          <p:spPr bwMode="auto">
            <a:xfrm>
              <a:off x="288" y="2782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8" name="Line 23"/>
            <p:cNvSpPr>
              <a:spLocks noChangeShapeType="1"/>
            </p:cNvSpPr>
            <p:nvPr/>
          </p:nvSpPr>
          <p:spPr bwMode="auto">
            <a:xfrm>
              <a:off x="2645" y="2681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9" name="Line 24"/>
            <p:cNvSpPr>
              <a:spLocks noChangeShapeType="1"/>
            </p:cNvSpPr>
            <p:nvPr/>
          </p:nvSpPr>
          <p:spPr bwMode="auto">
            <a:xfrm>
              <a:off x="2645" y="2094"/>
              <a:ext cx="33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0" name="Line 25"/>
            <p:cNvSpPr>
              <a:spLocks noChangeShapeType="1"/>
            </p:cNvSpPr>
            <p:nvPr/>
          </p:nvSpPr>
          <p:spPr bwMode="auto">
            <a:xfrm>
              <a:off x="2645" y="2378"/>
              <a:ext cx="33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1" name="Line 26"/>
            <p:cNvSpPr>
              <a:spLocks noChangeShapeType="1"/>
            </p:cNvSpPr>
            <p:nvPr/>
          </p:nvSpPr>
          <p:spPr bwMode="auto">
            <a:xfrm>
              <a:off x="2645" y="3408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2" name="Line 27"/>
            <p:cNvSpPr>
              <a:spLocks noChangeShapeType="1"/>
            </p:cNvSpPr>
            <p:nvPr/>
          </p:nvSpPr>
          <p:spPr bwMode="auto">
            <a:xfrm>
              <a:off x="2640" y="3792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3" name="Line 28"/>
            <p:cNvSpPr>
              <a:spLocks noChangeShapeType="1"/>
            </p:cNvSpPr>
            <p:nvPr/>
          </p:nvSpPr>
          <p:spPr bwMode="auto">
            <a:xfrm>
              <a:off x="2426" y="1570"/>
              <a:ext cx="5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4" name="Line 29"/>
            <p:cNvSpPr>
              <a:spLocks noChangeShapeType="1"/>
            </p:cNvSpPr>
            <p:nvPr/>
          </p:nvSpPr>
          <p:spPr bwMode="auto">
            <a:xfrm>
              <a:off x="288" y="2352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5" name="Line 30"/>
            <p:cNvSpPr>
              <a:spLocks noChangeShapeType="1"/>
            </p:cNvSpPr>
            <p:nvPr/>
          </p:nvSpPr>
          <p:spPr bwMode="auto">
            <a:xfrm>
              <a:off x="288" y="3552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6" name="Line 31"/>
            <p:cNvSpPr>
              <a:spLocks noChangeShapeType="1"/>
            </p:cNvSpPr>
            <p:nvPr/>
          </p:nvSpPr>
          <p:spPr bwMode="auto">
            <a:xfrm>
              <a:off x="288" y="1296"/>
              <a:ext cx="0" cy="22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7" name="Line 32"/>
            <p:cNvSpPr>
              <a:spLocks noChangeShapeType="1"/>
            </p:cNvSpPr>
            <p:nvPr/>
          </p:nvSpPr>
          <p:spPr bwMode="auto">
            <a:xfrm>
              <a:off x="288" y="129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8" name="Line 33"/>
            <p:cNvSpPr>
              <a:spLocks noChangeShapeType="1"/>
            </p:cNvSpPr>
            <p:nvPr/>
          </p:nvSpPr>
          <p:spPr bwMode="auto">
            <a:xfrm>
              <a:off x="2640" y="1584"/>
              <a:ext cx="0" cy="22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9" name="Line 34"/>
            <p:cNvSpPr>
              <a:spLocks noChangeShapeType="1"/>
            </p:cNvSpPr>
            <p:nvPr/>
          </p:nvSpPr>
          <p:spPr bwMode="auto">
            <a:xfrm>
              <a:off x="2640" y="3024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07DB43-E617-4535-A65A-894B31863978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914400" y="9906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accent1"/>
                </a:solidFill>
                <a:latin typeface="Tahoma" pitchFamily="34" charset="0"/>
              </a:rPr>
              <a:t>JENIS-JENIS DATA</a:t>
            </a:r>
          </a:p>
        </p:txBody>
      </p:sp>
      <p:sp>
        <p:nvSpPr>
          <p:cNvPr id="17412" name="Rectangle 3"/>
          <p:cNvSpPr>
            <a:spLocks noChangeArrowheads="1"/>
          </p:cNvSpPr>
          <p:nvPr/>
        </p:nvSpPr>
        <p:spPr bwMode="auto">
          <a:xfrm>
            <a:off x="2528888" y="2114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76200" y="1733550"/>
            <a:ext cx="8610600" cy="4514850"/>
            <a:chOff x="144" y="960"/>
            <a:chExt cx="5424" cy="2844"/>
          </a:xfrm>
        </p:grpSpPr>
        <p:sp>
          <p:nvSpPr>
            <p:cNvPr id="17415" name="Oval 5"/>
            <p:cNvSpPr>
              <a:spLocks noChangeArrowheads="1"/>
            </p:cNvSpPr>
            <p:nvPr/>
          </p:nvSpPr>
          <p:spPr bwMode="auto">
            <a:xfrm>
              <a:off x="144" y="2016"/>
              <a:ext cx="1056" cy="57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400" b="1">
                  <a:latin typeface="Tahoma" pitchFamily="34" charset="0"/>
                </a:rPr>
                <a:t>DATA</a:t>
              </a:r>
            </a:p>
          </p:txBody>
        </p:sp>
        <p:sp>
          <p:nvSpPr>
            <p:cNvPr id="17416" name="Oval 6"/>
            <p:cNvSpPr>
              <a:spLocks noChangeArrowheads="1"/>
            </p:cNvSpPr>
            <p:nvPr/>
          </p:nvSpPr>
          <p:spPr bwMode="auto">
            <a:xfrm>
              <a:off x="960" y="1392"/>
              <a:ext cx="1632" cy="62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000">
                  <a:latin typeface="Tahoma" pitchFamily="34" charset="0"/>
                </a:rPr>
                <a:t>Data Kualitatif</a:t>
              </a:r>
              <a:endParaRPr lang="en-US" sz="2000">
                <a:latin typeface="Bookman Old Style" pitchFamily="18" charset="0"/>
              </a:endParaRPr>
            </a:p>
          </p:txBody>
        </p:sp>
        <p:sp>
          <p:nvSpPr>
            <p:cNvPr id="17417" name="Oval 7"/>
            <p:cNvSpPr>
              <a:spLocks noChangeArrowheads="1"/>
            </p:cNvSpPr>
            <p:nvPr/>
          </p:nvSpPr>
          <p:spPr bwMode="auto">
            <a:xfrm>
              <a:off x="1008" y="2784"/>
              <a:ext cx="182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000">
                  <a:latin typeface="Tahoma" pitchFamily="34" charset="0"/>
                </a:rPr>
                <a:t>Data Kuantitatif</a:t>
              </a:r>
            </a:p>
          </p:txBody>
        </p:sp>
        <p:sp>
          <p:nvSpPr>
            <p:cNvPr id="17418" name="Oval 8"/>
            <p:cNvSpPr>
              <a:spLocks noChangeArrowheads="1"/>
            </p:cNvSpPr>
            <p:nvPr/>
          </p:nvSpPr>
          <p:spPr bwMode="auto">
            <a:xfrm>
              <a:off x="2256" y="2112"/>
              <a:ext cx="1728" cy="52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000">
                  <a:latin typeface="Tahoma" pitchFamily="34" charset="0"/>
                </a:rPr>
                <a:t>Data Diskret</a:t>
              </a:r>
            </a:p>
          </p:txBody>
        </p:sp>
        <p:sp>
          <p:nvSpPr>
            <p:cNvPr id="17419" name="Oval 9"/>
            <p:cNvSpPr>
              <a:spLocks noChangeArrowheads="1"/>
            </p:cNvSpPr>
            <p:nvPr/>
          </p:nvSpPr>
          <p:spPr bwMode="auto">
            <a:xfrm>
              <a:off x="2256" y="3360"/>
              <a:ext cx="1680" cy="43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000">
                  <a:latin typeface="Tahoma" pitchFamily="34" charset="0"/>
                </a:rPr>
                <a:t>Data Kontinu</a:t>
              </a:r>
            </a:p>
          </p:txBody>
        </p:sp>
        <p:sp>
          <p:nvSpPr>
            <p:cNvPr id="17420" name="Text Box 14"/>
            <p:cNvSpPr txBox="1">
              <a:spLocks noChangeArrowheads="1"/>
            </p:cNvSpPr>
            <p:nvPr/>
          </p:nvSpPr>
          <p:spPr bwMode="auto">
            <a:xfrm>
              <a:off x="3504" y="960"/>
              <a:ext cx="2064" cy="652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eaLnBrk="1" hangingPunct="1">
                <a:buFontTx/>
                <a:buAutoNum type="arabicPeriod"/>
              </a:pPr>
              <a:r>
                <a:rPr lang="en-US" sz="2000">
                  <a:latin typeface="Tahoma" pitchFamily="34" charset="0"/>
                </a:rPr>
                <a:t>Jenis kelamin</a:t>
              </a:r>
            </a:p>
            <a:p>
              <a:pPr marL="457200" indent="-457200" eaLnBrk="1" hangingPunct="1">
                <a:buFontTx/>
                <a:buAutoNum type="arabicPeriod"/>
              </a:pPr>
              <a:r>
                <a:rPr lang="en-US" sz="2000">
                  <a:latin typeface="Tahoma" pitchFamily="34" charset="0"/>
                </a:rPr>
                <a:t>Warna kesayangan</a:t>
              </a:r>
            </a:p>
            <a:p>
              <a:pPr marL="457200" indent="-457200" eaLnBrk="1" hangingPunct="1">
                <a:buFontTx/>
                <a:buAutoNum type="arabicPeriod"/>
              </a:pPr>
              <a:r>
                <a:rPr lang="en-US" sz="2000">
                  <a:latin typeface="Tahoma" pitchFamily="34" charset="0"/>
                </a:rPr>
                <a:t>Asal suku, dll</a:t>
              </a:r>
            </a:p>
          </p:txBody>
        </p:sp>
        <p:sp>
          <p:nvSpPr>
            <p:cNvPr id="17421" name="Text Box 15"/>
            <p:cNvSpPr txBox="1">
              <a:spLocks noChangeArrowheads="1"/>
            </p:cNvSpPr>
            <p:nvPr/>
          </p:nvSpPr>
          <p:spPr bwMode="auto">
            <a:xfrm>
              <a:off x="4128" y="1728"/>
              <a:ext cx="1440" cy="652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eaLnBrk="1" hangingPunct="1">
                <a:buFontTx/>
                <a:buAutoNum type="arabicPeriod"/>
              </a:pPr>
              <a:r>
                <a:rPr lang="en-US" sz="2000">
                  <a:latin typeface="Tahoma" pitchFamily="34" charset="0"/>
                </a:rPr>
                <a:t>Jumlah mobil</a:t>
              </a:r>
            </a:p>
            <a:p>
              <a:pPr marL="457200" indent="-457200" eaLnBrk="1" hangingPunct="1">
                <a:buFontTx/>
                <a:buAutoNum type="arabicPeriod"/>
              </a:pPr>
              <a:r>
                <a:rPr lang="en-US" sz="2000">
                  <a:latin typeface="Tahoma" pitchFamily="34" charset="0"/>
                </a:rPr>
                <a:t>Jumlah staf</a:t>
              </a:r>
            </a:p>
            <a:p>
              <a:pPr marL="457200" indent="-457200" eaLnBrk="1" hangingPunct="1">
                <a:buFontTx/>
                <a:buAutoNum type="arabicPeriod"/>
              </a:pPr>
              <a:r>
                <a:rPr lang="en-US" sz="2000">
                  <a:latin typeface="Tahoma" pitchFamily="34" charset="0"/>
                </a:rPr>
                <a:t>Jumlah TV, dll</a:t>
              </a:r>
            </a:p>
          </p:txBody>
        </p:sp>
        <p:sp>
          <p:nvSpPr>
            <p:cNvPr id="17422" name="Text Box 16"/>
            <p:cNvSpPr txBox="1">
              <a:spLocks noChangeArrowheads="1"/>
            </p:cNvSpPr>
            <p:nvPr/>
          </p:nvSpPr>
          <p:spPr bwMode="auto">
            <a:xfrm>
              <a:off x="4176" y="2960"/>
              <a:ext cx="1392" cy="844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eaLnBrk="1" hangingPunct="1">
                <a:buFontTx/>
                <a:buAutoNum type="arabicPeriod"/>
              </a:pPr>
              <a:r>
                <a:rPr lang="en-US" sz="2000">
                  <a:latin typeface="Tahoma" pitchFamily="34" charset="0"/>
                </a:rPr>
                <a:t>Berat badan</a:t>
              </a:r>
            </a:p>
            <a:p>
              <a:pPr marL="457200" indent="-457200" eaLnBrk="1" hangingPunct="1">
                <a:buFontTx/>
                <a:buAutoNum type="arabicPeriod"/>
              </a:pPr>
              <a:r>
                <a:rPr lang="en-US" sz="2000">
                  <a:latin typeface="Tahoma" pitchFamily="34" charset="0"/>
                </a:rPr>
                <a:t>Jarak kota</a:t>
              </a:r>
            </a:p>
            <a:p>
              <a:pPr marL="457200" indent="-457200" eaLnBrk="1" hangingPunct="1">
                <a:buFontTx/>
                <a:buAutoNum type="arabicPeriod"/>
              </a:pPr>
              <a:r>
                <a:rPr lang="en-US" sz="2000">
                  <a:latin typeface="Tahoma" pitchFamily="34" charset="0"/>
                </a:rPr>
                <a:t>Luas rumah, dll</a:t>
              </a:r>
            </a:p>
          </p:txBody>
        </p:sp>
        <p:sp>
          <p:nvSpPr>
            <p:cNvPr id="17423" name="Freeform 20"/>
            <p:cNvSpPr>
              <a:spLocks/>
            </p:cNvSpPr>
            <p:nvPr/>
          </p:nvSpPr>
          <p:spPr bwMode="auto">
            <a:xfrm>
              <a:off x="672" y="1584"/>
              <a:ext cx="336" cy="432"/>
            </a:xfrm>
            <a:custGeom>
              <a:avLst/>
              <a:gdLst>
                <a:gd name="T0" fmla="*/ 0 w 336"/>
                <a:gd name="T1" fmla="*/ 432 h 432"/>
                <a:gd name="T2" fmla="*/ 0 w 336"/>
                <a:gd name="T3" fmla="*/ 0 h 432"/>
                <a:gd name="T4" fmla="*/ 336 w 336"/>
                <a:gd name="T5" fmla="*/ 0 h 432"/>
                <a:gd name="T6" fmla="*/ 0 60000 65536"/>
                <a:gd name="T7" fmla="*/ 0 60000 65536"/>
                <a:gd name="T8" fmla="*/ 0 60000 65536"/>
                <a:gd name="T9" fmla="*/ 0 w 336"/>
                <a:gd name="T10" fmla="*/ 0 h 432"/>
                <a:gd name="T11" fmla="*/ 336 w 336"/>
                <a:gd name="T12" fmla="*/ 432 h 4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432">
                  <a:moveTo>
                    <a:pt x="0" y="432"/>
                  </a:moveTo>
                  <a:lnTo>
                    <a:pt x="0" y="0"/>
                  </a:lnTo>
                  <a:lnTo>
                    <a:pt x="336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424" name="Freeform 21"/>
            <p:cNvSpPr>
              <a:spLocks/>
            </p:cNvSpPr>
            <p:nvPr/>
          </p:nvSpPr>
          <p:spPr bwMode="auto">
            <a:xfrm>
              <a:off x="720" y="2592"/>
              <a:ext cx="336" cy="432"/>
            </a:xfrm>
            <a:custGeom>
              <a:avLst/>
              <a:gdLst>
                <a:gd name="T0" fmla="*/ 0 w 336"/>
                <a:gd name="T1" fmla="*/ 0 h 432"/>
                <a:gd name="T2" fmla="*/ 0 w 336"/>
                <a:gd name="T3" fmla="*/ 432 h 432"/>
                <a:gd name="T4" fmla="*/ 336 w 336"/>
                <a:gd name="T5" fmla="*/ 432 h 432"/>
                <a:gd name="T6" fmla="*/ 0 60000 65536"/>
                <a:gd name="T7" fmla="*/ 0 60000 65536"/>
                <a:gd name="T8" fmla="*/ 0 60000 65536"/>
                <a:gd name="T9" fmla="*/ 0 w 336"/>
                <a:gd name="T10" fmla="*/ 0 h 432"/>
                <a:gd name="T11" fmla="*/ 336 w 336"/>
                <a:gd name="T12" fmla="*/ 432 h 4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432">
                  <a:moveTo>
                    <a:pt x="0" y="0"/>
                  </a:moveTo>
                  <a:lnTo>
                    <a:pt x="0" y="432"/>
                  </a:lnTo>
                  <a:lnTo>
                    <a:pt x="336" y="432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425" name="Freeform 23"/>
            <p:cNvSpPr>
              <a:spLocks/>
            </p:cNvSpPr>
            <p:nvPr/>
          </p:nvSpPr>
          <p:spPr bwMode="auto">
            <a:xfrm>
              <a:off x="1920" y="3168"/>
              <a:ext cx="336" cy="432"/>
            </a:xfrm>
            <a:custGeom>
              <a:avLst/>
              <a:gdLst>
                <a:gd name="T0" fmla="*/ 0 w 336"/>
                <a:gd name="T1" fmla="*/ 0 h 432"/>
                <a:gd name="T2" fmla="*/ 0 w 336"/>
                <a:gd name="T3" fmla="*/ 432 h 432"/>
                <a:gd name="T4" fmla="*/ 336 w 336"/>
                <a:gd name="T5" fmla="*/ 432 h 432"/>
                <a:gd name="T6" fmla="*/ 0 60000 65536"/>
                <a:gd name="T7" fmla="*/ 0 60000 65536"/>
                <a:gd name="T8" fmla="*/ 0 60000 65536"/>
                <a:gd name="T9" fmla="*/ 0 w 336"/>
                <a:gd name="T10" fmla="*/ 0 h 432"/>
                <a:gd name="T11" fmla="*/ 336 w 336"/>
                <a:gd name="T12" fmla="*/ 432 h 4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432">
                  <a:moveTo>
                    <a:pt x="0" y="0"/>
                  </a:moveTo>
                  <a:lnTo>
                    <a:pt x="0" y="432"/>
                  </a:lnTo>
                  <a:lnTo>
                    <a:pt x="336" y="432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426" name="Freeform 24"/>
            <p:cNvSpPr>
              <a:spLocks/>
            </p:cNvSpPr>
            <p:nvPr/>
          </p:nvSpPr>
          <p:spPr bwMode="auto">
            <a:xfrm>
              <a:off x="1920" y="2352"/>
              <a:ext cx="336" cy="432"/>
            </a:xfrm>
            <a:custGeom>
              <a:avLst/>
              <a:gdLst>
                <a:gd name="T0" fmla="*/ 0 w 336"/>
                <a:gd name="T1" fmla="*/ 432 h 432"/>
                <a:gd name="T2" fmla="*/ 0 w 336"/>
                <a:gd name="T3" fmla="*/ 0 h 432"/>
                <a:gd name="T4" fmla="*/ 336 w 336"/>
                <a:gd name="T5" fmla="*/ 0 h 432"/>
                <a:gd name="T6" fmla="*/ 0 60000 65536"/>
                <a:gd name="T7" fmla="*/ 0 60000 65536"/>
                <a:gd name="T8" fmla="*/ 0 60000 65536"/>
                <a:gd name="T9" fmla="*/ 0 w 336"/>
                <a:gd name="T10" fmla="*/ 0 h 432"/>
                <a:gd name="T11" fmla="*/ 336 w 336"/>
                <a:gd name="T12" fmla="*/ 432 h 4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432">
                  <a:moveTo>
                    <a:pt x="0" y="432"/>
                  </a:moveTo>
                  <a:lnTo>
                    <a:pt x="0" y="0"/>
                  </a:lnTo>
                  <a:lnTo>
                    <a:pt x="336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427" name="Freeform 26"/>
            <p:cNvSpPr>
              <a:spLocks/>
            </p:cNvSpPr>
            <p:nvPr/>
          </p:nvSpPr>
          <p:spPr bwMode="auto">
            <a:xfrm>
              <a:off x="3408" y="3072"/>
              <a:ext cx="768" cy="288"/>
            </a:xfrm>
            <a:custGeom>
              <a:avLst/>
              <a:gdLst>
                <a:gd name="T0" fmla="*/ 0 w 336"/>
                <a:gd name="T1" fmla="*/ 288 h 432"/>
                <a:gd name="T2" fmla="*/ 0 w 336"/>
                <a:gd name="T3" fmla="*/ 0 h 432"/>
                <a:gd name="T4" fmla="*/ 768 w 336"/>
                <a:gd name="T5" fmla="*/ 0 h 432"/>
                <a:gd name="T6" fmla="*/ 0 60000 65536"/>
                <a:gd name="T7" fmla="*/ 0 60000 65536"/>
                <a:gd name="T8" fmla="*/ 0 60000 65536"/>
                <a:gd name="T9" fmla="*/ 0 w 336"/>
                <a:gd name="T10" fmla="*/ 0 h 432"/>
                <a:gd name="T11" fmla="*/ 336 w 336"/>
                <a:gd name="T12" fmla="*/ 432 h 4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432">
                  <a:moveTo>
                    <a:pt x="0" y="432"/>
                  </a:moveTo>
                  <a:lnTo>
                    <a:pt x="0" y="0"/>
                  </a:lnTo>
                  <a:lnTo>
                    <a:pt x="336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428" name="Freeform 27"/>
            <p:cNvSpPr>
              <a:spLocks/>
            </p:cNvSpPr>
            <p:nvPr/>
          </p:nvSpPr>
          <p:spPr bwMode="auto">
            <a:xfrm>
              <a:off x="3168" y="1824"/>
              <a:ext cx="960" cy="288"/>
            </a:xfrm>
            <a:custGeom>
              <a:avLst/>
              <a:gdLst>
                <a:gd name="T0" fmla="*/ 0 w 336"/>
                <a:gd name="T1" fmla="*/ 288 h 432"/>
                <a:gd name="T2" fmla="*/ 0 w 336"/>
                <a:gd name="T3" fmla="*/ 0 h 432"/>
                <a:gd name="T4" fmla="*/ 960 w 336"/>
                <a:gd name="T5" fmla="*/ 0 h 432"/>
                <a:gd name="T6" fmla="*/ 0 60000 65536"/>
                <a:gd name="T7" fmla="*/ 0 60000 65536"/>
                <a:gd name="T8" fmla="*/ 0 60000 65536"/>
                <a:gd name="T9" fmla="*/ 0 w 336"/>
                <a:gd name="T10" fmla="*/ 0 h 432"/>
                <a:gd name="T11" fmla="*/ 336 w 336"/>
                <a:gd name="T12" fmla="*/ 432 h 4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432">
                  <a:moveTo>
                    <a:pt x="0" y="432"/>
                  </a:moveTo>
                  <a:lnTo>
                    <a:pt x="0" y="0"/>
                  </a:lnTo>
                  <a:lnTo>
                    <a:pt x="336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429" name="Freeform 28"/>
            <p:cNvSpPr>
              <a:spLocks/>
            </p:cNvSpPr>
            <p:nvPr/>
          </p:nvSpPr>
          <p:spPr bwMode="auto">
            <a:xfrm>
              <a:off x="1872" y="1200"/>
              <a:ext cx="1632" cy="192"/>
            </a:xfrm>
            <a:custGeom>
              <a:avLst/>
              <a:gdLst>
                <a:gd name="T0" fmla="*/ 0 w 336"/>
                <a:gd name="T1" fmla="*/ 192 h 432"/>
                <a:gd name="T2" fmla="*/ 0 w 336"/>
                <a:gd name="T3" fmla="*/ 0 h 432"/>
                <a:gd name="T4" fmla="*/ 1632 w 336"/>
                <a:gd name="T5" fmla="*/ 0 h 432"/>
                <a:gd name="T6" fmla="*/ 0 60000 65536"/>
                <a:gd name="T7" fmla="*/ 0 60000 65536"/>
                <a:gd name="T8" fmla="*/ 0 60000 65536"/>
                <a:gd name="T9" fmla="*/ 0 w 336"/>
                <a:gd name="T10" fmla="*/ 0 h 432"/>
                <a:gd name="T11" fmla="*/ 336 w 336"/>
                <a:gd name="T12" fmla="*/ 432 h 4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432">
                  <a:moveTo>
                    <a:pt x="0" y="432"/>
                  </a:moveTo>
                  <a:lnTo>
                    <a:pt x="0" y="0"/>
                  </a:lnTo>
                  <a:lnTo>
                    <a:pt x="336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7414" name="Rectangle 31"/>
          <p:cNvSpPr>
            <a:spLocks noChangeArrowheads="1"/>
          </p:cNvSpPr>
          <p:nvPr/>
        </p:nvSpPr>
        <p:spPr bwMode="auto">
          <a:xfrm>
            <a:off x="990600" y="406400"/>
            <a:ext cx="7250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Tahoma" pitchFamily="34" charset="0"/>
              </a:rPr>
              <a:t>Pengertian Statistika				              Bab 1</a:t>
            </a:r>
            <a:endParaRPr lang="en-US" sz="2000" b="1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021D42-0CA3-434F-BE4A-E008502F965F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000" b="1" smtClean="0">
                <a:solidFill>
                  <a:schemeClr val="accent1"/>
                </a:solidFill>
              </a:rPr>
              <a:t>OUTLINE</a:t>
            </a:r>
          </a:p>
        </p:txBody>
      </p:sp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990600" y="406400"/>
            <a:ext cx="7250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Tahoma" pitchFamily="34" charset="0"/>
              </a:rPr>
              <a:t>Pengertian Statistika				              Bab 1</a:t>
            </a:r>
            <a:endParaRPr lang="en-US" sz="2000" b="1">
              <a:latin typeface="Tahoma" pitchFamily="34" charset="0"/>
            </a:endParaRPr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685800" y="1752600"/>
            <a:ext cx="7543800" cy="4495800"/>
            <a:chOff x="288" y="1152"/>
            <a:chExt cx="4752" cy="2832"/>
          </a:xfrm>
        </p:grpSpPr>
        <p:sp>
          <p:nvSpPr>
            <p:cNvPr id="18438" name="Text Box 5"/>
            <p:cNvSpPr txBox="1">
              <a:spLocks noChangeArrowheads="1"/>
            </p:cNvSpPr>
            <p:nvPr/>
          </p:nvSpPr>
          <p:spPr bwMode="auto">
            <a:xfrm>
              <a:off x="624" y="1152"/>
              <a:ext cx="4416" cy="240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BAGIAN  I  Statistik Deskriptif</a:t>
              </a:r>
            </a:p>
          </p:txBody>
        </p:sp>
        <p:sp>
          <p:nvSpPr>
            <p:cNvPr id="18439" name="Text Box 6"/>
            <p:cNvSpPr txBox="1">
              <a:spLocks noChangeArrowheads="1"/>
            </p:cNvSpPr>
            <p:nvPr/>
          </p:nvSpPr>
          <p:spPr bwMode="auto">
            <a:xfrm>
              <a:off x="3014" y="1451"/>
              <a:ext cx="2025" cy="337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>
                  <a:latin typeface="Tahoma" pitchFamily="34" charset="0"/>
                </a:rPr>
                <a:t>  Pengertian dan Penggunaan Statistika</a:t>
              </a:r>
            </a:p>
          </p:txBody>
        </p:sp>
        <p:sp>
          <p:nvSpPr>
            <p:cNvPr id="18440" name="Text Box 7"/>
            <p:cNvSpPr txBox="1">
              <a:spLocks noChangeArrowheads="1"/>
            </p:cNvSpPr>
            <p:nvPr/>
          </p:nvSpPr>
          <p:spPr bwMode="auto">
            <a:xfrm>
              <a:off x="3024" y="1940"/>
              <a:ext cx="2016" cy="21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>
                  <a:latin typeface="Tahoma" pitchFamily="34" charset="0"/>
                </a:rPr>
                <a:t>  Jenis-Jenis Statistika</a:t>
              </a:r>
            </a:p>
          </p:txBody>
        </p:sp>
        <p:sp>
          <p:nvSpPr>
            <p:cNvPr id="18441" name="Text Box 8"/>
            <p:cNvSpPr txBox="1">
              <a:spLocks noChangeArrowheads="1"/>
            </p:cNvSpPr>
            <p:nvPr/>
          </p:nvSpPr>
          <p:spPr bwMode="auto">
            <a:xfrm>
              <a:off x="3024" y="2281"/>
              <a:ext cx="2016" cy="21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>
                  <a:latin typeface="Tahoma" pitchFamily="34" charset="0"/>
                </a:rPr>
                <a:t>Jenis-Jenis Data</a:t>
              </a:r>
            </a:p>
          </p:txBody>
        </p:sp>
        <p:sp>
          <p:nvSpPr>
            <p:cNvPr id="18442" name="Text Box 9"/>
            <p:cNvSpPr txBox="1">
              <a:spLocks noChangeArrowheads="1"/>
            </p:cNvSpPr>
            <p:nvPr/>
          </p:nvSpPr>
          <p:spPr bwMode="auto">
            <a:xfrm>
              <a:off x="3024" y="2581"/>
              <a:ext cx="2016" cy="201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>
                  <a:latin typeface="Tahoma" pitchFamily="34" charset="0"/>
                </a:rPr>
                <a:t>Sumber Data Statistika</a:t>
              </a:r>
            </a:p>
          </p:txBody>
        </p:sp>
        <p:sp>
          <p:nvSpPr>
            <p:cNvPr id="18443" name="Text Box 10"/>
            <p:cNvSpPr txBox="1">
              <a:spLocks noChangeArrowheads="1"/>
            </p:cNvSpPr>
            <p:nvPr/>
          </p:nvSpPr>
          <p:spPr bwMode="auto">
            <a:xfrm>
              <a:off x="3024" y="2918"/>
              <a:ext cx="2016" cy="20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>
                  <a:latin typeface="Tahoma" pitchFamily="34" charset="0"/>
                </a:rPr>
                <a:t>Skala Pengukuran</a:t>
              </a:r>
            </a:p>
          </p:txBody>
        </p:sp>
        <p:sp>
          <p:nvSpPr>
            <p:cNvPr id="18444" name="Text Box 11"/>
            <p:cNvSpPr txBox="1">
              <a:spLocks noChangeArrowheads="1"/>
            </p:cNvSpPr>
            <p:nvPr/>
          </p:nvSpPr>
          <p:spPr bwMode="auto">
            <a:xfrm>
              <a:off x="3024" y="3252"/>
              <a:ext cx="2016" cy="24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>
                  <a:latin typeface="Tahoma" pitchFamily="34" charset="0"/>
                </a:rPr>
                <a:t>Beberapa Alat Bantu Belajar</a:t>
              </a:r>
            </a:p>
          </p:txBody>
        </p:sp>
        <p:sp>
          <p:nvSpPr>
            <p:cNvPr id="18445" name="Text Box 12"/>
            <p:cNvSpPr txBox="1">
              <a:spLocks noChangeArrowheads="1"/>
            </p:cNvSpPr>
            <p:nvPr/>
          </p:nvSpPr>
          <p:spPr bwMode="auto">
            <a:xfrm>
              <a:off x="3024" y="3600"/>
              <a:ext cx="2016" cy="38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>
                  <a:latin typeface="Tahoma" pitchFamily="34" charset="0"/>
                </a:rPr>
                <a:t>Alat Bantu Program Statistika dengan Komputer</a:t>
              </a:r>
            </a:p>
          </p:txBody>
        </p:sp>
        <p:sp>
          <p:nvSpPr>
            <p:cNvPr id="18446" name="Text Box 13"/>
            <p:cNvSpPr txBox="1">
              <a:spLocks noChangeArrowheads="1"/>
            </p:cNvSpPr>
            <p:nvPr/>
          </p:nvSpPr>
          <p:spPr bwMode="auto">
            <a:xfrm>
              <a:off x="662" y="1467"/>
              <a:ext cx="1764" cy="25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Pengertian Statistika</a:t>
              </a:r>
            </a:p>
          </p:txBody>
        </p:sp>
        <p:sp>
          <p:nvSpPr>
            <p:cNvPr id="18447" name="Text Box 14"/>
            <p:cNvSpPr txBox="1">
              <a:spLocks noChangeArrowheads="1"/>
            </p:cNvSpPr>
            <p:nvPr/>
          </p:nvSpPr>
          <p:spPr bwMode="auto">
            <a:xfrm>
              <a:off x="662" y="1846"/>
              <a:ext cx="1764" cy="25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Penyajian Data</a:t>
              </a:r>
            </a:p>
          </p:txBody>
        </p:sp>
        <p:sp>
          <p:nvSpPr>
            <p:cNvPr id="18448" name="Text Box 15"/>
            <p:cNvSpPr txBox="1">
              <a:spLocks noChangeArrowheads="1"/>
            </p:cNvSpPr>
            <p:nvPr/>
          </p:nvSpPr>
          <p:spPr bwMode="auto">
            <a:xfrm>
              <a:off x="662" y="2643"/>
              <a:ext cx="1764" cy="25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Ukuran Penyebaran</a:t>
              </a:r>
            </a:p>
          </p:txBody>
        </p:sp>
        <p:sp>
          <p:nvSpPr>
            <p:cNvPr id="18449" name="Text Box 16"/>
            <p:cNvSpPr txBox="1">
              <a:spLocks noChangeArrowheads="1"/>
            </p:cNvSpPr>
            <p:nvPr/>
          </p:nvSpPr>
          <p:spPr bwMode="auto">
            <a:xfrm>
              <a:off x="662" y="2243"/>
              <a:ext cx="1764" cy="25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Ukuran Pemusatan</a:t>
              </a:r>
            </a:p>
          </p:txBody>
        </p:sp>
        <p:sp>
          <p:nvSpPr>
            <p:cNvPr id="18450" name="Text Box 17"/>
            <p:cNvSpPr txBox="1">
              <a:spLocks noChangeArrowheads="1"/>
            </p:cNvSpPr>
            <p:nvPr/>
          </p:nvSpPr>
          <p:spPr bwMode="auto">
            <a:xfrm>
              <a:off x="662" y="3046"/>
              <a:ext cx="1764" cy="25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Angka Indeks</a:t>
              </a:r>
            </a:p>
          </p:txBody>
        </p:sp>
        <p:sp>
          <p:nvSpPr>
            <p:cNvPr id="18451" name="Text Box 18"/>
            <p:cNvSpPr txBox="1">
              <a:spLocks noChangeArrowheads="1"/>
            </p:cNvSpPr>
            <p:nvPr/>
          </p:nvSpPr>
          <p:spPr bwMode="auto">
            <a:xfrm>
              <a:off x="662" y="3437"/>
              <a:ext cx="1764" cy="54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Deret Berkala dan</a:t>
              </a:r>
            </a:p>
            <a:p>
              <a:pPr algn="ctr"/>
              <a:r>
                <a:rPr lang="en-US" sz="2000">
                  <a:latin typeface="Tahoma" pitchFamily="34" charset="0"/>
                </a:rPr>
                <a:t>Peramalan</a:t>
              </a:r>
            </a:p>
          </p:txBody>
        </p:sp>
        <p:sp>
          <p:nvSpPr>
            <p:cNvPr id="18452" name="Line 19"/>
            <p:cNvSpPr>
              <a:spLocks noChangeShapeType="1"/>
            </p:cNvSpPr>
            <p:nvPr/>
          </p:nvSpPr>
          <p:spPr bwMode="auto">
            <a:xfrm>
              <a:off x="288" y="3144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3" name="Line 20"/>
            <p:cNvSpPr>
              <a:spLocks noChangeShapeType="1"/>
            </p:cNvSpPr>
            <p:nvPr/>
          </p:nvSpPr>
          <p:spPr bwMode="auto">
            <a:xfrm>
              <a:off x="288" y="1613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4" name="Line 21"/>
            <p:cNvSpPr>
              <a:spLocks noChangeShapeType="1"/>
            </p:cNvSpPr>
            <p:nvPr/>
          </p:nvSpPr>
          <p:spPr bwMode="auto">
            <a:xfrm>
              <a:off x="288" y="2013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5" name="Line 22"/>
            <p:cNvSpPr>
              <a:spLocks noChangeShapeType="1"/>
            </p:cNvSpPr>
            <p:nvPr/>
          </p:nvSpPr>
          <p:spPr bwMode="auto">
            <a:xfrm>
              <a:off x="288" y="2782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6" name="Line 23"/>
            <p:cNvSpPr>
              <a:spLocks noChangeShapeType="1"/>
            </p:cNvSpPr>
            <p:nvPr/>
          </p:nvSpPr>
          <p:spPr bwMode="auto">
            <a:xfrm>
              <a:off x="2645" y="2681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7" name="Line 24"/>
            <p:cNvSpPr>
              <a:spLocks noChangeShapeType="1"/>
            </p:cNvSpPr>
            <p:nvPr/>
          </p:nvSpPr>
          <p:spPr bwMode="auto">
            <a:xfrm>
              <a:off x="2645" y="2094"/>
              <a:ext cx="33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8" name="Line 25"/>
            <p:cNvSpPr>
              <a:spLocks noChangeShapeType="1"/>
            </p:cNvSpPr>
            <p:nvPr/>
          </p:nvSpPr>
          <p:spPr bwMode="auto">
            <a:xfrm>
              <a:off x="2645" y="2378"/>
              <a:ext cx="33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9" name="Line 26"/>
            <p:cNvSpPr>
              <a:spLocks noChangeShapeType="1"/>
            </p:cNvSpPr>
            <p:nvPr/>
          </p:nvSpPr>
          <p:spPr bwMode="auto">
            <a:xfrm>
              <a:off x="2645" y="3408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0" name="Line 27"/>
            <p:cNvSpPr>
              <a:spLocks noChangeShapeType="1"/>
            </p:cNvSpPr>
            <p:nvPr/>
          </p:nvSpPr>
          <p:spPr bwMode="auto">
            <a:xfrm>
              <a:off x="2640" y="3792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1" name="Line 28"/>
            <p:cNvSpPr>
              <a:spLocks noChangeShapeType="1"/>
            </p:cNvSpPr>
            <p:nvPr/>
          </p:nvSpPr>
          <p:spPr bwMode="auto">
            <a:xfrm>
              <a:off x="2426" y="1570"/>
              <a:ext cx="5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2" name="Line 29"/>
            <p:cNvSpPr>
              <a:spLocks noChangeShapeType="1"/>
            </p:cNvSpPr>
            <p:nvPr/>
          </p:nvSpPr>
          <p:spPr bwMode="auto">
            <a:xfrm>
              <a:off x="288" y="2352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3" name="Line 30"/>
            <p:cNvSpPr>
              <a:spLocks noChangeShapeType="1"/>
            </p:cNvSpPr>
            <p:nvPr/>
          </p:nvSpPr>
          <p:spPr bwMode="auto">
            <a:xfrm>
              <a:off x="288" y="3552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4" name="Line 31"/>
            <p:cNvSpPr>
              <a:spLocks noChangeShapeType="1"/>
            </p:cNvSpPr>
            <p:nvPr/>
          </p:nvSpPr>
          <p:spPr bwMode="auto">
            <a:xfrm>
              <a:off x="288" y="1296"/>
              <a:ext cx="0" cy="22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5" name="Line 32"/>
            <p:cNvSpPr>
              <a:spLocks noChangeShapeType="1"/>
            </p:cNvSpPr>
            <p:nvPr/>
          </p:nvSpPr>
          <p:spPr bwMode="auto">
            <a:xfrm>
              <a:off x="288" y="129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6" name="Line 33"/>
            <p:cNvSpPr>
              <a:spLocks noChangeShapeType="1"/>
            </p:cNvSpPr>
            <p:nvPr/>
          </p:nvSpPr>
          <p:spPr bwMode="auto">
            <a:xfrm>
              <a:off x="2640" y="1584"/>
              <a:ext cx="0" cy="22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7" name="Line 34"/>
            <p:cNvSpPr>
              <a:spLocks noChangeShapeType="1"/>
            </p:cNvSpPr>
            <p:nvPr/>
          </p:nvSpPr>
          <p:spPr bwMode="auto">
            <a:xfrm>
              <a:off x="2640" y="3024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B1AF1A-4291-4389-8D10-D3A9D02BB299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914400" y="1066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accent1"/>
                </a:solidFill>
                <a:latin typeface="Tahoma" pitchFamily="34" charset="0"/>
              </a:rPr>
              <a:t>SUMBER DATA STATISTIKA</a:t>
            </a:r>
          </a:p>
        </p:txBody>
      </p:sp>
      <p:sp>
        <p:nvSpPr>
          <p:cNvPr id="19460" name="Rectangle 3"/>
          <p:cNvSpPr>
            <a:spLocks noChangeArrowheads="1"/>
          </p:cNvSpPr>
          <p:nvPr/>
        </p:nvSpPr>
        <p:spPr bwMode="auto">
          <a:xfrm>
            <a:off x="2528888" y="2114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381000" y="2057400"/>
            <a:ext cx="8458200" cy="3914775"/>
            <a:chOff x="480" y="1296"/>
            <a:chExt cx="5088" cy="2466"/>
          </a:xfrm>
        </p:grpSpPr>
        <p:sp>
          <p:nvSpPr>
            <p:cNvPr id="19463" name="Oval 5"/>
            <p:cNvSpPr>
              <a:spLocks noChangeArrowheads="1"/>
            </p:cNvSpPr>
            <p:nvPr/>
          </p:nvSpPr>
          <p:spPr bwMode="auto">
            <a:xfrm>
              <a:off x="480" y="2208"/>
              <a:ext cx="912" cy="52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000" b="1">
                  <a:latin typeface="Tahoma" pitchFamily="34" charset="0"/>
                </a:rPr>
                <a:t>DATA</a:t>
              </a:r>
            </a:p>
          </p:txBody>
        </p:sp>
        <p:sp>
          <p:nvSpPr>
            <p:cNvPr id="19464" name="Oval 6"/>
            <p:cNvSpPr>
              <a:spLocks noChangeArrowheads="1"/>
            </p:cNvSpPr>
            <p:nvPr/>
          </p:nvSpPr>
          <p:spPr bwMode="auto">
            <a:xfrm>
              <a:off x="1200" y="1536"/>
              <a:ext cx="1632" cy="57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000">
                  <a:latin typeface="Tahoma" pitchFamily="34" charset="0"/>
                </a:rPr>
                <a:t>Data Primer</a:t>
              </a:r>
            </a:p>
          </p:txBody>
        </p:sp>
        <p:sp>
          <p:nvSpPr>
            <p:cNvPr id="19465" name="Text Box 7"/>
            <p:cNvSpPr txBox="1">
              <a:spLocks noChangeArrowheads="1"/>
            </p:cNvSpPr>
            <p:nvPr/>
          </p:nvSpPr>
          <p:spPr bwMode="auto">
            <a:xfrm>
              <a:off x="3408" y="1296"/>
              <a:ext cx="2160" cy="1028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eaLnBrk="1" hangingPunct="1">
                <a:buFont typeface="Wingdings" pitchFamily="2" charset="2"/>
                <a:buAutoNum type="arabicPeriod"/>
              </a:pPr>
              <a:r>
                <a:rPr lang="en-US" sz="2000">
                  <a:latin typeface="Tahoma" pitchFamily="34" charset="0"/>
                </a:rPr>
                <a:t>Wawancara langsung</a:t>
              </a:r>
            </a:p>
            <a:p>
              <a:pPr marL="457200" indent="-457200" eaLnBrk="1" hangingPunct="1">
                <a:buFont typeface="Wingdings" pitchFamily="2" charset="2"/>
                <a:buAutoNum type="arabicPeriod"/>
              </a:pPr>
              <a:r>
                <a:rPr lang="en-US" sz="2000">
                  <a:latin typeface="Tahoma" pitchFamily="34" charset="0"/>
                </a:rPr>
                <a:t>Wawancara tidak langsung</a:t>
              </a:r>
            </a:p>
            <a:p>
              <a:pPr marL="457200" indent="-457200" eaLnBrk="1" hangingPunct="1">
                <a:buFont typeface="Wingdings" pitchFamily="2" charset="2"/>
                <a:buAutoNum type="arabicPeriod"/>
              </a:pPr>
              <a:r>
                <a:rPr lang="en-US" sz="2000">
                  <a:latin typeface="Tahoma" pitchFamily="34" charset="0"/>
                </a:rPr>
                <a:t>Pengisian kuisioner</a:t>
              </a:r>
            </a:p>
            <a:p>
              <a:pPr marL="457200" indent="-457200" eaLnBrk="1" hangingPunct="1">
                <a:buFont typeface="Wingdings" pitchFamily="2" charset="2"/>
                <a:buAutoNum type="arabicPeriod"/>
              </a:pPr>
              <a:r>
                <a:rPr lang="en-US" sz="2000">
                  <a:latin typeface="Tahoma" pitchFamily="34" charset="0"/>
                </a:rPr>
                <a:t>Observasi (pengamatan)</a:t>
              </a:r>
            </a:p>
          </p:txBody>
        </p:sp>
        <p:sp>
          <p:nvSpPr>
            <p:cNvPr id="19466" name="Oval 8"/>
            <p:cNvSpPr>
              <a:spLocks noChangeArrowheads="1"/>
            </p:cNvSpPr>
            <p:nvPr/>
          </p:nvSpPr>
          <p:spPr bwMode="auto">
            <a:xfrm>
              <a:off x="1200" y="2880"/>
              <a:ext cx="1632" cy="57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000">
                  <a:latin typeface="Tahoma" pitchFamily="34" charset="0"/>
                </a:rPr>
                <a:t>Data Sekunder</a:t>
              </a:r>
            </a:p>
          </p:txBody>
        </p:sp>
        <p:sp>
          <p:nvSpPr>
            <p:cNvPr id="19467" name="Text Box 9"/>
            <p:cNvSpPr txBox="1">
              <a:spLocks noChangeArrowheads="1"/>
            </p:cNvSpPr>
            <p:nvPr/>
          </p:nvSpPr>
          <p:spPr bwMode="auto">
            <a:xfrm>
              <a:off x="3408" y="2726"/>
              <a:ext cx="2160" cy="1036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eaLnBrk="1" hangingPunct="1"/>
              <a:r>
                <a:rPr lang="en-US" sz="2000">
                  <a:latin typeface="Tahoma" pitchFamily="34" charset="0"/>
                </a:rPr>
                <a:t>Data dari pihak lain:</a:t>
              </a:r>
            </a:p>
            <a:p>
              <a:pPr marL="457200" indent="-457200" eaLnBrk="1" hangingPunct="1">
                <a:buFont typeface="Wingdings" pitchFamily="2" charset="2"/>
                <a:buAutoNum type="arabicPeriod"/>
              </a:pPr>
              <a:r>
                <a:rPr lang="en-US" sz="2000">
                  <a:latin typeface="Tahoma" pitchFamily="34" charset="0"/>
                </a:rPr>
                <a:t>BPS</a:t>
              </a:r>
            </a:p>
            <a:p>
              <a:pPr marL="457200" indent="-457200" eaLnBrk="1" hangingPunct="1">
                <a:buFont typeface="Wingdings" pitchFamily="2" charset="2"/>
                <a:buAutoNum type="arabicPeriod"/>
              </a:pPr>
              <a:r>
                <a:rPr lang="en-US" sz="2000">
                  <a:latin typeface="Tahoma" pitchFamily="34" charset="0"/>
                </a:rPr>
                <a:t>Bank Indonesia</a:t>
              </a:r>
            </a:p>
            <a:p>
              <a:pPr marL="457200" indent="-457200" eaLnBrk="1" hangingPunct="1">
                <a:buFont typeface="Wingdings" pitchFamily="2" charset="2"/>
                <a:buAutoNum type="arabicPeriod"/>
              </a:pPr>
              <a:r>
                <a:rPr lang="en-US" sz="2000">
                  <a:latin typeface="Tahoma" pitchFamily="34" charset="0"/>
                </a:rPr>
                <a:t>World Bank, IMF</a:t>
              </a:r>
            </a:p>
            <a:p>
              <a:pPr marL="457200" indent="-457200" eaLnBrk="1" hangingPunct="1">
                <a:buFont typeface="Wingdings" pitchFamily="2" charset="2"/>
                <a:buAutoNum type="arabicPeriod"/>
              </a:pPr>
              <a:r>
                <a:rPr lang="en-US" sz="2000">
                  <a:latin typeface="Tahoma" pitchFamily="34" charset="0"/>
                </a:rPr>
                <a:t>FAO dll</a:t>
              </a:r>
            </a:p>
          </p:txBody>
        </p:sp>
        <p:sp>
          <p:nvSpPr>
            <p:cNvPr id="19468" name="Freeform 10"/>
            <p:cNvSpPr>
              <a:spLocks/>
            </p:cNvSpPr>
            <p:nvPr/>
          </p:nvSpPr>
          <p:spPr bwMode="auto">
            <a:xfrm>
              <a:off x="912" y="1824"/>
              <a:ext cx="288" cy="384"/>
            </a:xfrm>
            <a:custGeom>
              <a:avLst/>
              <a:gdLst>
                <a:gd name="T0" fmla="*/ 0 w 288"/>
                <a:gd name="T1" fmla="*/ 384 h 384"/>
                <a:gd name="T2" fmla="*/ 0 w 288"/>
                <a:gd name="T3" fmla="*/ 0 h 384"/>
                <a:gd name="T4" fmla="*/ 288 w 288"/>
                <a:gd name="T5" fmla="*/ 0 h 384"/>
                <a:gd name="T6" fmla="*/ 0 60000 65536"/>
                <a:gd name="T7" fmla="*/ 0 60000 65536"/>
                <a:gd name="T8" fmla="*/ 0 60000 65536"/>
                <a:gd name="T9" fmla="*/ 0 w 288"/>
                <a:gd name="T10" fmla="*/ 0 h 384"/>
                <a:gd name="T11" fmla="*/ 288 w 288"/>
                <a:gd name="T12" fmla="*/ 384 h 3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384">
                  <a:moveTo>
                    <a:pt x="0" y="384"/>
                  </a:moveTo>
                  <a:lnTo>
                    <a:pt x="0" y="0"/>
                  </a:lnTo>
                  <a:lnTo>
                    <a:pt x="288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469" name="Freeform 11"/>
            <p:cNvSpPr>
              <a:spLocks/>
            </p:cNvSpPr>
            <p:nvPr/>
          </p:nvSpPr>
          <p:spPr bwMode="auto">
            <a:xfrm>
              <a:off x="912" y="2736"/>
              <a:ext cx="288" cy="480"/>
            </a:xfrm>
            <a:custGeom>
              <a:avLst/>
              <a:gdLst>
                <a:gd name="T0" fmla="*/ 0 w 288"/>
                <a:gd name="T1" fmla="*/ 0 h 480"/>
                <a:gd name="T2" fmla="*/ 0 w 288"/>
                <a:gd name="T3" fmla="*/ 480 h 480"/>
                <a:gd name="T4" fmla="*/ 288 w 288"/>
                <a:gd name="T5" fmla="*/ 480 h 480"/>
                <a:gd name="T6" fmla="*/ 0 60000 65536"/>
                <a:gd name="T7" fmla="*/ 0 60000 65536"/>
                <a:gd name="T8" fmla="*/ 0 60000 65536"/>
                <a:gd name="T9" fmla="*/ 0 w 288"/>
                <a:gd name="T10" fmla="*/ 0 h 480"/>
                <a:gd name="T11" fmla="*/ 288 w 288"/>
                <a:gd name="T12" fmla="*/ 480 h 4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480">
                  <a:moveTo>
                    <a:pt x="0" y="0"/>
                  </a:moveTo>
                  <a:lnTo>
                    <a:pt x="0" y="480"/>
                  </a:lnTo>
                  <a:lnTo>
                    <a:pt x="288" y="48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470" name="Line 12"/>
            <p:cNvSpPr>
              <a:spLocks noChangeShapeType="1"/>
            </p:cNvSpPr>
            <p:nvPr/>
          </p:nvSpPr>
          <p:spPr bwMode="auto">
            <a:xfrm>
              <a:off x="2832" y="1824"/>
              <a:ext cx="4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471" name="Line 13"/>
            <p:cNvSpPr>
              <a:spLocks noChangeShapeType="1"/>
            </p:cNvSpPr>
            <p:nvPr/>
          </p:nvSpPr>
          <p:spPr bwMode="auto">
            <a:xfrm>
              <a:off x="2832" y="3168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9462" name="Rectangle 16"/>
          <p:cNvSpPr>
            <a:spLocks noChangeArrowheads="1"/>
          </p:cNvSpPr>
          <p:nvPr/>
        </p:nvSpPr>
        <p:spPr bwMode="auto">
          <a:xfrm>
            <a:off x="990600" y="406400"/>
            <a:ext cx="7250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Tahoma" pitchFamily="34" charset="0"/>
              </a:rPr>
              <a:t>Pengertian Statistika				              Bab 1</a:t>
            </a:r>
            <a:endParaRPr lang="en-US" sz="2000" b="1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5D2499-745A-4CDA-952E-D6B258F3AB26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000" b="1" smtClean="0">
                <a:solidFill>
                  <a:schemeClr val="accent1"/>
                </a:solidFill>
              </a:rPr>
              <a:t>OUTLINE</a:t>
            </a:r>
          </a:p>
        </p:txBody>
      </p:sp>
      <p:sp>
        <p:nvSpPr>
          <p:cNvPr id="20484" name="Rectangle 3"/>
          <p:cNvSpPr>
            <a:spLocks noChangeArrowheads="1"/>
          </p:cNvSpPr>
          <p:nvPr/>
        </p:nvSpPr>
        <p:spPr bwMode="auto">
          <a:xfrm>
            <a:off x="990600" y="406400"/>
            <a:ext cx="7250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Tahoma" pitchFamily="34" charset="0"/>
              </a:rPr>
              <a:t>Pengertian Statistika				              Bab 1</a:t>
            </a:r>
            <a:endParaRPr lang="en-US" sz="2000" b="1">
              <a:latin typeface="Tahoma" pitchFamily="34" charset="0"/>
            </a:endParaRPr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457200" y="1828800"/>
            <a:ext cx="7543800" cy="4495800"/>
            <a:chOff x="288" y="1152"/>
            <a:chExt cx="4752" cy="2832"/>
          </a:xfrm>
        </p:grpSpPr>
        <p:sp>
          <p:nvSpPr>
            <p:cNvPr id="20486" name="Text Box 5"/>
            <p:cNvSpPr txBox="1">
              <a:spLocks noChangeArrowheads="1"/>
            </p:cNvSpPr>
            <p:nvPr/>
          </p:nvSpPr>
          <p:spPr bwMode="auto">
            <a:xfrm>
              <a:off x="624" y="1152"/>
              <a:ext cx="4416" cy="240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BAGIAN  I  Statistik Deskriptif</a:t>
              </a:r>
            </a:p>
          </p:txBody>
        </p:sp>
        <p:sp>
          <p:nvSpPr>
            <p:cNvPr id="20487" name="Text Box 6"/>
            <p:cNvSpPr txBox="1">
              <a:spLocks noChangeArrowheads="1"/>
            </p:cNvSpPr>
            <p:nvPr/>
          </p:nvSpPr>
          <p:spPr bwMode="auto">
            <a:xfrm>
              <a:off x="3014" y="1451"/>
              <a:ext cx="2025" cy="337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>
                  <a:latin typeface="Tahoma" pitchFamily="34" charset="0"/>
                </a:rPr>
                <a:t>  Pengertian dan Penggunaan Statistika</a:t>
              </a:r>
            </a:p>
          </p:txBody>
        </p:sp>
        <p:sp>
          <p:nvSpPr>
            <p:cNvPr id="20488" name="Text Box 7"/>
            <p:cNvSpPr txBox="1">
              <a:spLocks noChangeArrowheads="1"/>
            </p:cNvSpPr>
            <p:nvPr/>
          </p:nvSpPr>
          <p:spPr bwMode="auto">
            <a:xfrm>
              <a:off x="3024" y="1940"/>
              <a:ext cx="2016" cy="21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>
                  <a:latin typeface="Tahoma" pitchFamily="34" charset="0"/>
                </a:rPr>
                <a:t>  Jenis-Jenis Statistika</a:t>
              </a:r>
            </a:p>
          </p:txBody>
        </p:sp>
        <p:sp>
          <p:nvSpPr>
            <p:cNvPr id="20489" name="Text Box 8"/>
            <p:cNvSpPr txBox="1">
              <a:spLocks noChangeArrowheads="1"/>
            </p:cNvSpPr>
            <p:nvPr/>
          </p:nvSpPr>
          <p:spPr bwMode="auto">
            <a:xfrm>
              <a:off x="3024" y="2281"/>
              <a:ext cx="2016" cy="21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>
                  <a:latin typeface="Tahoma" pitchFamily="34" charset="0"/>
                </a:rPr>
                <a:t>Jenis-Jenis Data</a:t>
              </a:r>
            </a:p>
          </p:txBody>
        </p:sp>
        <p:sp>
          <p:nvSpPr>
            <p:cNvPr id="20490" name="Text Box 9"/>
            <p:cNvSpPr txBox="1">
              <a:spLocks noChangeArrowheads="1"/>
            </p:cNvSpPr>
            <p:nvPr/>
          </p:nvSpPr>
          <p:spPr bwMode="auto">
            <a:xfrm>
              <a:off x="3024" y="2581"/>
              <a:ext cx="2016" cy="20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>
                  <a:latin typeface="Tahoma" pitchFamily="34" charset="0"/>
                </a:rPr>
                <a:t>Sumber Data Statistika</a:t>
              </a:r>
            </a:p>
          </p:txBody>
        </p:sp>
        <p:sp>
          <p:nvSpPr>
            <p:cNvPr id="20491" name="Text Box 10"/>
            <p:cNvSpPr txBox="1">
              <a:spLocks noChangeArrowheads="1"/>
            </p:cNvSpPr>
            <p:nvPr/>
          </p:nvSpPr>
          <p:spPr bwMode="auto">
            <a:xfrm>
              <a:off x="3024" y="2918"/>
              <a:ext cx="2016" cy="200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>
                  <a:latin typeface="Tahoma" pitchFamily="34" charset="0"/>
                </a:rPr>
                <a:t>Skala Pengukuran</a:t>
              </a:r>
            </a:p>
          </p:txBody>
        </p:sp>
        <p:sp>
          <p:nvSpPr>
            <p:cNvPr id="20492" name="Text Box 11"/>
            <p:cNvSpPr txBox="1">
              <a:spLocks noChangeArrowheads="1"/>
            </p:cNvSpPr>
            <p:nvPr/>
          </p:nvSpPr>
          <p:spPr bwMode="auto">
            <a:xfrm>
              <a:off x="3024" y="3252"/>
              <a:ext cx="2016" cy="24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>
                  <a:latin typeface="Tahoma" pitchFamily="34" charset="0"/>
                </a:rPr>
                <a:t>Beberapa Alat Bantu Belajar</a:t>
              </a:r>
            </a:p>
          </p:txBody>
        </p:sp>
        <p:sp>
          <p:nvSpPr>
            <p:cNvPr id="20493" name="Text Box 12"/>
            <p:cNvSpPr txBox="1">
              <a:spLocks noChangeArrowheads="1"/>
            </p:cNvSpPr>
            <p:nvPr/>
          </p:nvSpPr>
          <p:spPr bwMode="auto">
            <a:xfrm>
              <a:off x="3024" y="3600"/>
              <a:ext cx="2016" cy="38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>
                  <a:latin typeface="Tahoma" pitchFamily="34" charset="0"/>
                </a:rPr>
                <a:t>Alat Bantu Program Statistika dengan Komputer</a:t>
              </a:r>
            </a:p>
          </p:txBody>
        </p:sp>
        <p:sp>
          <p:nvSpPr>
            <p:cNvPr id="20494" name="Text Box 13"/>
            <p:cNvSpPr txBox="1">
              <a:spLocks noChangeArrowheads="1"/>
            </p:cNvSpPr>
            <p:nvPr/>
          </p:nvSpPr>
          <p:spPr bwMode="auto">
            <a:xfrm>
              <a:off x="662" y="1467"/>
              <a:ext cx="1764" cy="25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Pengertian Statistika</a:t>
              </a:r>
            </a:p>
          </p:txBody>
        </p:sp>
        <p:sp>
          <p:nvSpPr>
            <p:cNvPr id="20495" name="Text Box 14"/>
            <p:cNvSpPr txBox="1">
              <a:spLocks noChangeArrowheads="1"/>
            </p:cNvSpPr>
            <p:nvPr/>
          </p:nvSpPr>
          <p:spPr bwMode="auto">
            <a:xfrm>
              <a:off x="662" y="1846"/>
              <a:ext cx="1764" cy="25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Penyajian Data</a:t>
              </a:r>
            </a:p>
          </p:txBody>
        </p:sp>
        <p:sp>
          <p:nvSpPr>
            <p:cNvPr id="20496" name="Text Box 15"/>
            <p:cNvSpPr txBox="1">
              <a:spLocks noChangeArrowheads="1"/>
            </p:cNvSpPr>
            <p:nvPr/>
          </p:nvSpPr>
          <p:spPr bwMode="auto">
            <a:xfrm>
              <a:off x="662" y="2643"/>
              <a:ext cx="1764" cy="25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Ukuran Penyebaran</a:t>
              </a:r>
            </a:p>
          </p:txBody>
        </p:sp>
        <p:sp>
          <p:nvSpPr>
            <p:cNvPr id="20497" name="Text Box 16"/>
            <p:cNvSpPr txBox="1">
              <a:spLocks noChangeArrowheads="1"/>
            </p:cNvSpPr>
            <p:nvPr/>
          </p:nvSpPr>
          <p:spPr bwMode="auto">
            <a:xfrm>
              <a:off x="662" y="2243"/>
              <a:ext cx="1764" cy="25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Ukuran Pemusatan</a:t>
              </a:r>
            </a:p>
          </p:txBody>
        </p:sp>
        <p:sp>
          <p:nvSpPr>
            <p:cNvPr id="20498" name="Text Box 17"/>
            <p:cNvSpPr txBox="1">
              <a:spLocks noChangeArrowheads="1"/>
            </p:cNvSpPr>
            <p:nvPr/>
          </p:nvSpPr>
          <p:spPr bwMode="auto">
            <a:xfrm>
              <a:off x="662" y="3046"/>
              <a:ext cx="1764" cy="25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Angka Indeks</a:t>
              </a:r>
            </a:p>
          </p:txBody>
        </p:sp>
        <p:sp>
          <p:nvSpPr>
            <p:cNvPr id="20499" name="Text Box 18"/>
            <p:cNvSpPr txBox="1">
              <a:spLocks noChangeArrowheads="1"/>
            </p:cNvSpPr>
            <p:nvPr/>
          </p:nvSpPr>
          <p:spPr bwMode="auto">
            <a:xfrm>
              <a:off x="662" y="3437"/>
              <a:ext cx="1764" cy="54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Deret Berkala dan</a:t>
              </a:r>
            </a:p>
            <a:p>
              <a:pPr algn="ctr"/>
              <a:r>
                <a:rPr lang="en-US" sz="2000">
                  <a:latin typeface="Tahoma" pitchFamily="34" charset="0"/>
                </a:rPr>
                <a:t>Peramalan</a:t>
              </a:r>
            </a:p>
          </p:txBody>
        </p:sp>
        <p:sp>
          <p:nvSpPr>
            <p:cNvPr id="20500" name="Line 19"/>
            <p:cNvSpPr>
              <a:spLocks noChangeShapeType="1"/>
            </p:cNvSpPr>
            <p:nvPr/>
          </p:nvSpPr>
          <p:spPr bwMode="auto">
            <a:xfrm>
              <a:off x="288" y="3144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1" name="Line 20"/>
            <p:cNvSpPr>
              <a:spLocks noChangeShapeType="1"/>
            </p:cNvSpPr>
            <p:nvPr/>
          </p:nvSpPr>
          <p:spPr bwMode="auto">
            <a:xfrm>
              <a:off x="288" y="1613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2" name="Line 21"/>
            <p:cNvSpPr>
              <a:spLocks noChangeShapeType="1"/>
            </p:cNvSpPr>
            <p:nvPr/>
          </p:nvSpPr>
          <p:spPr bwMode="auto">
            <a:xfrm>
              <a:off x="288" y="2013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3" name="Line 22"/>
            <p:cNvSpPr>
              <a:spLocks noChangeShapeType="1"/>
            </p:cNvSpPr>
            <p:nvPr/>
          </p:nvSpPr>
          <p:spPr bwMode="auto">
            <a:xfrm>
              <a:off x="288" y="2782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4" name="Line 23"/>
            <p:cNvSpPr>
              <a:spLocks noChangeShapeType="1"/>
            </p:cNvSpPr>
            <p:nvPr/>
          </p:nvSpPr>
          <p:spPr bwMode="auto">
            <a:xfrm>
              <a:off x="2645" y="2681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5" name="Line 24"/>
            <p:cNvSpPr>
              <a:spLocks noChangeShapeType="1"/>
            </p:cNvSpPr>
            <p:nvPr/>
          </p:nvSpPr>
          <p:spPr bwMode="auto">
            <a:xfrm>
              <a:off x="2645" y="2094"/>
              <a:ext cx="33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6" name="Line 25"/>
            <p:cNvSpPr>
              <a:spLocks noChangeShapeType="1"/>
            </p:cNvSpPr>
            <p:nvPr/>
          </p:nvSpPr>
          <p:spPr bwMode="auto">
            <a:xfrm>
              <a:off x="2645" y="2378"/>
              <a:ext cx="33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7" name="Line 26"/>
            <p:cNvSpPr>
              <a:spLocks noChangeShapeType="1"/>
            </p:cNvSpPr>
            <p:nvPr/>
          </p:nvSpPr>
          <p:spPr bwMode="auto">
            <a:xfrm>
              <a:off x="2645" y="3408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8" name="Line 27"/>
            <p:cNvSpPr>
              <a:spLocks noChangeShapeType="1"/>
            </p:cNvSpPr>
            <p:nvPr/>
          </p:nvSpPr>
          <p:spPr bwMode="auto">
            <a:xfrm>
              <a:off x="2640" y="3792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9" name="Line 28"/>
            <p:cNvSpPr>
              <a:spLocks noChangeShapeType="1"/>
            </p:cNvSpPr>
            <p:nvPr/>
          </p:nvSpPr>
          <p:spPr bwMode="auto">
            <a:xfrm>
              <a:off x="2426" y="1570"/>
              <a:ext cx="5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0" name="Line 29"/>
            <p:cNvSpPr>
              <a:spLocks noChangeShapeType="1"/>
            </p:cNvSpPr>
            <p:nvPr/>
          </p:nvSpPr>
          <p:spPr bwMode="auto">
            <a:xfrm>
              <a:off x="288" y="2352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1" name="Line 30"/>
            <p:cNvSpPr>
              <a:spLocks noChangeShapeType="1"/>
            </p:cNvSpPr>
            <p:nvPr/>
          </p:nvSpPr>
          <p:spPr bwMode="auto">
            <a:xfrm>
              <a:off x="288" y="3552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2" name="Line 31"/>
            <p:cNvSpPr>
              <a:spLocks noChangeShapeType="1"/>
            </p:cNvSpPr>
            <p:nvPr/>
          </p:nvSpPr>
          <p:spPr bwMode="auto">
            <a:xfrm>
              <a:off x="288" y="1296"/>
              <a:ext cx="0" cy="22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3" name="Line 32"/>
            <p:cNvSpPr>
              <a:spLocks noChangeShapeType="1"/>
            </p:cNvSpPr>
            <p:nvPr/>
          </p:nvSpPr>
          <p:spPr bwMode="auto">
            <a:xfrm>
              <a:off x="288" y="129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4" name="Line 33"/>
            <p:cNvSpPr>
              <a:spLocks noChangeShapeType="1"/>
            </p:cNvSpPr>
            <p:nvPr/>
          </p:nvSpPr>
          <p:spPr bwMode="auto">
            <a:xfrm>
              <a:off x="2640" y="1584"/>
              <a:ext cx="0" cy="22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5" name="Line 34"/>
            <p:cNvSpPr>
              <a:spLocks noChangeShapeType="1"/>
            </p:cNvSpPr>
            <p:nvPr/>
          </p:nvSpPr>
          <p:spPr bwMode="auto">
            <a:xfrm>
              <a:off x="2640" y="3024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87C26B-9432-44BA-BC7A-E557A7588BFA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95234" name="Text Box 2"/>
          <p:cNvSpPr txBox="1">
            <a:spLocks noChangeArrowheads="1"/>
          </p:cNvSpPr>
          <p:nvPr/>
        </p:nvSpPr>
        <p:spPr bwMode="auto">
          <a:xfrm>
            <a:off x="838200" y="2667000"/>
            <a:ext cx="7239000" cy="1016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phony" pitchFamily="34" charset="0"/>
              </a:rPr>
              <a:t>BAB 1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phony" pitchFamily="34" charset="0"/>
              </a:rPr>
              <a:t>PENGERTIAN STATISTIKA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ymphony" pitchFamily="34" charset="0"/>
            </a:endParaRPr>
          </a:p>
        </p:txBody>
      </p:sp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381000" y="2209800"/>
            <a:ext cx="853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1" hangingPunct="1"/>
            <a:r>
              <a:rPr lang="en-US" sz="200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E97BF2-76C0-4666-92B9-36B8A4E03BF7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-228600"/>
            <a:ext cx="7069137" cy="1198562"/>
          </a:xfrm>
        </p:spPr>
        <p:txBody>
          <a:bodyPr/>
          <a:lstStyle/>
          <a:p>
            <a:pPr eaLnBrk="1" hangingPunct="1"/>
            <a:r>
              <a:rPr lang="en-US" sz="2000" b="1" dirty="0" smtClean="0">
                <a:solidFill>
                  <a:schemeClr val="accent1"/>
                </a:solidFill>
              </a:rPr>
              <a:t>SKALA PENGUKURAN</a:t>
            </a:r>
          </a:p>
        </p:txBody>
      </p:sp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381000" y="1371600"/>
            <a:ext cx="8534400" cy="5257800"/>
            <a:chOff x="240" y="1056"/>
            <a:chExt cx="5425" cy="3141"/>
          </a:xfrm>
        </p:grpSpPr>
        <p:sp>
          <p:nvSpPr>
            <p:cNvPr id="21510" name="Rectangle 7"/>
            <p:cNvSpPr>
              <a:spLocks noChangeArrowheads="1"/>
            </p:cNvSpPr>
            <p:nvPr/>
          </p:nvSpPr>
          <p:spPr bwMode="auto">
            <a:xfrm>
              <a:off x="2952" y="2511"/>
              <a:ext cx="2712" cy="1685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None/>
              </a:pPr>
              <a:r>
                <a:rPr lang="en-US" sz="2200" b="1">
                  <a:solidFill>
                    <a:schemeClr val="accent1"/>
                  </a:solidFill>
                </a:rPr>
                <a:t>Skala Rasio</a:t>
              </a:r>
              <a:endParaRPr lang="en-US" sz="2000" b="1">
                <a:solidFill>
                  <a:schemeClr val="bg2"/>
                </a:solidFill>
              </a:endParaRPr>
            </a:p>
            <a:p>
              <a:pPr eaLnBrk="1" hangingPunct="1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None/>
              </a:pPr>
              <a:r>
                <a:rPr lang="en-US" sz="1900"/>
                <a:t>Angka mempunyai sifat nominal, ordinal dan interval serta mempunyai nilai absolut dari objek yang diukur. </a:t>
              </a:r>
            </a:p>
            <a:p>
              <a:pPr eaLnBrk="1" hangingPunct="1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None/>
              </a:pPr>
              <a:r>
                <a:rPr lang="en-US" sz="1900"/>
                <a:t>Contoh: Pada 2012, inflasi Indonesia, 4,3% dan Inflasi AS 2,069%, maka inflasi di Indonesia 2,08 kali inflasi di AS.</a:t>
              </a:r>
            </a:p>
          </p:txBody>
        </p:sp>
        <p:sp>
          <p:nvSpPr>
            <p:cNvPr id="21511" name="Rectangle 6"/>
            <p:cNvSpPr>
              <a:spLocks noChangeArrowheads="1"/>
            </p:cNvSpPr>
            <p:nvPr/>
          </p:nvSpPr>
          <p:spPr bwMode="auto">
            <a:xfrm>
              <a:off x="240" y="2511"/>
              <a:ext cx="2712" cy="1685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r>
                <a:rPr lang="en-US" sz="2200" b="1" dirty="0" err="1">
                  <a:solidFill>
                    <a:schemeClr val="accent1"/>
                  </a:solidFill>
                </a:rPr>
                <a:t>Skala</a:t>
              </a:r>
              <a:r>
                <a:rPr lang="en-US" sz="2200" b="1" dirty="0">
                  <a:solidFill>
                    <a:schemeClr val="accent1"/>
                  </a:solidFill>
                </a:rPr>
                <a:t> Interval</a:t>
              </a:r>
              <a:endParaRPr lang="en-US" sz="2000" b="1" dirty="0">
                <a:solidFill>
                  <a:schemeClr val="bg2"/>
                </a:solidFill>
              </a:endParaRPr>
            </a:p>
            <a:p>
              <a:pPr eaLnBrk="1" hangingPunct="1"/>
              <a:r>
                <a:rPr lang="en-US" sz="2000" dirty="0" err="1"/>
                <a:t>Angka</a:t>
              </a:r>
              <a:r>
                <a:rPr lang="en-US" sz="2000" dirty="0"/>
                <a:t> </a:t>
              </a:r>
              <a:r>
                <a:rPr lang="en-US" sz="2000" dirty="0" err="1"/>
                <a:t>mengandung</a:t>
              </a:r>
              <a:r>
                <a:rPr lang="en-US" sz="2000" dirty="0"/>
                <a:t> </a:t>
              </a:r>
              <a:r>
                <a:rPr lang="en-US" sz="2000" dirty="0" err="1"/>
                <a:t>sifat</a:t>
              </a:r>
              <a:r>
                <a:rPr lang="en-US" sz="2000" dirty="0"/>
                <a:t> ordinal </a:t>
              </a:r>
              <a:r>
                <a:rPr lang="en-US" sz="2000" dirty="0" err="1"/>
                <a:t>dan</a:t>
              </a:r>
              <a:r>
                <a:rPr lang="en-US" sz="2000" dirty="0"/>
                <a:t> </a:t>
              </a:r>
              <a:r>
                <a:rPr lang="en-US" sz="2000" dirty="0" err="1"/>
                <a:t>mempunyai</a:t>
              </a:r>
              <a:r>
                <a:rPr lang="en-US" sz="2000" dirty="0"/>
                <a:t> </a:t>
              </a:r>
              <a:r>
                <a:rPr lang="en-US" sz="2000" dirty="0" err="1"/>
                <a:t>jarak</a:t>
              </a:r>
              <a:r>
                <a:rPr lang="en-US" sz="2000" dirty="0"/>
                <a:t> </a:t>
              </a:r>
              <a:r>
                <a:rPr lang="en-US" sz="2000" dirty="0" err="1"/>
                <a:t>atau</a:t>
              </a:r>
              <a:r>
                <a:rPr lang="en-US" sz="2000" dirty="0"/>
                <a:t> interval. </a:t>
              </a:r>
            </a:p>
            <a:p>
              <a:pPr eaLnBrk="1" hangingPunct="1"/>
              <a:r>
                <a:rPr lang="en-US" sz="2000" dirty="0" err="1"/>
                <a:t>Contoh</a:t>
              </a:r>
              <a:r>
                <a:rPr lang="en-US" sz="2000" dirty="0"/>
                <a:t>: </a:t>
              </a:r>
            </a:p>
            <a:p>
              <a:pPr marL="457200" indent="-457200" eaLnBrk="1" hangingPunct="1"/>
              <a:r>
                <a:rPr lang="en-US" sz="2000" dirty="0"/>
                <a:t>1. </a:t>
              </a:r>
              <a:r>
                <a:rPr lang="en-US" sz="2000" dirty="0" smtClean="0"/>
                <a:t>	</a:t>
              </a:r>
              <a:r>
                <a:rPr lang="en-US" sz="2000" dirty="0" err="1" smtClean="0"/>
                <a:t>Saham</a:t>
              </a:r>
              <a:r>
                <a:rPr lang="en-US" sz="2000" dirty="0" smtClean="0"/>
                <a:t> </a:t>
              </a:r>
              <a:r>
                <a:rPr lang="en-US" sz="2000" dirty="0" err="1"/>
                <a:t>sangat</a:t>
              </a:r>
              <a:r>
                <a:rPr lang="en-US" sz="2000" dirty="0"/>
                <a:t> </a:t>
              </a:r>
              <a:r>
                <a:rPr lang="en-US" sz="2000" dirty="0" err="1"/>
                <a:t>prospektif</a:t>
              </a:r>
              <a:r>
                <a:rPr lang="en-US" sz="2000" dirty="0"/>
                <a:t> </a:t>
              </a:r>
              <a:r>
                <a:rPr lang="en-US" sz="2000" dirty="0" err="1"/>
                <a:t>dengan</a:t>
              </a:r>
              <a:r>
                <a:rPr lang="en-US" sz="2000" dirty="0"/>
                <a:t> </a:t>
              </a:r>
              <a:r>
                <a:rPr lang="en-US" sz="2000" dirty="0" err="1"/>
                <a:t>harga</a:t>
              </a:r>
              <a:r>
                <a:rPr lang="en-US" sz="2000" dirty="0"/>
                <a:t> Rp5.438–6.750, </a:t>
              </a:r>
            </a:p>
            <a:p>
              <a:pPr marL="457200" indent="-457200" eaLnBrk="1" hangingPunct="1"/>
              <a:r>
                <a:rPr lang="en-US" sz="2000" dirty="0"/>
                <a:t>2. </a:t>
              </a:r>
              <a:r>
                <a:rPr lang="en-US" sz="2000" dirty="0" smtClean="0"/>
                <a:t>	</a:t>
              </a:r>
              <a:r>
                <a:rPr lang="en-US" sz="2000" dirty="0" err="1" smtClean="0"/>
                <a:t>Saham</a:t>
              </a:r>
              <a:r>
                <a:rPr lang="en-US" sz="2000" dirty="0" smtClean="0"/>
                <a:t> </a:t>
              </a:r>
              <a:r>
                <a:rPr lang="en-US" sz="2000" dirty="0" err="1"/>
                <a:t>prospektif</a:t>
              </a:r>
              <a:r>
                <a:rPr lang="en-US" sz="2000" dirty="0"/>
                <a:t> Rp4.127–5.438. </a:t>
              </a:r>
            </a:p>
            <a:p>
              <a:pPr eaLnBrk="1" hangingPunct="1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None/>
              </a:pPr>
              <a:endParaRPr lang="en-US" sz="2000" dirty="0"/>
            </a:p>
          </p:txBody>
        </p:sp>
        <p:sp>
          <p:nvSpPr>
            <p:cNvPr id="21512" name="Rectangle 5"/>
            <p:cNvSpPr>
              <a:spLocks noChangeArrowheads="1"/>
            </p:cNvSpPr>
            <p:nvPr/>
          </p:nvSpPr>
          <p:spPr bwMode="auto">
            <a:xfrm>
              <a:off x="2952" y="1056"/>
              <a:ext cx="2712" cy="1455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r>
                <a:rPr lang="en-US" sz="2200" b="1" dirty="0" err="1">
                  <a:solidFill>
                    <a:schemeClr val="accent1"/>
                  </a:solidFill>
                </a:rPr>
                <a:t>Skala</a:t>
              </a:r>
              <a:r>
                <a:rPr lang="en-US" sz="2200" b="1" dirty="0">
                  <a:solidFill>
                    <a:schemeClr val="accent1"/>
                  </a:solidFill>
                </a:rPr>
                <a:t> Ordinal</a:t>
              </a:r>
              <a:endParaRPr lang="en-US" sz="2000" b="1" dirty="0">
                <a:solidFill>
                  <a:schemeClr val="bg2"/>
                </a:solidFill>
              </a:endParaRPr>
            </a:p>
            <a:p>
              <a:pPr eaLnBrk="1" hangingPunct="1"/>
              <a:r>
                <a:rPr lang="en-US" sz="2000" dirty="0" err="1"/>
                <a:t>Angka</a:t>
              </a:r>
              <a:r>
                <a:rPr lang="en-US" sz="2000" dirty="0"/>
                <a:t> </a:t>
              </a:r>
              <a:r>
                <a:rPr lang="en-US" sz="2000" dirty="0" err="1"/>
                <a:t>mengandung</a:t>
              </a:r>
              <a:r>
                <a:rPr lang="en-US" sz="2000" dirty="0"/>
                <a:t> </a:t>
              </a:r>
              <a:r>
                <a:rPr lang="en-US" sz="2000" dirty="0" err="1"/>
                <a:t>pengertian</a:t>
              </a:r>
              <a:r>
                <a:rPr lang="en-US" sz="2000" dirty="0"/>
                <a:t> </a:t>
              </a:r>
              <a:r>
                <a:rPr lang="en-US" sz="2000" dirty="0" err="1"/>
                <a:t>tingkatan</a:t>
              </a:r>
              <a:r>
                <a:rPr lang="en-US" sz="2000" dirty="0"/>
                <a:t>. </a:t>
              </a:r>
            </a:p>
            <a:p>
              <a:pPr eaLnBrk="1" hangingPunct="1"/>
              <a:r>
                <a:rPr lang="en-US" sz="2000" dirty="0" err="1"/>
                <a:t>Contoh</a:t>
              </a:r>
              <a:r>
                <a:rPr lang="en-US" sz="2000" dirty="0"/>
                <a:t>: ranking 1, 2, </a:t>
              </a:r>
              <a:r>
                <a:rPr lang="en-US" sz="2000" dirty="0" err="1"/>
                <a:t>dan</a:t>
              </a:r>
              <a:r>
                <a:rPr lang="en-US" sz="2000" dirty="0"/>
                <a:t> 3. Ranking 1 </a:t>
              </a:r>
              <a:r>
                <a:rPr lang="en-US" sz="2000" dirty="0" err="1"/>
                <a:t>menunjukkan</a:t>
              </a:r>
              <a:r>
                <a:rPr lang="en-US" sz="2000" dirty="0"/>
                <a:t> </a:t>
              </a:r>
              <a:r>
                <a:rPr lang="en-US" sz="2000" dirty="0" err="1"/>
                <a:t>lebih</a:t>
              </a:r>
              <a:r>
                <a:rPr lang="en-US" sz="2000" dirty="0"/>
                <a:t> </a:t>
              </a:r>
              <a:r>
                <a:rPr lang="en-US" sz="2000" dirty="0" err="1"/>
                <a:t>tinggi</a:t>
              </a:r>
              <a:r>
                <a:rPr lang="en-US" sz="2000" dirty="0"/>
                <a:t> </a:t>
              </a:r>
              <a:r>
                <a:rPr lang="en-US" sz="2000" dirty="0" err="1"/>
                <a:t>dari</a:t>
              </a:r>
              <a:r>
                <a:rPr lang="en-US" sz="2000" dirty="0"/>
                <a:t> ranking 2 </a:t>
              </a:r>
              <a:r>
                <a:rPr lang="en-US" sz="2000" dirty="0" err="1"/>
                <a:t>dan</a:t>
              </a:r>
              <a:r>
                <a:rPr lang="en-US" sz="2000" dirty="0"/>
                <a:t> 3.</a:t>
              </a:r>
            </a:p>
            <a:p>
              <a:pPr eaLnBrk="1" hangingPunct="1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None/>
              </a:pPr>
              <a:endParaRPr lang="en-US" sz="2000" dirty="0"/>
            </a:p>
          </p:txBody>
        </p:sp>
        <p:sp>
          <p:nvSpPr>
            <p:cNvPr id="21513" name="Rectangle 4"/>
            <p:cNvSpPr>
              <a:spLocks noChangeArrowheads="1"/>
            </p:cNvSpPr>
            <p:nvPr/>
          </p:nvSpPr>
          <p:spPr bwMode="auto">
            <a:xfrm>
              <a:off x="240" y="1056"/>
              <a:ext cx="2712" cy="1455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114300" indent="-50800" eaLnBrk="1" hangingPunct="1"/>
              <a:r>
                <a:rPr lang="en-US" sz="2200" b="1" dirty="0" err="1">
                  <a:solidFill>
                    <a:schemeClr val="accent1"/>
                  </a:solidFill>
                </a:rPr>
                <a:t>Skala</a:t>
              </a:r>
              <a:r>
                <a:rPr lang="en-US" sz="2200" b="1" dirty="0">
                  <a:solidFill>
                    <a:schemeClr val="accent1"/>
                  </a:solidFill>
                </a:rPr>
                <a:t> Nominal</a:t>
              </a:r>
              <a:endParaRPr lang="en-US" sz="2000" b="1" dirty="0">
                <a:solidFill>
                  <a:schemeClr val="bg2"/>
                </a:solidFill>
              </a:endParaRPr>
            </a:p>
            <a:p>
              <a:pPr marL="114300" indent="-50800" eaLnBrk="1" hangingPunct="1"/>
              <a:r>
                <a:rPr lang="en-US" sz="1600" dirty="0"/>
                <a:t> </a:t>
              </a:r>
              <a:r>
                <a:rPr lang="en-US" sz="2000" dirty="0" err="1"/>
                <a:t>Angka</a:t>
              </a:r>
              <a:r>
                <a:rPr lang="en-US" sz="2000" dirty="0"/>
                <a:t> yang </a:t>
              </a:r>
              <a:r>
                <a:rPr lang="en-US" sz="2000" dirty="0" err="1"/>
                <a:t>diberikan</a:t>
              </a:r>
              <a:r>
                <a:rPr lang="en-US" sz="2000" dirty="0"/>
                <a:t> </a:t>
              </a:r>
              <a:r>
                <a:rPr lang="en-US" sz="2000" dirty="0" err="1"/>
                <a:t>hanya</a:t>
              </a:r>
              <a:r>
                <a:rPr lang="en-US" sz="2000" dirty="0"/>
                <a:t> </a:t>
              </a:r>
              <a:r>
                <a:rPr lang="en-US" sz="2000" dirty="0" err="1"/>
                <a:t>sebagai</a:t>
              </a:r>
              <a:r>
                <a:rPr lang="en-US" sz="2000" dirty="0"/>
                <a:t> label </a:t>
              </a:r>
              <a:r>
                <a:rPr lang="en-US" sz="2000" dirty="0" err="1"/>
                <a:t>saja</a:t>
              </a:r>
              <a:r>
                <a:rPr lang="en-US" sz="2000" dirty="0"/>
                <a:t>. </a:t>
              </a:r>
            </a:p>
            <a:p>
              <a:pPr marL="114300" indent="-50800" eaLnBrk="1" hangingPunct="1"/>
              <a:r>
                <a:rPr lang="en-US" sz="2000" dirty="0"/>
                <a:t> </a:t>
              </a:r>
              <a:r>
                <a:rPr lang="en-US" sz="2000" dirty="0" err="1"/>
                <a:t>Contoh</a:t>
              </a:r>
              <a:r>
                <a:rPr lang="en-US" sz="2000" dirty="0"/>
                <a:t>: </a:t>
              </a:r>
              <a:r>
                <a:rPr lang="en-US" sz="2000" dirty="0" err="1"/>
                <a:t>pria</a:t>
              </a:r>
              <a:r>
                <a:rPr lang="en-US" sz="2000" dirty="0"/>
                <a:t> = 1, </a:t>
              </a:r>
              <a:r>
                <a:rPr lang="en-US" sz="2000" dirty="0" err="1"/>
                <a:t>wanita</a:t>
              </a:r>
              <a:r>
                <a:rPr lang="en-US" sz="2000" dirty="0"/>
                <a:t> = 2, </a:t>
              </a:r>
              <a:r>
                <a:rPr lang="en-US" sz="2000" dirty="0" err="1"/>
                <a:t>dan</a:t>
              </a:r>
              <a:r>
                <a:rPr lang="en-US" sz="2000" dirty="0"/>
                <a:t> </a:t>
              </a:r>
              <a:r>
                <a:rPr lang="en-US" sz="2000" dirty="0" err="1"/>
                <a:t>waria</a:t>
              </a:r>
              <a:r>
                <a:rPr lang="en-US" sz="2000" dirty="0"/>
                <a:t> = 3.</a:t>
              </a:r>
            </a:p>
            <a:p>
              <a:pPr marL="114300" indent="-50800" eaLnBrk="1" hangingPunct="1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None/>
              </a:pPr>
              <a:endParaRPr lang="en-US" sz="2000" dirty="0"/>
            </a:p>
          </p:txBody>
        </p:sp>
        <p:sp>
          <p:nvSpPr>
            <p:cNvPr id="21514" name="Line 8"/>
            <p:cNvSpPr>
              <a:spLocks noChangeShapeType="1"/>
            </p:cNvSpPr>
            <p:nvPr/>
          </p:nvSpPr>
          <p:spPr bwMode="auto">
            <a:xfrm>
              <a:off x="240" y="1056"/>
              <a:ext cx="5424" cy="1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515" name="Line 9"/>
            <p:cNvSpPr>
              <a:spLocks noChangeShapeType="1"/>
            </p:cNvSpPr>
            <p:nvPr/>
          </p:nvSpPr>
          <p:spPr bwMode="auto">
            <a:xfrm>
              <a:off x="240" y="2511"/>
              <a:ext cx="5424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516" name="Line 10"/>
            <p:cNvSpPr>
              <a:spLocks noChangeShapeType="1"/>
            </p:cNvSpPr>
            <p:nvPr/>
          </p:nvSpPr>
          <p:spPr bwMode="auto">
            <a:xfrm>
              <a:off x="240" y="4196"/>
              <a:ext cx="5424" cy="1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517" name="Line 11"/>
            <p:cNvSpPr>
              <a:spLocks noChangeShapeType="1"/>
            </p:cNvSpPr>
            <p:nvPr/>
          </p:nvSpPr>
          <p:spPr bwMode="auto">
            <a:xfrm>
              <a:off x="240" y="1056"/>
              <a:ext cx="1" cy="314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518" name="Line 12"/>
            <p:cNvSpPr>
              <a:spLocks noChangeShapeType="1"/>
            </p:cNvSpPr>
            <p:nvPr/>
          </p:nvSpPr>
          <p:spPr bwMode="auto">
            <a:xfrm>
              <a:off x="2952" y="1056"/>
              <a:ext cx="1" cy="31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519" name="Line 13"/>
            <p:cNvSpPr>
              <a:spLocks noChangeShapeType="1"/>
            </p:cNvSpPr>
            <p:nvPr/>
          </p:nvSpPr>
          <p:spPr bwMode="auto">
            <a:xfrm>
              <a:off x="5664" y="1056"/>
              <a:ext cx="1" cy="314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1509" name="Rectangle 39"/>
          <p:cNvSpPr>
            <a:spLocks noChangeArrowheads="1"/>
          </p:cNvSpPr>
          <p:nvPr/>
        </p:nvSpPr>
        <p:spPr bwMode="auto">
          <a:xfrm>
            <a:off x="990600" y="152400"/>
            <a:ext cx="7250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dirty="0" err="1">
                <a:latin typeface="Tahoma" pitchFamily="34" charset="0"/>
              </a:rPr>
              <a:t>Pengertian</a:t>
            </a:r>
            <a:r>
              <a:rPr lang="en-US" dirty="0">
                <a:latin typeface="Tahoma" pitchFamily="34" charset="0"/>
              </a:rPr>
              <a:t> </a:t>
            </a:r>
            <a:r>
              <a:rPr lang="en-US" dirty="0" err="1">
                <a:latin typeface="Tahoma" pitchFamily="34" charset="0"/>
              </a:rPr>
              <a:t>Statistika</a:t>
            </a:r>
            <a:r>
              <a:rPr lang="en-US" dirty="0">
                <a:latin typeface="Tahoma" pitchFamily="34" charset="0"/>
              </a:rPr>
              <a:t>				              </a:t>
            </a:r>
            <a:r>
              <a:rPr lang="en-US" dirty="0" err="1">
                <a:latin typeface="Tahoma" pitchFamily="34" charset="0"/>
              </a:rPr>
              <a:t>Bab</a:t>
            </a:r>
            <a:r>
              <a:rPr lang="en-US" dirty="0">
                <a:latin typeface="Tahoma" pitchFamily="34" charset="0"/>
              </a:rPr>
              <a:t> 1</a:t>
            </a:r>
            <a:endParaRPr lang="en-US" sz="2000" b="1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3ACDCD-3E60-4542-9F63-DE5CB130F1D4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000" b="1" smtClean="0">
                <a:solidFill>
                  <a:schemeClr val="accent1"/>
                </a:solidFill>
              </a:rPr>
              <a:t>OUTLINE</a:t>
            </a:r>
          </a:p>
        </p:txBody>
      </p:sp>
      <p:sp>
        <p:nvSpPr>
          <p:cNvPr id="22532" name="Rectangle 3"/>
          <p:cNvSpPr>
            <a:spLocks noChangeArrowheads="1"/>
          </p:cNvSpPr>
          <p:nvPr/>
        </p:nvSpPr>
        <p:spPr bwMode="auto">
          <a:xfrm>
            <a:off x="990600" y="406400"/>
            <a:ext cx="7250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Tahoma" pitchFamily="34" charset="0"/>
              </a:rPr>
              <a:t>Pengertian Statistika				              Bab 1</a:t>
            </a:r>
            <a:endParaRPr lang="en-US" sz="2000" b="1">
              <a:latin typeface="Tahoma" pitchFamily="34" charset="0"/>
            </a:endParaRP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533400" y="1828800"/>
            <a:ext cx="7543800" cy="4495800"/>
            <a:chOff x="288" y="1152"/>
            <a:chExt cx="4752" cy="2832"/>
          </a:xfrm>
        </p:grpSpPr>
        <p:sp>
          <p:nvSpPr>
            <p:cNvPr id="22534" name="Text Box 5"/>
            <p:cNvSpPr txBox="1">
              <a:spLocks noChangeArrowheads="1"/>
            </p:cNvSpPr>
            <p:nvPr/>
          </p:nvSpPr>
          <p:spPr bwMode="auto">
            <a:xfrm>
              <a:off x="624" y="1152"/>
              <a:ext cx="4416" cy="240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BAGIAN  I  Statistik Deskriptif</a:t>
              </a:r>
            </a:p>
          </p:txBody>
        </p:sp>
        <p:sp>
          <p:nvSpPr>
            <p:cNvPr id="22535" name="Text Box 6"/>
            <p:cNvSpPr txBox="1">
              <a:spLocks noChangeArrowheads="1"/>
            </p:cNvSpPr>
            <p:nvPr/>
          </p:nvSpPr>
          <p:spPr bwMode="auto">
            <a:xfrm>
              <a:off x="3014" y="1451"/>
              <a:ext cx="2025" cy="337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>
                  <a:latin typeface="Tahoma" pitchFamily="34" charset="0"/>
                </a:rPr>
                <a:t>  Pengertian dan Penggunaan Statistika</a:t>
              </a:r>
            </a:p>
          </p:txBody>
        </p:sp>
        <p:sp>
          <p:nvSpPr>
            <p:cNvPr id="22536" name="Text Box 7"/>
            <p:cNvSpPr txBox="1">
              <a:spLocks noChangeArrowheads="1"/>
            </p:cNvSpPr>
            <p:nvPr/>
          </p:nvSpPr>
          <p:spPr bwMode="auto">
            <a:xfrm>
              <a:off x="3024" y="1940"/>
              <a:ext cx="2016" cy="21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>
                  <a:latin typeface="Tahoma" pitchFamily="34" charset="0"/>
                </a:rPr>
                <a:t>  Jenis-jenis Statistika</a:t>
              </a:r>
            </a:p>
          </p:txBody>
        </p:sp>
        <p:sp>
          <p:nvSpPr>
            <p:cNvPr id="22537" name="Text Box 8"/>
            <p:cNvSpPr txBox="1">
              <a:spLocks noChangeArrowheads="1"/>
            </p:cNvSpPr>
            <p:nvPr/>
          </p:nvSpPr>
          <p:spPr bwMode="auto">
            <a:xfrm>
              <a:off x="3024" y="2281"/>
              <a:ext cx="2016" cy="21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>
                  <a:latin typeface="Tahoma" pitchFamily="34" charset="0"/>
                </a:rPr>
                <a:t>Jenis-jenis Variabel</a:t>
              </a:r>
            </a:p>
          </p:txBody>
        </p:sp>
        <p:sp>
          <p:nvSpPr>
            <p:cNvPr id="22538" name="Text Box 9"/>
            <p:cNvSpPr txBox="1">
              <a:spLocks noChangeArrowheads="1"/>
            </p:cNvSpPr>
            <p:nvPr/>
          </p:nvSpPr>
          <p:spPr bwMode="auto">
            <a:xfrm>
              <a:off x="3024" y="2581"/>
              <a:ext cx="2016" cy="20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>
                  <a:latin typeface="Tahoma" pitchFamily="34" charset="0"/>
                </a:rPr>
                <a:t>Sumber Data Statistika</a:t>
              </a:r>
            </a:p>
          </p:txBody>
        </p:sp>
        <p:sp>
          <p:nvSpPr>
            <p:cNvPr id="22539" name="Text Box 10"/>
            <p:cNvSpPr txBox="1">
              <a:spLocks noChangeArrowheads="1"/>
            </p:cNvSpPr>
            <p:nvPr/>
          </p:nvSpPr>
          <p:spPr bwMode="auto">
            <a:xfrm>
              <a:off x="3024" y="2918"/>
              <a:ext cx="2016" cy="20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>
                  <a:latin typeface="Tahoma" pitchFamily="34" charset="0"/>
                </a:rPr>
                <a:t>Skala Pengukuran</a:t>
              </a:r>
            </a:p>
          </p:txBody>
        </p:sp>
        <p:sp>
          <p:nvSpPr>
            <p:cNvPr id="22540" name="Text Box 11"/>
            <p:cNvSpPr txBox="1">
              <a:spLocks noChangeArrowheads="1"/>
            </p:cNvSpPr>
            <p:nvPr/>
          </p:nvSpPr>
          <p:spPr bwMode="auto">
            <a:xfrm>
              <a:off x="3024" y="3252"/>
              <a:ext cx="2016" cy="240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>
                  <a:latin typeface="Tahoma" pitchFamily="34" charset="0"/>
                </a:rPr>
                <a:t>Beberapa Alat Bantu Belajar</a:t>
              </a:r>
            </a:p>
          </p:txBody>
        </p:sp>
        <p:sp>
          <p:nvSpPr>
            <p:cNvPr id="22541" name="Text Box 12"/>
            <p:cNvSpPr txBox="1">
              <a:spLocks noChangeArrowheads="1"/>
            </p:cNvSpPr>
            <p:nvPr/>
          </p:nvSpPr>
          <p:spPr bwMode="auto">
            <a:xfrm>
              <a:off x="3024" y="3600"/>
              <a:ext cx="2016" cy="38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>
                  <a:latin typeface="Tahoma" pitchFamily="34" charset="0"/>
                </a:rPr>
                <a:t>Alat Bantu Program Statistika dengan Komputer</a:t>
              </a:r>
            </a:p>
          </p:txBody>
        </p:sp>
        <p:sp>
          <p:nvSpPr>
            <p:cNvPr id="22542" name="Text Box 13"/>
            <p:cNvSpPr txBox="1">
              <a:spLocks noChangeArrowheads="1"/>
            </p:cNvSpPr>
            <p:nvPr/>
          </p:nvSpPr>
          <p:spPr bwMode="auto">
            <a:xfrm>
              <a:off x="662" y="1467"/>
              <a:ext cx="1764" cy="25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Pengertian Statistika</a:t>
              </a:r>
            </a:p>
          </p:txBody>
        </p:sp>
        <p:sp>
          <p:nvSpPr>
            <p:cNvPr id="22543" name="Text Box 14"/>
            <p:cNvSpPr txBox="1">
              <a:spLocks noChangeArrowheads="1"/>
            </p:cNvSpPr>
            <p:nvPr/>
          </p:nvSpPr>
          <p:spPr bwMode="auto">
            <a:xfrm>
              <a:off x="662" y="1846"/>
              <a:ext cx="1764" cy="25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Penyajian Data</a:t>
              </a:r>
            </a:p>
          </p:txBody>
        </p:sp>
        <p:sp>
          <p:nvSpPr>
            <p:cNvPr id="22544" name="Text Box 15"/>
            <p:cNvSpPr txBox="1">
              <a:spLocks noChangeArrowheads="1"/>
            </p:cNvSpPr>
            <p:nvPr/>
          </p:nvSpPr>
          <p:spPr bwMode="auto">
            <a:xfrm>
              <a:off x="662" y="2643"/>
              <a:ext cx="1764" cy="25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Ukuran Penyebaran</a:t>
              </a:r>
            </a:p>
          </p:txBody>
        </p:sp>
        <p:sp>
          <p:nvSpPr>
            <p:cNvPr id="22545" name="Text Box 16"/>
            <p:cNvSpPr txBox="1">
              <a:spLocks noChangeArrowheads="1"/>
            </p:cNvSpPr>
            <p:nvPr/>
          </p:nvSpPr>
          <p:spPr bwMode="auto">
            <a:xfrm>
              <a:off x="662" y="2243"/>
              <a:ext cx="1764" cy="25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Ukuran Pemusatan</a:t>
              </a:r>
            </a:p>
          </p:txBody>
        </p:sp>
        <p:sp>
          <p:nvSpPr>
            <p:cNvPr id="22546" name="Text Box 17"/>
            <p:cNvSpPr txBox="1">
              <a:spLocks noChangeArrowheads="1"/>
            </p:cNvSpPr>
            <p:nvPr/>
          </p:nvSpPr>
          <p:spPr bwMode="auto">
            <a:xfrm>
              <a:off x="662" y="3046"/>
              <a:ext cx="1764" cy="25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Angka Indeks</a:t>
              </a:r>
            </a:p>
          </p:txBody>
        </p:sp>
        <p:sp>
          <p:nvSpPr>
            <p:cNvPr id="22547" name="Text Box 18"/>
            <p:cNvSpPr txBox="1">
              <a:spLocks noChangeArrowheads="1"/>
            </p:cNvSpPr>
            <p:nvPr/>
          </p:nvSpPr>
          <p:spPr bwMode="auto">
            <a:xfrm>
              <a:off x="662" y="3437"/>
              <a:ext cx="1764" cy="54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Deret Berkala dan</a:t>
              </a:r>
            </a:p>
            <a:p>
              <a:pPr algn="ctr"/>
              <a:r>
                <a:rPr lang="en-US" sz="2000">
                  <a:latin typeface="Tahoma" pitchFamily="34" charset="0"/>
                </a:rPr>
                <a:t>Peramalan</a:t>
              </a:r>
            </a:p>
          </p:txBody>
        </p:sp>
        <p:sp>
          <p:nvSpPr>
            <p:cNvPr id="22548" name="Line 19"/>
            <p:cNvSpPr>
              <a:spLocks noChangeShapeType="1"/>
            </p:cNvSpPr>
            <p:nvPr/>
          </p:nvSpPr>
          <p:spPr bwMode="auto">
            <a:xfrm>
              <a:off x="288" y="3144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49" name="Line 20"/>
            <p:cNvSpPr>
              <a:spLocks noChangeShapeType="1"/>
            </p:cNvSpPr>
            <p:nvPr/>
          </p:nvSpPr>
          <p:spPr bwMode="auto">
            <a:xfrm>
              <a:off x="288" y="1613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50" name="Line 21"/>
            <p:cNvSpPr>
              <a:spLocks noChangeShapeType="1"/>
            </p:cNvSpPr>
            <p:nvPr/>
          </p:nvSpPr>
          <p:spPr bwMode="auto">
            <a:xfrm>
              <a:off x="288" y="2013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51" name="Line 22"/>
            <p:cNvSpPr>
              <a:spLocks noChangeShapeType="1"/>
            </p:cNvSpPr>
            <p:nvPr/>
          </p:nvSpPr>
          <p:spPr bwMode="auto">
            <a:xfrm>
              <a:off x="288" y="2782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52" name="Line 23"/>
            <p:cNvSpPr>
              <a:spLocks noChangeShapeType="1"/>
            </p:cNvSpPr>
            <p:nvPr/>
          </p:nvSpPr>
          <p:spPr bwMode="auto">
            <a:xfrm>
              <a:off x="2645" y="2681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53" name="Line 24"/>
            <p:cNvSpPr>
              <a:spLocks noChangeShapeType="1"/>
            </p:cNvSpPr>
            <p:nvPr/>
          </p:nvSpPr>
          <p:spPr bwMode="auto">
            <a:xfrm>
              <a:off x="2645" y="2094"/>
              <a:ext cx="33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54" name="Line 25"/>
            <p:cNvSpPr>
              <a:spLocks noChangeShapeType="1"/>
            </p:cNvSpPr>
            <p:nvPr/>
          </p:nvSpPr>
          <p:spPr bwMode="auto">
            <a:xfrm>
              <a:off x="2645" y="2378"/>
              <a:ext cx="33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55" name="Line 26"/>
            <p:cNvSpPr>
              <a:spLocks noChangeShapeType="1"/>
            </p:cNvSpPr>
            <p:nvPr/>
          </p:nvSpPr>
          <p:spPr bwMode="auto">
            <a:xfrm>
              <a:off x="2645" y="3408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56" name="Line 27"/>
            <p:cNvSpPr>
              <a:spLocks noChangeShapeType="1"/>
            </p:cNvSpPr>
            <p:nvPr/>
          </p:nvSpPr>
          <p:spPr bwMode="auto">
            <a:xfrm>
              <a:off x="2640" y="3792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57" name="Line 28"/>
            <p:cNvSpPr>
              <a:spLocks noChangeShapeType="1"/>
            </p:cNvSpPr>
            <p:nvPr/>
          </p:nvSpPr>
          <p:spPr bwMode="auto">
            <a:xfrm>
              <a:off x="2426" y="1570"/>
              <a:ext cx="5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58" name="Line 29"/>
            <p:cNvSpPr>
              <a:spLocks noChangeShapeType="1"/>
            </p:cNvSpPr>
            <p:nvPr/>
          </p:nvSpPr>
          <p:spPr bwMode="auto">
            <a:xfrm>
              <a:off x="288" y="2352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59" name="Line 30"/>
            <p:cNvSpPr>
              <a:spLocks noChangeShapeType="1"/>
            </p:cNvSpPr>
            <p:nvPr/>
          </p:nvSpPr>
          <p:spPr bwMode="auto">
            <a:xfrm>
              <a:off x="288" y="3552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60" name="Line 31"/>
            <p:cNvSpPr>
              <a:spLocks noChangeShapeType="1"/>
            </p:cNvSpPr>
            <p:nvPr/>
          </p:nvSpPr>
          <p:spPr bwMode="auto">
            <a:xfrm>
              <a:off x="288" y="1296"/>
              <a:ext cx="0" cy="22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1" name="Line 32"/>
            <p:cNvSpPr>
              <a:spLocks noChangeShapeType="1"/>
            </p:cNvSpPr>
            <p:nvPr/>
          </p:nvSpPr>
          <p:spPr bwMode="auto">
            <a:xfrm>
              <a:off x="288" y="129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2" name="Line 33"/>
            <p:cNvSpPr>
              <a:spLocks noChangeShapeType="1"/>
            </p:cNvSpPr>
            <p:nvPr/>
          </p:nvSpPr>
          <p:spPr bwMode="auto">
            <a:xfrm>
              <a:off x="2640" y="1584"/>
              <a:ext cx="0" cy="22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3" name="Line 34"/>
            <p:cNvSpPr>
              <a:spLocks noChangeShapeType="1"/>
            </p:cNvSpPr>
            <p:nvPr/>
          </p:nvSpPr>
          <p:spPr bwMode="auto">
            <a:xfrm>
              <a:off x="2640" y="3024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D8D483-DD4A-4CFE-AC2A-72C785152A3B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23555" name="Rectangle 2"/>
          <p:cNvSpPr>
            <a:spLocks noChangeArrowheads="1"/>
          </p:cNvSpPr>
          <p:nvPr/>
        </p:nvSpPr>
        <p:spPr bwMode="auto">
          <a:xfrm>
            <a:off x="2528888" y="2114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3556" name="Text Box 3"/>
          <p:cNvSpPr txBox="1">
            <a:spLocks noChangeArrowheads="1"/>
          </p:cNvSpPr>
          <p:nvPr/>
        </p:nvSpPr>
        <p:spPr bwMode="auto">
          <a:xfrm>
            <a:off x="838200" y="1828800"/>
            <a:ext cx="7696200" cy="464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342900" eaLnBrk="1" hangingPunct="1">
              <a:lnSpc>
                <a:spcPct val="80000"/>
              </a:lnSpc>
              <a:spcBef>
                <a:spcPct val="10000"/>
              </a:spcBef>
              <a:buClr>
                <a:schemeClr val="tx1"/>
              </a:buClr>
              <a:buFontTx/>
              <a:buChar char="•"/>
            </a:pPr>
            <a:r>
              <a:rPr lang="en-US" sz="2200">
                <a:latin typeface="Tahoma" pitchFamily="34" charset="0"/>
                <a:cs typeface="Arial" charset="0"/>
              </a:rPr>
              <a:t>Contoh Kasus </a:t>
            </a:r>
          </a:p>
          <a:p>
            <a:pPr marL="514350" indent="-342900" eaLnBrk="1" hangingPunct="1">
              <a:lnSpc>
                <a:spcPct val="80000"/>
              </a:lnSpc>
              <a:spcBef>
                <a:spcPct val="10000"/>
              </a:spcBef>
              <a:buClr>
                <a:schemeClr val="tx1"/>
              </a:buClr>
            </a:pPr>
            <a:endParaRPr lang="en-US" sz="2200">
              <a:latin typeface="Tahoma" pitchFamily="34" charset="0"/>
              <a:cs typeface="Arial" charset="0"/>
            </a:endParaRPr>
          </a:p>
          <a:p>
            <a:pPr marL="514350" indent="-342900" eaLnBrk="1" hangingPunct="1">
              <a:lnSpc>
                <a:spcPct val="80000"/>
              </a:lnSpc>
              <a:spcBef>
                <a:spcPct val="10000"/>
              </a:spcBef>
              <a:buClr>
                <a:schemeClr val="tx1"/>
              </a:buClr>
              <a:buFontTx/>
              <a:buChar char="•"/>
            </a:pPr>
            <a:r>
              <a:rPr lang="en-US" sz="2200">
                <a:latin typeface="Tahoma" pitchFamily="34" charset="0"/>
                <a:cs typeface="Arial" charset="0"/>
              </a:rPr>
              <a:t>Kaji Kasus</a:t>
            </a:r>
          </a:p>
          <a:p>
            <a:pPr marL="514350" indent="-342900" eaLnBrk="1" hangingPunct="1">
              <a:lnSpc>
                <a:spcPct val="80000"/>
              </a:lnSpc>
              <a:spcBef>
                <a:spcPct val="10000"/>
              </a:spcBef>
              <a:buClr>
                <a:schemeClr val="tx1"/>
              </a:buClr>
              <a:buFontTx/>
              <a:buChar char="•"/>
            </a:pPr>
            <a:endParaRPr lang="en-US" sz="2200">
              <a:latin typeface="Tahoma" pitchFamily="34" charset="0"/>
              <a:cs typeface="Arial" charset="0"/>
            </a:endParaRPr>
          </a:p>
          <a:p>
            <a:pPr marL="514350" indent="-342900" eaLnBrk="1" hangingPunct="1">
              <a:lnSpc>
                <a:spcPct val="80000"/>
              </a:lnSpc>
              <a:spcBef>
                <a:spcPct val="10000"/>
              </a:spcBef>
              <a:buClr>
                <a:schemeClr val="tx1"/>
              </a:buClr>
              <a:buFontTx/>
              <a:buChar char="•"/>
            </a:pPr>
            <a:r>
              <a:rPr lang="en-US" sz="2200">
                <a:latin typeface="Tahoma" pitchFamily="34" charset="0"/>
                <a:cs typeface="Arial" charset="0"/>
              </a:rPr>
              <a:t>Ringkasan</a:t>
            </a:r>
          </a:p>
          <a:p>
            <a:pPr marL="514350" indent="-342900" eaLnBrk="1" hangingPunct="1">
              <a:lnSpc>
                <a:spcPct val="80000"/>
              </a:lnSpc>
              <a:spcBef>
                <a:spcPct val="10000"/>
              </a:spcBef>
              <a:buClr>
                <a:schemeClr val="tx1"/>
              </a:buClr>
              <a:buFontTx/>
              <a:buChar char="•"/>
            </a:pPr>
            <a:endParaRPr lang="en-US" sz="2200">
              <a:latin typeface="Tahoma" pitchFamily="34" charset="0"/>
              <a:cs typeface="Arial" charset="0"/>
            </a:endParaRPr>
          </a:p>
          <a:p>
            <a:pPr marL="514350" indent="-342900" eaLnBrk="1" hangingPunct="1">
              <a:lnSpc>
                <a:spcPct val="80000"/>
              </a:lnSpc>
              <a:spcBef>
                <a:spcPct val="10000"/>
              </a:spcBef>
              <a:buClr>
                <a:schemeClr val="tx1"/>
              </a:buClr>
              <a:buFontTx/>
              <a:buChar char="•"/>
            </a:pPr>
            <a:r>
              <a:rPr lang="en-US" sz="2200">
                <a:latin typeface="Tahoma" pitchFamily="34" charset="0"/>
                <a:cs typeface="Arial" charset="0"/>
              </a:rPr>
              <a:t>Latihan Terjawab</a:t>
            </a:r>
          </a:p>
          <a:p>
            <a:pPr marL="514350" indent="-342900" eaLnBrk="1" hangingPunct="1">
              <a:lnSpc>
                <a:spcPct val="80000"/>
              </a:lnSpc>
              <a:spcBef>
                <a:spcPct val="10000"/>
              </a:spcBef>
              <a:buClr>
                <a:schemeClr val="tx1"/>
              </a:buClr>
              <a:buFontTx/>
              <a:buChar char="•"/>
            </a:pPr>
            <a:endParaRPr lang="en-US" sz="2200">
              <a:latin typeface="Tahoma" pitchFamily="34" charset="0"/>
              <a:cs typeface="Arial" charset="0"/>
            </a:endParaRPr>
          </a:p>
          <a:p>
            <a:pPr marL="514350" indent="-342900" eaLnBrk="1" hangingPunct="1">
              <a:lnSpc>
                <a:spcPct val="80000"/>
              </a:lnSpc>
              <a:spcBef>
                <a:spcPct val="10000"/>
              </a:spcBef>
              <a:buClr>
                <a:schemeClr val="tx1"/>
              </a:buClr>
              <a:buFontTx/>
              <a:buChar char="•"/>
            </a:pPr>
            <a:r>
              <a:rPr lang="en-US" sz="2200">
                <a:latin typeface="Tahoma" pitchFamily="34" charset="0"/>
                <a:cs typeface="Arial" charset="0"/>
              </a:rPr>
              <a:t>Latihan Soal</a:t>
            </a:r>
          </a:p>
          <a:p>
            <a:pPr marL="514350" indent="-342900" eaLnBrk="1" hangingPunct="1">
              <a:lnSpc>
                <a:spcPct val="80000"/>
              </a:lnSpc>
              <a:spcBef>
                <a:spcPct val="10000"/>
              </a:spcBef>
              <a:buClr>
                <a:schemeClr val="tx1"/>
              </a:buClr>
            </a:pPr>
            <a:endParaRPr lang="en-US" sz="2200">
              <a:latin typeface="Tahoma" pitchFamily="34" charset="0"/>
              <a:cs typeface="Arial" charset="0"/>
            </a:endParaRPr>
          </a:p>
          <a:p>
            <a:pPr marL="514350" indent="-342900" eaLnBrk="1" hangingPunct="1">
              <a:lnSpc>
                <a:spcPct val="80000"/>
              </a:lnSpc>
              <a:spcBef>
                <a:spcPct val="10000"/>
              </a:spcBef>
              <a:buClr>
                <a:schemeClr val="tx1"/>
              </a:buClr>
              <a:buFontTx/>
              <a:buChar char="•"/>
            </a:pPr>
            <a:r>
              <a:rPr lang="en-US" sz="2200">
                <a:latin typeface="Tahoma" pitchFamily="34" charset="0"/>
                <a:cs typeface="Arial" charset="0"/>
              </a:rPr>
              <a:t>CD ROM (Tambahan Latihan Soal Terjawab) </a:t>
            </a:r>
          </a:p>
          <a:p>
            <a:pPr marL="514350" indent="-342900" eaLnBrk="1" hangingPunct="1">
              <a:lnSpc>
                <a:spcPct val="80000"/>
              </a:lnSpc>
              <a:spcBef>
                <a:spcPct val="10000"/>
              </a:spcBef>
              <a:buClr>
                <a:schemeClr val="tx1"/>
              </a:buClr>
              <a:buFontTx/>
              <a:buChar char="•"/>
            </a:pPr>
            <a:endParaRPr lang="en-US" sz="2200">
              <a:latin typeface="Tahoma" pitchFamily="34" charset="0"/>
              <a:cs typeface="Arial" charset="0"/>
            </a:endParaRPr>
          </a:p>
          <a:p>
            <a:pPr marL="514350" indent="-342900" eaLnBrk="1" hangingPunct="1">
              <a:lnSpc>
                <a:spcPct val="80000"/>
              </a:lnSpc>
              <a:spcBef>
                <a:spcPct val="10000"/>
              </a:spcBef>
              <a:buClr>
                <a:schemeClr val="tx1"/>
              </a:buClr>
              <a:buFontTx/>
              <a:buChar char="•"/>
            </a:pPr>
            <a:r>
              <a:rPr lang="en-US" sz="2200">
                <a:latin typeface="Tahoma" pitchFamily="34" charset="0"/>
                <a:cs typeface="Arial" charset="0"/>
              </a:rPr>
              <a:t>Penggunaan MS Excel untuk Statistika</a:t>
            </a:r>
          </a:p>
          <a:p>
            <a:pPr marL="514350" indent="-342900" eaLnBrk="1" hangingPunct="1">
              <a:lnSpc>
                <a:spcPct val="80000"/>
              </a:lnSpc>
              <a:spcBef>
                <a:spcPct val="10000"/>
              </a:spcBef>
              <a:buClr>
                <a:schemeClr val="tx1"/>
              </a:buClr>
              <a:buFontTx/>
              <a:buChar char="•"/>
            </a:pPr>
            <a:endParaRPr lang="en-US" sz="2200">
              <a:latin typeface="Tahoma" pitchFamily="34" charset="0"/>
              <a:cs typeface="Arial" charset="0"/>
            </a:endParaRPr>
          </a:p>
          <a:p>
            <a:pPr marL="514350" indent="-342900" eaLnBrk="1" hangingPunct="1">
              <a:spcBef>
                <a:spcPct val="10000"/>
              </a:spcBef>
            </a:pPr>
            <a:endParaRPr lang="en-US" sz="2200" b="1">
              <a:solidFill>
                <a:schemeClr val="bg2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914400" y="1081088"/>
            <a:ext cx="5284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>
                <a:solidFill>
                  <a:schemeClr val="accent1"/>
                </a:solidFill>
                <a:latin typeface="Tahoma" pitchFamily="34" charset="0"/>
                <a:cs typeface="Arial" charset="0"/>
              </a:rPr>
              <a:t>BEBERAPA ALAT BANTU BELAJAR</a:t>
            </a:r>
          </a:p>
        </p:txBody>
      </p:sp>
      <p:sp>
        <p:nvSpPr>
          <p:cNvPr id="23558" name="Rectangle 7"/>
          <p:cNvSpPr>
            <a:spLocks noChangeArrowheads="1"/>
          </p:cNvSpPr>
          <p:nvPr/>
        </p:nvSpPr>
        <p:spPr bwMode="auto">
          <a:xfrm>
            <a:off x="990600" y="406400"/>
            <a:ext cx="7250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Tahoma" pitchFamily="34" charset="0"/>
              </a:rPr>
              <a:t>Pengertian Statistika				              Bab 1</a:t>
            </a:r>
            <a:endParaRPr lang="en-US" sz="2000" b="1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04DB44-61E5-4A66-B140-00027CF1DF97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114690" name="Text Box 2"/>
          <p:cNvSpPr txBox="1">
            <a:spLocks noChangeArrowheads="1"/>
          </p:cNvSpPr>
          <p:nvPr/>
        </p:nvSpPr>
        <p:spPr bwMode="auto">
          <a:xfrm>
            <a:off x="685800" y="3124200"/>
            <a:ext cx="7239000" cy="457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2400" b="1" dirty="0">
                <a:solidFill>
                  <a:schemeClr val="bg1"/>
                </a:solidFill>
                <a:latin typeface="Tahoma" pitchFamily="34" charset="0"/>
              </a:rPr>
              <a:t>TERIMA KASIH</a:t>
            </a:r>
            <a:endParaRPr lang="en-US" sz="3200" dirty="0">
              <a:solidFill>
                <a:schemeClr val="bg1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0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83E31B-F700-42ED-BEED-32D1B84F6AAD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000" b="1" smtClean="0">
                <a:solidFill>
                  <a:srgbClr val="FF0000"/>
                </a:solidFill>
              </a:rPr>
              <a:t>OUTLINE</a:t>
            </a:r>
          </a:p>
        </p:txBody>
      </p:sp>
      <p:sp>
        <p:nvSpPr>
          <p:cNvPr id="4100" name="Rectangle 34"/>
          <p:cNvSpPr>
            <a:spLocks noChangeArrowheads="1"/>
          </p:cNvSpPr>
          <p:nvPr/>
        </p:nvSpPr>
        <p:spPr bwMode="auto">
          <a:xfrm>
            <a:off x="990600" y="406400"/>
            <a:ext cx="7250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Tahoma" pitchFamily="34" charset="0"/>
              </a:rPr>
              <a:t>Pengertian Statistika				              Bab 1</a:t>
            </a:r>
            <a:endParaRPr lang="en-US" sz="2000" b="1">
              <a:latin typeface="Tahoma" pitchFamily="34" charset="0"/>
            </a:endParaRPr>
          </a:p>
        </p:txBody>
      </p:sp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457200" y="1828800"/>
            <a:ext cx="7543800" cy="4495800"/>
            <a:chOff x="288" y="1152"/>
            <a:chExt cx="4752" cy="2832"/>
          </a:xfrm>
        </p:grpSpPr>
        <p:sp>
          <p:nvSpPr>
            <p:cNvPr id="4102" name="Text Box 4"/>
            <p:cNvSpPr txBox="1">
              <a:spLocks noChangeArrowheads="1"/>
            </p:cNvSpPr>
            <p:nvPr/>
          </p:nvSpPr>
          <p:spPr bwMode="auto">
            <a:xfrm>
              <a:off x="624" y="1152"/>
              <a:ext cx="4416" cy="240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BAGIAN  I  Statistik Deskriptif</a:t>
              </a:r>
            </a:p>
          </p:txBody>
        </p:sp>
        <p:sp>
          <p:nvSpPr>
            <p:cNvPr id="4103" name="Text Box 18"/>
            <p:cNvSpPr txBox="1">
              <a:spLocks noChangeArrowheads="1"/>
            </p:cNvSpPr>
            <p:nvPr/>
          </p:nvSpPr>
          <p:spPr bwMode="auto">
            <a:xfrm>
              <a:off x="3014" y="1451"/>
              <a:ext cx="2025" cy="337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>
                  <a:latin typeface="Tahoma" pitchFamily="34" charset="0"/>
                </a:rPr>
                <a:t>  Pengertian dan Penggunaan Statistika</a:t>
              </a:r>
            </a:p>
          </p:txBody>
        </p:sp>
        <p:sp>
          <p:nvSpPr>
            <p:cNvPr id="4104" name="Text Box 19"/>
            <p:cNvSpPr txBox="1">
              <a:spLocks noChangeArrowheads="1"/>
            </p:cNvSpPr>
            <p:nvPr/>
          </p:nvSpPr>
          <p:spPr bwMode="auto">
            <a:xfrm>
              <a:off x="3024" y="1940"/>
              <a:ext cx="2016" cy="21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>
                  <a:latin typeface="Tahoma" pitchFamily="34" charset="0"/>
                </a:rPr>
                <a:t>  Jenis-Jenis Statistika</a:t>
              </a:r>
            </a:p>
          </p:txBody>
        </p:sp>
        <p:sp>
          <p:nvSpPr>
            <p:cNvPr id="4105" name="Text Box 20"/>
            <p:cNvSpPr txBox="1">
              <a:spLocks noChangeArrowheads="1"/>
            </p:cNvSpPr>
            <p:nvPr/>
          </p:nvSpPr>
          <p:spPr bwMode="auto">
            <a:xfrm>
              <a:off x="3024" y="2281"/>
              <a:ext cx="2016" cy="21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>
                  <a:latin typeface="Tahoma" pitchFamily="34" charset="0"/>
                </a:rPr>
                <a:t>Jenis-Jenis Data</a:t>
              </a:r>
            </a:p>
          </p:txBody>
        </p:sp>
        <p:sp>
          <p:nvSpPr>
            <p:cNvPr id="4106" name="Text Box 21"/>
            <p:cNvSpPr txBox="1">
              <a:spLocks noChangeArrowheads="1"/>
            </p:cNvSpPr>
            <p:nvPr/>
          </p:nvSpPr>
          <p:spPr bwMode="auto">
            <a:xfrm>
              <a:off x="3024" y="2581"/>
              <a:ext cx="2016" cy="20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>
                  <a:latin typeface="Tahoma" pitchFamily="34" charset="0"/>
                </a:rPr>
                <a:t>Sumber Data Statistika</a:t>
              </a:r>
            </a:p>
          </p:txBody>
        </p:sp>
        <p:sp>
          <p:nvSpPr>
            <p:cNvPr id="4107" name="Text Box 22"/>
            <p:cNvSpPr txBox="1">
              <a:spLocks noChangeArrowheads="1"/>
            </p:cNvSpPr>
            <p:nvPr/>
          </p:nvSpPr>
          <p:spPr bwMode="auto">
            <a:xfrm>
              <a:off x="3024" y="2918"/>
              <a:ext cx="2016" cy="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>
                  <a:latin typeface="Tahoma" pitchFamily="34" charset="0"/>
                </a:rPr>
                <a:t>Skala Pengukuran</a:t>
              </a:r>
            </a:p>
          </p:txBody>
        </p:sp>
        <p:sp>
          <p:nvSpPr>
            <p:cNvPr id="4108" name="Text Box 23"/>
            <p:cNvSpPr txBox="1">
              <a:spLocks noChangeArrowheads="1"/>
            </p:cNvSpPr>
            <p:nvPr/>
          </p:nvSpPr>
          <p:spPr bwMode="auto">
            <a:xfrm>
              <a:off x="3024" y="3252"/>
              <a:ext cx="2016" cy="2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>
                  <a:latin typeface="Tahoma" pitchFamily="34" charset="0"/>
                </a:rPr>
                <a:t>Beberapa Alat Bantu Belajar</a:t>
              </a:r>
            </a:p>
          </p:txBody>
        </p:sp>
        <p:sp>
          <p:nvSpPr>
            <p:cNvPr id="4109" name="Text Box 24"/>
            <p:cNvSpPr txBox="1">
              <a:spLocks noChangeArrowheads="1"/>
            </p:cNvSpPr>
            <p:nvPr/>
          </p:nvSpPr>
          <p:spPr bwMode="auto">
            <a:xfrm>
              <a:off x="3024" y="3600"/>
              <a:ext cx="2016" cy="38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>
                  <a:latin typeface="Tahoma" pitchFamily="34" charset="0"/>
                </a:rPr>
                <a:t>Alat Bantu Program Statistika dengan Komputer</a:t>
              </a:r>
            </a:p>
          </p:txBody>
        </p:sp>
        <p:sp>
          <p:nvSpPr>
            <p:cNvPr id="4110" name="Text Box 5"/>
            <p:cNvSpPr txBox="1">
              <a:spLocks noChangeArrowheads="1"/>
            </p:cNvSpPr>
            <p:nvPr/>
          </p:nvSpPr>
          <p:spPr bwMode="auto">
            <a:xfrm>
              <a:off x="662" y="1467"/>
              <a:ext cx="1764" cy="251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Pengertian Statistika</a:t>
              </a:r>
            </a:p>
          </p:txBody>
        </p:sp>
        <p:sp>
          <p:nvSpPr>
            <p:cNvPr id="4111" name="Text Box 6"/>
            <p:cNvSpPr txBox="1">
              <a:spLocks noChangeArrowheads="1"/>
            </p:cNvSpPr>
            <p:nvPr/>
          </p:nvSpPr>
          <p:spPr bwMode="auto">
            <a:xfrm>
              <a:off x="662" y="1846"/>
              <a:ext cx="1764" cy="25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Penyajian Data</a:t>
              </a:r>
            </a:p>
          </p:txBody>
        </p:sp>
        <p:sp>
          <p:nvSpPr>
            <p:cNvPr id="4112" name="Text Box 7"/>
            <p:cNvSpPr txBox="1">
              <a:spLocks noChangeArrowheads="1"/>
            </p:cNvSpPr>
            <p:nvPr/>
          </p:nvSpPr>
          <p:spPr bwMode="auto">
            <a:xfrm>
              <a:off x="662" y="2643"/>
              <a:ext cx="1764" cy="2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Ukuran Penyebaran</a:t>
              </a:r>
            </a:p>
          </p:txBody>
        </p:sp>
        <p:sp>
          <p:nvSpPr>
            <p:cNvPr id="4113" name="Text Box 8"/>
            <p:cNvSpPr txBox="1">
              <a:spLocks noChangeArrowheads="1"/>
            </p:cNvSpPr>
            <p:nvPr/>
          </p:nvSpPr>
          <p:spPr bwMode="auto">
            <a:xfrm>
              <a:off x="662" y="2243"/>
              <a:ext cx="1764" cy="25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Ukuran Pemusatan</a:t>
              </a:r>
            </a:p>
          </p:txBody>
        </p:sp>
        <p:sp>
          <p:nvSpPr>
            <p:cNvPr id="4114" name="Text Box 9"/>
            <p:cNvSpPr txBox="1">
              <a:spLocks noChangeArrowheads="1"/>
            </p:cNvSpPr>
            <p:nvPr/>
          </p:nvSpPr>
          <p:spPr bwMode="auto">
            <a:xfrm>
              <a:off x="662" y="3046"/>
              <a:ext cx="1764" cy="25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Angka Indeks</a:t>
              </a:r>
            </a:p>
          </p:txBody>
        </p:sp>
        <p:sp>
          <p:nvSpPr>
            <p:cNvPr id="4115" name="Text Box 10"/>
            <p:cNvSpPr txBox="1">
              <a:spLocks noChangeArrowheads="1"/>
            </p:cNvSpPr>
            <p:nvPr/>
          </p:nvSpPr>
          <p:spPr bwMode="auto">
            <a:xfrm>
              <a:off x="662" y="3437"/>
              <a:ext cx="1764" cy="54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Deret Berkala dan</a:t>
              </a:r>
            </a:p>
            <a:p>
              <a:pPr algn="ctr"/>
              <a:r>
                <a:rPr lang="en-US" sz="2000">
                  <a:latin typeface="Tahoma" pitchFamily="34" charset="0"/>
                </a:rPr>
                <a:t>Peramalan</a:t>
              </a:r>
            </a:p>
          </p:txBody>
        </p:sp>
        <p:sp>
          <p:nvSpPr>
            <p:cNvPr id="4116" name="Line 12"/>
            <p:cNvSpPr>
              <a:spLocks noChangeShapeType="1"/>
            </p:cNvSpPr>
            <p:nvPr/>
          </p:nvSpPr>
          <p:spPr bwMode="auto">
            <a:xfrm>
              <a:off x="288" y="3144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7" name="Line 13"/>
            <p:cNvSpPr>
              <a:spLocks noChangeShapeType="1"/>
            </p:cNvSpPr>
            <p:nvPr/>
          </p:nvSpPr>
          <p:spPr bwMode="auto">
            <a:xfrm>
              <a:off x="288" y="1613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8" name="Line 14"/>
            <p:cNvSpPr>
              <a:spLocks noChangeShapeType="1"/>
            </p:cNvSpPr>
            <p:nvPr/>
          </p:nvSpPr>
          <p:spPr bwMode="auto">
            <a:xfrm>
              <a:off x="288" y="2013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9" name="Line 15"/>
            <p:cNvSpPr>
              <a:spLocks noChangeShapeType="1"/>
            </p:cNvSpPr>
            <p:nvPr/>
          </p:nvSpPr>
          <p:spPr bwMode="auto">
            <a:xfrm>
              <a:off x="288" y="2782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0" name="Line 16"/>
            <p:cNvSpPr>
              <a:spLocks noChangeShapeType="1"/>
            </p:cNvSpPr>
            <p:nvPr/>
          </p:nvSpPr>
          <p:spPr bwMode="auto">
            <a:xfrm>
              <a:off x="2645" y="2681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1" name="Line 17"/>
            <p:cNvSpPr>
              <a:spLocks noChangeShapeType="1"/>
            </p:cNvSpPr>
            <p:nvPr/>
          </p:nvSpPr>
          <p:spPr bwMode="auto">
            <a:xfrm>
              <a:off x="2645" y="2094"/>
              <a:ext cx="33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2" name="Line 25"/>
            <p:cNvSpPr>
              <a:spLocks noChangeShapeType="1"/>
            </p:cNvSpPr>
            <p:nvPr/>
          </p:nvSpPr>
          <p:spPr bwMode="auto">
            <a:xfrm>
              <a:off x="2645" y="2378"/>
              <a:ext cx="33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3" name="Line 27"/>
            <p:cNvSpPr>
              <a:spLocks noChangeShapeType="1"/>
            </p:cNvSpPr>
            <p:nvPr/>
          </p:nvSpPr>
          <p:spPr bwMode="auto">
            <a:xfrm>
              <a:off x="2645" y="3408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4" name="Line 28"/>
            <p:cNvSpPr>
              <a:spLocks noChangeShapeType="1"/>
            </p:cNvSpPr>
            <p:nvPr/>
          </p:nvSpPr>
          <p:spPr bwMode="auto">
            <a:xfrm>
              <a:off x="2640" y="3792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5" name="Line 29"/>
            <p:cNvSpPr>
              <a:spLocks noChangeShapeType="1"/>
            </p:cNvSpPr>
            <p:nvPr/>
          </p:nvSpPr>
          <p:spPr bwMode="auto">
            <a:xfrm>
              <a:off x="2426" y="1570"/>
              <a:ext cx="5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6" name="Line 31"/>
            <p:cNvSpPr>
              <a:spLocks noChangeShapeType="1"/>
            </p:cNvSpPr>
            <p:nvPr/>
          </p:nvSpPr>
          <p:spPr bwMode="auto">
            <a:xfrm>
              <a:off x="288" y="2352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7" name="Line 32"/>
            <p:cNvSpPr>
              <a:spLocks noChangeShapeType="1"/>
            </p:cNvSpPr>
            <p:nvPr/>
          </p:nvSpPr>
          <p:spPr bwMode="auto">
            <a:xfrm>
              <a:off x="288" y="3552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8" name="Line 36"/>
            <p:cNvSpPr>
              <a:spLocks noChangeShapeType="1"/>
            </p:cNvSpPr>
            <p:nvPr/>
          </p:nvSpPr>
          <p:spPr bwMode="auto">
            <a:xfrm>
              <a:off x="288" y="1296"/>
              <a:ext cx="0" cy="22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9" name="Line 37"/>
            <p:cNvSpPr>
              <a:spLocks noChangeShapeType="1"/>
            </p:cNvSpPr>
            <p:nvPr/>
          </p:nvSpPr>
          <p:spPr bwMode="auto">
            <a:xfrm>
              <a:off x="288" y="129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0" name="Line 38"/>
            <p:cNvSpPr>
              <a:spLocks noChangeShapeType="1"/>
            </p:cNvSpPr>
            <p:nvPr/>
          </p:nvSpPr>
          <p:spPr bwMode="auto">
            <a:xfrm>
              <a:off x="2640" y="1584"/>
              <a:ext cx="0" cy="22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1" name="Line 40"/>
            <p:cNvSpPr>
              <a:spLocks noChangeShapeType="1"/>
            </p:cNvSpPr>
            <p:nvPr/>
          </p:nvSpPr>
          <p:spPr bwMode="auto">
            <a:xfrm>
              <a:off x="2640" y="3024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6C93CC-048E-43DB-BC5B-B1919B2B8622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2528888" y="2114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24" name="Text Box 22"/>
          <p:cNvSpPr txBox="1">
            <a:spLocks noChangeArrowheads="1"/>
          </p:cNvSpPr>
          <p:nvPr/>
        </p:nvSpPr>
        <p:spPr bwMode="auto">
          <a:xfrm>
            <a:off x="762000" y="2057400"/>
            <a:ext cx="7467600" cy="331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342900" eaLnBrk="1" hangingPunct="1">
              <a:buFontTx/>
              <a:buChar char="•"/>
            </a:pPr>
            <a:r>
              <a:rPr lang="en-US" sz="2200" b="1">
                <a:solidFill>
                  <a:schemeClr val="accent1"/>
                </a:solidFill>
                <a:latin typeface="Tahoma" pitchFamily="34" charset="0"/>
                <a:cs typeface="Arial" charset="0"/>
              </a:rPr>
              <a:t>Statistika</a:t>
            </a:r>
            <a:r>
              <a:rPr lang="en-US" sz="2200" b="1">
                <a:latin typeface="Tahoma" pitchFamily="34" charset="0"/>
                <a:cs typeface="Arial" charset="0"/>
              </a:rPr>
              <a:t> </a:t>
            </a:r>
            <a:endParaRPr lang="en-US" sz="2400" b="1">
              <a:latin typeface="Tahoma" pitchFamily="34" charset="0"/>
              <a:cs typeface="Arial" charset="0"/>
            </a:endParaRPr>
          </a:p>
          <a:p>
            <a:pPr marL="514350" indent="-342900" eaLnBrk="1" hangingPunct="1"/>
            <a:r>
              <a:rPr lang="en-US" sz="2400" b="1">
                <a:latin typeface="Tahoma" pitchFamily="34" charset="0"/>
                <a:cs typeface="Arial" charset="0"/>
              </a:rPr>
              <a:t>	</a:t>
            </a:r>
            <a:r>
              <a:rPr lang="en-US" sz="2400">
                <a:latin typeface="Tahoma" pitchFamily="34" charset="0"/>
                <a:cs typeface="Arial" charset="0"/>
              </a:rPr>
              <a:t>Ilmu mengumpulkan, menata, menyajikan, menganalisis, dan menginterprestasikan data menjadi informasi untuk membantu pengambilan keputusan yang efektif</a:t>
            </a:r>
            <a:r>
              <a:rPr lang="en-US" sz="2000">
                <a:latin typeface="Tahoma" pitchFamily="34" charset="0"/>
                <a:cs typeface="Arial" charset="0"/>
              </a:rPr>
              <a:t>.</a:t>
            </a:r>
            <a:endParaRPr lang="en-US" sz="2400" b="1">
              <a:latin typeface="Tahoma" pitchFamily="34" charset="0"/>
              <a:cs typeface="Arial" charset="0"/>
            </a:endParaRPr>
          </a:p>
          <a:p>
            <a:pPr marL="514350" indent="-342900" eaLnBrk="1" hangingPunct="1"/>
            <a:endParaRPr lang="en-US" sz="2400" b="1">
              <a:latin typeface="Tahoma" pitchFamily="34" charset="0"/>
              <a:cs typeface="Arial" charset="0"/>
            </a:endParaRPr>
          </a:p>
          <a:p>
            <a:pPr marL="514350" indent="-342900" eaLnBrk="1" hangingPunct="1">
              <a:buFontTx/>
              <a:buChar char="•"/>
            </a:pPr>
            <a:r>
              <a:rPr lang="en-US" sz="2200" b="1">
                <a:solidFill>
                  <a:schemeClr val="accent1"/>
                </a:solidFill>
                <a:latin typeface="Tahoma" pitchFamily="34" charset="0"/>
                <a:cs typeface="Arial" charset="0"/>
              </a:rPr>
              <a:t>Statistik</a:t>
            </a:r>
          </a:p>
          <a:p>
            <a:pPr marL="514350" indent="-342900" eaLnBrk="1" hangingPunct="1"/>
            <a:r>
              <a:rPr lang="en-US" sz="2400">
                <a:solidFill>
                  <a:schemeClr val="accent1"/>
                </a:solidFill>
                <a:latin typeface="Tahoma" pitchFamily="34" charset="0"/>
                <a:cs typeface="Arial" charset="0"/>
              </a:rPr>
              <a:t>	</a:t>
            </a:r>
            <a:r>
              <a:rPr lang="en-US" sz="2400">
                <a:latin typeface="Tahoma" pitchFamily="34" charset="0"/>
                <a:cs typeface="Arial" charset="0"/>
              </a:rPr>
              <a:t>Suatu kumpulan angka yang tersusun lebih dari satu angka</a:t>
            </a:r>
            <a:r>
              <a:rPr lang="en-US" sz="2000" b="1">
                <a:solidFill>
                  <a:schemeClr val="bg2"/>
                </a:solidFill>
                <a:latin typeface="Tahoma" pitchFamily="34" charset="0"/>
                <a:cs typeface="Arial" charset="0"/>
              </a:rPr>
              <a:t>.</a:t>
            </a:r>
            <a:endParaRPr lang="en-US" sz="2000" b="1">
              <a:solidFill>
                <a:schemeClr val="accent1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5125" name="Rectangle 23"/>
          <p:cNvSpPr>
            <a:spLocks noChangeArrowheads="1"/>
          </p:cNvSpPr>
          <p:nvPr/>
        </p:nvSpPr>
        <p:spPr bwMode="auto">
          <a:xfrm>
            <a:off x="914400" y="1081088"/>
            <a:ext cx="165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>
                <a:solidFill>
                  <a:schemeClr val="accent1"/>
                </a:solidFill>
                <a:latin typeface="Tahoma" pitchFamily="34" charset="0"/>
                <a:cs typeface="Arial" charset="0"/>
              </a:rPr>
              <a:t>DEFINISI</a:t>
            </a:r>
          </a:p>
        </p:txBody>
      </p:sp>
      <p:sp>
        <p:nvSpPr>
          <p:cNvPr id="5126" name="Rectangle 26"/>
          <p:cNvSpPr>
            <a:spLocks noChangeArrowheads="1"/>
          </p:cNvSpPr>
          <p:nvPr/>
        </p:nvSpPr>
        <p:spPr bwMode="auto">
          <a:xfrm>
            <a:off x="990600" y="406400"/>
            <a:ext cx="7250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Tahoma" pitchFamily="34" charset="0"/>
              </a:rPr>
              <a:t>Pengertian Statistika				              Bab 1</a:t>
            </a:r>
            <a:endParaRPr lang="en-US" sz="2000" b="1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1EB40D-9AF3-4060-B6AB-74BA45C28EF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533400"/>
            <a:ext cx="7793038" cy="457200"/>
          </a:xfrm>
        </p:spPr>
        <p:txBody>
          <a:bodyPr/>
          <a:lstStyle/>
          <a:p>
            <a:pPr eaLnBrk="1" hangingPunct="1"/>
            <a:r>
              <a:rPr lang="en-US" sz="2000" b="1" dirty="0" smtClean="0">
                <a:solidFill>
                  <a:schemeClr val="accent1"/>
                </a:solidFill>
                <a:cs typeface="Arial" charset="0"/>
              </a:rPr>
              <a:t>PERKEMBANGAN STATISTIKA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7772400" cy="4648200"/>
          </a:xfrm>
        </p:spPr>
        <p:txBody>
          <a:bodyPr/>
          <a:lstStyle/>
          <a:p>
            <a:pPr marL="476250" indent="-47625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dirty="0" smtClean="0">
              <a:cs typeface="Arial" charset="0"/>
            </a:endParaRPr>
          </a:p>
          <a:p>
            <a:pPr marL="476250" indent="-4762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 smtClean="0">
                <a:cs typeface="Arial" charset="0"/>
              </a:rPr>
              <a:t>(a) </a:t>
            </a:r>
            <a:r>
              <a:rPr lang="en-US" sz="2200" dirty="0" err="1" smtClean="0">
                <a:cs typeface="Arial" charset="0"/>
              </a:rPr>
              <a:t>Zaman</a:t>
            </a:r>
            <a:r>
              <a:rPr lang="en-US" sz="2200" dirty="0" smtClean="0">
                <a:cs typeface="Arial" charset="0"/>
              </a:rPr>
              <a:t> </a:t>
            </a:r>
            <a:r>
              <a:rPr lang="en-US" sz="2200" dirty="0" err="1" smtClean="0">
                <a:cs typeface="Arial" charset="0"/>
              </a:rPr>
              <a:t>Mesir</a:t>
            </a:r>
            <a:r>
              <a:rPr lang="en-US" sz="2200" dirty="0" smtClean="0">
                <a:cs typeface="Arial" charset="0"/>
              </a:rPr>
              <a:t> </a:t>
            </a:r>
            <a:r>
              <a:rPr lang="en-US" sz="2200" dirty="0" err="1" smtClean="0">
                <a:cs typeface="Arial" charset="0"/>
              </a:rPr>
              <a:t>dan</a:t>
            </a:r>
            <a:r>
              <a:rPr lang="en-US" sz="2200" dirty="0" smtClean="0">
                <a:cs typeface="Arial" charset="0"/>
              </a:rPr>
              <a:t> </a:t>
            </a:r>
            <a:r>
              <a:rPr lang="en-US" sz="2200" dirty="0" err="1" smtClean="0">
                <a:cs typeface="Arial" charset="0"/>
              </a:rPr>
              <a:t>Cina</a:t>
            </a:r>
            <a:r>
              <a:rPr lang="en-US" sz="2200" dirty="0" smtClean="0">
                <a:cs typeface="Arial" charset="0"/>
              </a:rPr>
              <a:t> </a:t>
            </a:r>
            <a:r>
              <a:rPr lang="en-US" sz="2200" dirty="0" err="1" smtClean="0">
                <a:cs typeface="Arial" charset="0"/>
              </a:rPr>
              <a:t>untuk</a:t>
            </a:r>
            <a:r>
              <a:rPr lang="en-US" sz="2200" dirty="0" smtClean="0">
                <a:cs typeface="Arial" charset="0"/>
              </a:rPr>
              <a:t> </a:t>
            </a:r>
            <a:r>
              <a:rPr lang="en-US" sz="2200" dirty="0" err="1" smtClean="0">
                <a:cs typeface="Arial" charset="0"/>
              </a:rPr>
              <a:t>menentukan</a:t>
            </a:r>
            <a:r>
              <a:rPr lang="en-US" sz="2200" dirty="0" smtClean="0">
                <a:cs typeface="Arial" charset="0"/>
              </a:rPr>
              <a:t> </a:t>
            </a:r>
            <a:r>
              <a:rPr lang="en-US" sz="2200" dirty="0" err="1" smtClean="0">
                <a:cs typeface="Arial" charset="0"/>
              </a:rPr>
              <a:t>besar</a:t>
            </a:r>
            <a:r>
              <a:rPr lang="en-US" sz="2200" dirty="0" smtClean="0">
                <a:cs typeface="Arial" charset="0"/>
              </a:rPr>
              <a:t> </a:t>
            </a:r>
            <a:r>
              <a:rPr lang="en-US" sz="2200" dirty="0" err="1" smtClean="0">
                <a:cs typeface="Arial" charset="0"/>
              </a:rPr>
              <a:t>pajak</a:t>
            </a:r>
            <a:r>
              <a:rPr lang="en-US" sz="2200" dirty="0" smtClean="0">
                <a:cs typeface="Arial" charset="0"/>
              </a:rPr>
              <a:t>.</a:t>
            </a:r>
          </a:p>
          <a:p>
            <a:pPr marL="476250" indent="-476250" eaLnBrk="1" hangingPunct="1">
              <a:lnSpc>
                <a:spcPct val="65000"/>
              </a:lnSpc>
              <a:buFont typeface="Wingdings" pitchFamily="2" charset="2"/>
              <a:buNone/>
            </a:pPr>
            <a:endParaRPr lang="en-US" sz="2200" dirty="0" smtClean="0">
              <a:cs typeface="Arial" charset="0"/>
            </a:endParaRPr>
          </a:p>
          <a:p>
            <a:pPr marL="476250" indent="-476250" eaLnBrk="1" hangingPunct="1">
              <a:lnSpc>
                <a:spcPct val="85000"/>
              </a:lnSpc>
              <a:buFont typeface="Wingdings" pitchFamily="2" charset="2"/>
              <a:buNone/>
            </a:pPr>
            <a:r>
              <a:rPr lang="en-US" sz="2200" dirty="0" smtClean="0">
                <a:cs typeface="Arial" charset="0"/>
              </a:rPr>
              <a:t>(b) </a:t>
            </a:r>
            <a:r>
              <a:rPr lang="en-US" sz="2200" dirty="0" err="1" smtClean="0">
                <a:cs typeface="Arial" charset="0"/>
              </a:rPr>
              <a:t>Zaman</a:t>
            </a:r>
            <a:r>
              <a:rPr lang="en-US" sz="2200" dirty="0" smtClean="0">
                <a:cs typeface="Arial" charset="0"/>
              </a:rPr>
              <a:t> </a:t>
            </a:r>
            <a:r>
              <a:rPr lang="en-US" sz="2200" dirty="0" err="1" smtClean="0">
                <a:cs typeface="Arial" charset="0"/>
              </a:rPr>
              <a:t>Gereja</a:t>
            </a:r>
            <a:r>
              <a:rPr lang="en-US" sz="2200" dirty="0" smtClean="0">
                <a:cs typeface="Arial" charset="0"/>
              </a:rPr>
              <a:t> </a:t>
            </a:r>
            <a:r>
              <a:rPr lang="en-US" sz="2200" dirty="0" err="1" smtClean="0">
                <a:cs typeface="Arial" charset="0"/>
              </a:rPr>
              <a:t>untuk</a:t>
            </a:r>
            <a:r>
              <a:rPr lang="en-US" sz="2200" dirty="0" smtClean="0">
                <a:cs typeface="Arial" charset="0"/>
              </a:rPr>
              <a:t> </a:t>
            </a:r>
            <a:r>
              <a:rPr lang="en-US" sz="2200" dirty="0" err="1" smtClean="0">
                <a:cs typeface="Arial" charset="0"/>
              </a:rPr>
              <a:t>mencatat</a:t>
            </a:r>
            <a:r>
              <a:rPr lang="en-US" sz="2200" dirty="0" smtClean="0">
                <a:cs typeface="Arial" charset="0"/>
              </a:rPr>
              <a:t> </a:t>
            </a:r>
            <a:r>
              <a:rPr lang="en-US" sz="2200" dirty="0" err="1" smtClean="0">
                <a:cs typeface="Arial" charset="0"/>
              </a:rPr>
              <a:t>kelahiran</a:t>
            </a:r>
            <a:r>
              <a:rPr lang="en-US" sz="2200" dirty="0" smtClean="0">
                <a:cs typeface="Arial" charset="0"/>
              </a:rPr>
              <a:t>, </a:t>
            </a:r>
            <a:r>
              <a:rPr lang="en-US" sz="2200" dirty="0" err="1" smtClean="0">
                <a:cs typeface="Arial" charset="0"/>
              </a:rPr>
              <a:t>kematian</a:t>
            </a:r>
            <a:r>
              <a:rPr lang="en-US" sz="2200" dirty="0" smtClean="0">
                <a:cs typeface="Arial" charset="0"/>
              </a:rPr>
              <a:t>, </a:t>
            </a:r>
            <a:r>
              <a:rPr lang="en-US" sz="2200" dirty="0" err="1" smtClean="0">
                <a:cs typeface="Arial" charset="0"/>
              </a:rPr>
              <a:t>dan</a:t>
            </a:r>
            <a:r>
              <a:rPr lang="en-US" sz="2200" dirty="0" smtClean="0">
                <a:cs typeface="Arial" charset="0"/>
              </a:rPr>
              <a:t> </a:t>
            </a:r>
            <a:r>
              <a:rPr lang="en-US" sz="2200" dirty="0" err="1" smtClean="0">
                <a:cs typeface="Arial" charset="0"/>
              </a:rPr>
              <a:t>pernikahan</a:t>
            </a:r>
            <a:r>
              <a:rPr lang="en-US" sz="2200" dirty="0" smtClean="0">
                <a:cs typeface="Arial" charset="0"/>
              </a:rPr>
              <a:t>.</a:t>
            </a:r>
          </a:p>
          <a:p>
            <a:pPr marL="476250" indent="-476250" eaLnBrk="1" hangingPunct="1">
              <a:lnSpc>
                <a:spcPct val="65000"/>
              </a:lnSpc>
              <a:buFont typeface="Wingdings" pitchFamily="2" charset="2"/>
              <a:buNone/>
            </a:pPr>
            <a:endParaRPr lang="en-US" sz="2200" dirty="0" smtClean="0">
              <a:cs typeface="Arial" charset="0"/>
            </a:endParaRPr>
          </a:p>
          <a:p>
            <a:pPr marL="476250" indent="-476250" eaLnBrk="1" hangingPunct="1">
              <a:lnSpc>
                <a:spcPct val="75000"/>
              </a:lnSpc>
              <a:buFont typeface="Wingdings" pitchFamily="2" charset="2"/>
              <a:buNone/>
            </a:pPr>
            <a:r>
              <a:rPr lang="en-US" sz="2200" dirty="0" smtClean="0">
                <a:cs typeface="Arial" charset="0"/>
              </a:rPr>
              <a:t>(c) </a:t>
            </a:r>
            <a:r>
              <a:rPr lang="en-US" sz="2200" dirty="0" err="1" smtClean="0">
                <a:cs typeface="Arial" charset="0"/>
              </a:rPr>
              <a:t>Tahun</a:t>
            </a:r>
            <a:r>
              <a:rPr lang="en-US" sz="2200" dirty="0" smtClean="0">
                <a:cs typeface="Arial" charset="0"/>
              </a:rPr>
              <a:t> 1937, Tinbergen </a:t>
            </a:r>
            <a:r>
              <a:rPr lang="en-US" sz="2200" dirty="0" err="1" smtClean="0">
                <a:cs typeface="Arial" charset="0"/>
              </a:rPr>
              <a:t>mengembangkan</a:t>
            </a:r>
            <a:r>
              <a:rPr lang="en-US" sz="2200" dirty="0" smtClean="0">
                <a:cs typeface="Arial" charset="0"/>
              </a:rPr>
              <a:t> </a:t>
            </a:r>
            <a:r>
              <a:rPr lang="en-US" sz="2200" dirty="0" err="1" smtClean="0">
                <a:cs typeface="Arial" charset="0"/>
              </a:rPr>
              <a:t>Ekonomi</a:t>
            </a:r>
            <a:r>
              <a:rPr lang="en-US" sz="2200" dirty="0" smtClean="0">
                <a:cs typeface="Arial" charset="0"/>
              </a:rPr>
              <a:t> </a:t>
            </a:r>
            <a:r>
              <a:rPr lang="en-US" sz="2200" dirty="0" err="1" smtClean="0">
                <a:cs typeface="Arial" charset="0"/>
              </a:rPr>
              <a:t>Statistik</a:t>
            </a:r>
            <a:r>
              <a:rPr lang="en-US" sz="2200" dirty="0" smtClean="0">
                <a:cs typeface="Arial" charset="0"/>
              </a:rPr>
              <a:t>.</a:t>
            </a:r>
          </a:p>
          <a:p>
            <a:pPr marL="476250" indent="-476250" eaLnBrk="1" hangingPunct="1">
              <a:lnSpc>
                <a:spcPct val="75000"/>
              </a:lnSpc>
              <a:buFont typeface="Wingdings" pitchFamily="2" charset="2"/>
              <a:buNone/>
            </a:pPr>
            <a:endParaRPr lang="en-US" sz="2200" dirty="0" smtClean="0">
              <a:cs typeface="Arial" charset="0"/>
            </a:endParaRPr>
          </a:p>
          <a:p>
            <a:pPr marL="476250" indent="-476250" eaLnBrk="1" hangingPunct="1">
              <a:lnSpc>
                <a:spcPct val="85000"/>
              </a:lnSpc>
              <a:buFont typeface="Wingdings" pitchFamily="2" charset="2"/>
              <a:buNone/>
            </a:pPr>
            <a:r>
              <a:rPr lang="en-US" sz="2200" dirty="0" smtClean="0">
                <a:cs typeface="Arial" charset="0"/>
              </a:rPr>
              <a:t>(d) Hicks </a:t>
            </a:r>
            <a:r>
              <a:rPr lang="en-US" sz="2200" dirty="0" err="1" smtClean="0">
                <a:cs typeface="Arial" charset="0"/>
              </a:rPr>
              <a:t>mengembangkan</a:t>
            </a:r>
            <a:r>
              <a:rPr lang="en-US" sz="2200" dirty="0" smtClean="0">
                <a:cs typeface="Arial" charset="0"/>
              </a:rPr>
              <a:t> </a:t>
            </a:r>
            <a:r>
              <a:rPr lang="en-US" sz="2200" dirty="0" err="1" smtClean="0">
                <a:cs typeface="Arial" charset="0"/>
              </a:rPr>
              <a:t>Matematika</a:t>
            </a:r>
            <a:r>
              <a:rPr lang="en-US" sz="2200" dirty="0" smtClean="0">
                <a:cs typeface="Arial" charset="0"/>
              </a:rPr>
              <a:t> </a:t>
            </a:r>
            <a:r>
              <a:rPr lang="en-US" sz="2200" dirty="0" err="1" smtClean="0">
                <a:cs typeface="Arial" charset="0"/>
              </a:rPr>
              <a:t>Ekonomi</a:t>
            </a:r>
            <a:r>
              <a:rPr lang="en-US" sz="2200" dirty="0" smtClean="0">
                <a:cs typeface="Arial" charset="0"/>
              </a:rPr>
              <a:t> </a:t>
            </a:r>
            <a:r>
              <a:rPr lang="en-US" sz="2200" dirty="0" err="1" smtClean="0">
                <a:cs typeface="Arial" charset="0"/>
              </a:rPr>
              <a:t>untuk</a:t>
            </a:r>
            <a:r>
              <a:rPr lang="en-US" sz="2200" dirty="0" smtClean="0">
                <a:cs typeface="Arial" charset="0"/>
              </a:rPr>
              <a:t> </a:t>
            </a:r>
            <a:r>
              <a:rPr lang="en-US" sz="2200" dirty="0" err="1" smtClean="0">
                <a:cs typeface="Arial" charset="0"/>
              </a:rPr>
              <a:t>analisis</a:t>
            </a:r>
            <a:r>
              <a:rPr lang="en-US" sz="2200" dirty="0" smtClean="0">
                <a:cs typeface="Arial" charset="0"/>
              </a:rPr>
              <a:t> IS-LM.     </a:t>
            </a:r>
          </a:p>
          <a:p>
            <a:pPr marL="476250" indent="-476250" eaLnBrk="1" hangingPunct="1">
              <a:lnSpc>
                <a:spcPct val="65000"/>
              </a:lnSpc>
              <a:buFont typeface="Wingdings" pitchFamily="2" charset="2"/>
              <a:buNone/>
            </a:pPr>
            <a:endParaRPr lang="en-US" sz="2200" dirty="0" smtClean="0">
              <a:cs typeface="Arial" charset="0"/>
            </a:endParaRPr>
          </a:p>
          <a:p>
            <a:pPr marL="476250" indent="-476250" eaLnBrk="1" hangingPunct="1">
              <a:lnSpc>
                <a:spcPct val="85000"/>
              </a:lnSpc>
              <a:buFont typeface="Wingdings" pitchFamily="2" charset="2"/>
              <a:buNone/>
            </a:pPr>
            <a:r>
              <a:rPr lang="en-US" sz="2200" dirty="0" smtClean="0">
                <a:cs typeface="Arial" charset="0"/>
              </a:rPr>
              <a:t>(e) </a:t>
            </a:r>
            <a:r>
              <a:rPr lang="en-US" sz="2200" dirty="0" err="1" smtClean="0">
                <a:cs typeface="Arial" charset="0"/>
              </a:rPr>
              <a:t>Tahun</a:t>
            </a:r>
            <a:r>
              <a:rPr lang="en-US" sz="2200" dirty="0" smtClean="0">
                <a:cs typeface="Arial" charset="0"/>
              </a:rPr>
              <a:t> 1950, </a:t>
            </a:r>
            <a:r>
              <a:rPr lang="en-US" sz="2200" dirty="0" err="1" smtClean="0">
                <a:cs typeface="Arial" charset="0"/>
              </a:rPr>
              <a:t>Bayes</a:t>
            </a:r>
            <a:r>
              <a:rPr lang="en-US" sz="2200" dirty="0" smtClean="0">
                <a:cs typeface="Arial" charset="0"/>
              </a:rPr>
              <a:t> </a:t>
            </a:r>
            <a:r>
              <a:rPr lang="en-US" sz="2200" dirty="0" err="1" smtClean="0">
                <a:cs typeface="Arial" charset="0"/>
              </a:rPr>
              <a:t>mengembangkan</a:t>
            </a:r>
            <a:r>
              <a:rPr lang="en-US" sz="2200" dirty="0" smtClean="0">
                <a:cs typeface="Arial" charset="0"/>
              </a:rPr>
              <a:t> </a:t>
            </a:r>
            <a:r>
              <a:rPr lang="en-US" sz="2200" dirty="0" err="1" smtClean="0">
                <a:cs typeface="Arial" charset="0"/>
              </a:rPr>
              <a:t>Teori</a:t>
            </a:r>
            <a:r>
              <a:rPr lang="en-US" sz="2200" dirty="0" smtClean="0">
                <a:cs typeface="Arial" charset="0"/>
              </a:rPr>
              <a:t> </a:t>
            </a:r>
            <a:r>
              <a:rPr lang="en-US" sz="2200" dirty="0" err="1" smtClean="0">
                <a:cs typeface="Arial" charset="0"/>
              </a:rPr>
              <a:t>Pengambilan</a:t>
            </a:r>
            <a:r>
              <a:rPr lang="en-US" sz="2200" dirty="0" smtClean="0">
                <a:cs typeface="Arial" charset="0"/>
              </a:rPr>
              <a:t> </a:t>
            </a:r>
            <a:r>
              <a:rPr lang="en-US" sz="2200" dirty="0" err="1" smtClean="0">
                <a:cs typeface="Arial" charset="0"/>
              </a:rPr>
              <a:t>Keputusan</a:t>
            </a:r>
            <a:r>
              <a:rPr lang="en-US" sz="2200" dirty="0" smtClean="0">
                <a:cs typeface="Arial" charset="0"/>
              </a:rPr>
              <a:t>.</a:t>
            </a:r>
          </a:p>
        </p:txBody>
      </p:sp>
      <p:sp>
        <p:nvSpPr>
          <p:cNvPr id="6149" name="Rectangle 7"/>
          <p:cNvSpPr>
            <a:spLocks noChangeArrowheads="1"/>
          </p:cNvSpPr>
          <p:nvPr/>
        </p:nvSpPr>
        <p:spPr bwMode="auto">
          <a:xfrm>
            <a:off x="990600" y="152400"/>
            <a:ext cx="7250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dirty="0" err="1">
                <a:latin typeface="Tahoma" pitchFamily="34" charset="0"/>
              </a:rPr>
              <a:t>Pengertian</a:t>
            </a:r>
            <a:r>
              <a:rPr lang="en-US" dirty="0">
                <a:latin typeface="Tahoma" pitchFamily="34" charset="0"/>
              </a:rPr>
              <a:t> </a:t>
            </a:r>
            <a:r>
              <a:rPr lang="en-US" dirty="0" err="1">
                <a:latin typeface="Tahoma" pitchFamily="34" charset="0"/>
              </a:rPr>
              <a:t>Statistika</a:t>
            </a:r>
            <a:r>
              <a:rPr lang="en-US" dirty="0">
                <a:latin typeface="Tahoma" pitchFamily="34" charset="0"/>
              </a:rPr>
              <a:t>				              </a:t>
            </a:r>
            <a:r>
              <a:rPr lang="en-US" dirty="0" err="1">
                <a:latin typeface="Tahoma" pitchFamily="34" charset="0"/>
              </a:rPr>
              <a:t>Bab</a:t>
            </a:r>
            <a:r>
              <a:rPr lang="en-US" dirty="0">
                <a:latin typeface="Tahoma" pitchFamily="34" charset="0"/>
              </a:rPr>
              <a:t> 1</a:t>
            </a:r>
            <a:endParaRPr lang="en-US" sz="2000" b="1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1EB40D-9AF3-4060-B6AB-74BA45C28EF7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533400"/>
            <a:ext cx="7793038" cy="457200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accent1"/>
                </a:solidFill>
                <a:cs typeface="Arial" charset="0"/>
              </a:rPr>
              <a:t>KASUS STATISTIKA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7772400" cy="46482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sz="2200" b="1" dirty="0" err="1" smtClean="0"/>
              <a:t>Beberapa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contoh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kasus</a:t>
            </a:r>
            <a:r>
              <a:rPr lang="en-US" sz="2200" b="1" dirty="0" smtClean="0"/>
              <a:t> yang </a:t>
            </a:r>
            <a:r>
              <a:rPr lang="en-US" sz="2200" b="1" dirty="0" err="1" smtClean="0"/>
              <a:t>membutuhkan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dukungan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statistika</a:t>
            </a:r>
            <a:r>
              <a:rPr lang="en-US" sz="2200" b="1" dirty="0" smtClean="0"/>
              <a:t>: </a:t>
            </a:r>
          </a:p>
          <a:p>
            <a:pPr marL="0" indent="0">
              <a:lnSpc>
                <a:spcPct val="80000"/>
              </a:lnSpc>
              <a:buNone/>
            </a:pPr>
            <a:endParaRPr lang="en-US" sz="2200" b="1" dirty="0" smtClean="0"/>
          </a:p>
          <a:p>
            <a:pPr marL="457200" indent="-457200">
              <a:buNone/>
            </a:pPr>
            <a:r>
              <a:rPr lang="en-US" sz="2000" dirty="0" smtClean="0"/>
              <a:t>(a)  </a:t>
            </a:r>
            <a:r>
              <a:rPr lang="en-US" sz="2200" dirty="0" err="1" smtClean="0"/>
              <a:t>Kasus</a:t>
            </a:r>
            <a:r>
              <a:rPr lang="en-US" sz="2200" dirty="0" smtClean="0"/>
              <a:t> </a:t>
            </a:r>
            <a:r>
              <a:rPr lang="en-US" sz="2200" dirty="0" err="1" smtClean="0"/>
              <a:t>tuntutan</a:t>
            </a:r>
            <a:r>
              <a:rPr lang="en-US" sz="2200" dirty="0" smtClean="0"/>
              <a:t> </a:t>
            </a:r>
            <a:r>
              <a:rPr lang="en-US" sz="2200" dirty="0" err="1" smtClean="0"/>
              <a:t>buruh</a:t>
            </a:r>
            <a:r>
              <a:rPr lang="en-US" sz="2200" dirty="0" smtClean="0"/>
              <a:t> </a:t>
            </a:r>
            <a:r>
              <a:rPr lang="en-US" sz="2200" dirty="0" err="1" smtClean="0"/>
              <a:t>tentang</a:t>
            </a:r>
            <a:r>
              <a:rPr lang="en-US" sz="2200" dirty="0" smtClean="0"/>
              <a:t> </a:t>
            </a:r>
            <a:r>
              <a:rPr lang="en-US" sz="2200" dirty="0" err="1" smtClean="0"/>
              <a:t>kenaikan</a:t>
            </a:r>
            <a:r>
              <a:rPr lang="en-US" sz="2200" dirty="0" smtClean="0"/>
              <a:t> </a:t>
            </a:r>
            <a:r>
              <a:rPr lang="en-US" sz="2200" dirty="0" err="1" smtClean="0"/>
              <a:t>gaji</a:t>
            </a:r>
            <a:r>
              <a:rPr lang="en-US" sz="2200" dirty="0" smtClean="0"/>
              <a:t>,</a:t>
            </a:r>
          </a:p>
          <a:p>
            <a:pPr marL="457200" indent="-457200">
              <a:buNone/>
            </a:pPr>
            <a:r>
              <a:rPr lang="en-US" sz="2200" dirty="0" smtClean="0"/>
              <a:t>      	</a:t>
            </a:r>
            <a:r>
              <a:rPr lang="en-US" sz="2200" dirty="0" err="1" smtClean="0"/>
              <a:t>bagaimana</a:t>
            </a:r>
            <a:r>
              <a:rPr lang="en-US" sz="2200" dirty="0" smtClean="0"/>
              <a:t> </a:t>
            </a:r>
            <a:r>
              <a:rPr lang="en-US" sz="2200" dirty="0" err="1" smtClean="0"/>
              <a:t>seharusnya</a:t>
            </a:r>
            <a:r>
              <a:rPr lang="en-US" sz="2200" dirty="0" smtClean="0"/>
              <a:t>? </a:t>
            </a:r>
          </a:p>
          <a:p>
            <a:pPr marL="457200" indent="-457200">
              <a:buNone/>
            </a:pPr>
            <a:r>
              <a:rPr lang="en-US" sz="2200" dirty="0" smtClean="0"/>
              <a:t>(b)  </a:t>
            </a:r>
            <a:r>
              <a:rPr lang="en-US" sz="2200" dirty="0" err="1" smtClean="0"/>
              <a:t>Perekonomian</a:t>
            </a:r>
            <a:r>
              <a:rPr lang="en-US" sz="2200" dirty="0" smtClean="0"/>
              <a:t> Indonesia </a:t>
            </a:r>
            <a:r>
              <a:rPr lang="en-US" sz="2200" dirty="0" err="1" smtClean="0"/>
              <a:t>tidak</a:t>
            </a:r>
            <a:r>
              <a:rPr lang="en-US" sz="2200" dirty="0" smtClean="0"/>
              <a:t> </a:t>
            </a:r>
            <a:r>
              <a:rPr lang="en-US" sz="2200" dirty="0" err="1" smtClean="0"/>
              <a:t>efisien</a:t>
            </a:r>
            <a:r>
              <a:rPr lang="en-US" sz="2200" dirty="0" smtClean="0"/>
              <a:t>, </a:t>
            </a:r>
            <a:r>
              <a:rPr lang="en-US" sz="2200" dirty="0" err="1" smtClean="0"/>
              <a:t>pada</a:t>
            </a:r>
            <a:r>
              <a:rPr lang="en-US" sz="2200" dirty="0" smtClean="0"/>
              <a:t> </a:t>
            </a:r>
          </a:p>
          <a:p>
            <a:pPr marL="457200" indent="-457200">
              <a:buNone/>
            </a:pPr>
            <a:r>
              <a:rPr lang="en-US" sz="2200" dirty="0" smtClean="0"/>
              <a:t>      	</a:t>
            </a:r>
            <a:r>
              <a:rPr lang="en-US" sz="2200" dirty="0" err="1" smtClean="0"/>
              <a:t>sektor</a:t>
            </a:r>
            <a:r>
              <a:rPr lang="en-US" sz="2200" dirty="0" smtClean="0"/>
              <a:t> </a:t>
            </a:r>
            <a:r>
              <a:rPr lang="en-US" sz="2200" dirty="0" err="1" smtClean="0"/>
              <a:t>mana</a:t>
            </a:r>
            <a:r>
              <a:rPr lang="en-US" sz="2200" dirty="0" smtClean="0"/>
              <a:t>?</a:t>
            </a:r>
          </a:p>
          <a:p>
            <a:pPr marL="457200" indent="-457200">
              <a:buNone/>
            </a:pPr>
            <a:r>
              <a:rPr lang="en-US" sz="2200" dirty="0" smtClean="0"/>
              <a:t>(c)  </a:t>
            </a:r>
            <a:r>
              <a:rPr lang="en-US" sz="2200" dirty="0" err="1" smtClean="0"/>
              <a:t>Penggalakan</a:t>
            </a:r>
            <a:r>
              <a:rPr lang="en-US" sz="2200" dirty="0" smtClean="0"/>
              <a:t> </a:t>
            </a:r>
            <a:r>
              <a:rPr lang="en-US" sz="2200" dirty="0" err="1" smtClean="0"/>
              <a:t>investasi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Indonesia, </a:t>
            </a:r>
            <a:r>
              <a:rPr lang="en-US" sz="2200" dirty="0" err="1" smtClean="0"/>
              <a:t>sektor</a:t>
            </a:r>
            <a:r>
              <a:rPr lang="en-US" sz="2200" dirty="0" smtClean="0"/>
              <a:t> </a:t>
            </a:r>
            <a:r>
              <a:rPr lang="en-US" sz="2200" dirty="0" err="1" smtClean="0"/>
              <a:t>mana</a:t>
            </a:r>
            <a:r>
              <a:rPr lang="en-US" sz="2200" dirty="0" smtClean="0"/>
              <a:t> </a:t>
            </a:r>
          </a:p>
          <a:p>
            <a:pPr marL="457200" indent="-457200">
              <a:buNone/>
            </a:pPr>
            <a:r>
              <a:rPr lang="en-US" sz="2200" dirty="0" smtClean="0"/>
              <a:t>     	 yang </a:t>
            </a:r>
            <a:r>
              <a:rPr lang="en-US" sz="2200" dirty="0" err="1" smtClean="0"/>
              <a:t>dipilih</a:t>
            </a:r>
            <a:r>
              <a:rPr lang="en-US" sz="2200" dirty="0" smtClean="0"/>
              <a:t>? </a:t>
            </a:r>
          </a:p>
          <a:p>
            <a:pPr marL="457200" indent="-457200">
              <a:buNone/>
            </a:pPr>
            <a:r>
              <a:rPr lang="en-US" sz="2200" dirty="0" smtClean="0"/>
              <a:t>(d)  </a:t>
            </a:r>
            <a:r>
              <a:rPr lang="en-US" sz="2200" dirty="0" err="1" smtClean="0"/>
              <a:t>Setiap</a:t>
            </a:r>
            <a:r>
              <a:rPr lang="en-US" sz="2200" dirty="0" smtClean="0"/>
              <a:t> </a:t>
            </a:r>
            <a:r>
              <a:rPr lang="en-US" sz="2200" dirty="0" err="1" smtClean="0"/>
              <a:t>produsen</a:t>
            </a:r>
            <a:r>
              <a:rPr lang="en-US" sz="2200" dirty="0" smtClean="0"/>
              <a:t> </a:t>
            </a:r>
            <a:r>
              <a:rPr lang="en-US" sz="2200" dirty="0" err="1" smtClean="0"/>
              <a:t>memberikan</a:t>
            </a:r>
            <a:r>
              <a:rPr lang="en-US" sz="2200" dirty="0" smtClean="0"/>
              <a:t> </a:t>
            </a:r>
            <a:r>
              <a:rPr lang="en-US" sz="2200" dirty="0" err="1" smtClean="0"/>
              <a:t>garansi</a:t>
            </a:r>
            <a:r>
              <a:rPr lang="en-US" sz="2200" dirty="0" smtClean="0"/>
              <a:t> </a:t>
            </a:r>
            <a:r>
              <a:rPr lang="en-US" sz="2200" dirty="0" err="1" smtClean="0"/>
              <a:t>atas</a:t>
            </a:r>
            <a:r>
              <a:rPr lang="en-US" sz="2200" dirty="0" smtClean="0"/>
              <a:t> </a:t>
            </a:r>
          </a:p>
          <a:p>
            <a:pPr marL="457200" indent="-457200">
              <a:buNone/>
            </a:pPr>
            <a:r>
              <a:rPr lang="en-US" sz="2200" dirty="0" smtClean="0"/>
              <a:t>      	</a:t>
            </a:r>
            <a:r>
              <a:rPr lang="en-US" sz="2200" dirty="0" err="1" smtClean="0"/>
              <a:t>barangnya</a:t>
            </a:r>
            <a:r>
              <a:rPr lang="en-US" sz="2200" dirty="0" smtClean="0"/>
              <a:t>, </a:t>
            </a:r>
            <a:r>
              <a:rPr lang="en-US" sz="2200" dirty="0" err="1" smtClean="0"/>
              <a:t>berapa</a:t>
            </a:r>
            <a:r>
              <a:rPr lang="en-US" sz="2200" dirty="0" smtClean="0"/>
              <a:t> </a:t>
            </a:r>
            <a:r>
              <a:rPr lang="en-US" sz="2200" dirty="0" err="1" smtClean="0"/>
              <a:t>produksi</a:t>
            </a:r>
            <a:r>
              <a:rPr lang="en-US" sz="2200" dirty="0" smtClean="0"/>
              <a:t> </a:t>
            </a:r>
            <a:r>
              <a:rPr lang="en-US" sz="2200" dirty="0" err="1" smtClean="0"/>
              <a:t>akan</a:t>
            </a:r>
            <a:r>
              <a:rPr lang="en-US" sz="2200" dirty="0" smtClean="0"/>
              <a:t> </a:t>
            </a:r>
            <a:r>
              <a:rPr lang="en-US" sz="2200" dirty="0" err="1" smtClean="0"/>
              <a:t>ditingkatkan</a:t>
            </a:r>
            <a:r>
              <a:rPr lang="en-US" sz="2200" dirty="0" smtClean="0"/>
              <a:t>? </a:t>
            </a:r>
          </a:p>
          <a:p>
            <a:pPr marL="0" indent="0"/>
            <a:endParaRPr lang="en-US" sz="2200" dirty="0" smtClean="0"/>
          </a:p>
        </p:txBody>
      </p:sp>
      <p:sp>
        <p:nvSpPr>
          <p:cNvPr id="6149" name="Rectangle 7"/>
          <p:cNvSpPr>
            <a:spLocks noChangeArrowheads="1"/>
          </p:cNvSpPr>
          <p:nvPr/>
        </p:nvSpPr>
        <p:spPr bwMode="auto">
          <a:xfrm>
            <a:off x="990600" y="152400"/>
            <a:ext cx="7250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dirty="0" err="1">
                <a:latin typeface="Tahoma" pitchFamily="34" charset="0"/>
              </a:rPr>
              <a:t>Pengertian</a:t>
            </a:r>
            <a:r>
              <a:rPr lang="en-US" dirty="0">
                <a:latin typeface="Tahoma" pitchFamily="34" charset="0"/>
              </a:rPr>
              <a:t> </a:t>
            </a:r>
            <a:r>
              <a:rPr lang="en-US" dirty="0" err="1">
                <a:latin typeface="Tahoma" pitchFamily="34" charset="0"/>
              </a:rPr>
              <a:t>Statistika</a:t>
            </a:r>
            <a:r>
              <a:rPr lang="en-US" dirty="0">
                <a:latin typeface="Tahoma" pitchFamily="34" charset="0"/>
              </a:rPr>
              <a:t>				              </a:t>
            </a:r>
            <a:r>
              <a:rPr lang="en-US" dirty="0" err="1">
                <a:latin typeface="Tahoma" pitchFamily="34" charset="0"/>
              </a:rPr>
              <a:t>Bab</a:t>
            </a:r>
            <a:r>
              <a:rPr lang="en-US" dirty="0">
                <a:latin typeface="Tahoma" pitchFamily="34" charset="0"/>
              </a:rPr>
              <a:t> 1</a:t>
            </a:r>
            <a:endParaRPr lang="en-US" sz="2000" b="1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8A0459-9451-4054-AB96-41C6679EC4BE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8195" name="Rectangle 95"/>
          <p:cNvSpPr>
            <a:spLocks noGrp="1" noChangeArrowheads="1"/>
          </p:cNvSpPr>
          <p:nvPr>
            <p:ph type="title"/>
          </p:nvPr>
        </p:nvSpPr>
        <p:spPr>
          <a:xfrm>
            <a:off x="931863" y="142875"/>
            <a:ext cx="7158037" cy="847725"/>
          </a:xfrm>
        </p:spPr>
        <p:txBody>
          <a:bodyPr/>
          <a:lstStyle/>
          <a:p>
            <a:pPr eaLnBrk="1" hangingPunct="1"/>
            <a:r>
              <a:rPr lang="en-US" sz="2000" b="1" dirty="0" smtClean="0">
                <a:solidFill>
                  <a:schemeClr val="accent1"/>
                </a:solidFill>
                <a:cs typeface="Arial" charset="0"/>
              </a:rPr>
              <a:t>TABEL 1.1</a:t>
            </a:r>
          </a:p>
        </p:txBody>
      </p:sp>
      <p:sp>
        <p:nvSpPr>
          <p:cNvPr id="8196" name="Rectangle 97"/>
          <p:cNvSpPr>
            <a:spLocks noChangeArrowheads="1"/>
          </p:cNvSpPr>
          <p:nvPr/>
        </p:nvSpPr>
        <p:spPr bwMode="auto">
          <a:xfrm>
            <a:off x="990600" y="152400"/>
            <a:ext cx="7250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dirty="0" err="1">
                <a:latin typeface="Tahoma" pitchFamily="34" charset="0"/>
              </a:rPr>
              <a:t>Pengertian</a:t>
            </a:r>
            <a:r>
              <a:rPr lang="en-US" dirty="0">
                <a:latin typeface="Tahoma" pitchFamily="34" charset="0"/>
              </a:rPr>
              <a:t> </a:t>
            </a:r>
            <a:r>
              <a:rPr lang="en-US" dirty="0" err="1">
                <a:latin typeface="Tahoma" pitchFamily="34" charset="0"/>
              </a:rPr>
              <a:t>Statistika</a:t>
            </a:r>
            <a:r>
              <a:rPr lang="en-US" dirty="0">
                <a:latin typeface="Tahoma" pitchFamily="34" charset="0"/>
              </a:rPr>
              <a:t>				              </a:t>
            </a:r>
            <a:r>
              <a:rPr lang="en-US" dirty="0" err="1">
                <a:latin typeface="Tahoma" pitchFamily="34" charset="0"/>
              </a:rPr>
              <a:t>Bab</a:t>
            </a:r>
            <a:r>
              <a:rPr lang="en-US" dirty="0">
                <a:latin typeface="Tahoma" pitchFamily="34" charset="0"/>
              </a:rPr>
              <a:t> 1</a:t>
            </a:r>
            <a:endParaRPr lang="en-US" sz="2000" b="1" dirty="0">
              <a:latin typeface="Tahoma" pitchFamily="34" charset="0"/>
            </a:endParaRPr>
          </a:p>
        </p:txBody>
      </p:sp>
      <p:pic>
        <p:nvPicPr>
          <p:cNvPr id="8197" name="Picture 98" descr="D:\Tabel 1.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905000"/>
            <a:ext cx="7696200" cy="3859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64BC35-F627-4282-8CEC-90FAEE7FA7E0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50000"/>
              </a:lnSpc>
            </a:pPr>
            <a:r>
              <a:rPr lang="en-US" sz="2000" b="1" smtClean="0">
                <a:solidFill>
                  <a:schemeClr val="accent1"/>
                </a:solidFill>
                <a:cs typeface="Arial" charset="0"/>
              </a:rPr>
              <a:t>GRAFIK POLIGON</a:t>
            </a:r>
            <a:endParaRPr lang="en-US" sz="2000" smtClean="0">
              <a:solidFill>
                <a:schemeClr val="accent1"/>
              </a:solidFill>
            </a:endParaRPr>
          </a:p>
        </p:txBody>
      </p:sp>
      <p:sp>
        <p:nvSpPr>
          <p:cNvPr id="9220" name="Rectangle 1029"/>
          <p:cNvSpPr>
            <a:spLocks noChangeArrowheads="1"/>
          </p:cNvSpPr>
          <p:nvPr/>
        </p:nvSpPr>
        <p:spPr bwMode="auto">
          <a:xfrm>
            <a:off x="990600" y="152400"/>
            <a:ext cx="7250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dirty="0" err="1">
                <a:latin typeface="Tahoma" pitchFamily="34" charset="0"/>
              </a:rPr>
              <a:t>Pengertian</a:t>
            </a:r>
            <a:r>
              <a:rPr lang="en-US" dirty="0">
                <a:latin typeface="Tahoma" pitchFamily="34" charset="0"/>
              </a:rPr>
              <a:t> </a:t>
            </a:r>
            <a:r>
              <a:rPr lang="en-US" dirty="0" err="1">
                <a:latin typeface="Tahoma" pitchFamily="34" charset="0"/>
              </a:rPr>
              <a:t>Statistika</a:t>
            </a:r>
            <a:r>
              <a:rPr lang="en-US" dirty="0">
                <a:latin typeface="Tahoma" pitchFamily="34" charset="0"/>
              </a:rPr>
              <a:t>				              </a:t>
            </a:r>
            <a:r>
              <a:rPr lang="en-US" dirty="0" err="1">
                <a:latin typeface="Tahoma" pitchFamily="34" charset="0"/>
              </a:rPr>
              <a:t>Bab</a:t>
            </a:r>
            <a:r>
              <a:rPr lang="en-US" dirty="0">
                <a:latin typeface="Tahoma" pitchFamily="34" charset="0"/>
              </a:rPr>
              <a:t> 1</a:t>
            </a:r>
            <a:endParaRPr lang="en-US" sz="2000" b="1" dirty="0">
              <a:latin typeface="Tahoma" pitchFamily="34" charset="0"/>
            </a:endParaRPr>
          </a:p>
        </p:txBody>
      </p:sp>
      <p:pic>
        <p:nvPicPr>
          <p:cNvPr id="9221" name="Picture 6" descr="D:\Grafik polig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057400"/>
            <a:ext cx="67818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7ABDA2-DB29-46D6-9E76-9C77D7EE2155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914400" y="1066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accent1"/>
                </a:solidFill>
                <a:latin typeface="Tahoma" pitchFamily="34" charset="0"/>
              </a:rPr>
              <a:t>PENGGUNA STATISTIKA</a:t>
            </a:r>
          </a:p>
        </p:txBody>
      </p: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2528888" y="2114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162948" name="Group 132"/>
          <p:cNvGraphicFramePr>
            <a:graphicFrameLocks noGrp="1"/>
          </p:cNvGraphicFramePr>
          <p:nvPr/>
        </p:nvGraphicFramePr>
        <p:xfrm>
          <a:off x="381000" y="2209800"/>
          <a:ext cx="8305800" cy="3596640"/>
        </p:xfrm>
        <a:graphic>
          <a:graphicData uri="http://schemas.openxmlformats.org/drawingml/2006/table">
            <a:tbl>
              <a:tblPr/>
              <a:tblGrid>
                <a:gridCol w="2679700"/>
                <a:gridCol w="56261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Pengguna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Statistika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Masalah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 yang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Dihadapi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653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Manajemen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Penentuan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struktur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gaji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pesangon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tunjangan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karyawan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</a:t>
                      </a:r>
                    </a:p>
                    <a:p>
                      <a:pPr marL="533400" marR="0" lvl="0" indent="-5334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Penentuan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jumlah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persediaan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barang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barang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dalam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proses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barang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jadi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</a:p>
                    <a:p>
                      <a:pPr marL="533400" marR="0" lvl="0" indent="-5334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Evaluasi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produktivitas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karyawan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</a:p>
                    <a:p>
                      <a:pPr marL="533400" marR="0" lvl="0" indent="-5334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Evaluasi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kinerja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perusahaan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Akuntansi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71500" marR="0" lvl="0" indent="-5715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    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Penentuan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standar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audit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barang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jasa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</a:t>
                      </a:r>
                    </a:p>
                    <a:p>
                      <a:pPr marL="571500" marR="0" lvl="0" indent="-5715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   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Penentuan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depresiasi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apresiasi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barang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jasa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</a:p>
                    <a:p>
                      <a:pPr marL="533400" marR="0" lvl="0" indent="-5334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     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Analisis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rasio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keuangan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perusahaan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59" name="Rectangle 130"/>
          <p:cNvSpPr>
            <a:spLocks noChangeArrowheads="1"/>
          </p:cNvSpPr>
          <p:nvPr/>
        </p:nvSpPr>
        <p:spPr bwMode="auto">
          <a:xfrm>
            <a:off x="990600" y="406400"/>
            <a:ext cx="7250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Tahoma" pitchFamily="34" charset="0"/>
              </a:rPr>
              <a:t>Pengertian Statistika				              Bab 1</a:t>
            </a:r>
            <a:endParaRPr lang="en-US" sz="2000" b="1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62</TotalTime>
  <Words>966</Words>
  <Application>Microsoft Office PowerPoint</Application>
  <PresentationFormat>On-screen Show (4:3)</PresentationFormat>
  <Paragraphs>312</Paragraphs>
  <Slides>23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Civic</vt:lpstr>
      <vt:lpstr>Statistika untuk Ekonomi dan Keuangan Modern </vt:lpstr>
      <vt:lpstr>PowerPoint Presentation</vt:lpstr>
      <vt:lpstr>OUTLINE</vt:lpstr>
      <vt:lpstr>PowerPoint Presentation</vt:lpstr>
      <vt:lpstr>PERKEMBANGAN STATISTIKA</vt:lpstr>
      <vt:lpstr>KASUS STATISTIKA</vt:lpstr>
      <vt:lpstr>TABEL 1.1</vt:lpstr>
      <vt:lpstr>GRAFIK POLIGON</vt:lpstr>
      <vt:lpstr>PowerPoint Presentation</vt:lpstr>
      <vt:lpstr>PowerPoint Presentation</vt:lpstr>
      <vt:lpstr>PowerPoint Presentation</vt:lpstr>
      <vt:lpstr>OUTLINE</vt:lpstr>
      <vt:lpstr>PowerPoint Presentation</vt:lpstr>
      <vt:lpstr>POPULASI DAN SAMPEL </vt:lpstr>
      <vt:lpstr>OUTLINE</vt:lpstr>
      <vt:lpstr>PowerPoint Presentation</vt:lpstr>
      <vt:lpstr>OUTLINE</vt:lpstr>
      <vt:lpstr>PowerPoint Presentation</vt:lpstr>
      <vt:lpstr>OUTLINE</vt:lpstr>
      <vt:lpstr>SKALA PENGUKURAN</vt:lpstr>
      <vt:lpstr>OUTLINE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Statistika untuk Ekonomi dan Keuangan Modern  Edisi 3, Buku 1</dc:title>
  <dc:creator>S4Pro-02</dc:creator>
  <cp:lastModifiedBy>MIAU</cp:lastModifiedBy>
  <cp:revision>16</cp:revision>
  <dcterms:created xsi:type="dcterms:W3CDTF">2015-09-23T07:17:12Z</dcterms:created>
  <dcterms:modified xsi:type="dcterms:W3CDTF">2019-03-04T06:08:36Z</dcterms:modified>
</cp:coreProperties>
</file>