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E69E9-5E6B-40FE-BDD9-18184A25BBB4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05F3-0942-45AB-846D-49692A85C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CDD83-76C9-480F-84B2-4FFCA4D1A47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FD74F9-9401-434C-9D9A-FBCCC42EB66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9571AB-2E08-4E5A-A314-EA68BD2FC7FA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Statistika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Keuangan</a:t>
            </a:r>
            <a:r>
              <a:rPr lang="en-US" sz="4000" dirty="0" smtClean="0"/>
              <a:t> Modern </a:t>
            </a:r>
            <a:endParaRPr lang="en-US" sz="4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2743200"/>
            <a:ext cx="8839200" cy="35814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400" dirty="0" smtClean="0"/>
              <a:t>MIA MUCHIA DESDA, S.Si., mm</a:t>
            </a:r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r>
              <a:rPr lang="id-ID" sz="2400" dirty="0" smtClean="0"/>
              <a:t>SEKOLAH TINGGI ILMU EKONOMI (STIE) PASAMAN</a:t>
            </a:r>
          </a:p>
          <a:p>
            <a:r>
              <a:rPr lang="id-ID" sz="2400" dirty="0" smtClean="0"/>
              <a:t>SIMPANG EMPAT</a:t>
            </a:r>
          </a:p>
          <a:p>
            <a:r>
              <a:rPr lang="id-ID" sz="2400" dirty="0" smtClean="0"/>
              <a:t>2018/2019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C43B5-22DA-4C9A-8A8A-6785A5AF4F0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274638"/>
            <a:ext cx="5619750" cy="6604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066800" y="1752600"/>
            <a:ext cx="6934200" cy="4038600"/>
            <a:chOff x="672" y="1296"/>
            <a:chExt cx="4368" cy="2544"/>
          </a:xfrm>
        </p:grpSpPr>
        <p:sp>
          <p:nvSpPr>
            <p:cNvPr id="11270" name="Text Box 3"/>
            <p:cNvSpPr txBox="1">
              <a:spLocks noChangeArrowheads="1"/>
            </p:cNvSpPr>
            <p:nvPr/>
          </p:nvSpPr>
          <p:spPr bwMode="auto">
            <a:xfrm>
              <a:off x="960" y="1296"/>
              <a:ext cx="4080" cy="28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11271" name="Text Box 4"/>
            <p:cNvSpPr txBox="1">
              <a:spLocks noChangeArrowheads="1"/>
            </p:cNvSpPr>
            <p:nvPr/>
          </p:nvSpPr>
          <p:spPr bwMode="auto">
            <a:xfrm>
              <a:off x="948" y="1682"/>
              <a:ext cx="1584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11272" name="Text Box 5"/>
            <p:cNvSpPr txBox="1">
              <a:spLocks noChangeArrowheads="1"/>
            </p:cNvSpPr>
            <p:nvPr/>
          </p:nvSpPr>
          <p:spPr bwMode="auto">
            <a:xfrm>
              <a:off x="960" y="2016"/>
              <a:ext cx="1584" cy="2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Penyajian Data</a:t>
              </a:r>
              <a:endParaRPr lang="en-US" sz="2000">
                <a:latin typeface="Tahoma" pitchFamily="34" charset="0"/>
              </a:endParaRPr>
            </a:p>
          </p:txBody>
        </p:sp>
        <p:sp>
          <p:nvSpPr>
            <p:cNvPr id="11273" name="Text Box 6"/>
            <p:cNvSpPr txBox="1">
              <a:spLocks noChangeArrowheads="1"/>
            </p:cNvSpPr>
            <p:nvPr/>
          </p:nvSpPr>
          <p:spPr bwMode="auto">
            <a:xfrm>
              <a:off x="960" y="2699"/>
              <a:ext cx="1584" cy="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11274" name="Text Box 7"/>
            <p:cNvSpPr txBox="1">
              <a:spLocks noChangeArrowheads="1"/>
            </p:cNvSpPr>
            <p:nvPr/>
          </p:nvSpPr>
          <p:spPr bwMode="auto">
            <a:xfrm>
              <a:off x="960" y="2354"/>
              <a:ext cx="1584" cy="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11275" name="Text Box 8"/>
            <p:cNvSpPr txBox="1">
              <a:spLocks noChangeArrowheads="1"/>
            </p:cNvSpPr>
            <p:nvPr/>
          </p:nvSpPr>
          <p:spPr bwMode="auto">
            <a:xfrm>
              <a:off x="960" y="3072"/>
              <a:ext cx="1584" cy="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11276" name="Text Box 9"/>
            <p:cNvSpPr txBox="1">
              <a:spLocks noChangeArrowheads="1"/>
            </p:cNvSpPr>
            <p:nvPr/>
          </p:nvSpPr>
          <p:spPr bwMode="auto">
            <a:xfrm>
              <a:off x="960" y="3408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11277" name="Freeform 10"/>
            <p:cNvSpPr>
              <a:spLocks/>
            </p:cNvSpPr>
            <p:nvPr/>
          </p:nvSpPr>
          <p:spPr bwMode="auto">
            <a:xfrm>
              <a:off x="672" y="1508"/>
              <a:ext cx="288" cy="1983"/>
            </a:xfrm>
            <a:custGeom>
              <a:avLst/>
              <a:gdLst>
                <a:gd name="T0" fmla="*/ 115 w 720"/>
                <a:gd name="T1" fmla="*/ 0 h 7020"/>
                <a:gd name="T2" fmla="*/ 0 w 720"/>
                <a:gd name="T3" fmla="*/ 0 h 7020"/>
                <a:gd name="T4" fmla="*/ 0 w 720"/>
                <a:gd name="T5" fmla="*/ 560 h 7020"/>
                <a:gd name="T6" fmla="*/ 0 60000 65536"/>
                <a:gd name="T7" fmla="*/ 0 60000 65536"/>
                <a:gd name="T8" fmla="*/ 0 60000 65536"/>
                <a:gd name="T9" fmla="*/ 0 w 720"/>
                <a:gd name="T10" fmla="*/ 0 h 7020"/>
                <a:gd name="T11" fmla="*/ 720 w 720"/>
                <a:gd name="T12" fmla="*/ 7020 h 70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7020">
                  <a:moveTo>
                    <a:pt x="720" y="0"/>
                  </a:moveTo>
                  <a:lnTo>
                    <a:pt x="0" y="0"/>
                  </a:lnTo>
                  <a:lnTo>
                    <a:pt x="0" y="7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11"/>
            <p:cNvSpPr>
              <a:spLocks noChangeShapeType="1"/>
            </p:cNvSpPr>
            <p:nvPr/>
          </p:nvSpPr>
          <p:spPr bwMode="auto">
            <a:xfrm>
              <a:off x="672" y="3131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2"/>
            <p:cNvSpPr>
              <a:spLocks noChangeShapeType="1"/>
            </p:cNvSpPr>
            <p:nvPr/>
          </p:nvSpPr>
          <p:spPr bwMode="auto">
            <a:xfrm>
              <a:off x="672" y="1812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3"/>
            <p:cNvSpPr>
              <a:spLocks noChangeShapeType="1"/>
            </p:cNvSpPr>
            <p:nvPr/>
          </p:nvSpPr>
          <p:spPr bwMode="auto">
            <a:xfrm>
              <a:off x="672" y="2156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4"/>
            <p:cNvSpPr>
              <a:spLocks noChangeShapeType="1"/>
            </p:cNvSpPr>
            <p:nvPr/>
          </p:nvSpPr>
          <p:spPr bwMode="auto">
            <a:xfrm>
              <a:off x="672" y="2483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5"/>
            <p:cNvSpPr>
              <a:spLocks noChangeShapeType="1"/>
            </p:cNvSpPr>
            <p:nvPr/>
          </p:nvSpPr>
          <p:spPr bwMode="auto">
            <a:xfrm>
              <a:off x="672" y="2819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16"/>
            <p:cNvSpPr txBox="1">
              <a:spLocks noChangeArrowheads="1"/>
            </p:cNvSpPr>
            <p:nvPr/>
          </p:nvSpPr>
          <p:spPr bwMode="auto">
            <a:xfrm>
              <a:off x="2928" y="2448"/>
              <a:ext cx="2112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Penyajian Data dengan MS Excel</a:t>
              </a:r>
            </a:p>
          </p:txBody>
        </p:sp>
        <p:sp>
          <p:nvSpPr>
            <p:cNvPr id="11284" name="Text Box 17"/>
            <p:cNvSpPr txBox="1">
              <a:spLocks noChangeArrowheads="1"/>
            </p:cNvSpPr>
            <p:nvPr/>
          </p:nvSpPr>
          <p:spPr bwMode="auto">
            <a:xfrm>
              <a:off x="2928" y="2016"/>
              <a:ext cx="2112" cy="3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latin typeface="Tahoma" pitchFamily="34" charset="0"/>
                </a:rPr>
                <a:t>Penyajian Data dengan Grafik</a:t>
              </a:r>
              <a:endParaRPr lang="en-US" sz="1600">
                <a:latin typeface="Tahoma" pitchFamily="34" charset="0"/>
              </a:endParaRPr>
            </a:p>
          </p:txBody>
        </p:sp>
        <p:sp>
          <p:nvSpPr>
            <p:cNvPr id="11285" name="Text Box 18"/>
            <p:cNvSpPr txBox="1">
              <a:spLocks noChangeArrowheads="1"/>
            </p:cNvSpPr>
            <p:nvPr/>
          </p:nvSpPr>
          <p:spPr bwMode="auto">
            <a:xfrm>
              <a:off x="2928" y="1632"/>
              <a:ext cx="2112" cy="3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Distribusi Frekuensi</a:t>
              </a:r>
            </a:p>
          </p:txBody>
        </p:sp>
        <p:sp>
          <p:nvSpPr>
            <p:cNvPr id="11286" name="Freeform 19"/>
            <p:cNvSpPr>
              <a:spLocks/>
            </p:cNvSpPr>
            <p:nvPr/>
          </p:nvSpPr>
          <p:spPr bwMode="auto">
            <a:xfrm>
              <a:off x="2544" y="1776"/>
              <a:ext cx="360" cy="360"/>
            </a:xfrm>
            <a:custGeom>
              <a:avLst/>
              <a:gdLst>
                <a:gd name="T0" fmla="*/ 0 w 900"/>
                <a:gd name="T1" fmla="*/ 144 h 900"/>
                <a:gd name="T2" fmla="*/ 58 w 900"/>
                <a:gd name="T3" fmla="*/ 144 h 900"/>
                <a:gd name="T4" fmla="*/ 58 w 900"/>
                <a:gd name="T5" fmla="*/ 0 h 900"/>
                <a:gd name="T6" fmla="*/ 144 w 900"/>
                <a:gd name="T7" fmla="*/ 0 h 9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0"/>
                <a:gd name="T13" fmla="*/ 0 h 900"/>
                <a:gd name="T14" fmla="*/ 900 w 900"/>
                <a:gd name="T15" fmla="*/ 900 h 9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0" h="900">
                  <a:moveTo>
                    <a:pt x="0" y="900"/>
                  </a:moveTo>
                  <a:lnTo>
                    <a:pt x="360" y="900"/>
                  </a:lnTo>
                  <a:lnTo>
                    <a:pt x="360" y="0"/>
                  </a:lnTo>
                  <a:lnTo>
                    <a:pt x="90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0"/>
            <p:cNvSpPr>
              <a:spLocks noChangeShapeType="1"/>
            </p:cNvSpPr>
            <p:nvPr/>
          </p:nvSpPr>
          <p:spPr bwMode="auto">
            <a:xfrm>
              <a:off x="2688" y="2592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1"/>
            <p:cNvSpPr>
              <a:spLocks noChangeShapeType="1"/>
            </p:cNvSpPr>
            <p:nvPr/>
          </p:nvSpPr>
          <p:spPr bwMode="auto">
            <a:xfrm>
              <a:off x="2688" y="2160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2"/>
            <p:cNvSpPr>
              <a:spLocks noChangeShapeType="1"/>
            </p:cNvSpPr>
            <p:nvPr/>
          </p:nvSpPr>
          <p:spPr bwMode="auto">
            <a:xfrm>
              <a:off x="2688" y="2160"/>
              <a:ext cx="0" cy="4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3"/>
            <p:cNvSpPr>
              <a:spLocks noChangeShapeType="1"/>
            </p:cNvSpPr>
            <p:nvPr/>
          </p:nvSpPr>
          <p:spPr bwMode="auto">
            <a:xfrm>
              <a:off x="672" y="3504"/>
              <a:ext cx="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Rectangle 30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AB76BF-676A-4ACF-BD0A-7E682C6E188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1"/>
                </a:solidFill>
                <a:latin typeface="Tahoma" pitchFamily="34" charset="0"/>
              </a:rPr>
              <a:t>PENYAJIAN DATA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800100" y="1981200"/>
            <a:ext cx="75438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eaLnBrk="1" hangingPunct="1"/>
            <a:r>
              <a:rPr lang="en-US" sz="24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</a:p>
          <a:p>
            <a:pPr marL="381000" indent="-381000" eaLnBrk="1" hangingPunct="1">
              <a:buFontTx/>
              <a:buChar char="•"/>
            </a:pPr>
            <a:r>
              <a:rPr lang="en-US" sz="2400" dirty="0" err="1">
                <a:cs typeface="Arial" charset="0"/>
              </a:rPr>
              <a:t>Membuat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distribusi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frekuensi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dalam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bentuk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sajian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gambar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baik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grafik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poligon</a:t>
            </a:r>
            <a:r>
              <a:rPr lang="en-US" sz="2400" dirty="0">
                <a:cs typeface="Arial" charset="0"/>
              </a:rPr>
              <a:t>, histogram, </a:t>
            </a:r>
            <a:r>
              <a:rPr lang="en-US" sz="2400" dirty="0" err="1">
                <a:cs typeface="Arial" charset="0"/>
              </a:rPr>
              <a:t>atau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ogif</a:t>
            </a:r>
            <a:r>
              <a:rPr lang="en-US" sz="2400" dirty="0">
                <a:cs typeface="Arial" charset="0"/>
              </a:rPr>
              <a:t>.	</a:t>
            </a:r>
          </a:p>
          <a:p>
            <a:pPr marL="381000" indent="-381000" eaLnBrk="1" hangingPunct="1"/>
            <a:endParaRPr lang="en-US" sz="2400" dirty="0">
              <a:cs typeface="Arial" charset="0"/>
            </a:endParaRPr>
          </a:p>
          <a:p>
            <a:pPr marL="381000" indent="-381000" eaLnBrk="1" hangingPunct="1"/>
            <a:r>
              <a:rPr lang="en-US" sz="2400" b="1" dirty="0" err="1">
                <a:solidFill>
                  <a:schemeClr val="accent1"/>
                </a:solidFill>
                <a:latin typeface="Tahoma" pitchFamily="34" charset="0"/>
              </a:rPr>
              <a:t>Istilah-Istilah</a:t>
            </a: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ahoma" pitchFamily="34" charset="0"/>
              </a:rPr>
              <a:t>Penting</a:t>
            </a: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400" dirty="0">
              <a:cs typeface="Arial" charset="0"/>
            </a:endParaRPr>
          </a:p>
          <a:p>
            <a:pPr marL="381000" indent="-381000" eaLnBrk="1" hangingPunct="1"/>
            <a:r>
              <a:rPr lang="en-US" sz="2400" dirty="0" err="1">
                <a:cs typeface="Arial" charset="0"/>
              </a:rPr>
              <a:t>Ada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beberapa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istilah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penting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dalam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penyajian</a:t>
            </a:r>
            <a:r>
              <a:rPr lang="en-US" sz="2400" dirty="0">
                <a:cs typeface="Arial" charset="0"/>
              </a:rPr>
              <a:t> data:</a:t>
            </a:r>
          </a:p>
          <a:p>
            <a:pPr marL="381000" indent="-381000" eaLnBrk="1" hangingPunct="1">
              <a:buFontTx/>
              <a:buChar char="•"/>
            </a:pPr>
            <a:r>
              <a:rPr lang="en-US" sz="2400" dirty="0">
                <a:cs typeface="Arial" charset="0"/>
              </a:rPr>
              <a:t>Batas </a:t>
            </a:r>
            <a:r>
              <a:rPr lang="en-US" sz="2400" dirty="0" err="1">
                <a:cs typeface="Arial" charset="0"/>
              </a:rPr>
              <a:t>Kelas</a:t>
            </a:r>
            <a:r>
              <a:rPr lang="en-US" sz="2400" dirty="0">
                <a:cs typeface="Arial" charset="0"/>
              </a:rPr>
              <a:t>: </a:t>
            </a:r>
            <a:r>
              <a:rPr lang="en-US" sz="2400" dirty="0" err="1">
                <a:cs typeface="Arial" charset="0"/>
              </a:rPr>
              <a:t>nilai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terendah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tertinggi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pada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suatu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kelas</a:t>
            </a:r>
            <a:r>
              <a:rPr lang="en-US" sz="2400" dirty="0">
                <a:cs typeface="Arial" charset="0"/>
              </a:rPr>
              <a:t>.</a:t>
            </a:r>
          </a:p>
          <a:p>
            <a:pPr marL="381000" indent="-381000" eaLnBrk="1" hangingPunct="1">
              <a:buFontTx/>
              <a:buChar char="•"/>
            </a:pPr>
            <a:r>
              <a:rPr lang="en-US" sz="2400" dirty="0" err="1" smtClean="0">
                <a:cs typeface="Arial" charset="0"/>
              </a:rPr>
              <a:t>Nilai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Tengah </a:t>
            </a:r>
            <a:r>
              <a:rPr lang="en-US" sz="2400" dirty="0" err="1">
                <a:cs typeface="Arial" charset="0"/>
              </a:rPr>
              <a:t>Kelas</a:t>
            </a:r>
            <a:r>
              <a:rPr lang="en-US" sz="2400" dirty="0">
                <a:cs typeface="Arial" charset="0"/>
              </a:rPr>
              <a:t>: </a:t>
            </a:r>
            <a:r>
              <a:rPr lang="en-US" sz="2400" dirty="0" err="1">
                <a:cs typeface="Arial" charset="0"/>
              </a:rPr>
              <a:t>nilai</a:t>
            </a:r>
            <a:r>
              <a:rPr lang="en-US" sz="2400" dirty="0">
                <a:cs typeface="Arial" charset="0"/>
              </a:rPr>
              <a:t> yang </a:t>
            </a:r>
            <a:r>
              <a:rPr lang="en-US" sz="2400" dirty="0" err="1">
                <a:cs typeface="Arial" charset="0"/>
              </a:rPr>
              <a:t>letaknya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tengah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kelas</a:t>
            </a:r>
            <a:r>
              <a:rPr lang="en-US" sz="2400" dirty="0">
                <a:cs typeface="Arial" charset="0"/>
              </a:rPr>
              <a:t>.</a:t>
            </a:r>
          </a:p>
          <a:p>
            <a:pPr marL="1028700" lvl="1" indent="-457200" eaLnBrk="1" hangingPunct="1">
              <a:buFontTx/>
              <a:buChar char="•"/>
            </a:pPr>
            <a:endParaRPr lang="en-US" sz="2200" dirty="0">
              <a:cs typeface="Arial" charset="0"/>
            </a:endParaRPr>
          </a:p>
        </p:txBody>
      </p:sp>
      <p:sp>
        <p:nvSpPr>
          <p:cNvPr id="12294" name="Rectangle 285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271E61-1EAB-4471-ADB1-2B41FE1B15F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295400" y="9144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1"/>
                </a:solidFill>
                <a:latin typeface="Tahoma" pitchFamily="34" charset="0"/>
              </a:rPr>
              <a:t>PENYAJIAN DATA </a:t>
            </a:r>
            <a:r>
              <a:rPr lang="en-US" sz="2800" b="1" dirty="0" smtClean="0">
                <a:solidFill>
                  <a:schemeClr val="accent1"/>
                </a:solidFill>
                <a:latin typeface="Tahoma" pitchFamily="34" charset="0"/>
              </a:rPr>
              <a:t>(LANJUTAN)</a:t>
            </a:r>
            <a:endParaRPr lang="en-US" sz="28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800100" y="2012950"/>
            <a:ext cx="75438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eaLnBrk="1" hangingPunct="1"/>
            <a:r>
              <a:rPr lang="en-US" sz="2600" b="1" dirty="0" err="1">
                <a:solidFill>
                  <a:schemeClr val="accent1"/>
                </a:solidFill>
                <a:latin typeface="Tahoma" pitchFamily="34" charset="0"/>
              </a:rPr>
              <a:t>Istilah-Istilah</a:t>
            </a:r>
            <a:r>
              <a:rPr lang="en-US" sz="26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ahoma" pitchFamily="34" charset="0"/>
              </a:rPr>
              <a:t>Penting</a:t>
            </a:r>
            <a:r>
              <a:rPr lang="en-US" sz="26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</a:p>
          <a:p>
            <a:pPr marL="381000" indent="-381000" eaLnBrk="1" hangingPunct="1"/>
            <a:endParaRPr lang="en-US" sz="2400" dirty="0">
              <a:latin typeface="Tahoma" pitchFamily="34" charset="0"/>
            </a:endParaRPr>
          </a:p>
          <a:p>
            <a:pPr marL="381000" indent="-381000" eaLnBrk="1" hangingPunct="1">
              <a:buFontTx/>
              <a:buChar char="•"/>
            </a:pPr>
            <a:r>
              <a:rPr lang="en-US" sz="2500" dirty="0" err="1">
                <a:latin typeface="Tahoma" pitchFamily="34" charset="0"/>
                <a:cs typeface="Arial" charset="0"/>
              </a:rPr>
              <a:t>Nilai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Tepi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Kelas</a:t>
            </a:r>
            <a:endParaRPr lang="en-US" sz="2500" dirty="0">
              <a:latin typeface="Tahoma" pitchFamily="34" charset="0"/>
              <a:cs typeface="Arial" charset="0"/>
            </a:endParaRPr>
          </a:p>
          <a:p>
            <a:pPr marL="381000" indent="-381000" eaLnBrk="1" hangingPunct="1">
              <a:buFontTx/>
              <a:buChar char=" "/>
            </a:pPr>
            <a:r>
              <a:rPr lang="en-US" sz="2500" dirty="0" err="1">
                <a:latin typeface="Tahoma" pitchFamily="34" charset="0"/>
                <a:cs typeface="Arial" charset="0"/>
              </a:rPr>
              <a:t>Nilai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batas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antarkelas</a:t>
            </a:r>
            <a:r>
              <a:rPr lang="en-US" sz="2500" dirty="0">
                <a:latin typeface="Tahoma" pitchFamily="34" charset="0"/>
                <a:cs typeface="Arial" charset="0"/>
              </a:rPr>
              <a:t> (</a:t>
            </a:r>
            <a:r>
              <a:rPr lang="en-US" sz="2500" i="1" dirty="0">
                <a:latin typeface="Tahoma" pitchFamily="34" charset="0"/>
                <a:cs typeface="Arial" charset="0"/>
              </a:rPr>
              <a:t>border</a:t>
            </a:r>
            <a:r>
              <a:rPr lang="en-US" sz="2500" dirty="0">
                <a:latin typeface="Tahoma" pitchFamily="34" charset="0"/>
                <a:cs typeface="Arial" charset="0"/>
              </a:rPr>
              <a:t>) yang </a:t>
            </a:r>
            <a:r>
              <a:rPr lang="en-US" sz="2500" dirty="0" err="1">
                <a:latin typeface="Tahoma" pitchFamily="34" charset="0"/>
                <a:cs typeface="Arial" charset="0"/>
              </a:rPr>
              <a:t>memisahkan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nilai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antara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kelas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satu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dengan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kelas</a:t>
            </a:r>
            <a:r>
              <a:rPr lang="en-US" sz="2500" dirty="0">
                <a:latin typeface="Tahoma" pitchFamily="34" charset="0"/>
                <a:cs typeface="Arial" charset="0"/>
              </a:rPr>
              <a:t> </a:t>
            </a:r>
            <a:r>
              <a:rPr lang="en-US" sz="2500" dirty="0" err="1">
                <a:latin typeface="Tahoma" pitchFamily="34" charset="0"/>
                <a:cs typeface="Arial" charset="0"/>
              </a:rPr>
              <a:t>lainnya</a:t>
            </a:r>
            <a:r>
              <a:rPr lang="en-US" sz="2500" dirty="0">
                <a:latin typeface="Tahoma" pitchFamily="34" charset="0"/>
                <a:cs typeface="Arial" charset="0"/>
              </a:rPr>
              <a:t>.</a:t>
            </a:r>
          </a:p>
          <a:p>
            <a:pPr marL="381000" indent="-381000" eaLnBrk="1" hangingPunct="1"/>
            <a:endParaRPr lang="en-US" sz="2500" dirty="0">
              <a:latin typeface="Tahoma" pitchFamily="34" charset="0"/>
              <a:cs typeface="Arial" charset="0"/>
            </a:endParaRPr>
          </a:p>
          <a:p>
            <a:pPr marL="381000" indent="-381000" eaLnBrk="1" hangingPunct="1">
              <a:buFontTx/>
              <a:buChar char="•"/>
            </a:pPr>
            <a:r>
              <a:rPr lang="en-US" sz="2500" dirty="0" err="1">
                <a:latin typeface="Tahoma" pitchFamily="34" charset="0"/>
              </a:rPr>
              <a:t>Frekuensi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Kumulatif</a:t>
            </a:r>
            <a:endParaRPr lang="en-US" sz="2500" dirty="0">
              <a:latin typeface="Tahoma" pitchFamily="34" charset="0"/>
            </a:endParaRPr>
          </a:p>
          <a:p>
            <a:pPr marL="381000" indent="-381000" eaLnBrk="1" hangingPunct="1">
              <a:buFontTx/>
              <a:buChar char=" "/>
            </a:pPr>
            <a:r>
              <a:rPr lang="en-US" sz="2500" dirty="0" err="1">
                <a:latin typeface="Tahoma" pitchFamily="34" charset="0"/>
              </a:rPr>
              <a:t>Penjumlahan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frekuensi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pada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setiap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kelas</a:t>
            </a:r>
            <a:r>
              <a:rPr lang="en-US" sz="2500" dirty="0">
                <a:latin typeface="Tahoma" pitchFamily="34" charset="0"/>
              </a:rPr>
              <a:t>, </a:t>
            </a:r>
            <a:r>
              <a:rPr lang="en-US" sz="2500" dirty="0" err="1">
                <a:latin typeface="Tahoma" pitchFamily="34" charset="0"/>
              </a:rPr>
              <a:t>baik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meningkat</a:t>
            </a:r>
            <a:r>
              <a:rPr lang="en-US" sz="2500" dirty="0">
                <a:latin typeface="Tahoma" pitchFamily="34" charset="0"/>
              </a:rPr>
              <a:t> (</a:t>
            </a:r>
            <a:r>
              <a:rPr lang="en-US" sz="2500" dirty="0" err="1">
                <a:latin typeface="Tahoma" pitchFamily="34" charset="0"/>
              </a:rPr>
              <a:t>kurang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dari</a:t>
            </a:r>
            <a:r>
              <a:rPr lang="en-US" sz="2500" dirty="0">
                <a:latin typeface="Tahoma" pitchFamily="34" charset="0"/>
              </a:rPr>
              <a:t>) </a:t>
            </a:r>
            <a:r>
              <a:rPr lang="en-US" sz="2500" dirty="0" err="1">
                <a:latin typeface="Tahoma" pitchFamily="34" charset="0"/>
              </a:rPr>
              <a:t>atau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menurun</a:t>
            </a:r>
            <a:r>
              <a:rPr lang="en-US" sz="2500" dirty="0">
                <a:latin typeface="Tahoma" pitchFamily="34" charset="0"/>
              </a:rPr>
              <a:t> (</a:t>
            </a:r>
            <a:r>
              <a:rPr lang="en-US" sz="2500" dirty="0" err="1">
                <a:latin typeface="Tahoma" pitchFamily="34" charset="0"/>
              </a:rPr>
              <a:t>lebih</a:t>
            </a:r>
            <a:r>
              <a:rPr lang="en-US" sz="2500" dirty="0">
                <a:latin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</a:rPr>
              <a:t>dari</a:t>
            </a:r>
            <a:r>
              <a:rPr lang="en-US" sz="2500" dirty="0">
                <a:latin typeface="Tahoma" pitchFamily="34" charset="0"/>
              </a:rPr>
              <a:t>).</a:t>
            </a:r>
            <a:endParaRPr lang="en-US" sz="2500" dirty="0">
              <a:cs typeface="Arial" charset="0"/>
            </a:endParaRPr>
          </a:p>
          <a:p>
            <a:pPr marL="1028700" lvl="1" indent="-457200" eaLnBrk="1" hangingPunct="1">
              <a:buFontTx/>
              <a:buChar char="•"/>
            </a:pPr>
            <a:endParaRPr lang="en-US" sz="2200" dirty="0">
              <a:cs typeface="Arial" charset="0"/>
            </a:endParaRPr>
          </a:p>
          <a:p>
            <a:pPr marL="1028700" lvl="1" indent="-457200" eaLnBrk="1" hangingPunct="1">
              <a:buFontTx/>
              <a:buChar char="•"/>
            </a:pPr>
            <a:endParaRPr lang="en-US" sz="2200" dirty="0">
              <a:cs typeface="Arial" charset="0"/>
            </a:endParaRPr>
          </a:p>
          <a:p>
            <a:pPr marL="1028700" lvl="1" indent="-457200" eaLnBrk="1" hangingPunct="1">
              <a:buFontTx/>
              <a:buChar char="•"/>
            </a:pPr>
            <a:endParaRPr lang="en-US" sz="2200" dirty="0">
              <a:cs typeface="Arial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C07F9-153B-427C-9DF7-DF6D9A5CC9E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62" y="533400"/>
            <a:ext cx="7793038" cy="5334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CONTOH DISTRIBUSI FREKUENSI</a:t>
            </a:r>
            <a:endParaRPr lang="en-US" sz="220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210992" name="Group 48"/>
          <p:cNvGraphicFramePr>
            <a:graphicFrameLocks noGrp="1"/>
          </p:cNvGraphicFramePr>
          <p:nvPr>
            <p:ph type="body" idx="1"/>
          </p:nvPr>
        </p:nvGraphicFramePr>
        <p:xfrm>
          <a:off x="1371600" y="1828800"/>
          <a:ext cx="6934200" cy="2944179"/>
        </p:xfrm>
        <a:graphic>
          <a:graphicData uri="http://schemas.openxmlformats.org/drawingml/2006/table">
            <a:tbl>
              <a:tblPr/>
              <a:tblGrid>
                <a:gridCol w="1871663"/>
                <a:gridCol w="2860675"/>
                <a:gridCol w="220186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Kelas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Frekuensi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77,0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84,4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84,5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91,9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92,0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99,4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99,5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106,9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107,0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114,4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505200" y="4648200"/>
            <a:ext cx="6019800" cy="1158875"/>
            <a:chOff x="2208" y="3264"/>
            <a:chExt cx="3792" cy="730"/>
          </a:xfrm>
        </p:grpSpPr>
        <p:sp>
          <p:nvSpPr>
            <p:cNvPr id="14378" name="Line 49"/>
            <p:cNvSpPr>
              <a:spLocks noChangeShapeType="1"/>
            </p:cNvSpPr>
            <p:nvPr/>
          </p:nvSpPr>
          <p:spPr bwMode="auto">
            <a:xfrm>
              <a:off x="2208" y="3264"/>
              <a:ext cx="1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79" name="Line 50"/>
            <p:cNvSpPr>
              <a:spLocks noChangeShapeType="1"/>
            </p:cNvSpPr>
            <p:nvPr/>
          </p:nvSpPr>
          <p:spPr bwMode="auto">
            <a:xfrm>
              <a:off x="2208" y="3888"/>
              <a:ext cx="143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80" name="Text Box 51"/>
            <p:cNvSpPr txBox="1">
              <a:spLocks noChangeArrowheads="1"/>
            </p:cNvSpPr>
            <p:nvPr/>
          </p:nvSpPr>
          <p:spPr bwMode="auto">
            <a:xfrm>
              <a:off x="3642" y="3744"/>
              <a:ext cx="23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Tahoma" pitchFamily="34" charset="0"/>
                </a:rPr>
                <a:t>Batas </a:t>
              </a:r>
              <a:r>
                <a:rPr lang="en-US" sz="2000" dirty="0" err="1">
                  <a:latin typeface="Tahoma" pitchFamily="34" charset="0"/>
                </a:rPr>
                <a:t>kelas</a:t>
              </a:r>
              <a:r>
                <a:rPr lang="en-US" sz="2000" dirty="0">
                  <a:latin typeface="Tahoma" pitchFamily="34" charset="0"/>
                </a:rPr>
                <a:t> </a:t>
              </a:r>
              <a:r>
                <a:rPr lang="en-US" sz="2000" dirty="0" err="1">
                  <a:latin typeface="Tahoma" pitchFamily="34" charset="0"/>
                </a:rPr>
                <a:t>bawah</a:t>
              </a:r>
              <a:endParaRPr lang="en-US" b="1" dirty="0">
                <a:latin typeface="Tahoma" pitchFamily="34" charset="0"/>
              </a:endParaRP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4146550" y="4648200"/>
            <a:ext cx="3930650" cy="777875"/>
            <a:chOff x="2612" y="3216"/>
            <a:chExt cx="2476" cy="490"/>
          </a:xfrm>
        </p:grpSpPr>
        <p:sp>
          <p:nvSpPr>
            <p:cNvPr id="14375" name="Line 52"/>
            <p:cNvSpPr>
              <a:spLocks noChangeShapeType="1"/>
            </p:cNvSpPr>
            <p:nvPr/>
          </p:nvSpPr>
          <p:spPr bwMode="auto">
            <a:xfrm>
              <a:off x="2612" y="3216"/>
              <a:ext cx="1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76" name="Line 53"/>
            <p:cNvSpPr>
              <a:spLocks noChangeShapeType="1"/>
            </p:cNvSpPr>
            <p:nvPr/>
          </p:nvSpPr>
          <p:spPr bwMode="auto">
            <a:xfrm>
              <a:off x="2612" y="3552"/>
              <a:ext cx="85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77" name="Text Box 54"/>
            <p:cNvSpPr txBox="1">
              <a:spLocks noChangeArrowheads="1"/>
            </p:cNvSpPr>
            <p:nvPr/>
          </p:nvSpPr>
          <p:spPr bwMode="auto">
            <a:xfrm>
              <a:off x="3428" y="3456"/>
              <a:ext cx="16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ahoma" pitchFamily="34" charset="0"/>
                </a:rPr>
                <a:t>Batas kelas atas</a:t>
              </a:r>
            </a:p>
          </p:txBody>
        </p:sp>
      </p:grpSp>
      <p:sp>
        <p:nvSpPr>
          <p:cNvPr id="14374" name="Rectangle 58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82F0A-B352-48CF-B475-3D7F9889EF6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NILAI TENGAH KELAS</a:t>
            </a:r>
            <a:endParaRPr lang="en-US" sz="26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/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yang </a:t>
            </a:r>
            <a:r>
              <a:rPr lang="en-US" sz="2000" dirty="0" err="1">
                <a:latin typeface="Tahoma" pitchFamily="34" charset="0"/>
              </a:rPr>
              <a:t>letaknya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tengah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kelas</a:t>
            </a:r>
            <a:r>
              <a:rPr lang="en-US" sz="2000" dirty="0">
                <a:latin typeface="Tahoma" pitchFamily="34" charset="0"/>
              </a:rPr>
              <a:t>.</a:t>
            </a:r>
          </a:p>
          <a:p>
            <a:pPr marL="457200" indent="-457200"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152400" y="2895600"/>
            <a:ext cx="8610600" cy="3429000"/>
            <a:chOff x="-3" y="-3"/>
            <a:chExt cx="2884" cy="2406"/>
          </a:xfrm>
        </p:grpSpPr>
        <p:grpSp>
          <p:nvGrpSpPr>
            <p:cNvPr id="3" name="Group 77"/>
            <p:cNvGrpSpPr>
              <a:grpSpLocks/>
            </p:cNvGrpSpPr>
            <p:nvPr/>
          </p:nvGrpSpPr>
          <p:grpSpPr bwMode="auto">
            <a:xfrm>
              <a:off x="0" y="0"/>
              <a:ext cx="2878" cy="2400"/>
              <a:chOff x="0" y="0"/>
              <a:chExt cx="2878" cy="2400"/>
            </a:xfrm>
          </p:grpSpPr>
          <p:grpSp>
            <p:nvGrpSpPr>
              <p:cNvPr id="4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460" cy="480"/>
                <a:chOff x="0" y="0"/>
                <a:chExt cx="460" cy="480"/>
              </a:xfrm>
            </p:grpSpPr>
            <p:sp>
              <p:nvSpPr>
                <p:cNvPr id="15440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7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Kelas ke-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4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460" y="0"/>
                <a:ext cx="760" cy="480"/>
                <a:chOff x="460" y="0"/>
                <a:chExt cx="760" cy="480"/>
              </a:xfrm>
            </p:grpSpPr>
            <p:sp>
              <p:nvSpPr>
                <p:cNvPr id="15438" name="Rectangle 6"/>
                <p:cNvSpPr>
                  <a:spLocks noChangeArrowheads="1"/>
                </p:cNvSpPr>
                <p:nvPr/>
              </p:nvSpPr>
              <p:spPr bwMode="auto">
                <a:xfrm>
                  <a:off x="503" y="0"/>
                  <a:ext cx="67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Interval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39" name="Rectangle 31"/>
                <p:cNvSpPr>
                  <a:spLocks noChangeArrowheads="1"/>
                </p:cNvSpPr>
                <p:nvPr/>
              </p:nvSpPr>
              <p:spPr bwMode="auto">
                <a:xfrm>
                  <a:off x="460" y="0"/>
                  <a:ext cx="76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4"/>
              <p:cNvGrpSpPr>
                <a:grpSpLocks/>
              </p:cNvGrpSpPr>
              <p:nvPr/>
            </p:nvGrpSpPr>
            <p:grpSpPr bwMode="auto">
              <a:xfrm>
                <a:off x="1220" y="0"/>
                <a:ext cx="708" cy="480"/>
                <a:chOff x="1220" y="0"/>
                <a:chExt cx="708" cy="480"/>
              </a:xfrm>
            </p:grpSpPr>
            <p:sp>
              <p:nvSpPr>
                <p:cNvPr id="15436" name="Rectangle 7"/>
                <p:cNvSpPr>
                  <a:spLocks noChangeArrowheads="1"/>
                </p:cNvSpPr>
                <p:nvPr/>
              </p:nvSpPr>
              <p:spPr bwMode="auto">
                <a:xfrm>
                  <a:off x="1263" y="0"/>
                  <a:ext cx="62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err="1">
                      <a:cs typeface="Arial" charset="0"/>
                    </a:rPr>
                    <a:t>Nilai</a:t>
                  </a:r>
                  <a:r>
                    <a:rPr lang="en-US" sz="2000" dirty="0">
                      <a:cs typeface="Arial" charset="0"/>
                    </a:rPr>
                    <a:t> Tengah </a:t>
                  </a:r>
                  <a:r>
                    <a:rPr lang="en-US" sz="2000" dirty="0" err="1">
                      <a:cs typeface="Arial" charset="0"/>
                    </a:rPr>
                    <a:t>Kelas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5437" name="Rectangle 33"/>
                <p:cNvSpPr>
                  <a:spLocks noChangeArrowheads="1"/>
                </p:cNvSpPr>
                <p:nvPr/>
              </p:nvSpPr>
              <p:spPr bwMode="auto">
                <a:xfrm>
                  <a:off x="1220" y="0"/>
                  <a:ext cx="70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1928" y="0"/>
                <a:ext cx="950" cy="480"/>
                <a:chOff x="1928" y="0"/>
                <a:chExt cx="950" cy="480"/>
              </a:xfrm>
            </p:grpSpPr>
            <p:sp>
              <p:nvSpPr>
                <p:cNvPr id="15434" name="Rectangle 8"/>
                <p:cNvSpPr>
                  <a:spLocks noChangeArrowheads="1"/>
                </p:cNvSpPr>
                <p:nvPr/>
              </p:nvSpPr>
              <p:spPr bwMode="auto">
                <a:xfrm>
                  <a:off x="1971" y="0"/>
                  <a:ext cx="86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Keterangan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35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8" y="0"/>
                  <a:ext cx="95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8"/>
              <p:cNvGrpSpPr>
                <a:grpSpLocks/>
              </p:cNvGrpSpPr>
              <p:nvPr/>
            </p:nvGrpSpPr>
            <p:grpSpPr bwMode="auto">
              <a:xfrm>
                <a:off x="0" y="480"/>
                <a:ext cx="460" cy="384"/>
                <a:chOff x="0" y="480"/>
                <a:chExt cx="460" cy="384"/>
              </a:xfrm>
            </p:grpSpPr>
            <p:sp>
              <p:nvSpPr>
                <p:cNvPr id="15432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480"/>
                  <a:ext cx="3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1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33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4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0"/>
              <p:cNvGrpSpPr>
                <a:grpSpLocks/>
              </p:cNvGrpSpPr>
              <p:nvPr/>
            </p:nvGrpSpPr>
            <p:grpSpPr bwMode="auto">
              <a:xfrm>
                <a:off x="460" y="480"/>
                <a:ext cx="760" cy="384"/>
                <a:chOff x="460" y="480"/>
                <a:chExt cx="760" cy="384"/>
              </a:xfrm>
            </p:grpSpPr>
            <p:sp>
              <p:nvSpPr>
                <p:cNvPr id="15430" name="Rectangle 10"/>
                <p:cNvSpPr>
                  <a:spLocks noChangeArrowheads="1"/>
                </p:cNvSpPr>
                <p:nvPr/>
              </p:nvSpPr>
              <p:spPr bwMode="auto">
                <a:xfrm>
                  <a:off x="503" y="480"/>
                  <a:ext cx="6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77,0–84,4</a:t>
                  </a:r>
                </a:p>
              </p:txBody>
            </p:sp>
            <p:sp>
              <p:nvSpPr>
                <p:cNvPr id="15431" name="Rectangle 39"/>
                <p:cNvSpPr>
                  <a:spLocks noChangeArrowheads="1"/>
                </p:cNvSpPr>
                <p:nvPr/>
              </p:nvSpPr>
              <p:spPr bwMode="auto">
                <a:xfrm>
                  <a:off x="460" y="480"/>
                  <a:ext cx="7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220" y="480"/>
                <a:ext cx="708" cy="384"/>
                <a:chOff x="1220" y="480"/>
                <a:chExt cx="708" cy="384"/>
              </a:xfrm>
            </p:grpSpPr>
            <p:sp>
              <p:nvSpPr>
                <p:cNvPr id="15428" name="Rectangle 11"/>
                <p:cNvSpPr>
                  <a:spLocks noChangeArrowheads="1"/>
                </p:cNvSpPr>
                <p:nvPr/>
              </p:nvSpPr>
              <p:spPr bwMode="auto">
                <a:xfrm>
                  <a:off x="1263" y="480"/>
                  <a:ext cx="62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2000"/>
                    <a:t>80,7</a:t>
                  </a:r>
                </a:p>
              </p:txBody>
            </p:sp>
            <p:sp>
              <p:nvSpPr>
                <p:cNvPr id="15429" name="Rectangle 41"/>
                <p:cNvSpPr>
                  <a:spLocks noChangeArrowheads="1"/>
                </p:cNvSpPr>
                <p:nvPr/>
              </p:nvSpPr>
              <p:spPr bwMode="auto">
                <a:xfrm>
                  <a:off x="1220" y="480"/>
                  <a:ext cx="70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4"/>
              <p:cNvGrpSpPr>
                <a:grpSpLocks/>
              </p:cNvGrpSpPr>
              <p:nvPr/>
            </p:nvGrpSpPr>
            <p:grpSpPr bwMode="auto">
              <a:xfrm>
                <a:off x="1928" y="480"/>
                <a:ext cx="950" cy="384"/>
                <a:chOff x="1928" y="480"/>
                <a:chExt cx="950" cy="384"/>
              </a:xfrm>
            </p:grpSpPr>
            <p:sp>
              <p:nvSpPr>
                <p:cNvPr id="15426" name="Rectangle 12"/>
                <p:cNvSpPr>
                  <a:spLocks noChangeArrowheads="1"/>
                </p:cNvSpPr>
                <p:nvPr/>
              </p:nvSpPr>
              <p:spPr bwMode="auto">
                <a:xfrm>
                  <a:off x="1971" y="480"/>
                  <a:ext cx="8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(77,0 + 84,4)/2 = 80,7</a:t>
                  </a:r>
                </a:p>
              </p:txBody>
            </p:sp>
            <p:sp>
              <p:nvSpPr>
                <p:cNvPr id="15427" name="Rectangle 43"/>
                <p:cNvSpPr>
                  <a:spLocks noChangeArrowheads="1"/>
                </p:cNvSpPr>
                <p:nvPr/>
              </p:nvSpPr>
              <p:spPr bwMode="auto">
                <a:xfrm>
                  <a:off x="1928" y="480"/>
                  <a:ext cx="9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>
                <a:off x="0" y="864"/>
                <a:ext cx="460" cy="384"/>
                <a:chOff x="0" y="864"/>
                <a:chExt cx="460" cy="384"/>
              </a:xfrm>
            </p:grpSpPr>
            <p:sp>
              <p:nvSpPr>
                <p:cNvPr id="154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864"/>
                  <a:ext cx="3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2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25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4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8"/>
              <p:cNvGrpSpPr>
                <a:grpSpLocks/>
              </p:cNvGrpSpPr>
              <p:nvPr/>
            </p:nvGrpSpPr>
            <p:grpSpPr bwMode="auto">
              <a:xfrm>
                <a:off x="460" y="864"/>
                <a:ext cx="760" cy="384"/>
                <a:chOff x="460" y="864"/>
                <a:chExt cx="760" cy="384"/>
              </a:xfrm>
            </p:grpSpPr>
            <p:sp>
              <p:nvSpPr>
                <p:cNvPr id="15422" name="Rectangle 14"/>
                <p:cNvSpPr>
                  <a:spLocks noChangeArrowheads="1"/>
                </p:cNvSpPr>
                <p:nvPr/>
              </p:nvSpPr>
              <p:spPr bwMode="auto">
                <a:xfrm>
                  <a:off x="503" y="864"/>
                  <a:ext cx="6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84,5–91,9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23" name="Rectangle 47"/>
                <p:cNvSpPr>
                  <a:spLocks noChangeArrowheads="1"/>
                </p:cNvSpPr>
                <p:nvPr/>
              </p:nvSpPr>
              <p:spPr bwMode="auto">
                <a:xfrm>
                  <a:off x="460" y="864"/>
                  <a:ext cx="7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50"/>
              <p:cNvGrpSpPr>
                <a:grpSpLocks/>
              </p:cNvGrpSpPr>
              <p:nvPr/>
            </p:nvGrpSpPr>
            <p:grpSpPr bwMode="auto">
              <a:xfrm>
                <a:off x="1220" y="864"/>
                <a:ext cx="708" cy="384"/>
                <a:chOff x="1220" y="864"/>
                <a:chExt cx="708" cy="384"/>
              </a:xfrm>
            </p:grpSpPr>
            <p:sp>
              <p:nvSpPr>
                <p:cNvPr id="15420" name="Rectangle 15"/>
                <p:cNvSpPr>
                  <a:spLocks noChangeArrowheads="1"/>
                </p:cNvSpPr>
                <p:nvPr/>
              </p:nvSpPr>
              <p:spPr bwMode="auto">
                <a:xfrm>
                  <a:off x="1263" y="864"/>
                  <a:ext cx="62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2000"/>
                    <a:t>88,2</a:t>
                  </a:r>
                </a:p>
              </p:txBody>
            </p:sp>
            <p:sp>
              <p:nvSpPr>
                <p:cNvPr id="15421" name="Rectangle 49"/>
                <p:cNvSpPr>
                  <a:spLocks noChangeArrowheads="1"/>
                </p:cNvSpPr>
                <p:nvPr/>
              </p:nvSpPr>
              <p:spPr bwMode="auto">
                <a:xfrm>
                  <a:off x="1220" y="864"/>
                  <a:ext cx="70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52"/>
              <p:cNvGrpSpPr>
                <a:grpSpLocks/>
              </p:cNvGrpSpPr>
              <p:nvPr/>
            </p:nvGrpSpPr>
            <p:grpSpPr bwMode="auto">
              <a:xfrm>
                <a:off x="1928" y="864"/>
                <a:ext cx="950" cy="384"/>
                <a:chOff x="1928" y="864"/>
                <a:chExt cx="950" cy="384"/>
              </a:xfrm>
            </p:grpSpPr>
            <p:sp>
              <p:nvSpPr>
                <p:cNvPr id="15418" name="Rectangle 16"/>
                <p:cNvSpPr>
                  <a:spLocks noChangeArrowheads="1"/>
                </p:cNvSpPr>
                <p:nvPr/>
              </p:nvSpPr>
              <p:spPr bwMode="auto">
                <a:xfrm>
                  <a:off x="1971" y="864"/>
                  <a:ext cx="8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(84,5 + 91,9)/2 = 88,2</a:t>
                  </a:r>
                </a:p>
              </p:txBody>
            </p:sp>
            <p:sp>
              <p:nvSpPr>
                <p:cNvPr id="15419" name="Rectangle 51"/>
                <p:cNvSpPr>
                  <a:spLocks noChangeArrowheads="1"/>
                </p:cNvSpPr>
                <p:nvPr/>
              </p:nvSpPr>
              <p:spPr bwMode="auto">
                <a:xfrm>
                  <a:off x="1928" y="864"/>
                  <a:ext cx="9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54"/>
              <p:cNvGrpSpPr>
                <a:grpSpLocks/>
              </p:cNvGrpSpPr>
              <p:nvPr/>
            </p:nvGrpSpPr>
            <p:grpSpPr bwMode="auto">
              <a:xfrm>
                <a:off x="0" y="1248"/>
                <a:ext cx="460" cy="384"/>
                <a:chOff x="0" y="1248"/>
                <a:chExt cx="460" cy="384"/>
              </a:xfrm>
            </p:grpSpPr>
            <p:sp>
              <p:nvSpPr>
                <p:cNvPr id="15416" name="Rectangle 17"/>
                <p:cNvSpPr>
                  <a:spLocks noChangeArrowheads="1"/>
                </p:cNvSpPr>
                <p:nvPr/>
              </p:nvSpPr>
              <p:spPr bwMode="auto">
                <a:xfrm>
                  <a:off x="43" y="1248"/>
                  <a:ext cx="3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3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17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4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56"/>
              <p:cNvGrpSpPr>
                <a:grpSpLocks/>
              </p:cNvGrpSpPr>
              <p:nvPr/>
            </p:nvGrpSpPr>
            <p:grpSpPr bwMode="auto">
              <a:xfrm>
                <a:off x="460" y="1248"/>
                <a:ext cx="760" cy="384"/>
                <a:chOff x="460" y="1248"/>
                <a:chExt cx="760" cy="384"/>
              </a:xfrm>
            </p:grpSpPr>
            <p:sp>
              <p:nvSpPr>
                <p:cNvPr id="15414" name="Rectangle 18"/>
                <p:cNvSpPr>
                  <a:spLocks noChangeArrowheads="1"/>
                </p:cNvSpPr>
                <p:nvPr/>
              </p:nvSpPr>
              <p:spPr bwMode="auto">
                <a:xfrm>
                  <a:off x="503" y="1248"/>
                  <a:ext cx="6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92,0–99,4</a:t>
                  </a:r>
                </a:p>
              </p:txBody>
            </p:sp>
            <p:sp>
              <p:nvSpPr>
                <p:cNvPr id="15415" name="Rectangle 55"/>
                <p:cNvSpPr>
                  <a:spLocks noChangeArrowheads="1"/>
                </p:cNvSpPr>
                <p:nvPr/>
              </p:nvSpPr>
              <p:spPr bwMode="auto">
                <a:xfrm>
                  <a:off x="460" y="1248"/>
                  <a:ext cx="7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58"/>
              <p:cNvGrpSpPr>
                <a:grpSpLocks/>
              </p:cNvGrpSpPr>
              <p:nvPr/>
            </p:nvGrpSpPr>
            <p:grpSpPr bwMode="auto">
              <a:xfrm>
                <a:off x="1220" y="1248"/>
                <a:ext cx="708" cy="384"/>
                <a:chOff x="1220" y="1248"/>
                <a:chExt cx="708" cy="384"/>
              </a:xfrm>
            </p:grpSpPr>
            <p:sp>
              <p:nvSpPr>
                <p:cNvPr id="15412" name="Rectangle 19"/>
                <p:cNvSpPr>
                  <a:spLocks noChangeArrowheads="1"/>
                </p:cNvSpPr>
                <p:nvPr/>
              </p:nvSpPr>
              <p:spPr bwMode="auto">
                <a:xfrm>
                  <a:off x="1263" y="1248"/>
                  <a:ext cx="62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2000"/>
                    <a:t>95,7</a:t>
                  </a:r>
                </a:p>
              </p:txBody>
            </p:sp>
            <p:sp>
              <p:nvSpPr>
                <p:cNvPr id="15413" name="Rectangle 57"/>
                <p:cNvSpPr>
                  <a:spLocks noChangeArrowheads="1"/>
                </p:cNvSpPr>
                <p:nvPr/>
              </p:nvSpPr>
              <p:spPr bwMode="auto">
                <a:xfrm>
                  <a:off x="1220" y="1248"/>
                  <a:ext cx="70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60"/>
              <p:cNvGrpSpPr>
                <a:grpSpLocks/>
              </p:cNvGrpSpPr>
              <p:nvPr/>
            </p:nvGrpSpPr>
            <p:grpSpPr bwMode="auto">
              <a:xfrm>
                <a:off x="1928" y="1248"/>
                <a:ext cx="950" cy="384"/>
                <a:chOff x="1928" y="1248"/>
                <a:chExt cx="950" cy="384"/>
              </a:xfrm>
            </p:grpSpPr>
            <p:sp>
              <p:nvSpPr>
                <p:cNvPr id="15410" name="Rectangle 20"/>
                <p:cNvSpPr>
                  <a:spLocks noChangeArrowheads="1"/>
                </p:cNvSpPr>
                <p:nvPr/>
              </p:nvSpPr>
              <p:spPr bwMode="auto">
                <a:xfrm>
                  <a:off x="1971" y="1248"/>
                  <a:ext cx="8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(92,0 + 99,4)/2 = 95,7</a:t>
                  </a:r>
                </a:p>
              </p:txBody>
            </p:sp>
            <p:sp>
              <p:nvSpPr>
                <p:cNvPr id="15411" name="Rectangle 59"/>
                <p:cNvSpPr>
                  <a:spLocks noChangeArrowheads="1"/>
                </p:cNvSpPr>
                <p:nvPr/>
              </p:nvSpPr>
              <p:spPr bwMode="auto">
                <a:xfrm>
                  <a:off x="1928" y="1248"/>
                  <a:ext cx="9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62"/>
              <p:cNvGrpSpPr>
                <a:grpSpLocks/>
              </p:cNvGrpSpPr>
              <p:nvPr/>
            </p:nvGrpSpPr>
            <p:grpSpPr bwMode="auto">
              <a:xfrm>
                <a:off x="0" y="1632"/>
                <a:ext cx="460" cy="384"/>
                <a:chOff x="0" y="1632"/>
                <a:chExt cx="460" cy="384"/>
              </a:xfrm>
            </p:grpSpPr>
            <p:sp>
              <p:nvSpPr>
                <p:cNvPr id="15408" name="Rectangle 21"/>
                <p:cNvSpPr>
                  <a:spLocks noChangeArrowheads="1"/>
                </p:cNvSpPr>
                <p:nvPr/>
              </p:nvSpPr>
              <p:spPr bwMode="auto">
                <a:xfrm>
                  <a:off x="43" y="1632"/>
                  <a:ext cx="3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09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1632"/>
                  <a:ext cx="4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64"/>
              <p:cNvGrpSpPr>
                <a:grpSpLocks/>
              </p:cNvGrpSpPr>
              <p:nvPr/>
            </p:nvGrpSpPr>
            <p:grpSpPr bwMode="auto">
              <a:xfrm>
                <a:off x="460" y="1632"/>
                <a:ext cx="760" cy="384"/>
                <a:chOff x="460" y="1632"/>
                <a:chExt cx="760" cy="384"/>
              </a:xfrm>
            </p:grpSpPr>
            <p:sp>
              <p:nvSpPr>
                <p:cNvPr id="15406" name="Rectangle 22"/>
                <p:cNvSpPr>
                  <a:spLocks noChangeArrowheads="1"/>
                </p:cNvSpPr>
                <p:nvPr/>
              </p:nvSpPr>
              <p:spPr bwMode="auto">
                <a:xfrm>
                  <a:off x="503" y="1632"/>
                  <a:ext cx="6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9,5 –06,9</a:t>
                  </a:r>
                </a:p>
              </p:txBody>
            </p:sp>
            <p:sp>
              <p:nvSpPr>
                <p:cNvPr id="15407" name="Rectangle 63"/>
                <p:cNvSpPr>
                  <a:spLocks noChangeArrowheads="1"/>
                </p:cNvSpPr>
                <p:nvPr/>
              </p:nvSpPr>
              <p:spPr bwMode="auto">
                <a:xfrm>
                  <a:off x="460" y="1632"/>
                  <a:ext cx="7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66"/>
              <p:cNvGrpSpPr>
                <a:grpSpLocks/>
              </p:cNvGrpSpPr>
              <p:nvPr/>
            </p:nvGrpSpPr>
            <p:grpSpPr bwMode="auto">
              <a:xfrm>
                <a:off x="1220" y="1632"/>
                <a:ext cx="708" cy="384"/>
                <a:chOff x="1220" y="1632"/>
                <a:chExt cx="708" cy="384"/>
              </a:xfrm>
            </p:grpSpPr>
            <p:sp>
              <p:nvSpPr>
                <p:cNvPr id="15404" name="Rectangle 23"/>
                <p:cNvSpPr>
                  <a:spLocks noChangeArrowheads="1"/>
                </p:cNvSpPr>
                <p:nvPr/>
              </p:nvSpPr>
              <p:spPr bwMode="auto">
                <a:xfrm>
                  <a:off x="1263" y="1632"/>
                  <a:ext cx="62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2000"/>
                    <a:t>103,2</a:t>
                  </a:r>
                </a:p>
              </p:txBody>
            </p:sp>
            <p:sp>
              <p:nvSpPr>
                <p:cNvPr id="15405" name="Rectangle 65"/>
                <p:cNvSpPr>
                  <a:spLocks noChangeArrowheads="1"/>
                </p:cNvSpPr>
                <p:nvPr/>
              </p:nvSpPr>
              <p:spPr bwMode="auto">
                <a:xfrm>
                  <a:off x="1220" y="1632"/>
                  <a:ext cx="70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68"/>
              <p:cNvGrpSpPr>
                <a:grpSpLocks/>
              </p:cNvGrpSpPr>
              <p:nvPr/>
            </p:nvGrpSpPr>
            <p:grpSpPr bwMode="auto">
              <a:xfrm>
                <a:off x="1928" y="1632"/>
                <a:ext cx="950" cy="384"/>
                <a:chOff x="1928" y="1632"/>
                <a:chExt cx="950" cy="384"/>
              </a:xfrm>
            </p:grpSpPr>
            <p:sp>
              <p:nvSpPr>
                <p:cNvPr id="1540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71" y="1632"/>
                  <a:ext cx="8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700"/>
                    <a:t>(99,5 + 106,9)/2 = 103,2 </a:t>
                  </a:r>
                </a:p>
              </p:txBody>
            </p:sp>
            <p:sp>
              <p:nvSpPr>
                <p:cNvPr id="15403" name="Rectangle 67"/>
                <p:cNvSpPr>
                  <a:spLocks noChangeArrowheads="1"/>
                </p:cNvSpPr>
                <p:nvPr/>
              </p:nvSpPr>
              <p:spPr bwMode="auto">
                <a:xfrm>
                  <a:off x="1928" y="1632"/>
                  <a:ext cx="9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70"/>
              <p:cNvGrpSpPr>
                <a:grpSpLocks/>
              </p:cNvGrpSpPr>
              <p:nvPr/>
            </p:nvGrpSpPr>
            <p:grpSpPr bwMode="auto">
              <a:xfrm>
                <a:off x="0" y="2016"/>
                <a:ext cx="460" cy="384"/>
                <a:chOff x="0" y="2016"/>
                <a:chExt cx="460" cy="384"/>
              </a:xfrm>
            </p:grpSpPr>
            <p:sp>
              <p:nvSpPr>
                <p:cNvPr id="15400" name="Rectangle 25"/>
                <p:cNvSpPr>
                  <a:spLocks noChangeArrowheads="1"/>
                </p:cNvSpPr>
                <p:nvPr/>
              </p:nvSpPr>
              <p:spPr bwMode="auto">
                <a:xfrm>
                  <a:off x="43" y="2016"/>
                  <a:ext cx="3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5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5401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4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2"/>
              <p:cNvGrpSpPr>
                <a:grpSpLocks/>
              </p:cNvGrpSpPr>
              <p:nvPr/>
            </p:nvGrpSpPr>
            <p:grpSpPr bwMode="auto">
              <a:xfrm>
                <a:off x="460" y="2016"/>
                <a:ext cx="760" cy="384"/>
                <a:chOff x="460" y="2016"/>
                <a:chExt cx="760" cy="384"/>
              </a:xfrm>
            </p:grpSpPr>
            <p:sp>
              <p:nvSpPr>
                <p:cNvPr id="15398" name="Rectangle 26"/>
                <p:cNvSpPr>
                  <a:spLocks noChangeArrowheads="1"/>
                </p:cNvSpPr>
                <p:nvPr/>
              </p:nvSpPr>
              <p:spPr bwMode="auto">
                <a:xfrm>
                  <a:off x="503" y="2016"/>
                  <a:ext cx="67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107,0–114,4</a:t>
                  </a:r>
                </a:p>
              </p:txBody>
            </p:sp>
            <p:sp>
              <p:nvSpPr>
                <p:cNvPr id="15399" name="Rectangle 71"/>
                <p:cNvSpPr>
                  <a:spLocks noChangeArrowheads="1"/>
                </p:cNvSpPr>
                <p:nvPr/>
              </p:nvSpPr>
              <p:spPr bwMode="auto">
                <a:xfrm>
                  <a:off x="460" y="2016"/>
                  <a:ext cx="76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74"/>
              <p:cNvGrpSpPr>
                <a:grpSpLocks/>
              </p:cNvGrpSpPr>
              <p:nvPr/>
            </p:nvGrpSpPr>
            <p:grpSpPr bwMode="auto">
              <a:xfrm>
                <a:off x="1220" y="2016"/>
                <a:ext cx="708" cy="384"/>
                <a:chOff x="1220" y="2016"/>
                <a:chExt cx="708" cy="384"/>
              </a:xfrm>
            </p:grpSpPr>
            <p:sp>
              <p:nvSpPr>
                <p:cNvPr id="15396" name="Rectangle 27"/>
                <p:cNvSpPr>
                  <a:spLocks noChangeArrowheads="1"/>
                </p:cNvSpPr>
                <p:nvPr/>
              </p:nvSpPr>
              <p:spPr bwMode="auto">
                <a:xfrm>
                  <a:off x="1263" y="2016"/>
                  <a:ext cx="62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2000"/>
                    <a:t>110,7</a:t>
                  </a:r>
                </a:p>
              </p:txBody>
            </p:sp>
            <p:sp>
              <p:nvSpPr>
                <p:cNvPr id="15397" name="Rectangle 73"/>
                <p:cNvSpPr>
                  <a:spLocks noChangeArrowheads="1"/>
                </p:cNvSpPr>
                <p:nvPr/>
              </p:nvSpPr>
              <p:spPr bwMode="auto">
                <a:xfrm>
                  <a:off x="1220" y="2016"/>
                  <a:ext cx="70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1928" y="2016"/>
                <a:ext cx="950" cy="384"/>
                <a:chOff x="1928" y="2016"/>
                <a:chExt cx="950" cy="384"/>
              </a:xfrm>
            </p:grpSpPr>
            <p:sp>
              <p:nvSpPr>
                <p:cNvPr id="15394" name="Rectangle 28"/>
                <p:cNvSpPr>
                  <a:spLocks noChangeArrowheads="1"/>
                </p:cNvSpPr>
                <p:nvPr/>
              </p:nvSpPr>
              <p:spPr bwMode="auto">
                <a:xfrm>
                  <a:off x="1971" y="2016"/>
                  <a:ext cx="86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600"/>
                    <a:t>(107,0 + 114,4)/2 = 110,7</a:t>
                  </a:r>
                </a:p>
              </p:txBody>
            </p:sp>
            <p:sp>
              <p:nvSpPr>
                <p:cNvPr id="15395" name="Rectangle 75"/>
                <p:cNvSpPr>
                  <a:spLocks noChangeArrowheads="1"/>
                </p:cNvSpPr>
                <p:nvPr/>
              </p:nvSpPr>
              <p:spPr bwMode="auto">
                <a:xfrm>
                  <a:off x="1928" y="2016"/>
                  <a:ext cx="95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5369" name="Rectangle 78"/>
            <p:cNvSpPr>
              <a:spLocks noChangeArrowheads="1"/>
            </p:cNvSpPr>
            <p:nvPr/>
          </p:nvSpPr>
          <p:spPr bwMode="auto">
            <a:xfrm>
              <a:off x="-3" y="-3"/>
              <a:ext cx="2884" cy="240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367" name="Rectangle 81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88A05-7302-40A0-838E-F74B9CCC2D4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NILAI TEPI KELAS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8001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     Definisi:</a:t>
            </a:r>
            <a:endParaRPr lang="en-US" sz="2000" b="1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/>
            <a:r>
              <a:rPr lang="en-US" sz="1600" b="1">
                <a:latin typeface="Tahoma" pitchFamily="34" charset="0"/>
              </a:rPr>
              <a:t> 	</a:t>
            </a:r>
            <a:r>
              <a:rPr lang="en-US" sz="2000">
                <a:latin typeface="Tahoma" pitchFamily="34" charset="0"/>
              </a:rPr>
              <a:t>Nilai batas antarkelas (</a:t>
            </a:r>
            <a:r>
              <a:rPr lang="en-US" sz="2000" i="1">
                <a:latin typeface="Tahoma" pitchFamily="34" charset="0"/>
              </a:rPr>
              <a:t>border</a:t>
            </a:r>
            <a:r>
              <a:rPr lang="en-US" sz="2000">
                <a:latin typeface="Tahoma" pitchFamily="34" charset="0"/>
              </a:rPr>
              <a:t>) yang memisahkan nilai antara kelas satu dengan kelas lainnya.</a:t>
            </a:r>
          </a:p>
          <a:p>
            <a:pPr marL="457200" indent="-457200" eaLnBrk="1" hangingPunct="1"/>
            <a:endParaRPr lang="en-US" sz="2000">
              <a:latin typeface="Tahoma" pitchFamily="34" charset="0"/>
            </a:endParaRPr>
          </a:p>
          <a:p>
            <a:pPr marL="457200" indent="-457200"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      Contoh:</a:t>
            </a:r>
            <a:endParaRPr lang="en-US" sz="2000" b="1">
              <a:solidFill>
                <a:schemeClr val="accent1"/>
              </a:solidFill>
              <a:latin typeface="Tahoma" pitchFamily="34" charset="0"/>
            </a:endParaRP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617538" y="3124200"/>
            <a:ext cx="8061325" cy="3270250"/>
            <a:chOff x="0" y="0"/>
            <a:chExt cx="3036" cy="3072"/>
          </a:xfrm>
        </p:grpSpPr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0" y="0"/>
              <a:ext cx="388" cy="576"/>
              <a:chOff x="0" y="0"/>
              <a:chExt cx="388" cy="576"/>
            </a:xfrm>
          </p:grpSpPr>
          <p:sp>
            <p:nvSpPr>
              <p:cNvPr id="16481" name="Rectangle 5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302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 b="1">
                    <a:cs typeface="Arial" charset="0"/>
                  </a:rPr>
                  <a:t>Kelas ke-</a:t>
                </a:r>
                <a:endParaRPr lang="en-US" sz="1400" b="1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82" name="Rectangle 3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8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88" y="0"/>
              <a:ext cx="590" cy="576"/>
              <a:chOff x="388" y="0"/>
              <a:chExt cx="590" cy="576"/>
            </a:xfrm>
          </p:grpSpPr>
          <p:sp>
            <p:nvSpPr>
              <p:cNvPr id="16479" name="Rectangle 6"/>
              <p:cNvSpPr>
                <a:spLocks noChangeArrowheads="1"/>
              </p:cNvSpPr>
              <p:nvPr/>
            </p:nvSpPr>
            <p:spPr bwMode="auto">
              <a:xfrm>
                <a:off x="431" y="0"/>
                <a:ext cx="50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 b="1">
                    <a:cs typeface="Arial" charset="0"/>
                  </a:rPr>
                  <a:t>Interval</a:t>
                </a:r>
                <a:endParaRPr lang="en-US" sz="1400" b="1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80" name="Rectangle 37"/>
              <p:cNvSpPr>
                <a:spLocks noChangeArrowheads="1"/>
              </p:cNvSpPr>
              <p:nvPr/>
            </p:nvSpPr>
            <p:spPr bwMode="auto">
              <a:xfrm>
                <a:off x="388" y="0"/>
                <a:ext cx="59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978" y="0"/>
              <a:ext cx="590" cy="576"/>
              <a:chOff x="978" y="0"/>
              <a:chExt cx="590" cy="576"/>
            </a:xfrm>
          </p:grpSpPr>
          <p:sp>
            <p:nvSpPr>
              <p:cNvPr id="16477" name="Rectangle 7"/>
              <p:cNvSpPr>
                <a:spLocks noChangeArrowheads="1"/>
              </p:cNvSpPr>
              <p:nvPr/>
            </p:nvSpPr>
            <p:spPr bwMode="auto">
              <a:xfrm>
                <a:off x="1021" y="0"/>
                <a:ext cx="50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 b="1">
                    <a:cs typeface="Arial" charset="0"/>
                  </a:rPr>
                  <a:t>Frekuensi</a:t>
                </a:r>
                <a:endParaRPr lang="en-US" sz="1400" b="1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78" name="Rectangle 39"/>
              <p:cNvSpPr>
                <a:spLocks noChangeArrowheads="1"/>
              </p:cNvSpPr>
              <p:nvPr/>
            </p:nvSpPr>
            <p:spPr bwMode="auto">
              <a:xfrm>
                <a:off x="978" y="0"/>
                <a:ext cx="59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1568" y="0"/>
              <a:ext cx="518" cy="576"/>
              <a:chOff x="1568" y="0"/>
              <a:chExt cx="518" cy="576"/>
            </a:xfrm>
          </p:grpSpPr>
          <p:sp>
            <p:nvSpPr>
              <p:cNvPr id="16475" name="Rectangle 8"/>
              <p:cNvSpPr>
                <a:spLocks noChangeArrowheads="1"/>
              </p:cNvSpPr>
              <p:nvPr/>
            </p:nvSpPr>
            <p:spPr bwMode="auto">
              <a:xfrm>
                <a:off x="1611" y="0"/>
                <a:ext cx="432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 b="1">
                    <a:cs typeface="Arial" charset="0"/>
                  </a:rPr>
                  <a:t>Nilai Tepi Kelas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76" name="Rectangle 41"/>
              <p:cNvSpPr>
                <a:spLocks noChangeArrowheads="1"/>
              </p:cNvSpPr>
              <p:nvPr/>
            </p:nvSpPr>
            <p:spPr bwMode="auto">
              <a:xfrm>
                <a:off x="1568" y="0"/>
                <a:ext cx="518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086" y="0"/>
              <a:ext cx="950" cy="576"/>
              <a:chOff x="2086" y="0"/>
              <a:chExt cx="950" cy="576"/>
            </a:xfrm>
          </p:grpSpPr>
          <p:sp>
            <p:nvSpPr>
              <p:cNvPr id="16473" name="Rectangle 9"/>
              <p:cNvSpPr>
                <a:spLocks noChangeArrowheads="1"/>
              </p:cNvSpPr>
              <p:nvPr/>
            </p:nvSpPr>
            <p:spPr bwMode="auto">
              <a:xfrm>
                <a:off x="2129" y="0"/>
                <a:ext cx="86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 b="1">
                    <a:cs typeface="Arial" charset="0"/>
                  </a:rPr>
                  <a:t>Keterangan</a:t>
                </a:r>
                <a:endParaRPr lang="en-US" sz="1400" b="1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74" name="Rectangle 43"/>
              <p:cNvSpPr>
                <a:spLocks noChangeArrowheads="1"/>
              </p:cNvSpPr>
              <p:nvPr/>
            </p:nvSpPr>
            <p:spPr bwMode="auto">
              <a:xfrm>
                <a:off x="2086" y="0"/>
                <a:ext cx="95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0" y="576"/>
              <a:ext cx="388" cy="480"/>
              <a:chOff x="0" y="576"/>
              <a:chExt cx="388" cy="480"/>
            </a:xfrm>
          </p:grpSpPr>
          <p:sp>
            <p:nvSpPr>
              <p:cNvPr id="16471" name="Rectangle 10"/>
              <p:cNvSpPr>
                <a:spLocks noChangeArrowheads="1"/>
              </p:cNvSpPr>
              <p:nvPr/>
            </p:nvSpPr>
            <p:spPr bwMode="auto">
              <a:xfrm>
                <a:off x="43" y="576"/>
                <a:ext cx="30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1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72" name="Rectangle 45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38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388" y="576"/>
              <a:ext cx="590" cy="480"/>
              <a:chOff x="388" y="576"/>
              <a:chExt cx="590" cy="480"/>
            </a:xfrm>
          </p:grpSpPr>
          <p:sp>
            <p:nvSpPr>
              <p:cNvPr id="16469" name="Rectangle 11"/>
              <p:cNvSpPr>
                <a:spLocks noChangeArrowheads="1"/>
              </p:cNvSpPr>
              <p:nvPr/>
            </p:nvSpPr>
            <p:spPr bwMode="auto">
              <a:xfrm>
                <a:off x="431" y="57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77,0–84,4</a:t>
                </a:r>
              </a:p>
            </p:txBody>
          </p:sp>
          <p:sp>
            <p:nvSpPr>
              <p:cNvPr id="16470" name="Rectangle 47"/>
              <p:cNvSpPr>
                <a:spLocks noChangeArrowheads="1"/>
              </p:cNvSpPr>
              <p:nvPr/>
            </p:nvSpPr>
            <p:spPr bwMode="auto">
              <a:xfrm>
                <a:off x="388" y="57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978" y="576"/>
              <a:ext cx="590" cy="480"/>
              <a:chOff x="978" y="576"/>
              <a:chExt cx="590" cy="480"/>
            </a:xfrm>
          </p:grpSpPr>
          <p:sp>
            <p:nvSpPr>
              <p:cNvPr id="16467" name="Rectangle 12"/>
              <p:cNvSpPr>
                <a:spLocks noChangeArrowheads="1"/>
              </p:cNvSpPr>
              <p:nvPr/>
            </p:nvSpPr>
            <p:spPr bwMode="auto">
              <a:xfrm>
                <a:off x="1021" y="57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3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68" name="Rectangle 49"/>
              <p:cNvSpPr>
                <a:spLocks noChangeArrowheads="1"/>
              </p:cNvSpPr>
              <p:nvPr/>
            </p:nvSpPr>
            <p:spPr bwMode="auto">
              <a:xfrm>
                <a:off x="978" y="57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8" y="576"/>
              <a:ext cx="518" cy="480"/>
              <a:chOff x="1568" y="576"/>
              <a:chExt cx="518" cy="480"/>
            </a:xfrm>
          </p:grpSpPr>
          <p:sp>
            <p:nvSpPr>
              <p:cNvPr id="16465" name="Rectangle 13"/>
              <p:cNvSpPr>
                <a:spLocks noChangeArrowheads="1"/>
              </p:cNvSpPr>
              <p:nvPr/>
            </p:nvSpPr>
            <p:spPr bwMode="auto">
              <a:xfrm>
                <a:off x="1611" y="576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76,95</a:t>
                </a:r>
              </a:p>
            </p:txBody>
          </p:sp>
          <p:sp>
            <p:nvSpPr>
              <p:cNvPr id="16466" name="Rectangle 51"/>
              <p:cNvSpPr>
                <a:spLocks noChangeArrowheads="1"/>
              </p:cNvSpPr>
              <p:nvPr/>
            </p:nvSpPr>
            <p:spPr bwMode="auto">
              <a:xfrm>
                <a:off x="1568" y="576"/>
                <a:ext cx="51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2086" y="576"/>
              <a:ext cx="950" cy="480"/>
              <a:chOff x="2086" y="576"/>
              <a:chExt cx="950" cy="480"/>
            </a:xfrm>
          </p:grpSpPr>
          <p:sp>
            <p:nvSpPr>
              <p:cNvPr id="16463" name="Rectangle 14"/>
              <p:cNvSpPr>
                <a:spLocks noChangeArrowheads="1"/>
              </p:cNvSpPr>
              <p:nvPr/>
            </p:nvSpPr>
            <p:spPr bwMode="auto">
              <a:xfrm>
                <a:off x="2129" y="576"/>
                <a:ext cx="86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(76,9 + 77,0)/2 =76,95</a:t>
                </a:r>
              </a:p>
            </p:txBody>
          </p:sp>
          <p:sp>
            <p:nvSpPr>
              <p:cNvPr id="16464" name="Rectangle 53"/>
              <p:cNvSpPr>
                <a:spLocks noChangeArrowheads="1"/>
              </p:cNvSpPr>
              <p:nvPr/>
            </p:nvSpPr>
            <p:spPr bwMode="auto">
              <a:xfrm>
                <a:off x="2086" y="576"/>
                <a:ext cx="95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>
              <a:off x="0" y="1056"/>
              <a:ext cx="388" cy="480"/>
              <a:chOff x="0" y="1056"/>
              <a:chExt cx="388" cy="480"/>
            </a:xfrm>
          </p:grpSpPr>
          <p:sp>
            <p:nvSpPr>
              <p:cNvPr id="16461" name="Rectangle 15"/>
              <p:cNvSpPr>
                <a:spLocks noChangeArrowheads="1"/>
              </p:cNvSpPr>
              <p:nvPr/>
            </p:nvSpPr>
            <p:spPr bwMode="auto">
              <a:xfrm>
                <a:off x="43" y="1056"/>
                <a:ext cx="30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2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62" name="Rectangle 55"/>
              <p:cNvSpPr>
                <a:spLocks noChangeArrowheads="1"/>
              </p:cNvSpPr>
              <p:nvPr/>
            </p:nvSpPr>
            <p:spPr bwMode="auto">
              <a:xfrm>
                <a:off x="0" y="1056"/>
                <a:ext cx="38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58"/>
            <p:cNvGrpSpPr>
              <a:grpSpLocks/>
            </p:cNvGrpSpPr>
            <p:nvPr/>
          </p:nvGrpSpPr>
          <p:grpSpPr bwMode="auto">
            <a:xfrm>
              <a:off x="388" y="1056"/>
              <a:ext cx="590" cy="480"/>
              <a:chOff x="388" y="1056"/>
              <a:chExt cx="590" cy="480"/>
            </a:xfrm>
          </p:grpSpPr>
          <p:sp>
            <p:nvSpPr>
              <p:cNvPr id="16459" name="Rectangle 16"/>
              <p:cNvSpPr>
                <a:spLocks noChangeArrowheads="1"/>
              </p:cNvSpPr>
              <p:nvPr/>
            </p:nvSpPr>
            <p:spPr bwMode="auto">
              <a:xfrm>
                <a:off x="431" y="105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84,5 –91,9</a:t>
                </a:r>
              </a:p>
            </p:txBody>
          </p:sp>
          <p:sp>
            <p:nvSpPr>
              <p:cNvPr id="16460" name="Rectangle 57"/>
              <p:cNvSpPr>
                <a:spLocks noChangeArrowheads="1"/>
              </p:cNvSpPr>
              <p:nvPr/>
            </p:nvSpPr>
            <p:spPr bwMode="auto">
              <a:xfrm>
                <a:off x="388" y="105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978" y="1056"/>
              <a:ext cx="590" cy="480"/>
              <a:chOff x="978" y="1056"/>
              <a:chExt cx="590" cy="480"/>
            </a:xfrm>
          </p:grpSpPr>
          <p:sp>
            <p:nvSpPr>
              <p:cNvPr id="16457" name="Rectangle 17"/>
              <p:cNvSpPr>
                <a:spLocks noChangeArrowheads="1"/>
              </p:cNvSpPr>
              <p:nvPr/>
            </p:nvSpPr>
            <p:spPr bwMode="auto">
              <a:xfrm>
                <a:off x="1021" y="105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4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58" name="Rectangle 59"/>
              <p:cNvSpPr>
                <a:spLocks noChangeArrowheads="1"/>
              </p:cNvSpPr>
              <p:nvPr/>
            </p:nvSpPr>
            <p:spPr bwMode="auto">
              <a:xfrm>
                <a:off x="978" y="105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6" name="Group 62"/>
            <p:cNvGrpSpPr>
              <a:grpSpLocks/>
            </p:cNvGrpSpPr>
            <p:nvPr/>
          </p:nvGrpSpPr>
          <p:grpSpPr bwMode="auto">
            <a:xfrm>
              <a:off x="1568" y="1056"/>
              <a:ext cx="518" cy="480"/>
              <a:chOff x="1568" y="1056"/>
              <a:chExt cx="518" cy="480"/>
            </a:xfrm>
          </p:grpSpPr>
          <p:sp>
            <p:nvSpPr>
              <p:cNvPr id="16455" name="Rectangle 18"/>
              <p:cNvSpPr>
                <a:spLocks noChangeArrowheads="1"/>
              </p:cNvSpPr>
              <p:nvPr/>
            </p:nvSpPr>
            <p:spPr bwMode="auto">
              <a:xfrm>
                <a:off x="1611" y="1056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84,45</a:t>
                </a:r>
              </a:p>
            </p:txBody>
          </p:sp>
          <p:sp>
            <p:nvSpPr>
              <p:cNvPr id="16456" name="Rectangle 61"/>
              <p:cNvSpPr>
                <a:spLocks noChangeArrowheads="1"/>
              </p:cNvSpPr>
              <p:nvPr/>
            </p:nvSpPr>
            <p:spPr bwMode="auto">
              <a:xfrm>
                <a:off x="1568" y="1056"/>
                <a:ext cx="51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7" name="Group 64"/>
            <p:cNvGrpSpPr>
              <a:grpSpLocks/>
            </p:cNvGrpSpPr>
            <p:nvPr/>
          </p:nvGrpSpPr>
          <p:grpSpPr bwMode="auto">
            <a:xfrm>
              <a:off x="2086" y="1056"/>
              <a:ext cx="950" cy="480"/>
              <a:chOff x="2086" y="1056"/>
              <a:chExt cx="950" cy="480"/>
            </a:xfrm>
          </p:grpSpPr>
          <p:sp>
            <p:nvSpPr>
              <p:cNvPr id="16453" name="Rectangle 19"/>
              <p:cNvSpPr>
                <a:spLocks noChangeArrowheads="1"/>
              </p:cNvSpPr>
              <p:nvPr/>
            </p:nvSpPr>
            <p:spPr bwMode="auto">
              <a:xfrm>
                <a:off x="2129" y="1056"/>
                <a:ext cx="86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(84,4 + 84,5)/2 = 84,45</a:t>
                </a:r>
              </a:p>
            </p:txBody>
          </p:sp>
          <p:sp>
            <p:nvSpPr>
              <p:cNvPr id="16454" name="Rectangle 63"/>
              <p:cNvSpPr>
                <a:spLocks noChangeArrowheads="1"/>
              </p:cNvSpPr>
              <p:nvPr/>
            </p:nvSpPr>
            <p:spPr bwMode="auto">
              <a:xfrm>
                <a:off x="2086" y="1056"/>
                <a:ext cx="95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" name="Group 66"/>
            <p:cNvGrpSpPr>
              <a:grpSpLocks/>
            </p:cNvGrpSpPr>
            <p:nvPr/>
          </p:nvGrpSpPr>
          <p:grpSpPr bwMode="auto">
            <a:xfrm>
              <a:off x="0" y="1536"/>
              <a:ext cx="388" cy="480"/>
              <a:chOff x="0" y="1536"/>
              <a:chExt cx="388" cy="480"/>
            </a:xfrm>
          </p:grpSpPr>
          <p:sp>
            <p:nvSpPr>
              <p:cNvPr id="16451" name="Rectangle 20"/>
              <p:cNvSpPr>
                <a:spLocks noChangeArrowheads="1"/>
              </p:cNvSpPr>
              <p:nvPr/>
            </p:nvSpPr>
            <p:spPr bwMode="auto">
              <a:xfrm>
                <a:off x="43" y="1536"/>
                <a:ext cx="30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3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52" name="Rectangle 65"/>
              <p:cNvSpPr>
                <a:spLocks noChangeArrowheads="1"/>
              </p:cNvSpPr>
              <p:nvPr/>
            </p:nvSpPr>
            <p:spPr bwMode="auto">
              <a:xfrm>
                <a:off x="0" y="1536"/>
                <a:ext cx="38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9" name="Group 68"/>
            <p:cNvGrpSpPr>
              <a:grpSpLocks/>
            </p:cNvGrpSpPr>
            <p:nvPr/>
          </p:nvGrpSpPr>
          <p:grpSpPr bwMode="auto">
            <a:xfrm>
              <a:off x="388" y="1536"/>
              <a:ext cx="590" cy="480"/>
              <a:chOff x="388" y="1536"/>
              <a:chExt cx="590" cy="480"/>
            </a:xfrm>
          </p:grpSpPr>
          <p:sp>
            <p:nvSpPr>
              <p:cNvPr id="16449" name="Rectangle 21"/>
              <p:cNvSpPr>
                <a:spLocks noChangeArrowheads="1"/>
              </p:cNvSpPr>
              <p:nvPr/>
            </p:nvSpPr>
            <p:spPr bwMode="auto">
              <a:xfrm>
                <a:off x="431" y="153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92,0 –99,4</a:t>
                </a:r>
              </a:p>
            </p:txBody>
          </p:sp>
          <p:sp>
            <p:nvSpPr>
              <p:cNvPr id="16450" name="Rectangle 67"/>
              <p:cNvSpPr>
                <a:spLocks noChangeArrowheads="1"/>
              </p:cNvSpPr>
              <p:nvPr/>
            </p:nvSpPr>
            <p:spPr bwMode="auto">
              <a:xfrm>
                <a:off x="388" y="153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" name="Group 70"/>
            <p:cNvGrpSpPr>
              <a:grpSpLocks/>
            </p:cNvGrpSpPr>
            <p:nvPr/>
          </p:nvGrpSpPr>
          <p:grpSpPr bwMode="auto">
            <a:xfrm>
              <a:off x="978" y="1536"/>
              <a:ext cx="590" cy="480"/>
              <a:chOff x="978" y="1536"/>
              <a:chExt cx="590" cy="480"/>
            </a:xfrm>
          </p:grpSpPr>
          <p:sp>
            <p:nvSpPr>
              <p:cNvPr id="16447" name="Rectangle 22"/>
              <p:cNvSpPr>
                <a:spLocks noChangeArrowheads="1"/>
              </p:cNvSpPr>
              <p:nvPr/>
            </p:nvSpPr>
            <p:spPr bwMode="auto">
              <a:xfrm>
                <a:off x="1021" y="153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7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48" name="Rectangle 69"/>
              <p:cNvSpPr>
                <a:spLocks noChangeArrowheads="1"/>
              </p:cNvSpPr>
              <p:nvPr/>
            </p:nvSpPr>
            <p:spPr bwMode="auto">
              <a:xfrm>
                <a:off x="978" y="153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1" name="Group 72"/>
            <p:cNvGrpSpPr>
              <a:grpSpLocks/>
            </p:cNvGrpSpPr>
            <p:nvPr/>
          </p:nvGrpSpPr>
          <p:grpSpPr bwMode="auto">
            <a:xfrm>
              <a:off x="1568" y="1536"/>
              <a:ext cx="518" cy="480"/>
              <a:chOff x="1568" y="1536"/>
              <a:chExt cx="518" cy="480"/>
            </a:xfrm>
          </p:grpSpPr>
          <p:sp>
            <p:nvSpPr>
              <p:cNvPr id="16445" name="Rectangle 23"/>
              <p:cNvSpPr>
                <a:spLocks noChangeArrowheads="1"/>
              </p:cNvSpPr>
              <p:nvPr/>
            </p:nvSpPr>
            <p:spPr bwMode="auto">
              <a:xfrm>
                <a:off x="1611" y="1536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91,95</a:t>
                </a:r>
              </a:p>
            </p:txBody>
          </p:sp>
          <p:sp>
            <p:nvSpPr>
              <p:cNvPr id="16446" name="Rectangle 71"/>
              <p:cNvSpPr>
                <a:spLocks noChangeArrowheads="1"/>
              </p:cNvSpPr>
              <p:nvPr/>
            </p:nvSpPr>
            <p:spPr bwMode="auto">
              <a:xfrm>
                <a:off x="1568" y="1536"/>
                <a:ext cx="51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2" name="Group 74"/>
            <p:cNvGrpSpPr>
              <a:grpSpLocks/>
            </p:cNvGrpSpPr>
            <p:nvPr/>
          </p:nvGrpSpPr>
          <p:grpSpPr bwMode="auto">
            <a:xfrm>
              <a:off x="2086" y="1536"/>
              <a:ext cx="950" cy="480"/>
              <a:chOff x="2086" y="1536"/>
              <a:chExt cx="950" cy="480"/>
            </a:xfrm>
          </p:grpSpPr>
          <p:sp>
            <p:nvSpPr>
              <p:cNvPr id="16443" name="Rectangle 24"/>
              <p:cNvSpPr>
                <a:spLocks noChangeArrowheads="1"/>
              </p:cNvSpPr>
              <p:nvPr/>
            </p:nvSpPr>
            <p:spPr bwMode="auto">
              <a:xfrm>
                <a:off x="2129" y="1536"/>
                <a:ext cx="86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(91,9 + 92,0)/2 = 91,95</a:t>
                </a:r>
              </a:p>
            </p:txBody>
          </p:sp>
          <p:sp>
            <p:nvSpPr>
              <p:cNvPr id="16444" name="Rectangle 73"/>
              <p:cNvSpPr>
                <a:spLocks noChangeArrowheads="1"/>
              </p:cNvSpPr>
              <p:nvPr/>
            </p:nvSpPr>
            <p:spPr bwMode="auto">
              <a:xfrm>
                <a:off x="2086" y="1536"/>
                <a:ext cx="95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3" name="Group 76"/>
            <p:cNvGrpSpPr>
              <a:grpSpLocks/>
            </p:cNvGrpSpPr>
            <p:nvPr/>
          </p:nvGrpSpPr>
          <p:grpSpPr bwMode="auto">
            <a:xfrm>
              <a:off x="0" y="2016"/>
              <a:ext cx="388" cy="480"/>
              <a:chOff x="0" y="2016"/>
              <a:chExt cx="388" cy="480"/>
            </a:xfrm>
          </p:grpSpPr>
          <p:sp>
            <p:nvSpPr>
              <p:cNvPr id="16441" name="Rectangle 25"/>
              <p:cNvSpPr>
                <a:spLocks noChangeArrowheads="1"/>
              </p:cNvSpPr>
              <p:nvPr/>
            </p:nvSpPr>
            <p:spPr bwMode="auto">
              <a:xfrm>
                <a:off x="43" y="2016"/>
                <a:ext cx="30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4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42" name="Rectangle 75"/>
              <p:cNvSpPr>
                <a:spLocks noChangeArrowheads="1"/>
              </p:cNvSpPr>
              <p:nvPr/>
            </p:nvSpPr>
            <p:spPr bwMode="auto">
              <a:xfrm>
                <a:off x="0" y="2016"/>
                <a:ext cx="38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" name="Group 78"/>
            <p:cNvGrpSpPr>
              <a:grpSpLocks/>
            </p:cNvGrpSpPr>
            <p:nvPr/>
          </p:nvGrpSpPr>
          <p:grpSpPr bwMode="auto">
            <a:xfrm>
              <a:off x="388" y="2016"/>
              <a:ext cx="590" cy="480"/>
              <a:chOff x="388" y="2016"/>
              <a:chExt cx="590" cy="480"/>
            </a:xfrm>
          </p:grpSpPr>
          <p:sp>
            <p:nvSpPr>
              <p:cNvPr id="16439" name="Rectangle 26"/>
              <p:cNvSpPr>
                <a:spLocks noChangeArrowheads="1"/>
              </p:cNvSpPr>
              <p:nvPr/>
            </p:nvSpPr>
            <p:spPr bwMode="auto">
              <a:xfrm>
                <a:off x="431" y="201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99,5 –106,9</a:t>
                </a:r>
              </a:p>
            </p:txBody>
          </p:sp>
          <p:sp>
            <p:nvSpPr>
              <p:cNvPr id="16440" name="Rectangle 77"/>
              <p:cNvSpPr>
                <a:spLocks noChangeArrowheads="1"/>
              </p:cNvSpPr>
              <p:nvPr/>
            </p:nvSpPr>
            <p:spPr bwMode="auto">
              <a:xfrm>
                <a:off x="388" y="201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" name="Group 80"/>
            <p:cNvGrpSpPr>
              <a:grpSpLocks/>
            </p:cNvGrpSpPr>
            <p:nvPr/>
          </p:nvGrpSpPr>
          <p:grpSpPr bwMode="auto">
            <a:xfrm>
              <a:off x="978" y="2016"/>
              <a:ext cx="590" cy="480"/>
              <a:chOff x="978" y="2016"/>
              <a:chExt cx="590" cy="480"/>
            </a:xfrm>
          </p:grpSpPr>
          <p:sp>
            <p:nvSpPr>
              <p:cNvPr id="16437" name="Rectangle 27"/>
              <p:cNvSpPr>
                <a:spLocks noChangeArrowheads="1"/>
              </p:cNvSpPr>
              <p:nvPr/>
            </p:nvSpPr>
            <p:spPr bwMode="auto">
              <a:xfrm>
                <a:off x="1021" y="2016"/>
                <a:ext cx="50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4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38" name="Rectangle 79"/>
              <p:cNvSpPr>
                <a:spLocks noChangeArrowheads="1"/>
              </p:cNvSpPr>
              <p:nvPr/>
            </p:nvSpPr>
            <p:spPr bwMode="auto">
              <a:xfrm>
                <a:off x="978" y="2016"/>
                <a:ext cx="59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" name="Group 82"/>
            <p:cNvGrpSpPr>
              <a:grpSpLocks/>
            </p:cNvGrpSpPr>
            <p:nvPr/>
          </p:nvGrpSpPr>
          <p:grpSpPr bwMode="auto">
            <a:xfrm>
              <a:off x="1568" y="2016"/>
              <a:ext cx="518" cy="480"/>
              <a:chOff x="1568" y="2016"/>
              <a:chExt cx="518" cy="480"/>
            </a:xfrm>
          </p:grpSpPr>
          <p:sp>
            <p:nvSpPr>
              <p:cNvPr id="16435" name="Rectangle 28"/>
              <p:cNvSpPr>
                <a:spLocks noChangeArrowheads="1"/>
              </p:cNvSpPr>
              <p:nvPr/>
            </p:nvSpPr>
            <p:spPr bwMode="auto">
              <a:xfrm>
                <a:off x="1611" y="2016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99,45</a:t>
                </a:r>
              </a:p>
            </p:txBody>
          </p:sp>
          <p:sp>
            <p:nvSpPr>
              <p:cNvPr id="16436" name="Rectangle 81"/>
              <p:cNvSpPr>
                <a:spLocks noChangeArrowheads="1"/>
              </p:cNvSpPr>
              <p:nvPr/>
            </p:nvSpPr>
            <p:spPr bwMode="auto">
              <a:xfrm>
                <a:off x="1568" y="2016"/>
                <a:ext cx="518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" name="Group 84"/>
            <p:cNvGrpSpPr>
              <a:grpSpLocks/>
            </p:cNvGrpSpPr>
            <p:nvPr/>
          </p:nvGrpSpPr>
          <p:grpSpPr bwMode="auto">
            <a:xfrm>
              <a:off x="2086" y="2016"/>
              <a:ext cx="950" cy="480"/>
              <a:chOff x="2086" y="2016"/>
              <a:chExt cx="950" cy="480"/>
            </a:xfrm>
          </p:grpSpPr>
          <p:sp>
            <p:nvSpPr>
              <p:cNvPr id="16433" name="Rectangle 29"/>
              <p:cNvSpPr>
                <a:spLocks noChangeArrowheads="1"/>
              </p:cNvSpPr>
              <p:nvPr/>
            </p:nvSpPr>
            <p:spPr bwMode="auto">
              <a:xfrm>
                <a:off x="2129" y="2016"/>
                <a:ext cx="86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(99,4 + 99,5)/2 = 99,45</a:t>
                </a:r>
              </a:p>
            </p:txBody>
          </p:sp>
          <p:sp>
            <p:nvSpPr>
              <p:cNvPr id="16434" name="Rectangle 83"/>
              <p:cNvSpPr>
                <a:spLocks noChangeArrowheads="1"/>
              </p:cNvSpPr>
              <p:nvPr/>
            </p:nvSpPr>
            <p:spPr bwMode="auto">
              <a:xfrm>
                <a:off x="2086" y="2016"/>
                <a:ext cx="950" cy="48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8" name="Group 86"/>
            <p:cNvGrpSpPr>
              <a:grpSpLocks/>
            </p:cNvGrpSpPr>
            <p:nvPr/>
          </p:nvGrpSpPr>
          <p:grpSpPr bwMode="auto">
            <a:xfrm>
              <a:off x="0" y="2496"/>
              <a:ext cx="388" cy="576"/>
              <a:chOff x="0" y="2496"/>
              <a:chExt cx="388" cy="576"/>
            </a:xfrm>
          </p:grpSpPr>
          <p:sp>
            <p:nvSpPr>
              <p:cNvPr id="16431" name="Rectangle 30"/>
              <p:cNvSpPr>
                <a:spLocks noChangeArrowheads="1"/>
              </p:cNvSpPr>
              <p:nvPr/>
            </p:nvSpPr>
            <p:spPr bwMode="auto">
              <a:xfrm>
                <a:off x="43" y="2496"/>
                <a:ext cx="302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5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32" name="Rectangle 85"/>
              <p:cNvSpPr>
                <a:spLocks noChangeArrowheads="1"/>
              </p:cNvSpPr>
              <p:nvPr/>
            </p:nvSpPr>
            <p:spPr bwMode="auto">
              <a:xfrm>
                <a:off x="0" y="2496"/>
                <a:ext cx="388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388" y="2496"/>
              <a:ext cx="590" cy="576"/>
              <a:chOff x="388" y="2496"/>
              <a:chExt cx="590" cy="576"/>
            </a:xfrm>
          </p:grpSpPr>
          <p:sp>
            <p:nvSpPr>
              <p:cNvPr id="16429" name="Rectangle 31"/>
              <p:cNvSpPr>
                <a:spLocks noChangeArrowheads="1"/>
              </p:cNvSpPr>
              <p:nvPr/>
            </p:nvSpPr>
            <p:spPr bwMode="auto">
              <a:xfrm>
                <a:off x="431" y="2496"/>
                <a:ext cx="50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107,0–114,4</a:t>
                </a:r>
              </a:p>
            </p:txBody>
          </p:sp>
          <p:sp>
            <p:nvSpPr>
              <p:cNvPr id="16430" name="Rectangle 87"/>
              <p:cNvSpPr>
                <a:spLocks noChangeArrowheads="1"/>
              </p:cNvSpPr>
              <p:nvPr/>
            </p:nvSpPr>
            <p:spPr bwMode="auto">
              <a:xfrm>
                <a:off x="388" y="2496"/>
                <a:ext cx="59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0" name="Group 90"/>
            <p:cNvGrpSpPr>
              <a:grpSpLocks/>
            </p:cNvGrpSpPr>
            <p:nvPr/>
          </p:nvGrpSpPr>
          <p:grpSpPr bwMode="auto">
            <a:xfrm>
              <a:off x="978" y="2496"/>
              <a:ext cx="590" cy="576"/>
              <a:chOff x="978" y="2496"/>
              <a:chExt cx="590" cy="576"/>
            </a:xfrm>
          </p:grpSpPr>
          <p:sp>
            <p:nvSpPr>
              <p:cNvPr id="16427" name="Rectangle 32"/>
              <p:cNvSpPr>
                <a:spLocks noChangeArrowheads="1"/>
              </p:cNvSpPr>
              <p:nvPr/>
            </p:nvSpPr>
            <p:spPr bwMode="auto">
              <a:xfrm>
                <a:off x="1021" y="2496"/>
                <a:ext cx="50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>
                    <a:cs typeface="Arial" charset="0"/>
                  </a:rPr>
                  <a:t>4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endParaRPr lang="en-US" sz="1400"/>
              </a:p>
            </p:txBody>
          </p:sp>
          <p:sp>
            <p:nvSpPr>
              <p:cNvPr id="16428" name="Rectangle 89"/>
              <p:cNvSpPr>
                <a:spLocks noChangeArrowheads="1"/>
              </p:cNvSpPr>
              <p:nvPr/>
            </p:nvSpPr>
            <p:spPr bwMode="auto">
              <a:xfrm>
                <a:off x="978" y="2496"/>
                <a:ext cx="59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1" name="Group 92"/>
            <p:cNvGrpSpPr>
              <a:grpSpLocks/>
            </p:cNvGrpSpPr>
            <p:nvPr/>
          </p:nvGrpSpPr>
          <p:grpSpPr bwMode="auto">
            <a:xfrm>
              <a:off x="1568" y="2496"/>
              <a:ext cx="518" cy="576"/>
              <a:chOff x="1568" y="2496"/>
              <a:chExt cx="518" cy="576"/>
            </a:xfrm>
          </p:grpSpPr>
          <p:sp>
            <p:nvSpPr>
              <p:cNvPr id="16425" name="Rectangle 33"/>
              <p:cNvSpPr>
                <a:spLocks noChangeArrowheads="1"/>
              </p:cNvSpPr>
              <p:nvPr/>
            </p:nvSpPr>
            <p:spPr bwMode="auto">
              <a:xfrm>
                <a:off x="1611" y="2496"/>
                <a:ext cx="432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400"/>
                  <a:t>106,95</a:t>
                </a:r>
                <a:r>
                  <a:rPr lang="en-US" sz="1400">
                    <a:cs typeface="Arial" charset="0"/>
                  </a:rPr>
                  <a:t> </a:t>
                </a:r>
                <a:endParaRPr lang="en-US" sz="1400">
                  <a:latin typeface="Garamond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400"/>
                  <a:t>114,45</a:t>
                </a:r>
              </a:p>
            </p:txBody>
          </p:sp>
          <p:sp>
            <p:nvSpPr>
              <p:cNvPr id="16426" name="Rectangle 91"/>
              <p:cNvSpPr>
                <a:spLocks noChangeArrowheads="1"/>
              </p:cNvSpPr>
              <p:nvPr/>
            </p:nvSpPr>
            <p:spPr bwMode="auto">
              <a:xfrm>
                <a:off x="1568" y="2496"/>
                <a:ext cx="518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6384" name="Group 94"/>
            <p:cNvGrpSpPr>
              <a:grpSpLocks/>
            </p:cNvGrpSpPr>
            <p:nvPr/>
          </p:nvGrpSpPr>
          <p:grpSpPr bwMode="auto">
            <a:xfrm>
              <a:off x="2086" y="2496"/>
              <a:ext cx="950" cy="576"/>
              <a:chOff x="2086" y="2496"/>
              <a:chExt cx="950" cy="576"/>
            </a:xfrm>
          </p:grpSpPr>
          <p:sp>
            <p:nvSpPr>
              <p:cNvPr id="16423" name="Rectangle 34"/>
              <p:cNvSpPr>
                <a:spLocks noChangeArrowheads="1"/>
              </p:cNvSpPr>
              <p:nvPr/>
            </p:nvSpPr>
            <p:spPr bwMode="auto">
              <a:xfrm>
                <a:off x="2129" y="2496"/>
                <a:ext cx="86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300"/>
                  <a:t>(106,9 + 107,0)/2 = 106,95</a:t>
                </a:r>
                <a:r>
                  <a:rPr lang="en-US" sz="1300">
                    <a:cs typeface="Arial" charset="0"/>
                  </a:rPr>
                  <a:t> </a:t>
                </a:r>
                <a:endParaRPr lang="en-US" sz="1300">
                  <a:latin typeface="Garamond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70000"/>
                  </a:lnSpc>
                </a:pPr>
                <a:r>
                  <a:rPr lang="en-US" sz="1300"/>
                  <a:t>(114,4 + 114,5)/2 = 114,45</a:t>
                </a:r>
              </a:p>
            </p:txBody>
          </p:sp>
          <p:sp>
            <p:nvSpPr>
              <p:cNvPr id="16424" name="Rectangle 93"/>
              <p:cNvSpPr>
                <a:spLocks noChangeArrowheads="1"/>
              </p:cNvSpPr>
              <p:nvPr/>
            </p:nvSpPr>
            <p:spPr bwMode="auto">
              <a:xfrm>
                <a:off x="2086" y="2496"/>
                <a:ext cx="950" cy="57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6391" name="Rectangle 96"/>
          <p:cNvSpPr>
            <a:spLocks noChangeArrowheads="1"/>
          </p:cNvSpPr>
          <p:nvPr/>
        </p:nvSpPr>
        <p:spPr bwMode="auto">
          <a:xfrm>
            <a:off x="609600" y="3124200"/>
            <a:ext cx="8077200" cy="3276600"/>
          </a:xfrm>
          <a:prstGeom prst="rect">
            <a:avLst/>
          </a:prstGeom>
          <a:noFill/>
          <a:ln w="9525">
            <a:solidFill>
              <a:srgbClr val="A0A0A0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en-US" sz="2000" b="1">
              <a:latin typeface="Tahoma" pitchFamily="34" charset="0"/>
            </a:endParaRPr>
          </a:p>
        </p:txBody>
      </p:sp>
      <p:sp>
        <p:nvSpPr>
          <p:cNvPr id="16392" name="Rectangle 99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F79D8-1E72-427C-84DB-901936108BF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-533400" y="914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FREKUENSI KUMULATIF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80772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Definisi:</a:t>
            </a:r>
            <a:endParaRPr lang="en-US" sz="2000" b="1">
              <a:solidFill>
                <a:schemeClr val="accent1"/>
              </a:solidFill>
              <a:latin typeface="Tahoma" pitchFamily="34" charset="0"/>
            </a:endParaRPr>
          </a:p>
          <a:p>
            <a:pPr eaLnBrk="1" hangingPunct="1"/>
            <a:r>
              <a:rPr lang="en-US" sz="2000"/>
              <a:t>Penjumlahan frekuensi pada setiap kelas, baik meningkat (kurang dari) atau menurun (lebih dari).</a:t>
            </a:r>
            <a:endParaRPr lang="en-US" sz="2200"/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914400" y="2971800"/>
            <a:ext cx="7848600" cy="3276600"/>
            <a:chOff x="-3" y="-3"/>
            <a:chExt cx="3037" cy="2962"/>
          </a:xfrm>
        </p:grpSpPr>
        <p:grpSp>
          <p:nvGrpSpPr>
            <p:cNvPr id="3" name="Group 95"/>
            <p:cNvGrpSpPr>
              <a:grpSpLocks/>
            </p:cNvGrpSpPr>
            <p:nvPr/>
          </p:nvGrpSpPr>
          <p:grpSpPr bwMode="auto">
            <a:xfrm>
              <a:off x="0" y="0"/>
              <a:ext cx="3031" cy="2956"/>
              <a:chOff x="0" y="0"/>
              <a:chExt cx="3031" cy="2956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0" y="0"/>
                <a:ext cx="671" cy="460"/>
                <a:chOff x="0" y="0"/>
                <a:chExt cx="671" cy="460"/>
              </a:xfrm>
            </p:grpSpPr>
            <p:sp>
              <p:nvSpPr>
                <p:cNvPr id="17506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85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Interval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507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71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671" y="0"/>
                <a:ext cx="590" cy="460"/>
                <a:chOff x="671" y="0"/>
                <a:chExt cx="590" cy="460"/>
              </a:xfrm>
            </p:grpSpPr>
            <p:sp>
              <p:nvSpPr>
                <p:cNvPr id="17504" name="Rectangle 6"/>
                <p:cNvSpPr>
                  <a:spLocks noChangeArrowheads="1"/>
                </p:cNvSpPr>
                <p:nvPr/>
              </p:nvSpPr>
              <p:spPr bwMode="auto">
                <a:xfrm>
                  <a:off x="714" y="0"/>
                  <a:ext cx="504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Frekuensi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505" name="Rectangle 37"/>
                <p:cNvSpPr>
                  <a:spLocks noChangeArrowheads="1"/>
                </p:cNvSpPr>
                <p:nvPr/>
              </p:nvSpPr>
              <p:spPr bwMode="auto">
                <a:xfrm>
                  <a:off x="671" y="0"/>
                  <a:ext cx="590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0"/>
              <p:cNvGrpSpPr>
                <a:grpSpLocks/>
              </p:cNvGrpSpPr>
              <p:nvPr/>
            </p:nvGrpSpPr>
            <p:grpSpPr bwMode="auto">
              <a:xfrm>
                <a:off x="1261" y="0"/>
                <a:ext cx="518" cy="460"/>
                <a:chOff x="1261" y="0"/>
                <a:chExt cx="518" cy="460"/>
              </a:xfrm>
            </p:grpSpPr>
            <p:sp>
              <p:nvSpPr>
                <p:cNvPr id="17502" name="Rectangle 7"/>
                <p:cNvSpPr>
                  <a:spLocks noChangeArrowheads="1"/>
                </p:cNvSpPr>
                <p:nvPr/>
              </p:nvSpPr>
              <p:spPr bwMode="auto">
                <a:xfrm>
                  <a:off x="1304" y="0"/>
                  <a:ext cx="432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Tepi Kelas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503" name="Rectangle 39"/>
                <p:cNvSpPr>
                  <a:spLocks noChangeArrowheads="1"/>
                </p:cNvSpPr>
                <p:nvPr/>
              </p:nvSpPr>
              <p:spPr bwMode="auto">
                <a:xfrm>
                  <a:off x="1261" y="0"/>
                  <a:ext cx="518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42"/>
              <p:cNvGrpSpPr>
                <a:grpSpLocks/>
              </p:cNvGrpSpPr>
              <p:nvPr/>
            </p:nvGrpSpPr>
            <p:grpSpPr bwMode="auto">
              <a:xfrm>
                <a:off x="1779" y="0"/>
                <a:ext cx="662" cy="460"/>
                <a:chOff x="1779" y="0"/>
                <a:chExt cx="662" cy="460"/>
              </a:xfrm>
            </p:grpSpPr>
            <p:sp>
              <p:nvSpPr>
                <p:cNvPr id="1750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2" y="0"/>
                  <a:ext cx="576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Frekuensi kurang dari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501" name="Rectangle 41"/>
                <p:cNvSpPr>
                  <a:spLocks noChangeArrowheads="1"/>
                </p:cNvSpPr>
                <p:nvPr/>
              </p:nvSpPr>
              <p:spPr bwMode="auto">
                <a:xfrm>
                  <a:off x="1779" y="0"/>
                  <a:ext cx="662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44"/>
              <p:cNvGrpSpPr>
                <a:grpSpLocks/>
              </p:cNvGrpSpPr>
              <p:nvPr/>
            </p:nvGrpSpPr>
            <p:grpSpPr bwMode="auto">
              <a:xfrm>
                <a:off x="2441" y="0"/>
                <a:ext cx="590" cy="460"/>
                <a:chOff x="2441" y="0"/>
                <a:chExt cx="590" cy="460"/>
              </a:xfrm>
            </p:grpSpPr>
            <p:sp>
              <p:nvSpPr>
                <p:cNvPr id="17498" name="Rectangle 9"/>
                <p:cNvSpPr>
                  <a:spLocks noChangeArrowheads="1"/>
                </p:cNvSpPr>
                <p:nvPr/>
              </p:nvSpPr>
              <p:spPr bwMode="auto">
                <a:xfrm>
                  <a:off x="2484" y="0"/>
                  <a:ext cx="504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Frekuensi Lebih dari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99" name="Rectangle 43"/>
                <p:cNvSpPr>
                  <a:spLocks noChangeArrowheads="1"/>
                </p:cNvSpPr>
                <p:nvPr/>
              </p:nvSpPr>
              <p:spPr bwMode="auto">
                <a:xfrm>
                  <a:off x="2441" y="0"/>
                  <a:ext cx="590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6"/>
              <p:cNvGrpSpPr>
                <a:grpSpLocks/>
              </p:cNvGrpSpPr>
              <p:nvPr/>
            </p:nvGrpSpPr>
            <p:grpSpPr bwMode="auto">
              <a:xfrm>
                <a:off x="0" y="460"/>
                <a:ext cx="671" cy="480"/>
                <a:chOff x="0" y="460"/>
                <a:chExt cx="671" cy="480"/>
              </a:xfrm>
            </p:grpSpPr>
            <p:sp>
              <p:nvSpPr>
                <p:cNvPr id="1749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460"/>
                  <a:ext cx="585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77,0–84,4</a:t>
                  </a:r>
                </a:p>
              </p:txBody>
            </p:sp>
            <p:sp>
              <p:nvSpPr>
                <p:cNvPr id="17497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460"/>
                  <a:ext cx="671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671" y="460"/>
                <a:ext cx="590" cy="480"/>
                <a:chOff x="671" y="460"/>
                <a:chExt cx="590" cy="480"/>
              </a:xfrm>
            </p:grpSpPr>
            <p:sp>
              <p:nvSpPr>
                <p:cNvPr id="17494" name="Rectangle 11"/>
                <p:cNvSpPr>
                  <a:spLocks noChangeArrowheads="1"/>
                </p:cNvSpPr>
                <p:nvPr/>
              </p:nvSpPr>
              <p:spPr bwMode="auto">
                <a:xfrm>
                  <a:off x="714" y="46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charset="0"/>
                    </a:rPr>
                    <a:t>3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95" name="Rectangle 47"/>
                <p:cNvSpPr>
                  <a:spLocks noChangeArrowheads="1"/>
                </p:cNvSpPr>
                <p:nvPr/>
              </p:nvSpPr>
              <p:spPr bwMode="auto">
                <a:xfrm>
                  <a:off x="671" y="46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1261" y="460"/>
                <a:ext cx="518" cy="480"/>
                <a:chOff x="1261" y="460"/>
                <a:chExt cx="518" cy="480"/>
              </a:xfrm>
            </p:grpSpPr>
            <p:sp>
              <p:nvSpPr>
                <p:cNvPr id="17492" name="Rectangle 12"/>
                <p:cNvSpPr>
                  <a:spLocks noChangeArrowheads="1"/>
                </p:cNvSpPr>
                <p:nvPr/>
              </p:nvSpPr>
              <p:spPr bwMode="auto">
                <a:xfrm>
                  <a:off x="1304" y="460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/>
                    <a:t>76,95</a:t>
                  </a:r>
                </a:p>
              </p:txBody>
            </p:sp>
            <p:sp>
              <p:nvSpPr>
                <p:cNvPr id="17493" name="Rectangle 49"/>
                <p:cNvSpPr>
                  <a:spLocks noChangeArrowheads="1"/>
                </p:cNvSpPr>
                <p:nvPr/>
              </p:nvSpPr>
              <p:spPr bwMode="auto">
                <a:xfrm>
                  <a:off x="1261" y="460"/>
                  <a:ext cx="51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1779" y="460"/>
                <a:ext cx="662" cy="480"/>
                <a:chOff x="1779" y="460"/>
                <a:chExt cx="662" cy="480"/>
              </a:xfrm>
            </p:grpSpPr>
            <p:sp>
              <p:nvSpPr>
                <p:cNvPr id="17490" name="Rectangle 13"/>
                <p:cNvSpPr>
                  <a:spLocks noChangeArrowheads="1"/>
                </p:cNvSpPr>
                <p:nvPr/>
              </p:nvSpPr>
              <p:spPr bwMode="auto">
                <a:xfrm>
                  <a:off x="1822" y="460"/>
                  <a:ext cx="576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>
                      <a:cs typeface="Arial" charset="0"/>
                    </a:rPr>
                    <a:t>0 + 0=  0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r"/>
                  <a:endParaRPr lang="en-US" sz="1400"/>
                </a:p>
              </p:txBody>
            </p:sp>
            <p:sp>
              <p:nvSpPr>
                <p:cNvPr id="17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1779" y="460"/>
                  <a:ext cx="66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>
                <a:off x="2441" y="460"/>
                <a:ext cx="590" cy="480"/>
                <a:chOff x="2441" y="460"/>
                <a:chExt cx="590" cy="480"/>
              </a:xfrm>
            </p:grpSpPr>
            <p:sp>
              <p:nvSpPr>
                <p:cNvPr id="17488" name="Rectangle 14"/>
                <p:cNvSpPr>
                  <a:spLocks noChangeArrowheads="1"/>
                </p:cNvSpPr>
                <p:nvPr/>
              </p:nvSpPr>
              <p:spPr bwMode="auto">
                <a:xfrm>
                  <a:off x="2484" y="46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22 – 0 = 22</a:t>
                  </a:r>
                </a:p>
              </p:txBody>
            </p:sp>
            <p:sp>
              <p:nvSpPr>
                <p:cNvPr id="17489" name="Rectangle 53"/>
                <p:cNvSpPr>
                  <a:spLocks noChangeArrowheads="1"/>
                </p:cNvSpPr>
                <p:nvPr/>
              </p:nvSpPr>
              <p:spPr bwMode="auto">
                <a:xfrm>
                  <a:off x="2441" y="46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56"/>
              <p:cNvGrpSpPr>
                <a:grpSpLocks/>
              </p:cNvGrpSpPr>
              <p:nvPr/>
            </p:nvGrpSpPr>
            <p:grpSpPr bwMode="auto">
              <a:xfrm>
                <a:off x="0" y="940"/>
                <a:ext cx="671" cy="480"/>
                <a:chOff x="0" y="940"/>
                <a:chExt cx="671" cy="480"/>
              </a:xfrm>
            </p:grpSpPr>
            <p:sp>
              <p:nvSpPr>
                <p:cNvPr id="17486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940"/>
                  <a:ext cx="585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84,0 –91,9</a:t>
                  </a:r>
                </a:p>
              </p:txBody>
            </p:sp>
            <p:sp>
              <p:nvSpPr>
                <p:cNvPr id="17487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940"/>
                  <a:ext cx="671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58"/>
              <p:cNvGrpSpPr>
                <a:grpSpLocks/>
              </p:cNvGrpSpPr>
              <p:nvPr/>
            </p:nvGrpSpPr>
            <p:grpSpPr bwMode="auto">
              <a:xfrm>
                <a:off x="671" y="940"/>
                <a:ext cx="590" cy="480"/>
                <a:chOff x="671" y="940"/>
                <a:chExt cx="590" cy="480"/>
              </a:xfrm>
            </p:grpSpPr>
            <p:sp>
              <p:nvSpPr>
                <p:cNvPr id="17484" name="Rectangle 16"/>
                <p:cNvSpPr>
                  <a:spLocks noChangeArrowheads="1"/>
                </p:cNvSpPr>
                <p:nvPr/>
              </p:nvSpPr>
              <p:spPr bwMode="auto">
                <a:xfrm>
                  <a:off x="714" y="94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charset="0"/>
                    </a:rPr>
                    <a:t>4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85" name="Rectangle 57"/>
                <p:cNvSpPr>
                  <a:spLocks noChangeArrowheads="1"/>
                </p:cNvSpPr>
                <p:nvPr/>
              </p:nvSpPr>
              <p:spPr bwMode="auto">
                <a:xfrm>
                  <a:off x="671" y="94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0"/>
              <p:cNvGrpSpPr>
                <a:grpSpLocks/>
              </p:cNvGrpSpPr>
              <p:nvPr/>
            </p:nvGrpSpPr>
            <p:grpSpPr bwMode="auto">
              <a:xfrm>
                <a:off x="1261" y="940"/>
                <a:ext cx="518" cy="480"/>
                <a:chOff x="1261" y="940"/>
                <a:chExt cx="518" cy="480"/>
              </a:xfrm>
            </p:grpSpPr>
            <p:sp>
              <p:nvSpPr>
                <p:cNvPr id="17482" name="Rectangle 17"/>
                <p:cNvSpPr>
                  <a:spLocks noChangeArrowheads="1"/>
                </p:cNvSpPr>
                <p:nvPr/>
              </p:nvSpPr>
              <p:spPr bwMode="auto">
                <a:xfrm>
                  <a:off x="1304" y="940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/>
                    <a:t>84,45</a:t>
                  </a:r>
                </a:p>
              </p:txBody>
            </p:sp>
            <p:sp>
              <p:nvSpPr>
                <p:cNvPr id="17483" name="Rectangle 59"/>
                <p:cNvSpPr>
                  <a:spLocks noChangeArrowheads="1"/>
                </p:cNvSpPr>
                <p:nvPr/>
              </p:nvSpPr>
              <p:spPr bwMode="auto">
                <a:xfrm>
                  <a:off x="1261" y="940"/>
                  <a:ext cx="51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>
                <a:off x="1779" y="940"/>
                <a:ext cx="662" cy="480"/>
                <a:chOff x="1779" y="940"/>
                <a:chExt cx="662" cy="480"/>
              </a:xfrm>
            </p:grpSpPr>
            <p:sp>
              <p:nvSpPr>
                <p:cNvPr id="17480" name="Rectangle 18"/>
                <p:cNvSpPr>
                  <a:spLocks noChangeArrowheads="1"/>
                </p:cNvSpPr>
                <p:nvPr/>
              </p:nvSpPr>
              <p:spPr bwMode="auto">
                <a:xfrm>
                  <a:off x="1822" y="940"/>
                  <a:ext cx="576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0 + 3 = 3</a:t>
                  </a:r>
                </a:p>
              </p:txBody>
            </p:sp>
            <p:sp>
              <p:nvSpPr>
                <p:cNvPr id="17481" name="Rectangle 61"/>
                <p:cNvSpPr>
                  <a:spLocks noChangeArrowheads="1"/>
                </p:cNvSpPr>
                <p:nvPr/>
              </p:nvSpPr>
              <p:spPr bwMode="auto">
                <a:xfrm>
                  <a:off x="1779" y="940"/>
                  <a:ext cx="66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64"/>
              <p:cNvGrpSpPr>
                <a:grpSpLocks/>
              </p:cNvGrpSpPr>
              <p:nvPr/>
            </p:nvGrpSpPr>
            <p:grpSpPr bwMode="auto">
              <a:xfrm>
                <a:off x="2441" y="940"/>
                <a:ext cx="590" cy="480"/>
                <a:chOff x="2441" y="940"/>
                <a:chExt cx="590" cy="480"/>
              </a:xfrm>
            </p:grpSpPr>
            <p:sp>
              <p:nvSpPr>
                <p:cNvPr id="17478" name="Rectangle 19"/>
                <p:cNvSpPr>
                  <a:spLocks noChangeArrowheads="1"/>
                </p:cNvSpPr>
                <p:nvPr/>
              </p:nvSpPr>
              <p:spPr bwMode="auto">
                <a:xfrm>
                  <a:off x="2484" y="94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22 – 3 = 19</a:t>
                  </a:r>
                </a:p>
              </p:txBody>
            </p:sp>
            <p:sp>
              <p:nvSpPr>
                <p:cNvPr id="17479" name="Rectangle 63"/>
                <p:cNvSpPr>
                  <a:spLocks noChangeArrowheads="1"/>
                </p:cNvSpPr>
                <p:nvPr/>
              </p:nvSpPr>
              <p:spPr bwMode="auto">
                <a:xfrm>
                  <a:off x="2441" y="94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66"/>
              <p:cNvGrpSpPr>
                <a:grpSpLocks/>
              </p:cNvGrpSpPr>
              <p:nvPr/>
            </p:nvGrpSpPr>
            <p:grpSpPr bwMode="auto">
              <a:xfrm>
                <a:off x="0" y="1420"/>
                <a:ext cx="671" cy="480"/>
                <a:chOff x="0" y="1420"/>
                <a:chExt cx="671" cy="480"/>
              </a:xfrm>
            </p:grpSpPr>
            <p:sp>
              <p:nvSpPr>
                <p:cNvPr id="17476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1420"/>
                  <a:ext cx="585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92,0–99,4</a:t>
                  </a:r>
                </a:p>
              </p:txBody>
            </p:sp>
            <p:sp>
              <p:nvSpPr>
                <p:cNvPr id="17477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1420"/>
                  <a:ext cx="671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68"/>
              <p:cNvGrpSpPr>
                <a:grpSpLocks/>
              </p:cNvGrpSpPr>
              <p:nvPr/>
            </p:nvGrpSpPr>
            <p:grpSpPr bwMode="auto">
              <a:xfrm>
                <a:off x="671" y="1420"/>
                <a:ext cx="590" cy="480"/>
                <a:chOff x="671" y="1420"/>
                <a:chExt cx="590" cy="480"/>
              </a:xfrm>
            </p:grpSpPr>
            <p:sp>
              <p:nvSpPr>
                <p:cNvPr id="17474" name="Rectangle 21"/>
                <p:cNvSpPr>
                  <a:spLocks noChangeArrowheads="1"/>
                </p:cNvSpPr>
                <p:nvPr/>
              </p:nvSpPr>
              <p:spPr bwMode="auto">
                <a:xfrm>
                  <a:off x="714" y="142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charset="0"/>
                    </a:rPr>
                    <a:t>7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75" name="Rectangle 67"/>
                <p:cNvSpPr>
                  <a:spLocks noChangeArrowheads="1"/>
                </p:cNvSpPr>
                <p:nvPr/>
              </p:nvSpPr>
              <p:spPr bwMode="auto">
                <a:xfrm>
                  <a:off x="671" y="142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0"/>
              <p:cNvGrpSpPr>
                <a:grpSpLocks/>
              </p:cNvGrpSpPr>
              <p:nvPr/>
            </p:nvGrpSpPr>
            <p:grpSpPr bwMode="auto">
              <a:xfrm>
                <a:off x="1261" y="1420"/>
                <a:ext cx="518" cy="480"/>
                <a:chOff x="1261" y="1420"/>
                <a:chExt cx="518" cy="480"/>
              </a:xfrm>
            </p:grpSpPr>
            <p:sp>
              <p:nvSpPr>
                <p:cNvPr id="17472" name="Rectangle 22"/>
                <p:cNvSpPr>
                  <a:spLocks noChangeArrowheads="1"/>
                </p:cNvSpPr>
                <p:nvPr/>
              </p:nvSpPr>
              <p:spPr bwMode="auto">
                <a:xfrm>
                  <a:off x="1304" y="1420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/>
                    <a:t>91,95</a:t>
                  </a:r>
                </a:p>
              </p:txBody>
            </p:sp>
            <p:sp>
              <p:nvSpPr>
                <p:cNvPr id="17473" name="Rectangle 69"/>
                <p:cNvSpPr>
                  <a:spLocks noChangeArrowheads="1"/>
                </p:cNvSpPr>
                <p:nvPr/>
              </p:nvSpPr>
              <p:spPr bwMode="auto">
                <a:xfrm>
                  <a:off x="1261" y="1420"/>
                  <a:ext cx="51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72"/>
              <p:cNvGrpSpPr>
                <a:grpSpLocks/>
              </p:cNvGrpSpPr>
              <p:nvPr/>
            </p:nvGrpSpPr>
            <p:grpSpPr bwMode="auto">
              <a:xfrm>
                <a:off x="1779" y="1420"/>
                <a:ext cx="662" cy="480"/>
                <a:chOff x="1779" y="1420"/>
                <a:chExt cx="662" cy="480"/>
              </a:xfrm>
            </p:grpSpPr>
            <p:sp>
              <p:nvSpPr>
                <p:cNvPr id="17470" name="Rectangle 23"/>
                <p:cNvSpPr>
                  <a:spLocks noChangeArrowheads="1"/>
                </p:cNvSpPr>
                <p:nvPr/>
              </p:nvSpPr>
              <p:spPr bwMode="auto">
                <a:xfrm>
                  <a:off x="1822" y="1420"/>
                  <a:ext cx="576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3 + 4 = 7</a:t>
                  </a:r>
                </a:p>
              </p:txBody>
            </p:sp>
            <p:sp>
              <p:nvSpPr>
                <p:cNvPr id="17471" name="Rectangle 71"/>
                <p:cNvSpPr>
                  <a:spLocks noChangeArrowheads="1"/>
                </p:cNvSpPr>
                <p:nvPr/>
              </p:nvSpPr>
              <p:spPr bwMode="auto">
                <a:xfrm>
                  <a:off x="1779" y="1420"/>
                  <a:ext cx="66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74"/>
              <p:cNvGrpSpPr>
                <a:grpSpLocks/>
              </p:cNvGrpSpPr>
              <p:nvPr/>
            </p:nvGrpSpPr>
            <p:grpSpPr bwMode="auto">
              <a:xfrm>
                <a:off x="2441" y="1420"/>
                <a:ext cx="590" cy="480"/>
                <a:chOff x="2441" y="1420"/>
                <a:chExt cx="590" cy="480"/>
              </a:xfrm>
            </p:grpSpPr>
            <p:sp>
              <p:nvSpPr>
                <p:cNvPr id="17468" name="Rectangle 24"/>
                <p:cNvSpPr>
                  <a:spLocks noChangeArrowheads="1"/>
                </p:cNvSpPr>
                <p:nvPr/>
              </p:nvSpPr>
              <p:spPr bwMode="auto">
                <a:xfrm>
                  <a:off x="2484" y="142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 dirty="0"/>
                    <a:t>19 – 4 = </a:t>
                  </a:r>
                  <a:r>
                    <a:rPr lang="id-ID" sz="1400" smtClean="0"/>
                    <a:t>1</a:t>
                  </a:r>
                  <a:r>
                    <a:rPr lang="en-US" sz="1400" smtClean="0"/>
                    <a:t>5</a:t>
                  </a:r>
                  <a:endParaRPr lang="en-US" sz="1400"/>
                </a:p>
              </p:txBody>
            </p:sp>
            <p:sp>
              <p:nvSpPr>
                <p:cNvPr id="17469" name="Rectangle 73"/>
                <p:cNvSpPr>
                  <a:spLocks noChangeArrowheads="1"/>
                </p:cNvSpPr>
                <p:nvPr/>
              </p:nvSpPr>
              <p:spPr bwMode="auto">
                <a:xfrm>
                  <a:off x="2441" y="142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76"/>
              <p:cNvGrpSpPr>
                <a:grpSpLocks/>
              </p:cNvGrpSpPr>
              <p:nvPr/>
            </p:nvGrpSpPr>
            <p:grpSpPr bwMode="auto">
              <a:xfrm>
                <a:off x="0" y="1900"/>
                <a:ext cx="671" cy="480"/>
                <a:chOff x="0" y="1900"/>
                <a:chExt cx="671" cy="480"/>
              </a:xfrm>
            </p:grpSpPr>
            <p:sp>
              <p:nvSpPr>
                <p:cNvPr id="17466" name="Rectangle 25"/>
                <p:cNvSpPr>
                  <a:spLocks noChangeArrowheads="1"/>
                </p:cNvSpPr>
                <p:nvPr/>
              </p:nvSpPr>
              <p:spPr bwMode="auto">
                <a:xfrm>
                  <a:off x="43" y="1900"/>
                  <a:ext cx="585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99,5–106,9</a:t>
                  </a:r>
                </a:p>
              </p:txBody>
            </p:sp>
            <p:sp>
              <p:nvSpPr>
                <p:cNvPr id="17467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1900"/>
                  <a:ext cx="671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8"/>
              <p:cNvGrpSpPr>
                <a:grpSpLocks/>
              </p:cNvGrpSpPr>
              <p:nvPr/>
            </p:nvGrpSpPr>
            <p:grpSpPr bwMode="auto">
              <a:xfrm>
                <a:off x="671" y="1900"/>
                <a:ext cx="590" cy="480"/>
                <a:chOff x="671" y="1900"/>
                <a:chExt cx="590" cy="480"/>
              </a:xfrm>
            </p:grpSpPr>
            <p:sp>
              <p:nvSpPr>
                <p:cNvPr id="17464" name="Rectangle 26"/>
                <p:cNvSpPr>
                  <a:spLocks noChangeArrowheads="1"/>
                </p:cNvSpPr>
                <p:nvPr/>
              </p:nvSpPr>
              <p:spPr bwMode="auto">
                <a:xfrm>
                  <a:off x="714" y="190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charset="0"/>
                    </a:rPr>
                    <a:t>4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65" name="Rectangle 77"/>
                <p:cNvSpPr>
                  <a:spLocks noChangeArrowheads="1"/>
                </p:cNvSpPr>
                <p:nvPr/>
              </p:nvSpPr>
              <p:spPr bwMode="auto">
                <a:xfrm>
                  <a:off x="671" y="190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80"/>
              <p:cNvGrpSpPr>
                <a:grpSpLocks/>
              </p:cNvGrpSpPr>
              <p:nvPr/>
            </p:nvGrpSpPr>
            <p:grpSpPr bwMode="auto">
              <a:xfrm>
                <a:off x="1261" y="1900"/>
                <a:ext cx="518" cy="480"/>
                <a:chOff x="1261" y="1900"/>
                <a:chExt cx="518" cy="480"/>
              </a:xfrm>
            </p:grpSpPr>
            <p:sp>
              <p:nvSpPr>
                <p:cNvPr id="17462" name="Rectangle 27"/>
                <p:cNvSpPr>
                  <a:spLocks noChangeArrowheads="1"/>
                </p:cNvSpPr>
                <p:nvPr/>
              </p:nvSpPr>
              <p:spPr bwMode="auto">
                <a:xfrm>
                  <a:off x="1304" y="1900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/>
                    <a:t>99,45</a:t>
                  </a:r>
                </a:p>
              </p:txBody>
            </p:sp>
            <p:sp>
              <p:nvSpPr>
                <p:cNvPr id="17463" name="Rectangle 79"/>
                <p:cNvSpPr>
                  <a:spLocks noChangeArrowheads="1"/>
                </p:cNvSpPr>
                <p:nvPr/>
              </p:nvSpPr>
              <p:spPr bwMode="auto">
                <a:xfrm>
                  <a:off x="1261" y="1900"/>
                  <a:ext cx="518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82"/>
              <p:cNvGrpSpPr>
                <a:grpSpLocks/>
              </p:cNvGrpSpPr>
              <p:nvPr/>
            </p:nvGrpSpPr>
            <p:grpSpPr bwMode="auto">
              <a:xfrm>
                <a:off x="1779" y="1900"/>
                <a:ext cx="662" cy="480"/>
                <a:chOff x="1779" y="1900"/>
                <a:chExt cx="662" cy="480"/>
              </a:xfrm>
            </p:grpSpPr>
            <p:sp>
              <p:nvSpPr>
                <p:cNvPr id="17460" name="Rectangle 28"/>
                <p:cNvSpPr>
                  <a:spLocks noChangeArrowheads="1"/>
                </p:cNvSpPr>
                <p:nvPr/>
              </p:nvSpPr>
              <p:spPr bwMode="auto">
                <a:xfrm>
                  <a:off x="1822" y="1900"/>
                  <a:ext cx="576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 dirty="0"/>
                    <a:t>7 + </a:t>
                  </a:r>
                  <a:r>
                    <a:rPr lang="en-US" sz="1400" dirty="0" smtClean="0"/>
                    <a:t>7 </a:t>
                  </a:r>
                  <a:r>
                    <a:rPr lang="en-US" sz="1400" dirty="0"/>
                    <a:t>= </a:t>
                  </a:r>
                  <a:r>
                    <a:rPr lang="en-US" sz="1400" dirty="0" smtClean="0"/>
                    <a:t>14</a:t>
                  </a:r>
                  <a:endParaRPr lang="en-US" sz="1400" dirty="0"/>
                </a:p>
              </p:txBody>
            </p:sp>
            <p:sp>
              <p:nvSpPr>
                <p:cNvPr id="17461" name="Rectangle 81"/>
                <p:cNvSpPr>
                  <a:spLocks noChangeArrowheads="1"/>
                </p:cNvSpPr>
                <p:nvPr/>
              </p:nvSpPr>
              <p:spPr bwMode="auto">
                <a:xfrm>
                  <a:off x="1779" y="1900"/>
                  <a:ext cx="66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84"/>
              <p:cNvGrpSpPr>
                <a:grpSpLocks/>
              </p:cNvGrpSpPr>
              <p:nvPr/>
            </p:nvGrpSpPr>
            <p:grpSpPr bwMode="auto">
              <a:xfrm>
                <a:off x="2441" y="1900"/>
                <a:ext cx="590" cy="480"/>
                <a:chOff x="2441" y="1900"/>
                <a:chExt cx="590" cy="480"/>
              </a:xfrm>
            </p:grpSpPr>
            <p:sp>
              <p:nvSpPr>
                <p:cNvPr id="17458" name="Rectangle 29"/>
                <p:cNvSpPr>
                  <a:spLocks noChangeArrowheads="1"/>
                </p:cNvSpPr>
                <p:nvPr/>
              </p:nvSpPr>
              <p:spPr bwMode="auto">
                <a:xfrm>
                  <a:off x="2484" y="190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15 – 7 = 8</a:t>
                  </a:r>
                </a:p>
              </p:txBody>
            </p:sp>
            <p:sp>
              <p:nvSpPr>
                <p:cNvPr id="17459" name="Rectangle 83"/>
                <p:cNvSpPr>
                  <a:spLocks noChangeArrowheads="1"/>
                </p:cNvSpPr>
                <p:nvPr/>
              </p:nvSpPr>
              <p:spPr bwMode="auto">
                <a:xfrm>
                  <a:off x="2441" y="190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86"/>
              <p:cNvGrpSpPr>
                <a:grpSpLocks/>
              </p:cNvGrpSpPr>
              <p:nvPr/>
            </p:nvGrpSpPr>
            <p:grpSpPr bwMode="auto">
              <a:xfrm>
                <a:off x="0" y="2380"/>
                <a:ext cx="671" cy="576"/>
                <a:chOff x="0" y="2380"/>
                <a:chExt cx="671" cy="576"/>
              </a:xfrm>
            </p:grpSpPr>
            <p:sp>
              <p:nvSpPr>
                <p:cNvPr id="17456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2380"/>
                  <a:ext cx="585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107,0–114,4</a:t>
                  </a:r>
                </a:p>
              </p:txBody>
            </p:sp>
            <p:sp>
              <p:nvSpPr>
                <p:cNvPr id="17457" name="Rectangle 85"/>
                <p:cNvSpPr>
                  <a:spLocks noChangeArrowheads="1"/>
                </p:cNvSpPr>
                <p:nvPr/>
              </p:nvSpPr>
              <p:spPr bwMode="auto">
                <a:xfrm>
                  <a:off x="0" y="2380"/>
                  <a:ext cx="671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671" y="2380"/>
                <a:ext cx="590" cy="576"/>
                <a:chOff x="671" y="2380"/>
                <a:chExt cx="590" cy="576"/>
              </a:xfrm>
            </p:grpSpPr>
            <p:sp>
              <p:nvSpPr>
                <p:cNvPr id="17454" name="Rectangle 31"/>
                <p:cNvSpPr>
                  <a:spLocks noChangeArrowheads="1"/>
                </p:cNvSpPr>
                <p:nvPr/>
              </p:nvSpPr>
              <p:spPr bwMode="auto">
                <a:xfrm>
                  <a:off x="714" y="238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charset="0"/>
                    </a:rPr>
                    <a:t>4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/>
                </a:p>
              </p:txBody>
            </p:sp>
            <p:sp>
              <p:nvSpPr>
                <p:cNvPr id="17455" name="Rectangle 87"/>
                <p:cNvSpPr>
                  <a:spLocks noChangeArrowheads="1"/>
                </p:cNvSpPr>
                <p:nvPr/>
              </p:nvSpPr>
              <p:spPr bwMode="auto">
                <a:xfrm>
                  <a:off x="671" y="238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90"/>
              <p:cNvGrpSpPr>
                <a:grpSpLocks/>
              </p:cNvGrpSpPr>
              <p:nvPr/>
            </p:nvGrpSpPr>
            <p:grpSpPr bwMode="auto">
              <a:xfrm>
                <a:off x="1261" y="2380"/>
                <a:ext cx="518" cy="576"/>
                <a:chOff x="1261" y="2380"/>
                <a:chExt cx="518" cy="576"/>
              </a:xfrm>
            </p:grpSpPr>
            <p:sp>
              <p:nvSpPr>
                <p:cNvPr id="17452" name="Rectangle 32"/>
                <p:cNvSpPr>
                  <a:spLocks noChangeArrowheads="1"/>
                </p:cNvSpPr>
                <p:nvPr/>
              </p:nvSpPr>
              <p:spPr bwMode="auto">
                <a:xfrm>
                  <a:off x="1304" y="2380"/>
                  <a:ext cx="432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/>
                    <a:t>106,95</a:t>
                  </a:r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/>
                    <a:t>114,45</a:t>
                  </a:r>
                </a:p>
              </p:txBody>
            </p:sp>
            <p:sp>
              <p:nvSpPr>
                <p:cNvPr id="17453" name="Rectangle 89"/>
                <p:cNvSpPr>
                  <a:spLocks noChangeArrowheads="1"/>
                </p:cNvSpPr>
                <p:nvPr/>
              </p:nvSpPr>
              <p:spPr bwMode="auto">
                <a:xfrm>
                  <a:off x="1261" y="2380"/>
                  <a:ext cx="518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08" name="Group 92"/>
              <p:cNvGrpSpPr>
                <a:grpSpLocks/>
              </p:cNvGrpSpPr>
              <p:nvPr/>
            </p:nvGrpSpPr>
            <p:grpSpPr bwMode="auto">
              <a:xfrm>
                <a:off x="1779" y="2380"/>
                <a:ext cx="662" cy="576"/>
                <a:chOff x="1779" y="2380"/>
                <a:chExt cx="662" cy="576"/>
              </a:xfrm>
            </p:grpSpPr>
            <p:sp>
              <p:nvSpPr>
                <p:cNvPr id="17450" name="Rectangle 33"/>
                <p:cNvSpPr>
                  <a:spLocks noChangeArrowheads="1"/>
                </p:cNvSpPr>
                <p:nvPr/>
              </p:nvSpPr>
              <p:spPr bwMode="auto">
                <a:xfrm>
                  <a:off x="1822" y="2380"/>
                  <a:ext cx="576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 dirty="0" smtClean="0"/>
                    <a:t>14 </a:t>
                  </a:r>
                  <a:r>
                    <a:rPr lang="en-US" sz="1400" dirty="0"/>
                    <a:t>+ 4 = 18</a:t>
                  </a:r>
                  <a:r>
                    <a:rPr lang="en-US" sz="1400" dirty="0">
                      <a:cs typeface="Arial" charset="0"/>
                    </a:rPr>
                    <a:t> </a:t>
                  </a:r>
                  <a:endParaRPr lang="en-US" sz="14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80000"/>
                    </a:lnSpc>
                  </a:pPr>
                  <a:r>
                    <a:rPr lang="en-US" sz="1400" dirty="0"/>
                    <a:t>18 + 4 = 22</a:t>
                  </a:r>
                </a:p>
              </p:txBody>
            </p:sp>
            <p:sp>
              <p:nvSpPr>
                <p:cNvPr id="17451" name="Rectangle 91"/>
                <p:cNvSpPr>
                  <a:spLocks noChangeArrowheads="1"/>
                </p:cNvSpPr>
                <p:nvPr/>
              </p:nvSpPr>
              <p:spPr bwMode="auto">
                <a:xfrm>
                  <a:off x="1779" y="2380"/>
                  <a:ext cx="662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509" name="Group 94"/>
              <p:cNvGrpSpPr>
                <a:grpSpLocks/>
              </p:cNvGrpSpPr>
              <p:nvPr/>
            </p:nvGrpSpPr>
            <p:grpSpPr bwMode="auto">
              <a:xfrm>
                <a:off x="2441" y="2380"/>
                <a:ext cx="590" cy="576"/>
                <a:chOff x="2441" y="2380"/>
                <a:chExt cx="590" cy="576"/>
              </a:xfrm>
            </p:grpSpPr>
            <p:sp>
              <p:nvSpPr>
                <p:cNvPr id="17448" name="Rectangle 34"/>
                <p:cNvSpPr>
                  <a:spLocks noChangeArrowheads="1"/>
                </p:cNvSpPr>
                <p:nvPr/>
              </p:nvSpPr>
              <p:spPr bwMode="auto">
                <a:xfrm>
                  <a:off x="2484" y="238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1" hangingPunct="1"/>
                  <a:r>
                    <a:rPr lang="en-US" sz="1400"/>
                    <a:t>8 – 4 = 4</a:t>
                  </a:r>
                  <a:r>
                    <a:rPr lang="en-US" sz="1400">
                      <a:cs typeface="Arial" charset="0"/>
                    </a:rPr>
                    <a:t> </a:t>
                  </a:r>
                  <a:endParaRPr lang="en-US" sz="14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70000"/>
                    </a:lnSpc>
                  </a:pPr>
                  <a:r>
                    <a:rPr lang="en-US" sz="1400"/>
                    <a:t>4 – 4 = 0</a:t>
                  </a:r>
                </a:p>
              </p:txBody>
            </p:sp>
            <p:sp>
              <p:nvSpPr>
                <p:cNvPr id="17449" name="Rectangle 93"/>
                <p:cNvSpPr>
                  <a:spLocks noChangeArrowheads="1"/>
                </p:cNvSpPr>
                <p:nvPr/>
              </p:nvSpPr>
              <p:spPr bwMode="auto">
                <a:xfrm>
                  <a:off x="2441" y="238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7417" name="Rectangle 96"/>
            <p:cNvSpPr>
              <a:spLocks noChangeArrowheads="1"/>
            </p:cNvSpPr>
            <p:nvPr/>
          </p:nvSpPr>
          <p:spPr bwMode="auto">
            <a:xfrm>
              <a:off x="-3" y="-3"/>
              <a:ext cx="3037" cy="29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415" name="Rectangle 99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1E662-8771-4FD3-8912-C54478F6567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609600"/>
            <a:ext cx="7793037" cy="4572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590800" y="1828800"/>
            <a:ext cx="5867400" cy="3810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>
                <a:latin typeface="Tahoma" pitchFamily="34" charset="0"/>
              </a:rPr>
              <a:t>BAGIAN  I  </a:t>
            </a:r>
            <a:r>
              <a:rPr lang="en-US" sz="2000" dirty="0" err="1">
                <a:latin typeface="Tahoma" pitchFamily="34" charset="0"/>
              </a:rPr>
              <a:t>Statistik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Deskriptif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8437" name="Text Box 16"/>
          <p:cNvSpPr txBox="1">
            <a:spLocks noChangeArrowheads="1"/>
          </p:cNvSpPr>
          <p:nvPr/>
        </p:nvSpPr>
        <p:spPr bwMode="auto">
          <a:xfrm>
            <a:off x="5715000" y="3886200"/>
            <a:ext cx="2743200" cy="838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Penyajian Data dengan MS Excel</a:t>
            </a:r>
          </a:p>
        </p:txBody>
      </p:sp>
      <p:sp>
        <p:nvSpPr>
          <p:cNvPr id="18438" name="Text Box 17"/>
          <p:cNvSpPr txBox="1">
            <a:spLocks noChangeArrowheads="1"/>
          </p:cNvSpPr>
          <p:nvPr/>
        </p:nvSpPr>
        <p:spPr bwMode="auto">
          <a:xfrm>
            <a:off x="5715000" y="2895600"/>
            <a:ext cx="2743200" cy="76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Penyajian Data dengan Grafik</a:t>
            </a:r>
          </a:p>
        </p:txBody>
      </p:sp>
      <p:sp>
        <p:nvSpPr>
          <p:cNvPr id="18439" name="Text Box 18"/>
          <p:cNvSpPr txBox="1">
            <a:spLocks noChangeArrowheads="1"/>
          </p:cNvSpPr>
          <p:nvPr/>
        </p:nvSpPr>
        <p:spPr bwMode="auto">
          <a:xfrm>
            <a:off x="5715000" y="2286000"/>
            <a:ext cx="2743200" cy="504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Distribusi Frekuensi</a:t>
            </a:r>
          </a:p>
        </p:txBody>
      </p:sp>
      <p:sp>
        <p:nvSpPr>
          <p:cNvPr id="18440" name="Text Box 4"/>
          <p:cNvSpPr txBox="1">
            <a:spLocks noChangeArrowheads="1"/>
          </p:cNvSpPr>
          <p:nvPr/>
        </p:nvSpPr>
        <p:spPr bwMode="auto">
          <a:xfrm>
            <a:off x="1414463" y="2365375"/>
            <a:ext cx="3451225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Pengertian Statistika</a:t>
            </a:r>
          </a:p>
        </p:txBody>
      </p:sp>
      <p:sp>
        <p:nvSpPr>
          <p:cNvPr id="18441" name="Text Box 5"/>
          <p:cNvSpPr txBox="1">
            <a:spLocks noChangeArrowheads="1"/>
          </p:cNvSpPr>
          <p:nvPr/>
        </p:nvSpPr>
        <p:spPr bwMode="auto">
          <a:xfrm>
            <a:off x="1439863" y="2895600"/>
            <a:ext cx="3452812" cy="3810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Penyajian Data</a:t>
            </a:r>
          </a:p>
        </p:txBody>
      </p:sp>
      <p:sp>
        <p:nvSpPr>
          <p:cNvPr id="18442" name="Text Box 6"/>
          <p:cNvSpPr txBox="1">
            <a:spLocks noChangeArrowheads="1"/>
          </p:cNvSpPr>
          <p:nvPr/>
        </p:nvSpPr>
        <p:spPr bwMode="auto">
          <a:xfrm>
            <a:off x="1439863" y="3979863"/>
            <a:ext cx="3452812" cy="515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Ukuran Penyebaran</a:t>
            </a:r>
          </a:p>
        </p:txBody>
      </p:sp>
      <p:sp>
        <p:nvSpPr>
          <p:cNvPr id="18443" name="Text Box 7"/>
          <p:cNvSpPr txBox="1">
            <a:spLocks noChangeArrowheads="1"/>
          </p:cNvSpPr>
          <p:nvPr/>
        </p:nvSpPr>
        <p:spPr bwMode="auto">
          <a:xfrm>
            <a:off x="1439863" y="3432175"/>
            <a:ext cx="3452812" cy="454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Ukuran Pemusatan</a:t>
            </a:r>
          </a:p>
        </p:txBody>
      </p:sp>
      <p:sp>
        <p:nvSpPr>
          <p:cNvPr id="18444" name="Text Box 8"/>
          <p:cNvSpPr txBox="1">
            <a:spLocks noChangeArrowheads="1"/>
          </p:cNvSpPr>
          <p:nvPr/>
        </p:nvSpPr>
        <p:spPr bwMode="auto">
          <a:xfrm>
            <a:off x="1439863" y="4572000"/>
            <a:ext cx="3452812" cy="496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Angka Indeks</a:t>
            </a:r>
          </a:p>
        </p:txBody>
      </p:sp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1439863" y="5181600"/>
            <a:ext cx="3452812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</a:rPr>
              <a:t>Deret Berkala dan</a:t>
            </a:r>
          </a:p>
          <a:p>
            <a:pPr algn="ctr"/>
            <a:r>
              <a:rPr lang="en-US" sz="2000">
                <a:latin typeface="Tahoma" pitchFamily="34" charset="0"/>
              </a:rPr>
              <a:t>Peramalan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762000" y="47244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762000" y="25908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762000" y="31242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762000" y="35814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762000" y="41910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Freeform 19"/>
          <p:cNvSpPr>
            <a:spLocks/>
          </p:cNvSpPr>
          <p:nvPr/>
        </p:nvSpPr>
        <p:spPr bwMode="auto">
          <a:xfrm>
            <a:off x="4892675" y="2514600"/>
            <a:ext cx="784225" cy="609600"/>
          </a:xfrm>
          <a:custGeom>
            <a:avLst/>
            <a:gdLst>
              <a:gd name="T0" fmla="*/ 0 w 900"/>
              <a:gd name="T1" fmla="*/ 412902457 h 900"/>
              <a:gd name="T2" fmla="*/ 273337302 w 900"/>
              <a:gd name="T3" fmla="*/ 412902457 h 900"/>
              <a:gd name="T4" fmla="*/ 273337302 w 900"/>
              <a:gd name="T5" fmla="*/ 0 h 900"/>
              <a:gd name="T6" fmla="*/ 683343200 w 900"/>
              <a:gd name="T7" fmla="*/ 0 h 900"/>
              <a:gd name="T8" fmla="*/ 0 60000 65536"/>
              <a:gd name="T9" fmla="*/ 0 60000 65536"/>
              <a:gd name="T10" fmla="*/ 0 60000 65536"/>
              <a:gd name="T11" fmla="*/ 0 60000 65536"/>
              <a:gd name="T12" fmla="*/ 0 w 900"/>
              <a:gd name="T13" fmla="*/ 0 h 900"/>
              <a:gd name="T14" fmla="*/ 900 w 900"/>
              <a:gd name="T15" fmla="*/ 900 h 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0" h="900">
                <a:moveTo>
                  <a:pt x="0" y="900"/>
                </a:moveTo>
                <a:lnTo>
                  <a:pt x="360" y="900"/>
                </a:lnTo>
                <a:lnTo>
                  <a:pt x="360" y="0"/>
                </a:lnTo>
                <a:lnTo>
                  <a:pt x="90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205413" y="4191000"/>
            <a:ext cx="4714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5205413" y="3124200"/>
            <a:ext cx="4714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205413" y="3124200"/>
            <a:ext cx="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762000" y="5486400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787400" y="2057400"/>
            <a:ext cx="180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Line 28"/>
          <p:cNvSpPr>
            <a:spLocks noChangeShapeType="1"/>
          </p:cNvSpPr>
          <p:nvPr/>
        </p:nvSpPr>
        <p:spPr bwMode="auto">
          <a:xfrm>
            <a:off x="762000" y="20574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30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AB8884-E3D4-4534-9F2F-23261B42539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HISTOGRAM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342900" y="1828800"/>
            <a:ext cx="845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solidFill>
                  <a:schemeClr val="accent1"/>
                </a:solidFill>
                <a:latin typeface="Tahoma" pitchFamily="34" charset="0"/>
              </a:rPr>
              <a:t>Definisi:</a:t>
            </a:r>
          </a:p>
          <a:p>
            <a:pPr eaLnBrk="1" hangingPunct="1"/>
            <a:r>
              <a:rPr lang="en-US" sz="2000"/>
              <a:t>Grafik yang berbentuk balok, di mana sumbu horizontal (X) adalah tepi kelas dan sumbu vertikal (Y) adalah frekuensi setiap kelas.</a:t>
            </a:r>
            <a:endParaRPr lang="en-US" sz="220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433638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609600" y="3048000"/>
            <a:ext cx="3733800" cy="3124200"/>
            <a:chOff x="432" y="1872"/>
            <a:chExt cx="2160" cy="1776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434" y="1874"/>
              <a:ext cx="2156" cy="1772"/>
              <a:chOff x="0" y="0"/>
              <a:chExt cx="2778" cy="2304"/>
            </a:xfrm>
          </p:grpSpPr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396" cy="384"/>
                <a:chOff x="0" y="0"/>
                <a:chExt cx="1396" cy="384"/>
              </a:xfrm>
            </p:grpSpPr>
            <p:sp>
              <p:nvSpPr>
                <p:cNvPr id="19502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Interval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503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1396" y="0"/>
                <a:ext cx="1382" cy="384"/>
                <a:chOff x="1396" y="0"/>
                <a:chExt cx="1382" cy="384"/>
              </a:xfrm>
            </p:grpSpPr>
            <p:sp>
              <p:nvSpPr>
                <p:cNvPr id="19500" name="Rectangle 8"/>
                <p:cNvSpPr>
                  <a:spLocks noChangeArrowheads="1"/>
                </p:cNvSpPr>
                <p:nvPr/>
              </p:nvSpPr>
              <p:spPr bwMode="auto">
                <a:xfrm>
                  <a:off x="1439" y="0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Frekuensi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501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6" y="0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0" y="384"/>
                <a:ext cx="1396" cy="384"/>
                <a:chOff x="0" y="384"/>
                <a:chExt cx="1396" cy="384"/>
              </a:xfrm>
            </p:grpSpPr>
            <p:sp>
              <p:nvSpPr>
                <p:cNvPr id="19498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384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76,95–84,45</a:t>
                  </a: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9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384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1396" y="384"/>
                <a:ext cx="1382" cy="384"/>
                <a:chOff x="1396" y="384"/>
                <a:chExt cx="1382" cy="384"/>
              </a:xfrm>
            </p:grpSpPr>
            <p:sp>
              <p:nvSpPr>
                <p:cNvPr id="19496" name="Rectangle 10"/>
                <p:cNvSpPr>
                  <a:spLocks noChangeArrowheads="1"/>
                </p:cNvSpPr>
                <p:nvPr/>
              </p:nvSpPr>
              <p:spPr bwMode="auto">
                <a:xfrm>
                  <a:off x="1439" y="384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3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1396" y="384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>
                <a:off x="0" y="768"/>
                <a:ext cx="1396" cy="384"/>
                <a:chOff x="0" y="768"/>
                <a:chExt cx="1396" cy="384"/>
              </a:xfrm>
            </p:grpSpPr>
            <p:sp>
              <p:nvSpPr>
                <p:cNvPr id="19494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768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84,45–91,95</a:t>
                  </a: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95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>
                <a:off x="1396" y="768"/>
                <a:ext cx="1382" cy="384"/>
                <a:chOff x="1396" y="768"/>
                <a:chExt cx="1382" cy="384"/>
              </a:xfrm>
            </p:grpSpPr>
            <p:sp>
              <p:nvSpPr>
                <p:cNvPr id="19492" name="Rectangle 12"/>
                <p:cNvSpPr>
                  <a:spLocks noChangeArrowheads="1"/>
                </p:cNvSpPr>
                <p:nvPr/>
              </p:nvSpPr>
              <p:spPr bwMode="auto">
                <a:xfrm>
                  <a:off x="1439" y="768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93" name="Rectangle 29"/>
                <p:cNvSpPr>
                  <a:spLocks noChangeArrowheads="1"/>
                </p:cNvSpPr>
                <p:nvPr/>
              </p:nvSpPr>
              <p:spPr bwMode="auto">
                <a:xfrm>
                  <a:off x="1396" y="768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>
                <a:off x="0" y="1152"/>
                <a:ext cx="1396" cy="384"/>
                <a:chOff x="0" y="1152"/>
                <a:chExt cx="1396" cy="384"/>
              </a:xfrm>
            </p:grpSpPr>
            <p:sp>
              <p:nvSpPr>
                <p:cNvPr id="19490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1152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91,95–99,45</a:t>
                  </a: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91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1396" y="1152"/>
                <a:ext cx="1382" cy="384"/>
                <a:chOff x="1396" y="1152"/>
                <a:chExt cx="1382" cy="384"/>
              </a:xfrm>
            </p:grpSpPr>
            <p:sp>
              <p:nvSpPr>
                <p:cNvPr id="19488" name="Rectangle 14"/>
                <p:cNvSpPr>
                  <a:spLocks noChangeArrowheads="1"/>
                </p:cNvSpPr>
                <p:nvPr/>
              </p:nvSpPr>
              <p:spPr bwMode="auto">
                <a:xfrm>
                  <a:off x="1439" y="1152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7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89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6" y="1152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36"/>
              <p:cNvGrpSpPr>
                <a:grpSpLocks/>
              </p:cNvGrpSpPr>
              <p:nvPr/>
            </p:nvGrpSpPr>
            <p:grpSpPr bwMode="auto">
              <a:xfrm>
                <a:off x="0" y="1536"/>
                <a:ext cx="1396" cy="384"/>
                <a:chOff x="0" y="1536"/>
                <a:chExt cx="1396" cy="384"/>
              </a:xfrm>
            </p:grpSpPr>
            <p:sp>
              <p:nvSpPr>
                <p:cNvPr id="19486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1536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99,45–106,95</a:t>
                  </a: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87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536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38"/>
              <p:cNvGrpSpPr>
                <a:grpSpLocks/>
              </p:cNvGrpSpPr>
              <p:nvPr/>
            </p:nvGrpSpPr>
            <p:grpSpPr bwMode="auto">
              <a:xfrm>
                <a:off x="1396" y="1536"/>
                <a:ext cx="1382" cy="384"/>
                <a:chOff x="1396" y="1536"/>
                <a:chExt cx="1382" cy="384"/>
              </a:xfrm>
            </p:grpSpPr>
            <p:sp>
              <p:nvSpPr>
                <p:cNvPr id="19484" name="Rectangle 16"/>
                <p:cNvSpPr>
                  <a:spLocks noChangeArrowheads="1"/>
                </p:cNvSpPr>
                <p:nvPr/>
              </p:nvSpPr>
              <p:spPr bwMode="auto">
                <a:xfrm>
                  <a:off x="1439" y="1536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85" name="Rectangle 37"/>
                <p:cNvSpPr>
                  <a:spLocks noChangeArrowheads="1"/>
                </p:cNvSpPr>
                <p:nvPr/>
              </p:nvSpPr>
              <p:spPr bwMode="auto">
                <a:xfrm>
                  <a:off x="1396" y="1536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0" y="1920"/>
                <a:ext cx="1396" cy="384"/>
                <a:chOff x="0" y="1920"/>
                <a:chExt cx="1396" cy="384"/>
              </a:xfrm>
            </p:grpSpPr>
            <p:sp>
              <p:nvSpPr>
                <p:cNvPr id="19482" name="Rectangle 17"/>
                <p:cNvSpPr>
                  <a:spLocks noChangeArrowheads="1"/>
                </p:cNvSpPr>
                <p:nvPr/>
              </p:nvSpPr>
              <p:spPr bwMode="auto">
                <a:xfrm>
                  <a:off x="43" y="1920"/>
                  <a:ext cx="131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106,95–114,45</a:t>
                  </a: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9483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1920"/>
                  <a:ext cx="139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42"/>
              <p:cNvGrpSpPr>
                <a:grpSpLocks/>
              </p:cNvGrpSpPr>
              <p:nvPr/>
            </p:nvGrpSpPr>
            <p:grpSpPr bwMode="auto">
              <a:xfrm>
                <a:off x="1396" y="1920"/>
                <a:ext cx="1382" cy="384"/>
                <a:chOff x="1396" y="1920"/>
                <a:chExt cx="1382" cy="384"/>
              </a:xfrm>
            </p:grpSpPr>
            <p:sp>
              <p:nvSpPr>
                <p:cNvPr id="19480" name="Rectangle 18"/>
                <p:cNvSpPr>
                  <a:spLocks noChangeArrowheads="1"/>
                </p:cNvSpPr>
                <p:nvPr/>
              </p:nvSpPr>
              <p:spPr bwMode="auto">
                <a:xfrm>
                  <a:off x="1439" y="1920"/>
                  <a:ext cx="129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481" name="Rectangle 41"/>
                <p:cNvSpPr>
                  <a:spLocks noChangeArrowheads="1"/>
                </p:cNvSpPr>
                <p:nvPr/>
              </p:nvSpPr>
              <p:spPr bwMode="auto">
                <a:xfrm>
                  <a:off x="1396" y="1920"/>
                  <a:ext cx="138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9467" name="Rectangle 44"/>
            <p:cNvSpPr>
              <a:spLocks noChangeArrowheads="1"/>
            </p:cNvSpPr>
            <p:nvPr/>
          </p:nvSpPr>
          <p:spPr bwMode="auto">
            <a:xfrm>
              <a:off x="432" y="1872"/>
              <a:ext cx="2160" cy="177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464" name="Rectangle 49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  <p:pic>
        <p:nvPicPr>
          <p:cNvPr id="19465" name="Picture 48" descr="D:\Statistika 1\histo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200400"/>
            <a:ext cx="465455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BAAEC4-6BD9-4068-8A94-AA26D9B5C2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90600" y="762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POLIGON</a:t>
            </a:r>
            <a:endParaRPr lang="en-US" sz="2600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371600" y="1600200"/>
            <a:ext cx="7391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Definisi:</a:t>
            </a:r>
            <a:endParaRPr lang="en-US" sz="2000" b="1">
              <a:solidFill>
                <a:schemeClr val="accent1"/>
              </a:solidFill>
              <a:latin typeface="Tahoma" pitchFamily="34" charset="0"/>
            </a:endParaRPr>
          </a:p>
          <a:p>
            <a:pPr eaLnBrk="1" hangingPunct="1"/>
            <a:r>
              <a:rPr lang="en-US" sz="2000"/>
              <a:t>Grafik berbentuk garis dan menghubungkan antara nilai tengah kelas dengan jumlah frekuensi pada setiap kelas.</a:t>
            </a:r>
            <a:endParaRPr lang="en-US" sz="2200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57200" y="2667000"/>
            <a:ext cx="3200400" cy="3657600"/>
            <a:chOff x="240" y="1482"/>
            <a:chExt cx="1938" cy="2310"/>
          </a:xfrm>
        </p:grpSpPr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243" y="1485"/>
              <a:ext cx="1932" cy="2304"/>
              <a:chOff x="0" y="0"/>
              <a:chExt cx="1932" cy="2304"/>
            </a:xfrm>
          </p:grpSpPr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966" cy="384"/>
                <a:chOff x="0" y="0"/>
                <a:chExt cx="966" cy="384"/>
              </a:xfrm>
            </p:grpSpPr>
            <p:sp>
              <p:nvSpPr>
                <p:cNvPr id="20526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r>
                    <a:rPr lang="en-US">
                      <a:cs typeface="Arial" charset="0"/>
                    </a:rPr>
                    <a:t>Nilai tengah kelas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527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966" y="0"/>
                <a:ext cx="966" cy="384"/>
                <a:chOff x="966" y="0"/>
                <a:chExt cx="966" cy="384"/>
              </a:xfrm>
            </p:grpSpPr>
            <p:sp>
              <p:nvSpPr>
                <p:cNvPr id="20524" name="Rectangle 6"/>
                <p:cNvSpPr>
                  <a:spLocks noChangeArrowheads="1"/>
                </p:cNvSpPr>
                <p:nvPr/>
              </p:nvSpPr>
              <p:spPr bwMode="auto">
                <a:xfrm>
                  <a:off x="1009" y="0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Jumlah frekuensi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525" name="Rectangle 19"/>
                <p:cNvSpPr>
                  <a:spLocks noChangeArrowheads="1"/>
                </p:cNvSpPr>
                <p:nvPr/>
              </p:nvSpPr>
              <p:spPr bwMode="auto">
                <a:xfrm>
                  <a:off x="966" y="0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0" y="384"/>
                <a:ext cx="966" cy="384"/>
                <a:chOff x="0" y="384"/>
                <a:chExt cx="966" cy="384"/>
              </a:xfrm>
            </p:grpSpPr>
            <p:sp>
              <p:nvSpPr>
                <p:cNvPr id="20522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384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80,7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384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4"/>
              <p:cNvGrpSpPr>
                <a:grpSpLocks/>
              </p:cNvGrpSpPr>
              <p:nvPr/>
            </p:nvGrpSpPr>
            <p:grpSpPr bwMode="auto">
              <a:xfrm>
                <a:off x="966" y="384"/>
                <a:ext cx="966" cy="384"/>
                <a:chOff x="966" y="384"/>
                <a:chExt cx="966" cy="384"/>
              </a:xfrm>
            </p:grpSpPr>
            <p:sp>
              <p:nvSpPr>
                <p:cNvPr id="20520" name="Rectangle 8"/>
                <p:cNvSpPr>
                  <a:spLocks noChangeArrowheads="1"/>
                </p:cNvSpPr>
                <p:nvPr/>
              </p:nvSpPr>
              <p:spPr bwMode="auto">
                <a:xfrm>
                  <a:off x="1009" y="384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3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1" hangingPunct="1"/>
                  <a:endParaRPr lang="en-US" sz="2000">
                    <a:cs typeface="Arial" charset="0"/>
                  </a:endParaRPr>
                </a:p>
              </p:txBody>
            </p:sp>
            <p:sp>
              <p:nvSpPr>
                <p:cNvPr id="20521" name="Rectangle 23"/>
                <p:cNvSpPr>
                  <a:spLocks noChangeArrowheads="1"/>
                </p:cNvSpPr>
                <p:nvPr/>
              </p:nvSpPr>
              <p:spPr bwMode="auto">
                <a:xfrm>
                  <a:off x="966" y="384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0" y="768"/>
                <a:ext cx="966" cy="384"/>
                <a:chOff x="0" y="768"/>
                <a:chExt cx="966" cy="384"/>
              </a:xfrm>
            </p:grpSpPr>
            <p:sp>
              <p:nvSpPr>
                <p:cNvPr id="20518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768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88,2</a:t>
                  </a:r>
                </a:p>
              </p:txBody>
            </p:sp>
            <p:sp>
              <p:nvSpPr>
                <p:cNvPr id="20519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966" y="768"/>
                <a:ext cx="966" cy="384"/>
                <a:chOff x="966" y="768"/>
                <a:chExt cx="966" cy="384"/>
              </a:xfrm>
            </p:grpSpPr>
            <p:sp>
              <p:nvSpPr>
                <p:cNvPr id="20516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9" y="768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 eaLnBrk="1" hangingPunct="1"/>
                  <a:endParaRPr lang="en-US" sz="2000">
                    <a:cs typeface="Arial" charset="0"/>
                  </a:endParaRPr>
                </a:p>
              </p:txBody>
            </p:sp>
            <p:sp>
              <p:nvSpPr>
                <p:cNvPr id="20517" name="Rectangle 27"/>
                <p:cNvSpPr>
                  <a:spLocks noChangeArrowheads="1"/>
                </p:cNvSpPr>
                <p:nvPr/>
              </p:nvSpPr>
              <p:spPr bwMode="auto">
                <a:xfrm>
                  <a:off x="966" y="768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>
                <a:off x="0" y="1152"/>
                <a:ext cx="966" cy="384"/>
                <a:chOff x="0" y="1152"/>
                <a:chExt cx="966" cy="384"/>
              </a:xfrm>
            </p:grpSpPr>
            <p:sp>
              <p:nvSpPr>
                <p:cNvPr id="20514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152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95,7</a:t>
                  </a:r>
                </a:p>
              </p:txBody>
            </p:sp>
            <p:sp>
              <p:nvSpPr>
                <p:cNvPr id="20515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966" y="1152"/>
                <a:ext cx="966" cy="384"/>
                <a:chOff x="966" y="1152"/>
                <a:chExt cx="966" cy="384"/>
              </a:xfrm>
            </p:grpSpPr>
            <p:sp>
              <p:nvSpPr>
                <p:cNvPr id="20512" name="Rectangle 12"/>
                <p:cNvSpPr>
                  <a:spLocks noChangeArrowheads="1"/>
                </p:cNvSpPr>
                <p:nvPr/>
              </p:nvSpPr>
              <p:spPr bwMode="auto">
                <a:xfrm>
                  <a:off x="1009" y="1152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7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513" name="Rectangle 31"/>
                <p:cNvSpPr>
                  <a:spLocks noChangeArrowheads="1"/>
                </p:cNvSpPr>
                <p:nvPr/>
              </p:nvSpPr>
              <p:spPr bwMode="auto">
                <a:xfrm>
                  <a:off x="966" y="1152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1536"/>
                <a:ext cx="966" cy="384"/>
                <a:chOff x="0" y="1536"/>
                <a:chExt cx="966" cy="384"/>
              </a:xfrm>
            </p:grpSpPr>
            <p:sp>
              <p:nvSpPr>
                <p:cNvPr id="20510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1536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103,2</a:t>
                  </a:r>
                </a:p>
              </p:txBody>
            </p:sp>
            <p:sp>
              <p:nvSpPr>
                <p:cNvPr id="20511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1536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36"/>
              <p:cNvGrpSpPr>
                <a:grpSpLocks/>
              </p:cNvGrpSpPr>
              <p:nvPr/>
            </p:nvGrpSpPr>
            <p:grpSpPr bwMode="auto">
              <a:xfrm>
                <a:off x="966" y="1536"/>
                <a:ext cx="966" cy="384"/>
                <a:chOff x="966" y="1536"/>
                <a:chExt cx="966" cy="384"/>
              </a:xfrm>
            </p:grpSpPr>
            <p:sp>
              <p:nvSpPr>
                <p:cNvPr id="20508" name="Rectangle 14"/>
                <p:cNvSpPr>
                  <a:spLocks noChangeArrowheads="1"/>
                </p:cNvSpPr>
                <p:nvPr/>
              </p:nvSpPr>
              <p:spPr bwMode="auto">
                <a:xfrm>
                  <a:off x="1009" y="1536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509" name="Rectangle 35"/>
                <p:cNvSpPr>
                  <a:spLocks noChangeArrowheads="1"/>
                </p:cNvSpPr>
                <p:nvPr/>
              </p:nvSpPr>
              <p:spPr bwMode="auto">
                <a:xfrm>
                  <a:off x="966" y="1536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0" y="1920"/>
                <a:ext cx="966" cy="384"/>
                <a:chOff x="0" y="1920"/>
                <a:chExt cx="966" cy="384"/>
              </a:xfrm>
            </p:grpSpPr>
            <p:sp>
              <p:nvSpPr>
                <p:cNvPr id="20506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1920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110,7</a:t>
                  </a:r>
                </a:p>
              </p:txBody>
            </p:sp>
            <p:sp>
              <p:nvSpPr>
                <p:cNvPr id="20507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920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966" y="1920"/>
                <a:ext cx="966" cy="384"/>
                <a:chOff x="966" y="1920"/>
                <a:chExt cx="966" cy="384"/>
              </a:xfrm>
            </p:grpSpPr>
            <p:sp>
              <p:nvSpPr>
                <p:cNvPr id="20504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9" y="1920"/>
                  <a:ext cx="88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20505" name="Rectangle 39"/>
                <p:cNvSpPr>
                  <a:spLocks noChangeArrowheads="1"/>
                </p:cNvSpPr>
                <p:nvPr/>
              </p:nvSpPr>
              <p:spPr bwMode="auto">
                <a:xfrm>
                  <a:off x="966" y="1920"/>
                  <a:ext cx="96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0491" name="Rectangle 42"/>
            <p:cNvSpPr>
              <a:spLocks noChangeArrowheads="1"/>
            </p:cNvSpPr>
            <p:nvPr/>
          </p:nvSpPr>
          <p:spPr bwMode="auto">
            <a:xfrm>
              <a:off x="240" y="1482"/>
              <a:ext cx="1938" cy="231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487" name="Rectangle 46"/>
          <p:cNvSpPr>
            <a:spLocks noChangeArrowheads="1"/>
          </p:cNvSpPr>
          <p:nvPr/>
        </p:nvSpPr>
        <p:spPr bwMode="auto">
          <a:xfrm>
            <a:off x="2370138" y="2559050"/>
            <a:ext cx="433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>
              <a:latin typeface="Tahoma" pitchFamily="34" charset="0"/>
            </a:endParaRPr>
          </a:p>
        </p:txBody>
      </p:sp>
      <p:sp>
        <p:nvSpPr>
          <p:cNvPr id="20488" name="Rectangle 50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  <p:pic>
        <p:nvPicPr>
          <p:cNvPr id="20489" name="Picture 48" descr="D:\Statistika 1\polig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048000"/>
            <a:ext cx="5178425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5A9B6-7B25-4785-A67B-3809FB2F5AC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838200" y="2667000"/>
            <a:ext cx="7239000" cy="1004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BAB 2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PENYAJIAN  DATA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4A887F-493D-4BF9-B7D7-30A6F4DFDF2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KURVA OGIF</a:t>
            </a:r>
            <a:endParaRPr lang="en-US" sz="26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457200" y="1096962"/>
            <a:ext cx="84582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200" b="1" dirty="0">
                <a:latin typeface="Tahoma" pitchFamily="34" charset="0"/>
              </a:rPr>
              <a:t>	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/>
            <a:r>
              <a:rPr lang="en-US" b="1" dirty="0">
                <a:latin typeface="Tahoma" pitchFamily="34" charset="0"/>
              </a:rPr>
              <a:t>	</a:t>
            </a:r>
            <a:r>
              <a:rPr lang="en-US" sz="2000" dirty="0"/>
              <a:t>Diagram </a:t>
            </a:r>
            <a:r>
              <a:rPr lang="en-US" sz="2000" dirty="0" err="1"/>
              <a:t>garis</a:t>
            </a:r>
            <a:r>
              <a:rPr lang="en-US" sz="2000" dirty="0"/>
              <a:t> yang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interval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frekuensi</a:t>
            </a:r>
            <a:r>
              <a:rPr lang="en-US" sz="2000" dirty="0"/>
              <a:t> </a:t>
            </a:r>
            <a:r>
              <a:rPr lang="en-US" sz="2000" dirty="0" err="1"/>
              <a:t>kumulatif</a:t>
            </a:r>
            <a:r>
              <a:rPr lang="en-US" sz="2000" dirty="0"/>
              <a:t>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" y="2209800"/>
            <a:ext cx="7848600" cy="4038600"/>
            <a:chOff x="-3" y="-3"/>
            <a:chExt cx="2879" cy="296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2873" cy="2956"/>
              <a:chOff x="0" y="0"/>
              <a:chExt cx="2873" cy="2956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743" cy="460"/>
                <a:chOff x="0" y="0"/>
                <a:chExt cx="743" cy="460"/>
              </a:xfrm>
            </p:grpSpPr>
            <p:sp>
              <p:nvSpPr>
                <p:cNvPr id="21585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dirty="0">
                      <a:cs typeface="Arial" charset="0"/>
                    </a:rPr>
                    <a:t>Interval</a:t>
                  </a:r>
                  <a:endParaRPr lang="en-US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dirty="0"/>
                </a:p>
              </p:txBody>
            </p:sp>
            <p:sp>
              <p:nvSpPr>
                <p:cNvPr id="21586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43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743" y="0"/>
                <a:ext cx="590" cy="460"/>
                <a:chOff x="743" y="0"/>
                <a:chExt cx="590" cy="460"/>
              </a:xfrm>
            </p:grpSpPr>
            <p:sp>
              <p:nvSpPr>
                <p:cNvPr id="21583" name="Rectangle 11"/>
                <p:cNvSpPr>
                  <a:spLocks noChangeArrowheads="1"/>
                </p:cNvSpPr>
                <p:nvPr/>
              </p:nvSpPr>
              <p:spPr bwMode="auto">
                <a:xfrm>
                  <a:off x="786" y="0"/>
                  <a:ext cx="504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dirty="0" err="1">
                      <a:cs typeface="Arial" charset="0"/>
                    </a:rPr>
                    <a:t>Tepi</a:t>
                  </a:r>
                  <a:r>
                    <a:rPr lang="en-US" dirty="0">
                      <a:cs typeface="Arial" charset="0"/>
                    </a:rPr>
                    <a:t> </a:t>
                  </a:r>
                  <a:r>
                    <a:rPr lang="en-US" dirty="0" err="1">
                      <a:cs typeface="Arial" charset="0"/>
                    </a:rPr>
                    <a:t>Kelas</a:t>
                  </a:r>
                  <a:endParaRPr lang="en-US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dirty="0"/>
                </a:p>
              </p:txBody>
            </p:sp>
            <p:sp>
              <p:nvSpPr>
                <p:cNvPr id="21584" name="Rectangle 12"/>
                <p:cNvSpPr>
                  <a:spLocks noChangeArrowheads="1"/>
                </p:cNvSpPr>
                <p:nvPr/>
              </p:nvSpPr>
              <p:spPr bwMode="auto">
                <a:xfrm>
                  <a:off x="743" y="0"/>
                  <a:ext cx="590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1333" y="0"/>
                <a:ext cx="734" cy="460"/>
                <a:chOff x="1333" y="0"/>
                <a:chExt cx="734" cy="460"/>
              </a:xfrm>
            </p:grpSpPr>
            <p:sp>
              <p:nvSpPr>
                <p:cNvPr id="21581" name="Rectangle 14"/>
                <p:cNvSpPr>
                  <a:spLocks noChangeArrowheads="1"/>
                </p:cNvSpPr>
                <p:nvPr/>
              </p:nvSpPr>
              <p:spPr bwMode="auto">
                <a:xfrm>
                  <a:off x="1376" y="0"/>
                  <a:ext cx="648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Frekuensi kurang dari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/>
                </a:p>
              </p:txBody>
            </p:sp>
            <p:sp>
              <p:nvSpPr>
                <p:cNvPr id="21582" name="Rectangle 15"/>
                <p:cNvSpPr>
                  <a:spLocks noChangeArrowheads="1"/>
                </p:cNvSpPr>
                <p:nvPr/>
              </p:nvSpPr>
              <p:spPr bwMode="auto">
                <a:xfrm>
                  <a:off x="1333" y="0"/>
                  <a:ext cx="734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2067" y="0"/>
                <a:ext cx="806" cy="460"/>
                <a:chOff x="2067" y="0"/>
                <a:chExt cx="806" cy="460"/>
              </a:xfrm>
            </p:grpSpPr>
            <p:sp>
              <p:nvSpPr>
                <p:cNvPr id="2157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10" y="0"/>
                  <a:ext cx="720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Frekuensi Lebih dari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/>
                </a:p>
              </p:txBody>
            </p:sp>
            <p:sp>
              <p:nvSpPr>
                <p:cNvPr id="21580" name="Rectangle 18"/>
                <p:cNvSpPr>
                  <a:spLocks noChangeArrowheads="1"/>
                </p:cNvSpPr>
                <p:nvPr/>
              </p:nvSpPr>
              <p:spPr bwMode="auto">
                <a:xfrm>
                  <a:off x="2067" y="0"/>
                  <a:ext cx="806" cy="4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0" y="460"/>
                <a:ext cx="743" cy="480"/>
                <a:chOff x="0" y="460"/>
                <a:chExt cx="743" cy="480"/>
              </a:xfrm>
            </p:grpSpPr>
            <p:sp>
              <p:nvSpPr>
                <p:cNvPr id="21577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460"/>
                  <a:ext cx="65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/>
                    <a:t>77,0–84,4</a:t>
                  </a:r>
                </a:p>
              </p:txBody>
            </p:sp>
            <p:sp>
              <p:nvSpPr>
                <p:cNvPr id="21578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460"/>
                  <a:ext cx="74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743" y="460"/>
                <a:ext cx="590" cy="480"/>
                <a:chOff x="743" y="460"/>
                <a:chExt cx="590" cy="480"/>
              </a:xfrm>
            </p:grpSpPr>
            <p:sp>
              <p:nvSpPr>
                <p:cNvPr id="21575" name="Rectangle 23"/>
                <p:cNvSpPr>
                  <a:spLocks noChangeArrowheads="1"/>
                </p:cNvSpPr>
                <p:nvPr/>
              </p:nvSpPr>
              <p:spPr bwMode="auto">
                <a:xfrm>
                  <a:off x="786" y="46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76,95</a:t>
                  </a:r>
                </a:p>
              </p:txBody>
            </p:sp>
            <p:sp>
              <p:nvSpPr>
                <p:cNvPr id="21576" name="Rectangle 24"/>
                <p:cNvSpPr>
                  <a:spLocks noChangeArrowheads="1"/>
                </p:cNvSpPr>
                <p:nvPr/>
              </p:nvSpPr>
              <p:spPr bwMode="auto">
                <a:xfrm>
                  <a:off x="743" y="46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1333" y="460"/>
                <a:ext cx="734" cy="480"/>
                <a:chOff x="1333" y="460"/>
                <a:chExt cx="734" cy="480"/>
              </a:xfrm>
            </p:grpSpPr>
            <p:sp>
              <p:nvSpPr>
                <p:cNvPr id="21573" name="Rectangle 26"/>
                <p:cNvSpPr>
                  <a:spLocks noChangeArrowheads="1"/>
                </p:cNvSpPr>
                <p:nvPr/>
              </p:nvSpPr>
              <p:spPr bwMode="auto">
                <a:xfrm>
                  <a:off x="1376" y="460"/>
                  <a:ext cx="64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0 (0%)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/>
                </a:p>
              </p:txBody>
            </p:sp>
            <p:sp>
              <p:nvSpPr>
                <p:cNvPr id="21574" name="Rectangle 27"/>
                <p:cNvSpPr>
                  <a:spLocks noChangeArrowheads="1"/>
                </p:cNvSpPr>
                <p:nvPr/>
              </p:nvSpPr>
              <p:spPr bwMode="auto">
                <a:xfrm>
                  <a:off x="1333" y="460"/>
                  <a:ext cx="7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067" y="460"/>
                <a:ext cx="806" cy="480"/>
                <a:chOff x="2067" y="460"/>
                <a:chExt cx="806" cy="480"/>
              </a:xfrm>
            </p:grpSpPr>
            <p:sp>
              <p:nvSpPr>
                <p:cNvPr id="21571" name="Rectangle 29"/>
                <p:cNvSpPr>
                  <a:spLocks noChangeArrowheads="1"/>
                </p:cNvSpPr>
                <p:nvPr/>
              </p:nvSpPr>
              <p:spPr bwMode="auto">
                <a:xfrm>
                  <a:off x="2110" y="460"/>
                  <a:ext cx="72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22 (100%)</a:t>
                  </a:r>
                </a:p>
              </p:txBody>
            </p:sp>
            <p:sp>
              <p:nvSpPr>
                <p:cNvPr id="21572" name="Rectangle 30"/>
                <p:cNvSpPr>
                  <a:spLocks noChangeArrowheads="1"/>
                </p:cNvSpPr>
                <p:nvPr/>
              </p:nvSpPr>
              <p:spPr bwMode="auto">
                <a:xfrm>
                  <a:off x="2067" y="460"/>
                  <a:ext cx="8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940"/>
                <a:ext cx="743" cy="480"/>
                <a:chOff x="0" y="940"/>
                <a:chExt cx="743" cy="480"/>
              </a:xfrm>
            </p:grpSpPr>
            <p:sp>
              <p:nvSpPr>
                <p:cNvPr id="21569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940"/>
                  <a:ext cx="65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/>
                    <a:t>84,5–91,9</a:t>
                  </a:r>
                </a:p>
              </p:txBody>
            </p:sp>
            <p:sp>
              <p:nvSpPr>
                <p:cNvPr id="21570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940"/>
                  <a:ext cx="74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743" y="940"/>
                <a:ext cx="590" cy="480"/>
                <a:chOff x="743" y="940"/>
                <a:chExt cx="590" cy="480"/>
              </a:xfrm>
            </p:grpSpPr>
            <p:sp>
              <p:nvSpPr>
                <p:cNvPr id="21567" name="Rectangle 35"/>
                <p:cNvSpPr>
                  <a:spLocks noChangeArrowheads="1"/>
                </p:cNvSpPr>
                <p:nvPr/>
              </p:nvSpPr>
              <p:spPr bwMode="auto">
                <a:xfrm>
                  <a:off x="786" y="94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84,45</a:t>
                  </a:r>
                </a:p>
              </p:txBody>
            </p:sp>
            <p:sp>
              <p:nvSpPr>
                <p:cNvPr id="21568" name="Rectangle 36"/>
                <p:cNvSpPr>
                  <a:spLocks noChangeArrowheads="1"/>
                </p:cNvSpPr>
                <p:nvPr/>
              </p:nvSpPr>
              <p:spPr bwMode="auto">
                <a:xfrm>
                  <a:off x="743" y="94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1333" y="940"/>
                <a:ext cx="734" cy="480"/>
                <a:chOff x="1333" y="940"/>
                <a:chExt cx="734" cy="480"/>
              </a:xfrm>
            </p:grpSpPr>
            <p:sp>
              <p:nvSpPr>
                <p:cNvPr id="21565" name="Rectangle 38"/>
                <p:cNvSpPr>
                  <a:spLocks noChangeArrowheads="1"/>
                </p:cNvSpPr>
                <p:nvPr/>
              </p:nvSpPr>
              <p:spPr bwMode="auto">
                <a:xfrm>
                  <a:off x="1376" y="940"/>
                  <a:ext cx="64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3 (14%)</a:t>
                  </a:r>
                </a:p>
              </p:txBody>
            </p:sp>
            <p:sp>
              <p:nvSpPr>
                <p:cNvPr id="21566" name="Rectangle 39"/>
                <p:cNvSpPr>
                  <a:spLocks noChangeArrowheads="1"/>
                </p:cNvSpPr>
                <p:nvPr/>
              </p:nvSpPr>
              <p:spPr bwMode="auto">
                <a:xfrm>
                  <a:off x="1333" y="940"/>
                  <a:ext cx="7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2067" y="940"/>
                <a:ext cx="806" cy="480"/>
                <a:chOff x="2067" y="940"/>
                <a:chExt cx="806" cy="480"/>
              </a:xfrm>
            </p:grpSpPr>
            <p:sp>
              <p:nvSpPr>
                <p:cNvPr id="21563" name="Rectangle 41"/>
                <p:cNvSpPr>
                  <a:spLocks noChangeArrowheads="1"/>
                </p:cNvSpPr>
                <p:nvPr/>
              </p:nvSpPr>
              <p:spPr bwMode="auto">
                <a:xfrm>
                  <a:off x="2110" y="940"/>
                  <a:ext cx="72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19 (86%)</a:t>
                  </a:r>
                </a:p>
              </p:txBody>
            </p:sp>
            <p:sp>
              <p:nvSpPr>
                <p:cNvPr id="21564" name="Rectangle 42"/>
                <p:cNvSpPr>
                  <a:spLocks noChangeArrowheads="1"/>
                </p:cNvSpPr>
                <p:nvPr/>
              </p:nvSpPr>
              <p:spPr bwMode="auto">
                <a:xfrm>
                  <a:off x="2067" y="940"/>
                  <a:ext cx="8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1420"/>
                <a:ext cx="743" cy="480"/>
                <a:chOff x="0" y="1420"/>
                <a:chExt cx="743" cy="480"/>
              </a:xfrm>
            </p:grpSpPr>
            <p:sp>
              <p:nvSpPr>
                <p:cNvPr id="21561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1420"/>
                  <a:ext cx="65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/>
                    <a:t>92,0–99,4</a:t>
                  </a:r>
                </a:p>
              </p:txBody>
            </p:sp>
            <p:sp>
              <p:nvSpPr>
                <p:cNvPr id="21562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1420"/>
                  <a:ext cx="74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743" y="1420"/>
                <a:ext cx="590" cy="480"/>
                <a:chOff x="743" y="1420"/>
                <a:chExt cx="590" cy="480"/>
              </a:xfrm>
            </p:grpSpPr>
            <p:sp>
              <p:nvSpPr>
                <p:cNvPr id="21559" name="Rectangle 47"/>
                <p:cNvSpPr>
                  <a:spLocks noChangeArrowheads="1"/>
                </p:cNvSpPr>
                <p:nvPr/>
              </p:nvSpPr>
              <p:spPr bwMode="auto">
                <a:xfrm>
                  <a:off x="786" y="142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91,95</a:t>
                  </a:r>
                </a:p>
              </p:txBody>
            </p:sp>
            <p:sp>
              <p:nvSpPr>
                <p:cNvPr id="21560" name="Rectangle 48"/>
                <p:cNvSpPr>
                  <a:spLocks noChangeArrowheads="1"/>
                </p:cNvSpPr>
                <p:nvPr/>
              </p:nvSpPr>
              <p:spPr bwMode="auto">
                <a:xfrm>
                  <a:off x="743" y="142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1333" y="1420"/>
                <a:ext cx="734" cy="480"/>
                <a:chOff x="1333" y="1420"/>
                <a:chExt cx="734" cy="480"/>
              </a:xfrm>
            </p:grpSpPr>
            <p:sp>
              <p:nvSpPr>
                <p:cNvPr id="21557" name="Rectangle 50"/>
                <p:cNvSpPr>
                  <a:spLocks noChangeArrowheads="1"/>
                </p:cNvSpPr>
                <p:nvPr/>
              </p:nvSpPr>
              <p:spPr bwMode="auto">
                <a:xfrm>
                  <a:off x="1376" y="1420"/>
                  <a:ext cx="64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7 (32%)</a:t>
                  </a:r>
                </a:p>
              </p:txBody>
            </p:sp>
            <p:sp>
              <p:nvSpPr>
                <p:cNvPr id="21558" name="Rectangle 51"/>
                <p:cNvSpPr>
                  <a:spLocks noChangeArrowheads="1"/>
                </p:cNvSpPr>
                <p:nvPr/>
              </p:nvSpPr>
              <p:spPr bwMode="auto">
                <a:xfrm>
                  <a:off x="1333" y="1420"/>
                  <a:ext cx="7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2067" y="1420"/>
                <a:ext cx="806" cy="480"/>
                <a:chOff x="2067" y="1420"/>
                <a:chExt cx="806" cy="480"/>
              </a:xfrm>
            </p:grpSpPr>
            <p:sp>
              <p:nvSpPr>
                <p:cNvPr id="21555" name="Rectangle 53"/>
                <p:cNvSpPr>
                  <a:spLocks noChangeArrowheads="1"/>
                </p:cNvSpPr>
                <p:nvPr/>
              </p:nvSpPr>
              <p:spPr bwMode="auto">
                <a:xfrm>
                  <a:off x="2110" y="1420"/>
                  <a:ext cx="72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15 (68%)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/>
                </a:p>
              </p:txBody>
            </p:sp>
            <p:sp>
              <p:nvSpPr>
                <p:cNvPr id="21556" name="Rectangle 54"/>
                <p:cNvSpPr>
                  <a:spLocks noChangeArrowheads="1"/>
                </p:cNvSpPr>
                <p:nvPr/>
              </p:nvSpPr>
              <p:spPr bwMode="auto">
                <a:xfrm>
                  <a:off x="2067" y="1420"/>
                  <a:ext cx="8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1900"/>
                <a:ext cx="743" cy="480"/>
                <a:chOff x="0" y="1900"/>
                <a:chExt cx="743" cy="480"/>
              </a:xfrm>
            </p:grpSpPr>
            <p:sp>
              <p:nvSpPr>
                <p:cNvPr id="21553" name="Rectangle 56"/>
                <p:cNvSpPr>
                  <a:spLocks noChangeArrowheads="1"/>
                </p:cNvSpPr>
                <p:nvPr/>
              </p:nvSpPr>
              <p:spPr bwMode="auto">
                <a:xfrm>
                  <a:off x="43" y="1900"/>
                  <a:ext cx="657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/>
                    <a:t>99,5–106,9</a:t>
                  </a:r>
                </a:p>
              </p:txBody>
            </p:sp>
            <p:sp>
              <p:nvSpPr>
                <p:cNvPr id="21554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1900"/>
                  <a:ext cx="74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743" y="1900"/>
                <a:ext cx="590" cy="480"/>
                <a:chOff x="743" y="1900"/>
                <a:chExt cx="590" cy="480"/>
              </a:xfrm>
            </p:grpSpPr>
            <p:sp>
              <p:nvSpPr>
                <p:cNvPr id="21551" name="Rectangle 59"/>
                <p:cNvSpPr>
                  <a:spLocks noChangeArrowheads="1"/>
                </p:cNvSpPr>
                <p:nvPr/>
              </p:nvSpPr>
              <p:spPr bwMode="auto">
                <a:xfrm>
                  <a:off x="786" y="1900"/>
                  <a:ext cx="504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99,45</a:t>
                  </a:r>
                </a:p>
              </p:txBody>
            </p:sp>
            <p:sp>
              <p:nvSpPr>
                <p:cNvPr id="21552" name="Rectangle 60"/>
                <p:cNvSpPr>
                  <a:spLocks noChangeArrowheads="1"/>
                </p:cNvSpPr>
                <p:nvPr/>
              </p:nvSpPr>
              <p:spPr bwMode="auto">
                <a:xfrm>
                  <a:off x="743" y="1900"/>
                  <a:ext cx="59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1333" y="1900"/>
                <a:ext cx="734" cy="480"/>
                <a:chOff x="1333" y="1900"/>
                <a:chExt cx="734" cy="480"/>
              </a:xfrm>
            </p:grpSpPr>
            <p:sp>
              <p:nvSpPr>
                <p:cNvPr id="21549" name="Rectangle 62"/>
                <p:cNvSpPr>
                  <a:spLocks noChangeArrowheads="1"/>
                </p:cNvSpPr>
                <p:nvPr/>
              </p:nvSpPr>
              <p:spPr bwMode="auto">
                <a:xfrm>
                  <a:off x="1376" y="1900"/>
                  <a:ext cx="64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14 (64%)</a:t>
                  </a:r>
                </a:p>
              </p:txBody>
            </p:sp>
            <p:sp>
              <p:nvSpPr>
                <p:cNvPr id="21550" name="Rectangle 63"/>
                <p:cNvSpPr>
                  <a:spLocks noChangeArrowheads="1"/>
                </p:cNvSpPr>
                <p:nvPr/>
              </p:nvSpPr>
              <p:spPr bwMode="auto">
                <a:xfrm>
                  <a:off x="1333" y="1900"/>
                  <a:ext cx="7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067" y="1900"/>
                <a:ext cx="806" cy="480"/>
                <a:chOff x="2067" y="1900"/>
                <a:chExt cx="806" cy="480"/>
              </a:xfrm>
            </p:grpSpPr>
            <p:sp>
              <p:nvSpPr>
                <p:cNvPr id="215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110" y="1900"/>
                  <a:ext cx="72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8 (36%)</a:t>
                  </a:r>
                </a:p>
              </p:txBody>
            </p:sp>
            <p:sp>
              <p:nvSpPr>
                <p:cNvPr id="21548" name="Rectangle 66"/>
                <p:cNvSpPr>
                  <a:spLocks noChangeArrowheads="1"/>
                </p:cNvSpPr>
                <p:nvPr/>
              </p:nvSpPr>
              <p:spPr bwMode="auto">
                <a:xfrm>
                  <a:off x="2067" y="1900"/>
                  <a:ext cx="8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0" y="2380"/>
                <a:ext cx="743" cy="576"/>
                <a:chOff x="0" y="2380"/>
                <a:chExt cx="743" cy="576"/>
              </a:xfrm>
            </p:grpSpPr>
            <p:sp>
              <p:nvSpPr>
                <p:cNvPr id="21545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2380"/>
                  <a:ext cx="657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/>
                    <a:t>107,0–114,4</a:t>
                  </a:r>
                </a:p>
              </p:txBody>
            </p:sp>
            <p:sp>
              <p:nvSpPr>
                <p:cNvPr id="2154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2380"/>
                  <a:ext cx="743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743" y="2380"/>
                <a:ext cx="590" cy="576"/>
                <a:chOff x="743" y="2380"/>
                <a:chExt cx="590" cy="576"/>
              </a:xfrm>
            </p:grpSpPr>
            <p:sp>
              <p:nvSpPr>
                <p:cNvPr id="21543" name="Rectangle 71"/>
                <p:cNvSpPr>
                  <a:spLocks noChangeArrowheads="1"/>
                </p:cNvSpPr>
                <p:nvPr/>
              </p:nvSpPr>
              <p:spPr bwMode="auto">
                <a:xfrm>
                  <a:off x="786" y="238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106,95</a:t>
                  </a:r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/>
                    <a:t>114,45</a:t>
                  </a:r>
                </a:p>
              </p:txBody>
            </p:sp>
            <p:sp>
              <p:nvSpPr>
                <p:cNvPr id="21544" name="Rectangle 72"/>
                <p:cNvSpPr>
                  <a:spLocks noChangeArrowheads="1"/>
                </p:cNvSpPr>
                <p:nvPr/>
              </p:nvSpPr>
              <p:spPr bwMode="auto">
                <a:xfrm>
                  <a:off x="743" y="238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1333" y="2380"/>
                <a:ext cx="734" cy="576"/>
                <a:chOff x="1333" y="2380"/>
                <a:chExt cx="734" cy="576"/>
              </a:xfrm>
            </p:grpSpPr>
            <p:sp>
              <p:nvSpPr>
                <p:cNvPr id="21541" name="Rectangle 74"/>
                <p:cNvSpPr>
                  <a:spLocks noChangeArrowheads="1"/>
                </p:cNvSpPr>
                <p:nvPr/>
              </p:nvSpPr>
              <p:spPr bwMode="auto">
                <a:xfrm>
                  <a:off x="1376" y="2380"/>
                  <a:ext cx="648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18 (82%)</a:t>
                  </a:r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80000"/>
                    </a:lnSpc>
                  </a:pPr>
                  <a:r>
                    <a:rPr lang="en-US"/>
                    <a:t>22 (100%)</a:t>
                  </a:r>
                </a:p>
              </p:txBody>
            </p:sp>
            <p:sp>
              <p:nvSpPr>
                <p:cNvPr id="21542" name="Rectangle 75"/>
                <p:cNvSpPr>
                  <a:spLocks noChangeArrowheads="1"/>
                </p:cNvSpPr>
                <p:nvPr/>
              </p:nvSpPr>
              <p:spPr bwMode="auto">
                <a:xfrm>
                  <a:off x="1333" y="2380"/>
                  <a:ext cx="734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2067" y="2380"/>
                <a:ext cx="806" cy="576"/>
                <a:chOff x="2067" y="2380"/>
                <a:chExt cx="806" cy="576"/>
              </a:xfrm>
            </p:grpSpPr>
            <p:sp>
              <p:nvSpPr>
                <p:cNvPr id="2153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10" y="2380"/>
                  <a:ext cx="720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4 (18%)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>
                      <a:cs typeface="Arial" charset="0"/>
                    </a:rPr>
                    <a:t> </a:t>
                  </a:r>
                  <a:endParaRPr lang="en-US">
                    <a:latin typeface="Tahoma" pitchFamily="34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/>
                    <a:t>0 (0%)</a:t>
                  </a:r>
                </a:p>
              </p:txBody>
            </p:sp>
            <p:sp>
              <p:nvSpPr>
                <p:cNvPr id="21540" name="Rectangle 78"/>
                <p:cNvSpPr>
                  <a:spLocks noChangeArrowheads="1"/>
                </p:cNvSpPr>
                <p:nvPr/>
              </p:nvSpPr>
              <p:spPr bwMode="auto">
                <a:xfrm>
                  <a:off x="2067" y="2380"/>
                  <a:ext cx="806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1514" name="Rectangle 79"/>
            <p:cNvSpPr>
              <a:spLocks noChangeArrowheads="1"/>
            </p:cNvSpPr>
            <p:nvPr/>
          </p:nvSpPr>
          <p:spPr bwMode="auto">
            <a:xfrm>
              <a:off x="-3" y="-3"/>
              <a:ext cx="2879" cy="29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1511" name="Rectangle 80"/>
          <p:cNvSpPr>
            <a:spLocks noChangeArrowheads="1"/>
          </p:cNvSpPr>
          <p:nvPr/>
        </p:nvSpPr>
        <p:spPr bwMode="auto">
          <a:xfrm>
            <a:off x="2471738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2" name="Rectangle 84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D0FE10-111A-424B-AFCB-BF2C960296A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KURVA OGIF</a:t>
            </a:r>
            <a:endParaRPr lang="en-US" sz="2600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3" name="Rectangle 80"/>
          <p:cNvSpPr>
            <a:spLocks noChangeArrowheads="1"/>
          </p:cNvSpPr>
          <p:nvPr/>
        </p:nvSpPr>
        <p:spPr bwMode="auto">
          <a:xfrm>
            <a:off x="2471738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4" name="Rectangle 84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  <p:pic>
        <p:nvPicPr>
          <p:cNvPr id="22535" name="Picture 8" descr="D:\Statistika 1\kurva og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425" y="1752600"/>
            <a:ext cx="7927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9BF45-7BDF-4FE2-99A6-4B4BB74F7FA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TERIMA KASIH</a:t>
            </a:r>
            <a:endParaRPr lang="en-US" sz="32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AD2C1C-A401-4457-809F-EEBCA78BEBC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PENGANTAR</a:t>
            </a:r>
            <a:endParaRPr lang="en-US" sz="2600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381000" y="1905000"/>
            <a:ext cx="8534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6725" indent="-466725" defTabSz="952500" eaLnBrk="1" hangingPunct="1">
              <a:buFontTx/>
              <a:buChar char="•"/>
              <a:tabLst>
                <a:tab pos="858838" algn="l"/>
                <a:tab pos="1139825" algn="ctr"/>
              </a:tabLst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Tujuan</a:t>
            </a:r>
            <a:r>
              <a:rPr lang="en-US" sz="2200" b="1">
                <a:latin typeface="Tahoma" pitchFamily="34" charset="0"/>
              </a:rPr>
              <a:t> </a:t>
            </a:r>
            <a:endParaRPr lang="en-US" sz="2400" b="1">
              <a:latin typeface="Tahoma" pitchFamily="34" charset="0"/>
            </a:endParaRP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r>
              <a:rPr lang="en-US" sz="2400" b="1">
                <a:latin typeface="Tahoma" pitchFamily="34" charset="0"/>
              </a:rPr>
              <a:t>	</a:t>
            </a:r>
            <a:r>
              <a:rPr lang="en-US" sz="2000">
                <a:latin typeface="Tahoma" pitchFamily="34" charset="0"/>
              </a:rPr>
              <a:t>Untuk menyajikan data mentah yang diperoleh dari populasi atau sampel menjadi data yang tertata dengan baik, sehingga bermakna informasi bagi pengambilan keputusan manajerial.</a:t>
            </a: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endParaRPr lang="en-US" sz="2000" b="1">
              <a:latin typeface="Tahoma" pitchFamily="34" charset="0"/>
            </a:endParaRPr>
          </a:p>
          <a:p>
            <a:pPr marL="466725" indent="-466725" defTabSz="952500" eaLnBrk="1" hangingPunct="1">
              <a:buFontTx/>
              <a:buChar char="•"/>
              <a:tabLst>
                <a:tab pos="858838" algn="l"/>
                <a:tab pos="1139825" algn="ctr"/>
              </a:tabLst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Contoh-Contoh Perlunya Penyajian Data</a:t>
            </a:r>
            <a:endParaRPr lang="en-US" sz="2400" b="1">
              <a:solidFill>
                <a:schemeClr val="accent1"/>
              </a:solidFill>
              <a:latin typeface="Tahoma" pitchFamily="34" charset="0"/>
            </a:endParaRP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r>
              <a:rPr lang="en-US" sz="2400" b="1">
                <a:latin typeface="Tahoma" pitchFamily="34" charset="0"/>
              </a:rPr>
              <a:t>	</a:t>
            </a:r>
            <a:r>
              <a:rPr lang="en-US" sz="2000">
                <a:latin typeface="Tahoma" pitchFamily="34" charset="0"/>
              </a:rPr>
              <a:t>(a)  Melihat prospek saham-saham sebelum melakukan investasi di</a:t>
            </a: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r>
              <a:rPr lang="en-US" sz="2000">
                <a:latin typeface="Tahoma" pitchFamily="34" charset="0"/>
              </a:rPr>
              <a:t>            pasar modal.</a:t>
            </a: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endParaRPr lang="en-US" sz="2000">
              <a:latin typeface="Tahoma" pitchFamily="34" charset="0"/>
            </a:endParaRP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r>
              <a:rPr lang="en-US" sz="2000">
                <a:latin typeface="Tahoma" pitchFamily="34" charset="0"/>
              </a:rPr>
              <a:t>	(b)  Melihat informasi daftar harga-harga sebelum membeli mobil.</a:t>
            </a:r>
            <a:endParaRPr lang="en-US">
              <a:latin typeface="Tahoma" pitchFamily="34" charset="0"/>
            </a:endParaRPr>
          </a:p>
          <a:p>
            <a:pPr marL="466725" indent="-466725" defTabSz="952500" eaLnBrk="1" hangingPunct="1">
              <a:tabLst>
                <a:tab pos="858838" algn="l"/>
                <a:tab pos="1139825" algn="ctr"/>
              </a:tabLst>
            </a:pPr>
            <a:endParaRPr lang="en-US" sz="2000">
              <a:latin typeface="Tahoma" pitchFamily="34" charset="0"/>
            </a:endParaRPr>
          </a:p>
          <a:p>
            <a:pPr marL="466725" indent="-466725" defTabSz="952500" eaLnBrk="1" hangingPunct="1">
              <a:buFontTx/>
              <a:buChar char="•"/>
              <a:tabLst>
                <a:tab pos="858838" algn="l"/>
                <a:tab pos="1139825" algn="ctr"/>
              </a:tabLst>
            </a:pPr>
            <a:endParaRPr lang="en-US" sz="2400" b="1">
              <a:latin typeface="Tahoma" pitchFamily="34" charset="0"/>
            </a:endParaRPr>
          </a:p>
        </p:txBody>
      </p:sp>
      <p:sp>
        <p:nvSpPr>
          <p:cNvPr id="4102" name="Rectangle 23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A812A-A076-472A-B358-01B3DD71A07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63" y="-152400"/>
            <a:ext cx="7793037" cy="11430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PENGANTAR</a:t>
            </a:r>
            <a:endParaRPr lang="en-US" sz="2200" b="1" dirty="0" smtClean="0">
              <a:solidFill>
                <a:schemeClr val="accent1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200" b="1" smtClean="0">
                <a:solidFill>
                  <a:schemeClr val="accent1"/>
                </a:solidFill>
                <a:cs typeface="Arial" charset="0"/>
              </a:rPr>
              <a:t>Langkah-Langkah dalam Statistik Deskriptif:</a:t>
            </a:r>
            <a:endParaRPr lang="en-US" sz="2400" b="1" smtClean="0">
              <a:solidFill>
                <a:schemeClr val="accent1"/>
              </a:solidFill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 smtClean="0"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(a) Memahami masalah dan jawaban yang diperlukan.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 smtClean="0"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(b) Mengumpulkan data yang sesuai dengan masalah dan tujuan.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 smtClean="0"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(c) Menata data mentah ke dalam distribusi frekuensi.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 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(d) Menyajikan data distribusi secara grafik.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 smtClean="0">
              <a:cs typeface="Arial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>
                <a:cs typeface="Arial" charset="0"/>
              </a:rPr>
              <a:t>(e) Menarik kesimpulan mengenai permasalahan.</a:t>
            </a:r>
            <a:endParaRPr lang="en-US" sz="2000" smtClean="0"/>
          </a:p>
          <a:p>
            <a:pPr marL="457200" indent="-457200" eaLnBrk="1" hangingPunct="1"/>
            <a:endParaRPr lang="en-US" sz="2000" smtClean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880DCF-FAA3-410D-83D3-6558A3405D7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5689600" cy="754062"/>
          </a:xfrm>
        </p:spPr>
        <p:txBody>
          <a:bodyPr/>
          <a:lstStyle/>
          <a:p>
            <a:pPr eaLnBrk="1" hangingPunct="1"/>
            <a:r>
              <a:rPr lang="en-US" sz="2200" b="1" dirty="0" smtClean="0">
                <a:solidFill>
                  <a:schemeClr val="accent1"/>
                </a:solidFill>
              </a:rPr>
              <a:t>OUTLINE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143000" y="1905000"/>
            <a:ext cx="7010400" cy="4267200"/>
            <a:chOff x="720" y="1344"/>
            <a:chExt cx="4416" cy="2688"/>
          </a:xfrm>
        </p:grpSpPr>
        <p:sp>
          <p:nvSpPr>
            <p:cNvPr id="6150" name="Text Box 4"/>
            <p:cNvSpPr txBox="1">
              <a:spLocks noChangeArrowheads="1"/>
            </p:cNvSpPr>
            <p:nvPr/>
          </p:nvSpPr>
          <p:spPr bwMode="auto">
            <a:xfrm>
              <a:off x="1104" y="1344"/>
              <a:ext cx="4032" cy="28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6151" name="Text Box 17"/>
            <p:cNvSpPr txBox="1">
              <a:spLocks noChangeArrowheads="1"/>
            </p:cNvSpPr>
            <p:nvPr/>
          </p:nvSpPr>
          <p:spPr bwMode="auto">
            <a:xfrm>
              <a:off x="3600" y="2832"/>
              <a:ext cx="1536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Penyajian Data dengan MS Excel</a:t>
              </a:r>
            </a:p>
          </p:txBody>
        </p:sp>
        <p:sp>
          <p:nvSpPr>
            <p:cNvPr id="6152" name="Text Box 18"/>
            <p:cNvSpPr txBox="1">
              <a:spLocks noChangeArrowheads="1"/>
            </p:cNvSpPr>
            <p:nvPr/>
          </p:nvSpPr>
          <p:spPr bwMode="auto">
            <a:xfrm>
              <a:off x="3600" y="2212"/>
              <a:ext cx="1536" cy="5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Penyajian Data dengan Grafik</a:t>
              </a:r>
            </a:p>
          </p:txBody>
        </p:sp>
        <p:sp>
          <p:nvSpPr>
            <p:cNvPr id="6153" name="Text Box 19"/>
            <p:cNvSpPr txBox="1">
              <a:spLocks noChangeArrowheads="1"/>
            </p:cNvSpPr>
            <p:nvPr/>
          </p:nvSpPr>
          <p:spPr bwMode="auto">
            <a:xfrm>
              <a:off x="3600" y="1698"/>
              <a:ext cx="1536" cy="41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Distribusi Frekuensi</a:t>
              </a:r>
            </a:p>
          </p:txBody>
        </p:sp>
        <p:sp>
          <p:nvSpPr>
            <p:cNvPr id="6154" name="Text Box 5"/>
            <p:cNvSpPr txBox="1">
              <a:spLocks noChangeArrowheads="1"/>
            </p:cNvSpPr>
            <p:nvPr/>
          </p:nvSpPr>
          <p:spPr bwMode="auto">
            <a:xfrm>
              <a:off x="1073" y="1697"/>
              <a:ext cx="2027" cy="2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6155" name="Text Box 6"/>
            <p:cNvSpPr txBox="1">
              <a:spLocks noChangeArrowheads="1"/>
            </p:cNvSpPr>
            <p:nvPr/>
          </p:nvSpPr>
          <p:spPr bwMode="auto">
            <a:xfrm>
              <a:off x="1089" y="2060"/>
              <a:ext cx="2026" cy="26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6156" name="Text Box 7"/>
            <p:cNvSpPr txBox="1">
              <a:spLocks noChangeArrowheads="1"/>
            </p:cNvSpPr>
            <p:nvPr/>
          </p:nvSpPr>
          <p:spPr bwMode="auto">
            <a:xfrm>
              <a:off x="1089" y="2801"/>
              <a:ext cx="2026" cy="3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6157" name="Text Box 8"/>
            <p:cNvSpPr txBox="1">
              <a:spLocks noChangeArrowheads="1"/>
            </p:cNvSpPr>
            <p:nvPr/>
          </p:nvSpPr>
          <p:spPr bwMode="auto">
            <a:xfrm>
              <a:off x="1089" y="2427"/>
              <a:ext cx="2026" cy="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6158" name="Text Box 9"/>
            <p:cNvSpPr txBox="1">
              <a:spLocks noChangeArrowheads="1"/>
            </p:cNvSpPr>
            <p:nvPr/>
          </p:nvSpPr>
          <p:spPr bwMode="auto">
            <a:xfrm>
              <a:off x="1089" y="3206"/>
              <a:ext cx="2026" cy="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6159" name="Text Box 10"/>
            <p:cNvSpPr txBox="1">
              <a:spLocks noChangeArrowheads="1"/>
            </p:cNvSpPr>
            <p:nvPr/>
          </p:nvSpPr>
          <p:spPr bwMode="auto">
            <a:xfrm>
              <a:off x="1089" y="3571"/>
              <a:ext cx="2026" cy="4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6160" name="Freeform 11"/>
            <p:cNvSpPr>
              <a:spLocks/>
            </p:cNvSpPr>
            <p:nvPr/>
          </p:nvSpPr>
          <p:spPr bwMode="auto">
            <a:xfrm>
              <a:off x="720" y="1488"/>
              <a:ext cx="369" cy="2167"/>
            </a:xfrm>
            <a:custGeom>
              <a:avLst/>
              <a:gdLst>
                <a:gd name="T0" fmla="*/ 189 w 720"/>
                <a:gd name="T1" fmla="*/ 0 h 7020"/>
                <a:gd name="T2" fmla="*/ 0 w 720"/>
                <a:gd name="T3" fmla="*/ 0 h 7020"/>
                <a:gd name="T4" fmla="*/ 0 w 720"/>
                <a:gd name="T5" fmla="*/ 669 h 7020"/>
                <a:gd name="T6" fmla="*/ 0 60000 65536"/>
                <a:gd name="T7" fmla="*/ 0 60000 65536"/>
                <a:gd name="T8" fmla="*/ 0 60000 65536"/>
                <a:gd name="T9" fmla="*/ 0 w 720"/>
                <a:gd name="T10" fmla="*/ 0 h 7020"/>
                <a:gd name="T11" fmla="*/ 720 w 720"/>
                <a:gd name="T12" fmla="*/ 7020 h 70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7020">
                  <a:moveTo>
                    <a:pt x="720" y="0"/>
                  </a:moveTo>
                  <a:lnTo>
                    <a:pt x="0" y="0"/>
                  </a:lnTo>
                  <a:lnTo>
                    <a:pt x="0" y="7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2"/>
            <p:cNvSpPr>
              <a:spLocks noChangeShapeType="1"/>
            </p:cNvSpPr>
            <p:nvPr/>
          </p:nvSpPr>
          <p:spPr bwMode="auto">
            <a:xfrm>
              <a:off x="720" y="3270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3"/>
            <p:cNvSpPr>
              <a:spLocks noChangeShapeType="1"/>
            </p:cNvSpPr>
            <p:nvPr/>
          </p:nvSpPr>
          <p:spPr bwMode="auto">
            <a:xfrm>
              <a:off x="720" y="1488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4"/>
            <p:cNvSpPr>
              <a:spLocks noChangeShapeType="1"/>
            </p:cNvSpPr>
            <p:nvPr/>
          </p:nvSpPr>
          <p:spPr bwMode="auto">
            <a:xfrm>
              <a:off x="720" y="2212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5"/>
            <p:cNvSpPr>
              <a:spLocks noChangeShapeType="1"/>
            </p:cNvSpPr>
            <p:nvPr/>
          </p:nvSpPr>
          <p:spPr bwMode="auto">
            <a:xfrm>
              <a:off x="720" y="2567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6"/>
            <p:cNvSpPr>
              <a:spLocks noChangeShapeType="1"/>
            </p:cNvSpPr>
            <p:nvPr/>
          </p:nvSpPr>
          <p:spPr bwMode="auto">
            <a:xfrm>
              <a:off x="720" y="2932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0"/>
            <p:cNvSpPr>
              <a:spLocks/>
            </p:cNvSpPr>
            <p:nvPr/>
          </p:nvSpPr>
          <p:spPr bwMode="auto">
            <a:xfrm>
              <a:off x="3115" y="1825"/>
              <a:ext cx="461" cy="391"/>
            </a:xfrm>
            <a:custGeom>
              <a:avLst/>
              <a:gdLst>
                <a:gd name="T0" fmla="*/ 0 w 900"/>
                <a:gd name="T1" fmla="*/ 170 h 900"/>
                <a:gd name="T2" fmla="*/ 94 w 900"/>
                <a:gd name="T3" fmla="*/ 170 h 900"/>
                <a:gd name="T4" fmla="*/ 94 w 900"/>
                <a:gd name="T5" fmla="*/ 0 h 900"/>
                <a:gd name="T6" fmla="*/ 236 w 900"/>
                <a:gd name="T7" fmla="*/ 0 h 9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0"/>
                <a:gd name="T13" fmla="*/ 0 h 900"/>
                <a:gd name="T14" fmla="*/ 900 w 900"/>
                <a:gd name="T15" fmla="*/ 900 h 9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0" h="900">
                  <a:moveTo>
                    <a:pt x="0" y="900"/>
                  </a:moveTo>
                  <a:lnTo>
                    <a:pt x="360" y="900"/>
                  </a:lnTo>
                  <a:lnTo>
                    <a:pt x="360" y="0"/>
                  </a:lnTo>
                  <a:lnTo>
                    <a:pt x="90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1"/>
            <p:cNvSpPr>
              <a:spLocks noChangeShapeType="1"/>
            </p:cNvSpPr>
            <p:nvPr/>
          </p:nvSpPr>
          <p:spPr bwMode="auto">
            <a:xfrm>
              <a:off x="3300" y="3024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2"/>
            <p:cNvSpPr>
              <a:spLocks noChangeShapeType="1"/>
            </p:cNvSpPr>
            <p:nvPr/>
          </p:nvSpPr>
          <p:spPr bwMode="auto">
            <a:xfrm>
              <a:off x="3300" y="2400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3"/>
            <p:cNvSpPr>
              <a:spLocks noChangeShapeType="1"/>
            </p:cNvSpPr>
            <p:nvPr/>
          </p:nvSpPr>
          <p:spPr bwMode="auto">
            <a:xfrm>
              <a:off x="3300" y="2164"/>
              <a:ext cx="0" cy="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4"/>
            <p:cNvSpPr>
              <a:spLocks noChangeShapeType="1"/>
            </p:cNvSpPr>
            <p:nvPr/>
          </p:nvSpPr>
          <p:spPr bwMode="auto">
            <a:xfrm>
              <a:off x="720" y="3675"/>
              <a:ext cx="2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Rectangle 28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A90A92-5DDB-4763-8A69-ED8E78B5999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143000" y="9144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1"/>
                </a:solidFill>
                <a:latin typeface="Tahoma" pitchFamily="34" charset="0"/>
              </a:rPr>
              <a:t>DISTRIBUSI FREKUENSI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7620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600" b="1" dirty="0" err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Definisi</a:t>
            </a:r>
            <a:r>
              <a:rPr lang="en-US" sz="2600" b="1" dirty="0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:</a:t>
            </a:r>
          </a:p>
          <a:p>
            <a:pPr marL="457200" indent="-457200" eaLnBrk="1" hangingPunct="1"/>
            <a:endParaRPr lang="en-US" sz="2600" b="1" dirty="0">
              <a:solidFill>
                <a:schemeClr val="accent1"/>
              </a:solidFill>
              <a:latin typeface="Tahoma" pitchFamily="34" charset="0"/>
              <a:cs typeface="Arial" charset="0"/>
            </a:endParaRPr>
          </a:p>
          <a:p>
            <a:pPr marL="457200" indent="-457200" eaLnBrk="1" hangingPunct="1">
              <a:buFontTx/>
              <a:buChar char="•"/>
            </a:pPr>
            <a:r>
              <a:rPr lang="en-US" sz="2600" dirty="0" err="1">
                <a:latin typeface="Tahoma" pitchFamily="34" charset="0"/>
                <a:cs typeface="Arial" charset="0"/>
              </a:rPr>
              <a:t>Adalah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pengelompokan</a:t>
            </a:r>
            <a:r>
              <a:rPr lang="en-US" sz="2600" dirty="0">
                <a:latin typeface="Tahoma" pitchFamily="34" charset="0"/>
                <a:cs typeface="Arial" charset="0"/>
              </a:rPr>
              <a:t> data </a:t>
            </a:r>
            <a:r>
              <a:rPr lang="en-US" sz="2600" dirty="0" err="1">
                <a:latin typeface="Tahoma" pitchFamily="34" charset="0"/>
                <a:cs typeface="Arial" charset="0"/>
              </a:rPr>
              <a:t>ke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dalam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beberapa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kategori</a:t>
            </a:r>
            <a:r>
              <a:rPr lang="en-US" sz="2600" dirty="0">
                <a:latin typeface="Tahoma" pitchFamily="34" charset="0"/>
                <a:cs typeface="Arial" charset="0"/>
              </a:rPr>
              <a:t> yang </a:t>
            </a:r>
            <a:r>
              <a:rPr lang="en-US" sz="2600" dirty="0" err="1">
                <a:latin typeface="Tahoma" pitchFamily="34" charset="0"/>
                <a:cs typeface="Arial" charset="0"/>
              </a:rPr>
              <a:t>menunjukkan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banyaknya</a:t>
            </a:r>
            <a:r>
              <a:rPr lang="en-US" sz="2600" dirty="0">
                <a:latin typeface="Tahoma" pitchFamily="34" charset="0"/>
                <a:cs typeface="Arial" charset="0"/>
              </a:rPr>
              <a:t> data </a:t>
            </a:r>
            <a:r>
              <a:rPr lang="en-US" sz="2600" dirty="0" err="1">
                <a:latin typeface="Tahoma" pitchFamily="34" charset="0"/>
                <a:cs typeface="Arial" charset="0"/>
              </a:rPr>
              <a:t>dalam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setiap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kategori</a:t>
            </a:r>
            <a:endParaRPr lang="en-US" sz="2600" dirty="0">
              <a:latin typeface="Tahoma" pitchFamily="34" charset="0"/>
              <a:cs typeface="Arial" charset="0"/>
            </a:endParaRPr>
          </a:p>
          <a:p>
            <a:pPr marL="457200" indent="-457200" eaLnBrk="1" hangingPunct="1"/>
            <a:endParaRPr lang="en-US" sz="2600" dirty="0">
              <a:latin typeface="Tahoma" pitchFamily="34" charset="0"/>
              <a:cs typeface="Arial" charset="0"/>
            </a:endParaRPr>
          </a:p>
          <a:p>
            <a:pPr marL="457200" indent="-457200" eaLnBrk="1" hangingPunct="1">
              <a:buFontTx/>
              <a:buChar char="•"/>
            </a:pPr>
            <a:r>
              <a:rPr lang="en-US" sz="2600" dirty="0" err="1">
                <a:latin typeface="Tahoma" pitchFamily="34" charset="0"/>
                <a:cs typeface="Arial" charset="0"/>
              </a:rPr>
              <a:t>Setiap</a:t>
            </a:r>
            <a:r>
              <a:rPr lang="en-US" sz="2600" dirty="0">
                <a:latin typeface="Tahoma" pitchFamily="34" charset="0"/>
                <a:cs typeface="Arial" charset="0"/>
              </a:rPr>
              <a:t> data </a:t>
            </a:r>
            <a:r>
              <a:rPr lang="en-US" sz="2600" dirty="0" err="1">
                <a:latin typeface="Tahoma" pitchFamily="34" charset="0"/>
                <a:cs typeface="Arial" charset="0"/>
              </a:rPr>
              <a:t>tidak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dapat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dimasukkan</a:t>
            </a:r>
            <a:r>
              <a:rPr lang="en-US" sz="2600" dirty="0">
                <a:latin typeface="Tahoma" pitchFamily="34" charset="0"/>
                <a:cs typeface="Arial" charset="0"/>
              </a:rPr>
              <a:t>  </a:t>
            </a:r>
            <a:r>
              <a:rPr lang="en-US" sz="2600" dirty="0" err="1">
                <a:latin typeface="Tahoma" pitchFamily="34" charset="0"/>
                <a:cs typeface="Arial" charset="0"/>
              </a:rPr>
              <a:t>ke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dalam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dua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atau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lebih</a:t>
            </a:r>
            <a:r>
              <a:rPr lang="en-US" sz="2600" dirty="0">
                <a:latin typeface="Tahoma" pitchFamily="34" charset="0"/>
                <a:cs typeface="Arial" charset="0"/>
              </a:rPr>
              <a:t> </a:t>
            </a:r>
            <a:r>
              <a:rPr lang="en-US" sz="2600" dirty="0" err="1">
                <a:latin typeface="Tahoma" pitchFamily="34" charset="0"/>
                <a:cs typeface="Arial" charset="0"/>
              </a:rPr>
              <a:t>kategori</a:t>
            </a:r>
            <a:r>
              <a:rPr lang="en-US" sz="2600" dirty="0">
                <a:latin typeface="Tahoma" pitchFamily="34" charset="0"/>
              </a:rPr>
              <a:t> </a:t>
            </a:r>
          </a:p>
          <a:p>
            <a:pPr marL="457200" indent="-457200" eaLnBrk="1" hangingPunct="1"/>
            <a:endParaRPr lang="en-US" sz="2400" dirty="0">
              <a:latin typeface="Tahoma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F1C17-67C2-4E79-A12B-77781AE73C8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62" y="-76200"/>
            <a:ext cx="7793038" cy="11430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DISTRIBUSI FREKUENSI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6200" cy="4343400"/>
          </a:xfrm>
        </p:spPr>
        <p:txBody>
          <a:bodyPr>
            <a:normAutofit lnSpcReduction="10000"/>
          </a:bodyPr>
          <a:lstStyle/>
          <a:p>
            <a:pPr marL="735013" indent="-338138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666750" algn="l"/>
              </a:tabLst>
            </a:pPr>
            <a:r>
              <a:rPr lang="en-US" sz="2200" b="1" dirty="0" err="1" smtClean="0">
                <a:solidFill>
                  <a:schemeClr val="accent1"/>
                </a:solidFill>
              </a:rPr>
              <a:t>Langkah-Langkah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r>
              <a:rPr lang="en-US" sz="2200" b="1" dirty="0" err="1" smtClean="0">
                <a:solidFill>
                  <a:schemeClr val="accent1"/>
                </a:solidFill>
              </a:rPr>
              <a:t>Distribusi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r>
              <a:rPr lang="en-US" sz="2200" b="1" dirty="0" err="1" smtClean="0">
                <a:solidFill>
                  <a:schemeClr val="accent1"/>
                </a:solidFill>
              </a:rPr>
              <a:t>Frekuensi</a:t>
            </a:r>
            <a:r>
              <a:rPr lang="en-US" sz="2200" b="1" dirty="0" smtClean="0">
                <a:solidFill>
                  <a:schemeClr val="accent1"/>
                </a:solidFill>
              </a:rPr>
              <a:t>: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735013" indent="-338138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666750" algn="l"/>
              </a:tabLst>
            </a:pPr>
            <a:endParaRPr lang="en-US" sz="2000" b="1" dirty="0" smtClean="0">
              <a:solidFill>
                <a:schemeClr val="accent1"/>
              </a:solidFill>
            </a:endParaRPr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l"/>
              </a:tabLst>
            </a:pPr>
            <a:r>
              <a:rPr lang="en-US" sz="2000" dirty="0" smtClean="0"/>
              <a:t>a. 	</a:t>
            </a:r>
            <a:r>
              <a:rPr lang="en-US" sz="2000" dirty="0" err="1" smtClean="0"/>
              <a:t>Mengumpulkan</a:t>
            </a:r>
            <a:r>
              <a:rPr lang="en-US" sz="2000" dirty="0" smtClean="0"/>
              <a:t> data</a:t>
            </a:r>
          </a:p>
          <a:p>
            <a:pPr marL="735013" indent="-338138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666750" algn="l"/>
              </a:tabLst>
            </a:pPr>
            <a:endParaRPr lang="en-US" sz="2000" dirty="0" smtClean="0"/>
          </a:p>
          <a:p>
            <a:pPr marL="914400" indent="-506413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l"/>
              </a:tabLst>
            </a:pPr>
            <a:r>
              <a:rPr lang="en-US" sz="2000" dirty="0" smtClean="0"/>
              <a:t>b. 	</a:t>
            </a:r>
            <a:r>
              <a:rPr lang="en-US" sz="2000" dirty="0" err="1" smtClean="0"/>
              <a:t>Mengurutkan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terkecil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terbesar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sebaliknya</a:t>
            </a:r>
            <a:endParaRPr lang="en-US" sz="2000" dirty="0" smtClean="0"/>
          </a:p>
          <a:p>
            <a:pPr marL="735013" indent="-338138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666750" algn="l"/>
              </a:tabLst>
            </a:pPr>
            <a:endParaRPr lang="en-US" sz="2000" dirty="0" smtClean="0"/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865188" algn="l"/>
                <a:tab pos="914400" algn="l"/>
              </a:tabLst>
            </a:pPr>
            <a:r>
              <a:rPr lang="en-US" sz="2000" dirty="0" smtClean="0"/>
              <a:t>c. 	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endParaRPr lang="en-US" sz="2000" dirty="0" smtClean="0"/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865188" algn="l"/>
                <a:tab pos="914400" algn="l"/>
              </a:tabLst>
            </a:pPr>
            <a:r>
              <a:rPr lang="en-US" sz="2000" dirty="0" smtClean="0"/>
              <a:t>	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en-US" sz="2000" dirty="0" smtClean="0"/>
              <a:t>   k = 1 + 3,322 log n</a:t>
            </a:r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865188" algn="l"/>
                <a:tab pos="914400" algn="l"/>
              </a:tabLst>
            </a:pPr>
            <a:r>
              <a:rPr lang="en-US" sz="2000" dirty="0" smtClean="0"/>
              <a:t>	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	2</a:t>
            </a:r>
            <a:r>
              <a:rPr lang="en-US" sz="2000" baseline="30000" dirty="0" smtClean="0"/>
              <a:t>k</a:t>
            </a:r>
            <a:r>
              <a:rPr lang="en-US" sz="2000" dirty="0" smtClean="0"/>
              <a:t>&gt;n;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k=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en-US" sz="2000" dirty="0" smtClean="0"/>
              <a:t>; n =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data</a:t>
            </a:r>
          </a:p>
          <a:p>
            <a:pPr marL="735013" indent="-338138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666750" algn="l"/>
              </a:tabLst>
            </a:pPr>
            <a:endParaRPr lang="en-US" sz="2000" dirty="0" smtClean="0"/>
          </a:p>
          <a:p>
            <a:pPr marL="914400" indent="-517525">
              <a:lnSpc>
                <a:spcPct val="90000"/>
              </a:lnSpc>
              <a:spcBef>
                <a:spcPct val="0"/>
              </a:spcBef>
              <a:buClrTx/>
              <a:buSzTx/>
              <a:buNone/>
              <a:tabLst>
                <a:tab pos="914400" algn="l"/>
              </a:tabLst>
            </a:pPr>
            <a:r>
              <a:rPr lang="en-US" sz="2000" dirty="0" smtClean="0"/>
              <a:t>d. 	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interval </a:t>
            </a:r>
            <a:r>
              <a:rPr lang="en-US" sz="2000" dirty="0" err="1" smtClean="0"/>
              <a:t>kelas</a:t>
            </a:r>
            <a:endParaRPr lang="en-US" sz="2000" dirty="0" smtClean="0"/>
          </a:p>
          <a:p>
            <a:pPr marL="914400" indent="-517525">
              <a:lnSpc>
                <a:spcPct val="90000"/>
              </a:lnSpc>
              <a:spcBef>
                <a:spcPct val="0"/>
              </a:spcBef>
              <a:buClrTx/>
              <a:buSzTx/>
              <a:buNone/>
              <a:tabLst>
                <a:tab pos="914400" algn="l"/>
              </a:tabLst>
            </a:pPr>
            <a:r>
              <a:rPr lang="en-US" sz="2000" dirty="0" smtClean="0"/>
              <a:t>	Interval </a:t>
            </a:r>
            <a:r>
              <a:rPr lang="en-US" sz="2000" dirty="0" err="1" smtClean="0"/>
              <a:t>kelas</a:t>
            </a:r>
            <a:r>
              <a:rPr lang="en-US" sz="2000" dirty="0" smtClean="0"/>
              <a:t> =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tertinggi</a:t>
            </a:r>
            <a:r>
              <a:rPr lang="en-US" sz="2000" dirty="0" smtClean="0"/>
              <a:t> –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terendah</a:t>
            </a:r>
            <a:r>
              <a:rPr lang="en-US" sz="2000" dirty="0" smtClean="0"/>
              <a:t>)/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endParaRPr lang="en-US" sz="2000" dirty="0" smtClean="0"/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l"/>
              </a:tabLst>
            </a:pPr>
            <a:r>
              <a:rPr lang="en-US" sz="2000" dirty="0" smtClean="0"/>
              <a:t> </a:t>
            </a:r>
          </a:p>
          <a:p>
            <a:pPr marL="914400" indent="-517525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865188" algn="l"/>
              </a:tabLst>
            </a:pPr>
            <a:r>
              <a:rPr lang="en-US" sz="2000" dirty="0" smtClean="0"/>
              <a:t>e. 	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penturusan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kelasnya</a:t>
            </a:r>
            <a:endParaRPr lang="en-US" sz="2400" dirty="0" smtClean="0"/>
          </a:p>
          <a:p>
            <a:pPr marL="735013" indent="-338138" eaLnBrk="1" hangingPunct="1">
              <a:lnSpc>
                <a:spcPct val="90000"/>
              </a:lnSpc>
              <a:tabLst>
                <a:tab pos="666750" algn="l"/>
              </a:tabLst>
            </a:pPr>
            <a:endParaRPr lang="en-US" sz="2400" dirty="0" smtClean="0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7620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Penyajian</a:t>
            </a:r>
            <a:r>
              <a:rPr lang="en-US" dirty="0">
                <a:latin typeface="Tahoma" pitchFamily="34" charset="0"/>
              </a:rPr>
              <a:t> Data              					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3C4330-ED15-4073-9208-3CFC4BB811A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chemeClr val="accent1"/>
                </a:solidFill>
                <a:latin typeface="Tahoma" pitchFamily="34" charset="0"/>
              </a:rPr>
              <a:t>CONTOH DISTRIBUSI FREKUENSI SAHAM DI BEI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304800" y="1981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Jumlah</a:t>
            </a:r>
            <a:r>
              <a:rPr lang="en-US" sz="2000" dirty="0">
                <a:latin typeface="Tahoma" pitchFamily="34" charset="0"/>
              </a:rPr>
              <a:t> n = </a:t>
            </a:r>
            <a:r>
              <a:rPr lang="en-US" sz="2000" dirty="0" smtClean="0">
                <a:latin typeface="Tahoma" pitchFamily="34" charset="0"/>
              </a:rPr>
              <a:t>22 </a:t>
            </a:r>
            <a:r>
              <a:rPr lang="en-US" sz="2000" dirty="0" err="1">
                <a:latin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tertinggi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smtClean="0"/>
              <a:t>114,4</a:t>
            </a:r>
            <a:r>
              <a:rPr lang="en-US" sz="2000" dirty="0" smtClean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terendah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smtClean="0"/>
              <a:t>77,0</a:t>
            </a:r>
            <a:endParaRPr lang="en-US" sz="2000" dirty="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Jumlah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kelas</a:t>
            </a:r>
            <a:r>
              <a:rPr lang="en-US" sz="2000" dirty="0">
                <a:latin typeface="Tahoma" pitchFamily="34" charset="0"/>
              </a:rPr>
              <a:t> = 1 + 3,322 log </a:t>
            </a:r>
            <a:r>
              <a:rPr lang="en-US" sz="2000" dirty="0" smtClean="0">
                <a:latin typeface="Tahoma" pitchFamily="34" charset="0"/>
              </a:rPr>
              <a:t>22 </a:t>
            </a:r>
            <a:r>
              <a:rPr lang="en-US" sz="2000" dirty="0">
                <a:latin typeface="Tahoma" pitchFamily="34" charset="0"/>
              </a:rPr>
              <a:t>= </a:t>
            </a:r>
            <a:r>
              <a:rPr lang="en-US" sz="2000" dirty="0" smtClean="0">
                <a:latin typeface="Tahoma" pitchFamily="34" charset="0"/>
              </a:rPr>
              <a:t>5,46 </a:t>
            </a:r>
            <a:r>
              <a:rPr lang="en-US" sz="2000" dirty="0" err="1">
                <a:latin typeface="Tahoma" pitchFamily="34" charset="0"/>
              </a:rPr>
              <a:t>dibulatkan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ke</a:t>
            </a:r>
            <a:r>
              <a:rPr lang="en-US" sz="2000" dirty="0">
                <a:latin typeface="Tahoma" pitchFamily="34" charset="0"/>
              </a:rPr>
              <a:t> 5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>
                <a:latin typeface="Tahoma" pitchFamily="34" charset="0"/>
              </a:rPr>
              <a:t>Interval </a:t>
            </a:r>
            <a:r>
              <a:rPr lang="en-US" sz="2000" dirty="0" err="1">
                <a:latin typeface="Tahoma" pitchFamily="34" charset="0"/>
              </a:rPr>
              <a:t>kelas</a:t>
            </a:r>
            <a:r>
              <a:rPr lang="en-US" sz="2000" dirty="0">
                <a:latin typeface="Tahoma" pitchFamily="34" charset="0"/>
              </a:rPr>
              <a:t> = </a:t>
            </a:r>
            <a:r>
              <a:rPr lang="en-US" sz="2000" dirty="0" smtClean="0">
                <a:latin typeface="Tahoma" pitchFamily="34" charset="0"/>
              </a:rPr>
              <a:t>(114 </a:t>
            </a:r>
            <a:r>
              <a:rPr lang="en-US" sz="2000" dirty="0">
                <a:latin typeface="Tahoma" pitchFamily="34" charset="0"/>
              </a:rPr>
              <a:t>– </a:t>
            </a:r>
            <a:r>
              <a:rPr lang="en-US" sz="2000" dirty="0" smtClean="0">
                <a:latin typeface="Tahoma" pitchFamily="34" charset="0"/>
              </a:rPr>
              <a:t>77)/</a:t>
            </a:r>
            <a:r>
              <a:rPr lang="en-US" sz="2000" dirty="0">
                <a:latin typeface="Tahoma" pitchFamily="34" charset="0"/>
              </a:rPr>
              <a:t>5 = </a:t>
            </a:r>
            <a:r>
              <a:rPr lang="en-US" sz="2000" dirty="0" smtClean="0">
                <a:latin typeface="Tahoma" pitchFamily="34" charset="0"/>
              </a:rPr>
              <a:t>7,4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>
            <a:off x="2325688" y="7721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Rectangle 18"/>
          <p:cNvSpPr>
            <a:spLocks noChangeArrowheads="1"/>
          </p:cNvSpPr>
          <p:nvPr/>
        </p:nvSpPr>
        <p:spPr bwMode="auto">
          <a:xfrm>
            <a:off x="4419600" y="49530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dirty="0">
                <a:latin typeface="Tahoma" pitchFamily="34" charset="0"/>
                <a:cs typeface="Arial" charset="0"/>
                <a:sym typeface="Symbol" pitchFamily="82" charset="2"/>
              </a:rPr>
              <a:t>IIIII </a:t>
            </a:r>
            <a:r>
              <a:rPr lang="en-US" sz="2000" dirty="0" smtClean="0">
                <a:latin typeface="Tahoma" pitchFamily="34" charset="0"/>
                <a:cs typeface="Arial" charset="0"/>
                <a:sym typeface="Symbol" pitchFamily="82" charset="2"/>
              </a:rPr>
              <a:t>II</a:t>
            </a:r>
            <a:endParaRPr lang="en-US" sz="2000" dirty="0">
              <a:latin typeface="Tahoma" pitchFamily="34" charset="0"/>
              <a:cs typeface="Times New Roman" pitchFamily="18" charset="0"/>
            </a:endParaRPr>
          </a:p>
          <a:p>
            <a:endParaRPr lang="en-US" sz="2000" dirty="0">
              <a:latin typeface="Tahoma" pitchFamily="34" charset="0"/>
              <a:cs typeface="Arial" charset="0"/>
              <a:sym typeface="Symbol" pitchFamily="82" charset="2"/>
            </a:endParaRPr>
          </a:p>
        </p:txBody>
      </p:sp>
      <p:sp>
        <p:nvSpPr>
          <p:cNvPr id="9224" name="Rectangle 23"/>
          <p:cNvSpPr>
            <a:spLocks noChangeArrowheads="1"/>
          </p:cNvSpPr>
          <p:nvPr/>
        </p:nvSpPr>
        <p:spPr bwMode="auto">
          <a:xfrm>
            <a:off x="6089650" y="7440613"/>
            <a:ext cx="1028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000">
                <a:latin typeface="Tahoma" pitchFamily="34" charset="0"/>
                <a:cs typeface="Arial" charset="0"/>
                <a:sym typeface="Symbol" pitchFamily="82" charset="2"/>
              </a:rPr>
              <a:t></a:t>
            </a:r>
            <a:r>
              <a:rPr lang="en-US" sz="1000">
                <a:latin typeface="Tahoma" pitchFamily="34" charset="0"/>
                <a:cs typeface="Arial" charset="0"/>
              </a:rPr>
              <a:t>  </a:t>
            </a:r>
            <a:r>
              <a:rPr lang="en-US" sz="1000">
                <a:latin typeface="Tahoma" pitchFamily="34" charset="0"/>
                <a:cs typeface="Arial" charset="0"/>
                <a:sym typeface="Symbol" pitchFamily="82" charset="2"/>
              </a:rPr>
              <a:t></a:t>
            </a:r>
            <a:endParaRPr lang="en-US" sz="1000">
              <a:latin typeface="Tahoma" pitchFamily="34" charset="0"/>
              <a:cs typeface="Times New Roman" pitchFamily="18" charset="0"/>
            </a:endParaRPr>
          </a:p>
          <a:p>
            <a:endParaRPr lang="en-US" sz="1000">
              <a:latin typeface="Tahoma" pitchFamily="34" charset="0"/>
              <a:cs typeface="Arial" charset="0"/>
              <a:sym typeface="Symbol" pitchFamily="82" charset="2"/>
            </a:endParaRP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57200" y="3200400"/>
            <a:ext cx="8001000" cy="3200400"/>
            <a:chOff x="-3" y="-3"/>
            <a:chExt cx="2814" cy="2406"/>
          </a:xfrm>
        </p:grpSpPr>
        <p:grpSp>
          <p:nvGrpSpPr>
            <p:cNvPr id="3" name="Group 81"/>
            <p:cNvGrpSpPr>
              <a:grpSpLocks/>
            </p:cNvGrpSpPr>
            <p:nvPr/>
          </p:nvGrpSpPr>
          <p:grpSpPr bwMode="auto">
            <a:xfrm>
              <a:off x="0" y="0"/>
              <a:ext cx="2808" cy="2400"/>
              <a:chOff x="0" y="0"/>
              <a:chExt cx="2808" cy="2400"/>
            </a:xfrm>
          </p:grpSpPr>
          <p:grpSp>
            <p:nvGrpSpPr>
              <p:cNvPr id="4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516" cy="480"/>
                <a:chOff x="0" y="0"/>
                <a:chExt cx="516" cy="480"/>
              </a:xfrm>
            </p:grpSpPr>
            <p:sp>
              <p:nvSpPr>
                <p:cNvPr id="9300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43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Kelas ke-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301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1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6"/>
              <p:cNvGrpSpPr>
                <a:grpSpLocks/>
              </p:cNvGrpSpPr>
              <p:nvPr/>
            </p:nvGrpSpPr>
            <p:grpSpPr bwMode="auto">
              <a:xfrm>
                <a:off x="516" y="0"/>
                <a:ext cx="752" cy="480"/>
                <a:chOff x="516" y="0"/>
                <a:chExt cx="752" cy="480"/>
              </a:xfrm>
            </p:grpSpPr>
            <p:sp>
              <p:nvSpPr>
                <p:cNvPr id="9298" name="Rectangle 8"/>
                <p:cNvSpPr>
                  <a:spLocks noChangeArrowheads="1"/>
                </p:cNvSpPr>
                <p:nvPr/>
              </p:nvSpPr>
              <p:spPr bwMode="auto">
                <a:xfrm>
                  <a:off x="559" y="0"/>
                  <a:ext cx="666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Interval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99" name="Rectangle 35"/>
                <p:cNvSpPr>
                  <a:spLocks noChangeArrowheads="1"/>
                </p:cNvSpPr>
                <p:nvPr/>
              </p:nvSpPr>
              <p:spPr bwMode="auto">
                <a:xfrm>
                  <a:off x="516" y="0"/>
                  <a:ext cx="75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8"/>
              <p:cNvGrpSpPr>
                <a:grpSpLocks/>
              </p:cNvGrpSpPr>
              <p:nvPr/>
            </p:nvGrpSpPr>
            <p:grpSpPr bwMode="auto">
              <a:xfrm>
                <a:off x="1268" y="0"/>
                <a:ext cx="734" cy="480"/>
                <a:chOff x="1268" y="0"/>
                <a:chExt cx="734" cy="480"/>
              </a:xfrm>
            </p:grpSpPr>
            <p:sp>
              <p:nvSpPr>
                <p:cNvPr id="9296" name="Rectangle 9"/>
                <p:cNvSpPr>
                  <a:spLocks noChangeArrowheads="1"/>
                </p:cNvSpPr>
                <p:nvPr/>
              </p:nvSpPr>
              <p:spPr bwMode="auto">
                <a:xfrm>
                  <a:off x="1311" y="0"/>
                  <a:ext cx="648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Frekuensi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97" name="Rectangle 37"/>
                <p:cNvSpPr>
                  <a:spLocks noChangeArrowheads="1"/>
                </p:cNvSpPr>
                <p:nvPr/>
              </p:nvSpPr>
              <p:spPr bwMode="auto">
                <a:xfrm>
                  <a:off x="1268" y="0"/>
                  <a:ext cx="73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40"/>
              <p:cNvGrpSpPr>
                <a:grpSpLocks/>
              </p:cNvGrpSpPr>
              <p:nvPr/>
            </p:nvGrpSpPr>
            <p:grpSpPr bwMode="auto">
              <a:xfrm>
                <a:off x="2002" y="0"/>
                <a:ext cx="806" cy="480"/>
                <a:chOff x="2002" y="0"/>
                <a:chExt cx="806" cy="480"/>
              </a:xfrm>
            </p:grpSpPr>
            <p:sp>
              <p:nvSpPr>
                <p:cNvPr id="9294" name="Rectangle 10"/>
                <p:cNvSpPr>
                  <a:spLocks noChangeArrowheads="1"/>
                </p:cNvSpPr>
                <p:nvPr/>
              </p:nvSpPr>
              <p:spPr bwMode="auto">
                <a:xfrm>
                  <a:off x="2045" y="0"/>
                  <a:ext cx="72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Jumlah Frekuensi (F)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95" name="Rectangle 39"/>
                <p:cNvSpPr>
                  <a:spLocks noChangeArrowheads="1"/>
                </p:cNvSpPr>
                <p:nvPr/>
              </p:nvSpPr>
              <p:spPr bwMode="auto">
                <a:xfrm>
                  <a:off x="2002" y="0"/>
                  <a:ext cx="8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42"/>
              <p:cNvGrpSpPr>
                <a:grpSpLocks/>
              </p:cNvGrpSpPr>
              <p:nvPr/>
            </p:nvGrpSpPr>
            <p:grpSpPr bwMode="auto">
              <a:xfrm>
                <a:off x="0" y="480"/>
                <a:ext cx="516" cy="384"/>
                <a:chOff x="0" y="480"/>
                <a:chExt cx="516" cy="384"/>
              </a:xfrm>
            </p:grpSpPr>
            <p:sp>
              <p:nvSpPr>
                <p:cNvPr id="9292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480"/>
                  <a:ext cx="43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1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93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4"/>
              <p:cNvGrpSpPr>
                <a:grpSpLocks/>
              </p:cNvGrpSpPr>
              <p:nvPr/>
            </p:nvGrpSpPr>
            <p:grpSpPr bwMode="auto">
              <a:xfrm>
                <a:off x="516" y="480"/>
                <a:ext cx="752" cy="384"/>
                <a:chOff x="516" y="480"/>
                <a:chExt cx="752" cy="384"/>
              </a:xfrm>
            </p:grpSpPr>
            <p:sp>
              <p:nvSpPr>
                <p:cNvPr id="9290" name="Rectangle 12"/>
                <p:cNvSpPr>
                  <a:spLocks noChangeArrowheads="1"/>
                </p:cNvSpPr>
                <p:nvPr/>
              </p:nvSpPr>
              <p:spPr bwMode="auto">
                <a:xfrm>
                  <a:off x="559" y="480"/>
                  <a:ext cx="66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/>
                    <a:t>77,0–84,4</a:t>
                  </a:r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91" name="Rectangle 43"/>
                <p:cNvSpPr>
                  <a:spLocks noChangeArrowheads="1"/>
                </p:cNvSpPr>
                <p:nvPr/>
              </p:nvSpPr>
              <p:spPr bwMode="auto">
                <a:xfrm>
                  <a:off x="516" y="480"/>
                  <a:ext cx="75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46"/>
              <p:cNvGrpSpPr>
                <a:grpSpLocks/>
              </p:cNvGrpSpPr>
              <p:nvPr/>
            </p:nvGrpSpPr>
            <p:grpSpPr bwMode="auto">
              <a:xfrm>
                <a:off x="1268" y="480"/>
                <a:ext cx="734" cy="384"/>
                <a:chOff x="1268" y="480"/>
                <a:chExt cx="734" cy="384"/>
              </a:xfrm>
            </p:grpSpPr>
            <p:sp>
              <p:nvSpPr>
                <p:cNvPr id="9288" name="Rectangle 13"/>
                <p:cNvSpPr>
                  <a:spLocks noChangeArrowheads="1"/>
                </p:cNvSpPr>
                <p:nvPr/>
              </p:nvSpPr>
              <p:spPr bwMode="auto">
                <a:xfrm>
                  <a:off x="1311" y="480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>
                      <a:latin typeface="Tahoma" pitchFamily="34" charset="0"/>
                      <a:cs typeface="Arial" charset="0"/>
                      <a:sym typeface="Symbol" pitchFamily="82" charset="2"/>
                    </a:rPr>
                    <a:t>III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9289" name="Rectangle 45"/>
                <p:cNvSpPr>
                  <a:spLocks noChangeArrowheads="1"/>
                </p:cNvSpPr>
                <p:nvPr/>
              </p:nvSpPr>
              <p:spPr bwMode="auto">
                <a:xfrm>
                  <a:off x="1268" y="480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8"/>
              <p:cNvGrpSpPr>
                <a:grpSpLocks/>
              </p:cNvGrpSpPr>
              <p:nvPr/>
            </p:nvGrpSpPr>
            <p:grpSpPr bwMode="auto">
              <a:xfrm>
                <a:off x="2002" y="480"/>
                <a:ext cx="806" cy="384"/>
                <a:chOff x="2002" y="480"/>
                <a:chExt cx="806" cy="384"/>
              </a:xfrm>
            </p:grpSpPr>
            <p:sp>
              <p:nvSpPr>
                <p:cNvPr id="9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2045" y="480"/>
                  <a:ext cx="72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latin typeface="Tahoma" pitchFamily="34" charset="0"/>
                      <a:cs typeface="Arial" charset="0"/>
                    </a:rPr>
                    <a:t>3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87" name="Rectangle 47"/>
                <p:cNvSpPr>
                  <a:spLocks noChangeArrowheads="1"/>
                </p:cNvSpPr>
                <p:nvPr/>
              </p:nvSpPr>
              <p:spPr bwMode="auto">
                <a:xfrm>
                  <a:off x="2002" y="480"/>
                  <a:ext cx="80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50"/>
              <p:cNvGrpSpPr>
                <a:grpSpLocks/>
              </p:cNvGrpSpPr>
              <p:nvPr/>
            </p:nvGrpSpPr>
            <p:grpSpPr bwMode="auto">
              <a:xfrm>
                <a:off x="0" y="864"/>
                <a:ext cx="516" cy="384"/>
                <a:chOff x="0" y="864"/>
                <a:chExt cx="516" cy="384"/>
              </a:xfrm>
            </p:grpSpPr>
            <p:sp>
              <p:nvSpPr>
                <p:cNvPr id="9284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864"/>
                  <a:ext cx="43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2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85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2"/>
              <p:cNvGrpSpPr>
                <a:grpSpLocks/>
              </p:cNvGrpSpPr>
              <p:nvPr/>
            </p:nvGrpSpPr>
            <p:grpSpPr bwMode="auto">
              <a:xfrm>
                <a:off x="516" y="864"/>
                <a:ext cx="752" cy="384"/>
                <a:chOff x="516" y="864"/>
                <a:chExt cx="752" cy="384"/>
              </a:xfrm>
            </p:grpSpPr>
            <p:sp>
              <p:nvSpPr>
                <p:cNvPr id="9282" name="Rectangle 16"/>
                <p:cNvSpPr>
                  <a:spLocks noChangeArrowheads="1"/>
                </p:cNvSpPr>
                <p:nvPr/>
              </p:nvSpPr>
              <p:spPr bwMode="auto">
                <a:xfrm>
                  <a:off x="559" y="864"/>
                  <a:ext cx="66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/>
                    <a:t>84,5–91,9</a:t>
                  </a:r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83" name="Rectangle 51"/>
                <p:cNvSpPr>
                  <a:spLocks noChangeArrowheads="1"/>
                </p:cNvSpPr>
                <p:nvPr/>
              </p:nvSpPr>
              <p:spPr bwMode="auto">
                <a:xfrm>
                  <a:off x="516" y="864"/>
                  <a:ext cx="75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54"/>
              <p:cNvGrpSpPr>
                <a:grpSpLocks/>
              </p:cNvGrpSpPr>
              <p:nvPr/>
            </p:nvGrpSpPr>
            <p:grpSpPr bwMode="auto">
              <a:xfrm>
                <a:off x="1268" y="864"/>
                <a:ext cx="734" cy="384"/>
                <a:chOff x="1268" y="864"/>
                <a:chExt cx="734" cy="384"/>
              </a:xfrm>
            </p:grpSpPr>
            <p:sp>
              <p:nvSpPr>
                <p:cNvPr id="9280" name="Rectangle 17"/>
                <p:cNvSpPr>
                  <a:spLocks noChangeArrowheads="1"/>
                </p:cNvSpPr>
                <p:nvPr/>
              </p:nvSpPr>
              <p:spPr bwMode="auto">
                <a:xfrm>
                  <a:off x="1311" y="864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281" name="Rectangle 53"/>
                <p:cNvSpPr>
                  <a:spLocks noChangeArrowheads="1"/>
                </p:cNvSpPr>
                <p:nvPr/>
              </p:nvSpPr>
              <p:spPr bwMode="auto">
                <a:xfrm>
                  <a:off x="1268" y="864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56"/>
              <p:cNvGrpSpPr>
                <a:grpSpLocks/>
              </p:cNvGrpSpPr>
              <p:nvPr/>
            </p:nvGrpSpPr>
            <p:grpSpPr bwMode="auto">
              <a:xfrm>
                <a:off x="2002" y="864"/>
                <a:ext cx="806" cy="384"/>
                <a:chOff x="2002" y="864"/>
                <a:chExt cx="806" cy="384"/>
              </a:xfrm>
            </p:grpSpPr>
            <p:sp>
              <p:nvSpPr>
                <p:cNvPr id="9278" name="Rectangle 19"/>
                <p:cNvSpPr>
                  <a:spLocks noChangeArrowheads="1"/>
                </p:cNvSpPr>
                <p:nvPr/>
              </p:nvSpPr>
              <p:spPr bwMode="auto">
                <a:xfrm>
                  <a:off x="2045" y="864"/>
                  <a:ext cx="72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79" name="Rectangle 55"/>
                <p:cNvSpPr>
                  <a:spLocks noChangeArrowheads="1"/>
                </p:cNvSpPr>
                <p:nvPr/>
              </p:nvSpPr>
              <p:spPr bwMode="auto">
                <a:xfrm>
                  <a:off x="2002" y="864"/>
                  <a:ext cx="80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58"/>
              <p:cNvGrpSpPr>
                <a:grpSpLocks/>
              </p:cNvGrpSpPr>
              <p:nvPr/>
            </p:nvGrpSpPr>
            <p:grpSpPr bwMode="auto">
              <a:xfrm>
                <a:off x="0" y="1248"/>
                <a:ext cx="516" cy="384"/>
                <a:chOff x="0" y="1248"/>
                <a:chExt cx="516" cy="384"/>
              </a:xfrm>
            </p:grpSpPr>
            <p:sp>
              <p:nvSpPr>
                <p:cNvPr id="9276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1248"/>
                  <a:ext cx="43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3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77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0"/>
              <p:cNvGrpSpPr>
                <a:grpSpLocks/>
              </p:cNvGrpSpPr>
              <p:nvPr/>
            </p:nvGrpSpPr>
            <p:grpSpPr bwMode="auto">
              <a:xfrm>
                <a:off x="516" y="1248"/>
                <a:ext cx="752" cy="384"/>
                <a:chOff x="516" y="1248"/>
                <a:chExt cx="752" cy="384"/>
              </a:xfrm>
            </p:grpSpPr>
            <p:sp>
              <p:nvSpPr>
                <p:cNvPr id="9274" name="Rectangle 21"/>
                <p:cNvSpPr>
                  <a:spLocks noChangeArrowheads="1"/>
                </p:cNvSpPr>
                <p:nvPr/>
              </p:nvSpPr>
              <p:spPr bwMode="auto">
                <a:xfrm>
                  <a:off x="559" y="1248"/>
                  <a:ext cx="66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/>
                    <a:t>92,0–99,4</a:t>
                  </a:r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75" name="Rectangle 59"/>
                <p:cNvSpPr>
                  <a:spLocks noChangeArrowheads="1"/>
                </p:cNvSpPr>
                <p:nvPr/>
              </p:nvSpPr>
              <p:spPr bwMode="auto">
                <a:xfrm>
                  <a:off x="516" y="1248"/>
                  <a:ext cx="75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62"/>
              <p:cNvGrpSpPr>
                <a:grpSpLocks/>
              </p:cNvGrpSpPr>
              <p:nvPr/>
            </p:nvGrpSpPr>
            <p:grpSpPr bwMode="auto">
              <a:xfrm>
                <a:off x="1268" y="1248"/>
                <a:ext cx="734" cy="384"/>
                <a:chOff x="1268" y="1248"/>
                <a:chExt cx="734" cy="384"/>
              </a:xfrm>
            </p:grpSpPr>
            <p:sp>
              <p:nvSpPr>
                <p:cNvPr id="9272" name="Rectangle 22"/>
                <p:cNvSpPr>
                  <a:spLocks noChangeArrowheads="1"/>
                </p:cNvSpPr>
                <p:nvPr/>
              </p:nvSpPr>
              <p:spPr bwMode="auto">
                <a:xfrm>
                  <a:off x="1311" y="1248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273" name="Rectangle 61"/>
                <p:cNvSpPr>
                  <a:spLocks noChangeArrowheads="1"/>
                </p:cNvSpPr>
                <p:nvPr/>
              </p:nvSpPr>
              <p:spPr bwMode="auto">
                <a:xfrm>
                  <a:off x="1268" y="1248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64"/>
              <p:cNvGrpSpPr>
                <a:grpSpLocks/>
              </p:cNvGrpSpPr>
              <p:nvPr/>
            </p:nvGrpSpPr>
            <p:grpSpPr bwMode="auto">
              <a:xfrm>
                <a:off x="2002" y="1248"/>
                <a:ext cx="806" cy="384"/>
                <a:chOff x="2002" y="1248"/>
                <a:chExt cx="806" cy="384"/>
              </a:xfrm>
            </p:grpSpPr>
            <p:sp>
              <p:nvSpPr>
                <p:cNvPr id="9270" name="Rectangle 24"/>
                <p:cNvSpPr>
                  <a:spLocks noChangeArrowheads="1"/>
                </p:cNvSpPr>
                <p:nvPr/>
              </p:nvSpPr>
              <p:spPr bwMode="auto">
                <a:xfrm>
                  <a:off x="2045" y="1248"/>
                  <a:ext cx="72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latin typeface="Tahoma" pitchFamily="34" charset="0"/>
                      <a:cs typeface="Arial" charset="0"/>
                    </a:rPr>
                    <a:t>7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71" name="Rectangle 63"/>
                <p:cNvSpPr>
                  <a:spLocks noChangeArrowheads="1"/>
                </p:cNvSpPr>
                <p:nvPr/>
              </p:nvSpPr>
              <p:spPr bwMode="auto">
                <a:xfrm>
                  <a:off x="2002" y="1248"/>
                  <a:ext cx="80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66"/>
              <p:cNvGrpSpPr>
                <a:grpSpLocks/>
              </p:cNvGrpSpPr>
              <p:nvPr/>
            </p:nvGrpSpPr>
            <p:grpSpPr bwMode="auto">
              <a:xfrm>
                <a:off x="0" y="1632"/>
                <a:ext cx="516" cy="384"/>
                <a:chOff x="0" y="1632"/>
                <a:chExt cx="516" cy="384"/>
              </a:xfrm>
            </p:grpSpPr>
            <p:sp>
              <p:nvSpPr>
                <p:cNvPr id="9268" name="Rectangle 25"/>
                <p:cNvSpPr>
                  <a:spLocks noChangeArrowheads="1"/>
                </p:cNvSpPr>
                <p:nvPr/>
              </p:nvSpPr>
              <p:spPr bwMode="auto">
                <a:xfrm>
                  <a:off x="43" y="1632"/>
                  <a:ext cx="43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69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1632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68"/>
              <p:cNvGrpSpPr>
                <a:grpSpLocks/>
              </p:cNvGrpSpPr>
              <p:nvPr/>
            </p:nvGrpSpPr>
            <p:grpSpPr bwMode="auto">
              <a:xfrm>
                <a:off x="516" y="1632"/>
                <a:ext cx="752" cy="384"/>
                <a:chOff x="516" y="1632"/>
                <a:chExt cx="752" cy="384"/>
              </a:xfrm>
            </p:grpSpPr>
            <p:sp>
              <p:nvSpPr>
                <p:cNvPr id="9266" name="Rectangle 26"/>
                <p:cNvSpPr>
                  <a:spLocks noChangeArrowheads="1"/>
                </p:cNvSpPr>
                <p:nvPr/>
              </p:nvSpPr>
              <p:spPr bwMode="auto">
                <a:xfrm>
                  <a:off x="559" y="1632"/>
                  <a:ext cx="66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/>
                    <a:t>99,5–106,9</a:t>
                  </a:r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67" name="Rectangle 67"/>
                <p:cNvSpPr>
                  <a:spLocks noChangeArrowheads="1"/>
                </p:cNvSpPr>
                <p:nvPr/>
              </p:nvSpPr>
              <p:spPr bwMode="auto">
                <a:xfrm>
                  <a:off x="516" y="1632"/>
                  <a:ext cx="75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70"/>
              <p:cNvGrpSpPr>
                <a:grpSpLocks/>
              </p:cNvGrpSpPr>
              <p:nvPr/>
            </p:nvGrpSpPr>
            <p:grpSpPr bwMode="auto">
              <a:xfrm>
                <a:off x="1268" y="1632"/>
                <a:ext cx="734" cy="384"/>
                <a:chOff x="1268" y="1632"/>
                <a:chExt cx="734" cy="384"/>
              </a:xfrm>
            </p:grpSpPr>
            <p:sp>
              <p:nvSpPr>
                <p:cNvPr id="9264" name="Rectangle 27"/>
                <p:cNvSpPr>
                  <a:spLocks noChangeArrowheads="1"/>
                </p:cNvSpPr>
                <p:nvPr/>
              </p:nvSpPr>
              <p:spPr bwMode="auto">
                <a:xfrm>
                  <a:off x="1311" y="1632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>
                      <a:latin typeface="Tahoma" pitchFamily="34" charset="0"/>
                      <a:cs typeface="Arial" charset="0"/>
                      <a:sym typeface="Symbol" pitchFamily="82" charset="2"/>
                    </a:rPr>
                    <a:t>IIII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92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68" y="1632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72"/>
              <p:cNvGrpSpPr>
                <a:grpSpLocks/>
              </p:cNvGrpSpPr>
              <p:nvPr/>
            </p:nvGrpSpPr>
            <p:grpSpPr bwMode="auto">
              <a:xfrm>
                <a:off x="2002" y="1632"/>
                <a:ext cx="806" cy="384"/>
                <a:chOff x="2002" y="1632"/>
                <a:chExt cx="806" cy="384"/>
              </a:xfrm>
            </p:grpSpPr>
            <p:sp>
              <p:nvSpPr>
                <p:cNvPr id="9262" name="Rectangle 28"/>
                <p:cNvSpPr>
                  <a:spLocks noChangeArrowheads="1"/>
                </p:cNvSpPr>
                <p:nvPr/>
              </p:nvSpPr>
              <p:spPr bwMode="auto">
                <a:xfrm>
                  <a:off x="2045" y="1632"/>
                  <a:ext cx="72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63" name="Rectangle 71"/>
                <p:cNvSpPr>
                  <a:spLocks noChangeArrowheads="1"/>
                </p:cNvSpPr>
                <p:nvPr/>
              </p:nvSpPr>
              <p:spPr bwMode="auto">
                <a:xfrm>
                  <a:off x="2002" y="1632"/>
                  <a:ext cx="80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74"/>
              <p:cNvGrpSpPr>
                <a:grpSpLocks/>
              </p:cNvGrpSpPr>
              <p:nvPr/>
            </p:nvGrpSpPr>
            <p:grpSpPr bwMode="auto">
              <a:xfrm>
                <a:off x="0" y="2016"/>
                <a:ext cx="516" cy="384"/>
                <a:chOff x="0" y="2016"/>
                <a:chExt cx="516" cy="384"/>
              </a:xfrm>
            </p:grpSpPr>
            <p:sp>
              <p:nvSpPr>
                <p:cNvPr id="9260" name="Rectangle 29"/>
                <p:cNvSpPr>
                  <a:spLocks noChangeArrowheads="1"/>
                </p:cNvSpPr>
                <p:nvPr/>
              </p:nvSpPr>
              <p:spPr bwMode="auto">
                <a:xfrm>
                  <a:off x="43" y="2016"/>
                  <a:ext cx="43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latin typeface="Tahoma" pitchFamily="34" charset="0"/>
                      <a:cs typeface="Arial" charset="0"/>
                    </a:rPr>
                    <a:t>5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9261" name="Rectangle 73"/>
                <p:cNvSpPr>
                  <a:spLocks noChangeArrowheads="1"/>
                </p:cNvSpPr>
                <p:nvPr/>
              </p:nvSpPr>
              <p:spPr bwMode="auto">
                <a:xfrm>
                  <a:off x="0" y="2016"/>
                  <a:ext cx="51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6"/>
              <p:cNvGrpSpPr>
                <a:grpSpLocks/>
              </p:cNvGrpSpPr>
              <p:nvPr/>
            </p:nvGrpSpPr>
            <p:grpSpPr bwMode="auto">
              <a:xfrm>
                <a:off x="516" y="2016"/>
                <a:ext cx="752" cy="384"/>
                <a:chOff x="516" y="2016"/>
                <a:chExt cx="752" cy="384"/>
              </a:xfrm>
            </p:grpSpPr>
            <p:sp>
              <p:nvSpPr>
                <p:cNvPr id="9258" name="Rectangle 30"/>
                <p:cNvSpPr>
                  <a:spLocks noChangeArrowheads="1"/>
                </p:cNvSpPr>
                <p:nvPr/>
              </p:nvSpPr>
              <p:spPr bwMode="auto">
                <a:xfrm>
                  <a:off x="559" y="2016"/>
                  <a:ext cx="66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/>
                    <a:t>107,0–114,4</a:t>
                  </a:r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59" name="Rectangle 75"/>
                <p:cNvSpPr>
                  <a:spLocks noChangeArrowheads="1"/>
                </p:cNvSpPr>
                <p:nvPr/>
              </p:nvSpPr>
              <p:spPr bwMode="auto">
                <a:xfrm>
                  <a:off x="516" y="2016"/>
                  <a:ext cx="75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78"/>
              <p:cNvGrpSpPr>
                <a:grpSpLocks/>
              </p:cNvGrpSpPr>
              <p:nvPr/>
            </p:nvGrpSpPr>
            <p:grpSpPr bwMode="auto">
              <a:xfrm>
                <a:off x="1268" y="2016"/>
                <a:ext cx="734" cy="384"/>
                <a:chOff x="1268" y="2016"/>
                <a:chExt cx="734" cy="384"/>
              </a:xfrm>
            </p:grpSpPr>
            <p:sp>
              <p:nvSpPr>
                <p:cNvPr id="9256" name="Rectangle 31"/>
                <p:cNvSpPr>
                  <a:spLocks noChangeArrowheads="1"/>
                </p:cNvSpPr>
                <p:nvPr/>
              </p:nvSpPr>
              <p:spPr bwMode="auto">
                <a:xfrm>
                  <a:off x="1311" y="2016"/>
                  <a:ext cx="64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 smtClean="0">
                      <a:latin typeface="Tahoma" pitchFamily="34" charset="0"/>
                      <a:cs typeface="Arial" charset="0"/>
                      <a:sym typeface="Symbol" pitchFamily="82" charset="2"/>
                    </a:rPr>
                    <a:t>IIII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  <a:cs typeface="Arial" charset="0"/>
                    <a:sym typeface="Symbol" pitchFamily="82" charset="2"/>
                  </a:endParaRPr>
                </a:p>
              </p:txBody>
            </p:sp>
            <p:sp>
              <p:nvSpPr>
                <p:cNvPr id="9257" name="Rectangle 77"/>
                <p:cNvSpPr>
                  <a:spLocks noChangeArrowheads="1"/>
                </p:cNvSpPr>
                <p:nvPr/>
              </p:nvSpPr>
              <p:spPr bwMode="auto">
                <a:xfrm>
                  <a:off x="1268" y="2016"/>
                  <a:ext cx="73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80"/>
              <p:cNvGrpSpPr>
                <a:grpSpLocks/>
              </p:cNvGrpSpPr>
              <p:nvPr/>
            </p:nvGrpSpPr>
            <p:grpSpPr bwMode="auto">
              <a:xfrm>
                <a:off x="2002" y="2016"/>
                <a:ext cx="806" cy="384"/>
                <a:chOff x="2002" y="2016"/>
                <a:chExt cx="806" cy="384"/>
              </a:xfrm>
            </p:grpSpPr>
            <p:sp>
              <p:nvSpPr>
                <p:cNvPr id="9254" name="Rectangle 32"/>
                <p:cNvSpPr>
                  <a:spLocks noChangeArrowheads="1"/>
                </p:cNvSpPr>
                <p:nvPr/>
              </p:nvSpPr>
              <p:spPr bwMode="auto">
                <a:xfrm>
                  <a:off x="2045" y="2016"/>
                  <a:ext cx="72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latin typeface="Tahoma" pitchFamily="34" charset="0"/>
                      <a:cs typeface="Arial" charset="0"/>
                    </a:rPr>
                    <a:t>4</a:t>
                  </a:r>
                  <a:endParaRPr lang="en-US" sz="2000" dirty="0">
                    <a:latin typeface="Tahoma" pitchFamily="34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>
                    <a:latin typeface="Tahoma" pitchFamily="34" charset="0"/>
                  </a:endParaRPr>
                </a:p>
              </p:txBody>
            </p:sp>
            <p:sp>
              <p:nvSpPr>
                <p:cNvPr id="9255" name="Rectangle 79"/>
                <p:cNvSpPr>
                  <a:spLocks noChangeArrowheads="1"/>
                </p:cNvSpPr>
                <p:nvPr/>
              </p:nvSpPr>
              <p:spPr bwMode="auto">
                <a:xfrm>
                  <a:off x="2002" y="2016"/>
                  <a:ext cx="80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9229" name="Rectangle 82"/>
            <p:cNvSpPr>
              <a:spLocks noChangeArrowheads="1"/>
            </p:cNvSpPr>
            <p:nvPr/>
          </p:nvSpPr>
          <p:spPr bwMode="auto">
            <a:xfrm>
              <a:off x="-3" y="-3"/>
              <a:ext cx="2814" cy="240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26" name="Rectangle 84"/>
          <p:cNvSpPr>
            <a:spLocks noChangeArrowheads="1"/>
          </p:cNvSpPr>
          <p:nvPr/>
        </p:nvSpPr>
        <p:spPr bwMode="auto">
          <a:xfrm>
            <a:off x="4572000" y="4419600"/>
            <a:ext cx="1028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dirty="0" smtClean="0">
                <a:latin typeface="Tahoma" pitchFamily="34" charset="0"/>
                <a:cs typeface="Arial" charset="0"/>
                <a:sym typeface="Symbol" pitchFamily="82" charset="2"/>
              </a:rPr>
              <a:t>IIII</a:t>
            </a:r>
            <a:endParaRPr lang="en-US" sz="2000" dirty="0">
              <a:latin typeface="Tahoma" pitchFamily="34" charset="0"/>
              <a:cs typeface="Times New Roman" pitchFamily="18" charset="0"/>
            </a:endParaRPr>
          </a:p>
          <a:p>
            <a:endParaRPr lang="en-US" sz="2000" dirty="0">
              <a:latin typeface="Tahoma" pitchFamily="34" charset="0"/>
              <a:cs typeface="Arial" charset="0"/>
              <a:sym typeface="Symbol" pitchFamily="82" charset="2"/>
            </a:endParaRPr>
          </a:p>
        </p:txBody>
      </p:sp>
      <p:sp>
        <p:nvSpPr>
          <p:cNvPr id="9227" name="Rectangle 86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78DA53-3404-49CD-8F8C-C721D9DD253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DISTRIBUSI FREKUENSI RELATIF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82296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	Definisi:</a:t>
            </a:r>
            <a:r>
              <a:rPr lang="en-US" sz="2000" b="1">
                <a:solidFill>
                  <a:schemeClr val="accent1"/>
                </a:solidFill>
                <a:latin typeface="Tahoma" pitchFamily="34" charset="0"/>
              </a:rPr>
              <a:t> </a:t>
            </a:r>
          </a:p>
          <a:p>
            <a:pPr marL="457200" indent="-457200" eaLnBrk="1" hangingPunct="1"/>
            <a:r>
              <a:rPr lang="en-US">
                <a:latin typeface="Tahoma" pitchFamily="34" charset="0"/>
              </a:rPr>
              <a:t>	</a:t>
            </a:r>
            <a:r>
              <a:rPr lang="en-US" sz="2000">
                <a:latin typeface="Tahoma" pitchFamily="34" charset="0"/>
              </a:rPr>
              <a:t>Frekuensi Relatif adalah frekuensi relatif setiap kelas dibandingkan dengan frekuensi totalnya.</a:t>
            </a:r>
          </a:p>
          <a:p>
            <a:pPr marL="457200" indent="-457200" eaLnBrk="1" hangingPunct="1"/>
            <a:endParaRPr lang="en-US" sz="2000">
              <a:latin typeface="Tahoma" pitchFamily="34" charset="0"/>
            </a:endParaRPr>
          </a:p>
          <a:p>
            <a:pPr marL="457200" indent="-457200" eaLnBrk="1" hangingPunct="1"/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	</a:t>
            </a:r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Contoh:</a:t>
            </a:r>
            <a:endParaRPr lang="en-US" sz="2000" b="1">
              <a:solidFill>
                <a:schemeClr val="accent1"/>
              </a:solidFill>
              <a:latin typeface="Tahoma" pitchFamily="34" charset="0"/>
            </a:endParaRP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457200" y="3276600"/>
            <a:ext cx="8458200" cy="3200400"/>
            <a:chOff x="480" y="1920"/>
            <a:chExt cx="4992" cy="1968"/>
          </a:xfrm>
        </p:grpSpPr>
        <p:grpSp>
          <p:nvGrpSpPr>
            <p:cNvPr id="3" name="Group 95"/>
            <p:cNvGrpSpPr>
              <a:grpSpLocks/>
            </p:cNvGrpSpPr>
            <p:nvPr/>
          </p:nvGrpSpPr>
          <p:grpSpPr bwMode="auto">
            <a:xfrm>
              <a:off x="485" y="1922"/>
              <a:ext cx="4982" cy="1964"/>
              <a:chOff x="0" y="0"/>
              <a:chExt cx="3049" cy="2496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0" y="0"/>
                <a:ext cx="446" cy="576"/>
                <a:chOff x="0" y="0"/>
                <a:chExt cx="446" cy="576"/>
              </a:xfrm>
            </p:grpSpPr>
            <p:sp>
              <p:nvSpPr>
                <p:cNvPr id="10338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60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 Kelas ke-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39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46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446" y="0"/>
                <a:ext cx="590" cy="576"/>
                <a:chOff x="446" y="0"/>
                <a:chExt cx="590" cy="576"/>
              </a:xfrm>
            </p:grpSpPr>
            <p:sp>
              <p:nvSpPr>
                <p:cNvPr id="10336" name="Rectangle 6"/>
                <p:cNvSpPr>
                  <a:spLocks noChangeArrowheads="1"/>
                </p:cNvSpPr>
                <p:nvPr/>
              </p:nvSpPr>
              <p:spPr bwMode="auto">
                <a:xfrm>
                  <a:off x="489" y="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Interval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37" name="Rectangle 37"/>
                <p:cNvSpPr>
                  <a:spLocks noChangeArrowheads="1"/>
                </p:cNvSpPr>
                <p:nvPr/>
              </p:nvSpPr>
              <p:spPr bwMode="auto">
                <a:xfrm>
                  <a:off x="446" y="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0"/>
              <p:cNvGrpSpPr>
                <a:grpSpLocks/>
              </p:cNvGrpSpPr>
              <p:nvPr/>
            </p:nvGrpSpPr>
            <p:grpSpPr bwMode="auto">
              <a:xfrm>
                <a:off x="1036" y="0"/>
                <a:ext cx="662" cy="576"/>
                <a:chOff x="1036" y="0"/>
                <a:chExt cx="662" cy="576"/>
              </a:xfrm>
            </p:grpSpPr>
            <p:sp>
              <p:nvSpPr>
                <p:cNvPr id="10334" name="Rectangle 7"/>
                <p:cNvSpPr>
                  <a:spLocks noChangeArrowheads="1"/>
                </p:cNvSpPr>
                <p:nvPr/>
              </p:nvSpPr>
              <p:spPr bwMode="auto">
                <a:xfrm>
                  <a:off x="1079" y="0"/>
                  <a:ext cx="576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Jumlah </a:t>
                  </a:r>
                  <a:r>
                    <a:rPr lang="en-US">
                      <a:cs typeface="Arial" charset="0"/>
                    </a:rPr>
                    <a:t>Frekuensi (F)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35" name="Rectangle 39"/>
                <p:cNvSpPr>
                  <a:spLocks noChangeArrowheads="1"/>
                </p:cNvSpPr>
                <p:nvPr/>
              </p:nvSpPr>
              <p:spPr bwMode="auto">
                <a:xfrm>
                  <a:off x="1036" y="0"/>
                  <a:ext cx="662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42"/>
              <p:cNvGrpSpPr>
                <a:grpSpLocks/>
              </p:cNvGrpSpPr>
              <p:nvPr/>
            </p:nvGrpSpPr>
            <p:grpSpPr bwMode="auto">
              <a:xfrm>
                <a:off x="1698" y="0"/>
                <a:ext cx="590" cy="576"/>
                <a:chOff x="1698" y="0"/>
                <a:chExt cx="590" cy="576"/>
              </a:xfrm>
            </p:grpSpPr>
            <p:sp>
              <p:nvSpPr>
                <p:cNvPr id="10332" name="Rectangle 8"/>
                <p:cNvSpPr>
                  <a:spLocks noChangeArrowheads="1"/>
                </p:cNvSpPr>
                <p:nvPr/>
              </p:nvSpPr>
              <p:spPr bwMode="auto">
                <a:xfrm>
                  <a:off x="1741" y="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Frekuensi Relatif (%)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33" name="Rectangle 41"/>
                <p:cNvSpPr>
                  <a:spLocks noChangeArrowheads="1"/>
                </p:cNvSpPr>
                <p:nvPr/>
              </p:nvSpPr>
              <p:spPr bwMode="auto">
                <a:xfrm>
                  <a:off x="1698" y="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44"/>
              <p:cNvGrpSpPr>
                <a:grpSpLocks/>
              </p:cNvGrpSpPr>
              <p:nvPr/>
            </p:nvGrpSpPr>
            <p:grpSpPr bwMode="auto">
              <a:xfrm>
                <a:off x="2288" y="0"/>
                <a:ext cx="761" cy="576"/>
                <a:chOff x="2288" y="0"/>
                <a:chExt cx="761" cy="576"/>
              </a:xfrm>
            </p:grpSpPr>
            <p:sp>
              <p:nvSpPr>
                <p:cNvPr id="10330" name="Rectangle 9"/>
                <p:cNvSpPr>
                  <a:spLocks noChangeArrowheads="1"/>
                </p:cNvSpPr>
                <p:nvPr/>
              </p:nvSpPr>
              <p:spPr bwMode="auto">
                <a:xfrm>
                  <a:off x="2331" y="0"/>
                  <a:ext cx="675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Keterangan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31" name="Rectangle 43"/>
                <p:cNvSpPr>
                  <a:spLocks noChangeArrowheads="1"/>
                </p:cNvSpPr>
                <p:nvPr/>
              </p:nvSpPr>
              <p:spPr bwMode="auto">
                <a:xfrm>
                  <a:off x="2288" y="0"/>
                  <a:ext cx="761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6"/>
              <p:cNvGrpSpPr>
                <a:grpSpLocks/>
              </p:cNvGrpSpPr>
              <p:nvPr/>
            </p:nvGrpSpPr>
            <p:grpSpPr bwMode="auto">
              <a:xfrm>
                <a:off x="0" y="576"/>
                <a:ext cx="446" cy="384"/>
                <a:chOff x="0" y="576"/>
                <a:chExt cx="446" cy="384"/>
              </a:xfrm>
            </p:grpSpPr>
            <p:sp>
              <p:nvSpPr>
                <p:cNvPr id="10328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576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1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29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446" y="576"/>
                <a:ext cx="590" cy="384"/>
                <a:chOff x="446" y="576"/>
                <a:chExt cx="590" cy="384"/>
              </a:xfrm>
            </p:grpSpPr>
            <p:sp>
              <p:nvSpPr>
                <p:cNvPr id="10326" name="Rectangle 11"/>
                <p:cNvSpPr>
                  <a:spLocks noChangeArrowheads="1"/>
                </p:cNvSpPr>
                <p:nvPr/>
              </p:nvSpPr>
              <p:spPr bwMode="auto">
                <a:xfrm>
                  <a:off x="489" y="576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77,0–84,4</a:t>
                  </a:r>
                </a:p>
              </p:txBody>
            </p:sp>
            <p:sp>
              <p:nvSpPr>
                <p:cNvPr id="10327" name="Rectangle 47"/>
                <p:cNvSpPr>
                  <a:spLocks noChangeArrowheads="1"/>
                </p:cNvSpPr>
                <p:nvPr/>
              </p:nvSpPr>
              <p:spPr bwMode="auto">
                <a:xfrm>
                  <a:off x="446" y="576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1036" y="576"/>
                <a:ext cx="662" cy="384"/>
                <a:chOff x="1036" y="576"/>
                <a:chExt cx="662" cy="384"/>
              </a:xfrm>
            </p:grpSpPr>
            <p:sp>
              <p:nvSpPr>
                <p:cNvPr id="103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079" y="576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3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25" name="Rectangle 49"/>
                <p:cNvSpPr>
                  <a:spLocks noChangeArrowheads="1"/>
                </p:cNvSpPr>
                <p:nvPr/>
              </p:nvSpPr>
              <p:spPr bwMode="auto">
                <a:xfrm>
                  <a:off x="1036" y="576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1698" y="576"/>
                <a:ext cx="590" cy="384"/>
                <a:chOff x="1698" y="576"/>
                <a:chExt cx="590" cy="384"/>
              </a:xfrm>
            </p:grpSpPr>
            <p:sp>
              <p:nvSpPr>
                <p:cNvPr id="10322" name="Rectangle 13"/>
                <p:cNvSpPr>
                  <a:spLocks noChangeArrowheads="1"/>
                </p:cNvSpPr>
                <p:nvPr/>
              </p:nvSpPr>
              <p:spPr bwMode="auto">
                <a:xfrm>
                  <a:off x="1741" y="576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cs typeface="Arial" charset="0"/>
                    </a:rPr>
                    <a:t>1</a:t>
                  </a:r>
                  <a:r>
                    <a:rPr lang="id-ID" sz="2000" dirty="0" smtClean="0">
                      <a:cs typeface="Arial" charset="0"/>
                    </a:rPr>
                    <a:t>4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23" name="Rectangle 51"/>
                <p:cNvSpPr>
                  <a:spLocks noChangeArrowheads="1"/>
                </p:cNvSpPr>
                <p:nvPr/>
              </p:nvSpPr>
              <p:spPr bwMode="auto">
                <a:xfrm>
                  <a:off x="1698" y="576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>
                <a:off x="2288" y="576"/>
                <a:ext cx="761" cy="384"/>
                <a:chOff x="2288" y="576"/>
                <a:chExt cx="761" cy="384"/>
              </a:xfrm>
            </p:grpSpPr>
            <p:sp>
              <p:nvSpPr>
                <p:cNvPr id="10320" name="Rectangle 14"/>
                <p:cNvSpPr>
                  <a:spLocks noChangeArrowheads="1"/>
                </p:cNvSpPr>
                <p:nvPr/>
              </p:nvSpPr>
              <p:spPr bwMode="auto">
                <a:xfrm>
                  <a:off x="2331" y="576"/>
                  <a:ext cx="67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>
                      <a:cs typeface="Arial" charset="0"/>
                    </a:rPr>
                    <a:t>(</a:t>
                  </a:r>
                  <a:r>
                    <a:rPr lang="en-US" sz="2000" dirty="0" smtClean="0">
                      <a:cs typeface="Arial" charset="0"/>
                    </a:rPr>
                    <a:t>3/22) </a:t>
                  </a:r>
                  <a:r>
                    <a:rPr lang="en-US" sz="2000" dirty="0" smtClean="0"/>
                    <a:t>×</a:t>
                  </a:r>
                  <a:r>
                    <a:rPr lang="en-US" sz="2000" dirty="0" smtClean="0">
                      <a:cs typeface="Arial" charset="0"/>
                    </a:rPr>
                    <a:t> </a:t>
                  </a:r>
                  <a:r>
                    <a:rPr lang="en-US" sz="2000" dirty="0">
                      <a:cs typeface="Arial" charset="0"/>
                    </a:rPr>
                    <a:t>100%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21" name="Rectangle 53"/>
                <p:cNvSpPr>
                  <a:spLocks noChangeArrowheads="1"/>
                </p:cNvSpPr>
                <p:nvPr/>
              </p:nvSpPr>
              <p:spPr bwMode="auto">
                <a:xfrm>
                  <a:off x="2288" y="576"/>
                  <a:ext cx="76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56"/>
              <p:cNvGrpSpPr>
                <a:grpSpLocks/>
              </p:cNvGrpSpPr>
              <p:nvPr/>
            </p:nvGrpSpPr>
            <p:grpSpPr bwMode="auto">
              <a:xfrm>
                <a:off x="0" y="960"/>
                <a:ext cx="446" cy="384"/>
                <a:chOff x="0" y="960"/>
                <a:chExt cx="446" cy="384"/>
              </a:xfrm>
            </p:grpSpPr>
            <p:sp>
              <p:nvSpPr>
                <p:cNvPr id="10318" name="Rectangle 15"/>
                <p:cNvSpPr>
                  <a:spLocks noChangeArrowheads="1"/>
                </p:cNvSpPr>
                <p:nvPr/>
              </p:nvSpPr>
              <p:spPr bwMode="auto">
                <a:xfrm>
                  <a:off x="43" y="960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2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19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960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58"/>
              <p:cNvGrpSpPr>
                <a:grpSpLocks/>
              </p:cNvGrpSpPr>
              <p:nvPr/>
            </p:nvGrpSpPr>
            <p:grpSpPr bwMode="auto">
              <a:xfrm>
                <a:off x="446" y="960"/>
                <a:ext cx="590" cy="384"/>
                <a:chOff x="446" y="960"/>
                <a:chExt cx="590" cy="384"/>
              </a:xfrm>
            </p:grpSpPr>
            <p:sp>
              <p:nvSpPr>
                <p:cNvPr id="10316" name="Rectangle 16"/>
                <p:cNvSpPr>
                  <a:spLocks noChangeArrowheads="1"/>
                </p:cNvSpPr>
                <p:nvPr/>
              </p:nvSpPr>
              <p:spPr bwMode="auto">
                <a:xfrm>
                  <a:off x="489" y="960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84,5–91,9</a:t>
                  </a:r>
                </a:p>
              </p:txBody>
            </p:sp>
            <p:sp>
              <p:nvSpPr>
                <p:cNvPr id="10317" name="Rectangle 57"/>
                <p:cNvSpPr>
                  <a:spLocks noChangeArrowheads="1"/>
                </p:cNvSpPr>
                <p:nvPr/>
              </p:nvSpPr>
              <p:spPr bwMode="auto">
                <a:xfrm>
                  <a:off x="446" y="960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60"/>
              <p:cNvGrpSpPr>
                <a:grpSpLocks/>
              </p:cNvGrpSpPr>
              <p:nvPr/>
            </p:nvGrpSpPr>
            <p:grpSpPr bwMode="auto">
              <a:xfrm>
                <a:off x="1036" y="960"/>
                <a:ext cx="662" cy="384"/>
                <a:chOff x="1036" y="960"/>
                <a:chExt cx="662" cy="384"/>
              </a:xfrm>
            </p:grpSpPr>
            <p:sp>
              <p:nvSpPr>
                <p:cNvPr id="10314" name="Rectangle 17"/>
                <p:cNvSpPr>
                  <a:spLocks noChangeArrowheads="1"/>
                </p:cNvSpPr>
                <p:nvPr/>
              </p:nvSpPr>
              <p:spPr bwMode="auto">
                <a:xfrm>
                  <a:off x="1079" y="960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15" name="Rectangle 59"/>
                <p:cNvSpPr>
                  <a:spLocks noChangeArrowheads="1"/>
                </p:cNvSpPr>
                <p:nvPr/>
              </p:nvSpPr>
              <p:spPr bwMode="auto">
                <a:xfrm>
                  <a:off x="1036" y="960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>
                <a:off x="1698" y="960"/>
                <a:ext cx="590" cy="384"/>
                <a:chOff x="1698" y="960"/>
                <a:chExt cx="590" cy="384"/>
              </a:xfrm>
            </p:grpSpPr>
            <p:sp>
              <p:nvSpPr>
                <p:cNvPr id="10312" name="Rectangle 18"/>
                <p:cNvSpPr>
                  <a:spLocks noChangeArrowheads="1"/>
                </p:cNvSpPr>
                <p:nvPr/>
              </p:nvSpPr>
              <p:spPr bwMode="auto">
                <a:xfrm>
                  <a:off x="1741" y="960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id-ID" sz="2000" dirty="0" smtClean="0">
                      <a:latin typeface="Garamond" pitchFamily="18" charset="0"/>
                      <a:cs typeface="Arial" charset="0"/>
                    </a:rPr>
                    <a:t>18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13" name="Rectangle 61"/>
                <p:cNvSpPr>
                  <a:spLocks noChangeArrowheads="1"/>
                </p:cNvSpPr>
                <p:nvPr/>
              </p:nvSpPr>
              <p:spPr bwMode="auto">
                <a:xfrm>
                  <a:off x="1698" y="960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64"/>
              <p:cNvGrpSpPr>
                <a:grpSpLocks/>
              </p:cNvGrpSpPr>
              <p:nvPr/>
            </p:nvGrpSpPr>
            <p:grpSpPr bwMode="auto">
              <a:xfrm>
                <a:off x="2288" y="960"/>
                <a:ext cx="761" cy="384"/>
                <a:chOff x="2288" y="960"/>
                <a:chExt cx="761" cy="384"/>
              </a:xfrm>
            </p:grpSpPr>
            <p:sp>
              <p:nvSpPr>
                <p:cNvPr id="10310" name="Rectangle 19"/>
                <p:cNvSpPr>
                  <a:spLocks noChangeArrowheads="1"/>
                </p:cNvSpPr>
                <p:nvPr/>
              </p:nvSpPr>
              <p:spPr bwMode="auto">
                <a:xfrm>
                  <a:off x="2331" y="960"/>
                  <a:ext cx="67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>
                      <a:cs typeface="Arial" charset="0"/>
                    </a:rPr>
                    <a:t>(4/22) </a:t>
                  </a:r>
                  <a:r>
                    <a:rPr lang="en-US" sz="2000" dirty="0" smtClean="0"/>
                    <a:t>×</a:t>
                  </a:r>
                  <a:r>
                    <a:rPr lang="en-US" sz="2000" dirty="0" smtClean="0">
                      <a:cs typeface="Arial" charset="0"/>
                    </a:rPr>
                    <a:t> </a:t>
                  </a:r>
                  <a:r>
                    <a:rPr lang="en-US" sz="2000" dirty="0">
                      <a:cs typeface="Arial" charset="0"/>
                    </a:rPr>
                    <a:t>100%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11" name="Rectangle 63"/>
                <p:cNvSpPr>
                  <a:spLocks noChangeArrowheads="1"/>
                </p:cNvSpPr>
                <p:nvPr/>
              </p:nvSpPr>
              <p:spPr bwMode="auto">
                <a:xfrm>
                  <a:off x="2288" y="960"/>
                  <a:ext cx="76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66"/>
              <p:cNvGrpSpPr>
                <a:grpSpLocks/>
              </p:cNvGrpSpPr>
              <p:nvPr/>
            </p:nvGrpSpPr>
            <p:grpSpPr bwMode="auto">
              <a:xfrm>
                <a:off x="0" y="1344"/>
                <a:ext cx="446" cy="384"/>
                <a:chOff x="0" y="1344"/>
                <a:chExt cx="446" cy="384"/>
              </a:xfrm>
            </p:grpSpPr>
            <p:sp>
              <p:nvSpPr>
                <p:cNvPr id="10308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1344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3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09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1344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68"/>
              <p:cNvGrpSpPr>
                <a:grpSpLocks/>
              </p:cNvGrpSpPr>
              <p:nvPr/>
            </p:nvGrpSpPr>
            <p:grpSpPr bwMode="auto">
              <a:xfrm>
                <a:off x="446" y="1344"/>
                <a:ext cx="590" cy="384"/>
                <a:chOff x="446" y="1344"/>
                <a:chExt cx="590" cy="384"/>
              </a:xfrm>
            </p:grpSpPr>
            <p:sp>
              <p:nvSpPr>
                <p:cNvPr id="10306" name="Rectangle 21"/>
                <p:cNvSpPr>
                  <a:spLocks noChangeArrowheads="1"/>
                </p:cNvSpPr>
                <p:nvPr/>
              </p:nvSpPr>
              <p:spPr bwMode="auto">
                <a:xfrm>
                  <a:off x="489" y="1344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/>
                    <a:t>92,0–99,4</a:t>
                  </a:r>
                </a:p>
              </p:txBody>
            </p:sp>
            <p:sp>
              <p:nvSpPr>
                <p:cNvPr id="10307" name="Rectangle 67"/>
                <p:cNvSpPr>
                  <a:spLocks noChangeArrowheads="1"/>
                </p:cNvSpPr>
                <p:nvPr/>
              </p:nvSpPr>
              <p:spPr bwMode="auto">
                <a:xfrm>
                  <a:off x="446" y="1344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0"/>
              <p:cNvGrpSpPr>
                <a:grpSpLocks/>
              </p:cNvGrpSpPr>
              <p:nvPr/>
            </p:nvGrpSpPr>
            <p:grpSpPr bwMode="auto">
              <a:xfrm>
                <a:off x="1036" y="1344"/>
                <a:ext cx="662" cy="384"/>
                <a:chOff x="1036" y="1344"/>
                <a:chExt cx="662" cy="384"/>
              </a:xfrm>
            </p:grpSpPr>
            <p:sp>
              <p:nvSpPr>
                <p:cNvPr id="10304" name="Rectangle 22"/>
                <p:cNvSpPr>
                  <a:spLocks noChangeArrowheads="1"/>
                </p:cNvSpPr>
                <p:nvPr/>
              </p:nvSpPr>
              <p:spPr bwMode="auto">
                <a:xfrm>
                  <a:off x="1079" y="1344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7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305" name="Rectangle 69"/>
                <p:cNvSpPr>
                  <a:spLocks noChangeArrowheads="1"/>
                </p:cNvSpPr>
                <p:nvPr/>
              </p:nvSpPr>
              <p:spPr bwMode="auto">
                <a:xfrm>
                  <a:off x="1036" y="1344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72"/>
              <p:cNvGrpSpPr>
                <a:grpSpLocks/>
              </p:cNvGrpSpPr>
              <p:nvPr/>
            </p:nvGrpSpPr>
            <p:grpSpPr bwMode="auto">
              <a:xfrm>
                <a:off x="1698" y="1344"/>
                <a:ext cx="590" cy="384"/>
                <a:chOff x="1698" y="1344"/>
                <a:chExt cx="590" cy="384"/>
              </a:xfrm>
            </p:grpSpPr>
            <p:sp>
              <p:nvSpPr>
                <p:cNvPr id="10302" name="Rectangle 23"/>
                <p:cNvSpPr>
                  <a:spLocks noChangeArrowheads="1"/>
                </p:cNvSpPr>
                <p:nvPr/>
              </p:nvSpPr>
              <p:spPr bwMode="auto">
                <a:xfrm>
                  <a:off x="1741" y="1344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 dirty="0" smtClean="0">
                      <a:cs typeface="Arial" charset="0"/>
                    </a:rPr>
                    <a:t>3</a:t>
                  </a:r>
                  <a:r>
                    <a:rPr lang="id-ID" sz="2000" dirty="0" smtClean="0">
                      <a:cs typeface="Arial" charset="0"/>
                    </a:rPr>
                    <a:t>2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03" name="Rectangle 71"/>
                <p:cNvSpPr>
                  <a:spLocks noChangeArrowheads="1"/>
                </p:cNvSpPr>
                <p:nvPr/>
              </p:nvSpPr>
              <p:spPr bwMode="auto">
                <a:xfrm>
                  <a:off x="1698" y="1344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74"/>
              <p:cNvGrpSpPr>
                <a:grpSpLocks/>
              </p:cNvGrpSpPr>
              <p:nvPr/>
            </p:nvGrpSpPr>
            <p:grpSpPr bwMode="auto">
              <a:xfrm>
                <a:off x="2288" y="1344"/>
                <a:ext cx="761" cy="384"/>
                <a:chOff x="2288" y="1344"/>
                <a:chExt cx="761" cy="384"/>
              </a:xfrm>
            </p:grpSpPr>
            <p:sp>
              <p:nvSpPr>
                <p:cNvPr id="10300" name="Rectangle 24"/>
                <p:cNvSpPr>
                  <a:spLocks noChangeArrowheads="1"/>
                </p:cNvSpPr>
                <p:nvPr/>
              </p:nvSpPr>
              <p:spPr bwMode="auto">
                <a:xfrm>
                  <a:off x="2331" y="1344"/>
                  <a:ext cx="67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>
                      <a:cs typeface="Arial" charset="0"/>
                    </a:rPr>
                    <a:t>(7/22) </a:t>
                  </a:r>
                  <a:r>
                    <a:rPr lang="en-US" sz="2000" dirty="0" smtClean="0"/>
                    <a:t>×</a:t>
                  </a:r>
                  <a:r>
                    <a:rPr lang="en-US" sz="2000" dirty="0" smtClean="0">
                      <a:cs typeface="Arial" charset="0"/>
                    </a:rPr>
                    <a:t> </a:t>
                  </a:r>
                  <a:r>
                    <a:rPr lang="en-US" sz="2000" dirty="0">
                      <a:cs typeface="Arial" charset="0"/>
                    </a:rPr>
                    <a:t>100%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301" name="Rectangle 73"/>
                <p:cNvSpPr>
                  <a:spLocks noChangeArrowheads="1"/>
                </p:cNvSpPr>
                <p:nvPr/>
              </p:nvSpPr>
              <p:spPr bwMode="auto">
                <a:xfrm>
                  <a:off x="2288" y="1344"/>
                  <a:ext cx="76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76"/>
              <p:cNvGrpSpPr>
                <a:grpSpLocks/>
              </p:cNvGrpSpPr>
              <p:nvPr/>
            </p:nvGrpSpPr>
            <p:grpSpPr bwMode="auto">
              <a:xfrm>
                <a:off x="0" y="1728"/>
                <a:ext cx="446" cy="384"/>
                <a:chOff x="0" y="1728"/>
                <a:chExt cx="446" cy="384"/>
              </a:xfrm>
            </p:grpSpPr>
            <p:sp>
              <p:nvSpPr>
                <p:cNvPr id="10298" name="Rectangle 25"/>
                <p:cNvSpPr>
                  <a:spLocks noChangeArrowheads="1"/>
                </p:cNvSpPr>
                <p:nvPr/>
              </p:nvSpPr>
              <p:spPr bwMode="auto">
                <a:xfrm>
                  <a:off x="43" y="1728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299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1728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8"/>
              <p:cNvGrpSpPr>
                <a:grpSpLocks/>
              </p:cNvGrpSpPr>
              <p:nvPr/>
            </p:nvGrpSpPr>
            <p:grpSpPr bwMode="auto">
              <a:xfrm>
                <a:off x="446" y="1728"/>
                <a:ext cx="590" cy="384"/>
                <a:chOff x="446" y="1728"/>
                <a:chExt cx="590" cy="384"/>
              </a:xfrm>
            </p:grpSpPr>
            <p:sp>
              <p:nvSpPr>
                <p:cNvPr id="10296" name="Rectangle 26"/>
                <p:cNvSpPr>
                  <a:spLocks noChangeArrowheads="1"/>
                </p:cNvSpPr>
                <p:nvPr/>
              </p:nvSpPr>
              <p:spPr bwMode="auto">
                <a:xfrm>
                  <a:off x="489" y="1728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/>
                    <a:t>99,5–106,9</a:t>
                  </a:r>
                </a:p>
              </p:txBody>
            </p:sp>
            <p:sp>
              <p:nvSpPr>
                <p:cNvPr id="10297" name="Rectangle 77"/>
                <p:cNvSpPr>
                  <a:spLocks noChangeArrowheads="1"/>
                </p:cNvSpPr>
                <p:nvPr/>
              </p:nvSpPr>
              <p:spPr bwMode="auto">
                <a:xfrm>
                  <a:off x="446" y="1728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80"/>
              <p:cNvGrpSpPr>
                <a:grpSpLocks/>
              </p:cNvGrpSpPr>
              <p:nvPr/>
            </p:nvGrpSpPr>
            <p:grpSpPr bwMode="auto">
              <a:xfrm>
                <a:off x="1036" y="1728"/>
                <a:ext cx="662" cy="384"/>
                <a:chOff x="1036" y="1728"/>
                <a:chExt cx="662" cy="384"/>
              </a:xfrm>
            </p:grpSpPr>
            <p:sp>
              <p:nvSpPr>
                <p:cNvPr id="10294" name="Rectangle 27"/>
                <p:cNvSpPr>
                  <a:spLocks noChangeArrowheads="1"/>
                </p:cNvSpPr>
                <p:nvPr/>
              </p:nvSpPr>
              <p:spPr bwMode="auto">
                <a:xfrm>
                  <a:off x="1079" y="1728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295" name="Rectangle 79"/>
                <p:cNvSpPr>
                  <a:spLocks noChangeArrowheads="1"/>
                </p:cNvSpPr>
                <p:nvPr/>
              </p:nvSpPr>
              <p:spPr bwMode="auto">
                <a:xfrm>
                  <a:off x="1036" y="1728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82"/>
              <p:cNvGrpSpPr>
                <a:grpSpLocks/>
              </p:cNvGrpSpPr>
              <p:nvPr/>
            </p:nvGrpSpPr>
            <p:grpSpPr bwMode="auto">
              <a:xfrm>
                <a:off x="1698" y="1728"/>
                <a:ext cx="590" cy="384"/>
                <a:chOff x="1698" y="1728"/>
                <a:chExt cx="590" cy="384"/>
              </a:xfrm>
            </p:grpSpPr>
            <p:sp>
              <p:nvSpPr>
                <p:cNvPr id="10292" name="Rectangle 28"/>
                <p:cNvSpPr>
                  <a:spLocks noChangeArrowheads="1"/>
                </p:cNvSpPr>
                <p:nvPr/>
              </p:nvSpPr>
              <p:spPr bwMode="auto">
                <a:xfrm>
                  <a:off x="1741" y="1728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id-ID" sz="2000" dirty="0" smtClean="0">
                      <a:latin typeface="Garamond" pitchFamily="18" charset="0"/>
                      <a:cs typeface="Arial" charset="0"/>
                    </a:rPr>
                    <a:t>18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293" name="Rectangle 81"/>
                <p:cNvSpPr>
                  <a:spLocks noChangeArrowheads="1"/>
                </p:cNvSpPr>
                <p:nvPr/>
              </p:nvSpPr>
              <p:spPr bwMode="auto">
                <a:xfrm>
                  <a:off x="1698" y="1728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84"/>
              <p:cNvGrpSpPr>
                <a:grpSpLocks/>
              </p:cNvGrpSpPr>
              <p:nvPr/>
            </p:nvGrpSpPr>
            <p:grpSpPr bwMode="auto">
              <a:xfrm>
                <a:off x="2288" y="1728"/>
                <a:ext cx="761" cy="384"/>
                <a:chOff x="2288" y="1728"/>
                <a:chExt cx="761" cy="384"/>
              </a:xfrm>
            </p:grpSpPr>
            <p:sp>
              <p:nvSpPr>
                <p:cNvPr id="10290" name="Rectangle 29"/>
                <p:cNvSpPr>
                  <a:spLocks noChangeArrowheads="1"/>
                </p:cNvSpPr>
                <p:nvPr/>
              </p:nvSpPr>
              <p:spPr bwMode="auto">
                <a:xfrm>
                  <a:off x="2331" y="1728"/>
                  <a:ext cx="67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>
                      <a:cs typeface="Arial" charset="0"/>
                    </a:rPr>
                    <a:t>(4/22) </a:t>
                  </a:r>
                  <a:r>
                    <a:rPr lang="en-US" sz="2000" dirty="0" smtClean="0"/>
                    <a:t>×</a:t>
                  </a:r>
                  <a:r>
                    <a:rPr lang="en-US" sz="2000" dirty="0" smtClean="0">
                      <a:cs typeface="Arial" charset="0"/>
                    </a:rPr>
                    <a:t> </a:t>
                  </a:r>
                  <a:r>
                    <a:rPr lang="en-US" sz="2000" dirty="0">
                      <a:cs typeface="Arial" charset="0"/>
                    </a:rPr>
                    <a:t>100%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291" name="Rectangle 83"/>
                <p:cNvSpPr>
                  <a:spLocks noChangeArrowheads="1"/>
                </p:cNvSpPr>
                <p:nvPr/>
              </p:nvSpPr>
              <p:spPr bwMode="auto">
                <a:xfrm>
                  <a:off x="2288" y="1728"/>
                  <a:ext cx="76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86"/>
              <p:cNvGrpSpPr>
                <a:grpSpLocks/>
              </p:cNvGrpSpPr>
              <p:nvPr/>
            </p:nvGrpSpPr>
            <p:grpSpPr bwMode="auto">
              <a:xfrm>
                <a:off x="0" y="2112"/>
                <a:ext cx="446" cy="384"/>
                <a:chOff x="0" y="2112"/>
                <a:chExt cx="446" cy="384"/>
              </a:xfrm>
            </p:grpSpPr>
            <p:sp>
              <p:nvSpPr>
                <p:cNvPr id="10288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2112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5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289" name="Rectangle 85"/>
                <p:cNvSpPr>
                  <a:spLocks noChangeArrowheads="1"/>
                </p:cNvSpPr>
                <p:nvPr/>
              </p:nvSpPr>
              <p:spPr bwMode="auto">
                <a:xfrm>
                  <a:off x="0" y="2112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446" y="2112"/>
                <a:ext cx="590" cy="384"/>
                <a:chOff x="446" y="2112"/>
                <a:chExt cx="590" cy="384"/>
              </a:xfrm>
            </p:grpSpPr>
            <p:sp>
              <p:nvSpPr>
                <p:cNvPr id="10286" name="Rectangle 31"/>
                <p:cNvSpPr>
                  <a:spLocks noChangeArrowheads="1"/>
                </p:cNvSpPr>
                <p:nvPr/>
              </p:nvSpPr>
              <p:spPr bwMode="auto">
                <a:xfrm>
                  <a:off x="489" y="2112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700"/>
                    <a:t>107,0–114,4</a:t>
                  </a:r>
                </a:p>
              </p:txBody>
            </p:sp>
            <p:sp>
              <p:nvSpPr>
                <p:cNvPr id="10287" name="Rectangle 87"/>
                <p:cNvSpPr>
                  <a:spLocks noChangeArrowheads="1"/>
                </p:cNvSpPr>
                <p:nvPr/>
              </p:nvSpPr>
              <p:spPr bwMode="auto">
                <a:xfrm>
                  <a:off x="446" y="2112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90"/>
              <p:cNvGrpSpPr>
                <a:grpSpLocks/>
              </p:cNvGrpSpPr>
              <p:nvPr/>
            </p:nvGrpSpPr>
            <p:grpSpPr bwMode="auto">
              <a:xfrm>
                <a:off x="1036" y="2112"/>
                <a:ext cx="662" cy="384"/>
                <a:chOff x="1036" y="2112"/>
                <a:chExt cx="662" cy="384"/>
              </a:xfrm>
            </p:grpSpPr>
            <p:sp>
              <p:nvSpPr>
                <p:cNvPr id="10284" name="Rectangle 32"/>
                <p:cNvSpPr>
                  <a:spLocks noChangeArrowheads="1"/>
                </p:cNvSpPr>
                <p:nvPr/>
              </p:nvSpPr>
              <p:spPr bwMode="auto">
                <a:xfrm>
                  <a:off x="1079" y="2112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2000">
                      <a:cs typeface="Arial" charset="0"/>
                    </a:rPr>
                    <a:t>4</a:t>
                  </a:r>
                  <a:endParaRPr lang="en-US" sz="200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/>
                </a:p>
              </p:txBody>
            </p:sp>
            <p:sp>
              <p:nvSpPr>
                <p:cNvPr id="10285" name="Rectangle 89"/>
                <p:cNvSpPr>
                  <a:spLocks noChangeArrowheads="1"/>
                </p:cNvSpPr>
                <p:nvPr/>
              </p:nvSpPr>
              <p:spPr bwMode="auto">
                <a:xfrm>
                  <a:off x="1036" y="2112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40" name="Group 92"/>
              <p:cNvGrpSpPr>
                <a:grpSpLocks/>
              </p:cNvGrpSpPr>
              <p:nvPr/>
            </p:nvGrpSpPr>
            <p:grpSpPr bwMode="auto">
              <a:xfrm>
                <a:off x="1698" y="2112"/>
                <a:ext cx="590" cy="384"/>
                <a:chOff x="1698" y="2112"/>
                <a:chExt cx="590" cy="384"/>
              </a:xfrm>
            </p:grpSpPr>
            <p:sp>
              <p:nvSpPr>
                <p:cNvPr id="10282" name="Rectangle 33"/>
                <p:cNvSpPr>
                  <a:spLocks noChangeArrowheads="1"/>
                </p:cNvSpPr>
                <p:nvPr/>
              </p:nvSpPr>
              <p:spPr bwMode="auto">
                <a:xfrm>
                  <a:off x="1741" y="2112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id-ID" sz="2000" dirty="0" smtClean="0">
                      <a:latin typeface="Garamond" pitchFamily="18" charset="0"/>
                      <a:cs typeface="Arial" charset="0"/>
                    </a:rPr>
                    <a:t>18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283" name="Rectangle 91"/>
                <p:cNvSpPr>
                  <a:spLocks noChangeArrowheads="1"/>
                </p:cNvSpPr>
                <p:nvPr/>
              </p:nvSpPr>
              <p:spPr bwMode="auto">
                <a:xfrm>
                  <a:off x="1698" y="2112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41" name="Group 94"/>
              <p:cNvGrpSpPr>
                <a:grpSpLocks/>
              </p:cNvGrpSpPr>
              <p:nvPr/>
            </p:nvGrpSpPr>
            <p:grpSpPr bwMode="auto">
              <a:xfrm>
                <a:off x="2288" y="2112"/>
                <a:ext cx="761" cy="384"/>
                <a:chOff x="2288" y="2112"/>
                <a:chExt cx="761" cy="384"/>
              </a:xfrm>
            </p:grpSpPr>
            <p:sp>
              <p:nvSpPr>
                <p:cNvPr id="10280" name="Rectangle 34"/>
                <p:cNvSpPr>
                  <a:spLocks noChangeArrowheads="1"/>
                </p:cNvSpPr>
                <p:nvPr/>
              </p:nvSpPr>
              <p:spPr bwMode="auto">
                <a:xfrm>
                  <a:off x="2331" y="2112"/>
                  <a:ext cx="67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2000" dirty="0">
                      <a:cs typeface="Arial" charset="0"/>
                    </a:rPr>
                    <a:t>(4/22) </a:t>
                  </a:r>
                  <a:r>
                    <a:rPr lang="en-US" sz="2000" dirty="0" smtClean="0"/>
                    <a:t>×</a:t>
                  </a:r>
                  <a:r>
                    <a:rPr lang="en-US" sz="2000" dirty="0" smtClean="0">
                      <a:cs typeface="Arial" charset="0"/>
                    </a:rPr>
                    <a:t> </a:t>
                  </a:r>
                  <a:r>
                    <a:rPr lang="en-US" sz="2000" dirty="0">
                      <a:cs typeface="Arial" charset="0"/>
                    </a:rPr>
                    <a:t>100%</a:t>
                  </a:r>
                  <a:endParaRPr lang="en-US" sz="2000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000" dirty="0"/>
                </a:p>
              </p:txBody>
            </p:sp>
            <p:sp>
              <p:nvSpPr>
                <p:cNvPr id="10281" name="Rectangle 93"/>
                <p:cNvSpPr>
                  <a:spLocks noChangeArrowheads="1"/>
                </p:cNvSpPr>
                <p:nvPr/>
              </p:nvSpPr>
              <p:spPr bwMode="auto">
                <a:xfrm>
                  <a:off x="2288" y="2112"/>
                  <a:ext cx="76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0249" name="Rectangle 96"/>
            <p:cNvSpPr>
              <a:spLocks noChangeArrowheads="1"/>
            </p:cNvSpPr>
            <p:nvPr/>
          </p:nvSpPr>
          <p:spPr bwMode="auto">
            <a:xfrm>
              <a:off x="480" y="1920"/>
              <a:ext cx="4992" cy="196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247" name="Rectangle 100"/>
          <p:cNvSpPr>
            <a:spLocks noChangeArrowheads="1"/>
          </p:cNvSpPr>
          <p:nvPr/>
        </p:nvSpPr>
        <p:spPr bwMode="auto">
          <a:xfrm>
            <a:off x="7620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Penyajian Data              					      Bab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174</TotalTime>
  <Words>874</Words>
  <Application>Microsoft Office PowerPoint</Application>
  <PresentationFormat>On-screen Show (4:3)</PresentationFormat>
  <Paragraphs>428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Civic</vt:lpstr>
      <vt:lpstr>Statistika untuk Ekonomi dan Keuangan Modern </vt:lpstr>
      <vt:lpstr>PowerPoint Presentation</vt:lpstr>
      <vt:lpstr>PowerPoint Presentation</vt:lpstr>
      <vt:lpstr>PENGANTAR</vt:lpstr>
      <vt:lpstr>OUTLINE</vt:lpstr>
      <vt:lpstr>PowerPoint Presentation</vt:lpstr>
      <vt:lpstr>DISTRIBUSI FREKUENSI</vt:lpstr>
      <vt:lpstr>PowerPoint Presentation</vt:lpstr>
      <vt:lpstr>PowerPoint Presentation</vt:lpstr>
      <vt:lpstr>OUTLINE</vt:lpstr>
      <vt:lpstr>PowerPoint Presentation</vt:lpstr>
      <vt:lpstr>PowerPoint Presentation</vt:lpstr>
      <vt:lpstr>CONTOH DISTRIBUSI FREKUENSI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untuk Ekonomi dan Keuangan Modern  Edisi 3, Buku 1</dc:title>
  <dc:creator>S4Pro-02</dc:creator>
  <cp:lastModifiedBy>MIAU</cp:lastModifiedBy>
  <cp:revision>31</cp:revision>
  <dcterms:created xsi:type="dcterms:W3CDTF">2015-09-23T07:17:12Z</dcterms:created>
  <dcterms:modified xsi:type="dcterms:W3CDTF">2019-02-21T09:27:57Z</dcterms:modified>
</cp:coreProperties>
</file>