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63" r:id="rId10"/>
    <p:sldId id="265" r:id="rId11"/>
    <p:sldId id="266" r:id="rId12"/>
    <p:sldId id="290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9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E69E9-5E6B-40FE-BDD9-18184A25BBB4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B05F3-0942-45AB-846D-49692A85C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2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E8389-1B42-4FE4-AA9A-3552CB02395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71AB-2E08-4E5A-A314-EA68BD2FC7F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71AB-2E08-4E5A-A314-EA68BD2FC7F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71AB-2E08-4E5A-A314-EA68BD2FC7F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71AB-2E08-4E5A-A314-EA68BD2FC7F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71AB-2E08-4E5A-A314-EA68BD2FC7F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39571AB-2E08-4E5A-A314-EA68BD2FC7F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71AB-2E08-4E5A-A314-EA68BD2FC7F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71AB-2E08-4E5A-A314-EA68BD2FC7F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71AB-2E08-4E5A-A314-EA68BD2FC7F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71AB-2E08-4E5A-A314-EA68BD2FC7F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39571AB-2E08-4E5A-A314-EA68BD2FC7F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39571AB-2E08-4E5A-A314-EA68BD2FC7F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839200" cy="3505200"/>
          </a:xfrm>
        </p:spPr>
        <p:txBody>
          <a:bodyPr>
            <a:normAutofit fontScale="92500" lnSpcReduction="10000"/>
          </a:bodyPr>
          <a:lstStyle/>
          <a:p>
            <a:r>
              <a:rPr lang="id-ID" sz="2400" dirty="0" smtClean="0"/>
              <a:t>MIA MUCHIA DESDA, S.Si., mm</a:t>
            </a:r>
          </a:p>
          <a:p>
            <a:endParaRPr lang="id-ID" sz="2400" dirty="0" smtClean="0"/>
          </a:p>
          <a:p>
            <a:endParaRPr lang="id-ID" sz="2400" dirty="0"/>
          </a:p>
          <a:p>
            <a:endParaRPr lang="id-ID" sz="2400" dirty="0" smtClean="0"/>
          </a:p>
          <a:p>
            <a:endParaRPr lang="id-ID" sz="2400" dirty="0"/>
          </a:p>
          <a:p>
            <a:r>
              <a:rPr lang="id-ID" sz="2400" dirty="0" smtClean="0"/>
              <a:t>SEKOLAH TINGGI ILMU EKONOMI (STIE) PASAMAN</a:t>
            </a:r>
          </a:p>
          <a:p>
            <a:r>
              <a:rPr lang="id-ID" sz="2400" dirty="0" smtClean="0"/>
              <a:t>SIMPANG EMPAT</a:t>
            </a:r>
          </a:p>
          <a:p>
            <a:r>
              <a:rPr lang="id-ID" sz="2400" dirty="0" smtClean="0"/>
              <a:t>2018/2019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Statistika</a:t>
            </a:r>
            <a:r>
              <a:rPr lang="en-US" sz="4000" dirty="0" smtClean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Ekonomi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Keuangan</a:t>
            </a:r>
            <a:r>
              <a:rPr lang="en-US" sz="4000" dirty="0" smtClean="0"/>
              <a:t> Modern </a:t>
            </a:r>
            <a:br>
              <a:rPr lang="en-US" sz="4000" dirty="0" smtClean="0"/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DA8FE7-9F89-49F0-84DC-17F769BBF2C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93038" cy="457200"/>
          </a:xfrm>
        </p:spPr>
        <p:txBody>
          <a:bodyPr/>
          <a:lstStyle/>
          <a:p>
            <a:pPr eaLnBrk="1" hangingPunct="1">
              <a:tabLst>
                <a:tab pos="3373438" algn="l"/>
              </a:tabLst>
            </a:pPr>
            <a:r>
              <a:rPr lang="en-US" sz="2200" b="1" dirty="0" smtClean="0">
                <a:solidFill>
                  <a:schemeClr val="accent1"/>
                </a:solidFill>
              </a:rPr>
              <a:t>OUTLINE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828800" y="1905000"/>
            <a:ext cx="5391150" cy="4778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 dirty="0">
                <a:latin typeface="Tahoma" pitchFamily="34" charset="0"/>
              </a:rPr>
              <a:t>BAGIAN  I  </a:t>
            </a:r>
            <a:r>
              <a:rPr lang="en-US" sz="2000" b="1" dirty="0" err="1">
                <a:latin typeface="Tahoma" pitchFamily="34" charset="0"/>
              </a:rPr>
              <a:t>Statistik</a:t>
            </a:r>
            <a:r>
              <a:rPr lang="en-US" sz="2000" b="1" dirty="0">
                <a:latin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</a:rPr>
              <a:t>Deskriptif</a:t>
            </a:r>
            <a:endParaRPr lang="en-US" sz="2000" b="1" dirty="0">
              <a:latin typeface="Tahoma" pitchFamily="34" charset="0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839913" y="2611438"/>
            <a:ext cx="2211387" cy="373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>
                <a:latin typeface="Tahoma" pitchFamily="34" charset="0"/>
              </a:rPr>
              <a:t>Pengertian Statistika</a:t>
            </a:r>
            <a:endParaRPr lang="en-US" sz="1600" b="1">
              <a:latin typeface="Tahoma" pitchFamily="34" charset="0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1839913" y="3175000"/>
            <a:ext cx="2211387" cy="373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Penyajian Data</a:t>
            </a: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1839913" y="4360863"/>
            <a:ext cx="2211387" cy="373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Ukuran Penyebaran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1839913" y="3765550"/>
            <a:ext cx="2211387" cy="373063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>
                <a:latin typeface="Tahoma" pitchFamily="34" charset="0"/>
              </a:rPr>
              <a:t>Ukuran Pemusatan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1839913" y="4960938"/>
            <a:ext cx="2211387" cy="373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Angka Indeks</a:t>
            </a:r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1839913" y="5540375"/>
            <a:ext cx="2211387" cy="446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Deret Berkala dan</a:t>
            </a:r>
          </a:p>
          <a:p>
            <a:pPr algn="ctr"/>
            <a:r>
              <a:rPr lang="en-US" sz="1400">
                <a:latin typeface="Tahoma" pitchFamily="34" charset="0"/>
              </a:rPr>
              <a:t>Peramalan</a:t>
            </a:r>
          </a:p>
        </p:txBody>
      </p:sp>
      <p:sp>
        <p:nvSpPr>
          <p:cNvPr id="15371" name="Freeform 10"/>
          <p:cNvSpPr>
            <a:spLocks/>
          </p:cNvSpPr>
          <p:nvPr/>
        </p:nvSpPr>
        <p:spPr bwMode="auto">
          <a:xfrm>
            <a:off x="1287463" y="2305050"/>
            <a:ext cx="552450" cy="3422650"/>
          </a:xfrm>
          <a:custGeom>
            <a:avLst/>
            <a:gdLst>
              <a:gd name="T0" fmla="*/ 552450 w 720"/>
              <a:gd name="T1" fmla="*/ 0 h 7020"/>
              <a:gd name="T2" fmla="*/ 0 w 720"/>
              <a:gd name="T3" fmla="*/ 0 h 7020"/>
              <a:gd name="T4" fmla="*/ 0 w 720"/>
              <a:gd name="T5" fmla="*/ 3422650 h 7020"/>
              <a:gd name="T6" fmla="*/ 0 60000 65536"/>
              <a:gd name="T7" fmla="*/ 0 60000 65536"/>
              <a:gd name="T8" fmla="*/ 0 60000 65536"/>
              <a:gd name="T9" fmla="*/ 0 w 720"/>
              <a:gd name="T10" fmla="*/ 0 h 7020"/>
              <a:gd name="T11" fmla="*/ 720 w 720"/>
              <a:gd name="T12" fmla="*/ 7020 h 70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7020">
                <a:moveTo>
                  <a:pt x="720" y="0"/>
                </a:moveTo>
                <a:lnTo>
                  <a:pt x="0" y="0"/>
                </a:lnTo>
                <a:lnTo>
                  <a:pt x="0" y="70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Line 11"/>
          <p:cNvSpPr>
            <a:spLocks noChangeShapeType="1"/>
          </p:cNvSpPr>
          <p:nvPr/>
        </p:nvSpPr>
        <p:spPr bwMode="auto">
          <a:xfrm>
            <a:off x="1287463" y="5105400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Line 12"/>
          <p:cNvSpPr>
            <a:spLocks noChangeShapeType="1"/>
          </p:cNvSpPr>
          <p:nvPr/>
        </p:nvSpPr>
        <p:spPr bwMode="auto">
          <a:xfrm>
            <a:off x="1287463" y="2828925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Line 13"/>
          <p:cNvSpPr>
            <a:spLocks noChangeShapeType="1"/>
          </p:cNvSpPr>
          <p:nvPr/>
        </p:nvSpPr>
        <p:spPr bwMode="auto">
          <a:xfrm>
            <a:off x="1287463" y="3424238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Line 14"/>
          <p:cNvSpPr>
            <a:spLocks noChangeShapeType="1"/>
          </p:cNvSpPr>
          <p:nvPr/>
        </p:nvSpPr>
        <p:spPr bwMode="auto">
          <a:xfrm>
            <a:off x="1287463" y="4567238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Freeform 15"/>
          <p:cNvSpPr>
            <a:spLocks/>
          </p:cNvSpPr>
          <p:nvPr/>
        </p:nvSpPr>
        <p:spPr bwMode="auto">
          <a:xfrm>
            <a:off x="4051300" y="2868613"/>
            <a:ext cx="692150" cy="1119187"/>
          </a:xfrm>
          <a:custGeom>
            <a:avLst/>
            <a:gdLst>
              <a:gd name="T0" fmla="*/ 0 w 900"/>
              <a:gd name="T1" fmla="*/ 1119187 h 900"/>
              <a:gd name="T2" fmla="*/ 276860 w 900"/>
              <a:gd name="T3" fmla="*/ 1119187 h 900"/>
              <a:gd name="T4" fmla="*/ 276860 w 900"/>
              <a:gd name="T5" fmla="*/ 0 h 900"/>
              <a:gd name="T6" fmla="*/ 692150 w 900"/>
              <a:gd name="T7" fmla="*/ 0 h 900"/>
              <a:gd name="T8" fmla="*/ 0 60000 65536"/>
              <a:gd name="T9" fmla="*/ 0 60000 65536"/>
              <a:gd name="T10" fmla="*/ 0 60000 65536"/>
              <a:gd name="T11" fmla="*/ 0 60000 65536"/>
              <a:gd name="T12" fmla="*/ 0 w 900"/>
              <a:gd name="T13" fmla="*/ 0 h 900"/>
              <a:gd name="T14" fmla="*/ 900 w 900"/>
              <a:gd name="T15" fmla="*/ 900 h 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0" h="900">
                <a:moveTo>
                  <a:pt x="0" y="900"/>
                </a:moveTo>
                <a:lnTo>
                  <a:pt x="360" y="900"/>
                </a:lnTo>
                <a:lnTo>
                  <a:pt x="360" y="0"/>
                </a:lnTo>
                <a:lnTo>
                  <a:pt x="90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Line 16"/>
          <p:cNvSpPr>
            <a:spLocks noChangeShapeType="1"/>
          </p:cNvSpPr>
          <p:nvPr/>
        </p:nvSpPr>
        <p:spPr bwMode="auto">
          <a:xfrm>
            <a:off x="4329113" y="4340225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Line 17"/>
          <p:cNvSpPr>
            <a:spLocks noChangeShapeType="1"/>
          </p:cNvSpPr>
          <p:nvPr/>
        </p:nvSpPr>
        <p:spPr bwMode="auto">
          <a:xfrm>
            <a:off x="4329113" y="3365500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Line 18"/>
          <p:cNvSpPr>
            <a:spLocks noChangeShapeType="1"/>
          </p:cNvSpPr>
          <p:nvPr/>
        </p:nvSpPr>
        <p:spPr bwMode="auto">
          <a:xfrm>
            <a:off x="4329113" y="3365500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Text Box 19"/>
          <p:cNvSpPr txBox="1">
            <a:spLocks noChangeArrowheads="1"/>
          </p:cNvSpPr>
          <p:nvPr/>
        </p:nvSpPr>
        <p:spPr bwMode="auto">
          <a:xfrm>
            <a:off x="4881563" y="2527300"/>
            <a:ext cx="2890837" cy="620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Rata-Rata Hitung, Median, Modus untuk Data Tidak Berkelompok</a:t>
            </a:r>
          </a:p>
        </p:txBody>
      </p:sp>
      <p:sp>
        <p:nvSpPr>
          <p:cNvPr id="15381" name="Text Box 20"/>
          <p:cNvSpPr txBox="1">
            <a:spLocks noChangeArrowheads="1"/>
          </p:cNvSpPr>
          <p:nvPr/>
        </p:nvSpPr>
        <p:spPr bwMode="auto">
          <a:xfrm>
            <a:off x="4881563" y="3273425"/>
            <a:ext cx="2890837" cy="620713"/>
          </a:xfrm>
          <a:prstGeom prst="rect">
            <a:avLst/>
          </a:prstGeom>
          <a:solidFill>
            <a:srgbClr val="FAA8E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Rata-Rata Hitung, Median, Modus untuk Data Berkelompok</a:t>
            </a:r>
          </a:p>
        </p:txBody>
      </p:sp>
      <p:sp>
        <p:nvSpPr>
          <p:cNvPr id="15382" name="Text Box 21"/>
          <p:cNvSpPr txBox="1">
            <a:spLocks noChangeArrowheads="1"/>
          </p:cNvSpPr>
          <p:nvPr/>
        </p:nvSpPr>
        <p:spPr bwMode="auto">
          <a:xfrm>
            <a:off x="4881563" y="4008438"/>
            <a:ext cx="2890837" cy="704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Karakteristik, Kelebihan, dan Kekurangan Ukuran Pemusatan</a:t>
            </a:r>
          </a:p>
        </p:txBody>
      </p:sp>
      <p:sp>
        <p:nvSpPr>
          <p:cNvPr id="15383" name="Text Box 22"/>
          <p:cNvSpPr txBox="1">
            <a:spLocks noChangeArrowheads="1"/>
          </p:cNvSpPr>
          <p:nvPr/>
        </p:nvSpPr>
        <p:spPr bwMode="auto">
          <a:xfrm>
            <a:off x="4881563" y="4857750"/>
            <a:ext cx="2890837" cy="628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Ukuran Letak </a:t>
            </a:r>
          </a:p>
          <a:p>
            <a:pPr algn="ctr"/>
            <a:r>
              <a:rPr lang="en-US" sz="1400">
                <a:latin typeface="Tahoma" pitchFamily="34" charset="0"/>
              </a:rPr>
              <a:t>(Kuartil, Desil, dan Persentil)</a:t>
            </a:r>
          </a:p>
        </p:txBody>
      </p:sp>
      <p:sp>
        <p:nvSpPr>
          <p:cNvPr id="15384" name="Text Box 23"/>
          <p:cNvSpPr txBox="1">
            <a:spLocks noChangeArrowheads="1"/>
          </p:cNvSpPr>
          <p:nvPr/>
        </p:nvSpPr>
        <p:spPr bwMode="auto">
          <a:xfrm>
            <a:off x="4876800" y="5638800"/>
            <a:ext cx="28956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Pengolahan Data Ukuran Pemusatan dengan MS Excel</a:t>
            </a:r>
          </a:p>
        </p:txBody>
      </p:sp>
      <p:sp>
        <p:nvSpPr>
          <p:cNvPr id="15385" name="Line 24"/>
          <p:cNvSpPr>
            <a:spLocks noChangeShapeType="1"/>
          </p:cNvSpPr>
          <p:nvPr/>
        </p:nvSpPr>
        <p:spPr bwMode="auto">
          <a:xfrm>
            <a:off x="4329113" y="5105400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Line 25"/>
          <p:cNvSpPr>
            <a:spLocks noChangeShapeType="1"/>
          </p:cNvSpPr>
          <p:nvPr/>
        </p:nvSpPr>
        <p:spPr bwMode="auto">
          <a:xfrm>
            <a:off x="4329113" y="5727700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Line 26"/>
          <p:cNvSpPr>
            <a:spLocks noChangeShapeType="1"/>
          </p:cNvSpPr>
          <p:nvPr/>
        </p:nvSpPr>
        <p:spPr bwMode="auto">
          <a:xfrm>
            <a:off x="1295400" y="3962400"/>
            <a:ext cx="414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Line 27"/>
          <p:cNvSpPr>
            <a:spLocks noChangeShapeType="1"/>
          </p:cNvSpPr>
          <p:nvPr/>
        </p:nvSpPr>
        <p:spPr bwMode="auto">
          <a:xfrm>
            <a:off x="1295400" y="5715000"/>
            <a:ext cx="414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Text 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Ukuran Pemusatan 					Bab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219200" y="838200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Tahoma" pitchFamily="34" charset="0"/>
              </a:rPr>
              <a:t>CONTOH RATA-RATA </a:t>
            </a:r>
            <a:r>
              <a:rPr lang="en-US" sz="2000" b="1" dirty="0">
                <a:solidFill>
                  <a:schemeClr val="accent1"/>
                </a:solidFill>
                <a:latin typeface="Tahoma" pitchFamily="34" charset="0"/>
              </a:rPr>
              <a:t>HITUNG DATA BERKELOMPOK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066800" y="1524000"/>
            <a:ext cx="723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b="1" dirty="0">
                <a:latin typeface="Tahoma" pitchFamily="34" charset="0"/>
              </a:rPr>
              <a:t>Data </a:t>
            </a:r>
            <a:r>
              <a:rPr lang="en-US" b="1" dirty="0" err="1">
                <a:latin typeface="Tahoma" pitchFamily="34" charset="0"/>
              </a:rPr>
              <a:t>berkelompok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adalah</a:t>
            </a:r>
            <a:r>
              <a:rPr lang="en-US" b="1" dirty="0">
                <a:latin typeface="Tahoma" pitchFamily="34" charset="0"/>
              </a:rPr>
              <a:t> data yang </a:t>
            </a:r>
            <a:r>
              <a:rPr lang="en-US" b="1" dirty="0" err="1">
                <a:latin typeface="Tahoma" pitchFamily="34" charset="0"/>
              </a:rPr>
              <a:t>sudah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dibuat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distribusi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frekuensinya</a:t>
            </a:r>
            <a:r>
              <a:rPr lang="en-US" b="1" dirty="0">
                <a:latin typeface="Tahoma" pitchFamily="34" charset="0"/>
              </a:rPr>
              <a:t>.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b="1" dirty="0" err="1">
                <a:latin typeface="Tahoma" pitchFamily="34" charset="0"/>
              </a:rPr>
              <a:t>Rumus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nilai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tengah</a:t>
            </a:r>
            <a:r>
              <a:rPr lang="en-US" b="1" dirty="0">
                <a:latin typeface="Tahoma" pitchFamily="34" charset="0"/>
              </a:rPr>
              <a:t> = </a:t>
            </a:r>
            <a:r>
              <a:rPr lang="en-US" b="1" dirty="0">
                <a:latin typeface="Tahoma" pitchFamily="34" charset="0"/>
                <a:sym typeface="Symbol" pitchFamily="82" charset="2"/>
              </a:rPr>
              <a:t>  f. X/n</a:t>
            </a:r>
            <a:r>
              <a:rPr lang="en-US" b="1" dirty="0">
                <a:latin typeface="Tahoma" pitchFamily="34" charset="0"/>
              </a:rPr>
              <a:t> </a:t>
            </a:r>
          </a:p>
        </p:txBody>
      </p:sp>
      <p:sp>
        <p:nvSpPr>
          <p:cNvPr id="16418" name="Text Box 93"/>
          <p:cNvSpPr txBox="1">
            <a:spLocks noChangeArrowheads="1"/>
          </p:cNvSpPr>
          <p:nvPr/>
        </p:nvSpPr>
        <p:spPr bwMode="auto">
          <a:xfrm>
            <a:off x="762000" y="166687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3</a:t>
            </a:r>
          </a:p>
        </p:txBody>
      </p:sp>
      <p:pic>
        <p:nvPicPr>
          <p:cNvPr id="9218" name="Picture 2" descr="D:\Statistika 1\Contoh 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823341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B3FCB4-EA73-4FB5-BFB7-6177581AC22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382000" cy="4114800"/>
          </a:xfrm>
        </p:spPr>
        <p:txBody>
          <a:bodyPr/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skala</a:t>
            </a:r>
            <a:r>
              <a:rPr lang="en-US" sz="2400" dirty="0" smtClean="0"/>
              <a:t> interval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rasio</a:t>
            </a:r>
            <a:r>
              <a:rPr lang="en-US" sz="2400" dirty="0" smtClean="0"/>
              <a:t>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rata-rata </a:t>
            </a:r>
            <a:r>
              <a:rPr lang="en-US" sz="2400" dirty="0" err="1" smtClean="0"/>
              <a:t>hitung</a:t>
            </a:r>
            <a:r>
              <a:rPr lang="en-US" sz="2400" dirty="0" smtClean="0"/>
              <a:t>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data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dimasukkan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perhitungan</a:t>
            </a:r>
            <a:r>
              <a:rPr lang="en-US" sz="2400" dirty="0" smtClean="0"/>
              <a:t> rata-rata </a:t>
            </a:r>
            <a:r>
              <a:rPr lang="en-US" sz="2400" dirty="0" err="1" smtClean="0"/>
              <a:t>hitung</a:t>
            </a:r>
            <a:r>
              <a:rPr lang="en-US" sz="2400" dirty="0" smtClean="0"/>
              <a:t>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kelas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kesatuan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populasi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sampel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rata-rata </a:t>
            </a:r>
            <a:r>
              <a:rPr lang="en-US" sz="2400" dirty="0" err="1" smtClean="0"/>
              <a:t>hitung</a:t>
            </a:r>
            <a:r>
              <a:rPr lang="en-US" sz="2400" dirty="0" smtClean="0"/>
              <a:t>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/>
              <a:t>Rata-rata </a:t>
            </a:r>
            <a:r>
              <a:rPr lang="en-US" sz="2400" dirty="0" err="1" smtClean="0"/>
              <a:t>hitung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membandingkan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karakteristik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populasi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sampel</a:t>
            </a:r>
            <a:r>
              <a:rPr lang="en-US" sz="2400" dirty="0" smtClean="0"/>
              <a:t>.</a:t>
            </a:r>
            <a:endParaRPr lang="en-US" sz="2200" dirty="0" smtClean="0">
              <a:cs typeface="Arial" charset="0"/>
            </a:endParaRP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-152400"/>
            <a:ext cx="7793038" cy="1143000"/>
          </a:xfrm>
          <a:noFill/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cs typeface="Arial" charset="0"/>
              </a:rPr>
              <a:t>SIFAT RATA-RATA HITUNG</a:t>
            </a:r>
            <a:endParaRPr lang="en-US" sz="2400" dirty="0" smtClean="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762000" y="166687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B3FCB4-EA73-4FB5-BFB7-6177581AC22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382000" cy="4114800"/>
          </a:xfrm>
        </p:spPr>
        <p:txBody>
          <a:bodyPr/>
          <a:lstStyle/>
          <a:p>
            <a:pPr marL="955675" indent="-473075" eaLnBrk="1" hangingPunct="1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"/>
              <a:tabLst>
                <a:tab pos="179388" algn="l"/>
                <a:tab pos="396875" algn="l"/>
                <a:tab pos="952500" algn="l"/>
              </a:tabLst>
            </a:pPr>
            <a:r>
              <a:rPr lang="en-US" sz="2200" dirty="0" smtClean="0">
                <a:cs typeface="Arial" charset="0"/>
              </a:rPr>
              <a:t>Rata-rata </a:t>
            </a:r>
            <a:r>
              <a:rPr lang="en-US" sz="2200" dirty="0" err="1" smtClean="0">
                <a:cs typeface="Arial" charset="0"/>
              </a:rPr>
              <a:t>hitung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sebagai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satu-satunya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ukuran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pemusatan</a:t>
            </a:r>
            <a:r>
              <a:rPr lang="en-US" sz="2200" dirty="0" smtClean="0">
                <a:cs typeface="Arial" charset="0"/>
              </a:rPr>
              <a:t>, </a:t>
            </a:r>
            <a:r>
              <a:rPr lang="en-US" sz="2200" dirty="0" err="1" smtClean="0">
                <a:cs typeface="Arial" charset="0"/>
              </a:rPr>
              <a:t>maka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jumlah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deviasi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setiap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nilai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terhadap</a:t>
            </a:r>
            <a:r>
              <a:rPr lang="en-US" sz="2200" dirty="0" smtClean="0">
                <a:cs typeface="Arial" charset="0"/>
              </a:rPr>
              <a:t> rata-rata </a:t>
            </a:r>
            <a:r>
              <a:rPr lang="en-US" sz="2200" dirty="0" err="1" smtClean="0">
                <a:cs typeface="Arial" charset="0"/>
              </a:rPr>
              <a:t>hitungnya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selalu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sama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dengan</a:t>
            </a:r>
            <a:r>
              <a:rPr lang="en-US" sz="2200" dirty="0" smtClean="0">
                <a:cs typeface="Arial" charset="0"/>
              </a:rPr>
              <a:t> nol.</a:t>
            </a:r>
          </a:p>
          <a:p>
            <a:pPr marL="955675" indent="-473075" eaLnBrk="1" hangingPunct="1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"/>
              <a:tabLst>
                <a:tab pos="179388" algn="l"/>
                <a:tab pos="396875" algn="l"/>
                <a:tab pos="952500" algn="l"/>
              </a:tabLst>
            </a:pPr>
            <a:endParaRPr lang="en-US" sz="2200" dirty="0" smtClean="0">
              <a:cs typeface="Arial" charset="0"/>
            </a:endParaRPr>
          </a:p>
          <a:p>
            <a:pPr marL="955675" indent="-473075" eaLnBrk="1" hangingPunct="1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"/>
              <a:tabLst>
                <a:tab pos="179388" algn="l"/>
                <a:tab pos="396875" algn="l"/>
                <a:tab pos="952500" algn="l"/>
              </a:tabLst>
            </a:pPr>
            <a:r>
              <a:rPr lang="en-US" sz="2200" dirty="0" smtClean="0">
                <a:cs typeface="Arial" charset="0"/>
              </a:rPr>
              <a:t>Rata-rata </a:t>
            </a:r>
            <a:r>
              <a:rPr lang="en-US" sz="2200" dirty="0" err="1" smtClean="0">
                <a:cs typeface="Arial" charset="0"/>
              </a:rPr>
              <a:t>hitung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sebagai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titik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keseimbangan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dari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keseluruhan</a:t>
            </a:r>
            <a:r>
              <a:rPr lang="en-US" sz="2200" dirty="0" smtClean="0">
                <a:cs typeface="Arial" charset="0"/>
              </a:rPr>
              <a:t> data, </a:t>
            </a:r>
            <a:r>
              <a:rPr lang="en-US" sz="2200" dirty="0" err="1" smtClean="0">
                <a:cs typeface="Arial" charset="0"/>
              </a:rPr>
              <a:t>maka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letaknya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berada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di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tengah</a:t>
            </a:r>
            <a:r>
              <a:rPr lang="en-US" sz="2200" dirty="0" smtClean="0">
                <a:cs typeface="Arial" charset="0"/>
              </a:rPr>
              <a:t> data.</a:t>
            </a:r>
          </a:p>
          <a:p>
            <a:pPr marL="955675" indent="-473075" eaLnBrk="1" hangingPunct="1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"/>
              <a:tabLst>
                <a:tab pos="179388" algn="l"/>
                <a:tab pos="396875" algn="l"/>
                <a:tab pos="952500" algn="l"/>
              </a:tabLst>
            </a:pPr>
            <a:endParaRPr lang="en-US" sz="2200" dirty="0" smtClean="0">
              <a:cs typeface="Arial" charset="0"/>
            </a:endParaRPr>
          </a:p>
          <a:p>
            <a:pPr marL="955675" indent="-473075" eaLnBrk="1" hangingPunct="1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"/>
              <a:tabLst>
                <a:tab pos="179388" algn="l"/>
                <a:tab pos="396875" algn="l"/>
                <a:tab pos="952500" algn="l"/>
              </a:tabLst>
            </a:pPr>
            <a:r>
              <a:rPr lang="en-US" sz="2200" dirty="0" smtClean="0">
                <a:cs typeface="Arial" charset="0"/>
              </a:rPr>
              <a:t>Rata-rata </a:t>
            </a:r>
            <a:r>
              <a:rPr lang="en-US" sz="2200" dirty="0" err="1" smtClean="0">
                <a:cs typeface="Arial" charset="0"/>
              </a:rPr>
              <a:t>hitung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nilainya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sangat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dipengaruhi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oleh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nilai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ekstrim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yaitu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nilai</a:t>
            </a:r>
            <a:r>
              <a:rPr lang="en-US" sz="2200" dirty="0" smtClean="0">
                <a:cs typeface="Arial" charset="0"/>
              </a:rPr>
              <a:t> yang </a:t>
            </a:r>
            <a:r>
              <a:rPr lang="en-US" sz="2200" dirty="0" err="1" smtClean="0">
                <a:cs typeface="Arial" charset="0"/>
              </a:rPr>
              <a:t>sangat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besar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atau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sangat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kecil</a:t>
            </a:r>
            <a:r>
              <a:rPr lang="en-US" sz="2200" dirty="0" smtClean="0">
                <a:cs typeface="Arial" charset="0"/>
              </a:rPr>
              <a:t>.</a:t>
            </a:r>
          </a:p>
          <a:p>
            <a:pPr marL="955675" indent="-473075" eaLnBrk="1" hangingPunct="1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"/>
              <a:tabLst>
                <a:tab pos="179388" algn="l"/>
                <a:tab pos="396875" algn="l"/>
                <a:tab pos="952500" algn="l"/>
              </a:tabLst>
            </a:pPr>
            <a:endParaRPr lang="en-US" sz="2200" dirty="0" smtClean="0">
              <a:cs typeface="Arial" charset="0"/>
            </a:endParaRPr>
          </a:p>
          <a:p>
            <a:pPr marL="955675" indent="-473075" eaLnBrk="1" hangingPunct="1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"/>
              <a:tabLst>
                <a:tab pos="179388" algn="l"/>
                <a:tab pos="396875" algn="l"/>
                <a:tab pos="952500" algn="l"/>
              </a:tabLst>
            </a:pPr>
            <a:r>
              <a:rPr lang="en-US" sz="2200" dirty="0" err="1" smtClean="0">
                <a:cs typeface="Arial" charset="0"/>
              </a:rPr>
              <a:t>Bagi</a:t>
            </a:r>
            <a:r>
              <a:rPr lang="en-US" sz="2200" dirty="0" smtClean="0">
                <a:cs typeface="Arial" charset="0"/>
              </a:rPr>
              <a:t> data </a:t>
            </a:r>
            <a:r>
              <a:rPr lang="en-US" sz="2200" dirty="0" err="1" smtClean="0">
                <a:cs typeface="Arial" charset="0"/>
              </a:rPr>
              <a:t>dan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sekelompok</a:t>
            </a:r>
            <a:r>
              <a:rPr lang="en-US" sz="2200" dirty="0" smtClean="0">
                <a:cs typeface="Arial" charset="0"/>
              </a:rPr>
              <a:t> data yang </a:t>
            </a:r>
            <a:r>
              <a:rPr lang="en-US" sz="2200" dirty="0" err="1" smtClean="0">
                <a:cs typeface="Arial" charset="0"/>
              </a:rPr>
              <a:t>sifatnya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terbuka</a:t>
            </a:r>
            <a:r>
              <a:rPr lang="en-US" sz="2200" dirty="0" smtClean="0">
                <a:cs typeface="Arial" charset="0"/>
              </a:rPr>
              <a:t> (</a:t>
            </a:r>
            <a:r>
              <a:rPr lang="en-US" sz="2200" dirty="0" err="1" smtClean="0">
                <a:cs typeface="Arial" charset="0"/>
              </a:rPr>
              <a:t>lebih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dari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atau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kurang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dari</a:t>
            </a:r>
            <a:r>
              <a:rPr lang="en-US" sz="2200" dirty="0" smtClean="0">
                <a:cs typeface="Arial" charset="0"/>
              </a:rPr>
              <a:t>) </a:t>
            </a:r>
            <a:r>
              <a:rPr lang="en-US" sz="2200" dirty="0" err="1" smtClean="0">
                <a:cs typeface="Arial" charset="0"/>
              </a:rPr>
              <a:t>tidak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mempunyai</a:t>
            </a:r>
            <a:r>
              <a:rPr lang="en-US" sz="2200" dirty="0" smtClean="0">
                <a:cs typeface="Arial" charset="0"/>
              </a:rPr>
              <a:t> rata-rata </a:t>
            </a:r>
            <a:r>
              <a:rPr lang="en-US" sz="2200" dirty="0" err="1" smtClean="0">
                <a:cs typeface="Arial" charset="0"/>
              </a:rPr>
              <a:t>hitung</a:t>
            </a:r>
            <a:r>
              <a:rPr lang="en-US" sz="2200" dirty="0" smtClean="0">
                <a:cs typeface="Arial" charset="0"/>
              </a:rPr>
              <a:t>. 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-152400"/>
            <a:ext cx="7793038" cy="1143000"/>
          </a:xfrm>
          <a:noFill/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cs typeface="Arial" charset="0"/>
              </a:rPr>
              <a:t>SIFAT RATA-RATA HITUNG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1"/>
                </a:solidFill>
                <a:cs typeface="Arial" charset="0"/>
              </a:rPr>
              <a:t>(LANJUTAN)</a:t>
            </a:r>
            <a:endParaRPr lang="en-US" sz="2400" dirty="0" smtClean="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762000" y="166687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92D017-48F3-4D77-B576-F74FA6D31DA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MEDIAN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981200" y="4343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62000" y="166687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3</a:t>
            </a: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82296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defTabSz="952500" eaLnBrk="1" hangingPunct="1">
              <a:tabLst>
                <a:tab pos="863600" algn="l"/>
              </a:tabLst>
            </a:pPr>
            <a:r>
              <a:rPr lang="en-US" sz="2000" b="1" dirty="0">
                <a:latin typeface="Tahoma" pitchFamily="34" charset="0"/>
              </a:rPr>
              <a:t>	</a:t>
            </a:r>
            <a:r>
              <a:rPr lang="en-US" sz="2000" b="1" dirty="0" err="1">
                <a:solidFill>
                  <a:schemeClr val="accent1"/>
                </a:solidFill>
                <a:latin typeface="Tahoma" pitchFamily="34" charset="0"/>
              </a:rPr>
              <a:t>Definisi</a:t>
            </a:r>
            <a:r>
              <a:rPr lang="en-US" sz="2000" b="1" dirty="0">
                <a:solidFill>
                  <a:schemeClr val="accent1"/>
                </a:solidFill>
                <a:latin typeface="Tahoma" pitchFamily="34" charset="0"/>
              </a:rPr>
              <a:t>:</a:t>
            </a:r>
          </a:p>
          <a:p>
            <a:pPr marL="457200" indent="-457200" defTabSz="952500" eaLnBrk="1" hangingPunct="1">
              <a:tabLst>
                <a:tab pos="863600" algn="l"/>
              </a:tabLst>
            </a:pPr>
            <a:r>
              <a:rPr lang="en-US" sz="2000" b="1" dirty="0">
                <a:latin typeface="Tahoma" pitchFamily="34" charset="0"/>
              </a:rPr>
              <a:t>  	</a:t>
            </a:r>
            <a:r>
              <a:rPr lang="en-US" sz="2000" dirty="0" err="1">
                <a:latin typeface="Tahoma" pitchFamily="34" charset="0"/>
              </a:rPr>
              <a:t>Nilai</a:t>
            </a:r>
            <a:r>
              <a:rPr lang="en-US" sz="2000" dirty="0">
                <a:latin typeface="Tahoma" pitchFamily="34" charset="0"/>
              </a:rPr>
              <a:t> yang </a:t>
            </a:r>
            <a:r>
              <a:rPr lang="en-US" sz="2000" dirty="0" err="1">
                <a:latin typeface="Tahoma" pitchFamily="34" charset="0"/>
              </a:rPr>
              <a:t>letaknya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berada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di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tengah</a:t>
            </a:r>
            <a:r>
              <a:rPr lang="en-US" sz="2000" dirty="0">
                <a:latin typeface="Tahoma" pitchFamily="34" charset="0"/>
              </a:rPr>
              <a:t> data </a:t>
            </a:r>
            <a:r>
              <a:rPr lang="en-US" sz="2000" dirty="0" err="1">
                <a:latin typeface="Tahoma" pitchFamily="34" charset="0"/>
              </a:rPr>
              <a:t>di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mana</a:t>
            </a:r>
            <a:r>
              <a:rPr lang="en-US" sz="2000" dirty="0">
                <a:latin typeface="Tahoma" pitchFamily="34" charset="0"/>
              </a:rPr>
              <a:t> data </a:t>
            </a:r>
            <a:r>
              <a:rPr lang="en-US" sz="2000" dirty="0" err="1">
                <a:latin typeface="Tahoma" pitchFamily="34" charset="0"/>
              </a:rPr>
              <a:t>tersebut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sudah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diurutkan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dari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terkecil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sampai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terbesar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atau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sebaliknya</a:t>
            </a:r>
            <a:r>
              <a:rPr lang="en-US" sz="2000" dirty="0">
                <a:latin typeface="Tahoma" pitchFamily="34" charset="0"/>
              </a:rPr>
              <a:t>.</a:t>
            </a:r>
          </a:p>
          <a:p>
            <a:pPr marL="457200" indent="-457200" defTabSz="952500" eaLnBrk="1" hangingPunct="1">
              <a:tabLst>
                <a:tab pos="863600" algn="l"/>
              </a:tabLst>
            </a:pPr>
            <a:endParaRPr lang="en-US" sz="2000" b="1" dirty="0">
              <a:latin typeface="Tahoma" pitchFamily="34" charset="0"/>
            </a:endParaRPr>
          </a:p>
          <a:p>
            <a:pPr marL="457200" indent="-457200" defTabSz="952500" eaLnBrk="1" hangingPunct="1">
              <a:tabLst>
                <a:tab pos="863600" algn="l"/>
              </a:tabLst>
            </a:pPr>
            <a:r>
              <a:rPr lang="en-US" sz="2000" b="1" dirty="0">
                <a:latin typeface="Tahoma" pitchFamily="34" charset="0"/>
              </a:rPr>
              <a:t> 	</a:t>
            </a:r>
            <a:r>
              <a:rPr lang="en-US" sz="2000" b="1" dirty="0">
                <a:solidFill>
                  <a:schemeClr val="accent1"/>
                </a:solidFill>
                <a:latin typeface="Tahoma" pitchFamily="34" charset="0"/>
              </a:rPr>
              <a:t>Median Data </a:t>
            </a:r>
            <a:r>
              <a:rPr lang="en-US" sz="2000" b="1" dirty="0" err="1">
                <a:solidFill>
                  <a:schemeClr val="accent1"/>
                </a:solidFill>
                <a:latin typeface="Tahoma" pitchFamily="34" charset="0"/>
              </a:rPr>
              <a:t>tidak</a:t>
            </a:r>
            <a:r>
              <a:rPr lang="en-US" sz="2000" b="1" dirty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ahoma" pitchFamily="34" charset="0"/>
              </a:rPr>
              <a:t>Berkelompok</a:t>
            </a:r>
            <a:r>
              <a:rPr lang="en-US" sz="2000" b="1" dirty="0">
                <a:solidFill>
                  <a:schemeClr val="accent1"/>
                </a:solidFill>
                <a:latin typeface="Tahoma" pitchFamily="34" charset="0"/>
              </a:rPr>
              <a:t>:</a:t>
            </a:r>
          </a:p>
          <a:p>
            <a:pPr marL="457200" indent="-457200" defTabSz="952500" eaLnBrk="1" hangingPunct="1">
              <a:tabLst>
                <a:tab pos="863600" algn="l"/>
              </a:tabLst>
            </a:pPr>
            <a:r>
              <a:rPr lang="en-US" sz="2000" b="1" dirty="0">
                <a:latin typeface="Tahoma" pitchFamily="34" charset="0"/>
              </a:rPr>
              <a:t> 	</a:t>
            </a:r>
            <a:r>
              <a:rPr lang="en-US" sz="2000" dirty="0">
                <a:latin typeface="Tahoma" pitchFamily="34" charset="0"/>
              </a:rPr>
              <a:t>(a) </a:t>
            </a:r>
            <a:r>
              <a:rPr lang="en-US" sz="2000" dirty="0" err="1">
                <a:latin typeface="Tahoma" pitchFamily="34" charset="0"/>
              </a:rPr>
              <a:t>Letak</a:t>
            </a:r>
            <a:r>
              <a:rPr lang="en-US" sz="2000" dirty="0">
                <a:latin typeface="Tahoma" pitchFamily="34" charset="0"/>
              </a:rPr>
              <a:t> median = (n+1)/2, </a:t>
            </a:r>
          </a:p>
          <a:p>
            <a:pPr marL="457200" indent="-457200" defTabSz="952500" eaLnBrk="1" hangingPunct="1">
              <a:tabLst>
                <a:tab pos="863600" algn="l"/>
              </a:tabLst>
            </a:pPr>
            <a:r>
              <a:rPr lang="en-US" sz="2000" dirty="0">
                <a:latin typeface="Tahoma" pitchFamily="34" charset="0"/>
              </a:rPr>
              <a:t>	(b) Data </a:t>
            </a:r>
            <a:r>
              <a:rPr lang="en-US" sz="2000" dirty="0" err="1">
                <a:latin typeface="Tahoma" pitchFamily="34" charset="0"/>
              </a:rPr>
              <a:t>ganjil</a:t>
            </a:r>
            <a:r>
              <a:rPr lang="en-US" sz="2000" dirty="0">
                <a:latin typeface="Tahoma" pitchFamily="34" charset="0"/>
              </a:rPr>
              <a:t>, median </a:t>
            </a:r>
            <a:r>
              <a:rPr lang="en-US" sz="2000" dirty="0" err="1">
                <a:latin typeface="Tahoma" pitchFamily="34" charset="0"/>
              </a:rPr>
              <a:t>terletak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di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tengah</a:t>
            </a:r>
            <a:r>
              <a:rPr lang="en-US" sz="2000" dirty="0">
                <a:latin typeface="Tahoma" pitchFamily="34" charset="0"/>
              </a:rPr>
              <a:t>, </a:t>
            </a:r>
          </a:p>
          <a:p>
            <a:pPr marL="457200" indent="-457200" defTabSz="952500" eaLnBrk="1" hangingPunct="1">
              <a:tabLst>
                <a:tab pos="863600" algn="l"/>
              </a:tabLst>
            </a:pPr>
            <a:r>
              <a:rPr lang="en-US" sz="2000" dirty="0">
                <a:latin typeface="Tahoma" pitchFamily="34" charset="0"/>
              </a:rPr>
              <a:t>	(c) Median </a:t>
            </a:r>
            <a:r>
              <a:rPr lang="en-US" sz="2000" dirty="0" err="1">
                <a:latin typeface="Tahoma" pitchFamily="34" charset="0"/>
              </a:rPr>
              <a:t>untuk</a:t>
            </a:r>
            <a:r>
              <a:rPr lang="en-US" sz="2000" dirty="0">
                <a:latin typeface="Tahoma" pitchFamily="34" charset="0"/>
              </a:rPr>
              <a:t> data </a:t>
            </a:r>
            <a:r>
              <a:rPr lang="en-US" sz="2000" dirty="0" err="1">
                <a:latin typeface="Tahoma" pitchFamily="34" charset="0"/>
              </a:rPr>
              <a:t>genap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adalah</a:t>
            </a:r>
            <a:r>
              <a:rPr lang="en-US" sz="2000" dirty="0">
                <a:latin typeface="Tahoma" pitchFamily="34" charset="0"/>
              </a:rPr>
              <a:t> rata-rata </a:t>
            </a:r>
            <a:r>
              <a:rPr lang="en-US" sz="2000" dirty="0" err="1">
                <a:latin typeface="Tahoma" pitchFamily="34" charset="0"/>
              </a:rPr>
              <a:t>dari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dua</a:t>
            </a:r>
            <a:r>
              <a:rPr lang="en-US" sz="2000" dirty="0">
                <a:latin typeface="Tahoma" pitchFamily="34" charset="0"/>
              </a:rPr>
              <a:t> data yang 	</a:t>
            </a:r>
            <a:r>
              <a:rPr lang="en-US" sz="2000" dirty="0" err="1">
                <a:latin typeface="Tahoma" pitchFamily="34" charset="0"/>
              </a:rPr>
              <a:t>terletak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di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tengah</a:t>
            </a:r>
            <a:r>
              <a:rPr lang="en-US" sz="2000" dirty="0">
                <a:latin typeface="Tahoma" pitchFamily="34" charset="0"/>
              </a:rPr>
              <a:t>.</a:t>
            </a:r>
          </a:p>
          <a:p>
            <a:pPr marL="457200" indent="-457200" defTabSz="952500" eaLnBrk="1" hangingPunct="1">
              <a:tabLst>
                <a:tab pos="863600" algn="l"/>
              </a:tabLst>
            </a:pPr>
            <a:r>
              <a:rPr lang="en-US" sz="2000" dirty="0">
                <a:latin typeface="Tahoma" pitchFamily="34" charset="0"/>
              </a:rPr>
              <a:t>	</a:t>
            </a:r>
          </a:p>
          <a:p>
            <a:pPr marL="457200" indent="-457200" defTabSz="952500" eaLnBrk="1" hangingPunct="1">
              <a:tabLst>
                <a:tab pos="863600" algn="l"/>
              </a:tabLst>
            </a:pPr>
            <a:r>
              <a:rPr lang="en-US" sz="2000" b="1" dirty="0">
                <a:latin typeface="Tahoma" pitchFamily="34" charset="0"/>
              </a:rPr>
              <a:t>	</a:t>
            </a:r>
            <a:r>
              <a:rPr lang="en-US" sz="2000" b="1" dirty="0" err="1">
                <a:solidFill>
                  <a:schemeClr val="accent1"/>
                </a:solidFill>
                <a:latin typeface="Tahoma" pitchFamily="34" charset="0"/>
              </a:rPr>
              <a:t>Rumus</a:t>
            </a:r>
            <a:r>
              <a:rPr lang="en-US" sz="2000" b="1" dirty="0">
                <a:solidFill>
                  <a:schemeClr val="accent1"/>
                </a:solidFill>
                <a:latin typeface="Tahoma" pitchFamily="34" charset="0"/>
              </a:rPr>
              <a:t> Median Data </a:t>
            </a:r>
            <a:r>
              <a:rPr lang="en-US" sz="2000" b="1" dirty="0" err="1">
                <a:solidFill>
                  <a:schemeClr val="accent1"/>
                </a:solidFill>
                <a:latin typeface="Tahoma" pitchFamily="34" charset="0"/>
              </a:rPr>
              <a:t>Berkelompok</a:t>
            </a:r>
            <a:r>
              <a:rPr lang="en-US" sz="2000" b="1" dirty="0">
                <a:solidFill>
                  <a:schemeClr val="accent1"/>
                </a:solidFill>
                <a:latin typeface="Tahoma" pitchFamily="34" charset="0"/>
              </a:rPr>
              <a:t>:</a:t>
            </a:r>
          </a:p>
          <a:p>
            <a:pPr marL="457200" indent="-457200" defTabSz="952500" eaLnBrk="1" hangingPunct="1">
              <a:tabLst>
                <a:tab pos="863600" algn="l"/>
              </a:tabLst>
            </a:pPr>
            <a:r>
              <a:rPr lang="en-US" sz="2000" b="1" dirty="0">
                <a:latin typeface="Tahoma" pitchFamily="34" charset="0"/>
              </a:rPr>
              <a:t>			               </a:t>
            </a:r>
          </a:p>
          <a:p>
            <a:pPr marL="457200" indent="-457200" defTabSz="952500" eaLnBrk="1" hangingPunct="1">
              <a:tabLst>
                <a:tab pos="863600" algn="l"/>
              </a:tabLst>
            </a:pPr>
            <a:r>
              <a:rPr lang="en-US" sz="2000" b="1" dirty="0">
                <a:latin typeface="Tahoma" pitchFamily="34" charset="0"/>
              </a:rPr>
              <a:t>				   n/2  </a:t>
            </a:r>
            <a:r>
              <a:rPr lang="en-US" sz="2000" dirty="0">
                <a:latin typeface="Symbol" pitchFamily="82" charset="2"/>
              </a:rPr>
              <a:t>-</a:t>
            </a:r>
            <a:r>
              <a:rPr lang="en-US" sz="2000" b="1" dirty="0">
                <a:latin typeface="Tahoma" pitchFamily="34" charset="0"/>
              </a:rPr>
              <a:t> CF</a:t>
            </a:r>
          </a:p>
          <a:p>
            <a:pPr marL="457200" indent="-457200" defTabSz="952500" eaLnBrk="1" hangingPunct="1">
              <a:tabLst>
                <a:tab pos="863600" algn="l"/>
              </a:tabLst>
            </a:pPr>
            <a:r>
              <a:rPr lang="en-US" sz="2000" b="1" dirty="0">
                <a:latin typeface="Tahoma" pitchFamily="34" charset="0"/>
              </a:rPr>
              <a:t>	   </a:t>
            </a:r>
            <a:r>
              <a:rPr lang="en-US" sz="2000" b="1" dirty="0" err="1">
                <a:latin typeface="Tahoma" pitchFamily="34" charset="0"/>
              </a:rPr>
              <a:t>Md</a:t>
            </a:r>
            <a:r>
              <a:rPr lang="en-US" sz="2000" b="1" dirty="0">
                <a:latin typeface="Tahoma" pitchFamily="34" charset="0"/>
              </a:rPr>
              <a:t> = L + 	             </a:t>
            </a:r>
            <a:r>
              <a:rPr lang="en-US" sz="2000" b="1" dirty="0" smtClean="0">
                <a:latin typeface="Tahoma" pitchFamily="34" charset="0"/>
              </a:rPr>
              <a:t>× </a:t>
            </a:r>
            <a:r>
              <a:rPr lang="en-US" sz="2000" b="1" dirty="0" err="1">
                <a:latin typeface="Tahoma" pitchFamily="34" charset="0"/>
              </a:rPr>
              <a:t>i</a:t>
            </a:r>
            <a:endParaRPr lang="en-US" sz="2000" b="1" dirty="0">
              <a:latin typeface="Tahoma" pitchFamily="34" charset="0"/>
            </a:endParaRPr>
          </a:p>
          <a:p>
            <a:pPr marL="457200" indent="-457200" defTabSz="952500" eaLnBrk="1" hangingPunct="1">
              <a:tabLst>
                <a:tab pos="863600" algn="l"/>
              </a:tabLst>
            </a:pPr>
            <a:r>
              <a:rPr lang="en-US" sz="2000" b="1" dirty="0">
                <a:latin typeface="Tahoma" pitchFamily="34" charset="0"/>
              </a:rPr>
              <a:t>			                        f</a:t>
            </a:r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>
            <a:off x="2819400" y="5791200"/>
            <a:ext cx="152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0ACFC8-A426-48F3-B7D4-0771CB8CB7E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239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>
                <a:latin typeface="Tahoma" pitchFamily="34" charset="0"/>
              </a:rPr>
              <a:t> </a:t>
            </a:r>
            <a:r>
              <a:rPr lang="en-US" sz="2200" b="1">
                <a:solidFill>
                  <a:schemeClr val="accent1"/>
                </a:solidFill>
                <a:latin typeface="Tahoma" pitchFamily="34" charset="0"/>
              </a:rPr>
              <a:t>CONTOH</a:t>
            </a:r>
            <a:r>
              <a:rPr lang="en-US" sz="220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en-US" sz="2200" b="1">
                <a:solidFill>
                  <a:schemeClr val="accent1"/>
                </a:solidFill>
                <a:latin typeface="Tahoma" pitchFamily="34" charset="0"/>
              </a:rPr>
              <a:t>MEDIAN DATA TIDAK BERKELOMPOK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6" name="Text Box 136"/>
          <p:cNvSpPr txBox="1">
            <a:spLocks noChangeArrowheads="1"/>
          </p:cNvSpPr>
          <p:nvPr/>
        </p:nvSpPr>
        <p:spPr bwMode="auto">
          <a:xfrm>
            <a:off x="762000" y="164068"/>
            <a:ext cx="76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3</a:t>
            </a:r>
          </a:p>
        </p:txBody>
      </p:sp>
      <p:pic>
        <p:nvPicPr>
          <p:cNvPr id="10242" name="Picture 2" descr="D:\Statistika 1\Contoh 3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819095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7C9AAE-D505-4FD6-BD1C-C5321851622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952500" y="838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CONTOH MEDIAN DATA BERKELOMPOK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04800" y="2133600"/>
            <a:ext cx="3352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Clr>
                <a:schemeClr val="tx1"/>
              </a:buClr>
              <a:buFontTx/>
              <a:buChar char="•"/>
            </a:pPr>
            <a:r>
              <a:rPr lang="en-US" sz="2200" dirty="0" err="1">
                <a:latin typeface="Tahoma" pitchFamily="34" charset="0"/>
              </a:rPr>
              <a:t>Letak</a:t>
            </a:r>
            <a:r>
              <a:rPr lang="en-US" sz="2200" dirty="0">
                <a:latin typeface="Tahoma" pitchFamily="34" charset="0"/>
              </a:rPr>
              <a:t> median n/2 = </a:t>
            </a:r>
            <a:r>
              <a:rPr lang="en-US" sz="2200" dirty="0" smtClean="0">
                <a:latin typeface="Tahoma" pitchFamily="34" charset="0"/>
              </a:rPr>
              <a:t>53/2= 26,5; </a:t>
            </a:r>
            <a:r>
              <a:rPr lang="en-US" sz="2200" dirty="0" err="1">
                <a:latin typeface="Tahoma" pitchFamily="34" charset="0"/>
              </a:rPr>
              <a:t>jadi</a:t>
            </a:r>
            <a:r>
              <a:rPr lang="en-US" sz="2200" dirty="0">
                <a:latin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</a:rPr>
              <a:t>terletak</a:t>
            </a:r>
            <a:r>
              <a:rPr lang="en-US" sz="2200" dirty="0">
                <a:latin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</a:rPr>
              <a:t>pada</a:t>
            </a:r>
            <a:r>
              <a:rPr lang="en-US" sz="2200" dirty="0">
                <a:latin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</a:rPr>
              <a:t>frek</a:t>
            </a:r>
            <a:r>
              <a:rPr lang="en-US" sz="2200" dirty="0">
                <a:latin typeface="Tahoma" pitchFamily="34" charset="0"/>
              </a:rPr>
              <a:t>. </a:t>
            </a:r>
            <a:r>
              <a:rPr lang="en-US" sz="2200" dirty="0" err="1">
                <a:latin typeface="Tahoma" pitchFamily="34" charset="0"/>
              </a:rPr>
              <a:t>kumulatif</a:t>
            </a:r>
            <a:r>
              <a:rPr lang="en-US" sz="2200" dirty="0">
                <a:latin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</a:rPr>
              <a:t>antara</a:t>
            </a:r>
            <a:r>
              <a:rPr lang="en-US" sz="2200" dirty="0">
                <a:latin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</a:rPr>
              <a:t>26 </a:t>
            </a:r>
            <a:r>
              <a:rPr lang="en-US" sz="2200" dirty="0" err="1" smtClean="0">
                <a:latin typeface="Tahoma" pitchFamily="34" charset="0"/>
              </a:rPr>
              <a:t>dan</a:t>
            </a:r>
            <a:r>
              <a:rPr lang="en-US" sz="2200" dirty="0" smtClean="0">
                <a:latin typeface="Tahoma" pitchFamily="34" charset="0"/>
              </a:rPr>
              <a:t> 43</a:t>
            </a:r>
            <a:endParaRPr lang="en-US" sz="2200" dirty="0">
              <a:latin typeface="Tahoma" pitchFamily="34" charset="0"/>
            </a:endParaRPr>
          </a:p>
          <a:p>
            <a:pPr marL="457200" indent="-457200" eaLnBrk="1" hangingPunct="1">
              <a:buFontTx/>
              <a:buChar char="•"/>
            </a:pPr>
            <a:endParaRPr lang="en-US" sz="2200" dirty="0">
              <a:latin typeface="Tahoma" pitchFamily="34" charset="0"/>
            </a:endParaRPr>
          </a:p>
          <a:p>
            <a:pPr marL="457200" indent="-457200" eaLnBrk="1" hangingPunct="1">
              <a:buClr>
                <a:schemeClr val="tx1"/>
              </a:buClr>
              <a:buFontTx/>
              <a:buChar char="•"/>
            </a:pPr>
            <a:r>
              <a:rPr lang="en-US" sz="2200" dirty="0" err="1">
                <a:latin typeface="Tahoma" pitchFamily="34" charset="0"/>
              </a:rPr>
              <a:t>Nilai</a:t>
            </a:r>
            <a:r>
              <a:rPr lang="en-US" sz="2200" dirty="0">
                <a:latin typeface="Tahoma" pitchFamily="34" charset="0"/>
              </a:rPr>
              <a:t> Median</a:t>
            </a:r>
          </a:p>
          <a:p>
            <a:pPr marL="457200" indent="-457200" eaLnBrk="1" hangingPunct="1">
              <a:buFontTx/>
              <a:buChar char="•"/>
            </a:pPr>
            <a:endParaRPr lang="en-US" sz="2200" dirty="0">
              <a:latin typeface="Tahoma" pitchFamily="34" charset="0"/>
            </a:endParaRPr>
          </a:p>
          <a:p>
            <a:pPr marL="457200" indent="-457200" eaLnBrk="1" hangingPunct="1"/>
            <a:r>
              <a:rPr lang="en-US" sz="1600" b="1" dirty="0" err="1" smtClean="0">
                <a:latin typeface="Tahoma" pitchFamily="34" charset="0"/>
              </a:rPr>
              <a:t>Md</a:t>
            </a:r>
            <a:r>
              <a:rPr lang="en-US" sz="1600" b="1" dirty="0" smtClean="0">
                <a:latin typeface="Tahoma" pitchFamily="34" charset="0"/>
              </a:rPr>
              <a:t> = 157,7 + </a:t>
            </a:r>
            <a:r>
              <a:rPr lang="en-US" sz="1600" b="1" u="sng" dirty="0" smtClean="0">
                <a:latin typeface="Tahoma" pitchFamily="34" charset="0"/>
              </a:rPr>
              <a:t>(53/2) ‒ 26</a:t>
            </a:r>
            <a:r>
              <a:rPr lang="en-US" sz="1600" b="1" dirty="0" smtClean="0">
                <a:latin typeface="Tahoma" pitchFamily="34" charset="0"/>
              </a:rPr>
              <a:t> ×14</a:t>
            </a:r>
          </a:p>
          <a:p>
            <a:pPr marL="457200" indent="-457200" eaLnBrk="1" hangingPunct="1"/>
            <a:r>
              <a:rPr lang="en-US" sz="1600" b="1" dirty="0" smtClean="0">
                <a:latin typeface="Tahoma" pitchFamily="34" charset="0"/>
              </a:rPr>
              <a:t>      			 17</a:t>
            </a:r>
            <a:endParaRPr lang="en-US" sz="1600" b="1" dirty="0">
              <a:latin typeface="Tahoma" pitchFamily="34" charset="0"/>
            </a:endParaRPr>
          </a:p>
          <a:p>
            <a:pPr marL="457200" indent="-457200" eaLnBrk="1" hangingPunct="1"/>
            <a:r>
              <a:rPr lang="en-US" sz="1600" b="1" dirty="0">
                <a:latin typeface="Tahoma" pitchFamily="34" charset="0"/>
              </a:rPr>
              <a:t>      = </a:t>
            </a:r>
            <a:r>
              <a:rPr lang="en-US" sz="1600" b="1" dirty="0" smtClean="0">
                <a:latin typeface="Tahoma" pitchFamily="34" charset="0"/>
              </a:rPr>
              <a:t>158,11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21510" name="Line 5"/>
          <p:cNvSpPr>
            <a:spLocks noChangeShapeType="1"/>
          </p:cNvSpPr>
          <p:nvPr/>
        </p:nvSpPr>
        <p:spPr bwMode="auto">
          <a:xfrm flipH="1">
            <a:off x="2649538" y="8132763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Rectangle 20"/>
          <p:cNvSpPr>
            <a:spLocks noChangeArrowheads="1"/>
          </p:cNvSpPr>
          <p:nvPr/>
        </p:nvSpPr>
        <p:spPr bwMode="auto">
          <a:xfrm>
            <a:off x="6089650" y="7807325"/>
            <a:ext cx="1028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000">
                <a:cs typeface="Arial" charset="0"/>
              </a:rPr>
              <a:t>9</a:t>
            </a:r>
            <a:endParaRPr lang="en-US" sz="1000">
              <a:latin typeface="Garamond" pitchFamily="18" charset="0"/>
              <a:cs typeface="Times New Roman" pitchFamily="18" charset="0"/>
            </a:endParaRPr>
          </a:p>
          <a:p>
            <a:endParaRPr lang="en-US" sz="2400"/>
          </a:p>
        </p:txBody>
      </p:sp>
      <p:sp>
        <p:nvSpPr>
          <p:cNvPr id="21513" name="Text Box 82"/>
          <p:cNvSpPr txBox="1">
            <a:spLocks noChangeArrowheads="1"/>
          </p:cNvSpPr>
          <p:nvPr/>
        </p:nvSpPr>
        <p:spPr bwMode="auto">
          <a:xfrm>
            <a:off x="762000" y="164068"/>
            <a:ext cx="76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3</a:t>
            </a:r>
          </a:p>
        </p:txBody>
      </p:sp>
      <p:pic>
        <p:nvPicPr>
          <p:cNvPr id="11266" name="Picture 2" descr="D:\Statistika 1\Contoh 3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7472" y="1524000"/>
            <a:ext cx="5437928" cy="2811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EA2098-F27E-49A9-AA05-659EFE4A175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228600" y="838200"/>
            <a:ext cx="65151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1"/>
                </a:solidFill>
                <a:latin typeface="Tahoma" pitchFamily="34" charset="0"/>
              </a:rPr>
              <a:t>	</a:t>
            </a:r>
            <a:r>
              <a:rPr lang="en-US" sz="3000" b="1" dirty="0">
                <a:solidFill>
                  <a:schemeClr val="accent1"/>
                </a:solidFill>
                <a:latin typeface="Tahoma" pitchFamily="34" charset="0"/>
              </a:rPr>
              <a:t>MODUS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62000" y="1524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3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04800" y="1905000"/>
            <a:ext cx="8534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defTabSz="952500" eaLnBrk="1" hangingPunct="1">
              <a:tabLst>
                <a:tab pos="863600" algn="l"/>
              </a:tabLst>
            </a:pPr>
            <a:r>
              <a:rPr lang="en-US" sz="2000" b="1" dirty="0">
                <a:latin typeface="Tahoma" pitchFamily="34" charset="0"/>
              </a:rPr>
              <a:t>	</a:t>
            </a:r>
            <a:r>
              <a:rPr lang="en-US" sz="2400" b="1" dirty="0" err="1">
                <a:solidFill>
                  <a:schemeClr val="accent1"/>
                </a:solidFill>
                <a:latin typeface="Tahoma" pitchFamily="34" charset="0"/>
              </a:rPr>
              <a:t>Definisi</a:t>
            </a:r>
            <a:r>
              <a:rPr lang="en-US" sz="2400" b="1" dirty="0">
                <a:solidFill>
                  <a:schemeClr val="accent1"/>
                </a:solidFill>
                <a:latin typeface="Tahoma" pitchFamily="34" charset="0"/>
              </a:rPr>
              <a:t>:</a:t>
            </a:r>
          </a:p>
          <a:p>
            <a:pPr marL="457200" indent="-457200" defTabSz="952500" eaLnBrk="1" hangingPunct="1">
              <a:tabLst>
                <a:tab pos="863600" algn="l"/>
              </a:tabLst>
            </a:pPr>
            <a:r>
              <a:rPr lang="en-US" sz="2400" b="1" dirty="0">
                <a:latin typeface="Tahoma" pitchFamily="34" charset="0"/>
              </a:rPr>
              <a:t>  	</a:t>
            </a:r>
            <a:r>
              <a:rPr lang="en-US" sz="2400" dirty="0" err="1">
                <a:latin typeface="Tahoma" pitchFamily="34" charset="0"/>
              </a:rPr>
              <a:t>Nilai</a:t>
            </a:r>
            <a:r>
              <a:rPr lang="en-US" sz="2400" dirty="0">
                <a:latin typeface="Tahoma" pitchFamily="34" charset="0"/>
              </a:rPr>
              <a:t> yang (paling) </a:t>
            </a:r>
            <a:r>
              <a:rPr lang="en-US" sz="2400" dirty="0" err="1">
                <a:latin typeface="Tahoma" pitchFamily="34" charset="0"/>
              </a:rPr>
              <a:t>sering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muncul</a:t>
            </a:r>
            <a:r>
              <a:rPr lang="en-US" sz="2400" dirty="0">
                <a:latin typeface="Tahoma" pitchFamily="34" charset="0"/>
              </a:rPr>
              <a:t>.</a:t>
            </a:r>
            <a:endParaRPr lang="en-US" sz="2400" b="1" dirty="0">
              <a:latin typeface="Tahoma" pitchFamily="34" charset="0"/>
            </a:endParaRPr>
          </a:p>
          <a:p>
            <a:pPr marL="457200" indent="-457200" defTabSz="952500" eaLnBrk="1" hangingPunct="1">
              <a:tabLst>
                <a:tab pos="863600" algn="l"/>
              </a:tabLst>
            </a:pPr>
            <a:endParaRPr lang="en-US" sz="2400" b="1" dirty="0">
              <a:latin typeface="Tahoma" pitchFamily="34" charset="0"/>
            </a:endParaRPr>
          </a:p>
          <a:p>
            <a:pPr marL="457200" indent="-457200" defTabSz="952500" eaLnBrk="1" hangingPunct="1">
              <a:tabLst>
                <a:tab pos="863600" algn="l"/>
              </a:tabLst>
            </a:pPr>
            <a:r>
              <a:rPr lang="en-US" sz="2400" b="1" dirty="0">
                <a:latin typeface="Tahoma" pitchFamily="34" charset="0"/>
              </a:rPr>
              <a:t> 	</a:t>
            </a:r>
            <a:r>
              <a:rPr lang="en-US" sz="2400" dirty="0">
                <a:latin typeface="Tahoma" pitchFamily="34" charset="0"/>
              </a:rPr>
              <a:t>	</a:t>
            </a:r>
          </a:p>
          <a:p>
            <a:pPr marL="457200" indent="-457200" defTabSz="952500" eaLnBrk="1" hangingPunct="1">
              <a:tabLst>
                <a:tab pos="863600" algn="l"/>
              </a:tabLst>
            </a:pPr>
            <a:r>
              <a:rPr lang="en-US" sz="2400" b="1" dirty="0">
                <a:latin typeface="Tahoma" pitchFamily="34" charset="0"/>
              </a:rPr>
              <a:t>	</a:t>
            </a:r>
            <a:r>
              <a:rPr lang="en-US" sz="2400" b="1" dirty="0" err="1">
                <a:solidFill>
                  <a:schemeClr val="accent1"/>
                </a:solidFill>
                <a:latin typeface="Tahoma" pitchFamily="34" charset="0"/>
              </a:rPr>
              <a:t>Rumus</a:t>
            </a:r>
            <a:r>
              <a:rPr lang="en-US" sz="2400" b="1" dirty="0">
                <a:solidFill>
                  <a:schemeClr val="accent1"/>
                </a:solidFill>
                <a:latin typeface="Tahoma" pitchFamily="34" charset="0"/>
              </a:rPr>
              <a:t> Modus Data </a:t>
            </a:r>
            <a:r>
              <a:rPr lang="en-US" sz="2400" b="1" dirty="0" err="1">
                <a:solidFill>
                  <a:schemeClr val="accent1"/>
                </a:solidFill>
                <a:latin typeface="Tahoma" pitchFamily="34" charset="0"/>
              </a:rPr>
              <a:t>Berkelompok</a:t>
            </a:r>
            <a:r>
              <a:rPr lang="en-US" sz="2400" b="1" dirty="0">
                <a:solidFill>
                  <a:schemeClr val="accent1"/>
                </a:solidFill>
                <a:latin typeface="Tahoma" pitchFamily="34" charset="0"/>
              </a:rPr>
              <a:t>:</a:t>
            </a:r>
          </a:p>
          <a:p>
            <a:pPr marL="457200" indent="-457200" defTabSz="952500" eaLnBrk="1" hangingPunct="1">
              <a:tabLst>
                <a:tab pos="863600" algn="l"/>
              </a:tabLst>
            </a:pPr>
            <a:endParaRPr lang="en-US" sz="2400" b="1" dirty="0">
              <a:solidFill>
                <a:schemeClr val="accent1"/>
              </a:solidFill>
              <a:latin typeface="Tahoma" pitchFamily="34" charset="0"/>
            </a:endParaRPr>
          </a:p>
          <a:p>
            <a:pPr marL="457200" indent="-457200" defTabSz="952500" eaLnBrk="1" hangingPunct="1">
              <a:tabLst>
                <a:tab pos="863600" algn="l"/>
              </a:tabLst>
            </a:pPr>
            <a:r>
              <a:rPr lang="en-US" sz="2400" b="1" dirty="0">
                <a:latin typeface="Tahoma" pitchFamily="34" charset="0"/>
              </a:rPr>
              <a:t>		Mo	= L + (d1/(d1+d2)) x </a:t>
            </a:r>
            <a:r>
              <a:rPr lang="en-US" sz="2400" b="1" dirty="0" err="1">
                <a:latin typeface="Tahoma" pitchFamily="34" charset="0"/>
              </a:rPr>
              <a:t>i</a:t>
            </a:r>
            <a:r>
              <a:rPr lang="en-US" sz="2400" b="1" dirty="0">
                <a:latin typeface="Tahoma" pitchFamily="34" charset="0"/>
              </a:rPr>
              <a:t> </a:t>
            </a:r>
          </a:p>
          <a:p>
            <a:pPr marL="457200" indent="-457200" defTabSz="952500" eaLnBrk="1" hangingPunct="1">
              <a:tabLst>
                <a:tab pos="863600" algn="l"/>
              </a:tabLst>
            </a:pPr>
            <a:endParaRPr lang="en-US" sz="2400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2663F3-93E7-4FB3-9428-02D29125E2C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1"/>
                </a:solidFill>
                <a:latin typeface="Tahoma" pitchFamily="34" charset="0"/>
              </a:rPr>
              <a:t>CONTOH MODUS DATA BERKELOMPOK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58" name="Rectangle 17"/>
          <p:cNvSpPr>
            <a:spLocks noChangeArrowheads="1"/>
          </p:cNvSpPr>
          <p:nvPr/>
        </p:nvSpPr>
        <p:spPr bwMode="auto">
          <a:xfrm>
            <a:off x="5918200" y="6884988"/>
            <a:ext cx="125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000">
                <a:cs typeface="Arial" charset="0"/>
              </a:rPr>
              <a:t>9</a:t>
            </a:r>
            <a:endParaRPr lang="en-US" sz="1000">
              <a:latin typeface="Garamond" pitchFamily="18" charset="0"/>
              <a:cs typeface="Times New Roman" pitchFamily="18" charset="0"/>
            </a:endParaRPr>
          </a:p>
          <a:p>
            <a:endParaRPr lang="en-US" sz="2400"/>
          </a:p>
        </p:txBody>
      </p:sp>
      <p:sp>
        <p:nvSpPr>
          <p:cNvPr id="23560" name="Text Box 64"/>
          <p:cNvSpPr txBox="1">
            <a:spLocks noChangeArrowheads="1"/>
          </p:cNvSpPr>
          <p:nvPr/>
        </p:nvSpPr>
        <p:spPr bwMode="auto">
          <a:xfrm>
            <a:off x="304800" y="4092476"/>
            <a:ext cx="3886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buFontTx/>
              <a:buChar char="•"/>
            </a:pPr>
            <a:r>
              <a:rPr lang="en-US" dirty="0" err="1">
                <a:latin typeface="Tahoma" pitchFamily="34" charset="0"/>
              </a:rPr>
              <a:t>Letak</a:t>
            </a:r>
            <a:r>
              <a:rPr lang="en-US" dirty="0">
                <a:latin typeface="Tahoma" pitchFamily="34" charset="0"/>
              </a:rPr>
              <a:t> modus </a:t>
            </a:r>
            <a:r>
              <a:rPr lang="en-US" dirty="0" err="1">
                <a:latin typeface="Tahoma" pitchFamily="34" charset="0"/>
              </a:rPr>
              <a:t>pada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frekuensi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kelas</a:t>
            </a:r>
            <a:r>
              <a:rPr lang="en-US" dirty="0">
                <a:latin typeface="Tahoma" pitchFamily="34" charset="0"/>
              </a:rPr>
              <a:t> paling </a:t>
            </a:r>
            <a:r>
              <a:rPr lang="en-US" dirty="0" err="1">
                <a:latin typeface="Tahoma" pitchFamily="34" charset="0"/>
              </a:rPr>
              <a:t>besar</a:t>
            </a:r>
            <a:r>
              <a:rPr lang="en-US" dirty="0">
                <a:latin typeface="Tahoma" pitchFamily="34" charset="0"/>
              </a:rPr>
              <a:t> = </a:t>
            </a:r>
            <a:r>
              <a:rPr lang="en-US" dirty="0" smtClean="0">
                <a:latin typeface="Tahoma" pitchFamily="34" charset="0"/>
              </a:rPr>
              <a:t>17 </a:t>
            </a:r>
            <a:r>
              <a:rPr lang="en-US" dirty="0" err="1">
                <a:latin typeface="Tahoma" pitchFamily="34" charset="0"/>
              </a:rPr>
              <a:t>kelas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</a:rPr>
              <a:t>158,2</a:t>
            </a:r>
            <a:r>
              <a:rPr lang="en-US" dirty="0" smtClean="0"/>
              <a:t>–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172,2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1000" indent="-381000" eaLnBrk="1" hangingPunct="1"/>
            <a:endParaRPr lang="en-US" dirty="0">
              <a:latin typeface="Tahoma" pitchFamily="34" charset="0"/>
            </a:endParaRPr>
          </a:p>
          <a:p>
            <a:pPr marL="381000" indent="-381000" eaLnBrk="1" hangingPunct="1">
              <a:buFontTx/>
              <a:buChar char="•"/>
            </a:pPr>
            <a:r>
              <a:rPr lang="en-US" dirty="0" err="1">
                <a:latin typeface="Tahoma" pitchFamily="34" charset="0"/>
              </a:rPr>
              <a:t>Nilai</a:t>
            </a:r>
            <a:r>
              <a:rPr lang="en-US" dirty="0">
                <a:latin typeface="Tahoma" pitchFamily="34" charset="0"/>
              </a:rPr>
              <a:t> Modus</a:t>
            </a:r>
          </a:p>
          <a:p>
            <a:pPr marL="381000" indent="-381000" eaLnBrk="1" hangingPunct="1">
              <a:buFontTx/>
              <a:buChar char="•"/>
            </a:pPr>
            <a:endParaRPr lang="en-US" dirty="0">
              <a:latin typeface="Tahoma" pitchFamily="34" charset="0"/>
            </a:endParaRPr>
          </a:p>
          <a:p>
            <a:pPr marL="381000" indent="-381000" eaLnBrk="1" hangingPunct="1"/>
            <a:r>
              <a:rPr lang="en-US" b="1" dirty="0">
                <a:latin typeface="Tahoma" pitchFamily="34" charset="0"/>
              </a:rPr>
              <a:t>Mo = </a:t>
            </a:r>
            <a:r>
              <a:rPr lang="en-US" b="1" dirty="0" smtClean="0">
                <a:latin typeface="Tahoma" pitchFamily="34" charset="0"/>
              </a:rPr>
              <a:t>157,7 </a:t>
            </a:r>
            <a:r>
              <a:rPr lang="en-US" b="1" dirty="0">
                <a:latin typeface="Tahoma" pitchFamily="34" charset="0"/>
              </a:rPr>
              <a:t>+ </a:t>
            </a:r>
            <a:r>
              <a:rPr lang="en-US" b="1" dirty="0" smtClean="0">
                <a:latin typeface="Tahoma" pitchFamily="34" charset="0"/>
              </a:rPr>
              <a:t>(6/16) ×14</a:t>
            </a:r>
            <a:endParaRPr lang="en-US" b="1" dirty="0">
              <a:latin typeface="Tahoma" pitchFamily="34" charset="0"/>
            </a:endParaRPr>
          </a:p>
          <a:p>
            <a:pPr marL="381000" indent="-381000" eaLnBrk="1" hangingPunct="1"/>
            <a:r>
              <a:rPr lang="en-US" b="1" dirty="0">
                <a:latin typeface="Tahoma" pitchFamily="34" charset="0"/>
              </a:rPr>
              <a:t>      = </a:t>
            </a:r>
            <a:r>
              <a:rPr lang="en-US" b="1" dirty="0" smtClean="0">
                <a:latin typeface="Tahoma" pitchFamily="34" charset="0"/>
              </a:rPr>
              <a:t>162,95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23561" name="Text Box 65"/>
          <p:cNvSpPr txBox="1">
            <a:spLocks noChangeArrowheads="1"/>
          </p:cNvSpPr>
          <p:nvPr/>
        </p:nvSpPr>
        <p:spPr bwMode="auto">
          <a:xfrm>
            <a:off x="762000" y="166688"/>
            <a:ext cx="762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3</a:t>
            </a:r>
          </a:p>
        </p:txBody>
      </p:sp>
      <p:pic>
        <p:nvPicPr>
          <p:cNvPr id="12290" name="Picture 2" descr="D:\Statistika 1\Contoh 3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19152"/>
            <a:ext cx="5333999" cy="2995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ACE1BD-8958-40D6-821A-9D2054BA5D4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054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HUBUNGAN RATA-RATA-MEDIAN-MODUS</a:t>
            </a: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228600" y="2057400"/>
            <a:ext cx="3352800" cy="40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indent="-190500" eaLnBrk="1" hangingPunct="1">
              <a:buFontTx/>
              <a:buAutoNum type="arabicPeriod"/>
            </a:pPr>
            <a:r>
              <a:rPr lang="en-US" sz="1600" b="1" dirty="0" err="1">
                <a:latin typeface="Tahoma" pitchFamily="34" charset="0"/>
                <a:sym typeface="Symbol" pitchFamily="82" charset="2"/>
              </a:rPr>
              <a:t>Kurva</a:t>
            </a:r>
            <a:r>
              <a:rPr lang="en-US" sz="1600" b="1" dirty="0">
                <a:latin typeface="Tahoma" pitchFamily="34" charset="0"/>
                <a:sym typeface="Symbol" pitchFamily="82" charset="2"/>
              </a:rPr>
              <a:t> </a:t>
            </a:r>
            <a:r>
              <a:rPr lang="en-US" sz="1600" b="1" dirty="0" err="1">
                <a:latin typeface="Tahoma" pitchFamily="34" charset="0"/>
                <a:sym typeface="Symbol" pitchFamily="82" charset="2"/>
              </a:rPr>
              <a:t>simetris</a:t>
            </a:r>
            <a:r>
              <a:rPr lang="en-US" sz="1600" b="1" dirty="0">
                <a:latin typeface="Tahoma" pitchFamily="34" charset="0"/>
                <a:sym typeface="Symbol" pitchFamily="82" charset="2"/>
              </a:rPr>
              <a:t> X= </a:t>
            </a:r>
            <a:r>
              <a:rPr lang="en-US" sz="1600" b="1" dirty="0" err="1">
                <a:latin typeface="Tahoma" pitchFamily="34" charset="0"/>
                <a:sym typeface="Symbol" pitchFamily="82" charset="2"/>
              </a:rPr>
              <a:t>Md</a:t>
            </a:r>
            <a:r>
              <a:rPr lang="en-US" sz="1600" b="1" dirty="0">
                <a:latin typeface="Tahoma" pitchFamily="34" charset="0"/>
                <a:sym typeface="Symbol" pitchFamily="82" charset="2"/>
              </a:rPr>
              <a:t>= Mo</a:t>
            </a:r>
          </a:p>
          <a:p>
            <a:pPr marL="190500" indent="-190500" eaLnBrk="1" hangingPunct="1"/>
            <a:endParaRPr lang="en-US" sz="1600" b="1" dirty="0">
              <a:latin typeface="Tahoma" pitchFamily="34" charset="0"/>
            </a:endParaRPr>
          </a:p>
          <a:p>
            <a:pPr marL="190500" indent="-190500" eaLnBrk="1" hangingPunct="1"/>
            <a:endParaRPr lang="en-US" sz="1600" b="1" dirty="0">
              <a:latin typeface="Tahoma" pitchFamily="34" charset="0"/>
            </a:endParaRPr>
          </a:p>
          <a:p>
            <a:pPr marL="190500" indent="-190500" eaLnBrk="1" hangingPunct="1"/>
            <a:endParaRPr lang="en-US" sz="1600" b="1" dirty="0">
              <a:latin typeface="Tahoma" pitchFamily="34" charset="0"/>
            </a:endParaRPr>
          </a:p>
          <a:p>
            <a:pPr marL="190500" indent="-190500" eaLnBrk="1" hangingPunct="1"/>
            <a:endParaRPr lang="en-US" sz="1600" b="1" dirty="0" smtClean="0">
              <a:latin typeface="Tahoma" pitchFamily="34" charset="0"/>
            </a:endParaRPr>
          </a:p>
          <a:p>
            <a:pPr marL="190500" indent="-190500" eaLnBrk="1" hangingPunct="1"/>
            <a:endParaRPr lang="en-US" sz="1600" b="1" dirty="0" smtClean="0">
              <a:latin typeface="Tahoma" pitchFamily="34" charset="0"/>
            </a:endParaRPr>
          </a:p>
          <a:p>
            <a:pPr marL="190500" indent="-190500" eaLnBrk="1" hangingPunct="1"/>
            <a:endParaRPr lang="en-US" sz="1600" b="1" dirty="0">
              <a:latin typeface="Tahoma" pitchFamily="34" charset="0"/>
            </a:endParaRPr>
          </a:p>
          <a:p>
            <a:pPr marL="190500" indent="-190500" eaLnBrk="1" hangingPunct="1"/>
            <a:endParaRPr lang="en-US" sz="1600" b="1" dirty="0">
              <a:latin typeface="Tahoma" pitchFamily="34" charset="0"/>
            </a:endParaRPr>
          </a:p>
          <a:p>
            <a:pPr marL="190500" indent="-190500" eaLnBrk="1" hangingPunct="1">
              <a:lnSpc>
                <a:spcPct val="105000"/>
              </a:lnSpc>
            </a:pPr>
            <a:r>
              <a:rPr lang="en-US" sz="1600" b="1" dirty="0" smtClean="0">
                <a:latin typeface="Tahoma" pitchFamily="34" charset="0"/>
              </a:rPr>
              <a:t>2</a:t>
            </a:r>
            <a:r>
              <a:rPr lang="en-US" sz="1600" b="1" dirty="0">
                <a:latin typeface="Tahoma" pitchFamily="34" charset="0"/>
              </a:rPr>
              <a:t>. </a:t>
            </a:r>
            <a:r>
              <a:rPr lang="en-US" sz="1600" b="1" dirty="0" err="1">
                <a:latin typeface="Tahoma" pitchFamily="34" charset="0"/>
              </a:rPr>
              <a:t>Kurva</a:t>
            </a:r>
            <a:r>
              <a:rPr lang="en-US" sz="1600" b="1" dirty="0">
                <a:latin typeface="Tahoma" pitchFamily="34" charset="0"/>
              </a:rPr>
              <a:t> </a:t>
            </a:r>
            <a:r>
              <a:rPr lang="en-US" sz="1600" b="1" dirty="0" err="1">
                <a:latin typeface="Tahoma" pitchFamily="34" charset="0"/>
              </a:rPr>
              <a:t>condong</a:t>
            </a:r>
            <a:r>
              <a:rPr lang="en-US" sz="1600" b="1" dirty="0">
                <a:latin typeface="Tahoma" pitchFamily="34" charset="0"/>
              </a:rPr>
              <a:t> </a:t>
            </a:r>
            <a:r>
              <a:rPr lang="en-US" sz="1600" b="1" dirty="0" err="1">
                <a:latin typeface="Tahoma" pitchFamily="34" charset="0"/>
              </a:rPr>
              <a:t>kiri</a:t>
            </a:r>
            <a:r>
              <a:rPr lang="en-US" sz="1600" b="1" dirty="0">
                <a:latin typeface="Tahoma" pitchFamily="34" charset="0"/>
              </a:rPr>
              <a:t> </a:t>
            </a:r>
          </a:p>
          <a:p>
            <a:pPr marL="190500" indent="-190500" eaLnBrk="1" hangingPunct="1">
              <a:lnSpc>
                <a:spcPct val="105000"/>
              </a:lnSpc>
            </a:pPr>
            <a:r>
              <a:rPr lang="en-US" sz="1600" b="1" dirty="0">
                <a:latin typeface="Tahoma" pitchFamily="34" charset="0"/>
              </a:rPr>
              <a:t>	Mo &lt; </a:t>
            </a:r>
            <a:r>
              <a:rPr lang="en-US" sz="1600" b="1" dirty="0" err="1">
                <a:latin typeface="Tahoma" pitchFamily="34" charset="0"/>
              </a:rPr>
              <a:t>Md</a:t>
            </a:r>
            <a:r>
              <a:rPr lang="en-US" sz="1600" b="1" dirty="0">
                <a:latin typeface="Tahoma" pitchFamily="34" charset="0"/>
              </a:rPr>
              <a:t> &lt; </a:t>
            </a:r>
            <a:r>
              <a:rPr lang="en-US" sz="1600" b="1" dirty="0">
                <a:latin typeface="Tahoma" pitchFamily="34" charset="0"/>
                <a:sym typeface="Symbol" pitchFamily="82" charset="2"/>
              </a:rPr>
              <a:t>X</a:t>
            </a:r>
          </a:p>
          <a:p>
            <a:pPr marL="190500" indent="-190500" eaLnBrk="1" hangingPunct="1"/>
            <a:endParaRPr lang="en-US" sz="1600" b="1" dirty="0">
              <a:latin typeface="Tahoma" pitchFamily="34" charset="0"/>
              <a:sym typeface="Symbol" pitchFamily="82" charset="2"/>
            </a:endParaRPr>
          </a:p>
          <a:p>
            <a:pPr marL="190500" indent="-190500" eaLnBrk="1" hangingPunct="1"/>
            <a:endParaRPr lang="en-US" sz="1600" b="1" dirty="0">
              <a:latin typeface="Tahoma" pitchFamily="34" charset="0"/>
              <a:sym typeface="Symbol" pitchFamily="82" charset="2"/>
            </a:endParaRPr>
          </a:p>
          <a:p>
            <a:pPr marL="190500" indent="-190500" eaLnBrk="1" hangingPunct="1"/>
            <a:endParaRPr lang="en-US" sz="1600" b="1" dirty="0">
              <a:latin typeface="Tahoma" pitchFamily="34" charset="0"/>
              <a:sym typeface="Symbol" pitchFamily="82" charset="2"/>
            </a:endParaRPr>
          </a:p>
          <a:p>
            <a:pPr marL="190500" indent="-190500" eaLnBrk="1" hangingPunct="1"/>
            <a:endParaRPr lang="en-US" sz="1600" b="1" dirty="0">
              <a:latin typeface="Tahoma" pitchFamily="34" charset="0"/>
              <a:sym typeface="Symbol" pitchFamily="82" charset="2"/>
            </a:endParaRPr>
          </a:p>
          <a:p>
            <a:pPr marL="190500" indent="-190500" eaLnBrk="1" hangingPunct="1"/>
            <a:endParaRPr lang="en-US" sz="1600" b="1" dirty="0">
              <a:latin typeface="Tahoma" pitchFamily="34" charset="0"/>
              <a:sym typeface="Symbol" pitchFamily="82" charset="2"/>
            </a:endParaRPr>
          </a:p>
          <a:p>
            <a:pPr marL="190500" indent="-190500" eaLnBrk="1" hangingPunct="1"/>
            <a:endParaRPr lang="en-US" sz="1600" b="1" dirty="0">
              <a:latin typeface="Tahoma" pitchFamily="34" charset="0"/>
              <a:sym typeface="Symbol" pitchFamily="82" charset="2"/>
            </a:endParaRPr>
          </a:p>
        </p:txBody>
      </p:sp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3462338" y="2690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3462338" y="2676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3462338" y="273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762000" y="164068"/>
            <a:ext cx="76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3</a:t>
            </a: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2057400" y="21336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8"/>
          <p:cNvSpPr>
            <a:spLocks noChangeShapeType="1"/>
          </p:cNvSpPr>
          <p:nvPr/>
        </p:nvSpPr>
        <p:spPr bwMode="auto">
          <a:xfrm>
            <a:off x="1676400" y="43434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5" descr="D:\Statistika 1\Kurva simet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21536"/>
            <a:ext cx="2871216" cy="2112264"/>
          </a:xfrm>
          <a:prstGeom prst="rect">
            <a:avLst/>
          </a:prstGeom>
          <a:noFill/>
        </p:spPr>
      </p:pic>
      <p:pic>
        <p:nvPicPr>
          <p:cNvPr id="3" name="Picture 6" descr="D:\Statistika 1\Kurva condong ke ki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02608"/>
            <a:ext cx="2912364" cy="1993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AC0C13-C21E-4F67-A98B-37ED7223866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838200" y="2667000"/>
            <a:ext cx="7239000" cy="1004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BAB 3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UKURAN PEMUSATAN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381000" y="22098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1" hangingPunct="1"/>
            <a:r>
              <a:rPr lang="en-US" sz="200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ACE1BD-8958-40D6-821A-9D2054BA5D4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054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HUBUNGAN RATA-RATA-MEDIAN-MODUS</a:t>
            </a: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228600" y="2057400"/>
            <a:ext cx="2819400" cy="330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/>
            <a:r>
              <a:rPr lang="en-US" sz="1600" b="1" dirty="0" smtClean="0">
                <a:latin typeface="Tahoma" pitchFamily="34" charset="0"/>
                <a:sym typeface="Symbol" pitchFamily="82" charset="2"/>
              </a:rPr>
              <a:t>3. </a:t>
            </a:r>
            <a:r>
              <a:rPr lang="en-US" sz="1600" b="1" dirty="0" err="1" smtClean="0">
                <a:latin typeface="Tahoma" pitchFamily="34" charset="0"/>
                <a:sym typeface="Symbol" pitchFamily="82" charset="2"/>
              </a:rPr>
              <a:t>Kurva</a:t>
            </a:r>
            <a:r>
              <a:rPr lang="en-US" sz="1600" b="1" dirty="0" smtClean="0">
                <a:latin typeface="Tahoma" pitchFamily="34" charset="0"/>
                <a:sym typeface="Symbol" pitchFamily="82" charset="2"/>
              </a:rPr>
              <a:t> </a:t>
            </a:r>
            <a:r>
              <a:rPr lang="en-US" sz="1600" b="1" dirty="0" err="1" smtClean="0">
                <a:latin typeface="Tahoma" pitchFamily="34" charset="0"/>
                <a:sym typeface="Symbol" pitchFamily="82" charset="2"/>
              </a:rPr>
              <a:t>condong</a:t>
            </a:r>
            <a:r>
              <a:rPr lang="en-US" sz="1600" b="1" dirty="0" smtClean="0">
                <a:latin typeface="Tahoma" pitchFamily="34" charset="0"/>
                <a:sym typeface="Symbol" pitchFamily="82" charset="2"/>
              </a:rPr>
              <a:t> </a:t>
            </a:r>
            <a:r>
              <a:rPr lang="en-US" sz="1600" b="1" dirty="0" err="1" smtClean="0">
                <a:latin typeface="Tahoma" pitchFamily="34" charset="0"/>
                <a:sym typeface="Symbol" pitchFamily="82" charset="2"/>
              </a:rPr>
              <a:t>kanan</a:t>
            </a:r>
            <a:r>
              <a:rPr lang="en-US" sz="1600" b="1" dirty="0" smtClean="0">
                <a:latin typeface="Tahoma" pitchFamily="34" charset="0"/>
                <a:sym typeface="Symbol" pitchFamily="82" charset="2"/>
              </a:rPr>
              <a:t> </a:t>
            </a:r>
          </a:p>
          <a:p>
            <a:pPr marL="190500" indent="-190500"/>
            <a:r>
              <a:rPr lang="en-US" sz="1600" b="1" dirty="0" smtClean="0">
                <a:latin typeface="Tahoma" pitchFamily="34" charset="0"/>
                <a:sym typeface="Symbol" pitchFamily="82" charset="2"/>
              </a:rPr>
              <a:t>	X &lt; </a:t>
            </a:r>
            <a:r>
              <a:rPr lang="en-US" sz="1600" b="1" dirty="0" err="1" smtClean="0">
                <a:latin typeface="Tahoma" pitchFamily="34" charset="0"/>
                <a:sym typeface="Symbol" pitchFamily="82" charset="2"/>
              </a:rPr>
              <a:t>Md</a:t>
            </a:r>
            <a:r>
              <a:rPr lang="en-US" sz="1600" b="1" dirty="0" smtClean="0">
                <a:latin typeface="Tahoma" pitchFamily="34" charset="0"/>
                <a:sym typeface="Symbol" pitchFamily="82" charset="2"/>
              </a:rPr>
              <a:t> &lt; Mo</a:t>
            </a:r>
          </a:p>
          <a:p>
            <a:pPr marL="190500" indent="-190500" eaLnBrk="1" hangingPunct="1"/>
            <a:endParaRPr lang="en-US" sz="1600" b="1" dirty="0">
              <a:latin typeface="Tahoma" pitchFamily="34" charset="0"/>
            </a:endParaRPr>
          </a:p>
          <a:p>
            <a:pPr marL="190500" indent="-190500" eaLnBrk="1" hangingPunct="1"/>
            <a:endParaRPr lang="en-US" sz="1600" b="1" dirty="0">
              <a:latin typeface="Tahoma" pitchFamily="34" charset="0"/>
            </a:endParaRPr>
          </a:p>
          <a:p>
            <a:pPr marL="190500" indent="-190500" eaLnBrk="1" hangingPunct="1"/>
            <a:endParaRPr lang="en-US" sz="1600" b="1" dirty="0">
              <a:latin typeface="Tahoma" pitchFamily="34" charset="0"/>
            </a:endParaRPr>
          </a:p>
          <a:p>
            <a:pPr marL="190500" indent="-190500" eaLnBrk="1" hangingPunct="1"/>
            <a:endParaRPr lang="en-US" sz="1600" b="1" dirty="0">
              <a:latin typeface="Tahoma" pitchFamily="34" charset="0"/>
            </a:endParaRPr>
          </a:p>
          <a:p>
            <a:pPr marL="190500" indent="-190500" eaLnBrk="1" hangingPunct="1"/>
            <a:endParaRPr lang="en-US" sz="1600" b="1" dirty="0">
              <a:latin typeface="Tahoma" pitchFamily="34" charset="0"/>
            </a:endParaRPr>
          </a:p>
          <a:p>
            <a:pPr marL="190500" indent="-190500" eaLnBrk="1" hangingPunct="1"/>
            <a:endParaRPr lang="en-US" sz="1600" b="1" dirty="0">
              <a:latin typeface="Tahoma" pitchFamily="34" charset="0"/>
              <a:sym typeface="Symbol" pitchFamily="82" charset="2"/>
            </a:endParaRPr>
          </a:p>
          <a:p>
            <a:pPr marL="190500" indent="-190500" eaLnBrk="1" hangingPunct="1"/>
            <a:endParaRPr lang="en-US" sz="1600" b="1" dirty="0">
              <a:latin typeface="Tahoma" pitchFamily="34" charset="0"/>
              <a:sym typeface="Symbol" pitchFamily="82" charset="2"/>
            </a:endParaRPr>
          </a:p>
          <a:p>
            <a:pPr marL="190500" indent="-190500" eaLnBrk="1" hangingPunct="1"/>
            <a:endParaRPr lang="en-US" sz="1600" b="1" dirty="0">
              <a:latin typeface="Tahoma" pitchFamily="34" charset="0"/>
              <a:sym typeface="Symbol" pitchFamily="82" charset="2"/>
            </a:endParaRPr>
          </a:p>
          <a:p>
            <a:pPr marL="190500" indent="-190500" eaLnBrk="1" hangingPunct="1"/>
            <a:endParaRPr lang="en-US" sz="1600" b="1" dirty="0">
              <a:latin typeface="Tahoma" pitchFamily="34" charset="0"/>
              <a:sym typeface="Symbol" pitchFamily="82" charset="2"/>
            </a:endParaRPr>
          </a:p>
          <a:p>
            <a:pPr marL="190500" indent="-190500" eaLnBrk="1" hangingPunct="1"/>
            <a:endParaRPr lang="en-US" sz="1600" b="1" dirty="0">
              <a:latin typeface="Tahoma" pitchFamily="34" charset="0"/>
              <a:sym typeface="Symbol" pitchFamily="82" charset="2"/>
            </a:endParaRPr>
          </a:p>
          <a:p>
            <a:pPr marL="190500" indent="-190500" eaLnBrk="1" hangingPunct="1">
              <a:lnSpc>
                <a:spcPct val="105000"/>
              </a:lnSpc>
            </a:pPr>
            <a:endParaRPr lang="en-US" sz="1600" b="1" dirty="0">
              <a:latin typeface="Tahoma" pitchFamily="34" charset="0"/>
              <a:sym typeface="Symbol" pitchFamily="82" charset="2"/>
            </a:endParaRPr>
          </a:p>
        </p:txBody>
      </p:sp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3462338" y="2690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3462338" y="2676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3462338" y="273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762000" y="164068"/>
            <a:ext cx="76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3</a:t>
            </a:r>
          </a:p>
        </p:txBody>
      </p:sp>
      <p:sp>
        <p:nvSpPr>
          <p:cNvPr id="2064" name="Line 19"/>
          <p:cNvSpPr>
            <a:spLocks noChangeShapeType="1"/>
          </p:cNvSpPr>
          <p:nvPr/>
        </p:nvSpPr>
        <p:spPr bwMode="auto">
          <a:xfrm>
            <a:off x="533400" y="2362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4" name="Picture 2" descr="D:\Statistika 1\Kurva condong ke kan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880" y="2133600"/>
            <a:ext cx="3345720" cy="2239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76FEAD-18B7-435D-A266-7720F36EA4B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93038" cy="1143000"/>
          </a:xfrm>
        </p:spPr>
        <p:txBody>
          <a:bodyPr/>
          <a:lstStyle/>
          <a:p>
            <a:pPr eaLnBrk="1" hangingPunct="1">
              <a:tabLst>
                <a:tab pos="3373438" algn="l"/>
              </a:tabLst>
            </a:pPr>
            <a:r>
              <a:rPr lang="en-US" sz="2200" b="1" dirty="0" smtClean="0">
                <a:solidFill>
                  <a:schemeClr val="accent1"/>
                </a:solidFill>
              </a:rPr>
              <a:t>OUTLINE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828800" y="1905000"/>
            <a:ext cx="5391150" cy="4778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latin typeface="Tahoma" pitchFamily="34" charset="0"/>
              </a:rPr>
              <a:t>BAGIAN  I  Statistik Deskriptif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1839913" y="2611438"/>
            <a:ext cx="2211387" cy="373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>
                <a:latin typeface="Tahoma" pitchFamily="34" charset="0"/>
              </a:rPr>
              <a:t>Pengertian Statistika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1839913" y="3175000"/>
            <a:ext cx="2211387" cy="373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Penyajian Data</a:t>
            </a: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1839913" y="4360863"/>
            <a:ext cx="2211387" cy="373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Ukuran Penyebaran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1839913" y="3765550"/>
            <a:ext cx="2211387" cy="373063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>
                <a:latin typeface="Tahoma" pitchFamily="34" charset="0"/>
              </a:rPr>
              <a:t>Ukuran Pemusatan</a:t>
            </a:r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1839913" y="4960938"/>
            <a:ext cx="2211387" cy="373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Angka Indeks</a:t>
            </a:r>
          </a:p>
        </p:txBody>
      </p:sp>
      <p:sp>
        <p:nvSpPr>
          <p:cNvPr id="24586" name="Text Box 9"/>
          <p:cNvSpPr txBox="1">
            <a:spLocks noChangeArrowheads="1"/>
          </p:cNvSpPr>
          <p:nvPr/>
        </p:nvSpPr>
        <p:spPr bwMode="auto">
          <a:xfrm>
            <a:off x="1839913" y="5540375"/>
            <a:ext cx="2211387" cy="446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Deret Berkala dan</a:t>
            </a:r>
          </a:p>
          <a:p>
            <a:pPr algn="ctr"/>
            <a:r>
              <a:rPr lang="en-US" sz="1400">
                <a:latin typeface="Tahoma" pitchFamily="34" charset="0"/>
              </a:rPr>
              <a:t>Peramalan</a:t>
            </a:r>
          </a:p>
        </p:txBody>
      </p:sp>
      <p:sp>
        <p:nvSpPr>
          <p:cNvPr id="24587" name="Freeform 10"/>
          <p:cNvSpPr>
            <a:spLocks/>
          </p:cNvSpPr>
          <p:nvPr/>
        </p:nvSpPr>
        <p:spPr bwMode="auto">
          <a:xfrm>
            <a:off x="1287463" y="2305050"/>
            <a:ext cx="552450" cy="3422650"/>
          </a:xfrm>
          <a:custGeom>
            <a:avLst/>
            <a:gdLst>
              <a:gd name="T0" fmla="*/ 552450 w 720"/>
              <a:gd name="T1" fmla="*/ 0 h 7020"/>
              <a:gd name="T2" fmla="*/ 0 w 720"/>
              <a:gd name="T3" fmla="*/ 0 h 7020"/>
              <a:gd name="T4" fmla="*/ 0 w 720"/>
              <a:gd name="T5" fmla="*/ 3422650 h 7020"/>
              <a:gd name="T6" fmla="*/ 0 60000 65536"/>
              <a:gd name="T7" fmla="*/ 0 60000 65536"/>
              <a:gd name="T8" fmla="*/ 0 60000 65536"/>
              <a:gd name="T9" fmla="*/ 0 w 720"/>
              <a:gd name="T10" fmla="*/ 0 h 7020"/>
              <a:gd name="T11" fmla="*/ 720 w 720"/>
              <a:gd name="T12" fmla="*/ 7020 h 70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7020">
                <a:moveTo>
                  <a:pt x="720" y="0"/>
                </a:moveTo>
                <a:lnTo>
                  <a:pt x="0" y="0"/>
                </a:lnTo>
                <a:lnTo>
                  <a:pt x="0" y="70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11"/>
          <p:cNvSpPr>
            <a:spLocks noChangeShapeType="1"/>
          </p:cNvSpPr>
          <p:nvPr/>
        </p:nvSpPr>
        <p:spPr bwMode="auto">
          <a:xfrm>
            <a:off x="1287463" y="5105400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Line 12"/>
          <p:cNvSpPr>
            <a:spLocks noChangeShapeType="1"/>
          </p:cNvSpPr>
          <p:nvPr/>
        </p:nvSpPr>
        <p:spPr bwMode="auto">
          <a:xfrm>
            <a:off x="1287463" y="2828925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Line 13"/>
          <p:cNvSpPr>
            <a:spLocks noChangeShapeType="1"/>
          </p:cNvSpPr>
          <p:nvPr/>
        </p:nvSpPr>
        <p:spPr bwMode="auto">
          <a:xfrm>
            <a:off x="1287463" y="3424238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14"/>
          <p:cNvSpPr>
            <a:spLocks noChangeShapeType="1"/>
          </p:cNvSpPr>
          <p:nvPr/>
        </p:nvSpPr>
        <p:spPr bwMode="auto">
          <a:xfrm>
            <a:off x="1287463" y="4567238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Freeform 15"/>
          <p:cNvSpPr>
            <a:spLocks/>
          </p:cNvSpPr>
          <p:nvPr/>
        </p:nvSpPr>
        <p:spPr bwMode="auto">
          <a:xfrm>
            <a:off x="4051300" y="2868613"/>
            <a:ext cx="692150" cy="1119187"/>
          </a:xfrm>
          <a:custGeom>
            <a:avLst/>
            <a:gdLst>
              <a:gd name="T0" fmla="*/ 0 w 900"/>
              <a:gd name="T1" fmla="*/ 1119187 h 900"/>
              <a:gd name="T2" fmla="*/ 276860 w 900"/>
              <a:gd name="T3" fmla="*/ 1119187 h 900"/>
              <a:gd name="T4" fmla="*/ 276860 w 900"/>
              <a:gd name="T5" fmla="*/ 0 h 900"/>
              <a:gd name="T6" fmla="*/ 692150 w 900"/>
              <a:gd name="T7" fmla="*/ 0 h 900"/>
              <a:gd name="T8" fmla="*/ 0 60000 65536"/>
              <a:gd name="T9" fmla="*/ 0 60000 65536"/>
              <a:gd name="T10" fmla="*/ 0 60000 65536"/>
              <a:gd name="T11" fmla="*/ 0 60000 65536"/>
              <a:gd name="T12" fmla="*/ 0 w 900"/>
              <a:gd name="T13" fmla="*/ 0 h 900"/>
              <a:gd name="T14" fmla="*/ 900 w 900"/>
              <a:gd name="T15" fmla="*/ 900 h 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0" h="900">
                <a:moveTo>
                  <a:pt x="0" y="900"/>
                </a:moveTo>
                <a:lnTo>
                  <a:pt x="360" y="900"/>
                </a:lnTo>
                <a:lnTo>
                  <a:pt x="360" y="0"/>
                </a:lnTo>
                <a:lnTo>
                  <a:pt x="90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Line 16"/>
          <p:cNvSpPr>
            <a:spLocks noChangeShapeType="1"/>
          </p:cNvSpPr>
          <p:nvPr/>
        </p:nvSpPr>
        <p:spPr bwMode="auto">
          <a:xfrm>
            <a:off x="4329113" y="4340225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Line 17"/>
          <p:cNvSpPr>
            <a:spLocks noChangeShapeType="1"/>
          </p:cNvSpPr>
          <p:nvPr/>
        </p:nvSpPr>
        <p:spPr bwMode="auto">
          <a:xfrm>
            <a:off x="4329113" y="3365500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5" name="Line 18"/>
          <p:cNvSpPr>
            <a:spLocks noChangeShapeType="1"/>
          </p:cNvSpPr>
          <p:nvPr/>
        </p:nvSpPr>
        <p:spPr bwMode="auto">
          <a:xfrm>
            <a:off x="4329113" y="3365500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Text Box 19"/>
          <p:cNvSpPr txBox="1">
            <a:spLocks noChangeArrowheads="1"/>
          </p:cNvSpPr>
          <p:nvPr/>
        </p:nvSpPr>
        <p:spPr bwMode="auto">
          <a:xfrm>
            <a:off x="4881563" y="2527300"/>
            <a:ext cx="2890837" cy="620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Rata-Rata Hitung, Median, Modus untuk Data Tidak Berkelompok</a:t>
            </a:r>
          </a:p>
        </p:txBody>
      </p:sp>
      <p:sp>
        <p:nvSpPr>
          <p:cNvPr id="24597" name="Text Box 20"/>
          <p:cNvSpPr txBox="1">
            <a:spLocks noChangeArrowheads="1"/>
          </p:cNvSpPr>
          <p:nvPr/>
        </p:nvSpPr>
        <p:spPr bwMode="auto">
          <a:xfrm>
            <a:off x="4881563" y="3273425"/>
            <a:ext cx="2890837" cy="620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Rata-Rata Hitung, Median, Modus untuk Data Berkelompok</a:t>
            </a:r>
          </a:p>
        </p:txBody>
      </p:sp>
      <p:sp>
        <p:nvSpPr>
          <p:cNvPr id="24598" name="Text Box 21"/>
          <p:cNvSpPr txBox="1">
            <a:spLocks noChangeArrowheads="1"/>
          </p:cNvSpPr>
          <p:nvPr/>
        </p:nvSpPr>
        <p:spPr bwMode="auto">
          <a:xfrm>
            <a:off x="4881563" y="4008438"/>
            <a:ext cx="2890837" cy="704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Karakteristik, Kelebihan, dan Kekurangan Ukuran Pemusatan</a:t>
            </a:r>
          </a:p>
        </p:txBody>
      </p:sp>
      <p:sp>
        <p:nvSpPr>
          <p:cNvPr id="24599" name="Text Box 22"/>
          <p:cNvSpPr txBox="1">
            <a:spLocks noChangeArrowheads="1"/>
          </p:cNvSpPr>
          <p:nvPr/>
        </p:nvSpPr>
        <p:spPr bwMode="auto">
          <a:xfrm>
            <a:off x="4881563" y="4857750"/>
            <a:ext cx="2890837" cy="628650"/>
          </a:xfrm>
          <a:prstGeom prst="rect">
            <a:avLst/>
          </a:prstGeom>
          <a:solidFill>
            <a:srgbClr val="FAA8E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Ukuran Letak </a:t>
            </a:r>
          </a:p>
          <a:p>
            <a:pPr algn="ctr"/>
            <a:r>
              <a:rPr lang="en-US" sz="1400">
                <a:latin typeface="Tahoma" pitchFamily="34" charset="0"/>
              </a:rPr>
              <a:t>(Kuartil, Desil, dan Persentil)</a:t>
            </a:r>
          </a:p>
        </p:txBody>
      </p:sp>
      <p:sp>
        <p:nvSpPr>
          <p:cNvPr id="24600" name="Text Box 23"/>
          <p:cNvSpPr txBox="1">
            <a:spLocks noChangeArrowheads="1"/>
          </p:cNvSpPr>
          <p:nvPr/>
        </p:nvSpPr>
        <p:spPr bwMode="auto">
          <a:xfrm>
            <a:off x="4876800" y="5638800"/>
            <a:ext cx="28956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Pengolahan Data Ukuran Pemusatan dengan MS Excel</a:t>
            </a:r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4329113" y="5105400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2" name="Line 25"/>
          <p:cNvSpPr>
            <a:spLocks noChangeShapeType="1"/>
          </p:cNvSpPr>
          <p:nvPr/>
        </p:nvSpPr>
        <p:spPr bwMode="auto">
          <a:xfrm>
            <a:off x="4329113" y="5727700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3" name="Line 26"/>
          <p:cNvSpPr>
            <a:spLocks noChangeShapeType="1"/>
          </p:cNvSpPr>
          <p:nvPr/>
        </p:nvSpPr>
        <p:spPr bwMode="auto">
          <a:xfrm>
            <a:off x="1295400" y="3962400"/>
            <a:ext cx="414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4" name="Line 27"/>
          <p:cNvSpPr>
            <a:spLocks noChangeShapeType="1"/>
          </p:cNvSpPr>
          <p:nvPr/>
        </p:nvSpPr>
        <p:spPr bwMode="auto">
          <a:xfrm>
            <a:off x="1295400" y="5715000"/>
            <a:ext cx="414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5" name="Text 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EB3ED1-6633-4D17-AF0B-EAF4E825C90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-381000" y="7620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UKURAN LETAK: KUARTIL</a:t>
            </a: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228600" y="1492250"/>
            <a:ext cx="7848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500" b="1" dirty="0" err="1">
                <a:solidFill>
                  <a:schemeClr val="accent1"/>
                </a:solidFill>
                <a:latin typeface="Tahoma" pitchFamily="34" charset="0"/>
              </a:rPr>
              <a:t>Definisi</a:t>
            </a:r>
            <a:r>
              <a:rPr lang="en-US" sz="1500" b="1" dirty="0">
                <a:solidFill>
                  <a:schemeClr val="accent1"/>
                </a:solidFill>
                <a:latin typeface="Tahoma" pitchFamily="34" charset="0"/>
              </a:rPr>
              <a:t>:</a:t>
            </a:r>
          </a:p>
          <a:p>
            <a:pPr eaLnBrk="1" hangingPunct="1"/>
            <a:r>
              <a:rPr lang="en-US" sz="1500" dirty="0" err="1">
                <a:latin typeface="Tahoma" pitchFamily="34" charset="0"/>
              </a:rPr>
              <a:t>Kuartil</a:t>
            </a:r>
            <a:r>
              <a:rPr lang="en-US" sz="1500" dirty="0">
                <a:latin typeface="Tahoma" pitchFamily="34" charset="0"/>
              </a:rPr>
              <a:t> </a:t>
            </a:r>
            <a:r>
              <a:rPr lang="en-US" sz="1500" dirty="0" err="1">
                <a:latin typeface="Tahoma" pitchFamily="34" charset="0"/>
              </a:rPr>
              <a:t>adalah</a:t>
            </a:r>
            <a:r>
              <a:rPr lang="en-US" sz="1500" dirty="0">
                <a:latin typeface="Tahoma" pitchFamily="34" charset="0"/>
              </a:rPr>
              <a:t> </a:t>
            </a:r>
            <a:r>
              <a:rPr lang="en-US" sz="1500" dirty="0" err="1">
                <a:latin typeface="Tahoma" pitchFamily="34" charset="0"/>
              </a:rPr>
              <a:t>ukuran</a:t>
            </a:r>
            <a:r>
              <a:rPr lang="en-US" sz="1500" dirty="0">
                <a:latin typeface="Tahoma" pitchFamily="34" charset="0"/>
              </a:rPr>
              <a:t> </a:t>
            </a:r>
            <a:r>
              <a:rPr lang="en-US" sz="1500" dirty="0" err="1">
                <a:latin typeface="Tahoma" pitchFamily="34" charset="0"/>
              </a:rPr>
              <a:t>letak</a:t>
            </a:r>
            <a:r>
              <a:rPr lang="en-US" sz="1500" dirty="0">
                <a:latin typeface="Tahoma" pitchFamily="34" charset="0"/>
              </a:rPr>
              <a:t> yang </a:t>
            </a:r>
            <a:r>
              <a:rPr lang="en-US" sz="1500" dirty="0" err="1">
                <a:latin typeface="Tahoma" pitchFamily="34" charset="0"/>
              </a:rPr>
              <a:t>membagi</a:t>
            </a:r>
            <a:r>
              <a:rPr lang="en-US" sz="1500" dirty="0">
                <a:latin typeface="Tahoma" pitchFamily="34" charset="0"/>
              </a:rPr>
              <a:t> 4 </a:t>
            </a:r>
            <a:r>
              <a:rPr lang="en-US" sz="1500" dirty="0" err="1">
                <a:latin typeface="Tahoma" pitchFamily="34" charset="0"/>
              </a:rPr>
              <a:t>bagian</a:t>
            </a:r>
            <a:r>
              <a:rPr lang="en-US" sz="1500" dirty="0">
                <a:latin typeface="Tahoma" pitchFamily="34" charset="0"/>
              </a:rPr>
              <a:t> yang </a:t>
            </a:r>
            <a:r>
              <a:rPr lang="en-US" sz="1500" dirty="0" err="1">
                <a:latin typeface="Tahoma" pitchFamily="34" charset="0"/>
              </a:rPr>
              <a:t>sama</a:t>
            </a:r>
            <a:r>
              <a:rPr lang="en-US" sz="1500" dirty="0">
                <a:latin typeface="Tahoma" pitchFamily="34" charset="0"/>
              </a:rPr>
              <a:t>. K1 </a:t>
            </a:r>
            <a:r>
              <a:rPr lang="en-US" sz="1500" dirty="0" err="1">
                <a:latin typeface="Tahoma" pitchFamily="34" charset="0"/>
              </a:rPr>
              <a:t>sampai</a:t>
            </a:r>
            <a:r>
              <a:rPr lang="en-US" sz="1500" dirty="0">
                <a:latin typeface="Tahoma" pitchFamily="34" charset="0"/>
              </a:rPr>
              <a:t> 25% data, K2 </a:t>
            </a:r>
            <a:r>
              <a:rPr lang="en-US" sz="1500" dirty="0" err="1">
                <a:latin typeface="Tahoma" pitchFamily="34" charset="0"/>
              </a:rPr>
              <a:t>sampai</a:t>
            </a:r>
            <a:r>
              <a:rPr lang="en-US" sz="1500" dirty="0">
                <a:latin typeface="Tahoma" pitchFamily="34" charset="0"/>
              </a:rPr>
              <a:t> 50% </a:t>
            </a:r>
            <a:r>
              <a:rPr lang="en-US" sz="1500" dirty="0" err="1">
                <a:latin typeface="Tahoma" pitchFamily="34" charset="0"/>
              </a:rPr>
              <a:t>dan</a:t>
            </a:r>
            <a:r>
              <a:rPr lang="en-US" sz="1500" dirty="0">
                <a:latin typeface="Tahoma" pitchFamily="34" charset="0"/>
              </a:rPr>
              <a:t> K3 </a:t>
            </a:r>
            <a:r>
              <a:rPr lang="en-US" sz="1500" dirty="0" err="1">
                <a:latin typeface="Tahoma" pitchFamily="34" charset="0"/>
              </a:rPr>
              <a:t>sampai</a:t>
            </a:r>
            <a:r>
              <a:rPr lang="en-US" sz="1500" dirty="0">
                <a:latin typeface="Tahoma" pitchFamily="34" charset="0"/>
              </a:rPr>
              <a:t> 75%.</a:t>
            </a:r>
          </a:p>
          <a:p>
            <a:pPr eaLnBrk="1" hangingPunct="1"/>
            <a:endParaRPr lang="en-US" sz="1500" dirty="0">
              <a:latin typeface="Tahoma" pitchFamily="34" charset="0"/>
            </a:endParaRPr>
          </a:p>
          <a:p>
            <a:pPr eaLnBrk="1" hangingPunct="1"/>
            <a:r>
              <a:rPr lang="en-US" sz="1500" b="1" dirty="0" err="1">
                <a:solidFill>
                  <a:schemeClr val="accent1"/>
                </a:solidFill>
                <a:latin typeface="Tahoma" pitchFamily="34" charset="0"/>
              </a:rPr>
              <a:t>Rumus</a:t>
            </a:r>
            <a:r>
              <a:rPr lang="en-US" sz="1500" b="1" dirty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Tahoma" pitchFamily="34" charset="0"/>
              </a:rPr>
              <a:t>letak</a:t>
            </a:r>
            <a:r>
              <a:rPr lang="en-US" sz="1500" b="1" dirty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Tahoma" pitchFamily="34" charset="0"/>
              </a:rPr>
              <a:t>kuartil</a:t>
            </a:r>
            <a:r>
              <a:rPr lang="en-US" sz="1500" b="1" dirty="0">
                <a:solidFill>
                  <a:schemeClr val="accent1"/>
                </a:solidFill>
                <a:latin typeface="Tahoma" pitchFamily="34" charset="0"/>
              </a:rPr>
              <a:t>:</a:t>
            </a:r>
          </a:p>
          <a:p>
            <a:pPr eaLnBrk="1" hangingPunct="1"/>
            <a:endParaRPr lang="en-US" sz="1500" b="1" dirty="0">
              <a:latin typeface="Tahoma" pitchFamily="34" charset="0"/>
            </a:endParaRPr>
          </a:p>
          <a:p>
            <a:pPr eaLnBrk="1" hangingPunct="1"/>
            <a:r>
              <a:rPr lang="en-US" sz="1500" b="1" dirty="0">
                <a:latin typeface="Tahoma" pitchFamily="34" charset="0"/>
              </a:rPr>
              <a:t>	Data </a:t>
            </a:r>
            <a:r>
              <a:rPr lang="en-US" sz="1500" b="1" dirty="0" err="1">
                <a:latin typeface="Tahoma" pitchFamily="34" charset="0"/>
              </a:rPr>
              <a:t>Tidak</a:t>
            </a:r>
            <a:r>
              <a:rPr lang="en-US" sz="1500" b="1" dirty="0">
                <a:latin typeface="Tahoma" pitchFamily="34" charset="0"/>
              </a:rPr>
              <a:t> </a:t>
            </a:r>
            <a:r>
              <a:rPr lang="en-US" sz="1500" b="1" dirty="0" err="1">
                <a:latin typeface="Tahoma" pitchFamily="34" charset="0"/>
              </a:rPr>
              <a:t>Berkelompok</a:t>
            </a:r>
            <a:r>
              <a:rPr lang="en-US" sz="1500" b="1" dirty="0">
                <a:latin typeface="Tahoma" pitchFamily="34" charset="0"/>
              </a:rPr>
              <a:t>		Data </a:t>
            </a:r>
            <a:r>
              <a:rPr lang="en-US" sz="1500" b="1" dirty="0" err="1">
                <a:latin typeface="Tahoma" pitchFamily="34" charset="0"/>
              </a:rPr>
              <a:t>Berkelompok</a:t>
            </a:r>
            <a:endParaRPr lang="en-US" sz="1500" b="1" dirty="0">
              <a:latin typeface="Tahoma" pitchFamily="34" charset="0"/>
            </a:endParaRPr>
          </a:p>
          <a:p>
            <a:pPr eaLnBrk="1" hangingPunct="1"/>
            <a:r>
              <a:rPr lang="en-US" sz="1500" b="1" dirty="0">
                <a:latin typeface="Tahoma" pitchFamily="34" charset="0"/>
              </a:rPr>
              <a:t>	K1	= [1(n + 1)]/4			1n/4</a:t>
            </a:r>
          </a:p>
          <a:p>
            <a:pPr eaLnBrk="1" hangingPunct="1"/>
            <a:r>
              <a:rPr lang="en-US" sz="1500" b="1" dirty="0">
                <a:latin typeface="Tahoma" pitchFamily="34" charset="0"/>
              </a:rPr>
              <a:t>	K2	= [2(n + 1)]/4			2n/4</a:t>
            </a:r>
          </a:p>
          <a:p>
            <a:pPr eaLnBrk="1" hangingPunct="1"/>
            <a:r>
              <a:rPr lang="en-US" sz="1500" b="1" dirty="0">
                <a:latin typeface="Tahoma" pitchFamily="34" charset="0"/>
              </a:rPr>
              <a:t>	K3	= [3(n + 1)]/4			3n/4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571875" y="2547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762000" y="166687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3</a:t>
            </a:r>
          </a:p>
        </p:txBody>
      </p:sp>
      <p:pic>
        <p:nvPicPr>
          <p:cNvPr id="2" name="Picture 3" descr="D:\Statistika 1\Kuart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972060"/>
            <a:ext cx="3200400" cy="2276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E806E6-8E3C-4A5F-A3D4-7D0ED314E12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239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200" b="1" dirty="0">
                <a:solidFill>
                  <a:schemeClr val="accent1"/>
                </a:solidFill>
                <a:latin typeface="Tahoma" pitchFamily="34" charset="0"/>
              </a:rPr>
              <a:t>CONTOH KUARTIL DATA TIDAK BERKELOMPOK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6" name="Text Box 258"/>
          <p:cNvSpPr txBox="1">
            <a:spLocks noChangeArrowheads="1"/>
          </p:cNvSpPr>
          <p:nvPr/>
        </p:nvSpPr>
        <p:spPr bwMode="auto">
          <a:xfrm>
            <a:off x="228600" y="2362200"/>
            <a:ext cx="4038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 dirty="0" err="1">
                <a:latin typeface="Tahoma" pitchFamily="34" charset="0"/>
              </a:rPr>
              <a:t>Letak</a:t>
            </a:r>
            <a:r>
              <a:rPr lang="en-US" sz="1600" b="1" dirty="0">
                <a:latin typeface="Tahoma" pitchFamily="34" charset="0"/>
              </a:rPr>
              <a:t> </a:t>
            </a:r>
            <a:r>
              <a:rPr lang="en-US" sz="1600" b="1" dirty="0" err="1">
                <a:latin typeface="Tahoma" pitchFamily="34" charset="0"/>
              </a:rPr>
              <a:t>Kuartil</a:t>
            </a:r>
            <a:endParaRPr lang="en-US" sz="1600" b="1" dirty="0">
              <a:latin typeface="Tahoma" pitchFamily="34" charset="0"/>
            </a:endParaRPr>
          </a:p>
          <a:p>
            <a:pPr eaLnBrk="1" hangingPunct="1"/>
            <a:endParaRPr lang="en-US" sz="1600" b="1" dirty="0">
              <a:latin typeface="Tahoma" pitchFamily="34" charset="0"/>
            </a:endParaRPr>
          </a:p>
          <a:p>
            <a:pPr eaLnBrk="1" hangingPunct="1"/>
            <a:r>
              <a:rPr lang="en-US" sz="1600" b="1" dirty="0">
                <a:latin typeface="Tahoma" pitchFamily="34" charset="0"/>
              </a:rPr>
              <a:t>K1 = [1(19 + 1)]/4 = 5    = </a:t>
            </a:r>
            <a:r>
              <a:rPr lang="en-US" sz="1600" b="1" dirty="0" smtClean="0">
                <a:latin typeface="Tahoma" pitchFamily="34" charset="0"/>
              </a:rPr>
              <a:t>1.700</a:t>
            </a:r>
            <a:endParaRPr lang="en-US" sz="1600" b="1" dirty="0">
              <a:latin typeface="Tahoma" pitchFamily="34" charset="0"/>
            </a:endParaRPr>
          </a:p>
          <a:p>
            <a:pPr eaLnBrk="1" hangingPunct="1"/>
            <a:endParaRPr lang="en-US" sz="1600" b="1" dirty="0">
              <a:latin typeface="Tahoma" pitchFamily="34" charset="0"/>
            </a:endParaRPr>
          </a:p>
          <a:p>
            <a:pPr eaLnBrk="1" hangingPunct="1"/>
            <a:r>
              <a:rPr lang="en-US" sz="1600" b="1" dirty="0">
                <a:latin typeface="Tahoma" pitchFamily="34" charset="0"/>
              </a:rPr>
              <a:t>K2 = [2(19 + 1)]/4 = 10  </a:t>
            </a:r>
            <a:r>
              <a:rPr lang="en-US" sz="1600" b="1" dirty="0" smtClean="0">
                <a:latin typeface="Tahoma" pitchFamily="34" charset="0"/>
              </a:rPr>
              <a:t>= 3.475</a:t>
            </a:r>
            <a:endParaRPr lang="en-US" sz="1600" b="1" dirty="0">
              <a:latin typeface="Tahoma" pitchFamily="34" charset="0"/>
            </a:endParaRPr>
          </a:p>
          <a:p>
            <a:pPr eaLnBrk="1" hangingPunct="1"/>
            <a:endParaRPr lang="en-US" sz="1600" b="1" dirty="0">
              <a:latin typeface="Tahoma" pitchFamily="34" charset="0"/>
            </a:endParaRPr>
          </a:p>
          <a:p>
            <a:pPr eaLnBrk="1" hangingPunct="1"/>
            <a:r>
              <a:rPr lang="en-US" sz="1600" b="1" dirty="0">
                <a:latin typeface="Tahoma" pitchFamily="34" charset="0"/>
              </a:rPr>
              <a:t>K3 = [3(19 + 1)]/4 = 15  </a:t>
            </a:r>
            <a:r>
              <a:rPr lang="en-US" sz="1600" b="1" dirty="0" smtClean="0">
                <a:latin typeface="Tahoma" pitchFamily="34" charset="0"/>
              </a:rPr>
              <a:t>= 4.950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25607" name="Text Box 259"/>
          <p:cNvSpPr txBox="1">
            <a:spLocks noChangeArrowheads="1"/>
          </p:cNvSpPr>
          <p:nvPr/>
        </p:nvSpPr>
        <p:spPr bwMode="auto">
          <a:xfrm>
            <a:off x="762000" y="164068"/>
            <a:ext cx="76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3</a:t>
            </a:r>
          </a:p>
        </p:txBody>
      </p:sp>
      <p:pic>
        <p:nvPicPr>
          <p:cNvPr id="14338" name="Picture 2" descr="D:\Statistika 1\Contoh 3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47800"/>
            <a:ext cx="4876800" cy="4592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27588A-0D56-4473-B342-0DA3EB4BE17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952500" y="838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CONTOH KUARTIL DATA BERKELOMPOK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04800" y="2133600"/>
            <a:ext cx="41148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/>
            <a:r>
              <a:rPr lang="en-US" sz="1400" b="1" dirty="0" err="1">
                <a:latin typeface="Tahoma" pitchFamily="34" charset="0"/>
              </a:rPr>
              <a:t>Rumus</a:t>
            </a:r>
            <a:r>
              <a:rPr lang="en-US" sz="1400" b="1" dirty="0">
                <a:latin typeface="Tahoma" pitchFamily="34" charset="0"/>
              </a:rPr>
              <a:t>:</a:t>
            </a:r>
          </a:p>
          <a:p>
            <a:pPr marL="457200" indent="-457200" eaLnBrk="1" hangingPunct="1"/>
            <a:endParaRPr lang="en-US" sz="1400" b="1" dirty="0">
              <a:latin typeface="Tahoma" pitchFamily="34" charset="0"/>
            </a:endParaRPr>
          </a:p>
          <a:p>
            <a:pPr marL="457200" indent="-457200" eaLnBrk="1" hangingPunct="1"/>
            <a:r>
              <a:rPr lang="en-US" sz="1400" b="1" dirty="0" err="1">
                <a:latin typeface="Tahoma" pitchFamily="34" charset="0"/>
              </a:rPr>
              <a:t>NKi</a:t>
            </a:r>
            <a:r>
              <a:rPr lang="en-US" sz="1400" b="1" dirty="0">
                <a:latin typeface="Tahoma" pitchFamily="34" charset="0"/>
              </a:rPr>
              <a:t> = L + </a:t>
            </a:r>
            <a:r>
              <a:rPr lang="en-US" sz="1400" b="1" u="sng" dirty="0">
                <a:latin typeface="Tahoma" pitchFamily="34" charset="0"/>
              </a:rPr>
              <a:t>(</a:t>
            </a:r>
            <a:r>
              <a:rPr lang="en-US" sz="1400" b="1" u="sng" dirty="0" err="1">
                <a:latin typeface="Tahoma" pitchFamily="34" charset="0"/>
              </a:rPr>
              <a:t>i.n</a:t>
            </a:r>
            <a:r>
              <a:rPr lang="en-US" sz="1400" b="1" u="sng" dirty="0">
                <a:latin typeface="Tahoma" pitchFamily="34" charset="0"/>
              </a:rPr>
              <a:t>/4) – </a:t>
            </a:r>
            <a:r>
              <a:rPr lang="en-US" sz="1400" b="1" u="sng" dirty="0" err="1">
                <a:latin typeface="Tahoma" pitchFamily="34" charset="0"/>
              </a:rPr>
              <a:t>Cf</a:t>
            </a:r>
            <a:r>
              <a:rPr lang="en-US" sz="1400" b="1" dirty="0">
                <a:latin typeface="Tahoma" pitchFamily="34" charset="0"/>
              </a:rPr>
              <a:t>   x </a:t>
            </a:r>
            <a:r>
              <a:rPr lang="en-US" sz="1400" b="1" dirty="0" err="1">
                <a:latin typeface="Tahoma" pitchFamily="34" charset="0"/>
              </a:rPr>
              <a:t>Ci</a:t>
            </a:r>
            <a:endParaRPr lang="en-US" sz="1400" b="1" dirty="0">
              <a:latin typeface="Tahoma" pitchFamily="34" charset="0"/>
            </a:endParaRPr>
          </a:p>
          <a:p>
            <a:pPr marL="457200" indent="-457200" eaLnBrk="1" hangingPunct="1"/>
            <a:r>
              <a:rPr lang="en-US" sz="1400" b="1" dirty="0">
                <a:latin typeface="Tahoma" pitchFamily="34" charset="0"/>
              </a:rPr>
              <a:t>                          </a:t>
            </a:r>
            <a:r>
              <a:rPr lang="en-US" sz="1400" b="1" dirty="0" err="1">
                <a:latin typeface="Tahoma" pitchFamily="34" charset="0"/>
              </a:rPr>
              <a:t>Fk</a:t>
            </a:r>
            <a:endParaRPr lang="en-US" sz="1400" b="1" dirty="0">
              <a:latin typeface="Tahoma" pitchFamily="34" charset="0"/>
            </a:endParaRPr>
          </a:p>
          <a:p>
            <a:pPr marL="457200" indent="-457200" eaLnBrk="1" hangingPunct="1"/>
            <a:endParaRPr lang="en-US" sz="1400" b="1" dirty="0">
              <a:latin typeface="Tahoma" pitchFamily="34" charset="0"/>
            </a:endParaRPr>
          </a:p>
          <a:p>
            <a:pPr marL="457200" indent="-457200"/>
            <a:r>
              <a:rPr lang="en-US" sz="1400" b="1" dirty="0" err="1">
                <a:latin typeface="Tahoma" pitchFamily="34" charset="0"/>
              </a:rPr>
              <a:t>Letak</a:t>
            </a:r>
            <a:r>
              <a:rPr lang="en-US" sz="1400" b="1" dirty="0">
                <a:latin typeface="Tahoma" pitchFamily="34" charset="0"/>
              </a:rPr>
              <a:t> K1= </a:t>
            </a:r>
            <a:r>
              <a:rPr lang="en-US" sz="1400" b="1" dirty="0" smtClean="0">
                <a:latin typeface="Tahoma" pitchFamily="34" charset="0"/>
              </a:rPr>
              <a:t>1.22/4 </a:t>
            </a:r>
            <a:r>
              <a:rPr lang="en-US" sz="1400" b="1" dirty="0">
                <a:latin typeface="Tahoma" pitchFamily="34" charset="0"/>
              </a:rPr>
              <a:t>= </a:t>
            </a:r>
            <a:r>
              <a:rPr lang="en-US" sz="1400" b="1" dirty="0" smtClean="0">
                <a:latin typeface="Tahoma" pitchFamily="34" charset="0"/>
              </a:rPr>
              <a:t>5,5 (</a:t>
            </a:r>
            <a:r>
              <a:rPr lang="en-US" sz="1400" b="1" dirty="0" err="1" smtClean="0">
                <a:latin typeface="Tahoma" pitchFamily="34" charset="0"/>
              </a:rPr>
              <a:t>antara</a:t>
            </a:r>
            <a:r>
              <a:rPr lang="en-US" sz="1400" b="1" dirty="0" smtClean="0">
                <a:latin typeface="Tahoma" pitchFamily="34" charset="0"/>
              </a:rPr>
              <a:t> 3</a:t>
            </a:r>
            <a:r>
              <a:rPr lang="en-US" sz="1400" dirty="0" smtClean="0"/>
              <a:t>–</a:t>
            </a:r>
            <a:r>
              <a:rPr lang="en-US" sz="1400" b="1" dirty="0" smtClean="0">
                <a:latin typeface="Tahoma" pitchFamily="34" charset="0"/>
              </a:rPr>
              <a:t>7)</a:t>
            </a:r>
            <a:endParaRPr lang="en-US" sz="1400" b="1" dirty="0">
              <a:latin typeface="Tahoma" pitchFamily="34" charset="0"/>
            </a:endParaRPr>
          </a:p>
          <a:p>
            <a:pPr marL="457200" indent="-457200" eaLnBrk="1" hangingPunct="1"/>
            <a:endParaRPr lang="en-US" sz="1400" b="1" dirty="0">
              <a:latin typeface="Tahoma" pitchFamily="34" charset="0"/>
            </a:endParaRPr>
          </a:p>
          <a:p>
            <a:pPr marL="457200" indent="-457200" eaLnBrk="1" hangingPunct="1"/>
            <a:r>
              <a:rPr lang="en-US" sz="1400" b="1" dirty="0" err="1">
                <a:latin typeface="Tahoma" pitchFamily="34" charset="0"/>
              </a:rPr>
              <a:t>Letak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smtClean="0">
                <a:latin typeface="Tahoma" pitchFamily="34" charset="0"/>
              </a:rPr>
              <a:t>K2=2.22/4=11 </a:t>
            </a:r>
            <a:r>
              <a:rPr lang="en-US" sz="1400" b="1" dirty="0">
                <a:latin typeface="Tahoma" pitchFamily="34" charset="0"/>
              </a:rPr>
              <a:t>(</a:t>
            </a:r>
            <a:r>
              <a:rPr lang="en-US" sz="1400" b="1" dirty="0" err="1">
                <a:latin typeface="Tahoma" pitchFamily="34" charset="0"/>
              </a:rPr>
              <a:t>antara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smtClean="0">
                <a:latin typeface="Tahoma" pitchFamily="34" charset="0"/>
              </a:rPr>
              <a:t>7-1</a:t>
            </a:r>
            <a:r>
              <a:rPr lang="id-ID" sz="1400" b="1" dirty="0" smtClean="0">
                <a:latin typeface="Tahoma" pitchFamily="34" charset="0"/>
              </a:rPr>
              <a:t>4</a:t>
            </a:r>
            <a:r>
              <a:rPr lang="en-US" sz="1400" b="1" dirty="0" smtClean="0">
                <a:latin typeface="Tahoma" pitchFamily="34" charset="0"/>
              </a:rPr>
              <a:t>)</a:t>
            </a:r>
            <a:endParaRPr lang="en-US" sz="1400" b="1" dirty="0">
              <a:latin typeface="Tahoma" pitchFamily="34" charset="0"/>
            </a:endParaRPr>
          </a:p>
          <a:p>
            <a:pPr marL="457200" indent="-457200" eaLnBrk="1" hangingPunct="1"/>
            <a:endParaRPr lang="en-US" sz="1400" b="1" dirty="0">
              <a:latin typeface="Tahoma" pitchFamily="34" charset="0"/>
            </a:endParaRPr>
          </a:p>
          <a:p>
            <a:pPr marL="457200" indent="-457200" eaLnBrk="1" hangingPunct="1"/>
            <a:r>
              <a:rPr lang="en-US" sz="1400" b="1" dirty="0" err="1">
                <a:latin typeface="Tahoma" pitchFamily="34" charset="0"/>
              </a:rPr>
              <a:t>Letak</a:t>
            </a:r>
            <a:r>
              <a:rPr lang="en-US" sz="1400" b="1" dirty="0">
                <a:latin typeface="Tahoma" pitchFamily="34" charset="0"/>
              </a:rPr>
              <a:t> K3 = </a:t>
            </a:r>
            <a:r>
              <a:rPr lang="en-US" sz="1400" b="1" dirty="0" smtClean="0">
                <a:latin typeface="Tahoma" pitchFamily="34" charset="0"/>
              </a:rPr>
              <a:t>3.22/4 </a:t>
            </a:r>
            <a:r>
              <a:rPr lang="en-US" sz="1400" b="1" dirty="0">
                <a:latin typeface="Tahoma" pitchFamily="34" charset="0"/>
              </a:rPr>
              <a:t>= </a:t>
            </a:r>
            <a:r>
              <a:rPr lang="en-US" sz="1400" b="1" dirty="0" smtClean="0">
                <a:latin typeface="Tahoma" pitchFamily="34" charset="0"/>
              </a:rPr>
              <a:t>1</a:t>
            </a:r>
            <a:r>
              <a:rPr lang="id-ID" sz="1400" b="1" dirty="0" smtClean="0">
                <a:latin typeface="Tahoma" pitchFamily="34" charset="0"/>
              </a:rPr>
              <a:t>6.5</a:t>
            </a:r>
            <a:r>
              <a:rPr lang="en-US" sz="1400" b="1" dirty="0" smtClean="0">
                <a:latin typeface="Tahoma" pitchFamily="34" charset="0"/>
              </a:rPr>
              <a:t> </a:t>
            </a:r>
            <a:r>
              <a:rPr lang="en-US" sz="1400" b="1" dirty="0">
                <a:latin typeface="Tahoma" pitchFamily="34" charset="0"/>
              </a:rPr>
              <a:t>(</a:t>
            </a:r>
            <a:r>
              <a:rPr lang="en-US" sz="1400" b="1" dirty="0" err="1">
                <a:latin typeface="Tahoma" pitchFamily="34" charset="0"/>
              </a:rPr>
              <a:t>antara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id-ID" sz="1400" b="1" dirty="0" smtClean="0">
                <a:latin typeface="Tahoma" pitchFamily="34" charset="0"/>
              </a:rPr>
              <a:t>14-</a:t>
            </a:r>
            <a:r>
              <a:rPr lang="en-US" sz="1400" b="1" dirty="0" smtClean="0">
                <a:latin typeface="Tahoma" pitchFamily="34" charset="0"/>
              </a:rPr>
              <a:t>1</a:t>
            </a:r>
            <a:r>
              <a:rPr lang="id-ID" sz="1400" b="1" dirty="0" smtClean="0">
                <a:latin typeface="Tahoma" pitchFamily="34" charset="0"/>
              </a:rPr>
              <a:t>8</a:t>
            </a:r>
            <a:r>
              <a:rPr lang="en-US" sz="1400" b="1" dirty="0" smtClean="0">
                <a:latin typeface="Tahoma" pitchFamily="34" charset="0"/>
              </a:rPr>
              <a:t>)</a:t>
            </a:r>
            <a:endParaRPr lang="en-US" sz="1400" b="1" dirty="0">
              <a:latin typeface="Tahoma" pitchFamily="34" charset="0"/>
            </a:endParaRPr>
          </a:p>
          <a:p>
            <a:pPr marL="457200" indent="-457200" eaLnBrk="1" hangingPunct="1"/>
            <a:endParaRPr lang="en-US" sz="1400" b="1" dirty="0">
              <a:latin typeface="Tahoma" pitchFamily="34" charset="0"/>
            </a:endParaRPr>
          </a:p>
          <a:p>
            <a:pPr marL="457200" indent="-457200" eaLnBrk="1" hangingPunct="1"/>
            <a:r>
              <a:rPr lang="en-US" sz="1400" b="1" dirty="0" err="1">
                <a:latin typeface="Tahoma" pitchFamily="34" charset="0"/>
              </a:rPr>
              <a:t>Jadi</a:t>
            </a:r>
            <a:r>
              <a:rPr lang="en-US" sz="1400" b="1" dirty="0">
                <a:latin typeface="Tahoma" pitchFamily="34" charset="0"/>
              </a:rPr>
              <a:t>:</a:t>
            </a:r>
          </a:p>
          <a:p>
            <a:pPr marL="457200" indent="-457200" eaLnBrk="1" hangingPunct="1"/>
            <a:endParaRPr lang="en-US" sz="1400" b="1" dirty="0">
              <a:latin typeface="Tahoma" pitchFamily="34" charset="0"/>
            </a:endParaRPr>
          </a:p>
          <a:p>
            <a:pPr marL="457200" indent="-457200"/>
            <a:r>
              <a:rPr lang="en-US" sz="1400" b="1" dirty="0">
                <a:latin typeface="Tahoma" pitchFamily="34" charset="0"/>
              </a:rPr>
              <a:t>K1 = </a:t>
            </a:r>
            <a:r>
              <a:rPr lang="en-US" sz="1400" b="1" dirty="0" smtClean="0">
                <a:latin typeface="Tahoma" pitchFamily="34" charset="0"/>
              </a:rPr>
              <a:t>84,45 +[(5,5 </a:t>
            </a:r>
            <a:r>
              <a:rPr lang="en-US" sz="1400" dirty="0" smtClean="0"/>
              <a:t>– </a:t>
            </a:r>
            <a:r>
              <a:rPr lang="en-US" sz="1400" b="1" dirty="0" smtClean="0">
                <a:latin typeface="Tahoma" pitchFamily="34" charset="0"/>
              </a:rPr>
              <a:t>3)/4] × 7,4 </a:t>
            </a:r>
            <a:r>
              <a:rPr lang="en-US" sz="1400" b="1" dirty="0">
                <a:latin typeface="Tahoma" pitchFamily="34" charset="0"/>
              </a:rPr>
              <a:t>= </a:t>
            </a:r>
            <a:r>
              <a:rPr lang="en-US" sz="1400" b="1" dirty="0" smtClean="0">
                <a:latin typeface="Tahoma" pitchFamily="34" charset="0"/>
              </a:rPr>
              <a:t>89,075</a:t>
            </a:r>
            <a:endParaRPr lang="en-US" sz="1400" b="1" dirty="0">
              <a:latin typeface="Tahoma" pitchFamily="34" charset="0"/>
            </a:endParaRPr>
          </a:p>
          <a:p>
            <a:pPr marL="457200" indent="-457200" eaLnBrk="1" hangingPunct="1"/>
            <a:endParaRPr lang="en-US" sz="1400" b="1" dirty="0">
              <a:latin typeface="Tahoma" pitchFamily="34" charset="0"/>
            </a:endParaRPr>
          </a:p>
          <a:p>
            <a:pPr marL="457200" indent="-457200"/>
            <a:r>
              <a:rPr lang="en-US" sz="1400" b="1" dirty="0">
                <a:latin typeface="Tahoma" pitchFamily="34" charset="0"/>
              </a:rPr>
              <a:t>K2 = </a:t>
            </a:r>
            <a:r>
              <a:rPr lang="en-US" sz="1400" b="1" dirty="0" smtClean="0">
                <a:latin typeface="Tahoma" pitchFamily="34" charset="0"/>
              </a:rPr>
              <a:t>91,95 +[(11 </a:t>
            </a:r>
            <a:r>
              <a:rPr lang="en-US" sz="1400" dirty="0" smtClean="0"/>
              <a:t>– </a:t>
            </a:r>
            <a:r>
              <a:rPr lang="en-US" sz="1400" b="1" dirty="0" smtClean="0">
                <a:latin typeface="Tahoma" pitchFamily="34" charset="0"/>
              </a:rPr>
              <a:t>7)/7] × 7,4 </a:t>
            </a:r>
            <a:r>
              <a:rPr lang="en-US" sz="1400" b="1" dirty="0">
                <a:latin typeface="Tahoma" pitchFamily="34" charset="0"/>
              </a:rPr>
              <a:t>= </a:t>
            </a:r>
            <a:r>
              <a:rPr lang="en-US" sz="1400" b="1" dirty="0" smtClean="0">
                <a:latin typeface="Tahoma" pitchFamily="34" charset="0"/>
              </a:rPr>
              <a:t>96,179</a:t>
            </a:r>
            <a:endParaRPr lang="en-US" sz="1400" b="1" dirty="0">
              <a:latin typeface="Tahoma" pitchFamily="34" charset="0"/>
            </a:endParaRPr>
          </a:p>
          <a:p>
            <a:pPr marL="457200" indent="-457200" eaLnBrk="1" hangingPunct="1"/>
            <a:endParaRPr lang="en-US" sz="1400" b="1" dirty="0">
              <a:latin typeface="Tahoma" pitchFamily="34" charset="0"/>
            </a:endParaRPr>
          </a:p>
          <a:p>
            <a:pPr marL="457200" indent="-457200"/>
            <a:r>
              <a:rPr lang="en-US" sz="1400" b="1" dirty="0">
                <a:latin typeface="Tahoma" pitchFamily="34" charset="0"/>
              </a:rPr>
              <a:t>K3 = </a:t>
            </a:r>
            <a:r>
              <a:rPr lang="id-ID" sz="1400" b="1" dirty="0" smtClean="0">
                <a:latin typeface="Tahoma" pitchFamily="34" charset="0"/>
              </a:rPr>
              <a:t>99</a:t>
            </a:r>
            <a:r>
              <a:rPr lang="en-US" sz="1400" b="1" dirty="0" smtClean="0">
                <a:latin typeface="Tahoma" pitchFamily="34" charset="0"/>
              </a:rPr>
              <a:t>,</a:t>
            </a:r>
            <a:r>
              <a:rPr lang="id-ID" sz="1400" b="1" dirty="0" smtClean="0">
                <a:latin typeface="Tahoma" pitchFamily="34" charset="0"/>
              </a:rPr>
              <a:t>4</a:t>
            </a:r>
            <a:r>
              <a:rPr lang="en-US" sz="1400" b="1" dirty="0" smtClean="0">
                <a:latin typeface="Tahoma" pitchFamily="34" charset="0"/>
              </a:rPr>
              <a:t>5 +[(16,5 </a:t>
            </a:r>
            <a:r>
              <a:rPr lang="en-US" sz="1400" dirty="0" smtClean="0"/>
              <a:t>– </a:t>
            </a:r>
            <a:r>
              <a:rPr lang="en-US" sz="1400" b="1" dirty="0" smtClean="0">
                <a:latin typeface="Tahoma" pitchFamily="34" charset="0"/>
              </a:rPr>
              <a:t>14)/4] × 7,4 =1</a:t>
            </a:r>
            <a:r>
              <a:rPr lang="id-ID" sz="1400" b="1" dirty="0" smtClean="0">
                <a:latin typeface="Tahoma" pitchFamily="34" charset="0"/>
              </a:rPr>
              <a:t>04</a:t>
            </a:r>
            <a:r>
              <a:rPr lang="en-US" sz="1400" b="1" dirty="0" smtClean="0">
                <a:latin typeface="Tahoma" pitchFamily="34" charset="0"/>
              </a:rPr>
              <a:t>,</a:t>
            </a:r>
            <a:r>
              <a:rPr lang="id-ID" sz="1400" b="1" dirty="0" smtClean="0">
                <a:latin typeface="Tahoma" pitchFamily="34" charset="0"/>
              </a:rPr>
              <a:t>0</a:t>
            </a:r>
            <a:r>
              <a:rPr lang="en-US" sz="1400" b="1" dirty="0" smtClean="0">
                <a:latin typeface="Tahoma" pitchFamily="34" charset="0"/>
              </a:rPr>
              <a:t>75 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26630" name="Text Box 80"/>
          <p:cNvSpPr txBox="1">
            <a:spLocks noChangeArrowheads="1"/>
          </p:cNvSpPr>
          <p:nvPr/>
        </p:nvSpPr>
        <p:spPr bwMode="auto">
          <a:xfrm>
            <a:off x="762000" y="1524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Ukuran Pemusatan 					Bab 3</a:t>
            </a: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4572000" y="1676400"/>
            <a:ext cx="4213225" cy="4597400"/>
            <a:chOff x="2880" y="1184"/>
            <a:chExt cx="2654" cy="2896"/>
          </a:xfrm>
        </p:grpSpPr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2883" y="1187"/>
              <a:ext cx="590" cy="394"/>
              <a:chOff x="0" y="0"/>
              <a:chExt cx="590" cy="394"/>
            </a:xfrm>
          </p:grpSpPr>
          <p:sp>
            <p:nvSpPr>
              <p:cNvPr id="26701" name="Rectangle 5"/>
              <p:cNvSpPr>
                <a:spLocks noChangeArrowheads="1"/>
              </p:cNvSpPr>
              <p:nvPr/>
            </p:nvSpPr>
            <p:spPr bwMode="auto">
              <a:xfrm>
                <a:off x="43" y="0"/>
                <a:ext cx="50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1" hangingPunct="1"/>
                <a:r>
                  <a:rPr lang="en-US" sz="1400" b="1" dirty="0">
                    <a:cs typeface="Arial" charset="0"/>
                  </a:rPr>
                  <a:t>Interval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endParaRPr lang="en-US" sz="1400" b="1" dirty="0"/>
              </a:p>
            </p:txBody>
          </p:sp>
          <p:sp>
            <p:nvSpPr>
              <p:cNvPr id="26702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90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3473" y="1187"/>
              <a:ext cx="580" cy="394"/>
              <a:chOff x="590" y="0"/>
              <a:chExt cx="590" cy="394"/>
            </a:xfrm>
          </p:grpSpPr>
          <p:sp>
            <p:nvSpPr>
              <p:cNvPr id="26699" name="Rectangle 6"/>
              <p:cNvSpPr>
                <a:spLocks noChangeArrowheads="1"/>
              </p:cNvSpPr>
              <p:nvPr/>
            </p:nvSpPr>
            <p:spPr bwMode="auto">
              <a:xfrm>
                <a:off x="633" y="0"/>
                <a:ext cx="50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1" hangingPunct="1"/>
                <a:r>
                  <a:rPr lang="en-US" sz="1400" b="1">
                    <a:cs typeface="Arial" charset="0"/>
                  </a:rPr>
                  <a:t>Frekuen</a:t>
                </a:r>
              </a:p>
              <a:p>
                <a:pPr algn="ctr" eaLnBrk="1" hangingPunct="1"/>
                <a:r>
                  <a:rPr lang="en-US" sz="1400" b="1">
                    <a:cs typeface="Arial" charset="0"/>
                  </a:rPr>
                  <a:t>si</a:t>
                </a:r>
                <a:endParaRPr lang="en-US" sz="1400" b="1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endParaRPr lang="en-US" sz="1400" b="1"/>
              </a:p>
            </p:txBody>
          </p:sp>
          <p:sp>
            <p:nvSpPr>
              <p:cNvPr id="26700" name="Rectangle 31"/>
              <p:cNvSpPr>
                <a:spLocks noChangeArrowheads="1"/>
              </p:cNvSpPr>
              <p:nvPr/>
            </p:nvSpPr>
            <p:spPr bwMode="auto">
              <a:xfrm>
                <a:off x="590" y="0"/>
                <a:ext cx="590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4869" y="1187"/>
              <a:ext cx="662" cy="394"/>
              <a:chOff x="1986" y="0"/>
              <a:chExt cx="662" cy="394"/>
            </a:xfrm>
          </p:grpSpPr>
          <p:sp>
            <p:nvSpPr>
              <p:cNvPr id="26697" name="Rectangle 8"/>
              <p:cNvSpPr>
                <a:spLocks noChangeArrowheads="1"/>
              </p:cNvSpPr>
              <p:nvPr/>
            </p:nvSpPr>
            <p:spPr bwMode="auto">
              <a:xfrm>
                <a:off x="2029" y="0"/>
                <a:ext cx="57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1" hangingPunct="1"/>
                <a:r>
                  <a:rPr lang="en-US" sz="1400" b="1">
                    <a:cs typeface="Arial" charset="0"/>
                  </a:rPr>
                  <a:t>Tepi Kelas</a:t>
                </a:r>
                <a:endParaRPr lang="en-US" sz="1400" b="1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endParaRPr lang="en-US" sz="1400" b="1"/>
              </a:p>
            </p:txBody>
          </p:sp>
          <p:sp>
            <p:nvSpPr>
              <p:cNvPr id="26698" name="Rectangle 35"/>
              <p:cNvSpPr>
                <a:spLocks noChangeArrowheads="1"/>
              </p:cNvSpPr>
              <p:nvPr/>
            </p:nvSpPr>
            <p:spPr bwMode="auto">
              <a:xfrm>
                <a:off x="1986" y="0"/>
                <a:ext cx="662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2883" y="1581"/>
              <a:ext cx="590" cy="480"/>
              <a:chOff x="0" y="394"/>
              <a:chExt cx="590" cy="480"/>
            </a:xfrm>
          </p:grpSpPr>
          <p:sp>
            <p:nvSpPr>
              <p:cNvPr id="26695" name="Rectangle 9"/>
              <p:cNvSpPr>
                <a:spLocks noChangeArrowheads="1"/>
              </p:cNvSpPr>
              <p:nvPr/>
            </p:nvSpPr>
            <p:spPr bwMode="auto">
              <a:xfrm>
                <a:off x="43" y="394"/>
                <a:ext cx="50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1" hangingPunct="1"/>
                <a:r>
                  <a:rPr lang="en-US" sz="1400" b="1" dirty="0">
                    <a:cs typeface="Arial" charset="0"/>
                  </a:rPr>
                  <a:t> 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400" b="1" dirty="0" smtClean="0"/>
                  <a:t>77,0–84,4</a:t>
                </a:r>
                <a:endParaRPr lang="en-US" sz="1400" b="1" dirty="0"/>
              </a:p>
            </p:txBody>
          </p:sp>
          <p:sp>
            <p:nvSpPr>
              <p:cNvPr id="26696" name="Rectangle 37"/>
              <p:cNvSpPr>
                <a:spLocks noChangeArrowheads="1"/>
              </p:cNvSpPr>
              <p:nvPr/>
            </p:nvSpPr>
            <p:spPr bwMode="auto">
              <a:xfrm>
                <a:off x="0" y="394"/>
                <a:ext cx="590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3473" y="1581"/>
              <a:ext cx="580" cy="480"/>
              <a:chOff x="590" y="394"/>
              <a:chExt cx="590" cy="480"/>
            </a:xfrm>
          </p:grpSpPr>
          <p:sp>
            <p:nvSpPr>
              <p:cNvPr id="26693" name="Rectangle 10"/>
              <p:cNvSpPr>
                <a:spLocks noChangeArrowheads="1"/>
              </p:cNvSpPr>
              <p:nvPr/>
            </p:nvSpPr>
            <p:spPr bwMode="auto">
              <a:xfrm>
                <a:off x="633" y="394"/>
                <a:ext cx="50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1" hangingPunct="1"/>
                <a:r>
                  <a:rPr lang="en-US" sz="1400" b="1" dirty="0">
                    <a:cs typeface="Arial" charset="0"/>
                  </a:rPr>
                  <a:t> 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400" b="1" dirty="0" smtClean="0">
                    <a:cs typeface="Arial" charset="0"/>
                  </a:rPr>
                  <a:t>3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endParaRPr lang="en-US" sz="1400" b="1" dirty="0"/>
              </a:p>
            </p:txBody>
          </p:sp>
          <p:sp>
            <p:nvSpPr>
              <p:cNvPr id="26694" name="Rectangle 39"/>
              <p:cNvSpPr>
                <a:spLocks noChangeArrowheads="1"/>
              </p:cNvSpPr>
              <p:nvPr/>
            </p:nvSpPr>
            <p:spPr bwMode="auto">
              <a:xfrm>
                <a:off x="590" y="394"/>
                <a:ext cx="590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4063" y="1581"/>
              <a:ext cx="806" cy="480"/>
              <a:chOff x="1180" y="394"/>
              <a:chExt cx="806" cy="480"/>
            </a:xfrm>
          </p:grpSpPr>
          <p:sp>
            <p:nvSpPr>
              <p:cNvPr id="26691" name="Rectangle 11"/>
              <p:cNvSpPr>
                <a:spLocks noChangeArrowheads="1"/>
              </p:cNvSpPr>
              <p:nvPr/>
            </p:nvSpPr>
            <p:spPr bwMode="auto">
              <a:xfrm>
                <a:off x="1223" y="394"/>
                <a:ext cx="72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1" hangingPunct="1"/>
                <a:r>
                  <a:rPr lang="en-US" sz="1400" b="1" dirty="0">
                    <a:cs typeface="Arial" charset="0"/>
                  </a:rPr>
                  <a:t>0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endParaRPr lang="en-US" sz="1400" b="1" dirty="0"/>
              </a:p>
            </p:txBody>
          </p:sp>
          <p:sp>
            <p:nvSpPr>
              <p:cNvPr id="26692" name="Rectangle 41"/>
              <p:cNvSpPr>
                <a:spLocks noChangeArrowheads="1"/>
              </p:cNvSpPr>
              <p:nvPr/>
            </p:nvSpPr>
            <p:spPr bwMode="auto">
              <a:xfrm>
                <a:off x="1180" y="394"/>
                <a:ext cx="80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4869" y="1581"/>
              <a:ext cx="662" cy="480"/>
              <a:chOff x="1986" y="394"/>
              <a:chExt cx="662" cy="480"/>
            </a:xfrm>
          </p:grpSpPr>
          <p:sp>
            <p:nvSpPr>
              <p:cNvPr id="26689" name="Rectangle 12"/>
              <p:cNvSpPr>
                <a:spLocks noChangeArrowheads="1"/>
              </p:cNvSpPr>
              <p:nvPr/>
            </p:nvSpPr>
            <p:spPr bwMode="auto">
              <a:xfrm>
                <a:off x="2029" y="394"/>
                <a:ext cx="57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/>
                <a:r>
                  <a:rPr lang="en-US" sz="1400" b="1" dirty="0" smtClean="0"/>
                  <a:t>76,95</a:t>
                </a:r>
                <a:endParaRPr lang="en-US" sz="1400" b="1" dirty="0"/>
              </a:p>
            </p:txBody>
          </p:sp>
          <p:sp>
            <p:nvSpPr>
              <p:cNvPr id="26690" name="Rectangle 43"/>
              <p:cNvSpPr>
                <a:spLocks noChangeArrowheads="1"/>
              </p:cNvSpPr>
              <p:nvPr/>
            </p:nvSpPr>
            <p:spPr bwMode="auto">
              <a:xfrm>
                <a:off x="1986" y="394"/>
                <a:ext cx="66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83" y="2061"/>
              <a:ext cx="590" cy="480"/>
              <a:chOff x="0" y="874"/>
              <a:chExt cx="590" cy="480"/>
            </a:xfrm>
          </p:grpSpPr>
          <p:sp>
            <p:nvSpPr>
              <p:cNvPr id="26687" name="Rectangle 13"/>
              <p:cNvSpPr>
                <a:spLocks noChangeArrowheads="1"/>
              </p:cNvSpPr>
              <p:nvPr/>
            </p:nvSpPr>
            <p:spPr bwMode="auto">
              <a:xfrm>
                <a:off x="43" y="874"/>
                <a:ext cx="50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1" hangingPunct="1"/>
                <a:r>
                  <a:rPr lang="en-US" sz="1400" b="1" dirty="0">
                    <a:cs typeface="Arial" charset="0"/>
                  </a:rPr>
                  <a:t> 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400" b="1" dirty="0" smtClean="0"/>
                  <a:t>84,5–91,9</a:t>
                </a:r>
                <a:endParaRPr lang="en-US" sz="1400" b="1" dirty="0"/>
              </a:p>
            </p:txBody>
          </p:sp>
          <p:sp>
            <p:nvSpPr>
              <p:cNvPr id="26688" name="Rectangle 45"/>
              <p:cNvSpPr>
                <a:spLocks noChangeArrowheads="1"/>
              </p:cNvSpPr>
              <p:nvPr/>
            </p:nvSpPr>
            <p:spPr bwMode="auto">
              <a:xfrm>
                <a:off x="0" y="874"/>
                <a:ext cx="590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3473" y="2061"/>
              <a:ext cx="580" cy="480"/>
              <a:chOff x="590" y="874"/>
              <a:chExt cx="590" cy="480"/>
            </a:xfrm>
          </p:grpSpPr>
          <p:sp>
            <p:nvSpPr>
              <p:cNvPr id="26685" name="Rectangle 14"/>
              <p:cNvSpPr>
                <a:spLocks noChangeArrowheads="1"/>
              </p:cNvSpPr>
              <p:nvPr/>
            </p:nvSpPr>
            <p:spPr bwMode="auto">
              <a:xfrm>
                <a:off x="633" y="874"/>
                <a:ext cx="50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1" hangingPunct="1"/>
                <a:r>
                  <a:rPr lang="en-US" sz="1400" b="1" dirty="0">
                    <a:cs typeface="Arial" charset="0"/>
                  </a:rPr>
                  <a:t> 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400" b="1" dirty="0" smtClean="0">
                    <a:cs typeface="Arial" charset="0"/>
                  </a:rPr>
                  <a:t>4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endParaRPr lang="en-US" sz="1400" b="1" dirty="0"/>
              </a:p>
            </p:txBody>
          </p:sp>
          <p:sp>
            <p:nvSpPr>
              <p:cNvPr id="26686" name="Rectangle 47"/>
              <p:cNvSpPr>
                <a:spLocks noChangeArrowheads="1"/>
              </p:cNvSpPr>
              <p:nvPr/>
            </p:nvSpPr>
            <p:spPr bwMode="auto">
              <a:xfrm>
                <a:off x="590" y="874"/>
                <a:ext cx="590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grpSp>
          <p:nvGrpSpPr>
            <p:cNvPr id="12" name="Group 50"/>
            <p:cNvGrpSpPr>
              <a:grpSpLocks/>
            </p:cNvGrpSpPr>
            <p:nvPr/>
          </p:nvGrpSpPr>
          <p:grpSpPr bwMode="auto">
            <a:xfrm>
              <a:off x="4063" y="2061"/>
              <a:ext cx="806" cy="611"/>
              <a:chOff x="1180" y="874"/>
              <a:chExt cx="806" cy="611"/>
            </a:xfrm>
          </p:grpSpPr>
          <p:sp>
            <p:nvSpPr>
              <p:cNvPr id="26683" name="Rectangle 15"/>
              <p:cNvSpPr>
                <a:spLocks noChangeArrowheads="1"/>
              </p:cNvSpPr>
              <p:nvPr/>
            </p:nvSpPr>
            <p:spPr bwMode="auto">
              <a:xfrm>
                <a:off x="1223" y="1005"/>
                <a:ext cx="72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1" hangingPunct="1"/>
                <a:r>
                  <a:rPr lang="en-US" sz="1400" b="1" dirty="0" smtClean="0">
                    <a:cs typeface="Arial" charset="0"/>
                  </a:rPr>
                  <a:t>3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400" b="1" dirty="0">
                    <a:solidFill>
                      <a:schemeClr val="folHlink"/>
                    </a:solidFill>
                    <a:cs typeface="Arial" charset="0"/>
                  </a:rPr>
                  <a:t>K1</a:t>
                </a:r>
                <a:endParaRPr lang="en-US" sz="1400" b="1" dirty="0">
                  <a:solidFill>
                    <a:schemeClr val="hlink"/>
                  </a:solidFill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endParaRPr lang="en-US" sz="1400" b="1" dirty="0"/>
              </a:p>
            </p:txBody>
          </p:sp>
          <p:sp>
            <p:nvSpPr>
              <p:cNvPr id="26684" name="Rectangle 49"/>
              <p:cNvSpPr>
                <a:spLocks noChangeArrowheads="1"/>
              </p:cNvSpPr>
              <p:nvPr/>
            </p:nvSpPr>
            <p:spPr bwMode="auto">
              <a:xfrm>
                <a:off x="1180" y="874"/>
                <a:ext cx="80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grpSp>
          <p:nvGrpSpPr>
            <p:cNvPr id="13" name="Group 52"/>
            <p:cNvGrpSpPr>
              <a:grpSpLocks/>
            </p:cNvGrpSpPr>
            <p:nvPr/>
          </p:nvGrpSpPr>
          <p:grpSpPr bwMode="auto">
            <a:xfrm>
              <a:off x="4869" y="2061"/>
              <a:ext cx="662" cy="480"/>
              <a:chOff x="1986" y="874"/>
              <a:chExt cx="662" cy="480"/>
            </a:xfrm>
          </p:grpSpPr>
          <p:sp>
            <p:nvSpPr>
              <p:cNvPr id="26681" name="Rectangle 16"/>
              <p:cNvSpPr>
                <a:spLocks noChangeArrowheads="1"/>
              </p:cNvSpPr>
              <p:nvPr/>
            </p:nvSpPr>
            <p:spPr bwMode="auto">
              <a:xfrm>
                <a:off x="2029" y="874"/>
                <a:ext cx="57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/>
                <a:r>
                  <a:rPr lang="en-US" sz="1400" b="1" dirty="0" smtClean="0"/>
                  <a:t>84,45</a:t>
                </a:r>
                <a:endParaRPr lang="en-US" sz="1400" b="1" dirty="0"/>
              </a:p>
            </p:txBody>
          </p:sp>
          <p:sp>
            <p:nvSpPr>
              <p:cNvPr id="26682" name="Rectangle 51"/>
              <p:cNvSpPr>
                <a:spLocks noChangeArrowheads="1"/>
              </p:cNvSpPr>
              <p:nvPr/>
            </p:nvSpPr>
            <p:spPr bwMode="auto">
              <a:xfrm>
                <a:off x="1986" y="874"/>
                <a:ext cx="66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2883" y="2541"/>
              <a:ext cx="590" cy="480"/>
              <a:chOff x="0" y="1354"/>
              <a:chExt cx="590" cy="480"/>
            </a:xfrm>
          </p:grpSpPr>
          <p:sp>
            <p:nvSpPr>
              <p:cNvPr id="26679" name="Rectangle 17"/>
              <p:cNvSpPr>
                <a:spLocks noChangeArrowheads="1"/>
              </p:cNvSpPr>
              <p:nvPr/>
            </p:nvSpPr>
            <p:spPr bwMode="auto">
              <a:xfrm>
                <a:off x="43" y="1354"/>
                <a:ext cx="50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1" hangingPunct="1"/>
                <a:r>
                  <a:rPr lang="en-US" sz="1400" b="1" dirty="0">
                    <a:cs typeface="Arial" charset="0"/>
                  </a:rPr>
                  <a:t> 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400" b="1" dirty="0" smtClean="0"/>
                  <a:t>92,0–99,4</a:t>
                </a:r>
                <a:endParaRPr lang="en-US" sz="1400" b="1" dirty="0"/>
              </a:p>
            </p:txBody>
          </p:sp>
          <p:sp>
            <p:nvSpPr>
              <p:cNvPr id="26680" name="Rectangle 53"/>
              <p:cNvSpPr>
                <a:spLocks noChangeArrowheads="1"/>
              </p:cNvSpPr>
              <p:nvPr/>
            </p:nvSpPr>
            <p:spPr bwMode="auto">
              <a:xfrm>
                <a:off x="0" y="1354"/>
                <a:ext cx="590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grpSp>
          <p:nvGrpSpPr>
            <p:cNvPr id="15" name="Group 56"/>
            <p:cNvGrpSpPr>
              <a:grpSpLocks/>
            </p:cNvGrpSpPr>
            <p:nvPr/>
          </p:nvGrpSpPr>
          <p:grpSpPr bwMode="auto">
            <a:xfrm>
              <a:off x="3473" y="2541"/>
              <a:ext cx="580" cy="480"/>
              <a:chOff x="590" y="1354"/>
              <a:chExt cx="590" cy="480"/>
            </a:xfrm>
          </p:grpSpPr>
          <p:sp>
            <p:nvSpPr>
              <p:cNvPr id="26677" name="Rectangle 18"/>
              <p:cNvSpPr>
                <a:spLocks noChangeArrowheads="1"/>
              </p:cNvSpPr>
              <p:nvPr/>
            </p:nvSpPr>
            <p:spPr bwMode="auto">
              <a:xfrm>
                <a:off x="633" y="1354"/>
                <a:ext cx="50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1" hangingPunct="1"/>
                <a:r>
                  <a:rPr lang="en-US" sz="1400" b="1" dirty="0">
                    <a:cs typeface="Arial" charset="0"/>
                  </a:rPr>
                  <a:t>                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400" b="1" dirty="0" smtClean="0">
                    <a:cs typeface="Arial" charset="0"/>
                  </a:rPr>
                  <a:t>7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endParaRPr lang="en-US" sz="1400" b="1" dirty="0"/>
              </a:p>
            </p:txBody>
          </p:sp>
          <p:sp>
            <p:nvSpPr>
              <p:cNvPr id="26678" name="Rectangle 55"/>
              <p:cNvSpPr>
                <a:spLocks noChangeArrowheads="1"/>
              </p:cNvSpPr>
              <p:nvPr/>
            </p:nvSpPr>
            <p:spPr bwMode="auto">
              <a:xfrm>
                <a:off x="590" y="1354"/>
                <a:ext cx="590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grpSp>
          <p:nvGrpSpPr>
            <p:cNvPr id="16" name="Group 58"/>
            <p:cNvGrpSpPr>
              <a:grpSpLocks/>
            </p:cNvGrpSpPr>
            <p:nvPr/>
          </p:nvGrpSpPr>
          <p:grpSpPr bwMode="auto">
            <a:xfrm>
              <a:off x="4063" y="2541"/>
              <a:ext cx="806" cy="480"/>
              <a:chOff x="1180" y="1354"/>
              <a:chExt cx="806" cy="480"/>
            </a:xfrm>
          </p:grpSpPr>
          <p:sp>
            <p:nvSpPr>
              <p:cNvPr id="26675" name="Rectangle 19"/>
              <p:cNvSpPr>
                <a:spLocks noChangeArrowheads="1"/>
              </p:cNvSpPr>
              <p:nvPr/>
            </p:nvSpPr>
            <p:spPr bwMode="auto">
              <a:xfrm>
                <a:off x="1223" y="1354"/>
                <a:ext cx="72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1" hangingPunct="1"/>
                <a:r>
                  <a:rPr lang="en-US" sz="1400" b="1" dirty="0">
                    <a:cs typeface="Arial" charset="0"/>
                  </a:rPr>
                  <a:t>7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endParaRPr lang="en-US" sz="1400" b="1" dirty="0">
                  <a:solidFill>
                    <a:schemeClr val="hlink"/>
                  </a:solidFill>
                </a:endParaRPr>
              </a:p>
            </p:txBody>
          </p:sp>
          <p:sp>
            <p:nvSpPr>
              <p:cNvPr id="26676" name="Rectangle 57"/>
              <p:cNvSpPr>
                <a:spLocks noChangeArrowheads="1"/>
              </p:cNvSpPr>
              <p:nvPr/>
            </p:nvSpPr>
            <p:spPr bwMode="auto">
              <a:xfrm>
                <a:off x="1180" y="1354"/>
                <a:ext cx="80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grpSp>
          <p:nvGrpSpPr>
            <p:cNvPr id="17" name="Group 60"/>
            <p:cNvGrpSpPr>
              <a:grpSpLocks/>
            </p:cNvGrpSpPr>
            <p:nvPr/>
          </p:nvGrpSpPr>
          <p:grpSpPr bwMode="auto">
            <a:xfrm>
              <a:off x="4869" y="2541"/>
              <a:ext cx="662" cy="480"/>
              <a:chOff x="1986" y="1354"/>
              <a:chExt cx="662" cy="480"/>
            </a:xfrm>
          </p:grpSpPr>
          <p:sp>
            <p:nvSpPr>
              <p:cNvPr id="26673" name="Rectangle 20"/>
              <p:cNvSpPr>
                <a:spLocks noChangeArrowheads="1"/>
              </p:cNvSpPr>
              <p:nvPr/>
            </p:nvSpPr>
            <p:spPr bwMode="auto">
              <a:xfrm>
                <a:off x="2029" y="1354"/>
                <a:ext cx="57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/>
                <a:r>
                  <a:rPr lang="en-US" sz="1400" b="1" dirty="0" smtClean="0"/>
                  <a:t>91,95</a:t>
                </a:r>
                <a:r>
                  <a:rPr lang="en-US" sz="1400" b="1" dirty="0" smtClean="0">
                    <a:cs typeface="Arial" charset="0"/>
                  </a:rPr>
                  <a:t> 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endParaRPr lang="en-US" sz="1400" b="1" dirty="0"/>
              </a:p>
            </p:txBody>
          </p:sp>
          <p:sp>
            <p:nvSpPr>
              <p:cNvPr id="26674" name="Rectangle 59"/>
              <p:cNvSpPr>
                <a:spLocks noChangeArrowheads="1"/>
              </p:cNvSpPr>
              <p:nvPr/>
            </p:nvSpPr>
            <p:spPr bwMode="auto">
              <a:xfrm>
                <a:off x="1986" y="1354"/>
                <a:ext cx="66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grpSp>
          <p:nvGrpSpPr>
            <p:cNvPr id="18" name="Group 62"/>
            <p:cNvGrpSpPr>
              <a:grpSpLocks/>
            </p:cNvGrpSpPr>
            <p:nvPr/>
          </p:nvGrpSpPr>
          <p:grpSpPr bwMode="auto">
            <a:xfrm>
              <a:off x="2883" y="3021"/>
              <a:ext cx="590" cy="480"/>
              <a:chOff x="0" y="1834"/>
              <a:chExt cx="590" cy="480"/>
            </a:xfrm>
          </p:grpSpPr>
          <p:sp>
            <p:nvSpPr>
              <p:cNvPr id="26671" name="Rectangle 21"/>
              <p:cNvSpPr>
                <a:spLocks noChangeArrowheads="1"/>
              </p:cNvSpPr>
              <p:nvPr/>
            </p:nvSpPr>
            <p:spPr bwMode="auto">
              <a:xfrm>
                <a:off x="43" y="1834"/>
                <a:ext cx="50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1" hangingPunct="1"/>
                <a:r>
                  <a:rPr lang="en-US" sz="1400" b="1" dirty="0">
                    <a:cs typeface="Arial" charset="0"/>
                  </a:rPr>
                  <a:t> 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400" b="1" dirty="0" smtClean="0"/>
                  <a:t>99,5–106,9</a:t>
                </a:r>
                <a:endParaRPr lang="en-US" sz="1400" b="1" dirty="0"/>
              </a:p>
            </p:txBody>
          </p:sp>
          <p:sp>
            <p:nvSpPr>
              <p:cNvPr id="26672" name="Rectangle 61"/>
              <p:cNvSpPr>
                <a:spLocks noChangeArrowheads="1"/>
              </p:cNvSpPr>
              <p:nvPr/>
            </p:nvSpPr>
            <p:spPr bwMode="auto">
              <a:xfrm>
                <a:off x="0" y="1834"/>
                <a:ext cx="590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grpSp>
          <p:nvGrpSpPr>
            <p:cNvPr id="19" name="Group 64"/>
            <p:cNvGrpSpPr>
              <a:grpSpLocks/>
            </p:cNvGrpSpPr>
            <p:nvPr/>
          </p:nvGrpSpPr>
          <p:grpSpPr bwMode="auto">
            <a:xfrm>
              <a:off x="3473" y="3021"/>
              <a:ext cx="580" cy="480"/>
              <a:chOff x="590" y="1834"/>
              <a:chExt cx="590" cy="480"/>
            </a:xfrm>
          </p:grpSpPr>
          <p:sp>
            <p:nvSpPr>
              <p:cNvPr id="26669" name="Rectangle 22"/>
              <p:cNvSpPr>
                <a:spLocks noChangeArrowheads="1"/>
              </p:cNvSpPr>
              <p:nvPr/>
            </p:nvSpPr>
            <p:spPr bwMode="auto">
              <a:xfrm>
                <a:off x="633" y="1834"/>
                <a:ext cx="50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1" hangingPunct="1"/>
                <a:r>
                  <a:rPr lang="en-US" sz="1400" b="1" dirty="0">
                    <a:cs typeface="Arial" charset="0"/>
                  </a:rPr>
                  <a:t> 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400" b="1" dirty="0" smtClean="0">
                    <a:cs typeface="Arial" charset="0"/>
                  </a:rPr>
                  <a:t>4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endParaRPr lang="en-US" sz="1400" b="1" dirty="0"/>
              </a:p>
            </p:txBody>
          </p:sp>
          <p:sp>
            <p:nvSpPr>
              <p:cNvPr id="26670" name="Rectangle 63"/>
              <p:cNvSpPr>
                <a:spLocks noChangeArrowheads="1"/>
              </p:cNvSpPr>
              <p:nvPr/>
            </p:nvSpPr>
            <p:spPr bwMode="auto">
              <a:xfrm>
                <a:off x="590" y="1834"/>
                <a:ext cx="590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grpSp>
          <p:nvGrpSpPr>
            <p:cNvPr id="20" name="Group 66"/>
            <p:cNvGrpSpPr>
              <a:grpSpLocks/>
            </p:cNvGrpSpPr>
            <p:nvPr/>
          </p:nvGrpSpPr>
          <p:grpSpPr bwMode="auto">
            <a:xfrm>
              <a:off x="4063" y="2816"/>
              <a:ext cx="806" cy="685"/>
              <a:chOff x="1180" y="1629"/>
              <a:chExt cx="806" cy="685"/>
            </a:xfrm>
          </p:grpSpPr>
          <p:sp>
            <p:nvSpPr>
              <p:cNvPr id="26667" name="Rectangle 23"/>
              <p:cNvSpPr>
                <a:spLocks noChangeArrowheads="1"/>
              </p:cNvSpPr>
              <p:nvPr/>
            </p:nvSpPr>
            <p:spPr bwMode="auto">
              <a:xfrm>
                <a:off x="1245" y="1629"/>
                <a:ext cx="72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/>
                <a:r>
                  <a:rPr lang="en-US" sz="1400" b="1" dirty="0">
                    <a:solidFill>
                      <a:schemeClr val="folHlink"/>
                    </a:solidFill>
                    <a:cs typeface="Arial" charset="0"/>
                  </a:rPr>
                  <a:t>K2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 eaLnBrk="1" hangingPunct="1"/>
                <a:endParaRPr lang="id-ID" sz="1400" b="1" dirty="0" smtClean="0">
                  <a:cs typeface="Arial" charset="0"/>
                </a:endParaRPr>
              </a:p>
              <a:p>
                <a:pPr algn="ctr" eaLnBrk="1" hangingPunct="1"/>
                <a:r>
                  <a:rPr lang="en-US" sz="1400" b="1" dirty="0" smtClean="0">
                    <a:cs typeface="Arial" charset="0"/>
                  </a:rPr>
                  <a:t>14</a:t>
                </a:r>
              </a:p>
              <a:p>
                <a:pPr algn="ctr"/>
                <a:endParaRPr lang="en-US" sz="1400" b="1" dirty="0"/>
              </a:p>
            </p:txBody>
          </p:sp>
          <p:sp>
            <p:nvSpPr>
              <p:cNvPr id="26668" name="Rectangle 65"/>
              <p:cNvSpPr>
                <a:spLocks noChangeArrowheads="1"/>
              </p:cNvSpPr>
              <p:nvPr/>
            </p:nvSpPr>
            <p:spPr bwMode="auto">
              <a:xfrm>
                <a:off x="1180" y="1834"/>
                <a:ext cx="80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grpSp>
          <p:nvGrpSpPr>
            <p:cNvPr id="21" name="Group 68"/>
            <p:cNvGrpSpPr>
              <a:grpSpLocks/>
            </p:cNvGrpSpPr>
            <p:nvPr/>
          </p:nvGrpSpPr>
          <p:grpSpPr bwMode="auto">
            <a:xfrm>
              <a:off x="4869" y="3021"/>
              <a:ext cx="662" cy="480"/>
              <a:chOff x="1986" y="1834"/>
              <a:chExt cx="662" cy="480"/>
            </a:xfrm>
          </p:grpSpPr>
          <p:sp>
            <p:nvSpPr>
              <p:cNvPr id="26665" name="Rectangle 24"/>
              <p:cNvSpPr>
                <a:spLocks noChangeArrowheads="1"/>
              </p:cNvSpPr>
              <p:nvPr/>
            </p:nvSpPr>
            <p:spPr bwMode="auto">
              <a:xfrm>
                <a:off x="2029" y="1834"/>
                <a:ext cx="57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/>
                <a:r>
                  <a:rPr lang="en-US" sz="1400" b="1" dirty="0" smtClean="0"/>
                  <a:t>99,45</a:t>
                </a:r>
                <a:endParaRPr lang="en-US" sz="1400" b="1" dirty="0"/>
              </a:p>
            </p:txBody>
          </p:sp>
          <p:sp>
            <p:nvSpPr>
              <p:cNvPr id="26666" name="Rectangle 67"/>
              <p:cNvSpPr>
                <a:spLocks noChangeArrowheads="1"/>
              </p:cNvSpPr>
              <p:nvPr/>
            </p:nvSpPr>
            <p:spPr bwMode="auto">
              <a:xfrm>
                <a:off x="1986" y="1834"/>
                <a:ext cx="66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grpSp>
          <p:nvGrpSpPr>
            <p:cNvPr id="22" name="Group 70"/>
            <p:cNvGrpSpPr>
              <a:grpSpLocks/>
            </p:cNvGrpSpPr>
            <p:nvPr/>
          </p:nvGrpSpPr>
          <p:grpSpPr bwMode="auto">
            <a:xfrm>
              <a:off x="2883" y="3501"/>
              <a:ext cx="590" cy="576"/>
              <a:chOff x="0" y="2314"/>
              <a:chExt cx="590" cy="576"/>
            </a:xfrm>
          </p:grpSpPr>
          <p:sp>
            <p:nvSpPr>
              <p:cNvPr id="26663" name="Rectangle 25"/>
              <p:cNvSpPr>
                <a:spLocks noChangeArrowheads="1"/>
              </p:cNvSpPr>
              <p:nvPr/>
            </p:nvSpPr>
            <p:spPr bwMode="auto">
              <a:xfrm>
                <a:off x="43" y="2314"/>
                <a:ext cx="504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1" hangingPunct="1"/>
                <a:r>
                  <a:rPr lang="en-US" sz="1400" b="1" dirty="0">
                    <a:cs typeface="Arial" charset="0"/>
                  </a:rPr>
                  <a:t> 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400" b="1" dirty="0" smtClean="0"/>
                  <a:t>107,0–114,4</a:t>
                </a:r>
                <a:endParaRPr lang="en-US" sz="1400" b="1" dirty="0"/>
              </a:p>
            </p:txBody>
          </p:sp>
          <p:sp>
            <p:nvSpPr>
              <p:cNvPr id="26664" name="Rectangle 69"/>
              <p:cNvSpPr>
                <a:spLocks noChangeArrowheads="1"/>
              </p:cNvSpPr>
              <p:nvPr/>
            </p:nvSpPr>
            <p:spPr bwMode="auto">
              <a:xfrm>
                <a:off x="0" y="2314"/>
                <a:ext cx="590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3473" y="3501"/>
              <a:ext cx="580" cy="576"/>
              <a:chOff x="590" y="2314"/>
              <a:chExt cx="590" cy="576"/>
            </a:xfrm>
          </p:grpSpPr>
          <p:sp>
            <p:nvSpPr>
              <p:cNvPr id="26661" name="Rectangle 26"/>
              <p:cNvSpPr>
                <a:spLocks noChangeArrowheads="1"/>
              </p:cNvSpPr>
              <p:nvPr/>
            </p:nvSpPr>
            <p:spPr bwMode="auto">
              <a:xfrm>
                <a:off x="633" y="2314"/>
                <a:ext cx="504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1" hangingPunct="1"/>
                <a:r>
                  <a:rPr lang="en-US" sz="1400" b="1" dirty="0">
                    <a:cs typeface="Arial" charset="0"/>
                  </a:rPr>
                  <a:t> 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400" b="1" dirty="0" smtClean="0">
                    <a:cs typeface="Arial" charset="0"/>
                  </a:rPr>
                  <a:t>4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endParaRPr lang="en-US" sz="1400" b="1" dirty="0"/>
              </a:p>
            </p:txBody>
          </p:sp>
          <p:sp>
            <p:nvSpPr>
              <p:cNvPr id="26662" name="Rectangle 71"/>
              <p:cNvSpPr>
                <a:spLocks noChangeArrowheads="1"/>
              </p:cNvSpPr>
              <p:nvPr/>
            </p:nvSpPr>
            <p:spPr bwMode="auto">
              <a:xfrm>
                <a:off x="590" y="2314"/>
                <a:ext cx="590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grpSp>
          <p:nvGrpSpPr>
            <p:cNvPr id="24" name="Group 74"/>
            <p:cNvGrpSpPr>
              <a:grpSpLocks/>
            </p:cNvGrpSpPr>
            <p:nvPr/>
          </p:nvGrpSpPr>
          <p:grpSpPr bwMode="auto">
            <a:xfrm>
              <a:off x="4063" y="3501"/>
              <a:ext cx="806" cy="576"/>
              <a:chOff x="1180" y="2314"/>
              <a:chExt cx="806" cy="576"/>
            </a:xfrm>
          </p:grpSpPr>
          <p:sp>
            <p:nvSpPr>
              <p:cNvPr id="26659" name="Rectangle 27"/>
              <p:cNvSpPr>
                <a:spLocks noChangeArrowheads="1"/>
              </p:cNvSpPr>
              <p:nvPr/>
            </p:nvSpPr>
            <p:spPr bwMode="auto">
              <a:xfrm>
                <a:off x="1223" y="2314"/>
                <a:ext cx="720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1" hangingPunct="1"/>
                <a:r>
                  <a:rPr lang="en-US" sz="1400" b="1" dirty="0" smtClean="0">
                    <a:cs typeface="Arial" charset="0"/>
                  </a:rPr>
                  <a:t>18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400" b="1" dirty="0">
                    <a:cs typeface="Arial" charset="0"/>
                  </a:rPr>
                  <a:t> 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400" b="1" dirty="0" smtClean="0">
                    <a:cs typeface="Arial" charset="0"/>
                  </a:rPr>
                  <a:t>22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endParaRPr lang="en-US" sz="1400" b="1" dirty="0"/>
              </a:p>
            </p:txBody>
          </p:sp>
          <p:sp>
            <p:nvSpPr>
              <p:cNvPr id="26660" name="Rectangle 73"/>
              <p:cNvSpPr>
                <a:spLocks noChangeArrowheads="1"/>
              </p:cNvSpPr>
              <p:nvPr/>
            </p:nvSpPr>
            <p:spPr bwMode="auto">
              <a:xfrm>
                <a:off x="1180" y="2314"/>
                <a:ext cx="806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grpSp>
          <p:nvGrpSpPr>
            <p:cNvPr id="25" name="Group 76"/>
            <p:cNvGrpSpPr>
              <a:grpSpLocks/>
            </p:cNvGrpSpPr>
            <p:nvPr/>
          </p:nvGrpSpPr>
          <p:grpSpPr bwMode="auto">
            <a:xfrm>
              <a:off x="4869" y="3501"/>
              <a:ext cx="662" cy="576"/>
              <a:chOff x="1986" y="2314"/>
              <a:chExt cx="662" cy="576"/>
            </a:xfrm>
          </p:grpSpPr>
          <p:sp>
            <p:nvSpPr>
              <p:cNvPr id="26657" name="Rectangle 28"/>
              <p:cNvSpPr>
                <a:spLocks noChangeArrowheads="1"/>
              </p:cNvSpPr>
              <p:nvPr/>
            </p:nvSpPr>
            <p:spPr bwMode="auto">
              <a:xfrm>
                <a:off x="2029" y="2314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/>
                <a:r>
                  <a:rPr lang="en-US" sz="1400" b="1" dirty="0" smtClean="0"/>
                  <a:t>106,95</a:t>
                </a:r>
                <a:r>
                  <a:rPr lang="en-US" sz="1400" b="1" dirty="0">
                    <a:cs typeface="Arial" charset="0"/>
                  </a:rPr>
                  <a:t> </a:t>
                </a:r>
                <a:endParaRPr lang="en-US" sz="1400" b="1" dirty="0">
                  <a:latin typeface="Garamond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400" b="1" dirty="0" smtClean="0"/>
                  <a:t>114,45</a:t>
                </a:r>
                <a:endParaRPr lang="en-US" sz="1400" b="1" dirty="0"/>
              </a:p>
            </p:txBody>
          </p:sp>
          <p:sp>
            <p:nvSpPr>
              <p:cNvPr id="26658" name="Rectangle 75"/>
              <p:cNvSpPr>
                <a:spLocks noChangeArrowheads="1"/>
              </p:cNvSpPr>
              <p:nvPr/>
            </p:nvSpPr>
            <p:spPr bwMode="auto">
              <a:xfrm>
                <a:off x="1986" y="2314"/>
                <a:ext cx="662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rIns="0"/>
              <a:lstStyle/>
              <a:p>
                <a:endParaRPr lang="en-US"/>
              </a:p>
            </p:txBody>
          </p:sp>
        </p:grpSp>
        <p:sp>
          <p:nvSpPr>
            <p:cNvPr id="26655" name="Rectangle 78"/>
            <p:cNvSpPr>
              <a:spLocks noChangeArrowheads="1"/>
            </p:cNvSpPr>
            <p:nvPr/>
          </p:nvSpPr>
          <p:spPr bwMode="auto">
            <a:xfrm>
              <a:off x="2880" y="1184"/>
              <a:ext cx="2654" cy="289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 lIns="0" rIns="0"/>
            <a:lstStyle/>
            <a:p>
              <a:endParaRPr lang="en-US"/>
            </a:p>
          </p:txBody>
        </p:sp>
        <p:sp>
          <p:nvSpPr>
            <p:cNvPr id="26656" name="Text Box 82"/>
            <p:cNvSpPr txBox="1">
              <a:spLocks noChangeArrowheads="1"/>
            </p:cNvSpPr>
            <p:nvPr/>
          </p:nvSpPr>
          <p:spPr bwMode="auto">
            <a:xfrm>
              <a:off x="4118" y="1255"/>
              <a:ext cx="67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cs typeface="Arial" charset="0"/>
                </a:rPr>
                <a:t>Frekuensi </a:t>
              </a:r>
            </a:p>
            <a:p>
              <a:pPr eaLnBrk="1" hangingPunct="1"/>
              <a:r>
                <a:rPr lang="en-US" sz="1400" b="1">
                  <a:cs typeface="Arial" charset="0"/>
                </a:rPr>
                <a:t>Kumulatif</a:t>
              </a:r>
            </a:p>
          </p:txBody>
        </p:sp>
      </p:grpSp>
      <p:sp>
        <p:nvSpPr>
          <p:cNvPr id="79" name="Rectangle 15"/>
          <p:cNvSpPr>
            <a:spLocks noChangeArrowheads="1"/>
          </p:cNvSpPr>
          <p:nvPr/>
        </p:nvSpPr>
        <p:spPr bwMode="auto">
          <a:xfrm>
            <a:off x="6540047" y="48006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1" hangingPunct="1"/>
            <a:endParaRPr lang="en-US" sz="1400" b="1" dirty="0">
              <a:latin typeface="Garamond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folHlink"/>
                </a:solidFill>
                <a:cs typeface="Arial" charset="0"/>
              </a:rPr>
              <a:t>K</a:t>
            </a:r>
            <a:r>
              <a:rPr lang="id-ID" sz="1400" b="1" dirty="0" smtClean="0">
                <a:solidFill>
                  <a:schemeClr val="folHlink"/>
                </a:solidFill>
                <a:cs typeface="Arial" charset="0"/>
              </a:rPr>
              <a:t>3</a:t>
            </a:r>
            <a:endParaRPr lang="en-US" sz="1400" b="1" dirty="0">
              <a:solidFill>
                <a:schemeClr val="hlink"/>
              </a:solidFill>
              <a:latin typeface="Garamond" pitchFamily="18" charset="0"/>
              <a:cs typeface="Times New Roman" pitchFamily="18" charset="0"/>
            </a:endParaRPr>
          </a:p>
          <a:p>
            <a:pPr algn="ctr"/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C6C03A-55E8-4672-A0DB-09ED422A9C3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-914400" y="7620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UKURAN LETAK: DESIL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85344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/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</a:rPr>
              <a:t>Definisi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</a:rPr>
              <a:t>:</a:t>
            </a:r>
          </a:p>
          <a:p>
            <a:pPr marL="457200" indent="-457200" eaLnBrk="1" hangingPunct="1"/>
            <a:r>
              <a:rPr lang="en-US" b="1" dirty="0">
                <a:latin typeface="Tahoma" pitchFamily="34" charset="0"/>
              </a:rPr>
              <a:t>	</a:t>
            </a:r>
            <a:r>
              <a:rPr lang="en-US" sz="2200" dirty="0" err="1">
                <a:latin typeface="Tahoma" pitchFamily="34" charset="0"/>
              </a:rPr>
              <a:t>Desil</a:t>
            </a:r>
            <a:r>
              <a:rPr lang="en-US" sz="2200" dirty="0">
                <a:latin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</a:rPr>
              <a:t>adalah</a:t>
            </a:r>
            <a:r>
              <a:rPr lang="en-US" sz="2200" dirty="0">
                <a:latin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</a:rPr>
              <a:t>ukuran</a:t>
            </a:r>
            <a:r>
              <a:rPr lang="en-US" sz="2200" dirty="0">
                <a:latin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</a:rPr>
              <a:t>letak</a:t>
            </a:r>
            <a:r>
              <a:rPr lang="en-US" sz="2200" dirty="0">
                <a:latin typeface="Tahoma" pitchFamily="34" charset="0"/>
              </a:rPr>
              <a:t> yang </a:t>
            </a:r>
            <a:r>
              <a:rPr lang="en-US" sz="2200" dirty="0" err="1">
                <a:latin typeface="Tahoma" pitchFamily="34" charset="0"/>
              </a:rPr>
              <a:t>membagi</a:t>
            </a:r>
            <a:r>
              <a:rPr lang="en-US" sz="2200" dirty="0">
                <a:latin typeface="Tahoma" pitchFamily="34" charset="0"/>
              </a:rPr>
              <a:t> 10 </a:t>
            </a:r>
            <a:r>
              <a:rPr lang="en-US" sz="2200" dirty="0" err="1">
                <a:latin typeface="Tahoma" pitchFamily="34" charset="0"/>
              </a:rPr>
              <a:t>bagian</a:t>
            </a:r>
            <a:r>
              <a:rPr lang="en-US" sz="2200" dirty="0">
                <a:latin typeface="Tahoma" pitchFamily="34" charset="0"/>
              </a:rPr>
              <a:t> yang </a:t>
            </a:r>
            <a:r>
              <a:rPr lang="en-US" sz="2200" dirty="0" err="1">
                <a:latin typeface="Tahoma" pitchFamily="34" charset="0"/>
              </a:rPr>
              <a:t>sama</a:t>
            </a:r>
            <a:r>
              <a:rPr lang="en-US" sz="2200" dirty="0">
                <a:latin typeface="Tahoma" pitchFamily="34" charset="0"/>
              </a:rPr>
              <a:t>.  </a:t>
            </a:r>
          </a:p>
          <a:p>
            <a:pPr marL="457200" indent="-457200" eaLnBrk="1" hangingPunct="1"/>
            <a:r>
              <a:rPr lang="en-US" sz="2200" dirty="0">
                <a:latin typeface="Tahoma" pitchFamily="34" charset="0"/>
              </a:rPr>
              <a:t>	D1 </a:t>
            </a:r>
            <a:r>
              <a:rPr lang="en-US" sz="2200" dirty="0" err="1">
                <a:latin typeface="Tahoma" pitchFamily="34" charset="0"/>
              </a:rPr>
              <a:t>sebesar</a:t>
            </a:r>
            <a:r>
              <a:rPr lang="en-US" sz="2200" dirty="0">
                <a:latin typeface="Tahoma" pitchFamily="34" charset="0"/>
              </a:rPr>
              <a:t> 10%</a:t>
            </a:r>
          </a:p>
          <a:p>
            <a:pPr marL="457200" indent="-457200" eaLnBrk="1" hangingPunct="1"/>
            <a:r>
              <a:rPr lang="en-US" sz="2200" dirty="0">
                <a:latin typeface="Tahoma" pitchFamily="34" charset="0"/>
              </a:rPr>
              <a:t>	D2 </a:t>
            </a:r>
            <a:r>
              <a:rPr lang="en-US" sz="2200" dirty="0" err="1">
                <a:latin typeface="Tahoma" pitchFamily="34" charset="0"/>
              </a:rPr>
              <a:t>sampai</a:t>
            </a:r>
            <a:r>
              <a:rPr lang="en-US" sz="2200" dirty="0">
                <a:latin typeface="Tahoma" pitchFamily="34" charset="0"/>
              </a:rPr>
              <a:t> 20% </a:t>
            </a:r>
          </a:p>
          <a:p>
            <a:pPr marL="457200" indent="-457200" eaLnBrk="1" hangingPunct="1"/>
            <a:r>
              <a:rPr lang="en-US" sz="2200" dirty="0">
                <a:latin typeface="Tahoma" pitchFamily="34" charset="0"/>
              </a:rPr>
              <a:t>	D9 </a:t>
            </a:r>
            <a:r>
              <a:rPr lang="en-US" sz="2200" dirty="0" err="1">
                <a:latin typeface="Tahoma" pitchFamily="34" charset="0"/>
              </a:rPr>
              <a:t>sampai</a:t>
            </a:r>
            <a:r>
              <a:rPr lang="en-US" sz="2200" dirty="0">
                <a:latin typeface="Tahoma" pitchFamily="34" charset="0"/>
              </a:rPr>
              <a:t> 90%</a:t>
            </a:r>
          </a:p>
          <a:p>
            <a:pPr marL="457200" indent="-457200" eaLnBrk="1" hangingPunct="1"/>
            <a:endParaRPr lang="en-US" sz="2200" b="1" dirty="0">
              <a:latin typeface="Tahoma" pitchFamily="34" charset="0"/>
            </a:endParaRPr>
          </a:p>
          <a:p>
            <a:pPr marL="457200" indent="-457200" eaLnBrk="1" hangingPunct="1"/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</a:rPr>
              <a:t>Rumus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</a:rPr>
              <a:t>Letak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</a:rPr>
              <a:t>Desil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</a:rPr>
              <a:t>:</a:t>
            </a:r>
          </a:p>
          <a:p>
            <a:pPr marL="457200" indent="-457200" eaLnBrk="1" hangingPunct="1"/>
            <a:r>
              <a:rPr lang="en-US" sz="1600" b="1" dirty="0">
                <a:latin typeface="Tahoma" pitchFamily="34" charset="0"/>
              </a:rPr>
              <a:t>	Data </a:t>
            </a:r>
            <a:r>
              <a:rPr lang="en-US" sz="1600" b="1" dirty="0" err="1">
                <a:latin typeface="Tahoma" pitchFamily="34" charset="0"/>
              </a:rPr>
              <a:t>Tidak</a:t>
            </a:r>
            <a:r>
              <a:rPr lang="en-US" sz="1600" b="1" dirty="0">
                <a:latin typeface="Tahoma" pitchFamily="34" charset="0"/>
              </a:rPr>
              <a:t> </a:t>
            </a:r>
            <a:r>
              <a:rPr lang="en-US" sz="1600" b="1" dirty="0" err="1">
                <a:latin typeface="Tahoma" pitchFamily="34" charset="0"/>
              </a:rPr>
              <a:t>Berkelompok</a:t>
            </a:r>
            <a:r>
              <a:rPr lang="en-US" sz="1600" b="1" dirty="0">
                <a:latin typeface="Tahoma" pitchFamily="34" charset="0"/>
              </a:rPr>
              <a:t>		Data </a:t>
            </a:r>
            <a:r>
              <a:rPr lang="en-US" sz="1600" b="1" dirty="0" err="1">
                <a:latin typeface="Tahoma" pitchFamily="34" charset="0"/>
              </a:rPr>
              <a:t>Berkelompok</a:t>
            </a:r>
            <a:endParaRPr lang="en-US" sz="1600" b="1" dirty="0">
              <a:latin typeface="Tahoma" pitchFamily="34" charset="0"/>
            </a:endParaRPr>
          </a:p>
          <a:p>
            <a:pPr marL="457200" indent="-457200" eaLnBrk="1" hangingPunct="1"/>
            <a:r>
              <a:rPr lang="en-US" sz="1600" b="1" dirty="0">
                <a:latin typeface="Tahoma" pitchFamily="34" charset="0"/>
              </a:rPr>
              <a:t>	</a:t>
            </a:r>
          </a:p>
          <a:p>
            <a:pPr marL="457200" indent="-457200" eaLnBrk="1" hangingPunct="1"/>
            <a:r>
              <a:rPr lang="en-US" sz="1600" b="1" dirty="0">
                <a:latin typeface="Tahoma" pitchFamily="34" charset="0"/>
              </a:rPr>
              <a:t>	D1	= [1(n+1)]/10			1n/10</a:t>
            </a:r>
          </a:p>
          <a:p>
            <a:pPr marL="457200" indent="-457200" eaLnBrk="1" hangingPunct="1"/>
            <a:endParaRPr lang="en-US" sz="1600" b="1" dirty="0">
              <a:latin typeface="Tahoma" pitchFamily="34" charset="0"/>
            </a:endParaRPr>
          </a:p>
          <a:p>
            <a:pPr marL="457200" indent="-457200" eaLnBrk="1" hangingPunct="1"/>
            <a:r>
              <a:rPr lang="en-US" sz="1600" b="1" dirty="0">
                <a:latin typeface="Tahoma" pitchFamily="34" charset="0"/>
              </a:rPr>
              <a:t>	D2	= [2(n+1)]/10			2n/10</a:t>
            </a:r>
          </a:p>
          <a:p>
            <a:pPr marL="457200" indent="-457200" eaLnBrk="1" hangingPunct="1"/>
            <a:endParaRPr lang="en-US" sz="1600" b="1" dirty="0">
              <a:latin typeface="Tahoma" pitchFamily="34" charset="0"/>
            </a:endParaRPr>
          </a:p>
          <a:p>
            <a:pPr marL="457200" indent="-457200" eaLnBrk="1" hangingPunct="1"/>
            <a:r>
              <a:rPr lang="en-US" sz="1600" b="1" dirty="0">
                <a:latin typeface="Tahoma" pitchFamily="34" charset="0"/>
              </a:rPr>
              <a:t>	….</a:t>
            </a:r>
          </a:p>
          <a:p>
            <a:pPr marL="457200" indent="-457200" eaLnBrk="1" hangingPunct="1"/>
            <a:r>
              <a:rPr lang="en-US" sz="1600" b="1" dirty="0">
                <a:latin typeface="Tahoma" pitchFamily="34" charset="0"/>
              </a:rPr>
              <a:t>	D9	= [9(n+1)]/10			9n/10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3571875" y="2547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3457575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762000" y="166687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BF4C81-2406-401E-90EC-1916A0B692E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219200" y="990600"/>
            <a:ext cx="3459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GRAFIK LETAK DESIL</a:t>
            </a:r>
            <a:endParaRPr lang="en-US" sz="240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127125" y="258763"/>
            <a:ext cx="72358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3</a:t>
            </a:r>
          </a:p>
          <a:p>
            <a:pPr eaLnBrk="1" hangingPunct="1"/>
            <a:endParaRPr lang="en-US" sz="2400" dirty="0">
              <a:latin typeface="Tahoma" pitchFamily="34" charset="0"/>
            </a:endParaRPr>
          </a:p>
        </p:txBody>
      </p:sp>
      <p:pic>
        <p:nvPicPr>
          <p:cNvPr id="2" name="Picture 3" descr="D:\Statistika 1\Grafik des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629030" cy="440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8A3B77-4B64-4559-BE6C-D2E5F91CF07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  <a:latin typeface="Tahoma" pitchFamily="34" charset="0"/>
              </a:rPr>
              <a:t>CONTOH DESIL DATA TIDAK BERKELOMPOK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78" name="Text Box 257"/>
          <p:cNvSpPr txBox="1">
            <a:spLocks noChangeArrowheads="1"/>
          </p:cNvSpPr>
          <p:nvPr/>
        </p:nvSpPr>
        <p:spPr bwMode="auto">
          <a:xfrm>
            <a:off x="152400" y="2362200"/>
            <a:ext cx="3886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dirty="0" err="1">
                <a:latin typeface="Tahoma" pitchFamily="34" charset="0"/>
              </a:rPr>
              <a:t>Letak</a:t>
            </a:r>
            <a:r>
              <a:rPr lang="en-US" sz="1600" b="1" dirty="0">
                <a:latin typeface="Tahoma" pitchFamily="34" charset="0"/>
              </a:rPr>
              <a:t> </a:t>
            </a:r>
            <a:r>
              <a:rPr lang="en-US" sz="1600" b="1" dirty="0" err="1">
                <a:latin typeface="Tahoma" pitchFamily="34" charset="0"/>
              </a:rPr>
              <a:t>Desill</a:t>
            </a:r>
            <a:endParaRPr lang="en-US" sz="1600" b="1" dirty="0">
              <a:latin typeface="Tahoma" pitchFamily="34" charset="0"/>
            </a:endParaRPr>
          </a:p>
          <a:p>
            <a:pPr eaLnBrk="1" hangingPunct="1"/>
            <a:endParaRPr lang="en-US" sz="1600" b="1" dirty="0">
              <a:latin typeface="Tahoma" pitchFamily="34" charset="0"/>
            </a:endParaRPr>
          </a:p>
          <a:p>
            <a:pPr eaLnBrk="1" hangingPunct="1"/>
            <a:r>
              <a:rPr lang="en-US" sz="1600" b="1" dirty="0">
                <a:latin typeface="Tahoma" pitchFamily="34" charset="0"/>
              </a:rPr>
              <a:t>D1 = [1(19+1</a:t>
            </a:r>
            <a:r>
              <a:rPr lang="en-US" sz="1600" b="1" dirty="0" smtClean="0">
                <a:latin typeface="Tahoma" pitchFamily="34" charset="0"/>
              </a:rPr>
              <a:t>)]/10= 20/10    </a:t>
            </a:r>
            <a:r>
              <a:rPr lang="en-US" sz="1600" b="1" dirty="0">
                <a:latin typeface="Tahoma" pitchFamily="34" charset="0"/>
              </a:rPr>
              <a:t>= </a:t>
            </a:r>
            <a:r>
              <a:rPr lang="en-US" sz="1600" b="1" dirty="0" smtClean="0">
                <a:latin typeface="Tahoma" pitchFamily="34" charset="0"/>
              </a:rPr>
              <a:t>2</a:t>
            </a:r>
            <a:endParaRPr lang="en-US" sz="1600" b="1" dirty="0">
              <a:latin typeface="Tahoma" pitchFamily="34" charset="0"/>
            </a:endParaRPr>
          </a:p>
          <a:p>
            <a:pPr eaLnBrk="1" hangingPunct="1"/>
            <a:endParaRPr lang="en-US" sz="1600" b="1" dirty="0">
              <a:latin typeface="Tahoma" pitchFamily="34" charset="0"/>
            </a:endParaRPr>
          </a:p>
          <a:p>
            <a:pPr eaLnBrk="1" hangingPunct="1"/>
            <a:r>
              <a:rPr lang="en-US" sz="1600" b="1" dirty="0">
                <a:latin typeface="Tahoma" pitchFamily="34" charset="0"/>
              </a:rPr>
              <a:t>D3 = [3(19+1</a:t>
            </a:r>
            <a:r>
              <a:rPr lang="en-US" sz="1600" b="1" dirty="0" smtClean="0">
                <a:latin typeface="Tahoma" pitchFamily="34" charset="0"/>
              </a:rPr>
              <a:t>)]/10 </a:t>
            </a:r>
            <a:r>
              <a:rPr lang="en-US" sz="1600" b="1" dirty="0">
                <a:latin typeface="Tahoma" pitchFamily="34" charset="0"/>
              </a:rPr>
              <a:t>= </a:t>
            </a:r>
            <a:r>
              <a:rPr lang="en-US" sz="1600" b="1" dirty="0" smtClean="0">
                <a:latin typeface="Tahoma" pitchFamily="34" charset="0"/>
              </a:rPr>
              <a:t>60/10    </a:t>
            </a:r>
            <a:r>
              <a:rPr lang="en-US" sz="1600" b="1" dirty="0">
                <a:latin typeface="Tahoma" pitchFamily="34" charset="0"/>
              </a:rPr>
              <a:t>= </a:t>
            </a:r>
            <a:r>
              <a:rPr lang="en-US" sz="1600" b="1" dirty="0" smtClean="0">
                <a:latin typeface="Tahoma" pitchFamily="34" charset="0"/>
              </a:rPr>
              <a:t>6</a:t>
            </a:r>
            <a:endParaRPr lang="en-US" sz="1600" b="1" dirty="0">
              <a:latin typeface="Tahoma" pitchFamily="34" charset="0"/>
            </a:endParaRPr>
          </a:p>
          <a:p>
            <a:pPr eaLnBrk="1" hangingPunct="1"/>
            <a:endParaRPr lang="en-US" sz="1600" b="1" dirty="0">
              <a:latin typeface="Tahoma" pitchFamily="34" charset="0"/>
            </a:endParaRPr>
          </a:p>
          <a:p>
            <a:pPr eaLnBrk="1" hangingPunct="1"/>
            <a:r>
              <a:rPr lang="en-US" sz="1600" b="1" dirty="0">
                <a:latin typeface="Tahoma" pitchFamily="34" charset="0"/>
              </a:rPr>
              <a:t>D9 = [9(19+1</a:t>
            </a:r>
            <a:r>
              <a:rPr lang="en-US" sz="1600" b="1" dirty="0" smtClean="0">
                <a:latin typeface="Tahoma" pitchFamily="34" charset="0"/>
              </a:rPr>
              <a:t>)]/10 </a:t>
            </a:r>
            <a:r>
              <a:rPr lang="en-US" sz="1600" b="1" dirty="0">
                <a:latin typeface="Tahoma" pitchFamily="34" charset="0"/>
              </a:rPr>
              <a:t>= </a:t>
            </a:r>
            <a:r>
              <a:rPr lang="en-US" sz="1600" b="1" dirty="0" smtClean="0">
                <a:latin typeface="Tahoma" pitchFamily="34" charset="0"/>
              </a:rPr>
              <a:t>180/10  = 18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28679" name="Text Box 258"/>
          <p:cNvSpPr txBox="1">
            <a:spLocks noChangeArrowheads="1"/>
          </p:cNvSpPr>
          <p:nvPr/>
        </p:nvSpPr>
        <p:spPr bwMode="auto">
          <a:xfrm>
            <a:off x="762000" y="166688"/>
            <a:ext cx="762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Ukuran Pemusatan 					Bab 3</a:t>
            </a:r>
          </a:p>
        </p:txBody>
      </p:sp>
      <p:pic>
        <p:nvPicPr>
          <p:cNvPr id="15362" name="Picture 2" descr="D:\Statistika 1\Contoh 3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524000"/>
            <a:ext cx="4503420" cy="4142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DC3414-3F23-467E-99F1-9BF0DD374C4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  <a:latin typeface="Tahoma" pitchFamily="34" charset="0"/>
              </a:rPr>
              <a:t>CONTOH DESIL DATA BERKELOMPOK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43434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eaLnBrk="1" hangingPunct="1"/>
            <a:r>
              <a:rPr lang="en-US" sz="1600" b="1" dirty="0" err="1">
                <a:latin typeface="Tahoma" pitchFamily="34" charset="0"/>
              </a:rPr>
              <a:t>Rumus</a:t>
            </a:r>
            <a:r>
              <a:rPr lang="en-US" sz="1600" b="1" dirty="0">
                <a:latin typeface="Tahoma" pitchFamily="34" charset="0"/>
              </a:rPr>
              <a:t>:</a:t>
            </a:r>
          </a:p>
          <a:p>
            <a:pPr marL="571500" indent="-571500" eaLnBrk="1" hangingPunct="1"/>
            <a:endParaRPr lang="en-US" sz="1600" b="1" dirty="0">
              <a:latin typeface="Tahoma" pitchFamily="34" charset="0"/>
            </a:endParaRPr>
          </a:p>
          <a:p>
            <a:pPr marL="571500" indent="-571500" eaLnBrk="1" hangingPunct="1"/>
            <a:r>
              <a:rPr lang="en-US" sz="1600" b="1" dirty="0" err="1">
                <a:latin typeface="Tahoma" pitchFamily="34" charset="0"/>
              </a:rPr>
              <a:t>NDi</a:t>
            </a:r>
            <a:r>
              <a:rPr lang="en-US" sz="1600" b="1" dirty="0">
                <a:latin typeface="Tahoma" pitchFamily="34" charset="0"/>
              </a:rPr>
              <a:t> = L + </a:t>
            </a:r>
            <a:r>
              <a:rPr lang="en-US" sz="1600" b="1" u="sng" dirty="0">
                <a:latin typeface="Tahoma" pitchFamily="34" charset="0"/>
              </a:rPr>
              <a:t>(</a:t>
            </a:r>
            <a:r>
              <a:rPr lang="en-US" sz="1600" b="1" u="sng" dirty="0" err="1">
                <a:latin typeface="Tahoma" pitchFamily="34" charset="0"/>
              </a:rPr>
              <a:t>i.n</a:t>
            </a:r>
            <a:r>
              <a:rPr lang="en-US" sz="1600" b="1" u="sng" dirty="0">
                <a:latin typeface="Tahoma" pitchFamily="34" charset="0"/>
              </a:rPr>
              <a:t>/10) – </a:t>
            </a:r>
            <a:r>
              <a:rPr lang="en-US" sz="1600" b="1" u="sng" dirty="0" err="1">
                <a:latin typeface="Tahoma" pitchFamily="34" charset="0"/>
              </a:rPr>
              <a:t>cf</a:t>
            </a:r>
            <a:r>
              <a:rPr lang="en-US" sz="1600" b="1" dirty="0">
                <a:latin typeface="Tahoma" pitchFamily="34" charset="0"/>
              </a:rPr>
              <a:t>   x </a:t>
            </a:r>
            <a:r>
              <a:rPr lang="en-US" sz="1600" b="1" dirty="0" err="1">
                <a:latin typeface="Tahoma" pitchFamily="34" charset="0"/>
              </a:rPr>
              <a:t>Ci</a:t>
            </a:r>
            <a:endParaRPr lang="en-US" sz="1600" b="1" dirty="0">
              <a:latin typeface="Tahoma" pitchFamily="34" charset="0"/>
            </a:endParaRPr>
          </a:p>
          <a:p>
            <a:pPr marL="571500" indent="-571500" eaLnBrk="1" hangingPunct="1"/>
            <a:r>
              <a:rPr lang="en-US" sz="1600" b="1" dirty="0">
                <a:latin typeface="Tahoma" pitchFamily="34" charset="0"/>
              </a:rPr>
              <a:t>                          </a:t>
            </a:r>
            <a:r>
              <a:rPr lang="en-US" sz="1600" b="1" dirty="0" err="1">
                <a:latin typeface="Tahoma" pitchFamily="34" charset="0"/>
              </a:rPr>
              <a:t>Fk</a:t>
            </a:r>
            <a:endParaRPr lang="en-US" sz="1600" b="1" dirty="0">
              <a:latin typeface="Tahoma" pitchFamily="34" charset="0"/>
            </a:endParaRPr>
          </a:p>
          <a:p>
            <a:pPr marL="571500" indent="-571500" eaLnBrk="1" hangingPunct="1"/>
            <a:endParaRPr lang="en-US" sz="1600" b="1" dirty="0">
              <a:latin typeface="Tahoma" pitchFamily="34" charset="0"/>
            </a:endParaRPr>
          </a:p>
          <a:p>
            <a:pPr marL="571500" indent="-571500"/>
            <a:r>
              <a:rPr lang="en-US" sz="1400" b="1" dirty="0" err="1">
                <a:latin typeface="Tahoma" pitchFamily="34" charset="0"/>
              </a:rPr>
              <a:t>Letak</a:t>
            </a:r>
            <a:r>
              <a:rPr lang="en-US" sz="1400" b="1" dirty="0">
                <a:latin typeface="Tahoma" pitchFamily="34" charset="0"/>
              </a:rPr>
              <a:t> D1= 1.20/10= 2 (</a:t>
            </a:r>
            <a:r>
              <a:rPr lang="en-US" sz="1400" b="1" dirty="0" err="1">
                <a:latin typeface="Tahoma" pitchFamily="34" charset="0"/>
              </a:rPr>
              <a:t>antara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smtClean="0">
                <a:latin typeface="Tahoma" pitchFamily="34" charset="0"/>
              </a:rPr>
              <a:t>0</a:t>
            </a:r>
            <a:r>
              <a:rPr lang="en-US" sz="1400" dirty="0" smtClean="0"/>
              <a:t>–</a:t>
            </a:r>
            <a:r>
              <a:rPr lang="en-US" sz="1400" b="1" dirty="0" smtClean="0">
                <a:latin typeface="Tahoma" pitchFamily="34" charset="0"/>
              </a:rPr>
              <a:t>13)</a:t>
            </a:r>
            <a:endParaRPr lang="en-US" sz="1400" b="1" dirty="0">
              <a:latin typeface="Tahoma" pitchFamily="34" charset="0"/>
            </a:endParaRPr>
          </a:p>
          <a:p>
            <a:pPr marL="571500" indent="-571500" eaLnBrk="1" hangingPunct="1"/>
            <a:endParaRPr lang="en-US" sz="1400" b="1" dirty="0">
              <a:latin typeface="Tahoma" pitchFamily="34" charset="0"/>
            </a:endParaRPr>
          </a:p>
          <a:p>
            <a:pPr marL="571500" indent="-571500"/>
            <a:r>
              <a:rPr lang="en-US" sz="1400" b="1" dirty="0" err="1">
                <a:latin typeface="Tahoma" pitchFamily="34" charset="0"/>
              </a:rPr>
              <a:t>Letak</a:t>
            </a:r>
            <a:r>
              <a:rPr lang="en-US" sz="1400" b="1" dirty="0">
                <a:latin typeface="Tahoma" pitchFamily="34" charset="0"/>
              </a:rPr>
              <a:t> D5= 5.20/10= 10 (</a:t>
            </a:r>
            <a:r>
              <a:rPr lang="en-US" sz="1400" b="1" dirty="0" err="1">
                <a:latin typeface="Tahoma" pitchFamily="34" charset="0"/>
              </a:rPr>
              <a:t>antara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smtClean="0">
                <a:latin typeface="Tahoma" pitchFamily="34" charset="0"/>
              </a:rPr>
              <a:t>0</a:t>
            </a:r>
            <a:r>
              <a:rPr lang="en-US" sz="1400" dirty="0" smtClean="0"/>
              <a:t>–</a:t>
            </a:r>
            <a:r>
              <a:rPr lang="en-US" sz="1400" b="1" dirty="0" smtClean="0">
                <a:latin typeface="Tahoma" pitchFamily="34" charset="0"/>
              </a:rPr>
              <a:t>13)</a:t>
            </a:r>
            <a:endParaRPr lang="en-US" sz="1400" b="1" dirty="0">
              <a:latin typeface="Tahoma" pitchFamily="34" charset="0"/>
            </a:endParaRPr>
          </a:p>
          <a:p>
            <a:pPr marL="571500" indent="-571500" eaLnBrk="1" hangingPunct="1"/>
            <a:endParaRPr lang="en-US" sz="1400" b="1" dirty="0">
              <a:latin typeface="Tahoma" pitchFamily="34" charset="0"/>
            </a:endParaRPr>
          </a:p>
          <a:p>
            <a:pPr marL="571500" indent="-571500"/>
            <a:r>
              <a:rPr lang="en-US" sz="1400" b="1" dirty="0" err="1">
                <a:latin typeface="Tahoma" pitchFamily="34" charset="0"/>
              </a:rPr>
              <a:t>Letak</a:t>
            </a:r>
            <a:r>
              <a:rPr lang="en-US" sz="1400" b="1" dirty="0">
                <a:latin typeface="Tahoma" pitchFamily="34" charset="0"/>
              </a:rPr>
              <a:t> D9 = </a:t>
            </a:r>
            <a:r>
              <a:rPr lang="en-US" sz="1400" b="1" dirty="0" smtClean="0">
                <a:latin typeface="Tahoma" pitchFamily="34" charset="0"/>
              </a:rPr>
              <a:t>9.20/10=18</a:t>
            </a:r>
            <a:endParaRPr lang="en-US" sz="1400" b="1" dirty="0">
              <a:latin typeface="Tahoma" pitchFamily="34" charset="0"/>
            </a:endParaRPr>
          </a:p>
          <a:p>
            <a:pPr marL="571500" indent="-571500" eaLnBrk="1" hangingPunct="1"/>
            <a:endParaRPr lang="en-US" sz="1400" b="1" dirty="0">
              <a:latin typeface="Tahoma" pitchFamily="34" charset="0"/>
            </a:endParaRPr>
          </a:p>
          <a:p>
            <a:pPr marL="571500" indent="-571500" eaLnBrk="1" hangingPunct="1"/>
            <a:r>
              <a:rPr lang="en-US" sz="1600" b="1" dirty="0" err="1">
                <a:latin typeface="Tahoma" pitchFamily="34" charset="0"/>
              </a:rPr>
              <a:t>Jadi</a:t>
            </a:r>
            <a:r>
              <a:rPr lang="en-US" sz="1600" b="1" dirty="0">
                <a:latin typeface="Tahoma" pitchFamily="34" charset="0"/>
              </a:rPr>
              <a:t>:</a:t>
            </a:r>
          </a:p>
          <a:p>
            <a:pPr marL="571500" indent="-571500" eaLnBrk="1" hangingPunct="1"/>
            <a:endParaRPr lang="en-US" sz="1600" b="1" dirty="0">
              <a:latin typeface="Tahoma" pitchFamily="34" charset="0"/>
            </a:endParaRPr>
          </a:p>
          <a:p>
            <a:pPr marL="571500" indent="-571500"/>
            <a:r>
              <a:rPr lang="en-US" sz="1400" b="1" dirty="0">
                <a:latin typeface="Tahoma" pitchFamily="34" charset="0"/>
              </a:rPr>
              <a:t>D1= </a:t>
            </a:r>
            <a:r>
              <a:rPr lang="en-US" sz="1400" b="1" dirty="0" smtClean="0">
                <a:latin typeface="Tahoma" pitchFamily="34" charset="0"/>
              </a:rPr>
              <a:t>3.849,5 </a:t>
            </a:r>
            <a:r>
              <a:rPr lang="en-US" sz="1400" b="1" dirty="0">
                <a:latin typeface="Tahoma" pitchFamily="34" charset="0"/>
              </a:rPr>
              <a:t>+[(20/10) </a:t>
            </a:r>
            <a:r>
              <a:rPr lang="en-US" sz="1400" dirty="0" smtClean="0"/>
              <a:t>–</a:t>
            </a:r>
            <a:r>
              <a:rPr lang="en-US" sz="1400" b="1" dirty="0" smtClean="0">
                <a:latin typeface="Tahoma" pitchFamily="34" charset="0"/>
              </a:rPr>
              <a:t> </a:t>
            </a:r>
            <a:r>
              <a:rPr lang="en-US" sz="1400" b="1" dirty="0">
                <a:latin typeface="Tahoma" pitchFamily="34" charset="0"/>
              </a:rPr>
              <a:t>0</a:t>
            </a:r>
            <a:r>
              <a:rPr lang="en-US" sz="1400" b="1" dirty="0" smtClean="0">
                <a:latin typeface="Tahoma" pitchFamily="34" charset="0"/>
              </a:rPr>
              <a:t>)/13] × 6.600=4.864,9</a:t>
            </a:r>
            <a:endParaRPr lang="en-US" sz="1400" b="1" dirty="0">
              <a:latin typeface="Tahoma" pitchFamily="34" charset="0"/>
            </a:endParaRPr>
          </a:p>
          <a:p>
            <a:pPr marL="571500" indent="-571500" eaLnBrk="1" hangingPunct="1"/>
            <a:endParaRPr lang="en-US" sz="1400" b="1" dirty="0" smtClean="0">
              <a:latin typeface="Tahoma" pitchFamily="34" charset="0"/>
            </a:endParaRPr>
          </a:p>
          <a:p>
            <a:pPr marL="571500" indent="-571500" eaLnBrk="1" hangingPunct="1"/>
            <a:r>
              <a:rPr lang="en-US" sz="1400" b="1" dirty="0" smtClean="0">
                <a:latin typeface="Tahoma" pitchFamily="34" charset="0"/>
              </a:rPr>
              <a:t>D5= 3.849,5 +[(100/10) - 0)/13] ×6.600=8.926,4</a:t>
            </a:r>
          </a:p>
          <a:p>
            <a:pPr marL="571500" indent="-571500" eaLnBrk="1" hangingPunct="1"/>
            <a:endParaRPr lang="id-ID" sz="1400" b="1" dirty="0" smtClean="0">
              <a:latin typeface="Tahoma" pitchFamily="34" charset="0"/>
            </a:endParaRPr>
          </a:p>
          <a:p>
            <a:pPr marL="571500" indent="-571500"/>
            <a:r>
              <a:rPr lang="en-US" sz="1400" b="1" dirty="0" smtClean="0">
                <a:latin typeface="Tahoma" pitchFamily="34" charset="0"/>
              </a:rPr>
              <a:t>D</a:t>
            </a:r>
            <a:r>
              <a:rPr lang="id-ID" sz="1400" b="1" dirty="0" smtClean="0">
                <a:latin typeface="Tahoma" pitchFamily="34" charset="0"/>
              </a:rPr>
              <a:t>7</a:t>
            </a:r>
            <a:r>
              <a:rPr lang="en-US" sz="1400" b="1" dirty="0" smtClean="0">
                <a:latin typeface="Tahoma" pitchFamily="34" charset="0"/>
              </a:rPr>
              <a:t>= </a:t>
            </a:r>
            <a:r>
              <a:rPr lang="id-ID" sz="1400" b="1" dirty="0" smtClean="0">
                <a:latin typeface="Tahoma" pitchFamily="34" charset="0"/>
              </a:rPr>
              <a:t>17.051,5</a:t>
            </a:r>
            <a:r>
              <a:rPr lang="en-US" sz="1400" b="1" dirty="0" smtClean="0">
                <a:latin typeface="Tahoma" pitchFamily="34" charset="0"/>
              </a:rPr>
              <a:t> +[(</a:t>
            </a:r>
            <a:r>
              <a:rPr lang="id-ID" sz="1400" b="1" dirty="0" smtClean="0">
                <a:latin typeface="Tahoma" pitchFamily="34" charset="0"/>
              </a:rPr>
              <a:t>140</a:t>
            </a:r>
            <a:r>
              <a:rPr lang="en-US" sz="1400" b="1" dirty="0" smtClean="0">
                <a:latin typeface="Tahoma" pitchFamily="34" charset="0"/>
              </a:rPr>
              <a:t>/10</a:t>
            </a:r>
            <a:r>
              <a:rPr lang="en-US" sz="1400" b="1" dirty="0">
                <a:latin typeface="Tahoma" pitchFamily="34" charset="0"/>
              </a:rPr>
              <a:t>) </a:t>
            </a:r>
            <a:r>
              <a:rPr lang="en-US" sz="1400" b="1" dirty="0" smtClean="0">
                <a:latin typeface="Tahoma" pitchFamily="34" charset="0"/>
              </a:rPr>
              <a:t>-</a:t>
            </a:r>
            <a:r>
              <a:rPr lang="id-ID" sz="1400" b="1" dirty="0" smtClean="0">
                <a:latin typeface="Tahoma" pitchFamily="34" charset="0"/>
              </a:rPr>
              <a:t> 13</a:t>
            </a:r>
            <a:r>
              <a:rPr lang="en-US" sz="1400" b="1" dirty="0" smtClean="0">
                <a:latin typeface="Tahoma" pitchFamily="34" charset="0"/>
              </a:rPr>
              <a:t>)/</a:t>
            </a:r>
            <a:r>
              <a:rPr lang="id-ID" sz="1400" b="1" dirty="0" smtClean="0">
                <a:latin typeface="Tahoma" pitchFamily="34" charset="0"/>
              </a:rPr>
              <a:t>3</a:t>
            </a:r>
            <a:r>
              <a:rPr lang="en-US" sz="1400" b="1" dirty="0" smtClean="0">
                <a:latin typeface="Tahoma" pitchFamily="34" charset="0"/>
              </a:rPr>
              <a:t>] </a:t>
            </a:r>
            <a:r>
              <a:rPr lang="en-US" sz="1400" b="1" dirty="0">
                <a:latin typeface="Tahoma" pitchFamily="34" charset="0"/>
              </a:rPr>
              <a:t>×</a:t>
            </a:r>
            <a:r>
              <a:rPr lang="en-US" sz="1400" b="1" dirty="0" smtClean="0">
                <a:latin typeface="Tahoma" pitchFamily="34" charset="0"/>
              </a:rPr>
              <a:t>6.600=</a:t>
            </a:r>
            <a:r>
              <a:rPr lang="id-ID" sz="1400" b="1" dirty="0" smtClean="0">
                <a:latin typeface="Tahoma" pitchFamily="34" charset="0"/>
              </a:rPr>
              <a:t>19.251,5</a:t>
            </a:r>
            <a:endParaRPr lang="en-US" sz="1400" b="1" dirty="0">
              <a:latin typeface="Tahoma" pitchFamily="34" charset="0"/>
            </a:endParaRPr>
          </a:p>
          <a:p>
            <a:pPr marL="571500" indent="-571500" eaLnBrk="1" hangingPunct="1"/>
            <a:endParaRPr lang="en-US" sz="1400" b="1" dirty="0">
              <a:latin typeface="Tahoma" pitchFamily="34" charset="0"/>
            </a:endParaRPr>
          </a:p>
          <a:p>
            <a:pPr marL="571500" indent="-571500" eaLnBrk="1" hangingPunct="1"/>
            <a:r>
              <a:rPr lang="en-US" sz="1400" b="1" dirty="0">
                <a:latin typeface="Tahoma" pitchFamily="34" charset="0"/>
              </a:rPr>
              <a:t>D9 = </a:t>
            </a:r>
            <a:r>
              <a:rPr lang="en-US" sz="1400" b="1" dirty="0" smtClean="0">
                <a:latin typeface="Tahoma" pitchFamily="34" charset="0"/>
              </a:rPr>
              <a:t>23.652,5 </a:t>
            </a:r>
            <a:r>
              <a:rPr lang="en-US" sz="1400" b="1" dirty="0">
                <a:latin typeface="Tahoma" pitchFamily="34" charset="0"/>
              </a:rPr>
              <a:t>+[(180/10) - </a:t>
            </a:r>
            <a:r>
              <a:rPr lang="en-US" sz="1400" b="1" dirty="0" smtClean="0">
                <a:latin typeface="Tahoma" pitchFamily="34" charset="0"/>
              </a:rPr>
              <a:t>1</a:t>
            </a:r>
            <a:r>
              <a:rPr lang="id-ID" sz="1400" b="1" dirty="0" smtClean="0">
                <a:latin typeface="Tahoma" pitchFamily="34" charset="0"/>
              </a:rPr>
              <a:t>7</a:t>
            </a:r>
            <a:r>
              <a:rPr lang="en-US" sz="1400" b="1" dirty="0" smtClean="0">
                <a:latin typeface="Tahoma" pitchFamily="34" charset="0"/>
              </a:rPr>
              <a:t>)/1] × 6.600=</a:t>
            </a:r>
            <a:r>
              <a:rPr lang="id-ID" sz="1400" b="1" dirty="0" smtClean="0">
                <a:latin typeface="Tahoma" pitchFamily="34" charset="0"/>
              </a:rPr>
              <a:t> 30.252,5</a:t>
            </a:r>
            <a:r>
              <a:rPr lang="en-US" sz="1400" b="1" dirty="0" smtClean="0">
                <a:latin typeface="Tahoma" pitchFamily="34" charset="0"/>
              </a:rPr>
              <a:t> 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29703" name="Text Box 80"/>
          <p:cNvSpPr txBox="1">
            <a:spLocks noChangeArrowheads="1"/>
          </p:cNvSpPr>
          <p:nvPr/>
        </p:nvSpPr>
        <p:spPr bwMode="auto">
          <a:xfrm>
            <a:off x="762000" y="0"/>
            <a:ext cx="7620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ahoma" pitchFamily="34" charset="0"/>
              </a:rPr>
              <a:t>Ukuran Pemusatan</a:t>
            </a:r>
            <a:r>
              <a:rPr lang="en-US" sz="2600" b="1">
                <a:latin typeface="Tahoma" pitchFamily="34" charset="0"/>
              </a:rPr>
              <a:t> 					</a:t>
            </a:r>
            <a:r>
              <a:rPr lang="en-US" sz="2000" b="1">
                <a:latin typeface="Tahoma" pitchFamily="34" charset="0"/>
              </a:rPr>
              <a:t>Bab 3</a:t>
            </a:r>
          </a:p>
        </p:txBody>
      </p:sp>
      <p:pic>
        <p:nvPicPr>
          <p:cNvPr id="16386" name="Picture 2" descr="D:\Statistika 1\Contoh 3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23972"/>
            <a:ext cx="4963863" cy="1976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D6E407-3A30-474E-9691-DFB3E74C962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-381000" y="7620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UKURAN LETAK: PERSENTIL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066800" y="1600200"/>
            <a:ext cx="76962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tabLst>
                <a:tab pos="476250" algn="l"/>
              </a:tabLst>
            </a:pP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</a:rPr>
              <a:t>Definisi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</a:rPr>
              <a:t>:</a:t>
            </a:r>
          </a:p>
          <a:p>
            <a:pPr eaLnBrk="1" hangingPunct="1">
              <a:tabLst>
                <a:tab pos="476250" algn="l"/>
              </a:tabLst>
            </a:pPr>
            <a:r>
              <a:rPr lang="en-US" sz="2200" b="1" dirty="0">
                <a:latin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</a:rPr>
              <a:t>Ukuran</a:t>
            </a:r>
            <a:r>
              <a:rPr lang="en-US" sz="2200" dirty="0">
                <a:latin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</a:rPr>
              <a:t>letak</a:t>
            </a:r>
            <a:r>
              <a:rPr lang="en-US" sz="2200" dirty="0">
                <a:latin typeface="Tahoma" pitchFamily="34" charset="0"/>
              </a:rPr>
              <a:t> yang </a:t>
            </a:r>
            <a:r>
              <a:rPr lang="en-US" sz="2200" dirty="0" err="1">
                <a:latin typeface="Tahoma" pitchFamily="34" charset="0"/>
              </a:rPr>
              <a:t>membagi</a:t>
            </a:r>
            <a:r>
              <a:rPr lang="en-US" sz="2200" dirty="0">
                <a:latin typeface="Tahoma" pitchFamily="34" charset="0"/>
              </a:rPr>
              <a:t> 100 </a:t>
            </a:r>
            <a:r>
              <a:rPr lang="en-US" sz="2200" dirty="0" err="1">
                <a:latin typeface="Tahoma" pitchFamily="34" charset="0"/>
              </a:rPr>
              <a:t>bagian</a:t>
            </a:r>
            <a:r>
              <a:rPr lang="en-US" sz="2200" dirty="0">
                <a:latin typeface="Tahoma" pitchFamily="34" charset="0"/>
              </a:rPr>
              <a:t> yang </a:t>
            </a:r>
            <a:r>
              <a:rPr lang="en-US" sz="2200" dirty="0" err="1">
                <a:latin typeface="Tahoma" pitchFamily="34" charset="0"/>
              </a:rPr>
              <a:t>sama</a:t>
            </a:r>
            <a:r>
              <a:rPr lang="en-US" sz="2200" dirty="0">
                <a:latin typeface="Tahoma" pitchFamily="34" charset="0"/>
              </a:rPr>
              <a:t>. </a:t>
            </a:r>
          </a:p>
          <a:p>
            <a:pPr eaLnBrk="1" hangingPunct="1">
              <a:tabLst>
                <a:tab pos="476250" algn="l"/>
              </a:tabLst>
            </a:pPr>
            <a:r>
              <a:rPr lang="en-US" sz="2200" dirty="0">
                <a:latin typeface="Tahoma" pitchFamily="34" charset="0"/>
              </a:rPr>
              <a:t> 	P1 </a:t>
            </a:r>
            <a:r>
              <a:rPr lang="en-US" sz="2200" dirty="0" err="1">
                <a:latin typeface="Tahoma" pitchFamily="34" charset="0"/>
              </a:rPr>
              <a:t>sebesar</a:t>
            </a:r>
            <a:r>
              <a:rPr lang="en-US" sz="2200" dirty="0">
                <a:latin typeface="Tahoma" pitchFamily="34" charset="0"/>
              </a:rPr>
              <a:t> 1%, </a:t>
            </a:r>
          </a:p>
          <a:p>
            <a:pPr eaLnBrk="1" hangingPunct="1">
              <a:tabLst>
                <a:tab pos="476250" algn="l"/>
              </a:tabLst>
            </a:pPr>
            <a:r>
              <a:rPr lang="en-US" sz="2200" dirty="0">
                <a:latin typeface="Tahoma" pitchFamily="34" charset="0"/>
              </a:rPr>
              <a:t>	P2 </a:t>
            </a:r>
            <a:r>
              <a:rPr lang="en-US" sz="2200" dirty="0" err="1">
                <a:latin typeface="Tahoma" pitchFamily="34" charset="0"/>
              </a:rPr>
              <a:t>sampai</a:t>
            </a:r>
            <a:r>
              <a:rPr lang="en-US" sz="2200" dirty="0">
                <a:latin typeface="Tahoma" pitchFamily="34" charset="0"/>
              </a:rPr>
              <a:t> 2</a:t>
            </a:r>
            <a:r>
              <a:rPr lang="en-US" sz="2200" dirty="0" smtClean="0">
                <a:latin typeface="Tahoma" pitchFamily="34" charset="0"/>
              </a:rPr>
              <a:t>%,</a:t>
            </a:r>
            <a:endParaRPr lang="en-US" sz="2200" dirty="0">
              <a:latin typeface="Tahoma" pitchFamily="34" charset="0"/>
            </a:endParaRPr>
          </a:p>
          <a:p>
            <a:pPr eaLnBrk="1" hangingPunct="1">
              <a:tabLst>
                <a:tab pos="476250" algn="l"/>
              </a:tabLst>
            </a:pPr>
            <a:r>
              <a:rPr lang="en-US" sz="2200" dirty="0">
                <a:latin typeface="Tahoma" pitchFamily="34" charset="0"/>
              </a:rPr>
              <a:t>	P99 </a:t>
            </a:r>
            <a:r>
              <a:rPr lang="en-US" sz="2200" dirty="0" err="1">
                <a:latin typeface="Tahoma" pitchFamily="34" charset="0"/>
              </a:rPr>
              <a:t>sampai</a:t>
            </a:r>
            <a:r>
              <a:rPr lang="en-US" sz="2200" dirty="0">
                <a:latin typeface="Tahoma" pitchFamily="34" charset="0"/>
              </a:rPr>
              <a:t> 99</a:t>
            </a:r>
            <a:r>
              <a:rPr lang="en-US" sz="2200" dirty="0" smtClean="0">
                <a:latin typeface="Tahoma" pitchFamily="34" charset="0"/>
              </a:rPr>
              <a:t>%.</a:t>
            </a:r>
            <a:endParaRPr lang="en-US" sz="2200" dirty="0">
              <a:latin typeface="Tahoma" pitchFamily="34" charset="0"/>
            </a:endParaRPr>
          </a:p>
          <a:p>
            <a:pPr eaLnBrk="1" hangingPunct="1">
              <a:tabLst>
                <a:tab pos="476250" algn="l"/>
              </a:tabLst>
            </a:pPr>
            <a:endParaRPr lang="en-US" sz="2200" dirty="0">
              <a:latin typeface="Tahoma" pitchFamily="34" charset="0"/>
            </a:endParaRPr>
          </a:p>
          <a:p>
            <a:pPr eaLnBrk="1" hangingPunct="1">
              <a:tabLst>
                <a:tab pos="476250" algn="l"/>
              </a:tabLst>
            </a:pP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</a:rPr>
              <a:t>Rumus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</a:rPr>
              <a:t>Letak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</a:rPr>
              <a:t>Persentil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</a:rPr>
              <a:t>:</a:t>
            </a:r>
          </a:p>
          <a:p>
            <a:pPr eaLnBrk="1" hangingPunct="1">
              <a:tabLst>
                <a:tab pos="476250" algn="l"/>
              </a:tabLst>
            </a:pPr>
            <a:r>
              <a:rPr lang="en-US" sz="2200" b="1" dirty="0">
                <a:latin typeface="Tahoma" pitchFamily="34" charset="0"/>
              </a:rPr>
              <a:t>      </a:t>
            </a:r>
            <a:r>
              <a:rPr lang="en-US" sz="1600" b="1" dirty="0">
                <a:latin typeface="Tahoma" pitchFamily="34" charset="0"/>
              </a:rPr>
              <a:t>DATA TIDAK BERKELOMPOK		DATA BERKELOMPOK</a:t>
            </a:r>
          </a:p>
          <a:p>
            <a:pPr eaLnBrk="1" hangingPunct="1">
              <a:tabLst>
                <a:tab pos="476250" algn="l"/>
              </a:tabLst>
            </a:pPr>
            <a:endParaRPr lang="en-US" sz="1600" b="1" dirty="0">
              <a:latin typeface="Tahoma" pitchFamily="34" charset="0"/>
            </a:endParaRPr>
          </a:p>
          <a:p>
            <a:pPr eaLnBrk="1" hangingPunct="1">
              <a:tabLst>
                <a:tab pos="476250" algn="l"/>
              </a:tabLst>
            </a:pPr>
            <a:r>
              <a:rPr lang="en-US" sz="1600" b="1" dirty="0">
                <a:latin typeface="Tahoma" pitchFamily="34" charset="0"/>
              </a:rPr>
              <a:t>	P1	= [1(n+1)]/100			1n/100</a:t>
            </a:r>
          </a:p>
          <a:p>
            <a:pPr eaLnBrk="1" hangingPunct="1">
              <a:tabLst>
                <a:tab pos="476250" algn="l"/>
              </a:tabLst>
            </a:pPr>
            <a:endParaRPr lang="en-US" sz="1600" b="1" dirty="0">
              <a:latin typeface="Tahoma" pitchFamily="34" charset="0"/>
            </a:endParaRPr>
          </a:p>
          <a:p>
            <a:pPr eaLnBrk="1" hangingPunct="1">
              <a:tabLst>
                <a:tab pos="476250" algn="l"/>
              </a:tabLst>
            </a:pPr>
            <a:r>
              <a:rPr lang="en-US" sz="1600" b="1" dirty="0">
                <a:latin typeface="Tahoma" pitchFamily="34" charset="0"/>
              </a:rPr>
              <a:t>	P2	= [2(n+1)]/100			2n/100</a:t>
            </a:r>
          </a:p>
          <a:p>
            <a:pPr eaLnBrk="1" hangingPunct="1">
              <a:tabLst>
                <a:tab pos="476250" algn="l"/>
              </a:tabLst>
            </a:pPr>
            <a:endParaRPr lang="en-US" sz="1600" b="1" dirty="0">
              <a:latin typeface="Tahoma" pitchFamily="34" charset="0"/>
            </a:endParaRPr>
          </a:p>
          <a:p>
            <a:pPr eaLnBrk="1" hangingPunct="1">
              <a:tabLst>
                <a:tab pos="476250" algn="l"/>
              </a:tabLst>
            </a:pPr>
            <a:r>
              <a:rPr lang="en-US" sz="1600" b="1" dirty="0">
                <a:latin typeface="Tahoma" pitchFamily="34" charset="0"/>
              </a:rPr>
              <a:t>	….</a:t>
            </a:r>
          </a:p>
          <a:p>
            <a:pPr eaLnBrk="1" hangingPunct="1">
              <a:tabLst>
                <a:tab pos="476250" algn="l"/>
              </a:tabLst>
            </a:pPr>
            <a:r>
              <a:rPr lang="en-US" sz="1600" b="1" dirty="0">
                <a:latin typeface="Tahoma" pitchFamily="34" charset="0"/>
              </a:rPr>
              <a:t>	P99	= [99(n+1)]/100			99n/100</a:t>
            </a: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3571875" y="2547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3457575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3514725" y="2595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762000" y="166688"/>
            <a:ext cx="762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73E1E1-98EE-4A99-B1F7-93645CD32EE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010400" cy="457200"/>
          </a:xfrm>
        </p:spPr>
        <p:txBody>
          <a:bodyPr/>
          <a:lstStyle/>
          <a:p>
            <a:pPr eaLnBrk="1" hangingPunct="1">
              <a:tabLst>
                <a:tab pos="3373438" algn="l"/>
              </a:tabLst>
            </a:pPr>
            <a:r>
              <a:rPr lang="en-US" sz="2400" b="1" smtClean="0">
                <a:solidFill>
                  <a:schemeClr val="accent1"/>
                </a:solidFill>
              </a:rPr>
              <a:t>OUTLINE</a:t>
            </a:r>
            <a:endParaRPr lang="en-US" sz="2600" b="1" smtClean="0">
              <a:solidFill>
                <a:schemeClr val="accent1"/>
              </a:solidFill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828800" y="1905000"/>
            <a:ext cx="5943600" cy="4778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200" b="1">
                <a:latin typeface="Tahoma" pitchFamily="34" charset="0"/>
              </a:rPr>
              <a:t>BAGIAN  I  Statistik Deskriptif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839913" y="2611438"/>
            <a:ext cx="2211387" cy="373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>
                <a:latin typeface="Tahoma" pitchFamily="34" charset="0"/>
              </a:rPr>
              <a:t>Pengertian Statistika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839913" y="3175000"/>
            <a:ext cx="2211387" cy="373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Penyajian Data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1839913" y="4360863"/>
            <a:ext cx="2211387" cy="373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Ukuran Penyebaran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1839913" y="3765550"/>
            <a:ext cx="2211387" cy="373063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>
                <a:latin typeface="Tahoma" pitchFamily="34" charset="0"/>
              </a:rPr>
              <a:t>Ukuran Pemusatan</a:t>
            </a: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1839913" y="4960938"/>
            <a:ext cx="2211387" cy="373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Angka Indeks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1839913" y="5540375"/>
            <a:ext cx="2211387" cy="446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Deret Berkala dan</a:t>
            </a:r>
          </a:p>
          <a:p>
            <a:pPr algn="ctr"/>
            <a:r>
              <a:rPr lang="en-US" sz="1400">
                <a:latin typeface="Tahoma" pitchFamily="34" charset="0"/>
              </a:rPr>
              <a:t>Peramalan</a:t>
            </a:r>
          </a:p>
        </p:txBody>
      </p:sp>
      <p:sp>
        <p:nvSpPr>
          <p:cNvPr id="9227" name="Freeform 12"/>
          <p:cNvSpPr>
            <a:spLocks/>
          </p:cNvSpPr>
          <p:nvPr/>
        </p:nvSpPr>
        <p:spPr bwMode="auto">
          <a:xfrm>
            <a:off x="1287463" y="2305050"/>
            <a:ext cx="552450" cy="3422650"/>
          </a:xfrm>
          <a:custGeom>
            <a:avLst/>
            <a:gdLst>
              <a:gd name="T0" fmla="*/ 552450 w 720"/>
              <a:gd name="T1" fmla="*/ 0 h 7020"/>
              <a:gd name="T2" fmla="*/ 0 w 720"/>
              <a:gd name="T3" fmla="*/ 0 h 7020"/>
              <a:gd name="T4" fmla="*/ 0 w 720"/>
              <a:gd name="T5" fmla="*/ 3422650 h 7020"/>
              <a:gd name="T6" fmla="*/ 0 60000 65536"/>
              <a:gd name="T7" fmla="*/ 0 60000 65536"/>
              <a:gd name="T8" fmla="*/ 0 60000 65536"/>
              <a:gd name="T9" fmla="*/ 0 w 720"/>
              <a:gd name="T10" fmla="*/ 0 h 7020"/>
              <a:gd name="T11" fmla="*/ 720 w 720"/>
              <a:gd name="T12" fmla="*/ 7020 h 70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7020">
                <a:moveTo>
                  <a:pt x="720" y="0"/>
                </a:moveTo>
                <a:lnTo>
                  <a:pt x="0" y="0"/>
                </a:lnTo>
                <a:lnTo>
                  <a:pt x="0" y="70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13"/>
          <p:cNvSpPr>
            <a:spLocks noChangeShapeType="1"/>
          </p:cNvSpPr>
          <p:nvPr/>
        </p:nvSpPr>
        <p:spPr bwMode="auto">
          <a:xfrm>
            <a:off x="1287463" y="5105400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9" name="Line 14"/>
          <p:cNvSpPr>
            <a:spLocks noChangeShapeType="1"/>
          </p:cNvSpPr>
          <p:nvPr/>
        </p:nvSpPr>
        <p:spPr bwMode="auto">
          <a:xfrm>
            <a:off x="1287463" y="2828925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0" name="Line 15"/>
          <p:cNvSpPr>
            <a:spLocks noChangeShapeType="1"/>
          </p:cNvSpPr>
          <p:nvPr/>
        </p:nvSpPr>
        <p:spPr bwMode="auto">
          <a:xfrm>
            <a:off x="1287463" y="3424238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1" name="Line 16"/>
          <p:cNvSpPr>
            <a:spLocks noChangeShapeType="1"/>
          </p:cNvSpPr>
          <p:nvPr/>
        </p:nvSpPr>
        <p:spPr bwMode="auto">
          <a:xfrm>
            <a:off x="1287463" y="4567238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2" name="Freeform 17"/>
          <p:cNvSpPr>
            <a:spLocks/>
          </p:cNvSpPr>
          <p:nvPr/>
        </p:nvSpPr>
        <p:spPr bwMode="auto">
          <a:xfrm>
            <a:off x="4051300" y="2868613"/>
            <a:ext cx="692150" cy="1119187"/>
          </a:xfrm>
          <a:custGeom>
            <a:avLst/>
            <a:gdLst>
              <a:gd name="T0" fmla="*/ 0 w 900"/>
              <a:gd name="T1" fmla="*/ 1119187 h 900"/>
              <a:gd name="T2" fmla="*/ 276860 w 900"/>
              <a:gd name="T3" fmla="*/ 1119187 h 900"/>
              <a:gd name="T4" fmla="*/ 276860 w 900"/>
              <a:gd name="T5" fmla="*/ 0 h 900"/>
              <a:gd name="T6" fmla="*/ 692150 w 900"/>
              <a:gd name="T7" fmla="*/ 0 h 900"/>
              <a:gd name="T8" fmla="*/ 0 60000 65536"/>
              <a:gd name="T9" fmla="*/ 0 60000 65536"/>
              <a:gd name="T10" fmla="*/ 0 60000 65536"/>
              <a:gd name="T11" fmla="*/ 0 60000 65536"/>
              <a:gd name="T12" fmla="*/ 0 w 900"/>
              <a:gd name="T13" fmla="*/ 0 h 900"/>
              <a:gd name="T14" fmla="*/ 900 w 900"/>
              <a:gd name="T15" fmla="*/ 900 h 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0" h="900">
                <a:moveTo>
                  <a:pt x="0" y="900"/>
                </a:moveTo>
                <a:lnTo>
                  <a:pt x="360" y="900"/>
                </a:lnTo>
                <a:lnTo>
                  <a:pt x="360" y="0"/>
                </a:lnTo>
                <a:lnTo>
                  <a:pt x="90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3" name="Line 18"/>
          <p:cNvSpPr>
            <a:spLocks noChangeShapeType="1"/>
          </p:cNvSpPr>
          <p:nvPr/>
        </p:nvSpPr>
        <p:spPr bwMode="auto">
          <a:xfrm>
            <a:off x="4329113" y="4340225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4" name="Line 19"/>
          <p:cNvSpPr>
            <a:spLocks noChangeShapeType="1"/>
          </p:cNvSpPr>
          <p:nvPr/>
        </p:nvSpPr>
        <p:spPr bwMode="auto">
          <a:xfrm>
            <a:off x="4329113" y="3365500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5" name="Line 20"/>
          <p:cNvSpPr>
            <a:spLocks noChangeShapeType="1"/>
          </p:cNvSpPr>
          <p:nvPr/>
        </p:nvSpPr>
        <p:spPr bwMode="auto">
          <a:xfrm>
            <a:off x="4329113" y="3365500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6" name="Text Box 21"/>
          <p:cNvSpPr txBox="1">
            <a:spLocks noChangeArrowheads="1"/>
          </p:cNvSpPr>
          <p:nvPr/>
        </p:nvSpPr>
        <p:spPr bwMode="auto">
          <a:xfrm>
            <a:off x="4881563" y="2527300"/>
            <a:ext cx="2890837" cy="620713"/>
          </a:xfrm>
          <a:prstGeom prst="rect">
            <a:avLst/>
          </a:prstGeom>
          <a:solidFill>
            <a:srgbClr val="FAA8E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Rata-Rata Hitung, Median, Modus untuk Data Tidak Berkelompok</a:t>
            </a:r>
          </a:p>
        </p:txBody>
      </p:sp>
      <p:sp>
        <p:nvSpPr>
          <p:cNvPr id="9237" name="Text Box 22"/>
          <p:cNvSpPr txBox="1">
            <a:spLocks noChangeArrowheads="1"/>
          </p:cNvSpPr>
          <p:nvPr/>
        </p:nvSpPr>
        <p:spPr bwMode="auto">
          <a:xfrm>
            <a:off x="4881563" y="3273425"/>
            <a:ext cx="2890837" cy="6207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Rata-Rata Hitung, Median, Modus untuk Data Berkelompok</a:t>
            </a:r>
          </a:p>
        </p:txBody>
      </p:sp>
      <p:sp>
        <p:nvSpPr>
          <p:cNvPr id="9238" name="Text Box 23"/>
          <p:cNvSpPr txBox="1">
            <a:spLocks noChangeArrowheads="1"/>
          </p:cNvSpPr>
          <p:nvPr/>
        </p:nvSpPr>
        <p:spPr bwMode="auto">
          <a:xfrm>
            <a:off x="4881563" y="4008438"/>
            <a:ext cx="2890837" cy="704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Karakteristik, Kelebihan, dan Kekurangan Ukuran Pemusatan</a:t>
            </a:r>
          </a:p>
        </p:txBody>
      </p:sp>
      <p:sp>
        <p:nvSpPr>
          <p:cNvPr id="9239" name="Text Box 24"/>
          <p:cNvSpPr txBox="1">
            <a:spLocks noChangeArrowheads="1"/>
          </p:cNvSpPr>
          <p:nvPr/>
        </p:nvSpPr>
        <p:spPr bwMode="auto">
          <a:xfrm>
            <a:off x="4881563" y="4857750"/>
            <a:ext cx="2890837" cy="628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Ukuran Letak </a:t>
            </a:r>
          </a:p>
          <a:p>
            <a:pPr algn="ctr"/>
            <a:r>
              <a:rPr lang="en-US" sz="1400">
                <a:latin typeface="Tahoma" pitchFamily="34" charset="0"/>
              </a:rPr>
              <a:t>(Kuartil, Desil, dan Persentil)</a:t>
            </a:r>
          </a:p>
        </p:txBody>
      </p:sp>
      <p:sp>
        <p:nvSpPr>
          <p:cNvPr id="9240" name="Text Box 25"/>
          <p:cNvSpPr txBox="1">
            <a:spLocks noChangeArrowheads="1"/>
          </p:cNvSpPr>
          <p:nvPr/>
        </p:nvSpPr>
        <p:spPr bwMode="auto">
          <a:xfrm>
            <a:off x="4876800" y="5638800"/>
            <a:ext cx="28956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</a:rPr>
              <a:t>Pengolahan Data Ukuran Pemusatan dengan MS Excel</a:t>
            </a:r>
          </a:p>
        </p:txBody>
      </p:sp>
      <p:sp>
        <p:nvSpPr>
          <p:cNvPr id="9241" name="Line 26"/>
          <p:cNvSpPr>
            <a:spLocks noChangeShapeType="1"/>
          </p:cNvSpPr>
          <p:nvPr/>
        </p:nvSpPr>
        <p:spPr bwMode="auto">
          <a:xfrm>
            <a:off x="4329113" y="5105400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2" name="Line 27"/>
          <p:cNvSpPr>
            <a:spLocks noChangeShapeType="1"/>
          </p:cNvSpPr>
          <p:nvPr/>
        </p:nvSpPr>
        <p:spPr bwMode="auto">
          <a:xfrm>
            <a:off x="4329113" y="5727700"/>
            <a:ext cx="41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3" name="Line 52"/>
          <p:cNvSpPr>
            <a:spLocks noChangeShapeType="1"/>
          </p:cNvSpPr>
          <p:nvPr/>
        </p:nvSpPr>
        <p:spPr bwMode="auto">
          <a:xfrm>
            <a:off x="1295400" y="3962400"/>
            <a:ext cx="414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4" name="Line 53"/>
          <p:cNvSpPr>
            <a:spLocks noChangeShapeType="1"/>
          </p:cNvSpPr>
          <p:nvPr/>
        </p:nvSpPr>
        <p:spPr bwMode="auto">
          <a:xfrm>
            <a:off x="1295400" y="5715000"/>
            <a:ext cx="414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5" name="Text Box 55"/>
          <p:cNvSpPr txBox="1">
            <a:spLocks noChangeArrowheads="1"/>
          </p:cNvSpPr>
          <p:nvPr/>
        </p:nvSpPr>
        <p:spPr bwMode="auto">
          <a:xfrm>
            <a:off x="1066800" y="106363"/>
            <a:ext cx="72358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Ukuran Pemusatan					Bab 3</a:t>
            </a:r>
          </a:p>
          <a:p>
            <a:pPr eaLnBrk="1" hangingPunct="1"/>
            <a:endParaRPr lang="en-US" sz="2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86B627-77AE-4355-8ECD-171E8658BB3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CONTOH UKURAN LETAK PERSENTIL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990600" y="1524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Ukuran Pemusatan 					Bab 3</a:t>
            </a:r>
          </a:p>
          <a:p>
            <a:pPr eaLnBrk="1" hangingPunct="1">
              <a:spcBef>
                <a:spcPct val="50000"/>
              </a:spcBef>
            </a:pPr>
            <a:endParaRPr lang="en-US" sz="1400">
              <a:latin typeface="Tahoma" pitchFamily="34" charset="0"/>
            </a:endParaRPr>
          </a:p>
        </p:txBody>
      </p:sp>
      <p:pic>
        <p:nvPicPr>
          <p:cNvPr id="2" name="Picture 3" descr="D:\Statistika 1\Kurva persent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116" y="1371600"/>
            <a:ext cx="6539484" cy="4532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7B3C5-D69F-49B7-942B-0D3EC28E3B2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  <a:latin typeface="Tahoma" pitchFamily="34" charset="0"/>
              </a:rPr>
              <a:t>CONTOH PERSENTIL DATA TIDAK BERKELOMPOK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49" name="Text Box 257"/>
          <p:cNvSpPr txBox="1">
            <a:spLocks noChangeArrowheads="1"/>
          </p:cNvSpPr>
          <p:nvPr/>
        </p:nvSpPr>
        <p:spPr bwMode="auto">
          <a:xfrm>
            <a:off x="228600" y="2438400"/>
            <a:ext cx="3886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dirty="0" err="1">
                <a:latin typeface="Tahoma" pitchFamily="34" charset="0"/>
              </a:rPr>
              <a:t>Carilah</a:t>
            </a:r>
            <a:r>
              <a:rPr lang="en-US" sz="1600" b="1" dirty="0">
                <a:latin typeface="Tahoma" pitchFamily="34" charset="0"/>
              </a:rPr>
              <a:t> </a:t>
            </a:r>
            <a:r>
              <a:rPr lang="en-US" sz="1600" b="1" dirty="0" err="1">
                <a:latin typeface="Tahoma" pitchFamily="34" charset="0"/>
              </a:rPr>
              <a:t>persentil</a:t>
            </a:r>
            <a:r>
              <a:rPr lang="en-US" sz="1600" b="1" dirty="0">
                <a:latin typeface="Tahoma" pitchFamily="34" charset="0"/>
              </a:rPr>
              <a:t> 15,25,75 </a:t>
            </a:r>
            <a:r>
              <a:rPr lang="en-US" sz="1600" b="1" dirty="0" err="1">
                <a:latin typeface="Tahoma" pitchFamily="34" charset="0"/>
              </a:rPr>
              <a:t>dan</a:t>
            </a:r>
            <a:r>
              <a:rPr lang="en-US" sz="1600" b="1" dirty="0">
                <a:latin typeface="Tahoma" pitchFamily="34" charset="0"/>
              </a:rPr>
              <a:t> 95?</a:t>
            </a:r>
          </a:p>
          <a:p>
            <a:pPr eaLnBrk="1" hangingPunct="1"/>
            <a:endParaRPr lang="en-US" sz="1600" b="1" dirty="0">
              <a:latin typeface="Tahoma" pitchFamily="34" charset="0"/>
            </a:endParaRPr>
          </a:p>
          <a:p>
            <a:pPr eaLnBrk="1" hangingPunct="1"/>
            <a:r>
              <a:rPr lang="en-US" sz="1600" b="1" dirty="0" err="1">
                <a:latin typeface="Tahoma" pitchFamily="34" charset="0"/>
              </a:rPr>
              <a:t>Letak</a:t>
            </a:r>
            <a:r>
              <a:rPr lang="en-US" sz="1600" b="1" dirty="0">
                <a:latin typeface="Tahoma" pitchFamily="34" charset="0"/>
              </a:rPr>
              <a:t> </a:t>
            </a:r>
            <a:r>
              <a:rPr lang="en-US" sz="1600" b="1" dirty="0" err="1">
                <a:latin typeface="Tahoma" pitchFamily="34" charset="0"/>
              </a:rPr>
              <a:t>Persentil</a:t>
            </a:r>
            <a:endParaRPr lang="en-US" sz="1600" b="1" dirty="0">
              <a:latin typeface="Tahoma" pitchFamily="34" charset="0"/>
            </a:endParaRPr>
          </a:p>
          <a:p>
            <a:pPr eaLnBrk="1" hangingPunct="1"/>
            <a:endParaRPr lang="en-US" sz="1600" b="1" dirty="0">
              <a:latin typeface="Tahoma" pitchFamily="34" charset="0"/>
            </a:endParaRPr>
          </a:p>
          <a:p>
            <a:pPr eaLnBrk="1" hangingPunct="1"/>
            <a:r>
              <a:rPr lang="en-US" sz="1400" b="1" dirty="0">
                <a:latin typeface="Tahoma" pitchFamily="34" charset="0"/>
              </a:rPr>
              <a:t>P15= [15(19+1)]/100 = </a:t>
            </a:r>
            <a:r>
              <a:rPr lang="en-US" sz="1400" b="1" dirty="0" smtClean="0">
                <a:latin typeface="Tahoma" pitchFamily="34" charset="0"/>
              </a:rPr>
              <a:t>300/100    </a:t>
            </a:r>
            <a:r>
              <a:rPr lang="en-US" sz="1400" b="1" dirty="0">
                <a:latin typeface="Tahoma" pitchFamily="34" charset="0"/>
              </a:rPr>
              <a:t>= </a:t>
            </a:r>
            <a:r>
              <a:rPr lang="en-US" sz="1400" b="1" dirty="0" smtClean="0">
                <a:latin typeface="Tahoma" pitchFamily="34" charset="0"/>
              </a:rPr>
              <a:t>3</a:t>
            </a:r>
            <a:endParaRPr lang="en-US" sz="1400" b="1" dirty="0">
              <a:latin typeface="Tahoma" pitchFamily="34" charset="0"/>
            </a:endParaRPr>
          </a:p>
          <a:p>
            <a:pPr eaLnBrk="1" hangingPunct="1"/>
            <a:endParaRPr lang="en-US" sz="1400" b="1" dirty="0">
              <a:latin typeface="Tahoma" pitchFamily="34" charset="0"/>
            </a:endParaRPr>
          </a:p>
          <a:p>
            <a:pPr eaLnBrk="1" hangingPunct="1"/>
            <a:r>
              <a:rPr lang="en-US" sz="1400" b="1" dirty="0">
                <a:latin typeface="Tahoma" pitchFamily="34" charset="0"/>
              </a:rPr>
              <a:t>P25= [25(19+1)]/100 = </a:t>
            </a:r>
            <a:r>
              <a:rPr lang="en-US" sz="1400" b="1" dirty="0" smtClean="0">
                <a:latin typeface="Tahoma" pitchFamily="34" charset="0"/>
              </a:rPr>
              <a:t>500/100    </a:t>
            </a:r>
            <a:r>
              <a:rPr lang="en-US" sz="1400" b="1" dirty="0">
                <a:latin typeface="Tahoma" pitchFamily="34" charset="0"/>
              </a:rPr>
              <a:t>= </a:t>
            </a:r>
            <a:r>
              <a:rPr lang="en-US" sz="1400" b="1" dirty="0" smtClean="0">
                <a:latin typeface="Tahoma" pitchFamily="34" charset="0"/>
              </a:rPr>
              <a:t>5</a:t>
            </a:r>
            <a:endParaRPr lang="en-US" sz="1400" b="1" dirty="0">
              <a:latin typeface="Tahoma" pitchFamily="34" charset="0"/>
            </a:endParaRPr>
          </a:p>
          <a:p>
            <a:pPr eaLnBrk="1" hangingPunct="1"/>
            <a:endParaRPr lang="en-US" sz="1400" b="1" dirty="0">
              <a:latin typeface="Tahoma" pitchFamily="34" charset="0"/>
            </a:endParaRPr>
          </a:p>
          <a:p>
            <a:pPr eaLnBrk="1" hangingPunct="1"/>
            <a:r>
              <a:rPr lang="en-US" sz="1400" b="1" dirty="0">
                <a:latin typeface="Tahoma" pitchFamily="34" charset="0"/>
              </a:rPr>
              <a:t>P75= [75(19+1)]/100 = </a:t>
            </a:r>
            <a:r>
              <a:rPr lang="en-US" sz="1400" b="1" dirty="0" smtClean="0">
                <a:latin typeface="Tahoma" pitchFamily="34" charset="0"/>
              </a:rPr>
              <a:t>1500/100  </a:t>
            </a:r>
            <a:r>
              <a:rPr lang="en-US" sz="1400" b="1" dirty="0">
                <a:latin typeface="Tahoma" pitchFamily="34" charset="0"/>
              </a:rPr>
              <a:t>= </a:t>
            </a:r>
            <a:r>
              <a:rPr lang="en-US" sz="1400" b="1" dirty="0" smtClean="0">
                <a:latin typeface="Tahoma" pitchFamily="34" charset="0"/>
              </a:rPr>
              <a:t>15</a:t>
            </a:r>
            <a:endParaRPr lang="en-US" sz="1400" b="1" dirty="0">
              <a:latin typeface="Tahoma" pitchFamily="34" charset="0"/>
            </a:endParaRPr>
          </a:p>
          <a:p>
            <a:pPr eaLnBrk="1" hangingPunct="1"/>
            <a:endParaRPr lang="en-US" sz="1400" b="1" dirty="0">
              <a:latin typeface="Tahoma" pitchFamily="34" charset="0"/>
            </a:endParaRPr>
          </a:p>
          <a:p>
            <a:pPr eaLnBrk="1" hangingPunct="1"/>
            <a:r>
              <a:rPr lang="en-US" sz="1400" b="1" dirty="0">
                <a:latin typeface="Tahoma" pitchFamily="34" charset="0"/>
              </a:rPr>
              <a:t>P95= [95(19+1)]/100 = </a:t>
            </a:r>
            <a:r>
              <a:rPr lang="en-US" sz="1400" b="1" dirty="0" smtClean="0">
                <a:latin typeface="Tahoma" pitchFamily="34" charset="0"/>
              </a:rPr>
              <a:t>1900/100  </a:t>
            </a:r>
            <a:r>
              <a:rPr lang="en-US" sz="1400" b="1" dirty="0">
                <a:latin typeface="Tahoma" pitchFamily="34" charset="0"/>
              </a:rPr>
              <a:t>= </a:t>
            </a:r>
            <a:r>
              <a:rPr lang="en-US" sz="1400" b="1" dirty="0" smtClean="0">
                <a:latin typeface="Tahoma" pitchFamily="34" charset="0"/>
              </a:rPr>
              <a:t>19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31751" name="Text Box 514"/>
          <p:cNvSpPr txBox="1">
            <a:spLocks noChangeArrowheads="1"/>
          </p:cNvSpPr>
          <p:nvPr/>
        </p:nvSpPr>
        <p:spPr bwMode="auto">
          <a:xfrm>
            <a:off x="762000" y="166687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3</a:t>
            </a:r>
          </a:p>
        </p:txBody>
      </p:sp>
      <p:pic>
        <p:nvPicPr>
          <p:cNvPr id="17410" name="Picture 2" descr="D:\Statistika 1\Contoh 3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76400"/>
            <a:ext cx="4553712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EBA263-B73E-4110-99CE-8571724F0B6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952500" y="838200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  <a:latin typeface="Tahoma" pitchFamily="34" charset="0"/>
              </a:rPr>
              <a:t>CONTOH PERSENTIL DATA BERKELOMPOK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217025" y="1508641"/>
            <a:ext cx="8545975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b="1" dirty="0" err="1">
                <a:latin typeface="Tahoma" pitchFamily="34" charset="0"/>
              </a:rPr>
              <a:t>Carilah</a:t>
            </a:r>
            <a:r>
              <a:rPr lang="en-US" sz="1400" b="1" dirty="0">
                <a:latin typeface="Tahoma" pitchFamily="34" charset="0"/>
              </a:rPr>
              <a:t> P22, P85, </a:t>
            </a:r>
            <a:r>
              <a:rPr lang="en-US" sz="1400" b="1" dirty="0" err="1">
                <a:latin typeface="Tahoma" pitchFamily="34" charset="0"/>
              </a:rPr>
              <a:t>dan</a:t>
            </a:r>
            <a:r>
              <a:rPr lang="en-US" sz="1400" b="1" dirty="0">
                <a:latin typeface="Tahoma" pitchFamily="34" charset="0"/>
              </a:rPr>
              <a:t> P96!</a:t>
            </a:r>
          </a:p>
          <a:p>
            <a:pPr eaLnBrk="1" hangingPunct="1"/>
            <a:endParaRPr lang="en-US" sz="1400" b="1" dirty="0">
              <a:latin typeface="Tahoma" pitchFamily="34" charset="0"/>
            </a:endParaRPr>
          </a:p>
          <a:p>
            <a:pPr eaLnBrk="1" hangingPunct="1"/>
            <a:r>
              <a:rPr lang="en-US" sz="1600" b="1" dirty="0" err="1">
                <a:latin typeface="Tahoma" pitchFamily="34" charset="0"/>
              </a:rPr>
              <a:t>Rumus</a:t>
            </a:r>
            <a:r>
              <a:rPr lang="en-US" sz="1600" b="1" dirty="0">
                <a:latin typeface="Tahoma" pitchFamily="34" charset="0"/>
              </a:rPr>
              <a:t>:</a:t>
            </a:r>
            <a:endParaRPr lang="en-US" sz="1400" b="1" dirty="0">
              <a:latin typeface="Tahoma" pitchFamily="34" charset="0"/>
            </a:endParaRPr>
          </a:p>
          <a:p>
            <a:pPr eaLnBrk="1" hangingPunct="1"/>
            <a:endParaRPr lang="en-US" sz="1400" b="1" dirty="0">
              <a:latin typeface="Tahoma" pitchFamily="34" charset="0"/>
            </a:endParaRPr>
          </a:p>
          <a:p>
            <a:pPr eaLnBrk="1" hangingPunct="1"/>
            <a:r>
              <a:rPr lang="en-US" sz="1400" b="1" dirty="0" err="1">
                <a:latin typeface="Tahoma" pitchFamily="34" charset="0"/>
              </a:rPr>
              <a:t>NDi</a:t>
            </a:r>
            <a:r>
              <a:rPr lang="en-US" sz="1400" b="1" dirty="0">
                <a:latin typeface="Tahoma" pitchFamily="34" charset="0"/>
              </a:rPr>
              <a:t> = L + </a:t>
            </a:r>
            <a:r>
              <a:rPr lang="en-US" sz="1400" b="1" u="sng" dirty="0">
                <a:latin typeface="Tahoma" pitchFamily="34" charset="0"/>
              </a:rPr>
              <a:t>(</a:t>
            </a:r>
            <a:r>
              <a:rPr lang="en-US" sz="1400" b="1" u="sng" dirty="0" err="1">
                <a:latin typeface="Tahoma" pitchFamily="34" charset="0"/>
              </a:rPr>
              <a:t>i.n</a:t>
            </a:r>
            <a:r>
              <a:rPr lang="en-US" sz="1400" b="1" u="sng" dirty="0">
                <a:latin typeface="Tahoma" pitchFamily="34" charset="0"/>
              </a:rPr>
              <a:t>/100) – </a:t>
            </a:r>
            <a:r>
              <a:rPr lang="en-US" sz="1400" b="1" u="sng" dirty="0" err="1">
                <a:latin typeface="Tahoma" pitchFamily="34" charset="0"/>
              </a:rPr>
              <a:t>cf</a:t>
            </a:r>
            <a:r>
              <a:rPr lang="en-US" sz="1400" b="1" dirty="0">
                <a:latin typeface="Tahoma" pitchFamily="34" charset="0"/>
              </a:rPr>
              <a:t>   </a:t>
            </a:r>
            <a:r>
              <a:rPr lang="en-US" sz="1400" b="1" dirty="0" smtClean="0">
                <a:latin typeface="Tahoma" pitchFamily="34" charset="0"/>
              </a:rPr>
              <a:t>× </a:t>
            </a:r>
            <a:r>
              <a:rPr lang="en-US" sz="1400" b="1" dirty="0" err="1">
                <a:latin typeface="Tahoma" pitchFamily="34" charset="0"/>
              </a:rPr>
              <a:t>Ci</a:t>
            </a:r>
            <a:endParaRPr lang="en-US" sz="1400" b="1" dirty="0">
              <a:latin typeface="Tahoma" pitchFamily="34" charset="0"/>
            </a:endParaRPr>
          </a:p>
          <a:p>
            <a:pPr eaLnBrk="1" hangingPunct="1"/>
            <a:r>
              <a:rPr lang="en-US" sz="1400" b="1" dirty="0">
                <a:latin typeface="Tahoma" pitchFamily="34" charset="0"/>
              </a:rPr>
              <a:t>                          </a:t>
            </a:r>
            <a:r>
              <a:rPr lang="en-US" sz="1400" b="1" dirty="0" err="1">
                <a:latin typeface="Tahoma" pitchFamily="34" charset="0"/>
              </a:rPr>
              <a:t>Fk</a:t>
            </a:r>
            <a:endParaRPr lang="en-US" sz="1400" b="1" dirty="0">
              <a:latin typeface="Tahoma" pitchFamily="34" charset="0"/>
            </a:endParaRPr>
          </a:p>
          <a:p>
            <a:pPr eaLnBrk="1" hangingPunct="1"/>
            <a:endParaRPr lang="en-US" sz="1400" b="1" dirty="0">
              <a:latin typeface="Tahoma" pitchFamily="34" charset="0"/>
            </a:endParaRPr>
          </a:p>
          <a:p>
            <a:pPr eaLnBrk="1" hangingPunct="1"/>
            <a:r>
              <a:rPr lang="en-US" sz="1400" b="1" dirty="0" err="1">
                <a:latin typeface="Tahoma" pitchFamily="34" charset="0"/>
              </a:rPr>
              <a:t>Letak</a:t>
            </a:r>
            <a:r>
              <a:rPr lang="en-US" sz="1400" b="1" dirty="0">
                <a:latin typeface="Tahoma" pitchFamily="34" charset="0"/>
              </a:rPr>
              <a:t> P22= </a:t>
            </a:r>
            <a:r>
              <a:rPr lang="en-US" sz="1400" b="1" dirty="0" smtClean="0">
                <a:latin typeface="Tahoma" pitchFamily="34" charset="0"/>
              </a:rPr>
              <a:t>22.20/100=4,4</a:t>
            </a:r>
            <a:endParaRPr lang="id-ID" sz="1400" b="1" dirty="0" smtClean="0">
              <a:latin typeface="Tahoma" pitchFamily="34" charset="0"/>
            </a:endParaRPr>
          </a:p>
          <a:p>
            <a:r>
              <a:rPr lang="en-US" sz="1400" b="1" dirty="0" err="1">
                <a:latin typeface="Tahoma" pitchFamily="34" charset="0"/>
              </a:rPr>
              <a:t>Letak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smtClean="0">
                <a:latin typeface="Tahoma" pitchFamily="34" charset="0"/>
              </a:rPr>
              <a:t>P</a:t>
            </a:r>
            <a:r>
              <a:rPr lang="id-ID" sz="1400" b="1" dirty="0" smtClean="0">
                <a:latin typeface="Tahoma" pitchFamily="34" charset="0"/>
              </a:rPr>
              <a:t>70</a:t>
            </a:r>
            <a:r>
              <a:rPr lang="en-US" sz="1400" b="1" dirty="0" smtClean="0">
                <a:latin typeface="Tahoma" pitchFamily="34" charset="0"/>
              </a:rPr>
              <a:t>= </a:t>
            </a:r>
            <a:r>
              <a:rPr lang="id-ID" sz="1400" b="1" dirty="0" smtClean="0">
                <a:latin typeface="Tahoma" pitchFamily="34" charset="0"/>
              </a:rPr>
              <a:t>70</a:t>
            </a:r>
            <a:r>
              <a:rPr lang="en-US" sz="1400" b="1" dirty="0" smtClean="0">
                <a:latin typeface="Tahoma" pitchFamily="34" charset="0"/>
              </a:rPr>
              <a:t>.20/100=</a:t>
            </a:r>
            <a:r>
              <a:rPr lang="id-ID" sz="1400" b="1" dirty="0" smtClean="0">
                <a:latin typeface="Tahoma" pitchFamily="34" charset="0"/>
              </a:rPr>
              <a:t>1</a:t>
            </a:r>
            <a:r>
              <a:rPr lang="en-US" sz="1400" b="1" dirty="0" smtClean="0">
                <a:latin typeface="Tahoma" pitchFamily="34" charset="0"/>
              </a:rPr>
              <a:t>4</a:t>
            </a:r>
            <a:endParaRPr lang="en-US" sz="1400" b="1" dirty="0">
              <a:latin typeface="Tahoma" pitchFamily="34" charset="0"/>
            </a:endParaRPr>
          </a:p>
          <a:p>
            <a:pPr eaLnBrk="1" hangingPunct="1"/>
            <a:r>
              <a:rPr lang="en-US" sz="1400" b="1" dirty="0" err="1" smtClean="0">
                <a:latin typeface="Tahoma" pitchFamily="34" charset="0"/>
              </a:rPr>
              <a:t>Letak</a:t>
            </a:r>
            <a:r>
              <a:rPr lang="en-US" sz="1400" b="1" dirty="0" smtClean="0">
                <a:latin typeface="Tahoma" pitchFamily="34" charset="0"/>
              </a:rPr>
              <a:t> P85=85.20/100=17</a:t>
            </a:r>
            <a:endParaRPr lang="en-US" sz="1400" b="1" dirty="0">
              <a:latin typeface="Tahoma" pitchFamily="34" charset="0"/>
            </a:endParaRPr>
          </a:p>
          <a:p>
            <a:pPr eaLnBrk="1" hangingPunct="1"/>
            <a:r>
              <a:rPr lang="en-US" sz="1400" b="1" dirty="0" err="1" smtClean="0">
                <a:latin typeface="Tahoma" pitchFamily="34" charset="0"/>
              </a:rPr>
              <a:t>Letak</a:t>
            </a:r>
            <a:r>
              <a:rPr lang="en-US" sz="1400" b="1" dirty="0" smtClean="0">
                <a:latin typeface="Tahoma" pitchFamily="34" charset="0"/>
              </a:rPr>
              <a:t> P96=96.20/100=19,2</a:t>
            </a:r>
            <a:endParaRPr lang="en-US" sz="1400" b="1" dirty="0">
              <a:latin typeface="Tahoma" pitchFamily="34" charset="0"/>
            </a:endParaRPr>
          </a:p>
          <a:p>
            <a:pPr eaLnBrk="1" hangingPunct="1"/>
            <a:endParaRPr lang="en-US" sz="1400" b="1" dirty="0">
              <a:latin typeface="Tahoma" pitchFamily="34" charset="0"/>
            </a:endParaRPr>
          </a:p>
          <a:p>
            <a:pPr eaLnBrk="1" hangingPunct="1"/>
            <a:r>
              <a:rPr lang="en-US" sz="1600" b="1" dirty="0" err="1">
                <a:latin typeface="Tahoma" pitchFamily="34" charset="0"/>
              </a:rPr>
              <a:t>Jadi</a:t>
            </a:r>
            <a:r>
              <a:rPr lang="en-US" sz="1600" b="1" dirty="0">
                <a:latin typeface="Tahoma" pitchFamily="34" charset="0"/>
              </a:rPr>
              <a:t>:</a:t>
            </a:r>
          </a:p>
          <a:p>
            <a:pPr eaLnBrk="1" hangingPunct="1"/>
            <a:endParaRPr lang="en-US" sz="1400" b="1" dirty="0">
              <a:latin typeface="Tahoma" pitchFamily="34" charset="0"/>
            </a:endParaRPr>
          </a:p>
          <a:p>
            <a:r>
              <a:rPr lang="en-US" sz="1400" b="1" dirty="0">
                <a:latin typeface="Tahoma" pitchFamily="34" charset="0"/>
              </a:rPr>
              <a:t>P22 = </a:t>
            </a:r>
            <a:r>
              <a:rPr lang="en-US" sz="1400" b="1" dirty="0" smtClean="0">
                <a:latin typeface="Tahoma" pitchFamily="34" charset="0"/>
              </a:rPr>
              <a:t>3.849,5 </a:t>
            </a:r>
            <a:r>
              <a:rPr lang="en-US" sz="1400" b="1" dirty="0">
                <a:latin typeface="Tahoma" pitchFamily="34" charset="0"/>
              </a:rPr>
              <a:t>+[(440/100</a:t>
            </a:r>
            <a:r>
              <a:rPr lang="en-US" sz="1400" b="1" dirty="0" smtClean="0">
                <a:latin typeface="Tahoma" pitchFamily="34" charset="0"/>
              </a:rPr>
              <a:t>)</a:t>
            </a:r>
            <a:r>
              <a:rPr lang="en-US" sz="1400" dirty="0" smtClean="0"/>
              <a:t> –</a:t>
            </a:r>
            <a:r>
              <a:rPr lang="en-US" sz="1400" b="1" dirty="0" smtClean="0">
                <a:latin typeface="Tahoma" pitchFamily="34" charset="0"/>
              </a:rPr>
              <a:t>0)/13] × 6.600=4.072,9</a:t>
            </a:r>
            <a:endParaRPr lang="id-ID" sz="1400" b="1" dirty="0" smtClean="0">
              <a:latin typeface="Tahoma" pitchFamily="34" charset="0"/>
            </a:endParaRPr>
          </a:p>
          <a:p>
            <a:endParaRPr lang="id-ID" sz="1400" b="1" dirty="0">
              <a:latin typeface="Tahoma" pitchFamily="34" charset="0"/>
            </a:endParaRPr>
          </a:p>
          <a:p>
            <a:r>
              <a:rPr lang="en-US" b="1" dirty="0" smtClean="0">
                <a:latin typeface="Tahoma" pitchFamily="34" charset="0"/>
              </a:rPr>
              <a:t>P</a:t>
            </a:r>
            <a:r>
              <a:rPr lang="id-ID" b="1" dirty="0" smtClean="0">
                <a:latin typeface="Tahoma" pitchFamily="34" charset="0"/>
              </a:rPr>
              <a:t>70</a:t>
            </a:r>
            <a:r>
              <a:rPr lang="en-US" b="1" dirty="0" smtClean="0">
                <a:latin typeface="Tahoma" pitchFamily="34" charset="0"/>
              </a:rPr>
              <a:t> </a:t>
            </a:r>
            <a:r>
              <a:rPr lang="en-US" b="1" dirty="0">
                <a:latin typeface="Tahoma" pitchFamily="34" charset="0"/>
              </a:rPr>
              <a:t>= </a:t>
            </a:r>
            <a:r>
              <a:rPr lang="id-ID" b="1" dirty="0" smtClean="0">
                <a:latin typeface="Tahoma" pitchFamily="34" charset="0"/>
              </a:rPr>
              <a:t>17.051.5</a:t>
            </a:r>
            <a:r>
              <a:rPr lang="en-US" b="1" dirty="0" smtClean="0">
                <a:latin typeface="Tahoma" pitchFamily="34" charset="0"/>
              </a:rPr>
              <a:t> +[(</a:t>
            </a:r>
            <a:r>
              <a:rPr lang="id-ID" b="1" dirty="0" smtClean="0">
                <a:latin typeface="Tahoma" pitchFamily="34" charset="0"/>
              </a:rPr>
              <a:t>1400</a:t>
            </a:r>
            <a:r>
              <a:rPr lang="en-US" b="1" dirty="0" smtClean="0">
                <a:latin typeface="Tahoma" pitchFamily="34" charset="0"/>
              </a:rPr>
              <a:t>/100</a:t>
            </a:r>
            <a:r>
              <a:rPr lang="en-US" b="1" dirty="0">
                <a:latin typeface="Tahoma" pitchFamily="34" charset="0"/>
              </a:rPr>
              <a:t>)</a:t>
            </a:r>
            <a:r>
              <a:rPr lang="en-US" b="1" dirty="0"/>
              <a:t> </a:t>
            </a:r>
            <a:r>
              <a:rPr lang="en-US" b="1" dirty="0" smtClean="0"/>
              <a:t>–</a:t>
            </a:r>
            <a:r>
              <a:rPr lang="id-ID" b="1" dirty="0" smtClean="0"/>
              <a:t>13</a:t>
            </a:r>
            <a:r>
              <a:rPr lang="en-US" b="1" dirty="0" smtClean="0">
                <a:latin typeface="Tahoma" pitchFamily="34" charset="0"/>
              </a:rPr>
              <a:t>)/3</a:t>
            </a:r>
            <a:r>
              <a:rPr lang="en-US" b="1" dirty="0">
                <a:latin typeface="Tahoma" pitchFamily="34" charset="0"/>
              </a:rPr>
              <a:t>] × </a:t>
            </a:r>
            <a:r>
              <a:rPr lang="en-US" b="1" dirty="0" smtClean="0">
                <a:latin typeface="Tahoma" pitchFamily="34" charset="0"/>
              </a:rPr>
              <a:t>6.600=</a:t>
            </a:r>
            <a:r>
              <a:rPr lang="id-ID" b="1" dirty="0" smtClean="0">
                <a:latin typeface="Tahoma" pitchFamily="34" charset="0"/>
              </a:rPr>
              <a:t>19.251,5</a:t>
            </a:r>
            <a:endParaRPr lang="id-ID" b="1" dirty="0">
              <a:latin typeface="Tahoma" pitchFamily="34" charset="0"/>
            </a:endParaRPr>
          </a:p>
          <a:p>
            <a:pPr eaLnBrk="1" hangingPunct="1"/>
            <a:endParaRPr lang="en-US" sz="1400" b="1" dirty="0">
              <a:latin typeface="Tahoma" pitchFamily="34" charset="0"/>
            </a:endParaRPr>
          </a:p>
          <a:p>
            <a:r>
              <a:rPr lang="en-US" sz="1400" b="1" dirty="0">
                <a:latin typeface="Tahoma" pitchFamily="34" charset="0"/>
              </a:rPr>
              <a:t>P85 = </a:t>
            </a:r>
            <a:r>
              <a:rPr lang="en-US" sz="1400" b="1" dirty="0" smtClean="0">
                <a:latin typeface="Tahoma" pitchFamily="34" charset="0"/>
              </a:rPr>
              <a:t>23.652,5 </a:t>
            </a:r>
            <a:r>
              <a:rPr lang="en-US" sz="1400" b="1" dirty="0">
                <a:latin typeface="Tahoma" pitchFamily="34" charset="0"/>
              </a:rPr>
              <a:t>+[(1700/100</a:t>
            </a:r>
            <a:r>
              <a:rPr lang="en-US" sz="1400" b="1" dirty="0" smtClean="0">
                <a:latin typeface="Tahoma" pitchFamily="34" charset="0"/>
              </a:rPr>
              <a:t>)</a:t>
            </a:r>
            <a:r>
              <a:rPr lang="en-US" sz="1400" dirty="0" smtClean="0"/>
              <a:t>  –</a:t>
            </a:r>
            <a:r>
              <a:rPr lang="en-US" sz="1400" b="1" dirty="0" smtClean="0">
                <a:latin typeface="Tahoma" pitchFamily="34" charset="0"/>
              </a:rPr>
              <a:t>17)/1] ×6.600= 23.652,5</a:t>
            </a:r>
            <a:endParaRPr lang="en-US" sz="1400" b="1" dirty="0">
              <a:latin typeface="Tahoma" pitchFamily="34" charset="0"/>
            </a:endParaRPr>
          </a:p>
          <a:p>
            <a:pPr eaLnBrk="1" hangingPunct="1"/>
            <a:endParaRPr lang="en-US" sz="1400" b="1" dirty="0">
              <a:latin typeface="Tahoma" pitchFamily="34" charset="0"/>
            </a:endParaRPr>
          </a:p>
          <a:p>
            <a:r>
              <a:rPr lang="en-US" sz="1400" b="1" dirty="0">
                <a:latin typeface="Tahoma" pitchFamily="34" charset="0"/>
              </a:rPr>
              <a:t>P96 = </a:t>
            </a:r>
            <a:r>
              <a:rPr lang="en-US" sz="1400" b="1" dirty="0" smtClean="0">
                <a:latin typeface="Tahoma" pitchFamily="34" charset="0"/>
              </a:rPr>
              <a:t>30.253,5 </a:t>
            </a:r>
            <a:r>
              <a:rPr lang="en-US" sz="1400" b="1" dirty="0">
                <a:latin typeface="Tahoma" pitchFamily="34" charset="0"/>
              </a:rPr>
              <a:t>+[(1920/100</a:t>
            </a:r>
            <a:r>
              <a:rPr lang="en-US" sz="1400" b="1" dirty="0" smtClean="0">
                <a:latin typeface="Tahoma" pitchFamily="34" charset="0"/>
              </a:rPr>
              <a:t>)</a:t>
            </a:r>
            <a:r>
              <a:rPr lang="en-US" sz="1400" dirty="0" smtClean="0"/>
              <a:t> –</a:t>
            </a:r>
            <a:r>
              <a:rPr lang="en-US" sz="1400" b="1" dirty="0" smtClean="0">
                <a:latin typeface="Tahoma" pitchFamily="34" charset="0"/>
              </a:rPr>
              <a:t>1</a:t>
            </a:r>
            <a:r>
              <a:rPr lang="id-ID" sz="1400" b="1" dirty="0" smtClean="0">
                <a:latin typeface="Tahoma" pitchFamily="34" charset="0"/>
              </a:rPr>
              <a:t>8</a:t>
            </a:r>
            <a:r>
              <a:rPr lang="en-US" sz="1400" b="1" dirty="0" smtClean="0">
                <a:latin typeface="Tahoma" pitchFamily="34" charset="0"/>
              </a:rPr>
              <a:t>)/2] × 6.600=3</a:t>
            </a:r>
            <a:r>
              <a:rPr lang="id-ID" sz="1400" b="1" dirty="0" smtClean="0">
                <a:latin typeface="Tahoma" pitchFamily="34" charset="0"/>
              </a:rPr>
              <a:t>4</a:t>
            </a:r>
            <a:r>
              <a:rPr lang="en-US" sz="1400" b="1" dirty="0" smtClean="0">
                <a:latin typeface="Tahoma" pitchFamily="34" charset="0"/>
              </a:rPr>
              <a:t>.</a:t>
            </a:r>
            <a:r>
              <a:rPr lang="id-ID" sz="1400" b="1" dirty="0" smtClean="0">
                <a:latin typeface="Tahoma" pitchFamily="34" charset="0"/>
              </a:rPr>
              <a:t>213</a:t>
            </a:r>
            <a:r>
              <a:rPr lang="en-US" sz="1400" b="1" dirty="0" smtClean="0">
                <a:latin typeface="Tahoma" pitchFamily="34" charset="0"/>
              </a:rPr>
              <a:t>,5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32775" name="Text Box 80"/>
          <p:cNvSpPr txBox="1">
            <a:spLocks noChangeArrowheads="1"/>
          </p:cNvSpPr>
          <p:nvPr/>
        </p:nvSpPr>
        <p:spPr bwMode="auto">
          <a:xfrm>
            <a:off x="762000" y="166687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Ukuran Pemusatan 					Bab 3</a:t>
            </a:r>
          </a:p>
        </p:txBody>
      </p:sp>
      <p:pic>
        <p:nvPicPr>
          <p:cNvPr id="18434" name="Picture 2" descr="D:\Statistika 1\Contoh 3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76400"/>
            <a:ext cx="4583575" cy="2855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2E4592-EB8E-403E-9A15-DBB66410C04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685800" y="3124200"/>
            <a:ext cx="72390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chemeClr val="bg1"/>
                </a:solidFill>
                <a:latin typeface="Tahoma" pitchFamily="34" charset="0"/>
              </a:rPr>
              <a:t>TERIMA KASIH</a:t>
            </a:r>
            <a:endParaRPr lang="en-US" sz="320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498E18-5535-4320-B7FC-EFFBAD616F1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1"/>
                </a:solidFill>
                <a:latin typeface="Tahoma" pitchFamily="34" charset="0"/>
              </a:rPr>
              <a:t>PENGANTAR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5" name="Text Box 22"/>
          <p:cNvSpPr txBox="1">
            <a:spLocks noChangeArrowheads="1"/>
          </p:cNvSpPr>
          <p:nvPr/>
        </p:nvSpPr>
        <p:spPr bwMode="auto">
          <a:xfrm>
            <a:off x="457200" y="1981200"/>
            <a:ext cx="82296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Tx/>
              <a:buChar char="•"/>
            </a:pPr>
            <a:r>
              <a:rPr lang="id-ID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Ukuran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Pemusatan</a:t>
            </a:r>
            <a:r>
              <a:rPr lang="en-US" sz="2200" b="1" dirty="0">
                <a:cs typeface="Arial" charset="0"/>
              </a:rPr>
              <a:t> </a:t>
            </a:r>
          </a:p>
          <a:p>
            <a:pPr marL="457200" indent="-457200" eaLnBrk="1" hangingPunct="1"/>
            <a:r>
              <a:rPr lang="en-US" sz="2200" b="1" dirty="0">
                <a:cs typeface="Arial" charset="0"/>
              </a:rPr>
              <a:t>	</a:t>
            </a:r>
            <a:r>
              <a:rPr lang="en-US" sz="2200" dirty="0" err="1">
                <a:latin typeface="Tahoma" pitchFamily="34" charset="0"/>
                <a:cs typeface="Arial" charset="0"/>
              </a:rPr>
              <a:t>Nilai</a:t>
            </a:r>
            <a:r>
              <a:rPr lang="en-US" sz="2200" dirty="0">
                <a:latin typeface="Tahoma" pitchFamily="34" charset="0"/>
                <a:cs typeface="Arial" charset="0"/>
              </a:rPr>
              <a:t> </a:t>
            </a:r>
            <a:r>
              <a:rPr lang="en-US" sz="2200" dirty="0" err="1">
                <a:latin typeface="Tahoma" pitchFamily="34" charset="0"/>
                <a:cs typeface="Arial" charset="0"/>
              </a:rPr>
              <a:t>tunggal</a:t>
            </a:r>
            <a:r>
              <a:rPr lang="en-US" sz="2200" dirty="0">
                <a:latin typeface="Tahoma" pitchFamily="34" charset="0"/>
                <a:cs typeface="Arial" charset="0"/>
              </a:rPr>
              <a:t> yang </a:t>
            </a:r>
            <a:r>
              <a:rPr lang="en-US" sz="2200" dirty="0" err="1">
                <a:latin typeface="Tahoma" pitchFamily="34" charset="0"/>
                <a:cs typeface="Arial" charset="0"/>
              </a:rPr>
              <a:t>mewakili</a:t>
            </a:r>
            <a:r>
              <a:rPr lang="en-US" sz="2200" dirty="0">
                <a:latin typeface="Tahoma" pitchFamily="34" charset="0"/>
                <a:cs typeface="Arial" charset="0"/>
              </a:rPr>
              <a:t> </a:t>
            </a:r>
            <a:r>
              <a:rPr lang="en-US" sz="2200" dirty="0" err="1">
                <a:latin typeface="Tahoma" pitchFamily="34" charset="0"/>
                <a:cs typeface="Arial" charset="0"/>
              </a:rPr>
              <a:t>suatu</a:t>
            </a:r>
            <a:r>
              <a:rPr lang="en-US" sz="2200" dirty="0">
                <a:latin typeface="Tahoma" pitchFamily="34" charset="0"/>
                <a:cs typeface="Arial" charset="0"/>
              </a:rPr>
              <a:t> </a:t>
            </a:r>
            <a:r>
              <a:rPr lang="en-US" sz="2200" dirty="0" err="1">
                <a:latin typeface="Tahoma" pitchFamily="34" charset="0"/>
                <a:cs typeface="Arial" charset="0"/>
              </a:rPr>
              <a:t>kumpulan</a:t>
            </a:r>
            <a:r>
              <a:rPr lang="en-US" sz="2200" dirty="0">
                <a:latin typeface="Tahoma" pitchFamily="34" charset="0"/>
                <a:cs typeface="Arial" charset="0"/>
              </a:rPr>
              <a:t> data </a:t>
            </a:r>
            <a:r>
              <a:rPr lang="en-US" sz="2200" dirty="0" err="1">
                <a:latin typeface="Tahoma" pitchFamily="34" charset="0"/>
                <a:cs typeface="Arial" charset="0"/>
              </a:rPr>
              <a:t>dan</a:t>
            </a:r>
            <a:r>
              <a:rPr lang="en-US" sz="2200" dirty="0">
                <a:latin typeface="Tahoma" pitchFamily="34" charset="0"/>
                <a:cs typeface="Arial" charset="0"/>
              </a:rPr>
              <a:t> </a:t>
            </a:r>
            <a:r>
              <a:rPr lang="en-US" sz="2200" dirty="0" err="1">
                <a:latin typeface="Tahoma" pitchFamily="34" charset="0"/>
                <a:cs typeface="Arial" charset="0"/>
              </a:rPr>
              <a:t>menunjukkan</a:t>
            </a:r>
            <a:r>
              <a:rPr lang="en-US" sz="2200" dirty="0">
                <a:latin typeface="Tahoma" pitchFamily="34" charset="0"/>
                <a:cs typeface="Arial" charset="0"/>
              </a:rPr>
              <a:t> </a:t>
            </a:r>
            <a:r>
              <a:rPr lang="en-US" sz="2200" dirty="0" err="1">
                <a:latin typeface="Tahoma" pitchFamily="34" charset="0"/>
                <a:cs typeface="Arial" charset="0"/>
              </a:rPr>
              <a:t>karakteristik</a:t>
            </a:r>
            <a:r>
              <a:rPr lang="en-US" sz="2200" dirty="0">
                <a:latin typeface="Tahoma" pitchFamily="34" charset="0"/>
                <a:cs typeface="Arial" charset="0"/>
              </a:rPr>
              <a:t> </a:t>
            </a:r>
            <a:r>
              <a:rPr lang="en-US" sz="2200" dirty="0" err="1">
                <a:latin typeface="Tahoma" pitchFamily="34" charset="0"/>
                <a:cs typeface="Arial" charset="0"/>
              </a:rPr>
              <a:t>dari</a:t>
            </a:r>
            <a:r>
              <a:rPr lang="en-US" sz="2200" dirty="0">
                <a:latin typeface="Tahoma" pitchFamily="34" charset="0"/>
                <a:cs typeface="Arial" charset="0"/>
              </a:rPr>
              <a:t> data. </a:t>
            </a:r>
            <a:r>
              <a:rPr lang="en-US" sz="2200" dirty="0" err="1">
                <a:latin typeface="Tahoma" pitchFamily="34" charset="0"/>
                <a:cs typeface="Arial" charset="0"/>
              </a:rPr>
              <a:t>Ukuran</a:t>
            </a:r>
            <a:r>
              <a:rPr lang="en-US" sz="2200" dirty="0">
                <a:latin typeface="Tahoma" pitchFamily="34" charset="0"/>
                <a:cs typeface="Arial" charset="0"/>
              </a:rPr>
              <a:t> </a:t>
            </a:r>
            <a:r>
              <a:rPr lang="en-US" sz="2200" dirty="0" err="1">
                <a:latin typeface="Tahoma" pitchFamily="34" charset="0"/>
                <a:cs typeface="Arial" charset="0"/>
              </a:rPr>
              <a:t>pemusatan</a:t>
            </a:r>
            <a:r>
              <a:rPr lang="en-US" sz="2200" dirty="0">
                <a:latin typeface="Tahoma" pitchFamily="34" charset="0"/>
                <a:cs typeface="Arial" charset="0"/>
              </a:rPr>
              <a:t> </a:t>
            </a:r>
            <a:r>
              <a:rPr lang="en-US" sz="2200" dirty="0" err="1">
                <a:latin typeface="Tahoma" pitchFamily="34" charset="0"/>
                <a:cs typeface="Arial" charset="0"/>
              </a:rPr>
              <a:t>menunjukkan</a:t>
            </a:r>
            <a:r>
              <a:rPr lang="en-US" sz="2200" dirty="0">
                <a:latin typeface="Tahoma" pitchFamily="34" charset="0"/>
                <a:cs typeface="Arial" charset="0"/>
              </a:rPr>
              <a:t> </a:t>
            </a:r>
            <a:r>
              <a:rPr lang="en-US" sz="2200" dirty="0" err="1">
                <a:latin typeface="Tahoma" pitchFamily="34" charset="0"/>
                <a:cs typeface="Arial" charset="0"/>
              </a:rPr>
              <a:t>pusat</a:t>
            </a:r>
            <a:r>
              <a:rPr lang="en-US" sz="2200" dirty="0">
                <a:latin typeface="Tahoma" pitchFamily="34" charset="0"/>
                <a:cs typeface="Arial" charset="0"/>
              </a:rPr>
              <a:t> </a:t>
            </a:r>
            <a:r>
              <a:rPr lang="en-US" sz="2200" dirty="0" err="1">
                <a:latin typeface="Tahoma" pitchFamily="34" charset="0"/>
                <a:cs typeface="Arial" charset="0"/>
              </a:rPr>
              <a:t>dari</a:t>
            </a:r>
            <a:r>
              <a:rPr lang="en-US" sz="2200" dirty="0">
                <a:latin typeface="Tahoma" pitchFamily="34" charset="0"/>
                <a:cs typeface="Arial" charset="0"/>
              </a:rPr>
              <a:t> </a:t>
            </a:r>
            <a:r>
              <a:rPr lang="en-US" sz="2200" dirty="0" err="1">
                <a:latin typeface="Tahoma" pitchFamily="34" charset="0"/>
                <a:cs typeface="Arial" charset="0"/>
              </a:rPr>
              <a:t>nilai</a:t>
            </a:r>
            <a:r>
              <a:rPr lang="en-US" sz="2200" dirty="0">
                <a:latin typeface="Tahoma" pitchFamily="34" charset="0"/>
                <a:cs typeface="Arial" charset="0"/>
              </a:rPr>
              <a:t> data.</a:t>
            </a:r>
            <a:r>
              <a:rPr lang="en-US" sz="2200" dirty="0">
                <a:latin typeface="Tahoma" pitchFamily="34" charset="0"/>
              </a:rPr>
              <a:t> </a:t>
            </a:r>
          </a:p>
          <a:p>
            <a:pPr marL="457200" indent="-457200" eaLnBrk="1" hangingPunct="1"/>
            <a:endParaRPr lang="en-US" sz="2200" dirty="0">
              <a:latin typeface="Tahoma" pitchFamily="34" charset="0"/>
            </a:endParaRPr>
          </a:p>
          <a:p>
            <a:pPr marL="457200" indent="-457200" eaLnBrk="1" hangingPunct="1">
              <a:buFontTx/>
              <a:buChar char="•"/>
            </a:pP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Contoh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pemakaian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ukuran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pemusatan</a:t>
            </a:r>
            <a:endParaRPr lang="en-US" sz="2200" b="1" dirty="0">
              <a:solidFill>
                <a:schemeClr val="accent1"/>
              </a:solidFill>
              <a:latin typeface="Tahoma" pitchFamily="34" charset="0"/>
              <a:cs typeface="Arial" charset="0"/>
            </a:endParaRPr>
          </a:p>
          <a:p>
            <a:pPr marL="914400" indent="-457200" eaLnBrk="1" hangingPunct="1">
              <a:tabLst>
                <a:tab pos="914400" algn="l"/>
              </a:tabLst>
            </a:pPr>
            <a:r>
              <a:rPr lang="en-US" sz="2200" dirty="0" smtClean="0">
                <a:latin typeface="Tahoma" pitchFamily="34" charset="0"/>
              </a:rPr>
              <a:t>(</a:t>
            </a:r>
            <a:r>
              <a:rPr lang="en-US" sz="2200" dirty="0">
                <a:latin typeface="Tahoma" pitchFamily="34" charset="0"/>
              </a:rPr>
              <a:t>a) </a:t>
            </a:r>
            <a:r>
              <a:rPr lang="en-US" sz="2200" dirty="0" err="1" smtClean="0">
                <a:latin typeface="Tahoma" pitchFamily="34" charset="0"/>
              </a:rPr>
              <a:t>Berapa</a:t>
            </a:r>
            <a:r>
              <a:rPr lang="en-US" sz="2200" dirty="0" smtClean="0">
                <a:latin typeface="Tahoma" pitchFamily="34" charset="0"/>
              </a:rPr>
              <a:t> </a:t>
            </a:r>
            <a:r>
              <a:rPr lang="en-US" sz="2200" dirty="0">
                <a:latin typeface="Tahoma" pitchFamily="34" charset="0"/>
              </a:rPr>
              <a:t>rata-rata </a:t>
            </a:r>
            <a:r>
              <a:rPr lang="en-US" sz="2200" dirty="0" err="1" smtClean="0">
                <a:latin typeface="Tahoma" pitchFamily="34" charset="0"/>
              </a:rPr>
              <a:t>aset</a:t>
            </a:r>
            <a:r>
              <a:rPr lang="en-US" sz="2200" dirty="0" smtClean="0">
                <a:latin typeface="Tahoma" pitchFamily="34" charset="0"/>
              </a:rPr>
              <a:t> Bank </a:t>
            </a:r>
            <a:r>
              <a:rPr lang="en-US" sz="2200" dirty="0" err="1" smtClean="0">
                <a:latin typeface="Tahoma" pitchFamily="34" charset="0"/>
              </a:rPr>
              <a:t>pada</a:t>
            </a:r>
            <a:r>
              <a:rPr lang="en-US" sz="2200" dirty="0" smtClean="0">
                <a:latin typeface="Tahoma" pitchFamily="34" charset="0"/>
              </a:rPr>
              <a:t> 2011?</a:t>
            </a:r>
            <a:endParaRPr lang="en-US" sz="2200" dirty="0">
              <a:latin typeface="Tahoma" pitchFamily="34" charset="0"/>
            </a:endParaRPr>
          </a:p>
          <a:p>
            <a:pPr marL="914400" indent="-457200" eaLnBrk="1" hangingPunct="1"/>
            <a:r>
              <a:rPr lang="en-US" sz="2200" dirty="0" smtClean="0">
                <a:latin typeface="Tahoma" pitchFamily="34" charset="0"/>
              </a:rPr>
              <a:t>(</a:t>
            </a:r>
            <a:r>
              <a:rPr lang="en-US" sz="2200" dirty="0">
                <a:latin typeface="Tahoma" pitchFamily="34" charset="0"/>
              </a:rPr>
              <a:t>b) </a:t>
            </a:r>
            <a:r>
              <a:rPr lang="en-US" sz="2200" dirty="0" err="1">
                <a:latin typeface="Tahoma" pitchFamily="34" charset="0"/>
              </a:rPr>
              <a:t>Berapa</a:t>
            </a:r>
            <a:r>
              <a:rPr lang="en-US" sz="2200" dirty="0">
                <a:latin typeface="Tahoma" pitchFamily="34" charset="0"/>
              </a:rPr>
              <a:t> rata-rata </a:t>
            </a:r>
            <a:r>
              <a:rPr lang="en-US" sz="2200" dirty="0" err="1" smtClean="0">
                <a:latin typeface="Tahoma" pitchFamily="34" charset="0"/>
              </a:rPr>
              <a:t>jumlah</a:t>
            </a:r>
            <a:r>
              <a:rPr lang="en-US" sz="2200" dirty="0" smtClean="0">
                <a:latin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</a:rPr>
              <a:t>kredit</a:t>
            </a:r>
            <a:r>
              <a:rPr lang="en-US" sz="2200" dirty="0" smtClean="0">
                <a:latin typeface="Tahoma" pitchFamily="34" charset="0"/>
              </a:rPr>
              <a:t> yang </a:t>
            </a:r>
            <a:r>
              <a:rPr lang="en-US" sz="2200" dirty="0" err="1" smtClean="0">
                <a:latin typeface="Tahoma" pitchFamily="34" charset="0"/>
              </a:rPr>
              <a:t>disalurkan</a:t>
            </a:r>
            <a:r>
              <a:rPr lang="en-US" sz="2200" dirty="0" smtClean="0">
                <a:latin typeface="Tahoma" pitchFamily="34" charset="0"/>
              </a:rPr>
              <a:t> bank </a:t>
            </a:r>
            <a:r>
              <a:rPr lang="en-US" sz="2200" dirty="0" err="1" smtClean="0">
                <a:latin typeface="Tahoma" pitchFamily="34" charset="0"/>
              </a:rPr>
              <a:t>sepanjang</a:t>
            </a:r>
            <a:r>
              <a:rPr lang="en-US" sz="2200" dirty="0" smtClean="0">
                <a:latin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</a:rPr>
              <a:t>periode</a:t>
            </a:r>
            <a:r>
              <a:rPr lang="en-US" sz="2200" dirty="0" smtClean="0">
                <a:latin typeface="Tahoma" pitchFamily="34" charset="0"/>
              </a:rPr>
              <a:t> 2012?</a:t>
            </a:r>
            <a:endParaRPr lang="en-US" sz="2200" dirty="0">
              <a:latin typeface="Tahoma" pitchFamily="34" charset="0"/>
            </a:endParaRPr>
          </a:p>
          <a:p>
            <a:pPr marL="914400" indent="-457200" eaLnBrk="1" hangingPunct="1"/>
            <a:r>
              <a:rPr lang="en-US" sz="2200" dirty="0" smtClean="0">
                <a:latin typeface="Tahoma" pitchFamily="34" charset="0"/>
              </a:rPr>
              <a:t>(</a:t>
            </a:r>
            <a:r>
              <a:rPr lang="en-US" sz="2200" dirty="0">
                <a:latin typeface="Tahoma" pitchFamily="34" charset="0"/>
              </a:rPr>
              <a:t>c) </a:t>
            </a:r>
            <a:r>
              <a:rPr lang="en-US" sz="2200" dirty="0" err="1">
                <a:latin typeface="Tahoma" pitchFamily="34" charset="0"/>
              </a:rPr>
              <a:t>Berapa</a:t>
            </a:r>
            <a:r>
              <a:rPr lang="en-US" sz="2200" dirty="0">
                <a:latin typeface="Tahoma" pitchFamily="34" charset="0"/>
              </a:rPr>
              <a:t> rata-rata </a:t>
            </a:r>
            <a:r>
              <a:rPr lang="en-US" sz="2200" dirty="0" err="1" smtClean="0">
                <a:latin typeface="Tahoma" pitchFamily="34" charset="0"/>
              </a:rPr>
              <a:t>tingkat</a:t>
            </a:r>
            <a:r>
              <a:rPr lang="en-US" sz="2200" dirty="0" smtClean="0">
                <a:latin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</a:rPr>
              <a:t>inflasi</a:t>
            </a:r>
            <a:r>
              <a:rPr lang="en-US" sz="2200" dirty="0" smtClean="0">
                <a:latin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</a:rPr>
              <a:t>pada</a:t>
            </a:r>
            <a:r>
              <a:rPr lang="en-US" sz="2200" dirty="0" smtClean="0">
                <a:latin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</a:rPr>
              <a:t>tahun</a:t>
            </a:r>
            <a:r>
              <a:rPr lang="en-US" sz="2200" dirty="0" smtClean="0">
                <a:latin typeface="Tahoma" pitchFamily="34" charset="0"/>
              </a:rPr>
              <a:t> 2012 </a:t>
            </a:r>
            <a:r>
              <a:rPr lang="en-US" sz="2200" dirty="0" err="1" smtClean="0">
                <a:latin typeface="Tahoma" pitchFamily="34" charset="0"/>
              </a:rPr>
              <a:t>di</a:t>
            </a:r>
            <a:r>
              <a:rPr lang="en-US" sz="2200" dirty="0" smtClean="0">
                <a:latin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</a:rPr>
              <a:t>beberapa</a:t>
            </a:r>
            <a:r>
              <a:rPr lang="en-US" sz="2200" dirty="0" smtClean="0">
                <a:latin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</a:rPr>
              <a:t>negara</a:t>
            </a:r>
            <a:r>
              <a:rPr lang="en-US" sz="2200" dirty="0" smtClean="0">
                <a:latin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</a:rPr>
              <a:t>Asean</a:t>
            </a:r>
            <a:r>
              <a:rPr lang="en-US" sz="2200" dirty="0" smtClean="0">
                <a:latin typeface="Tahoma" pitchFamily="34" charset="0"/>
              </a:rPr>
              <a:t>?</a:t>
            </a:r>
          </a:p>
          <a:p>
            <a:pPr marL="914400" indent="-457200" eaLnBrk="1" hangingPunct="1"/>
            <a:r>
              <a:rPr lang="en-US" sz="2200" dirty="0" smtClean="0">
                <a:latin typeface="Tahoma" pitchFamily="34" charset="0"/>
              </a:rPr>
              <a:t>(d) </a:t>
            </a:r>
            <a:r>
              <a:rPr lang="en-US" sz="2200" dirty="0" err="1" smtClean="0">
                <a:latin typeface="Tahoma" pitchFamily="34" charset="0"/>
              </a:rPr>
              <a:t>Berapa</a:t>
            </a:r>
            <a:r>
              <a:rPr lang="en-US" sz="2200" dirty="0" smtClean="0">
                <a:latin typeface="Tahoma" pitchFamily="34" charset="0"/>
              </a:rPr>
              <a:t> rata-rata NPL </a:t>
            </a:r>
            <a:r>
              <a:rPr lang="en-US" sz="2200" dirty="0" err="1" smtClean="0">
                <a:latin typeface="Tahoma" pitchFamily="34" charset="0"/>
              </a:rPr>
              <a:t>perbankan</a:t>
            </a:r>
            <a:r>
              <a:rPr lang="en-US" sz="2200" dirty="0" smtClean="0">
                <a:latin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</a:rPr>
              <a:t>dikaitkan</a:t>
            </a:r>
            <a:r>
              <a:rPr lang="en-US" sz="2200" dirty="0" smtClean="0">
                <a:latin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</a:rPr>
              <a:t>dengan</a:t>
            </a:r>
            <a:r>
              <a:rPr lang="en-US" sz="2200" dirty="0" smtClean="0">
                <a:latin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</a:rPr>
              <a:t>jumlah</a:t>
            </a:r>
            <a:r>
              <a:rPr lang="en-US" sz="2200" dirty="0" smtClean="0">
                <a:latin typeface="Tahoma" pitchFamily="34" charset="0"/>
              </a:rPr>
              <a:t> modal yang </a:t>
            </a:r>
            <a:r>
              <a:rPr lang="en-US" sz="2200" dirty="0" err="1" smtClean="0">
                <a:latin typeface="Tahoma" pitchFamily="34" charset="0"/>
              </a:rPr>
              <a:t>dimiliki</a:t>
            </a:r>
            <a:r>
              <a:rPr lang="en-US" sz="2200" dirty="0" smtClean="0">
                <a:latin typeface="Tahoma" pitchFamily="34" charset="0"/>
              </a:rPr>
              <a:t>?</a:t>
            </a:r>
            <a:endParaRPr lang="en-US" sz="2200" dirty="0">
              <a:latin typeface="Tahoma" pitchFamily="34" charset="0"/>
            </a:endParaRPr>
          </a:p>
        </p:txBody>
      </p:sp>
      <p:sp>
        <p:nvSpPr>
          <p:cNvPr id="10246" name="Text Box 23"/>
          <p:cNvSpPr txBox="1">
            <a:spLocks noChangeArrowheads="1"/>
          </p:cNvSpPr>
          <p:nvPr/>
        </p:nvSpPr>
        <p:spPr bwMode="auto">
          <a:xfrm>
            <a:off x="762000" y="1524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3</a:t>
            </a:r>
            <a:endParaRPr lang="en-US" sz="2000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273B7F-F418-48D1-B58F-D6C78583E5B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29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23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1"/>
                </a:solidFill>
                <a:latin typeface="Tahoma" pitchFamily="34" charset="0"/>
              </a:rPr>
              <a:t>RATA-RATA HITUNG</a:t>
            </a: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8534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Rata-Rata Hitung Sampel</a:t>
            </a:r>
          </a:p>
          <a:p>
            <a:pPr marL="457200" indent="-457200" eaLnBrk="1" hangingPunct="1">
              <a:buFontTx/>
              <a:buChar char="•"/>
            </a:pPr>
            <a:endParaRPr lang="en-US" sz="2400" b="1">
              <a:latin typeface="Tahoma" pitchFamily="34" charset="0"/>
            </a:endParaRPr>
          </a:p>
          <a:p>
            <a:pPr marL="457200" indent="-457200" eaLnBrk="1" hangingPunct="1"/>
            <a:r>
              <a:rPr lang="en-US" sz="2400" b="1">
                <a:latin typeface="Tahoma" pitchFamily="34" charset="0"/>
                <a:sym typeface="Symbol" pitchFamily="82" charset="2"/>
              </a:rPr>
              <a:t>			</a:t>
            </a:r>
          </a:p>
          <a:p>
            <a:pPr marL="457200" indent="-457200" eaLnBrk="1" hangingPunct="1">
              <a:buFontTx/>
              <a:buChar char="•"/>
            </a:pPr>
            <a:endParaRPr lang="en-US" sz="2400" b="1">
              <a:latin typeface="Tahoma" pitchFamily="34" charset="0"/>
              <a:sym typeface="Symbol" pitchFamily="82" charset="2"/>
            </a:endParaRPr>
          </a:p>
          <a:p>
            <a:pPr marL="457200" indent="-457200" eaLnBrk="1" hangingPunct="1">
              <a:buFontTx/>
              <a:buChar char="•"/>
            </a:pPr>
            <a:endParaRPr lang="en-US" sz="2400" b="1">
              <a:latin typeface="Tahoma" pitchFamily="34" charset="0"/>
              <a:sym typeface="Symbol" pitchFamily="82" charset="2"/>
            </a:endParaRPr>
          </a:p>
          <a:p>
            <a:pPr marL="457200" indent="-457200" eaLnBrk="1" hangingPunct="1">
              <a:buFontTx/>
              <a:buChar char="•"/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  <a:sym typeface="Symbol" pitchFamily="82" charset="2"/>
              </a:rPr>
              <a:t>Rata-Rata Hitung Populasi</a:t>
            </a:r>
          </a:p>
          <a:p>
            <a:pPr marL="457200" indent="-457200" eaLnBrk="1" hangingPunct="1"/>
            <a:endParaRPr lang="en-US" sz="2400" b="1">
              <a:solidFill>
                <a:schemeClr val="accent1"/>
              </a:solidFill>
              <a:latin typeface="Tahoma" pitchFamily="34" charset="0"/>
              <a:sym typeface="Symbol" pitchFamily="82" charset="2"/>
            </a:endParaRPr>
          </a:p>
          <a:p>
            <a:pPr marL="457200" indent="-457200" eaLnBrk="1" hangingPunct="1"/>
            <a:r>
              <a:rPr lang="en-US" sz="2400" b="1">
                <a:latin typeface="Tahoma" pitchFamily="34" charset="0"/>
                <a:sym typeface="Symbol" pitchFamily="82" charset="2"/>
              </a:rPr>
              <a:t>			</a:t>
            </a:r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762000" y="164068"/>
            <a:ext cx="76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3</a:t>
            </a: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1905000" y="4800600"/>
          <a:ext cx="1600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634725" imgH="431613" progId="Equation.3">
                  <p:embed/>
                </p:oleObj>
              </mc:Choice>
              <mc:Fallback>
                <p:oleObj name="Equation" r:id="rId3" imgW="634725" imgH="431613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00600"/>
                        <a:ext cx="1600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/>
          <p:cNvGraphicFramePr>
            <a:graphicFrameLocks noChangeAspect="1"/>
          </p:cNvGraphicFramePr>
          <p:nvPr/>
        </p:nvGraphicFramePr>
        <p:xfrm>
          <a:off x="1905000" y="2895600"/>
          <a:ext cx="13716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647700" imgH="431800" progId="Equation.3">
                  <p:embed/>
                </p:oleObj>
              </mc:Choice>
              <mc:Fallback>
                <p:oleObj name="Equation" r:id="rId5" imgW="647700" imgH="4318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95600"/>
                        <a:ext cx="13716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55A710-40A6-49CE-96CD-DF3BA4D346E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85800" y="914400"/>
            <a:ext cx="7239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chemeClr val="accent1"/>
                </a:solidFill>
                <a:latin typeface="Tahoma" pitchFamily="34" charset="0"/>
              </a:rPr>
              <a:t>CONTOH RATA-RATA HITUNG POPULASI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1371600" y="1219200"/>
            <a:ext cx="708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/>
            <a:r>
              <a:rPr lang="en-US" sz="1400" b="1">
                <a:latin typeface="Tahoma" pitchFamily="34" charset="0"/>
              </a:rPr>
              <a:t> </a:t>
            </a:r>
          </a:p>
        </p:txBody>
      </p:sp>
      <p:sp>
        <p:nvSpPr>
          <p:cNvPr id="11273" name="Text Box 209"/>
          <p:cNvSpPr txBox="1">
            <a:spLocks noChangeArrowheads="1"/>
          </p:cNvSpPr>
          <p:nvPr/>
        </p:nvSpPr>
        <p:spPr bwMode="auto">
          <a:xfrm>
            <a:off x="1066800" y="1447800"/>
            <a:ext cx="632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200" b="1" dirty="0" smtClean="0">
                <a:latin typeface="Tahoma" pitchFamily="34" charset="0"/>
                <a:sym typeface="Symbol" pitchFamily="82" charset="2"/>
              </a:rPr>
              <a:t>= ∑X/N = 1.339,9/5 = 267,98</a:t>
            </a:r>
            <a:endParaRPr lang="en-US" sz="2200" dirty="0">
              <a:latin typeface="Tahoma" pitchFamily="34" charset="0"/>
            </a:endParaRPr>
          </a:p>
        </p:txBody>
      </p:sp>
      <p:sp>
        <p:nvSpPr>
          <p:cNvPr id="11274" name="Text Box 210"/>
          <p:cNvSpPr txBox="1">
            <a:spLocks noChangeArrowheads="1"/>
          </p:cNvSpPr>
          <p:nvPr/>
        </p:nvSpPr>
        <p:spPr bwMode="auto">
          <a:xfrm>
            <a:off x="762000" y="166688"/>
            <a:ext cx="762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</a:t>
            </a:r>
            <a:r>
              <a:rPr lang="en-US" sz="1400" b="1" dirty="0">
                <a:latin typeface="Tahoma" pitchFamily="34" charset="0"/>
              </a:rPr>
              <a:t>				</a:t>
            </a:r>
            <a:r>
              <a:rPr lang="en-US" sz="1400" b="1" dirty="0" err="1">
                <a:latin typeface="Tahoma" pitchFamily="34" charset="0"/>
              </a:rPr>
              <a:t>Bab</a:t>
            </a:r>
            <a:r>
              <a:rPr lang="en-US" sz="1400" b="1" dirty="0">
                <a:latin typeface="Tahoma" pitchFamily="34" charset="0"/>
              </a:rPr>
              <a:t> 3</a:t>
            </a:r>
          </a:p>
        </p:txBody>
      </p:sp>
      <p:pic>
        <p:nvPicPr>
          <p:cNvPr id="6146" name="Picture 2" descr="D:\Statistika 1\contoh 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76" y="2165603"/>
            <a:ext cx="8674924" cy="3549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519E40-FF06-4202-87E4-713876A182B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239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chemeClr val="accent1"/>
                </a:solidFill>
                <a:latin typeface="Tahoma" pitchFamily="34" charset="0"/>
              </a:rPr>
              <a:t>CONTOH RATA-RATA HITUNG SAMPEL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371600" y="1219200"/>
            <a:ext cx="708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/>
            <a:r>
              <a:rPr lang="en-US" sz="1600" b="1">
                <a:latin typeface="Tahoma" pitchFamily="34" charset="0"/>
              </a:rPr>
              <a:t> </a:t>
            </a:r>
          </a:p>
        </p:txBody>
      </p:sp>
      <p:sp>
        <p:nvSpPr>
          <p:cNvPr id="12294" name="Text Box 209"/>
          <p:cNvSpPr txBox="1">
            <a:spLocks noChangeArrowheads="1"/>
          </p:cNvSpPr>
          <p:nvPr/>
        </p:nvSpPr>
        <p:spPr bwMode="auto">
          <a:xfrm>
            <a:off x="1143000" y="1600200"/>
            <a:ext cx="6934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200" b="1" dirty="0">
                <a:latin typeface="Tahoma" pitchFamily="34" charset="0"/>
                <a:sym typeface="Symbol" pitchFamily="82" charset="2"/>
              </a:rPr>
              <a:t>X	= </a:t>
            </a:r>
            <a:r>
              <a:rPr lang="en-US" sz="2200" b="1" dirty="0" smtClean="0">
                <a:latin typeface="Tahoma" pitchFamily="34" charset="0"/>
                <a:sym typeface="Symbol" pitchFamily="82" charset="2"/>
              </a:rPr>
              <a:t>∑X/n </a:t>
            </a:r>
            <a:r>
              <a:rPr lang="en-US" sz="2200" b="1" dirty="0">
                <a:latin typeface="Tahoma" pitchFamily="34" charset="0"/>
                <a:sym typeface="Symbol" pitchFamily="82" charset="2"/>
              </a:rPr>
              <a:t>= </a:t>
            </a:r>
            <a:r>
              <a:rPr lang="en-US" sz="2200" b="1" dirty="0" smtClean="0">
                <a:latin typeface="Tahoma" pitchFamily="34" charset="0"/>
                <a:sym typeface="Symbol" pitchFamily="82" charset="2"/>
              </a:rPr>
              <a:t>1.252.058,49/11 </a:t>
            </a:r>
            <a:r>
              <a:rPr lang="en-US" sz="2200" b="1" dirty="0">
                <a:latin typeface="Tahoma" pitchFamily="34" charset="0"/>
                <a:sym typeface="Symbol" pitchFamily="82" charset="2"/>
              </a:rPr>
              <a:t>= </a:t>
            </a:r>
            <a:r>
              <a:rPr lang="en-US" sz="2200" b="1" dirty="0" smtClean="0">
                <a:latin typeface="Tahoma" pitchFamily="34" charset="0"/>
                <a:sym typeface="Symbol" pitchFamily="82" charset="2"/>
              </a:rPr>
              <a:t>113.823,50</a:t>
            </a:r>
            <a:endParaRPr lang="en-US" sz="2200" dirty="0">
              <a:latin typeface="Tahoma" pitchFamily="34" charset="0"/>
            </a:endParaRPr>
          </a:p>
        </p:txBody>
      </p:sp>
      <p:sp>
        <p:nvSpPr>
          <p:cNvPr id="12295" name="Line 210"/>
          <p:cNvSpPr>
            <a:spLocks noChangeShapeType="1"/>
          </p:cNvSpPr>
          <p:nvPr/>
        </p:nvSpPr>
        <p:spPr bwMode="auto">
          <a:xfrm>
            <a:off x="1219200" y="167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297" name="Text Box 334"/>
          <p:cNvSpPr txBox="1">
            <a:spLocks noChangeArrowheads="1"/>
          </p:cNvSpPr>
          <p:nvPr/>
        </p:nvSpPr>
        <p:spPr bwMode="auto">
          <a:xfrm>
            <a:off x="762000" y="166687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3</a:t>
            </a:r>
          </a:p>
        </p:txBody>
      </p:sp>
      <p:pic>
        <p:nvPicPr>
          <p:cNvPr id="7170" name="Picture 2" descr="D:\Statistika 1\Contoh 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398" y="2057400"/>
            <a:ext cx="6416802" cy="4313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ACC93F-D67B-41B4-98AB-A3D0556A53E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4339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6946900" cy="4114800"/>
          </a:xfrm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 err="1" smtClean="0">
                <a:solidFill>
                  <a:schemeClr val="accent1"/>
                </a:solidFill>
              </a:rPr>
              <a:t>Definisi</a:t>
            </a:r>
            <a:r>
              <a:rPr lang="en-US" sz="2400" b="1" dirty="0" smtClean="0">
                <a:solidFill>
                  <a:schemeClr val="accent1"/>
                </a:solidFill>
              </a:rPr>
              <a:t>: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200" dirty="0" smtClean="0"/>
              <a:t>Rata-rata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bobot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kepentingan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setiap</a:t>
            </a:r>
            <a:r>
              <a:rPr lang="en-US" sz="2200" dirty="0" smtClean="0"/>
              <a:t> data </a:t>
            </a:r>
            <a:r>
              <a:rPr lang="en-US" sz="2200" dirty="0" err="1" smtClean="0"/>
              <a:t>berbeda</a:t>
            </a:r>
            <a:r>
              <a:rPr lang="en-US" sz="2200" dirty="0" smtClean="0"/>
              <a:t>. </a:t>
            </a:r>
            <a:r>
              <a:rPr lang="en-US" sz="2200" dirty="0" err="1" smtClean="0"/>
              <a:t>Besar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kecilnya</a:t>
            </a:r>
            <a:r>
              <a:rPr lang="en-US" sz="2200" dirty="0" smtClean="0"/>
              <a:t> </a:t>
            </a:r>
            <a:r>
              <a:rPr lang="en-US" sz="2200" dirty="0" err="1" smtClean="0"/>
              <a:t>bobot</a:t>
            </a:r>
            <a:r>
              <a:rPr lang="en-US" sz="2200" dirty="0" smtClean="0"/>
              <a:t> </a:t>
            </a:r>
            <a:r>
              <a:rPr lang="en-US" sz="2200" dirty="0" err="1" smtClean="0"/>
              <a:t>tergantung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alasan</a:t>
            </a:r>
            <a:r>
              <a:rPr lang="en-US" sz="2200" dirty="0" smtClean="0"/>
              <a:t> </a:t>
            </a:r>
            <a:r>
              <a:rPr lang="en-US" sz="2200" dirty="0" err="1" smtClean="0"/>
              <a:t>ekonomi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teknisnya</a:t>
            </a:r>
            <a:r>
              <a:rPr lang="en-US" sz="2200" dirty="0" smtClean="0"/>
              <a:t>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200" dirty="0" smtClean="0"/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200" b="1" dirty="0" err="1" smtClean="0">
                <a:solidFill>
                  <a:schemeClr val="accent1"/>
                </a:solidFill>
              </a:rPr>
              <a:t>Rumus</a:t>
            </a:r>
            <a:r>
              <a:rPr lang="en-US" sz="2200" b="1" dirty="0" smtClean="0">
                <a:solidFill>
                  <a:schemeClr val="accent1"/>
                </a:solidFill>
              </a:rPr>
              <a:t>: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200" b="1" dirty="0" smtClean="0">
              <a:solidFill>
                <a:schemeClr val="accent1"/>
              </a:solidFill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 smtClean="0"/>
              <a:t>  </a:t>
            </a:r>
            <a:r>
              <a:rPr lang="en-US" sz="1800" b="1" dirty="0" err="1" smtClean="0"/>
              <a:t>Xw</a:t>
            </a:r>
            <a:r>
              <a:rPr lang="en-US" sz="1800" b="1" dirty="0" smtClean="0"/>
              <a:t> = (w1X1 + w2X2 + … + </a:t>
            </a:r>
            <a:r>
              <a:rPr lang="en-US" sz="1800" b="1" dirty="0" err="1" smtClean="0"/>
              <a:t>wnXn</a:t>
            </a:r>
            <a:r>
              <a:rPr lang="en-US" sz="1800" b="1" dirty="0" smtClean="0"/>
              <a:t>)/(w1 + w2 + … +</a:t>
            </a:r>
            <a:r>
              <a:rPr lang="en-US" sz="1800" b="1" dirty="0" err="1" smtClean="0"/>
              <a:t>wn</a:t>
            </a:r>
            <a:r>
              <a:rPr lang="en-US" sz="1800" b="1" dirty="0" smtClean="0"/>
              <a:t>)</a:t>
            </a:r>
          </a:p>
        </p:txBody>
      </p:sp>
      <p:sp>
        <p:nvSpPr>
          <p:cNvPr id="14340" name="Text Box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93038" cy="533400"/>
          </a:xfrm>
          <a:noFill/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</a:rPr>
              <a:t>RATA-RATA HITUNG TERTIMBANG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762000" y="1524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80F3C0-600D-4A31-B7D0-994B74A0744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239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500" b="1" dirty="0" smtClean="0">
                <a:solidFill>
                  <a:schemeClr val="accent1"/>
                </a:solidFill>
                <a:latin typeface="Tahoma" pitchFamily="34" charset="0"/>
              </a:rPr>
              <a:t>CONTOH RATA-RATA </a:t>
            </a:r>
            <a:r>
              <a:rPr lang="en-US" sz="2500" b="1" dirty="0">
                <a:solidFill>
                  <a:schemeClr val="accent1"/>
                </a:solidFill>
                <a:latin typeface="Tahoma" pitchFamily="34" charset="0"/>
              </a:rPr>
              <a:t>HITUNG TERTIMBANG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371600" y="1219200"/>
            <a:ext cx="708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/>
            <a:r>
              <a:rPr lang="en-US" sz="1600" b="1">
                <a:latin typeface="Tahoma" pitchFamily="34" charset="0"/>
              </a:rPr>
              <a:t> </a:t>
            </a:r>
          </a:p>
        </p:txBody>
      </p:sp>
      <p:sp>
        <p:nvSpPr>
          <p:cNvPr id="13398" name="Text Box 405"/>
          <p:cNvSpPr txBox="1">
            <a:spLocks noChangeArrowheads="1"/>
          </p:cNvSpPr>
          <p:nvPr/>
        </p:nvSpPr>
        <p:spPr bwMode="auto">
          <a:xfrm>
            <a:off x="762000" y="166687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Ukuran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Pemusatan</a:t>
            </a:r>
            <a:r>
              <a:rPr lang="en-US" b="1" dirty="0">
                <a:latin typeface="Tahoma" pitchFamily="34" charset="0"/>
              </a:rPr>
              <a:t> 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3</a:t>
            </a:r>
          </a:p>
        </p:txBody>
      </p:sp>
      <p:pic>
        <p:nvPicPr>
          <p:cNvPr id="8194" name="Picture 2" descr="D:\Statistika 1\Contoh 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02823"/>
            <a:ext cx="6781800" cy="5121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614</TotalTime>
  <Words>1179</Words>
  <Application>Microsoft Office PowerPoint</Application>
  <PresentationFormat>On-screen Show (4:3)</PresentationFormat>
  <Paragraphs>414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Civic</vt:lpstr>
      <vt:lpstr>Equation</vt:lpstr>
      <vt:lpstr>Statistika untuk Ekonomi dan Keuangan Modern  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RATA-RATA HITUNG TERTIMBANG</vt:lpstr>
      <vt:lpstr>PowerPoint Presentation</vt:lpstr>
      <vt:lpstr>OUTLINE</vt:lpstr>
      <vt:lpstr>PowerPoint Presentation</vt:lpstr>
      <vt:lpstr>SIFAT RATA-RATA HITUNG</vt:lpstr>
      <vt:lpstr>SIFAT RATA-RATA HITUNG (LANJUTAN)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 untuk Ekonomi dan Keuangan Modern  Edisi 3, Buku 1</dc:title>
  <dc:creator>S4Pro-02</dc:creator>
  <cp:lastModifiedBy>MIAU</cp:lastModifiedBy>
  <cp:revision>98</cp:revision>
  <dcterms:created xsi:type="dcterms:W3CDTF">2015-09-23T07:17:12Z</dcterms:created>
  <dcterms:modified xsi:type="dcterms:W3CDTF">2019-03-04T06:11:19Z</dcterms:modified>
</cp:coreProperties>
</file>