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3" r:id="rId37"/>
    <p:sldId id="291" r:id="rId38"/>
    <p:sldId id="292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44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E69E9-5E6B-40FE-BDD9-18184A25BBB4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B05F3-0942-45AB-846D-49692A85C3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00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70B2E5-D348-47C7-8EC8-84555B77CE0C}" type="slidenum">
              <a:rPr lang="en-US"/>
              <a:pPr/>
              <a:t>30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39571AB-2E08-4E5A-A314-EA68BD2FC7F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39571AB-2E08-4E5A-A314-EA68BD2FC7F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39571AB-2E08-4E5A-A314-EA68BD2FC7FA}" type="datetimeFigureOut">
              <a:rPr lang="en-US" smtClean="0"/>
              <a:pPr/>
              <a:t>3/4/2019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3.emf"/><Relationship Id="rId4" Type="http://schemas.openxmlformats.org/officeDocument/2006/relationships/oleObject" Target="../embeddings/Microsoft_Excel_97-2003_Worksheet1.xls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7.w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2.wmf"/><Relationship Id="rId4" Type="http://schemas.openxmlformats.org/officeDocument/2006/relationships/oleObject" Target="../embeddings/Microsoft_Word_97_-_2003_Document2.doc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dirty="0" err="1" smtClean="0"/>
              <a:t>Statistika</a:t>
            </a:r>
            <a:r>
              <a:rPr lang="en-US" sz="4000" dirty="0" smtClean="0"/>
              <a:t>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Ekonomi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Keuangan</a:t>
            </a:r>
            <a:r>
              <a:rPr lang="en-US" sz="4000" dirty="0" smtClean="0"/>
              <a:t> Modern </a:t>
            </a:r>
            <a:endParaRPr lang="en-US" sz="4000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52400" y="2819400"/>
            <a:ext cx="8839200" cy="3505200"/>
          </a:xfrm>
        </p:spPr>
        <p:txBody>
          <a:bodyPr>
            <a:normAutofit fontScale="92500" lnSpcReduction="10000"/>
          </a:bodyPr>
          <a:lstStyle/>
          <a:p>
            <a:r>
              <a:rPr lang="id-ID" sz="2400" dirty="0" smtClean="0"/>
              <a:t>MIA MUCHIA DESDA, S.Si., mm</a:t>
            </a:r>
          </a:p>
          <a:p>
            <a:endParaRPr lang="id-ID" sz="2400" dirty="0" smtClean="0"/>
          </a:p>
          <a:p>
            <a:endParaRPr lang="id-ID" sz="2400" dirty="0"/>
          </a:p>
          <a:p>
            <a:endParaRPr lang="id-ID" sz="2400" dirty="0" smtClean="0"/>
          </a:p>
          <a:p>
            <a:endParaRPr lang="id-ID" sz="2400" dirty="0"/>
          </a:p>
          <a:p>
            <a:r>
              <a:rPr lang="id-ID" sz="2400" dirty="0" smtClean="0"/>
              <a:t>SEKOLAH TINGGI ILMU EKONOMI (STIE) PASAMAN</a:t>
            </a:r>
          </a:p>
          <a:p>
            <a:r>
              <a:rPr lang="id-ID" sz="2400" dirty="0" smtClean="0"/>
              <a:t>SIMPANG EMPAT</a:t>
            </a:r>
          </a:p>
          <a:p>
            <a:r>
              <a:rPr lang="id-ID" sz="2400" smtClean="0"/>
              <a:t>2018/2019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E5DC57-E4EF-468A-9D1C-F6D31FFA9C56}" type="slidenum">
              <a:rPr lang="en-US"/>
              <a:pPr/>
              <a:t>10</a:t>
            </a:fld>
            <a:endParaRPr lang="en-US"/>
          </a:p>
        </p:txBody>
      </p:sp>
      <p:sp>
        <p:nvSpPr>
          <p:cNvPr id="15363" name="Line 4"/>
          <p:cNvSpPr>
            <a:spLocks noChangeShapeType="1"/>
          </p:cNvSpPr>
          <p:nvPr/>
        </p:nvSpPr>
        <p:spPr bwMode="auto">
          <a:xfrm>
            <a:off x="2590800" y="-5245100"/>
            <a:ext cx="114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4" name="Line 5"/>
          <p:cNvSpPr>
            <a:spLocks noChangeShapeType="1"/>
          </p:cNvSpPr>
          <p:nvPr/>
        </p:nvSpPr>
        <p:spPr bwMode="auto">
          <a:xfrm>
            <a:off x="2590800" y="-5245100"/>
            <a:ext cx="114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5" name="Line 6"/>
          <p:cNvSpPr>
            <a:spLocks noChangeShapeType="1"/>
          </p:cNvSpPr>
          <p:nvPr/>
        </p:nvSpPr>
        <p:spPr bwMode="auto">
          <a:xfrm>
            <a:off x="2476500" y="-5245100"/>
            <a:ext cx="114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6" name="Rectangle 8"/>
          <p:cNvSpPr>
            <a:spLocks noChangeArrowheads="1"/>
          </p:cNvSpPr>
          <p:nvPr/>
        </p:nvSpPr>
        <p:spPr bwMode="auto">
          <a:xfrm>
            <a:off x="6373813" y="1385888"/>
            <a:ext cx="800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sz="2400">
              <a:latin typeface="Tahoma" pitchFamily="34" charset="0"/>
            </a:endParaRPr>
          </a:p>
        </p:txBody>
      </p:sp>
      <p:sp>
        <p:nvSpPr>
          <p:cNvPr id="15367" name="Rectangle 9"/>
          <p:cNvSpPr>
            <a:spLocks noChangeArrowheads="1"/>
          </p:cNvSpPr>
          <p:nvPr/>
        </p:nvSpPr>
        <p:spPr bwMode="auto">
          <a:xfrm>
            <a:off x="9666288" y="-39688"/>
            <a:ext cx="1679575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sz="2400">
              <a:latin typeface="Tahoma" pitchFamily="34" charset="0"/>
            </a:endParaRPr>
          </a:p>
        </p:txBody>
      </p:sp>
      <p:sp>
        <p:nvSpPr>
          <p:cNvPr id="15368" name="Rectangle 10"/>
          <p:cNvSpPr>
            <a:spLocks noChangeArrowheads="1"/>
          </p:cNvSpPr>
          <p:nvPr/>
        </p:nvSpPr>
        <p:spPr bwMode="auto">
          <a:xfrm>
            <a:off x="9666288" y="-39688"/>
            <a:ext cx="1679575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sz="2400">
              <a:latin typeface="Tahoma" pitchFamily="34" charset="0"/>
            </a:endParaRPr>
          </a:p>
        </p:txBody>
      </p:sp>
      <p:sp>
        <p:nvSpPr>
          <p:cNvPr id="15422" name="Text Box 160"/>
          <p:cNvSpPr txBox="1">
            <a:spLocks noChangeArrowheads="1"/>
          </p:cNvSpPr>
          <p:nvPr/>
        </p:nvSpPr>
        <p:spPr bwMode="auto">
          <a:xfrm>
            <a:off x="762000" y="1066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dirty="0" smtClean="0">
                <a:solidFill>
                  <a:schemeClr val="accent1"/>
                </a:solidFill>
                <a:latin typeface="Tahoma" pitchFamily="34" charset="0"/>
              </a:rPr>
              <a:t>CONTOH DEVIASI </a:t>
            </a:r>
            <a:r>
              <a:rPr lang="en-US" sz="2400" b="1" dirty="0">
                <a:solidFill>
                  <a:schemeClr val="accent1"/>
                </a:solidFill>
                <a:latin typeface="Tahoma" pitchFamily="34" charset="0"/>
              </a:rPr>
              <a:t>RATA-RATA</a:t>
            </a:r>
          </a:p>
        </p:txBody>
      </p:sp>
      <p:sp>
        <p:nvSpPr>
          <p:cNvPr id="15423" name="Text Box 164"/>
          <p:cNvSpPr txBox="1">
            <a:spLocks noChangeArrowheads="1"/>
          </p:cNvSpPr>
          <p:nvPr/>
        </p:nvSpPr>
        <p:spPr bwMode="auto">
          <a:xfrm>
            <a:off x="609600" y="2286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Ukuran Penyebaran				                   Bab 4</a:t>
            </a:r>
          </a:p>
        </p:txBody>
      </p:sp>
      <p:grpSp>
        <p:nvGrpSpPr>
          <p:cNvPr id="15373" name="Group 166"/>
          <p:cNvGrpSpPr>
            <a:grpSpLocks/>
          </p:cNvGrpSpPr>
          <p:nvPr/>
        </p:nvGrpSpPr>
        <p:grpSpPr bwMode="auto">
          <a:xfrm>
            <a:off x="1371600" y="2133600"/>
            <a:ext cx="3657600" cy="406400"/>
            <a:chOff x="1776" y="2688"/>
            <a:chExt cx="2304" cy="256"/>
          </a:xfrm>
        </p:grpSpPr>
        <p:sp>
          <p:nvSpPr>
            <p:cNvPr id="15425" name="Text Box 167"/>
            <p:cNvSpPr txBox="1">
              <a:spLocks noChangeArrowheads="1"/>
            </p:cNvSpPr>
            <p:nvPr/>
          </p:nvSpPr>
          <p:spPr bwMode="auto">
            <a:xfrm>
              <a:off x="1776" y="2688"/>
              <a:ext cx="2304" cy="2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 b="1">
                  <a:latin typeface="Tahoma" pitchFamily="34" charset="0"/>
                </a:rPr>
                <a:t>MD = (</a:t>
              </a:r>
              <a:r>
                <a:rPr lang="en-US" sz="2000" b="1">
                  <a:latin typeface="Tahoma" pitchFamily="34" charset="0"/>
                  <a:sym typeface="Symbol" pitchFamily="82" charset="2"/>
                </a:rPr>
                <a:t>|X – X|)/n</a:t>
              </a:r>
              <a:endParaRPr lang="en-US" sz="2000" b="1">
                <a:latin typeface="Tahoma" pitchFamily="34" charset="0"/>
              </a:endParaRPr>
            </a:p>
          </p:txBody>
        </p:sp>
        <p:sp>
          <p:nvSpPr>
            <p:cNvPr id="15426" name="Line 168"/>
            <p:cNvSpPr>
              <a:spLocks noChangeShapeType="1"/>
            </p:cNvSpPr>
            <p:nvPr/>
          </p:nvSpPr>
          <p:spPr bwMode="auto">
            <a:xfrm>
              <a:off x="3216" y="2736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24578" name="Picture 2" descr="D:\Statistika 1\Contoh 4-2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743200"/>
            <a:ext cx="5486400" cy="1759683"/>
          </a:xfrm>
          <a:prstGeom prst="rect">
            <a:avLst/>
          </a:prstGeom>
          <a:noFill/>
        </p:spPr>
      </p:pic>
      <p:pic>
        <p:nvPicPr>
          <p:cNvPr id="24579" name="Picture 3" descr="D:\Statistika 1\Contoh 4-2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4494093"/>
            <a:ext cx="5486400" cy="17543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68804B-9BED-4327-9A2F-FA41D7260100}" type="slidenum">
              <a:rPr lang="en-US"/>
              <a:pPr/>
              <a:t>11</a:t>
            </a:fld>
            <a:endParaRPr lang="en-US"/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762000" y="1066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VARIANS</a:t>
            </a: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6389" name="Line 6"/>
          <p:cNvSpPr>
            <a:spLocks noChangeShapeType="1"/>
          </p:cNvSpPr>
          <p:nvPr/>
        </p:nvSpPr>
        <p:spPr bwMode="auto">
          <a:xfrm>
            <a:off x="2590800" y="-5245100"/>
            <a:ext cx="114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0" name="Line 7"/>
          <p:cNvSpPr>
            <a:spLocks noChangeShapeType="1"/>
          </p:cNvSpPr>
          <p:nvPr/>
        </p:nvSpPr>
        <p:spPr bwMode="auto">
          <a:xfrm>
            <a:off x="2590800" y="-5245100"/>
            <a:ext cx="114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1" name="Line 8"/>
          <p:cNvSpPr>
            <a:spLocks noChangeShapeType="1"/>
          </p:cNvSpPr>
          <p:nvPr/>
        </p:nvSpPr>
        <p:spPr bwMode="auto">
          <a:xfrm>
            <a:off x="2476500" y="-5245100"/>
            <a:ext cx="114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2" name="Rectangle 12"/>
          <p:cNvSpPr>
            <a:spLocks noChangeArrowheads="1"/>
          </p:cNvSpPr>
          <p:nvPr/>
        </p:nvSpPr>
        <p:spPr bwMode="auto">
          <a:xfrm>
            <a:off x="6373813" y="1385888"/>
            <a:ext cx="800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sz="2400">
              <a:latin typeface="Tahoma" pitchFamily="34" charset="0"/>
            </a:endParaRPr>
          </a:p>
        </p:txBody>
      </p:sp>
      <p:sp>
        <p:nvSpPr>
          <p:cNvPr id="16393" name="Rectangle 13"/>
          <p:cNvSpPr>
            <a:spLocks noChangeArrowheads="1"/>
          </p:cNvSpPr>
          <p:nvPr/>
        </p:nvSpPr>
        <p:spPr bwMode="auto">
          <a:xfrm>
            <a:off x="9666288" y="-39688"/>
            <a:ext cx="1679575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sz="2400">
              <a:latin typeface="Tahoma" pitchFamily="34" charset="0"/>
            </a:endParaRPr>
          </a:p>
        </p:txBody>
      </p:sp>
      <p:sp>
        <p:nvSpPr>
          <p:cNvPr id="16394" name="Rectangle 14"/>
          <p:cNvSpPr>
            <a:spLocks noChangeArrowheads="1"/>
          </p:cNvSpPr>
          <p:nvPr/>
        </p:nvSpPr>
        <p:spPr bwMode="auto">
          <a:xfrm>
            <a:off x="9666288" y="-39688"/>
            <a:ext cx="1679575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sz="2400">
              <a:latin typeface="Tahoma" pitchFamily="34" charset="0"/>
            </a:endParaRPr>
          </a:p>
        </p:txBody>
      </p:sp>
      <p:sp>
        <p:nvSpPr>
          <p:cNvPr id="16395" name="Rectangle 295"/>
          <p:cNvSpPr>
            <a:spLocks noChangeArrowheads="1"/>
          </p:cNvSpPr>
          <p:nvPr/>
        </p:nvSpPr>
        <p:spPr bwMode="auto">
          <a:xfrm>
            <a:off x="3314700" y="4038600"/>
            <a:ext cx="2667000" cy="4365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200" b="1" dirty="0">
                <a:latin typeface="Tahoma" pitchFamily="34" charset="0"/>
                <a:sym typeface="Symbol" pitchFamily="82" charset="2"/>
              </a:rPr>
              <a:t></a:t>
            </a:r>
            <a:r>
              <a:rPr lang="en-US" sz="2200" b="1" baseline="30000" dirty="0">
                <a:latin typeface="Tahoma" pitchFamily="34" charset="0"/>
                <a:sym typeface="Symbol" pitchFamily="82" charset="2"/>
              </a:rPr>
              <a:t>2</a:t>
            </a:r>
            <a:r>
              <a:rPr lang="en-US" sz="2200" b="1" dirty="0">
                <a:latin typeface="Tahoma" pitchFamily="34" charset="0"/>
              </a:rPr>
              <a:t> = </a:t>
            </a:r>
            <a:r>
              <a:rPr lang="en-US" sz="2200" b="1" dirty="0">
                <a:latin typeface="Tahoma" pitchFamily="34" charset="0"/>
                <a:sym typeface="Symbol" pitchFamily="82" charset="2"/>
              </a:rPr>
              <a:t>(X – )</a:t>
            </a:r>
            <a:r>
              <a:rPr lang="en-US" b="1" dirty="0">
                <a:latin typeface="Tahoma" pitchFamily="34" charset="0"/>
                <a:sym typeface="Symbol" pitchFamily="82" charset="2"/>
              </a:rPr>
              <a:t>2</a:t>
            </a:r>
            <a:r>
              <a:rPr lang="en-US" sz="2200" b="1" dirty="0">
                <a:latin typeface="Tahoma" pitchFamily="34" charset="0"/>
                <a:sym typeface="Symbol" pitchFamily="82" charset="2"/>
              </a:rPr>
              <a:t>/n</a:t>
            </a:r>
          </a:p>
        </p:txBody>
      </p:sp>
      <p:sp>
        <p:nvSpPr>
          <p:cNvPr id="16396" name="Text Box 296"/>
          <p:cNvSpPr txBox="1">
            <a:spLocks noChangeArrowheads="1"/>
          </p:cNvSpPr>
          <p:nvPr/>
        </p:nvSpPr>
        <p:spPr bwMode="auto">
          <a:xfrm>
            <a:off x="609600" y="2286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Ukuran Penyebaran				                   Bab 4</a:t>
            </a:r>
          </a:p>
        </p:txBody>
      </p:sp>
      <p:sp>
        <p:nvSpPr>
          <p:cNvPr id="16397" name="Text Box 297"/>
          <p:cNvSpPr txBox="1">
            <a:spLocks noChangeArrowheads="1"/>
          </p:cNvSpPr>
          <p:nvPr/>
        </p:nvSpPr>
        <p:spPr bwMode="auto">
          <a:xfrm>
            <a:off x="914400" y="2133600"/>
            <a:ext cx="7467600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200" b="1" dirty="0" err="1">
                <a:solidFill>
                  <a:schemeClr val="accent1"/>
                </a:solidFill>
                <a:latin typeface="Tahoma" pitchFamily="34" charset="0"/>
              </a:rPr>
              <a:t>Definisi</a:t>
            </a:r>
            <a:r>
              <a:rPr lang="en-US" sz="2200" b="1" dirty="0">
                <a:solidFill>
                  <a:schemeClr val="accent1"/>
                </a:solidFill>
                <a:latin typeface="Tahoma" pitchFamily="34" charset="0"/>
              </a:rPr>
              <a:t>:</a:t>
            </a:r>
          </a:p>
          <a:p>
            <a:pPr eaLnBrk="1" hangingPunct="1"/>
            <a:r>
              <a:rPr lang="en-US" sz="2200" dirty="0">
                <a:latin typeface="Tahoma" pitchFamily="34" charset="0"/>
                <a:cs typeface="Arial" charset="0"/>
              </a:rPr>
              <a:t>Rata-rata </a:t>
            </a:r>
            <a:r>
              <a:rPr lang="en-US" sz="2200" dirty="0" err="1">
                <a:latin typeface="Tahoma" pitchFamily="34" charset="0"/>
                <a:cs typeface="Arial" charset="0"/>
              </a:rPr>
              <a:t>hitung</a:t>
            </a:r>
            <a:r>
              <a:rPr lang="en-US" sz="2200" dirty="0">
                <a:latin typeface="Tahoma" pitchFamily="34" charset="0"/>
                <a:cs typeface="Arial" charset="0"/>
              </a:rPr>
              <a:t> </a:t>
            </a:r>
            <a:r>
              <a:rPr lang="en-US" sz="2200" dirty="0" err="1">
                <a:latin typeface="Tahoma" pitchFamily="34" charset="0"/>
                <a:cs typeface="Arial" charset="0"/>
              </a:rPr>
              <a:t>dari</a:t>
            </a:r>
            <a:r>
              <a:rPr lang="en-US" sz="2200" dirty="0">
                <a:latin typeface="Tahoma" pitchFamily="34" charset="0"/>
                <a:cs typeface="Arial" charset="0"/>
              </a:rPr>
              <a:t> </a:t>
            </a:r>
            <a:r>
              <a:rPr lang="en-US" sz="2200" dirty="0" err="1">
                <a:latin typeface="Tahoma" pitchFamily="34" charset="0"/>
                <a:cs typeface="Arial" charset="0"/>
              </a:rPr>
              <a:t>deviasi</a:t>
            </a:r>
            <a:r>
              <a:rPr lang="en-US" sz="2200" dirty="0">
                <a:latin typeface="Tahoma" pitchFamily="34" charset="0"/>
                <a:cs typeface="Arial" charset="0"/>
              </a:rPr>
              <a:t> </a:t>
            </a:r>
            <a:r>
              <a:rPr lang="en-US" sz="2200" dirty="0" err="1">
                <a:latin typeface="Tahoma" pitchFamily="34" charset="0"/>
                <a:cs typeface="Arial" charset="0"/>
              </a:rPr>
              <a:t>kuadrat</a:t>
            </a:r>
            <a:r>
              <a:rPr lang="en-US" sz="2200" dirty="0">
                <a:latin typeface="Tahoma" pitchFamily="34" charset="0"/>
                <a:cs typeface="Arial" charset="0"/>
              </a:rPr>
              <a:t> </a:t>
            </a:r>
            <a:r>
              <a:rPr lang="en-US" sz="2200" dirty="0" err="1">
                <a:latin typeface="Tahoma" pitchFamily="34" charset="0"/>
                <a:cs typeface="Arial" charset="0"/>
              </a:rPr>
              <a:t>setiap</a:t>
            </a:r>
            <a:r>
              <a:rPr lang="en-US" sz="2200" dirty="0">
                <a:latin typeface="Tahoma" pitchFamily="34" charset="0"/>
                <a:cs typeface="Arial" charset="0"/>
              </a:rPr>
              <a:t> data </a:t>
            </a:r>
            <a:r>
              <a:rPr lang="en-US" sz="2200" dirty="0" err="1">
                <a:latin typeface="Tahoma" pitchFamily="34" charset="0"/>
                <a:cs typeface="Arial" charset="0"/>
              </a:rPr>
              <a:t>terhadap</a:t>
            </a:r>
            <a:r>
              <a:rPr lang="en-US" sz="2200" dirty="0">
                <a:latin typeface="Tahoma" pitchFamily="34" charset="0"/>
                <a:cs typeface="Arial" charset="0"/>
              </a:rPr>
              <a:t> rata-rata </a:t>
            </a:r>
            <a:r>
              <a:rPr lang="en-US" sz="2200" dirty="0" err="1">
                <a:latin typeface="Tahoma" pitchFamily="34" charset="0"/>
                <a:cs typeface="Arial" charset="0"/>
              </a:rPr>
              <a:t>hitungnya</a:t>
            </a:r>
            <a:r>
              <a:rPr lang="en-US" sz="2200" dirty="0">
                <a:latin typeface="Tahoma" pitchFamily="34" charset="0"/>
                <a:cs typeface="Arial" charset="0"/>
              </a:rPr>
              <a:t>.</a:t>
            </a:r>
            <a:endParaRPr lang="en-US" sz="2200" dirty="0">
              <a:latin typeface="Tahoma" pitchFamily="34" charset="0"/>
            </a:endParaRPr>
          </a:p>
          <a:p>
            <a:pPr eaLnBrk="1" hangingPunct="1"/>
            <a:endParaRPr lang="en-US" sz="2200" dirty="0">
              <a:latin typeface="Tahoma" pitchFamily="34" charset="0"/>
            </a:endParaRPr>
          </a:p>
          <a:p>
            <a:pPr eaLnBrk="1" hangingPunct="1"/>
            <a:r>
              <a:rPr lang="en-US" sz="2200" b="1" dirty="0" err="1">
                <a:solidFill>
                  <a:schemeClr val="accent1"/>
                </a:solidFill>
                <a:latin typeface="Tahoma" pitchFamily="34" charset="0"/>
              </a:rPr>
              <a:t>Rumus</a:t>
            </a:r>
            <a:r>
              <a:rPr lang="en-US" sz="2200" b="1" dirty="0">
                <a:solidFill>
                  <a:schemeClr val="accent1"/>
                </a:solidFill>
                <a:latin typeface="Tahoma" pitchFamily="34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756174-D754-4CEA-BAA2-AA297F5EBB05}" type="slidenum">
              <a:rPr lang="en-US"/>
              <a:pPr/>
              <a:t>12</a:t>
            </a:fld>
            <a:endParaRPr lang="en-US"/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762000" y="1066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dirty="0" smtClean="0">
                <a:solidFill>
                  <a:schemeClr val="accent1"/>
                </a:solidFill>
                <a:latin typeface="Tahoma" pitchFamily="34" charset="0"/>
              </a:rPr>
              <a:t>CONTOH VARIANS</a:t>
            </a:r>
            <a:endParaRPr lang="en-US" sz="2400" b="1" dirty="0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2590800" y="-5245100"/>
            <a:ext cx="114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2590800" y="-5245100"/>
            <a:ext cx="114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2476500" y="-5245100"/>
            <a:ext cx="114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6373813" y="1385888"/>
            <a:ext cx="800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sz="2400">
              <a:latin typeface="Tahoma" pitchFamily="34" charset="0"/>
            </a:endParaRP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9666288" y="-39688"/>
            <a:ext cx="1679575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sz="2400">
              <a:latin typeface="Tahoma" pitchFamily="34" charset="0"/>
            </a:endParaRP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9666288" y="-39688"/>
            <a:ext cx="1679575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sz="2400">
              <a:latin typeface="Tahoma" pitchFamily="34" charset="0"/>
            </a:endParaRPr>
          </a:p>
        </p:txBody>
      </p:sp>
      <p:sp>
        <p:nvSpPr>
          <p:cNvPr id="17420" name="Rectangle 150"/>
          <p:cNvSpPr>
            <a:spLocks noChangeArrowheads="1"/>
          </p:cNvSpPr>
          <p:nvPr/>
        </p:nvSpPr>
        <p:spPr bwMode="auto">
          <a:xfrm>
            <a:off x="838200" y="1981200"/>
            <a:ext cx="2324100" cy="40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Tahoma" pitchFamily="34" charset="0"/>
                <a:sym typeface="Symbol" pitchFamily="82" charset="2"/>
              </a:rPr>
              <a:t></a:t>
            </a:r>
            <a:r>
              <a:rPr lang="en-US" sz="2000" b="1" baseline="30000">
                <a:latin typeface="Tahoma" pitchFamily="34" charset="0"/>
                <a:sym typeface="Symbol" pitchFamily="82" charset="2"/>
              </a:rPr>
              <a:t>2</a:t>
            </a:r>
            <a:r>
              <a:rPr lang="en-US" sz="2000" b="1">
                <a:latin typeface="Tahoma" pitchFamily="34" charset="0"/>
              </a:rPr>
              <a:t> = </a:t>
            </a:r>
            <a:r>
              <a:rPr lang="en-US" sz="2000" b="1">
                <a:latin typeface="Tahoma" pitchFamily="34" charset="0"/>
                <a:sym typeface="Symbol" pitchFamily="82" charset="2"/>
              </a:rPr>
              <a:t>(X – )2/n</a:t>
            </a:r>
          </a:p>
        </p:txBody>
      </p:sp>
      <p:sp>
        <p:nvSpPr>
          <p:cNvPr id="17421" name="Text Box 151"/>
          <p:cNvSpPr txBox="1">
            <a:spLocks noChangeArrowheads="1"/>
          </p:cNvSpPr>
          <p:nvPr/>
        </p:nvSpPr>
        <p:spPr bwMode="auto">
          <a:xfrm>
            <a:off x="609600" y="1524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>
                <a:latin typeface="Tahoma" pitchFamily="34" charset="0"/>
              </a:rPr>
              <a:t>Ukuran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Penyebaran</a:t>
            </a:r>
            <a:r>
              <a:rPr lang="en-US" dirty="0">
                <a:latin typeface="Tahoma" pitchFamily="34" charset="0"/>
              </a:rPr>
              <a:t>				                   </a:t>
            </a:r>
            <a:r>
              <a:rPr lang="en-US" dirty="0" err="1">
                <a:latin typeface="Tahoma" pitchFamily="34" charset="0"/>
              </a:rPr>
              <a:t>Bab</a:t>
            </a:r>
            <a:r>
              <a:rPr lang="en-US" dirty="0">
                <a:latin typeface="Tahoma" pitchFamily="34" charset="0"/>
              </a:rPr>
              <a:t> 4</a:t>
            </a:r>
          </a:p>
        </p:txBody>
      </p:sp>
      <p:pic>
        <p:nvPicPr>
          <p:cNvPr id="30721" name="Picture 1" descr="D:\Statistika 1\Contoh 4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590800"/>
            <a:ext cx="5776452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DF53CF-1F2A-4CAA-98A4-7FC07C63E95D}" type="slidenum">
              <a:rPr lang="en-US"/>
              <a:pPr/>
              <a:t>13</a:t>
            </a:fld>
            <a:endParaRPr lang="en-US"/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838200" y="1066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STANDAR DEVIASI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457200" y="2133600"/>
            <a:ext cx="8001000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200" b="1">
                <a:solidFill>
                  <a:schemeClr val="accent1"/>
                </a:solidFill>
                <a:latin typeface="Tahoma" pitchFamily="34" charset="0"/>
                <a:cs typeface="Arial" charset="0"/>
              </a:rPr>
              <a:t>Definisi:</a:t>
            </a:r>
            <a:r>
              <a:rPr lang="en-US" sz="2200" b="1">
                <a:cs typeface="Arial" charset="0"/>
              </a:rPr>
              <a:t> </a:t>
            </a:r>
          </a:p>
          <a:p>
            <a:pPr eaLnBrk="1" hangingPunct="1"/>
            <a:r>
              <a:rPr lang="en-US" sz="2200">
                <a:latin typeface="Tahoma" pitchFamily="34" charset="0"/>
                <a:cs typeface="Arial" charset="0"/>
              </a:rPr>
              <a:t>Akar kuadrat dari varians dan menunjukkan standar penyimpangan data terhadap nilai rata-ratanya.</a:t>
            </a:r>
            <a:r>
              <a:rPr lang="en-US" sz="2200" b="1">
                <a:latin typeface="Tahoma" pitchFamily="34" charset="0"/>
              </a:rPr>
              <a:t> </a:t>
            </a:r>
          </a:p>
          <a:p>
            <a:pPr eaLnBrk="1" hangingPunct="1"/>
            <a:endParaRPr lang="en-US" sz="2200" b="1">
              <a:latin typeface="Tahoma" pitchFamily="34" charset="0"/>
            </a:endParaRPr>
          </a:p>
          <a:p>
            <a:pPr eaLnBrk="1" hangingPunct="1"/>
            <a:r>
              <a:rPr lang="en-US" sz="2200" b="1">
                <a:solidFill>
                  <a:schemeClr val="accent1"/>
                </a:solidFill>
                <a:latin typeface="Tahoma" pitchFamily="34" charset="0"/>
              </a:rPr>
              <a:t>Rumus:</a:t>
            </a:r>
            <a:endParaRPr lang="en-US" sz="2000">
              <a:cs typeface="Arial" charset="0"/>
              <a:sym typeface="Symbol" pitchFamily="82" charset="2"/>
            </a:endParaRPr>
          </a:p>
        </p:txBody>
      </p:sp>
      <p:sp>
        <p:nvSpPr>
          <p:cNvPr id="18438" name="Text Box 8"/>
          <p:cNvSpPr txBox="1">
            <a:spLocks noChangeArrowheads="1"/>
          </p:cNvSpPr>
          <p:nvPr/>
        </p:nvSpPr>
        <p:spPr bwMode="auto">
          <a:xfrm>
            <a:off x="609600" y="1524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>
                <a:latin typeface="Tahoma" pitchFamily="34" charset="0"/>
              </a:rPr>
              <a:t>Ukuran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Penyebaran</a:t>
            </a:r>
            <a:r>
              <a:rPr lang="en-US" dirty="0">
                <a:latin typeface="Tahoma" pitchFamily="34" charset="0"/>
              </a:rPr>
              <a:t>				                   </a:t>
            </a:r>
            <a:r>
              <a:rPr lang="en-US" dirty="0" err="1">
                <a:latin typeface="Tahoma" pitchFamily="34" charset="0"/>
              </a:rPr>
              <a:t>Bab</a:t>
            </a:r>
            <a:r>
              <a:rPr lang="en-US" dirty="0">
                <a:latin typeface="Tahoma" pitchFamily="34" charset="0"/>
              </a:rPr>
              <a:t> 4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429000" y="3733803"/>
            <a:ext cx="2438400" cy="830263"/>
            <a:chOff x="2160" y="2496"/>
            <a:chExt cx="1536" cy="523"/>
          </a:xfrm>
        </p:grpSpPr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2160" y="2496"/>
              <a:ext cx="1536" cy="5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 dirty="0">
                  <a:latin typeface="Tahoma" pitchFamily="34" charset="0"/>
                  <a:sym typeface="Symbol" pitchFamily="82" charset="2"/>
                </a:rPr>
                <a:t></a:t>
              </a:r>
              <a:r>
                <a:rPr lang="en-US" sz="2000" b="1" dirty="0">
                  <a:latin typeface="Tahoma" pitchFamily="34" charset="0"/>
                </a:rPr>
                <a:t>  = </a:t>
              </a:r>
              <a:r>
                <a:rPr lang="en-US" sz="2000" b="1" dirty="0">
                  <a:latin typeface="Tahoma" pitchFamily="34" charset="0"/>
                  <a:sym typeface="Symbol" pitchFamily="82" charset="2"/>
                </a:rPr>
                <a:t></a:t>
              </a:r>
              <a:r>
                <a:rPr lang="en-US" sz="2000" b="1" dirty="0">
                  <a:latin typeface="Tahoma" pitchFamily="34" charset="0"/>
                </a:rPr>
                <a:t>  </a:t>
              </a:r>
              <a:r>
                <a:rPr lang="en-US" sz="2000" b="1" dirty="0">
                  <a:latin typeface="Tahoma" pitchFamily="34" charset="0"/>
                  <a:sym typeface="Symbol" pitchFamily="82" charset="2"/>
                </a:rPr>
                <a:t></a:t>
              </a:r>
              <a:r>
                <a:rPr lang="en-US" sz="2000" b="1" dirty="0">
                  <a:latin typeface="Tahoma" pitchFamily="34" charset="0"/>
                </a:rPr>
                <a:t> ( X </a:t>
              </a:r>
              <a:r>
                <a:rPr lang="en-US" sz="2000" dirty="0" smtClean="0"/>
                <a:t>– </a:t>
              </a:r>
              <a:r>
                <a:rPr lang="en-US" sz="2000" b="1" dirty="0" smtClean="0">
                  <a:latin typeface="Tahoma" pitchFamily="34" charset="0"/>
                  <a:sym typeface="Symbol" pitchFamily="82" charset="2"/>
                </a:rPr>
                <a:t></a:t>
              </a:r>
              <a:r>
                <a:rPr lang="en-US" sz="2000" b="1" dirty="0">
                  <a:latin typeface="Tahoma" pitchFamily="34" charset="0"/>
                </a:rPr>
                <a:t>)</a:t>
              </a:r>
              <a:r>
                <a:rPr lang="en-US" sz="2400" b="1" baseline="30000" dirty="0">
                  <a:latin typeface="Tahoma" pitchFamily="34" charset="0"/>
                </a:rPr>
                <a:t>2</a:t>
              </a:r>
              <a:r>
                <a:rPr lang="en-US" sz="2400" b="1" dirty="0">
                  <a:latin typeface="Tahoma" pitchFamily="34" charset="0"/>
                </a:rPr>
                <a:t> </a:t>
              </a:r>
              <a:r>
                <a:rPr lang="en-US" sz="2000" b="1" dirty="0">
                  <a:latin typeface="Tahoma" pitchFamily="34" charset="0"/>
                </a:rPr>
                <a:t>          </a:t>
              </a:r>
            </a:p>
            <a:p>
              <a:pPr eaLnBrk="1" hangingPunct="1">
                <a:lnSpc>
                  <a:spcPct val="120000"/>
                </a:lnSpc>
              </a:pPr>
              <a:r>
                <a:rPr lang="en-US" sz="2000" b="1" dirty="0">
                  <a:latin typeface="Tahoma" pitchFamily="34" charset="0"/>
                </a:rPr>
                <a:t>                  N </a:t>
              </a:r>
              <a:endParaRPr lang="en-US" sz="2000" b="1" dirty="0">
                <a:solidFill>
                  <a:schemeClr val="accent1"/>
                </a:solidFill>
                <a:latin typeface="Tahoma" pitchFamily="34" charset="0"/>
              </a:endParaRPr>
            </a:p>
          </p:txBody>
        </p:sp>
        <p:sp>
          <p:nvSpPr>
            <p:cNvPr id="18442" name="Line 10"/>
            <p:cNvSpPr>
              <a:spLocks noChangeShapeType="1"/>
            </p:cNvSpPr>
            <p:nvPr/>
          </p:nvSpPr>
          <p:spPr bwMode="auto">
            <a:xfrm>
              <a:off x="2640" y="2784"/>
              <a:ext cx="9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8440" name="Text Box 12"/>
          <p:cNvSpPr txBox="1">
            <a:spLocks noChangeArrowheads="1"/>
          </p:cNvSpPr>
          <p:nvPr/>
        </p:nvSpPr>
        <p:spPr bwMode="auto">
          <a:xfrm>
            <a:off x="457200" y="4876800"/>
            <a:ext cx="800100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200" b="1" dirty="0" err="1">
                <a:solidFill>
                  <a:schemeClr val="accent1"/>
                </a:solidFill>
                <a:latin typeface="Tahoma" pitchFamily="34" charset="0"/>
                <a:cs typeface="Arial" charset="0"/>
              </a:rPr>
              <a:t>Contoh</a:t>
            </a:r>
            <a:r>
              <a:rPr lang="en-US" sz="2200" b="1" dirty="0">
                <a:solidFill>
                  <a:schemeClr val="accent1"/>
                </a:solidFill>
                <a:latin typeface="Tahoma" pitchFamily="34" charset="0"/>
                <a:cs typeface="Arial" charset="0"/>
              </a:rPr>
              <a:t>:</a:t>
            </a:r>
            <a:endParaRPr lang="en-US" sz="2000" b="1" dirty="0">
              <a:solidFill>
                <a:schemeClr val="accent1"/>
              </a:solidFill>
              <a:latin typeface="Tahoma" pitchFamily="34" charset="0"/>
              <a:cs typeface="Arial" charset="0"/>
            </a:endParaRPr>
          </a:p>
          <a:p>
            <a:pPr eaLnBrk="1" hangingPunct="1"/>
            <a:r>
              <a:rPr lang="en-US" sz="2000" dirty="0" err="1">
                <a:cs typeface="Arial" charset="0"/>
              </a:rPr>
              <a:t>Jika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varians</a:t>
            </a:r>
            <a:r>
              <a:rPr lang="en-US" sz="2000" dirty="0">
                <a:cs typeface="Arial" charset="0"/>
              </a:rPr>
              <a:t> = 44,47, </a:t>
            </a:r>
            <a:r>
              <a:rPr lang="en-US" sz="2000" dirty="0" err="1">
                <a:cs typeface="Arial" charset="0"/>
              </a:rPr>
              <a:t>maka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standar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deviasinya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adalah</a:t>
            </a:r>
            <a:r>
              <a:rPr lang="en-US" sz="2000" dirty="0">
                <a:cs typeface="Arial" charset="0"/>
              </a:rPr>
              <a:t>:</a:t>
            </a:r>
          </a:p>
          <a:p>
            <a:pPr eaLnBrk="1" hangingPunct="1"/>
            <a:endParaRPr lang="en-US" sz="2000" dirty="0">
              <a:cs typeface="Arial" charset="0"/>
              <a:sym typeface="Symbol" pitchFamily="82" charset="2"/>
            </a:endParaRPr>
          </a:p>
          <a:p>
            <a:pPr eaLnBrk="1" hangingPunct="1"/>
            <a:r>
              <a:rPr lang="en-US" sz="2000" dirty="0">
                <a:cs typeface="Arial" charset="0"/>
                <a:sym typeface="Symbol" pitchFamily="82" charset="2"/>
              </a:rPr>
              <a:t>	</a:t>
            </a:r>
            <a:r>
              <a:rPr lang="en-US" sz="2000" baseline="30000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 = </a:t>
            </a:r>
            <a:r>
              <a:rPr lang="en-US" sz="2000" dirty="0">
                <a:cs typeface="Arial" charset="0"/>
                <a:sym typeface="Symbol" pitchFamily="82" charset="2"/>
              </a:rPr>
              <a:t>44,47 = 6,67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E90E85-9704-4851-B544-26818949E744}" type="slidenum">
              <a:rPr lang="en-US"/>
              <a:pPr/>
              <a:t>14</a:t>
            </a:fld>
            <a:endParaRPr lang="en-US"/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762000" y="11430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UKURAN PENYEBARAN DATA BERKELOMPOK</a:t>
            </a:r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228600" y="2057400"/>
            <a:ext cx="8305800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1" hangingPunct="1">
              <a:buFont typeface="Wingdings" pitchFamily="2" charset="2"/>
              <a:buNone/>
            </a:pPr>
            <a:r>
              <a:rPr lang="en-US" sz="2200" b="1" dirty="0">
                <a:solidFill>
                  <a:schemeClr val="accent1"/>
                </a:solidFill>
                <a:latin typeface="Tahoma" pitchFamily="34" charset="0"/>
              </a:rPr>
              <a:t>	</a:t>
            </a:r>
            <a:r>
              <a:rPr lang="en-US" sz="2200" b="1" dirty="0" err="1">
                <a:solidFill>
                  <a:schemeClr val="accent1"/>
                </a:solidFill>
                <a:latin typeface="Tahoma" pitchFamily="34" charset="0"/>
              </a:rPr>
              <a:t>Definisi</a:t>
            </a:r>
            <a:r>
              <a:rPr lang="en-US" sz="2200" b="1" dirty="0">
                <a:solidFill>
                  <a:schemeClr val="accent1"/>
                </a:solidFill>
                <a:latin typeface="Tahoma" pitchFamily="34" charset="0"/>
              </a:rPr>
              <a:t> Range:</a:t>
            </a:r>
            <a:endParaRPr lang="en-US" sz="2200" b="1" dirty="0">
              <a:latin typeface="Tahoma" pitchFamily="34" charset="0"/>
            </a:endParaRPr>
          </a:p>
          <a:p>
            <a:pPr marL="457200" indent="-457200" eaLnBrk="1" hangingPunct="1"/>
            <a:r>
              <a:rPr lang="en-US" sz="2000" b="1" dirty="0">
                <a:cs typeface="Arial" charset="0"/>
              </a:rPr>
              <a:t>	</a:t>
            </a:r>
            <a:r>
              <a:rPr lang="en-US" sz="2000" dirty="0" err="1">
                <a:cs typeface="Arial" charset="0"/>
              </a:rPr>
              <a:t>Selisih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antara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batas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atas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dari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kelas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tertinggi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dengan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batas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bawah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dari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kelas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terendah</a:t>
            </a:r>
            <a:r>
              <a:rPr lang="en-US" sz="2000" dirty="0">
                <a:cs typeface="Arial" charset="0"/>
              </a:rPr>
              <a:t>.</a:t>
            </a:r>
            <a:r>
              <a:rPr lang="en-US" dirty="0">
                <a:latin typeface="Tahoma" pitchFamily="34" charset="0"/>
              </a:rPr>
              <a:t> </a:t>
            </a:r>
          </a:p>
          <a:p>
            <a:pPr marL="457200" indent="-457200" eaLnBrk="1" hangingPunct="1"/>
            <a:endParaRPr lang="en-US" dirty="0">
              <a:latin typeface="Tahoma" pitchFamily="34" charset="0"/>
            </a:endParaRPr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en-US" sz="2000" b="1" dirty="0">
                <a:solidFill>
                  <a:schemeClr val="accent1"/>
                </a:solidFill>
                <a:latin typeface="Tahoma" pitchFamily="34" charset="0"/>
              </a:rPr>
              <a:t>	</a:t>
            </a:r>
            <a:r>
              <a:rPr lang="en-US" sz="2000" b="1" dirty="0" err="1">
                <a:solidFill>
                  <a:schemeClr val="accent1"/>
                </a:solidFill>
                <a:latin typeface="Tahoma" pitchFamily="34" charset="0"/>
              </a:rPr>
              <a:t>Contoh</a:t>
            </a:r>
            <a:r>
              <a:rPr lang="en-US" sz="2000" b="1" dirty="0">
                <a:solidFill>
                  <a:schemeClr val="accent1"/>
                </a:solidFill>
                <a:latin typeface="Tahoma" pitchFamily="34" charset="0"/>
              </a:rPr>
              <a:t>:</a:t>
            </a:r>
            <a:endParaRPr lang="en-US" b="1" dirty="0">
              <a:latin typeface="Tahoma" pitchFamily="34" charset="0"/>
            </a:endParaRPr>
          </a:p>
          <a:p>
            <a:pPr marL="457200" indent="-457200" eaLnBrk="1" hangingPunct="1">
              <a:buFont typeface="Wingdings" pitchFamily="2" charset="2"/>
              <a:buChar char="Ø"/>
            </a:pPr>
            <a:endParaRPr lang="en-US" b="1" dirty="0">
              <a:latin typeface="Tahoma" pitchFamily="34" charset="0"/>
            </a:endParaRPr>
          </a:p>
          <a:p>
            <a:pPr marL="457200" indent="-457200" eaLnBrk="1" hangingPunct="1"/>
            <a:r>
              <a:rPr lang="en-US" b="1" dirty="0">
                <a:latin typeface="Tahoma" pitchFamily="34" charset="0"/>
              </a:rPr>
              <a:t>	</a:t>
            </a:r>
            <a:r>
              <a:rPr lang="en-US" dirty="0">
                <a:latin typeface="Tahoma" pitchFamily="34" charset="0"/>
              </a:rPr>
              <a:t>Range = </a:t>
            </a:r>
            <a:r>
              <a:rPr lang="en-US" dirty="0" smtClean="0">
                <a:latin typeface="Tahoma" pitchFamily="34" charset="0"/>
              </a:rPr>
              <a:t>36.853 </a:t>
            </a:r>
            <a:r>
              <a:rPr lang="en-US" dirty="0">
                <a:latin typeface="Tahoma" pitchFamily="34" charset="0"/>
              </a:rPr>
              <a:t>– </a:t>
            </a:r>
            <a:r>
              <a:rPr lang="en-US" dirty="0" smtClean="0">
                <a:latin typeface="Tahoma" pitchFamily="34" charset="0"/>
              </a:rPr>
              <a:t>3.850 </a:t>
            </a:r>
            <a:r>
              <a:rPr lang="en-US" dirty="0">
                <a:latin typeface="Tahoma" pitchFamily="34" charset="0"/>
              </a:rPr>
              <a:t>= </a:t>
            </a:r>
            <a:r>
              <a:rPr lang="en-US" dirty="0" smtClean="0">
                <a:latin typeface="Tahoma" pitchFamily="34" charset="0"/>
              </a:rPr>
              <a:t>33.003</a:t>
            </a:r>
            <a:endParaRPr lang="en-US" b="1" dirty="0">
              <a:latin typeface="Tahoma" pitchFamily="34" charset="0"/>
            </a:endParaRPr>
          </a:p>
        </p:txBody>
      </p:sp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685800" y="4267200"/>
            <a:ext cx="7924800" cy="2133600"/>
            <a:chOff x="-3" y="-3"/>
            <a:chExt cx="1704" cy="2502"/>
          </a:xfrm>
        </p:grpSpPr>
        <p:grpSp>
          <p:nvGrpSpPr>
            <p:cNvPr id="3" name="Group 59"/>
            <p:cNvGrpSpPr>
              <a:grpSpLocks/>
            </p:cNvGrpSpPr>
            <p:nvPr/>
          </p:nvGrpSpPr>
          <p:grpSpPr bwMode="auto">
            <a:xfrm>
              <a:off x="0" y="0"/>
              <a:ext cx="1698" cy="2496"/>
              <a:chOff x="0" y="0"/>
              <a:chExt cx="1698" cy="2496"/>
            </a:xfrm>
          </p:grpSpPr>
          <p:grpSp>
            <p:nvGrpSpPr>
              <p:cNvPr id="4" name="Group 24"/>
              <p:cNvGrpSpPr>
                <a:grpSpLocks/>
              </p:cNvGrpSpPr>
              <p:nvPr/>
            </p:nvGrpSpPr>
            <p:grpSpPr bwMode="auto">
              <a:xfrm>
                <a:off x="0" y="0"/>
                <a:ext cx="446" cy="576"/>
                <a:chOff x="0" y="0"/>
                <a:chExt cx="446" cy="576"/>
              </a:xfrm>
            </p:grpSpPr>
            <p:sp>
              <p:nvSpPr>
                <p:cNvPr id="19518" name="Rectangle 5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360" cy="5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 b="1">
                      <a:cs typeface="Arial" charset="0"/>
                    </a:rPr>
                    <a:t>Kelas ke-</a:t>
                  </a:r>
                  <a:endParaRPr lang="en-US" sz="1400" b="1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 b="1"/>
                </a:p>
              </p:txBody>
            </p:sp>
            <p:sp>
              <p:nvSpPr>
                <p:cNvPr id="19519" name="Rectangle 2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446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26"/>
              <p:cNvGrpSpPr>
                <a:grpSpLocks/>
              </p:cNvGrpSpPr>
              <p:nvPr/>
            </p:nvGrpSpPr>
            <p:grpSpPr bwMode="auto">
              <a:xfrm>
                <a:off x="446" y="0"/>
                <a:ext cx="590" cy="576"/>
                <a:chOff x="446" y="0"/>
                <a:chExt cx="590" cy="576"/>
              </a:xfrm>
            </p:grpSpPr>
            <p:sp>
              <p:nvSpPr>
                <p:cNvPr id="19516" name="Rectangle 6"/>
                <p:cNvSpPr>
                  <a:spLocks noChangeArrowheads="1"/>
                </p:cNvSpPr>
                <p:nvPr/>
              </p:nvSpPr>
              <p:spPr bwMode="auto">
                <a:xfrm>
                  <a:off x="489" y="0"/>
                  <a:ext cx="504" cy="5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 b="1">
                      <a:cs typeface="Arial" charset="0"/>
                    </a:rPr>
                    <a:t>Interval</a:t>
                  </a:r>
                  <a:endParaRPr lang="en-US" sz="1400" b="1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 b="1"/>
                </a:p>
              </p:txBody>
            </p:sp>
            <p:sp>
              <p:nvSpPr>
                <p:cNvPr id="19517" name="Rectangle 25"/>
                <p:cNvSpPr>
                  <a:spLocks noChangeArrowheads="1"/>
                </p:cNvSpPr>
                <p:nvPr/>
              </p:nvSpPr>
              <p:spPr bwMode="auto">
                <a:xfrm>
                  <a:off x="446" y="0"/>
                  <a:ext cx="590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28"/>
              <p:cNvGrpSpPr>
                <a:grpSpLocks/>
              </p:cNvGrpSpPr>
              <p:nvPr/>
            </p:nvGrpSpPr>
            <p:grpSpPr bwMode="auto">
              <a:xfrm>
                <a:off x="1036" y="0"/>
                <a:ext cx="662" cy="576"/>
                <a:chOff x="1036" y="0"/>
                <a:chExt cx="662" cy="576"/>
              </a:xfrm>
            </p:grpSpPr>
            <p:sp>
              <p:nvSpPr>
                <p:cNvPr id="19514" name="Rectangle 7"/>
                <p:cNvSpPr>
                  <a:spLocks noChangeArrowheads="1"/>
                </p:cNvSpPr>
                <p:nvPr/>
              </p:nvSpPr>
              <p:spPr bwMode="auto">
                <a:xfrm>
                  <a:off x="1079" y="0"/>
                  <a:ext cx="576" cy="5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 b="1">
                      <a:cs typeface="Arial" charset="0"/>
                    </a:rPr>
                    <a:t>Jumlah Frekuensi (F)</a:t>
                  </a:r>
                  <a:endParaRPr lang="en-US" sz="1400" b="1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 b="1"/>
                </a:p>
              </p:txBody>
            </p:sp>
            <p:sp>
              <p:nvSpPr>
                <p:cNvPr id="19515" name="Rectangle 27"/>
                <p:cNvSpPr>
                  <a:spLocks noChangeArrowheads="1"/>
                </p:cNvSpPr>
                <p:nvPr/>
              </p:nvSpPr>
              <p:spPr bwMode="auto">
                <a:xfrm>
                  <a:off x="1036" y="0"/>
                  <a:ext cx="662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30"/>
              <p:cNvGrpSpPr>
                <a:grpSpLocks/>
              </p:cNvGrpSpPr>
              <p:nvPr/>
            </p:nvGrpSpPr>
            <p:grpSpPr bwMode="auto">
              <a:xfrm>
                <a:off x="0" y="576"/>
                <a:ext cx="446" cy="384"/>
                <a:chOff x="0" y="576"/>
                <a:chExt cx="446" cy="384"/>
              </a:xfrm>
            </p:grpSpPr>
            <p:sp>
              <p:nvSpPr>
                <p:cNvPr id="19512" name="Rectangle 8"/>
                <p:cNvSpPr>
                  <a:spLocks noChangeArrowheads="1"/>
                </p:cNvSpPr>
                <p:nvPr/>
              </p:nvSpPr>
              <p:spPr bwMode="auto">
                <a:xfrm>
                  <a:off x="43" y="576"/>
                  <a:ext cx="36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 b="1">
                      <a:cs typeface="Arial" charset="0"/>
                    </a:rPr>
                    <a:t>1</a:t>
                  </a:r>
                  <a:endParaRPr lang="en-US" sz="1400" b="1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 b="1"/>
                </a:p>
              </p:txBody>
            </p:sp>
            <p:sp>
              <p:nvSpPr>
                <p:cNvPr id="19513" name="Rectangle 29"/>
                <p:cNvSpPr>
                  <a:spLocks noChangeArrowheads="1"/>
                </p:cNvSpPr>
                <p:nvPr/>
              </p:nvSpPr>
              <p:spPr bwMode="auto">
                <a:xfrm>
                  <a:off x="0" y="576"/>
                  <a:ext cx="44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32"/>
              <p:cNvGrpSpPr>
                <a:grpSpLocks/>
              </p:cNvGrpSpPr>
              <p:nvPr/>
            </p:nvGrpSpPr>
            <p:grpSpPr bwMode="auto">
              <a:xfrm>
                <a:off x="446" y="576"/>
                <a:ext cx="590" cy="384"/>
                <a:chOff x="446" y="576"/>
                <a:chExt cx="590" cy="384"/>
              </a:xfrm>
            </p:grpSpPr>
            <p:sp>
              <p:nvSpPr>
                <p:cNvPr id="19510" name="Rectangle 9"/>
                <p:cNvSpPr>
                  <a:spLocks noChangeArrowheads="1"/>
                </p:cNvSpPr>
                <p:nvPr/>
              </p:nvSpPr>
              <p:spPr bwMode="auto">
                <a:xfrm>
                  <a:off x="489" y="576"/>
                  <a:ext cx="50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400" b="1" dirty="0" smtClean="0"/>
                    <a:t>3.850 – 10.450</a:t>
                  </a:r>
                  <a:endParaRPr lang="en-US" sz="1400" b="1" dirty="0"/>
                </a:p>
              </p:txBody>
            </p:sp>
            <p:sp>
              <p:nvSpPr>
                <p:cNvPr id="19511" name="Rectangle 31"/>
                <p:cNvSpPr>
                  <a:spLocks noChangeArrowheads="1"/>
                </p:cNvSpPr>
                <p:nvPr/>
              </p:nvSpPr>
              <p:spPr bwMode="auto">
                <a:xfrm>
                  <a:off x="446" y="576"/>
                  <a:ext cx="59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34"/>
              <p:cNvGrpSpPr>
                <a:grpSpLocks/>
              </p:cNvGrpSpPr>
              <p:nvPr/>
            </p:nvGrpSpPr>
            <p:grpSpPr bwMode="auto">
              <a:xfrm>
                <a:off x="1036" y="576"/>
                <a:ext cx="662" cy="384"/>
                <a:chOff x="1036" y="576"/>
                <a:chExt cx="662" cy="384"/>
              </a:xfrm>
            </p:grpSpPr>
            <p:sp>
              <p:nvSpPr>
                <p:cNvPr id="19508" name="Rectangle 10"/>
                <p:cNvSpPr>
                  <a:spLocks noChangeArrowheads="1"/>
                </p:cNvSpPr>
                <p:nvPr/>
              </p:nvSpPr>
              <p:spPr bwMode="auto">
                <a:xfrm>
                  <a:off x="1079" y="576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 b="1" dirty="0" smtClean="0">
                      <a:cs typeface="Arial" charset="0"/>
                    </a:rPr>
                    <a:t>13</a:t>
                  </a:r>
                  <a:endParaRPr lang="en-US" sz="1400" b="1" dirty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 b="1" dirty="0"/>
                </a:p>
              </p:txBody>
            </p:sp>
            <p:sp>
              <p:nvSpPr>
                <p:cNvPr id="19509" name="Rectangle 33"/>
                <p:cNvSpPr>
                  <a:spLocks noChangeArrowheads="1"/>
                </p:cNvSpPr>
                <p:nvPr/>
              </p:nvSpPr>
              <p:spPr bwMode="auto">
                <a:xfrm>
                  <a:off x="1036" y="576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36"/>
              <p:cNvGrpSpPr>
                <a:grpSpLocks/>
              </p:cNvGrpSpPr>
              <p:nvPr/>
            </p:nvGrpSpPr>
            <p:grpSpPr bwMode="auto">
              <a:xfrm>
                <a:off x="0" y="960"/>
                <a:ext cx="446" cy="384"/>
                <a:chOff x="0" y="960"/>
                <a:chExt cx="446" cy="384"/>
              </a:xfrm>
            </p:grpSpPr>
            <p:sp>
              <p:nvSpPr>
                <p:cNvPr id="19506" name="Rectangle 11"/>
                <p:cNvSpPr>
                  <a:spLocks noChangeArrowheads="1"/>
                </p:cNvSpPr>
                <p:nvPr/>
              </p:nvSpPr>
              <p:spPr bwMode="auto">
                <a:xfrm>
                  <a:off x="43" y="960"/>
                  <a:ext cx="36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 b="1">
                      <a:cs typeface="Arial" charset="0"/>
                    </a:rPr>
                    <a:t>2</a:t>
                  </a:r>
                  <a:endParaRPr lang="en-US" sz="1400" b="1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 b="1"/>
                </a:p>
              </p:txBody>
            </p:sp>
            <p:sp>
              <p:nvSpPr>
                <p:cNvPr id="19507" name="Rectangle 35"/>
                <p:cNvSpPr>
                  <a:spLocks noChangeArrowheads="1"/>
                </p:cNvSpPr>
                <p:nvPr/>
              </p:nvSpPr>
              <p:spPr bwMode="auto">
                <a:xfrm>
                  <a:off x="0" y="960"/>
                  <a:ext cx="44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38"/>
              <p:cNvGrpSpPr>
                <a:grpSpLocks/>
              </p:cNvGrpSpPr>
              <p:nvPr/>
            </p:nvGrpSpPr>
            <p:grpSpPr bwMode="auto">
              <a:xfrm>
                <a:off x="446" y="960"/>
                <a:ext cx="590" cy="384"/>
                <a:chOff x="446" y="960"/>
                <a:chExt cx="590" cy="384"/>
              </a:xfrm>
            </p:grpSpPr>
            <p:sp>
              <p:nvSpPr>
                <p:cNvPr id="19504" name="Rectangle 12"/>
                <p:cNvSpPr>
                  <a:spLocks noChangeArrowheads="1"/>
                </p:cNvSpPr>
                <p:nvPr/>
              </p:nvSpPr>
              <p:spPr bwMode="auto">
                <a:xfrm>
                  <a:off x="489" y="960"/>
                  <a:ext cx="50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400" b="1" dirty="0" smtClean="0"/>
                    <a:t>10.451 – 17.051</a:t>
                  </a:r>
                  <a:endParaRPr lang="en-US" sz="1400" b="1" dirty="0"/>
                </a:p>
              </p:txBody>
            </p:sp>
            <p:sp>
              <p:nvSpPr>
                <p:cNvPr id="19505" name="Rectangle 37"/>
                <p:cNvSpPr>
                  <a:spLocks noChangeArrowheads="1"/>
                </p:cNvSpPr>
                <p:nvPr/>
              </p:nvSpPr>
              <p:spPr bwMode="auto">
                <a:xfrm>
                  <a:off x="446" y="960"/>
                  <a:ext cx="59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40"/>
              <p:cNvGrpSpPr>
                <a:grpSpLocks/>
              </p:cNvGrpSpPr>
              <p:nvPr/>
            </p:nvGrpSpPr>
            <p:grpSpPr bwMode="auto">
              <a:xfrm>
                <a:off x="1036" y="960"/>
                <a:ext cx="662" cy="384"/>
                <a:chOff x="1036" y="960"/>
                <a:chExt cx="662" cy="384"/>
              </a:xfrm>
            </p:grpSpPr>
            <p:sp>
              <p:nvSpPr>
                <p:cNvPr id="19502" name="Rectangle 13"/>
                <p:cNvSpPr>
                  <a:spLocks noChangeArrowheads="1"/>
                </p:cNvSpPr>
                <p:nvPr/>
              </p:nvSpPr>
              <p:spPr bwMode="auto">
                <a:xfrm>
                  <a:off x="1079" y="960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 b="1" dirty="0" smtClean="0">
                      <a:cs typeface="Arial" charset="0"/>
                    </a:rPr>
                    <a:t>1</a:t>
                  </a:r>
                  <a:endParaRPr lang="en-US" sz="1400" b="1" dirty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 b="1" dirty="0"/>
                </a:p>
              </p:txBody>
            </p:sp>
            <p:sp>
              <p:nvSpPr>
                <p:cNvPr id="19503" name="Rectangle 39"/>
                <p:cNvSpPr>
                  <a:spLocks noChangeArrowheads="1"/>
                </p:cNvSpPr>
                <p:nvPr/>
              </p:nvSpPr>
              <p:spPr bwMode="auto">
                <a:xfrm>
                  <a:off x="1036" y="960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42"/>
              <p:cNvGrpSpPr>
                <a:grpSpLocks/>
              </p:cNvGrpSpPr>
              <p:nvPr/>
            </p:nvGrpSpPr>
            <p:grpSpPr bwMode="auto">
              <a:xfrm>
                <a:off x="0" y="1344"/>
                <a:ext cx="446" cy="384"/>
                <a:chOff x="0" y="1344"/>
                <a:chExt cx="446" cy="384"/>
              </a:xfrm>
            </p:grpSpPr>
            <p:sp>
              <p:nvSpPr>
                <p:cNvPr id="19500" name="Rectangle 14"/>
                <p:cNvSpPr>
                  <a:spLocks noChangeArrowheads="1"/>
                </p:cNvSpPr>
                <p:nvPr/>
              </p:nvSpPr>
              <p:spPr bwMode="auto">
                <a:xfrm>
                  <a:off x="43" y="1344"/>
                  <a:ext cx="36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 b="1">
                      <a:cs typeface="Arial" charset="0"/>
                    </a:rPr>
                    <a:t>3</a:t>
                  </a:r>
                  <a:endParaRPr lang="en-US" sz="1400" b="1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 b="1"/>
                </a:p>
              </p:txBody>
            </p:sp>
            <p:sp>
              <p:nvSpPr>
                <p:cNvPr id="19501" name="Rectangle 41"/>
                <p:cNvSpPr>
                  <a:spLocks noChangeArrowheads="1"/>
                </p:cNvSpPr>
                <p:nvPr/>
              </p:nvSpPr>
              <p:spPr bwMode="auto">
                <a:xfrm>
                  <a:off x="0" y="1344"/>
                  <a:ext cx="44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44"/>
              <p:cNvGrpSpPr>
                <a:grpSpLocks/>
              </p:cNvGrpSpPr>
              <p:nvPr/>
            </p:nvGrpSpPr>
            <p:grpSpPr bwMode="auto">
              <a:xfrm>
                <a:off x="446" y="1344"/>
                <a:ext cx="590" cy="384"/>
                <a:chOff x="446" y="1344"/>
                <a:chExt cx="590" cy="384"/>
              </a:xfrm>
            </p:grpSpPr>
            <p:sp>
              <p:nvSpPr>
                <p:cNvPr id="19498" name="Rectangle 15"/>
                <p:cNvSpPr>
                  <a:spLocks noChangeArrowheads="1"/>
                </p:cNvSpPr>
                <p:nvPr/>
              </p:nvSpPr>
              <p:spPr bwMode="auto">
                <a:xfrm>
                  <a:off x="489" y="1344"/>
                  <a:ext cx="50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400" b="1" dirty="0" smtClean="0"/>
                    <a:t>17.052 – 23.652</a:t>
                  </a:r>
                  <a:endParaRPr lang="en-US" sz="1400" b="1" dirty="0"/>
                </a:p>
              </p:txBody>
            </p:sp>
            <p:sp>
              <p:nvSpPr>
                <p:cNvPr id="19499" name="Rectangle 43"/>
                <p:cNvSpPr>
                  <a:spLocks noChangeArrowheads="1"/>
                </p:cNvSpPr>
                <p:nvPr/>
              </p:nvSpPr>
              <p:spPr bwMode="auto">
                <a:xfrm>
                  <a:off x="446" y="1344"/>
                  <a:ext cx="59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46"/>
              <p:cNvGrpSpPr>
                <a:grpSpLocks/>
              </p:cNvGrpSpPr>
              <p:nvPr/>
            </p:nvGrpSpPr>
            <p:grpSpPr bwMode="auto">
              <a:xfrm>
                <a:off x="1036" y="1344"/>
                <a:ext cx="662" cy="384"/>
                <a:chOff x="1036" y="1344"/>
                <a:chExt cx="662" cy="384"/>
              </a:xfrm>
            </p:grpSpPr>
            <p:sp>
              <p:nvSpPr>
                <p:cNvPr id="19496" name="Rectangle 16"/>
                <p:cNvSpPr>
                  <a:spLocks noChangeArrowheads="1"/>
                </p:cNvSpPr>
                <p:nvPr/>
              </p:nvSpPr>
              <p:spPr bwMode="auto">
                <a:xfrm>
                  <a:off x="1079" y="1344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 b="1" dirty="0" smtClean="0">
                      <a:cs typeface="Arial" charset="0"/>
                    </a:rPr>
                    <a:t>3</a:t>
                  </a:r>
                  <a:endParaRPr lang="en-US" sz="1400" b="1" dirty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 b="1" dirty="0"/>
                </a:p>
              </p:txBody>
            </p:sp>
            <p:sp>
              <p:nvSpPr>
                <p:cNvPr id="19497" name="Rectangle 45"/>
                <p:cNvSpPr>
                  <a:spLocks noChangeArrowheads="1"/>
                </p:cNvSpPr>
                <p:nvPr/>
              </p:nvSpPr>
              <p:spPr bwMode="auto">
                <a:xfrm>
                  <a:off x="1036" y="1344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48"/>
              <p:cNvGrpSpPr>
                <a:grpSpLocks/>
              </p:cNvGrpSpPr>
              <p:nvPr/>
            </p:nvGrpSpPr>
            <p:grpSpPr bwMode="auto">
              <a:xfrm>
                <a:off x="0" y="1728"/>
                <a:ext cx="446" cy="384"/>
                <a:chOff x="0" y="1728"/>
                <a:chExt cx="446" cy="384"/>
              </a:xfrm>
            </p:grpSpPr>
            <p:sp>
              <p:nvSpPr>
                <p:cNvPr id="19494" name="Rectangle 17"/>
                <p:cNvSpPr>
                  <a:spLocks noChangeArrowheads="1"/>
                </p:cNvSpPr>
                <p:nvPr/>
              </p:nvSpPr>
              <p:spPr bwMode="auto">
                <a:xfrm>
                  <a:off x="43" y="1728"/>
                  <a:ext cx="36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 b="1">
                      <a:cs typeface="Arial" charset="0"/>
                    </a:rPr>
                    <a:t>4</a:t>
                  </a:r>
                  <a:endParaRPr lang="en-US" sz="1400" b="1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 b="1"/>
                </a:p>
              </p:txBody>
            </p:sp>
            <p:sp>
              <p:nvSpPr>
                <p:cNvPr id="19495" name="Rectangle 47"/>
                <p:cNvSpPr>
                  <a:spLocks noChangeArrowheads="1"/>
                </p:cNvSpPr>
                <p:nvPr/>
              </p:nvSpPr>
              <p:spPr bwMode="auto">
                <a:xfrm>
                  <a:off x="0" y="1728"/>
                  <a:ext cx="44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50"/>
              <p:cNvGrpSpPr>
                <a:grpSpLocks/>
              </p:cNvGrpSpPr>
              <p:nvPr/>
            </p:nvGrpSpPr>
            <p:grpSpPr bwMode="auto">
              <a:xfrm>
                <a:off x="446" y="1728"/>
                <a:ext cx="590" cy="384"/>
                <a:chOff x="446" y="1728"/>
                <a:chExt cx="590" cy="384"/>
              </a:xfrm>
            </p:grpSpPr>
            <p:sp>
              <p:nvSpPr>
                <p:cNvPr id="19492" name="Rectangle 18"/>
                <p:cNvSpPr>
                  <a:spLocks noChangeArrowheads="1"/>
                </p:cNvSpPr>
                <p:nvPr/>
              </p:nvSpPr>
              <p:spPr bwMode="auto">
                <a:xfrm>
                  <a:off x="489" y="1728"/>
                  <a:ext cx="50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400" b="1" dirty="0" smtClean="0"/>
                    <a:t>23.653 – 30.253</a:t>
                  </a:r>
                  <a:endParaRPr lang="en-US" sz="1400" b="1" dirty="0"/>
                </a:p>
              </p:txBody>
            </p:sp>
            <p:sp>
              <p:nvSpPr>
                <p:cNvPr id="19493" name="Rectangle 49"/>
                <p:cNvSpPr>
                  <a:spLocks noChangeArrowheads="1"/>
                </p:cNvSpPr>
                <p:nvPr/>
              </p:nvSpPr>
              <p:spPr bwMode="auto">
                <a:xfrm>
                  <a:off x="446" y="1728"/>
                  <a:ext cx="59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52"/>
              <p:cNvGrpSpPr>
                <a:grpSpLocks/>
              </p:cNvGrpSpPr>
              <p:nvPr/>
            </p:nvGrpSpPr>
            <p:grpSpPr bwMode="auto">
              <a:xfrm>
                <a:off x="1036" y="1728"/>
                <a:ext cx="662" cy="384"/>
                <a:chOff x="1036" y="1728"/>
                <a:chExt cx="662" cy="384"/>
              </a:xfrm>
            </p:grpSpPr>
            <p:sp>
              <p:nvSpPr>
                <p:cNvPr id="19490" name="Rectangle 19"/>
                <p:cNvSpPr>
                  <a:spLocks noChangeArrowheads="1"/>
                </p:cNvSpPr>
                <p:nvPr/>
              </p:nvSpPr>
              <p:spPr bwMode="auto">
                <a:xfrm>
                  <a:off x="1079" y="1728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 b="1" dirty="0" smtClean="0">
                      <a:cs typeface="Arial" charset="0"/>
                    </a:rPr>
                    <a:t>1</a:t>
                  </a:r>
                  <a:endParaRPr lang="en-US" sz="1400" b="1" dirty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 b="1" dirty="0"/>
                </a:p>
              </p:txBody>
            </p:sp>
            <p:sp>
              <p:nvSpPr>
                <p:cNvPr id="19491" name="Rectangle 51"/>
                <p:cNvSpPr>
                  <a:spLocks noChangeArrowheads="1"/>
                </p:cNvSpPr>
                <p:nvPr/>
              </p:nvSpPr>
              <p:spPr bwMode="auto">
                <a:xfrm>
                  <a:off x="1036" y="1728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54"/>
              <p:cNvGrpSpPr>
                <a:grpSpLocks/>
              </p:cNvGrpSpPr>
              <p:nvPr/>
            </p:nvGrpSpPr>
            <p:grpSpPr bwMode="auto">
              <a:xfrm>
                <a:off x="0" y="2112"/>
                <a:ext cx="446" cy="384"/>
                <a:chOff x="0" y="2112"/>
                <a:chExt cx="446" cy="384"/>
              </a:xfrm>
            </p:grpSpPr>
            <p:sp>
              <p:nvSpPr>
                <p:cNvPr id="19488" name="Rectangle 20"/>
                <p:cNvSpPr>
                  <a:spLocks noChangeArrowheads="1"/>
                </p:cNvSpPr>
                <p:nvPr/>
              </p:nvSpPr>
              <p:spPr bwMode="auto">
                <a:xfrm>
                  <a:off x="43" y="2112"/>
                  <a:ext cx="360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 b="1">
                      <a:cs typeface="Arial" charset="0"/>
                    </a:rPr>
                    <a:t>5</a:t>
                  </a:r>
                  <a:endParaRPr lang="en-US" sz="1400" b="1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 b="1"/>
                </a:p>
              </p:txBody>
            </p:sp>
            <p:sp>
              <p:nvSpPr>
                <p:cNvPr id="19489" name="Rectangle 53"/>
                <p:cNvSpPr>
                  <a:spLocks noChangeArrowheads="1"/>
                </p:cNvSpPr>
                <p:nvPr/>
              </p:nvSpPr>
              <p:spPr bwMode="auto">
                <a:xfrm>
                  <a:off x="0" y="2112"/>
                  <a:ext cx="446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56"/>
              <p:cNvGrpSpPr>
                <a:grpSpLocks/>
              </p:cNvGrpSpPr>
              <p:nvPr/>
            </p:nvGrpSpPr>
            <p:grpSpPr bwMode="auto">
              <a:xfrm>
                <a:off x="446" y="2112"/>
                <a:ext cx="590" cy="384"/>
                <a:chOff x="446" y="2112"/>
                <a:chExt cx="590" cy="384"/>
              </a:xfrm>
            </p:grpSpPr>
            <p:sp>
              <p:nvSpPr>
                <p:cNvPr id="19486" name="Rectangle 21"/>
                <p:cNvSpPr>
                  <a:spLocks noChangeArrowheads="1"/>
                </p:cNvSpPr>
                <p:nvPr/>
              </p:nvSpPr>
              <p:spPr bwMode="auto">
                <a:xfrm>
                  <a:off x="489" y="2112"/>
                  <a:ext cx="504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400" b="1" dirty="0" smtClean="0"/>
                    <a:t>30.254 – 36.853</a:t>
                  </a:r>
                  <a:endParaRPr lang="en-US" sz="1400" b="1" dirty="0"/>
                </a:p>
              </p:txBody>
            </p:sp>
            <p:sp>
              <p:nvSpPr>
                <p:cNvPr id="19487" name="Rectangle 55"/>
                <p:cNvSpPr>
                  <a:spLocks noChangeArrowheads="1"/>
                </p:cNvSpPr>
                <p:nvPr/>
              </p:nvSpPr>
              <p:spPr bwMode="auto">
                <a:xfrm>
                  <a:off x="446" y="2112"/>
                  <a:ext cx="590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58"/>
              <p:cNvGrpSpPr>
                <a:grpSpLocks/>
              </p:cNvGrpSpPr>
              <p:nvPr/>
            </p:nvGrpSpPr>
            <p:grpSpPr bwMode="auto">
              <a:xfrm>
                <a:off x="1036" y="2112"/>
                <a:ext cx="662" cy="384"/>
                <a:chOff x="1036" y="2112"/>
                <a:chExt cx="662" cy="384"/>
              </a:xfrm>
            </p:grpSpPr>
            <p:sp>
              <p:nvSpPr>
                <p:cNvPr id="19484" name="Rectangle 22"/>
                <p:cNvSpPr>
                  <a:spLocks noChangeArrowheads="1"/>
                </p:cNvSpPr>
                <p:nvPr/>
              </p:nvSpPr>
              <p:spPr bwMode="auto">
                <a:xfrm>
                  <a:off x="1079" y="2112"/>
                  <a:ext cx="576" cy="38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400" b="1" dirty="0" smtClean="0">
                      <a:cs typeface="Arial" charset="0"/>
                    </a:rPr>
                    <a:t>2</a:t>
                  </a:r>
                  <a:endParaRPr lang="en-US" sz="1400" b="1" dirty="0">
                    <a:latin typeface="Garamond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1400" b="1" dirty="0"/>
                </a:p>
              </p:txBody>
            </p:sp>
            <p:sp>
              <p:nvSpPr>
                <p:cNvPr id="19485" name="Rectangle 57"/>
                <p:cNvSpPr>
                  <a:spLocks noChangeArrowheads="1"/>
                </p:cNvSpPr>
                <p:nvPr/>
              </p:nvSpPr>
              <p:spPr bwMode="auto">
                <a:xfrm>
                  <a:off x="1036" y="2112"/>
                  <a:ext cx="662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19465" name="Rectangle 60"/>
            <p:cNvSpPr>
              <a:spLocks noChangeArrowheads="1"/>
            </p:cNvSpPr>
            <p:nvPr/>
          </p:nvSpPr>
          <p:spPr bwMode="auto">
            <a:xfrm>
              <a:off x="-3" y="-3"/>
              <a:ext cx="1704" cy="2502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9463" name="Text Box 64"/>
          <p:cNvSpPr txBox="1">
            <a:spLocks noChangeArrowheads="1"/>
          </p:cNvSpPr>
          <p:nvPr/>
        </p:nvSpPr>
        <p:spPr bwMode="auto">
          <a:xfrm>
            <a:off x="609600" y="1524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Ukuran Penyebaran				                   Bab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ECE268-1C35-4ECD-9FFE-F211C9C973FC}" type="slidenum">
              <a:rPr lang="en-US"/>
              <a:pPr/>
              <a:t>15</a:t>
            </a:fld>
            <a:endParaRPr lang="en-US"/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762000" y="1066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DEVIASI RATA-RATA</a:t>
            </a: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485" name="Text Box 118"/>
          <p:cNvSpPr txBox="1">
            <a:spLocks noChangeArrowheads="1"/>
          </p:cNvSpPr>
          <p:nvPr/>
        </p:nvSpPr>
        <p:spPr bwMode="auto">
          <a:xfrm>
            <a:off x="5410200" y="3200400"/>
            <a:ext cx="3429000" cy="3493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1400" dirty="0">
              <a:latin typeface="Tahoma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n-US" sz="1400" dirty="0">
                <a:cs typeface="Arial" charset="0"/>
                <a:sym typeface="Symbol" pitchFamily="82" charset="2"/>
              </a:rPr>
              <a:t></a:t>
            </a:r>
            <a:r>
              <a:rPr lang="en-US" sz="1400" dirty="0" err="1">
                <a:cs typeface="Arial" charset="0"/>
              </a:rPr>
              <a:t>f.X</a:t>
            </a:r>
            <a:r>
              <a:rPr lang="en-US" sz="1400" dirty="0">
                <a:cs typeface="Arial" charset="0"/>
              </a:rPr>
              <a:t>	= </a:t>
            </a:r>
            <a:r>
              <a:rPr lang="en-US" sz="1400" dirty="0" smtClean="0"/>
              <a:t>261.818</a:t>
            </a:r>
            <a:r>
              <a:rPr lang="en-US" sz="1400" dirty="0" smtClean="0">
                <a:cs typeface="Arial" charset="0"/>
              </a:rPr>
              <a:t>    </a:t>
            </a:r>
            <a:endParaRPr lang="en-US" sz="1400" dirty="0">
              <a:cs typeface="Arial" charset="0"/>
            </a:endParaRPr>
          </a:p>
          <a:p>
            <a:pPr algn="just">
              <a:spcBef>
                <a:spcPct val="50000"/>
              </a:spcBef>
            </a:pPr>
            <a:r>
              <a:rPr lang="en-US" sz="1400" dirty="0">
                <a:cs typeface="Arial" charset="0"/>
                <a:sym typeface="Symbol" pitchFamily="82" charset="2"/>
              </a:rPr>
              <a:t></a:t>
            </a:r>
            <a:r>
              <a:rPr lang="en-US" sz="1400" dirty="0">
                <a:cs typeface="Arial" charset="0"/>
              </a:rPr>
              <a:t>f </a:t>
            </a:r>
            <a:r>
              <a:rPr lang="en-US" sz="1400" dirty="0">
                <a:cs typeface="Arial" charset="0"/>
                <a:sym typeface="Symbol" pitchFamily="82" charset="2"/>
              </a:rPr>
              <a:t></a:t>
            </a:r>
            <a:r>
              <a:rPr lang="en-US" sz="1400" dirty="0">
                <a:cs typeface="Arial" charset="0"/>
              </a:rPr>
              <a:t>X – X </a:t>
            </a:r>
            <a:r>
              <a:rPr lang="en-US" sz="1400" dirty="0">
                <a:cs typeface="Arial" charset="0"/>
                <a:sym typeface="Symbol" pitchFamily="82" charset="2"/>
              </a:rPr>
              <a:t> </a:t>
            </a:r>
            <a:r>
              <a:rPr lang="en-US" sz="1400" dirty="0">
                <a:cs typeface="Arial" charset="0"/>
              </a:rPr>
              <a:t>= </a:t>
            </a:r>
            <a:r>
              <a:rPr lang="en-US" sz="1400" dirty="0" smtClean="0"/>
              <a:t>154.463,4</a:t>
            </a:r>
            <a:endParaRPr lang="en-US" sz="1400" dirty="0"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sz="1400" dirty="0">
                <a:cs typeface="Arial" charset="0"/>
              </a:rPr>
              <a:t> </a:t>
            </a:r>
            <a:endParaRPr lang="en-US" sz="1400" dirty="0">
              <a:latin typeface="Garamond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1400" dirty="0">
                <a:cs typeface="Arial" charset="0"/>
              </a:rPr>
              <a:t>a.    X = </a:t>
            </a:r>
            <a:r>
              <a:rPr lang="en-US" sz="1400" u="sng" dirty="0">
                <a:cs typeface="Arial" charset="0"/>
                <a:sym typeface="Symbol" pitchFamily="82" charset="2"/>
              </a:rPr>
              <a:t></a:t>
            </a:r>
            <a:r>
              <a:rPr lang="en-US" sz="1400" u="sng" dirty="0">
                <a:cs typeface="Arial" charset="0"/>
              </a:rPr>
              <a:t>f X</a:t>
            </a:r>
            <a:r>
              <a:rPr lang="en-US" sz="1400" dirty="0">
                <a:cs typeface="Arial" charset="0"/>
              </a:rPr>
              <a:t>    = </a:t>
            </a:r>
            <a:r>
              <a:rPr lang="en-US" sz="1400" dirty="0" smtClean="0"/>
              <a:t>261.818</a:t>
            </a:r>
            <a:r>
              <a:rPr lang="en-US" sz="1400" dirty="0" smtClean="0">
                <a:cs typeface="Arial" charset="0"/>
              </a:rPr>
              <a:t>/20= </a:t>
            </a:r>
            <a:r>
              <a:rPr lang="en-US" sz="1400" dirty="0" smtClean="0"/>
              <a:t>13.090,90</a:t>
            </a:r>
            <a:endParaRPr lang="en-US" sz="1400" dirty="0">
              <a:latin typeface="Garamond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sz="1400" dirty="0">
                <a:cs typeface="Arial" charset="0"/>
              </a:rPr>
              <a:t>                 n   </a:t>
            </a:r>
            <a:endParaRPr lang="en-US" sz="1400" dirty="0">
              <a:latin typeface="Garamond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1400" dirty="0">
                <a:cs typeface="Arial" charset="0"/>
              </a:rPr>
              <a:t> </a:t>
            </a:r>
            <a:r>
              <a:rPr lang="en-US" sz="1400" dirty="0">
                <a:latin typeface="Tahoma" pitchFamily="34" charset="0"/>
              </a:rPr>
              <a:t/>
            </a:r>
            <a:br>
              <a:rPr lang="en-US" sz="1400" dirty="0">
                <a:latin typeface="Tahoma" pitchFamily="34" charset="0"/>
              </a:rPr>
            </a:br>
            <a:r>
              <a:rPr lang="en-US" sz="1400" dirty="0">
                <a:cs typeface="Arial" charset="0"/>
              </a:rPr>
              <a:t>b.  MD  =  </a:t>
            </a:r>
            <a:r>
              <a:rPr lang="en-US" sz="1400" dirty="0">
                <a:cs typeface="Arial" charset="0"/>
                <a:sym typeface="Symbol" pitchFamily="82" charset="2"/>
              </a:rPr>
              <a:t></a:t>
            </a:r>
            <a:r>
              <a:rPr lang="en-US" sz="1400" dirty="0">
                <a:cs typeface="Arial" charset="0"/>
              </a:rPr>
              <a:t> f </a:t>
            </a:r>
            <a:r>
              <a:rPr lang="en-US" sz="1400" dirty="0">
                <a:cs typeface="Arial" charset="0"/>
                <a:sym typeface="Symbol" pitchFamily="82" charset="2"/>
              </a:rPr>
              <a:t></a:t>
            </a:r>
            <a:r>
              <a:rPr lang="en-US" sz="1400" dirty="0">
                <a:cs typeface="Arial" charset="0"/>
              </a:rPr>
              <a:t>X – X </a:t>
            </a:r>
            <a:r>
              <a:rPr lang="en-US" sz="1400" dirty="0">
                <a:cs typeface="Arial" charset="0"/>
                <a:sym typeface="Symbol" pitchFamily="82" charset="2"/>
              </a:rPr>
              <a:t></a:t>
            </a:r>
            <a:r>
              <a:rPr lang="en-US" sz="1400" dirty="0">
                <a:cs typeface="Arial" charset="0"/>
              </a:rPr>
              <a:t>  = </a:t>
            </a:r>
            <a:r>
              <a:rPr lang="en-US" sz="1400" dirty="0" smtClean="0"/>
              <a:t>154.463,4</a:t>
            </a:r>
            <a:r>
              <a:rPr lang="en-US" sz="1400" dirty="0" smtClean="0">
                <a:cs typeface="Arial" charset="0"/>
              </a:rPr>
              <a:t>/20</a:t>
            </a:r>
            <a:endParaRPr lang="en-US" sz="1400" dirty="0">
              <a:cs typeface="Arial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sz="1400" dirty="0">
                <a:cs typeface="Arial" charset="0"/>
              </a:rPr>
              <a:t>                          n</a:t>
            </a:r>
            <a:r>
              <a:rPr lang="en-US" sz="1400" dirty="0">
                <a:latin typeface="Tahoma" pitchFamily="34" charset="0"/>
              </a:rPr>
              <a:t> </a:t>
            </a:r>
          </a:p>
          <a:p>
            <a:pPr algn="just">
              <a:spcBef>
                <a:spcPct val="50000"/>
              </a:spcBef>
            </a:pPr>
            <a:r>
              <a:rPr lang="en-US" sz="1400" dirty="0">
                <a:latin typeface="Tahoma" pitchFamily="34" charset="0"/>
              </a:rPr>
              <a:t>                                </a:t>
            </a:r>
            <a:r>
              <a:rPr lang="en-US" sz="1400" dirty="0">
                <a:cs typeface="Arial" charset="0"/>
              </a:rPr>
              <a:t>= </a:t>
            </a:r>
            <a:r>
              <a:rPr lang="en-US" sz="1400" dirty="0" smtClean="0"/>
              <a:t>7.723,17</a:t>
            </a:r>
            <a:endParaRPr lang="en-US" sz="1400" dirty="0">
              <a:latin typeface="Tahoma" pitchFamily="34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1400" dirty="0">
              <a:latin typeface="Tahoma" pitchFamily="34" charset="0"/>
            </a:endParaRPr>
          </a:p>
        </p:txBody>
      </p:sp>
      <p:grpSp>
        <p:nvGrpSpPr>
          <p:cNvPr id="20619" name="Group 132"/>
          <p:cNvGrpSpPr>
            <a:grpSpLocks/>
          </p:cNvGrpSpPr>
          <p:nvPr/>
        </p:nvGrpSpPr>
        <p:grpSpPr bwMode="auto">
          <a:xfrm>
            <a:off x="5638800" y="2209800"/>
            <a:ext cx="2590800" cy="1676400"/>
            <a:chOff x="3600" y="1392"/>
            <a:chExt cx="1632" cy="1056"/>
          </a:xfrm>
        </p:grpSpPr>
        <p:sp>
          <p:nvSpPr>
            <p:cNvPr id="20490" name="Text Box 4"/>
            <p:cNvSpPr txBox="1">
              <a:spLocks noChangeArrowheads="1"/>
            </p:cNvSpPr>
            <p:nvPr/>
          </p:nvSpPr>
          <p:spPr bwMode="auto">
            <a:xfrm>
              <a:off x="3648" y="1392"/>
              <a:ext cx="1584" cy="58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dirty="0">
                  <a:latin typeface="Tahoma" pitchFamily="34" charset="0"/>
                </a:rPr>
                <a:t>RUMUS </a:t>
              </a:r>
            </a:p>
            <a:p>
              <a:pPr algn="ctr" eaLnBrk="1" hangingPunct="1"/>
              <a:r>
                <a:rPr lang="en-US" dirty="0">
                  <a:cs typeface="Arial" charset="0"/>
                </a:rPr>
                <a:t>MD = </a:t>
              </a:r>
              <a:r>
                <a:rPr lang="en-US" u="sng" dirty="0">
                  <a:cs typeface="Arial" charset="0"/>
                  <a:sym typeface="Symbol" pitchFamily="82" charset="2"/>
                </a:rPr>
                <a:t> </a:t>
              </a:r>
              <a:r>
                <a:rPr lang="en-US" u="sng" dirty="0">
                  <a:cs typeface="Arial" charset="0"/>
                </a:rPr>
                <a:t>f |X – X|</a:t>
              </a:r>
              <a:endParaRPr lang="en-US" u="sng" dirty="0">
                <a:latin typeface="Garamond" pitchFamily="18" charset="0"/>
                <a:cs typeface="Times New Roman" pitchFamily="18" charset="0"/>
              </a:endParaRPr>
            </a:p>
            <a:p>
              <a:pPr algn="ctr" eaLnBrk="1" hangingPunct="1"/>
              <a:r>
                <a:rPr lang="en-US" dirty="0">
                  <a:cs typeface="Arial" charset="0"/>
                </a:rPr>
                <a:t>           N</a:t>
              </a:r>
              <a:endParaRPr lang="en-US" dirty="0">
                <a:latin typeface="Tahoma" pitchFamily="34" charset="0"/>
              </a:endParaRPr>
            </a:p>
          </p:txBody>
        </p:sp>
        <p:sp>
          <p:nvSpPr>
            <p:cNvPr id="20492" name="Line 120"/>
            <p:cNvSpPr>
              <a:spLocks noChangeShapeType="1"/>
            </p:cNvSpPr>
            <p:nvPr/>
          </p:nvSpPr>
          <p:spPr bwMode="auto">
            <a:xfrm>
              <a:off x="3600" y="225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494" name="Line 122"/>
            <p:cNvSpPr>
              <a:spLocks noChangeShapeType="1"/>
            </p:cNvSpPr>
            <p:nvPr/>
          </p:nvSpPr>
          <p:spPr bwMode="auto">
            <a:xfrm>
              <a:off x="4848" y="158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498" name="Line 131"/>
            <p:cNvSpPr>
              <a:spLocks noChangeShapeType="1"/>
            </p:cNvSpPr>
            <p:nvPr/>
          </p:nvSpPr>
          <p:spPr bwMode="auto">
            <a:xfrm>
              <a:off x="3888" y="244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0488" name="Text Box 135"/>
          <p:cNvSpPr txBox="1">
            <a:spLocks noChangeArrowheads="1"/>
          </p:cNvSpPr>
          <p:nvPr/>
        </p:nvSpPr>
        <p:spPr bwMode="auto">
          <a:xfrm>
            <a:off x="609600" y="1524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>
                <a:latin typeface="Tahoma" pitchFamily="34" charset="0"/>
              </a:rPr>
              <a:t>Ukuran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Penyebaran</a:t>
            </a:r>
            <a:r>
              <a:rPr lang="en-US" dirty="0">
                <a:latin typeface="Tahoma" pitchFamily="34" charset="0"/>
              </a:rPr>
              <a:t>				                   </a:t>
            </a:r>
            <a:r>
              <a:rPr lang="en-US" dirty="0" err="1">
                <a:latin typeface="Tahoma" pitchFamily="34" charset="0"/>
              </a:rPr>
              <a:t>Bab</a:t>
            </a:r>
            <a:r>
              <a:rPr lang="en-US" dirty="0">
                <a:latin typeface="Tahoma" pitchFamily="34" charset="0"/>
              </a:rPr>
              <a:t> 4</a:t>
            </a:r>
          </a:p>
        </p:txBody>
      </p:sp>
      <p:sp>
        <p:nvSpPr>
          <p:cNvPr id="20489" name="Line 136"/>
          <p:cNvSpPr>
            <a:spLocks noChangeShapeType="1"/>
          </p:cNvSpPr>
          <p:nvPr/>
        </p:nvSpPr>
        <p:spPr bwMode="auto">
          <a:xfrm>
            <a:off x="6477000" y="5638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1" name="Line 131"/>
          <p:cNvSpPr>
            <a:spLocks noChangeShapeType="1"/>
          </p:cNvSpPr>
          <p:nvPr/>
        </p:nvSpPr>
        <p:spPr bwMode="auto">
          <a:xfrm>
            <a:off x="5791200" y="4495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2" name="Line 131"/>
          <p:cNvSpPr>
            <a:spLocks noChangeShapeType="1"/>
          </p:cNvSpPr>
          <p:nvPr/>
        </p:nvSpPr>
        <p:spPr bwMode="auto">
          <a:xfrm>
            <a:off x="6934200" y="5334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pic>
        <p:nvPicPr>
          <p:cNvPr id="27649" name="Picture 1" descr="D:\Statistika 1\Contoh 4-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143506"/>
            <a:ext cx="5073090" cy="26570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C83032-0E4D-49EC-946A-2FA6563F7AEE}" type="slidenum">
              <a:rPr lang="en-US"/>
              <a:pPr/>
              <a:t>16</a:t>
            </a:fld>
            <a:endParaRPr lang="en-US"/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838200" y="990600"/>
            <a:ext cx="7543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VARIANS DAN STANDAR DEVIASI DATA BERKELOMPOK</a:t>
            </a:r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1066800" y="2057400"/>
            <a:ext cx="73152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200" b="1" dirty="0" err="1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>Varians</a:t>
            </a:r>
            <a:r>
              <a:rPr lang="en-US" sz="2200" b="1" dirty="0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> </a:t>
            </a:r>
            <a:endParaRPr lang="en-US" sz="2200" b="1" dirty="0">
              <a:latin typeface="Tahoma" pitchFamily="34" charset="0"/>
              <a:cs typeface="Times New Roman" pitchFamily="18" charset="0"/>
            </a:endParaRPr>
          </a:p>
          <a:p>
            <a:pPr eaLnBrk="1" hangingPunct="1"/>
            <a:r>
              <a:rPr lang="en-US" sz="2200" dirty="0">
                <a:latin typeface="Tahoma" pitchFamily="34" charset="0"/>
                <a:cs typeface="Times New Roman" pitchFamily="18" charset="0"/>
              </a:rPr>
              <a:t>Rata-rata </a:t>
            </a:r>
            <a:r>
              <a:rPr lang="en-US" sz="2200" dirty="0" err="1">
                <a:latin typeface="Tahoma" pitchFamily="34" charset="0"/>
                <a:cs typeface="Times New Roman" pitchFamily="18" charset="0"/>
              </a:rPr>
              <a:t>hitung</a:t>
            </a:r>
            <a:r>
              <a:rPr lang="en-US" sz="2200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ahoma" pitchFamily="34" charset="0"/>
                <a:cs typeface="Times New Roman" pitchFamily="18" charset="0"/>
              </a:rPr>
              <a:t>deviasi</a:t>
            </a:r>
            <a:r>
              <a:rPr lang="en-US" sz="2200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ahoma" pitchFamily="34" charset="0"/>
                <a:cs typeface="Times New Roman" pitchFamily="18" charset="0"/>
              </a:rPr>
              <a:t>kuadrat</a:t>
            </a:r>
            <a:r>
              <a:rPr lang="en-US" sz="2200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ahoma" pitchFamily="34" charset="0"/>
                <a:cs typeface="Times New Roman" pitchFamily="18" charset="0"/>
              </a:rPr>
              <a:t>setiap</a:t>
            </a:r>
            <a:r>
              <a:rPr lang="en-US" sz="2200" dirty="0">
                <a:latin typeface="Tahoma" pitchFamily="34" charset="0"/>
                <a:cs typeface="Times New Roman" pitchFamily="18" charset="0"/>
              </a:rPr>
              <a:t> data </a:t>
            </a:r>
            <a:r>
              <a:rPr lang="en-US" sz="2200" dirty="0" err="1">
                <a:latin typeface="Tahoma" pitchFamily="34" charset="0"/>
                <a:cs typeface="Times New Roman" pitchFamily="18" charset="0"/>
              </a:rPr>
              <a:t>terhadap</a:t>
            </a:r>
            <a:r>
              <a:rPr lang="en-US" sz="2200" dirty="0">
                <a:latin typeface="Tahoma" pitchFamily="34" charset="0"/>
                <a:cs typeface="Times New Roman" pitchFamily="18" charset="0"/>
              </a:rPr>
              <a:t> rata-rata </a:t>
            </a:r>
            <a:r>
              <a:rPr lang="en-US" sz="2200" dirty="0" err="1" smtClean="0">
                <a:latin typeface="Tahoma" pitchFamily="34" charset="0"/>
                <a:cs typeface="Times New Roman" pitchFamily="18" charset="0"/>
              </a:rPr>
              <a:t>hitungnya</a:t>
            </a:r>
            <a:r>
              <a:rPr lang="en-US" sz="2200" dirty="0" smtClean="0">
                <a:latin typeface="Tahoma" pitchFamily="34" charset="0"/>
                <a:cs typeface="Times New Roman" pitchFamily="18" charset="0"/>
              </a:rPr>
              <a:t>.</a:t>
            </a:r>
            <a:r>
              <a:rPr lang="en-US" sz="2200" dirty="0" smtClean="0">
                <a:latin typeface="Tahoma" pitchFamily="34" charset="0"/>
              </a:rPr>
              <a:t> </a:t>
            </a:r>
            <a:endParaRPr lang="en-US" sz="2200" dirty="0">
              <a:latin typeface="Tahoma" pitchFamily="34" charset="0"/>
            </a:endParaRPr>
          </a:p>
          <a:p>
            <a:pPr eaLnBrk="1" hangingPunct="1"/>
            <a:endParaRPr lang="en-US" sz="2200" dirty="0">
              <a:latin typeface="Tahoma" pitchFamily="34" charset="0"/>
            </a:endParaRPr>
          </a:p>
          <a:p>
            <a:pPr eaLnBrk="1" hangingPunct="1"/>
            <a:r>
              <a:rPr lang="en-US" b="1" dirty="0">
                <a:solidFill>
                  <a:schemeClr val="accent1"/>
                </a:solidFill>
                <a:latin typeface="Tahoma" pitchFamily="34" charset="0"/>
              </a:rPr>
              <a:t>RUMUS:</a:t>
            </a:r>
            <a:endParaRPr lang="en-US" sz="1600" b="1" dirty="0">
              <a:cs typeface="Times New Roman" pitchFamily="18" charset="0"/>
            </a:endParaRPr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1066800" y="4343400"/>
            <a:ext cx="7086600" cy="170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200" b="1" dirty="0" err="1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>Standar</a:t>
            </a:r>
            <a:r>
              <a:rPr lang="en-US" sz="2200" b="1" dirty="0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>Deviasi</a:t>
            </a:r>
            <a:r>
              <a:rPr lang="en-US" sz="2200" b="1" dirty="0">
                <a:latin typeface="Tahoma" pitchFamily="34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en-US" sz="2200" dirty="0" err="1">
                <a:latin typeface="Tahoma" pitchFamily="34" charset="0"/>
                <a:cs typeface="Times New Roman" pitchFamily="18" charset="0"/>
              </a:rPr>
              <a:t>Akar</a:t>
            </a:r>
            <a:r>
              <a:rPr lang="en-US" sz="2200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ahoma" pitchFamily="34" charset="0"/>
                <a:cs typeface="Times New Roman" pitchFamily="18" charset="0"/>
              </a:rPr>
              <a:t>kuadrat</a:t>
            </a:r>
            <a:r>
              <a:rPr lang="en-US" sz="2200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ahoma" pitchFamily="34" charset="0"/>
                <a:cs typeface="Times New Roman" pitchFamily="18" charset="0"/>
              </a:rPr>
              <a:t>dari</a:t>
            </a:r>
            <a:r>
              <a:rPr lang="en-US" sz="2200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ahoma" pitchFamily="34" charset="0"/>
                <a:cs typeface="Times New Roman" pitchFamily="18" charset="0"/>
              </a:rPr>
              <a:t>varians</a:t>
            </a:r>
            <a:r>
              <a:rPr lang="en-US" sz="2200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ahoma" pitchFamily="34" charset="0"/>
                <a:cs typeface="Times New Roman" pitchFamily="18" charset="0"/>
              </a:rPr>
              <a:t>dan</a:t>
            </a:r>
            <a:r>
              <a:rPr lang="en-US" sz="2200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ahoma" pitchFamily="34" charset="0"/>
                <a:cs typeface="Times New Roman" pitchFamily="18" charset="0"/>
              </a:rPr>
              <a:t>menunjukkan</a:t>
            </a:r>
            <a:r>
              <a:rPr lang="en-US" sz="2200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ahoma" pitchFamily="34" charset="0"/>
                <a:cs typeface="Times New Roman" pitchFamily="18" charset="0"/>
              </a:rPr>
              <a:t>standar</a:t>
            </a:r>
            <a:r>
              <a:rPr lang="en-US" sz="2200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ahoma" pitchFamily="34" charset="0"/>
                <a:cs typeface="Times New Roman" pitchFamily="18" charset="0"/>
              </a:rPr>
              <a:t>penyimpangan</a:t>
            </a:r>
            <a:r>
              <a:rPr lang="en-US" sz="2200" dirty="0">
                <a:latin typeface="Tahoma" pitchFamily="34" charset="0"/>
                <a:cs typeface="Times New Roman" pitchFamily="18" charset="0"/>
              </a:rPr>
              <a:t> data </a:t>
            </a:r>
            <a:r>
              <a:rPr lang="en-US" sz="2200" dirty="0" err="1">
                <a:latin typeface="Tahoma" pitchFamily="34" charset="0"/>
                <a:cs typeface="Times New Roman" pitchFamily="18" charset="0"/>
              </a:rPr>
              <a:t>terhadap</a:t>
            </a:r>
            <a:r>
              <a:rPr lang="en-US" sz="2200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ahoma" pitchFamily="34" charset="0"/>
                <a:cs typeface="Times New Roman" pitchFamily="18" charset="0"/>
              </a:rPr>
              <a:t>nilai</a:t>
            </a:r>
            <a:r>
              <a:rPr lang="en-US" sz="2200" dirty="0">
                <a:latin typeface="Tahoma" pitchFamily="34" charset="0"/>
                <a:cs typeface="Times New Roman" pitchFamily="18" charset="0"/>
              </a:rPr>
              <a:t> rata-</a:t>
            </a:r>
            <a:r>
              <a:rPr lang="en-US" sz="2200" dirty="0" err="1">
                <a:latin typeface="Tahoma" pitchFamily="34" charset="0"/>
                <a:cs typeface="Times New Roman" pitchFamily="18" charset="0"/>
              </a:rPr>
              <a:t>ratanya</a:t>
            </a:r>
            <a:r>
              <a:rPr lang="en-US" sz="2200" dirty="0">
                <a:latin typeface="Tahoma" pitchFamily="34" charset="0"/>
                <a:cs typeface="Times New Roman" pitchFamily="18" charset="0"/>
              </a:rPr>
              <a:t>. </a:t>
            </a:r>
          </a:p>
          <a:p>
            <a:pPr eaLnBrk="1" hangingPunct="1"/>
            <a:endParaRPr lang="en-US" sz="2200" dirty="0">
              <a:latin typeface="Tahoma" pitchFamily="34" charset="0"/>
              <a:cs typeface="Times New Roman" pitchFamily="18" charset="0"/>
            </a:endParaRPr>
          </a:p>
          <a:p>
            <a:pPr eaLnBrk="1" hangingPunct="1"/>
            <a:r>
              <a:rPr lang="en-US" b="1" dirty="0">
                <a:solidFill>
                  <a:schemeClr val="accent1"/>
                </a:solidFill>
                <a:latin typeface="Tahoma" pitchFamily="34" charset="0"/>
                <a:cs typeface="Times New Roman" pitchFamily="18" charset="0"/>
              </a:rPr>
              <a:t>RUMUS:</a:t>
            </a:r>
          </a:p>
        </p:txBody>
      </p:sp>
      <p:sp>
        <p:nvSpPr>
          <p:cNvPr id="21511" name="Text Box 65"/>
          <p:cNvSpPr txBox="1">
            <a:spLocks noChangeArrowheads="1"/>
          </p:cNvSpPr>
          <p:nvPr/>
        </p:nvSpPr>
        <p:spPr bwMode="auto">
          <a:xfrm>
            <a:off x="2971800" y="3429001"/>
            <a:ext cx="2819400" cy="10156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latin typeface="Tahoma" pitchFamily="34" charset="0"/>
                <a:cs typeface="Arial" charset="0"/>
                <a:sym typeface="Symbol" pitchFamily="82" charset="2"/>
              </a:rPr>
              <a:t>S</a:t>
            </a:r>
            <a:r>
              <a:rPr lang="en-US" sz="2000" b="1" baseline="30000" dirty="0" smtClean="0">
                <a:latin typeface="Tahoma" pitchFamily="34" charset="0"/>
                <a:cs typeface="Times New Roman" pitchFamily="18" charset="0"/>
              </a:rPr>
              <a:t>2</a:t>
            </a:r>
            <a:r>
              <a:rPr lang="en-US" sz="2000" b="1" dirty="0" smtClean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ahoma" pitchFamily="34" charset="0"/>
                <a:cs typeface="Times New Roman" pitchFamily="18" charset="0"/>
              </a:rPr>
              <a:t>= </a:t>
            </a:r>
            <a:r>
              <a:rPr lang="en-US" sz="2000" b="1" dirty="0" smtClean="0">
                <a:latin typeface="Tahoma" pitchFamily="34" charset="0"/>
                <a:cs typeface="Arial" charset="0"/>
                <a:sym typeface="Symbol" pitchFamily="82" charset="2"/>
              </a:rPr>
              <a:t>f</a:t>
            </a:r>
            <a:r>
              <a:rPr lang="en-US" sz="2000" b="1" dirty="0" smtClean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ahoma" pitchFamily="34" charset="0"/>
                <a:cs typeface="Times New Roman" pitchFamily="18" charset="0"/>
              </a:rPr>
              <a:t>( X </a:t>
            </a:r>
            <a:r>
              <a:rPr lang="en-US" sz="2000" b="1" dirty="0" smtClean="0"/>
              <a:t>–</a:t>
            </a:r>
            <a:r>
              <a:rPr lang="en-US" sz="2000" dirty="0" smtClean="0"/>
              <a:t>    </a:t>
            </a:r>
            <a:r>
              <a:rPr lang="en-US" sz="2000" b="1" dirty="0" smtClean="0">
                <a:latin typeface="Tahoma" pitchFamily="34" charset="0"/>
                <a:cs typeface="Times New Roman" pitchFamily="18" charset="0"/>
              </a:rPr>
              <a:t>)</a:t>
            </a:r>
            <a:r>
              <a:rPr lang="en-US" sz="2000" b="1" baseline="30000" dirty="0">
                <a:latin typeface="Tahoma" pitchFamily="34" charset="0"/>
                <a:cs typeface="Times New Roman" pitchFamily="18" charset="0"/>
              </a:rPr>
              <a:t>2</a:t>
            </a:r>
            <a:r>
              <a:rPr lang="en-US" sz="2000" b="1" dirty="0">
                <a:latin typeface="Tahoma" pitchFamily="34" charset="0"/>
                <a:cs typeface="Times New Roman" pitchFamily="18" charset="0"/>
              </a:rPr>
              <a:t>       </a:t>
            </a:r>
          </a:p>
          <a:p>
            <a:pPr algn="ctr"/>
            <a:r>
              <a:rPr lang="en-US" sz="2000" b="1" dirty="0">
                <a:latin typeface="Tahoma" pitchFamily="34" charset="0"/>
                <a:cs typeface="Times New Roman" pitchFamily="18" charset="0"/>
              </a:rPr>
              <a:t>         </a:t>
            </a:r>
            <a:r>
              <a:rPr lang="en-US" sz="2000" b="1" dirty="0" smtClean="0">
                <a:latin typeface="Tahoma" pitchFamily="34" charset="0"/>
                <a:cs typeface="Times New Roman" pitchFamily="18" charset="0"/>
              </a:rPr>
              <a:t>n</a:t>
            </a:r>
            <a:r>
              <a:rPr lang="en-US" sz="2000" b="1" dirty="0" smtClean="0"/>
              <a:t>–1</a:t>
            </a:r>
          </a:p>
          <a:p>
            <a:pPr algn="ctr" eaLnBrk="1" hangingPunct="1"/>
            <a:r>
              <a:rPr lang="en-US" sz="2000" b="1" dirty="0" smtClean="0">
                <a:latin typeface="Tahoma" pitchFamily="34" charset="0"/>
                <a:cs typeface="Times New Roman" pitchFamily="18" charset="0"/>
              </a:rPr>
              <a:t> </a:t>
            </a:r>
            <a:endParaRPr lang="en-US" sz="2000" b="1" dirty="0"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21512" name="Text Box 66"/>
          <p:cNvSpPr txBox="1">
            <a:spLocks noChangeArrowheads="1"/>
          </p:cNvSpPr>
          <p:nvPr/>
        </p:nvSpPr>
        <p:spPr bwMode="auto">
          <a:xfrm>
            <a:off x="2895600" y="5867400"/>
            <a:ext cx="2819400" cy="71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 smtClean="0">
                <a:latin typeface="Tahoma" pitchFamily="34" charset="0"/>
                <a:cs typeface="Arial" charset="0"/>
                <a:sym typeface="Symbol" pitchFamily="82" charset="2"/>
              </a:rPr>
              <a:t>S</a:t>
            </a:r>
            <a:r>
              <a:rPr lang="en-US" sz="2000" b="1" baseline="30000" dirty="0" smtClean="0">
                <a:latin typeface="Tahoma" pitchFamily="34" charset="0"/>
                <a:cs typeface="Times New Roman" pitchFamily="18" charset="0"/>
              </a:rPr>
              <a:t>2</a:t>
            </a:r>
            <a:r>
              <a:rPr lang="en-US" sz="2000" b="1" baseline="30000" dirty="0" smtClean="0">
                <a:latin typeface="Tahoma" pitchFamily="34" charset="0"/>
                <a:cs typeface="Arial" charset="0"/>
              </a:rPr>
              <a:t> </a:t>
            </a:r>
            <a:r>
              <a:rPr lang="en-US" sz="2000" b="1" dirty="0" smtClean="0">
                <a:latin typeface="Tahoma" pitchFamily="34" charset="0"/>
                <a:cs typeface="Arial" charset="0"/>
              </a:rPr>
              <a:t> </a:t>
            </a:r>
            <a:r>
              <a:rPr lang="en-US" sz="2000" b="1" dirty="0">
                <a:latin typeface="Tahoma" pitchFamily="34" charset="0"/>
                <a:cs typeface="Arial" charset="0"/>
              </a:rPr>
              <a:t>= </a:t>
            </a:r>
            <a:r>
              <a:rPr lang="en-US" sz="2000" b="1" dirty="0">
                <a:latin typeface="Tahoma" pitchFamily="34" charset="0"/>
                <a:cs typeface="Arial" charset="0"/>
                <a:sym typeface="Symbol" pitchFamily="82" charset="2"/>
              </a:rPr>
              <a:t></a:t>
            </a:r>
            <a:r>
              <a:rPr lang="en-US" sz="2000" b="1" dirty="0">
                <a:latin typeface="Tahoma" pitchFamily="34" charset="0"/>
                <a:cs typeface="Arial" charset="0"/>
              </a:rPr>
              <a:t>  </a:t>
            </a:r>
            <a:r>
              <a:rPr lang="en-US" sz="2000" b="1" dirty="0" smtClean="0">
                <a:latin typeface="Tahoma" pitchFamily="34" charset="0"/>
                <a:cs typeface="Arial" charset="0"/>
                <a:sym typeface="Symbol" pitchFamily="82" charset="2"/>
              </a:rPr>
              <a:t>f</a:t>
            </a:r>
            <a:r>
              <a:rPr lang="en-US" sz="2000" b="1" dirty="0" smtClean="0">
                <a:latin typeface="Tahoma" pitchFamily="34" charset="0"/>
                <a:cs typeface="Arial" charset="0"/>
              </a:rPr>
              <a:t> </a:t>
            </a:r>
            <a:r>
              <a:rPr lang="en-US" sz="2000" b="1" dirty="0">
                <a:latin typeface="Tahoma" pitchFamily="34" charset="0"/>
                <a:cs typeface="Arial" charset="0"/>
              </a:rPr>
              <a:t>( X </a:t>
            </a:r>
            <a:r>
              <a:rPr lang="en-US" sz="2000" b="1" dirty="0" smtClean="0"/>
              <a:t>–    </a:t>
            </a:r>
            <a:r>
              <a:rPr lang="en-US" sz="2000" b="1" dirty="0" smtClean="0">
                <a:latin typeface="Tahoma" pitchFamily="34" charset="0"/>
                <a:cs typeface="Arial" charset="0"/>
              </a:rPr>
              <a:t>)</a:t>
            </a:r>
            <a:r>
              <a:rPr lang="en-US" sz="2000" b="1" baseline="30000" dirty="0">
                <a:latin typeface="Tahoma" pitchFamily="34" charset="0"/>
                <a:cs typeface="Arial" charset="0"/>
              </a:rPr>
              <a:t>2</a:t>
            </a:r>
            <a:r>
              <a:rPr lang="en-US" sz="2000" b="1" dirty="0">
                <a:latin typeface="Tahoma" pitchFamily="34" charset="0"/>
                <a:cs typeface="Arial" charset="0"/>
              </a:rPr>
              <a:t>           </a:t>
            </a:r>
            <a:endParaRPr lang="en-US" sz="2000" b="1" dirty="0">
              <a:latin typeface="Tahoma" pitchFamily="34" charset="0"/>
              <a:cs typeface="Times New Roman" pitchFamily="18" charset="0"/>
            </a:endParaRPr>
          </a:p>
          <a:p>
            <a:pPr algn="ctr"/>
            <a:r>
              <a:rPr lang="en-US" sz="2000" b="1" dirty="0">
                <a:latin typeface="Tahoma" pitchFamily="34" charset="0"/>
                <a:cs typeface="Times New Roman" pitchFamily="18" charset="0"/>
              </a:rPr>
              <a:t>            </a:t>
            </a:r>
            <a:r>
              <a:rPr lang="en-US" sz="2000" b="1" dirty="0" smtClean="0">
                <a:latin typeface="Tahoma" pitchFamily="34" charset="0"/>
                <a:cs typeface="Times New Roman" pitchFamily="18" charset="0"/>
              </a:rPr>
              <a:t>n</a:t>
            </a:r>
            <a:r>
              <a:rPr lang="en-US" sz="2000" dirty="0" smtClean="0"/>
              <a:t> </a:t>
            </a:r>
            <a:r>
              <a:rPr lang="en-US" sz="2000" b="1" dirty="0" smtClean="0"/>
              <a:t>–1</a:t>
            </a:r>
            <a:r>
              <a:rPr lang="en-US" sz="2000" b="1" dirty="0" smtClean="0">
                <a:latin typeface="Tahoma" pitchFamily="34" charset="0"/>
                <a:cs typeface="Times New Roman" pitchFamily="18" charset="0"/>
              </a:rPr>
              <a:t> </a:t>
            </a:r>
            <a:endParaRPr lang="en-US" sz="2000" b="1" dirty="0"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21513" name="Text Box 67"/>
          <p:cNvSpPr txBox="1">
            <a:spLocks noChangeArrowheads="1"/>
          </p:cNvSpPr>
          <p:nvPr/>
        </p:nvSpPr>
        <p:spPr bwMode="auto">
          <a:xfrm>
            <a:off x="609600" y="2286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Ukuran Penyebaran				                   Bab 4</a:t>
            </a:r>
          </a:p>
        </p:txBody>
      </p:sp>
      <p:sp>
        <p:nvSpPr>
          <p:cNvPr id="21514" name="Line 68"/>
          <p:cNvSpPr>
            <a:spLocks noChangeShapeType="1"/>
          </p:cNvSpPr>
          <p:nvPr/>
        </p:nvSpPr>
        <p:spPr bwMode="auto">
          <a:xfrm>
            <a:off x="4000500" y="3810000"/>
            <a:ext cx="13335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15" name="Line 69"/>
          <p:cNvSpPr>
            <a:spLocks noChangeShapeType="1"/>
          </p:cNvSpPr>
          <p:nvPr/>
        </p:nvSpPr>
        <p:spPr bwMode="auto">
          <a:xfrm>
            <a:off x="3810000" y="62484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4953000" y="3479801"/>
          <a:ext cx="304799" cy="3301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6" name="Equation" r:id="rId3" imgW="152268" imgH="164957" progId="">
                  <p:embed/>
                </p:oleObj>
              </mc:Choice>
              <mc:Fallback>
                <p:oleObj name="Equation" r:id="rId3" imgW="152268" imgH="164957" progId="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479801"/>
                        <a:ext cx="304799" cy="3301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5029200" y="5918200"/>
          <a:ext cx="3048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7" name="Equation" r:id="rId5" imgW="152268" imgH="164957" progId="">
                  <p:embed/>
                </p:oleObj>
              </mc:Choice>
              <mc:Fallback>
                <p:oleObj name="Equation" r:id="rId5" imgW="152268" imgH="164957" progId="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5918200"/>
                        <a:ext cx="3048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43FCD0-AC8A-4BB8-9D0D-60B0B2E9B6DD}" type="slidenum">
              <a:rPr lang="en-US"/>
              <a:pPr/>
              <a:t>17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93038" cy="465137"/>
          </a:xfrm>
        </p:spPr>
        <p:txBody>
          <a:bodyPr/>
          <a:lstStyle/>
          <a:p>
            <a:pPr eaLnBrk="1" hangingPunct="1"/>
            <a:r>
              <a:rPr lang="en-US" sz="2000" b="1" dirty="0" smtClean="0">
                <a:solidFill>
                  <a:schemeClr val="accent1"/>
                </a:solidFill>
              </a:rPr>
              <a:t>CONTOH</a:t>
            </a:r>
            <a:endParaRPr lang="en-US" sz="2400" b="1" dirty="0" smtClean="0">
              <a:solidFill>
                <a:schemeClr val="accent1"/>
              </a:solidFill>
            </a:endParaRPr>
          </a:p>
        </p:txBody>
      </p:sp>
      <p:sp>
        <p:nvSpPr>
          <p:cNvPr id="22534" name="Text Box 59"/>
          <p:cNvSpPr txBox="1">
            <a:spLocks noChangeArrowheads="1"/>
          </p:cNvSpPr>
          <p:nvPr/>
        </p:nvSpPr>
        <p:spPr bwMode="auto">
          <a:xfrm>
            <a:off x="609600" y="1524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>
                <a:latin typeface="Tahoma" pitchFamily="34" charset="0"/>
              </a:rPr>
              <a:t>Ukuran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Penyebaran</a:t>
            </a:r>
            <a:r>
              <a:rPr lang="en-US" dirty="0">
                <a:latin typeface="Tahoma" pitchFamily="34" charset="0"/>
              </a:rPr>
              <a:t>				                   </a:t>
            </a:r>
            <a:r>
              <a:rPr lang="en-US" dirty="0" err="1">
                <a:latin typeface="Tahoma" pitchFamily="34" charset="0"/>
              </a:rPr>
              <a:t>Bab</a:t>
            </a:r>
            <a:r>
              <a:rPr lang="en-US" dirty="0">
                <a:latin typeface="Tahoma" pitchFamily="34" charset="0"/>
              </a:rPr>
              <a:t> 4</a:t>
            </a:r>
          </a:p>
        </p:txBody>
      </p:sp>
      <p:pic>
        <p:nvPicPr>
          <p:cNvPr id="60417" name="Picture 1" descr="D:\Statistika 1\Contoh 4-8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686340"/>
            <a:ext cx="6858000" cy="197126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685800" y="3886200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accent1"/>
                </a:solidFill>
              </a:rPr>
              <a:t>Varians</a:t>
            </a:r>
            <a:endParaRPr lang="en-US" sz="2000" b="1" dirty="0" smtClean="0">
              <a:solidFill>
                <a:schemeClr val="accent1"/>
              </a:solidFill>
            </a:endParaRPr>
          </a:p>
          <a:p>
            <a:endParaRPr lang="en-US" sz="2000" dirty="0"/>
          </a:p>
        </p:txBody>
      </p:sp>
      <p:graphicFrame>
        <p:nvGraphicFramePr>
          <p:cNvPr id="60420" name="Object 4"/>
          <p:cNvGraphicFramePr>
            <a:graphicFrameLocks noChangeAspect="1"/>
          </p:cNvGraphicFramePr>
          <p:nvPr/>
        </p:nvGraphicFramePr>
        <p:xfrm>
          <a:off x="685800" y="4343400"/>
          <a:ext cx="4013202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0" name="Equation" r:id="rId4" imgW="2006600" imgH="762000" progId="">
                  <p:embed/>
                </p:oleObj>
              </mc:Choice>
              <mc:Fallback>
                <p:oleObj name="Equation" r:id="rId4" imgW="2006600" imgH="762000" progId="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343400"/>
                        <a:ext cx="4013202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5029200" y="3886200"/>
            <a:ext cx="342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accent1"/>
                </a:solidFill>
              </a:rPr>
              <a:t>Standar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</a:rPr>
              <a:t>Deviasi</a:t>
            </a:r>
            <a:endParaRPr lang="en-US" sz="2000" b="1" dirty="0" smtClean="0">
              <a:solidFill>
                <a:schemeClr val="accent1"/>
              </a:solidFill>
            </a:endParaRPr>
          </a:p>
          <a:p>
            <a:endParaRPr lang="en-US" sz="2000" b="1" dirty="0" smtClean="0">
              <a:solidFill>
                <a:schemeClr val="accent1"/>
              </a:solidFill>
            </a:endParaRPr>
          </a:p>
          <a:p>
            <a:endParaRPr lang="en-US" sz="2000" dirty="0"/>
          </a:p>
        </p:txBody>
      </p:sp>
      <p:graphicFrame>
        <p:nvGraphicFramePr>
          <p:cNvPr id="60421" name="Object 5"/>
          <p:cNvGraphicFramePr>
            <a:graphicFrameLocks noChangeAspect="1"/>
          </p:cNvGraphicFramePr>
          <p:nvPr/>
        </p:nvGraphicFramePr>
        <p:xfrm>
          <a:off x="5105400" y="4495800"/>
          <a:ext cx="3568962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1" name="Equation" r:id="rId6" imgW="1714500" imgH="622300" progId="">
                  <p:embed/>
                </p:oleObj>
              </mc:Choice>
              <mc:Fallback>
                <p:oleObj name="Equation" r:id="rId6" imgW="1714500" imgH="622300" progId="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495800"/>
                        <a:ext cx="3568962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F47652-FF37-45A8-A5CC-559C8E01F054}" type="slidenum">
              <a:rPr lang="en-US"/>
              <a:pPr/>
              <a:t>18</a:t>
            </a:fld>
            <a:endParaRPr lang="en-US"/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762000" y="1066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UKURAN PENYEBARAN RELATIF</a:t>
            </a: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152400" y="1905000"/>
            <a:ext cx="8839200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1" hangingPunct="1">
              <a:buFont typeface="Wingdings" pitchFamily="2" charset="2"/>
              <a:buAutoNum type="alphaLcPeriod"/>
            </a:pPr>
            <a:r>
              <a:rPr lang="en-US" sz="2200" b="1" dirty="0" err="1">
                <a:solidFill>
                  <a:schemeClr val="accent1"/>
                </a:solidFill>
                <a:latin typeface="Tahoma" pitchFamily="34" charset="0"/>
              </a:rPr>
              <a:t>Koefisien</a:t>
            </a:r>
            <a:r>
              <a:rPr lang="en-US" sz="2200" b="1" dirty="0">
                <a:solidFill>
                  <a:schemeClr val="accent1"/>
                </a:solidFill>
                <a:latin typeface="Tahoma" pitchFamily="34" charset="0"/>
              </a:rPr>
              <a:t> Range</a:t>
            </a:r>
            <a:endParaRPr lang="en-US" sz="1400" b="1" dirty="0">
              <a:latin typeface="Tahoma" pitchFamily="34" charset="0"/>
            </a:endParaRPr>
          </a:p>
          <a:p>
            <a:pPr marL="457200" indent="-457200" eaLnBrk="1" hangingPunct="1"/>
            <a:r>
              <a:rPr lang="en-US" sz="1400" b="1" dirty="0">
                <a:latin typeface="Tahoma" pitchFamily="34" charset="0"/>
              </a:rPr>
              <a:t>	</a:t>
            </a:r>
            <a:r>
              <a:rPr lang="en-US" dirty="0">
                <a:latin typeface="Tahoma" pitchFamily="34" charset="0"/>
              </a:rPr>
              <a:t>RUMUS: [(La – Lb)/(</a:t>
            </a:r>
            <a:r>
              <a:rPr lang="en-US" dirty="0" smtClean="0">
                <a:latin typeface="Tahoma" pitchFamily="34" charset="0"/>
              </a:rPr>
              <a:t>La + Lb</a:t>
            </a:r>
            <a:r>
              <a:rPr lang="en-US" dirty="0">
                <a:latin typeface="Tahoma" pitchFamily="34" charset="0"/>
              </a:rPr>
              <a:t>)] </a:t>
            </a:r>
            <a:r>
              <a:rPr lang="en-US" dirty="0" smtClean="0">
                <a:latin typeface="Tahoma" pitchFamily="34" charset="0"/>
              </a:rPr>
              <a:t>× </a:t>
            </a:r>
            <a:r>
              <a:rPr lang="en-US" dirty="0">
                <a:latin typeface="Tahoma" pitchFamily="34" charset="0"/>
              </a:rPr>
              <a:t>100</a:t>
            </a:r>
          </a:p>
          <a:p>
            <a:pPr marL="457200" indent="-457200" eaLnBrk="1" hangingPunct="1">
              <a:lnSpc>
                <a:spcPct val="50000"/>
              </a:lnSpc>
            </a:pPr>
            <a:endParaRPr lang="en-US" dirty="0">
              <a:latin typeface="Tahoma" pitchFamily="34" charset="0"/>
            </a:endParaRPr>
          </a:p>
          <a:p>
            <a:pPr marL="457200" indent="-457200" eaLnBrk="1" hangingPunct="1"/>
            <a:r>
              <a:rPr lang="en-US" dirty="0">
                <a:latin typeface="Tahoma" pitchFamily="34" charset="0"/>
              </a:rPr>
              <a:t>	</a:t>
            </a:r>
            <a:r>
              <a:rPr lang="en-US" dirty="0" err="1">
                <a:solidFill>
                  <a:schemeClr val="accent1"/>
                </a:solidFill>
                <a:latin typeface="Tahoma" pitchFamily="34" charset="0"/>
              </a:rPr>
              <a:t>Contoh</a:t>
            </a:r>
            <a:r>
              <a:rPr lang="en-US" dirty="0">
                <a:solidFill>
                  <a:schemeClr val="accent1"/>
                </a:solidFill>
                <a:latin typeface="Tahoma" pitchFamily="34" charset="0"/>
              </a:rPr>
              <a:t>: </a:t>
            </a:r>
          </a:p>
          <a:p>
            <a:pPr marL="457200" indent="-457200"/>
            <a:r>
              <a:rPr lang="en-US" dirty="0">
                <a:latin typeface="Tahoma" pitchFamily="34" charset="0"/>
              </a:rPr>
              <a:t>	Range </a:t>
            </a:r>
            <a:r>
              <a:rPr lang="en-US" dirty="0" err="1" smtClean="0">
                <a:latin typeface="Tahoma" pitchFamily="34" charset="0"/>
              </a:rPr>
              <a:t>pertumbuhan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ekonomi</a:t>
            </a:r>
            <a:r>
              <a:rPr lang="en-US" dirty="0" smtClean="0">
                <a:latin typeface="Tahoma" pitchFamily="34" charset="0"/>
              </a:rPr>
              <a:t> Indonesia </a:t>
            </a:r>
            <a:r>
              <a:rPr lang="en-US" dirty="0">
                <a:latin typeface="Tahoma" pitchFamily="34" charset="0"/>
              </a:rPr>
              <a:t>= </a:t>
            </a:r>
            <a:r>
              <a:rPr lang="en-US" dirty="0" smtClean="0">
                <a:latin typeface="Tahoma" pitchFamily="34" charset="0"/>
              </a:rPr>
              <a:t>[(</a:t>
            </a:r>
            <a:r>
              <a:rPr lang="en-US" dirty="0" smtClean="0"/>
              <a:t>6,49 – 4,5</a:t>
            </a:r>
            <a:r>
              <a:rPr lang="en-US" dirty="0" smtClean="0">
                <a:latin typeface="Tahoma" pitchFamily="34" charset="0"/>
              </a:rPr>
              <a:t>)/(</a:t>
            </a:r>
            <a:r>
              <a:rPr lang="en-US" dirty="0" smtClean="0"/>
              <a:t>6,49 </a:t>
            </a:r>
            <a:r>
              <a:rPr lang="en-US" dirty="0" smtClean="0">
                <a:latin typeface="Tahoma" pitchFamily="34" charset="0"/>
              </a:rPr>
              <a:t>+ </a:t>
            </a:r>
            <a:r>
              <a:rPr lang="en-US" dirty="0" smtClean="0"/>
              <a:t>4,5</a:t>
            </a:r>
            <a:r>
              <a:rPr lang="en-US" dirty="0" smtClean="0">
                <a:latin typeface="Tahoma" pitchFamily="34" charset="0"/>
              </a:rPr>
              <a:t>)] ×100 </a:t>
            </a:r>
          </a:p>
          <a:p>
            <a:pPr marL="457200" indent="-457200"/>
            <a:r>
              <a:rPr lang="en-US" dirty="0" smtClean="0">
                <a:latin typeface="Tahoma" pitchFamily="34" charset="0"/>
              </a:rPr>
              <a:t>	= </a:t>
            </a:r>
            <a:r>
              <a:rPr lang="en-US" dirty="0" smtClean="0"/>
              <a:t>18%</a:t>
            </a:r>
            <a:endParaRPr lang="en-US" dirty="0">
              <a:latin typeface="Tahoma" pitchFamily="34" charset="0"/>
            </a:endParaRPr>
          </a:p>
          <a:p>
            <a:pPr marL="457200" indent="-457200"/>
            <a:r>
              <a:rPr lang="en-US" dirty="0">
                <a:latin typeface="Tahoma" pitchFamily="34" charset="0"/>
              </a:rPr>
              <a:t>	</a:t>
            </a:r>
            <a:r>
              <a:rPr lang="en-US" dirty="0" err="1" smtClean="0">
                <a:latin typeface="Tahoma" pitchFamily="34" charset="0"/>
              </a:rPr>
              <a:t>Jadi</a:t>
            </a:r>
            <a:r>
              <a:rPr lang="en-US" dirty="0" smtClean="0">
                <a:latin typeface="Tahoma" pitchFamily="34" charset="0"/>
              </a:rPr>
              <a:t>, </a:t>
            </a:r>
            <a:r>
              <a:rPr lang="en-US" dirty="0" err="1">
                <a:latin typeface="Tahoma" pitchFamily="34" charset="0"/>
              </a:rPr>
              <a:t>jarak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nilai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terendah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dan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tertinggi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harga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saham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adalah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smtClean="0"/>
              <a:t>18%</a:t>
            </a:r>
            <a:r>
              <a:rPr lang="en-US" dirty="0" smtClean="0">
                <a:latin typeface="Tahoma" pitchFamily="34" charset="0"/>
              </a:rPr>
              <a:t>.</a:t>
            </a:r>
            <a:endParaRPr lang="en-US" dirty="0">
              <a:latin typeface="Tahoma" pitchFamily="34" charset="0"/>
            </a:endParaRPr>
          </a:p>
          <a:p>
            <a:pPr marL="457200" indent="-457200" eaLnBrk="1" hangingPunct="1"/>
            <a:endParaRPr lang="en-US" dirty="0">
              <a:latin typeface="Tahoma" pitchFamily="34" charset="0"/>
            </a:endParaRPr>
          </a:p>
          <a:p>
            <a:pPr marL="457200" indent="-457200" eaLnBrk="1" hangingPunct="1"/>
            <a:endParaRPr lang="en-US" dirty="0">
              <a:latin typeface="Tahoma" pitchFamily="34" charset="0"/>
            </a:endParaRPr>
          </a:p>
          <a:p>
            <a:pPr marL="457200" indent="-457200" eaLnBrk="1" hangingPunct="1">
              <a:buFont typeface="Wingdings" pitchFamily="2" charset="2"/>
              <a:buAutoNum type="alphaLcPeriod" startAt="2"/>
            </a:pPr>
            <a:r>
              <a:rPr lang="en-US" sz="2200" b="1" dirty="0" err="1">
                <a:solidFill>
                  <a:schemeClr val="accent1"/>
                </a:solidFill>
                <a:latin typeface="Tahoma" pitchFamily="34" charset="0"/>
              </a:rPr>
              <a:t>Koefisien</a:t>
            </a:r>
            <a:r>
              <a:rPr lang="en-US" sz="2200" b="1" dirty="0">
                <a:solidFill>
                  <a:schemeClr val="accent1"/>
                </a:solidFill>
                <a:latin typeface="Tahoma" pitchFamily="34" charset="0"/>
              </a:rPr>
              <a:t> </a:t>
            </a:r>
            <a:r>
              <a:rPr lang="en-US" sz="2200" b="1" dirty="0" err="1">
                <a:solidFill>
                  <a:schemeClr val="accent1"/>
                </a:solidFill>
                <a:latin typeface="Tahoma" pitchFamily="34" charset="0"/>
              </a:rPr>
              <a:t>Deviasi</a:t>
            </a:r>
            <a:r>
              <a:rPr lang="en-US" sz="2200" b="1" dirty="0">
                <a:solidFill>
                  <a:schemeClr val="accent1"/>
                </a:solidFill>
                <a:latin typeface="Tahoma" pitchFamily="34" charset="0"/>
              </a:rPr>
              <a:t> </a:t>
            </a:r>
            <a:r>
              <a:rPr lang="en-US" sz="2200" b="1" dirty="0" smtClean="0">
                <a:solidFill>
                  <a:schemeClr val="accent1"/>
                </a:solidFill>
                <a:latin typeface="Tahoma" pitchFamily="34" charset="0"/>
              </a:rPr>
              <a:t>Rata-Rata</a:t>
            </a:r>
            <a:endParaRPr lang="en-US" sz="1400" b="1" dirty="0">
              <a:latin typeface="Tahoma" pitchFamily="34" charset="0"/>
            </a:endParaRPr>
          </a:p>
          <a:p>
            <a:pPr marL="457200" indent="-457200"/>
            <a:r>
              <a:rPr lang="en-US" sz="1400" b="1" dirty="0">
                <a:latin typeface="Tahoma" pitchFamily="34" charset="0"/>
              </a:rPr>
              <a:t>	</a:t>
            </a:r>
            <a:r>
              <a:rPr lang="en-US" dirty="0">
                <a:latin typeface="Tahoma" pitchFamily="34" charset="0"/>
              </a:rPr>
              <a:t>RUMUS: (MD/X) </a:t>
            </a:r>
            <a:r>
              <a:rPr lang="en-US" dirty="0" smtClean="0">
                <a:latin typeface="Tahoma" pitchFamily="34" charset="0"/>
              </a:rPr>
              <a:t>× </a:t>
            </a:r>
            <a:r>
              <a:rPr lang="en-US" dirty="0">
                <a:latin typeface="Tahoma" pitchFamily="34" charset="0"/>
              </a:rPr>
              <a:t>100</a:t>
            </a:r>
          </a:p>
          <a:p>
            <a:pPr marL="457200" indent="-457200" eaLnBrk="1" hangingPunct="1">
              <a:lnSpc>
                <a:spcPct val="50000"/>
              </a:lnSpc>
            </a:pPr>
            <a:endParaRPr lang="en-US" dirty="0">
              <a:latin typeface="Tahoma" pitchFamily="34" charset="0"/>
            </a:endParaRPr>
          </a:p>
          <a:p>
            <a:pPr marL="457200" indent="-457200" eaLnBrk="1" hangingPunct="1"/>
            <a:r>
              <a:rPr lang="en-US" dirty="0">
                <a:latin typeface="Tahoma" pitchFamily="34" charset="0"/>
              </a:rPr>
              <a:t>	</a:t>
            </a:r>
            <a:r>
              <a:rPr lang="en-US" dirty="0" err="1">
                <a:solidFill>
                  <a:schemeClr val="accent1"/>
                </a:solidFill>
                <a:latin typeface="Tahoma" pitchFamily="34" charset="0"/>
              </a:rPr>
              <a:t>Contoh</a:t>
            </a:r>
            <a:r>
              <a:rPr lang="en-US" dirty="0">
                <a:solidFill>
                  <a:schemeClr val="accent1"/>
                </a:solidFill>
                <a:latin typeface="Tahoma" pitchFamily="34" charset="0"/>
              </a:rPr>
              <a:t>:</a:t>
            </a:r>
          </a:p>
          <a:p>
            <a:pPr marL="457200" indent="-457200"/>
            <a:r>
              <a:rPr lang="en-US" dirty="0">
                <a:latin typeface="Tahoma" pitchFamily="34" charset="0"/>
              </a:rPr>
              <a:t>	</a:t>
            </a:r>
            <a:r>
              <a:rPr lang="en-US" dirty="0" err="1">
                <a:latin typeface="Tahoma" pitchFamily="34" charset="0"/>
              </a:rPr>
              <a:t>Pertumbuhan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ekonomi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negara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maju</a:t>
            </a:r>
            <a:r>
              <a:rPr lang="en-US" dirty="0" smtClean="0">
                <a:latin typeface="Tahoma" pitchFamily="34" charset="0"/>
              </a:rPr>
              <a:t>=(1,27/1,62) × 100% </a:t>
            </a:r>
            <a:r>
              <a:rPr lang="en-US" dirty="0">
                <a:latin typeface="Tahoma" pitchFamily="34" charset="0"/>
              </a:rPr>
              <a:t>= </a:t>
            </a:r>
            <a:r>
              <a:rPr lang="en-US" dirty="0" smtClean="0"/>
              <a:t>0,78%</a:t>
            </a:r>
            <a:endParaRPr lang="en-US" dirty="0">
              <a:latin typeface="Tahoma" pitchFamily="34" charset="0"/>
            </a:endParaRPr>
          </a:p>
          <a:p>
            <a:pPr marL="457200" indent="-457200"/>
            <a:r>
              <a:rPr lang="en-US" dirty="0">
                <a:latin typeface="Tahoma" pitchFamily="34" charset="0"/>
              </a:rPr>
              <a:t>	</a:t>
            </a:r>
            <a:r>
              <a:rPr lang="en-US" dirty="0" err="1" smtClean="0">
                <a:latin typeface="Tahoma" pitchFamily="34" charset="0"/>
              </a:rPr>
              <a:t>Jadi</a:t>
            </a:r>
            <a:r>
              <a:rPr lang="en-US" dirty="0" smtClean="0">
                <a:latin typeface="Tahoma" pitchFamily="34" charset="0"/>
              </a:rPr>
              <a:t>, </a:t>
            </a:r>
            <a:r>
              <a:rPr lang="en-US" dirty="0" err="1">
                <a:latin typeface="Tahoma" pitchFamily="34" charset="0"/>
              </a:rPr>
              <a:t>penyebaran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pertumbuhan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ekonomi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dari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nilai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tengahnya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sebesar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smtClean="0"/>
              <a:t>0,78%</a:t>
            </a:r>
            <a:r>
              <a:rPr lang="en-US" dirty="0" smtClean="0">
                <a:latin typeface="Tahoma" pitchFamily="34" charset="0"/>
              </a:rPr>
              <a:t>, </a:t>
            </a:r>
            <a:r>
              <a:rPr lang="en-US" dirty="0" err="1">
                <a:latin typeface="Tahoma" pitchFamily="34" charset="0"/>
              </a:rPr>
              <a:t>bandingkan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dengan</a:t>
            </a:r>
            <a:r>
              <a:rPr lang="en-US" dirty="0">
                <a:latin typeface="Tahoma" pitchFamily="34" charset="0"/>
              </a:rPr>
              <a:t> Indonesia yang </a:t>
            </a:r>
            <a:r>
              <a:rPr lang="en-US" dirty="0" err="1">
                <a:latin typeface="Tahoma" pitchFamily="34" charset="0"/>
              </a:rPr>
              <a:t>sebesar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smtClean="0"/>
              <a:t>0,11%</a:t>
            </a:r>
            <a:r>
              <a:rPr lang="en-US" dirty="0" smtClean="0">
                <a:latin typeface="Tahoma" pitchFamily="34" charset="0"/>
              </a:rPr>
              <a:t>.</a:t>
            </a:r>
            <a:endParaRPr lang="en-US" dirty="0">
              <a:latin typeface="Tahoma" pitchFamily="34" charset="0"/>
            </a:endParaRPr>
          </a:p>
          <a:p>
            <a:pPr marL="457200" indent="-457200" eaLnBrk="1" hangingPunct="1"/>
            <a:endParaRPr lang="en-US" dirty="0">
              <a:latin typeface="Tahoma" pitchFamily="34" charset="0"/>
            </a:endParaRPr>
          </a:p>
        </p:txBody>
      </p:sp>
      <p:sp>
        <p:nvSpPr>
          <p:cNvPr id="23558" name="Text Box 7"/>
          <p:cNvSpPr txBox="1">
            <a:spLocks noChangeArrowheads="1"/>
          </p:cNvSpPr>
          <p:nvPr/>
        </p:nvSpPr>
        <p:spPr bwMode="auto">
          <a:xfrm>
            <a:off x="609600" y="1524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>
                <a:latin typeface="Tahoma" pitchFamily="34" charset="0"/>
              </a:rPr>
              <a:t>Ukuran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Penyebaran</a:t>
            </a:r>
            <a:r>
              <a:rPr lang="en-US" dirty="0">
                <a:latin typeface="Tahoma" pitchFamily="34" charset="0"/>
              </a:rPr>
              <a:t>				                   </a:t>
            </a:r>
            <a:r>
              <a:rPr lang="en-US" dirty="0" err="1">
                <a:latin typeface="Tahoma" pitchFamily="34" charset="0"/>
              </a:rPr>
              <a:t>Bab</a:t>
            </a:r>
            <a:r>
              <a:rPr lang="en-US" dirty="0">
                <a:latin typeface="Tahoma" pitchFamily="34" charset="0"/>
              </a:rPr>
              <a:t>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1AF9F3-C691-4BF8-ACF6-692E6555A460}" type="slidenum">
              <a:rPr lang="en-US"/>
              <a:pPr/>
              <a:t>19</a:t>
            </a:fld>
            <a:endParaRPr lang="en-US"/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762000" y="1066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UKURAN PENYEBARAN RELATIF</a:t>
            </a:r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4581" name="Text Box 4"/>
          <p:cNvSpPr txBox="1">
            <a:spLocks noChangeArrowheads="1"/>
          </p:cNvSpPr>
          <p:nvPr/>
        </p:nvSpPr>
        <p:spPr bwMode="auto">
          <a:xfrm>
            <a:off x="719138" y="1905000"/>
            <a:ext cx="8229600" cy="240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1" hangingPunct="1"/>
            <a:endParaRPr lang="en-US" sz="1400" b="1" dirty="0">
              <a:latin typeface="Tahoma" pitchFamily="34" charset="0"/>
            </a:endParaRPr>
          </a:p>
          <a:p>
            <a:pPr marL="457200" indent="-457200" eaLnBrk="1" hangingPunct="1">
              <a:buFont typeface="Wingdings" pitchFamily="2" charset="2"/>
              <a:buAutoNum type="alphaLcPeriod" startAt="3"/>
            </a:pPr>
            <a:r>
              <a:rPr lang="en-US" sz="2200" b="1" dirty="0" err="1">
                <a:solidFill>
                  <a:schemeClr val="accent1"/>
                </a:solidFill>
                <a:latin typeface="Tahoma" pitchFamily="34" charset="0"/>
              </a:rPr>
              <a:t>Koefisien</a:t>
            </a:r>
            <a:r>
              <a:rPr lang="en-US" sz="2200" b="1" dirty="0">
                <a:solidFill>
                  <a:schemeClr val="accent1"/>
                </a:solidFill>
                <a:latin typeface="Tahoma" pitchFamily="34" charset="0"/>
              </a:rPr>
              <a:t> </a:t>
            </a:r>
            <a:r>
              <a:rPr lang="en-US" sz="2200" b="1" dirty="0" err="1">
                <a:solidFill>
                  <a:schemeClr val="accent1"/>
                </a:solidFill>
                <a:latin typeface="Tahoma" pitchFamily="34" charset="0"/>
              </a:rPr>
              <a:t>Standar</a:t>
            </a:r>
            <a:r>
              <a:rPr lang="en-US" sz="2200" b="1" dirty="0">
                <a:solidFill>
                  <a:schemeClr val="accent1"/>
                </a:solidFill>
                <a:latin typeface="Tahoma" pitchFamily="34" charset="0"/>
              </a:rPr>
              <a:t> </a:t>
            </a:r>
            <a:r>
              <a:rPr lang="en-US" sz="2200" b="1" dirty="0" err="1">
                <a:solidFill>
                  <a:schemeClr val="accent1"/>
                </a:solidFill>
                <a:latin typeface="Tahoma" pitchFamily="34" charset="0"/>
              </a:rPr>
              <a:t>Deviasi</a:t>
            </a:r>
            <a:endParaRPr lang="en-US" sz="1400" b="1" dirty="0">
              <a:latin typeface="Tahoma" pitchFamily="34" charset="0"/>
            </a:endParaRPr>
          </a:p>
          <a:p>
            <a:pPr marL="457200" indent="-457200" eaLnBrk="1" hangingPunct="1"/>
            <a:r>
              <a:rPr lang="en-US" sz="1400" b="1" dirty="0">
                <a:latin typeface="Tahoma" pitchFamily="34" charset="0"/>
              </a:rPr>
              <a:t>	</a:t>
            </a:r>
            <a:r>
              <a:rPr lang="en-US" dirty="0">
                <a:latin typeface="Tahoma" pitchFamily="34" charset="0"/>
              </a:rPr>
              <a:t>RUMUS:     KSD = (S/X) X </a:t>
            </a:r>
            <a:r>
              <a:rPr lang="en-US" dirty="0" smtClean="0">
                <a:latin typeface="Tahoma" pitchFamily="34" charset="0"/>
              </a:rPr>
              <a:t>100%</a:t>
            </a:r>
            <a:endParaRPr lang="en-US" dirty="0">
              <a:latin typeface="Tahoma" pitchFamily="34" charset="0"/>
            </a:endParaRPr>
          </a:p>
          <a:p>
            <a:pPr marL="457200" indent="-457200" eaLnBrk="1" hangingPunct="1"/>
            <a:r>
              <a:rPr lang="en-US" dirty="0">
                <a:latin typeface="Tahoma" pitchFamily="34" charset="0"/>
              </a:rPr>
              <a:t>	</a:t>
            </a:r>
          </a:p>
          <a:p>
            <a:pPr marL="457200" indent="-457200" eaLnBrk="1" hangingPunct="1"/>
            <a:r>
              <a:rPr lang="en-US" dirty="0">
                <a:latin typeface="Tahoma" pitchFamily="34" charset="0"/>
              </a:rPr>
              <a:t>	</a:t>
            </a:r>
            <a:r>
              <a:rPr lang="en-US" sz="2000" b="1" dirty="0" err="1">
                <a:solidFill>
                  <a:schemeClr val="accent1"/>
                </a:solidFill>
                <a:latin typeface="Tahoma" pitchFamily="34" charset="0"/>
              </a:rPr>
              <a:t>Contoh</a:t>
            </a:r>
            <a:r>
              <a:rPr lang="en-US" sz="2000" b="1" dirty="0">
                <a:solidFill>
                  <a:schemeClr val="accent1"/>
                </a:solidFill>
                <a:latin typeface="Tahoma" pitchFamily="34" charset="0"/>
              </a:rPr>
              <a:t>: </a:t>
            </a:r>
          </a:p>
          <a:p>
            <a:pPr marL="457200" indent="-457200"/>
            <a:r>
              <a:rPr lang="en-US" sz="2000" dirty="0">
                <a:latin typeface="Tahoma" pitchFamily="34" charset="0"/>
              </a:rPr>
              <a:t>	</a:t>
            </a:r>
            <a:r>
              <a:rPr lang="en-US" sz="2000" dirty="0" err="1">
                <a:latin typeface="Tahoma" pitchFamily="34" charset="0"/>
              </a:rPr>
              <a:t>Pertumbuhan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ekonomi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negara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maju</a:t>
            </a:r>
            <a:r>
              <a:rPr lang="en-US" sz="2000" dirty="0" smtClean="0">
                <a:latin typeface="Tahoma" pitchFamily="34" charset="0"/>
              </a:rPr>
              <a:t>=(</a:t>
            </a:r>
            <a:r>
              <a:rPr lang="en-US" sz="2000" dirty="0" smtClean="0"/>
              <a:t>1,124 </a:t>
            </a:r>
            <a:r>
              <a:rPr lang="en-US" sz="2000" dirty="0" smtClean="0">
                <a:latin typeface="Tahoma" pitchFamily="34" charset="0"/>
              </a:rPr>
              <a:t>/</a:t>
            </a:r>
            <a:r>
              <a:rPr lang="en-US" sz="2000" dirty="0" smtClean="0"/>
              <a:t> 2,61</a:t>
            </a:r>
            <a:r>
              <a:rPr lang="en-US" sz="2000" dirty="0" smtClean="0">
                <a:latin typeface="Tahoma" pitchFamily="34" charset="0"/>
              </a:rPr>
              <a:t>) × </a:t>
            </a:r>
            <a:r>
              <a:rPr lang="en-US" sz="2000" dirty="0">
                <a:latin typeface="Tahoma" pitchFamily="34" charset="0"/>
              </a:rPr>
              <a:t>100</a:t>
            </a:r>
            <a:r>
              <a:rPr lang="en-US" sz="2000" dirty="0" smtClean="0">
                <a:latin typeface="Tahoma" pitchFamily="34" charset="0"/>
              </a:rPr>
              <a:t>= </a:t>
            </a:r>
            <a:r>
              <a:rPr lang="en-US" sz="2000" dirty="0" smtClean="0"/>
              <a:t>2,32%</a:t>
            </a:r>
            <a:endParaRPr lang="en-US" sz="2000" dirty="0">
              <a:latin typeface="Tahoma" pitchFamily="34" charset="0"/>
            </a:endParaRPr>
          </a:p>
          <a:p>
            <a:pPr marL="457200" indent="-457200"/>
            <a:r>
              <a:rPr lang="en-US" sz="2000" dirty="0">
                <a:latin typeface="Tahoma" pitchFamily="34" charset="0"/>
              </a:rPr>
              <a:t>	</a:t>
            </a:r>
            <a:r>
              <a:rPr lang="en-US" sz="2000" dirty="0" err="1" smtClean="0">
                <a:latin typeface="Tahoma" pitchFamily="34" charset="0"/>
              </a:rPr>
              <a:t>Jadi</a:t>
            </a:r>
            <a:r>
              <a:rPr lang="en-US" sz="2000" dirty="0" smtClean="0">
                <a:latin typeface="Tahoma" pitchFamily="34" charset="0"/>
              </a:rPr>
              <a:t>, </a:t>
            </a:r>
            <a:r>
              <a:rPr lang="en-US" sz="2000" dirty="0" err="1">
                <a:latin typeface="Tahoma" pitchFamily="34" charset="0"/>
              </a:rPr>
              <a:t>koefisien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standar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deviasi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pertumbuhan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ekonomi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negara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maju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sebesar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smtClean="0"/>
              <a:t>2,32%</a:t>
            </a:r>
            <a:r>
              <a:rPr lang="en-US" sz="2000" dirty="0" smtClean="0">
                <a:latin typeface="Tahoma" pitchFamily="34" charset="0"/>
              </a:rPr>
              <a:t>, </a:t>
            </a:r>
            <a:r>
              <a:rPr lang="en-US" sz="2000" dirty="0" err="1">
                <a:latin typeface="Tahoma" pitchFamily="34" charset="0"/>
              </a:rPr>
              <a:t>bandingkan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dengan</a:t>
            </a:r>
            <a:r>
              <a:rPr lang="en-US" sz="2000" dirty="0">
                <a:latin typeface="Tahoma" pitchFamily="34" charset="0"/>
              </a:rPr>
              <a:t> Indonesia yang </a:t>
            </a:r>
            <a:r>
              <a:rPr lang="en-US" sz="2000" dirty="0" err="1">
                <a:latin typeface="Tahoma" pitchFamily="34" charset="0"/>
              </a:rPr>
              <a:t>sebesar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smtClean="0"/>
              <a:t>0,15%</a:t>
            </a:r>
            <a:r>
              <a:rPr lang="en-US" sz="2000" dirty="0" smtClean="0">
                <a:latin typeface="Tahoma" pitchFamily="34" charset="0"/>
              </a:rPr>
              <a:t>.</a:t>
            </a:r>
            <a:endParaRPr lang="en-US" sz="2000" dirty="0">
              <a:latin typeface="Tahoma" pitchFamily="34" charset="0"/>
            </a:endParaRPr>
          </a:p>
        </p:txBody>
      </p:sp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609600" y="2286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Ukuran Penyebaran				                   Bab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118010-7CD1-4808-AB7D-B135F50D35AA}" type="slidenum">
              <a:rPr lang="en-US"/>
              <a:pPr/>
              <a:t>2</a:t>
            </a:fld>
            <a:endParaRPr lang="en-US"/>
          </a:p>
        </p:txBody>
      </p:sp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838200" y="2667000"/>
            <a:ext cx="7239000" cy="10048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BAB 4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UKURAN PENYEBARAN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3AE947-2CC8-4286-9F70-7C72ECA5F9CC}" type="slidenum">
              <a:rPr lang="en-US"/>
              <a:pPr/>
              <a:t>20</a:t>
            </a:fld>
            <a:endParaRPr lang="en-US"/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838200" y="11430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THEOREMA CHEBYSHEV</a:t>
            </a:r>
          </a:p>
        </p:txBody>
      </p:sp>
      <p:sp>
        <p:nvSpPr>
          <p:cNvPr id="25604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838200" y="2133600"/>
            <a:ext cx="7772400" cy="211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76250" indent="-476250" eaLnBrk="1" hangingPunct="1">
              <a:buFontTx/>
              <a:buChar char="•"/>
            </a:pPr>
            <a:r>
              <a:rPr lang="en-US" sz="2000">
                <a:latin typeface="Tahoma" pitchFamily="34" charset="0"/>
                <a:cs typeface="Arial" charset="0"/>
              </a:rPr>
              <a:t>Untuk suatu kelompok data dari sampel atau populasi, minimum proporsi nilai-nilai yang terletak dalam k standar deviasi dari rata-rata hitungnya adalah sekurang-kurangnya 1-1/k</a:t>
            </a:r>
            <a:r>
              <a:rPr lang="en-US" sz="2000" baseline="30000">
                <a:latin typeface="Tahoma" pitchFamily="34" charset="0"/>
                <a:cs typeface="Arial" charset="0"/>
              </a:rPr>
              <a:t>2</a:t>
            </a:r>
          </a:p>
          <a:p>
            <a:pPr marL="476250" indent="-476250" eaLnBrk="1" hangingPunct="1"/>
            <a:endParaRPr lang="en-US" sz="2000" baseline="30000">
              <a:latin typeface="Tahoma" pitchFamily="34" charset="0"/>
              <a:cs typeface="Arial" charset="0"/>
            </a:endParaRPr>
          </a:p>
          <a:p>
            <a:pPr marL="476250" indent="-476250" eaLnBrk="1" hangingPunct="1">
              <a:buFontTx/>
              <a:buChar char="•"/>
            </a:pPr>
            <a:r>
              <a:rPr lang="en-US" sz="2000">
                <a:latin typeface="Tahoma" pitchFamily="34" charset="0"/>
                <a:cs typeface="Arial" charset="0"/>
              </a:rPr>
              <a:t>k merupakan konstanta yang nilainya lebih dari 1.</a:t>
            </a:r>
            <a:r>
              <a:rPr lang="en-US" sz="2000">
                <a:latin typeface="Tahoma" pitchFamily="34" charset="0"/>
              </a:rPr>
              <a:t> </a:t>
            </a:r>
          </a:p>
          <a:p>
            <a:pPr marL="476250" indent="-476250" eaLnBrk="1" hangingPunct="1"/>
            <a:endParaRPr lang="en-US" sz="2000">
              <a:latin typeface="Tahoma" pitchFamily="34" charset="0"/>
            </a:endParaRPr>
          </a:p>
        </p:txBody>
      </p:sp>
      <p:sp>
        <p:nvSpPr>
          <p:cNvPr id="25606" name="Text Box 7"/>
          <p:cNvSpPr txBox="1">
            <a:spLocks noChangeArrowheads="1"/>
          </p:cNvSpPr>
          <p:nvPr/>
        </p:nvSpPr>
        <p:spPr bwMode="auto">
          <a:xfrm>
            <a:off x="609600" y="1524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Ukuran Penyebaran				                   Bab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094289-FE12-4B1A-BC12-9DB6763A71AA}" type="slidenum">
              <a:rPr lang="en-US"/>
              <a:pPr/>
              <a:t>21</a:t>
            </a:fld>
            <a:endParaRPr lang="en-US"/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838200" y="11430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accent1"/>
                </a:solidFill>
                <a:latin typeface="Tahoma" pitchFamily="34" charset="0"/>
              </a:rPr>
              <a:t>HUKUM </a:t>
            </a:r>
            <a:r>
              <a:rPr lang="en-US" sz="2400" b="1" dirty="0" smtClean="0">
                <a:solidFill>
                  <a:schemeClr val="accent1"/>
                </a:solidFill>
                <a:latin typeface="Tahoma" pitchFamily="34" charset="0"/>
              </a:rPr>
              <a:t>EMPIRIS</a:t>
            </a:r>
            <a:endParaRPr lang="en-US" sz="2400" b="1" dirty="0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26628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838200" y="2133600"/>
            <a:ext cx="7772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76250" indent="-476250" eaLnBrk="1" hangingPunct="1"/>
            <a:r>
              <a:rPr lang="en-US" sz="2000">
                <a:latin typeface="Tahoma" pitchFamily="34" charset="0"/>
                <a:cs typeface="Arial" charset="0"/>
              </a:rPr>
              <a:t>Untuk distribusi simetris, dengan distribusi frekuensi </a:t>
            </a:r>
          </a:p>
          <a:p>
            <a:pPr marL="476250" indent="-476250" eaLnBrk="1" hangingPunct="1"/>
            <a:r>
              <a:rPr lang="en-US" sz="2000">
                <a:latin typeface="Tahoma" pitchFamily="34" charset="0"/>
                <a:cs typeface="Arial" charset="0"/>
              </a:rPr>
              <a:t>berbentuk lonceng diperkirakan:</a:t>
            </a:r>
          </a:p>
          <a:p>
            <a:pPr marL="476250" indent="-476250" eaLnBrk="1" hangingPunct="1"/>
            <a:endParaRPr lang="en-US" sz="2000">
              <a:latin typeface="Tahoma" pitchFamily="34" charset="0"/>
              <a:cs typeface="Arial" charset="0"/>
            </a:endParaRPr>
          </a:p>
          <a:p>
            <a:pPr marL="476250" indent="-476250" eaLnBrk="1" hangingPunct="1">
              <a:buFontTx/>
              <a:buChar char="•"/>
            </a:pPr>
            <a:r>
              <a:rPr lang="en-US" sz="2000">
                <a:latin typeface="Tahoma" pitchFamily="34" charset="0"/>
                <a:cs typeface="Arial" charset="0"/>
              </a:rPr>
              <a:t>68% data berada pada kisaran rata-rata hitung + satu kali standar deviasi, (X</a:t>
            </a:r>
            <a:r>
              <a:rPr lang="en-US" sz="2000">
                <a:latin typeface="Tahoma" pitchFamily="34" charset="0"/>
                <a:cs typeface="Arial" charset="0"/>
                <a:sym typeface="Symbol" pitchFamily="82" charset="2"/>
              </a:rPr>
              <a:t></a:t>
            </a:r>
            <a:r>
              <a:rPr lang="en-US" sz="2000">
                <a:latin typeface="Tahoma" pitchFamily="34" charset="0"/>
                <a:cs typeface="Arial" charset="0"/>
              </a:rPr>
              <a:t>1s)</a:t>
            </a:r>
          </a:p>
          <a:p>
            <a:pPr marL="476250" indent="-476250" eaLnBrk="1" hangingPunct="1">
              <a:buFontTx/>
              <a:buChar char="•"/>
            </a:pPr>
            <a:endParaRPr lang="en-US" sz="2000">
              <a:latin typeface="Tahoma" pitchFamily="34" charset="0"/>
              <a:cs typeface="Arial" charset="0"/>
            </a:endParaRPr>
          </a:p>
          <a:p>
            <a:pPr marL="476250" indent="-476250" eaLnBrk="1" hangingPunct="1">
              <a:buFontTx/>
              <a:buChar char="•"/>
            </a:pPr>
            <a:r>
              <a:rPr lang="en-US" sz="2000">
                <a:latin typeface="Tahoma" pitchFamily="34" charset="0"/>
                <a:cs typeface="Arial" charset="0"/>
              </a:rPr>
              <a:t>95% data berada pada kisaran rata-rata hitung + dua  kali standar deviasi, (X</a:t>
            </a:r>
            <a:r>
              <a:rPr lang="en-US" sz="2000">
                <a:latin typeface="Tahoma" pitchFamily="34" charset="0"/>
                <a:cs typeface="Arial" charset="0"/>
                <a:sym typeface="Symbol" pitchFamily="82" charset="2"/>
              </a:rPr>
              <a:t></a:t>
            </a:r>
            <a:r>
              <a:rPr lang="en-US" sz="2000">
                <a:latin typeface="Tahoma" pitchFamily="34" charset="0"/>
                <a:cs typeface="Arial" charset="0"/>
              </a:rPr>
              <a:t>2s)</a:t>
            </a:r>
          </a:p>
          <a:p>
            <a:pPr marL="476250" indent="-476250" eaLnBrk="1" hangingPunct="1">
              <a:buFontTx/>
              <a:buChar char="•"/>
            </a:pPr>
            <a:endParaRPr lang="en-US" sz="2000">
              <a:latin typeface="Tahoma" pitchFamily="34" charset="0"/>
              <a:cs typeface="Arial" charset="0"/>
            </a:endParaRPr>
          </a:p>
          <a:p>
            <a:pPr marL="476250" indent="-476250" eaLnBrk="1" hangingPunct="1">
              <a:buFontTx/>
              <a:buChar char="•"/>
            </a:pPr>
            <a:r>
              <a:rPr lang="en-US" sz="2000">
                <a:latin typeface="Tahoma" pitchFamily="34" charset="0"/>
                <a:cs typeface="Arial" charset="0"/>
              </a:rPr>
              <a:t>semua data atau 99,7% akan berada pada kisaran rata-rata hitung + tiga kali standar deviasi, (X</a:t>
            </a:r>
            <a:r>
              <a:rPr lang="en-US" sz="2000">
                <a:latin typeface="Tahoma" pitchFamily="34" charset="0"/>
                <a:cs typeface="Arial" charset="0"/>
                <a:sym typeface="Symbol" pitchFamily="82" charset="2"/>
              </a:rPr>
              <a:t></a:t>
            </a:r>
            <a:r>
              <a:rPr lang="en-US" sz="2000">
                <a:latin typeface="Tahoma" pitchFamily="34" charset="0"/>
                <a:cs typeface="Arial" charset="0"/>
              </a:rPr>
              <a:t>3s)</a:t>
            </a:r>
            <a:r>
              <a:rPr lang="en-US" sz="2400">
                <a:latin typeface="Tahoma" pitchFamily="34" charset="0"/>
                <a:cs typeface="Arial" charset="0"/>
              </a:rPr>
              <a:t> 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09600" y="2286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Ukuran Penyebaran				                   Bab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DC0B6D-959C-4372-B273-EC692E8E41C3}" type="slidenum">
              <a:rPr lang="en-US"/>
              <a:pPr/>
              <a:t>22</a:t>
            </a:fld>
            <a:endParaRPr lang="en-US"/>
          </a:p>
        </p:txBody>
      </p:sp>
      <p:sp>
        <p:nvSpPr>
          <p:cNvPr id="1028" name="Text Box 2"/>
          <p:cNvSpPr txBox="1">
            <a:spLocks noChangeArrowheads="1"/>
          </p:cNvSpPr>
          <p:nvPr/>
        </p:nvSpPr>
        <p:spPr bwMode="auto">
          <a:xfrm>
            <a:off x="762000" y="1066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accent1"/>
                </a:solidFill>
                <a:latin typeface="Tahoma" pitchFamily="34" charset="0"/>
              </a:rPr>
              <a:t>DIAGRAM POLIGON HUKUM </a:t>
            </a:r>
            <a:r>
              <a:rPr lang="en-US" sz="2400" b="1" dirty="0" smtClean="0">
                <a:solidFill>
                  <a:schemeClr val="accent1"/>
                </a:solidFill>
                <a:latin typeface="Tahoma" pitchFamily="34" charset="0"/>
              </a:rPr>
              <a:t>EMPIRIS</a:t>
            </a:r>
            <a:endParaRPr lang="en-US" sz="2400" b="1" dirty="0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2514600" y="2314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609600" y="2362200"/>
          <a:ext cx="8077200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2" name="Chart" r:id="rId4" imgW="4100760" imgH="1979280" progId="Excel.Sheet.8">
                  <p:embed/>
                </p:oleObj>
              </mc:Choice>
              <mc:Fallback>
                <p:oleObj name="Chart" r:id="rId4" imgW="4100760" imgH="1979280" progId="Excel.Shee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362200"/>
                        <a:ext cx="8077200" cy="3886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Line 7"/>
          <p:cNvSpPr>
            <a:spLocks noChangeShapeType="1"/>
          </p:cNvSpPr>
          <p:nvPr/>
        </p:nvSpPr>
        <p:spPr bwMode="auto">
          <a:xfrm>
            <a:off x="1143000" y="4800600"/>
            <a:ext cx="68580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2286000" y="4495800"/>
            <a:ext cx="46482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2" name="Line 9"/>
          <p:cNvSpPr>
            <a:spLocks noChangeShapeType="1"/>
          </p:cNvSpPr>
          <p:nvPr/>
        </p:nvSpPr>
        <p:spPr bwMode="auto">
          <a:xfrm>
            <a:off x="3429000" y="3810000"/>
            <a:ext cx="23622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33" name="Text Box 10"/>
          <p:cNvSpPr txBox="1">
            <a:spLocks noChangeArrowheads="1"/>
          </p:cNvSpPr>
          <p:nvPr/>
        </p:nvSpPr>
        <p:spPr bwMode="auto">
          <a:xfrm>
            <a:off x="4305300" y="342900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1400" b="1">
                <a:latin typeface="Tahoma" pitchFamily="34" charset="0"/>
              </a:rPr>
              <a:t>68%</a:t>
            </a:r>
          </a:p>
        </p:txBody>
      </p:sp>
      <p:sp>
        <p:nvSpPr>
          <p:cNvPr id="1034" name="Text Box 11"/>
          <p:cNvSpPr txBox="1">
            <a:spLocks noChangeArrowheads="1"/>
          </p:cNvSpPr>
          <p:nvPr/>
        </p:nvSpPr>
        <p:spPr bwMode="auto">
          <a:xfrm>
            <a:off x="4191000" y="457200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1400" b="1">
                <a:latin typeface="Tahoma" pitchFamily="34" charset="0"/>
              </a:rPr>
              <a:t>99,7%</a:t>
            </a:r>
          </a:p>
        </p:txBody>
      </p:sp>
      <p:sp>
        <p:nvSpPr>
          <p:cNvPr id="1035" name="Text Box 12"/>
          <p:cNvSpPr txBox="1">
            <a:spLocks noChangeArrowheads="1"/>
          </p:cNvSpPr>
          <p:nvPr/>
        </p:nvSpPr>
        <p:spPr bwMode="auto">
          <a:xfrm>
            <a:off x="4305300" y="411480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1400" b="1">
                <a:latin typeface="Tahoma" pitchFamily="34" charset="0"/>
              </a:rPr>
              <a:t>95%</a:t>
            </a:r>
          </a:p>
        </p:txBody>
      </p:sp>
      <p:sp>
        <p:nvSpPr>
          <p:cNvPr id="1036" name="Text Box 15"/>
          <p:cNvSpPr txBox="1">
            <a:spLocks noChangeArrowheads="1"/>
          </p:cNvSpPr>
          <p:nvPr/>
        </p:nvSpPr>
        <p:spPr bwMode="auto">
          <a:xfrm>
            <a:off x="609600" y="2286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Ukuran Penyebaran				                   Bab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31CCB2-BC50-42FF-806F-C787E4B3560F}" type="slidenum">
              <a:rPr lang="en-US"/>
              <a:pPr/>
              <a:t>23</a:t>
            </a:fld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93038" cy="541338"/>
          </a:xfrm>
        </p:spPr>
        <p:txBody>
          <a:bodyPr/>
          <a:lstStyle/>
          <a:p>
            <a:pPr eaLnBrk="1" hangingPunct="1"/>
            <a:r>
              <a:rPr lang="en-US" sz="2000" b="1" dirty="0" smtClean="0">
                <a:solidFill>
                  <a:schemeClr val="accent1"/>
                </a:solidFill>
              </a:rPr>
              <a:t>OUTLINE</a:t>
            </a:r>
            <a:endParaRPr lang="en-US" sz="2400" b="1" dirty="0" smtClean="0">
              <a:solidFill>
                <a:schemeClr val="accent1"/>
              </a:solidFill>
            </a:endParaRPr>
          </a:p>
        </p:txBody>
      </p:sp>
      <p:sp>
        <p:nvSpPr>
          <p:cNvPr id="27652" name="Text Box 3"/>
          <p:cNvSpPr txBox="1">
            <a:spLocks noChangeArrowheads="1"/>
          </p:cNvSpPr>
          <p:nvPr/>
        </p:nvSpPr>
        <p:spPr bwMode="auto">
          <a:xfrm>
            <a:off x="838200" y="2284413"/>
            <a:ext cx="2362200" cy="611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n-US" sz="2000">
                <a:latin typeface="Tahoma" pitchFamily="34" charset="0"/>
              </a:rPr>
              <a:t>Pengertian Statistika</a:t>
            </a: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838200" y="2951163"/>
            <a:ext cx="2362200" cy="4730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000">
                <a:latin typeface="Tahoma" pitchFamily="34" charset="0"/>
              </a:rPr>
              <a:t>Penyajian Data</a:t>
            </a:r>
          </a:p>
        </p:txBody>
      </p:sp>
      <p:sp>
        <p:nvSpPr>
          <p:cNvPr id="27654" name="Text Box 5"/>
          <p:cNvSpPr txBox="1">
            <a:spLocks noChangeArrowheads="1"/>
          </p:cNvSpPr>
          <p:nvPr/>
        </p:nvSpPr>
        <p:spPr bwMode="auto">
          <a:xfrm>
            <a:off x="838200" y="3962400"/>
            <a:ext cx="2362200" cy="685800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000">
                <a:latin typeface="Tahoma" pitchFamily="34" charset="0"/>
              </a:rPr>
              <a:t>Ukuran Penyebaran</a:t>
            </a:r>
          </a:p>
        </p:txBody>
      </p:sp>
      <p:sp>
        <p:nvSpPr>
          <p:cNvPr id="27655" name="Text Box 6"/>
          <p:cNvSpPr txBox="1">
            <a:spLocks noChangeArrowheads="1"/>
          </p:cNvSpPr>
          <p:nvPr/>
        </p:nvSpPr>
        <p:spPr bwMode="auto">
          <a:xfrm>
            <a:off x="838200" y="3494088"/>
            <a:ext cx="2362200" cy="3873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000">
                <a:latin typeface="Tahoma" pitchFamily="34" charset="0"/>
              </a:rPr>
              <a:t>Ukuran Pemusatan</a:t>
            </a:r>
          </a:p>
        </p:txBody>
      </p:sp>
      <p:sp>
        <p:nvSpPr>
          <p:cNvPr id="27656" name="Text Box 7"/>
          <p:cNvSpPr txBox="1">
            <a:spLocks noChangeArrowheads="1"/>
          </p:cNvSpPr>
          <p:nvPr/>
        </p:nvSpPr>
        <p:spPr bwMode="auto">
          <a:xfrm>
            <a:off x="838200" y="4716463"/>
            <a:ext cx="2362200" cy="4651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000">
                <a:latin typeface="Tahoma" pitchFamily="34" charset="0"/>
              </a:rPr>
              <a:t>Angka Indeks</a:t>
            </a:r>
          </a:p>
        </p:txBody>
      </p:sp>
      <p:sp>
        <p:nvSpPr>
          <p:cNvPr id="27657" name="Text Box 8"/>
          <p:cNvSpPr txBox="1">
            <a:spLocks noChangeArrowheads="1"/>
          </p:cNvSpPr>
          <p:nvPr/>
        </p:nvSpPr>
        <p:spPr bwMode="auto">
          <a:xfrm>
            <a:off x="838200" y="5303838"/>
            <a:ext cx="2362200" cy="6397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000">
                <a:latin typeface="Tahoma" pitchFamily="34" charset="0"/>
              </a:rPr>
              <a:t>Deret Berkala dan</a:t>
            </a:r>
          </a:p>
          <a:p>
            <a:pPr algn="ctr" eaLnBrk="1" hangingPunct="1"/>
            <a:r>
              <a:rPr lang="en-US" sz="2000">
                <a:latin typeface="Tahoma" pitchFamily="34" charset="0"/>
              </a:rPr>
              <a:t>Peramalan</a:t>
            </a:r>
          </a:p>
        </p:txBody>
      </p:sp>
      <p:sp>
        <p:nvSpPr>
          <p:cNvPr id="27658" name="Line 9"/>
          <p:cNvSpPr>
            <a:spLocks noChangeShapeType="1"/>
          </p:cNvSpPr>
          <p:nvPr/>
        </p:nvSpPr>
        <p:spPr bwMode="auto">
          <a:xfrm>
            <a:off x="381000" y="5637213"/>
            <a:ext cx="4159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59" name="Line 10"/>
          <p:cNvSpPr>
            <a:spLocks noChangeShapeType="1"/>
          </p:cNvSpPr>
          <p:nvPr/>
        </p:nvSpPr>
        <p:spPr bwMode="auto">
          <a:xfrm>
            <a:off x="381000" y="2590800"/>
            <a:ext cx="4159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0" name="Line 11"/>
          <p:cNvSpPr>
            <a:spLocks noChangeShapeType="1"/>
          </p:cNvSpPr>
          <p:nvPr/>
        </p:nvSpPr>
        <p:spPr bwMode="auto">
          <a:xfrm>
            <a:off x="381000" y="3146425"/>
            <a:ext cx="4159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1" name="Line 12"/>
          <p:cNvSpPr>
            <a:spLocks noChangeShapeType="1"/>
          </p:cNvSpPr>
          <p:nvPr/>
        </p:nvSpPr>
        <p:spPr bwMode="auto">
          <a:xfrm>
            <a:off x="381000" y="4284663"/>
            <a:ext cx="4159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2" name="Line 13"/>
          <p:cNvSpPr>
            <a:spLocks noChangeShapeType="1"/>
          </p:cNvSpPr>
          <p:nvPr/>
        </p:nvSpPr>
        <p:spPr bwMode="auto">
          <a:xfrm>
            <a:off x="381000" y="4979988"/>
            <a:ext cx="4159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3" name="Line 14"/>
          <p:cNvSpPr>
            <a:spLocks noChangeShapeType="1"/>
          </p:cNvSpPr>
          <p:nvPr/>
        </p:nvSpPr>
        <p:spPr bwMode="auto">
          <a:xfrm flipV="1">
            <a:off x="3200400" y="4330700"/>
            <a:ext cx="720725" cy="12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4" name="Line 15"/>
          <p:cNvSpPr>
            <a:spLocks noChangeShapeType="1"/>
          </p:cNvSpPr>
          <p:nvPr/>
        </p:nvSpPr>
        <p:spPr bwMode="auto">
          <a:xfrm>
            <a:off x="3505200" y="2667000"/>
            <a:ext cx="4159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5" name="Text Box 16"/>
          <p:cNvSpPr txBox="1">
            <a:spLocks noChangeArrowheads="1"/>
          </p:cNvSpPr>
          <p:nvPr/>
        </p:nvSpPr>
        <p:spPr bwMode="auto">
          <a:xfrm>
            <a:off x="3962400" y="2297113"/>
            <a:ext cx="3962400" cy="854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>
                <a:latin typeface="Tahoma" pitchFamily="34" charset="0"/>
              </a:rPr>
              <a:t>Range, Deviasi Rata-rata, Varians dan Deviasi Standar untuk Data Tiidak Berkelompok dan Berkelompok</a:t>
            </a:r>
          </a:p>
        </p:txBody>
      </p:sp>
      <p:sp>
        <p:nvSpPr>
          <p:cNvPr id="27666" name="Text Box 17"/>
          <p:cNvSpPr txBox="1">
            <a:spLocks noChangeArrowheads="1"/>
          </p:cNvSpPr>
          <p:nvPr/>
        </p:nvSpPr>
        <p:spPr bwMode="auto">
          <a:xfrm>
            <a:off x="3962400" y="3305175"/>
            <a:ext cx="3962400" cy="620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600">
                <a:latin typeface="Tahoma" pitchFamily="34" charset="0"/>
              </a:rPr>
              <a:t>Karakteristik, Kelebihan, dan Kekurangan Ukuran Penyebaran</a:t>
            </a:r>
          </a:p>
        </p:txBody>
      </p:sp>
      <p:sp>
        <p:nvSpPr>
          <p:cNvPr id="27667" name="Text Box 18"/>
          <p:cNvSpPr txBox="1">
            <a:spLocks noChangeArrowheads="1"/>
          </p:cNvSpPr>
          <p:nvPr/>
        </p:nvSpPr>
        <p:spPr bwMode="auto">
          <a:xfrm>
            <a:off x="3962400" y="4003675"/>
            <a:ext cx="3962400" cy="720725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600">
                <a:latin typeface="Tahoma" pitchFamily="34" charset="0"/>
              </a:rPr>
              <a:t>Ukuran Penyebaran Lain </a:t>
            </a:r>
          </a:p>
          <a:p>
            <a:pPr algn="ctr" eaLnBrk="1" hangingPunct="1"/>
            <a:r>
              <a:rPr lang="en-US" sz="1600">
                <a:latin typeface="Tahoma" pitchFamily="34" charset="0"/>
              </a:rPr>
              <a:t>(Range Inter-Kuartil, Deviasi Kuartil) </a:t>
            </a:r>
          </a:p>
        </p:txBody>
      </p:sp>
      <p:sp>
        <p:nvSpPr>
          <p:cNvPr id="27668" name="Text Box 19"/>
          <p:cNvSpPr txBox="1">
            <a:spLocks noChangeArrowheads="1"/>
          </p:cNvSpPr>
          <p:nvPr/>
        </p:nvSpPr>
        <p:spPr bwMode="auto">
          <a:xfrm>
            <a:off x="3962400" y="4800600"/>
            <a:ext cx="3962400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600" dirty="0" err="1">
                <a:latin typeface="Tahoma" pitchFamily="34" charset="0"/>
              </a:rPr>
              <a:t>Ukuran</a:t>
            </a:r>
            <a:r>
              <a:rPr lang="en-US" sz="1600" dirty="0">
                <a:latin typeface="Tahoma" pitchFamily="34" charset="0"/>
              </a:rPr>
              <a:t> </a:t>
            </a:r>
            <a:r>
              <a:rPr lang="en-US" sz="1600" dirty="0" err="1">
                <a:latin typeface="Tahoma" pitchFamily="34" charset="0"/>
              </a:rPr>
              <a:t>Kecondongan</a:t>
            </a:r>
            <a:r>
              <a:rPr lang="en-US" sz="1600" dirty="0">
                <a:latin typeface="Tahoma" pitchFamily="34" charset="0"/>
              </a:rPr>
              <a:t> </a:t>
            </a:r>
            <a:r>
              <a:rPr lang="en-US" sz="1600" dirty="0" err="1">
                <a:latin typeface="Tahoma" pitchFamily="34" charset="0"/>
              </a:rPr>
              <a:t>dan</a:t>
            </a:r>
            <a:r>
              <a:rPr lang="en-US" sz="1600" dirty="0">
                <a:latin typeface="Tahoma" pitchFamily="34" charset="0"/>
              </a:rPr>
              <a:t> </a:t>
            </a:r>
            <a:r>
              <a:rPr lang="en-US" sz="1600" dirty="0" err="1">
                <a:latin typeface="Tahoma" pitchFamily="34" charset="0"/>
              </a:rPr>
              <a:t>Keruncingan</a:t>
            </a:r>
            <a:r>
              <a:rPr lang="en-US" sz="1600" dirty="0"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n-US" sz="1600" dirty="0">
                <a:latin typeface="Tahoma" pitchFamily="34" charset="0"/>
              </a:rPr>
              <a:t>(</a:t>
            </a:r>
            <a:r>
              <a:rPr lang="en-US" sz="1600" dirty="0" err="1">
                <a:latin typeface="Tahoma" pitchFamily="34" charset="0"/>
              </a:rPr>
              <a:t>Skewness</a:t>
            </a:r>
            <a:r>
              <a:rPr lang="en-US" sz="1600" dirty="0">
                <a:latin typeface="Tahoma" pitchFamily="34" charset="0"/>
              </a:rPr>
              <a:t> </a:t>
            </a:r>
            <a:r>
              <a:rPr lang="en-US" sz="1600" dirty="0" err="1">
                <a:latin typeface="Tahoma" pitchFamily="34" charset="0"/>
              </a:rPr>
              <a:t>dan</a:t>
            </a:r>
            <a:r>
              <a:rPr lang="en-US" sz="1600" dirty="0">
                <a:latin typeface="Tahoma" pitchFamily="34" charset="0"/>
              </a:rPr>
              <a:t> Kurtosis) </a:t>
            </a:r>
          </a:p>
        </p:txBody>
      </p:sp>
      <p:sp>
        <p:nvSpPr>
          <p:cNvPr id="27669" name="Text Box 20"/>
          <p:cNvSpPr txBox="1">
            <a:spLocks noChangeArrowheads="1"/>
          </p:cNvSpPr>
          <p:nvPr/>
        </p:nvSpPr>
        <p:spPr bwMode="auto">
          <a:xfrm>
            <a:off x="3962400" y="5475288"/>
            <a:ext cx="3962400" cy="6969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600">
                <a:latin typeface="Tahoma" pitchFamily="34" charset="0"/>
              </a:rPr>
              <a:t>Pengolahan Data Ukuran Penyebaran dengan MS Excel</a:t>
            </a:r>
          </a:p>
        </p:txBody>
      </p:sp>
      <p:sp>
        <p:nvSpPr>
          <p:cNvPr id="27670" name="Line 21"/>
          <p:cNvSpPr>
            <a:spLocks noChangeShapeType="1"/>
          </p:cNvSpPr>
          <p:nvPr/>
        </p:nvSpPr>
        <p:spPr bwMode="auto">
          <a:xfrm>
            <a:off x="3505200" y="5103813"/>
            <a:ext cx="4159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1" name="Line 22"/>
          <p:cNvSpPr>
            <a:spLocks noChangeShapeType="1"/>
          </p:cNvSpPr>
          <p:nvPr/>
        </p:nvSpPr>
        <p:spPr bwMode="auto">
          <a:xfrm>
            <a:off x="3505200" y="5865813"/>
            <a:ext cx="4159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2" name="Rectangle 23"/>
          <p:cNvSpPr>
            <a:spLocks noChangeArrowheads="1"/>
          </p:cNvSpPr>
          <p:nvPr/>
        </p:nvSpPr>
        <p:spPr bwMode="auto">
          <a:xfrm>
            <a:off x="914400" y="1752600"/>
            <a:ext cx="70104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latin typeface="Tahoma" pitchFamily="34" charset="0"/>
              </a:rPr>
              <a:t>BAGIAN  I  Statistik Deskriptif</a:t>
            </a:r>
            <a:endParaRPr lang="en-US" b="1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27673" name="Line 25"/>
          <p:cNvSpPr>
            <a:spLocks noChangeShapeType="1"/>
          </p:cNvSpPr>
          <p:nvPr/>
        </p:nvSpPr>
        <p:spPr bwMode="auto">
          <a:xfrm>
            <a:off x="3505200" y="3581400"/>
            <a:ext cx="4159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4" name="Line 26"/>
          <p:cNvSpPr>
            <a:spLocks noChangeShapeType="1"/>
          </p:cNvSpPr>
          <p:nvPr/>
        </p:nvSpPr>
        <p:spPr bwMode="auto">
          <a:xfrm>
            <a:off x="381000" y="19050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>
            <a:off x="381000" y="190500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6" name="Line 28"/>
          <p:cNvSpPr>
            <a:spLocks noChangeShapeType="1"/>
          </p:cNvSpPr>
          <p:nvPr/>
        </p:nvSpPr>
        <p:spPr bwMode="auto">
          <a:xfrm>
            <a:off x="3505200" y="26670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609600" y="1524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>
                <a:latin typeface="Tahoma" pitchFamily="34" charset="0"/>
              </a:rPr>
              <a:t>Ukuran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Penyebaran</a:t>
            </a:r>
            <a:r>
              <a:rPr lang="en-US" dirty="0">
                <a:latin typeface="Tahoma" pitchFamily="34" charset="0"/>
              </a:rPr>
              <a:t>				                   </a:t>
            </a:r>
            <a:r>
              <a:rPr lang="en-US" dirty="0" err="1">
                <a:latin typeface="Tahoma" pitchFamily="34" charset="0"/>
              </a:rPr>
              <a:t>Bab</a:t>
            </a:r>
            <a:r>
              <a:rPr lang="en-US" dirty="0">
                <a:latin typeface="Tahoma" pitchFamily="34" charset="0"/>
              </a:rPr>
              <a:t>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0DCD87-AB86-41FE-A934-9D3E709F6E47}" type="slidenum">
              <a:rPr lang="en-US"/>
              <a:pPr/>
              <a:t>24</a:t>
            </a:fld>
            <a:endParaRPr lang="en-US"/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762000" y="1066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UKURAN PENYEBARAN LAINNYA</a:t>
            </a:r>
          </a:p>
        </p:txBody>
      </p:sp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8677" name="Text Box 4"/>
          <p:cNvSpPr txBox="1">
            <a:spLocks noChangeArrowheads="1"/>
          </p:cNvSpPr>
          <p:nvPr/>
        </p:nvSpPr>
        <p:spPr bwMode="auto">
          <a:xfrm>
            <a:off x="762000" y="2209800"/>
            <a:ext cx="7924800" cy="352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1" hangingPunct="1">
              <a:buFont typeface="Wingdings" pitchFamily="2" charset="2"/>
              <a:buAutoNum type="alphaLcPeriod"/>
            </a:pPr>
            <a:r>
              <a:rPr lang="en-US" sz="2200" b="1" dirty="0">
                <a:solidFill>
                  <a:schemeClr val="accent1"/>
                </a:solidFill>
                <a:latin typeface="Tahoma" pitchFamily="34" charset="0"/>
              </a:rPr>
              <a:t>Range Inter </a:t>
            </a:r>
            <a:r>
              <a:rPr lang="en-US" sz="2200" b="1" dirty="0" err="1">
                <a:solidFill>
                  <a:schemeClr val="accent1"/>
                </a:solidFill>
                <a:latin typeface="Tahoma" pitchFamily="34" charset="0"/>
              </a:rPr>
              <a:t>Kuartil</a:t>
            </a:r>
            <a:endParaRPr lang="en-US" sz="2000" b="1" dirty="0">
              <a:solidFill>
                <a:schemeClr val="accent1"/>
              </a:solidFill>
              <a:latin typeface="Tahoma" pitchFamily="34" charset="0"/>
            </a:endParaRPr>
          </a:p>
          <a:p>
            <a:pPr marL="457200" indent="-457200" eaLnBrk="1" hangingPunct="1">
              <a:buFont typeface="Wingdings" pitchFamily="2" charset="2"/>
              <a:buAutoNum type="alphaLcPeriod"/>
            </a:pPr>
            <a:endParaRPr lang="en-US" sz="2000" b="1" dirty="0">
              <a:solidFill>
                <a:schemeClr val="accent1"/>
              </a:solidFill>
              <a:latin typeface="Tahoma" pitchFamily="34" charset="0"/>
            </a:endParaRPr>
          </a:p>
          <a:p>
            <a:pPr marL="457200" indent="-457200" eaLnBrk="1" hangingPunct="1">
              <a:buFont typeface="Wingdings" pitchFamily="2" charset="2"/>
              <a:buNone/>
            </a:pPr>
            <a:r>
              <a:rPr lang="en-US" dirty="0">
                <a:latin typeface="Tahoma" pitchFamily="34" charset="0"/>
              </a:rPr>
              <a:t>	</a:t>
            </a:r>
            <a:r>
              <a:rPr lang="en-US" dirty="0" err="1">
                <a:latin typeface="Tahoma" pitchFamily="34" charset="0"/>
              </a:rPr>
              <a:t>Rumus</a:t>
            </a:r>
            <a:r>
              <a:rPr lang="en-US" dirty="0">
                <a:latin typeface="Tahoma" pitchFamily="34" charset="0"/>
              </a:rPr>
              <a:t>= </a:t>
            </a:r>
            <a:r>
              <a:rPr lang="en-US" dirty="0" err="1">
                <a:latin typeface="Tahoma" pitchFamily="34" charset="0"/>
              </a:rPr>
              <a:t>Kuartil</a:t>
            </a:r>
            <a:r>
              <a:rPr lang="en-US" dirty="0">
                <a:latin typeface="Tahoma" pitchFamily="34" charset="0"/>
              </a:rPr>
              <a:t> ke-3 – </a:t>
            </a:r>
            <a:r>
              <a:rPr lang="en-US" dirty="0" err="1">
                <a:latin typeface="Tahoma" pitchFamily="34" charset="0"/>
              </a:rPr>
              <a:t>Kuartil</a:t>
            </a:r>
            <a:r>
              <a:rPr lang="en-US" dirty="0">
                <a:latin typeface="Tahoma" pitchFamily="34" charset="0"/>
              </a:rPr>
              <a:t> ke-1 </a:t>
            </a:r>
            <a:r>
              <a:rPr lang="en-US" dirty="0" err="1">
                <a:latin typeface="Tahoma" pitchFamily="34" charset="0"/>
              </a:rPr>
              <a:t>atau</a:t>
            </a:r>
            <a:r>
              <a:rPr lang="en-US" dirty="0">
                <a:latin typeface="Tahoma" pitchFamily="34" charset="0"/>
              </a:rPr>
              <a:t> K3 – K1</a:t>
            </a:r>
          </a:p>
          <a:p>
            <a:pPr marL="457200" indent="-457200" eaLnBrk="1" hangingPunct="1"/>
            <a:endParaRPr lang="en-US" dirty="0">
              <a:latin typeface="Tahoma" pitchFamily="34" charset="0"/>
            </a:endParaRPr>
          </a:p>
          <a:p>
            <a:pPr marL="457200" indent="-457200" eaLnBrk="1" hangingPunct="1">
              <a:buFont typeface="Wingdings" pitchFamily="2" charset="2"/>
              <a:buAutoNum type="alphaLcPeriod" startAt="2"/>
            </a:pPr>
            <a:r>
              <a:rPr lang="en-US" sz="2200" b="1" dirty="0" err="1">
                <a:solidFill>
                  <a:schemeClr val="accent1"/>
                </a:solidFill>
                <a:latin typeface="Tahoma" pitchFamily="34" charset="0"/>
              </a:rPr>
              <a:t>Deviasi</a:t>
            </a:r>
            <a:r>
              <a:rPr lang="en-US" sz="2200" b="1" dirty="0">
                <a:solidFill>
                  <a:schemeClr val="accent1"/>
                </a:solidFill>
                <a:latin typeface="Tahoma" pitchFamily="34" charset="0"/>
              </a:rPr>
              <a:t> </a:t>
            </a:r>
            <a:r>
              <a:rPr lang="en-US" sz="2200" b="1" dirty="0" err="1">
                <a:solidFill>
                  <a:schemeClr val="accent1"/>
                </a:solidFill>
                <a:latin typeface="Tahoma" pitchFamily="34" charset="0"/>
              </a:rPr>
              <a:t>Kuartil</a:t>
            </a:r>
            <a:endParaRPr lang="en-US" sz="2000" b="1" dirty="0">
              <a:solidFill>
                <a:schemeClr val="accent1"/>
              </a:solidFill>
              <a:latin typeface="Tahoma" pitchFamily="34" charset="0"/>
            </a:endParaRPr>
          </a:p>
          <a:p>
            <a:pPr marL="457200" indent="-457200" eaLnBrk="1" hangingPunct="1"/>
            <a:endParaRPr lang="en-US" b="1" dirty="0">
              <a:latin typeface="Tahoma" pitchFamily="34" charset="0"/>
            </a:endParaRPr>
          </a:p>
          <a:p>
            <a:pPr marL="457200" indent="-457200"/>
            <a:r>
              <a:rPr lang="en-US" b="1" dirty="0">
                <a:latin typeface="Tahoma" pitchFamily="34" charset="0"/>
              </a:rPr>
              <a:t>	</a:t>
            </a:r>
            <a:r>
              <a:rPr lang="en-US" dirty="0" err="1">
                <a:latin typeface="Tahoma" pitchFamily="34" charset="0"/>
              </a:rPr>
              <a:t>Rumus</a:t>
            </a:r>
            <a:r>
              <a:rPr lang="en-US" dirty="0">
                <a:latin typeface="Tahoma" pitchFamily="34" charset="0"/>
              </a:rPr>
              <a:t> = (</a:t>
            </a:r>
            <a:r>
              <a:rPr lang="en-US" dirty="0" smtClean="0">
                <a:latin typeface="Tahoma" pitchFamily="34" charset="0"/>
              </a:rPr>
              <a:t>K3 – K1</a:t>
            </a:r>
            <a:r>
              <a:rPr lang="en-US" dirty="0">
                <a:latin typeface="Tahoma" pitchFamily="34" charset="0"/>
              </a:rPr>
              <a:t>)/2</a:t>
            </a:r>
            <a:endParaRPr lang="en-US" b="1" dirty="0">
              <a:latin typeface="Tahoma" pitchFamily="34" charset="0"/>
            </a:endParaRPr>
          </a:p>
          <a:p>
            <a:pPr marL="457200" indent="-457200" eaLnBrk="1" hangingPunct="1"/>
            <a:endParaRPr lang="en-US" b="1" dirty="0">
              <a:solidFill>
                <a:schemeClr val="accent1"/>
              </a:solidFill>
              <a:latin typeface="Tahoma" pitchFamily="34" charset="0"/>
            </a:endParaRPr>
          </a:p>
          <a:p>
            <a:pPr marL="457200" indent="-457200" eaLnBrk="1" hangingPunct="1">
              <a:lnSpc>
                <a:spcPct val="160000"/>
              </a:lnSpc>
              <a:buFont typeface="Wingdings" pitchFamily="2" charset="2"/>
              <a:buAutoNum type="alphaLcPeriod" startAt="2"/>
            </a:pPr>
            <a:r>
              <a:rPr lang="en-US" sz="2200" b="1" dirty="0" err="1">
                <a:solidFill>
                  <a:schemeClr val="accent1"/>
                </a:solidFill>
                <a:latin typeface="Tahoma" pitchFamily="34" charset="0"/>
              </a:rPr>
              <a:t>Jarak</a:t>
            </a:r>
            <a:r>
              <a:rPr lang="en-US" sz="2200" b="1" dirty="0">
                <a:solidFill>
                  <a:schemeClr val="accent1"/>
                </a:solidFill>
                <a:latin typeface="Tahoma" pitchFamily="34" charset="0"/>
              </a:rPr>
              <a:t> </a:t>
            </a:r>
            <a:r>
              <a:rPr lang="en-US" sz="2200" b="1" dirty="0" err="1">
                <a:solidFill>
                  <a:schemeClr val="accent1"/>
                </a:solidFill>
                <a:latin typeface="Tahoma" pitchFamily="34" charset="0"/>
              </a:rPr>
              <a:t>Persentil</a:t>
            </a:r>
            <a:endParaRPr lang="en-US" sz="2000" b="1" dirty="0">
              <a:solidFill>
                <a:schemeClr val="accent1"/>
              </a:solidFill>
              <a:latin typeface="Tahoma" pitchFamily="34" charset="0"/>
            </a:endParaRPr>
          </a:p>
          <a:p>
            <a:pPr marL="457200" indent="-457200" eaLnBrk="1" hangingPunct="1"/>
            <a:endParaRPr lang="en-US" b="1" dirty="0">
              <a:latin typeface="Tahoma" pitchFamily="34" charset="0"/>
            </a:endParaRPr>
          </a:p>
          <a:p>
            <a:pPr marL="457200" indent="-457200" eaLnBrk="1" hangingPunct="1"/>
            <a:r>
              <a:rPr lang="en-US" b="1" dirty="0">
                <a:latin typeface="Tahoma" pitchFamily="34" charset="0"/>
              </a:rPr>
              <a:t>	</a:t>
            </a:r>
            <a:r>
              <a:rPr lang="en-US" dirty="0" err="1">
                <a:latin typeface="Tahoma" pitchFamily="34" charset="0"/>
              </a:rPr>
              <a:t>Rumus</a:t>
            </a:r>
            <a:r>
              <a:rPr lang="en-US" dirty="0">
                <a:latin typeface="Tahoma" pitchFamily="34" charset="0"/>
              </a:rPr>
              <a:t> = P90 – P10</a:t>
            </a:r>
            <a:endParaRPr lang="en-US" b="1" dirty="0">
              <a:latin typeface="Tahoma" pitchFamily="34" charset="0"/>
            </a:endParaRPr>
          </a:p>
        </p:txBody>
      </p:sp>
      <p:sp>
        <p:nvSpPr>
          <p:cNvPr id="28678" name="Text Box 11"/>
          <p:cNvSpPr txBox="1">
            <a:spLocks noChangeArrowheads="1"/>
          </p:cNvSpPr>
          <p:nvPr/>
        </p:nvSpPr>
        <p:spPr bwMode="auto">
          <a:xfrm>
            <a:off x="609600" y="2286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Ukuran Penyebaran				                   Bab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6B7D37-7FA5-4212-AA8E-FF7E06B558CC}" type="slidenum">
              <a:rPr lang="en-US"/>
              <a:pPr/>
              <a:t>25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793038" cy="465138"/>
          </a:xfrm>
        </p:spPr>
        <p:txBody>
          <a:bodyPr/>
          <a:lstStyle/>
          <a:p>
            <a:pPr eaLnBrk="1" hangingPunct="1"/>
            <a:r>
              <a:rPr lang="en-US" sz="2000" b="1" dirty="0" smtClean="0">
                <a:solidFill>
                  <a:schemeClr val="accent1"/>
                </a:solidFill>
              </a:rPr>
              <a:t>OUTLINE</a:t>
            </a:r>
            <a:endParaRPr lang="en-US" sz="2400" b="1" dirty="0" smtClean="0">
              <a:solidFill>
                <a:schemeClr val="accent1"/>
              </a:solidFill>
            </a:endParaRPr>
          </a:p>
        </p:txBody>
      </p:sp>
      <p:sp>
        <p:nvSpPr>
          <p:cNvPr id="29700" name="Text Box 3"/>
          <p:cNvSpPr txBox="1">
            <a:spLocks noChangeArrowheads="1"/>
          </p:cNvSpPr>
          <p:nvPr/>
        </p:nvSpPr>
        <p:spPr bwMode="auto">
          <a:xfrm>
            <a:off x="1066800" y="2208213"/>
            <a:ext cx="2362200" cy="611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n-US" sz="2000">
                <a:latin typeface="Tahoma" pitchFamily="34" charset="0"/>
              </a:rPr>
              <a:t>Pengertian Statistika</a:t>
            </a:r>
          </a:p>
        </p:txBody>
      </p:sp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1066800" y="2874963"/>
            <a:ext cx="2362200" cy="4730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000">
                <a:latin typeface="Tahoma" pitchFamily="34" charset="0"/>
              </a:rPr>
              <a:t>Penyajian Data</a:t>
            </a:r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1066800" y="3886200"/>
            <a:ext cx="2362200" cy="685800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000">
                <a:latin typeface="Tahoma" pitchFamily="34" charset="0"/>
              </a:rPr>
              <a:t>Ukuran Penyebaran</a:t>
            </a:r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1066800" y="3417888"/>
            <a:ext cx="2362200" cy="3873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000">
                <a:latin typeface="Tahoma" pitchFamily="34" charset="0"/>
              </a:rPr>
              <a:t>Ukuran Pemusatan</a:t>
            </a:r>
          </a:p>
        </p:txBody>
      </p:sp>
      <p:sp>
        <p:nvSpPr>
          <p:cNvPr id="29704" name="Text Box 7"/>
          <p:cNvSpPr txBox="1">
            <a:spLocks noChangeArrowheads="1"/>
          </p:cNvSpPr>
          <p:nvPr/>
        </p:nvSpPr>
        <p:spPr bwMode="auto">
          <a:xfrm>
            <a:off x="1066800" y="4640263"/>
            <a:ext cx="2362200" cy="4651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000">
                <a:latin typeface="Tahoma" pitchFamily="34" charset="0"/>
              </a:rPr>
              <a:t>Angka Indeks</a:t>
            </a:r>
          </a:p>
        </p:txBody>
      </p:sp>
      <p:sp>
        <p:nvSpPr>
          <p:cNvPr id="29705" name="Text Box 8"/>
          <p:cNvSpPr txBox="1">
            <a:spLocks noChangeArrowheads="1"/>
          </p:cNvSpPr>
          <p:nvPr/>
        </p:nvSpPr>
        <p:spPr bwMode="auto">
          <a:xfrm>
            <a:off x="1066800" y="5227638"/>
            <a:ext cx="2362200" cy="6397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000">
                <a:latin typeface="Tahoma" pitchFamily="34" charset="0"/>
              </a:rPr>
              <a:t>Deret Berkala dan</a:t>
            </a:r>
          </a:p>
          <a:p>
            <a:pPr algn="ctr" eaLnBrk="1" hangingPunct="1"/>
            <a:r>
              <a:rPr lang="en-US" sz="2000">
                <a:latin typeface="Tahoma" pitchFamily="34" charset="0"/>
              </a:rPr>
              <a:t>Peramalan</a:t>
            </a:r>
          </a:p>
        </p:txBody>
      </p:sp>
      <p:sp>
        <p:nvSpPr>
          <p:cNvPr id="29706" name="Line 9"/>
          <p:cNvSpPr>
            <a:spLocks noChangeShapeType="1"/>
          </p:cNvSpPr>
          <p:nvPr/>
        </p:nvSpPr>
        <p:spPr bwMode="auto">
          <a:xfrm>
            <a:off x="609600" y="5561013"/>
            <a:ext cx="4159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07" name="Line 10"/>
          <p:cNvSpPr>
            <a:spLocks noChangeShapeType="1"/>
          </p:cNvSpPr>
          <p:nvPr/>
        </p:nvSpPr>
        <p:spPr bwMode="auto">
          <a:xfrm>
            <a:off x="609600" y="2514600"/>
            <a:ext cx="4159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08" name="Line 11"/>
          <p:cNvSpPr>
            <a:spLocks noChangeShapeType="1"/>
          </p:cNvSpPr>
          <p:nvPr/>
        </p:nvSpPr>
        <p:spPr bwMode="auto">
          <a:xfrm>
            <a:off x="609600" y="3070225"/>
            <a:ext cx="4159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09" name="Line 12"/>
          <p:cNvSpPr>
            <a:spLocks noChangeShapeType="1"/>
          </p:cNvSpPr>
          <p:nvPr/>
        </p:nvSpPr>
        <p:spPr bwMode="auto">
          <a:xfrm>
            <a:off x="609600" y="4208463"/>
            <a:ext cx="4159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10" name="Line 13"/>
          <p:cNvSpPr>
            <a:spLocks noChangeShapeType="1"/>
          </p:cNvSpPr>
          <p:nvPr/>
        </p:nvSpPr>
        <p:spPr bwMode="auto">
          <a:xfrm>
            <a:off x="609600" y="4903788"/>
            <a:ext cx="4159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11" name="Line 14"/>
          <p:cNvSpPr>
            <a:spLocks noChangeShapeType="1"/>
          </p:cNvSpPr>
          <p:nvPr/>
        </p:nvSpPr>
        <p:spPr bwMode="auto">
          <a:xfrm flipV="1">
            <a:off x="3429001" y="4267200"/>
            <a:ext cx="762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12" name="Line 15"/>
          <p:cNvSpPr>
            <a:spLocks noChangeShapeType="1"/>
          </p:cNvSpPr>
          <p:nvPr/>
        </p:nvSpPr>
        <p:spPr bwMode="auto">
          <a:xfrm>
            <a:off x="3733800" y="2590800"/>
            <a:ext cx="4159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13" name="Text Box 16"/>
          <p:cNvSpPr txBox="1">
            <a:spLocks noChangeArrowheads="1"/>
          </p:cNvSpPr>
          <p:nvPr/>
        </p:nvSpPr>
        <p:spPr bwMode="auto">
          <a:xfrm>
            <a:off x="4191000" y="2220913"/>
            <a:ext cx="3962400" cy="854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>
                <a:latin typeface="Tahoma" pitchFamily="34" charset="0"/>
              </a:rPr>
              <a:t>Range, Deviasi Rata-rata, Varians dan Deviasi Standar untuk Data Tiidak Berkelompok dan Berkelompok</a:t>
            </a:r>
          </a:p>
        </p:txBody>
      </p:sp>
      <p:sp>
        <p:nvSpPr>
          <p:cNvPr id="29714" name="Text Box 17"/>
          <p:cNvSpPr txBox="1">
            <a:spLocks noChangeArrowheads="1"/>
          </p:cNvSpPr>
          <p:nvPr/>
        </p:nvSpPr>
        <p:spPr bwMode="auto">
          <a:xfrm>
            <a:off x="4191000" y="3228975"/>
            <a:ext cx="3962400" cy="620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600">
                <a:latin typeface="Tahoma" pitchFamily="34" charset="0"/>
              </a:rPr>
              <a:t>Karakteristik, Kelebihan, dan Kekurangan Ukuran Penyebaran</a:t>
            </a:r>
          </a:p>
        </p:txBody>
      </p:sp>
      <p:sp>
        <p:nvSpPr>
          <p:cNvPr id="29715" name="Text Box 18"/>
          <p:cNvSpPr txBox="1">
            <a:spLocks noChangeArrowheads="1"/>
          </p:cNvSpPr>
          <p:nvPr/>
        </p:nvSpPr>
        <p:spPr bwMode="auto">
          <a:xfrm>
            <a:off x="4191000" y="3927475"/>
            <a:ext cx="3962400" cy="720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600">
                <a:latin typeface="Tahoma" pitchFamily="34" charset="0"/>
              </a:rPr>
              <a:t>Ukuran Penyebaran Lain </a:t>
            </a:r>
          </a:p>
          <a:p>
            <a:pPr algn="ctr" eaLnBrk="1" hangingPunct="1"/>
            <a:r>
              <a:rPr lang="en-US" sz="1600">
                <a:latin typeface="Tahoma" pitchFamily="34" charset="0"/>
              </a:rPr>
              <a:t>(Range Inter-Kuartil, Deviasi Kuartil) </a:t>
            </a:r>
          </a:p>
        </p:txBody>
      </p:sp>
      <p:sp>
        <p:nvSpPr>
          <p:cNvPr id="29716" name="Text Box 19"/>
          <p:cNvSpPr txBox="1">
            <a:spLocks noChangeArrowheads="1"/>
          </p:cNvSpPr>
          <p:nvPr/>
        </p:nvSpPr>
        <p:spPr bwMode="auto">
          <a:xfrm>
            <a:off x="4191000" y="4724400"/>
            <a:ext cx="3962400" cy="581025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600">
                <a:latin typeface="Tahoma" pitchFamily="34" charset="0"/>
              </a:rPr>
              <a:t>Ukuran Kecondongan dan Keruncingan </a:t>
            </a:r>
          </a:p>
          <a:p>
            <a:pPr algn="ctr" eaLnBrk="1" hangingPunct="1"/>
            <a:r>
              <a:rPr lang="en-US" sz="1600">
                <a:latin typeface="Tahoma" pitchFamily="34" charset="0"/>
              </a:rPr>
              <a:t>(Skewness dan Kurtosis) </a:t>
            </a:r>
          </a:p>
        </p:txBody>
      </p:sp>
      <p:sp>
        <p:nvSpPr>
          <p:cNvPr id="29717" name="Text Box 20"/>
          <p:cNvSpPr txBox="1">
            <a:spLocks noChangeArrowheads="1"/>
          </p:cNvSpPr>
          <p:nvPr/>
        </p:nvSpPr>
        <p:spPr bwMode="auto">
          <a:xfrm>
            <a:off x="4191000" y="5399088"/>
            <a:ext cx="3962400" cy="6969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600" dirty="0" err="1">
                <a:latin typeface="Tahoma" pitchFamily="34" charset="0"/>
              </a:rPr>
              <a:t>Pengolahan</a:t>
            </a:r>
            <a:r>
              <a:rPr lang="en-US" sz="1600" dirty="0">
                <a:latin typeface="Tahoma" pitchFamily="34" charset="0"/>
              </a:rPr>
              <a:t> Data </a:t>
            </a:r>
            <a:r>
              <a:rPr lang="en-US" sz="1600" dirty="0" err="1">
                <a:latin typeface="Tahoma" pitchFamily="34" charset="0"/>
              </a:rPr>
              <a:t>Ukuran</a:t>
            </a:r>
            <a:r>
              <a:rPr lang="en-US" sz="1600" dirty="0">
                <a:latin typeface="Tahoma" pitchFamily="34" charset="0"/>
              </a:rPr>
              <a:t> </a:t>
            </a:r>
            <a:r>
              <a:rPr lang="en-US" sz="1600" dirty="0" err="1">
                <a:latin typeface="Tahoma" pitchFamily="34" charset="0"/>
              </a:rPr>
              <a:t>Penyebaran</a:t>
            </a:r>
            <a:r>
              <a:rPr lang="en-US" sz="1600" dirty="0">
                <a:latin typeface="Tahoma" pitchFamily="34" charset="0"/>
              </a:rPr>
              <a:t> </a:t>
            </a:r>
            <a:r>
              <a:rPr lang="en-US" sz="1600" dirty="0" err="1">
                <a:latin typeface="Tahoma" pitchFamily="34" charset="0"/>
              </a:rPr>
              <a:t>dengan</a:t>
            </a:r>
            <a:r>
              <a:rPr lang="en-US" sz="1600" dirty="0">
                <a:latin typeface="Tahoma" pitchFamily="34" charset="0"/>
              </a:rPr>
              <a:t> MS Excel</a:t>
            </a:r>
          </a:p>
        </p:txBody>
      </p:sp>
      <p:sp>
        <p:nvSpPr>
          <p:cNvPr id="29718" name="Line 21"/>
          <p:cNvSpPr>
            <a:spLocks noChangeShapeType="1"/>
          </p:cNvSpPr>
          <p:nvPr/>
        </p:nvSpPr>
        <p:spPr bwMode="auto">
          <a:xfrm>
            <a:off x="3733800" y="5027613"/>
            <a:ext cx="4159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19" name="Line 22"/>
          <p:cNvSpPr>
            <a:spLocks noChangeShapeType="1"/>
          </p:cNvSpPr>
          <p:nvPr/>
        </p:nvSpPr>
        <p:spPr bwMode="auto">
          <a:xfrm>
            <a:off x="3733800" y="5789613"/>
            <a:ext cx="4159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20" name="Rectangle 23"/>
          <p:cNvSpPr>
            <a:spLocks noChangeArrowheads="1"/>
          </p:cNvSpPr>
          <p:nvPr/>
        </p:nvSpPr>
        <p:spPr bwMode="auto">
          <a:xfrm>
            <a:off x="1143000" y="1676400"/>
            <a:ext cx="70104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latin typeface="Tahoma" pitchFamily="34" charset="0"/>
              </a:rPr>
              <a:t>BAGIAN  I  Statistik Deskriptif</a:t>
            </a:r>
            <a:endParaRPr lang="en-US" b="1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29721" name="Line 25"/>
          <p:cNvSpPr>
            <a:spLocks noChangeShapeType="1"/>
          </p:cNvSpPr>
          <p:nvPr/>
        </p:nvSpPr>
        <p:spPr bwMode="auto">
          <a:xfrm>
            <a:off x="3733800" y="3505200"/>
            <a:ext cx="4159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22" name="Line 26"/>
          <p:cNvSpPr>
            <a:spLocks noChangeShapeType="1"/>
          </p:cNvSpPr>
          <p:nvPr/>
        </p:nvSpPr>
        <p:spPr bwMode="auto">
          <a:xfrm>
            <a:off x="609600" y="18288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3" name="Line 27"/>
          <p:cNvSpPr>
            <a:spLocks noChangeShapeType="1"/>
          </p:cNvSpPr>
          <p:nvPr/>
        </p:nvSpPr>
        <p:spPr bwMode="auto">
          <a:xfrm>
            <a:off x="609600" y="182880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24" name="Line 28"/>
          <p:cNvSpPr>
            <a:spLocks noChangeShapeType="1"/>
          </p:cNvSpPr>
          <p:nvPr/>
        </p:nvSpPr>
        <p:spPr bwMode="auto">
          <a:xfrm>
            <a:off x="3733800" y="25908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609600" y="1524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>
                <a:latin typeface="Tahoma" pitchFamily="34" charset="0"/>
              </a:rPr>
              <a:t>Ukuran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Penyebaran</a:t>
            </a:r>
            <a:r>
              <a:rPr lang="en-US" dirty="0">
                <a:latin typeface="Tahoma" pitchFamily="34" charset="0"/>
              </a:rPr>
              <a:t>				                   </a:t>
            </a:r>
            <a:r>
              <a:rPr lang="en-US" dirty="0" err="1">
                <a:latin typeface="Tahoma" pitchFamily="34" charset="0"/>
              </a:rPr>
              <a:t>Bab</a:t>
            </a:r>
            <a:r>
              <a:rPr lang="en-US" dirty="0">
                <a:latin typeface="Tahoma" pitchFamily="34" charset="0"/>
              </a:rPr>
              <a:t>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7AF79E-AA4B-4143-8986-7401656BF0CF}" type="slidenum">
              <a:rPr lang="en-US"/>
              <a:pPr/>
              <a:t>26</a:t>
            </a:fld>
            <a:endParaRPr lang="en-US"/>
          </a:p>
        </p:txBody>
      </p:sp>
      <p:sp>
        <p:nvSpPr>
          <p:cNvPr id="2054" name="Text Box 2"/>
          <p:cNvSpPr txBox="1">
            <a:spLocks noChangeArrowheads="1"/>
          </p:cNvSpPr>
          <p:nvPr/>
        </p:nvSpPr>
        <p:spPr bwMode="auto">
          <a:xfrm>
            <a:off x="838200" y="1066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UKURAN KECONDONGAN</a:t>
            </a:r>
          </a:p>
        </p:txBody>
      </p:sp>
      <p:sp>
        <p:nvSpPr>
          <p:cNvPr id="2055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56" name="Text Box 4"/>
          <p:cNvSpPr txBox="1">
            <a:spLocks noChangeArrowheads="1"/>
          </p:cNvSpPr>
          <p:nvPr/>
        </p:nvSpPr>
        <p:spPr bwMode="auto">
          <a:xfrm>
            <a:off x="457200" y="5257800"/>
            <a:ext cx="70866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571500" eaLnBrk="1" hangingPunct="1">
              <a:buFont typeface="Wingdings" pitchFamily="2" charset="2"/>
              <a:buNone/>
            </a:pPr>
            <a:r>
              <a:rPr lang="en-US">
                <a:solidFill>
                  <a:schemeClr val="accent1"/>
                </a:solidFill>
                <a:latin typeface="Tahoma" pitchFamily="34" charset="0"/>
              </a:rPr>
              <a:t> </a:t>
            </a:r>
            <a:r>
              <a:rPr lang="en-US" sz="2200" b="1">
                <a:solidFill>
                  <a:schemeClr val="accent1"/>
                </a:solidFill>
                <a:latin typeface="Tahoma" pitchFamily="34" charset="0"/>
              </a:rPr>
              <a:t>Rumus Kecondongan:</a:t>
            </a:r>
            <a:endParaRPr lang="en-US" sz="2400" b="1">
              <a:latin typeface="Tahoma" pitchFamily="34" charset="0"/>
            </a:endParaRPr>
          </a:p>
        </p:txBody>
      </p:sp>
      <p:sp>
        <p:nvSpPr>
          <p:cNvPr id="2057" name="Rectangle 6"/>
          <p:cNvSpPr>
            <a:spLocks noChangeArrowheads="1"/>
          </p:cNvSpPr>
          <p:nvPr/>
        </p:nvSpPr>
        <p:spPr bwMode="auto">
          <a:xfrm>
            <a:off x="3905250" y="2466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58" name="Rectangle 8"/>
          <p:cNvSpPr>
            <a:spLocks noChangeArrowheads="1"/>
          </p:cNvSpPr>
          <p:nvPr/>
        </p:nvSpPr>
        <p:spPr bwMode="auto">
          <a:xfrm>
            <a:off x="3943350" y="2466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59" name="Rectangle 10"/>
          <p:cNvSpPr>
            <a:spLocks noChangeArrowheads="1"/>
          </p:cNvSpPr>
          <p:nvPr/>
        </p:nvSpPr>
        <p:spPr bwMode="auto">
          <a:xfrm>
            <a:off x="3890963" y="2466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60" name="Text Box 15"/>
          <p:cNvSpPr txBox="1">
            <a:spLocks noChangeArrowheads="1"/>
          </p:cNvSpPr>
          <p:nvPr/>
        </p:nvSpPr>
        <p:spPr bwMode="auto">
          <a:xfrm>
            <a:off x="609600" y="1524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>
                <a:latin typeface="Tahoma" pitchFamily="34" charset="0"/>
              </a:rPr>
              <a:t>Ukuran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Penyebaran</a:t>
            </a:r>
            <a:r>
              <a:rPr lang="en-US" dirty="0">
                <a:latin typeface="Tahoma" pitchFamily="34" charset="0"/>
              </a:rPr>
              <a:t>				                   </a:t>
            </a:r>
            <a:r>
              <a:rPr lang="en-US" dirty="0" err="1">
                <a:latin typeface="Tahoma" pitchFamily="34" charset="0"/>
              </a:rPr>
              <a:t>Bab</a:t>
            </a:r>
            <a:r>
              <a:rPr lang="en-US" dirty="0">
                <a:latin typeface="Tahoma" pitchFamily="34" charset="0"/>
              </a:rPr>
              <a:t> 4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143000" y="5791204"/>
            <a:ext cx="3733800" cy="830263"/>
            <a:chOff x="720" y="3648"/>
            <a:chExt cx="2352" cy="523"/>
          </a:xfrm>
        </p:grpSpPr>
        <p:sp>
          <p:nvSpPr>
            <p:cNvPr id="2062" name="Text Box 11"/>
            <p:cNvSpPr txBox="1">
              <a:spLocks noChangeArrowheads="1"/>
            </p:cNvSpPr>
            <p:nvPr/>
          </p:nvSpPr>
          <p:spPr bwMode="auto">
            <a:xfrm>
              <a:off x="720" y="3648"/>
              <a:ext cx="2352" cy="52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 dirty="0" err="1">
                  <a:cs typeface="Arial" charset="0"/>
                </a:rPr>
                <a:t>Sk</a:t>
              </a:r>
              <a:r>
                <a:rPr lang="en-US" sz="1600" b="1" dirty="0">
                  <a:cs typeface="Arial" charset="0"/>
                </a:rPr>
                <a:t> = </a:t>
              </a:r>
              <a:r>
                <a:rPr lang="en-US" sz="1600" b="1" dirty="0">
                  <a:cs typeface="Arial" charset="0"/>
                  <a:sym typeface="Symbol" pitchFamily="82" charset="2"/>
                </a:rPr>
                <a:t></a:t>
              </a:r>
              <a:r>
                <a:rPr lang="en-US" sz="1600" b="1" dirty="0">
                  <a:cs typeface="Arial" charset="0"/>
                </a:rPr>
                <a:t> </a:t>
              </a:r>
              <a:r>
                <a:rPr lang="en-US" sz="1600" dirty="0" smtClean="0"/>
                <a:t>– </a:t>
              </a:r>
              <a:r>
                <a:rPr lang="en-US" sz="1600" b="1" dirty="0" smtClean="0">
                  <a:cs typeface="Arial" charset="0"/>
                </a:rPr>
                <a:t>Mo   </a:t>
              </a:r>
              <a:r>
                <a:rPr lang="en-US" sz="1600" b="1" dirty="0" err="1">
                  <a:cs typeface="Arial" charset="0"/>
                </a:rPr>
                <a:t>atau</a:t>
              </a:r>
              <a:r>
                <a:rPr lang="en-US" sz="1600" b="1" dirty="0">
                  <a:cs typeface="Arial" charset="0"/>
                </a:rPr>
                <a:t> </a:t>
              </a:r>
              <a:r>
                <a:rPr lang="en-US" sz="1600" b="1" dirty="0" err="1">
                  <a:cs typeface="Arial" charset="0"/>
                </a:rPr>
                <a:t>Sk</a:t>
              </a:r>
              <a:r>
                <a:rPr lang="en-US" sz="1600" b="1" dirty="0">
                  <a:cs typeface="Arial" charset="0"/>
                </a:rPr>
                <a:t> </a:t>
              </a:r>
              <a:r>
                <a:rPr lang="en-US" sz="1600" b="1" dirty="0" smtClean="0">
                  <a:cs typeface="Arial" charset="0"/>
                </a:rPr>
                <a:t>= 3</a:t>
              </a:r>
              <a:r>
                <a:rPr lang="en-US" sz="1600" b="1" dirty="0">
                  <a:cs typeface="Arial" charset="0"/>
                </a:rPr>
                <a:t>(</a:t>
              </a:r>
              <a:r>
                <a:rPr lang="en-US" sz="1600" b="1" dirty="0">
                  <a:cs typeface="Arial" charset="0"/>
                  <a:sym typeface="Symbol" pitchFamily="82" charset="2"/>
                </a:rPr>
                <a:t></a:t>
              </a:r>
              <a:r>
                <a:rPr lang="en-US" sz="1600" b="1" dirty="0">
                  <a:cs typeface="Arial" charset="0"/>
                </a:rPr>
                <a:t> </a:t>
              </a:r>
              <a:r>
                <a:rPr lang="en-US" sz="1600" b="1" dirty="0" smtClean="0">
                  <a:cs typeface="Arial" charset="0"/>
                </a:rPr>
                <a:t> </a:t>
              </a:r>
              <a:r>
                <a:rPr lang="en-US" sz="1600" dirty="0" smtClean="0"/>
                <a:t>–</a:t>
              </a:r>
              <a:r>
                <a:rPr lang="en-US" sz="1600" b="1" dirty="0" smtClean="0">
                  <a:cs typeface="Arial" charset="0"/>
                </a:rPr>
                <a:t>  </a:t>
              </a:r>
              <a:r>
                <a:rPr lang="en-US" sz="1600" b="1" dirty="0" err="1">
                  <a:cs typeface="Arial" charset="0"/>
                </a:rPr>
                <a:t>Md</a:t>
              </a:r>
              <a:r>
                <a:rPr lang="en-US" sz="1600" b="1" dirty="0">
                  <a:cs typeface="Arial" charset="0"/>
                </a:rPr>
                <a:t>)</a:t>
              </a:r>
              <a:endParaRPr lang="en-US" sz="1600" b="1" dirty="0">
                <a:latin typeface="Garamond" pitchFamily="18" charset="0"/>
                <a:cs typeface="Times New Roman" pitchFamily="18" charset="0"/>
              </a:endParaRPr>
            </a:p>
            <a:p>
              <a:pPr algn="just" eaLnBrk="1" hangingPunct="1"/>
              <a:r>
                <a:rPr lang="en-US" sz="1600" b="1" dirty="0">
                  <a:cs typeface="Arial" charset="0"/>
                </a:rPr>
                <a:t>              </a:t>
              </a:r>
              <a:r>
                <a:rPr lang="en-US" sz="1600" b="1" dirty="0">
                  <a:cs typeface="Arial" charset="0"/>
                  <a:sym typeface="Symbol" pitchFamily="82" charset="2"/>
                </a:rPr>
                <a:t></a:t>
              </a:r>
              <a:r>
                <a:rPr lang="en-US" sz="1600" b="1" dirty="0">
                  <a:cs typeface="Arial" charset="0"/>
                </a:rPr>
                <a:t>                              </a:t>
              </a:r>
              <a:r>
                <a:rPr lang="en-US" sz="1600" b="1" dirty="0" smtClean="0">
                  <a:cs typeface="Arial" charset="0"/>
                </a:rPr>
                <a:t>        </a:t>
              </a:r>
              <a:r>
                <a:rPr lang="en-US" sz="1600" b="1" dirty="0" smtClean="0">
                  <a:cs typeface="Arial" charset="0"/>
                  <a:sym typeface="Symbol" pitchFamily="82" charset="2"/>
                </a:rPr>
                <a:t></a:t>
              </a:r>
              <a:endParaRPr lang="en-US" sz="1600" b="1" dirty="0">
                <a:latin typeface="Garamond" pitchFamily="18" charset="0"/>
                <a:cs typeface="Times New Roman" pitchFamily="18" charset="0"/>
              </a:endParaRPr>
            </a:p>
            <a:p>
              <a:pPr eaLnBrk="1" hangingPunct="1"/>
              <a:endParaRPr lang="en-US" sz="1600" b="1" dirty="0">
                <a:latin typeface="Tahoma" pitchFamily="34" charset="0"/>
              </a:endParaRPr>
            </a:p>
          </p:txBody>
        </p:sp>
        <p:sp>
          <p:nvSpPr>
            <p:cNvPr id="2063" name="Line 16"/>
            <p:cNvSpPr>
              <a:spLocks noChangeShapeType="1"/>
            </p:cNvSpPr>
            <p:nvPr/>
          </p:nvSpPr>
          <p:spPr bwMode="auto">
            <a:xfrm>
              <a:off x="1056" y="3840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64" name="Line 17"/>
            <p:cNvSpPr>
              <a:spLocks noChangeShapeType="1"/>
            </p:cNvSpPr>
            <p:nvPr/>
          </p:nvSpPr>
          <p:spPr bwMode="auto">
            <a:xfrm>
              <a:off x="2304" y="3840"/>
              <a:ext cx="5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21509" name="Picture 5" descr="D:\Statistika 1\Kurva simetris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39800"/>
            <a:ext cx="2438400" cy="3009740"/>
          </a:xfrm>
          <a:prstGeom prst="rect">
            <a:avLst/>
          </a:prstGeom>
          <a:noFill/>
        </p:spPr>
      </p:pic>
      <p:pic>
        <p:nvPicPr>
          <p:cNvPr id="21510" name="Picture 6" descr="D:\Statistika 1\Kurva condong positi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1524000"/>
            <a:ext cx="2438400" cy="3157415"/>
          </a:xfrm>
          <a:prstGeom prst="rect">
            <a:avLst/>
          </a:prstGeom>
          <a:noFill/>
        </p:spPr>
      </p:pic>
      <p:pic>
        <p:nvPicPr>
          <p:cNvPr id="21511" name="Picture 7" descr="D:\Statistika 1\Kurva condong negatif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6999" y="1600200"/>
            <a:ext cx="2219517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D76D04-2ABC-46EA-A80C-AF7CF369FB1A}" type="slidenum">
              <a:rPr lang="en-US"/>
              <a:pPr/>
              <a:t>27</a:t>
            </a:fld>
            <a:endParaRPr lang="en-US"/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762000" y="1066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accent1"/>
                </a:solidFill>
                <a:latin typeface="Tahoma" pitchFamily="34" charset="0"/>
              </a:rPr>
              <a:t>CONTOH SOAL UKURAN KECONDONGAN</a:t>
            </a:r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609600" y="1752600"/>
            <a:ext cx="8229600" cy="460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menggunakan</a:t>
            </a:r>
            <a:r>
              <a:rPr lang="en-US" sz="1600" dirty="0" smtClean="0"/>
              <a:t> data </a:t>
            </a:r>
            <a:r>
              <a:rPr lang="en-US" sz="1600" dirty="0" err="1" smtClean="0"/>
              <a:t>harga</a:t>
            </a:r>
            <a:r>
              <a:rPr lang="en-US" sz="1600" dirty="0" smtClean="0"/>
              <a:t> 53 </a:t>
            </a:r>
            <a:r>
              <a:rPr lang="en-US" sz="1600" dirty="0" err="1" smtClean="0"/>
              <a:t>jenis</a:t>
            </a:r>
            <a:r>
              <a:rPr lang="en-US" sz="1600" dirty="0" smtClean="0"/>
              <a:t> </a:t>
            </a:r>
            <a:r>
              <a:rPr lang="en-US" sz="1600" dirty="0" err="1" smtClean="0"/>
              <a:t>mobil</a:t>
            </a:r>
            <a:r>
              <a:rPr lang="en-US" sz="1600" dirty="0" smtClean="0"/>
              <a:t> Daihatsu 2013 (</a:t>
            </a:r>
            <a:r>
              <a:rPr lang="en-US" sz="1600" dirty="0" err="1" smtClean="0"/>
              <a:t>lihat</a:t>
            </a:r>
            <a:r>
              <a:rPr lang="en-US" sz="1600" dirty="0" smtClean="0"/>
              <a:t> Sub-</a:t>
            </a:r>
            <a:r>
              <a:rPr lang="en-US" sz="1600" dirty="0" err="1" smtClean="0"/>
              <a:t>Bab</a:t>
            </a:r>
            <a:r>
              <a:rPr lang="en-US" sz="1600" dirty="0" smtClean="0"/>
              <a:t> 2.5),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 smtClean="0"/>
              <a:t>diketahui</a:t>
            </a:r>
            <a:r>
              <a:rPr lang="en-US" sz="1600" dirty="0" smtClean="0"/>
              <a:t> </a:t>
            </a:r>
            <a:r>
              <a:rPr lang="en-US" sz="1600" dirty="0" err="1" smtClean="0"/>
              <a:t>mediannya</a:t>
            </a:r>
            <a:r>
              <a:rPr lang="en-US" sz="1600" dirty="0" smtClean="0"/>
              <a:t> = 158,11. Modus = 157,9, rata-rata = 155.9,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standar</a:t>
            </a:r>
            <a:r>
              <a:rPr lang="en-US" sz="1600" dirty="0" smtClean="0"/>
              <a:t> </a:t>
            </a:r>
            <a:r>
              <a:rPr lang="en-US" sz="1600" dirty="0" err="1" smtClean="0"/>
              <a:t>deviasinya</a:t>
            </a:r>
            <a:r>
              <a:rPr lang="en-US" sz="1600" dirty="0" smtClean="0"/>
              <a:t> 20,9. </a:t>
            </a:r>
            <a:r>
              <a:rPr lang="en-US" sz="1600" dirty="0" err="1" smtClean="0"/>
              <a:t>Hitunglah</a:t>
            </a:r>
            <a:r>
              <a:rPr lang="en-US" sz="1600" dirty="0" smtClean="0"/>
              <a:t> </a:t>
            </a:r>
            <a:r>
              <a:rPr lang="en-US" sz="1600" dirty="0" err="1" smtClean="0"/>
              <a:t>koefisien</a:t>
            </a:r>
            <a:r>
              <a:rPr lang="en-US" sz="1600" dirty="0" smtClean="0"/>
              <a:t> </a:t>
            </a:r>
            <a:r>
              <a:rPr lang="en-US" sz="1600" dirty="0" err="1" smtClean="0"/>
              <a:t>kecondongannya</a:t>
            </a:r>
            <a:r>
              <a:rPr lang="en-US" sz="1600" dirty="0" smtClean="0"/>
              <a:t>! </a:t>
            </a:r>
            <a:r>
              <a:rPr lang="en-US" sz="1500" dirty="0">
                <a:cs typeface="Arial" charset="0"/>
              </a:rPr>
              <a:t> </a:t>
            </a:r>
            <a:endParaRPr lang="en-US" sz="1500" dirty="0">
              <a:latin typeface="Garamond" pitchFamily="18" charset="0"/>
              <a:cs typeface="Times New Roman" pitchFamily="18" charset="0"/>
            </a:endParaRPr>
          </a:p>
          <a:p>
            <a:pPr algn="just" eaLnBrk="1" hangingPunct="1"/>
            <a:endParaRPr lang="en-US" sz="1500" dirty="0" smtClean="0">
              <a:cs typeface="Arial" charset="0"/>
            </a:endParaRPr>
          </a:p>
          <a:p>
            <a:pPr algn="just" eaLnBrk="1" hangingPunct="1"/>
            <a:r>
              <a:rPr lang="en-US" sz="1500" dirty="0" err="1" smtClean="0">
                <a:cs typeface="Arial" charset="0"/>
              </a:rPr>
              <a:t>Penyelesaian</a:t>
            </a:r>
            <a:r>
              <a:rPr lang="en-US" sz="1500" dirty="0">
                <a:cs typeface="Arial" charset="0"/>
              </a:rPr>
              <a:t>:</a:t>
            </a:r>
            <a:endParaRPr lang="en-US" sz="1500" dirty="0">
              <a:latin typeface="Garamond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sz="1500" dirty="0">
                <a:cs typeface="Arial" charset="0"/>
              </a:rPr>
              <a:t> </a:t>
            </a:r>
            <a:endParaRPr lang="en-US" sz="1500" dirty="0">
              <a:latin typeface="Garamond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sz="1500" dirty="0" err="1">
                <a:cs typeface="Arial" charset="0"/>
              </a:rPr>
              <a:t>Rumus</a:t>
            </a:r>
            <a:r>
              <a:rPr lang="en-US" sz="1500" dirty="0">
                <a:cs typeface="Arial" charset="0"/>
              </a:rPr>
              <a:t> =</a:t>
            </a:r>
            <a:endParaRPr lang="en-US" sz="1500" dirty="0">
              <a:latin typeface="Garamond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sz="1500" dirty="0">
                <a:cs typeface="Arial" charset="0"/>
              </a:rPr>
              <a:t>  </a:t>
            </a:r>
            <a:endParaRPr lang="en-US" sz="1500" dirty="0">
              <a:latin typeface="Garamond" pitchFamily="18" charset="0"/>
              <a:cs typeface="Times New Roman" pitchFamily="18" charset="0"/>
            </a:endParaRPr>
          </a:p>
          <a:p>
            <a:pPr algn="just" eaLnBrk="1" hangingPunct="1"/>
            <a:endParaRPr lang="en-US" sz="1500" dirty="0">
              <a:latin typeface="Garamond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sz="1500" dirty="0">
                <a:cs typeface="Arial" charset="0"/>
              </a:rPr>
              <a:t> </a:t>
            </a:r>
            <a:endParaRPr lang="en-US" sz="1500" dirty="0" smtClean="0">
              <a:cs typeface="Arial" charset="0"/>
            </a:endParaRPr>
          </a:p>
          <a:p>
            <a:pPr algn="just" eaLnBrk="1" hangingPunct="1"/>
            <a:endParaRPr lang="en-US" sz="1500" dirty="0" smtClean="0">
              <a:latin typeface="Garamond" pitchFamily="18" charset="0"/>
              <a:cs typeface="Arial" charset="0"/>
            </a:endParaRPr>
          </a:p>
          <a:p>
            <a:pPr algn="just" eaLnBrk="1" hangingPunct="1"/>
            <a:endParaRPr lang="en-US" sz="1500" dirty="0" smtClean="0">
              <a:latin typeface="Garamond" pitchFamily="18" charset="0"/>
              <a:cs typeface="Arial" charset="0"/>
            </a:endParaRPr>
          </a:p>
          <a:p>
            <a:pPr algn="just" eaLnBrk="1" hangingPunct="1"/>
            <a:endParaRPr lang="en-US" sz="1500" dirty="0" smtClean="0">
              <a:latin typeface="Garamond" pitchFamily="18" charset="0"/>
              <a:cs typeface="Arial" charset="0"/>
            </a:endParaRPr>
          </a:p>
          <a:p>
            <a:pPr algn="just" eaLnBrk="1" hangingPunct="1"/>
            <a:endParaRPr lang="en-US" sz="1500" dirty="0">
              <a:latin typeface="Garamond" pitchFamily="18" charset="0"/>
              <a:cs typeface="Times New Roman" pitchFamily="18" charset="0"/>
            </a:endParaRPr>
          </a:p>
          <a:p>
            <a:r>
              <a:rPr lang="en-US" sz="1600" dirty="0" smtClean="0"/>
              <a:t>Dari </a:t>
            </a:r>
            <a:r>
              <a:rPr lang="en-US" sz="1600" dirty="0" err="1" smtClean="0"/>
              <a:t>kedua</a:t>
            </a:r>
            <a:r>
              <a:rPr lang="en-US" sz="1600" dirty="0" smtClean="0"/>
              <a:t> </a:t>
            </a:r>
            <a:r>
              <a:rPr lang="en-US" sz="1600" dirty="0" err="1" smtClean="0"/>
              <a:t>nilai</a:t>
            </a:r>
            <a:r>
              <a:rPr lang="en-US" sz="1600" dirty="0" smtClean="0"/>
              <a:t> </a:t>
            </a:r>
            <a:r>
              <a:rPr lang="en-US" sz="1600" dirty="0" err="1" smtClean="0"/>
              <a:t>Sk</a:t>
            </a:r>
            <a:r>
              <a:rPr lang="en-US" sz="1600" dirty="0" smtClean="0"/>
              <a:t> </a:t>
            </a:r>
            <a:r>
              <a:rPr lang="en-US" sz="1600" dirty="0" err="1" smtClean="0"/>
              <a:t>tersebut</a:t>
            </a:r>
            <a:r>
              <a:rPr lang="en-US" sz="1600" dirty="0" smtClean="0"/>
              <a:t> </a:t>
            </a:r>
            <a:r>
              <a:rPr lang="en-US" sz="1600" dirty="0" err="1" smtClean="0"/>
              <a:t>terlihat</a:t>
            </a:r>
            <a:r>
              <a:rPr lang="en-US" sz="1600" dirty="0" smtClean="0"/>
              <a:t> </a:t>
            </a:r>
            <a:r>
              <a:rPr lang="en-US" sz="1600" dirty="0" err="1" smtClean="0"/>
              <a:t>bahwa</a:t>
            </a:r>
            <a:r>
              <a:rPr lang="en-US" sz="1600" dirty="0" smtClean="0"/>
              <a:t> </a:t>
            </a:r>
            <a:r>
              <a:rPr lang="en-US" sz="1600" dirty="0" err="1" smtClean="0"/>
              <a:t>keduanya</a:t>
            </a:r>
            <a:r>
              <a:rPr lang="en-US" sz="1600" dirty="0" smtClean="0"/>
              <a:t> </a:t>
            </a:r>
            <a:r>
              <a:rPr lang="en-US" sz="1600" dirty="0" err="1" smtClean="0"/>
              <a:t>adalah</a:t>
            </a:r>
            <a:r>
              <a:rPr lang="en-US" sz="1600" dirty="0" smtClean="0"/>
              <a:t> </a:t>
            </a:r>
            <a:r>
              <a:rPr lang="en-US" sz="1600" dirty="0" err="1" smtClean="0"/>
              <a:t>negatif</a:t>
            </a:r>
            <a:r>
              <a:rPr lang="en-US" sz="1600" dirty="0" smtClean="0"/>
              <a:t> </a:t>
            </a:r>
            <a:r>
              <a:rPr lang="en-US" sz="1600" dirty="0" err="1" smtClean="0"/>
              <a:t>jadi</a:t>
            </a:r>
            <a:r>
              <a:rPr lang="en-US" sz="1600" dirty="0" smtClean="0"/>
              <a:t> </a:t>
            </a:r>
            <a:r>
              <a:rPr lang="en-US" sz="1600" dirty="0" err="1" smtClean="0"/>
              <a:t>kurva</a:t>
            </a:r>
            <a:r>
              <a:rPr lang="en-US" sz="1600" dirty="0" smtClean="0"/>
              <a:t> </a:t>
            </a:r>
            <a:r>
              <a:rPr lang="en-US" sz="1600" dirty="0" err="1" smtClean="0"/>
              <a:t>condong</a:t>
            </a:r>
            <a:endParaRPr lang="en-US" sz="1600" dirty="0" smtClean="0"/>
          </a:p>
          <a:p>
            <a:r>
              <a:rPr lang="en-US" sz="1600" dirty="0" err="1" smtClean="0"/>
              <a:t>negatif</a:t>
            </a:r>
            <a:r>
              <a:rPr lang="en-US" sz="1600" dirty="0" smtClean="0"/>
              <a:t> (</a:t>
            </a:r>
            <a:r>
              <a:rPr lang="en-US" sz="1600" dirty="0" err="1" smtClean="0"/>
              <a:t>ke</a:t>
            </a:r>
            <a:r>
              <a:rPr lang="en-US" sz="1600" dirty="0" smtClean="0"/>
              <a:t> </a:t>
            </a:r>
            <a:r>
              <a:rPr lang="en-US" sz="1600" dirty="0" err="1" smtClean="0"/>
              <a:t>kanan</a:t>
            </a:r>
            <a:r>
              <a:rPr lang="en-US" sz="1600" dirty="0" smtClean="0"/>
              <a:t>). Hal </a:t>
            </a:r>
            <a:r>
              <a:rPr lang="en-US" sz="1600" dirty="0" err="1" smtClean="0"/>
              <a:t>ini</a:t>
            </a:r>
            <a:r>
              <a:rPr lang="en-US" sz="1600" dirty="0" smtClean="0"/>
              <a:t> </a:t>
            </a:r>
            <a:r>
              <a:rPr lang="en-US" sz="1600" dirty="0" err="1" smtClean="0"/>
              <a:t>disebabkan</a:t>
            </a:r>
            <a:r>
              <a:rPr lang="en-US" sz="1600" dirty="0" smtClean="0"/>
              <a:t> </a:t>
            </a:r>
            <a:r>
              <a:rPr lang="en-US" sz="1600" dirty="0" err="1" smtClean="0"/>
              <a:t>adanya</a:t>
            </a:r>
            <a:r>
              <a:rPr lang="en-US" sz="1600" dirty="0" smtClean="0"/>
              <a:t> </a:t>
            </a:r>
            <a:r>
              <a:rPr lang="en-US" sz="1600" dirty="0" err="1" smtClean="0"/>
              <a:t>nilai</a:t>
            </a:r>
            <a:r>
              <a:rPr lang="en-US" sz="1600" dirty="0" smtClean="0"/>
              <a:t> yang </a:t>
            </a:r>
            <a:r>
              <a:rPr lang="en-US" sz="1600" dirty="0" err="1" smtClean="0"/>
              <a:t>sangat</a:t>
            </a:r>
            <a:r>
              <a:rPr lang="en-US" sz="1600" dirty="0" smtClean="0"/>
              <a:t> </a:t>
            </a:r>
            <a:r>
              <a:rPr lang="en-US" sz="1600" dirty="0" err="1" smtClean="0"/>
              <a:t>kecil</a:t>
            </a:r>
            <a:r>
              <a:rPr lang="en-US" sz="1600" dirty="0" smtClean="0"/>
              <a:t>, </a:t>
            </a:r>
            <a:r>
              <a:rPr lang="en-US" sz="1600" dirty="0" err="1" smtClean="0"/>
              <a:t>sehingga</a:t>
            </a:r>
            <a:r>
              <a:rPr lang="en-US" sz="1600" dirty="0" smtClean="0"/>
              <a:t> </a:t>
            </a:r>
            <a:r>
              <a:rPr lang="en-US" sz="1600" dirty="0" err="1" smtClean="0"/>
              <a:t>menurunkan</a:t>
            </a:r>
            <a:r>
              <a:rPr lang="en-US" sz="1600" dirty="0" smtClean="0"/>
              <a:t> </a:t>
            </a:r>
            <a:r>
              <a:rPr lang="sv-SE" sz="1600" dirty="0" smtClean="0"/>
              <a:t>nilai rata-rata hitungnya. Angka –0,096 dan –0,035 menunjukkan kedekatan dengan nilai </a:t>
            </a:r>
            <a:r>
              <a:rPr lang="en-US" sz="1600" dirty="0" smtClean="0"/>
              <a:t>0, </a:t>
            </a:r>
            <a:r>
              <a:rPr lang="en-US" sz="1600" dirty="0" err="1" smtClean="0"/>
              <a:t>sehingga</a:t>
            </a:r>
            <a:r>
              <a:rPr lang="en-US" sz="1600" dirty="0" smtClean="0"/>
              <a:t> </a:t>
            </a:r>
            <a:r>
              <a:rPr lang="en-US" sz="1600" dirty="0" err="1" smtClean="0"/>
              <a:t>kurva</a:t>
            </a:r>
            <a:r>
              <a:rPr lang="en-US" sz="1600" dirty="0" smtClean="0"/>
              <a:t> </a:t>
            </a:r>
            <a:r>
              <a:rPr lang="en-US" sz="1600" dirty="0" err="1" smtClean="0"/>
              <a:t>tersebut</a:t>
            </a:r>
            <a:r>
              <a:rPr lang="en-US" sz="1600" dirty="0" smtClean="0"/>
              <a:t>, </a:t>
            </a:r>
            <a:r>
              <a:rPr lang="en-US" sz="1600" dirty="0" err="1" smtClean="0"/>
              <a:t>kecondongannya</a:t>
            </a:r>
            <a:r>
              <a:rPr lang="en-US" sz="1600" dirty="0" smtClean="0"/>
              <a:t> </a:t>
            </a:r>
            <a:r>
              <a:rPr lang="en-US" sz="1600" dirty="0" err="1" smtClean="0"/>
              <a:t>tidak</a:t>
            </a:r>
            <a:r>
              <a:rPr lang="en-US" sz="1600" dirty="0" smtClean="0"/>
              <a:t> </a:t>
            </a:r>
            <a:r>
              <a:rPr lang="en-US" sz="1600" dirty="0" err="1" smtClean="0"/>
              <a:t>terlalu</a:t>
            </a:r>
            <a:r>
              <a:rPr lang="en-US" sz="1600" dirty="0" smtClean="0"/>
              <a:t> </a:t>
            </a:r>
            <a:r>
              <a:rPr lang="en-US" sz="1600" dirty="0" err="1" smtClean="0"/>
              <a:t>besar</a:t>
            </a:r>
            <a:r>
              <a:rPr lang="en-US" sz="1600" dirty="0" smtClean="0"/>
              <a:t>,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mendekati</a:t>
            </a:r>
            <a:r>
              <a:rPr lang="en-US" sz="1600" dirty="0" smtClean="0"/>
              <a:t> </a:t>
            </a:r>
            <a:r>
              <a:rPr lang="en-US" sz="1600" dirty="0" err="1" smtClean="0"/>
              <a:t>kurva</a:t>
            </a:r>
            <a:r>
              <a:rPr lang="en-US" sz="1600" dirty="0" smtClean="0"/>
              <a:t> normal.</a:t>
            </a:r>
            <a:endParaRPr lang="en-US" sz="1500" dirty="0">
              <a:latin typeface="Tahoma" pitchFamily="34" charset="0"/>
            </a:endParaRPr>
          </a:p>
        </p:txBody>
      </p:sp>
      <p:sp>
        <p:nvSpPr>
          <p:cNvPr id="30726" name="Text Box 7"/>
          <p:cNvSpPr txBox="1">
            <a:spLocks noChangeArrowheads="1"/>
          </p:cNvSpPr>
          <p:nvPr/>
        </p:nvSpPr>
        <p:spPr bwMode="auto">
          <a:xfrm>
            <a:off x="609600" y="2286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Ukuran Penyebaran				                   Bab 4</a:t>
            </a:r>
          </a:p>
        </p:txBody>
      </p:sp>
      <p:graphicFrame>
        <p:nvGraphicFramePr>
          <p:cNvPr id="64513" name="Object 1"/>
          <p:cNvGraphicFramePr>
            <a:graphicFrameLocks noChangeAspect="1"/>
          </p:cNvGraphicFramePr>
          <p:nvPr/>
        </p:nvGraphicFramePr>
        <p:xfrm>
          <a:off x="685800" y="3657600"/>
          <a:ext cx="2374900" cy="1230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3" name="Equation" r:id="rId3" imgW="1396394" imgH="723586" progId="">
                  <p:embed/>
                </p:oleObj>
              </mc:Choice>
              <mc:Fallback>
                <p:oleObj name="Equation" r:id="rId3" imgW="1396394" imgH="723586" progId="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657600"/>
                        <a:ext cx="2374900" cy="12306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4" name="Object 2"/>
          <p:cNvGraphicFramePr>
            <a:graphicFrameLocks noChangeAspect="1"/>
          </p:cNvGraphicFramePr>
          <p:nvPr/>
        </p:nvGraphicFramePr>
        <p:xfrm>
          <a:off x="4016751" y="3641909"/>
          <a:ext cx="2688849" cy="13110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4" name="Equation" r:id="rId5" imgW="1536700" imgH="749300" progId="">
                  <p:embed/>
                </p:oleObj>
              </mc:Choice>
              <mc:Fallback>
                <p:oleObj name="Equation" r:id="rId5" imgW="1536700" imgH="749300" progId="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6751" y="3641909"/>
                        <a:ext cx="2688849" cy="13110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73C912-E901-4D68-B6B2-83A2EC4312F5}" type="slidenum">
              <a:rPr lang="en-US"/>
              <a:pPr/>
              <a:t>28</a:t>
            </a:fld>
            <a:endParaRPr lang="en-US"/>
          </a:p>
        </p:txBody>
      </p:sp>
      <p:sp>
        <p:nvSpPr>
          <p:cNvPr id="3076" name="Text Box 2"/>
          <p:cNvSpPr txBox="1">
            <a:spLocks noChangeArrowheads="1"/>
          </p:cNvSpPr>
          <p:nvPr/>
        </p:nvSpPr>
        <p:spPr bwMode="auto">
          <a:xfrm>
            <a:off x="838200" y="1066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UKURAN KERUNCINGAN</a:t>
            </a:r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79" name="Rectangle 6"/>
          <p:cNvSpPr>
            <a:spLocks noChangeArrowheads="1"/>
          </p:cNvSpPr>
          <p:nvPr/>
        </p:nvSpPr>
        <p:spPr bwMode="auto">
          <a:xfrm>
            <a:off x="3595688" y="2166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80" name="Text Box 11"/>
          <p:cNvSpPr txBox="1">
            <a:spLocks noChangeArrowheads="1"/>
          </p:cNvSpPr>
          <p:nvPr/>
        </p:nvSpPr>
        <p:spPr bwMode="auto">
          <a:xfrm>
            <a:off x="746125" y="5257800"/>
            <a:ext cx="311626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74650" indent="-374650" eaLnBrk="1" hangingPunct="1">
              <a:buFont typeface="Wingdings" pitchFamily="2" charset="2"/>
              <a:buNone/>
            </a:pPr>
            <a:r>
              <a:rPr lang="en-US" sz="2200" b="1">
                <a:solidFill>
                  <a:schemeClr val="accent1"/>
                </a:solidFill>
                <a:latin typeface="Tahoma" pitchFamily="34" charset="0"/>
              </a:rPr>
              <a:t>Rumus Keruncingan:</a:t>
            </a:r>
            <a:endParaRPr lang="en-US" sz="2000">
              <a:latin typeface="Tahoma" pitchFamily="34" charset="0"/>
            </a:endParaRPr>
          </a:p>
        </p:txBody>
      </p:sp>
      <p:sp>
        <p:nvSpPr>
          <p:cNvPr id="3081" name="Text Box 13"/>
          <p:cNvSpPr txBox="1">
            <a:spLocks noChangeArrowheads="1"/>
          </p:cNvSpPr>
          <p:nvPr/>
        </p:nvSpPr>
        <p:spPr bwMode="auto">
          <a:xfrm>
            <a:off x="609600" y="1524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>
                <a:latin typeface="Tahoma" pitchFamily="34" charset="0"/>
              </a:rPr>
              <a:t>Ukuran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Penyebaran</a:t>
            </a:r>
            <a:r>
              <a:rPr lang="en-US" dirty="0">
                <a:latin typeface="Tahoma" pitchFamily="34" charset="0"/>
              </a:rPr>
              <a:t>				                   </a:t>
            </a:r>
            <a:r>
              <a:rPr lang="en-US" dirty="0" err="1">
                <a:latin typeface="Tahoma" pitchFamily="34" charset="0"/>
              </a:rPr>
              <a:t>Bab</a:t>
            </a:r>
            <a:r>
              <a:rPr lang="en-US" dirty="0">
                <a:latin typeface="Tahoma" pitchFamily="34" charset="0"/>
              </a:rPr>
              <a:t> 4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886200" y="5638803"/>
            <a:ext cx="2438400" cy="784226"/>
            <a:chOff x="2448" y="3552"/>
            <a:chExt cx="1536" cy="494"/>
          </a:xfrm>
        </p:grpSpPr>
        <p:sp>
          <p:nvSpPr>
            <p:cNvPr id="3083" name="Text Box 7"/>
            <p:cNvSpPr txBox="1">
              <a:spLocks noChangeArrowheads="1"/>
            </p:cNvSpPr>
            <p:nvPr/>
          </p:nvSpPr>
          <p:spPr bwMode="auto">
            <a:xfrm>
              <a:off x="2448" y="3552"/>
              <a:ext cx="1536" cy="49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b="1" dirty="0">
                  <a:cs typeface="Arial" charset="0"/>
                  <a:sym typeface="Symbol" pitchFamily="82" charset="2"/>
                </a:rPr>
                <a:t></a:t>
              </a:r>
              <a:r>
                <a:rPr lang="en-US" b="1" baseline="30000" dirty="0">
                  <a:cs typeface="Arial" charset="0"/>
                </a:rPr>
                <a:t>4</a:t>
              </a:r>
              <a:r>
                <a:rPr lang="en-US" b="1" dirty="0">
                  <a:cs typeface="Arial" charset="0"/>
                </a:rPr>
                <a:t>  =  1/n </a:t>
              </a:r>
              <a:r>
                <a:rPr lang="en-US" b="1" dirty="0">
                  <a:cs typeface="Arial" charset="0"/>
                  <a:sym typeface="Symbol" pitchFamily="82" charset="2"/>
                </a:rPr>
                <a:t></a:t>
              </a:r>
              <a:r>
                <a:rPr lang="en-US" b="1" dirty="0">
                  <a:cs typeface="Arial" charset="0"/>
                </a:rPr>
                <a:t> (x </a:t>
              </a:r>
              <a:r>
                <a:rPr lang="en-US" dirty="0" smtClean="0"/>
                <a:t>– </a:t>
              </a:r>
              <a:r>
                <a:rPr lang="en-US" b="1" dirty="0" smtClean="0">
                  <a:cs typeface="Arial" charset="0"/>
                  <a:sym typeface="Symbol" pitchFamily="82" charset="2"/>
                </a:rPr>
                <a:t></a:t>
              </a:r>
              <a:r>
                <a:rPr lang="en-US" b="1" dirty="0">
                  <a:cs typeface="Arial" charset="0"/>
                </a:rPr>
                <a:t>)</a:t>
              </a:r>
              <a:r>
                <a:rPr lang="en-US" b="1" baseline="30000" dirty="0">
                  <a:cs typeface="Arial" charset="0"/>
                </a:rPr>
                <a:t>4</a:t>
              </a:r>
              <a:endParaRPr lang="en-US" b="1" dirty="0">
                <a:latin typeface="Garamond" pitchFamily="18" charset="0"/>
                <a:cs typeface="Times New Roman" pitchFamily="18" charset="0"/>
              </a:endParaRPr>
            </a:p>
            <a:p>
              <a:pPr algn="just" eaLnBrk="1" hangingPunct="1">
                <a:spcBef>
                  <a:spcPct val="50000"/>
                </a:spcBef>
              </a:pPr>
              <a:r>
                <a:rPr lang="en-US" b="1" dirty="0">
                  <a:cs typeface="Arial" charset="0"/>
                </a:rPr>
                <a:t>                  </a:t>
              </a:r>
              <a:r>
                <a:rPr lang="en-US" b="1" dirty="0">
                  <a:cs typeface="Arial" charset="0"/>
                  <a:sym typeface="Symbol" pitchFamily="82" charset="2"/>
                </a:rPr>
                <a:t></a:t>
              </a:r>
              <a:r>
                <a:rPr lang="en-US" b="1" baseline="30000" dirty="0">
                  <a:cs typeface="Arial" charset="0"/>
                </a:rPr>
                <a:t>4</a:t>
              </a:r>
              <a:endParaRPr lang="en-US" b="1" dirty="0">
                <a:latin typeface="Tahoma" pitchFamily="34" charset="0"/>
              </a:endParaRPr>
            </a:p>
          </p:txBody>
        </p:sp>
        <p:sp>
          <p:nvSpPr>
            <p:cNvPr id="3084" name="Line 14"/>
            <p:cNvSpPr>
              <a:spLocks noChangeShapeType="1"/>
            </p:cNvSpPr>
            <p:nvPr/>
          </p:nvSpPr>
          <p:spPr bwMode="auto">
            <a:xfrm>
              <a:off x="2928" y="3792"/>
              <a:ext cx="8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22532" name="Picture 4" descr="D:\Statistika 1\Kurva keruncing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4504" y="1828800"/>
            <a:ext cx="4273296" cy="31740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ED73CF-5672-440C-91D4-3ED76EE5FB57}" type="slidenum">
              <a:rPr lang="en-US"/>
              <a:pPr/>
              <a:t>29</a:t>
            </a:fld>
            <a:endParaRPr lang="en-US"/>
          </a:p>
        </p:txBody>
      </p:sp>
      <p:sp>
        <p:nvSpPr>
          <p:cNvPr id="31747" name="Text Box 2"/>
          <p:cNvSpPr txBox="1">
            <a:spLocks noChangeArrowheads="1"/>
          </p:cNvSpPr>
          <p:nvPr/>
        </p:nvSpPr>
        <p:spPr bwMode="auto">
          <a:xfrm>
            <a:off x="762000" y="1066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CONTOH SOAL UKURAN KERUNCINGAN</a:t>
            </a:r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066800" y="1981200"/>
            <a:ext cx="76168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/>
              <a:t>Berikut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pertumbuhan</a:t>
            </a:r>
            <a:r>
              <a:rPr lang="en-US" sz="2000" dirty="0" smtClean="0"/>
              <a:t> </a:t>
            </a:r>
            <a:r>
              <a:rPr lang="en-US" sz="2000" dirty="0" err="1" smtClean="0"/>
              <a:t>ekonomi</a:t>
            </a:r>
            <a:r>
              <a:rPr lang="en-US" sz="2000" dirty="0" smtClean="0"/>
              <a:t> </a:t>
            </a:r>
            <a:r>
              <a:rPr lang="en-US" sz="2000" dirty="0" err="1" smtClean="0"/>
              <a:t>beberapa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Asia </a:t>
            </a:r>
            <a:r>
              <a:rPr lang="en-US" sz="2000" dirty="0" err="1" smtClean="0"/>
              <a:t>tahun</a:t>
            </a:r>
            <a:r>
              <a:rPr lang="en-US" sz="2000" dirty="0" smtClean="0"/>
              <a:t> 2012. </a:t>
            </a:r>
            <a:r>
              <a:rPr lang="en-US" sz="2000" dirty="0" err="1" smtClean="0"/>
              <a:t>Hitunglah</a:t>
            </a:r>
            <a:r>
              <a:rPr lang="en-US" sz="2000" dirty="0" smtClean="0"/>
              <a:t> </a:t>
            </a:r>
            <a:r>
              <a:rPr lang="en-US" sz="2000" dirty="0" err="1" smtClean="0"/>
              <a:t>koefisien</a:t>
            </a:r>
            <a:r>
              <a:rPr lang="en-US" sz="2000" dirty="0" smtClean="0"/>
              <a:t> </a:t>
            </a:r>
            <a:r>
              <a:rPr lang="en-US" sz="2000" dirty="0" err="1" smtClean="0"/>
              <a:t>keruncingan</a:t>
            </a:r>
            <a:r>
              <a:rPr lang="en-US" sz="2000" dirty="0" smtClean="0"/>
              <a:t>! </a:t>
            </a:r>
            <a:r>
              <a:rPr lang="en-US" sz="1600" dirty="0">
                <a:latin typeface="Tahoma" pitchFamily="34" charset="0"/>
                <a:cs typeface="Arial" charset="0"/>
              </a:rPr>
              <a:t> </a:t>
            </a:r>
            <a:endParaRPr lang="en-US" sz="1600" dirty="0">
              <a:latin typeface="Tahoma" pitchFamily="34" charset="0"/>
              <a:cs typeface="Times New Roman" pitchFamily="18" charset="0"/>
            </a:endParaRPr>
          </a:p>
          <a:p>
            <a:endParaRPr lang="en-US" sz="1600" b="1" dirty="0">
              <a:latin typeface="Tahoma" pitchFamily="34" charset="0"/>
            </a:endParaRPr>
          </a:p>
        </p:txBody>
      </p:sp>
      <p:sp>
        <p:nvSpPr>
          <p:cNvPr id="31751" name="Text Box 101"/>
          <p:cNvSpPr txBox="1">
            <a:spLocks noChangeArrowheads="1"/>
          </p:cNvSpPr>
          <p:nvPr/>
        </p:nvSpPr>
        <p:spPr bwMode="auto">
          <a:xfrm>
            <a:off x="609600" y="1524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>
                <a:latin typeface="Tahoma" pitchFamily="34" charset="0"/>
              </a:rPr>
              <a:t>Ukuran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Penyebaran</a:t>
            </a:r>
            <a:r>
              <a:rPr lang="en-US" dirty="0">
                <a:latin typeface="Tahoma" pitchFamily="34" charset="0"/>
              </a:rPr>
              <a:t>				                   </a:t>
            </a:r>
            <a:r>
              <a:rPr lang="en-US" dirty="0" err="1">
                <a:latin typeface="Tahoma" pitchFamily="34" charset="0"/>
              </a:rPr>
              <a:t>Bab</a:t>
            </a:r>
            <a:r>
              <a:rPr lang="en-US" dirty="0">
                <a:latin typeface="Tahoma" pitchFamily="34" charset="0"/>
              </a:rPr>
              <a:t> 4</a:t>
            </a:r>
          </a:p>
        </p:txBody>
      </p:sp>
      <p:pic>
        <p:nvPicPr>
          <p:cNvPr id="69633" name="Picture 1" descr="D:\Statistika 1\Contoh 4-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975508"/>
            <a:ext cx="8451963" cy="23584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F506E4-95D0-484E-BF1C-70D4FC2D755A}" type="slidenum">
              <a:rPr lang="en-US"/>
              <a:pPr/>
              <a:t>3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93038" cy="541338"/>
          </a:xfrm>
        </p:spPr>
        <p:txBody>
          <a:bodyPr/>
          <a:lstStyle/>
          <a:p>
            <a:pPr eaLnBrk="1" hangingPunct="1"/>
            <a:r>
              <a:rPr lang="en-US" sz="2000" b="1" dirty="0" smtClean="0">
                <a:solidFill>
                  <a:schemeClr val="accent1"/>
                </a:solidFill>
              </a:rPr>
              <a:t>OUTLINE</a:t>
            </a:r>
            <a:endParaRPr lang="en-US" sz="2400" b="1" dirty="0" smtClean="0">
              <a:solidFill>
                <a:schemeClr val="accent1"/>
              </a:solidFill>
            </a:endParaRP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1143000" y="2208213"/>
            <a:ext cx="2362200" cy="611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n-US" sz="2000" dirty="0" err="1">
                <a:latin typeface="Tahoma" pitchFamily="34" charset="0"/>
              </a:rPr>
              <a:t>Pengertian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Statistika</a:t>
            </a:r>
            <a:endParaRPr lang="en-US" sz="2000" dirty="0">
              <a:latin typeface="Tahoma" pitchFamily="34" charset="0"/>
            </a:endParaRPr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1143000" y="2874963"/>
            <a:ext cx="2362200" cy="473075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000">
                <a:latin typeface="Tahoma" pitchFamily="34" charset="0"/>
              </a:rPr>
              <a:t>Penyajian Data</a:t>
            </a:r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1143000" y="3886200"/>
            <a:ext cx="2362200" cy="685800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000">
                <a:latin typeface="Tahoma" pitchFamily="34" charset="0"/>
              </a:rPr>
              <a:t>Ukuran Penyebaran</a:t>
            </a:r>
          </a:p>
        </p:txBody>
      </p:sp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1143000" y="3417888"/>
            <a:ext cx="2362200" cy="3873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000">
                <a:latin typeface="Tahoma" pitchFamily="34" charset="0"/>
              </a:rPr>
              <a:t>Ukuran Pemusatan</a:t>
            </a:r>
          </a:p>
        </p:txBody>
      </p:sp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1143000" y="4640263"/>
            <a:ext cx="2362200" cy="4651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000">
                <a:latin typeface="Tahoma" pitchFamily="34" charset="0"/>
              </a:rPr>
              <a:t>Angka Indeks</a:t>
            </a:r>
          </a:p>
        </p:txBody>
      </p:sp>
      <p:sp>
        <p:nvSpPr>
          <p:cNvPr id="8201" name="Text Box 10"/>
          <p:cNvSpPr txBox="1">
            <a:spLocks noChangeArrowheads="1"/>
          </p:cNvSpPr>
          <p:nvPr/>
        </p:nvSpPr>
        <p:spPr bwMode="auto">
          <a:xfrm>
            <a:off x="1143000" y="5227638"/>
            <a:ext cx="2362200" cy="6397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000">
                <a:latin typeface="Tahoma" pitchFamily="34" charset="0"/>
              </a:rPr>
              <a:t>Deret Berkala dan</a:t>
            </a:r>
          </a:p>
          <a:p>
            <a:pPr algn="ctr" eaLnBrk="1" hangingPunct="1"/>
            <a:r>
              <a:rPr lang="en-US" sz="2000">
                <a:latin typeface="Tahoma" pitchFamily="34" charset="0"/>
              </a:rPr>
              <a:t>Peramalan</a:t>
            </a:r>
          </a:p>
        </p:txBody>
      </p:sp>
      <p:sp>
        <p:nvSpPr>
          <p:cNvPr id="8202" name="Line 12"/>
          <p:cNvSpPr>
            <a:spLocks noChangeShapeType="1"/>
          </p:cNvSpPr>
          <p:nvPr/>
        </p:nvSpPr>
        <p:spPr bwMode="auto">
          <a:xfrm>
            <a:off x="685800" y="5561013"/>
            <a:ext cx="4159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3" name="Line 13"/>
          <p:cNvSpPr>
            <a:spLocks noChangeShapeType="1"/>
          </p:cNvSpPr>
          <p:nvPr/>
        </p:nvSpPr>
        <p:spPr bwMode="auto">
          <a:xfrm>
            <a:off x="685800" y="2514600"/>
            <a:ext cx="4159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4" name="Line 14"/>
          <p:cNvSpPr>
            <a:spLocks noChangeShapeType="1"/>
          </p:cNvSpPr>
          <p:nvPr/>
        </p:nvSpPr>
        <p:spPr bwMode="auto">
          <a:xfrm>
            <a:off x="685800" y="3070225"/>
            <a:ext cx="4159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5" name="Line 15"/>
          <p:cNvSpPr>
            <a:spLocks noChangeShapeType="1"/>
          </p:cNvSpPr>
          <p:nvPr/>
        </p:nvSpPr>
        <p:spPr bwMode="auto">
          <a:xfrm>
            <a:off x="685800" y="4208463"/>
            <a:ext cx="4159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6" name="Line 16"/>
          <p:cNvSpPr>
            <a:spLocks noChangeShapeType="1"/>
          </p:cNvSpPr>
          <p:nvPr/>
        </p:nvSpPr>
        <p:spPr bwMode="auto">
          <a:xfrm>
            <a:off x="685800" y="4903788"/>
            <a:ext cx="4159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7" name="Line 18"/>
          <p:cNvSpPr>
            <a:spLocks noChangeShapeType="1"/>
          </p:cNvSpPr>
          <p:nvPr/>
        </p:nvSpPr>
        <p:spPr bwMode="auto">
          <a:xfrm flipV="1">
            <a:off x="3505200" y="4254500"/>
            <a:ext cx="720725" cy="12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8" name="Line 19"/>
          <p:cNvSpPr>
            <a:spLocks noChangeShapeType="1"/>
          </p:cNvSpPr>
          <p:nvPr/>
        </p:nvSpPr>
        <p:spPr bwMode="auto">
          <a:xfrm>
            <a:off x="3810000" y="2590800"/>
            <a:ext cx="4159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9" name="Text Box 21"/>
          <p:cNvSpPr txBox="1">
            <a:spLocks noChangeArrowheads="1"/>
          </p:cNvSpPr>
          <p:nvPr/>
        </p:nvSpPr>
        <p:spPr bwMode="auto">
          <a:xfrm>
            <a:off x="4267200" y="2220913"/>
            <a:ext cx="3962400" cy="854075"/>
          </a:xfrm>
          <a:prstGeom prst="rect">
            <a:avLst/>
          </a:pr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 dirty="0">
                <a:latin typeface="Tahoma" pitchFamily="34" charset="0"/>
              </a:rPr>
              <a:t>Range, </a:t>
            </a:r>
            <a:r>
              <a:rPr lang="en-US" sz="1600" dirty="0" err="1">
                <a:latin typeface="Tahoma" pitchFamily="34" charset="0"/>
              </a:rPr>
              <a:t>Deviasi</a:t>
            </a:r>
            <a:r>
              <a:rPr lang="en-US" sz="1600" dirty="0">
                <a:latin typeface="Tahoma" pitchFamily="34" charset="0"/>
              </a:rPr>
              <a:t> Rata-Rata, </a:t>
            </a:r>
            <a:r>
              <a:rPr lang="en-US" sz="1600" dirty="0" err="1">
                <a:latin typeface="Tahoma" pitchFamily="34" charset="0"/>
              </a:rPr>
              <a:t>Varians</a:t>
            </a:r>
            <a:r>
              <a:rPr lang="en-US" sz="1600" dirty="0">
                <a:latin typeface="Tahoma" pitchFamily="34" charset="0"/>
              </a:rPr>
              <a:t>, </a:t>
            </a:r>
            <a:r>
              <a:rPr lang="en-US" sz="1600" dirty="0" err="1">
                <a:latin typeface="Tahoma" pitchFamily="34" charset="0"/>
              </a:rPr>
              <a:t>dan</a:t>
            </a:r>
            <a:r>
              <a:rPr lang="en-US" sz="1600" dirty="0">
                <a:latin typeface="Tahoma" pitchFamily="34" charset="0"/>
              </a:rPr>
              <a:t> </a:t>
            </a:r>
            <a:r>
              <a:rPr lang="en-US" sz="1600" dirty="0" err="1">
                <a:latin typeface="Tahoma" pitchFamily="34" charset="0"/>
              </a:rPr>
              <a:t>Deviasi</a:t>
            </a:r>
            <a:r>
              <a:rPr lang="en-US" sz="1600" dirty="0">
                <a:latin typeface="Tahoma" pitchFamily="34" charset="0"/>
              </a:rPr>
              <a:t> </a:t>
            </a:r>
            <a:r>
              <a:rPr lang="en-US" sz="1600" dirty="0" err="1">
                <a:latin typeface="Tahoma" pitchFamily="34" charset="0"/>
              </a:rPr>
              <a:t>Standar</a:t>
            </a:r>
            <a:r>
              <a:rPr lang="en-US" sz="1600" dirty="0">
                <a:latin typeface="Tahoma" pitchFamily="34" charset="0"/>
              </a:rPr>
              <a:t> </a:t>
            </a:r>
            <a:r>
              <a:rPr lang="en-US" sz="1600" dirty="0" err="1">
                <a:latin typeface="Tahoma" pitchFamily="34" charset="0"/>
              </a:rPr>
              <a:t>untuk</a:t>
            </a:r>
            <a:r>
              <a:rPr lang="en-US" sz="1600" dirty="0">
                <a:latin typeface="Tahoma" pitchFamily="34" charset="0"/>
              </a:rPr>
              <a:t> Data </a:t>
            </a:r>
            <a:r>
              <a:rPr lang="en-US" sz="1600" dirty="0" err="1">
                <a:latin typeface="Tahoma" pitchFamily="34" charset="0"/>
              </a:rPr>
              <a:t>Tidak</a:t>
            </a:r>
            <a:r>
              <a:rPr lang="en-US" sz="1600" dirty="0">
                <a:latin typeface="Tahoma" pitchFamily="34" charset="0"/>
              </a:rPr>
              <a:t> </a:t>
            </a:r>
            <a:r>
              <a:rPr lang="en-US" sz="1600" dirty="0" err="1">
                <a:latin typeface="Tahoma" pitchFamily="34" charset="0"/>
              </a:rPr>
              <a:t>Berkelompok</a:t>
            </a:r>
            <a:r>
              <a:rPr lang="en-US" sz="1600" dirty="0">
                <a:latin typeface="Tahoma" pitchFamily="34" charset="0"/>
              </a:rPr>
              <a:t> </a:t>
            </a:r>
            <a:r>
              <a:rPr lang="en-US" sz="1600" dirty="0" err="1">
                <a:latin typeface="Tahoma" pitchFamily="34" charset="0"/>
              </a:rPr>
              <a:t>dan</a:t>
            </a:r>
            <a:r>
              <a:rPr lang="en-US" sz="1600" dirty="0">
                <a:latin typeface="Tahoma" pitchFamily="34" charset="0"/>
              </a:rPr>
              <a:t> </a:t>
            </a:r>
            <a:r>
              <a:rPr lang="en-US" sz="1600" dirty="0" err="1">
                <a:latin typeface="Tahoma" pitchFamily="34" charset="0"/>
              </a:rPr>
              <a:t>Berkelompok</a:t>
            </a:r>
            <a:endParaRPr lang="en-US" sz="1600" dirty="0">
              <a:latin typeface="Tahoma" pitchFamily="34" charset="0"/>
            </a:endParaRPr>
          </a:p>
        </p:txBody>
      </p:sp>
      <p:sp>
        <p:nvSpPr>
          <p:cNvPr id="8210" name="Text Box 22"/>
          <p:cNvSpPr txBox="1">
            <a:spLocks noChangeArrowheads="1"/>
          </p:cNvSpPr>
          <p:nvPr/>
        </p:nvSpPr>
        <p:spPr bwMode="auto">
          <a:xfrm>
            <a:off x="4267200" y="3228975"/>
            <a:ext cx="3962400" cy="620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600">
                <a:latin typeface="Tahoma" pitchFamily="34" charset="0"/>
              </a:rPr>
              <a:t>Karakteristik, Kelebihan, dan Kekurangan Ukuran Penyebaran</a:t>
            </a:r>
          </a:p>
        </p:txBody>
      </p:sp>
      <p:sp>
        <p:nvSpPr>
          <p:cNvPr id="8211" name="Text Box 23"/>
          <p:cNvSpPr txBox="1">
            <a:spLocks noChangeArrowheads="1"/>
          </p:cNvSpPr>
          <p:nvPr/>
        </p:nvSpPr>
        <p:spPr bwMode="auto">
          <a:xfrm>
            <a:off x="4267200" y="3927475"/>
            <a:ext cx="3962400" cy="720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600">
                <a:latin typeface="Tahoma" pitchFamily="34" charset="0"/>
              </a:rPr>
              <a:t>Ukuran Penyebaran Lain </a:t>
            </a:r>
          </a:p>
          <a:p>
            <a:pPr algn="ctr" eaLnBrk="1" hangingPunct="1"/>
            <a:r>
              <a:rPr lang="en-US" sz="1600">
                <a:latin typeface="Tahoma" pitchFamily="34" charset="0"/>
              </a:rPr>
              <a:t>(Range Inter-Kuartil, Deviasi Kuartil) </a:t>
            </a:r>
          </a:p>
        </p:txBody>
      </p:sp>
      <p:sp>
        <p:nvSpPr>
          <p:cNvPr id="8212" name="Text Box 24"/>
          <p:cNvSpPr txBox="1">
            <a:spLocks noChangeArrowheads="1"/>
          </p:cNvSpPr>
          <p:nvPr/>
        </p:nvSpPr>
        <p:spPr bwMode="auto">
          <a:xfrm>
            <a:off x="4267200" y="4724400"/>
            <a:ext cx="3962400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600">
                <a:latin typeface="Tahoma" pitchFamily="34" charset="0"/>
              </a:rPr>
              <a:t>Ukuran Kecondongan dan Keruncingan </a:t>
            </a:r>
          </a:p>
          <a:p>
            <a:pPr algn="ctr" eaLnBrk="1" hangingPunct="1"/>
            <a:r>
              <a:rPr lang="en-US" sz="1600">
                <a:latin typeface="Tahoma" pitchFamily="34" charset="0"/>
              </a:rPr>
              <a:t>(Skewness dan Kurtosis) </a:t>
            </a:r>
          </a:p>
        </p:txBody>
      </p:sp>
      <p:sp>
        <p:nvSpPr>
          <p:cNvPr id="8213" name="Text Box 25"/>
          <p:cNvSpPr txBox="1">
            <a:spLocks noChangeArrowheads="1"/>
          </p:cNvSpPr>
          <p:nvPr/>
        </p:nvSpPr>
        <p:spPr bwMode="auto">
          <a:xfrm>
            <a:off x="4267200" y="5399088"/>
            <a:ext cx="3962400" cy="6969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600" dirty="0" err="1">
                <a:latin typeface="Tahoma" pitchFamily="34" charset="0"/>
              </a:rPr>
              <a:t>Pengolahan</a:t>
            </a:r>
            <a:r>
              <a:rPr lang="en-US" sz="1600" dirty="0">
                <a:latin typeface="Tahoma" pitchFamily="34" charset="0"/>
              </a:rPr>
              <a:t> Data </a:t>
            </a:r>
            <a:r>
              <a:rPr lang="en-US" sz="1600" dirty="0" err="1">
                <a:latin typeface="Tahoma" pitchFamily="34" charset="0"/>
              </a:rPr>
              <a:t>Ukuran</a:t>
            </a:r>
            <a:r>
              <a:rPr lang="en-US" sz="1600" dirty="0">
                <a:latin typeface="Tahoma" pitchFamily="34" charset="0"/>
              </a:rPr>
              <a:t> </a:t>
            </a:r>
            <a:r>
              <a:rPr lang="en-US" sz="1600" dirty="0" err="1">
                <a:latin typeface="Tahoma" pitchFamily="34" charset="0"/>
              </a:rPr>
              <a:t>Penyebaran</a:t>
            </a:r>
            <a:r>
              <a:rPr lang="en-US" sz="1600" dirty="0">
                <a:latin typeface="Tahoma" pitchFamily="34" charset="0"/>
              </a:rPr>
              <a:t> </a:t>
            </a:r>
            <a:r>
              <a:rPr lang="en-US" sz="1600" dirty="0" err="1">
                <a:latin typeface="Tahoma" pitchFamily="34" charset="0"/>
              </a:rPr>
              <a:t>dengan</a:t>
            </a:r>
            <a:r>
              <a:rPr lang="en-US" sz="1600" dirty="0">
                <a:latin typeface="Tahoma" pitchFamily="34" charset="0"/>
              </a:rPr>
              <a:t> MS Excel</a:t>
            </a:r>
          </a:p>
        </p:txBody>
      </p:sp>
      <p:sp>
        <p:nvSpPr>
          <p:cNvPr id="8214" name="Line 26"/>
          <p:cNvSpPr>
            <a:spLocks noChangeShapeType="1"/>
          </p:cNvSpPr>
          <p:nvPr/>
        </p:nvSpPr>
        <p:spPr bwMode="auto">
          <a:xfrm>
            <a:off x="3810000" y="5027613"/>
            <a:ext cx="4159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5" name="Line 27"/>
          <p:cNvSpPr>
            <a:spLocks noChangeShapeType="1"/>
          </p:cNvSpPr>
          <p:nvPr/>
        </p:nvSpPr>
        <p:spPr bwMode="auto">
          <a:xfrm>
            <a:off x="3810000" y="5789613"/>
            <a:ext cx="4159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6" name="Rectangle 36"/>
          <p:cNvSpPr>
            <a:spLocks noChangeArrowheads="1"/>
          </p:cNvSpPr>
          <p:nvPr/>
        </p:nvSpPr>
        <p:spPr bwMode="auto">
          <a:xfrm>
            <a:off x="1219200" y="1676400"/>
            <a:ext cx="70104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latin typeface="Tahoma" pitchFamily="34" charset="0"/>
              </a:rPr>
              <a:t>BAGIAN  I  Statistik Deskriptif</a:t>
            </a:r>
            <a:endParaRPr lang="en-US" b="1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8217" name="Text Box 37"/>
          <p:cNvSpPr txBox="1">
            <a:spLocks noChangeArrowheads="1"/>
          </p:cNvSpPr>
          <p:nvPr/>
        </p:nvSpPr>
        <p:spPr bwMode="auto">
          <a:xfrm>
            <a:off x="609600" y="2286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Ukuran Penyebaran				                   Bab 4</a:t>
            </a:r>
          </a:p>
        </p:txBody>
      </p:sp>
      <p:sp>
        <p:nvSpPr>
          <p:cNvPr id="8218" name="Line 38"/>
          <p:cNvSpPr>
            <a:spLocks noChangeShapeType="1"/>
          </p:cNvSpPr>
          <p:nvPr/>
        </p:nvSpPr>
        <p:spPr bwMode="auto">
          <a:xfrm>
            <a:off x="3810000" y="3505200"/>
            <a:ext cx="4159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9" name="Line 39"/>
          <p:cNvSpPr>
            <a:spLocks noChangeShapeType="1"/>
          </p:cNvSpPr>
          <p:nvPr/>
        </p:nvSpPr>
        <p:spPr bwMode="auto">
          <a:xfrm>
            <a:off x="685800" y="18288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0" name="Line 40"/>
          <p:cNvSpPr>
            <a:spLocks noChangeShapeType="1"/>
          </p:cNvSpPr>
          <p:nvPr/>
        </p:nvSpPr>
        <p:spPr bwMode="auto">
          <a:xfrm>
            <a:off x="685800" y="182880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1" name="Line 41"/>
          <p:cNvSpPr>
            <a:spLocks noChangeShapeType="1"/>
          </p:cNvSpPr>
          <p:nvPr/>
        </p:nvSpPr>
        <p:spPr bwMode="auto">
          <a:xfrm>
            <a:off x="3810000" y="25908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95985E-3C29-41B4-8F27-DD410EBB1A98}" type="slidenum">
              <a:rPr lang="en-US"/>
              <a:pPr/>
              <a:t>30</a:t>
            </a:fld>
            <a:endParaRPr lang="en-US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2438400" y="2133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52400" y="2209800"/>
            <a:ext cx="38100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Symbol" pitchFamily="82" charset="2"/>
              <a:buChar char="å"/>
            </a:pPr>
            <a:r>
              <a:rPr lang="en-US" sz="1400" dirty="0">
                <a:cs typeface="Arial" charset="0"/>
              </a:rPr>
              <a:t>X = </a:t>
            </a:r>
            <a:r>
              <a:rPr lang="en-US" sz="1400" dirty="0" smtClean="0"/>
              <a:t>50,10</a:t>
            </a:r>
            <a:r>
              <a:rPr lang="en-US" sz="1400" dirty="0" smtClean="0">
                <a:cs typeface="Arial" charset="0"/>
              </a:rPr>
              <a:t>; </a:t>
            </a:r>
            <a:r>
              <a:rPr lang="en-US" sz="1400" dirty="0">
                <a:cs typeface="Arial" charset="0"/>
                <a:sym typeface="Symbol" pitchFamily="82" charset="2"/>
              </a:rPr>
              <a:t></a:t>
            </a:r>
            <a:r>
              <a:rPr lang="en-US" sz="1400" dirty="0">
                <a:cs typeface="Arial" charset="0"/>
              </a:rPr>
              <a:t> =</a:t>
            </a:r>
            <a:r>
              <a:rPr lang="en-US" sz="1400" dirty="0">
                <a:cs typeface="Arial" charset="0"/>
                <a:sym typeface="Symbol" pitchFamily="82" charset="2"/>
              </a:rPr>
              <a:t></a:t>
            </a:r>
            <a:r>
              <a:rPr lang="en-US" sz="1400" dirty="0">
                <a:cs typeface="Arial" charset="0"/>
              </a:rPr>
              <a:t> X/n = </a:t>
            </a:r>
            <a:r>
              <a:rPr lang="en-US" sz="1400" dirty="0" smtClean="0"/>
              <a:t>50,10/10 = 5,01</a:t>
            </a:r>
            <a:r>
              <a:rPr lang="en-US" sz="1400" dirty="0" smtClean="0">
                <a:cs typeface="Arial" charset="0"/>
              </a:rPr>
              <a:t>; </a:t>
            </a:r>
            <a:endParaRPr lang="en-US" sz="1400" dirty="0">
              <a:cs typeface="Arial" charset="0"/>
            </a:endParaRPr>
          </a:p>
          <a:p>
            <a:pPr algn="just">
              <a:buFont typeface="Symbol" pitchFamily="82" charset="2"/>
              <a:buChar char="å"/>
            </a:pPr>
            <a:r>
              <a:rPr lang="en-US" sz="1400" dirty="0" smtClean="0">
                <a:cs typeface="Arial" charset="0"/>
              </a:rPr>
              <a:t> (X-</a:t>
            </a:r>
            <a:r>
              <a:rPr lang="en-US" sz="1400" dirty="0" smtClean="0">
                <a:cs typeface="Arial" charset="0"/>
                <a:sym typeface="Symbol" pitchFamily="82" charset="2"/>
              </a:rPr>
              <a:t></a:t>
            </a:r>
            <a:r>
              <a:rPr lang="en-US" sz="1400" dirty="0" smtClean="0">
                <a:cs typeface="Arial" charset="0"/>
              </a:rPr>
              <a:t>)</a:t>
            </a:r>
            <a:r>
              <a:rPr lang="en-US" sz="1400" baseline="30000" dirty="0" smtClean="0">
                <a:cs typeface="Arial" charset="0"/>
              </a:rPr>
              <a:t>2</a:t>
            </a:r>
            <a:r>
              <a:rPr lang="en-US" sz="1400" dirty="0" smtClean="0">
                <a:cs typeface="Arial" charset="0"/>
              </a:rPr>
              <a:t>=</a:t>
            </a:r>
            <a:r>
              <a:rPr lang="en-US" sz="1400" dirty="0" smtClean="0"/>
              <a:t> 54,88</a:t>
            </a:r>
            <a:r>
              <a:rPr lang="en-US" sz="1400" dirty="0" smtClean="0">
                <a:cs typeface="Arial" charset="0"/>
              </a:rPr>
              <a:t>;</a:t>
            </a:r>
            <a:r>
              <a:rPr lang="en-US" sz="1400" dirty="0" smtClean="0">
                <a:cs typeface="Arial" charset="0"/>
                <a:sym typeface="Symbol" pitchFamily="82" charset="2"/>
              </a:rPr>
              <a:t></a:t>
            </a:r>
            <a:r>
              <a:rPr lang="en-US" sz="1400" dirty="0" smtClean="0">
                <a:cs typeface="Arial" charset="0"/>
              </a:rPr>
              <a:t> (X-</a:t>
            </a:r>
            <a:r>
              <a:rPr lang="en-US" sz="1400" dirty="0" smtClean="0">
                <a:cs typeface="Arial" charset="0"/>
                <a:sym typeface="Symbol" pitchFamily="82" charset="2"/>
              </a:rPr>
              <a:t></a:t>
            </a:r>
            <a:r>
              <a:rPr lang="en-US" sz="1400" dirty="0" smtClean="0">
                <a:cs typeface="Arial" charset="0"/>
              </a:rPr>
              <a:t>)</a:t>
            </a:r>
            <a:r>
              <a:rPr lang="en-US" sz="1400" baseline="30000" dirty="0" smtClean="0">
                <a:cs typeface="Arial" charset="0"/>
              </a:rPr>
              <a:t>4</a:t>
            </a:r>
            <a:r>
              <a:rPr lang="en-US" sz="1400" dirty="0" smtClean="0">
                <a:cs typeface="Arial" charset="0"/>
              </a:rPr>
              <a:t> = </a:t>
            </a:r>
            <a:r>
              <a:rPr lang="en-US" sz="1400" dirty="0" smtClean="0"/>
              <a:t>518,60</a:t>
            </a:r>
            <a:r>
              <a:rPr lang="en-US" sz="1400" dirty="0" smtClean="0">
                <a:cs typeface="Arial" charset="0"/>
              </a:rPr>
              <a:t> </a:t>
            </a:r>
            <a:endParaRPr lang="en-US" sz="1400" dirty="0" smtClean="0">
              <a:latin typeface="Garamond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sz="1400" dirty="0">
                <a:cs typeface="Arial" charset="0"/>
              </a:rPr>
              <a:t> </a:t>
            </a:r>
          </a:p>
          <a:p>
            <a:pPr algn="just"/>
            <a:r>
              <a:rPr lang="en-US" sz="1400" dirty="0">
                <a:cs typeface="Arial" charset="0"/>
              </a:rPr>
              <a:t>Dari data </a:t>
            </a:r>
            <a:r>
              <a:rPr lang="en-US" sz="1400" dirty="0" err="1">
                <a:cs typeface="Arial" charset="0"/>
              </a:rPr>
              <a:t>di</a:t>
            </a:r>
            <a:r>
              <a:rPr lang="en-US" sz="1400" dirty="0">
                <a:cs typeface="Arial" charset="0"/>
              </a:rPr>
              <a:t> </a:t>
            </a:r>
            <a:r>
              <a:rPr lang="en-US" sz="1400" dirty="0" err="1">
                <a:cs typeface="Arial" charset="0"/>
              </a:rPr>
              <a:t>atas</a:t>
            </a:r>
            <a:r>
              <a:rPr lang="en-US" sz="1400" dirty="0">
                <a:cs typeface="Arial" charset="0"/>
              </a:rPr>
              <a:t>  </a:t>
            </a:r>
            <a:r>
              <a:rPr lang="en-US" sz="1400" dirty="0">
                <a:cs typeface="Arial" charset="0"/>
                <a:sym typeface="Symbol" pitchFamily="82" charset="2"/>
              </a:rPr>
              <a:t></a:t>
            </a:r>
            <a:r>
              <a:rPr lang="en-US" sz="1400" dirty="0">
                <a:cs typeface="Arial" charset="0"/>
              </a:rPr>
              <a:t> (x </a:t>
            </a:r>
            <a:r>
              <a:rPr lang="en-US" sz="1400" dirty="0" smtClean="0"/>
              <a:t>–</a:t>
            </a:r>
            <a:r>
              <a:rPr lang="en-US" sz="1400" dirty="0" smtClean="0">
                <a:cs typeface="Arial" charset="0"/>
              </a:rPr>
              <a:t> </a:t>
            </a:r>
            <a:r>
              <a:rPr lang="en-US" sz="1400" dirty="0">
                <a:cs typeface="Arial" charset="0"/>
                <a:sym typeface="Symbol" pitchFamily="82" charset="2"/>
              </a:rPr>
              <a:t></a:t>
            </a:r>
            <a:r>
              <a:rPr lang="en-US" sz="1400" dirty="0">
                <a:cs typeface="Arial" charset="0"/>
              </a:rPr>
              <a:t>)</a:t>
            </a:r>
            <a:r>
              <a:rPr lang="en-US" sz="1400" baseline="30000" dirty="0">
                <a:cs typeface="Arial" charset="0"/>
              </a:rPr>
              <a:t>4</a:t>
            </a:r>
            <a:r>
              <a:rPr lang="en-US" sz="1400" dirty="0">
                <a:cs typeface="Arial" charset="0"/>
              </a:rPr>
              <a:t> = </a:t>
            </a:r>
            <a:r>
              <a:rPr lang="en-US" sz="1400" dirty="0" smtClean="0"/>
              <a:t>518,60</a:t>
            </a:r>
            <a:endParaRPr lang="en-US" sz="1400" dirty="0">
              <a:latin typeface="Garamond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sz="1400" dirty="0">
                <a:cs typeface="Arial" charset="0"/>
              </a:rPr>
              <a:t> </a:t>
            </a:r>
            <a:endParaRPr lang="en-US" sz="1400" dirty="0">
              <a:latin typeface="Garamond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sz="1400" dirty="0" err="1">
                <a:cs typeface="Arial" charset="0"/>
              </a:rPr>
              <a:t>Standar</a:t>
            </a:r>
            <a:r>
              <a:rPr lang="en-US" sz="1400" dirty="0">
                <a:cs typeface="Arial" charset="0"/>
              </a:rPr>
              <a:t> </a:t>
            </a:r>
            <a:r>
              <a:rPr lang="en-US" sz="1400" dirty="0" err="1">
                <a:cs typeface="Arial" charset="0"/>
              </a:rPr>
              <a:t>deviasi</a:t>
            </a:r>
            <a:r>
              <a:rPr lang="en-US" sz="1400" dirty="0">
                <a:cs typeface="Arial" charset="0"/>
              </a:rPr>
              <a:t> </a:t>
            </a:r>
          </a:p>
          <a:p>
            <a:pPr algn="just" eaLnBrk="1" hangingPunct="1"/>
            <a:r>
              <a:rPr lang="en-US" sz="1400" dirty="0">
                <a:cs typeface="Arial" charset="0"/>
                <a:sym typeface="Symbol" pitchFamily="82" charset="2"/>
              </a:rPr>
              <a:t></a:t>
            </a:r>
            <a:r>
              <a:rPr lang="en-US" sz="1400" dirty="0">
                <a:cs typeface="Arial" charset="0"/>
              </a:rPr>
              <a:t> = </a:t>
            </a:r>
            <a:r>
              <a:rPr lang="en-US" sz="1400" dirty="0">
                <a:cs typeface="Arial" charset="0"/>
                <a:sym typeface="Symbol" pitchFamily="82" charset="2"/>
              </a:rPr>
              <a:t></a:t>
            </a:r>
            <a:r>
              <a:rPr lang="en-US" sz="1400" dirty="0">
                <a:cs typeface="Arial" charset="0"/>
              </a:rPr>
              <a:t> (X-</a:t>
            </a:r>
            <a:r>
              <a:rPr lang="en-US" sz="1400" dirty="0">
                <a:cs typeface="Arial" charset="0"/>
                <a:sym typeface="Symbol" pitchFamily="82" charset="2"/>
              </a:rPr>
              <a:t></a:t>
            </a:r>
            <a:r>
              <a:rPr lang="en-US" sz="1400" dirty="0">
                <a:cs typeface="Arial" charset="0"/>
              </a:rPr>
              <a:t>)</a:t>
            </a:r>
            <a:r>
              <a:rPr lang="en-US" sz="1400" baseline="30000" dirty="0">
                <a:cs typeface="Arial" charset="0"/>
              </a:rPr>
              <a:t>2</a:t>
            </a:r>
            <a:r>
              <a:rPr lang="en-US" sz="1400" dirty="0">
                <a:cs typeface="Arial" charset="0"/>
              </a:rPr>
              <a:t>/n = </a:t>
            </a:r>
            <a:r>
              <a:rPr lang="en-US" sz="1400" dirty="0">
                <a:cs typeface="Arial" charset="0"/>
                <a:sym typeface="Symbol" pitchFamily="82" charset="2"/>
              </a:rPr>
              <a:t></a:t>
            </a:r>
            <a:r>
              <a:rPr lang="en-US" sz="1400" dirty="0">
                <a:cs typeface="Arial" charset="0"/>
              </a:rPr>
              <a:t> </a:t>
            </a:r>
            <a:r>
              <a:rPr lang="en-US" sz="1400" dirty="0" smtClean="0">
                <a:cs typeface="Arial" charset="0"/>
              </a:rPr>
              <a:t>54,88/10 </a:t>
            </a:r>
            <a:r>
              <a:rPr lang="en-US" sz="1400" dirty="0">
                <a:cs typeface="Arial" charset="0"/>
              </a:rPr>
              <a:t>= </a:t>
            </a:r>
            <a:r>
              <a:rPr lang="en-US" sz="1400" dirty="0" smtClean="0">
                <a:cs typeface="Arial" charset="0"/>
                <a:sym typeface="Symbol" pitchFamily="82" charset="2"/>
              </a:rPr>
              <a:t></a:t>
            </a:r>
            <a:r>
              <a:rPr lang="en-US" sz="1400" dirty="0" smtClean="0">
                <a:cs typeface="Arial" charset="0"/>
              </a:rPr>
              <a:t>5,49 </a:t>
            </a:r>
            <a:r>
              <a:rPr lang="en-US" sz="1400" dirty="0">
                <a:cs typeface="Arial" charset="0"/>
              </a:rPr>
              <a:t>= </a:t>
            </a:r>
            <a:r>
              <a:rPr lang="en-US" sz="1400" dirty="0" smtClean="0">
                <a:cs typeface="Arial" charset="0"/>
              </a:rPr>
              <a:t>2,34</a:t>
            </a:r>
            <a:endParaRPr lang="en-US" sz="1400" dirty="0">
              <a:latin typeface="Garamond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sz="1400" dirty="0">
                <a:cs typeface="Arial" charset="0"/>
              </a:rPr>
              <a:t>  </a:t>
            </a:r>
            <a:endParaRPr lang="en-US" sz="1400" dirty="0">
              <a:latin typeface="Garamond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sz="1400" dirty="0">
                <a:cs typeface="Arial" charset="0"/>
                <a:sym typeface="Symbol" pitchFamily="82" charset="2"/>
              </a:rPr>
              <a:t></a:t>
            </a:r>
            <a:r>
              <a:rPr lang="en-US" sz="1400" baseline="30000" dirty="0">
                <a:cs typeface="Arial" charset="0"/>
              </a:rPr>
              <a:t>4</a:t>
            </a:r>
            <a:r>
              <a:rPr lang="en-US" sz="1400" dirty="0">
                <a:cs typeface="Arial" charset="0"/>
              </a:rPr>
              <a:t>  =  </a:t>
            </a:r>
            <a:r>
              <a:rPr lang="en-US" sz="1400" u="sng" dirty="0">
                <a:cs typeface="Arial" charset="0"/>
              </a:rPr>
              <a:t>1/n </a:t>
            </a:r>
            <a:r>
              <a:rPr lang="en-US" sz="1400" u="sng" dirty="0">
                <a:cs typeface="Arial" charset="0"/>
                <a:sym typeface="Symbol" pitchFamily="82" charset="2"/>
              </a:rPr>
              <a:t></a:t>
            </a:r>
            <a:r>
              <a:rPr lang="en-US" sz="1400" u="sng" dirty="0">
                <a:cs typeface="Arial" charset="0"/>
              </a:rPr>
              <a:t> (x - </a:t>
            </a:r>
            <a:r>
              <a:rPr lang="en-US" sz="1400" u="sng" dirty="0">
                <a:cs typeface="Arial" charset="0"/>
                <a:sym typeface="Symbol" pitchFamily="82" charset="2"/>
              </a:rPr>
              <a:t></a:t>
            </a:r>
            <a:r>
              <a:rPr lang="en-US" sz="1400" u="sng" dirty="0">
                <a:cs typeface="Arial" charset="0"/>
              </a:rPr>
              <a:t>)</a:t>
            </a:r>
            <a:r>
              <a:rPr lang="en-US" sz="1400" baseline="30000" dirty="0">
                <a:cs typeface="Arial" charset="0"/>
              </a:rPr>
              <a:t>4</a:t>
            </a:r>
            <a:r>
              <a:rPr lang="en-US" sz="1400" dirty="0">
                <a:cs typeface="Arial" charset="0"/>
              </a:rPr>
              <a:t>     = </a:t>
            </a:r>
            <a:r>
              <a:rPr lang="en-US" sz="1400" u="sng" dirty="0">
                <a:cs typeface="Arial" charset="0"/>
              </a:rPr>
              <a:t>1/10 . </a:t>
            </a:r>
            <a:r>
              <a:rPr lang="en-US" sz="1400" u="sng" dirty="0" smtClean="0">
                <a:cs typeface="Arial" charset="0"/>
              </a:rPr>
              <a:t>518,60</a:t>
            </a:r>
            <a:r>
              <a:rPr lang="en-US" sz="1400" dirty="0" smtClean="0">
                <a:cs typeface="Arial" charset="0"/>
              </a:rPr>
              <a:t> </a:t>
            </a:r>
            <a:endParaRPr lang="en-US" sz="1400" dirty="0">
              <a:cs typeface="Arial" charset="0"/>
            </a:endParaRPr>
          </a:p>
          <a:p>
            <a:pPr algn="just" eaLnBrk="1" hangingPunct="1"/>
            <a:r>
              <a:rPr lang="en-US" sz="1400" dirty="0">
                <a:cs typeface="Arial" charset="0"/>
              </a:rPr>
              <a:t>                </a:t>
            </a:r>
            <a:r>
              <a:rPr lang="en-US" sz="1400" dirty="0">
                <a:cs typeface="Arial" charset="0"/>
                <a:sym typeface="Symbol" pitchFamily="82" charset="2"/>
              </a:rPr>
              <a:t></a:t>
            </a:r>
            <a:r>
              <a:rPr lang="en-US" sz="1400" baseline="30000" dirty="0">
                <a:cs typeface="Arial" charset="0"/>
              </a:rPr>
              <a:t>4 </a:t>
            </a:r>
            <a:r>
              <a:rPr lang="en-US" sz="1400" dirty="0">
                <a:cs typeface="Arial" charset="0"/>
              </a:rPr>
              <a:t>                       </a:t>
            </a:r>
            <a:r>
              <a:rPr lang="en-US" sz="1400" dirty="0" smtClean="0">
                <a:cs typeface="Arial" charset="0"/>
              </a:rPr>
              <a:t>2,34</a:t>
            </a:r>
            <a:r>
              <a:rPr lang="en-US" sz="1400" baseline="30000" dirty="0" smtClean="0">
                <a:cs typeface="Arial" charset="0"/>
              </a:rPr>
              <a:t>4</a:t>
            </a:r>
            <a:r>
              <a:rPr lang="en-US" sz="1400" dirty="0" smtClean="0">
                <a:cs typeface="Arial" charset="0"/>
              </a:rPr>
              <a:t>            </a:t>
            </a:r>
            <a:endParaRPr lang="en-US" sz="1400" dirty="0">
              <a:cs typeface="Arial" charset="0"/>
            </a:endParaRPr>
          </a:p>
          <a:p>
            <a:pPr algn="just" eaLnBrk="1" hangingPunct="1"/>
            <a:r>
              <a:rPr lang="en-US" sz="1400" dirty="0">
                <a:cs typeface="Arial" charset="0"/>
              </a:rPr>
              <a:t>     =  </a:t>
            </a:r>
            <a:r>
              <a:rPr lang="en-US" sz="1400" u="sng" dirty="0" smtClean="0">
                <a:cs typeface="Arial" charset="0"/>
              </a:rPr>
              <a:t>51,86</a:t>
            </a:r>
            <a:r>
              <a:rPr lang="en-US" sz="1400" dirty="0" smtClean="0">
                <a:cs typeface="Arial" charset="0"/>
              </a:rPr>
              <a:t> </a:t>
            </a:r>
            <a:r>
              <a:rPr lang="en-US" sz="1400" dirty="0">
                <a:cs typeface="Arial" charset="0"/>
              </a:rPr>
              <a:t>=  </a:t>
            </a:r>
            <a:r>
              <a:rPr lang="en-US" sz="1400" dirty="0" smtClean="0">
                <a:cs typeface="Arial" charset="0"/>
              </a:rPr>
              <a:t>1,72</a:t>
            </a:r>
            <a:endParaRPr lang="en-US" sz="1400" dirty="0">
              <a:latin typeface="Garamond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sz="1400" dirty="0">
                <a:cs typeface="Arial" charset="0"/>
              </a:rPr>
              <a:t>         </a:t>
            </a:r>
            <a:r>
              <a:rPr lang="en-US" sz="1400" dirty="0" smtClean="0">
                <a:cs typeface="Arial" charset="0"/>
              </a:rPr>
              <a:t>30,12</a:t>
            </a:r>
            <a:endParaRPr lang="en-US" sz="1400" dirty="0">
              <a:latin typeface="Garamond" pitchFamily="18" charset="0"/>
              <a:cs typeface="Times New Roman" pitchFamily="18" charset="0"/>
            </a:endParaRPr>
          </a:p>
          <a:p>
            <a:pPr algn="just" eaLnBrk="1" hangingPunct="1"/>
            <a:endParaRPr lang="en-US" sz="1400" dirty="0">
              <a:latin typeface="Garamond" pitchFamily="18" charset="0"/>
              <a:cs typeface="Times New Roman" pitchFamily="18" charset="0"/>
            </a:endParaRPr>
          </a:p>
          <a:p>
            <a:pPr eaLnBrk="1" hangingPunct="1"/>
            <a:r>
              <a:rPr lang="en-US" sz="1400" dirty="0" err="1">
                <a:cs typeface="Arial" charset="0"/>
              </a:rPr>
              <a:t>Jadi</a:t>
            </a:r>
            <a:r>
              <a:rPr lang="en-US" sz="1400" dirty="0">
                <a:cs typeface="Arial" charset="0"/>
              </a:rPr>
              <a:t> </a:t>
            </a:r>
            <a:r>
              <a:rPr lang="en-US" sz="1400" dirty="0" err="1">
                <a:cs typeface="Arial" charset="0"/>
              </a:rPr>
              <a:t>nilai</a:t>
            </a:r>
            <a:r>
              <a:rPr lang="en-US" sz="1400" dirty="0">
                <a:cs typeface="Arial" charset="0"/>
              </a:rPr>
              <a:t>  </a:t>
            </a:r>
            <a:r>
              <a:rPr lang="en-US" sz="1400" dirty="0">
                <a:cs typeface="Times New Roman" pitchFamily="18" charset="0"/>
                <a:sym typeface="Symbol" pitchFamily="82" charset="2"/>
              </a:rPr>
              <a:t></a:t>
            </a:r>
            <a:r>
              <a:rPr lang="en-US" sz="1400" baseline="30000" dirty="0">
                <a:cs typeface="Arial" charset="0"/>
              </a:rPr>
              <a:t>4</a:t>
            </a:r>
            <a:r>
              <a:rPr lang="en-US" sz="1400" dirty="0">
                <a:cs typeface="Arial" charset="0"/>
              </a:rPr>
              <a:t> </a:t>
            </a:r>
            <a:r>
              <a:rPr lang="en-US" sz="1400" dirty="0" smtClean="0">
                <a:cs typeface="Arial" charset="0"/>
              </a:rPr>
              <a:t>= 1,72 </a:t>
            </a:r>
            <a:r>
              <a:rPr lang="en-US" sz="1400" dirty="0" err="1">
                <a:cs typeface="Arial" charset="0"/>
              </a:rPr>
              <a:t>dan</a:t>
            </a:r>
            <a:r>
              <a:rPr lang="en-US" sz="1400" dirty="0">
                <a:cs typeface="Arial" charset="0"/>
              </a:rPr>
              <a:t> </a:t>
            </a:r>
            <a:r>
              <a:rPr lang="en-US" sz="1400" dirty="0" err="1">
                <a:cs typeface="Arial" charset="0"/>
              </a:rPr>
              <a:t>lebih</a:t>
            </a:r>
            <a:r>
              <a:rPr lang="en-US" sz="1400" dirty="0">
                <a:cs typeface="Arial" charset="0"/>
              </a:rPr>
              <a:t> </a:t>
            </a:r>
            <a:r>
              <a:rPr lang="en-US" sz="1400" dirty="0" err="1">
                <a:cs typeface="Arial" charset="0"/>
              </a:rPr>
              <a:t>kecil</a:t>
            </a:r>
            <a:r>
              <a:rPr lang="en-US" sz="1400" dirty="0">
                <a:cs typeface="Arial" charset="0"/>
              </a:rPr>
              <a:t> </a:t>
            </a:r>
            <a:r>
              <a:rPr lang="en-US" sz="1400" dirty="0" err="1">
                <a:cs typeface="Arial" charset="0"/>
              </a:rPr>
              <a:t>dari</a:t>
            </a:r>
            <a:r>
              <a:rPr lang="en-US" sz="1400" dirty="0">
                <a:cs typeface="Arial" charset="0"/>
              </a:rPr>
              <a:t> 3, </a:t>
            </a:r>
            <a:r>
              <a:rPr lang="en-US" sz="1400" dirty="0" err="1">
                <a:cs typeface="Arial" charset="0"/>
              </a:rPr>
              <a:t>maka</a:t>
            </a:r>
            <a:r>
              <a:rPr lang="en-US" sz="1400" dirty="0">
                <a:cs typeface="Arial" charset="0"/>
              </a:rPr>
              <a:t> </a:t>
            </a:r>
            <a:r>
              <a:rPr lang="en-US" sz="1400" dirty="0" err="1">
                <a:cs typeface="Arial" charset="0"/>
              </a:rPr>
              <a:t>kurvanya</a:t>
            </a:r>
            <a:r>
              <a:rPr lang="en-US" sz="1400" dirty="0">
                <a:cs typeface="Arial" charset="0"/>
              </a:rPr>
              <a:t> </a:t>
            </a:r>
            <a:r>
              <a:rPr lang="en-US" sz="1400" dirty="0" err="1">
                <a:cs typeface="Arial" charset="0"/>
              </a:rPr>
              <a:t>termasuk</a:t>
            </a:r>
            <a:r>
              <a:rPr lang="en-US" sz="1400" dirty="0">
                <a:cs typeface="Arial" charset="0"/>
              </a:rPr>
              <a:t> </a:t>
            </a:r>
            <a:r>
              <a:rPr lang="en-US" sz="1400" dirty="0" err="1">
                <a:cs typeface="Arial" charset="0"/>
              </a:rPr>
              <a:t>Platykurtic</a:t>
            </a:r>
            <a:r>
              <a:rPr lang="en-US" sz="1400" b="1" dirty="0">
                <a:cs typeface="Arial" charset="0"/>
              </a:rPr>
              <a:t>.</a:t>
            </a:r>
            <a:r>
              <a:rPr lang="en-US" sz="1400" dirty="0">
                <a:latin typeface="Tahoma" pitchFamily="34" charset="0"/>
              </a:rPr>
              <a:t> </a:t>
            </a:r>
          </a:p>
        </p:txBody>
      </p:sp>
      <p:sp>
        <p:nvSpPr>
          <p:cNvPr id="32774" name="Text Box 144"/>
          <p:cNvSpPr txBox="1">
            <a:spLocks noChangeArrowheads="1"/>
          </p:cNvSpPr>
          <p:nvPr/>
        </p:nvSpPr>
        <p:spPr bwMode="auto">
          <a:xfrm>
            <a:off x="762000" y="1066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CONTOH SOAL UKURAN KERUNCINGAN</a:t>
            </a:r>
          </a:p>
        </p:txBody>
      </p:sp>
      <p:sp>
        <p:nvSpPr>
          <p:cNvPr id="32775" name="Text Box 145"/>
          <p:cNvSpPr txBox="1">
            <a:spLocks noChangeArrowheads="1"/>
          </p:cNvSpPr>
          <p:nvPr/>
        </p:nvSpPr>
        <p:spPr bwMode="auto">
          <a:xfrm>
            <a:off x="609600" y="2286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Ukuran Penyebaran				                   Bab 4</a:t>
            </a:r>
          </a:p>
        </p:txBody>
      </p:sp>
      <p:pic>
        <p:nvPicPr>
          <p:cNvPr id="68609" name="Picture 1" descr="D:\Statistika 1\Contoh 4-19-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2586228"/>
            <a:ext cx="5206285" cy="25953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34F737-7162-4B51-96F5-60457AD7BFC5}" type="slidenum">
              <a:rPr lang="en-US"/>
              <a:pPr/>
              <a:t>31</a:t>
            </a:fld>
            <a:endParaRPr lang="en-US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93038" cy="541338"/>
          </a:xfrm>
        </p:spPr>
        <p:txBody>
          <a:bodyPr/>
          <a:lstStyle/>
          <a:p>
            <a:pPr eaLnBrk="1" hangingPunct="1"/>
            <a:r>
              <a:rPr lang="en-US" sz="2000" b="1" dirty="0" smtClean="0">
                <a:solidFill>
                  <a:schemeClr val="accent1"/>
                </a:solidFill>
              </a:rPr>
              <a:t>OUTLINE</a:t>
            </a:r>
            <a:endParaRPr lang="en-US" sz="2400" b="1" dirty="0" smtClean="0">
              <a:solidFill>
                <a:schemeClr val="accent1"/>
              </a:solidFill>
            </a:endParaRPr>
          </a:p>
        </p:txBody>
      </p:sp>
      <p:sp>
        <p:nvSpPr>
          <p:cNvPr id="33796" name="Text Box 3"/>
          <p:cNvSpPr txBox="1">
            <a:spLocks noChangeArrowheads="1"/>
          </p:cNvSpPr>
          <p:nvPr/>
        </p:nvSpPr>
        <p:spPr bwMode="auto">
          <a:xfrm>
            <a:off x="1066800" y="2208213"/>
            <a:ext cx="2362200" cy="6111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n-US" sz="2000">
                <a:latin typeface="Tahoma" pitchFamily="34" charset="0"/>
              </a:rPr>
              <a:t>Pengertian Statistika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1066800" y="2874963"/>
            <a:ext cx="2362200" cy="4730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000">
                <a:latin typeface="Tahoma" pitchFamily="34" charset="0"/>
              </a:rPr>
              <a:t>Penyajian Data</a:t>
            </a: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066800" y="3886200"/>
            <a:ext cx="2362200" cy="685800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000">
                <a:latin typeface="Tahoma" pitchFamily="34" charset="0"/>
              </a:rPr>
              <a:t>Ukuran Penyebaran</a:t>
            </a:r>
          </a:p>
        </p:txBody>
      </p:sp>
      <p:sp>
        <p:nvSpPr>
          <p:cNvPr id="33799" name="Text Box 6"/>
          <p:cNvSpPr txBox="1">
            <a:spLocks noChangeArrowheads="1"/>
          </p:cNvSpPr>
          <p:nvPr/>
        </p:nvSpPr>
        <p:spPr bwMode="auto">
          <a:xfrm>
            <a:off x="1066800" y="3417888"/>
            <a:ext cx="2362200" cy="3873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000">
                <a:latin typeface="Tahoma" pitchFamily="34" charset="0"/>
              </a:rPr>
              <a:t>Ukuran Pemusatan</a:t>
            </a:r>
          </a:p>
        </p:txBody>
      </p:sp>
      <p:sp>
        <p:nvSpPr>
          <p:cNvPr id="33800" name="Text Box 7"/>
          <p:cNvSpPr txBox="1">
            <a:spLocks noChangeArrowheads="1"/>
          </p:cNvSpPr>
          <p:nvPr/>
        </p:nvSpPr>
        <p:spPr bwMode="auto">
          <a:xfrm>
            <a:off x="1066800" y="4640263"/>
            <a:ext cx="2362200" cy="4651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000">
                <a:latin typeface="Tahoma" pitchFamily="34" charset="0"/>
              </a:rPr>
              <a:t>Angka Indeks</a:t>
            </a:r>
          </a:p>
        </p:txBody>
      </p:sp>
      <p:sp>
        <p:nvSpPr>
          <p:cNvPr id="33801" name="Text Box 8"/>
          <p:cNvSpPr txBox="1">
            <a:spLocks noChangeArrowheads="1"/>
          </p:cNvSpPr>
          <p:nvPr/>
        </p:nvSpPr>
        <p:spPr bwMode="auto">
          <a:xfrm>
            <a:off x="1066800" y="5227638"/>
            <a:ext cx="2362200" cy="6397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000">
                <a:latin typeface="Tahoma" pitchFamily="34" charset="0"/>
              </a:rPr>
              <a:t>Deret Berkala dan</a:t>
            </a:r>
          </a:p>
          <a:p>
            <a:pPr algn="ctr" eaLnBrk="1" hangingPunct="1"/>
            <a:r>
              <a:rPr lang="en-US" sz="2000">
                <a:latin typeface="Tahoma" pitchFamily="34" charset="0"/>
              </a:rPr>
              <a:t>Peramalan</a:t>
            </a:r>
          </a:p>
        </p:txBody>
      </p:sp>
      <p:sp>
        <p:nvSpPr>
          <p:cNvPr id="33802" name="Line 9"/>
          <p:cNvSpPr>
            <a:spLocks noChangeShapeType="1"/>
          </p:cNvSpPr>
          <p:nvPr/>
        </p:nvSpPr>
        <p:spPr bwMode="auto">
          <a:xfrm>
            <a:off x="609600" y="5561013"/>
            <a:ext cx="4159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03" name="Line 10"/>
          <p:cNvSpPr>
            <a:spLocks noChangeShapeType="1"/>
          </p:cNvSpPr>
          <p:nvPr/>
        </p:nvSpPr>
        <p:spPr bwMode="auto">
          <a:xfrm>
            <a:off x="609600" y="2514600"/>
            <a:ext cx="4159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04" name="Line 11"/>
          <p:cNvSpPr>
            <a:spLocks noChangeShapeType="1"/>
          </p:cNvSpPr>
          <p:nvPr/>
        </p:nvSpPr>
        <p:spPr bwMode="auto">
          <a:xfrm>
            <a:off x="609600" y="3070225"/>
            <a:ext cx="4159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05" name="Line 12"/>
          <p:cNvSpPr>
            <a:spLocks noChangeShapeType="1"/>
          </p:cNvSpPr>
          <p:nvPr/>
        </p:nvSpPr>
        <p:spPr bwMode="auto">
          <a:xfrm>
            <a:off x="609600" y="4208463"/>
            <a:ext cx="4159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06" name="Line 13"/>
          <p:cNvSpPr>
            <a:spLocks noChangeShapeType="1"/>
          </p:cNvSpPr>
          <p:nvPr/>
        </p:nvSpPr>
        <p:spPr bwMode="auto">
          <a:xfrm>
            <a:off x="609600" y="4903788"/>
            <a:ext cx="4159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07" name="Line 14"/>
          <p:cNvSpPr>
            <a:spLocks noChangeShapeType="1"/>
          </p:cNvSpPr>
          <p:nvPr/>
        </p:nvSpPr>
        <p:spPr bwMode="auto">
          <a:xfrm flipV="1">
            <a:off x="3429000" y="4254500"/>
            <a:ext cx="720725" cy="12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08" name="Line 15"/>
          <p:cNvSpPr>
            <a:spLocks noChangeShapeType="1"/>
          </p:cNvSpPr>
          <p:nvPr/>
        </p:nvSpPr>
        <p:spPr bwMode="auto">
          <a:xfrm>
            <a:off x="3733800" y="2590800"/>
            <a:ext cx="4159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09" name="Text Box 16"/>
          <p:cNvSpPr txBox="1">
            <a:spLocks noChangeArrowheads="1"/>
          </p:cNvSpPr>
          <p:nvPr/>
        </p:nvSpPr>
        <p:spPr bwMode="auto">
          <a:xfrm>
            <a:off x="4191000" y="2220913"/>
            <a:ext cx="3962400" cy="854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>
                <a:latin typeface="Tahoma" pitchFamily="34" charset="0"/>
              </a:rPr>
              <a:t>Range, Deviasi Rata-rata, Varians dan Deviasi Standar untuk Data Tiidak Berkelompok dan Berkelompok</a:t>
            </a:r>
          </a:p>
        </p:txBody>
      </p:sp>
      <p:sp>
        <p:nvSpPr>
          <p:cNvPr id="33810" name="Text Box 17"/>
          <p:cNvSpPr txBox="1">
            <a:spLocks noChangeArrowheads="1"/>
          </p:cNvSpPr>
          <p:nvPr/>
        </p:nvSpPr>
        <p:spPr bwMode="auto">
          <a:xfrm>
            <a:off x="4191000" y="3228975"/>
            <a:ext cx="3962400" cy="6207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600">
                <a:latin typeface="Tahoma" pitchFamily="34" charset="0"/>
              </a:rPr>
              <a:t>Karakteristik, Kelebihan, dan Kekurangan Ukuran Penyebaran</a:t>
            </a:r>
          </a:p>
        </p:txBody>
      </p:sp>
      <p:sp>
        <p:nvSpPr>
          <p:cNvPr id="33811" name="Text Box 18"/>
          <p:cNvSpPr txBox="1">
            <a:spLocks noChangeArrowheads="1"/>
          </p:cNvSpPr>
          <p:nvPr/>
        </p:nvSpPr>
        <p:spPr bwMode="auto">
          <a:xfrm>
            <a:off x="4191000" y="3927475"/>
            <a:ext cx="3962400" cy="720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600">
                <a:latin typeface="Tahoma" pitchFamily="34" charset="0"/>
              </a:rPr>
              <a:t>Ukuran Penyebaran Lain </a:t>
            </a:r>
          </a:p>
          <a:p>
            <a:pPr algn="ctr" eaLnBrk="1" hangingPunct="1"/>
            <a:r>
              <a:rPr lang="en-US" sz="1600">
                <a:latin typeface="Tahoma" pitchFamily="34" charset="0"/>
              </a:rPr>
              <a:t>(Range Inter-Kuartil, Deviasi Kuartil) </a:t>
            </a:r>
          </a:p>
        </p:txBody>
      </p:sp>
      <p:sp>
        <p:nvSpPr>
          <p:cNvPr id="33812" name="Text Box 19"/>
          <p:cNvSpPr txBox="1">
            <a:spLocks noChangeArrowheads="1"/>
          </p:cNvSpPr>
          <p:nvPr/>
        </p:nvSpPr>
        <p:spPr bwMode="auto">
          <a:xfrm>
            <a:off x="4191000" y="4724400"/>
            <a:ext cx="3962400" cy="581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600">
                <a:latin typeface="Tahoma" pitchFamily="34" charset="0"/>
              </a:rPr>
              <a:t>Ukuran Kecondongan dan Keruncingan </a:t>
            </a:r>
          </a:p>
          <a:p>
            <a:pPr algn="ctr" eaLnBrk="1" hangingPunct="1"/>
            <a:r>
              <a:rPr lang="en-US" sz="1600">
                <a:latin typeface="Tahoma" pitchFamily="34" charset="0"/>
              </a:rPr>
              <a:t>(Skewness dan Kurtosis) </a:t>
            </a:r>
          </a:p>
        </p:txBody>
      </p:sp>
      <p:sp>
        <p:nvSpPr>
          <p:cNvPr id="33813" name="Text Box 20"/>
          <p:cNvSpPr txBox="1">
            <a:spLocks noChangeArrowheads="1"/>
          </p:cNvSpPr>
          <p:nvPr/>
        </p:nvSpPr>
        <p:spPr bwMode="auto">
          <a:xfrm>
            <a:off x="4191000" y="5399088"/>
            <a:ext cx="3962400" cy="696912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600">
                <a:latin typeface="Tahoma" pitchFamily="34" charset="0"/>
              </a:rPr>
              <a:t>Pengolahan Data Ukuran Penyebaran dengan MS Excel</a:t>
            </a:r>
          </a:p>
        </p:txBody>
      </p:sp>
      <p:sp>
        <p:nvSpPr>
          <p:cNvPr id="33814" name="Line 21"/>
          <p:cNvSpPr>
            <a:spLocks noChangeShapeType="1"/>
          </p:cNvSpPr>
          <p:nvPr/>
        </p:nvSpPr>
        <p:spPr bwMode="auto">
          <a:xfrm>
            <a:off x="3775075" y="5027613"/>
            <a:ext cx="4159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15" name="Line 22"/>
          <p:cNvSpPr>
            <a:spLocks noChangeShapeType="1"/>
          </p:cNvSpPr>
          <p:nvPr/>
        </p:nvSpPr>
        <p:spPr bwMode="auto">
          <a:xfrm>
            <a:off x="3775075" y="5713413"/>
            <a:ext cx="4159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16" name="Rectangle 23"/>
          <p:cNvSpPr>
            <a:spLocks noChangeArrowheads="1"/>
          </p:cNvSpPr>
          <p:nvPr/>
        </p:nvSpPr>
        <p:spPr bwMode="auto">
          <a:xfrm>
            <a:off x="1143000" y="1676400"/>
            <a:ext cx="70104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latin typeface="Tahoma" pitchFamily="34" charset="0"/>
              </a:rPr>
              <a:t>BAGIAN  I  Statistik Deskriptif</a:t>
            </a:r>
            <a:endParaRPr lang="en-US" b="1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3733800" y="3505200"/>
            <a:ext cx="4159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>
            <a:off x="609600" y="18288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9" name="Line 27"/>
          <p:cNvSpPr>
            <a:spLocks noChangeShapeType="1"/>
          </p:cNvSpPr>
          <p:nvPr/>
        </p:nvSpPr>
        <p:spPr bwMode="auto">
          <a:xfrm>
            <a:off x="609600" y="182880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20" name="Line 28"/>
          <p:cNvSpPr>
            <a:spLocks noChangeShapeType="1"/>
          </p:cNvSpPr>
          <p:nvPr/>
        </p:nvSpPr>
        <p:spPr bwMode="auto">
          <a:xfrm>
            <a:off x="3733800" y="25908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609600" y="1524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Ukuran Penyebaran				                   Bab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7B3690-470F-4E7A-B3FB-6EC56FF8F255}" type="slidenum">
              <a:rPr lang="en-US"/>
              <a:pPr/>
              <a:t>32</a:t>
            </a:fld>
            <a:endParaRPr lang="en-US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817563" y="533400"/>
            <a:ext cx="7793037" cy="465138"/>
          </a:xfrm>
        </p:spPr>
        <p:txBody>
          <a:bodyPr/>
          <a:lstStyle/>
          <a:p>
            <a:pPr eaLnBrk="1" hangingPunct="1"/>
            <a:r>
              <a:rPr lang="en-US" sz="2000" b="1" dirty="0" smtClean="0">
                <a:solidFill>
                  <a:schemeClr val="accent1"/>
                </a:solidFill>
              </a:rPr>
              <a:t>MENGGUNAKAN MS EXCEL</a:t>
            </a:r>
            <a:endParaRPr lang="en-US" sz="2400" b="1" dirty="0" smtClean="0">
              <a:solidFill>
                <a:schemeClr val="accent1"/>
              </a:solidFill>
            </a:endParaRPr>
          </a:p>
        </p:txBody>
      </p:sp>
      <p:sp>
        <p:nvSpPr>
          <p:cNvPr id="3482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8077200" cy="1905000"/>
          </a:xfrm>
          <a:noFill/>
        </p:spPr>
        <p:txBody>
          <a:bodyPr/>
          <a:lstStyle/>
          <a:p>
            <a:pPr marL="952500" lvl="2" indent="-374650" algn="just" eaLnBrk="1" hangingPunct="1">
              <a:buFont typeface="Wingdings" pitchFamily="2" charset="2"/>
              <a:buNone/>
            </a:pPr>
            <a:r>
              <a:rPr lang="en-US" sz="2200" b="1" dirty="0" err="1" smtClean="0">
                <a:solidFill>
                  <a:schemeClr val="accent1"/>
                </a:solidFill>
              </a:rPr>
              <a:t>Langkah-Langkah</a:t>
            </a:r>
            <a:r>
              <a:rPr lang="en-US" sz="2200" b="1" dirty="0" smtClean="0">
                <a:solidFill>
                  <a:schemeClr val="accent1"/>
                </a:solidFill>
              </a:rPr>
              <a:t>:</a:t>
            </a:r>
          </a:p>
          <a:p>
            <a:pPr marL="952500" lvl="2" indent="-374650" algn="just" eaLnBrk="1" hangingPunct="1">
              <a:buFont typeface="Wingdings" pitchFamily="2" charset="2"/>
              <a:buNone/>
            </a:pPr>
            <a:endParaRPr lang="en-US" sz="2000" dirty="0" smtClean="0"/>
          </a:p>
          <a:p>
            <a:pPr marL="952500" lvl="2" indent="-374650" eaLnBrk="1" hangingPunct="1">
              <a:buFont typeface="Wingdings" pitchFamily="2" charset="2"/>
              <a:buNone/>
            </a:pPr>
            <a:r>
              <a:rPr lang="en-US" sz="2000" dirty="0" smtClean="0"/>
              <a:t>A.	</a:t>
            </a:r>
            <a:r>
              <a:rPr lang="en-US" sz="2000" dirty="0" err="1" smtClean="0"/>
              <a:t>Masukkan</a:t>
            </a:r>
            <a:r>
              <a:rPr lang="en-US" sz="2000" dirty="0" smtClean="0"/>
              <a:t> data </a:t>
            </a:r>
            <a:r>
              <a:rPr lang="en-US" sz="2000" dirty="0" err="1" smtClean="0"/>
              <a:t>ke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i="1" dirty="0" smtClean="0"/>
              <a:t>sheet</a:t>
            </a:r>
            <a:r>
              <a:rPr lang="en-US" sz="2000" dirty="0" smtClean="0"/>
              <a:t> MS Excel, </a:t>
            </a:r>
            <a:r>
              <a:rPr lang="en-US" sz="2000" dirty="0" err="1" smtClean="0"/>
              <a:t>misalnya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kolom</a:t>
            </a:r>
            <a:r>
              <a:rPr lang="en-US" sz="2000" dirty="0" smtClean="0"/>
              <a:t> A </a:t>
            </a:r>
            <a:r>
              <a:rPr lang="en-US" sz="2000" dirty="0" err="1" smtClean="0"/>
              <a:t>baris</a:t>
            </a:r>
            <a:r>
              <a:rPr lang="en-US" sz="2000" dirty="0" smtClean="0"/>
              <a:t> 2 </a:t>
            </a:r>
            <a:r>
              <a:rPr lang="en-US" sz="2000" dirty="0" err="1" smtClean="0"/>
              <a:t>sampai</a:t>
            </a:r>
            <a:r>
              <a:rPr lang="en-US" sz="2000" dirty="0" smtClean="0"/>
              <a:t> 9.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34821" name="Text Box 7"/>
          <p:cNvSpPr txBox="1">
            <a:spLocks noChangeArrowheads="1"/>
          </p:cNvSpPr>
          <p:nvPr/>
        </p:nvSpPr>
        <p:spPr bwMode="auto">
          <a:xfrm>
            <a:off x="762000" y="4114800"/>
            <a:ext cx="7391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4650" indent="-374650" eaLnBrk="1" hangingPunct="1">
              <a:spcBef>
                <a:spcPct val="50000"/>
              </a:spcBef>
            </a:pPr>
            <a:r>
              <a:rPr lang="en-US" sz="2000"/>
              <a:t>B. 	Lakukan operasi dengan formula </a:t>
            </a:r>
            <a:r>
              <a:rPr lang="en-US" sz="2000">
                <a:solidFill>
                  <a:schemeClr val="folHlink"/>
                </a:solidFill>
              </a:rPr>
              <a:t>@stdev(a2:a9)</a:t>
            </a:r>
            <a:r>
              <a:rPr lang="en-US" sz="2000"/>
              <a:t> di kolom a baris ke-10, dan tekan enter. Hasil standar deviasi akan muncul pada sel tersebut.</a:t>
            </a:r>
          </a:p>
        </p:txBody>
      </p:sp>
      <p:sp>
        <p:nvSpPr>
          <p:cNvPr id="34822" name="Text Box 10"/>
          <p:cNvSpPr txBox="1">
            <a:spLocks noChangeArrowheads="1"/>
          </p:cNvSpPr>
          <p:nvPr/>
        </p:nvSpPr>
        <p:spPr bwMode="auto">
          <a:xfrm>
            <a:off x="609600" y="1524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>
                <a:latin typeface="Tahoma" pitchFamily="34" charset="0"/>
              </a:rPr>
              <a:t>Ukuran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Penyebaran</a:t>
            </a:r>
            <a:r>
              <a:rPr lang="en-US" dirty="0">
                <a:latin typeface="Tahoma" pitchFamily="34" charset="0"/>
              </a:rPr>
              <a:t>				                   </a:t>
            </a:r>
            <a:r>
              <a:rPr lang="en-US" dirty="0" err="1">
                <a:latin typeface="Tahoma" pitchFamily="34" charset="0"/>
              </a:rPr>
              <a:t>Bab</a:t>
            </a:r>
            <a:r>
              <a:rPr lang="en-US" dirty="0">
                <a:latin typeface="Tahoma" pitchFamily="34" charset="0"/>
              </a:rPr>
              <a:t>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E33C0B-2E37-41DE-8AAC-F5C9B15F6633}" type="slidenum">
              <a:rPr lang="en-US"/>
              <a:pPr/>
              <a:t>33</a:t>
            </a:fld>
            <a:endParaRPr lang="en-US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0" y="0"/>
          <a:ext cx="10131425" cy="785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4" name="Document" r:id="rId4" imgW="7772400" imgH="7677912" progId="Word.Document.8">
                  <p:embed/>
                </p:oleObj>
              </mc:Choice>
              <mc:Fallback>
                <p:oleObj name="Document" r:id="rId4" imgW="7772400" imgH="7677912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0131425" cy="7850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F2B270-386C-4548-85BC-67A33A275250}" type="slidenum">
              <a:rPr lang="en-US"/>
              <a:pPr/>
              <a:t>34</a:t>
            </a:fld>
            <a:endParaRPr lang="en-US"/>
          </a:p>
        </p:txBody>
      </p:sp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685800" y="3124200"/>
            <a:ext cx="7239000" cy="457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bg1"/>
                </a:solidFill>
                <a:latin typeface="Tahoma" pitchFamily="34" charset="0"/>
              </a:rPr>
              <a:t>TERIMA KASIH</a:t>
            </a:r>
            <a:endParaRPr lang="en-US" sz="3200" b="1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 animBg="1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17693"/>
            <a:ext cx="86106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400" b="1" u="sng" dirty="0" smtClean="0"/>
              <a:t>SOAL 1 </a:t>
            </a:r>
          </a:p>
          <a:p>
            <a:r>
              <a:rPr lang="id-ID" sz="2400" dirty="0" smtClean="0"/>
              <a:t>Berikut </a:t>
            </a:r>
            <a:r>
              <a:rPr lang="id-ID" sz="2400" dirty="0"/>
              <a:t>adalah tabel distribusi frekuensi dari  tingkat profitabilitas (dalam </a:t>
            </a:r>
            <a:r>
              <a:rPr lang="id-ID" sz="2400" dirty="0" smtClean="0"/>
              <a:t>%) </a:t>
            </a:r>
            <a:r>
              <a:rPr lang="id-ID" sz="2400" dirty="0"/>
              <a:t>dari 200 perusahaan di sektor perdagangan di Indonesia pada tahun 2007.</a:t>
            </a:r>
          </a:p>
          <a:p>
            <a:r>
              <a:rPr lang="id-ID" sz="2400" dirty="0"/>
              <a:t>	</a:t>
            </a:r>
          </a:p>
          <a:p>
            <a:r>
              <a:rPr lang="id-ID" sz="2000" dirty="0" smtClean="0"/>
              <a:t>Kisaran </a:t>
            </a:r>
            <a:r>
              <a:rPr lang="id-ID" sz="2000" dirty="0"/>
              <a:t>Tingkat Profitabilitas	Jumlah Perusahaan</a:t>
            </a:r>
          </a:p>
          <a:p>
            <a:r>
              <a:rPr lang="id-ID" sz="2000" dirty="0" smtClean="0"/>
              <a:t>	20–30 </a:t>
            </a:r>
            <a:r>
              <a:rPr lang="id-ID" sz="2000" dirty="0"/>
              <a:t>	</a:t>
            </a:r>
            <a:r>
              <a:rPr lang="id-ID" sz="2000" dirty="0" smtClean="0"/>
              <a:t>			12</a:t>
            </a:r>
            <a:endParaRPr lang="id-ID" sz="2000" dirty="0"/>
          </a:p>
          <a:p>
            <a:r>
              <a:rPr lang="id-ID" sz="2000" dirty="0" smtClean="0"/>
              <a:t>	30–40 </a:t>
            </a:r>
            <a:r>
              <a:rPr lang="id-ID" sz="2000" dirty="0"/>
              <a:t>	</a:t>
            </a:r>
            <a:r>
              <a:rPr lang="id-ID" sz="2000" dirty="0" smtClean="0"/>
              <a:t>			25</a:t>
            </a:r>
            <a:endParaRPr lang="id-ID" sz="2000" dirty="0"/>
          </a:p>
          <a:p>
            <a:r>
              <a:rPr lang="id-ID" sz="2000" dirty="0" smtClean="0"/>
              <a:t>	40–50 </a:t>
            </a:r>
            <a:r>
              <a:rPr lang="id-ID" sz="2000" dirty="0"/>
              <a:t>	</a:t>
            </a:r>
            <a:r>
              <a:rPr lang="id-ID" sz="2000" dirty="0" smtClean="0"/>
              <a:t>			51</a:t>
            </a:r>
            <a:endParaRPr lang="id-ID" sz="2000" dirty="0"/>
          </a:p>
          <a:p>
            <a:r>
              <a:rPr lang="id-ID" sz="2000" dirty="0" smtClean="0"/>
              <a:t>	50–60 </a:t>
            </a:r>
            <a:r>
              <a:rPr lang="id-ID" sz="2000" dirty="0"/>
              <a:t>	</a:t>
            </a:r>
            <a:r>
              <a:rPr lang="id-ID" sz="2000" dirty="0" smtClean="0"/>
              <a:t>			80</a:t>
            </a:r>
            <a:endParaRPr lang="id-ID" sz="2000" dirty="0"/>
          </a:p>
          <a:p>
            <a:r>
              <a:rPr lang="id-ID" sz="2000" dirty="0" smtClean="0"/>
              <a:t>	60–70 </a:t>
            </a:r>
            <a:r>
              <a:rPr lang="id-ID" sz="2000" dirty="0"/>
              <a:t>	</a:t>
            </a:r>
            <a:r>
              <a:rPr lang="id-ID" sz="2000" dirty="0" smtClean="0"/>
              <a:t>			20</a:t>
            </a:r>
            <a:endParaRPr lang="id-ID" sz="2000" dirty="0"/>
          </a:p>
          <a:p>
            <a:r>
              <a:rPr lang="id-ID" sz="2000" dirty="0"/>
              <a:t>    </a:t>
            </a:r>
            <a:r>
              <a:rPr lang="id-ID" sz="2000" dirty="0" smtClean="0"/>
              <a:t>	&gt;</a:t>
            </a:r>
            <a:r>
              <a:rPr lang="id-ID" sz="2000" dirty="0"/>
              <a:t>70	</a:t>
            </a:r>
            <a:r>
              <a:rPr lang="id-ID" sz="2000" dirty="0" smtClean="0"/>
              <a:t>		</a:t>
            </a:r>
            <a:r>
              <a:rPr lang="id-ID" sz="2000" smtClean="0"/>
              <a:t>	12</a:t>
            </a:r>
          </a:p>
          <a:p>
            <a:endParaRPr lang="id-ID" sz="2000" dirty="0"/>
          </a:p>
          <a:p>
            <a:r>
              <a:rPr lang="id-ID" sz="2400" dirty="0" smtClean="0"/>
              <a:t>a</a:t>
            </a:r>
            <a:r>
              <a:rPr lang="id-ID" sz="2400" dirty="0"/>
              <a:t>.	Berapa selang kelas?</a:t>
            </a:r>
          </a:p>
          <a:p>
            <a:r>
              <a:rPr lang="id-ID" sz="2400" dirty="0"/>
              <a:t>b.	Berapa batas bawah kelas?</a:t>
            </a:r>
          </a:p>
          <a:p>
            <a:r>
              <a:rPr lang="id-ID" sz="2400" dirty="0"/>
              <a:t>c.	Berapa nilai tepi bawah kelas?</a:t>
            </a:r>
          </a:p>
          <a:p>
            <a:r>
              <a:rPr lang="id-ID" sz="2400" dirty="0"/>
              <a:t>d.	Berapa frekuensi relatif dari kelas terbawah?</a:t>
            </a:r>
          </a:p>
        </p:txBody>
      </p:sp>
    </p:spTree>
    <p:extLst>
      <p:ext uri="{BB962C8B-B14F-4D97-AF65-F5344CB8AC3E}">
        <p14:creationId xmlns:p14="http://schemas.microsoft.com/office/powerpoint/2010/main" val="403775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04800"/>
            <a:ext cx="838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Font typeface="+mj-lt"/>
              <a:buAutoNum type="alphaL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30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– 20 = 10, interval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kelas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10.</a:t>
            </a:r>
            <a:endParaRPr lang="id-ID" sz="28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lphaLcPeriod"/>
            </a:pPr>
            <a:endParaRPr lang="id-ID" sz="28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lphaLcPeriod"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Batas </a:t>
            </a:r>
            <a:r>
              <a:rPr lang="es-ES" sz="2800" dirty="0" err="1">
                <a:latin typeface="Arial" pitchFamily="34" charset="0"/>
                <a:cs typeface="Arial" pitchFamily="34" charset="0"/>
              </a:rPr>
              <a:t>kelas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>
                <a:latin typeface="Arial" pitchFamily="34" charset="0"/>
                <a:cs typeface="Arial" pitchFamily="34" charset="0"/>
              </a:rPr>
              <a:t>bawah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>
                <a:latin typeface="Arial" pitchFamily="34" charset="0"/>
                <a:cs typeface="Arial" pitchFamily="34" charset="0"/>
              </a:rPr>
              <a:t>nilai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>
                <a:latin typeface="Arial" pitchFamily="34" charset="0"/>
                <a:cs typeface="Arial" pitchFamily="34" charset="0"/>
              </a:rPr>
              <a:t>terendah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>
                <a:latin typeface="Arial" pitchFamily="34" charset="0"/>
                <a:cs typeface="Arial" pitchFamily="34" charset="0"/>
              </a:rPr>
              <a:t>kelas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s-ES" sz="2800" dirty="0" err="1">
                <a:latin typeface="Arial" pitchFamily="34" charset="0"/>
                <a:cs typeface="Arial" pitchFamily="34" charset="0"/>
              </a:rPr>
              <a:t>yaitu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 20, 30, 40, 50, 60, dan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70.</a:t>
            </a:r>
            <a:endParaRPr lang="id-ID" sz="28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lphaLcPeriod"/>
            </a:pPr>
            <a:endParaRPr lang="id-ID" sz="28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lphaLcPeriod"/>
            </a:pP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Nilai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>
                <a:latin typeface="Arial" pitchFamily="34" charset="0"/>
                <a:cs typeface="Arial" pitchFamily="34" charset="0"/>
              </a:rPr>
              <a:t>tepi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>
                <a:latin typeface="Arial" pitchFamily="34" charset="0"/>
                <a:cs typeface="Arial" pitchFamily="34" charset="0"/>
              </a:rPr>
              <a:t>kelas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>
                <a:latin typeface="Arial" pitchFamily="34" charset="0"/>
                <a:cs typeface="Arial" pitchFamily="34" charset="0"/>
              </a:rPr>
              <a:t>bawah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 batas </a:t>
            </a:r>
            <a:r>
              <a:rPr lang="es-ES" sz="2800" dirty="0" err="1">
                <a:latin typeface="Arial" pitchFamily="34" charset="0"/>
                <a:cs typeface="Arial" pitchFamily="34" charset="0"/>
              </a:rPr>
              <a:t>kelas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>
                <a:latin typeface="Arial" pitchFamily="34" charset="0"/>
                <a:cs typeface="Arial" pitchFamily="34" charset="0"/>
              </a:rPr>
              <a:t>bawah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 – </a:t>
            </a:r>
            <a:r>
              <a:rPr lang="id-ID" sz="2800" dirty="0" smtClean="0">
                <a:latin typeface="Arial" pitchFamily="34" charset="0"/>
                <a:cs typeface="Arial" pitchFamily="34" charset="0"/>
              </a:rPr>
              <a:t>0,5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; </a:t>
            </a:r>
            <a:r>
              <a:rPr lang="es-ES" sz="2800" dirty="0" err="1">
                <a:latin typeface="Arial" pitchFamily="34" charset="0"/>
                <a:cs typeface="Arial" pitchFamily="34" charset="0"/>
              </a:rPr>
              <a:t>jadi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s-ES" sz="2800" dirty="0" err="1">
                <a:latin typeface="Arial" pitchFamily="34" charset="0"/>
                <a:cs typeface="Arial" pitchFamily="34" charset="0"/>
              </a:rPr>
              <a:t>nilai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>
                <a:latin typeface="Arial" pitchFamily="34" charset="0"/>
                <a:cs typeface="Arial" pitchFamily="34" charset="0"/>
              </a:rPr>
              <a:t>tepi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>
                <a:latin typeface="Arial" pitchFamily="34" charset="0"/>
                <a:cs typeface="Arial" pitchFamily="34" charset="0"/>
              </a:rPr>
              <a:t>kelas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>
                <a:latin typeface="Arial" pitchFamily="34" charset="0"/>
                <a:cs typeface="Arial" pitchFamily="34" charset="0"/>
              </a:rPr>
              <a:t>bawah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adalah</a:t>
            </a:r>
            <a:endParaRPr lang="id-ID" sz="28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id-ID" sz="28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lvl="0"/>
            <a:r>
              <a:rPr lang="id-ID" sz="2800" dirty="0">
                <a:latin typeface="Arial" pitchFamily="34" charset="0"/>
                <a:cs typeface="Arial" pitchFamily="34" charset="0"/>
              </a:rPr>
              <a:t>	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19,5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; 29,5; 39,5; 49,5; 59,5; dan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69,5.</a:t>
            </a:r>
            <a:endParaRPr lang="id-ID" sz="28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lphaLcPeriod"/>
            </a:pPr>
            <a:endParaRPr lang="id-ID" sz="28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lphaLcPeriod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Frekuensi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relatif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kelas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terbawah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= (12/200) × 100 = 6%.</a:t>
            </a:r>
            <a:endParaRPr lang="id-ID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53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337791"/>
              </p:ext>
            </p:extLst>
          </p:nvPr>
        </p:nvGraphicFramePr>
        <p:xfrm>
          <a:off x="457200" y="1295400"/>
          <a:ext cx="7162799" cy="25908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16659"/>
                <a:gridCol w="2323070"/>
                <a:gridCol w="2323070"/>
              </a:tblGrid>
              <a:tr h="287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Kisaran Gaji Harian</a:t>
                      </a:r>
                      <a:endParaRPr lang="id-ID" sz="10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Jumlah Pegawai</a:t>
                      </a:r>
                      <a:endParaRPr lang="id-ID" sz="10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Kumulatif</a:t>
                      </a:r>
                      <a:endParaRPr lang="id-ID" sz="10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7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20–30</a:t>
                      </a:r>
                      <a:endParaRPr lang="id-ID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5720"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id-ID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5720"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id-ID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7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30–40</a:t>
                      </a:r>
                      <a:endParaRPr lang="id-ID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5720"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</a:t>
                      </a:r>
                      <a:endParaRPr lang="id-ID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5720"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24</a:t>
                      </a:r>
                      <a:endParaRPr lang="id-ID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7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40–50</a:t>
                      </a:r>
                      <a:endParaRPr lang="id-ID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5720"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41</a:t>
                      </a:r>
                      <a:endParaRPr lang="id-ID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5720"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65</a:t>
                      </a:r>
                      <a:endParaRPr lang="id-ID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7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50–60</a:t>
                      </a:r>
                      <a:endParaRPr lang="id-ID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5720"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44</a:t>
                      </a:r>
                      <a:endParaRPr lang="id-ID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5720"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109</a:t>
                      </a:r>
                      <a:endParaRPr lang="id-ID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7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60–70</a:t>
                      </a:r>
                      <a:endParaRPr lang="id-ID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5720"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29</a:t>
                      </a:r>
                      <a:endParaRPr lang="id-ID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5720"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138</a:t>
                      </a:r>
                      <a:endParaRPr lang="id-ID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7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70–80</a:t>
                      </a:r>
                      <a:endParaRPr lang="id-ID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5720"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</a:t>
                      </a:r>
                      <a:endParaRPr lang="id-ID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5720"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154</a:t>
                      </a:r>
                      <a:endParaRPr lang="id-ID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7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80–90</a:t>
                      </a:r>
                      <a:endParaRPr lang="id-ID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5720"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id-ID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5720"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156</a:t>
                      </a:r>
                      <a:endParaRPr lang="id-ID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7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90–100</a:t>
                      </a:r>
                      <a:endParaRPr lang="id-ID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5720"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id-ID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5720"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160</a:t>
                      </a:r>
                      <a:endParaRPr lang="id-ID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39152" y="152400"/>
            <a:ext cx="8534400" cy="5847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id-ID" sz="2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Soal 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es-E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Berikut</a:t>
            </a: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ini</a:t>
            </a: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adalah</a:t>
            </a: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gaji</a:t>
            </a: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harian</a:t>
            </a: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160 </a:t>
            </a:r>
            <a:r>
              <a:rPr kumimoji="0" lang="es-E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pegawai</a:t>
            </a: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pada PT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Total Finance,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tahun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2007.</a:t>
            </a:r>
            <a:endParaRPr kumimoji="0" lang="id-ID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id-ID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lang="id-ID" sz="2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kumimoji="0" lang="id-ID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lang="id-ID" sz="2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kumimoji="0" lang="id-ID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lang="id-ID" sz="2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kumimoji="0" lang="id-ID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kumimoji="0" lang="id-ID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eriod"/>
              <a:tabLst>
                <a:tab pos="914400" algn="l"/>
              </a:tabLst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Perusahaan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akan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meningkatkan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gaji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bagi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karyawan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dengan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gaji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harian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id-ID" sz="2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25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%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terendah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berapa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gaji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maksimal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yang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dapat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ditingkatkan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</a:t>
            </a:r>
            <a:endParaRPr lang="id-ID" sz="2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eriod"/>
              <a:tabLst>
                <a:tab pos="914400" algn="l"/>
              </a:tabLst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Sehubungan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dengan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program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efisiensi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maka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bagi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id-ID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15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%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dari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karyawan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harian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dengan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gaji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tertinggi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akan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dijadikan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karyawan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tetap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berapa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gaji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minimal yang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termasuk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dalam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kelompok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</a:t>
            </a:r>
            <a:r>
              <a:rPr kumimoji="0" lang="id-ID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1635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348" y="474344"/>
            <a:ext cx="838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65125" algn="l"/>
              </a:tabLs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a.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 Dari soal tersebut maka dapat dicari P25.</a:t>
            </a:r>
            <a:endParaRPr lang="id-ID" sz="2000" dirty="0">
              <a:latin typeface="Arial" pitchFamily="34" charset="0"/>
              <a:cs typeface="Arial" pitchFamily="34" charset="0"/>
            </a:endParaRPr>
          </a:p>
          <a:p>
            <a:pPr>
              <a:tabLst>
                <a:tab pos="365125" algn="l"/>
              </a:tabLst>
            </a:pPr>
            <a:r>
              <a:rPr lang="id-ID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Letak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P2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= (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x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n)/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100</a:t>
            </a:r>
            <a:endParaRPr lang="id-ID" sz="2000" dirty="0" smtClean="0">
              <a:latin typeface="Arial" pitchFamily="34" charset="0"/>
              <a:cs typeface="Arial" pitchFamily="34" charset="0"/>
            </a:endParaRPr>
          </a:p>
          <a:p>
            <a:pPr>
              <a:tabLst>
                <a:tab pos="365125" algn="l"/>
              </a:tabLst>
            </a:pPr>
            <a:r>
              <a:rPr lang="id-ID" sz="2000" dirty="0">
                <a:latin typeface="Arial" pitchFamily="34" charset="0"/>
                <a:cs typeface="Arial" pitchFamily="34" charset="0"/>
              </a:rPr>
              <a:t>	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x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160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)/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100</a:t>
            </a:r>
            <a:endParaRPr lang="id-ID" sz="2000" dirty="0" smtClean="0">
              <a:latin typeface="Arial" pitchFamily="34" charset="0"/>
              <a:cs typeface="Arial" pitchFamily="34" charset="0"/>
            </a:endParaRPr>
          </a:p>
          <a:p>
            <a:pPr>
              <a:tabLst>
                <a:tab pos="365125" algn="l"/>
              </a:tabLst>
            </a:pPr>
            <a:r>
              <a:rPr lang="id-ID" sz="2000" dirty="0">
                <a:latin typeface="Arial" pitchFamily="34" charset="0"/>
                <a:cs typeface="Arial" pitchFamily="34" charset="0"/>
              </a:rPr>
              <a:t>	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 40</a:t>
            </a:r>
            <a:endParaRPr lang="id-ID" sz="2000" dirty="0">
              <a:latin typeface="Arial" pitchFamily="34" charset="0"/>
              <a:cs typeface="Arial" pitchFamily="34" charset="0"/>
            </a:endParaRPr>
          </a:p>
          <a:p>
            <a:pPr>
              <a:tabLst>
                <a:tab pos="365125" algn="l"/>
              </a:tabLst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Jadi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P2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terletak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kelas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ke-3</a:t>
            </a:r>
            <a:endParaRPr lang="id-ID" sz="2000" dirty="0">
              <a:latin typeface="Arial" pitchFamily="34" charset="0"/>
              <a:cs typeface="Arial" pitchFamily="34" charset="0"/>
            </a:endParaRPr>
          </a:p>
          <a:p>
            <a:pPr>
              <a:tabLst>
                <a:tab pos="365125" algn="l"/>
              </a:tabLst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P2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39,5 +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[(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40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– 24)/41] × 10 </a:t>
            </a:r>
            <a:endParaRPr lang="id-ID" sz="2000" dirty="0" smtClean="0">
              <a:latin typeface="Arial" pitchFamily="34" charset="0"/>
              <a:cs typeface="Arial" pitchFamily="34" charset="0"/>
            </a:endParaRPr>
          </a:p>
          <a:p>
            <a:pPr>
              <a:tabLst>
                <a:tab pos="365125" algn="l"/>
              </a:tabLst>
            </a:pPr>
            <a:r>
              <a:rPr lang="id-ID" sz="2000" dirty="0">
                <a:latin typeface="Arial" pitchFamily="34" charset="0"/>
                <a:cs typeface="Arial" pitchFamily="34" charset="0"/>
              </a:rPr>
              <a:t>	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= 3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9,5+3,90</a:t>
            </a:r>
          </a:p>
          <a:p>
            <a:pPr>
              <a:tabLst>
                <a:tab pos="365125" algn="l"/>
              </a:tabLst>
            </a:pPr>
            <a:r>
              <a:rPr lang="id-ID" sz="2000" dirty="0">
                <a:latin typeface="Arial" pitchFamily="34" charset="0"/>
                <a:cs typeface="Arial" pitchFamily="34" charset="0"/>
              </a:rPr>
              <a:t>	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			= 43,40</a:t>
            </a:r>
          </a:p>
          <a:p>
            <a:pPr>
              <a:tabLst>
                <a:tab pos="365125" algn="l"/>
              </a:tabLst>
            </a:pPr>
            <a:r>
              <a:rPr lang="id-ID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Jadi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gaji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dinaikkan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sampai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3,40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ribu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per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harinya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  <a:endParaRPr lang="id-ID" sz="2000" dirty="0">
              <a:latin typeface="Arial" pitchFamily="34" charset="0"/>
              <a:cs typeface="Arial" pitchFamily="34" charset="0"/>
            </a:endParaRPr>
          </a:p>
          <a:p>
            <a:pPr>
              <a:tabLst>
                <a:tab pos="365125" algn="l"/>
              </a:tabLst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 </a:t>
            </a:r>
            <a:endParaRPr lang="id-ID" sz="2000" dirty="0">
              <a:latin typeface="Arial" pitchFamily="34" charset="0"/>
              <a:cs typeface="Arial" pitchFamily="34" charset="0"/>
            </a:endParaRPr>
          </a:p>
          <a:p>
            <a:pPr>
              <a:tabLst>
                <a:tab pos="365125" algn="l"/>
                <a:tab pos="1082675" algn="l"/>
              </a:tabLst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	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Letak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5 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= (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8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)/100 </a:t>
            </a:r>
            <a:endParaRPr lang="id-ID" sz="2000" dirty="0" smtClean="0">
              <a:latin typeface="Arial" pitchFamily="34" charset="0"/>
              <a:cs typeface="Arial" pitchFamily="34" charset="0"/>
            </a:endParaRPr>
          </a:p>
          <a:p>
            <a:pPr>
              <a:tabLst>
                <a:tab pos="365125" algn="l"/>
                <a:tab pos="1082675" algn="l"/>
              </a:tabLst>
            </a:pPr>
            <a:r>
              <a:rPr lang="id-ID" sz="2000" dirty="0">
                <a:latin typeface="Arial" pitchFamily="34" charset="0"/>
                <a:cs typeface="Arial" pitchFamily="34" charset="0"/>
              </a:rPr>
              <a:t>	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= (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8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160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)/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100</a:t>
            </a:r>
            <a:endParaRPr lang="id-ID" sz="2000" dirty="0" smtClean="0">
              <a:latin typeface="Arial" pitchFamily="34" charset="0"/>
              <a:cs typeface="Arial" pitchFamily="34" charset="0"/>
            </a:endParaRPr>
          </a:p>
          <a:p>
            <a:pPr>
              <a:tabLst>
                <a:tab pos="365125" algn="l"/>
                <a:tab pos="1082675" algn="l"/>
              </a:tabLst>
            </a:pPr>
            <a:r>
              <a:rPr lang="id-ID" sz="2000" dirty="0">
                <a:latin typeface="Arial" pitchFamily="34" charset="0"/>
                <a:cs typeface="Arial" pitchFamily="34" charset="0"/>
              </a:rPr>
              <a:t>	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136</a:t>
            </a:r>
            <a:endParaRPr lang="id-ID" sz="2000" dirty="0">
              <a:latin typeface="Arial" pitchFamily="34" charset="0"/>
              <a:cs typeface="Arial" pitchFamily="34" charset="0"/>
            </a:endParaRPr>
          </a:p>
          <a:p>
            <a:pPr>
              <a:tabLst>
                <a:tab pos="365125" algn="l"/>
                <a:tab pos="1082675" algn="l"/>
              </a:tabLst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	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Nilai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5 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5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9,5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[(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136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– 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109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)/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29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]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× 10 </a:t>
            </a:r>
            <a:endParaRPr lang="id-ID" sz="2000" dirty="0" smtClean="0">
              <a:latin typeface="Arial" pitchFamily="34" charset="0"/>
              <a:cs typeface="Arial" pitchFamily="34" charset="0"/>
            </a:endParaRPr>
          </a:p>
          <a:p>
            <a:pPr>
              <a:tabLst>
                <a:tab pos="365125" algn="l"/>
                <a:tab pos="1082675" algn="l"/>
              </a:tabLst>
            </a:pPr>
            <a:r>
              <a:rPr lang="id-ID" sz="2000" dirty="0">
                <a:latin typeface="Arial" pitchFamily="34" charset="0"/>
                <a:cs typeface="Arial" pitchFamily="34" charset="0"/>
              </a:rPr>
              <a:t>	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= 5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9,5 + 9,31</a:t>
            </a:r>
          </a:p>
          <a:p>
            <a:pPr>
              <a:tabLst>
                <a:tab pos="365125" algn="l"/>
                <a:tab pos="1082675" algn="l"/>
              </a:tabLst>
            </a:pPr>
            <a:r>
              <a:rPr lang="id-ID" sz="2000" dirty="0">
                <a:latin typeface="Arial" pitchFamily="34" charset="0"/>
                <a:cs typeface="Arial" pitchFamily="34" charset="0"/>
              </a:rPr>
              <a:t>	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		= 68,81</a:t>
            </a:r>
            <a:endParaRPr lang="id-ID" sz="2000" dirty="0">
              <a:latin typeface="Arial" pitchFamily="34" charset="0"/>
              <a:cs typeface="Arial" pitchFamily="34" charset="0"/>
            </a:endParaRPr>
          </a:p>
          <a:p>
            <a:pPr>
              <a:tabLst>
                <a:tab pos="365125" algn="l"/>
                <a:tab pos="1082675" algn="l"/>
              </a:tabLst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Jadi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karyawan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harian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mempunyai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gaji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atas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68,81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ribu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per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harinya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diangkat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menjadi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pegawai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tetap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  <a:endParaRPr lang="id-ID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65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B36F12-BFEF-45E8-80EA-9300F3F60337}" type="slidenum">
              <a:rPr lang="en-US"/>
              <a:pPr/>
              <a:t>4</a:t>
            </a:fld>
            <a:endParaRPr lang="en-US"/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838200" y="1066800"/>
            <a:ext cx="739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chemeClr val="accent1"/>
                </a:solidFill>
                <a:latin typeface="Tahoma" pitchFamily="34" charset="0"/>
              </a:rPr>
              <a:t>PENGANTAR</a:t>
            </a:r>
            <a:endParaRPr lang="en-US" sz="2800" dirty="0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221" name="Text Box 22"/>
          <p:cNvSpPr txBox="1">
            <a:spLocks noChangeArrowheads="1"/>
          </p:cNvSpPr>
          <p:nvPr/>
        </p:nvSpPr>
        <p:spPr bwMode="auto">
          <a:xfrm>
            <a:off x="723900" y="2286000"/>
            <a:ext cx="76962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6238" indent="-376238" eaLnBrk="1" hangingPunct="1"/>
            <a:r>
              <a:rPr lang="en-US" sz="2400" b="1" dirty="0" err="1">
                <a:solidFill>
                  <a:schemeClr val="accent1"/>
                </a:solidFill>
                <a:latin typeface="Tahoma" pitchFamily="34" charset="0"/>
                <a:cs typeface="Arial" charset="0"/>
              </a:rPr>
              <a:t>Ukuran</a:t>
            </a:r>
            <a:r>
              <a:rPr lang="en-US" sz="2400" b="1" dirty="0">
                <a:solidFill>
                  <a:schemeClr val="accent1"/>
                </a:solidFill>
                <a:latin typeface="Tahoma" pitchFamily="34" charset="0"/>
                <a:cs typeface="Arial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ahoma" pitchFamily="34" charset="0"/>
                <a:cs typeface="Arial" charset="0"/>
              </a:rPr>
              <a:t>Penyebaran</a:t>
            </a:r>
            <a:r>
              <a:rPr lang="en-US" sz="2400" dirty="0">
                <a:cs typeface="Arial" charset="0"/>
              </a:rPr>
              <a:t> </a:t>
            </a:r>
          </a:p>
          <a:p>
            <a:pPr marL="376238" indent="-376238" eaLnBrk="1" hangingPunct="1">
              <a:buFontTx/>
              <a:buChar char="•"/>
            </a:pPr>
            <a:r>
              <a:rPr lang="en-US" sz="2400" dirty="0" err="1">
                <a:latin typeface="Tahoma" pitchFamily="34" charset="0"/>
                <a:cs typeface="Arial" charset="0"/>
              </a:rPr>
              <a:t>Suatu</a:t>
            </a:r>
            <a:r>
              <a:rPr lang="en-US" sz="2400" dirty="0">
                <a:latin typeface="Tahoma" pitchFamily="34" charset="0"/>
                <a:cs typeface="Arial" charset="0"/>
              </a:rPr>
              <a:t> </a:t>
            </a:r>
            <a:r>
              <a:rPr lang="en-US" sz="2400" dirty="0" err="1">
                <a:latin typeface="Tahoma" pitchFamily="34" charset="0"/>
                <a:cs typeface="Arial" charset="0"/>
              </a:rPr>
              <a:t>ukuran</a:t>
            </a:r>
            <a:r>
              <a:rPr lang="en-US" sz="2400" dirty="0">
                <a:latin typeface="Tahoma" pitchFamily="34" charset="0"/>
                <a:cs typeface="Arial" charset="0"/>
              </a:rPr>
              <a:t> </a:t>
            </a:r>
            <a:r>
              <a:rPr lang="en-US" sz="2400" dirty="0" err="1">
                <a:latin typeface="Tahoma" pitchFamily="34" charset="0"/>
                <a:cs typeface="Arial" charset="0"/>
              </a:rPr>
              <a:t>baik</a:t>
            </a:r>
            <a:r>
              <a:rPr lang="en-US" sz="2400" dirty="0">
                <a:latin typeface="Tahoma" pitchFamily="34" charset="0"/>
                <a:cs typeface="Arial" charset="0"/>
              </a:rPr>
              <a:t> parameter </a:t>
            </a:r>
            <a:r>
              <a:rPr lang="en-US" sz="2400" dirty="0" err="1">
                <a:latin typeface="Tahoma" pitchFamily="34" charset="0"/>
                <a:cs typeface="Arial" charset="0"/>
              </a:rPr>
              <a:t>atau</a:t>
            </a:r>
            <a:r>
              <a:rPr lang="en-US" sz="2400" dirty="0">
                <a:latin typeface="Tahoma" pitchFamily="34" charset="0"/>
                <a:cs typeface="Arial" charset="0"/>
              </a:rPr>
              <a:t> </a:t>
            </a:r>
            <a:r>
              <a:rPr lang="en-US" sz="2400" dirty="0" err="1">
                <a:latin typeface="Tahoma" pitchFamily="34" charset="0"/>
                <a:cs typeface="Arial" charset="0"/>
              </a:rPr>
              <a:t>statistik</a:t>
            </a:r>
            <a:r>
              <a:rPr lang="en-US" sz="2400" dirty="0">
                <a:latin typeface="Tahoma" pitchFamily="34" charset="0"/>
                <a:cs typeface="Arial" charset="0"/>
              </a:rPr>
              <a:t> </a:t>
            </a:r>
            <a:r>
              <a:rPr lang="en-US" sz="2400" dirty="0" err="1">
                <a:latin typeface="Tahoma" pitchFamily="34" charset="0"/>
                <a:cs typeface="Arial" charset="0"/>
              </a:rPr>
              <a:t>untuk</a:t>
            </a:r>
            <a:r>
              <a:rPr lang="en-US" sz="2400" dirty="0">
                <a:latin typeface="Tahoma" pitchFamily="34" charset="0"/>
                <a:cs typeface="Arial" charset="0"/>
              </a:rPr>
              <a:t> </a:t>
            </a:r>
            <a:r>
              <a:rPr lang="en-US" sz="2400" dirty="0" err="1">
                <a:latin typeface="Tahoma" pitchFamily="34" charset="0"/>
                <a:cs typeface="Arial" charset="0"/>
              </a:rPr>
              <a:t>mengetahui</a:t>
            </a:r>
            <a:r>
              <a:rPr lang="en-US" sz="2400" dirty="0">
                <a:latin typeface="Tahoma" pitchFamily="34" charset="0"/>
                <a:cs typeface="Arial" charset="0"/>
              </a:rPr>
              <a:t> </a:t>
            </a:r>
            <a:r>
              <a:rPr lang="en-US" sz="2400" dirty="0" err="1">
                <a:latin typeface="Tahoma" pitchFamily="34" charset="0"/>
                <a:cs typeface="Arial" charset="0"/>
              </a:rPr>
              <a:t>seberapa</a:t>
            </a:r>
            <a:r>
              <a:rPr lang="en-US" sz="2400" dirty="0">
                <a:latin typeface="Tahoma" pitchFamily="34" charset="0"/>
                <a:cs typeface="Arial" charset="0"/>
              </a:rPr>
              <a:t> </a:t>
            </a:r>
            <a:r>
              <a:rPr lang="en-US" sz="2400" dirty="0" err="1">
                <a:latin typeface="Tahoma" pitchFamily="34" charset="0"/>
                <a:cs typeface="Arial" charset="0"/>
              </a:rPr>
              <a:t>besar</a:t>
            </a:r>
            <a:r>
              <a:rPr lang="en-US" sz="2400" dirty="0">
                <a:latin typeface="Tahoma" pitchFamily="34" charset="0"/>
                <a:cs typeface="Arial" charset="0"/>
              </a:rPr>
              <a:t> </a:t>
            </a:r>
            <a:r>
              <a:rPr lang="en-US" sz="2400" dirty="0" err="1">
                <a:latin typeface="Tahoma" pitchFamily="34" charset="0"/>
                <a:cs typeface="Arial" charset="0"/>
              </a:rPr>
              <a:t>penyimpangan</a:t>
            </a:r>
            <a:r>
              <a:rPr lang="en-US" sz="2400" dirty="0">
                <a:latin typeface="Tahoma" pitchFamily="34" charset="0"/>
                <a:cs typeface="Arial" charset="0"/>
              </a:rPr>
              <a:t> data </a:t>
            </a:r>
            <a:r>
              <a:rPr lang="en-US" sz="2400" dirty="0" err="1">
                <a:latin typeface="Tahoma" pitchFamily="34" charset="0"/>
                <a:cs typeface="Arial" charset="0"/>
              </a:rPr>
              <a:t>dengan</a:t>
            </a:r>
            <a:r>
              <a:rPr lang="en-US" sz="2400" dirty="0">
                <a:latin typeface="Tahoma" pitchFamily="34" charset="0"/>
                <a:cs typeface="Arial" charset="0"/>
              </a:rPr>
              <a:t> </a:t>
            </a:r>
            <a:r>
              <a:rPr lang="en-US" sz="2400" dirty="0" err="1">
                <a:latin typeface="Tahoma" pitchFamily="34" charset="0"/>
                <a:cs typeface="Arial" charset="0"/>
              </a:rPr>
              <a:t>nilai</a:t>
            </a:r>
            <a:r>
              <a:rPr lang="en-US" sz="2400" dirty="0">
                <a:latin typeface="Tahoma" pitchFamily="34" charset="0"/>
                <a:cs typeface="Arial" charset="0"/>
              </a:rPr>
              <a:t> rata-rata </a:t>
            </a:r>
            <a:r>
              <a:rPr lang="en-US" sz="2400" dirty="0" err="1">
                <a:latin typeface="Tahoma" pitchFamily="34" charset="0"/>
                <a:cs typeface="Arial" charset="0"/>
              </a:rPr>
              <a:t>hitungnya</a:t>
            </a:r>
            <a:r>
              <a:rPr lang="en-US" sz="2400" dirty="0">
                <a:latin typeface="Tahoma" pitchFamily="34" charset="0"/>
                <a:cs typeface="Arial" charset="0"/>
              </a:rPr>
              <a:t>.</a:t>
            </a:r>
          </a:p>
          <a:p>
            <a:pPr marL="376238" indent="-376238" eaLnBrk="1" hangingPunct="1"/>
            <a:endParaRPr lang="en-US" sz="2400" dirty="0">
              <a:latin typeface="Tahoma" pitchFamily="34" charset="0"/>
              <a:cs typeface="Arial" charset="0"/>
            </a:endParaRPr>
          </a:p>
          <a:p>
            <a:pPr marL="376238" indent="-376238" eaLnBrk="1" hangingPunct="1">
              <a:buFontTx/>
              <a:buChar char="•"/>
            </a:pPr>
            <a:r>
              <a:rPr lang="en-US" sz="2400" dirty="0" err="1">
                <a:latin typeface="Tahoma" pitchFamily="34" charset="0"/>
                <a:cs typeface="Times New Roman" pitchFamily="18" charset="0"/>
              </a:rPr>
              <a:t>Ukuran</a:t>
            </a:r>
            <a:r>
              <a:rPr lang="en-US" sz="2400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ahoma" pitchFamily="34" charset="0"/>
                <a:cs typeface="Times New Roman" pitchFamily="18" charset="0"/>
              </a:rPr>
              <a:t>penyebaran</a:t>
            </a:r>
            <a:r>
              <a:rPr lang="en-US" sz="2400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ahoma" pitchFamily="34" charset="0"/>
                <a:cs typeface="Times New Roman" pitchFamily="18" charset="0"/>
              </a:rPr>
              <a:t>membantu</a:t>
            </a:r>
            <a:r>
              <a:rPr lang="en-US" sz="2400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ahoma" pitchFamily="34" charset="0"/>
                <a:cs typeface="Times New Roman" pitchFamily="18" charset="0"/>
              </a:rPr>
              <a:t>mengetahui</a:t>
            </a:r>
            <a:r>
              <a:rPr lang="en-US" sz="2400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ahoma" pitchFamily="34" charset="0"/>
                <a:cs typeface="Times New Roman" pitchFamily="18" charset="0"/>
              </a:rPr>
              <a:t>sejauh</a:t>
            </a:r>
            <a:r>
              <a:rPr lang="en-US" sz="2400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ahoma" pitchFamily="34" charset="0"/>
                <a:cs typeface="Times New Roman" pitchFamily="18" charset="0"/>
              </a:rPr>
              <a:t>mana</a:t>
            </a:r>
            <a:r>
              <a:rPr lang="en-US" sz="2400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ahoma" pitchFamily="34" charset="0"/>
                <a:cs typeface="Times New Roman" pitchFamily="18" charset="0"/>
              </a:rPr>
              <a:t>suatu</a:t>
            </a:r>
            <a:r>
              <a:rPr lang="en-US" sz="2400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ahoma" pitchFamily="34" charset="0"/>
                <a:cs typeface="Times New Roman" pitchFamily="18" charset="0"/>
              </a:rPr>
              <a:t>nilai</a:t>
            </a:r>
            <a:r>
              <a:rPr lang="en-US" sz="2400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ahoma" pitchFamily="34" charset="0"/>
                <a:cs typeface="Times New Roman" pitchFamily="18" charset="0"/>
              </a:rPr>
              <a:t>menyebar</a:t>
            </a:r>
            <a:r>
              <a:rPr lang="en-US" sz="2400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ahoma" pitchFamily="34" charset="0"/>
                <a:cs typeface="Times New Roman" pitchFamily="18" charset="0"/>
              </a:rPr>
              <a:t>dari</a:t>
            </a:r>
            <a:r>
              <a:rPr lang="en-US" sz="2400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ahoma" pitchFamily="34" charset="0"/>
                <a:cs typeface="Times New Roman" pitchFamily="18" charset="0"/>
              </a:rPr>
              <a:t>nilai</a:t>
            </a:r>
            <a:r>
              <a:rPr lang="en-US" sz="2400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ahoma" pitchFamily="34" charset="0"/>
                <a:cs typeface="Times New Roman" pitchFamily="18" charset="0"/>
              </a:rPr>
              <a:t>tengahnya</a:t>
            </a:r>
            <a:r>
              <a:rPr lang="en-US" sz="2400" dirty="0">
                <a:latin typeface="Tahoma" pitchFamily="34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ahoma" pitchFamily="34" charset="0"/>
                <a:cs typeface="Times New Roman" pitchFamily="18" charset="0"/>
              </a:rPr>
              <a:t>semakin</a:t>
            </a:r>
            <a:r>
              <a:rPr lang="en-US" sz="2400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ahoma" pitchFamily="34" charset="0"/>
                <a:cs typeface="Times New Roman" pitchFamily="18" charset="0"/>
              </a:rPr>
              <a:t>kecil</a:t>
            </a:r>
            <a:r>
              <a:rPr lang="en-US" sz="2400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ahoma" pitchFamily="34" charset="0"/>
                <a:cs typeface="Times New Roman" pitchFamily="18" charset="0"/>
              </a:rPr>
              <a:t>semakin</a:t>
            </a:r>
            <a:r>
              <a:rPr lang="en-US" sz="2400" dirty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ahoma" pitchFamily="34" charset="0"/>
                <a:cs typeface="Times New Roman" pitchFamily="18" charset="0"/>
              </a:rPr>
              <a:t>besar</a:t>
            </a:r>
            <a:r>
              <a:rPr lang="en-US" sz="2400" dirty="0">
                <a:latin typeface="Tahoma" pitchFamily="34" charset="0"/>
                <a:cs typeface="Times New Roman" pitchFamily="18" charset="0"/>
              </a:rPr>
              <a:t>.</a:t>
            </a:r>
          </a:p>
          <a:p>
            <a:pPr marL="376238" indent="-376238" eaLnBrk="1" hangingPunct="1"/>
            <a:endParaRPr lang="en-US" sz="2400" dirty="0"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9222" name="Text Box 23"/>
          <p:cNvSpPr txBox="1">
            <a:spLocks noChangeArrowheads="1"/>
          </p:cNvSpPr>
          <p:nvPr/>
        </p:nvSpPr>
        <p:spPr bwMode="auto">
          <a:xfrm>
            <a:off x="1295400" y="457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9223" name="Text Box 25"/>
          <p:cNvSpPr txBox="1">
            <a:spLocks noChangeArrowheads="1"/>
          </p:cNvSpPr>
          <p:nvPr/>
        </p:nvSpPr>
        <p:spPr bwMode="auto">
          <a:xfrm>
            <a:off x="609600" y="2286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Ukuran Penyebaran				                   Bab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12A713-C345-4622-A196-6006E01741E5}" type="slidenum">
              <a:rPr lang="en-US"/>
              <a:pPr/>
              <a:t>5</a:t>
            </a:fld>
            <a:endParaRPr lang="en-US"/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838200" y="1066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PENGGUNAAN UKURAN PENYEBARAN</a:t>
            </a:r>
            <a:endParaRPr lang="en-US" sz="2400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990600" y="2057400"/>
            <a:ext cx="76962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6238" indent="-376238" eaLnBrk="1" hangingPunct="1">
              <a:buFontTx/>
              <a:buChar char="•"/>
            </a:pPr>
            <a:r>
              <a:rPr lang="en-US" sz="2000" dirty="0" err="1" smtClean="0">
                <a:latin typeface="Tahoma" pitchFamily="34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imes New Roman" pitchFamily="18" charset="0"/>
              </a:rPr>
              <a:t>akhir</a:t>
            </a:r>
            <a:r>
              <a:rPr lang="en-US" sz="2000" dirty="0" smtClean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imes New Roman" pitchFamily="18" charset="0"/>
              </a:rPr>
              <a:t>tahun</a:t>
            </a:r>
            <a:r>
              <a:rPr lang="en-US" sz="2000" dirty="0" smtClean="0">
                <a:latin typeface="Tahoma" pitchFamily="34" charset="0"/>
                <a:cs typeface="Times New Roman" pitchFamily="18" charset="0"/>
              </a:rPr>
              <a:t> 2012 </a:t>
            </a:r>
            <a:r>
              <a:rPr lang="en-US" sz="2000" dirty="0" err="1" smtClean="0">
                <a:latin typeface="Tahoma" pitchFamily="34" charset="0"/>
                <a:cs typeface="Times New Roman" pitchFamily="18" charset="0"/>
              </a:rPr>
              <a:t>terdapat</a:t>
            </a:r>
            <a:r>
              <a:rPr lang="en-US" sz="2000" dirty="0" smtClean="0">
                <a:latin typeface="Tahoma" pitchFamily="34" charset="0"/>
                <a:cs typeface="Times New Roman" pitchFamily="18" charset="0"/>
              </a:rPr>
              <a:t> 11 operator </a:t>
            </a:r>
            <a:r>
              <a:rPr lang="en-US" sz="2000" dirty="0" err="1" smtClean="0">
                <a:latin typeface="Tahoma" pitchFamily="34" charset="0"/>
                <a:cs typeface="Times New Roman" pitchFamily="18" charset="0"/>
              </a:rPr>
              <a:t>seluler</a:t>
            </a:r>
            <a:r>
              <a:rPr lang="en-US" sz="2000" dirty="0" smtClean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ahoma" pitchFamily="34" charset="0"/>
                <a:cs typeface="Times New Roman" pitchFamily="18" charset="0"/>
              </a:rPr>
              <a:t> total </a:t>
            </a:r>
            <a:r>
              <a:rPr lang="en-US" sz="2000" dirty="0" err="1" smtClean="0">
                <a:latin typeface="Tahoma" pitchFamily="34" charset="0"/>
                <a:cs typeface="Times New Roman" pitchFamily="18" charset="0"/>
              </a:rPr>
              <a:t>jumlah</a:t>
            </a:r>
            <a:r>
              <a:rPr lang="en-US" sz="2000" dirty="0" smtClean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imes New Roman" pitchFamily="18" charset="0"/>
              </a:rPr>
              <a:t>pelanggan</a:t>
            </a:r>
            <a:r>
              <a:rPr lang="en-US" sz="2000" dirty="0" smtClean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imes New Roman" pitchFamily="18" charset="0"/>
              </a:rPr>
              <a:t>sekitar</a:t>
            </a:r>
            <a:r>
              <a:rPr lang="en-US" sz="2000" dirty="0" smtClean="0">
                <a:latin typeface="Tahoma" pitchFamily="34" charset="0"/>
                <a:cs typeface="Times New Roman" pitchFamily="18" charset="0"/>
              </a:rPr>
              <a:t> 385 </a:t>
            </a:r>
            <a:r>
              <a:rPr lang="en-US" sz="2000" dirty="0" err="1" smtClean="0">
                <a:latin typeface="Tahoma" pitchFamily="34" charset="0"/>
                <a:cs typeface="Times New Roman" pitchFamily="18" charset="0"/>
              </a:rPr>
              <a:t>juta</a:t>
            </a:r>
            <a:r>
              <a:rPr lang="en-US" sz="2000" dirty="0" smtClean="0">
                <a:latin typeface="Tahoma" pitchFamily="34" charset="0"/>
                <a:cs typeface="Times New Roman" pitchFamily="18" charset="0"/>
              </a:rPr>
              <a:t>.</a:t>
            </a:r>
          </a:p>
          <a:p>
            <a:pPr marL="376238" indent="-376238" eaLnBrk="1" hangingPunct="1"/>
            <a:endParaRPr lang="en-US" sz="2000" dirty="0" smtClean="0">
              <a:latin typeface="Tahoma" pitchFamily="34" charset="0"/>
              <a:cs typeface="Times New Roman" pitchFamily="18" charset="0"/>
            </a:endParaRPr>
          </a:p>
          <a:p>
            <a:pPr marL="376238" indent="-376238">
              <a:buFontTx/>
              <a:buChar char="•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Rata-rata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tingkat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inflasi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Indonesia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selama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tahun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2004–2012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adalah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7,3% per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tahun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76238" indent="-376238" eaLnBrk="1" hangingPunct="1"/>
            <a:endParaRPr lang="en-US" sz="2000" dirty="0">
              <a:latin typeface="Tahoma" pitchFamily="34" charset="0"/>
              <a:cs typeface="Times New Roman" pitchFamily="18" charset="0"/>
            </a:endParaRPr>
          </a:p>
          <a:p>
            <a:pPr marL="376238" indent="-376238" eaLnBrk="1" hangingPunct="1">
              <a:buFontTx/>
              <a:buChar char="•"/>
            </a:pPr>
            <a:r>
              <a:rPr lang="en-US" sz="2000" dirty="0" smtClean="0">
                <a:latin typeface="Tahoma" pitchFamily="34" charset="0"/>
                <a:cs typeface="Times New Roman" pitchFamily="18" charset="0"/>
              </a:rPr>
              <a:t>Rata-rata </a:t>
            </a:r>
            <a:r>
              <a:rPr lang="en-US" sz="2000" dirty="0" err="1" smtClean="0">
                <a:latin typeface="Tahoma" pitchFamily="34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imes New Roman" pitchFamily="18" charset="0"/>
              </a:rPr>
              <a:t>saham</a:t>
            </a:r>
            <a:r>
              <a:rPr lang="en-US" sz="2000" dirty="0" smtClean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ahoma" pitchFamily="34" charset="0"/>
                <a:cs typeface="Times New Roman" pitchFamily="18" charset="0"/>
              </a:rPr>
              <a:t> 13 </a:t>
            </a:r>
            <a:r>
              <a:rPr lang="en-US" sz="2000" dirty="0" err="1" smtClean="0">
                <a:latin typeface="Tahoma" pitchFamily="34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imes New Roman" pitchFamily="18" charset="0"/>
              </a:rPr>
              <a:t>pertambangan</a:t>
            </a:r>
            <a:r>
              <a:rPr lang="en-US" sz="2000" dirty="0" smtClean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imes New Roman" pitchFamily="18" charset="0"/>
              </a:rPr>
              <a:t>utama</a:t>
            </a:r>
            <a:r>
              <a:rPr lang="en-US" sz="2000" dirty="0" smtClean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ahoma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ahoma" pitchFamily="34" charset="0"/>
                <a:cs typeface="Times New Roman" pitchFamily="18" charset="0"/>
              </a:rPr>
              <a:t>bulan</a:t>
            </a:r>
            <a:r>
              <a:rPr lang="en-US" sz="2000" dirty="0" smtClean="0">
                <a:latin typeface="Tahoma" pitchFamily="34" charset="0"/>
                <a:cs typeface="Times New Roman" pitchFamily="18" charset="0"/>
              </a:rPr>
              <a:t> November 2013 </a:t>
            </a:r>
            <a:r>
              <a:rPr lang="en-US" sz="2000" dirty="0" err="1" smtClean="0">
                <a:latin typeface="Tahoma" pitchFamily="34" charset="0"/>
                <a:cs typeface="Times New Roman" pitchFamily="18" charset="0"/>
              </a:rPr>
              <a:t>sebesar</a:t>
            </a:r>
            <a:r>
              <a:rPr lang="en-US" sz="2000" dirty="0" smtClean="0">
                <a:latin typeface="Tahoma" pitchFamily="34" charset="0"/>
                <a:cs typeface="Times New Roman" pitchFamily="18" charset="0"/>
              </a:rPr>
              <a:t> Rp5.624 per </a:t>
            </a:r>
            <a:r>
              <a:rPr lang="en-US" sz="2000" dirty="0" err="1" smtClean="0">
                <a:latin typeface="Tahoma" pitchFamily="34" charset="0"/>
                <a:cs typeface="Times New Roman" pitchFamily="18" charset="0"/>
              </a:rPr>
              <a:t>saham</a:t>
            </a:r>
            <a:r>
              <a:rPr lang="en-US" sz="2000" dirty="0" smtClean="0">
                <a:latin typeface="Tahoma" pitchFamily="34" charset="0"/>
                <a:cs typeface="Times New Roman" pitchFamily="18" charset="0"/>
              </a:rPr>
              <a:t>.</a:t>
            </a:r>
            <a:endParaRPr lang="en-US" sz="2000" dirty="0">
              <a:latin typeface="Tahoma" pitchFamily="34" charset="0"/>
              <a:cs typeface="Times New Roman" pitchFamily="18" charset="0"/>
            </a:endParaRPr>
          </a:p>
          <a:p>
            <a:pPr marL="376238" indent="-376238" eaLnBrk="1" hangingPunct="1"/>
            <a:endParaRPr lang="en-US" sz="2400" dirty="0">
              <a:latin typeface="Tahoma" pitchFamily="34" charset="0"/>
              <a:cs typeface="Times New Roman" pitchFamily="18" charset="0"/>
            </a:endParaRPr>
          </a:p>
          <a:p>
            <a:pPr marL="376238" indent="-376238" eaLnBrk="1" hangingPunct="1"/>
            <a:endParaRPr lang="en-US" sz="2400" dirty="0">
              <a:latin typeface="Tahoma" pitchFamily="34" charset="0"/>
            </a:endParaRPr>
          </a:p>
        </p:txBody>
      </p:sp>
      <p:sp>
        <p:nvSpPr>
          <p:cNvPr id="10246" name="Text Box 5"/>
          <p:cNvSpPr txBox="1">
            <a:spLocks noChangeArrowheads="1"/>
          </p:cNvSpPr>
          <p:nvPr/>
        </p:nvSpPr>
        <p:spPr bwMode="auto">
          <a:xfrm>
            <a:off x="1295400" y="457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609600" y="2286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Ukuran Penyebaran				                   Bab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05AF13-B2D4-4709-8D62-05A19E3B90CC}" type="slidenum">
              <a:rPr lang="en-US"/>
              <a:pPr/>
              <a:t>6</a:t>
            </a:fld>
            <a:endParaRPr lang="en-US"/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838200" y="11430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BEBERAPA BENTUK UKURAN PENYEBARAN</a:t>
            </a:r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09600" y="1828800"/>
            <a:ext cx="32004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20700" indent="-520700" eaLnBrk="1" hangingPunct="1"/>
            <a:r>
              <a:rPr lang="en-US" sz="2000" dirty="0">
                <a:latin typeface="Tahoma" pitchFamily="34" charset="0"/>
              </a:rPr>
              <a:t>1.    Rata-rata </a:t>
            </a:r>
            <a:r>
              <a:rPr lang="en-US" sz="2000" dirty="0" err="1">
                <a:latin typeface="Tahoma" pitchFamily="34" charset="0"/>
              </a:rPr>
              <a:t>sama</a:t>
            </a:r>
            <a:r>
              <a:rPr lang="en-US" sz="2000" dirty="0">
                <a:latin typeface="Tahoma" pitchFamily="34" charset="0"/>
              </a:rPr>
              <a:t>, </a:t>
            </a:r>
            <a:r>
              <a:rPr lang="en-US" sz="2000" dirty="0" err="1">
                <a:latin typeface="Tahoma" pitchFamily="34" charset="0"/>
              </a:rPr>
              <a:t>penyebaran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berbeda</a:t>
            </a:r>
            <a:endParaRPr lang="en-US" sz="2000" dirty="0">
              <a:latin typeface="Tahoma" pitchFamily="34" charset="0"/>
            </a:endParaRPr>
          </a:p>
          <a:p>
            <a:pPr marL="520700" indent="-520700" eaLnBrk="1" hangingPunct="1"/>
            <a:endParaRPr lang="en-US" sz="2000" dirty="0">
              <a:latin typeface="Tahoma" pitchFamily="34" charset="0"/>
            </a:endParaRPr>
          </a:p>
          <a:p>
            <a:pPr marL="520700" indent="-520700" eaLnBrk="1" hangingPunct="1"/>
            <a:endParaRPr lang="en-US" sz="2000" b="1" dirty="0">
              <a:latin typeface="Tahoma" pitchFamily="34" charset="0"/>
            </a:endParaRPr>
          </a:p>
          <a:p>
            <a:pPr marL="520700" indent="-520700" eaLnBrk="1" hangingPunct="1"/>
            <a:endParaRPr lang="en-US" sz="2000" b="1" dirty="0">
              <a:latin typeface="Tahoma" pitchFamily="34" charset="0"/>
            </a:endParaRPr>
          </a:p>
          <a:p>
            <a:pPr marL="520700" indent="-520700" eaLnBrk="1" hangingPunct="1"/>
            <a:endParaRPr lang="en-US" sz="2000" b="1" dirty="0">
              <a:latin typeface="Tahoma" pitchFamily="34" charset="0"/>
            </a:endParaRPr>
          </a:p>
          <a:p>
            <a:pPr marL="520700" indent="-520700" eaLnBrk="1" hangingPunct="1"/>
            <a:endParaRPr lang="en-US" sz="2000" b="1" dirty="0">
              <a:latin typeface="Tahoma" pitchFamily="34" charset="0"/>
            </a:endParaRPr>
          </a:p>
          <a:p>
            <a:pPr marL="520700" indent="-520700" eaLnBrk="1" hangingPunct="1"/>
            <a:endParaRPr lang="en-US" sz="2000" b="1" dirty="0">
              <a:latin typeface="Tahoma" pitchFamily="34" charset="0"/>
            </a:endParaRPr>
          </a:p>
        </p:txBody>
      </p:sp>
      <p:sp>
        <p:nvSpPr>
          <p:cNvPr id="11270" name="Rectangle 7"/>
          <p:cNvSpPr>
            <a:spLocks noChangeArrowheads="1"/>
          </p:cNvSpPr>
          <p:nvPr/>
        </p:nvSpPr>
        <p:spPr bwMode="auto">
          <a:xfrm>
            <a:off x="3595688" y="2505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71" name="Rectangle 9"/>
          <p:cNvSpPr>
            <a:spLocks noChangeArrowheads="1"/>
          </p:cNvSpPr>
          <p:nvPr/>
        </p:nvSpPr>
        <p:spPr bwMode="auto">
          <a:xfrm>
            <a:off x="3633788" y="23669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72" name="Text Box 15"/>
          <p:cNvSpPr txBox="1">
            <a:spLocks noChangeArrowheads="1"/>
          </p:cNvSpPr>
          <p:nvPr/>
        </p:nvSpPr>
        <p:spPr bwMode="auto">
          <a:xfrm>
            <a:off x="609600" y="2286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Ukuran Penyebaran				                   Bab 4</a:t>
            </a:r>
          </a:p>
        </p:txBody>
      </p:sp>
      <p:pic>
        <p:nvPicPr>
          <p:cNvPr id="11273" name="Picture 16" descr="D:\Statistika 1\rata-rata sama, penyebaran berbe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550869"/>
            <a:ext cx="6345238" cy="390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10A897-49C2-4A84-8597-375BF0E0F380}" type="slidenum">
              <a:rPr lang="en-US"/>
              <a:pPr/>
              <a:t>7</a:t>
            </a:fld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057400"/>
            <a:ext cx="3810000" cy="10302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2.</a:t>
            </a:r>
            <a:r>
              <a:rPr lang="en-US" sz="2400" smtClean="0"/>
              <a:t> </a:t>
            </a:r>
            <a:r>
              <a:rPr lang="en-US" sz="2000" smtClean="0"/>
              <a:t>Rata-rata berbeda dengan penyebaran berbeda</a:t>
            </a:r>
          </a:p>
          <a:p>
            <a:pPr eaLnBrk="1" hangingPunct="1">
              <a:lnSpc>
                <a:spcPct val="80000"/>
              </a:lnSpc>
            </a:pPr>
            <a:endParaRPr lang="en-US" sz="3200" smtClean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54575" y="1981200"/>
            <a:ext cx="3756025" cy="10302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3. Rata-rata berbeda dengan penyebaran sama</a:t>
            </a:r>
          </a:p>
        </p:txBody>
      </p:sp>
      <p:sp>
        <p:nvSpPr>
          <p:cNvPr id="12293" name="Text Box 7"/>
          <p:cNvSpPr>
            <a:spLocks noGrp="1" noChangeArrowheads="1"/>
          </p:cNvSpPr>
          <p:nvPr>
            <p:ph type="title"/>
          </p:nvPr>
        </p:nvSpPr>
        <p:spPr>
          <a:xfrm>
            <a:off x="817563" y="457200"/>
            <a:ext cx="7793037" cy="533400"/>
          </a:xfrm>
          <a:noFill/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chemeClr val="accent1"/>
                </a:solidFill>
              </a:rPr>
              <a:t>BEBERAPA BENTUK UKURAN PENYEBARAN</a:t>
            </a:r>
          </a:p>
        </p:txBody>
      </p:sp>
      <p:sp>
        <p:nvSpPr>
          <p:cNvPr id="12294" name="Text Box 10"/>
          <p:cNvSpPr txBox="1">
            <a:spLocks noChangeArrowheads="1"/>
          </p:cNvSpPr>
          <p:nvPr/>
        </p:nvSpPr>
        <p:spPr bwMode="auto">
          <a:xfrm>
            <a:off x="609600" y="2286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Ukuran Penyebaran				                   Bab 4</a:t>
            </a:r>
          </a:p>
        </p:txBody>
      </p:sp>
      <p:pic>
        <p:nvPicPr>
          <p:cNvPr id="12295" name="Picture 11" descr="D:\Statistika 1\rata-rata sama, penyebaran berbe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995613"/>
            <a:ext cx="4545013" cy="279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12" descr="D:\Statistika 1\Rata-rata berbeda, sebaran sam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3005138"/>
            <a:ext cx="4267200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4F089B-FF4F-4D33-A36D-AC224007CBEA}" type="slidenum">
              <a:rPr lang="en-US"/>
              <a:pPr/>
              <a:t>8</a:t>
            </a:fld>
            <a:endParaRPr lang="en-US"/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762000" y="9144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accent1"/>
                </a:solidFill>
                <a:latin typeface="Tahoma" pitchFamily="34" charset="0"/>
              </a:rPr>
              <a:t>RANGE</a:t>
            </a: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609600" y="1447800"/>
            <a:ext cx="7696200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200" b="1" dirty="0" err="1">
                <a:solidFill>
                  <a:schemeClr val="accent1"/>
                </a:solidFill>
                <a:latin typeface="Tahoma" pitchFamily="34" charset="0"/>
              </a:rPr>
              <a:t>Definisi</a:t>
            </a:r>
            <a:r>
              <a:rPr lang="en-US" sz="2200" b="1" dirty="0">
                <a:solidFill>
                  <a:schemeClr val="accent1"/>
                </a:solidFill>
                <a:latin typeface="Tahoma" pitchFamily="34" charset="0"/>
              </a:rPr>
              <a:t>:</a:t>
            </a:r>
            <a:endParaRPr lang="en-US" sz="2000" b="1" dirty="0">
              <a:solidFill>
                <a:schemeClr val="accent1"/>
              </a:solidFill>
              <a:latin typeface="Tahoma" pitchFamily="34" charset="0"/>
            </a:endParaRPr>
          </a:p>
          <a:p>
            <a:pPr eaLnBrk="1" hangingPunct="1"/>
            <a:r>
              <a:rPr lang="en-US" sz="2000" dirty="0" err="1">
                <a:latin typeface="Tahoma" pitchFamily="34" charset="0"/>
              </a:rPr>
              <a:t>Nilai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terbesar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dikurang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nilai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terkecil</a:t>
            </a:r>
            <a:r>
              <a:rPr lang="en-US" sz="2000" dirty="0">
                <a:latin typeface="Tahoma" pitchFamily="34" charset="0"/>
              </a:rPr>
              <a:t>.</a:t>
            </a:r>
          </a:p>
          <a:p>
            <a:pPr eaLnBrk="1" hangingPunct="1">
              <a:lnSpc>
                <a:spcPct val="60000"/>
              </a:lnSpc>
            </a:pPr>
            <a:endParaRPr lang="en-US" sz="2000" dirty="0">
              <a:latin typeface="Tahoma" pitchFamily="34" charset="0"/>
            </a:endParaRPr>
          </a:p>
          <a:p>
            <a:pPr eaLnBrk="1" hangingPunct="1"/>
            <a:r>
              <a:rPr lang="en-US" sz="2200" b="1" dirty="0" err="1">
                <a:solidFill>
                  <a:schemeClr val="accent1"/>
                </a:solidFill>
                <a:latin typeface="Tahoma" pitchFamily="34" charset="0"/>
              </a:rPr>
              <a:t>Contoh</a:t>
            </a:r>
            <a:r>
              <a:rPr lang="en-US" sz="2200" b="1" dirty="0">
                <a:solidFill>
                  <a:schemeClr val="accent1"/>
                </a:solidFill>
                <a:latin typeface="Tahoma" pitchFamily="34" charset="0"/>
              </a:rPr>
              <a:t>:</a:t>
            </a:r>
            <a:endParaRPr lang="en-US" sz="2000" b="1" dirty="0">
              <a:solidFill>
                <a:schemeClr val="accent1"/>
              </a:solidFill>
              <a:latin typeface="Tahoma" pitchFamily="34" charset="0"/>
            </a:endParaRP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731838" y="2722563"/>
            <a:ext cx="1763712" cy="730250"/>
            <a:chOff x="0" y="0"/>
            <a:chExt cx="685" cy="480"/>
          </a:xfrm>
        </p:grpSpPr>
        <p:sp>
          <p:nvSpPr>
            <p:cNvPr id="13378" name="Rectangle 5"/>
            <p:cNvSpPr>
              <a:spLocks noChangeArrowheads="1"/>
            </p:cNvSpPr>
            <p:nvPr/>
          </p:nvSpPr>
          <p:spPr bwMode="auto">
            <a:xfrm>
              <a:off x="43" y="0"/>
              <a:ext cx="599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en-US" sz="1400" b="1">
                  <a:cs typeface="Arial" charset="0"/>
                </a:rPr>
                <a:t> Nilai</a:t>
              </a:r>
              <a:endParaRPr lang="en-US" sz="1400" b="1">
                <a:latin typeface="Tahoma" pitchFamily="34" charset="0"/>
                <a:cs typeface="Times New Roman" pitchFamily="18" charset="0"/>
              </a:endParaRPr>
            </a:p>
            <a:p>
              <a:pPr algn="ctr"/>
              <a:endParaRPr lang="en-US" sz="1400" b="1"/>
            </a:p>
          </p:txBody>
        </p:sp>
        <p:sp>
          <p:nvSpPr>
            <p:cNvPr id="13379" name="Rectangle 30"/>
            <p:cNvSpPr>
              <a:spLocks noChangeArrowheads="1"/>
            </p:cNvSpPr>
            <p:nvPr/>
          </p:nvSpPr>
          <p:spPr bwMode="auto">
            <a:xfrm>
              <a:off x="0" y="0"/>
              <a:ext cx="685" cy="480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2495550" y="2722563"/>
            <a:ext cx="1704975" cy="730250"/>
            <a:chOff x="685" y="0"/>
            <a:chExt cx="662" cy="480"/>
          </a:xfrm>
        </p:grpSpPr>
        <p:sp>
          <p:nvSpPr>
            <p:cNvPr id="13376" name="Rectangle 6"/>
            <p:cNvSpPr>
              <a:spLocks noChangeArrowheads="1"/>
            </p:cNvSpPr>
            <p:nvPr/>
          </p:nvSpPr>
          <p:spPr bwMode="auto">
            <a:xfrm>
              <a:off x="728" y="0"/>
              <a:ext cx="57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en-US" sz="1400" b="1"/>
                <a:t>Indonesia</a:t>
              </a:r>
            </a:p>
          </p:txBody>
        </p:sp>
        <p:sp>
          <p:nvSpPr>
            <p:cNvPr id="13377" name="Rectangle 32"/>
            <p:cNvSpPr>
              <a:spLocks noChangeArrowheads="1"/>
            </p:cNvSpPr>
            <p:nvPr/>
          </p:nvSpPr>
          <p:spPr bwMode="auto">
            <a:xfrm>
              <a:off x="685" y="0"/>
              <a:ext cx="662" cy="480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4200525" y="2722563"/>
            <a:ext cx="1704975" cy="730250"/>
            <a:chOff x="1347" y="0"/>
            <a:chExt cx="662" cy="480"/>
          </a:xfrm>
        </p:grpSpPr>
        <p:sp>
          <p:nvSpPr>
            <p:cNvPr id="13374" name="Rectangle 7"/>
            <p:cNvSpPr>
              <a:spLocks noChangeArrowheads="1"/>
            </p:cNvSpPr>
            <p:nvPr/>
          </p:nvSpPr>
          <p:spPr bwMode="auto">
            <a:xfrm>
              <a:off x="1390" y="0"/>
              <a:ext cx="57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en-US" sz="1400" b="1"/>
                <a:t>Thailand</a:t>
              </a:r>
            </a:p>
          </p:txBody>
        </p:sp>
        <p:sp>
          <p:nvSpPr>
            <p:cNvPr id="13375" name="Rectangle 34"/>
            <p:cNvSpPr>
              <a:spLocks noChangeArrowheads="1"/>
            </p:cNvSpPr>
            <p:nvPr/>
          </p:nvSpPr>
          <p:spPr bwMode="auto">
            <a:xfrm>
              <a:off x="1347" y="0"/>
              <a:ext cx="662" cy="480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5905500" y="2722563"/>
            <a:ext cx="1333500" cy="730250"/>
            <a:chOff x="2009" y="0"/>
            <a:chExt cx="518" cy="480"/>
          </a:xfrm>
        </p:grpSpPr>
        <p:sp>
          <p:nvSpPr>
            <p:cNvPr id="13372" name="Rectangle 8"/>
            <p:cNvSpPr>
              <a:spLocks noChangeArrowheads="1"/>
            </p:cNvSpPr>
            <p:nvPr/>
          </p:nvSpPr>
          <p:spPr bwMode="auto">
            <a:xfrm>
              <a:off x="2052" y="0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en-US" sz="1400" b="1"/>
                <a:t>Malaysia</a:t>
              </a:r>
            </a:p>
          </p:txBody>
        </p:sp>
        <p:sp>
          <p:nvSpPr>
            <p:cNvPr id="13373" name="Rectangle 36"/>
            <p:cNvSpPr>
              <a:spLocks noChangeArrowheads="1"/>
            </p:cNvSpPr>
            <p:nvPr/>
          </p:nvSpPr>
          <p:spPr bwMode="auto">
            <a:xfrm>
              <a:off x="2009" y="0"/>
              <a:ext cx="518" cy="480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731838" y="3452813"/>
            <a:ext cx="1763712" cy="600075"/>
            <a:chOff x="0" y="480"/>
            <a:chExt cx="685" cy="394"/>
          </a:xfrm>
        </p:grpSpPr>
        <p:sp>
          <p:nvSpPr>
            <p:cNvPr id="13370" name="Rectangle 10"/>
            <p:cNvSpPr>
              <a:spLocks noChangeArrowheads="1"/>
            </p:cNvSpPr>
            <p:nvPr/>
          </p:nvSpPr>
          <p:spPr bwMode="auto">
            <a:xfrm>
              <a:off x="43" y="480"/>
              <a:ext cx="599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en-US" sz="1400" b="1">
                  <a:cs typeface="Arial" charset="0"/>
                </a:rPr>
                <a:t> Tertinggi</a:t>
              </a:r>
              <a:endParaRPr lang="en-US" sz="1400" b="1">
                <a:latin typeface="Tahoma" pitchFamily="34" charset="0"/>
                <a:cs typeface="Times New Roman" pitchFamily="18" charset="0"/>
              </a:endParaRPr>
            </a:p>
            <a:p>
              <a:pPr algn="ctr"/>
              <a:endParaRPr lang="en-US" sz="1400" b="1"/>
            </a:p>
          </p:txBody>
        </p:sp>
        <p:sp>
          <p:nvSpPr>
            <p:cNvPr id="13371" name="Rectangle 40"/>
            <p:cNvSpPr>
              <a:spLocks noChangeArrowheads="1"/>
            </p:cNvSpPr>
            <p:nvPr/>
          </p:nvSpPr>
          <p:spPr bwMode="auto">
            <a:xfrm>
              <a:off x="0" y="480"/>
              <a:ext cx="685" cy="394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7" name="Group 43"/>
          <p:cNvGrpSpPr>
            <a:grpSpLocks/>
          </p:cNvGrpSpPr>
          <p:nvPr/>
        </p:nvGrpSpPr>
        <p:grpSpPr bwMode="auto">
          <a:xfrm>
            <a:off x="2495550" y="3452813"/>
            <a:ext cx="1704975" cy="600075"/>
            <a:chOff x="685" y="480"/>
            <a:chExt cx="662" cy="394"/>
          </a:xfrm>
        </p:grpSpPr>
        <p:sp>
          <p:nvSpPr>
            <p:cNvPr id="13368" name="Rectangle 11"/>
            <p:cNvSpPr>
              <a:spLocks noChangeArrowheads="1"/>
            </p:cNvSpPr>
            <p:nvPr/>
          </p:nvSpPr>
          <p:spPr bwMode="auto">
            <a:xfrm>
              <a:off x="728" y="480"/>
              <a:ext cx="576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1" hangingPunct="1"/>
              <a:r>
                <a:rPr lang="en-US" sz="1400" b="1"/>
                <a:t>17,11</a:t>
              </a:r>
            </a:p>
          </p:txBody>
        </p:sp>
        <p:sp>
          <p:nvSpPr>
            <p:cNvPr id="13369" name="Rectangle 42"/>
            <p:cNvSpPr>
              <a:spLocks noChangeArrowheads="1"/>
            </p:cNvSpPr>
            <p:nvPr/>
          </p:nvSpPr>
          <p:spPr bwMode="auto">
            <a:xfrm>
              <a:off x="685" y="480"/>
              <a:ext cx="662" cy="394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" name="Group 45"/>
          <p:cNvGrpSpPr>
            <a:grpSpLocks/>
          </p:cNvGrpSpPr>
          <p:nvPr/>
        </p:nvGrpSpPr>
        <p:grpSpPr bwMode="auto">
          <a:xfrm>
            <a:off x="4200525" y="3452813"/>
            <a:ext cx="1704975" cy="600075"/>
            <a:chOff x="1347" y="480"/>
            <a:chExt cx="662" cy="394"/>
          </a:xfrm>
        </p:grpSpPr>
        <p:sp>
          <p:nvSpPr>
            <p:cNvPr id="13366" name="Rectangle 12"/>
            <p:cNvSpPr>
              <a:spLocks noChangeArrowheads="1"/>
            </p:cNvSpPr>
            <p:nvPr/>
          </p:nvSpPr>
          <p:spPr bwMode="auto">
            <a:xfrm>
              <a:off x="1390" y="480"/>
              <a:ext cx="576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1" hangingPunct="1"/>
              <a:r>
                <a:rPr lang="en-US" sz="1400" b="1"/>
                <a:t>5,47</a:t>
              </a:r>
            </a:p>
          </p:txBody>
        </p:sp>
        <p:sp>
          <p:nvSpPr>
            <p:cNvPr id="13367" name="Rectangle 44"/>
            <p:cNvSpPr>
              <a:spLocks noChangeArrowheads="1"/>
            </p:cNvSpPr>
            <p:nvPr/>
          </p:nvSpPr>
          <p:spPr bwMode="auto">
            <a:xfrm>
              <a:off x="1347" y="480"/>
              <a:ext cx="662" cy="394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" name="Group 47"/>
          <p:cNvGrpSpPr>
            <a:grpSpLocks/>
          </p:cNvGrpSpPr>
          <p:nvPr/>
        </p:nvGrpSpPr>
        <p:grpSpPr bwMode="auto">
          <a:xfrm>
            <a:off x="5905500" y="3452813"/>
            <a:ext cx="1333500" cy="600075"/>
            <a:chOff x="2009" y="480"/>
            <a:chExt cx="518" cy="394"/>
          </a:xfrm>
        </p:grpSpPr>
        <p:sp>
          <p:nvSpPr>
            <p:cNvPr id="13364" name="Rectangle 13"/>
            <p:cNvSpPr>
              <a:spLocks noChangeArrowheads="1"/>
            </p:cNvSpPr>
            <p:nvPr/>
          </p:nvSpPr>
          <p:spPr bwMode="auto">
            <a:xfrm>
              <a:off x="2052" y="480"/>
              <a:ext cx="432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1" hangingPunct="1"/>
              <a:r>
                <a:rPr lang="en-US" sz="1400" b="1"/>
                <a:t>5,44</a:t>
              </a:r>
            </a:p>
          </p:txBody>
        </p:sp>
        <p:sp>
          <p:nvSpPr>
            <p:cNvPr id="13365" name="Rectangle 46"/>
            <p:cNvSpPr>
              <a:spLocks noChangeArrowheads="1"/>
            </p:cNvSpPr>
            <p:nvPr/>
          </p:nvSpPr>
          <p:spPr bwMode="auto">
            <a:xfrm>
              <a:off x="2009" y="480"/>
              <a:ext cx="518" cy="394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" name="Group 51"/>
          <p:cNvGrpSpPr>
            <a:grpSpLocks/>
          </p:cNvGrpSpPr>
          <p:nvPr/>
        </p:nvGrpSpPr>
        <p:grpSpPr bwMode="auto">
          <a:xfrm>
            <a:off x="731838" y="4052888"/>
            <a:ext cx="1763712" cy="598487"/>
            <a:chOff x="0" y="874"/>
            <a:chExt cx="685" cy="394"/>
          </a:xfrm>
        </p:grpSpPr>
        <p:sp>
          <p:nvSpPr>
            <p:cNvPr id="13362" name="Rectangle 15"/>
            <p:cNvSpPr>
              <a:spLocks noChangeArrowheads="1"/>
            </p:cNvSpPr>
            <p:nvPr/>
          </p:nvSpPr>
          <p:spPr bwMode="auto">
            <a:xfrm>
              <a:off x="43" y="874"/>
              <a:ext cx="599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en-US" sz="1400" b="1">
                  <a:cs typeface="Arial" charset="0"/>
                </a:rPr>
                <a:t> Terendah</a:t>
              </a:r>
              <a:endParaRPr lang="en-US" sz="1400" b="1">
                <a:latin typeface="Tahoma" pitchFamily="34" charset="0"/>
                <a:cs typeface="Times New Roman" pitchFamily="18" charset="0"/>
              </a:endParaRPr>
            </a:p>
            <a:p>
              <a:pPr algn="ctr"/>
              <a:endParaRPr lang="en-US" sz="1400" b="1"/>
            </a:p>
          </p:txBody>
        </p:sp>
        <p:sp>
          <p:nvSpPr>
            <p:cNvPr id="13363" name="Rectangle 50"/>
            <p:cNvSpPr>
              <a:spLocks noChangeArrowheads="1"/>
            </p:cNvSpPr>
            <p:nvPr/>
          </p:nvSpPr>
          <p:spPr bwMode="auto">
            <a:xfrm>
              <a:off x="0" y="874"/>
              <a:ext cx="685" cy="394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1" name="Group 53"/>
          <p:cNvGrpSpPr>
            <a:grpSpLocks/>
          </p:cNvGrpSpPr>
          <p:nvPr/>
        </p:nvGrpSpPr>
        <p:grpSpPr bwMode="auto">
          <a:xfrm>
            <a:off x="2495550" y="4052888"/>
            <a:ext cx="1704975" cy="598487"/>
            <a:chOff x="685" y="874"/>
            <a:chExt cx="662" cy="394"/>
          </a:xfrm>
        </p:grpSpPr>
        <p:sp>
          <p:nvSpPr>
            <p:cNvPr id="13360" name="Rectangle 16"/>
            <p:cNvSpPr>
              <a:spLocks noChangeArrowheads="1"/>
            </p:cNvSpPr>
            <p:nvPr/>
          </p:nvSpPr>
          <p:spPr bwMode="auto">
            <a:xfrm>
              <a:off x="728" y="874"/>
              <a:ext cx="576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1" hangingPunct="1"/>
              <a:r>
                <a:rPr lang="en-US" sz="1400" b="1"/>
                <a:t>2,78</a:t>
              </a:r>
            </a:p>
          </p:txBody>
        </p:sp>
        <p:sp>
          <p:nvSpPr>
            <p:cNvPr id="13361" name="Rectangle 52"/>
            <p:cNvSpPr>
              <a:spLocks noChangeArrowheads="1"/>
            </p:cNvSpPr>
            <p:nvPr/>
          </p:nvSpPr>
          <p:spPr bwMode="auto">
            <a:xfrm>
              <a:off x="685" y="874"/>
              <a:ext cx="662" cy="394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2" name="Group 55"/>
          <p:cNvGrpSpPr>
            <a:grpSpLocks/>
          </p:cNvGrpSpPr>
          <p:nvPr/>
        </p:nvGrpSpPr>
        <p:grpSpPr bwMode="auto">
          <a:xfrm>
            <a:off x="4200525" y="4052888"/>
            <a:ext cx="1704975" cy="598487"/>
            <a:chOff x="1347" y="874"/>
            <a:chExt cx="662" cy="394"/>
          </a:xfrm>
        </p:grpSpPr>
        <p:sp>
          <p:nvSpPr>
            <p:cNvPr id="13358" name="Rectangle 17"/>
            <p:cNvSpPr>
              <a:spLocks noChangeArrowheads="1"/>
            </p:cNvSpPr>
            <p:nvPr/>
          </p:nvSpPr>
          <p:spPr bwMode="auto">
            <a:xfrm>
              <a:off x="1390" y="874"/>
              <a:ext cx="576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1" hangingPunct="1"/>
              <a:r>
                <a:rPr lang="en-US" sz="1400" b="1"/>
                <a:t>–0,85</a:t>
              </a:r>
            </a:p>
          </p:txBody>
        </p:sp>
        <p:sp>
          <p:nvSpPr>
            <p:cNvPr id="13359" name="Rectangle 54"/>
            <p:cNvSpPr>
              <a:spLocks noChangeArrowheads="1"/>
            </p:cNvSpPr>
            <p:nvPr/>
          </p:nvSpPr>
          <p:spPr bwMode="auto">
            <a:xfrm>
              <a:off x="1347" y="874"/>
              <a:ext cx="662" cy="394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3" name="Group 57"/>
          <p:cNvGrpSpPr>
            <a:grpSpLocks/>
          </p:cNvGrpSpPr>
          <p:nvPr/>
        </p:nvGrpSpPr>
        <p:grpSpPr bwMode="auto">
          <a:xfrm>
            <a:off x="5905500" y="4052888"/>
            <a:ext cx="1333500" cy="598487"/>
            <a:chOff x="2009" y="874"/>
            <a:chExt cx="518" cy="394"/>
          </a:xfrm>
        </p:grpSpPr>
        <p:sp>
          <p:nvSpPr>
            <p:cNvPr id="13356" name="Rectangle 18"/>
            <p:cNvSpPr>
              <a:spLocks noChangeArrowheads="1"/>
            </p:cNvSpPr>
            <p:nvPr/>
          </p:nvSpPr>
          <p:spPr bwMode="auto">
            <a:xfrm>
              <a:off x="2052" y="874"/>
              <a:ext cx="432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1" hangingPunct="1"/>
              <a:r>
                <a:rPr lang="en-US" sz="1400" b="1"/>
                <a:t>0,58</a:t>
              </a:r>
            </a:p>
          </p:txBody>
        </p:sp>
        <p:sp>
          <p:nvSpPr>
            <p:cNvPr id="13357" name="Rectangle 56"/>
            <p:cNvSpPr>
              <a:spLocks noChangeArrowheads="1"/>
            </p:cNvSpPr>
            <p:nvPr/>
          </p:nvSpPr>
          <p:spPr bwMode="auto">
            <a:xfrm>
              <a:off x="2009" y="874"/>
              <a:ext cx="518" cy="394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4" name="Group 61"/>
          <p:cNvGrpSpPr>
            <a:grpSpLocks/>
          </p:cNvGrpSpPr>
          <p:nvPr/>
        </p:nvGrpSpPr>
        <p:grpSpPr bwMode="auto">
          <a:xfrm>
            <a:off x="731838" y="4651375"/>
            <a:ext cx="1763712" cy="762000"/>
            <a:chOff x="0" y="1268"/>
            <a:chExt cx="685" cy="500"/>
          </a:xfrm>
        </p:grpSpPr>
        <p:sp>
          <p:nvSpPr>
            <p:cNvPr id="13354" name="Rectangle 20"/>
            <p:cNvSpPr>
              <a:spLocks noChangeArrowheads="1"/>
            </p:cNvSpPr>
            <p:nvPr/>
          </p:nvSpPr>
          <p:spPr bwMode="auto">
            <a:xfrm>
              <a:off x="43" y="1268"/>
              <a:ext cx="599" cy="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en-US" sz="1400" b="1">
                  <a:cs typeface="Arial" charset="0"/>
                </a:rPr>
                <a:t>Range/Jarak</a:t>
              </a:r>
              <a:endParaRPr lang="en-US" sz="1400" b="1">
                <a:latin typeface="Tahoma" pitchFamily="34" charset="0"/>
                <a:cs typeface="Times New Roman" pitchFamily="18" charset="0"/>
              </a:endParaRPr>
            </a:p>
            <a:p>
              <a:pPr algn="ctr"/>
              <a:endParaRPr lang="en-US" sz="1400" b="1"/>
            </a:p>
          </p:txBody>
        </p:sp>
        <p:sp>
          <p:nvSpPr>
            <p:cNvPr id="13355" name="Rectangle 60"/>
            <p:cNvSpPr>
              <a:spLocks noChangeArrowheads="1"/>
            </p:cNvSpPr>
            <p:nvPr/>
          </p:nvSpPr>
          <p:spPr bwMode="auto">
            <a:xfrm>
              <a:off x="0" y="1268"/>
              <a:ext cx="685" cy="500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" name="Group 63"/>
          <p:cNvGrpSpPr>
            <a:grpSpLocks/>
          </p:cNvGrpSpPr>
          <p:nvPr/>
        </p:nvGrpSpPr>
        <p:grpSpPr bwMode="auto">
          <a:xfrm>
            <a:off x="2495550" y="4651375"/>
            <a:ext cx="1704975" cy="762000"/>
            <a:chOff x="685" y="1268"/>
            <a:chExt cx="662" cy="500"/>
          </a:xfrm>
        </p:grpSpPr>
        <p:sp>
          <p:nvSpPr>
            <p:cNvPr id="13352" name="Rectangle 21"/>
            <p:cNvSpPr>
              <a:spLocks noChangeArrowheads="1"/>
            </p:cNvSpPr>
            <p:nvPr/>
          </p:nvSpPr>
          <p:spPr bwMode="auto">
            <a:xfrm>
              <a:off x="728" y="1268"/>
              <a:ext cx="576" cy="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1" hangingPunct="1"/>
              <a:r>
                <a:rPr lang="en-US" sz="1400" b="1"/>
                <a:t>14,33</a:t>
              </a:r>
            </a:p>
          </p:txBody>
        </p:sp>
        <p:sp>
          <p:nvSpPr>
            <p:cNvPr id="13353" name="Rectangle 62"/>
            <p:cNvSpPr>
              <a:spLocks noChangeArrowheads="1"/>
            </p:cNvSpPr>
            <p:nvPr/>
          </p:nvSpPr>
          <p:spPr bwMode="auto">
            <a:xfrm>
              <a:off x="685" y="1268"/>
              <a:ext cx="662" cy="500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6" name="Group 65"/>
          <p:cNvGrpSpPr>
            <a:grpSpLocks/>
          </p:cNvGrpSpPr>
          <p:nvPr/>
        </p:nvGrpSpPr>
        <p:grpSpPr bwMode="auto">
          <a:xfrm>
            <a:off x="4200525" y="4651375"/>
            <a:ext cx="1704975" cy="762000"/>
            <a:chOff x="1347" y="1268"/>
            <a:chExt cx="662" cy="500"/>
          </a:xfrm>
        </p:grpSpPr>
        <p:sp>
          <p:nvSpPr>
            <p:cNvPr id="13350" name="Rectangle 22"/>
            <p:cNvSpPr>
              <a:spLocks noChangeArrowheads="1"/>
            </p:cNvSpPr>
            <p:nvPr/>
          </p:nvSpPr>
          <p:spPr bwMode="auto">
            <a:xfrm>
              <a:off x="1390" y="1268"/>
              <a:ext cx="576" cy="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1" hangingPunct="1"/>
              <a:r>
                <a:rPr lang="en-US" sz="1400" b="1"/>
                <a:t>6,31</a:t>
              </a:r>
            </a:p>
          </p:txBody>
        </p:sp>
        <p:sp>
          <p:nvSpPr>
            <p:cNvPr id="13351" name="Rectangle 64"/>
            <p:cNvSpPr>
              <a:spLocks noChangeArrowheads="1"/>
            </p:cNvSpPr>
            <p:nvPr/>
          </p:nvSpPr>
          <p:spPr bwMode="auto">
            <a:xfrm>
              <a:off x="1347" y="1268"/>
              <a:ext cx="662" cy="500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7" name="Group 67"/>
          <p:cNvGrpSpPr>
            <a:grpSpLocks/>
          </p:cNvGrpSpPr>
          <p:nvPr/>
        </p:nvGrpSpPr>
        <p:grpSpPr bwMode="auto">
          <a:xfrm>
            <a:off x="5905500" y="4651375"/>
            <a:ext cx="1333500" cy="762000"/>
            <a:chOff x="2009" y="1268"/>
            <a:chExt cx="518" cy="500"/>
          </a:xfrm>
        </p:grpSpPr>
        <p:sp>
          <p:nvSpPr>
            <p:cNvPr id="13348" name="Rectangle 23"/>
            <p:cNvSpPr>
              <a:spLocks noChangeArrowheads="1"/>
            </p:cNvSpPr>
            <p:nvPr/>
          </p:nvSpPr>
          <p:spPr bwMode="auto">
            <a:xfrm>
              <a:off x="2052" y="1268"/>
              <a:ext cx="432" cy="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1" hangingPunct="1"/>
              <a:r>
                <a:rPr lang="en-US" sz="1400" b="1"/>
                <a:t>4,86</a:t>
              </a:r>
            </a:p>
          </p:txBody>
        </p:sp>
        <p:sp>
          <p:nvSpPr>
            <p:cNvPr id="13349" name="Rectangle 66"/>
            <p:cNvSpPr>
              <a:spLocks noChangeArrowheads="1"/>
            </p:cNvSpPr>
            <p:nvPr/>
          </p:nvSpPr>
          <p:spPr bwMode="auto">
            <a:xfrm>
              <a:off x="2009" y="1268"/>
              <a:ext cx="518" cy="500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8" name="Group 71"/>
          <p:cNvGrpSpPr>
            <a:grpSpLocks/>
          </p:cNvGrpSpPr>
          <p:nvPr/>
        </p:nvGrpSpPr>
        <p:grpSpPr bwMode="auto">
          <a:xfrm>
            <a:off x="731838" y="5413375"/>
            <a:ext cx="1763712" cy="830263"/>
            <a:chOff x="0" y="1768"/>
            <a:chExt cx="685" cy="546"/>
          </a:xfrm>
        </p:grpSpPr>
        <p:sp>
          <p:nvSpPr>
            <p:cNvPr id="13346" name="Rectangle 25"/>
            <p:cNvSpPr>
              <a:spLocks noChangeArrowheads="1"/>
            </p:cNvSpPr>
            <p:nvPr/>
          </p:nvSpPr>
          <p:spPr bwMode="auto">
            <a:xfrm>
              <a:off x="43" y="1768"/>
              <a:ext cx="599" cy="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en-US" sz="1400" b="1">
                  <a:cs typeface="Arial" charset="0"/>
                </a:rPr>
                <a:t>Keterangan</a:t>
              </a:r>
              <a:endParaRPr lang="en-US" sz="1400" b="1">
                <a:latin typeface="Tahoma" pitchFamily="34" charset="0"/>
                <a:cs typeface="Times New Roman" pitchFamily="18" charset="0"/>
              </a:endParaRPr>
            </a:p>
            <a:p>
              <a:r>
                <a:rPr lang="en-US" sz="1400" b="1">
                  <a:cs typeface="Arial" charset="0"/>
                </a:rPr>
                <a:t>Range/Jarak</a:t>
              </a:r>
              <a:endParaRPr lang="en-US" sz="1400" b="1">
                <a:latin typeface="Tahoma" pitchFamily="34" charset="0"/>
                <a:cs typeface="Times New Roman" pitchFamily="18" charset="0"/>
              </a:endParaRPr>
            </a:p>
            <a:p>
              <a:pPr algn="ctr"/>
              <a:endParaRPr lang="en-US" sz="1400" b="1"/>
            </a:p>
          </p:txBody>
        </p:sp>
        <p:sp>
          <p:nvSpPr>
            <p:cNvPr id="13347" name="Rectangle 70"/>
            <p:cNvSpPr>
              <a:spLocks noChangeArrowheads="1"/>
            </p:cNvSpPr>
            <p:nvPr/>
          </p:nvSpPr>
          <p:spPr bwMode="auto">
            <a:xfrm>
              <a:off x="0" y="1768"/>
              <a:ext cx="685" cy="546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9" name="Group 73"/>
          <p:cNvGrpSpPr>
            <a:grpSpLocks/>
          </p:cNvGrpSpPr>
          <p:nvPr/>
        </p:nvGrpSpPr>
        <p:grpSpPr bwMode="auto">
          <a:xfrm>
            <a:off x="2495550" y="5413375"/>
            <a:ext cx="1704975" cy="830263"/>
            <a:chOff x="685" y="1768"/>
            <a:chExt cx="662" cy="546"/>
          </a:xfrm>
        </p:grpSpPr>
        <p:sp>
          <p:nvSpPr>
            <p:cNvPr id="13344" name="Rectangle 26"/>
            <p:cNvSpPr>
              <a:spLocks noChangeArrowheads="1"/>
            </p:cNvSpPr>
            <p:nvPr/>
          </p:nvSpPr>
          <p:spPr bwMode="auto">
            <a:xfrm>
              <a:off x="728" y="1768"/>
              <a:ext cx="576" cy="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en-US" sz="1400" b="1">
                  <a:cs typeface="Arial" charset="0"/>
                </a:rPr>
                <a:t>17,11</a:t>
              </a:r>
              <a:r>
                <a:rPr lang="en-US" sz="1400" b="1">
                  <a:latin typeface="Symbol" pitchFamily="82" charset="2"/>
                  <a:cs typeface="Arial" charset="0"/>
                </a:rPr>
                <a:t> - </a:t>
              </a:r>
              <a:r>
                <a:rPr lang="en-US" sz="1400" b="1">
                  <a:cs typeface="Arial" charset="0"/>
                </a:rPr>
                <a:t>2,78 </a:t>
              </a:r>
            </a:p>
            <a:p>
              <a:pPr algn="ctr" eaLnBrk="1" hangingPunct="1"/>
              <a:r>
                <a:rPr lang="en-US" sz="1400" b="1">
                  <a:cs typeface="Arial" charset="0"/>
                </a:rPr>
                <a:t>= 14,33</a:t>
              </a:r>
              <a:endParaRPr lang="en-US" sz="1400" b="1">
                <a:latin typeface="Tahoma" pitchFamily="34" charset="0"/>
                <a:cs typeface="Times New Roman" pitchFamily="18" charset="0"/>
              </a:endParaRPr>
            </a:p>
            <a:p>
              <a:pPr algn="ctr"/>
              <a:endParaRPr lang="en-US" sz="1400" b="1"/>
            </a:p>
          </p:txBody>
        </p:sp>
        <p:sp>
          <p:nvSpPr>
            <p:cNvPr id="13345" name="Rectangle 72"/>
            <p:cNvSpPr>
              <a:spLocks noChangeArrowheads="1"/>
            </p:cNvSpPr>
            <p:nvPr/>
          </p:nvSpPr>
          <p:spPr bwMode="auto">
            <a:xfrm>
              <a:off x="685" y="1768"/>
              <a:ext cx="662" cy="546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0" name="Group 75"/>
          <p:cNvGrpSpPr>
            <a:grpSpLocks/>
          </p:cNvGrpSpPr>
          <p:nvPr/>
        </p:nvGrpSpPr>
        <p:grpSpPr bwMode="auto">
          <a:xfrm>
            <a:off x="4200525" y="5413375"/>
            <a:ext cx="1704975" cy="830263"/>
            <a:chOff x="1347" y="1768"/>
            <a:chExt cx="662" cy="546"/>
          </a:xfrm>
        </p:grpSpPr>
        <p:sp>
          <p:nvSpPr>
            <p:cNvPr id="13342" name="Rectangle 27"/>
            <p:cNvSpPr>
              <a:spLocks noChangeArrowheads="1"/>
            </p:cNvSpPr>
            <p:nvPr/>
          </p:nvSpPr>
          <p:spPr bwMode="auto">
            <a:xfrm>
              <a:off x="1390" y="1768"/>
              <a:ext cx="576" cy="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en-US" sz="1400" b="1">
                  <a:cs typeface="Arial" charset="0"/>
                </a:rPr>
                <a:t>5,47</a:t>
              </a:r>
              <a:r>
                <a:rPr lang="en-US" sz="1400" b="1">
                  <a:latin typeface="Symbol" pitchFamily="82" charset="2"/>
                  <a:cs typeface="Arial" charset="0"/>
                </a:rPr>
                <a:t>-</a:t>
              </a:r>
              <a:r>
                <a:rPr lang="en-US" sz="1400" b="1">
                  <a:cs typeface="Arial" charset="0"/>
                </a:rPr>
                <a:t> (</a:t>
              </a:r>
              <a:r>
                <a:rPr lang="en-US" sz="1400" b="1">
                  <a:latin typeface="Symbol" pitchFamily="82" charset="2"/>
                  <a:cs typeface="Arial" charset="0"/>
                </a:rPr>
                <a:t>-</a:t>
              </a:r>
              <a:r>
                <a:rPr lang="en-US" sz="1400" b="1">
                  <a:cs typeface="Arial" charset="0"/>
                </a:rPr>
                <a:t>0,85)</a:t>
              </a:r>
            </a:p>
            <a:p>
              <a:pPr algn="ctr" eaLnBrk="1" hangingPunct="1"/>
              <a:r>
                <a:rPr lang="en-US" sz="1400" b="1">
                  <a:cs typeface="Arial" charset="0"/>
                </a:rPr>
                <a:t>= 6,31</a:t>
              </a:r>
              <a:endParaRPr lang="en-US" sz="1400" b="1">
                <a:latin typeface="Tahoma" pitchFamily="34" charset="0"/>
                <a:cs typeface="Times New Roman" pitchFamily="18" charset="0"/>
              </a:endParaRPr>
            </a:p>
            <a:p>
              <a:pPr algn="ctr"/>
              <a:endParaRPr lang="en-US" sz="1400" b="1"/>
            </a:p>
          </p:txBody>
        </p:sp>
        <p:sp>
          <p:nvSpPr>
            <p:cNvPr id="13343" name="Rectangle 74"/>
            <p:cNvSpPr>
              <a:spLocks noChangeArrowheads="1"/>
            </p:cNvSpPr>
            <p:nvPr/>
          </p:nvSpPr>
          <p:spPr bwMode="auto">
            <a:xfrm>
              <a:off x="1347" y="1768"/>
              <a:ext cx="662" cy="546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1" name="Group 77"/>
          <p:cNvGrpSpPr>
            <a:grpSpLocks/>
          </p:cNvGrpSpPr>
          <p:nvPr/>
        </p:nvGrpSpPr>
        <p:grpSpPr bwMode="auto">
          <a:xfrm>
            <a:off x="5905500" y="5413375"/>
            <a:ext cx="1333500" cy="830263"/>
            <a:chOff x="2009" y="1768"/>
            <a:chExt cx="518" cy="546"/>
          </a:xfrm>
        </p:grpSpPr>
        <p:sp>
          <p:nvSpPr>
            <p:cNvPr id="13340" name="Rectangle 28"/>
            <p:cNvSpPr>
              <a:spLocks noChangeArrowheads="1"/>
            </p:cNvSpPr>
            <p:nvPr/>
          </p:nvSpPr>
          <p:spPr bwMode="auto">
            <a:xfrm>
              <a:off x="2052" y="1768"/>
              <a:ext cx="432" cy="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en-US" sz="1300" b="1">
                  <a:cs typeface="Arial" charset="0"/>
                </a:rPr>
                <a:t>5,44 </a:t>
              </a:r>
              <a:r>
                <a:rPr lang="en-US" sz="1300" b="1">
                  <a:latin typeface="Symbol" pitchFamily="82" charset="2"/>
                  <a:cs typeface="Arial" charset="0"/>
                </a:rPr>
                <a:t>- </a:t>
              </a:r>
              <a:r>
                <a:rPr lang="en-US" sz="1300" b="1">
                  <a:cs typeface="Arial" charset="0"/>
                </a:rPr>
                <a:t>(</a:t>
              </a:r>
              <a:r>
                <a:rPr lang="en-US" sz="1300" b="1">
                  <a:latin typeface="Symbol" pitchFamily="82" charset="2"/>
                  <a:cs typeface="Arial" charset="0"/>
                </a:rPr>
                <a:t>-</a:t>
              </a:r>
              <a:r>
                <a:rPr lang="en-US" sz="1300" b="1">
                  <a:cs typeface="Arial" charset="0"/>
                </a:rPr>
                <a:t>0,58) = 4,86</a:t>
              </a:r>
              <a:endParaRPr lang="en-US" sz="1300" b="1">
                <a:latin typeface="Tahoma" pitchFamily="34" charset="0"/>
                <a:cs typeface="Times New Roman" pitchFamily="18" charset="0"/>
              </a:endParaRPr>
            </a:p>
            <a:p>
              <a:pPr algn="ctr"/>
              <a:endParaRPr lang="en-US" sz="1400" b="1"/>
            </a:p>
          </p:txBody>
        </p:sp>
        <p:sp>
          <p:nvSpPr>
            <p:cNvPr id="13341" name="Rectangle 76"/>
            <p:cNvSpPr>
              <a:spLocks noChangeArrowheads="1"/>
            </p:cNvSpPr>
            <p:nvPr/>
          </p:nvSpPr>
          <p:spPr bwMode="auto">
            <a:xfrm>
              <a:off x="2009" y="1768"/>
              <a:ext cx="518" cy="546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3338" name="Rectangle 81"/>
          <p:cNvSpPr>
            <a:spLocks noChangeArrowheads="1"/>
          </p:cNvSpPr>
          <p:nvPr/>
        </p:nvSpPr>
        <p:spPr bwMode="auto">
          <a:xfrm>
            <a:off x="723900" y="2667000"/>
            <a:ext cx="6477000" cy="3657600"/>
          </a:xfrm>
          <a:prstGeom prst="rect">
            <a:avLst/>
          </a:prstGeom>
          <a:noFill/>
          <a:ln w="9525">
            <a:solidFill>
              <a:srgbClr val="A0A0A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39" name="Text Box 86"/>
          <p:cNvSpPr txBox="1">
            <a:spLocks noChangeArrowheads="1"/>
          </p:cNvSpPr>
          <p:nvPr/>
        </p:nvSpPr>
        <p:spPr bwMode="auto">
          <a:xfrm>
            <a:off x="609600" y="2286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Ukuran Penyebaran				                   Bab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56C4FE-8F4C-4EF4-9686-79C5353F625C}" type="slidenum">
              <a:rPr lang="en-US"/>
              <a:pPr/>
              <a:t>9</a:t>
            </a:fld>
            <a:endParaRPr lang="en-US"/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762000" y="1066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DEVIASI RATA-RATA</a:t>
            </a: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>
            <a:off x="2590800" y="-5245100"/>
            <a:ext cx="114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2" name="Line 9"/>
          <p:cNvSpPr>
            <a:spLocks noChangeShapeType="1"/>
          </p:cNvSpPr>
          <p:nvPr/>
        </p:nvSpPr>
        <p:spPr bwMode="auto">
          <a:xfrm>
            <a:off x="2590800" y="-5245100"/>
            <a:ext cx="114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Line 10"/>
          <p:cNvSpPr>
            <a:spLocks noChangeShapeType="1"/>
          </p:cNvSpPr>
          <p:nvPr/>
        </p:nvSpPr>
        <p:spPr bwMode="auto">
          <a:xfrm>
            <a:off x="2476500" y="-5245100"/>
            <a:ext cx="114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Rectangle 15"/>
          <p:cNvSpPr>
            <a:spLocks noChangeArrowheads="1"/>
          </p:cNvSpPr>
          <p:nvPr/>
        </p:nvSpPr>
        <p:spPr bwMode="auto">
          <a:xfrm>
            <a:off x="6373813" y="1385888"/>
            <a:ext cx="800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sz="2400">
              <a:latin typeface="Tahoma" pitchFamily="34" charset="0"/>
            </a:endParaRPr>
          </a:p>
        </p:txBody>
      </p:sp>
      <p:sp>
        <p:nvSpPr>
          <p:cNvPr id="14345" name="Rectangle 53"/>
          <p:cNvSpPr>
            <a:spLocks noChangeArrowheads="1"/>
          </p:cNvSpPr>
          <p:nvPr/>
        </p:nvSpPr>
        <p:spPr bwMode="auto">
          <a:xfrm>
            <a:off x="9666288" y="-39688"/>
            <a:ext cx="1679575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sz="2400">
              <a:latin typeface="Tahoma" pitchFamily="34" charset="0"/>
            </a:endParaRPr>
          </a:p>
        </p:txBody>
      </p:sp>
      <p:sp>
        <p:nvSpPr>
          <p:cNvPr id="14346" name="Rectangle 58"/>
          <p:cNvSpPr>
            <a:spLocks noChangeArrowheads="1"/>
          </p:cNvSpPr>
          <p:nvPr/>
        </p:nvSpPr>
        <p:spPr bwMode="auto">
          <a:xfrm>
            <a:off x="9666288" y="-39688"/>
            <a:ext cx="1679575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sz="2400">
              <a:latin typeface="Tahoma" pitchFamily="34" charset="0"/>
            </a:endParaRPr>
          </a:p>
        </p:txBody>
      </p:sp>
      <p:sp>
        <p:nvSpPr>
          <p:cNvPr id="14347" name="Text Box 4"/>
          <p:cNvSpPr txBox="1">
            <a:spLocks noChangeArrowheads="1"/>
          </p:cNvSpPr>
          <p:nvPr/>
        </p:nvSpPr>
        <p:spPr bwMode="auto">
          <a:xfrm>
            <a:off x="914400" y="2286000"/>
            <a:ext cx="7467600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200" b="1">
                <a:solidFill>
                  <a:schemeClr val="accent1"/>
                </a:solidFill>
                <a:latin typeface="Tahoma" pitchFamily="34" charset="0"/>
              </a:rPr>
              <a:t>Definisi:</a:t>
            </a:r>
          </a:p>
          <a:p>
            <a:pPr eaLnBrk="1" hangingPunct="1"/>
            <a:r>
              <a:rPr lang="en-US" sz="2200">
                <a:latin typeface="Tahoma" pitchFamily="34" charset="0"/>
                <a:cs typeface="Arial" charset="0"/>
              </a:rPr>
              <a:t>Rata-rata hitung dari nilai mutlak deviasi antara nilai data pengamatan dengan rata-rata hitungnya</a:t>
            </a:r>
            <a:r>
              <a:rPr lang="en-US" sz="2200">
                <a:latin typeface="Tahoma" pitchFamily="34" charset="0"/>
              </a:rPr>
              <a:t>.</a:t>
            </a:r>
          </a:p>
          <a:p>
            <a:pPr eaLnBrk="1" hangingPunct="1"/>
            <a:endParaRPr lang="en-US" sz="2200">
              <a:latin typeface="Tahoma" pitchFamily="34" charset="0"/>
            </a:endParaRPr>
          </a:p>
          <a:p>
            <a:pPr eaLnBrk="1" hangingPunct="1"/>
            <a:r>
              <a:rPr lang="en-US" sz="2200" b="1">
                <a:solidFill>
                  <a:schemeClr val="accent1"/>
                </a:solidFill>
                <a:latin typeface="Tahoma" pitchFamily="34" charset="0"/>
              </a:rPr>
              <a:t>Rumus:</a:t>
            </a:r>
          </a:p>
        </p:txBody>
      </p:sp>
      <p:sp>
        <p:nvSpPr>
          <p:cNvPr id="14348" name="Text Box 337"/>
          <p:cNvSpPr txBox="1">
            <a:spLocks noChangeArrowheads="1"/>
          </p:cNvSpPr>
          <p:nvPr/>
        </p:nvSpPr>
        <p:spPr bwMode="auto">
          <a:xfrm>
            <a:off x="609600" y="2286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Ukuran Penyebaran				                   Bab 4</a:t>
            </a:r>
          </a:p>
        </p:txBody>
      </p:sp>
      <p:grpSp>
        <p:nvGrpSpPr>
          <p:cNvPr id="2" name="Group 340"/>
          <p:cNvGrpSpPr>
            <a:grpSpLocks/>
          </p:cNvGrpSpPr>
          <p:nvPr/>
        </p:nvGrpSpPr>
        <p:grpSpPr bwMode="auto">
          <a:xfrm>
            <a:off x="2819400" y="4267200"/>
            <a:ext cx="3657600" cy="406400"/>
            <a:chOff x="1776" y="2688"/>
            <a:chExt cx="2304" cy="256"/>
          </a:xfrm>
        </p:grpSpPr>
        <p:sp>
          <p:nvSpPr>
            <p:cNvPr id="14350" name="Text Box 338"/>
            <p:cNvSpPr txBox="1">
              <a:spLocks noChangeArrowheads="1"/>
            </p:cNvSpPr>
            <p:nvPr/>
          </p:nvSpPr>
          <p:spPr bwMode="auto">
            <a:xfrm>
              <a:off x="1776" y="2688"/>
              <a:ext cx="2304" cy="25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000" b="1">
                  <a:latin typeface="Tahoma" pitchFamily="34" charset="0"/>
                </a:rPr>
                <a:t>MD = (</a:t>
              </a:r>
              <a:r>
                <a:rPr lang="en-US" sz="2000" b="1">
                  <a:latin typeface="Tahoma" pitchFamily="34" charset="0"/>
                  <a:sym typeface="Symbol" pitchFamily="82" charset="2"/>
                </a:rPr>
                <a:t>|X – X|)/n</a:t>
              </a:r>
              <a:endParaRPr lang="en-US" sz="2000" b="1">
                <a:latin typeface="Tahoma" pitchFamily="34" charset="0"/>
              </a:endParaRPr>
            </a:p>
          </p:txBody>
        </p:sp>
        <p:sp>
          <p:nvSpPr>
            <p:cNvPr id="14351" name="Line 339"/>
            <p:cNvSpPr>
              <a:spLocks noChangeShapeType="1"/>
            </p:cNvSpPr>
            <p:nvPr/>
          </p:nvSpPr>
          <p:spPr bwMode="auto">
            <a:xfrm>
              <a:off x="3216" y="2736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840</TotalTime>
  <Words>1222</Words>
  <Application>Microsoft Office PowerPoint</Application>
  <PresentationFormat>On-screen Show (4:3)</PresentationFormat>
  <Paragraphs>448</Paragraphs>
  <Slides>38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Civic</vt:lpstr>
      <vt:lpstr>Equation</vt:lpstr>
      <vt:lpstr>Chart</vt:lpstr>
      <vt:lpstr>Document</vt:lpstr>
      <vt:lpstr>Statistika untuk Ekonomi dan Keuangan Modern </vt:lpstr>
      <vt:lpstr>PowerPoint Presentation</vt:lpstr>
      <vt:lpstr>OUTLINE</vt:lpstr>
      <vt:lpstr>PowerPoint Presentation</vt:lpstr>
      <vt:lpstr>PowerPoint Presentation</vt:lpstr>
      <vt:lpstr>PowerPoint Presentation</vt:lpstr>
      <vt:lpstr>BEBERAPA BENTUK UKURAN PENYEBARAN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CONTOH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OUTLINE</vt:lpstr>
      <vt:lpstr>PowerPoint Presentation</vt:lpstr>
      <vt:lpstr>OUTLINE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OUTLINE</vt:lpstr>
      <vt:lpstr>MENGGUNAKAN MS EXCEL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 untuk Ekonomi dan Keuangan Modern  Edisi 3, Buku 1</dc:title>
  <dc:creator>S4Pro-02</dc:creator>
  <cp:lastModifiedBy>MIAU</cp:lastModifiedBy>
  <cp:revision>143</cp:revision>
  <dcterms:created xsi:type="dcterms:W3CDTF">2015-09-23T07:17:12Z</dcterms:created>
  <dcterms:modified xsi:type="dcterms:W3CDTF">2019-03-04T06:11:31Z</dcterms:modified>
</cp:coreProperties>
</file>