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0" r:id="rId17"/>
    <p:sldId id="291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69E9-5E6B-40FE-BDD9-18184A25BBB4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05F3-0942-45AB-846D-49692A85C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35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9571AB-2E08-4E5A-A314-EA68BD2FC7F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71AB-2E08-4E5A-A314-EA68BD2FC7F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9571AB-2E08-4E5A-A314-EA68BD2FC7F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9571AB-2E08-4E5A-A314-EA68BD2FC7F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ECBDC7-46B6-4669-A470-3AB05BB6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Statistika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Ekonomi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Keuangan</a:t>
            </a:r>
            <a:r>
              <a:rPr lang="en-US" sz="4000" dirty="0" smtClean="0"/>
              <a:t> Modern 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839200" cy="3505200"/>
          </a:xfrm>
        </p:spPr>
        <p:txBody>
          <a:bodyPr>
            <a:normAutofit fontScale="92500" lnSpcReduction="10000"/>
          </a:bodyPr>
          <a:lstStyle/>
          <a:p>
            <a:r>
              <a:rPr lang="id-ID" sz="2400" dirty="0" smtClean="0"/>
              <a:t>MIA MUCHIA DESDA, S.Si., mm</a:t>
            </a:r>
          </a:p>
          <a:p>
            <a:endParaRPr lang="id-ID" sz="2400" dirty="0" smtClean="0"/>
          </a:p>
          <a:p>
            <a:endParaRPr lang="id-ID" sz="2400" dirty="0"/>
          </a:p>
          <a:p>
            <a:endParaRPr lang="id-ID" sz="2400" dirty="0" smtClean="0"/>
          </a:p>
          <a:p>
            <a:endParaRPr lang="id-ID" sz="2400" dirty="0"/>
          </a:p>
          <a:p>
            <a:r>
              <a:rPr lang="id-ID" sz="2400" dirty="0" smtClean="0"/>
              <a:t>SEKOLAH TINGGI ILMU EKONOMI (STIE) PASAMAN</a:t>
            </a:r>
          </a:p>
          <a:p>
            <a:r>
              <a:rPr lang="id-ID" sz="2400" dirty="0" smtClean="0"/>
              <a:t>SIMPANG EMPAT</a:t>
            </a:r>
          </a:p>
          <a:p>
            <a:r>
              <a:rPr lang="id-ID" sz="2400" smtClean="0"/>
              <a:t>2017/2018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2ECD-CD54-4EB1-8F24-9B8037E441E0}" type="slidenum">
              <a:rPr lang="en-US"/>
              <a:pPr/>
              <a:t>10</a:t>
            </a:fld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93038" cy="533400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OUTLINE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9600" y="1905000"/>
            <a:ext cx="7772400" cy="3962400"/>
            <a:chOff x="384" y="1200"/>
            <a:chExt cx="4896" cy="2496"/>
          </a:xfrm>
        </p:grpSpPr>
        <p:sp>
          <p:nvSpPr>
            <p:cNvPr id="303109" name="Text Box 5"/>
            <p:cNvSpPr txBox="1">
              <a:spLocks noChangeArrowheads="1"/>
            </p:cNvSpPr>
            <p:nvPr/>
          </p:nvSpPr>
          <p:spPr bwMode="auto">
            <a:xfrm>
              <a:off x="720" y="1200"/>
              <a:ext cx="456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b="1">
                  <a:latin typeface="Tahoma" pitchFamily="34" charset="0"/>
                </a:rPr>
                <a:t>BAGIAN  I  Statistik Deskriptif</a:t>
              </a:r>
            </a:p>
          </p:txBody>
        </p:sp>
        <p:sp>
          <p:nvSpPr>
            <p:cNvPr id="303110" name="Text Box 6"/>
            <p:cNvSpPr txBox="1">
              <a:spLocks noChangeArrowheads="1"/>
            </p:cNvSpPr>
            <p:nvPr/>
          </p:nvSpPr>
          <p:spPr bwMode="auto">
            <a:xfrm>
              <a:off x="672" y="1523"/>
              <a:ext cx="1948" cy="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Pengertian Statistika</a:t>
              </a:r>
            </a:p>
          </p:txBody>
        </p:sp>
        <p:sp>
          <p:nvSpPr>
            <p:cNvPr id="303111" name="Text Box 7"/>
            <p:cNvSpPr txBox="1">
              <a:spLocks noChangeArrowheads="1"/>
            </p:cNvSpPr>
            <p:nvPr/>
          </p:nvSpPr>
          <p:spPr bwMode="auto">
            <a:xfrm>
              <a:off x="672" y="1855"/>
              <a:ext cx="1948" cy="2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Penyajian Data</a:t>
              </a:r>
            </a:p>
          </p:txBody>
        </p:sp>
        <p:sp>
          <p:nvSpPr>
            <p:cNvPr id="303112" name="Text Box 8"/>
            <p:cNvSpPr txBox="1">
              <a:spLocks noChangeArrowheads="1"/>
            </p:cNvSpPr>
            <p:nvPr/>
          </p:nvSpPr>
          <p:spPr bwMode="auto">
            <a:xfrm>
              <a:off x="672" y="2544"/>
              <a:ext cx="1948" cy="2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Ukuran Penyebaran</a:t>
              </a:r>
            </a:p>
          </p:txBody>
        </p:sp>
        <p:sp>
          <p:nvSpPr>
            <p:cNvPr id="303113" name="Text Box 9"/>
            <p:cNvSpPr txBox="1">
              <a:spLocks noChangeArrowheads="1"/>
            </p:cNvSpPr>
            <p:nvPr/>
          </p:nvSpPr>
          <p:spPr bwMode="auto">
            <a:xfrm>
              <a:off x="672" y="2201"/>
              <a:ext cx="1948" cy="2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Ukuran Pemusatan</a:t>
              </a:r>
            </a:p>
          </p:txBody>
        </p:sp>
        <p:sp>
          <p:nvSpPr>
            <p:cNvPr id="303114" name="Text Box 10"/>
            <p:cNvSpPr txBox="1">
              <a:spLocks noChangeArrowheads="1"/>
            </p:cNvSpPr>
            <p:nvPr/>
          </p:nvSpPr>
          <p:spPr bwMode="auto">
            <a:xfrm>
              <a:off x="672" y="2904"/>
              <a:ext cx="1948" cy="26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b="1"/>
                <a:t>Angka Indeks</a:t>
              </a:r>
            </a:p>
          </p:txBody>
        </p:sp>
        <p:sp>
          <p:nvSpPr>
            <p:cNvPr id="303115" name="Text Box 11"/>
            <p:cNvSpPr txBox="1">
              <a:spLocks noChangeArrowheads="1"/>
            </p:cNvSpPr>
            <p:nvPr/>
          </p:nvSpPr>
          <p:spPr bwMode="auto">
            <a:xfrm>
              <a:off x="672" y="3245"/>
              <a:ext cx="1948" cy="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Deret Berkala dan</a:t>
              </a:r>
            </a:p>
            <a:p>
              <a:pPr algn="ctr" eaLnBrk="1" hangingPunct="1"/>
              <a:r>
                <a:rPr lang="en-US" sz="2000"/>
                <a:t>Peramalan</a:t>
              </a:r>
            </a:p>
          </p:txBody>
        </p:sp>
        <p:sp>
          <p:nvSpPr>
            <p:cNvPr id="303116" name="Freeform 12"/>
            <p:cNvSpPr>
              <a:spLocks/>
            </p:cNvSpPr>
            <p:nvPr/>
          </p:nvSpPr>
          <p:spPr bwMode="auto">
            <a:xfrm>
              <a:off x="384" y="1296"/>
              <a:ext cx="342" cy="2160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0" y="0"/>
                </a:cxn>
                <a:cxn ang="0">
                  <a:pos x="0" y="7020"/>
                </a:cxn>
              </a:cxnLst>
              <a:rect l="0" t="0" r="r" b="b"/>
              <a:pathLst>
                <a:path w="720" h="7020">
                  <a:moveTo>
                    <a:pt x="720" y="0"/>
                  </a:moveTo>
                  <a:lnTo>
                    <a:pt x="0" y="0"/>
                  </a:lnTo>
                  <a:lnTo>
                    <a:pt x="0" y="70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7" name="Line 13"/>
            <p:cNvSpPr>
              <a:spLocks noChangeShapeType="1"/>
            </p:cNvSpPr>
            <p:nvPr/>
          </p:nvSpPr>
          <p:spPr bwMode="auto">
            <a:xfrm>
              <a:off x="384" y="3024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8" name="Line 14"/>
            <p:cNvSpPr>
              <a:spLocks noChangeShapeType="1"/>
            </p:cNvSpPr>
            <p:nvPr/>
          </p:nvSpPr>
          <p:spPr bwMode="auto">
            <a:xfrm>
              <a:off x="384" y="1584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9" name="Line 15"/>
            <p:cNvSpPr>
              <a:spLocks noChangeShapeType="1"/>
            </p:cNvSpPr>
            <p:nvPr/>
          </p:nvSpPr>
          <p:spPr bwMode="auto">
            <a:xfrm>
              <a:off x="384" y="2367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0" name="Line 16"/>
            <p:cNvSpPr>
              <a:spLocks noChangeShapeType="1"/>
            </p:cNvSpPr>
            <p:nvPr/>
          </p:nvSpPr>
          <p:spPr bwMode="auto">
            <a:xfrm>
              <a:off x="2784" y="1632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1" name="Line 17"/>
            <p:cNvSpPr>
              <a:spLocks noChangeShapeType="1"/>
            </p:cNvSpPr>
            <p:nvPr/>
          </p:nvSpPr>
          <p:spPr bwMode="auto">
            <a:xfrm>
              <a:off x="2784" y="2112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2" name="Line 18"/>
            <p:cNvSpPr>
              <a:spLocks noChangeShapeType="1"/>
            </p:cNvSpPr>
            <p:nvPr/>
          </p:nvSpPr>
          <p:spPr bwMode="auto">
            <a:xfrm>
              <a:off x="2784" y="2496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3" name="Line 19"/>
            <p:cNvSpPr>
              <a:spLocks noChangeShapeType="1"/>
            </p:cNvSpPr>
            <p:nvPr/>
          </p:nvSpPr>
          <p:spPr bwMode="auto">
            <a:xfrm>
              <a:off x="2784" y="3456"/>
              <a:ext cx="3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4" name="Text Box 20"/>
            <p:cNvSpPr txBox="1">
              <a:spLocks noChangeArrowheads="1"/>
            </p:cNvSpPr>
            <p:nvPr/>
          </p:nvSpPr>
          <p:spPr bwMode="auto">
            <a:xfrm>
              <a:off x="3132" y="1584"/>
              <a:ext cx="2148" cy="3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Angka Indeks Relatif Sederhana</a:t>
              </a:r>
            </a:p>
          </p:txBody>
        </p:sp>
        <p:sp>
          <p:nvSpPr>
            <p:cNvPr id="303125" name="Text Box 21"/>
            <p:cNvSpPr txBox="1">
              <a:spLocks noChangeArrowheads="1"/>
            </p:cNvSpPr>
            <p:nvPr/>
          </p:nvSpPr>
          <p:spPr bwMode="auto">
            <a:xfrm>
              <a:off x="3132" y="1968"/>
              <a:ext cx="2148" cy="37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 Angka Indeks Agregrate Sederhana</a:t>
              </a:r>
            </a:p>
          </p:txBody>
        </p:sp>
        <p:sp>
          <p:nvSpPr>
            <p:cNvPr id="303126" name="Text Box 22"/>
            <p:cNvSpPr txBox="1">
              <a:spLocks noChangeArrowheads="1"/>
            </p:cNvSpPr>
            <p:nvPr/>
          </p:nvSpPr>
          <p:spPr bwMode="auto">
            <a:xfrm>
              <a:off x="3132" y="2426"/>
              <a:ext cx="2148" cy="3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Angka Indeks Agregrate Tertimbang</a:t>
              </a:r>
            </a:p>
          </p:txBody>
        </p:sp>
        <p:sp>
          <p:nvSpPr>
            <p:cNvPr id="303127" name="Text Box 23"/>
            <p:cNvSpPr txBox="1">
              <a:spLocks noChangeArrowheads="1"/>
            </p:cNvSpPr>
            <p:nvPr/>
          </p:nvSpPr>
          <p:spPr bwMode="auto">
            <a:xfrm>
              <a:off x="3132" y="2803"/>
              <a:ext cx="2148" cy="3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Macam-Macam Indeks </a:t>
              </a:r>
            </a:p>
            <a:p>
              <a:pPr eaLnBrk="1" hangingPunct="1"/>
              <a:r>
                <a:rPr lang="en-US" sz="1600"/>
                <a:t>dan Masalah Penyusunan Indeks</a:t>
              </a:r>
            </a:p>
          </p:txBody>
        </p:sp>
        <p:sp>
          <p:nvSpPr>
            <p:cNvPr id="303128" name="Text Box 24"/>
            <p:cNvSpPr txBox="1">
              <a:spLocks noChangeArrowheads="1"/>
            </p:cNvSpPr>
            <p:nvPr/>
          </p:nvSpPr>
          <p:spPr bwMode="auto">
            <a:xfrm>
              <a:off x="3132" y="3220"/>
              <a:ext cx="2148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Pengolahan Data Indeks  dengan MS Excel</a:t>
              </a:r>
            </a:p>
          </p:txBody>
        </p:sp>
        <p:sp>
          <p:nvSpPr>
            <p:cNvPr id="303129" name="Line 25"/>
            <p:cNvSpPr>
              <a:spLocks noChangeShapeType="1"/>
            </p:cNvSpPr>
            <p:nvPr/>
          </p:nvSpPr>
          <p:spPr bwMode="auto">
            <a:xfrm>
              <a:off x="384" y="3456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0" name="Line 26"/>
            <p:cNvSpPr>
              <a:spLocks noChangeShapeType="1"/>
            </p:cNvSpPr>
            <p:nvPr/>
          </p:nvSpPr>
          <p:spPr bwMode="auto">
            <a:xfrm>
              <a:off x="384" y="1968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1" name="Line 27"/>
            <p:cNvSpPr>
              <a:spLocks noChangeShapeType="1"/>
            </p:cNvSpPr>
            <p:nvPr/>
          </p:nvSpPr>
          <p:spPr bwMode="auto">
            <a:xfrm>
              <a:off x="2784" y="163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32" name="Line 28"/>
            <p:cNvSpPr>
              <a:spLocks noChangeShapeType="1"/>
            </p:cNvSpPr>
            <p:nvPr/>
          </p:nvSpPr>
          <p:spPr bwMode="auto">
            <a:xfrm>
              <a:off x="2640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33" name="Line 29"/>
            <p:cNvSpPr>
              <a:spLocks noChangeShapeType="1"/>
            </p:cNvSpPr>
            <p:nvPr/>
          </p:nvSpPr>
          <p:spPr bwMode="auto">
            <a:xfrm>
              <a:off x="2784" y="3024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12A1-AE66-49C0-8DE1-51152D21E82D}" type="slidenum">
              <a:rPr lang="en-US"/>
              <a:pPr/>
              <a:t>11</a:t>
            </a:fld>
            <a:endParaRPr lang="en-US"/>
          </a:p>
        </p:txBody>
      </p:sp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ANGKA INDEKS AGREGAT SEDERHANA</a:t>
            </a:r>
            <a:endParaRPr lang="en-US" sz="2000" b="1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723900" y="2743200"/>
            <a:ext cx="7696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1.  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Angka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Indeks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Harga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Agregat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Sederhana</a:t>
            </a:r>
            <a:endParaRPr lang="en-US" b="1" dirty="0">
              <a:solidFill>
                <a:schemeClr val="accent1"/>
              </a:solidFill>
              <a:latin typeface="Tahoma" pitchFamily="34" charset="0"/>
              <a:cs typeface="Times New Roman" pitchFamily="18" charset="0"/>
            </a:endParaRPr>
          </a:p>
          <a:p>
            <a:pPr marL="381000" indent="-381000" eaLnBrk="1" hangingPunct="1">
              <a:spcBef>
                <a:spcPct val="50000"/>
              </a:spcBef>
            </a:pPr>
            <a:r>
              <a:rPr lang="en-US" b="1" i="1" dirty="0">
                <a:latin typeface="Tahoma" pitchFamily="34" charset="0"/>
                <a:cs typeface="Arial" charset="0"/>
              </a:rPr>
              <a:t>	</a:t>
            </a:r>
            <a:r>
              <a:rPr lang="en-US" dirty="0" err="1">
                <a:latin typeface="Tahoma" pitchFamily="34" charset="0"/>
                <a:cs typeface="Arial" charset="0"/>
              </a:rPr>
              <a:t>Angka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indeks</a:t>
            </a:r>
            <a:r>
              <a:rPr lang="en-US" dirty="0">
                <a:latin typeface="Tahoma" pitchFamily="34" charset="0"/>
                <a:cs typeface="Arial" charset="0"/>
              </a:rPr>
              <a:t> yang </a:t>
            </a:r>
            <a:r>
              <a:rPr lang="en-US" dirty="0" err="1">
                <a:latin typeface="Tahoma" pitchFamily="34" charset="0"/>
                <a:cs typeface="Arial" charset="0"/>
              </a:rPr>
              <a:t>menunjukkan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perbandingan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antara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jumlah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harga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kelompok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barang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jasa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pada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periode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tertentu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dengan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periode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dasarnya</a:t>
            </a:r>
            <a:r>
              <a:rPr lang="en-US" dirty="0">
                <a:latin typeface="Tahoma" pitchFamily="34" charset="0"/>
                <a:cs typeface="Arial" charset="0"/>
              </a:rPr>
              <a:t>. </a:t>
            </a:r>
          </a:p>
          <a:p>
            <a:pPr marL="381000" indent="-381000"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	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Rumus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: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267369" name="Text Box 105"/>
          <p:cNvSpPr txBox="1">
            <a:spLocks noChangeArrowheads="1"/>
          </p:cNvSpPr>
          <p:nvPr/>
        </p:nvSpPr>
        <p:spPr bwMode="auto">
          <a:xfrm>
            <a:off x="1066800" y="15240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Tahoma" pitchFamily="34" charset="0"/>
                <a:cs typeface="Arial" charset="0"/>
              </a:rPr>
              <a:t>Angka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indeks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ini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menekankan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Arial" charset="0"/>
              </a:rPr>
              <a:t>agregasi</a:t>
            </a:r>
            <a:r>
              <a:rPr lang="en-US" sz="2000" dirty="0" smtClean="0">
                <a:latin typeface="Tahoma" pitchFamily="34" charset="0"/>
                <a:cs typeface="Arial" charset="0"/>
              </a:rPr>
              <a:t>, </a:t>
            </a:r>
            <a:r>
              <a:rPr lang="en-US" sz="2000" dirty="0" err="1">
                <a:latin typeface="Tahoma" pitchFamily="34" charset="0"/>
                <a:cs typeface="Arial" charset="0"/>
              </a:rPr>
              <a:t>yaitu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barang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dan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jasa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lebih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dari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satu</a:t>
            </a:r>
            <a:r>
              <a:rPr lang="en-US" sz="2000" dirty="0">
                <a:latin typeface="Tahoma" pitchFamily="34" charset="0"/>
                <a:cs typeface="Arial" charset="0"/>
              </a:rPr>
              <a:t>.</a:t>
            </a:r>
            <a:r>
              <a:rPr lang="en-US" sz="2000" dirty="0">
                <a:latin typeface="Tahoma" pitchFamily="34" charset="0"/>
              </a:rPr>
              <a:t> </a:t>
            </a:r>
          </a:p>
        </p:txBody>
      </p:sp>
      <p:sp>
        <p:nvSpPr>
          <p:cNvPr id="267464" name="Text Box 200"/>
          <p:cNvSpPr txBox="1">
            <a:spLocks noChangeArrowheads="1"/>
          </p:cNvSpPr>
          <p:nvPr/>
        </p:nvSpPr>
        <p:spPr bwMode="auto">
          <a:xfrm>
            <a:off x="1066800" y="2286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Angka Indeks						Bab 5</a:t>
            </a:r>
          </a:p>
        </p:txBody>
      </p:sp>
      <p:grpSp>
        <p:nvGrpSpPr>
          <p:cNvPr id="2" name="Group 207"/>
          <p:cNvGrpSpPr>
            <a:grpSpLocks/>
          </p:cNvGrpSpPr>
          <p:nvPr/>
        </p:nvGrpSpPr>
        <p:grpSpPr bwMode="auto">
          <a:xfrm>
            <a:off x="2362200" y="4719641"/>
            <a:ext cx="2819400" cy="800100"/>
            <a:chOff x="1992" y="2928"/>
            <a:chExt cx="1776" cy="504"/>
          </a:xfrm>
        </p:grpSpPr>
        <p:sp>
          <p:nvSpPr>
            <p:cNvPr id="267466" name="Rectangle 202"/>
            <p:cNvSpPr>
              <a:spLocks noChangeArrowheads="1"/>
            </p:cNvSpPr>
            <p:nvPr/>
          </p:nvSpPr>
          <p:spPr bwMode="auto">
            <a:xfrm>
              <a:off x="1992" y="2928"/>
              <a:ext cx="1776" cy="5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40000"/>
                </a:lnSpc>
              </a:pPr>
              <a:r>
                <a:rPr lang="en-US" b="1" dirty="0">
                  <a:latin typeface="Tahoma" pitchFamily="34" charset="0"/>
                </a:rPr>
                <a:t>IHA  =  </a:t>
              </a:r>
              <a:r>
                <a:rPr lang="en-US" b="1" dirty="0">
                  <a:latin typeface="Tahoma" pitchFamily="34" charset="0"/>
                  <a:sym typeface="Symbol" pitchFamily="82" charset="2"/>
                </a:rPr>
                <a:t> </a:t>
              </a:r>
              <a:r>
                <a:rPr lang="en-US" b="1" dirty="0">
                  <a:latin typeface="Tahoma" pitchFamily="34" charset="0"/>
                </a:rPr>
                <a:t>Ht  </a:t>
              </a:r>
              <a:r>
                <a:rPr lang="en-US" b="1" dirty="0" smtClean="0">
                  <a:latin typeface="Tahoma" pitchFamily="34" charset="0"/>
                </a:rPr>
                <a:t>× </a:t>
              </a:r>
              <a:r>
                <a:rPr lang="en-US" b="1" dirty="0">
                  <a:latin typeface="Tahoma" pitchFamily="34" charset="0"/>
                </a:rPr>
                <a:t>100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b="1" dirty="0">
                  <a:latin typeface="Tahoma" pitchFamily="34" charset="0"/>
                </a:rPr>
                <a:t>             </a:t>
              </a:r>
              <a:r>
                <a:rPr lang="en-US" b="1" dirty="0">
                  <a:latin typeface="Tahoma" pitchFamily="34" charset="0"/>
                  <a:sym typeface="Symbol" pitchFamily="82" charset="2"/>
                </a:rPr>
                <a:t> </a:t>
              </a:r>
              <a:r>
                <a:rPr lang="en-US" b="1" dirty="0">
                  <a:latin typeface="Tahoma" pitchFamily="34" charset="0"/>
                </a:rPr>
                <a:t>Ho</a:t>
              </a:r>
            </a:p>
          </p:txBody>
        </p:sp>
        <p:sp>
          <p:nvSpPr>
            <p:cNvPr id="267467" name="Line 203"/>
            <p:cNvSpPr>
              <a:spLocks noChangeShapeType="1"/>
            </p:cNvSpPr>
            <p:nvPr/>
          </p:nvSpPr>
          <p:spPr bwMode="auto">
            <a:xfrm>
              <a:off x="2573" y="3216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2E7-B28B-4963-85BB-0E57CC5CB9ED}" type="slidenum">
              <a:rPr lang="en-US"/>
              <a:pPr/>
              <a:t>12</a:t>
            </a:fld>
            <a:endParaRPr lang="en-US"/>
          </a:p>
        </p:txBody>
      </p:sp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CONTOH SOAL ANGKA </a:t>
            </a:r>
            <a:r>
              <a:rPr lang="en-US" sz="2400" b="1" dirty="0">
                <a:solidFill>
                  <a:schemeClr val="accent1"/>
                </a:solidFill>
                <a:latin typeface="Tahoma" pitchFamily="34" charset="0"/>
              </a:rPr>
              <a:t>INDEKS AGREGAT SEDERHANA</a:t>
            </a:r>
            <a:endParaRPr lang="en-US" sz="20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1066800" y="14478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Tahoma" pitchFamily="34" charset="0"/>
                <a:cs typeface="Arial" charset="0"/>
              </a:rPr>
              <a:t>Angka indeks ini menekankan agregasi yaitu barang dan jasa lebih dari satu.</a:t>
            </a:r>
            <a:r>
              <a:rPr lang="en-US" sz="2000">
                <a:latin typeface="Tahoma" pitchFamily="34" charset="0"/>
              </a:rPr>
              <a:t> </a:t>
            </a:r>
          </a:p>
        </p:txBody>
      </p:sp>
      <p:sp>
        <p:nvSpPr>
          <p:cNvPr id="298084" name="Text Box 100"/>
          <p:cNvSpPr txBox="1">
            <a:spLocks noChangeArrowheads="1"/>
          </p:cNvSpPr>
          <p:nvPr/>
        </p:nvSpPr>
        <p:spPr bwMode="auto">
          <a:xfrm>
            <a:off x="1066800" y="2286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sp>
        <p:nvSpPr>
          <p:cNvPr id="298087" name="Text Box 103"/>
          <p:cNvSpPr txBox="1">
            <a:spLocks noChangeArrowheads="1"/>
          </p:cNvSpPr>
          <p:nvPr/>
        </p:nvSpPr>
        <p:spPr bwMode="auto">
          <a:xfrm>
            <a:off x="2247900" y="4953000"/>
            <a:ext cx="52197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latin typeface="Tahoma" pitchFamily="34" charset="0"/>
                <a:cs typeface="Arial" charset="0"/>
              </a:rPr>
              <a:t>Indeks</a:t>
            </a:r>
            <a:r>
              <a:rPr lang="en-US" sz="1600" b="1" dirty="0">
                <a:latin typeface="Tahoma" pitchFamily="34" charset="0"/>
                <a:cs typeface="Arial" charset="0"/>
              </a:rPr>
              <a:t> 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2007  </a:t>
            </a:r>
            <a:r>
              <a:rPr lang="en-US" sz="1600" b="1" dirty="0">
                <a:latin typeface="Tahoma" pitchFamily="34" charset="0"/>
                <a:cs typeface="Arial" charset="0"/>
              </a:rPr>
              <a:t>= 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(</a:t>
            </a:r>
            <a:r>
              <a:rPr lang="en-US" sz="1600" b="1" dirty="0" smtClean="0"/>
              <a:t>41.354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/</a:t>
            </a:r>
            <a:r>
              <a:rPr lang="en-US" sz="1600" b="1" dirty="0" smtClean="0"/>
              <a:t>65.087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) × </a:t>
            </a:r>
            <a:r>
              <a:rPr lang="en-US" sz="1600" b="1" dirty="0">
                <a:latin typeface="Tahoma" pitchFamily="34" charset="0"/>
                <a:cs typeface="Arial" charset="0"/>
              </a:rPr>
              <a:t>100  = 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64</a:t>
            </a:r>
            <a:endParaRPr lang="en-US" sz="1600" b="1" dirty="0"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Tahoma" pitchFamily="34" charset="0"/>
                <a:cs typeface="Arial" charset="0"/>
              </a:rPr>
              <a:t>Indeks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 2008  = (</a:t>
            </a:r>
            <a:r>
              <a:rPr lang="en-US" sz="1600" b="1" dirty="0" smtClean="0"/>
              <a:t>49.978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/</a:t>
            </a:r>
            <a:r>
              <a:rPr lang="en-US" sz="1600" b="1" dirty="0" smtClean="0"/>
              <a:t>65.087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) × 100  = 77</a:t>
            </a:r>
          </a:p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Tahoma" pitchFamily="34" charset="0"/>
                <a:cs typeface="Arial" charset="0"/>
              </a:rPr>
              <a:t>Indeks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 2011  = (</a:t>
            </a:r>
            <a:r>
              <a:rPr lang="en-US" sz="1600" b="1" dirty="0" smtClean="0"/>
              <a:t>73.293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/</a:t>
            </a:r>
            <a:r>
              <a:rPr lang="en-US" sz="1600" b="1" dirty="0" smtClean="0"/>
              <a:t>65.087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) × 100  = 113</a:t>
            </a:r>
          </a:p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Tahoma" pitchFamily="34" charset="0"/>
                <a:cs typeface="Arial" charset="0"/>
              </a:rPr>
              <a:t>Indeks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 2012  = (</a:t>
            </a:r>
            <a:r>
              <a:rPr lang="en-US" sz="1600" b="1" dirty="0" smtClean="0"/>
              <a:t>73.351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/</a:t>
            </a:r>
            <a:r>
              <a:rPr lang="en-US" sz="1600" b="1" dirty="0" smtClean="0"/>
              <a:t>65.087</a:t>
            </a:r>
            <a:r>
              <a:rPr lang="en-US" sz="1600" b="1" dirty="0" smtClean="0">
                <a:latin typeface="Tahoma" pitchFamily="34" charset="0"/>
                <a:cs typeface="Arial" charset="0"/>
              </a:rPr>
              <a:t>) × 100  = 113</a:t>
            </a:r>
            <a:endParaRPr lang="en-US" sz="1600" b="1" dirty="0" smtClean="0"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600" b="1" dirty="0" smtClean="0"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600" b="1" dirty="0" smtClean="0">
              <a:latin typeface="Tahoma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sz="1600" b="1" dirty="0"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25602" name="Picture 2" descr="D:\Statistika 1\Contoh 5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78676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8C5-1743-4FE2-B7E3-FB515FFDA7AF}" type="slidenum">
              <a:rPr lang="en-US"/>
              <a:pPr/>
              <a:t>13</a:t>
            </a:fld>
            <a:endParaRPr lang="en-US"/>
          </a:p>
        </p:txBody>
      </p:sp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Tahoma" pitchFamily="34" charset="0"/>
              </a:rPr>
              <a:t>ANGKA INDEKS AGREGAT </a:t>
            </a: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SEDERHANA (LANJUTAN)</a:t>
            </a:r>
            <a:endParaRPr lang="en-US" sz="24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228600" y="2079625"/>
            <a:ext cx="85344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eaLnBrk="1" hangingPunct="1">
              <a:spcBef>
                <a:spcPct val="50000"/>
              </a:spcBef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2. 	Angka Indeks Kuantitas Agregat Sederhana</a:t>
            </a:r>
            <a:endParaRPr lang="en-US" b="1" i="1">
              <a:latin typeface="Tahoma" pitchFamily="34" charset="0"/>
              <a:cs typeface="Times New Roman" pitchFamily="18" charset="0"/>
            </a:endParaRPr>
          </a:p>
          <a:p>
            <a:pPr marL="381000" indent="-381000"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  <a:cs typeface="Arial" charset="0"/>
              </a:rPr>
              <a:t>	</a:t>
            </a:r>
            <a:r>
              <a:rPr lang="en-US">
                <a:latin typeface="Tahoma" pitchFamily="34" charset="0"/>
                <a:cs typeface="Arial" charset="0"/>
              </a:rPr>
              <a:t>Angka indeks yang menunjukkan perbandingan antara jumlah kuantitas kelompok barang dan jasa pada periode tertentu dengan periode dasarnya.  </a:t>
            </a:r>
          </a:p>
          <a:p>
            <a:pPr marL="381000" indent="-381000" algn="just" eaLnBrk="1" hangingPunct="1">
              <a:spcBef>
                <a:spcPct val="50000"/>
              </a:spcBef>
            </a:pPr>
            <a:r>
              <a:rPr lang="en-US" sz="2200" b="1" i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	</a:t>
            </a:r>
            <a:r>
              <a:rPr lang="en-US" sz="2200" b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Rumus:</a:t>
            </a:r>
            <a:r>
              <a:rPr lang="en-US" b="1" i="1">
                <a:latin typeface="Tahoma" pitchFamily="34" charset="0"/>
                <a:cs typeface="Arial" charset="0"/>
              </a:rPr>
              <a:t>	</a:t>
            </a:r>
            <a:endParaRPr lang="en-US" b="1">
              <a:latin typeface="Tahoma" pitchFamily="34" charset="0"/>
            </a:endParaRPr>
          </a:p>
        </p:txBody>
      </p:sp>
      <p:sp>
        <p:nvSpPr>
          <p:cNvPr id="268481" name="Text Box 193"/>
          <p:cNvSpPr txBox="1">
            <a:spLocks noChangeArrowheads="1"/>
          </p:cNvSpPr>
          <p:nvPr/>
        </p:nvSpPr>
        <p:spPr bwMode="auto">
          <a:xfrm>
            <a:off x="1066800" y="1524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grpSp>
        <p:nvGrpSpPr>
          <p:cNvPr id="2" name="Group 198"/>
          <p:cNvGrpSpPr>
            <a:grpSpLocks/>
          </p:cNvGrpSpPr>
          <p:nvPr/>
        </p:nvGrpSpPr>
        <p:grpSpPr bwMode="auto">
          <a:xfrm>
            <a:off x="1752600" y="3881441"/>
            <a:ext cx="2819400" cy="800100"/>
            <a:chOff x="1992" y="3312"/>
            <a:chExt cx="1776" cy="504"/>
          </a:xfrm>
        </p:grpSpPr>
        <p:sp>
          <p:nvSpPr>
            <p:cNvPr id="268484" name="Line 196"/>
            <p:cNvSpPr>
              <a:spLocks noChangeShapeType="1"/>
            </p:cNvSpPr>
            <p:nvPr/>
          </p:nvSpPr>
          <p:spPr bwMode="auto">
            <a:xfrm>
              <a:off x="2592" y="36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8485" name="Rectangle 197"/>
            <p:cNvSpPr>
              <a:spLocks noChangeArrowheads="1"/>
            </p:cNvSpPr>
            <p:nvPr/>
          </p:nvSpPr>
          <p:spPr bwMode="auto">
            <a:xfrm>
              <a:off x="1992" y="3312"/>
              <a:ext cx="1776" cy="5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40000"/>
                </a:lnSpc>
              </a:pPr>
              <a:r>
                <a:rPr lang="en-US" b="1" dirty="0">
                  <a:latin typeface="Tahoma" pitchFamily="34" charset="0"/>
                </a:rPr>
                <a:t>IKA  =  </a:t>
              </a:r>
              <a:r>
                <a:rPr lang="en-US" b="1" dirty="0">
                  <a:latin typeface="Tahoma" pitchFamily="34" charset="0"/>
                  <a:sym typeface="Symbol" pitchFamily="82" charset="2"/>
                </a:rPr>
                <a:t> </a:t>
              </a:r>
              <a:r>
                <a:rPr lang="en-US" b="1" dirty="0">
                  <a:latin typeface="Tahoma" pitchFamily="34" charset="0"/>
                </a:rPr>
                <a:t>Kt  </a:t>
              </a:r>
              <a:r>
                <a:rPr lang="en-US" b="1" dirty="0" smtClean="0">
                  <a:latin typeface="Tahoma" pitchFamily="34" charset="0"/>
                </a:rPr>
                <a:t>× </a:t>
              </a:r>
              <a:r>
                <a:rPr lang="en-US" b="1" dirty="0">
                  <a:latin typeface="Tahoma" pitchFamily="34" charset="0"/>
                </a:rPr>
                <a:t>100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b="1" dirty="0">
                  <a:latin typeface="Tahoma" pitchFamily="34" charset="0"/>
                </a:rPr>
                <a:t>             </a:t>
              </a:r>
              <a:r>
                <a:rPr lang="en-US" b="1" dirty="0">
                  <a:latin typeface="Tahoma" pitchFamily="34" charset="0"/>
                  <a:sym typeface="Symbol" pitchFamily="82" charset="2"/>
                </a:rPr>
                <a:t> </a:t>
              </a:r>
              <a:r>
                <a:rPr lang="en-US" b="1" dirty="0" err="1">
                  <a:latin typeface="Tahoma" pitchFamily="34" charset="0"/>
                </a:rPr>
                <a:t>Ko</a:t>
              </a:r>
              <a:endParaRPr lang="en-US" b="1" dirty="0">
                <a:latin typeface="Tahoma" pitchFamily="34" charset="0"/>
              </a:endParaRPr>
            </a:p>
          </p:txBody>
        </p:sp>
      </p:grpSp>
      <p:sp>
        <p:nvSpPr>
          <p:cNvPr id="268487" name="Line 199"/>
          <p:cNvSpPr>
            <a:spLocks noChangeShapeType="1"/>
          </p:cNvSpPr>
          <p:nvPr/>
        </p:nvSpPr>
        <p:spPr bwMode="auto">
          <a:xfrm>
            <a:off x="2743200" y="43434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96CC-F127-48C2-B581-00E837EC5FB1}" type="slidenum">
              <a:rPr lang="en-US"/>
              <a:pPr/>
              <a:t>14</a:t>
            </a:fld>
            <a:endParaRPr lang="en-US"/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CONTOH SOAL ANGKA </a:t>
            </a:r>
            <a:r>
              <a:rPr lang="en-US" sz="2400" b="1" dirty="0">
                <a:solidFill>
                  <a:schemeClr val="accent1"/>
                </a:solidFill>
                <a:latin typeface="Tahoma" pitchFamily="34" charset="0"/>
              </a:rPr>
              <a:t>INDEKS </a:t>
            </a: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KUANTITAS AGREGAT </a:t>
            </a:r>
            <a:r>
              <a:rPr lang="en-US" sz="2400" b="1" dirty="0">
                <a:solidFill>
                  <a:schemeClr val="accent1"/>
                </a:solidFill>
                <a:latin typeface="Tahoma" pitchFamily="34" charset="0"/>
              </a:rPr>
              <a:t>SEDERHANA</a:t>
            </a:r>
            <a:endParaRPr lang="en-US" sz="20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2057400" y="51816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 smtClean="0">
                <a:latin typeface="Tahoma" pitchFamily="34" charset="0"/>
                <a:cs typeface="Arial" charset="0"/>
              </a:rPr>
              <a:t>Indeks</a:t>
            </a:r>
            <a:r>
              <a:rPr lang="en-US" dirty="0" smtClean="0">
                <a:latin typeface="Tahoma" pitchFamily="34" charset="0"/>
                <a:cs typeface="Arial" charset="0"/>
              </a:rPr>
              <a:t> 2010 = (87,16/67,71) × 100 = </a:t>
            </a:r>
            <a:r>
              <a:rPr lang="id-ID" dirty="0" smtClean="0">
                <a:latin typeface="Tahoma" pitchFamily="34" charset="0"/>
                <a:cs typeface="Arial" charset="0"/>
              </a:rPr>
              <a:t>129</a:t>
            </a:r>
            <a:endParaRPr lang="en-US" dirty="0" smtClean="0">
              <a:latin typeface="Tahoma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ahoma" pitchFamily="34" charset="0"/>
                <a:cs typeface="Arial" charset="0"/>
              </a:rPr>
              <a:t> </a:t>
            </a:r>
            <a:r>
              <a:rPr lang="en-US" dirty="0" err="1" smtClean="0">
                <a:latin typeface="Tahoma" pitchFamily="34" charset="0"/>
                <a:cs typeface="Arial" charset="0"/>
              </a:rPr>
              <a:t>Indeks</a:t>
            </a:r>
            <a:r>
              <a:rPr lang="en-US" dirty="0" smtClean="0">
                <a:latin typeface="Tahoma" pitchFamily="34" charset="0"/>
                <a:cs typeface="Arial" charset="0"/>
              </a:rPr>
              <a:t> 2011 = (86,29/67,71) × 100 = </a:t>
            </a:r>
            <a:r>
              <a:rPr lang="id-ID" dirty="0" smtClean="0">
                <a:latin typeface="Tahoma" pitchFamily="34" charset="0"/>
                <a:cs typeface="Arial" charset="0"/>
              </a:rPr>
              <a:t>127</a:t>
            </a:r>
            <a:endParaRPr lang="en-US" dirty="0" smtClean="0">
              <a:latin typeface="Tahoma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ahoma" pitchFamily="34" charset="0"/>
                <a:cs typeface="Arial" charset="0"/>
              </a:rPr>
              <a:t> </a:t>
            </a:r>
            <a:r>
              <a:rPr lang="en-US" dirty="0" err="1" smtClean="0">
                <a:latin typeface="Tahoma" pitchFamily="34" charset="0"/>
                <a:cs typeface="Arial" charset="0"/>
              </a:rPr>
              <a:t>Indeks</a:t>
            </a:r>
            <a:r>
              <a:rPr lang="en-US" dirty="0" smtClean="0">
                <a:latin typeface="Tahoma" pitchFamily="34" charset="0"/>
                <a:cs typeface="Arial" charset="0"/>
              </a:rPr>
              <a:t> 2012 = (90,50/67,71) × 100 = </a:t>
            </a:r>
            <a:r>
              <a:rPr lang="id-ID" dirty="0" smtClean="0">
                <a:latin typeface="Tahoma" pitchFamily="34" charset="0"/>
                <a:cs typeface="Arial" charset="0"/>
              </a:rPr>
              <a:t>134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299108" name="Text Box 100"/>
          <p:cNvSpPr txBox="1">
            <a:spLocks noChangeArrowheads="1"/>
          </p:cNvSpPr>
          <p:nvPr/>
        </p:nvSpPr>
        <p:spPr bwMode="auto">
          <a:xfrm>
            <a:off x="1066800" y="2286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Angka Indeks						Bab 5</a:t>
            </a:r>
          </a:p>
        </p:txBody>
      </p:sp>
      <p:pic>
        <p:nvPicPr>
          <p:cNvPr id="26626" name="Picture 2" descr="D:\Statistika 1\Contoh 5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086600" cy="373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BCF8-EBA6-4C8B-A164-FC151D990669}" type="slidenum">
              <a:rPr lang="en-US"/>
              <a:pPr/>
              <a:t>15</a:t>
            </a:fld>
            <a:endParaRPr lang="en-US"/>
          </a:p>
        </p:txBody>
      </p:sp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ANGKA INDEKS AGREGAT SEDERHANA</a:t>
            </a:r>
            <a:endParaRPr lang="en-US" sz="2000" b="1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685800" y="1909763"/>
            <a:ext cx="7315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 eaLnBrk="1" hangingPunct="1">
              <a:spcBef>
                <a:spcPct val="50000"/>
              </a:spcBef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3. Indeks Nilai Agregate Relatif Sederhana</a:t>
            </a:r>
            <a:endParaRPr lang="en-US" b="1">
              <a:solidFill>
                <a:schemeClr val="accent1"/>
              </a:solidFill>
              <a:latin typeface="Tahoma" pitchFamily="34" charset="0"/>
              <a:cs typeface="Arial" charset="0"/>
            </a:endParaRPr>
          </a:p>
          <a:p>
            <a:pPr marL="292100" indent="-292100"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  <a:cs typeface="Arial" charset="0"/>
              </a:rPr>
              <a:t>	</a:t>
            </a:r>
            <a:r>
              <a:rPr lang="en-US">
                <a:latin typeface="Tahoma" pitchFamily="34" charset="0"/>
                <a:cs typeface="Arial" charset="0"/>
              </a:rPr>
              <a:t>Indeks nilai agregat relatif sederhana menunjukkan perkembangan nilai (harga dikalikan dengan kuantitas) sekelompok barang dan jasa pada suatu periode dengan periode atau tahun dasarnya.  </a:t>
            </a:r>
          </a:p>
          <a:p>
            <a:pPr marL="292100" indent="-292100" eaLnBrk="1" hangingPunct="1">
              <a:spcBef>
                <a:spcPct val="50000"/>
              </a:spcBef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	Rumus:	</a:t>
            </a:r>
            <a:r>
              <a:rPr lang="en-US" b="1">
                <a:latin typeface="Tahoma" pitchFamily="34" charset="0"/>
                <a:cs typeface="Arial" charset="0"/>
              </a:rPr>
              <a:t>	</a:t>
            </a:r>
            <a:endParaRPr lang="en-US" b="1">
              <a:latin typeface="Tahoma" pitchFamily="34" charset="0"/>
            </a:endParaRPr>
          </a:p>
        </p:txBody>
      </p:sp>
      <p:sp>
        <p:nvSpPr>
          <p:cNvPr id="269625" name="Text Box 313"/>
          <p:cNvSpPr txBox="1">
            <a:spLocks noChangeArrowheads="1"/>
          </p:cNvSpPr>
          <p:nvPr/>
        </p:nvSpPr>
        <p:spPr bwMode="auto">
          <a:xfrm>
            <a:off x="1066800" y="2286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Angka Indeks						Bab 5</a:t>
            </a:r>
          </a:p>
        </p:txBody>
      </p:sp>
      <p:grpSp>
        <p:nvGrpSpPr>
          <p:cNvPr id="2" name="Group 319"/>
          <p:cNvGrpSpPr>
            <a:grpSpLocks/>
          </p:cNvGrpSpPr>
          <p:nvPr/>
        </p:nvGrpSpPr>
        <p:grpSpPr bwMode="auto">
          <a:xfrm>
            <a:off x="2133600" y="4419600"/>
            <a:ext cx="4953000" cy="711200"/>
            <a:chOff x="2400" y="3504"/>
            <a:chExt cx="3120" cy="448"/>
          </a:xfrm>
        </p:grpSpPr>
        <p:sp>
          <p:nvSpPr>
            <p:cNvPr id="269628" name="Rectangle 316"/>
            <p:cNvSpPr>
              <a:spLocks noChangeArrowheads="1"/>
            </p:cNvSpPr>
            <p:nvPr/>
          </p:nvSpPr>
          <p:spPr bwMode="auto">
            <a:xfrm>
              <a:off x="2400" y="3504"/>
              <a:ext cx="3120" cy="4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 dirty="0">
                  <a:latin typeface="Tahoma" pitchFamily="34" charset="0"/>
                </a:rPr>
                <a:t>INA  = </a:t>
              </a:r>
              <a:r>
                <a:rPr lang="en-US" b="1" dirty="0">
                  <a:latin typeface="Tahoma" pitchFamily="34" charset="0"/>
                  <a:sym typeface="Symbol" pitchFamily="82" charset="2"/>
                </a:rPr>
                <a:t></a:t>
              </a:r>
              <a:r>
                <a:rPr lang="en-US" sz="2000" b="1" dirty="0" err="1">
                  <a:latin typeface="Tahoma" pitchFamily="34" charset="0"/>
                </a:rPr>
                <a:t>Vt</a:t>
              </a:r>
              <a:r>
                <a:rPr lang="en-US" sz="2000" b="1" dirty="0">
                  <a:latin typeface="Tahoma" pitchFamily="34" charset="0"/>
                </a:rPr>
                <a:t>  </a:t>
              </a:r>
              <a:r>
                <a:rPr lang="en-US" sz="2000" b="1" dirty="0" smtClean="0">
                  <a:latin typeface="Tahoma" pitchFamily="34" charset="0"/>
                </a:rPr>
                <a:t>× </a:t>
              </a:r>
              <a:r>
                <a:rPr lang="en-US" sz="2000" b="1" dirty="0">
                  <a:latin typeface="Tahoma" pitchFamily="34" charset="0"/>
                </a:rPr>
                <a:t>100  =  </a:t>
              </a:r>
              <a:r>
                <a:rPr lang="en-US" sz="1600" b="1" dirty="0">
                  <a:latin typeface="Tahoma" pitchFamily="34" charset="0"/>
                  <a:sym typeface="Symbol" pitchFamily="82" charset="2"/>
                </a:rPr>
                <a:t></a:t>
              </a:r>
              <a:r>
                <a:rPr lang="en-US" sz="2000" b="1" dirty="0" err="1">
                  <a:latin typeface="Tahoma" pitchFamily="34" charset="0"/>
                </a:rPr>
                <a:t>HtKt</a:t>
              </a:r>
              <a:r>
                <a:rPr lang="en-US" sz="2000" b="1" dirty="0">
                  <a:latin typeface="Tahoma" pitchFamily="34" charset="0"/>
                </a:rPr>
                <a:t>   </a:t>
              </a:r>
              <a:r>
                <a:rPr lang="en-US" sz="2000" b="1" dirty="0" smtClean="0">
                  <a:latin typeface="Tahoma" pitchFamily="34" charset="0"/>
                </a:rPr>
                <a:t>× </a:t>
              </a:r>
              <a:r>
                <a:rPr lang="en-US" sz="2000" b="1" dirty="0">
                  <a:latin typeface="Tahoma" pitchFamily="34" charset="0"/>
                </a:rPr>
                <a:t>100</a:t>
              </a:r>
            </a:p>
            <a:p>
              <a:pPr eaLnBrk="1" hangingPunct="1"/>
              <a:r>
                <a:rPr lang="en-US" sz="2000" b="1" dirty="0">
                  <a:latin typeface="Tahoma" pitchFamily="34" charset="0"/>
                </a:rPr>
                <a:t>            </a:t>
              </a:r>
              <a:r>
                <a:rPr lang="en-US" sz="2000" b="1" dirty="0">
                  <a:latin typeface="Tahoma" pitchFamily="34" charset="0"/>
                  <a:sym typeface="Symbol" pitchFamily="82" charset="2"/>
                </a:rPr>
                <a:t></a:t>
              </a:r>
              <a:r>
                <a:rPr lang="en-US" sz="2000" b="1" dirty="0">
                  <a:latin typeface="Tahoma" pitchFamily="34" charset="0"/>
                </a:rPr>
                <a:t>Vo		</a:t>
              </a:r>
              <a:r>
                <a:rPr lang="en-US" sz="1600" b="1" dirty="0">
                  <a:latin typeface="Tahoma" pitchFamily="34" charset="0"/>
                  <a:sym typeface="Symbol" pitchFamily="82" charset="2"/>
                </a:rPr>
                <a:t></a:t>
              </a:r>
              <a:r>
                <a:rPr lang="en-US" sz="2000" b="1" dirty="0" err="1">
                  <a:latin typeface="Tahoma" pitchFamily="34" charset="0"/>
                </a:rPr>
                <a:t>HoKo</a:t>
              </a:r>
              <a:endParaRPr lang="en-US" sz="2000" b="1" dirty="0">
                <a:latin typeface="Tahoma" pitchFamily="34" charset="0"/>
              </a:endParaRPr>
            </a:p>
          </p:txBody>
        </p:sp>
        <p:sp>
          <p:nvSpPr>
            <p:cNvPr id="269629" name="Line 317"/>
            <p:cNvSpPr>
              <a:spLocks noChangeShapeType="1"/>
            </p:cNvSpPr>
            <p:nvPr/>
          </p:nvSpPr>
          <p:spPr bwMode="auto">
            <a:xfrm>
              <a:off x="3024" y="37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9630" name="Line 318"/>
            <p:cNvSpPr>
              <a:spLocks noChangeShapeType="1"/>
            </p:cNvSpPr>
            <p:nvPr/>
          </p:nvSpPr>
          <p:spPr bwMode="auto">
            <a:xfrm>
              <a:off x="4176" y="374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4282" y="1312640"/>
          <a:ext cx="8715399" cy="433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057"/>
                <a:gridCol w="1245057"/>
                <a:gridCol w="1245057"/>
                <a:gridCol w="1245057"/>
                <a:gridCol w="1245057"/>
                <a:gridCol w="1245057"/>
                <a:gridCol w="1245057"/>
              </a:tblGrid>
              <a:tr h="519549">
                <a:tc rowSpan="2"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JENIS BARANG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TAHUN 2010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TAHUN 2011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1954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Ho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Ko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Vo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Ht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Kt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Vt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785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Beras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7.123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39,88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284.065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7.803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39,45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307.828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215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Jagung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4.206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18,33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77.096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4.885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17,64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86.171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8207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Kedelai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8.487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7.723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8.814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7.492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3951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</a:t>
                      </a:r>
                      <a:r>
                        <a:rPr lang="id-ID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Tanah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14.825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0,78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11.564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14.825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0,69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10.229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2505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K.</a:t>
                      </a:r>
                      <a:r>
                        <a:rPr lang="id-ID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Hijau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14.293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4.145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14.293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4.860 </a:t>
                      </a:r>
                    </a:p>
                  </a:txBody>
                  <a:tcPr marL="9525" marR="9525" marT="9525" marB="0" anchor="b"/>
                </a:tc>
              </a:tr>
              <a:tr h="203935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Ubi kayu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2.768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23,92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66.211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2.768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24,04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66.543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5365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Ubi Jalar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3.917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2,05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8.030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3.917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2,20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8.617 </a:t>
                      </a:r>
                    </a:p>
                  </a:txBody>
                  <a:tcPr marL="9525" marR="9525" marT="9525" marB="0" anchor="b"/>
                </a:tc>
              </a:tr>
              <a:tr h="186795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Kentang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9.467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9.467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9.467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10.130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9663">
                <a:tc gridSpan="3"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JUMLAH   Vo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468.300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id-ID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Vt</a:t>
                      </a:r>
                      <a:endParaRPr lang="id-ID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491.741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9"/>
          <p:cNvGrpSpPr>
            <a:grpSpLocks/>
          </p:cNvGrpSpPr>
          <p:nvPr/>
        </p:nvGrpSpPr>
        <p:grpSpPr bwMode="auto">
          <a:xfrm>
            <a:off x="1928794" y="857232"/>
            <a:ext cx="4953000" cy="711200"/>
            <a:chOff x="2400" y="3504"/>
            <a:chExt cx="3120" cy="448"/>
          </a:xfrm>
        </p:grpSpPr>
        <p:sp>
          <p:nvSpPr>
            <p:cNvPr id="3" name="Rectangle 316"/>
            <p:cNvSpPr>
              <a:spLocks noChangeArrowheads="1"/>
            </p:cNvSpPr>
            <p:nvPr/>
          </p:nvSpPr>
          <p:spPr bwMode="auto">
            <a:xfrm>
              <a:off x="2400" y="3504"/>
              <a:ext cx="3120" cy="4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 dirty="0">
                  <a:latin typeface="Tahoma" pitchFamily="34" charset="0"/>
                </a:rPr>
                <a:t>INA  = </a:t>
              </a:r>
              <a:r>
                <a:rPr lang="en-US" b="1" dirty="0">
                  <a:latin typeface="Tahoma" pitchFamily="34" charset="0"/>
                  <a:sym typeface="Symbol" pitchFamily="82" charset="2"/>
                </a:rPr>
                <a:t></a:t>
              </a:r>
              <a:r>
                <a:rPr lang="en-US" sz="2000" b="1" dirty="0" err="1">
                  <a:latin typeface="Tahoma" pitchFamily="34" charset="0"/>
                </a:rPr>
                <a:t>Vt</a:t>
              </a:r>
              <a:r>
                <a:rPr lang="en-US" sz="2000" b="1" dirty="0">
                  <a:latin typeface="Tahoma" pitchFamily="34" charset="0"/>
                </a:rPr>
                <a:t>  </a:t>
              </a:r>
              <a:r>
                <a:rPr lang="en-US" sz="2000" b="1" dirty="0" smtClean="0">
                  <a:latin typeface="Tahoma" pitchFamily="34" charset="0"/>
                </a:rPr>
                <a:t>× </a:t>
              </a:r>
              <a:r>
                <a:rPr lang="en-US" sz="2000" b="1" dirty="0">
                  <a:latin typeface="Tahoma" pitchFamily="34" charset="0"/>
                </a:rPr>
                <a:t>100  =  </a:t>
              </a:r>
              <a:r>
                <a:rPr lang="en-US" sz="1600" b="1" dirty="0">
                  <a:latin typeface="Tahoma" pitchFamily="34" charset="0"/>
                  <a:sym typeface="Symbol" pitchFamily="82" charset="2"/>
                </a:rPr>
                <a:t></a:t>
              </a:r>
              <a:r>
                <a:rPr lang="en-US" sz="2000" b="1" dirty="0" err="1">
                  <a:latin typeface="Tahoma" pitchFamily="34" charset="0"/>
                </a:rPr>
                <a:t>HtKt</a:t>
              </a:r>
              <a:r>
                <a:rPr lang="en-US" sz="2000" b="1" dirty="0">
                  <a:latin typeface="Tahoma" pitchFamily="34" charset="0"/>
                </a:rPr>
                <a:t>   </a:t>
              </a:r>
              <a:r>
                <a:rPr lang="en-US" sz="2000" b="1" dirty="0" smtClean="0">
                  <a:latin typeface="Tahoma" pitchFamily="34" charset="0"/>
                </a:rPr>
                <a:t>× </a:t>
              </a:r>
              <a:r>
                <a:rPr lang="en-US" sz="2000" b="1" dirty="0">
                  <a:latin typeface="Tahoma" pitchFamily="34" charset="0"/>
                </a:rPr>
                <a:t>100</a:t>
              </a:r>
            </a:p>
            <a:p>
              <a:pPr eaLnBrk="1" hangingPunct="1"/>
              <a:r>
                <a:rPr lang="en-US" sz="2000" b="1" dirty="0">
                  <a:latin typeface="Tahoma" pitchFamily="34" charset="0"/>
                </a:rPr>
                <a:t>            </a:t>
              </a:r>
              <a:r>
                <a:rPr lang="en-US" sz="2000" b="1" dirty="0">
                  <a:latin typeface="Tahoma" pitchFamily="34" charset="0"/>
                  <a:sym typeface="Symbol" pitchFamily="82" charset="2"/>
                </a:rPr>
                <a:t></a:t>
              </a:r>
              <a:r>
                <a:rPr lang="en-US" sz="2000" b="1" dirty="0">
                  <a:latin typeface="Tahoma" pitchFamily="34" charset="0"/>
                </a:rPr>
                <a:t>Vo		</a:t>
              </a:r>
              <a:r>
                <a:rPr lang="en-US" sz="1600" b="1" dirty="0">
                  <a:latin typeface="Tahoma" pitchFamily="34" charset="0"/>
                  <a:sym typeface="Symbol" pitchFamily="82" charset="2"/>
                </a:rPr>
                <a:t></a:t>
              </a:r>
              <a:r>
                <a:rPr lang="en-US" sz="2000" b="1" dirty="0" err="1">
                  <a:latin typeface="Tahoma" pitchFamily="34" charset="0"/>
                </a:rPr>
                <a:t>HoKo</a:t>
              </a:r>
              <a:endParaRPr lang="en-US" sz="2000" b="1" dirty="0">
                <a:latin typeface="Tahoma" pitchFamily="34" charset="0"/>
              </a:endParaRPr>
            </a:p>
          </p:txBody>
        </p:sp>
        <p:sp>
          <p:nvSpPr>
            <p:cNvPr id="4" name="Line 317"/>
            <p:cNvSpPr>
              <a:spLocks noChangeShapeType="1"/>
            </p:cNvSpPr>
            <p:nvPr/>
          </p:nvSpPr>
          <p:spPr bwMode="auto">
            <a:xfrm>
              <a:off x="3024" y="37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" name="Line 318"/>
            <p:cNvSpPr>
              <a:spLocks noChangeShapeType="1"/>
            </p:cNvSpPr>
            <p:nvPr/>
          </p:nvSpPr>
          <p:spPr bwMode="auto">
            <a:xfrm>
              <a:off x="4176" y="374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1472" y="2214554"/>
            <a:ext cx="79296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Maka dari tabel diperoleh  :</a:t>
            </a:r>
          </a:p>
          <a:p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∑ Vt =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d-ID" sz="1200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= 491.741</a:t>
            </a:r>
          </a:p>
          <a:p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∑ Vo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= ∑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d-ID" sz="1200" dirty="0" smtClean="0"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468.300</a:t>
            </a:r>
          </a:p>
          <a:p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Sehingga :   INA = </a:t>
            </a:r>
            <a:r>
              <a:rPr lang="id-ID" u="sng" dirty="0" smtClean="0">
                <a:latin typeface="Times New Roman" pitchFamily="18" charset="0"/>
                <a:cs typeface="Times New Roman" pitchFamily="18" charset="0"/>
              </a:rPr>
              <a:t>∑ Vt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x 100  = </a:t>
            </a:r>
            <a:r>
              <a:rPr lang="id-ID" u="sng" dirty="0" smtClean="0">
                <a:latin typeface="Times New Roman" pitchFamily="18" charset="0"/>
                <a:cs typeface="Times New Roman" pitchFamily="18" charset="0"/>
              </a:rPr>
              <a:t>491.741  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x 100  = 105 </a:t>
            </a: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	                ∑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Vo 	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      468.300 	</a:t>
            </a:r>
          </a:p>
          <a:p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Angka Indeks nilai agregat tahun 2011 sebesar 105 dapat diartikan bahwa selama tahun 2010-2011 nilai agregat meningkat 5 % ( 105 – 100 ). </a:t>
            </a:r>
          </a:p>
          <a:p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Nah  sekarang, Apa yang mempengaruhi indeks nilai agregat ?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931E-31CC-4ED4-B534-E6DCDF8FFCD3}" type="slidenum">
              <a:rPr lang="en-US"/>
              <a:pPr/>
              <a:t>18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93038" cy="457200"/>
          </a:xfrm>
        </p:spPr>
        <p:txBody>
          <a:bodyPr/>
          <a:lstStyle/>
          <a:p>
            <a:r>
              <a:rPr lang="en-US" sz="2400" b="1">
                <a:solidFill>
                  <a:schemeClr val="accent1"/>
                </a:solidFill>
              </a:rPr>
              <a:t>OUTLINE</a:t>
            </a:r>
            <a:endParaRPr lang="en-US" sz="4400" b="1">
              <a:solidFill>
                <a:schemeClr val="accent1"/>
              </a:solidFill>
            </a:endParaRP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1143000" y="1905000"/>
            <a:ext cx="7239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1" dirty="0">
                <a:latin typeface="Tahoma" pitchFamily="34" charset="0"/>
              </a:rPr>
              <a:t>BAGIAN  I  </a:t>
            </a:r>
            <a:r>
              <a:rPr lang="en-US" sz="2000" b="1" dirty="0" err="1">
                <a:latin typeface="Tahoma" pitchFamily="34" charset="0"/>
              </a:rPr>
              <a:t>Statistik</a:t>
            </a: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</a:rPr>
              <a:t>Deskriptif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1066800" y="2417763"/>
            <a:ext cx="3092450" cy="34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/>
              <a:t>Pengertian Statistika</a:t>
            </a:r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1066800" y="2944813"/>
            <a:ext cx="3092450" cy="347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/>
              <a:t>Penyajian Data</a:t>
            </a:r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1066800" y="4038600"/>
            <a:ext cx="3092450" cy="358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/>
              <a:t>Ukuran Penyebaran</a:t>
            </a: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1066800" y="3494088"/>
            <a:ext cx="3092450" cy="34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/>
              <a:t>Ukuran Pemusatan</a:t>
            </a:r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1066800" y="4610100"/>
            <a:ext cx="3092450" cy="4191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1"/>
              <a:t>Angka Indeks</a:t>
            </a: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1066800" y="5151438"/>
            <a:ext cx="3092450" cy="71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/>
              <a:t>Deret Berkala dan</a:t>
            </a:r>
          </a:p>
          <a:p>
            <a:pPr algn="ctr" eaLnBrk="1" hangingPunct="1"/>
            <a:r>
              <a:rPr lang="en-US" sz="2000"/>
              <a:t>Peramalan</a:t>
            </a:r>
          </a:p>
        </p:txBody>
      </p:sp>
      <p:sp>
        <p:nvSpPr>
          <p:cNvPr id="304140" name="Freeform 12"/>
          <p:cNvSpPr>
            <a:spLocks/>
          </p:cNvSpPr>
          <p:nvPr/>
        </p:nvSpPr>
        <p:spPr bwMode="auto">
          <a:xfrm>
            <a:off x="609600" y="2057400"/>
            <a:ext cx="542925" cy="3429000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0" y="0"/>
              </a:cxn>
              <a:cxn ang="0">
                <a:pos x="0" y="7020"/>
              </a:cxn>
            </a:cxnLst>
            <a:rect l="0" t="0" r="r" b="b"/>
            <a:pathLst>
              <a:path w="720" h="7020">
                <a:moveTo>
                  <a:pt x="720" y="0"/>
                </a:moveTo>
                <a:lnTo>
                  <a:pt x="0" y="0"/>
                </a:lnTo>
                <a:lnTo>
                  <a:pt x="0" y="70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>
            <a:off x="609600" y="4800600"/>
            <a:ext cx="40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609600" y="2514600"/>
            <a:ext cx="40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>
            <a:off x="609600" y="3757613"/>
            <a:ext cx="40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>
            <a:off x="4419600" y="2590800"/>
            <a:ext cx="533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>
            <a:off x="4419600" y="3352800"/>
            <a:ext cx="533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6" name="Line 18"/>
          <p:cNvSpPr>
            <a:spLocks noChangeShapeType="1"/>
          </p:cNvSpPr>
          <p:nvPr/>
        </p:nvSpPr>
        <p:spPr bwMode="auto">
          <a:xfrm>
            <a:off x="4419600" y="3962400"/>
            <a:ext cx="533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7" name="Line 19"/>
          <p:cNvSpPr>
            <a:spLocks noChangeShapeType="1"/>
          </p:cNvSpPr>
          <p:nvPr/>
        </p:nvSpPr>
        <p:spPr bwMode="auto">
          <a:xfrm>
            <a:off x="4419600" y="5486400"/>
            <a:ext cx="5794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8" name="Text Box 20"/>
          <p:cNvSpPr txBox="1">
            <a:spLocks noChangeArrowheads="1"/>
          </p:cNvSpPr>
          <p:nvPr/>
        </p:nvSpPr>
        <p:spPr bwMode="auto">
          <a:xfrm>
            <a:off x="4972050" y="2514600"/>
            <a:ext cx="3409950" cy="53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/>
              <a:t>Angka Indeks Relatif Sederhana</a:t>
            </a:r>
          </a:p>
        </p:txBody>
      </p:sp>
      <p:sp>
        <p:nvSpPr>
          <p:cNvPr id="304149" name="Text Box 21"/>
          <p:cNvSpPr txBox="1">
            <a:spLocks noChangeArrowheads="1"/>
          </p:cNvSpPr>
          <p:nvPr/>
        </p:nvSpPr>
        <p:spPr bwMode="auto">
          <a:xfrm>
            <a:off x="4972050" y="3124200"/>
            <a:ext cx="3409950" cy="595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/>
              <a:t> Angka Indeks Agregrat Sederhana</a:t>
            </a:r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4972050" y="3851275"/>
            <a:ext cx="3409950" cy="49212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/>
              <a:t>Angka Indeks Agregrat Tertimbang</a:t>
            </a:r>
          </a:p>
        </p:txBody>
      </p:sp>
      <p:sp>
        <p:nvSpPr>
          <p:cNvPr id="304151" name="Text Box 23"/>
          <p:cNvSpPr txBox="1">
            <a:spLocks noChangeArrowheads="1"/>
          </p:cNvSpPr>
          <p:nvPr/>
        </p:nvSpPr>
        <p:spPr bwMode="auto">
          <a:xfrm>
            <a:off x="4972050" y="4449763"/>
            <a:ext cx="3409950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/>
              <a:t>Macam-Macam Indeks </a:t>
            </a:r>
          </a:p>
          <a:p>
            <a:pPr eaLnBrk="1" hangingPunct="1"/>
            <a:r>
              <a:rPr lang="en-US" sz="1600"/>
              <a:t>dan Masalah Penyusunan Indeks</a:t>
            </a:r>
          </a:p>
        </p:txBody>
      </p:sp>
      <p:sp>
        <p:nvSpPr>
          <p:cNvPr id="304152" name="Text Box 24"/>
          <p:cNvSpPr txBox="1">
            <a:spLocks noChangeArrowheads="1"/>
          </p:cNvSpPr>
          <p:nvPr/>
        </p:nvSpPr>
        <p:spPr bwMode="auto">
          <a:xfrm>
            <a:off x="4972050" y="5111750"/>
            <a:ext cx="3409950" cy="679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/>
              <a:t>Pengolahan Data Indeks  dengan MS Excel</a:t>
            </a:r>
          </a:p>
        </p:txBody>
      </p:sp>
      <p:sp>
        <p:nvSpPr>
          <p:cNvPr id="304153" name="Line 25"/>
          <p:cNvSpPr>
            <a:spLocks noChangeShapeType="1"/>
          </p:cNvSpPr>
          <p:nvPr/>
        </p:nvSpPr>
        <p:spPr bwMode="auto">
          <a:xfrm>
            <a:off x="609600" y="5486400"/>
            <a:ext cx="40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54" name="Line 26"/>
          <p:cNvSpPr>
            <a:spLocks noChangeShapeType="1"/>
          </p:cNvSpPr>
          <p:nvPr/>
        </p:nvSpPr>
        <p:spPr bwMode="auto">
          <a:xfrm>
            <a:off x="609600" y="3124200"/>
            <a:ext cx="40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55" name="Line 27"/>
          <p:cNvSpPr>
            <a:spLocks noChangeShapeType="1"/>
          </p:cNvSpPr>
          <p:nvPr/>
        </p:nvSpPr>
        <p:spPr bwMode="auto">
          <a:xfrm>
            <a:off x="4419600" y="2590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4191000" y="4800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>
            <a:off x="4419600" y="4800600"/>
            <a:ext cx="533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523-3891-4D69-8129-98AF949A8867}" type="slidenum">
              <a:rPr lang="en-US"/>
              <a:pPr/>
              <a:t>19</a:t>
            </a:fld>
            <a:endParaRPr lang="en-US"/>
          </a:p>
        </p:txBody>
      </p:sp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838200" y="746125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ANGKA INDEKS TERTIMBANG</a:t>
            </a:r>
            <a:endParaRPr lang="en-US" sz="2000" b="1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7391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ahoma" pitchFamily="34" charset="0"/>
                <a:cs typeface="Arial" charset="0"/>
              </a:rPr>
              <a:t>Indeks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tertimbang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memberikan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bobot</a:t>
            </a:r>
            <a:r>
              <a:rPr lang="en-US" sz="2400" dirty="0">
                <a:latin typeface="Tahoma" pitchFamily="34" charset="0"/>
                <a:cs typeface="Arial" charset="0"/>
              </a:rPr>
              <a:t> yang </a:t>
            </a:r>
            <a:r>
              <a:rPr lang="en-US" sz="2400" dirty="0" err="1">
                <a:latin typeface="Tahoma" pitchFamily="34" charset="0"/>
                <a:cs typeface="Arial" charset="0"/>
              </a:rPr>
              <a:t>berbeda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terhadap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setiap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komponen</a:t>
            </a:r>
            <a:r>
              <a:rPr lang="en-US" sz="2400" dirty="0">
                <a:latin typeface="Tahoma" pitchFamily="34" charset="0"/>
                <a:cs typeface="Arial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ahoma" pitchFamily="34" charset="0"/>
                <a:cs typeface="Arial" charset="0"/>
              </a:rPr>
              <a:t>Mengapa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harus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diberikan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bobot</a:t>
            </a:r>
            <a:r>
              <a:rPr lang="en-US" sz="2400" dirty="0">
                <a:latin typeface="Tahoma" pitchFamily="34" charset="0"/>
                <a:cs typeface="Arial" charset="0"/>
              </a:rPr>
              <a:t> yang </a:t>
            </a:r>
            <a:r>
              <a:rPr lang="en-US" sz="2400" dirty="0" err="1">
                <a:latin typeface="Tahoma" pitchFamily="34" charset="0"/>
                <a:cs typeface="Arial" charset="0"/>
              </a:rPr>
              <a:t>berbeda</a:t>
            </a:r>
            <a:r>
              <a:rPr lang="en-US" sz="2400" dirty="0">
                <a:latin typeface="Tahoma" pitchFamily="34" charset="0"/>
                <a:cs typeface="Arial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ahoma" pitchFamily="34" charset="0"/>
                <a:cs typeface="Arial" charset="0"/>
              </a:rPr>
              <a:t>Karena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pada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dasarnya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setiap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barang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dan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jasa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mempunyai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tingkat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utilitas</a:t>
            </a:r>
            <a:r>
              <a:rPr lang="en-US" sz="2400" dirty="0">
                <a:latin typeface="Tahoma" pitchFamily="34" charset="0"/>
                <a:cs typeface="Arial" charset="0"/>
              </a:rPr>
              <a:t> (</a:t>
            </a:r>
            <a:r>
              <a:rPr lang="en-US" sz="2400" dirty="0" err="1">
                <a:latin typeface="Tahoma" pitchFamily="34" charset="0"/>
                <a:cs typeface="Arial" charset="0"/>
              </a:rPr>
              <a:t>manfaat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dan</a:t>
            </a:r>
            <a:r>
              <a:rPr lang="en-US" sz="2400" dirty="0"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latin typeface="Tahoma" pitchFamily="34" charset="0"/>
                <a:cs typeface="Arial" charset="0"/>
              </a:rPr>
              <a:t>kepentingan</a:t>
            </a:r>
            <a:r>
              <a:rPr lang="en-US" sz="2400" dirty="0">
                <a:latin typeface="Tahoma" pitchFamily="34" charset="0"/>
                <a:cs typeface="Arial" charset="0"/>
              </a:rPr>
              <a:t>) yang </a:t>
            </a:r>
            <a:r>
              <a:rPr lang="en-US" sz="2400" dirty="0" err="1">
                <a:latin typeface="Tahoma" pitchFamily="34" charset="0"/>
                <a:cs typeface="Arial" charset="0"/>
              </a:rPr>
              <a:t>berbeda</a:t>
            </a:r>
            <a:r>
              <a:rPr lang="en-US" sz="2400" dirty="0">
                <a:latin typeface="Tahoma" pitchFamily="34" charset="0"/>
                <a:cs typeface="Arial" charset="0"/>
              </a:rPr>
              <a:t>.</a:t>
            </a:r>
            <a:r>
              <a:rPr lang="en-US" sz="2400" dirty="0">
                <a:latin typeface="Tahoma" pitchFamily="34" charset="0"/>
              </a:rPr>
              <a:t> </a:t>
            </a:r>
          </a:p>
        </p:txBody>
      </p:sp>
      <p:sp>
        <p:nvSpPr>
          <p:cNvPr id="271549" name="Text Box 189"/>
          <p:cNvSpPr txBox="1">
            <a:spLocks noChangeArrowheads="1"/>
          </p:cNvSpPr>
          <p:nvPr/>
        </p:nvSpPr>
        <p:spPr bwMode="auto">
          <a:xfrm>
            <a:off x="1066800" y="1524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FA1E-4D55-480B-8720-847C83113813}" type="slidenum">
              <a:rPr lang="en-US"/>
              <a:pPr/>
              <a:t>2</a:t>
            </a:fld>
            <a:endParaRPr lang="en-US"/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838200" y="2667000"/>
            <a:ext cx="7239000" cy="1004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BAB 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ANGKA INDEKS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1" hangingPunct="1"/>
            <a:r>
              <a:rPr lang="en-US" sz="200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5E92-7A44-44E3-BC72-5DCE0F449B1F}" type="slidenum">
              <a:rPr lang="en-US"/>
              <a:pPr/>
              <a:t>20</a:t>
            </a:fld>
            <a:endParaRPr lang="en-US"/>
          </a:p>
        </p:txBody>
      </p:sp>
      <p:sp>
        <p:nvSpPr>
          <p:cNvPr id="28877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315200" cy="2209800"/>
          </a:xfrm>
          <a:noFill/>
          <a:ln/>
        </p:spPr>
        <p:txBody>
          <a:bodyPr>
            <a:normAutofit lnSpcReduction="10000"/>
          </a:bodyPr>
          <a:lstStyle/>
          <a:p>
            <a:pPr marL="381000" indent="-3810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200" b="1" dirty="0">
                <a:solidFill>
                  <a:schemeClr val="accent1"/>
                </a:solidFill>
                <a:cs typeface="Arial" charset="0"/>
              </a:rPr>
              <a:t>1. Formula </a:t>
            </a:r>
            <a:r>
              <a:rPr lang="en-US" sz="2200" b="1" dirty="0" err="1">
                <a:solidFill>
                  <a:schemeClr val="accent1"/>
                </a:solidFill>
                <a:cs typeface="Arial" charset="0"/>
              </a:rPr>
              <a:t>Laspeyres</a:t>
            </a:r>
            <a:endParaRPr lang="en-US" sz="1800" b="1" dirty="0"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dirty="0">
                <a:cs typeface="Arial" charset="0"/>
              </a:rPr>
              <a:t>	</a:t>
            </a:r>
            <a:r>
              <a:rPr lang="en-US" sz="2000" dirty="0">
                <a:cs typeface="Arial" charset="0"/>
              </a:rPr>
              <a:t>Etienne </a:t>
            </a:r>
            <a:r>
              <a:rPr lang="en-US" sz="2000" dirty="0" err="1">
                <a:cs typeface="Arial" charset="0"/>
              </a:rPr>
              <a:t>Laspeyres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mengembangkan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metode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ini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pada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abad</a:t>
            </a:r>
            <a:r>
              <a:rPr lang="en-US" sz="2000" dirty="0">
                <a:cs typeface="Arial" charset="0"/>
              </a:rPr>
              <a:t> 18 </a:t>
            </a:r>
            <a:r>
              <a:rPr lang="en-US" sz="2000" dirty="0" err="1">
                <a:cs typeface="Arial" charset="0"/>
              </a:rPr>
              <a:t>akhir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untuk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menentukan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sebuah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indeks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tertimbang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dengan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menggunakan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bobot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sebagai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penimbang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adalah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periode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dasar</a:t>
            </a:r>
            <a:r>
              <a:rPr lang="en-US" sz="2000" dirty="0">
                <a:cs typeface="Arial" charset="0"/>
              </a:rPr>
              <a:t>.</a:t>
            </a:r>
            <a:r>
              <a:rPr lang="en-US" sz="1800" b="1" dirty="0">
                <a:cs typeface="Arial" charset="0"/>
              </a:rPr>
              <a:t>  </a:t>
            </a:r>
          </a:p>
          <a:p>
            <a:pPr marL="381000" indent="-381000" algn="just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200" b="1" dirty="0">
                <a:solidFill>
                  <a:schemeClr val="accent1"/>
                </a:solidFill>
                <a:cs typeface="Arial" charset="0"/>
              </a:rPr>
              <a:t>	</a:t>
            </a:r>
            <a:r>
              <a:rPr lang="en-US" sz="2200" b="1" dirty="0" err="1">
                <a:solidFill>
                  <a:schemeClr val="accent1"/>
                </a:solidFill>
                <a:cs typeface="Arial" charset="0"/>
              </a:rPr>
              <a:t>Rumus</a:t>
            </a:r>
            <a:r>
              <a:rPr lang="en-US" sz="2200" b="1" dirty="0">
                <a:solidFill>
                  <a:schemeClr val="accent1"/>
                </a:solidFill>
                <a:cs typeface="Arial" charset="0"/>
              </a:rPr>
              <a:t>:</a:t>
            </a:r>
            <a:endParaRPr lang="en-US" sz="1800" b="1" dirty="0">
              <a:cs typeface="Times New Roman" pitchFamily="18" charset="0"/>
            </a:endParaRPr>
          </a:p>
          <a:p>
            <a:pPr marL="381000" indent="-381000" algn="just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dirty="0">
                <a:cs typeface="Arial" charset="0"/>
              </a:rPr>
              <a:t>		</a:t>
            </a:r>
          </a:p>
        </p:txBody>
      </p:sp>
      <p:sp>
        <p:nvSpPr>
          <p:cNvPr id="288773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969962" y="-152400"/>
            <a:ext cx="7793038" cy="1143000"/>
          </a:xfrm>
          <a:noFill/>
          <a:ln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ANGKA INDEKS TERTIMBANG</a:t>
            </a:r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1143000" y="1524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2438400" y="4089400"/>
            <a:ext cx="3124200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latin typeface="Tahoma" pitchFamily="34" charset="0"/>
              </a:rPr>
              <a:t>IL =  </a:t>
            </a:r>
            <a:r>
              <a:rPr lang="en-US" sz="2000" b="1" dirty="0">
                <a:latin typeface="Tahoma" pitchFamily="34" charset="0"/>
                <a:sym typeface="Symbol" pitchFamily="82" charset="2"/>
              </a:rPr>
              <a:t></a:t>
            </a:r>
            <a:r>
              <a:rPr lang="en-US" sz="2000" b="1" dirty="0" err="1">
                <a:latin typeface="Tahoma" pitchFamily="34" charset="0"/>
              </a:rPr>
              <a:t>HtKo</a:t>
            </a:r>
            <a:r>
              <a:rPr lang="en-US" sz="2000" b="1" dirty="0">
                <a:latin typeface="Tahoma" pitchFamily="34" charset="0"/>
              </a:rPr>
              <a:t>    </a:t>
            </a:r>
            <a:r>
              <a:rPr lang="en-US" sz="2000" b="1" dirty="0" smtClean="0">
                <a:latin typeface="Tahoma" pitchFamily="34" charset="0"/>
              </a:rPr>
              <a:t>× </a:t>
            </a:r>
            <a:r>
              <a:rPr lang="en-US" sz="2000" b="1" dirty="0">
                <a:latin typeface="Tahoma" pitchFamily="34" charset="0"/>
              </a:rPr>
              <a:t>100</a:t>
            </a:r>
          </a:p>
          <a:p>
            <a:pPr eaLnBrk="1" hangingPunct="1"/>
            <a:r>
              <a:rPr lang="en-US" sz="2000" b="1" dirty="0">
                <a:latin typeface="Tahoma" pitchFamily="34" charset="0"/>
              </a:rPr>
              <a:t>         </a:t>
            </a:r>
            <a:r>
              <a:rPr lang="en-US" sz="2000" b="1" dirty="0">
                <a:latin typeface="Tahoma" pitchFamily="34" charset="0"/>
                <a:sym typeface="Symbol" pitchFamily="82" charset="2"/>
              </a:rPr>
              <a:t></a:t>
            </a:r>
            <a:r>
              <a:rPr lang="en-US" sz="2000" b="1" dirty="0" err="1">
                <a:latin typeface="Tahoma" pitchFamily="34" charset="0"/>
              </a:rPr>
              <a:t>HoKo</a:t>
            </a:r>
            <a:r>
              <a:rPr lang="en-US" sz="2000" b="1" dirty="0">
                <a:latin typeface="Tahoma" pitchFamily="34" charset="0"/>
              </a:rPr>
              <a:t>                     </a:t>
            </a:r>
          </a:p>
        </p:txBody>
      </p:sp>
      <p:sp>
        <p:nvSpPr>
          <p:cNvPr id="288778" name="Line 10"/>
          <p:cNvSpPr>
            <a:spLocks noChangeShapeType="1"/>
          </p:cNvSpPr>
          <p:nvPr/>
        </p:nvSpPr>
        <p:spPr bwMode="auto">
          <a:xfrm>
            <a:off x="3200400" y="4419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90800" y="5029200"/>
            <a:ext cx="2743200" cy="1006475"/>
            <a:chOff x="1680" y="2928"/>
            <a:chExt cx="1728" cy="634"/>
          </a:xfrm>
        </p:grpSpPr>
        <p:sp>
          <p:nvSpPr>
            <p:cNvPr id="288777" name="Rectangle 9"/>
            <p:cNvSpPr>
              <a:spLocks noChangeArrowheads="1"/>
            </p:cNvSpPr>
            <p:nvPr/>
          </p:nvSpPr>
          <p:spPr bwMode="auto">
            <a:xfrm>
              <a:off x="1680" y="2928"/>
              <a:ext cx="172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Tahoma" pitchFamily="34" charset="0"/>
                </a:rPr>
                <a:t>= </a:t>
              </a:r>
              <a:r>
                <a:rPr lang="en-US" sz="2000" b="1" dirty="0" smtClean="0"/>
                <a:t>503.999</a:t>
              </a:r>
              <a:r>
                <a:rPr lang="en-US" sz="2000" b="1" dirty="0" smtClean="0">
                  <a:latin typeface="Tahoma" pitchFamily="34" charset="0"/>
                </a:rPr>
                <a:t> × </a:t>
              </a:r>
              <a:r>
                <a:rPr lang="en-US" sz="2000" b="1" dirty="0">
                  <a:latin typeface="Tahoma" pitchFamily="34" charset="0"/>
                </a:rPr>
                <a:t>100 </a:t>
              </a:r>
            </a:p>
            <a:p>
              <a:r>
                <a:rPr lang="en-US" sz="2000" b="1" dirty="0">
                  <a:latin typeface="Tahoma" pitchFamily="34" charset="0"/>
                </a:rPr>
                <a:t> </a:t>
              </a:r>
              <a:r>
                <a:rPr lang="en-US" sz="2000" b="1" dirty="0" smtClean="0">
                  <a:latin typeface="Tahoma" pitchFamily="34" charset="0"/>
                </a:rPr>
                <a:t>   </a:t>
              </a:r>
              <a:r>
                <a:rPr lang="en-US" sz="2000" b="1" dirty="0" smtClean="0"/>
                <a:t>411.140</a:t>
              </a:r>
              <a:r>
                <a:rPr lang="en-US" sz="2000" b="1" dirty="0" smtClean="0">
                  <a:latin typeface="Tahoma" pitchFamily="34" charset="0"/>
                </a:rPr>
                <a:t> </a:t>
              </a:r>
              <a:endParaRPr lang="en-US" sz="2000" b="1" dirty="0">
                <a:latin typeface="Tahoma" pitchFamily="34" charset="0"/>
              </a:endParaRPr>
            </a:p>
            <a:p>
              <a:pPr eaLnBrk="1" hangingPunct="1"/>
              <a:r>
                <a:rPr lang="en-US" sz="2000" b="1" dirty="0">
                  <a:latin typeface="Tahoma" pitchFamily="34" charset="0"/>
                </a:rPr>
                <a:t>= </a:t>
              </a:r>
              <a:r>
                <a:rPr lang="en-US" sz="2000" b="1" dirty="0" smtClean="0">
                  <a:latin typeface="Tahoma" pitchFamily="34" charset="0"/>
                </a:rPr>
                <a:t>123</a:t>
              </a:r>
              <a:endParaRPr lang="en-US" sz="2000" b="1" dirty="0">
                <a:latin typeface="Tahoma" pitchFamily="34" charset="0"/>
              </a:endParaRPr>
            </a:p>
          </p:txBody>
        </p:sp>
        <p:sp>
          <p:nvSpPr>
            <p:cNvPr id="288779" name="Line 11"/>
            <p:cNvSpPr>
              <a:spLocks noChangeShapeType="1"/>
            </p:cNvSpPr>
            <p:nvPr/>
          </p:nvSpPr>
          <p:spPr bwMode="auto">
            <a:xfrm>
              <a:off x="1872" y="3168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D97D-F740-4A33-9C6A-28C85927D301}" type="slidenum">
              <a:rPr lang="en-US"/>
              <a:pPr/>
              <a:t>21</a:t>
            </a:fld>
            <a:endParaRPr lang="en-US"/>
          </a:p>
        </p:txBody>
      </p:sp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ANGKA INDEKS TERTIMBANG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0220" name="Text Box 188"/>
          <p:cNvSpPr txBox="1">
            <a:spLocks noChangeArrowheads="1"/>
          </p:cNvSpPr>
          <p:nvPr/>
        </p:nvSpPr>
        <p:spPr bwMode="auto">
          <a:xfrm>
            <a:off x="1066800" y="2286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Angka Indeks						Bab 5</a:t>
            </a:r>
          </a:p>
        </p:txBody>
      </p:sp>
      <p:sp>
        <p:nvSpPr>
          <p:cNvPr id="300223" name="Rectangle 191"/>
          <p:cNvSpPr>
            <a:spLocks noChangeArrowheads="1"/>
          </p:cNvSpPr>
          <p:nvPr/>
        </p:nvSpPr>
        <p:spPr bwMode="auto">
          <a:xfrm>
            <a:off x="3429000" y="54102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latin typeface="Tahoma" pitchFamily="34" charset="0"/>
              </a:rPr>
              <a:t>IL =  </a:t>
            </a:r>
            <a:r>
              <a:rPr lang="en-US" b="1" dirty="0" smtClean="0">
                <a:latin typeface="Tahoma" pitchFamily="34" charset="0"/>
              </a:rPr>
              <a:t>503.999  × </a:t>
            </a:r>
            <a:r>
              <a:rPr lang="en-US" b="1" dirty="0">
                <a:latin typeface="Tahoma" pitchFamily="34" charset="0"/>
              </a:rPr>
              <a:t>100 </a:t>
            </a:r>
          </a:p>
          <a:p>
            <a:pPr eaLnBrk="1" hangingPunct="1"/>
            <a:r>
              <a:rPr lang="en-US" b="1" dirty="0">
                <a:latin typeface="Tahoma" pitchFamily="34" charset="0"/>
              </a:rPr>
              <a:t>         </a:t>
            </a:r>
            <a:r>
              <a:rPr lang="en-US" b="1" dirty="0" smtClean="0">
                <a:latin typeface="Tahoma" pitchFamily="34" charset="0"/>
              </a:rPr>
              <a:t> 411.140 </a:t>
            </a:r>
            <a:endParaRPr lang="en-US" b="1" dirty="0">
              <a:latin typeface="Tahoma" pitchFamily="34" charset="0"/>
            </a:endParaRPr>
          </a:p>
          <a:p>
            <a:pPr eaLnBrk="1" hangingPunct="1"/>
            <a:r>
              <a:rPr lang="en-US" b="1" dirty="0">
                <a:latin typeface="Tahoma" pitchFamily="34" charset="0"/>
              </a:rPr>
              <a:t>     = </a:t>
            </a:r>
            <a:r>
              <a:rPr lang="en-US" b="1" dirty="0" smtClean="0">
                <a:latin typeface="Tahoma" pitchFamily="34" charset="0"/>
              </a:rPr>
              <a:t>123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300224" name="Line 192"/>
          <p:cNvSpPr>
            <a:spLocks noChangeShapeType="1"/>
          </p:cNvSpPr>
          <p:nvPr/>
        </p:nvSpPr>
        <p:spPr bwMode="auto">
          <a:xfrm>
            <a:off x="4038600" y="57150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7650" name="Picture 2" descr="D:\Statistika 1\Contoh 5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855" y="1344930"/>
            <a:ext cx="7992345" cy="3531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CDF9-E0A7-4F5C-906A-16D45DE8730C}" type="slidenum">
              <a:rPr lang="en-US"/>
              <a:pPr/>
              <a:t>22</a:t>
            </a:fld>
            <a:endParaRPr lang="en-US"/>
          </a:p>
        </p:txBody>
      </p:sp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-304800" y="838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ANGKA INDEKS TERTIMBANG</a:t>
            </a:r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533400" y="1993900"/>
            <a:ext cx="7467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eaLnBrk="1" hangingPunct="1">
              <a:spcBef>
                <a:spcPct val="50000"/>
              </a:spcBef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2.  Formula Paasche</a:t>
            </a:r>
            <a:endParaRPr lang="en-US" sz="2200" b="1">
              <a:latin typeface="Tahoma" pitchFamily="34" charset="0"/>
              <a:cs typeface="Times New Roman" pitchFamily="18" charset="0"/>
            </a:endParaRPr>
          </a:p>
          <a:p>
            <a:pPr marL="381000" indent="-381000" eaLnBrk="1" hangingPunct="1">
              <a:spcBef>
                <a:spcPct val="50000"/>
              </a:spcBef>
            </a:pPr>
            <a:r>
              <a:rPr lang="en-US" sz="1400" b="1">
                <a:latin typeface="Tahoma" pitchFamily="34" charset="0"/>
                <a:cs typeface="Arial" charset="0"/>
              </a:rPr>
              <a:t>	</a:t>
            </a:r>
            <a:r>
              <a:rPr lang="en-US" sz="2000">
                <a:latin typeface="Tahoma" pitchFamily="34" charset="0"/>
                <a:cs typeface="Arial" charset="0"/>
              </a:rPr>
              <a:t>Menggunakan bobot tahun berjalan dan bukan tahun dasar sebagai bobot. </a:t>
            </a:r>
          </a:p>
          <a:p>
            <a:pPr marL="381000" indent="-381000" eaLnBrk="1" hangingPunct="1">
              <a:spcBef>
                <a:spcPct val="50000"/>
              </a:spcBef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	Rumus:</a:t>
            </a:r>
            <a:r>
              <a:rPr lang="en-US" sz="1400" b="1">
                <a:latin typeface="Tahoma" pitchFamily="34" charset="0"/>
                <a:cs typeface="Arial" charset="0"/>
              </a:rPr>
              <a:t> </a:t>
            </a:r>
            <a:endParaRPr lang="en-US" sz="1400" b="1">
              <a:latin typeface="Tahoma" pitchFamily="34" charset="0"/>
            </a:endParaRPr>
          </a:p>
        </p:txBody>
      </p:sp>
      <p:sp>
        <p:nvSpPr>
          <p:cNvPr id="275828" name="Text Box 372"/>
          <p:cNvSpPr txBox="1">
            <a:spLocks noChangeArrowheads="1"/>
          </p:cNvSpPr>
          <p:nvPr/>
        </p:nvSpPr>
        <p:spPr bwMode="auto">
          <a:xfrm>
            <a:off x="1066800" y="2286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Angka Indeks						Bab 5</a:t>
            </a:r>
          </a:p>
        </p:txBody>
      </p:sp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2057400" y="3886202"/>
            <a:ext cx="3124200" cy="823913"/>
            <a:chOff x="2016" y="2304"/>
            <a:chExt cx="1968" cy="519"/>
          </a:xfrm>
        </p:grpSpPr>
        <p:sp>
          <p:nvSpPr>
            <p:cNvPr id="275830" name="Rectangle 374"/>
            <p:cNvSpPr>
              <a:spLocks noChangeArrowheads="1"/>
            </p:cNvSpPr>
            <p:nvPr/>
          </p:nvSpPr>
          <p:spPr bwMode="auto">
            <a:xfrm>
              <a:off x="2016" y="2304"/>
              <a:ext cx="1968" cy="5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 dirty="0">
                  <a:latin typeface="Tahoma" pitchFamily="34" charset="0"/>
                </a:rPr>
                <a:t>IP =  </a:t>
              </a:r>
              <a:r>
                <a:rPr lang="en-US" sz="2000" b="1" dirty="0">
                  <a:latin typeface="Tahoma" pitchFamily="34" charset="0"/>
                  <a:sym typeface="Symbol" pitchFamily="82" charset="2"/>
                </a:rPr>
                <a:t></a:t>
              </a:r>
              <a:r>
                <a:rPr lang="en-US" sz="2000" b="1" dirty="0" err="1">
                  <a:latin typeface="Tahoma" pitchFamily="34" charset="0"/>
                </a:rPr>
                <a:t>HtKt</a:t>
              </a:r>
              <a:r>
                <a:rPr lang="en-US" sz="2000" b="1" dirty="0">
                  <a:latin typeface="Tahoma" pitchFamily="34" charset="0"/>
                </a:rPr>
                <a:t>    </a:t>
              </a:r>
              <a:r>
                <a:rPr lang="en-US" sz="2000" b="1" dirty="0" smtClean="0">
                  <a:latin typeface="Tahoma" pitchFamily="34" charset="0"/>
                </a:rPr>
                <a:t>× </a:t>
              </a:r>
              <a:r>
                <a:rPr lang="en-US" sz="2000" b="1" dirty="0">
                  <a:latin typeface="Tahoma" pitchFamily="34" charset="0"/>
                </a:rPr>
                <a:t>100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2000" b="1" dirty="0">
                  <a:latin typeface="Tahoma" pitchFamily="34" charset="0"/>
                </a:rPr>
                <a:t>          </a:t>
              </a:r>
            </a:p>
            <a:p>
              <a:pPr eaLnBrk="1" hangingPunct="1">
                <a:lnSpc>
                  <a:spcPct val="40000"/>
                </a:lnSpc>
              </a:pPr>
              <a:r>
                <a:rPr lang="en-US" sz="2000" b="1" dirty="0">
                  <a:latin typeface="Tahoma" pitchFamily="34" charset="0"/>
                </a:rPr>
                <a:t>          </a:t>
              </a:r>
              <a:r>
                <a:rPr lang="en-US" sz="2000" b="1" dirty="0">
                  <a:latin typeface="Tahoma" pitchFamily="34" charset="0"/>
                  <a:sym typeface="Symbol" pitchFamily="82" charset="2"/>
                </a:rPr>
                <a:t></a:t>
              </a:r>
              <a:r>
                <a:rPr lang="en-US" sz="2000" b="1" dirty="0" err="1">
                  <a:latin typeface="Tahoma" pitchFamily="34" charset="0"/>
                </a:rPr>
                <a:t>HoKt</a:t>
              </a:r>
              <a:r>
                <a:rPr lang="en-US" sz="2000" b="1" dirty="0">
                  <a:latin typeface="Tahoma" pitchFamily="34" charset="0"/>
                </a:rPr>
                <a:t>  </a:t>
              </a:r>
              <a:endParaRPr lang="en-US" sz="2000" dirty="0">
                <a:latin typeface="Tahoma" pitchFamily="34" charset="0"/>
              </a:endParaRPr>
            </a:p>
          </p:txBody>
        </p:sp>
        <p:sp>
          <p:nvSpPr>
            <p:cNvPr id="275832" name="Line 376"/>
            <p:cNvSpPr>
              <a:spLocks noChangeShapeType="1"/>
            </p:cNvSpPr>
            <p:nvPr/>
          </p:nvSpPr>
          <p:spPr bwMode="auto">
            <a:xfrm>
              <a:off x="2537" y="2544"/>
              <a:ext cx="5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15A6-92A4-4E05-97BE-9255E2F5F282}" type="slidenum">
              <a:rPr lang="en-US"/>
              <a:pPr/>
              <a:t>23</a:t>
            </a:fld>
            <a:endParaRPr lang="en-US"/>
          </a:p>
        </p:txBody>
      </p:sp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239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ANGKA INDEKS TERTIMBANG</a:t>
            </a:r>
            <a:endParaRPr lang="en-US" sz="2200" b="1">
              <a:latin typeface="Tahoma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1244" name="Text Box 188"/>
          <p:cNvSpPr txBox="1">
            <a:spLocks noChangeArrowheads="1"/>
          </p:cNvSpPr>
          <p:nvPr/>
        </p:nvSpPr>
        <p:spPr bwMode="auto">
          <a:xfrm>
            <a:off x="1066800" y="2286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Angka Indeks						Bab 5</a:t>
            </a:r>
          </a:p>
        </p:txBody>
      </p:sp>
      <p:sp>
        <p:nvSpPr>
          <p:cNvPr id="301248" name="Rectangle 192"/>
          <p:cNvSpPr>
            <a:spLocks noChangeArrowheads="1"/>
          </p:cNvSpPr>
          <p:nvPr/>
        </p:nvSpPr>
        <p:spPr bwMode="auto">
          <a:xfrm>
            <a:off x="3314700" y="5410200"/>
            <a:ext cx="25146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latin typeface="Tahoma" pitchFamily="34" charset="0"/>
              </a:rPr>
              <a:t>IP = </a:t>
            </a:r>
            <a:r>
              <a:rPr lang="en-US" sz="1600" b="1" u="sng" dirty="0" smtClean="0">
                <a:latin typeface="Tahoma" pitchFamily="34" charset="0"/>
              </a:rPr>
              <a:t>515.914</a:t>
            </a:r>
            <a:r>
              <a:rPr lang="en-US" sz="1600" b="1" dirty="0" smtClean="0">
                <a:latin typeface="Tahoma" pitchFamily="34" charset="0"/>
              </a:rPr>
              <a:t> × </a:t>
            </a:r>
            <a:r>
              <a:rPr lang="en-US" sz="1600" b="1" dirty="0">
                <a:latin typeface="Tahoma" pitchFamily="34" charset="0"/>
              </a:rPr>
              <a:t>100</a:t>
            </a:r>
          </a:p>
          <a:p>
            <a:pPr eaLnBrk="1" hangingPunct="1"/>
            <a:r>
              <a:rPr lang="en-US" sz="1600" b="1" dirty="0">
                <a:latin typeface="Tahoma" pitchFamily="34" charset="0"/>
              </a:rPr>
              <a:t>         </a:t>
            </a:r>
            <a:r>
              <a:rPr lang="en-US" sz="1600" b="1" dirty="0" smtClean="0">
                <a:latin typeface="Tahoma" pitchFamily="34" charset="0"/>
              </a:rPr>
              <a:t>420.676</a:t>
            </a:r>
            <a:r>
              <a:rPr lang="en-US" sz="1600" dirty="0" smtClean="0">
                <a:latin typeface="Tahoma" pitchFamily="34" charset="0"/>
              </a:rPr>
              <a:t> </a:t>
            </a:r>
            <a:endParaRPr lang="en-US" sz="1600" dirty="0">
              <a:latin typeface="Tahoma" pitchFamily="34" charset="0"/>
            </a:endParaRPr>
          </a:p>
          <a:p>
            <a:pPr eaLnBrk="1" hangingPunct="1">
              <a:lnSpc>
                <a:spcPct val="20000"/>
              </a:lnSpc>
            </a:pPr>
            <a:endParaRPr lang="en-US" sz="1600" dirty="0">
              <a:latin typeface="Tahoma" pitchFamily="34" charset="0"/>
            </a:endParaRPr>
          </a:p>
          <a:p>
            <a:pPr eaLnBrk="1" hangingPunct="1"/>
            <a:r>
              <a:rPr lang="en-US" sz="1600" b="1" dirty="0">
                <a:latin typeface="Tahoma" pitchFamily="34" charset="0"/>
              </a:rPr>
              <a:t>     = </a:t>
            </a:r>
            <a:r>
              <a:rPr lang="en-US" sz="1600" b="1" dirty="0" smtClean="0">
                <a:latin typeface="Tahoma" pitchFamily="34" charset="0"/>
              </a:rPr>
              <a:t>123</a:t>
            </a:r>
            <a:endParaRPr lang="en-US" sz="1600" b="1" dirty="0">
              <a:latin typeface="Tahoma" pitchFamily="34" charset="0"/>
            </a:endParaRPr>
          </a:p>
        </p:txBody>
      </p:sp>
      <p:pic>
        <p:nvPicPr>
          <p:cNvPr id="28674" name="Picture 2" descr="D:\Statistika 1\Contoh 5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92630"/>
            <a:ext cx="7924800" cy="3541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46FB-2DAE-438D-A194-85FF3C1E943C}" type="slidenum">
              <a:rPr lang="en-US"/>
              <a:pPr/>
              <a:t>24</a:t>
            </a:fld>
            <a:endParaRPr lang="en-US"/>
          </a:p>
        </p:txBody>
      </p:sp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ANGKA INDEKS TERTIMBANG</a:t>
            </a:r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76962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3. Formula Fisher</a:t>
            </a:r>
            <a:endParaRPr lang="en-US" sz="1600" b="1" dirty="0">
              <a:latin typeface="Tahoma" pitchFamily="34" charset="0"/>
              <a:cs typeface="Times New Roman" pitchFamily="18" charset="0"/>
            </a:endParaRPr>
          </a:p>
          <a:p>
            <a:pPr marL="381000" indent="-381000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ahoma" pitchFamily="34" charset="0"/>
                <a:cs typeface="Arial" charset="0"/>
              </a:rPr>
              <a:t>Fisher </a:t>
            </a:r>
            <a:r>
              <a:rPr lang="en-US" sz="2000" dirty="0" err="1">
                <a:latin typeface="Tahoma" pitchFamily="34" charset="0"/>
                <a:cs typeface="Arial" charset="0"/>
              </a:rPr>
              <a:t>mencoba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memperbaiki</a:t>
            </a:r>
            <a:r>
              <a:rPr lang="en-US" sz="2000" dirty="0">
                <a:latin typeface="Tahoma" pitchFamily="34" charset="0"/>
                <a:cs typeface="Arial" charset="0"/>
              </a:rPr>
              <a:t> formula </a:t>
            </a:r>
            <a:r>
              <a:rPr lang="en-US" sz="2000" dirty="0" err="1">
                <a:latin typeface="Tahoma" pitchFamily="34" charset="0"/>
                <a:cs typeface="Arial" charset="0"/>
              </a:rPr>
              <a:t>Laspeyres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dan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Paasche</a:t>
            </a:r>
            <a:r>
              <a:rPr lang="en-US" sz="2000" dirty="0">
                <a:latin typeface="Tahoma" pitchFamily="34" charset="0"/>
                <a:cs typeface="Arial" charset="0"/>
              </a:rPr>
              <a:t>.  </a:t>
            </a:r>
          </a:p>
          <a:p>
            <a:pPr marL="381000" indent="-381000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 err="1">
                <a:latin typeface="Tahoma" pitchFamily="34" charset="0"/>
                <a:cs typeface="Arial" charset="0"/>
              </a:rPr>
              <a:t>Indeks</a:t>
            </a:r>
            <a:r>
              <a:rPr lang="en-US" sz="2000" dirty="0">
                <a:latin typeface="Tahoma" pitchFamily="34" charset="0"/>
                <a:cs typeface="Arial" charset="0"/>
              </a:rPr>
              <a:t> Fisher </a:t>
            </a:r>
            <a:r>
              <a:rPr lang="en-US" sz="2000" dirty="0" err="1">
                <a:latin typeface="Tahoma" pitchFamily="34" charset="0"/>
                <a:cs typeface="Arial" charset="0"/>
              </a:rPr>
              <a:t>merupakan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akar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dari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perkalian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kedua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indeks</a:t>
            </a:r>
            <a:r>
              <a:rPr lang="en-US" sz="2000" dirty="0">
                <a:latin typeface="Tahoma" pitchFamily="34" charset="0"/>
                <a:cs typeface="Arial" charset="0"/>
              </a:rPr>
              <a:t>. </a:t>
            </a:r>
          </a:p>
          <a:p>
            <a:pPr marL="381000" indent="-381000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 err="1">
                <a:latin typeface="Tahoma" pitchFamily="34" charset="0"/>
                <a:cs typeface="Arial" charset="0"/>
              </a:rPr>
              <a:t>Indeks</a:t>
            </a:r>
            <a:r>
              <a:rPr lang="en-US" sz="2000" dirty="0">
                <a:latin typeface="Tahoma" pitchFamily="34" charset="0"/>
                <a:cs typeface="Arial" charset="0"/>
              </a:rPr>
              <a:t> Fisher  </a:t>
            </a:r>
            <a:r>
              <a:rPr lang="en-US" sz="2000" dirty="0" err="1">
                <a:latin typeface="Tahoma" pitchFamily="34" charset="0"/>
                <a:cs typeface="Arial" charset="0"/>
              </a:rPr>
              <a:t>menjadi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lebih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sempurna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dibandingkan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kedua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indeks</a:t>
            </a:r>
            <a:r>
              <a:rPr lang="en-US" sz="2000" dirty="0">
                <a:latin typeface="Tahoma" pitchFamily="34" charset="0"/>
                <a:cs typeface="Arial" charset="0"/>
              </a:rPr>
              <a:t> yang lain </a:t>
            </a:r>
            <a:r>
              <a:rPr lang="en-US" sz="2000" dirty="0" err="1">
                <a:latin typeface="Tahoma" pitchFamily="34" charset="0"/>
                <a:cs typeface="Arial" charset="0"/>
              </a:rPr>
              <a:t>baik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Lasypeyres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maupun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Paasche</a:t>
            </a:r>
            <a:r>
              <a:rPr lang="en-US" sz="2000" dirty="0">
                <a:latin typeface="Tahoma" pitchFamily="34" charset="0"/>
                <a:cs typeface="Arial" charset="0"/>
              </a:rPr>
              <a:t>.</a:t>
            </a:r>
          </a:p>
          <a:p>
            <a:pPr marL="381000" indent="-381000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chemeClr val="accent1"/>
                </a:solidFill>
                <a:latin typeface="Tahoma" pitchFamily="34" charset="0"/>
              </a:rPr>
              <a:t>Rumus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276669" name="Text Box 189"/>
          <p:cNvSpPr txBox="1">
            <a:spLocks noChangeArrowheads="1"/>
          </p:cNvSpPr>
          <p:nvPr/>
        </p:nvSpPr>
        <p:spPr bwMode="auto">
          <a:xfrm>
            <a:off x="1066800" y="2286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Angka Indeks						Bab 5</a:t>
            </a:r>
          </a:p>
        </p:txBody>
      </p:sp>
      <p:sp>
        <p:nvSpPr>
          <p:cNvPr id="276671" name="Rectangle 191"/>
          <p:cNvSpPr>
            <a:spLocks noChangeArrowheads="1"/>
          </p:cNvSpPr>
          <p:nvPr/>
        </p:nvSpPr>
        <p:spPr bwMode="auto">
          <a:xfrm>
            <a:off x="2362200" y="4191000"/>
            <a:ext cx="2133600" cy="7220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</a:rPr>
              <a:t>IF = </a:t>
            </a:r>
            <a:r>
              <a:rPr lang="en-US" sz="2000" b="1" dirty="0">
                <a:latin typeface="Tahoma" pitchFamily="34" charset="0"/>
                <a:sym typeface="Symbol" pitchFamily="82" charset="2"/>
              </a:rPr>
              <a:t></a:t>
            </a:r>
            <a:r>
              <a:rPr lang="en-US" sz="2000" b="1" dirty="0">
                <a:latin typeface="Tahoma" pitchFamily="34" charset="0"/>
              </a:rPr>
              <a:t> IL </a:t>
            </a:r>
            <a:r>
              <a:rPr lang="en-US" sz="2000" b="1" dirty="0" smtClean="0">
                <a:latin typeface="Tahoma" pitchFamily="34" charset="0"/>
              </a:rPr>
              <a:t>× </a:t>
            </a:r>
            <a:r>
              <a:rPr lang="en-US" sz="2000" b="1" dirty="0">
                <a:latin typeface="Tahoma" pitchFamily="34" charset="0"/>
              </a:rPr>
              <a:t>IP 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n-US" sz="2000" b="1" dirty="0">
              <a:latin typeface="Tahoma" pitchFamily="34" charset="0"/>
              <a:cs typeface="Arial" charset="0"/>
            </a:endParaRPr>
          </a:p>
        </p:txBody>
      </p:sp>
      <p:sp>
        <p:nvSpPr>
          <p:cNvPr id="276672" name="Rectangle 192"/>
          <p:cNvSpPr>
            <a:spLocks noChangeArrowheads="1"/>
          </p:cNvSpPr>
          <p:nvPr/>
        </p:nvSpPr>
        <p:spPr bwMode="auto">
          <a:xfrm>
            <a:off x="2286000" y="5257800"/>
            <a:ext cx="556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err="1">
                <a:latin typeface="Tahoma" pitchFamily="34" charset="0"/>
              </a:rPr>
              <a:t>Diketahui</a:t>
            </a:r>
            <a:r>
              <a:rPr lang="en-US" sz="2000" dirty="0">
                <a:latin typeface="Tahoma" pitchFamily="34" charset="0"/>
              </a:rPr>
              <a:t> 	IL = </a:t>
            </a:r>
            <a:r>
              <a:rPr lang="en-US" sz="2000" dirty="0" smtClean="0">
                <a:latin typeface="Tahoma" pitchFamily="34" charset="0"/>
              </a:rPr>
              <a:t>123 </a:t>
            </a:r>
            <a:endParaRPr lang="en-US" sz="2000" dirty="0">
              <a:latin typeface="Tahoma" pitchFamily="34" charset="0"/>
            </a:endParaRPr>
          </a:p>
          <a:p>
            <a:pPr eaLnBrk="1" hangingPunct="1"/>
            <a:r>
              <a:rPr lang="en-US" sz="2000" dirty="0">
                <a:latin typeface="Tahoma" pitchFamily="34" charset="0"/>
              </a:rPr>
              <a:t>		IP = </a:t>
            </a:r>
            <a:r>
              <a:rPr lang="en-US" sz="2000" dirty="0" smtClean="0">
                <a:latin typeface="Tahoma" pitchFamily="34" charset="0"/>
              </a:rPr>
              <a:t>123</a:t>
            </a:r>
            <a:endParaRPr lang="en-US" sz="2000" dirty="0">
              <a:latin typeface="Tahoma" pitchFamily="34" charset="0"/>
            </a:endParaRPr>
          </a:p>
          <a:p>
            <a:pPr eaLnBrk="1" hangingPunct="1"/>
            <a:r>
              <a:rPr lang="en-US" sz="2000" dirty="0">
                <a:latin typeface="Tahoma" pitchFamily="34" charset="0"/>
              </a:rPr>
              <a:t>		IF = </a:t>
            </a:r>
            <a:r>
              <a:rPr lang="en-US" sz="2000" dirty="0">
                <a:latin typeface="Tahoma" pitchFamily="34" charset="0"/>
                <a:sym typeface="Symbol" pitchFamily="82" charset="2"/>
              </a:rPr>
              <a:t></a:t>
            </a:r>
            <a:r>
              <a:rPr lang="en-US" sz="2000" dirty="0" smtClean="0">
                <a:latin typeface="Tahoma" pitchFamily="34" charset="0"/>
              </a:rPr>
              <a:t>(123 × 123)  </a:t>
            </a:r>
            <a:r>
              <a:rPr lang="en-US" sz="2000" dirty="0">
                <a:latin typeface="Tahoma" pitchFamily="34" charset="0"/>
              </a:rPr>
              <a:t>= </a:t>
            </a:r>
            <a:r>
              <a:rPr lang="en-US" sz="2000" dirty="0" smtClean="0">
                <a:latin typeface="Tahoma" pitchFamily="34" charset="0"/>
              </a:rPr>
              <a:t>123</a:t>
            </a:r>
            <a:endParaRPr lang="en-US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8336-60B3-4E6A-B359-535D83368C08}" type="slidenum">
              <a:rPr lang="en-US"/>
              <a:pPr/>
              <a:t>25</a:t>
            </a:fld>
            <a:endParaRPr lang="en-US"/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ANGKA INDEKS TERTIMBANG</a:t>
            </a:r>
            <a:endParaRPr lang="en-US" sz="2400" b="1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77724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4. 	Formula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Drobisch</a:t>
            </a:r>
            <a:endParaRPr lang="en-US" sz="1600" b="1" dirty="0">
              <a:latin typeface="Tahoma" pitchFamily="34" charset="0"/>
              <a:cs typeface="Times New Roman" pitchFamily="18" charset="0"/>
            </a:endParaRPr>
          </a:p>
          <a:p>
            <a:pPr marL="381000" indent="-381000" algn="just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 err="1">
                <a:latin typeface="Tahoma" pitchFamily="34" charset="0"/>
                <a:cs typeface="Arial" charset="0"/>
              </a:rPr>
              <a:t>Digunakan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apabila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nilai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Indeks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Laspeyres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dan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Indeks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Paasche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berbeda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terlalu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jauh</a:t>
            </a:r>
            <a:r>
              <a:rPr lang="en-US" sz="2000" dirty="0">
                <a:latin typeface="Tahoma" pitchFamily="34" charset="0"/>
                <a:cs typeface="Arial" charset="0"/>
              </a:rPr>
              <a:t>. </a:t>
            </a:r>
            <a:r>
              <a:rPr lang="en-US" sz="2000" dirty="0" err="1">
                <a:latin typeface="Tahoma" pitchFamily="34" charset="0"/>
                <a:cs typeface="Arial" charset="0"/>
              </a:rPr>
              <a:t>Indeks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Drobisch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juga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merupakan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jalan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tengah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selain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Indeks</a:t>
            </a:r>
            <a:r>
              <a:rPr lang="en-US" sz="2000" dirty="0">
                <a:latin typeface="Tahoma" pitchFamily="34" charset="0"/>
                <a:cs typeface="Arial" charset="0"/>
              </a:rPr>
              <a:t> Fisher.  </a:t>
            </a:r>
          </a:p>
          <a:p>
            <a:pPr marL="381000" indent="-381000" algn="just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 err="1">
                <a:latin typeface="Tahoma" pitchFamily="34" charset="0"/>
                <a:cs typeface="Arial" charset="0"/>
              </a:rPr>
              <a:t>Indeks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Drobisch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merupakan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nilai</a:t>
            </a:r>
            <a:r>
              <a:rPr lang="en-US" sz="2000" dirty="0">
                <a:latin typeface="Tahoma" pitchFamily="34" charset="0"/>
                <a:cs typeface="Arial" charset="0"/>
              </a:rPr>
              <a:t> rata-rata </a:t>
            </a:r>
            <a:r>
              <a:rPr lang="en-US" sz="2000" dirty="0" err="1">
                <a:latin typeface="Tahoma" pitchFamily="34" charset="0"/>
                <a:cs typeface="Arial" charset="0"/>
              </a:rPr>
              <a:t>dari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kedua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indeks</a:t>
            </a:r>
            <a:r>
              <a:rPr lang="en-US" sz="2000" dirty="0">
                <a:latin typeface="Tahoma" pitchFamily="34" charset="0"/>
                <a:cs typeface="Arial" charset="0"/>
              </a:rPr>
              <a:t>.  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	</a:t>
            </a:r>
            <a:r>
              <a:rPr lang="en-US" dirty="0">
                <a:latin typeface="Tahoma" pitchFamily="34" charset="0"/>
                <a:cs typeface="Times New Roman" pitchFamily="18" charset="0"/>
              </a:rPr>
              <a:t>	      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</a:p>
          <a:p>
            <a:pPr marL="381000" indent="-381000" algn="just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sz="2200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	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Rumus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:</a:t>
            </a:r>
            <a:r>
              <a:rPr lang="en-US" b="1" dirty="0">
                <a:latin typeface="Tahoma" pitchFamily="34" charset="0"/>
                <a:cs typeface="Arial" charset="0"/>
              </a:rPr>
              <a:t>	</a:t>
            </a:r>
            <a:r>
              <a:rPr lang="en-US" sz="1600" b="1" dirty="0">
                <a:latin typeface="Tahoma" pitchFamily="34" charset="0"/>
                <a:cs typeface="Arial" charset="0"/>
              </a:rPr>
              <a:t>	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1066800" y="1524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2590800" y="3733800"/>
            <a:ext cx="1905000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latin typeface="Tahoma" pitchFamily="34" charset="0"/>
              </a:rPr>
              <a:t>ID = IL + IP</a:t>
            </a:r>
          </a:p>
          <a:p>
            <a:pPr eaLnBrk="1" hangingPunct="1"/>
            <a:r>
              <a:rPr lang="en-US" sz="2000" b="1">
                <a:latin typeface="Tahoma" pitchFamily="34" charset="0"/>
              </a:rPr>
              <a:t>              2</a:t>
            </a:r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3352800" y="4038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1219200" y="4648200"/>
            <a:ext cx="7010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dirty="0" err="1">
                <a:latin typeface="Tahoma" pitchFamily="34" charset="0"/>
              </a:rPr>
              <a:t>Diketahui</a:t>
            </a:r>
            <a:r>
              <a:rPr lang="en-US" dirty="0">
                <a:latin typeface="Tahoma" pitchFamily="34" charset="0"/>
              </a:rPr>
              <a:t> 	IL = </a:t>
            </a:r>
            <a:r>
              <a:rPr lang="en-US" dirty="0" smtClean="0">
                <a:latin typeface="Tahoma" pitchFamily="34" charset="0"/>
              </a:rPr>
              <a:t>123 </a:t>
            </a:r>
            <a:endParaRPr lang="en-US" dirty="0">
              <a:latin typeface="Tahoma" pitchFamily="34" charset="0"/>
            </a:endParaRPr>
          </a:p>
          <a:p>
            <a:r>
              <a:rPr lang="en-US" dirty="0">
                <a:latin typeface="Tahoma" pitchFamily="34" charset="0"/>
              </a:rPr>
              <a:t>		IP = </a:t>
            </a:r>
            <a:r>
              <a:rPr lang="en-US" dirty="0" smtClean="0">
                <a:latin typeface="Tahoma" pitchFamily="34" charset="0"/>
              </a:rPr>
              <a:t>123</a:t>
            </a:r>
            <a:endParaRPr lang="en-US" dirty="0">
              <a:latin typeface="Tahoma" pitchFamily="34" charset="0"/>
            </a:endParaRPr>
          </a:p>
          <a:p>
            <a:pPr eaLnBrk="1" hangingPunct="1"/>
            <a:r>
              <a:rPr lang="en-US" dirty="0">
                <a:latin typeface="Tahoma" pitchFamily="34" charset="0"/>
              </a:rPr>
              <a:t>	</a:t>
            </a:r>
          </a:p>
          <a:p>
            <a:pPr lvl="1" eaLnBrk="1" hangingPunct="1"/>
            <a:r>
              <a:rPr lang="en-US" dirty="0">
                <a:latin typeface="Tahoma" pitchFamily="34" charset="0"/>
              </a:rPr>
              <a:t>		ID = </a:t>
            </a:r>
            <a:r>
              <a:rPr lang="en-US" u="sng" dirty="0">
                <a:latin typeface="Tahoma" pitchFamily="34" charset="0"/>
              </a:rPr>
              <a:t>IL + IP</a:t>
            </a:r>
            <a:r>
              <a:rPr lang="en-US" dirty="0">
                <a:latin typeface="Tahoma" pitchFamily="34" charset="0"/>
              </a:rPr>
              <a:t>  = </a:t>
            </a:r>
            <a:r>
              <a:rPr lang="en-US" u="sng" dirty="0" smtClean="0">
                <a:latin typeface="Tahoma" pitchFamily="34" charset="0"/>
              </a:rPr>
              <a:t>123 </a:t>
            </a:r>
            <a:r>
              <a:rPr lang="en-US" u="sng" dirty="0">
                <a:latin typeface="Tahoma" pitchFamily="34" charset="0"/>
              </a:rPr>
              <a:t>+ </a:t>
            </a:r>
            <a:r>
              <a:rPr lang="en-US" u="sng" dirty="0" smtClean="0">
                <a:latin typeface="Tahoma" pitchFamily="34" charset="0"/>
              </a:rPr>
              <a:t>123</a:t>
            </a:r>
            <a:endParaRPr lang="en-US" dirty="0">
              <a:latin typeface="Tahoma" pitchFamily="34" charset="0"/>
            </a:endParaRPr>
          </a:p>
          <a:p>
            <a:pPr lvl="1" eaLnBrk="1" hangingPunct="1"/>
            <a:r>
              <a:rPr lang="en-US" dirty="0">
                <a:latin typeface="Tahoma" pitchFamily="34" charset="0"/>
              </a:rPr>
              <a:t>			2	    2	</a:t>
            </a:r>
          </a:p>
          <a:p>
            <a:pPr lvl="1" eaLnBrk="1" hangingPunct="1"/>
            <a:r>
              <a:rPr lang="en-US" dirty="0">
                <a:latin typeface="Tahoma" pitchFamily="34" charset="0"/>
              </a:rPr>
              <a:t>		     = </a:t>
            </a:r>
            <a:r>
              <a:rPr lang="en-US" dirty="0" smtClean="0">
                <a:latin typeface="Tahoma" pitchFamily="34" charset="0"/>
              </a:rPr>
              <a:t>123</a:t>
            </a:r>
            <a:endParaRPr lang="en-US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4CAC-1105-4F2C-B9D1-6DDEE3AC265C}" type="slidenum">
              <a:rPr lang="en-US"/>
              <a:pPr/>
              <a:t>26</a:t>
            </a:fld>
            <a:endParaRPr lang="en-US"/>
          </a:p>
        </p:txBody>
      </p:sp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ANGKA INDEKS TERTIMBANG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990600" y="1828800"/>
            <a:ext cx="71628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5. 	Formula Marshal-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Edgeworth</a:t>
            </a:r>
            <a:endParaRPr lang="en-US" sz="1600" b="1" dirty="0">
              <a:latin typeface="Tahoma" pitchFamily="34" charset="0"/>
              <a:cs typeface="Times New Roman" pitchFamily="18" charset="0"/>
            </a:endParaRPr>
          </a:p>
          <a:p>
            <a:pPr marL="381000" indent="-381000" algn="just" eaLnBrk="1" hangingPunct="1"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  <a:cs typeface="Arial" charset="0"/>
              </a:rPr>
              <a:t>	</a:t>
            </a:r>
            <a:r>
              <a:rPr lang="en-US" dirty="0">
                <a:latin typeface="Tahoma" pitchFamily="34" charset="0"/>
                <a:cs typeface="Arial" charset="0"/>
              </a:rPr>
              <a:t>Formula Marshal-</a:t>
            </a:r>
            <a:r>
              <a:rPr lang="en-US" dirty="0" err="1">
                <a:latin typeface="Tahoma" pitchFamily="34" charset="0"/>
                <a:cs typeface="Arial" charset="0"/>
              </a:rPr>
              <a:t>Edgeworth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relatif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berbeda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dengan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konsep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Laspeyres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Paasche</a:t>
            </a:r>
            <a:r>
              <a:rPr lang="en-US" dirty="0">
                <a:latin typeface="Tahoma" pitchFamily="34" charset="0"/>
                <a:cs typeface="Arial" charset="0"/>
              </a:rPr>
              <a:t>. </a:t>
            </a:r>
          </a:p>
          <a:p>
            <a:pPr marL="381000" indent="-381000" algn="just" eaLnBrk="1" hangingPunct="1">
              <a:spcBef>
                <a:spcPct val="50000"/>
              </a:spcBef>
            </a:pPr>
            <a:r>
              <a:rPr lang="en-US" dirty="0">
                <a:latin typeface="Tahoma" pitchFamily="34" charset="0"/>
                <a:cs typeface="Arial" charset="0"/>
              </a:rPr>
              <a:t>	</a:t>
            </a:r>
            <a:r>
              <a:rPr lang="en-US" dirty="0" err="1">
                <a:latin typeface="Tahoma" pitchFamily="34" charset="0"/>
                <a:cs typeface="Arial" charset="0"/>
              </a:rPr>
              <a:t>Menggunakan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bobot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berupa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jumlah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kuantitas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pada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tahun</a:t>
            </a:r>
            <a:r>
              <a:rPr lang="en-US" dirty="0">
                <a:latin typeface="Tahoma" pitchFamily="34" charset="0"/>
                <a:cs typeface="Arial" charset="0"/>
              </a:rPr>
              <a:t> t </a:t>
            </a:r>
            <a:r>
              <a:rPr lang="en-US" dirty="0" err="1">
                <a:latin typeface="Tahoma" pitchFamily="34" charset="0"/>
                <a:cs typeface="Arial" charset="0"/>
              </a:rPr>
              <a:t>dengan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kuantitas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pada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tahun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dasar</a:t>
            </a:r>
            <a:r>
              <a:rPr lang="en-US" dirty="0">
                <a:latin typeface="Tahoma" pitchFamily="34" charset="0"/>
                <a:cs typeface="Arial" charset="0"/>
              </a:rPr>
              <a:t>. </a:t>
            </a:r>
          </a:p>
          <a:p>
            <a:pPr marL="381000" indent="-381000" algn="just" eaLnBrk="1" hangingPunct="1">
              <a:spcBef>
                <a:spcPct val="50000"/>
              </a:spcBef>
            </a:pPr>
            <a:r>
              <a:rPr lang="en-US" dirty="0">
                <a:latin typeface="Tahoma" pitchFamily="34" charset="0"/>
                <a:cs typeface="Arial" charset="0"/>
              </a:rPr>
              <a:t>	</a:t>
            </a:r>
            <a:r>
              <a:rPr lang="en-US" dirty="0" err="1">
                <a:latin typeface="Tahoma" pitchFamily="34" charset="0"/>
                <a:cs typeface="Arial" charset="0"/>
              </a:rPr>
              <a:t>Pembobotan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ini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diharapkan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akan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mendapatkan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nilai</a:t>
            </a:r>
            <a:r>
              <a:rPr lang="en-US" dirty="0">
                <a:latin typeface="Tahoma" pitchFamily="34" charset="0"/>
                <a:cs typeface="Arial" charset="0"/>
              </a:rPr>
              <a:t> yang </a:t>
            </a:r>
            <a:r>
              <a:rPr lang="en-US" dirty="0" err="1">
                <a:latin typeface="Tahoma" pitchFamily="34" charset="0"/>
                <a:cs typeface="Arial" charset="0"/>
              </a:rPr>
              <a:t>lebih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baik</a:t>
            </a:r>
            <a:r>
              <a:rPr lang="en-US" dirty="0">
                <a:latin typeface="Tahoma" pitchFamily="34" charset="0"/>
                <a:cs typeface="Arial" charset="0"/>
              </a:rPr>
              <a:t>. </a:t>
            </a:r>
          </a:p>
          <a:p>
            <a:pPr marL="381000" indent="-381000" algn="just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	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Rumus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: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914400" y="166687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2438400" y="5183188"/>
            <a:ext cx="3505200" cy="7094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latin typeface="Tahoma" pitchFamily="34" charset="0"/>
              </a:rPr>
              <a:t>IME  =  </a:t>
            </a:r>
            <a:r>
              <a:rPr lang="en-US" b="1" dirty="0">
                <a:latin typeface="Tahoma" pitchFamily="34" charset="0"/>
                <a:sym typeface="Symbol" pitchFamily="82" charset="2"/>
              </a:rPr>
              <a:t></a:t>
            </a:r>
            <a:r>
              <a:rPr lang="en-US" b="1" dirty="0">
                <a:latin typeface="Tahoma" pitchFamily="34" charset="0"/>
              </a:rPr>
              <a:t>Ht (</a:t>
            </a:r>
            <a:r>
              <a:rPr lang="en-US" b="1" dirty="0" err="1">
                <a:latin typeface="Tahoma" pitchFamily="34" charset="0"/>
              </a:rPr>
              <a:t>Ko+Kt</a:t>
            </a:r>
            <a:r>
              <a:rPr lang="en-US" b="1" dirty="0">
                <a:latin typeface="Tahoma" pitchFamily="34" charset="0"/>
              </a:rPr>
              <a:t>) </a:t>
            </a:r>
            <a:r>
              <a:rPr lang="en-US" b="1" dirty="0" smtClean="0">
                <a:latin typeface="Tahoma" pitchFamily="34" charset="0"/>
              </a:rPr>
              <a:t>× </a:t>
            </a:r>
            <a:r>
              <a:rPr lang="en-US" b="1" dirty="0">
                <a:latin typeface="Tahoma" pitchFamily="34" charset="0"/>
              </a:rPr>
              <a:t>100</a:t>
            </a:r>
          </a:p>
          <a:p>
            <a:pPr eaLnBrk="1" hangingPunct="1">
              <a:lnSpc>
                <a:spcPct val="140000"/>
              </a:lnSpc>
            </a:pPr>
            <a:r>
              <a:rPr lang="en-US" b="1" dirty="0">
                <a:latin typeface="Tahoma" pitchFamily="34" charset="0"/>
              </a:rPr>
              <a:t>              </a:t>
            </a:r>
            <a:r>
              <a:rPr lang="en-US" b="1" dirty="0">
                <a:latin typeface="Tahoma" pitchFamily="34" charset="0"/>
                <a:sym typeface="Symbol" pitchFamily="82" charset="2"/>
              </a:rPr>
              <a:t></a:t>
            </a:r>
            <a:r>
              <a:rPr lang="en-US" b="1" dirty="0">
                <a:latin typeface="Tahoma" pitchFamily="34" charset="0"/>
              </a:rPr>
              <a:t>Ho (</a:t>
            </a:r>
            <a:r>
              <a:rPr lang="en-US" b="1" dirty="0" err="1">
                <a:latin typeface="Tahoma" pitchFamily="34" charset="0"/>
              </a:rPr>
              <a:t>Ko+Kt</a:t>
            </a:r>
            <a:r>
              <a:rPr lang="en-US" b="1" dirty="0">
                <a:latin typeface="Tahoma" pitchFamily="34" charset="0"/>
              </a:rPr>
              <a:t>)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>
            <a:off x="3505200" y="55626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AB53-C4E5-4B8E-8E9B-5DD8F1DF3420}" type="slidenum">
              <a:rPr lang="en-US"/>
              <a:pPr/>
              <a:t>27</a:t>
            </a:fld>
            <a:endParaRPr lang="en-US"/>
          </a:p>
        </p:txBody>
      </p:sp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CONTOH FORMULA MARSHAL-EDGEWORTH</a:t>
            </a:r>
            <a:r>
              <a:rPr lang="en-US" sz="2000" dirty="0">
                <a:solidFill>
                  <a:schemeClr val="accent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0581" name="Line 5"/>
          <p:cNvSpPr>
            <a:spLocks noChangeShapeType="1"/>
          </p:cNvSpPr>
          <p:nvPr/>
        </p:nvSpPr>
        <p:spPr bwMode="auto">
          <a:xfrm>
            <a:off x="500063" y="7005638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0677" name="Text Box 101"/>
          <p:cNvSpPr txBox="1">
            <a:spLocks noChangeArrowheads="1"/>
          </p:cNvSpPr>
          <p:nvPr/>
        </p:nvSpPr>
        <p:spPr bwMode="auto">
          <a:xfrm>
            <a:off x="838200" y="166687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pic>
        <p:nvPicPr>
          <p:cNvPr id="28673" name="Picture 1" descr="D:\Statistika 1\Contoh 5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12" y="1344930"/>
            <a:ext cx="8136388" cy="2922270"/>
          </a:xfrm>
          <a:prstGeom prst="rect">
            <a:avLst/>
          </a:prstGeom>
          <a:noFill/>
        </p:spPr>
      </p:pic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048000" y="4572561"/>
          <a:ext cx="3124200" cy="1447239"/>
        </p:xfrm>
        <a:graphic>
          <a:graphicData uri="http://schemas.openxmlformats.org/presentationml/2006/ole">
            <p:oleObj spid="_x0000_s28677" name="Equation" r:id="rId4" imgW="1727200" imgH="80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50F5-BA60-4463-8F78-F59A30E42275}" type="slidenum">
              <a:rPr lang="en-US"/>
              <a:pPr/>
              <a:t>28</a:t>
            </a:fld>
            <a:endParaRPr lang="en-US"/>
          </a:p>
        </p:txBody>
      </p:sp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0" y="838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ANGKA INDEKS TERTIMBANG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990600" y="1676400"/>
            <a:ext cx="7162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6. 	Formula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Wals</a:t>
            </a:r>
            <a:endParaRPr lang="en-US" b="1" dirty="0">
              <a:latin typeface="Tahoma" pitchFamily="34" charset="0"/>
              <a:cs typeface="Times New Roman" pitchFamily="18" charset="0"/>
            </a:endParaRPr>
          </a:p>
          <a:p>
            <a:pPr marL="381000" indent="-381000" algn="just" eaLnBrk="1" hangingPunct="1"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Arial" charset="0"/>
              </a:rPr>
              <a:t> 	</a:t>
            </a:r>
            <a:r>
              <a:rPr lang="en-US" sz="2000" dirty="0" err="1">
                <a:latin typeface="Tahoma" pitchFamily="34" charset="0"/>
                <a:cs typeface="Arial" charset="0"/>
              </a:rPr>
              <a:t>Menggunakan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pembobot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berupa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akar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dari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perkalian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kuantitas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tahun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berjalan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dengan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kuantitas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tahun</a:t>
            </a:r>
            <a:r>
              <a:rPr lang="en-US" sz="2000" dirty="0">
                <a:latin typeface="Tahoma" pitchFamily="34" charset="0"/>
                <a:cs typeface="Arial" charset="0"/>
              </a:rPr>
              <a:t> </a:t>
            </a:r>
            <a:r>
              <a:rPr lang="en-US" sz="2000" dirty="0" err="1">
                <a:latin typeface="Tahoma" pitchFamily="34" charset="0"/>
                <a:cs typeface="Arial" charset="0"/>
              </a:rPr>
              <a:t>dasar</a:t>
            </a:r>
            <a:r>
              <a:rPr lang="en-US" sz="2000" dirty="0">
                <a:latin typeface="Tahoma" pitchFamily="34" charset="0"/>
                <a:cs typeface="Arial" charset="0"/>
              </a:rPr>
              <a:t>.</a:t>
            </a:r>
          </a:p>
          <a:p>
            <a:pPr marL="381000" indent="-381000" algn="just" eaLnBrk="1" hangingPunct="1">
              <a:spcBef>
                <a:spcPct val="50000"/>
              </a:spcBef>
            </a:pPr>
            <a:endParaRPr lang="en-US" b="1" dirty="0">
              <a:latin typeface="Tahoma" pitchFamily="34" charset="0"/>
              <a:cs typeface="Arial" charset="0"/>
            </a:endParaRPr>
          </a:p>
          <a:p>
            <a:pPr marL="381000" indent="-381000" algn="just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	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Rumus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:</a:t>
            </a:r>
            <a:r>
              <a:rPr lang="en-US" b="1" dirty="0">
                <a:latin typeface="Tahoma" pitchFamily="34" charset="0"/>
                <a:cs typeface="Arial" charset="0"/>
              </a:rPr>
              <a:t> 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Angka Indeks						Bab 5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14600" y="4105275"/>
            <a:ext cx="3124200" cy="1381125"/>
            <a:chOff x="1896" y="2304"/>
            <a:chExt cx="1968" cy="870"/>
          </a:xfrm>
        </p:grpSpPr>
        <p:sp>
          <p:nvSpPr>
            <p:cNvPr id="281607" name="Rectangle 7"/>
            <p:cNvSpPr>
              <a:spLocks noChangeArrowheads="1"/>
            </p:cNvSpPr>
            <p:nvPr/>
          </p:nvSpPr>
          <p:spPr bwMode="auto">
            <a:xfrm>
              <a:off x="1896" y="2304"/>
              <a:ext cx="1968" cy="8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1" hangingPunct="1"/>
              <a:r>
                <a:rPr lang="en-US" sz="2000" dirty="0">
                  <a:latin typeface="Tahoma" pitchFamily="34" charset="0"/>
                  <a:cs typeface="Arial" charset="0"/>
                </a:rPr>
                <a:t> </a:t>
              </a:r>
              <a:endParaRPr lang="en-US" sz="2000" dirty="0">
                <a:latin typeface="Tahoma" pitchFamily="34" charset="0"/>
                <a:cs typeface="Times New Roman" pitchFamily="18" charset="0"/>
              </a:endParaRPr>
            </a:p>
            <a:p>
              <a:pPr algn="just"/>
              <a:r>
                <a:rPr lang="en-US" sz="2000" dirty="0">
                  <a:latin typeface="Tahoma" pitchFamily="34" charset="0"/>
                  <a:cs typeface="Arial" charset="0"/>
                </a:rPr>
                <a:t>IW =  </a:t>
              </a:r>
              <a:r>
                <a:rPr lang="en-US" sz="2000" dirty="0">
                  <a:latin typeface="Tahoma" pitchFamily="34" charset="0"/>
                  <a:cs typeface="Arial" charset="0"/>
                  <a:sym typeface="Symbol" pitchFamily="82" charset="2"/>
                </a:rPr>
                <a:t></a:t>
              </a:r>
              <a:r>
                <a:rPr lang="en-US" sz="2000" dirty="0" err="1">
                  <a:latin typeface="Tahoma" pitchFamily="34" charset="0"/>
                  <a:cs typeface="Arial" charset="0"/>
                </a:rPr>
                <a:t>Ht</a:t>
              </a:r>
              <a:r>
                <a:rPr lang="en-US" sz="2000" dirty="0" err="1">
                  <a:latin typeface="Tahoma" pitchFamily="34" charset="0"/>
                  <a:cs typeface="Arial" charset="0"/>
                  <a:sym typeface="Symbol" pitchFamily="82" charset="2"/>
                </a:rPr>
                <a:t></a:t>
              </a:r>
              <a:r>
                <a:rPr lang="en-US" sz="2000" dirty="0" err="1">
                  <a:latin typeface="Tahoma" pitchFamily="34" charset="0"/>
                  <a:cs typeface="Arial" charset="0"/>
                </a:rPr>
                <a:t>KoKt</a:t>
              </a:r>
              <a:r>
                <a:rPr lang="en-US" sz="2000" dirty="0">
                  <a:latin typeface="Tahoma" pitchFamily="34" charset="0"/>
                  <a:cs typeface="Arial" charset="0"/>
                </a:rPr>
                <a:t>     </a:t>
              </a:r>
              <a:r>
                <a:rPr lang="en-US" sz="2000" dirty="0" smtClean="0">
                  <a:latin typeface="Tahoma" pitchFamily="34" charset="0"/>
                  <a:cs typeface="Arial" charset="0"/>
                </a:rPr>
                <a:t>× </a:t>
              </a:r>
              <a:r>
                <a:rPr lang="en-US" sz="2000" dirty="0">
                  <a:latin typeface="Tahoma" pitchFamily="34" charset="0"/>
                  <a:cs typeface="Arial" charset="0"/>
                </a:rPr>
                <a:t>100  </a:t>
              </a:r>
            </a:p>
            <a:p>
              <a:pPr algn="just">
                <a:lnSpc>
                  <a:spcPct val="120000"/>
                </a:lnSpc>
              </a:pPr>
              <a:r>
                <a:rPr lang="en-US" sz="2000" dirty="0">
                  <a:latin typeface="Tahoma" pitchFamily="34" charset="0"/>
                  <a:cs typeface="Arial" charset="0"/>
                  <a:sym typeface="Symbol" pitchFamily="82" charset="2"/>
                </a:rPr>
                <a:t>         </a:t>
              </a:r>
              <a:r>
                <a:rPr lang="en-US" sz="2000" dirty="0" err="1">
                  <a:latin typeface="Tahoma" pitchFamily="34" charset="0"/>
                  <a:cs typeface="Arial" charset="0"/>
                </a:rPr>
                <a:t>Ho</a:t>
              </a:r>
              <a:r>
                <a:rPr lang="en-US" sz="2000" dirty="0" err="1">
                  <a:latin typeface="Tahoma" pitchFamily="34" charset="0"/>
                  <a:cs typeface="Arial" charset="0"/>
                  <a:sym typeface="Symbol" pitchFamily="82" charset="2"/>
                </a:rPr>
                <a:t></a:t>
              </a:r>
              <a:r>
                <a:rPr lang="en-US" sz="2000" dirty="0" err="1">
                  <a:latin typeface="Tahoma" pitchFamily="34" charset="0"/>
                  <a:cs typeface="Arial" charset="0"/>
                </a:rPr>
                <a:t>KoKt</a:t>
              </a:r>
              <a:endParaRPr lang="en-US" sz="2000" dirty="0">
                <a:latin typeface="Tahoma" pitchFamily="34" charset="0"/>
                <a:cs typeface="Arial" charset="0"/>
              </a:endParaRPr>
            </a:p>
            <a:p>
              <a:pPr algn="just"/>
              <a:endParaRPr lang="en-US" sz="2000" dirty="0">
                <a:latin typeface="Tahoma" pitchFamily="34" charset="0"/>
                <a:cs typeface="Arial" charset="0"/>
                <a:sym typeface="Symbol" pitchFamily="82" charset="2"/>
              </a:endParaRPr>
            </a:p>
          </p:txBody>
        </p:sp>
        <p:sp>
          <p:nvSpPr>
            <p:cNvPr id="281608" name="Line 8"/>
            <p:cNvSpPr>
              <a:spLocks noChangeShapeType="1"/>
            </p:cNvSpPr>
            <p:nvPr/>
          </p:nvSpPr>
          <p:spPr bwMode="auto">
            <a:xfrm>
              <a:off x="2352" y="2736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DBEA-132E-4DA1-9D05-F063F3ECF0A9}" type="slidenum">
              <a:rPr lang="en-US"/>
              <a:pPr/>
              <a:t>29</a:t>
            </a:fld>
            <a:endParaRPr lang="en-US"/>
          </a:p>
        </p:txBody>
      </p:sp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914400" y="609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cs typeface="Arial" charset="0"/>
              </a:rPr>
              <a:t>CONTOH PENGGUNAAN FORMULA WALS</a:t>
            </a:r>
            <a:endParaRPr lang="en-US" sz="1600" b="1">
              <a:latin typeface="Tahoma" pitchFamily="34" charset="0"/>
            </a:endParaRP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2722" name="Line 98"/>
          <p:cNvSpPr>
            <a:spLocks noChangeShapeType="1"/>
          </p:cNvSpPr>
          <p:nvPr/>
        </p:nvSpPr>
        <p:spPr bwMode="auto">
          <a:xfrm>
            <a:off x="500063" y="7005638"/>
            <a:ext cx="80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2817" name="Text Box 193"/>
          <p:cNvSpPr txBox="1">
            <a:spLocks noChangeArrowheads="1"/>
          </p:cNvSpPr>
          <p:nvPr/>
        </p:nvSpPr>
        <p:spPr bwMode="auto">
          <a:xfrm>
            <a:off x="838200" y="762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Angka Indeks						Bab 5</a:t>
            </a:r>
          </a:p>
        </p:txBody>
      </p:sp>
      <p:pic>
        <p:nvPicPr>
          <p:cNvPr id="26625" name="Picture 1" descr="D:\Statistika 1\Contoh 5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275795" cy="3113532"/>
          </a:xfrm>
          <a:prstGeom prst="rect">
            <a:avLst/>
          </a:prstGeom>
          <a:noFill/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276600" y="4641329"/>
          <a:ext cx="2743200" cy="1416571"/>
        </p:xfrm>
        <a:graphic>
          <a:graphicData uri="http://schemas.openxmlformats.org/presentationml/2006/ole">
            <p:oleObj spid="_x0000_s26628" name="Equation" r:id="rId4" imgW="1549400" imgH="80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3FA7-F27F-454D-A1E0-0A71D03D8E7B}" type="slidenum">
              <a:rPr lang="en-US"/>
              <a:pPr/>
              <a:t>3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93038" cy="533400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OUTLINE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6749" name="Text Box 29"/>
          <p:cNvSpPr txBox="1">
            <a:spLocks noChangeArrowheads="1"/>
          </p:cNvSpPr>
          <p:nvPr/>
        </p:nvSpPr>
        <p:spPr bwMode="auto">
          <a:xfrm>
            <a:off x="1066800" y="1524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09600" y="1905000"/>
            <a:ext cx="7772400" cy="3962400"/>
            <a:chOff x="384" y="1200"/>
            <a:chExt cx="4896" cy="2496"/>
          </a:xfrm>
        </p:grpSpPr>
        <p:sp>
          <p:nvSpPr>
            <p:cNvPr id="286724" name="Text Box 4"/>
            <p:cNvSpPr txBox="1">
              <a:spLocks noChangeArrowheads="1"/>
            </p:cNvSpPr>
            <p:nvPr/>
          </p:nvSpPr>
          <p:spPr bwMode="auto">
            <a:xfrm>
              <a:off x="720" y="1200"/>
              <a:ext cx="456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b="1">
                  <a:latin typeface="Tahoma" pitchFamily="34" charset="0"/>
                </a:rPr>
                <a:t>BAGIAN  I  Statistik Deskriptif</a:t>
              </a:r>
            </a:p>
          </p:txBody>
        </p:sp>
        <p:sp>
          <p:nvSpPr>
            <p:cNvPr id="286725" name="Text Box 5"/>
            <p:cNvSpPr txBox="1">
              <a:spLocks noChangeArrowheads="1"/>
            </p:cNvSpPr>
            <p:nvPr/>
          </p:nvSpPr>
          <p:spPr bwMode="auto">
            <a:xfrm>
              <a:off x="672" y="1523"/>
              <a:ext cx="1948" cy="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Pengertian Statistika</a:t>
              </a:r>
            </a:p>
          </p:txBody>
        </p:sp>
        <p:sp>
          <p:nvSpPr>
            <p:cNvPr id="286726" name="Text Box 6"/>
            <p:cNvSpPr txBox="1">
              <a:spLocks noChangeArrowheads="1"/>
            </p:cNvSpPr>
            <p:nvPr/>
          </p:nvSpPr>
          <p:spPr bwMode="auto">
            <a:xfrm>
              <a:off x="672" y="1855"/>
              <a:ext cx="1948" cy="2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Penyajian Data</a:t>
              </a:r>
            </a:p>
          </p:txBody>
        </p:sp>
        <p:sp>
          <p:nvSpPr>
            <p:cNvPr id="286727" name="Text Box 7"/>
            <p:cNvSpPr txBox="1">
              <a:spLocks noChangeArrowheads="1"/>
            </p:cNvSpPr>
            <p:nvPr/>
          </p:nvSpPr>
          <p:spPr bwMode="auto">
            <a:xfrm>
              <a:off x="672" y="2544"/>
              <a:ext cx="1948" cy="2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Ukuran Penyebaran</a:t>
              </a:r>
            </a:p>
          </p:txBody>
        </p:sp>
        <p:sp>
          <p:nvSpPr>
            <p:cNvPr id="286728" name="Text Box 8"/>
            <p:cNvSpPr txBox="1">
              <a:spLocks noChangeArrowheads="1"/>
            </p:cNvSpPr>
            <p:nvPr/>
          </p:nvSpPr>
          <p:spPr bwMode="auto">
            <a:xfrm>
              <a:off x="672" y="2201"/>
              <a:ext cx="1948" cy="2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Ukuran Pemusatan</a:t>
              </a:r>
            </a:p>
          </p:txBody>
        </p:sp>
        <p:sp>
          <p:nvSpPr>
            <p:cNvPr id="286729" name="Text Box 9"/>
            <p:cNvSpPr txBox="1">
              <a:spLocks noChangeArrowheads="1"/>
            </p:cNvSpPr>
            <p:nvPr/>
          </p:nvSpPr>
          <p:spPr bwMode="auto">
            <a:xfrm>
              <a:off x="672" y="2904"/>
              <a:ext cx="1948" cy="26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b="1"/>
                <a:t>Angka Indeks</a:t>
              </a:r>
            </a:p>
          </p:txBody>
        </p:sp>
        <p:sp>
          <p:nvSpPr>
            <p:cNvPr id="286730" name="Text Box 10"/>
            <p:cNvSpPr txBox="1">
              <a:spLocks noChangeArrowheads="1"/>
            </p:cNvSpPr>
            <p:nvPr/>
          </p:nvSpPr>
          <p:spPr bwMode="auto">
            <a:xfrm>
              <a:off x="672" y="3245"/>
              <a:ext cx="1948" cy="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Deret Berkala dan</a:t>
              </a:r>
            </a:p>
            <a:p>
              <a:pPr algn="ctr" eaLnBrk="1" hangingPunct="1"/>
              <a:r>
                <a:rPr lang="en-US" sz="2000"/>
                <a:t>Peramalan</a:t>
              </a:r>
            </a:p>
          </p:txBody>
        </p:sp>
        <p:sp>
          <p:nvSpPr>
            <p:cNvPr id="286731" name="Freeform 11"/>
            <p:cNvSpPr>
              <a:spLocks/>
            </p:cNvSpPr>
            <p:nvPr/>
          </p:nvSpPr>
          <p:spPr bwMode="auto">
            <a:xfrm>
              <a:off x="384" y="1296"/>
              <a:ext cx="342" cy="2160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0" y="0"/>
                </a:cxn>
                <a:cxn ang="0">
                  <a:pos x="0" y="7020"/>
                </a:cxn>
              </a:cxnLst>
              <a:rect l="0" t="0" r="r" b="b"/>
              <a:pathLst>
                <a:path w="720" h="7020">
                  <a:moveTo>
                    <a:pt x="720" y="0"/>
                  </a:moveTo>
                  <a:lnTo>
                    <a:pt x="0" y="0"/>
                  </a:lnTo>
                  <a:lnTo>
                    <a:pt x="0" y="70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32" name="Line 12"/>
            <p:cNvSpPr>
              <a:spLocks noChangeShapeType="1"/>
            </p:cNvSpPr>
            <p:nvPr/>
          </p:nvSpPr>
          <p:spPr bwMode="auto">
            <a:xfrm>
              <a:off x="384" y="3024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33" name="Line 13"/>
            <p:cNvSpPr>
              <a:spLocks noChangeShapeType="1"/>
            </p:cNvSpPr>
            <p:nvPr/>
          </p:nvSpPr>
          <p:spPr bwMode="auto">
            <a:xfrm>
              <a:off x="384" y="1584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35" name="Line 15"/>
            <p:cNvSpPr>
              <a:spLocks noChangeShapeType="1"/>
            </p:cNvSpPr>
            <p:nvPr/>
          </p:nvSpPr>
          <p:spPr bwMode="auto">
            <a:xfrm>
              <a:off x="384" y="2367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37" name="Line 17"/>
            <p:cNvSpPr>
              <a:spLocks noChangeShapeType="1"/>
            </p:cNvSpPr>
            <p:nvPr/>
          </p:nvSpPr>
          <p:spPr bwMode="auto">
            <a:xfrm>
              <a:off x="2784" y="1632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39" name="Line 19"/>
            <p:cNvSpPr>
              <a:spLocks noChangeShapeType="1"/>
            </p:cNvSpPr>
            <p:nvPr/>
          </p:nvSpPr>
          <p:spPr bwMode="auto">
            <a:xfrm>
              <a:off x="2784" y="2112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40" name="Line 20"/>
            <p:cNvSpPr>
              <a:spLocks noChangeShapeType="1"/>
            </p:cNvSpPr>
            <p:nvPr/>
          </p:nvSpPr>
          <p:spPr bwMode="auto">
            <a:xfrm>
              <a:off x="2784" y="3024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42" name="Line 22"/>
            <p:cNvSpPr>
              <a:spLocks noChangeShapeType="1"/>
            </p:cNvSpPr>
            <p:nvPr/>
          </p:nvSpPr>
          <p:spPr bwMode="auto">
            <a:xfrm>
              <a:off x="2784" y="3456"/>
              <a:ext cx="3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43" name="Text Box 23"/>
            <p:cNvSpPr txBox="1">
              <a:spLocks noChangeArrowheads="1"/>
            </p:cNvSpPr>
            <p:nvPr/>
          </p:nvSpPr>
          <p:spPr bwMode="auto">
            <a:xfrm>
              <a:off x="3132" y="1584"/>
              <a:ext cx="2148" cy="33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Angka Indeks Relatif Sederhana</a:t>
              </a:r>
            </a:p>
          </p:txBody>
        </p:sp>
        <p:sp>
          <p:nvSpPr>
            <p:cNvPr id="286744" name="Text Box 24"/>
            <p:cNvSpPr txBox="1">
              <a:spLocks noChangeArrowheads="1"/>
            </p:cNvSpPr>
            <p:nvPr/>
          </p:nvSpPr>
          <p:spPr bwMode="auto">
            <a:xfrm>
              <a:off x="3132" y="1968"/>
              <a:ext cx="2148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 Angka Indeks Agregrat Sederhana</a:t>
              </a:r>
            </a:p>
          </p:txBody>
        </p:sp>
        <p:sp>
          <p:nvSpPr>
            <p:cNvPr id="286745" name="Text Box 25"/>
            <p:cNvSpPr txBox="1">
              <a:spLocks noChangeArrowheads="1"/>
            </p:cNvSpPr>
            <p:nvPr/>
          </p:nvSpPr>
          <p:spPr bwMode="auto">
            <a:xfrm>
              <a:off x="3132" y="2400"/>
              <a:ext cx="2148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Angka Indeks Agregrat Tertimbang</a:t>
              </a:r>
            </a:p>
          </p:txBody>
        </p:sp>
        <p:sp>
          <p:nvSpPr>
            <p:cNvPr id="286746" name="Text Box 26"/>
            <p:cNvSpPr txBox="1">
              <a:spLocks noChangeArrowheads="1"/>
            </p:cNvSpPr>
            <p:nvPr/>
          </p:nvSpPr>
          <p:spPr bwMode="auto">
            <a:xfrm>
              <a:off x="3132" y="2782"/>
              <a:ext cx="2148" cy="3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Macam-Macam Indeks </a:t>
              </a:r>
            </a:p>
            <a:p>
              <a:pPr eaLnBrk="1" hangingPunct="1"/>
              <a:r>
                <a:rPr lang="en-US" sz="1600"/>
                <a:t>dan Masalah Penyusunan Indeks</a:t>
              </a:r>
            </a:p>
          </p:txBody>
        </p:sp>
        <p:sp>
          <p:nvSpPr>
            <p:cNvPr id="286747" name="Text Box 27"/>
            <p:cNvSpPr txBox="1">
              <a:spLocks noChangeArrowheads="1"/>
            </p:cNvSpPr>
            <p:nvPr/>
          </p:nvSpPr>
          <p:spPr bwMode="auto">
            <a:xfrm>
              <a:off x="3132" y="3220"/>
              <a:ext cx="2148" cy="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Pengolahan Data Indeks  dengan MS Excel</a:t>
              </a:r>
            </a:p>
          </p:txBody>
        </p:sp>
        <p:sp>
          <p:nvSpPr>
            <p:cNvPr id="286748" name="Line 28"/>
            <p:cNvSpPr>
              <a:spLocks noChangeShapeType="1"/>
            </p:cNvSpPr>
            <p:nvPr/>
          </p:nvSpPr>
          <p:spPr bwMode="auto">
            <a:xfrm>
              <a:off x="384" y="3456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52" name="Line 32"/>
            <p:cNvSpPr>
              <a:spLocks noChangeShapeType="1"/>
            </p:cNvSpPr>
            <p:nvPr/>
          </p:nvSpPr>
          <p:spPr bwMode="auto">
            <a:xfrm>
              <a:off x="384" y="1968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54" name="Line 34"/>
            <p:cNvSpPr>
              <a:spLocks noChangeShapeType="1"/>
            </p:cNvSpPr>
            <p:nvPr/>
          </p:nvSpPr>
          <p:spPr bwMode="auto">
            <a:xfrm>
              <a:off x="2784" y="163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55" name="Line 35"/>
            <p:cNvSpPr>
              <a:spLocks noChangeShapeType="1"/>
            </p:cNvSpPr>
            <p:nvPr/>
          </p:nvSpPr>
          <p:spPr bwMode="auto">
            <a:xfrm>
              <a:off x="2640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E180-3620-4ABE-B7B4-DE9E8CBC86F5}" type="slidenum">
              <a:rPr lang="en-US"/>
              <a:pPr/>
              <a:t>30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93038" cy="533400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OUTLINE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Angka Indeks						Bab 5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1905000"/>
            <a:ext cx="7772400" cy="3962400"/>
            <a:chOff x="384" y="1200"/>
            <a:chExt cx="4896" cy="2496"/>
          </a:xfrm>
        </p:grpSpPr>
        <p:sp>
          <p:nvSpPr>
            <p:cNvPr id="305157" name="Text Box 5"/>
            <p:cNvSpPr txBox="1">
              <a:spLocks noChangeArrowheads="1"/>
            </p:cNvSpPr>
            <p:nvPr/>
          </p:nvSpPr>
          <p:spPr bwMode="auto">
            <a:xfrm>
              <a:off x="720" y="1200"/>
              <a:ext cx="456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b="1">
                  <a:latin typeface="Tahoma" pitchFamily="34" charset="0"/>
                </a:rPr>
                <a:t>BAGIAN  I  Statistik Deskriptif</a:t>
              </a:r>
            </a:p>
          </p:txBody>
        </p:sp>
        <p:sp>
          <p:nvSpPr>
            <p:cNvPr id="305158" name="Text Box 6"/>
            <p:cNvSpPr txBox="1">
              <a:spLocks noChangeArrowheads="1"/>
            </p:cNvSpPr>
            <p:nvPr/>
          </p:nvSpPr>
          <p:spPr bwMode="auto">
            <a:xfrm>
              <a:off x="672" y="1523"/>
              <a:ext cx="1948" cy="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Pengertian Statistika</a:t>
              </a:r>
            </a:p>
          </p:txBody>
        </p:sp>
        <p:sp>
          <p:nvSpPr>
            <p:cNvPr id="305159" name="Text Box 7"/>
            <p:cNvSpPr txBox="1">
              <a:spLocks noChangeArrowheads="1"/>
            </p:cNvSpPr>
            <p:nvPr/>
          </p:nvSpPr>
          <p:spPr bwMode="auto">
            <a:xfrm>
              <a:off x="672" y="1855"/>
              <a:ext cx="1948" cy="2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Penyajian Data</a:t>
              </a:r>
            </a:p>
          </p:txBody>
        </p:sp>
        <p:sp>
          <p:nvSpPr>
            <p:cNvPr id="305160" name="Text Box 8"/>
            <p:cNvSpPr txBox="1">
              <a:spLocks noChangeArrowheads="1"/>
            </p:cNvSpPr>
            <p:nvPr/>
          </p:nvSpPr>
          <p:spPr bwMode="auto">
            <a:xfrm>
              <a:off x="672" y="2544"/>
              <a:ext cx="1948" cy="2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Ukuran Penyebaran</a:t>
              </a:r>
            </a:p>
          </p:txBody>
        </p:sp>
        <p:sp>
          <p:nvSpPr>
            <p:cNvPr id="305161" name="Text Box 9"/>
            <p:cNvSpPr txBox="1">
              <a:spLocks noChangeArrowheads="1"/>
            </p:cNvSpPr>
            <p:nvPr/>
          </p:nvSpPr>
          <p:spPr bwMode="auto">
            <a:xfrm>
              <a:off x="672" y="2201"/>
              <a:ext cx="1948" cy="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Ukuran Pemusatan</a:t>
              </a:r>
            </a:p>
          </p:txBody>
        </p:sp>
        <p:sp>
          <p:nvSpPr>
            <p:cNvPr id="305162" name="Text Box 10"/>
            <p:cNvSpPr txBox="1">
              <a:spLocks noChangeArrowheads="1"/>
            </p:cNvSpPr>
            <p:nvPr/>
          </p:nvSpPr>
          <p:spPr bwMode="auto">
            <a:xfrm>
              <a:off x="672" y="2904"/>
              <a:ext cx="1948" cy="26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b="1"/>
                <a:t>Angka Indeks</a:t>
              </a:r>
            </a:p>
          </p:txBody>
        </p:sp>
        <p:sp>
          <p:nvSpPr>
            <p:cNvPr id="305163" name="Text Box 11"/>
            <p:cNvSpPr txBox="1">
              <a:spLocks noChangeArrowheads="1"/>
            </p:cNvSpPr>
            <p:nvPr/>
          </p:nvSpPr>
          <p:spPr bwMode="auto">
            <a:xfrm>
              <a:off x="672" y="3245"/>
              <a:ext cx="1948" cy="4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Deret Berkala dan</a:t>
              </a:r>
            </a:p>
            <a:p>
              <a:pPr algn="ctr" eaLnBrk="1" hangingPunct="1"/>
              <a:r>
                <a:rPr lang="en-US" sz="2000"/>
                <a:t>Peramalan</a:t>
              </a:r>
            </a:p>
          </p:txBody>
        </p:sp>
        <p:sp>
          <p:nvSpPr>
            <p:cNvPr id="305164" name="Freeform 12"/>
            <p:cNvSpPr>
              <a:spLocks/>
            </p:cNvSpPr>
            <p:nvPr/>
          </p:nvSpPr>
          <p:spPr bwMode="auto">
            <a:xfrm>
              <a:off x="384" y="1296"/>
              <a:ext cx="342" cy="2160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0" y="0"/>
                </a:cxn>
                <a:cxn ang="0">
                  <a:pos x="0" y="7020"/>
                </a:cxn>
              </a:cxnLst>
              <a:rect l="0" t="0" r="r" b="b"/>
              <a:pathLst>
                <a:path w="720" h="7020">
                  <a:moveTo>
                    <a:pt x="720" y="0"/>
                  </a:moveTo>
                  <a:lnTo>
                    <a:pt x="0" y="0"/>
                  </a:lnTo>
                  <a:lnTo>
                    <a:pt x="0" y="70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5" name="Line 13"/>
            <p:cNvSpPr>
              <a:spLocks noChangeShapeType="1"/>
            </p:cNvSpPr>
            <p:nvPr/>
          </p:nvSpPr>
          <p:spPr bwMode="auto">
            <a:xfrm>
              <a:off x="384" y="3024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6" name="Line 14"/>
            <p:cNvSpPr>
              <a:spLocks noChangeShapeType="1"/>
            </p:cNvSpPr>
            <p:nvPr/>
          </p:nvSpPr>
          <p:spPr bwMode="auto">
            <a:xfrm>
              <a:off x="384" y="1584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7" name="Line 15"/>
            <p:cNvSpPr>
              <a:spLocks noChangeShapeType="1"/>
            </p:cNvSpPr>
            <p:nvPr/>
          </p:nvSpPr>
          <p:spPr bwMode="auto">
            <a:xfrm>
              <a:off x="384" y="2367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8" name="Line 16"/>
            <p:cNvSpPr>
              <a:spLocks noChangeShapeType="1"/>
            </p:cNvSpPr>
            <p:nvPr/>
          </p:nvSpPr>
          <p:spPr bwMode="auto">
            <a:xfrm>
              <a:off x="2784" y="1632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9" name="Line 17"/>
            <p:cNvSpPr>
              <a:spLocks noChangeShapeType="1"/>
            </p:cNvSpPr>
            <p:nvPr/>
          </p:nvSpPr>
          <p:spPr bwMode="auto">
            <a:xfrm>
              <a:off x="2784" y="2112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0" name="Line 18"/>
            <p:cNvSpPr>
              <a:spLocks noChangeShapeType="1"/>
            </p:cNvSpPr>
            <p:nvPr/>
          </p:nvSpPr>
          <p:spPr bwMode="auto">
            <a:xfrm>
              <a:off x="2784" y="2496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1" name="Line 19"/>
            <p:cNvSpPr>
              <a:spLocks noChangeShapeType="1"/>
            </p:cNvSpPr>
            <p:nvPr/>
          </p:nvSpPr>
          <p:spPr bwMode="auto">
            <a:xfrm>
              <a:off x="2784" y="3456"/>
              <a:ext cx="3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2" name="Text Box 20"/>
            <p:cNvSpPr txBox="1">
              <a:spLocks noChangeArrowheads="1"/>
            </p:cNvSpPr>
            <p:nvPr/>
          </p:nvSpPr>
          <p:spPr bwMode="auto">
            <a:xfrm>
              <a:off x="3132" y="1584"/>
              <a:ext cx="2148" cy="3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Angka Indeks Relatif Sederhana</a:t>
              </a:r>
            </a:p>
          </p:txBody>
        </p:sp>
        <p:sp>
          <p:nvSpPr>
            <p:cNvPr id="305173" name="Text Box 21"/>
            <p:cNvSpPr txBox="1">
              <a:spLocks noChangeArrowheads="1"/>
            </p:cNvSpPr>
            <p:nvPr/>
          </p:nvSpPr>
          <p:spPr bwMode="auto">
            <a:xfrm>
              <a:off x="3132" y="1968"/>
              <a:ext cx="2148" cy="3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 Angka Indeks Agregrat Sederhana</a:t>
              </a:r>
            </a:p>
          </p:txBody>
        </p:sp>
        <p:sp>
          <p:nvSpPr>
            <p:cNvPr id="305174" name="Text Box 22"/>
            <p:cNvSpPr txBox="1">
              <a:spLocks noChangeArrowheads="1"/>
            </p:cNvSpPr>
            <p:nvPr/>
          </p:nvSpPr>
          <p:spPr bwMode="auto">
            <a:xfrm>
              <a:off x="3132" y="2426"/>
              <a:ext cx="2148" cy="3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Angka Indeks Agregrat Tertimbang</a:t>
              </a:r>
            </a:p>
          </p:txBody>
        </p:sp>
        <p:sp>
          <p:nvSpPr>
            <p:cNvPr id="305175" name="Text Box 23"/>
            <p:cNvSpPr txBox="1">
              <a:spLocks noChangeArrowheads="1"/>
            </p:cNvSpPr>
            <p:nvPr/>
          </p:nvSpPr>
          <p:spPr bwMode="auto">
            <a:xfrm>
              <a:off x="3132" y="2803"/>
              <a:ext cx="2148" cy="36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Macam-Macam Indeks </a:t>
              </a:r>
            </a:p>
            <a:p>
              <a:pPr eaLnBrk="1" hangingPunct="1"/>
              <a:r>
                <a:rPr lang="en-US" sz="1600"/>
                <a:t>dan Masalah Penyusunan Indeks</a:t>
              </a:r>
            </a:p>
          </p:txBody>
        </p:sp>
        <p:sp>
          <p:nvSpPr>
            <p:cNvPr id="305176" name="Text Box 24"/>
            <p:cNvSpPr txBox="1">
              <a:spLocks noChangeArrowheads="1"/>
            </p:cNvSpPr>
            <p:nvPr/>
          </p:nvSpPr>
          <p:spPr bwMode="auto">
            <a:xfrm>
              <a:off x="3132" y="3220"/>
              <a:ext cx="2148" cy="4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Pengolahan Data Indeks  dengan MS Excel</a:t>
              </a:r>
            </a:p>
          </p:txBody>
        </p:sp>
        <p:sp>
          <p:nvSpPr>
            <p:cNvPr id="305177" name="Line 25"/>
            <p:cNvSpPr>
              <a:spLocks noChangeShapeType="1"/>
            </p:cNvSpPr>
            <p:nvPr/>
          </p:nvSpPr>
          <p:spPr bwMode="auto">
            <a:xfrm>
              <a:off x="384" y="3456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8" name="Line 26"/>
            <p:cNvSpPr>
              <a:spLocks noChangeShapeType="1"/>
            </p:cNvSpPr>
            <p:nvPr/>
          </p:nvSpPr>
          <p:spPr bwMode="auto">
            <a:xfrm>
              <a:off x="384" y="1968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9" name="Line 27"/>
            <p:cNvSpPr>
              <a:spLocks noChangeShapeType="1"/>
            </p:cNvSpPr>
            <p:nvPr/>
          </p:nvSpPr>
          <p:spPr bwMode="auto">
            <a:xfrm>
              <a:off x="2784" y="163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80" name="Line 28"/>
            <p:cNvSpPr>
              <a:spLocks noChangeShapeType="1"/>
            </p:cNvSpPr>
            <p:nvPr/>
          </p:nvSpPr>
          <p:spPr bwMode="auto">
            <a:xfrm>
              <a:off x="2640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81" name="Line 29"/>
            <p:cNvSpPr>
              <a:spLocks noChangeShapeType="1"/>
            </p:cNvSpPr>
            <p:nvPr/>
          </p:nvSpPr>
          <p:spPr bwMode="auto">
            <a:xfrm>
              <a:off x="2784" y="3024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D18D-893F-41A9-A229-78E673756D52}" type="slidenum">
              <a:rPr lang="en-US"/>
              <a:pPr/>
              <a:t>31</a:t>
            </a:fld>
            <a:endParaRPr lang="en-US"/>
          </a:p>
        </p:txBody>
      </p:sp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1219200" y="1600200"/>
            <a:ext cx="723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73100" indent="-6731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Macam-macam Angka Indeks:</a:t>
            </a:r>
            <a:endParaRPr lang="en-US" sz="2000" b="1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1219200" y="2057400"/>
            <a:ext cx="5257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Tahoma" pitchFamily="34" charset="0"/>
                <a:cs typeface="Arial" charset="0"/>
              </a:rPr>
              <a:t>Indeks Harga Konsumen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Tahoma" pitchFamily="34" charset="0"/>
              </a:rPr>
              <a:t>Indeks Harga Perdagangan Besar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Tahoma" pitchFamily="34" charset="0"/>
              </a:rPr>
              <a:t>Indeks Nilai Tukar Petani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Tahoma" pitchFamily="34" charset="0"/>
              </a:rPr>
              <a:t>Indeks Produktivitas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Angka Indeks						Bab 5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1219200" y="4267200"/>
            <a:ext cx="5257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Tahoma" pitchFamily="34" charset="0"/>
                <a:cs typeface="Arial" charset="0"/>
              </a:rPr>
              <a:t>Masalah Pemilihan Sampel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Tahoma" pitchFamily="34" charset="0"/>
                <a:cs typeface="Arial" charset="0"/>
              </a:rPr>
              <a:t>Masalah Pembobotan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Tahoma" pitchFamily="34" charset="0"/>
                <a:cs typeface="Arial" charset="0"/>
              </a:rPr>
              <a:t>Perubahan Teknologi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Tahoma" pitchFamily="34" charset="0"/>
                <a:cs typeface="Arial" charset="0"/>
              </a:rPr>
              <a:t>Masalah Pemilihan Tahun Dasar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Tahoma" pitchFamily="34" charset="0"/>
                <a:cs typeface="Arial" charset="0"/>
              </a:rPr>
              <a:t>Masalah Mengubah Periode Tahun Dasar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723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62000" indent="-7620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Masalah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ahoma" pitchFamily="34" charset="0"/>
              </a:rPr>
              <a:t>dalam</a:t>
            </a:r>
            <a:r>
              <a:rPr lang="en-US" sz="2200" b="1" dirty="0" smtClean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Penyusunan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Angka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Indeks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  <a:r>
              <a:rPr lang="en-US" sz="2000" dirty="0">
                <a:solidFill>
                  <a:schemeClr val="accent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1295400" y="838200"/>
            <a:ext cx="592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JENIS DAN MASALAH ANGKA INDEKS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69EC-1E2B-4EB1-B8CF-2E136566FAD6}" type="slidenum">
              <a:rPr lang="en-US"/>
              <a:pPr/>
              <a:t>32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93038" cy="457200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OUTLINE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9600" y="1905000"/>
            <a:ext cx="7772400" cy="3962400"/>
            <a:chOff x="384" y="1200"/>
            <a:chExt cx="4896" cy="2496"/>
          </a:xfrm>
        </p:grpSpPr>
        <p:sp>
          <p:nvSpPr>
            <p:cNvPr id="306181" name="Text Box 5"/>
            <p:cNvSpPr txBox="1">
              <a:spLocks noChangeArrowheads="1"/>
            </p:cNvSpPr>
            <p:nvPr/>
          </p:nvSpPr>
          <p:spPr bwMode="auto">
            <a:xfrm>
              <a:off x="720" y="1200"/>
              <a:ext cx="456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b="1">
                  <a:latin typeface="Tahoma" pitchFamily="34" charset="0"/>
                </a:rPr>
                <a:t>BAGIAN  I  Statistik Deskriptif</a:t>
              </a:r>
            </a:p>
          </p:txBody>
        </p:sp>
        <p:sp>
          <p:nvSpPr>
            <p:cNvPr id="306182" name="Text Box 6"/>
            <p:cNvSpPr txBox="1">
              <a:spLocks noChangeArrowheads="1"/>
            </p:cNvSpPr>
            <p:nvPr/>
          </p:nvSpPr>
          <p:spPr bwMode="auto">
            <a:xfrm>
              <a:off x="672" y="1523"/>
              <a:ext cx="1948" cy="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Pengertian Statistika</a:t>
              </a:r>
            </a:p>
          </p:txBody>
        </p:sp>
        <p:sp>
          <p:nvSpPr>
            <p:cNvPr id="306183" name="Text Box 7"/>
            <p:cNvSpPr txBox="1">
              <a:spLocks noChangeArrowheads="1"/>
            </p:cNvSpPr>
            <p:nvPr/>
          </p:nvSpPr>
          <p:spPr bwMode="auto">
            <a:xfrm>
              <a:off x="672" y="1855"/>
              <a:ext cx="1948" cy="2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Penyajian Data</a:t>
              </a:r>
            </a:p>
          </p:txBody>
        </p:sp>
        <p:sp>
          <p:nvSpPr>
            <p:cNvPr id="306184" name="Text Box 8"/>
            <p:cNvSpPr txBox="1">
              <a:spLocks noChangeArrowheads="1"/>
            </p:cNvSpPr>
            <p:nvPr/>
          </p:nvSpPr>
          <p:spPr bwMode="auto">
            <a:xfrm>
              <a:off x="672" y="2544"/>
              <a:ext cx="1948" cy="2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Ukuran Penyebaran</a:t>
              </a:r>
            </a:p>
          </p:txBody>
        </p:sp>
        <p:sp>
          <p:nvSpPr>
            <p:cNvPr id="306185" name="Text Box 9"/>
            <p:cNvSpPr txBox="1">
              <a:spLocks noChangeArrowheads="1"/>
            </p:cNvSpPr>
            <p:nvPr/>
          </p:nvSpPr>
          <p:spPr bwMode="auto">
            <a:xfrm>
              <a:off x="672" y="2201"/>
              <a:ext cx="1948" cy="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Ukuran Pemusatan</a:t>
              </a:r>
            </a:p>
          </p:txBody>
        </p:sp>
        <p:sp>
          <p:nvSpPr>
            <p:cNvPr id="306186" name="Text Box 10"/>
            <p:cNvSpPr txBox="1">
              <a:spLocks noChangeArrowheads="1"/>
            </p:cNvSpPr>
            <p:nvPr/>
          </p:nvSpPr>
          <p:spPr bwMode="auto">
            <a:xfrm>
              <a:off x="672" y="2904"/>
              <a:ext cx="1948" cy="26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b="1"/>
                <a:t>Angka Indeks</a:t>
              </a:r>
            </a:p>
          </p:txBody>
        </p:sp>
        <p:sp>
          <p:nvSpPr>
            <p:cNvPr id="306187" name="Text Box 11"/>
            <p:cNvSpPr txBox="1">
              <a:spLocks noChangeArrowheads="1"/>
            </p:cNvSpPr>
            <p:nvPr/>
          </p:nvSpPr>
          <p:spPr bwMode="auto">
            <a:xfrm>
              <a:off x="672" y="3245"/>
              <a:ext cx="1948" cy="4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/>
                <a:t>Deret Berkala dan</a:t>
              </a:r>
            </a:p>
            <a:p>
              <a:pPr algn="ctr" eaLnBrk="1" hangingPunct="1"/>
              <a:r>
                <a:rPr lang="en-US" sz="2000"/>
                <a:t>Peramalan</a:t>
              </a:r>
            </a:p>
          </p:txBody>
        </p:sp>
        <p:sp>
          <p:nvSpPr>
            <p:cNvPr id="306188" name="Freeform 12"/>
            <p:cNvSpPr>
              <a:spLocks/>
            </p:cNvSpPr>
            <p:nvPr/>
          </p:nvSpPr>
          <p:spPr bwMode="auto">
            <a:xfrm>
              <a:off x="384" y="1296"/>
              <a:ext cx="342" cy="2160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0" y="0"/>
                </a:cxn>
                <a:cxn ang="0">
                  <a:pos x="0" y="7020"/>
                </a:cxn>
              </a:cxnLst>
              <a:rect l="0" t="0" r="r" b="b"/>
              <a:pathLst>
                <a:path w="720" h="7020">
                  <a:moveTo>
                    <a:pt x="720" y="0"/>
                  </a:moveTo>
                  <a:lnTo>
                    <a:pt x="0" y="0"/>
                  </a:lnTo>
                  <a:lnTo>
                    <a:pt x="0" y="70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89" name="Line 13"/>
            <p:cNvSpPr>
              <a:spLocks noChangeShapeType="1"/>
            </p:cNvSpPr>
            <p:nvPr/>
          </p:nvSpPr>
          <p:spPr bwMode="auto">
            <a:xfrm>
              <a:off x="384" y="3024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0" name="Line 14"/>
            <p:cNvSpPr>
              <a:spLocks noChangeShapeType="1"/>
            </p:cNvSpPr>
            <p:nvPr/>
          </p:nvSpPr>
          <p:spPr bwMode="auto">
            <a:xfrm>
              <a:off x="384" y="1584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1" name="Line 15"/>
            <p:cNvSpPr>
              <a:spLocks noChangeShapeType="1"/>
            </p:cNvSpPr>
            <p:nvPr/>
          </p:nvSpPr>
          <p:spPr bwMode="auto">
            <a:xfrm>
              <a:off x="384" y="2367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2" name="Line 16"/>
            <p:cNvSpPr>
              <a:spLocks noChangeShapeType="1"/>
            </p:cNvSpPr>
            <p:nvPr/>
          </p:nvSpPr>
          <p:spPr bwMode="auto">
            <a:xfrm>
              <a:off x="2784" y="1632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3" name="Line 17"/>
            <p:cNvSpPr>
              <a:spLocks noChangeShapeType="1"/>
            </p:cNvSpPr>
            <p:nvPr/>
          </p:nvSpPr>
          <p:spPr bwMode="auto">
            <a:xfrm>
              <a:off x="2784" y="2112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4" name="Line 18"/>
            <p:cNvSpPr>
              <a:spLocks noChangeShapeType="1"/>
            </p:cNvSpPr>
            <p:nvPr/>
          </p:nvSpPr>
          <p:spPr bwMode="auto">
            <a:xfrm>
              <a:off x="2784" y="2496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5" name="Line 19"/>
            <p:cNvSpPr>
              <a:spLocks noChangeShapeType="1"/>
            </p:cNvSpPr>
            <p:nvPr/>
          </p:nvSpPr>
          <p:spPr bwMode="auto">
            <a:xfrm>
              <a:off x="2784" y="3456"/>
              <a:ext cx="3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6" name="Text Box 20"/>
            <p:cNvSpPr txBox="1">
              <a:spLocks noChangeArrowheads="1"/>
            </p:cNvSpPr>
            <p:nvPr/>
          </p:nvSpPr>
          <p:spPr bwMode="auto">
            <a:xfrm>
              <a:off x="3132" y="1584"/>
              <a:ext cx="2148" cy="3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Angka Indeks Relatif Sederhana</a:t>
              </a:r>
            </a:p>
          </p:txBody>
        </p:sp>
        <p:sp>
          <p:nvSpPr>
            <p:cNvPr id="306197" name="Text Box 21"/>
            <p:cNvSpPr txBox="1">
              <a:spLocks noChangeArrowheads="1"/>
            </p:cNvSpPr>
            <p:nvPr/>
          </p:nvSpPr>
          <p:spPr bwMode="auto">
            <a:xfrm>
              <a:off x="3132" y="1968"/>
              <a:ext cx="2148" cy="3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 Angka Indeks Agregrat Sederhana</a:t>
              </a:r>
            </a:p>
          </p:txBody>
        </p:sp>
        <p:sp>
          <p:nvSpPr>
            <p:cNvPr id="306198" name="Text Box 22"/>
            <p:cNvSpPr txBox="1">
              <a:spLocks noChangeArrowheads="1"/>
            </p:cNvSpPr>
            <p:nvPr/>
          </p:nvSpPr>
          <p:spPr bwMode="auto">
            <a:xfrm>
              <a:off x="3132" y="2426"/>
              <a:ext cx="2148" cy="3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Angka Indeks Agregrat Tertimbang</a:t>
              </a:r>
            </a:p>
          </p:txBody>
        </p:sp>
        <p:sp>
          <p:nvSpPr>
            <p:cNvPr id="306199" name="Text Box 23"/>
            <p:cNvSpPr txBox="1">
              <a:spLocks noChangeArrowheads="1"/>
            </p:cNvSpPr>
            <p:nvPr/>
          </p:nvSpPr>
          <p:spPr bwMode="auto">
            <a:xfrm>
              <a:off x="3132" y="2803"/>
              <a:ext cx="2148" cy="3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Macam-Macam Indeks </a:t>
              </a:r>
            </a:p>
            <a:p>
              <a:pPr eaLnBrk="1" hangingPunct="1"/>
              <a:r>
                <a:rPr lang="en-US" sz="1600"/>
                <a:t>dan Masalah Penyusunan Indeks</a:t>
              </a:r>
            </a:p>
          </p:txBody>
        </p:sp>
        <p:sp>
          <p:nvSpPr>
            <p:cNvPr id="306200" name="Text Box 24"/>
            <p:cNvSpPr txBox="1">
              <a:spLocks noChangeArrowheads="1"/>
            </p:cNvSpPr>
            <p:nvPr/>
          </p:nvSpPr>
          <p:spPr bwMode="auto">
            <a:xfrm>
              <a:off x="3132" y="3220"/>
              <a:ext cx="2148" cy="42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/>
                <a:t>Pengolahan Data Indeks  dengan MS Excel</a:t>
              </a:r>
            </a:p>
          </p:txBody>
        </p:sp>
        <p:sp>
          <p:nvSpPr>
            <p:cNvPr id="306201" name="Line 25"/>
            <p:cNvSpPr>
              <a:spLocks noChangeShapeType="1"/>
            </p:cNvSpPr>
            <p:nvPr/>
          </p:nvSpPr>
          <p:spPr bwMode="auto">
            <a:xfrm>
              <a:off x="384" y="3456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02" name="Line 26"/>
            <p:cNvSpPr>
              <a:spLocks noChangeShapeType="1"/>
            </p:cNvSpPr>
            <p:nvPr/>
          </p:nvSpPr>
          <p:spPr bwMode="auto">
            <a:xfrm>
              <a:off x="384" y="1968"/>
              <a:ext cx="2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03" name="Line 27"/>
            <p:cNvSpPr>
              <a:spLocks noChangeShapeType="1"/>
            </p:cNvSpPr>
            <p:nvPr/>
          </p:nvSpPr>
          <p:spPr bwMode="auto">
            <a:xfrm>
              <a:off x="2784" y="163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04" name="Line 28"/>
            <p:cNvSpPr>
              <a:spLocks noChangeShapeType="1"/>
            </p:cNvSpPr>
            <p:nvPr/>
          </p:nvSpPr>
          <p:spPr bwMode="auto">
            <a:xfrm>
              <a:off x="2640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05" name="Line 29"/>
            <p:cNvSpPr>
              <a:spLocks noChangeShapeType="1"/>
            </p:cNvSpPr>
            <p:nvPr/>
          </p:nvSpPr>
          <p:spPr bwMode="auto">
            <a:xfrm>
              <a:off x="2784" y="3024"/>
              <a:ext cx="3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CF26-5827-4F96-9E05-5DE6E2E15B5B}" type="slidenum">
              <a:rPr lang="en-US"/>
              <a:pPr/>
              <a:t>33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533400"/>
            <a:ext cx="7793037" cy="457200"/>
          </a:xfrm>
        </p:spPr>
        <p:txBody>
          <a:bodyPr/>
          <a:lstStyle/>
          <a:p>
            <a:r>
              <a:rPr lang="en-US" sz="2400" b="1">
                <a:solidFill>
                  <a:schemeClr val="accent1"/>
                </a:solidFill>
              </a:rPr>
              <a:t>MENGGUNAKAN MS EXCEL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lvl="1" algn="just"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1.	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Indeks</a:t>
            </a:r>
            <a:r>
              <a:rPr lang="en-US" sz="2000" dirty="0"/>
              <a:t> </a:t>
            </a:r>
            <a:r>
              <a:rPr lang="en-US" sz="2000" dirty="0" err="1"/>
              <a:t>Laspeyres</a:t>
            </a:r>
            <a:r>
              <a:rPr lang="en-US" sz="2000" dirty="0"/>
              <a:t>, </a:t>
            </a:r>
            <a:r>
              <a:rPr lang="en-US" sz="2000" dirty="0" err="1"/>
              <a:t>masukkan</a:t>
            </a:r>
            <a:r>
              <a:rPr lang="en-US" sz="2000" dirty="0"/>
              <a:t> data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sheet MS Excel. </a:t>
            </a:r>
          </a:p>
          <a:p>
            <a:pPr lvl="1" algn="just"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2.	</a:t>
            </a:r>
            <a:r>
              <a:rPr lang="en-US" sz="2000" dirty="0" err="1" smtClean="0"/>
              <a:t>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komoditas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A, data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B,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berlaku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C,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kuantitas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D.</a:t>
            </a:r>
          </a:p>
          <a:p>
            <a:pPr lvl="1" algn="just"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3</a:t>
            </a:r>
            <a:r>
              <a:rPr lang="en-US" sz="2000" dirty="0">
                <a:cs typeface="Times New Roman" pitchFamily="18" charset="0"/>
              </a:rPr>
              <a:t>.	</a:t>
            </a:r>
            <a:r>
              <a:rPr lang="en-US" sz="2000" dirty="0" err="1"/>
              <a:t>Lakukan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sederhana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perkalian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E </a:t>
            </a:r>
            <a:r>
              <a:rPr lang="en-US" sz="2000" dirty="0" err="1"/>
              <a:t>dengan</a:t>
            </a:r>
            <a:r>
              <a:rPr lang="en-US" sz="2000" dirty="0"/>
              <a:t> formula </a:t>
            </a:r>
            <a:r>
              <a:rPr lang="en-US" sz="2000" dirty="0" smtClean="0"/>
              <a:t>=B2*D2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</a:t>
            </a:r>
            <a:r>
              <a:rPr lang="en-US" sz="2000" dirty="0" smtClean="0"/>
              <a:t>F= C2*D2 </a:t>
            </a:r>
            <a:r>
              <a:rPr lang="en-US" sz="2000" dirty="0" err="1"/>
              <a:t>sebagaimana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.</a:t>
            </a:r>
          </a:p>
          <a:p>
            <a:pPr lvl="1" algn="just"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4.	</a:t>
            </a:r>
            <a:r>
              <a:rPr lang="en-US" sz="2000" dirty="0" err="1"/>
              <a:t>Lakukan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penjumlahan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 smtClean="0"/>
              <a:t>rumus</a:t>
            </a:r>
            <a:r>
              <a:rPr lang="en-US" sz="2000" dirty="0" smtClean="0"/>
              <a:t> =sum (E2:E9)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E </a:t>
            </a:r>
            <a:r>
              <a:rPr lang="en-US" sz="2000" dirty="0" err="1"/>
              <a:t>baris</a:t>
            </a:r>
            <a:r>
              <a:rPr lang="en-US" sz="2000" dirty="0"/>
              <a:t> </a:t>
            </a:r>
            <a:r>
              <a:rPr lang="en-US" sz="2000" dirty="0" smtClean="0"/>
              <a:t>ke-10 </a:t>
            </a:r>
            <a:r>
              <a:rPr lang="en-US" sz="2000" dirty="0" err="1" smtClean="0"/>
              <a:t>begitu</a:t>
            </a:r>
            <a:r>
              <a:rPr lang="en-US" sz="2000" dirty="0" smtClean="0"/>
              <a:t> </a:t>
            </a:r>
            <a:r>
              <a:rPr lang="en-US" sz="2000" dirty="0"/>
              <a:t>pula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F5.</a:t>
            </a:r>
          </a:p>
          <a:p>
            <a:pPr lvl="1" algn="just"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5.	</a:t>
            </a:r>
            <a:r>
              <a:rPr lang="en-US" sz="2000" dirty="0" err="1"/>
              <a:t>Lakukan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pembagian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 smtClean="0"/>
              <a:t>rumus</a:t>
            </a:r>
            <a:r>
              <a:rPr lang="en-US" sz="2000" dirty="0" smtClean="0"/>
              <a:t> =F10/E10, </a:t>
            </a:r>
            <a:r>
              <a:rPr lang="en-US" sz="2000" dirty="0" err="1"/>
              <a:t>tekan</a:t>
            </a:r>
            <a:r>
              <a:rPr lang="en-US" sz="2000" dirty="0"/>
              <a:t> enter,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Indeks</a:t>
            </a:r>
            <a:r>
              <a:rPr lang="en-US" sz="2000" dirty="0"/>
              <a:t> </a:t>
            </a:r>
            <a:r>
              <a:rPr lang="en-US" sz="2000" dirty="0" err="1"/>
              <a:t>Laspeyres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</a:t>
            </a:r>
          </a:p>
          <a:p>
            <a:pPr lvl="1" algn="just">
              <a:buFont typeface="Wingdings" pitchFamily="2" charset="2"/>
              <a:buNone/>
            </a:pPr>
            <a:endParaRPr lang="en-US" sz="1800" dirty="0"/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914400" y="166687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CF26-5827-4F96-9E05-5DE6E2E15B5B}" type="slidenum">
              <a:rPr lang="en-US"/>
              <a:pPr/>
              <a:t>34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533400"/>
            <a:ext cx="7793037" cy="457200"/>
          </a:xfrm>
        </p:spPr>
        <p:txBody>
          <a:bodyPr/>
          <a:lstStyle/>
          <a:p>
            <a:r>
              <a:rPr lang="en-US" sz="2400" b="1">
                <a:solidFill>
                  <a:schemeClr val="accent1"/>
                </a:solidFill>
              </a:rPr>
              <a:t>MENGGUNAKAN MS EXCEL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lvl="1" algn="just">
              <a:buFont typeface="Wingdings" pitchFamily="2" charset="2"/>
              <a:buNone/>
            </a:pPr>
            <a:endParaRPr lang="en-US" sz="1800" dirty="0"/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914400" y="166687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pic>
        <p:nvPicPr>
          <p:cNvPr id="67586" name="Picture 2" descr="D:\Statistika 1\Sel Ex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924800" cy="4622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363A-0FB7-4BE8-91A4-8E31F206F109}" type="slidenum">
              <a:rPr lang="en-US"/>
              <a:pPr/>
              <a:t>35</a:t>
            </a:fld>
            <a:endParaRPr lang="en-US"/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85800" y="3124200"/>
            <a:ext cx="7239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ahoma" pitchFamily="34" charset="0"/>
              </a:rPr>
              <a:t>TERIMA KASIH</a:t>
            </a:r>
            <a:endParaRPr lang="en-US" sz="32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9341-7810-4CA5-8BE1-1A223EAA24FA}" type="slidenum">
              <a:rPr lang="en-US"/>
              <a:pPr/>
              <a:t>4</a:t>
            </a:fld>
            <a:endParaRPr lang="en-US"/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PENGANTAR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1066800" y="1554163"/>
            <a:ext cx="701040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Angka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Indeks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:</a:t>
            </a:r>
            <a:r>
              <a:rPr lang="en-US" sz="2200" b="1" dirty="0">
                <a:latin typeface="Tahoma" pitchFamily="34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000" dirty="0" err="1">
                <a:latin typeface="Tahoma" pitchFamily="34" charset="0"/>
                <a:cs typeface="Times New Roman" pitchFamily="18" charset="0"/>
              </a:rPr>
              <a:t>Sebuah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angka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menggambarkan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perubahan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relatif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terhadap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harga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kuantitas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atau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nilai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dibandingkan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dengan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tahun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dasar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.</a:t>
            </a:r>
            <a:endParaRPr lang="en-US" sz="2200" dirty="0">
              <a:latin typeface="Tahoma" pitchFamily="34" charset="0"/>
              <a:cs typeface="Times New Roman" pitchFamily="18" charset="0"/>
            </a:endParaRPr>
          </a:p>
          <a:p>
            <a:pPr eaLnBrk="1" hangingPunct="1"/>
            <a:endParaRPr lang="en-US" sz="22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17787" name="Rectangle 27"/>
          <p:cNvSpPr>
            <a:spLocks noChangeArrowheads="1"/>
          </p:cNvSpPr>
          <p:nvPr/>
        </p:nvSpPr>
        <p:spPr bwMode="auto">
          <a:xfrm>
            <a:off x="3590925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1066800" y="2286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Angka Indeks						Bab 5</a:t>
            </a:r>
          </a:p>
        </p:txBody>
      </p:sp>
      <p:sp>
        <p:nvSpPr>
          <p:cNvPr id="117789" name="Rectangle 29"/>
          <p:cNvSpPr>
            <a:spLocks noChangeArrowheads="1"/>
          </p:cNvSpPr>
          <p:nvPr/>
        </p:nvSpPr>
        <p:spPr bwMode="auto">
          <a:xfrm>
            <a:off x="1066800" y="3429000"/>
            <a:ext cx="72390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Pemilihan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Tahun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Dasar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:</a:t>
            </a:r>
            <a:endParaRPr lang="en-US" sz="2200" b="1" dirty="0">
              <a:latin typeface="Tahoma" pitchFamily="34" charset="0"/>
            </a:endParaRPr>
          </a:p>
          <a:p>
            <a:pPr marL="342900" indent="-342900" eaLnBrk="1" hangingPunct="1">
              <a:buFontTx/>
              <a:buChar char="•"/>
            </a:pPr>
            <a:r>
              <a:rPr lang="en-US" sz="2000" dirty="0" err="1">
                <a:latin typeface="Tahoma" pitchFamily="34" charset="0"/>
              </a:rPr>
              <a:t>Tahun</a:t>
            </a:r>
            <a:r>
              <a:rPr lang="en-US" sz="2000" dirty="0">
                <a:latin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</a:rPr>
              <a:t>dipilih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sebagai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tahun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dasar</a:t>
            </a:r>
            <a:r>
              <a:rPr lang="en-US" sz="2000" dirty="0">
                <a:latin typeface="Tahoma" pitchFamily="34" charset="0"/>
              </a:rPr>
              <a:t> </a:t>
            </a:r>
          </a:p>
          <a:p>
            <a:pPr marL="342900" indent="-342900" eaLnBrk="1" hangingPunct="1"/>
            <a:r>
              <a:rPr lang="en-US" sz="2000" dirty="0">
                <a:latin typeface="Tahoma" pitchFamily="34" charset="0"/>
              </a:rPr>
              <a:t>    </a:t>
            </a:r>
            <a:r>
              <a:rPr lang="en-US" sz="2000" dirty="0" err="1">
                <a:latin typeface="Tahoma" pitchFamily="34" charset="0"/>
              </a:rPr>
              <a:t>menunjukkan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kondisi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perekonomian</a:t>
            </a:r>
            <a:r>
              <a:rPr lang="en-US" sz="2000" dirty="0">
                <a:latin typeface="Tahoma" pitchFamily="34" charset="0"/>
              </a:rPr>
              <a:t> yang </a:t>
            </a:r>
            <a:r>
              <a:rPr lang="en-US" sz="2000" dirty="0" err="1" smtClean="0">
                <a:latin typeface="Tahoma" pitchFamily="34" charset="0"/>
              </a:rPr>
              <a:t>stabil</a:t>
            </a:r>
            <a:r>
              <a:rPr lang="en-US" sz="2000" dirty="0" smtClean="0">
                <a:latin typeface="Tahoma" pitchFamily="34" charset="0"/>
              </a:rPr>
              <a:t>.</a:t>
            </a:r>
            <a:endParaRPr lang="en-US" sz="2000" dirty="0">
              <a:latin typeface="Tahoma" pitchFamily="34" charset="0"/>
            </a:endParaRPr>
          </a:p>
          <a:p>
            <a:pPr marL="342900" indent="-342900" eaLnBrk="1" hangingPunct="1"/>
            <a:endParaRPr lang="en-US" sz="2000" dirty="0">
              <a:latin typeface="Tahoma" pitchFamily="34" charset="0"/>
            </a:endParaRPr>
          </a:p>
          <a:p>
            <a:pPr marL="342900" indent="-342900" eaLnBrk="1" hangingPunct="1">
              <a:buFontTx/>
              <a:buChar char="•"/>
            </a:pPr>
            <a:r>
              <a:rPr lang="en-US" sz="2000" dirty="0" err="1">
                <a:latin typeface="Tahoma" pitchFamily="34" charset="0"/>
              </a:rPr>
              <a:t>Tahun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dasar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diusahakan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tidak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terlalu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jauh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dengan</a:t>
            </a:r>
            <a:endParaRPr lang="en-US" sz="2000" dirty="0">
              <a:latin typeface="Tahoma" pitchFamily="34" charset="0"/>
            </a:endParaRPr>
          </a:p>
          <a:p>
            <a:pPr marL="342900" indent="-342900" eaLnBrk="1" hangingPunct="1"/>
            <a:r>
              <a:rPr lang="en-US" sz="2000" dirty="0">
                <a:latin typeface="Tahoma" pitchFamily="34" charset="0"/>
              </a:rPr>
              <a:t>    </a:t>
            </a:r>
            <a:r>
              <a:rPr lang="en-US" sz="2000" dirty="0" err="1">
                <a:latin typeface="Tahoma" pitchFamily="34" charset="0"/>
              </a:rPr>
              <a:t>tahun</a:t>
            </a:r>
            <a:r>
              <a:rPr lang="en-US" sz="2000" dirty="0">
                <a:latin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</a:rPr>
              <a:t>dibandingkan</a:t>
            </a:r>
            <a:r>
              <a:rPr lang="en-US" sz="2000" dirty="0">
                <a:latin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</a:rPr>
              <a:t>sehingga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perbandingannya</a:t>
            </a:r>
            <a:endParaRPr lang="en-US" sz="2000" dirty="0">
              <a:latin typeface="Tahoma" pitchFamily="34" charset="0"/>
            </a:endParaRPr>
          </a:p>
          <a:p>
            <a:pPr marL="342900" indent="-342900" eaLnBrk="1" hangingPunct="1"/>
            <a:r>
              <a:rPr lang="en-US" sz="2000" dirty="0">
                <a:latin typeface="Tahoma" pitchFamily="34" charset="0"/>
              </a:rPr>
              <a:t>    </a:t>
            </a:r>
            <a:r>
              <a:rPr lang="en-US" sz="2000" dirty="0" err="1">
                <a:latin typeface="Tahoma" pitchFamily="34" charset="0"/>
              </a:rPr>
              <a:t>masih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bermakna</a:t>
            </a:r>
            <a:r>
              <a:rPr lang="en-US" sz="2000" dirty="0" smtClean="0">
                <a:latin typeface="Tahoma" pitchFamily="34" charset="0"/>
              </a:rPr>
              <a:t>.</a:t>
            </a:r>
            <a:endParaRPr lang="en-US" sz="20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026C-0195-4BEF-B186-987286DBF165}" type="slidenum">
              <a:rPr lang="en-US"/>
              <a:pPr/>
              <a:t>5</a:t>
            </a:fld>
            <a:endParaRPr lang="en-US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1219200" y="12954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dirty="0" err="1">
                <a:latin typeface="Tahoma" pitchFamily="34" charset="0"/>
              </a:rPr>
              <a:t>Banyak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indikator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ekonomi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menggunakan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angka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indeks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seperti</a:t>
            </a:r>
            <a:r>
              <a:rPr lang="en-US" sz="2000" dirty="0">
                <a:latin typeface="Tahoma" pitchFamily="34" charset="0"/>
              </a:rPr>
              <a:t> IH </a:t>
            </a:r>
            <a:r>
              <a:rPr lang="en-US" sz="2000" dirty="0" err="1">
                <a:latin typeface="Tahoma" pitchFamily="34" charset="0"/>
              </a:rPr>
              <a:t>Konsumen</a:t>
            </a:r>
            <a:r>
              <a:rPr lang="en-US" sz="2000" dirty="0">
                <a:latin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</a:rPr>
              <a:t>Indeks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Harga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Bahan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Pokok</a:t>
            </a:r>
            <a:r>
              <a:rPr lang="en-US" sz="2000" dirty="0" smtClean="0">
                <a:latin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</a:rPr>
              <a:t>Indeks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Harga</a:t>
            </a:r>
            <a:r>
              <a:rPr lang="en-US" sz="2000" dirty="0" smtClean="0">
                <a:latin typeface="Tahoma" pitchFamily="34" charset="0"/>
              </a:rPr>
              <a:t> yang </a:t>
            </a:r>
            <a:r>
              <a:rPr lang="en-US" sz="2000" dirty="0" err="1" smtClean="0">
                <a:latin typeface="Tahoma" pitchFamily="34" charset="0"/>
              </a:rPr>
              <a:t>Diterima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Petani</a:t>
            </a:r>
            <a:r>
              <a:rPr lang="en-US" sz="2000" dirty="0" smtClean="0">
                <a:latin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</a:rPr>
              <a:t>Indeks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Harga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Produsen</a:t>
            </a:r>
            <a:r>
              <a:rPr lang="en-US" sz="2000" dirty="0" smtClean="0">
                <a:latin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</a:rPr>
              <a:t>Indeks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Harga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Saham</a:t>
            </a:r>
            <a:r>
              <a:rPr lang="en-US" sz="2000" dirty="0" smtClean="0">
                <a:latin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</a:rPr>
              <a:t> lain-lain.</a:t>
            </a:r>
            <a:endParaRPr lang="en-US" sz="2200" dirty="0">
              <a:latin typeface="Tahoma" pitchFamily="34" charset="0"/>
            </a:endParaRP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838200" y="166687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838200" y="685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PENGANTAR</a:t>
            </a:r>
          </a:p>
        </p:txBody>
      </p:sp>
      <p:pic>
        <p:nvPicPr>
          <p:cNvPr id="20483" name="Picture 3" descr="D:\Statistika 1\Pengantar_Bab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3581400" cy="3993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21A5-7FDC-4173-97D1-32A8C3F07567}" type="slidenum">
              <a:rPr lang="en-US"/>
              <a:pPr/>
              <a:t>6</a:t>
            </a:fld>
            <a:endParaRPr lang="en-US"/>
          </a:p>
        </p:txBody>
      </p:sp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ANGKA INDEKS RELATIF SEDERHANA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647700" y="1371600"/>
            <a:ext cx="78486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	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</a:rPr>
              <a:t>Definisi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</a:rPr>
              <a:t> 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	</a:t>
            </a:r>
            <a:r>
              <a:rPr lang="en-US" sz="2000" dirty="0" err="1">
                <a:latin typeface="Tahoma" pitchFamily="34" charset="0"/>
              </a:rPr>
              <a:t>D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ikenal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juga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dengan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ahoma" pitchFamily="34" charset="0"/>
                <a:cs typeface="Times New Roman" pitchFamily="18" charset="0"/>
              </a:rPr>
              <a:t>unweighted</a:t>
            </a:r>
            <a:r>
              <a:rPr lang="en-US" sz="2000" i="1" dirty="0">
                <a:latin typeface="Tahoma" pitchFamily="34" charset="0"/>
                <a:cs typeface="Times New Roman" pitchFamily="18" charset="0"/>
              </a:rPr>
              <a:t> index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indeks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tanpa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memperhitungkan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bobot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setiap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barang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dan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ahoma" pitchFamily="34" charset="0"/>
                <a:cs typeface="Times New Roman" pitchFamily="18" charset="0"/>
              </a:rPr>
              <a:t>jasa</a:t>
            </a:r>
            <a:r>
              <a:rPr lang="en-US" sz="2000" dirty="0">
                <a:latin typeface="Tahoma" pitchFamily="34" charset="0"/>
                <a:cs typeface="Times New Roman" pitchFamily="18" charset="0"/>
              </a:rPr>
              <a:t>.</a:t>
            </a:r>
            <a:r>
              <a:rPr lang="en-US" sz="2000" dirty="0">
                <a:latin typeface="Tahoma" pitchFamily="34" charset="0"/>
              </a:rPr>
              <a:t> 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228600" y="2514600"/>
            <a:ext cx="39624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Tahoma" pitchFamily="34" charset="0"/>
              </a:rPr>
              <a:t>1.</a:t>
            </a:r>
            <a:r>
              <a:rPr lang="en-US" b="1" dirty="0">
                <a:latin typeface="Tahoma" pitchFamily="34" charset="0"/>
              </a:rPr>
              <a:t>  	</a:t>
            </a:r>
            <a:r>
              <a:rPr lang="en-US" sz="20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Angka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Indeks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Harga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Relatif</a:t>
            </a:r>
            <a:r>
              <a:rPr lang="en-US" sz="20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Sederhana</a:t>
            </a:r>
            <a:endParaRPr lang="en-US" sz="2000" b="1" dirty="0">
              <a:latin typeface="Tahoma" pitchFamily="34" charset="0"/>
              <a:cs typeface="Times New Roman" pitchFamily="18" charset="0"/>
            </a:endParaRPr>
          </a:p>
          <a:p>
            <a:pPr marL="381000" indent="-381000" eaLnBrk="1" hangingPunct="1"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Arial" charset="0"/>
              </a:rPr>
              <a:t>	</a:t>
            </a:r>
            <a:r>
              <a:rPr lang="en-US" dirty="0" err="1">
                <a:latin typeface="Tahoma" pitchFamily="34" charset="0"/>
                <a:cs typeface="Arial" charset="0"/>
              </a:rPr>
              <a:t>Menunjukkan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perkembangan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harga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relatif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suatu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barang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jasa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pada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tahun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berjalan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dengan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tahun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dasar</a:t>
            </a:r>
            <a:r>
              <a:rPr lang="en-US" dirty="0">
                <a:latin typeface="Tahoma" pitchFamily="34" charset="0"/>
                <a:cs typeface="Arial" charset="0"/>
              </a:rPr>
              <a:t>, </a:t>
            </a:r>
            <a:r>
              <a:rPr lang="en-US" dirty="0" err="1">
                <a:latin typeface="Tahoma" pitchFamily="34" charset="0"/>
                <a:cs typeface="Arial" charset="0"/>
              </a:rPr>
              <a:t>tanpa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memberikan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bobot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terhadap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kepentingan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barang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jasa</a:t>
            </a:r>
            <a:r>
              <a:rPr lang="en-US" dirty="0">
                <a:latin typeface="Tahoma" pitchFamily="34" charset="0"/>
                <a:cs typeface="Arial" charset="0"/>
              </a:rPr>
              <a:t>.  </a:t>
            </a:r>
          </a:p>
          <a:p>
            <a:pPr marL="381000" indent="-381000" eaLnBrk="1" hangingPunct="1">
              <a:spcBef>
                <a:spcPct val="50000"/>
              </a:spcBef>
            </a:pPr>
            <a:r>
              <a:rPr lang="en-US" sz="2200" b="1" dirty="0">
                <a:latin typeface="Tahoma" pitchFamily="34" charset="0"/>
                <a:cs typeface="Arial" charset="0"/>
              </a:rPr>
              <a:t>	</a:t>
            </a:r>
            <a:r>
              <a:rPr lang="en-US" sz="2200" b="1" dirty="0" err="1">
                <a:latin typeface="Tahoma" pitchFamily="34" charset="0"/>
                <a:cs typeface="Arial" charset="0"/>
              </a:rPr>
              <a:t>Rumus</a:t>
            </a:r>
            <a:r>
              <a:rPr lang="en-US" sz="2200" b="1" dirty="0">
                <a:latin typeface="Tahoma" pitchFamily="34" charset="0"/>
                <a:cs typeface="Arial" charset="0"/>
              </a:rPr>
              <a:t>: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249963" name="Text Box 107"/>
          <p:cNvSpPr txBox="1">
            <a:spLocks noChangeArrowheads="1"/>
          </p:cNvSpPr>
          <p:nvPr/>
        </p:nvSpPr>
        <p:spPr bwMode="auto">
          <a:xfrm>
            <a:off x="841375" y="152400"/>
            <a:ext cx="7235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grpSp>
        <p:nvGrpSpPr>
          <p:cNvPr id="100" name="Group 109"/>
          <p:cNvGrpSpPr>
            <a:grpSpLocks/>
          </p:cNvGrpSpPr>
          <p:nvPr/>
        </p:nvGrpSpPr>
        <p:grpSpPr bwMode="auto">
          <a:xfrm>
            <a:off x="1371600" y="5791200"/>
            <a:ext cx="2286000" cy="650875"/>
            <a:chOff x="912" y="3504"/>
            <a:chExt cx="1440" cy="410"/>
          </a:xfrm>
        </p:grpSpPr>
        <p:sp>
          <p:nvSpPr>
            <p:cNvPr id="249966" name="Rectangle 110"/>
            <p:cNvSpPr>
              <a:spLocks noChangeArrowheads="1"/>
            </p:cNvSpPr>
            <p:nvPr/>
          </p:nvSpPr>
          <p:spPr bwMode="auto">
            <a:xfrm>
              <a:off x="912" y="3504"/>
              <a:ext cx="1440" cy="4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b="1" dirty="0">
                  <a:latin typeface="Tahoma" pitchFamily="34" charset="0"/>
                </a:rPr>
                <a:t>IH  =  Ht    </a:t>
              </a:r>
              <a:r>
                <a:rPr lang="en-US" b="1" dirty="0" smtClean="0">
                  <a:latin typeface="Tahoma" pitchFamily="34" charset="0"/>
                </a:rPr>
                <a:t>× </a:t>
              </a:r>
              <a:r>
                <a:rPr lang="en-US" b="1" dirty="0">
                  <a:latin typeface="Tahoma" pitchFamily="34" charset="0"/>
                </a:rPr>
                <a:t>100</a:t>
              </a:r>
            </a:p>
            <a:p>
              <a:pPr eaLnBrk="1" hangingPunct="1"/>
              <a:r>
                <a:rPr lang="en-US" b="1" dirty="0">
                  <a:latin typeface="Tahoma" pitchFamily="34" charset="0"/>
                </a:rPr>
                <a:t>           Ho                                                                    </a:t>
              </a:r>
            </a:p>
          </p:txBody>
        </p:sp>
        <p:sp>
          <p:nvSpPr>
            <p:cNvPr id="249967" name="Line 111"/>
            <p:cNvSpPr>
              <a:spLocks noChangeShapeType="1"/>
            </p:cNvSpPr>
            <p:nvPr/>
          </p:nvSpPr>
          <p:spPr bwMode="auto">
            <a:xfrm>
              <a:off x="1392" y="369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2530" name="Picture 2" descr="D:\Statistika 1\Contoh 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4594860" cy="282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1B8-7B74-454B-9F28-6962DF355282}" type="slidenum">
              <a:rPr lang="en-US"/>
              <a:pPr/>
              <a:t>7</a:t>
            </a:fld>
            <a:endParaRPr lang="en-US"/>
          </a:p>
        </p:txBody>
      </p:sp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Tahoma" pitchFamily="34" charset="0"/>
              </a:rPr>
              <a:t>ANGKA INDEKS RELATIF </a:t>
            </a: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SEDERHANA (LANJUTAN)</a:t>
            </a:r>
            <a:endParaRPr lang="en-US" sz="24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419100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Tahoma" pitchFamily="34" charset="0"/>
              </a:rPr>
              <a:t>2. 	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Angka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Indeks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Kuantitas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Relatif</a:t>
            </a:r>
            <a:r>
              <a:rPr lang="en-US" sz="2200" b="1" dirty="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Sederhana</a:t>
            </a:r>
            <a:endParaRPr lang="en-US" b="1" dirty="0">
              <a:latin typeface="Tahoma" pitchFamily="34" charset="0"/>
              <a:cs typeface="Times New Roman" pitchFamily="18" charset="0"/>
            </a:endParaRPr>
          </a:p>
          <a:p>
            <a:pPr marL="381000" indent="-3810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 dirty="0">
                <a:latin typeface="Tahoma" pitchFamily="34" charset="0"/>
                <a:cs typeface="Arial" charset="0"/>
              </a:rPr>
              <a:t>	</a:t>
            </a:r>
            <a:r>
              <a:rPr lang="en-US" dirty="0" err="1">
                <a:latin typeface="Tahoma" pitchFamily="34" charset="0"/>
                <a:cs typeface="Arial" charset="0"/>
              </a:rPr>
              <a:t>Menunjukkan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perkembangan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kuantitas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barang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jasa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dibandingkan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dengan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tahun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atau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periode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dasarnya</a:t>
            </a:r>
            <a:r>
              <a:rPr lang="en-US" dirty="0">
                <a:latin typeface="Tahoma" pitchFamily="34" charset="0"/>
                <a:cs typeface="Arial" charset="0"/>
              </a:rPr>
              <a:t>.  </a:t>
            </a:r>
            <a:r>
              <a:rPr lang="en-US" dirty="0" err="1">
                <a:latin typeface="Tahoma" pitchFamily="34" charset="0"/>
                <a:cs typeface="Arial" charset="0"/>
              </a:rPr>
              <a:t>Indeks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kuantitas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sederhana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dihitung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tanpa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memberikan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bobot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pada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setiap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komoditas</a:t>
            </a:r>
            <a:r>
              <a:rPr lang="en-US" dirty="0">
                <a:latin typeface="Tahoma" pitchFamily="34" charset="0"/>
                <a:cs typeface="Arial" charset="0"/>
              </a:rPr>
              <a:t>, </a:t>
            </a:r>
            <a:r>
              <a:rPr lang="en-US" dirty="0" err="1">
                <a:latin typeface="Tahoma" pitchFamily="34" charset="0"/>
                <a:cs typeface="Arial" charset="0"/>
              </a:rPr>
              <a:t>karena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dianggap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masih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mempunyai</a:t>
            </a:r>
            <a:r>
              <a:rPr lang="en-US" dirty="0">
                <a:latin typeface="Tahoma" pitchFamily="34" charset="0"/>
                <a:cs typeface="Arial" charset="0"/>
              </a:rPr>
              <a:t> </a:t>
            </a:r>
            <a:r>
              <a:rPr lang="en-US" dirty="0" err="1">
                <a:latin typeface="Tahoma" pitchFamily="34" charset="0"/>
                <a:cs typeface="Arial" charset="0"/>
              </a:rPr>
              <a:t>kepentingan</a:t>
            </a:r>
            <a:r>
              <a:rPr lang="en-US" dirty="0">
                <a:latin typeface="Tahoma" pitchFamily="34" charset="0"/>
                <a:cs typeface="Arial" charset="0"/>
              </a:rPr>
              <a:t> yang </a:t>
            </a:r>
            <a:r>
              <a:rPr lang="en-US" dirty="0" err="1">
                <a:latin typeface="Tahoma" pitchFamily="34" charset="0"/>
                <a:cs typeface="Arial" charset="0"/>
              </a:rPr>
              <a:t>sama</a:t>
            </a:r>
            <a:r>
              <a:rPr lang="en-US" dirty="0">
                <a:latin typeface="Tahoma" pitchFamily="34" charset="0"/>
                <a:cs typeface="Arial" charset="0"/>
              </a:rPr>
              <a:t>.</a:t>
            </a:r>
            <a:endParaRPr lang="en-US" dirty="0">
              <a:latin typeface="Tahoma" pitchFamily="34" charset="0"/>
              <a:cs typeface="Times New Roman" pitchFamily="18" charset="0"/>
            </a:endParaRPr>
          </a:p>
          <a:p>
            <a:pPr marL="381000" indent="-3810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 dirty="0">
                <a:latin typeface="Tahoma" pitchFamily="34" charset="0"/>
                <a:cs typeface="Arial" charset="0"/>
              </a:rPr>
              <a:t>	</a:t>
            </a:r>
            <a:r>
              <a:rPr lang="en-US" sz="2200" b="1" dirty="0" err="1">
                <a:latin typeface="Tahoma" pitchFamily="34" charset="0"/>
                <a:cs typeface="Arial" charset="0"/>
              </a:rPr>
              <a:t>Rumus</a:t>
            </a:r>
            <a:r>
              <a:rPr lang="en-US" sz="2200" b="1" dirty="0">
                <a:latin typeface="Tahoma" pitchFamily="34" charset="0"/>
                <a:cs typeface="Arial" charset="0"/>
              </a:rPr>
              <a:t>:</a:t>
            </a:r>
            <a:r>
              <a:rPr lang="en-US" b="1" dirty="0">
                <a:latin typeface="Tahoma" pitchFamily="34" charset="0"/>
                <a:cs typeface="Arial" charset="0"/>
              </a:rPr>
              <a:t>                                     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265420" name="Text Box 204"/>
          <p:cNvSpPr txBox="1">
            <a:spLocks noChangeArrowheads="1"/>
          </p:cNvSpPr>
          <p:nvPr/>
        </p:nvSpPr>
        <p:spPr bwMode="auto">
          <a:xfrm>
            <a:off x="1066800" y="1524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grpSp>
        <p:nvGrpSpPr>
          <p:cNvPr id="265223" name="Group 208"/>
          <p:cNvGrpSpPr>
            <a:grpSpLocks/>
          </p:cNvGrpSpPr>
          <p:nvPr/>
        </p:nvGrpSpPr>
        <p:grpSpPr bwMode="auto">
          <a:xfrm>
            <a:off x="1905000" y="5562600"/>
            <a:ext cx="2286000" cy="650875"/>
            <a:chOff x="912" y="3504"/>
            <a:chExt cx="1440" cy="410"/>
          </a:xfrm>
        </p:grpSpPr>
        <p:sp>
          <p:nvSpPr>
            <p:cNvPr id="265422" name="Rectangle 206"/>
            <p:cNvSpPr>
              <a:spLocks noChangeArrowheads="1"/>
            </p:cNvSpPr>
            <p:nvPr/>
          </p:nvSpPr>
          <p:spPr bwMode="auto">
            <a:xfrm>
              <a:off x="912" y="3504"/>
              <a:ext cx="1440" cy="4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b="1" dirty="0">
                  <a:latin typeface="Tahoma" pitchFamily="34" charset="0"/>
                </a:rPr>
                <a:t>IK  =  Kt    </a:t>
              </a:r>
              <a:r>
                <a:rPr lang="en-US" b="1" dirty="0" smtClean="0">
                  <a:latin typeface="Tahoma" pitchFamily="34" charset="0"/>
                </a:rPr>
                <a:t>× </a:t>
              </a:r>
              <a:r>
                <a:rPr lang="en-US" b="1" dirty="0">
                  <a:latin typeface="Tahoma" pitchFamily="34" charset="0"/>
                </a:rPr>
                <a:t>100</a:t>
              </a:r>
            </a:p>
            <a:p>
              <a:pPr eaLnBrk="1" hangingPunct="1"/>
              <a:r>
                <a:rPr lang="en-US" b="1" dirty="0">
                  <a:latin typeface="Tahoma" pitchFamily="34" charset="0"/>
                </a:rPr>
                <a:t>           </a:t>
              </a:r>
              <a:r>
                <a:rPr lang="en-US" b="1" dirty="0" err="1">
                  <a:latin typeface="Tahoma" pitchFamily="34" charset="0"/>
                </a:rPr>
                <a:t>Ko</a:t>
              </a:r>
              <a:r>
                <a:rPr lang="en-US" b="1" dirty="0">
                  <a:latin typeface="Tahoma" pitchFamily="34" charset="0"/>
                </a:rPr>
                <a:t>                                                                    </a:t>
              </a:r>
            </a:p>
          </p:txBody>
        </p:sp>
        <p:sp>
          <p:nvSpPr>
            <p:cNvPr id="265423" name="Line 207"/>
            <p:cNvSpPr>
              <a:spLocks noChangeShapeType="1"/>
            </p:cNvSpPr>
            <p:nvPr/>
          </p:nvSpPr>
          <p:spPr bwMode="auto">
            <a:xfrm>
              <a:off x="1392" y="369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3554" name="Picture 2" descr="D:\Statistika 1\Contoh 5-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459736"/>
            <a:ext cx="4489704" cy="2112264"/>
          </a:xfrm>
          <a:prstGeom prst="rect">
            <a:avLst/>
          </a:prstGeom>
          <a:noFill/>
        </p:spPr>
      </p:pic>
      <p:pic>
        <p:nvPicPr>
          <p:cNvPr id="23555" name="Picture 3" descr="D:\Statistika 1\Contoh 5-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605528"/>
            <a:ext cx="4517136" cy="804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8B54-87B9-4202-B2A2-2484D5B8089D}" type="slidenum">
              <a:rPr lang="en-US"/>
              <a:pPr/>
              <a:t>8</a:t>
            </a:fld>
            <a:endParaRPr lang="en-US"/>
          </a:p>
        </p:txBody>
      </p:sp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Tahoma" pitchFamily="34" charset="0"/>
              </a:rPr>
              <a:t>ANGKA INDEKS RELATIF </a:t>
            </a: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SEDERHANA (LANJUTAN)</a:t>
            </a:r>
            <a:endParaRPr lang="en-US" sz="24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914400" y="2057400"/>
            <a:ext cx="73152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3. </a:t>
            </a:r>
            <a:r>
              <a:rPr lang="en-US" sz="2200" b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Angka Indeks Nilai  Relatif Sederhana</a:t>
            </a:r>
            <a:endParaRPr lang="en-US" b="1">
              <a:latin typeface="Tahoma" pitchFamily="34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  <a:cs typeface="Arial" charset="0"/>
              </a:rPr>
              <a:t>Menunjukkan perkembangan nilai (harga dikalikan dengan kuantitas) suatu barang dan jasa pada suatu periode dengan periode atau tahun dasarnya.  </a:t>
            </a:r>
            <a:endParaRPr lang="en-US">
              <a:latin typeface="Tahoma" pitchFamily="34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Rumus:</a:t>
            </a:r>
            <a:endParaRPr lang="en-US" b="1">
              <a:latin typeface="Tahoma" pitchFamily="34" charset="0"/>
            </a:endParaRPr>
          </a:p>
        </p:txBody>
      </p:sp>
      <p:sp>
        <p:nvSpPr>
          <p:cNvPr id="266492" name="Text Box 252"/>
          <p:cNvSpPr txBox="1">
            <a:spLocks noChangeArrowheads="1"/>
          </p:cNvSpPr>
          <p:nvPr/>
        </p:nvSpPr>
        <p:spPr bwMode="auto">
          <a:xfrm>
            <a:off x="990600" y="1524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1981200" y="4165600"/>
            <a:ext cx="4572000" cy="711200"/>
            <a:chOff x="1440" y="2736"/>
            <a:chExt cx="2880" cy="448"/>
          </a:xfrm>
        </p:grpSpPr>
        <p:sp>
          <p:nvSpPr>
            <p:cNvPr id="266496" name="Rectangle 256"/>
            <p:cNvSpPr>
              <a:spLocks noChangeArrowheads="1"/>
            </p:cNvSpPr>
            <p:nvPr/>
          </p:nvSpPr>
          <p:spPr bwMode="auto">
            <a:xfrm>
              <a:off x="1440" y="2736"/>
              <a:ext cx="2880" cy="4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 dirty="0">
                  <a:latin typeface="Tahoma" pitchFamily="34" charset="0"/>
                </a:rPr>
                <a:t>IN  =  </a:t>
              </a:r>
              <a:r>
                <a:rPr lang="en-US" sz="2000" b="1" dirty="0" err="1">
                  <a:latin typeface="Tahoma" pitchFamily="34" charset="0"/>
                </a:rPr>
                <a:t>Vt</a:t>
              </a:r>
              <a:r>
                <a:rPr lang="en-US" sz="2000" b="1" dirty="0">
                  <a:latin typeface="Tahoma" pitchFamily="34" charset="0"/>
                </a:rPr>
                <a:t>  </a:t>
              </a:r>
              <a:r>
                <a:rPr lang="en-US" sz="2000" b="1" dirty="0" smtClean="0">
                  <a:latin typeface="Tahoma" pitchFamily="34" charset="0"/>
                </a:rPr>
                <a:t>× </a:t>
              </a:r>
              <a:r>
                <a:rPr lang="en-US" sz="2000" b="1" dirty="0">
                  <a:latin typeface="Tahoma" pitchFamily="34" charset="0"/>
                </a:rPr>
                <a:t>100  =   </a:t>
              </a:r>
              <a:r>
                <a:rPr lang="en-US" sz="2000" b="1" dirty="0" err="1">
                  <a:latin typeface="Tahoma" pitchFamily="34" charset="0"/>
                </a:rPr>
                <a:t>HtKt</a:t>
              </a:r>
              <a:r>
                <a:rPr lang="en-US" sz="2000" b="1" dirty="0">
                  <a:latin typeface="Tahoma" pitchFamily="34" charset="0"/>
                </a:rPr>
                <a:t>   </a:t>
              </a:r>
              <a:r>
                <a:rPr lang="en-US" sz="2000" b="1" dirty="0" smtClean="0">
                  <a:latin typeface="Tahoma" pitchFamily="34" charset="0"/>
                </a:rPr>
                <a:t>× </a:t>
              </a:r>
              <a:r>
                <a:rPr lang="en-US" sz="2000" b="1" dirty="0">
                  <a:latin typeface="Tahoma" pitchFamily="34" charset="0"/>
                </a:rPr>
                <a:t>100</a:t>
              </a:r>
            </a:p>
            <a:p>
              <a:pPr eaLnBrk="1" hangingPunct="1"/>
              <a:r>
                <a:rPr lang="en-US" sz="2000" b="1" dirty="0">
                  <a:latin typeface="Tahoma" pitchFamily="34" charset="0"/>
                </a:rPr>
                <a:t>           Vo                   </a:t>
              </a:r>
              <a:r>
                <a:rPr lang="en-US" sz="2000" b="1" dirty="0" err="1">
                  <a:latin typeface="Tahoma" pitchFamily="34" charset="0"/>
                </a:rPr>
                <a:t>HoKo</a:t>
              </a:r>
              <a:endParaRPr lang="en-US" sz="2000" b="1" dirty="0">
                <a:latin typeface="Tahoma" pitchFamily="34" charset="0"/>
              </a:endParaRPr>
            </a:p>
          </p:txBody>
        </p:sp>
        <p:sp>
          <p:nvSpPr>
            <p:cNvPr id="266497" name="Line 257"/>
            <p:cNvSpPr>
              <a:spLocks noChangeShapeType="1"/>
            </p:cNvSpPr>
            <p:nvPr/>
          </p:nvSpPr>
          <p:spPr bwMode="auto">
            <a:xfrm>
              <a:off x="1968" y="297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98" name="Line 258"/>
            <p:cNvSpPr>
              <a:spLocks noChangeShapeType="1"/>
            </p:cNvSpPr>
            <p:nvPr/>
          </p:nvSpPr>
          <p:spPr bwMode="auto">
            <a:xfrm>
              <a:off x="3120" y="297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7412-BFBB-4008-8050-1F63B1E40D72}" type="slidenum">
              <a:rPr lang="en-US"/>
              <a:pPr/>
              <a:t>9</a:t>
            </a:fld>
            <a:endParaRPr lang="en-US"/>
          </a:p>
        </p:txBody>
      </p:sp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ANGKA INDEKS RELATIF SEDERHANA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112" name="Text Box 152"/>
          <p:cNvSpPr txBox="1">
            <a:spLocks noChangeArrowheads="1"/>
          </p:cNvSpPr>
          <p:nvPr/>
        </p:nvSpPr>
        <p:spPr bwMode="auto">
          <a:xfrm>
            <a:off x="990600" y="1524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Angka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Indeks</a:t>
            </a:r>
            <a:r>
              <a:rPr lang="en-US" b="1" dirty="0">
                <a:latin typeface="Tahoma" pitchFamily="34" charset="0"/>
              </a:rPr>
              <a:t>						</a:t>
            </a:r>
            <a:r>
              <a:rPr lang="en-US" b="1" dirty="0" err="1">
                <a:latin typeface="Tahoma" pitchFamily="34" charset="0"/>
              </a:rPr>
              <a:t>Bab</a:t>
            </a:r>
            <a:r>
              <a:rPr lang="en-US" b="1" dirty="0">
                <a:latin typeface="Tahoma" pitchFamily="34" charset="0"/>
              </a:rPr>
              <a:t> 5</a:t>
            </a:r>
          </a:p>
        </p:txBody>
      </p:sp>
      <p:pic>
        <p:nvPicPr>
          <p:cNvPr id="24578" name="Picture 2" descr="D:\Statistika 1\Contoh 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4177"/>
            <a:ext cx="6705600" cy="4417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1002</TotalTime>
  <Words>1070</Words>
  <Application>Microsoft Office PowerPoint</Application>
  <PresentationFormat>On-screen Show (4:3)</PresentationFormat>
  <Paragraphs>388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Civic</vt:lpstr>
      <vt:lpstr>Equation</vt:lpstr>
      <vt:lpstr>Statistika untuk Ekonomi dan Keuangan Modern  </vt:lpstr>
      <vt:lpstr>Slide 2</vt:lpstr>
      <vt:lpstr>OUTLINE</vt:lpstr>
      <vt:lpstr>Slide 4</vt:lpstr>
      <vt:lpstr>Slide 5</vt:lpstr>
      <vt:lpstr>Slide 6</vt:lpstr>
      <vt:lpstr>Slide 7</vt:lpstr>
      <vt:lpstr>Slide 8</vt:lpstr>
      <vt:lpstr>Slide 9</vt:lpstr>
      <vt:lpstr>OUTLINE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OUTLINE</vt:lpstr>
      <vt:lpstr>Slide 19</vt:lpstr>
      <vt:lpstr>ANGKA INDEKS TERTIMBANG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OUTLINE</vt:lpstr>
      <vt:lpstr>Slide 31</vt:lpstr>
      <vt:lpstr>OUTLINE</vt:lpstr>
      <vt:lpstr>MENGGUNAKAN MS EXCEL</vt:lpstr>
      <vt:lpstr>MENGGUNAKAN MS EXCEL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untuk Ekonomi dan Keuangan Modern  Edisi 3, Buku 1</dc:title>
  <dc:creator>S4Pro-02</dc:creator>
  <cp:lastModifiedBy>Asus</cp:lastModifiedBy>
  <cp:revision>154</cp:revision>
  <dcterms:created xsi:type="dcterms:W3CDTF">2015-09-23T07:17:12Z</dcterms:created>
  <dcterms:modified xsi:type="dcterms:W3CDTF">2018-03-14T04:06:43Z</dcterms:modified>
</cp:coreProperties>
</file>