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83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82" r:id="rId23"/>
  </p:sldIdLst>
  <p:sldSz cx="9144000" cy="6858000" type="screen4x3"/>
  <p:notesSz cx="9945688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7" autoAdjust="0"/>
    <p:restoredTop sz="94660"/>
  </p:normalViewPr>
  <p:slideViewPr>
    <p:cSldViewPr>
      <p:cViewPr>
        <p:scale>
          <a:sx n="66" d="100"/>
          <a:sy n="66" d="100"/>
        </p:scale>
        <p:origin x="-84" y="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6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0"/>
            <a:ext cx="4309798" cy="3426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28F50-97C4-4CBB-A94A-DA346C78B1DD}" type="datetimeFigureOut">
              <a:rPr lang="id-ID" smtClean="0"/>
              <a:t>02/05/2019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4279"/>
            <a:ext cx="4309798" cy="3426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4279"/>
            <a:ext cx="4309798" cy="3426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8E550-EBE1-4C70-9F92-0EB0AA5D324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0764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E69E9-5E6B-40FE-BDD9-18184A25BBB4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569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B05F3-0942-45AB-846D-49692A85C3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30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39571AB-2E08-4E5A-A314-EA68BD2FC7FA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571AB-2E08-4E5A-A314-EA68BD2FC7FA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39571AB-2E08-4E5A-A314-EA68BD2FC7FA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39571AB-2E08-4E5A-A314-EA68BD2FC7FA}" type="datetimeFigureOut">
              <a:rPr lang="en-US" smtClean="0"/>
              <a:pPr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ECBDC7-46B6-4669-A470-3AB05BB619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id-ID" sz="2000" dirty="0"/>
              <a:t>MIA MUCHIA DESDA, S.Si., mm</a:t>
            </a:r>
          </a:p>
          <a:p>
            <a:endParaRPr lang="id-ID" sz="2000" dirty="0"/>
          </a:p>
          <a:p>
            <a:endParaRPr lang="id-ID" sz="2000" dirty="0"/>
          </a:p>
          <a:p>
            <a:endParaRPr lang="id-ID" sz="2000" dirty="0"/>
          </a:p>
          <a:p>
            <a:endParaRPr lang="id-ID" sz="2000" dirty="0"/>
          </a:p>
          <a:p>
            <a:r>
              <a:rPr lang="id-ID" sz="2000" dirty="0"/>
              <a:t>SEKOLAH TINGGI ILMU EKONOMI (STIE) PASAMAN</a:t>
            </a:r>
          </a:p>
          <a:p>
            <a:r>
              <a:rPr lang="id-ID" sz="2000" dirty="0"/>
              <a:t>SIMPANG EMPAT</a:t>
            </a:r>
          </a:p>
          <a:p>
            <a:r>
              <a:rPr lang="id-ID" sz="2000" dirty="0" smtClean="0"/>
              <a:t>2018/2019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Statistika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Ekonomi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Keuangan</a:t>
            </a:r>
            <a:r>
              <a:rPr lang="en-US" sz="4000" dirty="0" smtClean="0"/>
              <a:t> Modern </a:t>
            </a:r>
            <a:br>
              <a:rPr lang="en-US" sz="4000" dirty="0" smtClean="0"/>
            </a:b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D3DC-E61A-48AE-85C3-DE616548B8B5}" type="slidenum">
              <a:rPr lang="en-US"/>
              <a:pPr/>
              <a:t>10</a:t>
            </a:fld>
            <a:endParaRPr lang="en-US"/>
          </a:p>
        </p:txBody>
      </p:sp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>
                <a:latin typeface="Tahoma" pitchFamily="34" charset="0"/>
              </a:rPr>
              <a:t> </a:t>
            </a: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685800" y="990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TRANSFORMASI DARI NILAI X KE Z</a:t>
            </a: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2552700" y="2281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1561" name="Text Box 9"/>
          <p:cNvSpPr txBox="1">
            <a:spLocks noChangeArrowheads="1"/>
          </p:cNvSpPr>
          <p:nvPr/>
        </p:nvSpPr>
        <p:spPr bwMode="auto">
          <a:xfrm>
            <a:off x="838200" y="48768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ahoma" pitchFamily="34" charset="0"/>
              </a:rPr>
              <a:t>Di mana nilai Z:</a:t>
            </a:r>
          </a:p>
        </p:txBody>
      </p:sp>
      <p:sp>
        <p:nvSpPr>
          <p:cNvPr id="151565" name="Text Box 13"/>
          <p:cNvSpPr txBox="1">
            <a:spLocks noChangeArrowheads="1"/>
          </p:cNvSpPr>
          <p:nvPr/>
        </p:nvSpPr>
        <p:spPr bwMode="auto">
          <a:xfrm>
            <a:off x="2971800" y="5446713"/>
            <a:ext cx="1981200" cy="95410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ahoma" pitchFamily="34" charset="0"/>
              </a:rPr>
              <a:t>Z = X </a:t>
            </a:r>
            <a:r>
              <a:rPr lang="en-US" sz="2000" dirty="0" smtClean="0"/>
              <a:t>–</a:t>
            </a:r>
            <a:r>
              <a:rPr lang="en-US" sz="2000" b="1" dirty="0" smtClean="0">
                <a:latin typeface="Tahoma" pitchFamily="34" charset="0"/>
              </a:rPr>
              <a:t> </a:t>
            </a:r>
            <a:r>
              <a:rPr lang="en-US" sz="2000" b="1" dirty="0">
                <a:latin typeface="Tahoma" pitchFamily="34" charset="0"/>
                <a:sym typeface="Symbol" pitchFamily="82" charset="2"/>
              </a:rPr>
              <a:t>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Tahoma" pitchFamily="34" charset="0"/>
              </a:rPr>
              <a:t>          </a:t>
            </a:r>
            <a:r>
              <a:rPr lang="en-US" sz="2400" b="1" dirty="0">
                <a:latin typeface="Tahoma" pitchFamily="34" charset="0"/>
                <a:sym typeface="Symbol" pitchFamily="82" charset="2"/>
              </a:rPr>
              <a:t></a:t>
            </a:r>
            <a:r>
              <a:rPr lang="en-US" sz="2000" b="1" dirty="0">
                <a:latin typeface="Tahoma" pitchFamily="34" charset="0"/>
              </a:rPr>
              <a:t> </a:t>
            </a:r>
          </a:p>
        </p:txBody>
      </p:sp>
      <p:sp>
        <p:nvSpPr>
          <p:cNvPr id="151566" name="Line 14"/>
          <p:cNvSpPr>
            <a:spLocks noChangeShapeType="1"/>
          </p:cNvSpPr>
          <p:nvPr/>
        </p:nvSpPr>
        <p:spPr bwMode="auto">
          <a:xfrm>
            <a:off x="3581400" y="5903913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  <p:pic>
        <p:nvPicPr>
          <p:cNvPr id="24579" name="Picture 3" descr="D:\Statistika 1\9.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76400"/>
            <a:ext cx="6338012" cy="2760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09BC-D707-4ACF-BD4C-665F1E83DDBC}" type="slidenum">
              <a:rPr lang="en-US"/>
              <a:pPr/>
              <a:t>11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9262"/>
            <a:ext cx="7793038" cy="541338"/>
          </a:xfrm>
        </p:spPr>
        <p:txBody>
          <a:bodyPr/>
          <a:lstStyle/>
          <a:p>
            <a:r>
              <a:rPr lang="en-US" sz="2000" b="1">
                <a:solidFill>
                  <a:schemeClr val="accent1"/>
                </a:solidFill>
              </a:rPr>
              <a:t>OUTLINE</a:t>
            </a:r>
            <a:endParaRPr lang="en-US" sz="2400" b="1">
              <a:solidFill>
                <a:schemeClr val="accent1"/>
              </a:solidFill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838200" y="1752600"/>
            <a:ext cx="7467600" cy="4337050"/>
            <a:chOff x="528" y="1200"/>
            <a:chExt cx="4704" cy="2732"/>
          </a:xfrm>
        </p:grpSpPr>
        <p:sp>
          <p:nvSpPr>
            <p:cNvPr id="183300" name="Text Box 4"/>
            <p:cNvSpPr txBox="1">
              <a:spLocks noChangeArrowheads="1"/>
            </p:cNvSpPr>
            <p:nvPr/>
          </p:nvSpPr>
          <p:spPr bwMode="auto">
            <a:xfrm>
              <a:off x="912" y="1200"/>
              <a:ext cx="4320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en-US" sz="2000" b="1">
                  <a:latin typeface="Tahoma" pitchFamily="34" charset="0"/>
                </a:rPr>
                <a:t>BAGIAN  II  Probabilitas dan Teori Keputusan</a:t>
              </a:r>
              <a:r>
                <a:rPr lang="en-US" b="1">
                  <a:latin typeface="Tahoma" pitchFamily="34" charset="0"/>
                </a:rPr>
                <a:t> </a:t>
              </a:r>
            </a:p>
          </p:txBody>
        </p:sp>
        <p:sp>
          <p:nvSpPr>
            <p:cNvPr id="183301" name="Text Box 5"/>
            <p:cNvSpPr txBox="1">
              <a:spLocks noChangeArrowheads="1"/>
            </p:cNvSpPr>
            <p:nvPr/>
          </p:nvSpPr>
          <p:spPr bwMode="auto">
            <a:xfrm>
              <a:off x="912" y="1584"/>
              <a:ext cx="2016" cy="4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Konsep-konsep Dasar Probabilitas</a:t>
              </a:r>
            </a:p>
          </p:txBody>
        </p:sp>
        <p:sp>
          <p:nvSpPr>
            <p:cNvPr id="183302" name="Text Box 6"/>
            <p:cNvSpPr txBox="1">
              <a:spLocks noChangeArrowheads="1"/>
            </p:cNvSpPr>
            <p:nvPr/>
          </p:nvSpPr>
          <p:spPr bwMode="auto">
            <a:xfrm>
              <a:off x="912" y="2160"/>
              <a:ext cx="2016" cy="4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Distribusi Probabilitas Diskret</a:t>
              </a:r>
            </a:p>
          </p:txBody>
        </p:sp>
        <p:sp>
          <p:nvSpPr>
            <p:cNvPr id="183303" name="Text Box 7"/>
            <p:cNvSpPr txBox="1">
              <a:spLocks noChangeArrowheads="1"/>
            </p:cNvSpPr>
            <p:nvPr/>
          </p:nvSpPr>
          <p:spPr bwMode="auto">
            <a:xfrm>
              <a:off x="912" y="2784"/>
              <a:ext cx="2016" cy="43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1">
                  <a:latin typeface="Tahoma" pitchFamily="34" charset="0"/>
                </a:rPr>
                <a:t>Distribusi Normal</a:t>
              </a:r>
            </a:p>
          </p:txBody>
        </p:sp>
        <p:sp>
          <p:nvSpPr>
            <p:cNvPr id="183304" name="Text Box 8"/>
            <p:cNvSpPr txBox="1">
              <a:spLocks noChangeArrowheads="1"/>
            </p:cNvSpPr>
            <p:nvPr/>
          </p:nvSpPr>
          <p:spPr bwMode="auto">
            <a:xfrm>
              <a:off x="912" y="3360"/>
              <a:ext cx="2016" cy="2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Teori Keputusan</a:t>
              </a:r>
            </a:p>
          </p:txBody>
        </p:sp>
        <p:sp>
          <p:nvSpPr>
            <p:cNvPr id="183305" name="Freeform 9"/>
            <p:cNvSpPr>
              <a:spLocks/>
            </p:cNvSpPr>
            <p:nvPr/>
          </p:nvSpPr>
          <p:spPr bwMode="auto">
            <a:xfrm>
              <a:off x="528" y="1344"/>
              <a:ext cx="384" cy="2208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0" y="0"/>
                </a:cxn>
                <a:cxn ang="0">
                  <a:pos x="0" y="3420"/>
                </a:cxn>
                <a:cxn ang="0">
                  <a:pos x="720" y="3420"/>
                </a:cxn>
              </a:cxnLst>
              <a:rect l="0" t="0" r="r" b="b"/>
              <a:pathLst>
                <a:path w="720" h="3420">
                  <a:moveTo>
                    <a:pt x="720" y="0"/>
                  </a:moveTo>
                  <a:lnTo>
                    <a:pt x="0" y="0"/>
                  </a:lnTo>
                  <a:lnTo>
                    <a:pt x="0" y="3420"/>
                  </a:lnTo>
                  <a:lnTo>
                    <a:pt x="720" y="34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306" name="Line 10"/>
            <p:cNvSpPr>
              <a:spLocks noChangeShapeType="1"/>
            </p:cNvSpPr>
            <p:nvPr/>
          </p:nvSpPr>
          <p:spPr bwMode="auto">
            <a:xfrm>
              <a:off x="528" y="1776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307" name="Line 11"/>
            <p:cNvSpPr>
              <a:spLocks noChangeShapeType="1"/>
            </p:cNvSpPr>
            <p:nvPr/>
          </p:nvSpPr>
          <p:spPr bwMode="auto">
            <a:xfrm>
              <a:off x="528" y="2975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308" name="Freeform 12"/>
            <p:cNvSpPr>
              <a:spLocks/>
            </p:cNvSpPr>
            <p:nvPr/>
          </p:nvSpPr>
          <p:spPr bwMode="auto">
            <a:xfrm>
              <a:off x="3210" y="1824"/>
              <a:ext cx="246" cy="1901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0" y="0"/>
                </a:cxn>
                <a:cxn ang="0">
                  <a:pos x="0" y="3060"/>
                </a:cxn>
                <a:cxn ang="0">
                  <a:pos x="720" y="3060"/>
                </a:cxn>
              </a:cxnLst>
              <a:rect l="0" t="0" r="r" b="b"/>
              <a:pathLst>
                <a:path w="720" h="3060">
                  <a:moveTo>
                    <a:pt x="720" y="0"/>
                  </a:moveTo>
                  <a:lnTo>
                    <a:pt x="0" y="0"/>
                  </a:lnTo>
                  <a:lnTo>
                    <a:pt x="0" y="3060"/>
                  </a:lnTo>
                  <a:lnTo>
                    <a:pt x="720" y="30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309" name="Line 13"/>
            <p:cNvSpPr>
              <a:spLocks noChangeShapeType="1"/>
            </p:cNvSpPr>
            <p:nvPr/>
          </p:nvSpPr>
          <p:spPr bwMode="auto">
            <a:xfrm>
              <a:off x="3210" y="2256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310" name="Line 14"/>
            <p:cNvSpPr>
              <a:spLocks noChangeShapeType="1"/>
            </p:cNvSpPr>
            <p:nvPr/>
          </p:nvSpPr>
          <p:spPr bwMode="auto">
            <a:xfrm>
              <a:off x="3210" y="3251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311" name="Line 15"/>
            <p:cNvSpPr>
              <a:spLocks noChangeShapeType="1"/>
            </p:cNvSpPr>
            <p:nvPr/>
          </p:nvSpPr>
          <p:spPr bwMode="auto">
            <a:xfrm>
              <a:off x="3210" y="2784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312" name="Text Box 16"/>
            <p:cNvSpPr txBox="1">
              <a:spLocks noChangeArrowheads="1"/>
            </p:cNvSpPr>
            <p:nvPr/>
          </p:nvSpPr>
          <p:spPr bwMode="auto">
            <a:xfrm>
              <a:off x="3456" y="1584"/>
              <a:ext cx="1776" cy="43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 Pengertian dan Karakteristik Distribusi Probabilitas Normal</a:t>
              </a:r>
            </a:p>
          </p:txBody>
        </p:sp>
        <p:sp>
          <p:nvSpPr>
            <p:cNvPr id="183313" name="Text Box 17"/>
            <p:cNvSpPr txBox="1">
              <a:spLocks noChangeArrowheads="1"/>
            </p:cNvSpPr>
            <p:nvPr/>
          </p:nvSpPr>
          <p:spPr bwMode="auto">
            <a:xfrm>
              <a:off x="3456" y="2064"/>
              <a:ext cx="1776" cy="359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Distribusi Probabilitas Normal Standar</a:t>
              </a:r>
            </a:p>
          </p:txBody>
        </p:sp>
        <p:sp>
          <p:nvSpPr>
            <p:cNvPr id="183314" name="Text Box 18"/>
            <p:cNvSpPr txBox="1">
              <a:spLocks noChangeArrowheads="1"/>
            </p:cNvSpPr>
            <p:nvPr/>
          </p:nvSpPr>
          <p:spPr bwMode="auto">
            <a:xfrm>
              <a:off x="3454" y="2544"/>
              <a:ext cx="177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Penerapan Distribusi Probabilitas Normal Standar</a:t>
              </a:r>
            </a:p>
          </p:txBody>
        </p:sp>
        <p:sp>
          <p:nvSpPr>
            <p:cNvPr id="183315" name="Text Box 19"/>
            <p:cNvSpPr txBox="1">
              <a:spLocks noChangeArrowheads="1"/>
            </p:cNvSpPr>
            <p:nvPr/>
          </p:nvSpPr>
          <p:spPr bwMode="auto">
            <a:xfrm>
              <a:off x="3456" y="3024"/>
              <a:ext cx="1776" cy="3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Pendekatan Normal Terhadap Binomial</a:t>
              </a:r>
            </a:p>
          </p:txBody>
        </p:sp>
        <p:sp>
          <p:nvSpPr>
            <p:cNvPr id="183316" name="Text Box 20"/>
            <p:cNvSpPr txBox="1">
              <a:spLocks noChangeArrowheads="1"/>
            </p:cNvSpPr>
            <p:nvPr/>
          </p:nvSpPr>
          <p:spPr bwMode="auto">
            <a:xfrm>
              <a:off x="3456" y="3504"/>
              <a:ext cx="1776" cy="4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Menggunakan MS Excel untuk Distribusi Probabilitas</a:t>
              </a:r>
            </a:p>
          </p:txBody>
        </p:sp>
        <p:sp>
          <p:nvSpPr>
            <p:cNvPr id="183317" name="Line 21"/>
            <p:cNvSpPr>
              <a:spLocks noChangeShapeType="1"/>
            </p:cNvSpPr>
            <p:nvPr/>
          </p:nvSpPr>
          <p:spPr bwMode="auto">
            <a:xfrm flipV="1">
              <a:off x="2928" y="29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3318" name="Line 22"/>
            <p:cNvSpPr>
              <a:spLocks noChangeShapeType="1"/>
            </p:cNvSpPr>
            <p:nvPr/>
          </p:nvSpPr>
          <p:spPr bwMode="auto">
            <a:xfrm>
              <a:off x="528" y="2399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53771-A843-45F2-A12E-BF7602DF8EFF}" type="slidenum">
              <a:rPr lang="en-US"/>
              <a:pPr/>
              <a:t>12</a:t>
            </a:fld>
            <a:endParaRPr lang="en-US"/>
          </a:p>
        </p:txBody>
      </p:sp>
      <p:sp>
        <p:nvSpPr>
          <p:cNvPr id="152578" name="Text Box 2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>
                <a:latin typeface="Tahoma" pitchFamily="34" charset="0"/>
              </a:rPr>
              <a:t> </a:t>
            </a:r>
          </a:p>
        </p:txBody>
      </p:sp>
      <p:sp>
        <p:nvSpPr>
          <p:cNvPr id="152579" name="Text Box 3"/>
          <p:cNvSpPr txBox="1">
            <a:spLocks noChangeArrowheads="1"/>
          </p:cNvSpPr>
          <p:nvPr/>
        </p:nvSpPr>
        <p:spPr bwMode="auto">
          <a:xfrm>
            <a:off x="762000" y="838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TRANSFORMASI DARI X KE Z</a:t>
            </a: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82296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000" dirty="0" err="1" smtClean="0">
                <a:latin typeface="Tahoma" pitchFamily="34" charset="0"/>
              </a:rPr>
              <a:t>Contoh</a:t>
            </a:r>
            <a:r>
              <a:rPr lang="en-US" sz="2000" dirty="0" smtClean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Soal</a:t>
            </a:r>
            <a:r>
              <a:rPr lang="en-US" sz="2000" dirty="0">
                <a:latin typeface="Tahoma" pitchFamily="34" charset="0"/>
              </a:rPr>
              <a:t>:</a:t>
            </a:r>
          </a:p>
          <a:p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Sebanyak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20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perusahaan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termasuk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harga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saham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pilihan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(LQ45)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2013.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Harga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saham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ke-20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perusahaan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berkisar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antara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Rp1.030–Rp6.500 per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lembarnya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Berapa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pt-B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probabilitas harga saham antara Rp3.314 sampai Rp5.005 per lembar. Diketahui μ = 3.314</a:t>
            </a:r>
          </a:p>
          <a:p>
            <a:r>
              <a:rPr lang="sv-S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 nilai rata-rata hitung dan standar deviasinya 1.610.</a:t>
            </a:r>
          </a:p>
          <a:p>
            <a:endParaRPr lang="en-US" sz="2000" dirty="0">
              <a:latin typeface="Tahoma" pitchFamily="34" charset="0"/>
            </a:endParaRPr>
          </a:p>
          <a:p>
            <a:pPr eaLnBrk="1" hangingPunct="1"/>
            <a:r>
              <a:rPr lang="en-US" sz="2000" dirty="0" err="1">
                <a:latin typeface="Tahoma" pitchFamily="34" charset="0"/>
              </a:rPr>
              <a:t>Jawab</a:t>
            </a:r>
            <a:r>
              <a:rPr lang="en-US" sz="2000" dirty="0">
                <a:latin typeface="Tahoma" pitchFamily="34" charset="0"/>
              </a:rPr>
              <a:t>:</a:t>
            </a:r>
          </a:p>
          <a:p>
            <a:pPr eaLnBrk="1" hangingPunct="1"/>
            <a:r>
              <a:rPr lang="en-US" sz="2000" dirty="0" err="1">
                <a:latin typeface="Tahoma" pitchFamily="34" charset="0"/>
              </a:rPr>
              <a:t>Diketahui</a:t>
            </a:r>
            <a:r>
              <a:rPr lang="en-US" sz="2000" dirty="0">
                <a:latin typeface="Tahoma" pitchFamily="34" charset="0"/>
              </a:rPr>
              <a:t>: </a:t>
            </a:r>
            <a:r>
              <a:rPr lang="en-US" sz="2000" dirty="0" err="1">
                <a:latin typeface="Tahoma" pitchFamily="34" charset="0"/>
              </a:rPr>
              <a:t>Nilai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>
                <a:latin typeface="Tahoma" pitchFamily="34" charset="0"/>
                <a:sym typeface="Symbol" pitchFamily="82" charset="2"/>
              </a:rPr>
              <a:t></a:t>
            </a:r>
            <a:r>
              <a:rPr lang="en-US" sz="2000" dirty="0">
                <a:latin typeface="Tahoma" pitchFamily="34" charset="0"/>
              </a:rPr>
              <a:t> = </a:t>
            </a:r>
            <a:r>
              <a:rPr lang="en-US" sz="2000" dirty="0" smtClean="0">
                <a:latin typeface="Tahoma" pitchFamily="34" charset="0"/>
              </a:rPr>
              <a:t>3.314 </a:t>
            </a:r>
            <a:r>
              <a:rPr lang="en-US" sz="2000" dirty="0" err="1">
                <a:latin typeface="Tahoma" pitchFamily="34" charset="0"/>
              </a:rPr>
              <a:t>dan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>
                <a:latin typeface="Tahoma" pitchFamily="34" charset="0"/>
                <a:sym typeface="Symbol" pitchFamily="82" charset="2"/>
              </a:rPr>
              <a:t> = </a:t>
            </a:r>
            <a:r>
              <a:rPr lang="en-US" sz="2000" dirty="0" smtClean="0">
                <a:latin typeface="Tahoma" pitchFamily="34" charset="0"/>
                <a:sym typeface="Symbol" pitchFamily="82" charset="2"/>
              </a:rPr>
              <a:t>1.610</a:t>
            </a:r>
            <a:endParaRPr lang="en-US" sz="2000" dirty="0">
              <a:latin typeface="Tahoma" pitchFamily="34" charset="0"/>
              <a:sym typeface="Symbol" pitchFamily="82" charset="2"/>
            </a:endParaRPr>
          </a:p>
          <a:p>
            <a:pPr eaLnBrk="1" hangingPunct="1"/>
            <a:endParaRPr lang="en-US" sz="2000" dirty="0">
              <a:latin typeface="Tahoma" pitchFamily="34" charset="0"/>
            </a:endParaRPr>
          </a:p>
          <a:p>
            <a:r>
              <a:rPr lang="en-US" sz="2000" dirty="0" err="1">
                <a:latin typeface="Tahoma" pitchFamily="34" charset="0"/>
              </a:rPr>
              <a:t>Maka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nilai</a:t>
            </a:r>
            <a:r>
              <a:rPr lang="en-US" sz="2000" dirty="0">
                <a:latin typeface="Tahoma" pitchFamily="34" charset="0"/>
              </a:rPr>
              <a:t> Z =( X </a:t>
            </a:r>
            <a:r>
              <a:rPr lang="en-US" sz="2000" dirty="0" smtClean="0"/>
              <a:t>–</a:t>
            </a:r>
            <a:r>
              <a:rPr lang="en-US" sz="2000" dirty="0" smtClean="0">
                <a:latin typeface="Tahoma" pitchFamily="34" charset="0"/>
              </a:rPr>
              <a:t> </a:t>
            </a:r>
            <a:r>
              <a:rPr lang="en-US" sz="2000" dirty="0">
                <a:latin typeface="Tahoma" pitchFamily="34" charset="0"/>
                <a:sym typeface="Symbol" pitchFamily="82" charset="2"/>
              </a:rPr>
              <a:t>) / </a:t>
            </a:r>
            <a:r>
              <a:rPr lang="en-US" sz="2000" dirty="0" smtClean="0">
                <a:latin typeface="Tahoma" pitchFamily="34" charset="0"/>
                <a:sym typeface="Symbol" pitchFamily="82" charset="2"/>
              </a:rPr>
              <a:t></a:t>
            </a:r>
            <a:r>
              <a:rPr lang="id-ID" sz="2000" dirty="0" smtClean="0">
                <a:latin typeface="Tahoma" pitchFamily="34" charset="0"/>
                <a:sym typeface="Symbol" pitchFamily="82" charset="2"/>
              </a:rPr>
              <a:t>             maka : P(0&lt;Z&lt;1,05) 	= 0 + 0,3531         </a:t>
            </a:r>
            <a:endParaRPr lang="en-US" sz="2000" dirty="0">
              <a:latin typeface="Tahoma" pitchFamily="34" charset="0"/>
              <a:sym typeface="Symbol" pitchFamily="8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000" dirty="0" smtClean="0">
                <a:latin typeface="Tahoma" pitchFamily="34" charset="0"/>
              </a:rPr>
              <a:t>Z1</a:t>
            </a:r>
            <a:r>
              <a:rPr lang="en-US" sz="2000" dirty="0">
                <a:latin typeface="Tahoma" pitchFamily="34" charset="0"/>
              </a:rPr>
              <a:t>	= </a:t>
            </a:r>
            <a:r>
              <a:rPr lang="en-US" sz="2000" dirty="0" smtClean="0">
                <a:latin typeface="Tahoma" pitchFamily="34" charset="0"/>
              </a:rPr>
              <a:t>(3.314 </a:t>
            </a:r>
            <a:r>
              <a:rPr lang="en-US" sz="2000" dirty="0">
                <a:latin typeface="Tahoma" pitchFamily="34" charset="0"/>
              </a:rPr>
              <a:t>– </a:t>
            </a:r>
            <a:r>
              <a:rPr lang="en-US" sz="2000" dirty="0" smtClean="0">
                <a:latin typeface="Tahoma" pitchFamily="34" charset="0"/>
              </a:rPr>
              <a:t>3.314)/</a:t>
            </a:r>
            <a:r>
              <a:rPr lang="en-US" sz="2000" dirty="0" smtClean="0">
                <a:latin typeface="Tahoma" pitchFamily="34" charset="0"/>
              </a:rPr>
              <a:t>1.610</a:t>
            </a:r>
            <a:r>
              <a:rPr lang="id-ID" sz="2000" dirty="0" smtClean="0">
                <a:latin typeface="Tahoma" pitchFamily="34" charset="0"/>
              </a:rPr>
              <a:t>				= 0,3531</a:t>
            </a:r>
          </a:p>
          <a:p>
            <a:pPr eaLnBrk="1" hangingPunct="1"/>
            <a:r>
              <a:rPr lang="en-US" sz="2000" dirty="0" smtClean="0">
                <a:latin typeface="Tahoma" pitchFamily="34" charset="0"/>
              </a:rPr>
              <a:t>Z1</a:t>
            </a:r>
            <a:r>
              <a:rPr lang="en-US" sz="2000" dirty="0">
                <a:latin typeface="Tahoma" pitchFamily="34" charset="0"/>
              </a:rPr>
              <a:t>	= </a:t>
            </a:r>
            <a:r>
              <a:rPr lang="en-US" sz="2000" dirty="0" smtClean="0">
                <a:latin typeface="Tahoma" pitchFamily="34" charset="0"/>
              </a:rPr>
              <a:t>0/1.610= </a:t>
            </a:r>
            <a:r>
              <a:rPr lang="en-US" sz="2000" dirty="0" smtClean="0">
                <a:latin typeface="Tahoma" pitchFamily="34" charset="0"/>
              </a:rPr>
              <a:t>0</a:t>
            </a:r>
            <a:r>
              <a:rPr lang="id-ID" sz="2000" dirty="0" smtClean="0">
                <a:latin typeface="Tahoma" pitchFamily="34" charset="0"/>
              </a:rPr>
              <a:t>					= 35,31%</a:t>
            </a:r>
            <a:endParaRPr lang="en-US" sz="2000" dirty="0" smtClean="0">
              <a:latin typeface="Tahoma" pitchFamily="34" charset="0"/>
            </a:endParaRPr>
          </a:p>
          <a:p>
            <a:r>
              <a:rPr lang="en-US" sz="2000" dirty="0" smtClean="0">
                <a:latin typeface="Tahoma" pitchFamily="34" charset="0"/>
              </a:rPr>
              <a:t>Z2	= (5.005 – 3.314)/1.610</a:t>
            </a:r>
          </a:p>
          <a:p>
            <a:r>
              <a:rPr lang="en-US" sz="2000" dirty="0" smtClean="0">
                <a:latin typeface="Tahoma" pitchFamily="34" charset="0"/>
              </a:rPr>
              <a:t>Z2	= </a:t>
            </a:r>
            <a:r>
              <a:rPr lang="en-US" sz="2000" dirty="0" smtClean="0">
                <a:latin typeface="Tahoma" pitchFamily="34" charset="0"/>
              </a:rPr>
              <a:t>1,05</a:t>
            </a:r>
            <a:r>
              <a:rPr lang="id-ID" sz="2000" dirty="0" smtClean="0">
                <a:latin typeface="Tahoma" pitchFamily="34" charset="0"/>
              </a:rPr>
              <a:t> </a:t>
            </a:r>
            <a:endParaRPr lang="en-US" sz="2000" dirty="0" smtClean="0">
              <a:latin typeface="Tahoma" pitchFamily="34" charset="0"/>
            </a:endParaRPr>
          </a:p>
          <a:p>
            <a:endParaRPr lang="en-US" sz="2000" dirty="0" smtClean="0">
              <a:latin typeface="Tahoma" pitchFamily="34" charset="0"/>
            </a:endParaRPr>
          </a:p>
          <a:p>
            <a:pPr eaLnBrk="1" hangingPunct="1"/>
            <a:endParaRPr lang="en-US" sz="2000" dirty="0" smtClean="0">
              <a:latin typeface="Tahoma" pitchFamily="34" charset="0"/>
            </a:endParaRPr>
          </a:p>
          <a:p>
            <a:pPr eaLnBrk="1" hangingPunct="1"/>
            <a:endParaRPr lang="en-US" sz="2000" b="1" dirty="0">
              <a:latin typeface="Tahoma" pitchFamily="34" charset="0"/>
            </a:endParaRPr>
          </a:p>
        </p:txBody>
      </p:sp>
      <p:sp>
        <p:nvSpPr>
          <p:cNvPr id="7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A5930-16AD-4572-A6BE-CB1BFC8D45EF}" type="slidenum">
              <a:rPr lang="en-US"/>
              <a:pPr/>
              <a:t>13</a:t>
            </a:fld>
            <a:endParaRPr lang="en-US"/>
          </a:p>
        </p:txBody>
      </p:sp>
      <p:sp>
        <p:nvSpPr>
          <p:cNvPr id="153602" name="Text Box 2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>
                <a:latin typeface="Tahoma" pitchFamily="34" charset="0"/>
              </a:rPr>
              <a:t> </a:t>
            </a:r>
          </a:p>
        </p:txBody>
      </p:sp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LUAS DI BAWAH KURVA NORMAL</a:t>
            </a: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2471738" y="2509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53604" name="Object 4"/>
          <p:cNvGraphicFramePr>
            <a:graphicFrameLocks noChangeAspect="1"/>
          </p:cNvGraphicFramePr>
          <p:nvPr/>
        </p:nvGraphicFramePr>
        <p:xfrm>
          <a:off x="609600" y="1905000"/>
          <a:ext cx="7924800" cy="236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r:id="rId3" imgW="4200525" imgH="1838325" progId="Excel.Sheet.8">
                  <p:embed/>
                </p:oleObj>
              </mc:Choice>
              <mc:Fallback>
                <p:oleObj r:id="rId3" imgW="4200525" imgH="1838325" progId="Excel.Shee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905000"/>
                        <a:ext cx="7924800" cy="236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609600" y="3657600"/>
            <a:ext cx="609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-3</a:t>
            </a:r>
          </a:p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-3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4191000" y="3581400"/>
            <a:ext cx="609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=x</a:t>
            </a:r>
          </a:p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Z=0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5334000" y="3657600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+1</a:t>
            </a:r>
          </a:p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+1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6553200" y="3657600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+2</a:t>
            </a:r>
          </a:p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+2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153610" name="Text Box 10"/>
          <p:cNvSpPr txBox="1">
            <a:spLocks noChangeArrowheads="1"/>
          </p:cNvSpPr>
          <p:nvPr/>
        </p:nvSpPr>
        <p:spPr bwMode="auto">
          <a:xfrm>
            <a:off x="7543800" y="36576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+3</a:t>
            </a:r>
          </a:p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+3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153611" name="Text Box 11"/>
          <p:cNvSpPr txBox="1">
            <a:spLocks noChangeArrowheads="1"/>
          </p:cNvSpPr>
          <p:nvPr/>
        </p:nvSpPr>
        <p:spPr bwMode="auto">
          <a:xfrm>
            <a:off x="1752600" y="3657600"/>
            <a:ext cx="609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-2</a:t>
            </a:r>
          </a:p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-2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153612" name="Text Box 12"/>
          <p:cNvSpPr txBox="1">
            <a:spLocks noChangeArrowheads="1"/>
          </p:cNvSpPr>
          <p:nvPr/>
        </p:nvSpPr>
        <p:spPr bwMode="auto">
          <a:xfrm>
            <a:off x="3048000" y="3657600"/>
            <a:ext cx="609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-1</a:t>
            </a:r>
          </a:p>
          <a:p>
            <a:pPr algn="ctr" eaLnBrk="1" hangingPunct="1"/>
            <a:r>
              <a:rPr lang="en-US" sz="1600">
                <a:latin typeface="Tahoma" pitchFamily="34" charset="0"/>
                <a:sym typeface="Symbol" pitchFamily="82" charset="2"/>
              </a:rPr>
              <a:t>-1</a:t>
            </a:r>
            <a:endParaRPr lang="en-US" sz="1600">
              <a:latin typeface="Tahoma" pitchFamily="34" charset="0"/>
            </a:endParaRPr>
          </a:p>
        </p:txBody>
      </p:sp>
      <p:sp>
        <p:nvSpPr>
          <p:cNvPr id="153613" name="Line 13"/>
          <p:cNvSpPr>
            <a:spLocks noChangeShapeType="1"/>
          </p:cNvSpPr>
          <p:nvPr/>
        </p:nvSpPr>
        <p:spPr bwMode="auto">
          <a:xfrm>
            <a:off x="3352800" y="27432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3614" name="Line 14"/>
          <p:cNvSpPr>
            <a:spLocks noChangeShapeType="1"/>
          </p:cNvSpPr>
          <p:nvPr/>
        </p:nvSpPr>
        <p:spPr bwMode="auto">
          <a:xfrm>
            <a:off x="2133600" y="31242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3615" name="Line 15"/>
          <p:cNvSpPr>
            <a:spLocks noChangeShapeType="1"/>
          </p:cNvSpPr>
          <p:nvPr/>
        </p:nvSpPr>
        <p:spPr bwMode="auto">
          <a:xfrm>
            <a:off x="914400" y="3352800"/>
            <a:ext cx="7162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3616" name="Text Box 16"/>
          <p:cNvSpPr txBox="1">
            <a:spLocks noChangeArrowheads="1"/>
          </p:cNvSpPr>
          <p:nvPr/>
        </p:nvSpPr>
        <p:spPr bwMode="auto">
          <a:xfrm>
            <a:off x="4191000" y="2438400"/>
            <a:ext cx="838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68,26%</a:t>
            </a:r>
          </a:p>
        </p:txBody>
      </p:sp>
      <p:sp>
        <p:nvSpPr>
          <p:cNvPr id="153617" name="Text Box 17"/>
          <p:cNvSpPr txBox="1">
            <a:spLocks noChangeArrowheads="1"/>
          </p:cNvSpPr>
          <p:nvPr/>
        </p:nvSpPr>
        <p:spPr bwMode="auto">
          <a:xfrm>
            <a:off x="4191000" y="3078163"/>
            <a:ext cx="838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99,74%</a:t>
            </a:r>
          </a:p>
        </p:txBody>
      </p:sp>
      <p:sp>
        <p:nvSpPr>
          <p:cNvPr id="153618" name="Text Box 18"/>
          <p:cNvSpPr txBox="1">
            <a:spLocks noChangeArrowheads="1"/>
          </p:cNvSpPr>
          <p:nvPr/>
        </p:nvSpPr>
        <p:spPr bwMode="auto">
          <a:xfrm>
            <a:off x="4191000" y="2743200"/>
            <a:ext cx="838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>
                <a:latin typeface="Tahoma" pitchFamily="34" charset="0"/>
              </a:rPr>
              <a:t>95,44%</a:t>
            </a:r>
          </a:p>
        </p:txBody>
      </p:sp>
      <p:sp>
        <p:nvSpPr>
          <p:cNvPr id="153619" name="Text Box 19"/>
          <p:cNvSpPr txBox="1">
            <a:spLocks noChangeArrowheads="1"/>
          </p:cNvSpPr>
          <p:nvPr/>
        </p:nvSpPr>
        <p:spPr bwMode="auto">
          <a:xfrm>
            <a:off x="685800" y="4495800"/>
            <a:ext cx="7696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76238" indent="-376238">
              <a:buFontTx/>
              <a:buChar char="•"/>
            </a:pPr>
            <a:r>
              <a:rPr lang="en-US" sz="2000" dirty="0" err="1">
                <a:latin typeface="Tahoma" pitchFamily="34" charset="0"/>
              </a:rPr>
              <a:t>Luas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antara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nilai</a:t>
            </a:r>
            <a:r>
              <a:rPr lang="en-US" sz="2000" dirty="0">
                <a:latin typeface="Tahoma" pitchFamily="34" charset="0"/>
              </a:rPr>
              <a:t> Z </a:t>
            </a:r>
            <a:r>
              <a:rPr lang="en-US" sz="2000" dirty="0" smtClean="0">
                <a:latin typeface="Tahoma" pitchFamily="34" charset="0"/>
              </a:rPr>
              <a:t>(</a:t>
            </a:r>
            <a:r>
              <a:rPr lang="en-US" sz="2000" dirty="0" smtClean="0"/>
              <a:t>–</a:t>
            </a:r>
            <a:r>
              <a:rPr lang="en-US" sz="2000" dirty="0" smtClean="0">
                <a:latin typeface="Tahoma" pitchFamily="34" charset="0"/>
              </a:rPr>
              <a:t>1&lt;Z&lt;1</a:t>
            </a:r>
            <a:r>
              <a:rPr lang="en-US" sz="2000" dirty="0">
                <a:latin typeface="Tahoma" pitchFamily="34" charset="0"/>
              </a:rPr>
              <a:t>) </a:t>
            </a:r>
            <a:r>
              <a:rPr lang="en-US" sz="2000" dirty="0" err="1">
                <a:latin typeface="Tahoma" pitchFamily="34" charset="0"/>
              </a:rPr>
              <a:t>sebesar</a:t>
            </a:r>
            <a:r>
              <a:rPr lang="en-US" sz="2000" dirty="0">
                <a:latin typeface="Tahoma" pitchFamily="34" charset="0"/>
              </a:rPr>
              <a:t> 68,26% </a:t>
            </a:r>
            <a:r>
              <a:rPr lang="en-US" sz="2000" dirty="0" err="1">
                <a:latin typeface="Tahoma" pitchFamily="34" charset="0"/>
              </a:rPr>
              <a:t>dari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jumlah</a:t>
            </a:r>
            <a:r>
              <a:rPr lang="en-US" sz="2000" dirty="0">
                <a:latin typeface="Tahoma" pitchFamily="34" charset="0"/>
              </a:rPr>
              <a:t> data.</a:t>
            </a:r>
          </a:p>
          <a:p>
            <a:pPr marL="376238" indent="-376238" eaLnBrk="1" hangingPunct="1">
              <a:buFontTx/>
              <a:buChar char="•"/>
            </a:pPr>
            <a:r>
              <a:rPr lang="en-US" sz="2000" dirty="0" err="1">
                <a:latin typeface="Tahoma" pitchFamily="34" charset="0"/>
              </a:rPr>
              <a:t>Berapa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luas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antara</a:t>
            </a:r>
            <a:r>
              <a:rPr lang="en-US" sz="2000" dirty="0">
                <a:latin typeface="Tahoma" pitchFamily="34" charset="0"/>
              </a:rPr>
              <a:t> Z </a:t>
            </a:r>
            <a:r>
              <a:rPr lang="en-US" sz="2000" dirty="0" err="1">
                <a:latin typeface="Tahoma" pitchFamily="34" charset="0"/>
              </a:rPr>
              <a:t>antara</a:t>
            </a:r>
            <a:r>
              <a:rPr lang="en-US" sz="2000" dirty="0">
                <a:latin typeface="Tahoma" pitchFamily="34" charset="0"/>
              </a:rPr>
              <a:t> 0 </a:t>
            </a:r>
            <a:r>
              <a:rPr lang="en-US" sz="2000" dirty="0" err="1">
                <a:latin typeface="Tahoma" pitchFamily="34" charset="0"/>
              </a:rPr>
              <a:t>dan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sampai</a:t>
            </a:r>
            <a:r>
              <a:rPr lang="en-US" sz="2000" dirty="0">
                <a:latin typeface="Tahoma" pitchFamily="34" charset="0"/>
              </a:rPr>
              <a:t> Z = 0,76 </a:t>
            </a:r>
            <a:r>
              <a:rPr lang="en-US" sz="2000" dirty="0" err="1">
                <a:latin typeface="Tahoma" pitchFamily="34" charset="0"/>
              </a:rPr>
              <a:t>atau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biasa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dituis</a:t>
            </a:r>
            <a:r>
              <a:rPr lang="en-US" sz="2000" dirty="0">
                <a:latin typeface="Tahoma" pitchFamily="34" charset="0"/>
              </a:rPr>
              <a:t> P(0&lt;Z&lt;0,76)?</a:t>
            </a:r>
          </a:p>
          <a:p>
            <a:pPr marL="376238" indent="-376238" eaLnBrk="1" hangingPunct="1">
              <a:buFontTx/>
              <a:buChar char="•"/>
            </a:pPr>
            <a:r>
              <a:rPr lang="en-US" sz="2000" dirty="0" err="1">
                <a:latin typeface="Tahoma" pitchFamily="34" charset="0"/>
              </a:rPr>
              <a:t>Dapat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dicari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dari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tabel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luas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bawah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kurva</a:t>
            </a:r>
            <a:r>
              <a:rPr lang="en-US" sz="2000" dirty="0">
                <a:latin typeface="Tahoma" pitchFamily="34" charset="0"/>
              </a:rPr>
              <a:t> normal. </a:t>
            </a:r>
            <a:r>
              <a:rPr lang="en-US" sz="2000" dirty="0" err="1">
                <a:latin typeface="Tahoma" pitchFamily="34" charset="0"/>
              </a:rPr>
              <a:t>Nilainya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dihasilkan</a:t>
            </a:r>
            <a:r>
              <a:rPr lang="en-US" sz="2000" dirty="0">
                <a:latin typeface="Tahoma" pitchFamily="34" charset="0"/>
              </a:rPr>
              <a:t> = 0,2764</a:t>
            </a:r>
          </a:p>
        </p:txBody>
      </p:sp>
      <p:sp>
        <p:nvSpPr>
          <p:cNvPr id="22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9F3-44BF-44AC-9A98-E9485F37E222}" type="slidenum">
              <a:rPr lang="en-US"/>
              <a:pPr/>
              <a:t>14</a:t>
            </a:fld>
            <a:endParaRPr 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5162" y="457200"/>
            <a:ext cx="7793038" cy="541338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OUTLINE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914400" y="1911350"/>
            <a:ext cx="7467600" cy="4337050"/>
            <a:chOff x="528" y="1200"/>
            <a:chExt cx="4704" cy="2732"/>
          </a:xfrm>
        </p:grpSpPr>
        <p:sp>
          <p:nvSpPr>
            <p:cNvPr id="184324" name="Text Box 4"/>
            <p:cNvSpPr txBox="1">
              <a:spLocks noChangeArrowheads="1"/>
            </p:cNvSpPr>
            <p:nvPr/>
          </p:nvSpPr>
          <p:spPr bwMode="auto">
            <a:xfrm>
              <a:off x="912" y="1200"/>
              <a:ext cx="4320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en-US" sz="2000" b="1">
                  <a:latin typeface="Tahoma" pitchFamily="34" charset="0"/>
                </a:rPr>
                <a:t>BAGIAN  II  Probabilitas dan Teori Keputusan</a:t>
              </a:r>
              <a:r>
                <a:rPr lang="en-US" b="1">
                  <a:latin typeface="Tahoma" pitchFamily="34" charset="0"/>
                </a:rPr>
                <a:t> </a:t>
              </a:r>
            </a:p>
          </p:txBody>
        </p:sp>
        <p:sp>
          <p:nvSpPr>
            <p:cNvPr id="184325" name="Text Box 5"/>
            <p:cNvSpPr txBox="1">
              <a:spLocks noChangeArrowheads="1"/>
            </p:cNvSpPr>
            <p:nvPr/>
          </p:nvSpPr>
          <p:spPr bwMode="auto">
            <a:xfrm>
              <a:off x="912" y="1584"/>
              <a:ext cx="2016" cy="4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Konsep-konsep Dasar Probabilitas</a:t>
              </a:r>
            </a:p>
          </p:txBody>
        </p:sp>
        <p:sp>
          <p:nvSpPr>
            <p:cNvPr id="184326" name="Text Box 6"/>
            <p:cNvSpPr txBox="1">
              <a:spLocks noChangeArrowheads="1"/>
            </p:cNvSpPr>
            <p:nvPr/>
          </p:nvSpPr>
          <p:spPr bwMode="auto">
            <a:xfrm>
              <a:off x="912" y="2160"/>
              <a:ext cx="2016" cy="4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Distribusi Probabilitas Diskret</a:t>
              </a:r>
            </a:p>
          </p:txBody>
        </p:sp>
        <p:sp>
          <p:nvSpPr>
            <p:cNvPr id="184327" name="Text Box 7"/>
            <p:cNvSpPr txBox="1">
              <a:spLocks noChangeArrowheads="1"/>
            </p:cNvSpPr>
            <p:nvPr/>
          </p:nvSpPr>
          <p:spPr bwMode="auto">
            <a:xfrm>
              <a:off x="912" y="2784"/>
              <a:ext cx="2016" cy="43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1">
                  <a:latin typeface="Tahoma" pitchFamily="34" charset="0"/>
                </a:rPr>
                <a:t>Distribusi Normal</a:t>
              </a:r>
            </a:p>
          </p:txBody>
        </p:sp>
        <p:sp>
          <p:nvSpPr>
            <p:cNvPr id="184328" name="Text Box 8"/>
            <p:cNvSpPr txBox="1">
              <a:spLocks noChangeArrowheads="1"/>
            </p:cNvSpPr>
            <p:nvPr/>
          </p:nvSpPr>
          <p:spPr bwMode="auto">
            <a:xfrm>
              <a:off x="912" y="3360"/>
              <a:ext cx="2016" cy="2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Teori Keputusan</a:t>
              </a:r>
            </a:p>
          </p:txBody>
        </p:sp>
        <p:sp>
          <p:nvSpPr>
            <p:cNvPr id="184329" name="Freeform 9"/>
            <p:cNvSpPr>
              <a:spLocks/>
            </p:cNvSpPr>
            <p:nvPr/>
          </p:nvSpPr>
          <p:spPr bwMode="auto">
            <a:xfrm>
              <a:off x="528" y="1344"/>
              <a:ext cx="384" cy="2208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0" y="0"/>
                </a:cxn>
                <a:cxn ang="0">
                  <a:pos x="0" y="3420"/>
                </a:cxn>
                <a:cxn ang="0">
                  <a:pos x="720" y="3420"/>
                </a:cxn>
              </a:cxnLst>
              <a:rect l="0" t="0" r="r" b="b"/>
              <a:pathLst>
                <a:path w="720" h="3420">
                  <a:moveTo>
                    <a:pt x="720" y="0"/>
                  </a:moveTo>
                  <a:lnTo>
                    <a:pt x="0" y="0"/>
                  </a:lnTo>
                  <a:lnTo>
                    <a:pt x="0" y="3420"/>
                  </a:lnTo>
                  <a:lnTo>
                    <a:pt x="720" y="34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30" name="Line 10"/>
            <p:cNvSpPr>
              <a:spLocks noChangeShapeType="1"/>
            </p:cNvSpPr>
            <p:nvPr/>
          </p:nvSpPr>
          <p:spPr bwMode="auto">
            <a:xfrm>
              <a:off x="528" y="1776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31" name="Line 11"/>
            <p:cNvSpPr>
              <a:spLocks noChangeShapeType="1"/>
            </p:cNvSpPr>
            <p:nvPr/>
          </p:nvSpPr>
          <p:spPr bwMode="auto">
            <a:xfrm>
              <a:off x="528" y="2975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32" name="Freeform 12"/>
            <p:cNvSpPr>
              <a:spLocks/>
            </p:cNvSpPr>
            <p:nvPr/>
          </p:nvSpPr>
          <p:spPr bwMode="auto">
            <a:xfrm>
              <a:off x="3210" y="1824"/>
              <a:ext cx="246" cy="1901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0" y="0"/>
                </a:cxn>
                <a:cxn ang="0">
                  <a:pos x="0" y="3060"/>
                </a:cxn>
                <a:cxn ang="0">
                  <a:pos x="720" y="3060"/>
                </a:cxn>
              </a:cxnLst>
              <a:rect l="0" t="0" r="r" b="b"/>
              <a:pathLst>
                <a:path w="720" h="3060">
                  <a:moveTo>
                    <a:pt x="720" y="0"/>
                  </a:moveTo>
                  <a:lnTo>
                    <a:pt x="0" y="0"/>
                  </a:lnTo>
                  <a:lnTo>
                    <a:pt x="0" y="3060"/>
                  </a:lnTo>
                  <a:lnTo>
                    <a:pt x="720" y="30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33" name="Line 13"/>
            <p:cNvSpPr>
              <a:spLocks noChangeShapeType="1"/>
            </p:cNvSpPr>
            <p:nvPr/>
          </p:nvSpPr>
          <p:spPr bwMode="auto">
            <a:xfrm>
              <a:off x="3210" y="2256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34" name="Line 14"/>
            <p:cNvSpPr>
              <a:spLocks noChangeShapeType="1"/>
            </p:cNvSpPr>
            <p:nvPr/>
          </p:nvSpPr>
          <p:spPr bwMode="auto">
            <a:xfrm>
              <a:off x="3210" y="3251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35" name="Line 15"/>
            <p:cNvSpPr>
              <a:spLocks noChangeShapeType="1"/>
            </p:cNvSpPr>
            <p:nvPr/>
          </p:nvSpPr>
          <p:spPr bwMode="auto">
            <a:xfrm>
              <a:off x="3210" y="2784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36" name="Text Box 16"/>
            <p:cNvSpPr txBox="1">
              <a:spLocks noChangeArrowheads="1"/>
            </p:cNvSpPr>
            <p:nvPr/>
          </p:nvSpPr>
          <p:spPr bwMode="auto">
            <a:xfrm>
              <a:off x="3456" y="1584"/>
              <a:ext cx="1776" cy="43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 Pengertian dan Karakteristik Distribusi Probabilitas Normal</a:t>
              </a:r>
            </a:p>
          </p:txBody>
        </p:sp>
        <p:sp>
          <p:nvSpPr>
            <p:cNvPr id="184337" name="Text Box 17"/>
            <p:cNvSpPr txBox="1">
              <a:spLocks noChangeArrowheads="1"/>
            </p:cNvSpPr>
            <p:nvPr/>
          </p:nvSpPr>
          <p:spPr bwMode="auto">
            <a:xfrm>
              <a:off x="3456" y="2064"/>
              <a:ext cx="1776" cy="35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Distribusi Probabilitas Normal Standar</a:t>
              </a:r>
            </a:p>
          </p:txBody>
        </p:sp>
        <p:sp>
          <p:nvSpPr>
            <p:cNvPr id="184338" name="Text Box 18"/>
            <p:cNvSpPr txBox="1">
              <a:spLocks noChangeArrowheads="1"/>
            </p:cNvSpPr>
            <p:nvPr/>
          </p:nvSpPr>
          <p:spPr bwMode="auto">
            <a:xfrm>
              <a:off x="3454" y="2544"/>
              <a:ext cx="1776" cy="43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Penerapan Distribusi Probabilitas Normal Standar</a:t>
              </a:r>
            </a:p>
          </p:txBody>
        </p:sp>
        <p:sp>
          <p:nvSpPr>
            <p:cNvPr id="184339" name="Text Box 19"/>
            <p:cNvSpPr txBox="1">
              <a:spLocks noChangeArrowheads="1"/>
            </p:cNvSpPr>
            <p:nvPr/>
          </p:nvSpPr>
          <p:spPr bwMode="auto">
            <a:xfrm>
              <a:off x="3456" y="3024"/>
              <a:ext cx="1776" cy="3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Pendekatan Normal Terhadap Binomial</a:t>
              </a:r>
            </a:p>
          </p:txBody>
        </p:sp>
        <p:sp>
          <p:nvSpPr>
            <p:cNvPr id="184340" name="Text Box 20"/>
            <p:cNvSpPr txBox="1">
              <a:spLocks noChangeArrowheads="1"/>
            </p:cNvSpPr>
            <p:nvPr/>
          </p:nvSpPr>
          <p:spPr bwMode="auto">
            <a:xfrm>
              <a:off x="3456" y="3504"/>
              <a:ext cx="1776" cy="4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Menggunakan MS Excel untuk Distribusi Probabilitas</a:t>
              </a:r>
            </a:p>
          </p:txBody>
        </p:sp>
        <p:sp>
          <p:nvSpPr>
            <p:cNvPr id="184341" name="Line 21"/>
            <p:cNvSpPr>
              <a:spLocks noChangeShapeType="1"/>
            </p:cNvSpPr>
            <p:nvPr/>
          </p:nvSpPr>
          <p:spPr bwMode="auto">
            <a:xfrm flipV="1">
              <a:off x="2928" y="29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342" name="Line 22"/>
            <p:cNvSpPr>
              <a:spLocks noChangeShapeType="1"/>
            </p:cNvSpPr>
            <p:nvPr/>
          </p:nvSpPr>
          <p:spPr bwMode="auto">
            <a:xfrm>
              <a:off x="528" y="2399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202FA-06F3-4F87-BBB0-F0BE13175D56}" type="slidenum">
              <a:rPr lang="en-US"/>
              <a:pPr/>
              <a:t>15</a:t>
            </a:fld>
            <a:endParaRPr lang="en-US"/>
          </a:p>
        </p:txBody>
      </p:sp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PENERAPAN KURVA NORMAL</a:t>
            </a:r>
          </a:p>
        </p:txBody>
      </p:sp>
      <p:sp>
        <p:nvSpPr>
          <p:cNvPr id="154654" name="Text Box 30"/>
          <p:cNvSpPr txBox="1">
            <a:spLocks noChangeArrowheads="1"/>
          </p:cNvSpPr>
          <p:nvPr/>
        </p:nvSpPr>
        <p:spPr bwMode="auto">
          <a:xfrm>
            <a:off x="762000" y="2057400"/>
            <a:ext cx="8153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dirty="0" err="1">
                <a:latin typeface="Tahoma" pitchFamily="34" charset="0"/>
                <a:cs typeface="Arial" charset="0"/>
              </a:rPr>
              <a:t>Contoh</a:t>
            </a:r>
            <a:r>
              <a:rPr lang="en-US" sz="2000" dirty="0">
                <a:latin typeface="Tahoma" pitchFamily="34" charset="0"/>
                <a:cs typeface="Arial" charset="0"/>
              </a:rPr>
              <a:t> </a:t>
            </a:r>
            <a:r>
              <a:rPr lang="en-US" sz="2000" dirty="0" err="1">
                <a:latin typeface="Tahoma" pitchFamily="34" charset="0"/>
                <a:cs typeface="Arial" charset="0"/>
              </a:rPr>
              <a:t>Soal</a:t>
            </a:r>
            <a:r>
              <a:rPr lang="en-US" sz="2000" dirty="0">
                <a:latin typeface="Tahoma" pitchFamily="34" charset="0"/>
                <a:cs typeface="Arial" charset="0"/>
              </a:rPr>
              <a:t>:</a:t>
            </a:r>
          </a:p>
          <a:p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PT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Gunung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Sari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mengklaim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rata-rata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berat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buah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mangga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mutu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“B”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350 gram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deviasi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50 gram.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Bila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berat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mangga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mengikuti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distribusi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normal,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berapa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probabilitas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berat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buah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mangga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mencapai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kurang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250 gram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sehingga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diprotes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konsumennya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  <p:pic>
        <p:nvPicPr>
          <p:cNvPr id="26627" name="Picture 3" descr="D:\Statistika 1\Contoh 9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725317"/>
            <a:ext cx="4343400" cy="2675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4ECE3-2992-4E55-B5F3-A2D2A940CA0A}" type="slidenum">
              <a:rPr lang="en-US"/>
              <a:pPr/>
              <a:t>16</a:t>
            </a:fld>
            <a:endParaRPr lang="en-US"/>
          </a:p>
        </p:txBody>
      </p:sp>
      <p:sp>
        <p:nvSpPr>
          <p:cNvPr id="162820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772400" cy="4114800"/>
          </a:xfrm>
          <a:noFill/>
          <a:ln/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Jawab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Transformasi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nilai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z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P(x &lt;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250); 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P(x = 250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) = (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250 – 350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)/50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 –2,00 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Jadi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P(x&lt;250)=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P(z &lt;–2,00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algn="just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Lihat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tabel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luas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bawah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kurva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normal</a:t>
            </a:r>
          </a:p>
          <a:p>
            <a:pPr algn="just">
              <a:spcBef>
                <a:spcPct val="50000"/>
              </a:spcBef>
              <a:buClrTx/>
              <a:buSzTx/>
              <a:buNone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P(z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&lt;–2,00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)=0,4772 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Luas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sebelah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kiri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nilai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tengah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0,5.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sebab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nilai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daerah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diarsir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menjadi 0,5 – 0,4772 = 0,0228. Jadi, probabilitas di bawah 250 gram adalah 0,0228 (2,28%). </a:t>
            </a:r>
            <a:r>
              <a:rPr lang="sv-S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 kata lain probabilitas diprotes konsumen karena berat buah mangga kurang dari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250 gram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2,28%.</a:t>
            </a:r>
            <a:endParaRPr lang="en-US" sz="1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2826" name="Text Box 10"/>
          <p:cNvSpPr txBox="1">
            <a:spLocks noChangeArrowheads="1"/>
          </p:cNvSpPr>
          <p:nvPr/>
        </p:nvSpPr>
        <p:spPr bwMode="auto">
          <a:xfrm>
            <a:off x="762000" y="15240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  <a:latin typeface="Tahoma" pitchFamily="34" charset="0"/>
              </a:rPr>
              <a:t>PENERAPAN KURVA NORMAL</a:t>
            </a:r>
            <a:endParaRPr lang="en-US" sz="2800" b="1" dirty="0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6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32A35-8A35-43CA-ADA3-25DB182DFFF1}" type="slidenum">
              <a:rPr lang="en-US"/>
              <a:pPr/>
              <a:t>17</a:t>
            </a:fld>
            <a:endParaRPr lang="en-US"/>
          </a:p>
        </p:txBody>
      </p:sp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>
                <a:latin typeface="Tahoma" pitchFamily="34" charset="0"/>
              </a:rPr>
              <a:t> 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PENERAPAN KURVA NORMAL</a:t>
            </a:r>
            <a:endParaRPr lang="en-US" sz="2800" b="1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914400" y="1905000"/>
            <a:ext cx="7924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dirty="0" err="1">
                <a:latin typeface="Tahoma" pitchFamily="34" charset="0"/>
                <a:cs typeface="Arial" charset="0"/>
              </a:rPr>
              <a:t>Contoh</a:t>
            </a:r>
            <a:r>
              <a:rPr lang="en-US" sz="2000" dirty="0">
                <a:latin typeface="Tahoma" pitchFamily="34" charset="0"/>
                <a:cs typeface="Arial" charset="0"/>
              </a:rPr>
              <a:t> </a:t>
            </a:r>
            <a:r>
              <a:rPr lang="en-US" sz="2000" dirty="0" err="1">
                <a:latin typeface="Tahoma" pitchFamily="34" charset="0"/>
                <a:cs typeface="Arial" charset="0"/>
              </a:rPr>
              <a:t>Soal</a:t>
            </a:r>
            <a:r>
              <a:rPr lang="en-US" sz="2000" dirty="0">
                <a:latin typeface="Tahoma" pitchFamily="34" charset="0"/>
                <a:cs typeface="Arial" charset="0"/>
              </a:rPr>
              <a:t>:</a:t>
            </a:r>
          </a:p>
          <a:p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PT Work Electric yang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berkantor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pusat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Bandung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memproduksi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bohlam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lampu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Bohlam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diproduksi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hidup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hingga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900 jam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deviasi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50 jam.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kepentingan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promosi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PT Work Electric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ingin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mengetahui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probabilitas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keyakinan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bohlam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lampunya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hidup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kisaran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antara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800–1.000 jam.</a:t>
            </a:r>
            <a:r>
              <a:rPr lang="en-US" b="1" dirty="0" smtClean="0">
                <a:latin typeface="Tahoma" pitchFamily="34" charset="0"/>
              </a:rPr>
              <a:t> </a:t>
            </a:r>
            <a:endParaRPr lang="en-US" b="1" dirty="0">
              <a:latin typeface="Tahoma" pitchFamily="34" charset="0"/>
            </a:endParaRPr>
          </a:p>
        </p:txBody>
      </p:sp>
      <p:sp>
        <p:nvSpPr>
          <p:cNvPr id="155655" name="Rectangle 7"/>
          <p:cNvSpPr>
            <a:spLocks noChangeArrowheads="1"/>
          </p:cNvSpPr>
          <p:nvPr/>
        </p:nvSpPr>
        <p:spPr bwMode="auto">
          <a:xfrm>
            <a:off x="3595688" y="2828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  <p:pic>
        <p:nvPicPr>
          <p:cNvPr id="27651" name="Picture 3" descr="D:\Statistika 1\Contoh 9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6228" y="3886200"/>
            <a:ext cx="4010772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AA558-6E86-4248-80B1-8371A91D5646}" type="slidenum">
              <a:rPr lang="en-US"/>
              <a:pPr/>
              <a:t>18</a:t>
            </a:fld>
            <a:endParaRPr lang="en-US"/>
          </a:p>
        </p:txBody>
      </p:sp>
      <p:sp>
        <p:nvSpPr>
          <p:cNvPr id="163844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534400" cy="4267200"/>
          </a:xfrm>
          <a:noFill/>
          <a:ln/>
        </p:spPr>
        <p:txBody>
          <a:bodyPr>
            <a:normAutofit/>
          </a:bodyPr>
          <a:lstStyle/>
          <a:p>
            <a:pPr marL="376238" indent="-376238">
              <a:lnSpc>
                <a:spcPct val="6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900" dirty="0" err="1">
                <a:cs typeface="Arial" charset="0"/>
              </a:rPr>
              <a:t>Jawab</a:t>
            </a:r>
            <a:r>
              <a:rPr lang="en-US" sz="1900" dirty="0">
                <a:cs typeface="Arial" charset="0"/>
              </a:rPr>
              <a:t>:</a:t>
            </a:r>
          </a:p>
          <a:p>
            <a:pPr marL="376238" indent="-376238">
              <a:lnSpc>
                <a:spcPct val="6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900" dirty="0">
                <a:cs typeface="Arial" charset="0"/>
              </a:rPr>
              <a:t>P(800&lt;X&lt;1.000)?</a:t>
            </a:r>
          </a:p>
          <a:p>
            <a:pPr marL="376238" indent="-376238">
              <a:lnSpc>
                <a:spcPct val="65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Hitung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nilai</a:t>
            </a:r>
            <a:r>
              <a:rPr lang="en-US" sz="1900" dirty="0">
                <a:cs typeface="Arial" charset="0"/>
              </a:rPr>
              <a:t> Z</a:t>
            </a:r>
          </a:p>
          <a:p>
            <a:pPr marL="376238" indent="-376238">
              <a:lnSpc>
                <a:spcPct val="65000"/>
              </a:lnSpc>
              <a:spcBef>
                <a:spcPct val="50000"/>
              </a:spcBef>
              <a:buClrTx/>
              <a:buSzTx/>
              <a:buNone/>
            </a:pPr>
            <a:r>
              <a:rPr lang="en-US" sz="1900" dirty="0">
                <a:cs typeface="Arial" charset="0"/>
              </a:rPr>
              <a:t>	Z1 = (</a:t>
            </a:r>
            <a:r>
              <a:rPr lang="en-US" sz="1900" dirty="0" smtClean="0">
                <a:cs typeface="Arial" charset="0"/>
              </a:rPr>
              <a:t>800 </a:t>
            </a:r>
            <a:r>
              <a:rPr lang="en-US" sz="2000" dirty="0" smtClean="0"/>
              <a:t>– </a:t>
            </a:r>
            <a:r>
              <a:rPr lang="en-US" sz="1900" dirty="0" smtClean="0">
                <a:cs typeface="Arial" charset="0"/>
              </a:rPr>
              <a:t>900</a:t>
            </a:r>
            <a:r>
              <a:rPr lang="en-US" sz="1900" dirty="0">
                <a:cs typeface="Arial" charset="0"/>
              </a:rPr>
              <a:t>)/50 = </a:t>
            </a:r>
            <a:r>
              <a:rPr lang="en-US" sz="2000" dirty="0" smtClean="0"/>
              <a:t>–</a:t>
            </a:r>
            <a:r>
              <a:rPr lang="en-US" sz="1900" dirty="0" smtClean="0">
                <a:cs typeface="Arial" charset="0"/>
              </a:rPr>
              <a:t>2,00</a:t>
            </a:r>
            <a:r>
              <a:rPr lang="en-US" sz="1900" dirty="0">
                <a:cs typeface="Arial" charset="0"/>
              </a:rPr>
              <a:t>; </a:t>
            </a:r>
          </a:p>
          <a:p>
            <a:pPr marL="376238" indent="-376238">
              <a:lnSpc>
                <a:spcPct val="65000"/>
              </a:lnSpc>
              <a:spcBef>
                <a:spcPct val="50000"/>
              </a:spcBef>
              <a:buClrTx/>
              <a:buSzTx/>
              <a:buNone/>
            </a:pPr>
            <a:r>
              <a:rPr lang="en-US" sz="1900" dirty="0">
                <a:cs typeface="Arial" charset="0"/>
              </a:rPr>
              <a:t>	Z2 = (</a:t>
            </a:r>
            <a:r>
              <a:rPr lang="en-US" sz="1900" dirty="0" smtClean="0">
                <a:cs typeface="Arial" charset="0"/>
              </a:rPr>
              <a:t>1.000 </a:t>
            </a:r>
            <a:r>
              <a:rPr lang="en-US" sz="2000" dirty="0" smtClean="0"/>
              <a:t>– </a:t>
            </a:r>
            <a:r>
              <a:rPr lang="en-US" sz="1900" dirty="0" smtClean="0">
                <a:cs typeface="Arial" charset="0"/>
              </a:rPr>
              <a:t>900</a:t>
            </a:r>
            <a:r>
              <a:rPr lang="en-US" sz="1900" dirty="0">
                <a:cs typeface="Arial" charset="0"/>
              </a:rPr>
              <a:t>)/50 = 2,00</a:t>
            </a:r>
          </a:p>
          <a:p>
            <a:pPr marL="376238" indent="-376238">
              <a:lnSpc>
                <a:spcPct val="65000"/>
              </a:lnSpc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sz="1900" dirty="0">
                <a:cs typeface="Times New Roman" pitchFamily="18" charset="0"/>
              </a:rPr>
              <a:t> </a:t>
            </a:r>
            <a:r>
              <a:rPr lang="en-US" sz="1900" dirty="0" err="1">
                <a:cs typeface="Arial" charset="0"/>
              </a:rPr>
              <a:t>Jadi</a:t>
            </a:r>
            <a:r>
              <a:rPr lang="en-US" sz="1900" dirty="0">
                <a:cs typeface="Arial" charset="0"/>
              </a:rPr>
              <a:t>: P(800&lt;X&lt;1.000) =P</a:t>
            </a:r>
            <a:r>
              <a:rPr lang="en-US" sz="1900" dirty="0" smtClean="0">
                <a:cs typeface="Arial" charset="0"/>
              </a:rPr>
              <a:t>(</a:t>
            </a:r>
            <a:r>
              <a:rPr lang="en-US" sz="2000" dirty="0" smtClean="0"/>
              <a:t>–</a:t>
            </a:r>
            <a:r>
              <a:rPr lang="en-US" sz="1900" dirty="0" smtClean="0">
                <a:cs typeface="Arial" charset="0"/>
              </a:rPr>
              <a:t>2,00&lt;Z&lt;2,00</a:t>
            </a:r>
            <a:r>
              <a:rPr lang="en-US" sz="1900" dirty="0">
                <a:cs typeface="Arial" charset="0"/>
              </a:rPr>
              <a:t>); </a:t>
            </a:r>
          </a:p>
          <a:p>
            <a:pPr marL="376238" indent="-376238">
              <a:lnSpc>
                <a:spcPct val="65000"/>
              </a:lnSpc>
              <a:spcBef>
                <a:spcPct val="50000"/>
              </a:spcBef>
              <a:buClrTx/>
              <a:buSzTx/>
              <a:buNone/>
            </a:pPr>
            <a:r>
              <a:rPr lang="en-US" sz="1900" dirty="0">
                <a:cs typeface="Arial" charset="0"/>
              </a:rPr>
              <a:t>	P</a:t>
            </a:r>
            <a:r>
              <a:rPr lang="en-US" sz="1900" dirty="0" smtClean="0">
                <a:cs typeface="Arial" charset="0"/>
              </a:rPr>
              <a:t>(</a:t>
            </a:r>
            <a:r>
              <a:rPr lang="en-US" sz="2000" dirty="0" smtClean="0"/>
              <a:t>–</a:t>
            </a:r>
            <a:r>
              <a:rPr lang="en-US" sz="1900" dirty="0" smtClean="0">
                <a:cs typeface="Arial" charset="0"/>
              </a:rPr>
              <a:t>2,00&lt;Z</a:t>
            </a:r>
            <a:r>
              <a:rPr lang="en-US" sz="1900" dirty="0">
                <a:cs typeface="Arial" charset="0"/>
              </a:rPr>
              <a:t>) = 0,4772 </a:t>
            </a:r>
            <a:r>
              <a:rPr lang="en-US" sz="1900" dirty="0" err="1">
                <a:cs typeface="Arial" charset="0"/>
              </a:rPr>
              <a:t>dan</a:t>
            </a:r>
            <a:r>
              <a:rPr lang="en-US" sz="1900" dirty="0">
                <a:cs typeface="Arial" charset="0"/>
              </a:rPr>
              <a:t>  P(Z&gt;2,00)  = 0,4772</a:t>
            </a:r>
            <a:r>
              <a:rPr lang="en-US" sz="1900" dirty="0"/>
              <a:t> </a:t>
            </a:r>
            <a:r>
              <a:rPr lang="id-ID" sz="1900" dirty="0" smtClean="0"/>
              <a:t> </a:t>
            </a:r>
          </a:p>
          <a:p>
            <a:pPr marL="376238" indent="-376238">
              <a:lnSpc>
                <a:spcPct val="65000"/>
              </a:lnSpc>
              <a:spcBef>
                <a:spcPct val="50000"/>
              </a:spcBef>
              <a:buClrTx/>
              <a:buSzTx/>
              <a:buNone/>
            </a:pPr>
            <a:r>
              <a:rPr lang="en-US" sz="1900" dirty="0">
                <a:cs typeface="Arial" charset="0"/>
              </a:rPr>
              <a:t>	</a:t>
            </a:r>
            <a:r>
              <a:rPr lang="en-US" sz="1900" dirty="0" err="1">
                <a:cs typeface="Arial" charset="0"/>
              </a:rPr>
              <a:t>Sehingga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luas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daerah</a:t>
            </a:r>
            <a:r>
              <a:rPr lang="en-US" sz="1900" dirty="0">
                <a:cs typeface="Arial" charset="0"/>
              </a:rPr>
              <a:t> yang </a:t>
            </a:r>
            <a:r>
              <a:rPr lang="en-US" sz="1900" dirty="0" err="1">
                <a:cs typeface="Arial" charset="0"/>
              </a:rPr>
              <a:t>diarsir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adalah</a:t>
            </a:r>
            <a:r>
              <a:rPr lang="en-US" sz="1900" dirty="0">
                <a:cs typeface="Arial" charset="0"/>
              </a:rPr>
              <a:t> = 0,4772+0,4772= 0,9544. </a:t>
            </a:r>
            <a:r>
              <a:rPr lang="en-US" sz="1900" dirty="0" err="1">
                <a:cs typeface="Arial" charset="0"/>
              </a:rPr>
              <a:t>Jadi</a:t>
            </a:r>
            <a:r>
              <a:rPr lang="en-US" sz="1900" dirty="0">
                <a:cs typeface="Arial" charset="0"/>
              </a:rPr>
              <a:t> P(800&lt;X&lt;1.000) = P</a:t>
            </a:r>
            <a:r>
              <a:rPr lang="en-US" sz="1900" dirty="0" smtClean="0">
                <a:cs typeface="Arial" charset="0"/>
              </a:rPr>
              <a:t>(</a:t>
            </a:r>
            <a:r>
              <a:rPr lang="en-US" sz="2000" dirty="0" smtClean="0"/>
              <a:t>–</a:t>
            </a:r>
            <a:r>
              <a:rPr lang="en-US" sz="1900" dirty="0" smtClean="0">
                <a:cs typeface="Arial" charset="0"/>
              </a:rPr>
              <a:t>2,00 </a:t>
            </a:r>
            <a:r>
              <a:rPr lang="en-US" sz="1900" dirty="0">
                <a:cs typeface="Arial" charset="0"/>
              </a:rPr>
              <a:t>&lt; Z&lt;2,00) = 0,9544. </a:t>
            </a:r>
          </a:p>
          <a:p>
            <a:pPr marL="376238" indent="-376238" algn="just">
              <a:spcBef>
                <a:spcPct val="50000"/>
              </a:spcBef>
              <a:buClrTx/>
              <a:buSzTx/>
              <a:buNone/>
            </a:pPr>
            <a:r>
              <a:rPr lang="en-US" sz="1900" dirty="0">
                <a:cs typeface="Arial" charset="0"/>
              </a:rPr>
              <a:t>	</a:t>
            </a:r>
            <a:r>
              <a:rPr lang="en-US" sz="1900" dirty="0" err="1" smtClean="0">
                <a:cs typeface="Arial" charset="0"/>
              </a:rPr>
              <a:t>Jadi</a:t>
            </a:r>
            <a:r>
              <a:rPr lang="en-US" sz="1900" dirty="0" smtClean="0">
                <a:cs typeface="Arial" charset="0"/>
              </a:rPr>
              <a:t>, </a:t>
            </a:r>
            <a:r>
              <a:rPr lang="en-US" sz="1900" dirty="0">
                <a:cs typeface="Arial" charset="0"/>
              </a:rPr>
              <a:t>95,44% </a:t>
            </a:r>
            <a:r>
              <a:rPr lang="en-US" sz="1900" dirty="0" err="1">
                <a:cs typeface="Arial" charset="0"/>
              </a:rPr>
              <a:t>produksi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berada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pada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kisaran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smtClean="0">
                <a:cs typeface="Arial" charset="0"/>
              </a:rPr>
              <a:t>800 </a:t>
            </a:r>
            <a:r>
              <a:rPr lang="en-US" sz="2000" dirty="0" smtClean="0"/>
              <a:t>– </a:t>
            </a:r>
            <a:r>
              <a:rPr lang="en-US" sz="1900" dirty="0" smtClean="0">
                <a:cs typeface="Arial" charset="0"/>
              </a:rPr>
              <a:t>1.000 </a:t>
            </a:r>
            <a:r>
              <a:rPr lang="en-US" sz="1900" dirty="0">
                <a:cs typeface="Arial" charset="0"/>
              </a:rPr>
              <a:t>jam. </a:t>
            </a:r>
            <a:r>
              <a:rPr lang="en-US" sz="1900" dirty="0" err="1">
                <a:cs typeface="Arial" charset="0"/>
              </a:rPr>
              <a:t>Jadi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jika</a:t>
            </a:r>
            <a:r>
              <a:rPr lang="en-US" sz="1900" dirty="0">
                <a:cs typeface="Arial" charset="0"/>
              </a:rPr>
              <a:t> PT Work Electric </a:t>
            </a:r>
            <a:r>
              <a:rPr lang="en-US" sz="1900" dirty="0" err="1">
                <a:cs typeface="Arial" charset="0"/>
              </a:rPr>
              <a:t>mengklaim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bahwa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lampu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bohlamnya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menyala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smtClean="0">
                <a:cs typeface="Arial" charset="0"/>
              </a:rPr>
              <a:t>800 </a:t>
            </a:r>
            <a:r>
              <a:rPr lang="en-US" sz="2000" dirty="0" smtClean="0"/>
              <a:t>– </a:t>
            </a:r>
            <a:r>
              <a:rPr lang="en-US" sz="1900" dirty="0" smtClean="0">
                <a:cs typeface="Arial" charset="0"/>
              </a:rPr>
              <a:t>1.000 </a:t>
            </a:r>
            <a:r>
              <a:rPr lang="en-US" sz="1900" dirty="0">
                <a:cs typeface="Arial" charset="0"/>
              </a:rPr>
              <a:t>jam, </a:t>
            </a:r>
            <a:r>
              <a:rPr lang="en-US" sz="1900" dirty="0" err="1">
                <a:cs typeface="Arial" charset="0"/>
              </a:rPr>
              <a:t>mempunyai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probabilitas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benar</a:t>
            </a:r>
            <a:r>
              <a:rPr lang="en-US" sz="1900" dirty="0">
                <a:cs typeface="Arial" charset="0"/>
              </a:rPr>
              <a:t> 95,44%, </a:t>
            </a:r>
            <a:r>
              <a:rPr lang="en-US" sz="1900" dirty="0" err="1">
                <a:cs typeface="Arial" charset="0"/>
              </a:rPr>
              <a:t>sedang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sisanya</a:t>
            </a:r>
            <a:r>
              <a:rPr lang="en-US" sz="1900" dirty="0">
                <a:cs typeface="Arial" charset="0"/>
              </a:rPr>
              <a:t> 4,56% </a:t>
            </a:r>
            <a:r>
              <a:rPr lang="en-US" sz="1900" dirty="0" err="1">
                <a:cs typeface="Arial" charset="0"/>
              </a:rPr>
              <a:t>harus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dipersiapkan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untuk</a:t>
            </a:r>
            <a:r>
              <a:rPr lang="en-US" sz="1900" dirty="0">
                <a:cs typeface="Arial" charset="0"/>
              </a:rPr>
              <a:t> </a:t>
            </a:r>
            <a:r>
              <a:rPr lang="en-US" sz="1900" dirty="0" err="1">
                <a:cs typeface="Arial" charset="0"/>
              </a:rPr>
              <a:t>garansi</a:t>
            </a:r>
            <a:r>
              <a:rPr lang="en-US" sz="1900" dirty="0">
                <a:cs typeface="Arial" charset="0"/>
              </a:rPr>
              <a:t>.</a:t>
            </a:r>
            <a:endParaRPr lang="en-US" sz="2000" b="1" dirty="0"/>
          </a:p>
        </p:txBody>
      </p:sp>
      <p:sp>
        <p:nvSpPr>
          <p:cNvPr id="163845" name="Text Box 5"/>
          <p:cNvSpPr txBox="1">
            <a:spLocks noGrp="1" noChangeArrowheads="1"/>
          </p:cNvSpPr>
          <p:nvPr>
            <p:ph type="title"/>
          </p:nvPr>
        </p:nvSpPr>
        <p:spPr>
          <a:xfrm>
            <a:off x="762000" y="457200"/>
            <a:ext cx="7793038" cy="5334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accent1"/>
                </a:solidFill>
              </a:rPr>
              <a:t>PENERAPAN KURVA NORMAL</a:t>
            </a:r>
          </a:p>
        </p:txBody>
      </p:sp>
      <p:sp>
        <p:nvSpPr>
          <p:cNvPr id="6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27374-309A-49C1-B511-CEC2CA163FE6}" type="slidenum">
              <a:rPr lang="en-US"/>
              <a:pPr/>
              <a:t>19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93038" cy="54133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OUTLINE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838200" y="1828800"/>
            <a:ext cx="7467600" cy="4337050"/>
            <a:chOff x="528" y="1200"/>
            <a:chExt cx="4704" cy="2732"/>
          </a:xfrm>
        </p:grpSpPr>
        <p:sp>
          <p:nvSpPr>
            <p:cNvPr id="185348" name="Text Box 4"/>
            <p:cNvSpPr txBox="1">
              <a:spLocks noChangeArrowheads="1"/>
            </p:cNvSpPr>
            <p:nvPr/>
          </p:nvSpPr>
          <p:spPr bwMode="auto">
            <a:xfrm>
              <a:off x="912" y="1200"/>
              <a:ext cx="4320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en-US" sz="2000" b="1">
                  <a:latin typeface="Tahoma" pitchFamily="34" charset="0"/>
                </a:rPr>
                <a:t>BAGIAN  II  Probabilitas dan Teori Keputusan</a:t>
              </a:r>
              <a:r>
                <a:rPr lang="en-US" b="1">
                  <a:latin typeface="Tahoma" pitchFamily="34" charset="0"/>
                </a:rPr>
                <a:t> </a:t>
              </a:r>
            </a:p>
          </p:txBody>
        </p:sp>
        <p:sp>
          <p:nvSpPr>
            <p:cNvPr id="185349" name="Text Box 5"/>
            <p:cNvSpPr txBox="1">
              <a:spLocks noChangeArrowheads="1"/>
            </p:cNvSpPr>
            <p:nvPr/>
          </p:nvSpPr>
          <p:spPr bwMode="auto">
            <a:xfrm>
              <a:off x="912" y="1584"/>
              <a:ext cx="2016" cy="4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Konsep-konsep Dasar Probabilitas</a:t>
              </a:r>
            </a:p>
          </p:txBody>
        </p:sp>
        <p:sp>
          <p:nvSpPr>
            <p:cNvPr id="185350" name="Text Box 6"/>
            <p:cNvSpPr txBox="1">
              <a:spLocks noChangeArrowheads="1"/>
            </p:cNvSpPr>
            <p:nvPr/>
          </p:nvSpPr>
          <p:spPr bwMode="auto">
            <a:xfrm>
              <a:off x="912" y="2160"/>
              <a:ext cx="2016" cy="4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Distribusi Probabilitas Diskret</a:t>
              </a:r>
            </a:p>
          </p:txBody>
        </p:sp>
        <p:sp>
          <p:nvSpPr>
            <p:cNvPr id="185351" name="Text Box 7"/>
            <p:cNvSpPr txBox="1">
              <a:spLocks noChangeArrowheads="1"/>
            </p:cNvSpPr>
            <p:nvPr/>
          </p:nvSpPr>
          <p:spPr bwMode="auto">
            <a:xfrm>
              <a:off x="912" y="2784"/>
              <a:ext cx="2016" cy="43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1">
                  <a:latin typeface="Tahoma" pitchFamily="34" charset="0"/>
                </a:rPr>
                <a:t>Distribusi Normal</a:t>
              </a:r>
            </a:p>
          </p:txBody>
        </p:sp>
        <p:sp>
          <p:nvSpPr>
            <p:cNvPr id="185352" name="Text Box 8"/>
            <p:cNvSpPr txBox="1">
              <a:spLocks noChangeArrowheads="1"/>
            </p:cNvSpPr>
            <p:nvPr/>
          </p:nvSpPr>
          <p:spPr bwMode="auto">
            <a:xfrm>
              <a:off x="912" y="3360"/>
              <a:ext cx="2016" cy="2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Teori Keputusan</a:t>
              </a:r>
            </a:p>
          </p:txBody>
        </p:sp>
        <p:sp>
          <p:nvSpPr>
            <p:cNvPr id="185353" name="Freeform 9"/>
            <p:cNvSpPr>
              <a:spLocks/>
            </p:cNvSpPr>
            <p:nvPr/>
          </p:nvSpPr>
          <p:spPr bwMode="auto">
            <a:xfrm>
              <a:off x="528" y="1344"/>
              <a:ext cx="384" cy="2208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0" y="0"/>
                </a:cxn>
                <a:cxn ang="0">
                  <a:pos x="0" y="3420"/>
                </a:cxn>
                <a:cxn ang="0">
                  <a:pos x="720" y="3420"/>
                </a:cxn>
              </a:cxnLst>
              <a:rect l="0" t="0" r="r" b="b"/>
              <a:pathLst>
                <a:path w="720" h="3420">
                  <a:moveTo>
                    <a:pt x="720" y="0"/>
                  </a:moveTo>
                  <a:lnTo>
                    <a:pt x="0" y="0"/>
                  </a:lnTo>
                  <a:lnTo>
                    <a:pt x="0" y="3420"/>
                  </a:lnTo>
                  <a:lnTo>
                    <a:pt x="720" y="34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54" name="Line 10"/>
            <p:cNvSpPr>
              <a:spLocks noChangeShapeType="1"/>
            </p:cNvSpPr>
            <p:nvPr/>
          </p:nvSpPr>
          <p:spPr bwMode="auto">
            <a:xfrm>
              <a:off x="528" y="1776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55" name="Line 11"/>
            <p:cNvSpPr>
              <a:spLocks noChangeShapeType="1"/>
            </p:cNvSpPr>
            <p:nvPr/>
          </p:nvSpPr>
          <p:spPr bwMode="auto">
            <a:xfrm>
              <a:off x="528" y="2975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56" name="Freeform 12"/>
            <p:cNvSpPr>
              <a:spLocks/>
            </p:cNvSpPr>
            <p:nvPr/>
          </p:nvSpPr>
          <p:spPr bwMode="auto">
            <a:xfrm>
              <a:off x="3210" y="1824"/>
              <a:ext cx="246" cy="1901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0" y="0"/>
                </a:cxn>
                <a:cxn ang="0">
                  <a:pos x="0" y="3060"/>
                </a:cxn>
                <a:cxn ang="0">
                  <a:pos x="720" y="3060"/>
                </a:cxn>
              </a:cxnLst>
              <a:rect l="0" t="0" r="r" b="b"/>
              <a:pathLst>
                <a:path w="720" h="3060">
                  <a:moveTo>
                    <a:pt x="720" y="0"/>
                  </a:moveTo>
                  <a:lnTo>
                    <a:pt x="0" y="0"/>
                  </a:lnTo>
                  <a:lnTo>
                    <a:pt x="0" y="3060"/>
                  </a:lnTo>
                  <a:lnTo>
                    <a:pt x="720" y="30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57" name="Line 13"/>
            <p:cNvSpPr>
              <a:spLocks noChangeShapeType="1"/>
            </p:cNvSpPr>
            <p:nvPr/>
          </p:nvSpPr>
          <p:spPr bwMode="auto">
            <a:xfrm>
              <a:off x="3210" y="2256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58" name="Line 14"/>
            <p:cNvSpPr>
              <a:spLocks noChangeShapeType="1"/>
            </p:cNvSpPr>
            <p:nvPr/>
          </p:nvSpPr>
          <p:spPr bwMode="auto">
            <a:xfrm>
              <a:off x="3210" y="3251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59" name="Line 15"/>
            <p:cNvSpPr>
              <a:spLocks noChangeShapeType="1"/>
            </p:cNvSpPr>
            <p:nvPr/>
          </p:nvSpPr>
          <p:spPr bwMode="auto">
            <a:xfrm>
              <a:off x="3210" y="2784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60" name="Text Box 16"/>
            <p:cNvSpPr txBox="1">
              <a:spLocks noChangeArrowheads="1"/>
            </p:cNvSpPr>
            <p:nvPr/>
          </p:nvSpPr>
          <p:spPr bwMode="auto">
            <a:xfrm>
              <a:off x="3456" y="1584"/>
              <a:ext cx="1776" cy="43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 Pengertian dan Karakteristik Distribusi Probabilitas Normal</a:t>
              </a:r>
            </a:p>
          </p:txBody>
        </p:sp>
        <p:sp>
          <p:nvSpPr>
            <p:cNvPr id="185361" name="Text Box 17"/>
            <p:cNvSpPr txBox="1">
              <a:spLocks noChangeArrowheads="1"/>
            </p:cNvSpPr>
            <p:nvPr/>
          </p:nvSpPr>
          <p:spPr bwMode="auto">
            <a:xfrm>
              <a:off x="3456" y="2064"/>
              <a:ext cx="1776" cy="35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Distribusi Probabilitas Normal Standar</a:t>
              </a:r>
            </a:p>
          </p:txBody>
        </p:sp>
        <p:sp>
          <p:nvSpPr>
            <p:cNvPr id="185362" name="Text Box 18"/>
            <p:cNvSpPr txBox="1">
              <a:spLocks noChangeArrowheads="1"/>
            </p:cNvSpPr>
            <p:nvPr/>
          </p:nvSpPr>
          <p:spPr bwMode="auto">
            <a:xfrm>
              <a:off x="3454" y="2544"/>
              <a:ext cx="1776" cy="43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Penerapan Distribusi Probabilitas Normal Standar</a:t>
              </a:r>
            </a:p>
          </p:txBody>
        </p:sp>
        <p:sp>
          <p:nvSpPr>
            <p:cNvPr id="185363" name="Text Box 19"/>
            <p:cNvSpPr txBox="1">
              <a:spLocks noChangeArrowheads="1"/>
            </p:cNvSpPr>
            <p:nvPr/>
          </p:nvSpPr>
          <p:spPr bwMode="auto">
            <a:xfrm>
              <a:off x="3456" y="3024"/>
              <a:ext cx="1776" cy="379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Pendekatan Normal Terhadap Binomial</a:t>
              </a:r>
            </a:p>
          </p:txBody>
        </p:sp>
        <p:sp>
          <p:nvSpPr>
            <p:cNvPr id="185364" name="Text Box 20"/>
            <p:cNvSpPr txBox="1">
              <a:spLocks noChangeArrowheads="1"/>
            </p:cNvSpPr>
            <p:nvPr/>
          </p:nvSpPr>
          <p:spPr bwMode="auto">
            <a:xfrm>
              <a:off x="3456" y="3504"/>
              <a:ext cx="1776" cy="4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Menggunakan MS Excel untuk Distribusi Probabilitas</a:t>
              </a:r>
            </a:p>
          </p:txBody>
        </p:sp>
        <p:sp>
          <p:nvSpPr>
            <p:cNvPr id="185365" name="Line 21"/>
            <p:cNvSpPr>
              <a:spLocks noChangeShapeType="1"/>
            </p:cNvSpPr>
            <p:nvPr/>
          </p:nvSpPr>
          <p:spPr bwMode="auto">
            <a:xfrm flipV="1">
              <a:off x="2928" y="29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5366" name="Line 22"/>
            <p:cNvSpPr>
              <a:spLocks noChangeShapeType="1"/>
            </p:cNvSpPr>
            <p:nvPr/>
          </p:nvSpPr>
          <p:spPr bwMode="auto">
            <a:xfrm>
              <a:off x="528" y="2399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8C49B-A0B7-426E-A8EC-4000C11CD3DE}" type="slidenum">
              <a:rPr lang="en-US"/>
              <a:pPr/>
              <a:t>2</a:t>
            </a:fld>
            <a:endParaRPr lang="en-US"/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990600" y="3048000"/>
            <a:ext cx="7239000" cy="1004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BAB 9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DISTRIBUSI PROBABILITAS NORMAL</a:t>
            </a: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4A58-F5E1-4D3F-A1D5-EB62A714229B}" type="slidenum">
              <a:rPr lang="en-US"/>
              <a:pPr/>
              <a:t>20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93038" cy="457200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  <a:cs typeface="Arial" charset="0"/>
              </a:rPr>
              <a:t>PENDEKATAN NORMAL TERHADAP BINOMIAL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017713"/>
            <a:ext cx="8040688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000">
                <a:cs typeface="Arial" charset="0"/>
              </a:rPr>
              <a:t>Apabila kita perhatikan suatu distribusi probabilitas binomial, dengan semakin besarnya nilai n, maka semakin mendekati nilai distribusi normal. Gambar berikut menunjukkan distribusi probabilitas binomial dengan n yang semakin membesar.</a:t>
            </a:r>
            <a:r>
              <a:rPr lang="en-US" sz="1800" b="1"/>
              <a:t> </a:t>
            </a: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2471738" y="2271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  <p:pic>
        <p:nvPicPr>
          <p:cNvPr id="28675" name="Picture 3" descr="D:\Statistika 1\9.7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352800"/>
            <a:ext cx="4923369" cy="2978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8FB7-11CE-4B97-A8F9-7D5FF204D37C}" type="slidenum">
              <a:rPr lang="en-US"/>
              <a:pPr/>
              <a:t>21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93038" cy="617538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  <a:cs typeface="Arial" charset="0"/>
              </a:rPr>
              <a:t>DALIL PENDEKATAN NORMAL TERHADAP BINOMIAL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7888288" cy="4114800"/>
          </a:xfrm>
        </p:spPr>
        <p:txBody>
          <a:bodyPr/>
          <a:lstStyle/>
          <a:p>
            <a:pPr marL="0" indent="0" algn="just">
              <a:buFont typeface="Wingdings" pitchFamily="2" charset="2"/>
              <a:buNone/>
            </a:pPr>
            <a:r>
              <a:rPr lang="en-US" sz="2000" dirty="0" err="1">
                <a:cs typeface="Arial" charset="0"/>
              </a:rPr>
              <a:t>Bila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nilai</a:t>
            </a:r>
            <a:r>
              <a:rPr lang="en-US" sz="2000" dirty="0">
                <a:cs typeface="Arial" charset="0"/>
              </a:rPr>
              <a:t> X </a:t>
            </a:r>
            <a:r>
              <a:rPr lang="en-US" sz="2000" dirty="0" err="1">
                <a:cs typeface="Arial" charset="0"/>
              </a:rPr>
              <a:t>adalah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distribusi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acak</a:t>
            </a:r>
            <a:r>
              <a:rPr lang="en-US" sz="2000" dirty="0">
                <a:cs typeface="Arial" charset="0"/>
              </a:rPr>
              <a:t> binomial </a:t>
            </a:r>
            <a:r>
              <a:rPr lang="en-US" sz="2000" dirty="0" err="1">
                <a:cs typeface="Arial" charset="0"/>
              </a:rPr>
              <a:t>dengan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nilai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tengah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>
                <a:cs typeface="Arial" charset="0"/>
                <a:sym typeface="Symbol" pitchFamily="82" charset="2"/>
              </a:rPr>
              <a:t></a:t>
            </a:r>
            <a:r>
              <a:rPr lang="en-US" sz="2000" dirty="0">
                <a:cs typeface="Arial" charset="0"/>
              </a:rPr>
              <a:t>=</a:t>
            </a:r>
            <a:r>
              <a:rPr lang="en-US" sz="2000" dirty="0" err="1">
                <a:cs typeface="Arial" charset="0"/>
              </a:rPr>
              <a:t>np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dan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 smtClean="0">
                <a:cs typeface="Arial" charset="0"/>
              </a:rPr>
              <a:t>standar</a:t>
            </a:r>
            <a:r>
              <a:rPr lang="en-US" sz="20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cs typeface="Arial" charset="0"/>
              </a:rPr>
              <a:t>deviasi</a:t>
            </a:r>
            <a:r>
              <a:rPr lang="en-US" sz="2000" dirty="0" smtClean="0">
                <a:cs typeface="Arial" charset="0"/>
              </a:rPr>
              <a:t> </a:t>
            </a:r>
            <a:r>
              <a:rPr lang="en-US" sz="2000" dirty="0">
                <a:cs typeface="Arial" charset="0"/>
                <a:sym typeface="Symbol" pitchFamily="82" charset="2"/>
              </a:rPr>
              <a:t></a:t>
            </a:r>
            <a:r>
              <a:rPr lang="en-US" sz="2000" dirty="0">
                <a:cs typeface="Arial" charset="0"/>
              </a:rPr>
              <a:t>=</a:t>
            </a:r>
            <a:r>
              <a:rPr lang="en-US" sz="2000" dirty="0">
                <a:cs typeface="Arial" charset="0"/>
                <a:sym typeface="Symbol" pitchFamily="82" charset="2"/>
              </a:rPr>
              <a:t></a:t>
            </a:r>
            <a:r>
              <a:rPr lang="en-US" sz="2000" dirty="0" err="1">
                <a:cs typeface="Arial" charset="0"/>
              </a:rPr>
              <a:t>npq</a:t>
            </a:r>
            <a:r>
              <a:rPr lang="en-US" sz="2000" dirty="0">
                <a:cs typeface="Arial" charset="0"/>
              </a:rPr>
              <a:t>, </a:t>
            </a:r>
            <a:r>
              <a:rPr lang="en-US" sz="2000" dirty="0" err="1">
                <a:cs typeface="Arial" charset="0"/>
              </a:rPr>
              <a:t>maka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nilai</a:t>
            </a:r>
            <a:r>
              <a:rPr lang="en-US" sz="2000" dirty="0">
                <a:cs typeface="Arial" charset="0"/>
              </a:rPr>
              <a:t> Z </a:t>
            </a:r>
            <a:r>
              <a:rPr lang="en-US" sz="2000" dirty="0" err="1">
                <a:cs typeface="Arial" charset="0"/>
              </a:rPr>
              <a:t>untuk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distribusi</a:t>
            </a:r>
            <a:r>
              <a:rPr lang="en-US" sz="2000" dirty="0">
                <a:cs typeface="Arial" charset="0"/>
              </a:rPr>
              <a:t> normal </a:t>
            </a:r>
            <a:r>
              <a:rPr lang="en-US" sz="2000" dirty="0" err="1">
                <a:cs typeface="Arial" charset="0"/>
              </a:rPr>
              <a:t>adalah</a:t>
            </a:r>
            <a:r>
              <a:rPr lang="en-US" sz="2000" dirty="0">
                <a:cs typeface="Arial" charset="0"/>
              </a:rPr>
              <a:t>:</a:t>
            </a:r>
            <a:endParaRPr lang="en-US" sz="2000" dirty="0">
              <a:latin typeface="Garamond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en-US" sz="2000" dirty="0">
                <a:cs typeface="Arial" charset="0"/>
              </a:rPr>
              <a:t> </a:t>
            </a:r>
            <a:endParaRPr lang="en-US" sz="2000" dirty="0">
              <a:latin typeface="Garamond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None/>
            </a:pPr>
            <a:r>
              <a:rPr lang="en-US" sz="2000" dirty="0">
                <a:cs typeface="Arial" charset="0"/>
              </a:rPr>
              <a:t> </a:t>
            </a:r>
            <a:endParaRPr lang="en-US" sz="2000" dirty="0">
              <a:latin typeface="Garamond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2000" dirty="0">
              <a:cs typeface="Arial" charset="0"/>
            </a:endParaRPr>
          </a:p>
          <a:p>
            <a:pPr marL="0" indent="0">
              <a:buFont typeface="Wingdings" pitchFamily="2" charset="2"/>
              <a:buNone/>
            </a:pPr>
            <a:endParaRPr lang="en-US" sz="2000" dirty="0">
              <a:cs typeface="Arial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000" dirty="0">
                <a:cs typeface="Arial" charset="0"/>
              </a:rPr>
              <a:t>	</a:t>
            </a:r>
            <a:r>
              <a:rPr lang="en-US" sz="2000" dirty="0" err="1">
                <a:cs typeface="Arial" charset="0"/>
              </a:rPr>
              <a:t>di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mana</a:t>
            </a:r>
            <a:r>
              <a:rPr lang="en-US" sz="2000" dirty="0">
                <a:cs typeface="Arial" charset="0"/>
              </a:rPr>
              <a:t> n         </a:t>
            </a:r>
            <a:r>
              <a:rPr lang="en-US" sz="2000" dirty="0">
                <a:cs typeface="Times New Roman" pitchFamily="18" charset="0"/>
                <a:sym typeface="Symbol" pitchFamily="82" charset="2"/>
              </a:rPr>
              <a:t>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dan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 err="1">
                <a:cs typeface="Arial" charset="0"/>
              </a:rPr>
              <a:t>nilai</a:t>
            </a:r>
            <a:r>
              <a:rPr lang="en-US" sz="2000" dirty="0">
                <a:cs typeface="Arial" charset="0"/>
              </a:rPr>
              <a:t> p </a:t>
            </a:r>
            <a:r>
              <a:rPr lang="en-US" sz="2000" dirty="0" err="1">
                <a:cs typeface="Arial" charset="0"/>
              </a:rPr>
              <a:t>mendekati</a:t>
            </a:r>
            <a:r>
              <a:rPr lang="en-US" sz="2000" dirty="0">
                <a:cs typeface="Arial" charset="0"/>
              </a:rPr>
              <a:t> 0,5</a:t>
            </a:r>
            <a:r>
              <a:rPr lang="en-US" sz="2000" b="1" dirty="0"/>
              <a:t> </a:t>
            </a:r>
          </a:p>
        </p:txBody>
      </p:sp>
      <p:sp>
        <p:nvSpPr>
          <p:cNvPr id="173060" name="Line 4"/>
          <p:cNvSpPr>
            <a:spLocks noChangeShapeType="1"/>
          </p:cNvSpPr>
          <p:nvPr/>
        </p:nvSpPr>
        <p:spPr bwMode="auto">
          <a:xfrm>
            <a:off x="2590800" y="4800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2057400" y="3429000"/>
            <a:ext cx="1465263" cy="71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000" b="1" dirty="0" smtClean="0">
                <a:latin typeface="Tahoma" pitchFamily="34" charset="0"/>
                <a:cs typeface="Arial" charset="0"/>
              </a:rPr>
              <a:t>Z = </a:t>
            </a:r>
            <a:r>
              <a:rPr lang="en-US" sz="2000" b="1" u="sng" dirty="0" smtClean="0">
                <a:latin typeface="Tahoma" pitchFamily="34" charset="0"/>
                <a:cs typeface="Arial" charset="0"/>
              </a:rPr>
              <a:t>X - </a:t>
            </a:r>
            <a:r>
              <a:rPr lang="en-US" sz="2000" b="1" u="sng" dirty="0" err="1" smtClean="0">
                <a:latin typeface="Tahoma" pitchFamily="34" charset="0"/>
                <a:cs typeface="Arial" charset="0"/>
              </a:rPr>
              <a:t>np</a:t>
            </a:r>
            <a:endParaRPr lang="en-US" sz="2000" b="1" dirty="0" smtClean="0">
              <a:latin typeface="Tahoma" pitchFamily="34" charset="0"/>
              <a:cs typeface="Times New Roman" pitchFamily="18" charset="0"/>
            </a:endParaRPr>
          </a:p>
          <a:p>
            <a:pPr eaLnBrk="1" hangingPunct="1"/>
            <a:r>
              <a:rPr lang="en-US" sz="2000" b="1" dirty="0" smtClean="0">
                <a:latin typeface="Tahoma" pitchFamily="34" charset="0"/>
                <a:cs typeface="Arial" charset="0"/>
              </a:rPr>
              <a:t>       </a:t>
            </a:r>
            <a:r>
              <a:rPr lang="en-US" sz="2000" b="1" dirty="0">
                <a:latin typeface="Tahoma" pitchFamily="34" charset="0"/>
                <a:cs typeface="Arial" charset="0"/>
                <a:sym typeface="Symbol" pitchFamily="82" charset="2"/>
              </a:rPr>
              <a:t></a:t>
            </a:r>
            <a:r>
              <a:rPr lang="en-US" sz="2000" b="1" dirty="0" err="1">
                <a:latin typeface="Tahoma" pitchFamily="34" charset="0"/>
                <a:cs typeface="Arial" charset="0"/>
              </a:rPr>
              <a:t>npq</a:t>
            </a:r>
            <a:endParaRPr lang="en-US" sz="2000" b="1" dirty="0"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8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66879-E28B-4F54-9CBD-BB47FCE096BA}" type="slidenum">
              <a:rPr lang="en-US"/>
              <a:pPr/>
              <a:t>22</a:t>
            </a:fld>
            <a:endParaRPr lang="en-US"/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685800" y="3124200"/>
            <a:ext cx="72390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latin typeface="Tahoma" pitchFamily="34" charset="0"/>
              </a:rPr>
              <a:t>TERIMA KASIH</a:t>
            </a:r>
            <a:endParaRPr lang="en-US" sz="320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F5D3-36B8-4AB9-8032-0D1F247CD709}" type="slidenum">
              <a:rPr lang="en-US"/>
              <a:pPr/>
              <a:t>3</a:t>
            </a:fld>
            <a:endParaRPr lang="en-US"/>
          </a:p>
        </p:txBody>
      </p:sp>
      <p:sp>
        <p:nvSpPr>
          <p:cNvPr id="164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93038" cy="541338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OUTLINE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grpSp>
        <p:nvGrpSpPr>
          <p:cNvPr id="2" name="Group 1050"/>
          <p:cNvGrpSpPr>
            <a:grpSpLocks/>
          </p:cNvGrpSpPr>
          <p:nvPr/>
        </p:nvGrpSpPr>
        <p:grpSpPr bwMode="auto">
          <a:xfrm>
            <a:off x="838200" y="1835150"/>
            <a:ext cx="7467600" cy="4337050"/>
            <a:chOff x="528" y="1200"/>
            <a:chExt cx="4704" cy="2732"/>
          </a:xfrm>
        </p:grpSpPr>
        <p:sp>
          <p:nvSpPr>
            <p:cNvPr id="164868" name="Text Box 1028"/>
            <p:cNvSpPr txBox="1">
              <a:spLocks noChangeArrowheads="1"/>
            </p:cNvSpPr>
            <p:nvPr/>
          </p:nvSpPr>
          <p:spPr bwMode="auto">
            <a:xfrm>
              <a:off x="912" y="1200"/>
              <a:ext cx="4320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en-US" sz="2000" b="1">
                  <a:latin typeface="Tahoma" pitchFamily="34" charset="0"/>
                </a:rPr>
                <a:t>BAGIAN  II  Probabilitas dan Teori Keputusan</a:t>
              </a:r>
              <a:r>
                <a:rPr lang="en-US" b="1">
                  <a:latin typeface="Tahoma" pitchFamily="34" charset="0"/>
                </a:rPr>
                <a:t> </a:t>
              </a:r>
            </a:p>
          </p:txBody>
        </p:sp>
        <p:sp>
          <p:nvSpPr>
            <p:cNvPr id="164869" name="Text Box 1029"/>
            <p:cNvSpPr txBox="1">
              <a:spLocks noChangeArrowheads="1"/>
            </p:cNvSpPr>
            <p:nvPr/>
          </p:nvSpPr>
          <p:spPr bwMode="auto">
            <a:xfrm>
              <a:off x="912" y="1584"/>
              <a:ext cx="2016" cy="4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Konsep-konsep Dasar Probabilitas</a:t>
              </a:r>
            </a:p>
          </p:txBody>
        </p:sp>
        <p:sp>
          <p:nvSpPr>
            <p:cNvPr id="164870" name="Text Box 1030"/>
            <p:cNvSpPr txBox="1">
              <a:spLocks noChangeArrowheads="1"/>
            </p:cNvSpPr>
            <p:nvPr/>
          </p:nvSpPr>
          <p:spPr bwMode="auto">
            <a:xfrm>
              <a:off x="912" y="2160"/>
              <a:ext cx="2016" cy="4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Distribusi Probabilitas Diskret</a:t>
              </a:r>
            </a:p>
          </p:txBody>
        </p:sp>
        <p:sp>
          <p:nvSpPr>
            <p:cNvPr id="164871" name="Text Box 1031"/>
            <p:cNvSpPr txBox="1">
              <a:spLocks noChangeArrowheads="1"/>
            </p:cNvSpPr>
            <p:nvPr/>
          </p:nvSpPr>
          <p:spPr bwMode="auto">
            <a:xfrm>
              <a:off x="912" y="2784"/>
              <a:ext cx="2016" cy="28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1">
                  <a:latin typeface="Tahoma" pitchFamily="34" charset="0"/>
                </a:rPr>
                <a:t>Distribusi Normal</a:t>
              </a:r>
            </a:p>
          </p:txBody>
        </p:sp>
        <p:sp>
          <p:nvSpPr>
            <p:cNvPr id="164872" name="Text Box 1032"/>
            <p:cNvSpPr txBox="1">
              <a:spLocks noChangeArrowheads="1"/>
            </p:cNvSpPr>
            <p:nvPr/>
          </p:nvSpPr>
          <p:spPr bwMode="auto">
            <a:xfrm>
              <a:off x="912" y="3264"/>
              <a:ext cx="2016" cy="2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Teori Keputusan</a:t>
              </a:r>
            </a:p>
          </p:txBody>
        </p:sp>
        <p:sp>
          <p:nvSpPr>
            <p:cNvPr id="164873" name="Freeform 1033"/>
            <p:cNvSpPr>
              <a:spLocks/>
            </p:cNvSpPr>
            <p:nvPr/>
          </p:nvSpPr>
          <p:spPr bwMode="auto">
            <a:xfrm>
              <a:off x="528" y="1344"/>
              <a:ext cx="384" cy="2064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0" y="0"/>
                </a:cxn>
                <a:cxn ang="0">
                  <a:pos x="0" y="3420"/>
                </a:cxn>
                <a:cxn ang="0">
                  <a:pos x="720" y="3420"/>
                </a:cxn>
              </a:cxnLst>
              <a:rect l="0" t="0" r="r" b="b"/>
              <a:pathLst>
                <a:path w="720" h="3420">
                  <a:moveTo>
                    <a:pt x="720" y="0"/>
                  </a:moveTo>
                  <a:lnTo>
                    <a:pt x="0" y="0"/>
                  </a:lnTo>
                  <a:lnTo>
                    <a:pt x="0" y="3420"/>
                  </a:lnTo>
                  <a:lnTo>
                    <a:pt x="720" y="34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4" name="Line 1034"/>
            <p:cNvSpPr>
              <a:spLocks noChangeShapeType="1"/>
            </p:cNvSpPr>
            <p:nvPr/>
          </p:nvSpPr>
          <p:spPr bwMode="auto">
            <a:xfrm>
              <a:off x="528" y="1776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5" name="Line 1035"/>
            <p:cNvSpPr>
              <a:spLocks noChangeShapeType="1"/>
            </p:cNvSpPr>
            <p:nvPr/>
          </p:nvSpPr>
          <p:spPr bwMode="auto">
            <a:xfrm>
              <a:off x="528" y="2879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6" name="Freeform 1036"/>
            <p:cNvSpPr>
              <a:spLocks/>
            </p:cNvSpPr>
            <p:nvPr/>
          </p:nvSpPr>
          <p:spPr bwMode="auto">
            <a:xfrm>
              <a:off x="3210" y="1824"/>
              <a:ext cx="246" cy="1901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0" y="0"/>
                </a:cxn>
                <a:cxn ang="0">
                  <a:pos x="0" y="3060"/>
                </a:cxn>
                <a:cxn ang="0">
                  <a:pos x="720" y="3060"/>
                </a:cxn>
              </a:cxnLst>
              <a:rect l="0" t="0" r="r" b="b"/>
              <a:pathLst>
                <a:path w="720" h="3060">
                  <a:moveTo>
                    <a:pt x="720" y="0"/>
                  </a:moveTo>
                  <a:lnTo>
                    <a:pt x="0" y="0"/>
                  </a:lnTo>
                  <a:lnTo>
                    <a:pt x="0" y="3060"/>
                  </a:lnTo>
                  <a:lnTo>
                    <a:pt x="720" y="30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7" name="Line 1037"/>
            <p:cNvSpPr>
              <a:spLocks noChangeShapeType="1"/>
            </p:cNvSpPr>
            <p:nvPr/>
          </p:nvSpPr>
          <p:spPr bwMode="auto">
            <a:xfrm>
              <a:off x="3210" y="2256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8" name="Line 1038"/>
            <p:cNvSpPr>
              <a:spLocks noChangeShapeType="1"/>
            </p:cNvSpPr>
            <p:nvPr/>
          </p:nvSpPr>
          <p:spPr bwMode="auto">
            <a:xfrm>
              <a:off x="3210" y="3251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9" name="Line 1039"/>
            <p:cNvSpPr>
              <a:spLocks noChangeShapeType="1"/>
            </p:cNvSpPr>
            <p:nvPr/>
          </p:nvSpPr>
          <p:spPr bwMode="auto">
            <a:xfrm>
              <a:off x="3210" y="2784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80" name="Text Box 1040"/>
            <p:cNvSpPr txBox="1">
              <a:spLocks noChangeArrowheads="1"/>
            </p:cNvSpPr>
            <p:nvPr/>
          </p:nvSpPr>
          <p:spPr bwMode="auto">
            <a:xfrm>
              <a:off x="3456" y="1584"/>
              <a:ext cx="1776" cy="43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 Pengertian dan Karakteristik Distribusi Probabilitas Normal</a:t>
              </a:r>
            </a:p>
          </p:txBody>
        </p:sp>
        <p:sp>
          <p:nvSpPr>
            <p:cNvPr id="164881" name="Text Box 1041"/>
            <p:cNvSpPr txBox="1">
              <a:spLocks noChangeArrowheads="1"/>
            </p:cNvSpPr>
            <p:nvPr/>
          </p:nvSpPr>
          <p:spPr bwMode="auto">
            <a:xfrm>
              <a:off x="3456" y="2064"/>
              <a:ext cx="1776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Distribusi Probabilitas Normal Standar</a:t>
              </a:r>
            </a:p>
          </p:txBody>
        </p:sp>
        <p:sp>
          <p:nvSpPr>
            <p:cNvPr id="164882" name="Text Box 1042"/>
            <p:cNvSpPr txBox="1">
              <a:spLocks noChangeArrowheads="1"/>
            </p:cNvSpPr>
            <p:nvPr/>
          </p:nvSpPr>
          <p:spPr bwMode="auto">
            <a:xfrm>
              <a:off x="3454" y="2544"/>
              <a:ext cx="177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dirty="0" err="1">
                  <a:latin typeface="Tahoma" pitchFamily="34" charset="0"/>
                </a:rPr>
                <a:t>Penerapan</a:t>
              </a:r>
              <a:r>
                <a:rPr lang="en-US" sz="1600" dirty="0">
                  <a:latin typeface="Tahoma" pitchFamily="34" charset="0"/>
                </a:rPr>
                <a:t> </a:t>
              </a:r>
              <a:r>
                <a:rPr lang="en-US" sz="1600" dirty="0" err="1">
                  <a:latin typeface="Tahoma" pitchFamily="34" charset="0"/>
                </a:rPr>
                <a:t>Distribusi</a:t>
              </a:r>
              <a:r>
                <a:rPr lang="en-US" sz="1600" dirty="0">
                  <a:latin typeface="Tahoma" pitchFamily="34" charset="0"/>
                </a:rPr>
                <a:t> </a:t>
              </a:r>
              <a:r>
                <a:rPr lang="en-US" sz="1600" dirty="0" err="1">
                  <a:latin typeface="Tahoma" pitchFamily="34" charset="0"/>
                </a:rPr>
                <a:t>Probabilitas</a:t>
              </a:r>
              <a:r>
                <a:rPr lang="en-US" sz="1600" dirty="0">
                  <a:latin typeface="Tahoma" pitchFamily="34" charset="0"/>
                </a:rPr>
                <a:t> Normal </a:t>
              </a:r>
              <a:r>
                <a:rPr lang="en-US" sz="1600" dirty="0" err="1">
                  <a:latin typeface="Tahoma" pitchFamily="34" charset="0"/>
                </a:rPr>
                <a:t>Standar</a:t>
              </a:r>
              <a:endParaRPr lang="en-US" sz="1600" dirty="0">
                <a:latin typeface="Tahoma" pitchFamily="34" charset="0"/>
              </a:endParaRPr>
            </a:p>
          </p:txBody>
        </p:sp>
        <p:sp>
          <p:nvSpPr>
            <p:cNvPr id="164883" name="Text Box 1043"/>
            <p:cNvSpPr txBox="1">
              <a:spLocks noChangeArrowheads="1"/>
            </p:cNvSpPr>
            <p:nvPr/>
          </p:nvSpPr>
          <p:spPr bwMode="auto">
            <a:xfrm>
              <a:off x="3456" y="3024"/>
              <a:ext cx="1776" cy="3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Pendekatan Normal Terhadap Binomial</a:t>
              </a:r>
            </a:p>
          </p:txBody>
        </p:sp>
        <p:sp>
          <p:nvSpPr>
            <p:cNvPr id="164884" name="Text Box 1044"/>
            <p:cNvSpPr txBox="1">
              <a:spLocks noChangeArrowheads="1"/>
            </p:cNvSpPr>
            <p:nvPr/>
          </p:nvSpPr>
          <p:spPr bwMode="auto">
            <a:xfrm>
              <a:off x="3456" y="3504"/>
              <a:ext cx="1776" cy="4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Menggunakan MS Excel untuk Distribusi Probabilitas</a:t>
              </a:r>
            </a:p>
          </p:txBody>
        </p:sp>
        <p:sp>
          <p:nvSpPr>
            <p:cNvPr id="164885" name="Line 1045"/>
            <p:cNvSpPr>
              <a:spLocks noChangeShapeType="1"/>
            </p:cNvSpPr>
            <p:nvPr/>
          </p:nvSpPr>
          <p:spPr bwMode="auto">
            <a:xfrm flipV="1">
              <a:off x="2928" y="29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4886" name="Line 1046"/>
            <p:cNvSpPr>
              <a:spLocks noChangeShapeType="1"/>
            </p:cNvSpPr>
            <p:nvPr/>
          </p:nvSpPr>
          <p:spPr bwMode="auto">
            <a:xfrm>
              <a:off x="528" y="2399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F5D3-36B8-4AB9-8032-0D1F247CD709}" type="slidenum">
              <a:rPr lang="en-US"/>
              <a:pPr/>
              <a:t>4</a:t>
            </a:fld>
            <a:endParaRPr lang="en-US"/>
          </a:p>
        </p:txBody>
      </p:sp>
      <p:sp>
        <p:nvSpPr>
          <p:cNvPr id="164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93038" cy="541338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OUTLINE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grpSp>
        <p:nvGrpSpPr>
          <p:cNvPr id="2" name="Group 1050"/>
          <p:cNvGrpSpPr>
            <a:grpSpLocks/>
          </p:cNvGrpSpPr>
          <p:nvPr/>
        </p:nvGrpSpPr>
        <p:grpSpPr bwMode="auto">
          <a:xfrm>
            <a:off x="838200" y="1835150"/>
            <a:ext cx="7467600" cy="4337050"/>
            <a:chOff x="528" y="1200"/>
            <a:chExt cx="4704" cy="2732"/>
          </a:xfrm>
        </p:grpSpPr>
        <p:sp>
          <p:nvSpPr>
            <p:cNvPr id="164868" name="Text Box 1028"/>
            <p:cNvSpPr txBox="1">
              <a:spLocks noChangeArrowheads="1"/>
            </p:cNvSpPr>
            <p:nvPr/>
          </p:nvSpPr>
          <p:spPr bwMode="auto">
            <a:xfrm>
              <a:off x="912" y="1200"/>
              <a:ext cx="4320" cy="28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0000"/>
                </a:lnSpc>
              </a:pPr>
              <a:r>
                <a:rPr lang="en-US" sz="2000" b="1">
                  <a:latin typeface="Tahoma" pitchFamily="34" charset="0"/>
                </a:rPr>
                <a:t>BAGIAN  II  Probabilitas dan Teori Keputusan</a:t>
              </a:r>
              <a:r>
                <a:rPr lang="en-US" b="1">
                  <a:latin typeface="Tahoma" pitchFamily="34" charset="0"/>
                </a:rPr>
                <a:t> </a:t>
              </a:r>
            </a:p>
          </p:txBody>
        </p:sp>
        <p:sp>
          <p:nvSpPr>
            <p:cNvPr id="164869" name="Text Box 1029"/>
            <p:cNvSpPr txBox="1">
              <a:spLocks noChangeArrowheads="1"/>
            </p:cNvSpPr>
            <p:nvPr/>
          </p:nvSpPr>
          <p:spPr bwMode="auto">
            <a:xfrm>
              <a:off x="912" y="1584"/>
              <a:ext cx="2016" cy="4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Konsep-konsep Dasar Probabilitas</a:t>
              </a:r>
            </a:p>
          </p:txBody>
        </p:sp>
        <p:sp>
          <p:nvSpPr>
            <p:cNvPr id="164870" name="Text Box 1030"/>
            <p:cNvSpPr txBox="1">
              <a:spLocks noChangeArrowheads="1"/>
            </p:cNvSpPr>
            <p:nvPr/>
          </p:nvSpPr>
          <p:spPr bwMode="auto">
            <a:xfrm>
              <a:off x="912" y="2160"/>
              <a:ext cx="2016" cy="4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Distribusi Probabilitas Diskret</a:t>
              </a:r>
            </a:p>
          </p:txBody>
        </p:sp>
        <p:sp>
          <p:nvSpPr>
            <p:cNvPr id="164871" name="Text Box 1031"/>
            <p:cNvSpPr txBox="1">
              <a:spLocks noChangeArrowheads="1"/>
            </p:cNvSpPr>
            <p:nvPr/>
          </p:nvSpPr>
          <p:spPr bwMode="auto">
            <a:xfrm>
              <a:off x="912" y="2784"/>
              <a:ext cx="2016" cy="28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 b="1">
                  <a:latin typeface="Tahoma" pitchFamily="34" charset="0"/>
                </a:rPr>
                <a:t>Distribusi Normal</a:t>
              </a:r>
            </a:p>
          </p:txBody>
        </p:sp>
        <p:sp>
          <p:nvSpPr>
            <p:cNvPr id="164872" name="Text Box 1032"/>
            <p:cNvSpPr txBox="1">
              <a:spLocks noChangeArrowheads="1"/>
            </p:cNvSpPr>
            <p:nvPr/>
          </p:nvSpPr>
          <p:spPr bwMode="auto">
            <a:xfrm>
              <a:off x="912" y="3264"/>
              <a:ext cx="2016" cy="2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2000">
                  <a:latin typeface="Tahoma" pitchFamily="34" charset="0"/>
                </a:rPr>
                <a:t>Teori Keputusan</a:t>
              </a:r>
            </a:p>
          </p:txBody>
        </p:sp>
        <p:sp>
          <p:nvSpPr>
            <p:cNvPr id="164873" name="Freeform 1033"/>
            <p:cNvSpPr>
              <a:spLocks/>
            </p:cNvSpPr>
            <p:nvPr/>
          </p:nvSpPr>
          <p:spPr bwMode="auto">
            <a:xfrm>
              <a:off x="528" y="1344"/>
              <a:ext cx="384" cy="2064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0" y="0"/>
                </a:cxn>
                <a:cxn ang="0">
                  <a:pos x="0" y="3420"/>
                </a:cxn>
                <a:cxn ang="0">
                  <a:pos x="720" y="3420"/>
                </a:cxn>
              </a:cxnLst>
              <a:rect l="0" t="0" r="r" b="b"/>
              <a:pathLst>
                <a:path w="720" h="3420">
                  <a:moveTo>
                    <a:pt x="720" y="0"/>
                  </a:moveTo>
                  <a:lnTo>
                    <a:pt x="0" y="0"/>
                  </a:lnTo>
                  <a:lnTo>
                    <a:pt x="0" y="3420"/>
                  </a:lnTo>
                  <a:lnTo>
                    <a:pt x="720" y="34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4" name="Line 1034"/>
            <p:cNvSpPr>
              <a:spLocks noChangeShapeType="1"/>
            </p:cNvSpPr>
            <p:nvPr/>
          </p:nvSpPr>
          <p:spPr bwMode="auto">
            <a:xfrm>
              <a:off x="528" y="1776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5" name="Line 1035"/>
            <p:cNvSpPr>
              <a:spLocks noChangeShapeType="1"/>
            </p:cNvSpPr>
            <p:nvPr/>
          </p:nvSpPr>
          <p:spPr bwMode="auto">
            <a:xfrm>
              <a:off x="528" y="2879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6" name="Freeform 1036"/>
            <p:cNvSpPr>
              <a:spLocks/>
            </p:cNvSpPr>
            <p:nvPr/>
          </p:nvSpPr>
          <p:spPr bwMode="auto">
            <a:xfrm>
              <a:off x="3210" y="1824"/>
              <a:ext cx="246" cy="1901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0" y="0"/>
                </a:cxn>
                <a:cxn ang="0">
                  <a:pos x="0" y="3060"/>
                </a:cxn>
                <a:cxn ang="0">
                  <a:pos x="720" y="3060"/>
                </a:cxn>
              </a:cxnLst>
              <a:rect l="0" t="0" r="r" b="b"/>
              <a:pathLst>
                <a:path w="720" h="3060">
                  <a:moveTo>
                    <a:pt x="720" y="0"/>
                  </a:moveTo>
                  <a:lnTo>
                    <a:pt x="0" y="0"/>
                  </a:lnTo>
                  <a:lnTo>
                    <a:pt x="0" y="3060"/>
                  </a:lnTo>
                  <a:lnTo>
                    <a:pt x="720" y="30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7" name="Line 1037"/>
            <p:cNvSpPr>
              <a:spLocks noChangeShapeType="1"/>
            </p:cNvSpPr>
            <p:nvPr/>
          </p:nvSpPr>
          <p:spPr bwMode="auto">
            <a:xfrm>
              <a:off x="3210" y="2256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8" name="Line 1038"/>
            <p:cNvSpPr>
              <a:spLocks noChangeShapeType="1"/>
            </p:cNvSpPr>
            <p:nvPr/>
          </p:nvSpPr>
          <p:spPr bwMode="auto">
            <a:xfrm>
              <a:off x="3210" y="3251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79" name="Line 1039"/>
            <p:cNvSpPr>
              <a:spLocks noChangeShapeType="1"/>
            </p:cNvSpPr>
            <p:nvPr/>
          </p:nvSpPr>
          <p:spPr bwMode="auto">
            <a:xfrm>
              <a:off x="3210" y="2784"/>
              <a:ext cx="2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880" name="Text Box 1040"/>
            <p:cNvSpPr txBox="1">
              <a:spLocks noChangeArrowheads="1"/>
            </p:cNvSpPr>
            <p:nvPr/>
          </p:nvSpPr>
          <p:spPr bwMode="auto">
            <a:xfrm>
              <a:off x="3456" y="1584"/>
              <a:ext cx="1776" cy="432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 Pengertian dan Karakteristik Distribusi Probabilitas Normal</a:t>
              </a:r>
            </a:p>
          </p:txBody>
        </p:sp>
        <p:sp>
          <p:nvSpPr>
            <p:cNvPr id="164881" name="Text Box 1041"/>
            <p:cNvSpPr txBox="1">
              <a:spLocks noChangeArrowheads="1"/>
            </p:cNvSpPr>
            <p:nvPr/>
          </p:nvSpPr>
          <p:spPr bwMode="auto">
            <a:xfrm>
              <a:off x="3456" y="2064"/>
              <a:ext cx="1776" cy="3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Distribusi Probabilitas Normal Standar</a:t>
              </a:r>
            </a:p>
          </p:txBody>
        </p:sp>
        <p:sp>
          <p:nvSpPr>
            <p:cNvPr id="164882" name="Text Box 1042"/>
            <p:cNvSpPr txBox="1">
              <a:spLocks noChangeArrowheads="1"/>
            </p:cNvSpPr>
            <p:nvPr/>
          </p:nvSpPr>
          <p:spPr bwMode="auto">
            <a:xfrm>
              <a:off x="3454" y="2544"/>
              <a:ext cx="1776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 dirty="0" err="1">
                  <a:latin typeface="Tahoma" pitchFamily="34" charset="0"/>
                </a:rPr>
                <a:t>Penerapan</a:t>
              </a:r>
              <a:r>
                <a:rPr lang="en-US" sz="1600" dirty="0">
                  <a:latin typeface="Tahoma" pitchFamily="34" charset="0"/>
                </a:rPr>
                <a:t> </a:t>
              </a:r>
              <a:r>
                <a:rPr lang="en-US" sz="1600" dirty="0" err="1">
                  <a:latin typeface="Tahoma" pitchFamily="34" charset="0"/>
                </a:rPr>
                <a:t>Distribusi</a:t>
              </a:r>
              <a:r>
                <a:rPr lang="en-US" sz="1600" dirty="0">
                  <a:latin typeface="Tahoma" pitchFamily="34" charset="0"/>
                </a:rPr>
                <a:t> </a:t>
              </a:r>
              <a:r>
                <a:rPr lang="en-US" sz="1600" dirty="0" err="1">
                  <a:latin typeface="Tahoma" pitchFamily="34" charset="0"/>
                </a:rPr>
                <a:t>Probabilitas</a:t>
              </a:r>
              <a:r>
                <a:rPr lang="en-US" sz="1600" dirty="0">
                  <a:latin typeface="Tahoma" pitchFamily="34" charset="0"/>
                </a:rPr>
                <a:t> Normal </a:t>
              </a:r>
              <a:r>
                <a:rPr lang="en-US" sz="1600" dirty="0" err="1">
                  <a:latin typeface="Tahoma" pitchFamily="34" charset="0"/>
                </a:rPr>
                <a:t>Standar</a:t>
              </a:r>
              <a:endParaRPr lang="en-US" sz="1600" dirty="0">
                <a:latin typeface="Tahoma" pitchFamily="34" charset="0"/>
              </a:endParaRPr>
            </a:p>
          </p:txBody>
        </p:sp>
        <p:sp>
          <p:nvSpPr>
            <p:cNvPr id="164883" name="Text Box 1043"/>
            <p:cNvSpPr txBox="1">
              <a:spLocks noChangeArrowheads="1"/>
            </p:cNvSpPr>
            <p:nvPr/>
          </p:nvSpPr>
          <p:spPr bwMode="auto">
            <a:xfrm>
              <a:off x="3456" y="3024"/>
              <a:ext cx="1776" cy="3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Pendekatan Normal Terhadap Binomial</a:t>
              </a:r>
            </a:p>
          </p:txBody>
        </p:sp>
        <p:sp>
          <p:nvSpPr>
            <p:cNvPr id="164884" name="Text Box 1044"/>
            <p:cNvSpPr txBox="1">
              <a:spLocks noChangeArrowheads="1"/>
            </p:cNvSpPr>
            <p:nvPr/>
          </p:nvSpPr>
          <p:spPr bwMode="auto">
            <a:xfrm>
              <a:off x="3456" y="3504"/>
              <a:ext cx="1776" cy="4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600">
                  <a:latin typeface="Tahoma" pitchFamily="34" charset="0"/>
                </a:rPr>
                <a:t>Menggunakan MS Excel untuk Distribusi Probabilitas</a:t>
              </a:r>
            </a:p>
          </p:txBody>
        </p:sp>
        <p:sp>
          <p:nvSpPr>
            <p:cNvPr id="164885" name="Line 1045"/>
            <p:cNvSpPr>
              <a:spLocks noChangeShapeType="1"/>
            </p:cNvSpPr>
            <p:nvPr/>
          </p:nvSpPr>
          <p:spPr bwMode="auto">
            <a:xfrm flipV="1">
              <a:off x="2928" y="292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4886" name="Line 1046"/>
            <p:cNvSpPr>
              <a:spLocks noChangeShapeType="1"/>
            </p:cNvSpPr>
            <p:nvPr/>
          </p:nvSpPr>
          <p:spPr bwMode="auto">
            <a:xfrm>
              <a:off x="528" y="2399"/>
              <a:ext cx="3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28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D2406-8636-4C6C-B6CC-7EA478F2D0C7}" type="slidenum">
              <a:rPr lang="en-US"/>
              <a:pPr/>
              <a:t>5</a:t>
            </a:fld>
            <a:endParaRPr lang="en-US"/>
          </a:p>
        </p:txBody>
      </p:sp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762000" y="990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KARAKTERISTIK DISTRIBUSI KURVA NORMAL</a:t>
            </a:r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2528888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7781" name="Text Box 21"/>
          <p:cNvSpPr txBox="1">
            <a:spLocks noChangeArrowheads="1"/>
          </p:cNvSpPr>
          <p:nvPr/>
        </p:nvSpPr>
        <p:spPr bwMode="auto">
          <a:xfrm>
            <a:off x="762000" y="4343400"/>
            <a:ext cx="8077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Kurva berbentuk genta (</a:t>
            </a:r>
            <a:r>
              <a:rPr lang="en-US" sz="2000">
                <a:latin typeface="Tahoma" pitchFamily="34" charset="0"/>
                <a:sym typeface="Symbol" pitchFamily="82" charset="2"/>
              </a:rPr>
              <a:t>= Md= Mo)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Kurva berbentuk simetris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Kurva normal berbentuk asimptotis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Kurva mencapai puncak pada saat X= </a:t>
            </a:r>
            <a:r>
              <a:rPr lang="en-US" sz="2000">
                <a:latin typeface="Tahoma" pitchFamily="34" charset="0"/>
                <a:sym typeface="Symbol" pitchFamily="82" charset="2"/>
              </a:rPr>
              <a:t></a:t>
            </a:r>
            <a:endParaRPr lang="en-US" sz="2000">
              <a:latin typeface="Tahoma" pitchFamily="34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US" sz="2000">
                <a:latin typeface="Tahoma" pitchFamily="34" charset="0"/>
              </a:rPr>
              <a:t>Luas daerah di bawah kurva adalah 1; ½ di sisi kanan nilai tengah dan ½ di sisi kiri.</a:t>
            </a:r>
          </a:p>
        </p:txBody>
      </p:sp>
      <p:sp>
        <p:nvSpPr>
          <p:cNvPr id="8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  <p:pic>
        <p:nvPicPr>
          <p:cNvPr id="20483" name="Picture 3" descr="D:\Statistika 1\Karakteristik distribusi probabilitas norm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7826" y="1518819"/>
            <a:ext cx="4287774" cy="2761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E8609-2F1A-4AE3-B835-2E80D1953DB6}" type="slidenum">
              <a:rPr lang="en-US"/>
              <a:pPr/>
              <a:t>6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93762" y="457200"/>
            <a:ext cx="7793038" cy="541338"/>
          </a:xfrm>
        </p:spPr>
        <p:txBody>
          <a:bodyPr/>
          <a:lstStyle/>
          <a:p>
            <a:r>
              <a:rPr lang="en-US" sz="2000" b="1" dirty="0">
                <a:solidFill>
                  <a:schemeClr val="accent1"/>
                </a:solidFill>
              </a:rPr>
              <a:t>DEFINISI KURVA NORMAL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7772400" cy="12954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b="1" dirty="0">
                <a:cs typeface="Arial" charset="0"/>
              </a:rPr>
              <a:t>	</a:t>
            </a:r>
            <a:r>
              <a:rPr lang="en-US" sz="2200" dirty="0" err="1">
                <a:cs typeface="Arial" charset="0"/>
              </a:rPr>
              <a:t>Bila</a:t>
            </a:r>
            <a:r>
              <a:rPr lang="en-US" sz="2200" dirty="0">
                <a:cs typeface="Arial" charset="0"/>
              </a:rPr>
              <a:t> X </a:t>
            </a:r>
            <a:r>
              <a:rPr lang="en-US" sz="2200" dirty="0" err="1">
                <a:cs typeface="Arial" charset="0"/>
              </a:rPr>
              <a:t>suatu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pengubah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acak</a:t>
            </a:r>
            <a:r>
              <a:rPr lang="en-US" sz="2200" dirty="0">
                <a:cs typeface="Arial" charset="0"/>
              </a:rPr>
              <a:t> normal </a:t>
            </a:r>
            <a:r>
              <a:rPr lang="en-US" sz="2200" dirty="0" err="1">
                <a:cs typeface="Arial" charset="0"/>
              </a:rPr>
              <a:t>dengan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nilai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tengah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>
                <a:cs typeface="Arial" charset="0"/>
                <a:sym typeface="Symbol" pitchFamily="82" charset="2"/>
              </a:rPr>
              <a:t></a:t>
            </a:r>
            <a:r>
              <a:rPr lang="en-US" sz="2200" dirty="0">
                <a:cs typeface="Arial" charset="0"/>
              </a:rPr>
              <a:t>, </a:t>
            </a:r>
            <a:r>
              <a:rPr lang="en-US" sz="2200" dirty="0" err="1">
                <a:cs typeface="Arial" charset="0"/>
              </a:rPr>
              <a:t>dan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standar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deviasi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>
                <a:cs typeface="Arial" charset="0"/>
                <a:sym typeface="Symbol" pitchFamily="82" charset="2"/>
              </a:rPr>
              <a:t></a:t>
            </a:r>
            <a:r>
              <a:rPr lang="en-US" sz="2200" dirty="0">
                <a:cs typeface="Arial" charset="0"/>
              </a:rPr>
              <a:t>, </a:t>
            </a:r>
            <a:r>
              <a:rPr lang="en-US" sz="2200" dirty="0" err="1">
                <a:cs typeface="Arial" charset="0"/>
              </a:rPr>
              <a:t>maka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persamaan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kurva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normalnya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adalah</a:t>
            </a:r>
            <a:r>
              <a:rPr lang="en-US" sz="2200" dirty="0">
                <a:cs typeface="Arial" charset="0"/>
              </a:rPr>
              <a:t>:</a:t>
            </a:r>
            <a:endParaRPr lang="en-US" sz="22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en-US" sz="2200" dirty="0">
              <a:cs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905000" y="3657600"/>
            <a:ext cx="5334000" cy="2708275"/>
            <a:chOff x="1200" y="2304"/>
            <a:chExt cx="3360" cy="1706"/>
          </a:xfrm>
        </p:grpSpPr>
        <p:sp>
          <p:nvSpPr>
            <p:cNvPr id="165895" name="Rectangle 7"/>
            <p:cNvSpPr>
              <a:spLocks noChangeArrowheads="1"/>
            </p:cNvSpPr>
            <p:nvPr/>
          </p:nvSpPr>
          <p:spPr bwMode="auto">
            <a:xfrm>
              <a:off x="1200" y="2304"/>
              <a:ext cx="3360" cy="17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dirty="0" smtClean="0">
                  <a:latin typeface="Tahoma" pitchFamily="34" charset="0"/>
                </a:rPr>
                <a:t>N(X; </a:t>
              </a:r>
              <a:r>
                <a:rPr lang="en-US" sz="2000" dirty="0" smtClean="0">
                  <a:latin typeface="Tahoma" pitchFamily="34" charset="0"/>
                  <a:sym typeface="Symbol" pitchFamily="82" charset="2"/>
                </a:rPr>
                <a:t></a:t>
              </a:r>
              <a:r>
                <a:rPr lang="en-US" sz="2000" dirty="0" smtClean="0">
                  <a:latin typeface="Tahoma" pitchFamily="34" charset="0"/>
                </a:rPr>
                <a:t>,</a:t>
              </a:r>
              <a:r>
                <a:rPr lang="en-US" sz="2000" dirty="0" smtClean="0">
                  <a:latin typeface="Tahoma" pitchFamily="34" charset="0"/>
                  <a:sym typeface="Symbol" pitchFamily="82" charset="2"/>
                </a:rPr>
                <a:t></a:t>
              </a:r>
              <a:r>
                <a:rPr lang="en-US" sz="2000" dirty="0" smtClean="0">
                  <a:latin typeface="Tahoma" pitchFamily="34" charset="0"/>
                </a:rPr>
                <a:t>) =      1      e </a:t>
              </a:r>
              <a:r>
                <a:rPr lang="en-US" sz="2000" baseline="30000" dirty="0" smtClean="0">
                  <a:latin typeface="Tahoma" pitchFamily="34" charset="0"/>
                  <a:cs typeface="Arial" charset="0"/>
                  <a:sym typeface="Symbol" pitchFamily="82" charset="2"/>
                </a:rPr>
                <a:t>-1/2 </a:t>
              </a:r>
              <a:r>
                <a:rPr lang="en-US" sz="2000" dirty="0" smtClean="0">
                  <a:latin typeface="Tahoma" pitchFamily="34" charset="0"/>
                </a:rPr>
                <a:t>[(x </a:t>
              </a:r>
              <a:r>
                <a:rPr lang="en-US" sz="2000" dirty="0" smtClean="0"/>
                <a:t>– </a:t>
              </a:r>
              <a:r>
                <a:rPr lang="en-US" sz="2000" dirty="0" smtClean="0">
                  <a:latin typeface="Tahoma" pitchFamily="34" charset="0"/>
                  <a:sym typeface="Symbol" pitchFamily="82" charset="2"/>
                </a:rPr>
                <a:t></a:t>
              </a:r>
              <a:r>
                <a:rPr lang="en-US" sz="2000" dirty="0" smtClean="0">
                  <a:latin typeface="Tahoma" pitchFamily="34" charset="0"/>
                </a:rPr>
                <a:t>)/</a:t>
              </a:r>
              <a:r>
                <a:rPr lang="en-US" sz="2000" dirty="0" smtClean="0">
                  <a:latin typeface="Tahoma" pitchFamily="34" charset="0"/>
                  <a:sym typeface="Symbol" pitchFamily="82" charset="2"/>
                </a:rPr>
                <a:t></a:t>
              </a:r>
              <a:r>
                <a:rPr lang="en-US" sz="2000" dirty="0" smtClean="0">
                  <a:latin typeface="Tahoma" pitchFamily="34" charset="0"/>
                </a:rPr>
                <a:t>]</a:t>
              </a:r>
              <a:r>
                <a:rPr lang="en-US" sz="2000" baseline="30000" dirty="0" smtClean="0">
                  <a:latin typeface="Tahoma" pitchFamily="34" charset="0"/>
                  <a:cs typeface="Arial" charset="0"/>
                  <a:sym typeface="Symbol" pitchFamily="82" charset="2"/>
                </a:rPr>
                <a:t> 2</a:t>
              </a:r>
              <a:r>
                <a:rPr lang="en-US" sz="2000" dirty="0" smtClean="0">
                  <a:latin typeface="Tahoma" pitchFamily="34" charset="0"/>
                </a:rPr>
                <a:t>, </a:t>
              </a:r>
            </a:p>
            <a:p>
              <a:pPr>
                <a:lnSpc>
                  <a:spcPct val="130000"/>
                </a:lnSpc>
              </a:pPr>
              <a:r>
                <a:rPr lang="en-US" sz="2000" dirty="0" smtClean="0">
                  <a:latin typeface="Tahoma" pitchFamily="34" charset="0"/>
                </a:rPr>
                <a:t>                   </a:t>
              </a:r>
              <a:r>
                <a:rPr lang="en-US" sz="2000" dirty="0">
                  <a:latin typeface="Tahoma" pitchFamily="34" charset="0"/>
                  <a:sym typeface="Symbol" pitchFamily="82" charset="2"/>
                </a:rPr>
                <a:t></a:t>
              </a:r>
              <a:r>
                <a:rPr lang="en-US" sz="2000" dirty="0">
                  <a:latin typeface="Tahoma" pitchFamily="34" charset="0"/>
                </a:rPr>
                <a:t>2</a:t>
              </a:r>
              <a:r>
                <a:rPr lang="en-US" sz="2000" dirty="0" smtClean="0">
                  <a:latin typeface="Tahoma" pitchFamily="34" charset="0"/>
                  <a:sym typeface="Symbol" pitchFamily="82" charset="2"/>
                </a:rPr>
                <a:t></a:t>
              </a:r>
              <a:r>
                <a:rPr lang="en-US" sz="2000" baseline="30000" dirty="0" smtClean="0">
                  <a:latin typeface="Tahoma" pitchFamily="34" charset="0"/>
                  <a:cs typeface="Arial" charset="0"/>
                  <a:sym typeface="Symbol" pitchFamily="82" charset="2"/>
                </a:rPr>
                <a:t> 2</a:t>
              </a:r>
              <a:endParaRPr lang="en-US" sz="2000" dirty="0">
                <a:latin typeface="Tahoma" pitchFamily="34" charset="0"/>
              </a:endParaRPr>
            </a:p>
            <a:p>
              <a:pPr eaLnBrk="1" hangingPunct="1"/>
              <a:endParaRPr lang="en-US" sz="2000" dirty="0">
                <a:latin typeface="Tahoma" pitchFamily="34" charset="0"/>
              </a:endParaRPr>
            </a:p>
            <a:p>
              <a:pPr eaLnBrk="1" hangingPunct="1"/>
              <a:r>
                <a:rPr lang="en-US" sz="2000" dirty="0" err="1">
                  <a:latin typeface="Tahoma" pitchFamily="34" charset="0"/>
                </a:rPr>
                <a:t>Untuk</a:t>
              </a:r>
              <a:r>
                <a:rPr lang="en-US" sz="2000" dirty="0">
                  <a:latin typeface="Tahoma" pitchFamily="34" charset="0"/>
                </a:rPr>
                <a:t>		  -</a:t>
              </a:r>
              <a:r>
                <a:rPr lang="en-US" sz="2000" dirty="0">
                  <a:latin typeface="Tahoma" pitchFamily="34" charset="0"/>
                  <a:sym typeface="Symbol" pitchFamily="82" charset="2"/>
                </a:rPr>
                <a:t></a:t>
              </a:r>
              <a:r>
                <a:rPr lang="en-US" sz="2000" dirty="0">
                  <a:latin typeface="Tahoma" pitchFamily="34" charset="0"/>
                </a:rPr>
                <a:t>&lt;X&lt;</a:t>
              </a:r>
              <a:r>
                <a:rPr lang="en-US" sz="2000" dirty="0">
                  <a:latin typeface="Tahoma" pitchFamily="34" charset="0"/>
                  <a:sym typeface="Symbol" pitchFamily="82" charset="2"/>
                </a:rPr>
                <a:t> </a:t>
              </a:r>
              <a:r>
                <a:rPr lang="en-US" sz="2000" dirty="0">
                  <a:latin typeface="Tahoma" pitchFamily="34" charset="0"/>
                </a:rPr>
                <a:t> </a:t>
              </a:r>
            </a:p>
            <a:p>
              <a:pPr eaLnBrk="1" hangingPunct="1"/>
              <a:endParaRPr lang="en-US" sz="2000" dirty="0">
                <a:latin typeface="Tahoma" pitchFamily="34" charset="0"/>
              </a:endParaRPr>
            </a:p>
            <a:p>
              <a:pPr eaLnBrk="1" hangingPunct="1"/>
              <a:r>
                <a:rPr lang="en-US" sz="2000" dirty="0" err="1">
                  <a:latin typeface="Tahoma" pitchFamily="34" charset="0"/>
                </a:rPr>
                <a:t>di</a:t>
              </a:r>
              <a:r>
                <a:rPr lang="en-US" sz="2000" dirty="0">
                  <a:latin typeface="Tahoma" pitchFamily="34" charset="0"/>
                </a:rPr>
                <a:t> </a:t>
              </a:r>
              <a:r>
                <a:rPr lang="en-US" sz="2000" dirty="0" err="1">
                  <a:latin typeface="Tahoma" pitchFamily="34" charset="0"/>
                </a:rPr>
                <a:t>mana</a:t>
              </a:r>
              <a:r>
                <a:rPr lang="en-US" sz="2000" dirty="0">
                  <a:latin typeface="Tahoma" pitchFamily="34" charset="0"/>
                </a:rPr>
                <a:t> </a:t>
              </a:r>
            </a:p>
            <a:p>
              <a:pPr eaLnBrk="1" hangingPunct="1">
                <a:lnSpc>
                  <a:spcPct val="20000"/>
                </a:lnSpc>
              </a:pPr>
              <a:r>
                <a:rPr lang="en-US" sz="2000" dirty="0">
                  <a:latin typeface="Tahoma" pitchFamily="34" charset="0"/>
                  <a:sym typeface="Symbol" pitchFamily="82" charset="2"/>
                </a:rPr>
                <a:t>			</a:t>
              </a:r>
            </a:p>
            <a:p>
              <a:pPr eaLnBrk="1" hangingPunct="1"/>
              <a:r>
                <a:rPr lang="en-US" sz="2000" dirty="0">
                  <a:latin typeface="Tahoma" pitchFamily="34" charset="0"/>
                  <a:sym typeface="Symbol" pitchFamily="82" charset="2"/>
                </a:rPr>
                <a:t>		 </a:t>
              </a:r>
              <a:r>
                <a:rPr lang="en-US" sz="2000" dirty="0">
                  <a:latin typeface="Tahoma" pitchFamily="34" charset="0"/>
                </a:rPr>
                <a:t>= 3,14159 </a:t>
              </a:r>
            </a:p>
            <a:p>
              <a:pPr eaLnBrk="1" hangingPunct="1"/>
              <a:r>
                <a:rPr lang="en-US" sz="2000" dirty="0">
                  <a:latin typeface="Tahoma" pitchFamily="34" charset="0"/>
                </a:rPr>
                <a:t>		e = 2,71828</a:t>
              </a:r>
            </a:p>
          </p:txBody>
        </p:sp>
        <p:sp>
          <p:nvSpPr>
            <p:cNvPr id="165896" name="Line 8"/>
            <p:cNvSpPr>
              <a:spLocks noChangeShapeType="1"/>
            </p:cNvSpPr>
            <p:nvPr/>
          </p:nvSpPr>
          <p:spPr bwMode="auto">
            <a:xfrm>
              <a:off x="2112" y="2544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B283-CB40-4B13-8030-D0740CB92C5E}" type="slidenum">
              <a:rPr lang="en-US"/>
              <a:pPr/>
              <a:t>7</a:t>
            </a:fld>
            <a:endParaRPr lang="en-US"/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>
                <a:latin typeface="Tahoma" pitchFamily="34" charset="0"/>
              </a:rPr>
              <a:t> 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685800" y="914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JENIS-JENIS DISTRIBUSI NORMAL</a:t>
            </a:r>
          </a:p>
        </p:txBody>
      </p:sp>
      <p:sp>
        <p:nvSpPr>
          <p:cNvPr id="118812" name="Rectangle 28"/>
          <p:cNvSpPr>
            <a:spLocks noChangeArrowheads="1"/>
          </p:cNvSpPr>
          <p:nvPr/>
        </p:nvSpPr>
        <p:spPr bwMode="auto">
          <a:xfrm>
            <a:off x="2495550" y="2109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8813" name="Text Box 29"/>
          <p:cNvSpPr txBox="1">
            <a:spLocks noChangeArrowheads="1"/>
          </p:cNvSpPr>
          <p:nvPr/>
        </p:nvSpPr>
        <p:spPr bwMode="auto">
          <a:xfrm>
            <a:off x="1524000" y="59436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Distribusi kurva normal dengan </a:t>
            </a:r>
            <a:r>
              <a:rPr lang="en-US" sz="2000">
                <a:latin typeface="Tahoma" pitchFamily="34" charset="0"/>
                <a:sym typeface="Symbol" pitchFamily="82" charset="2"/>
              </a:rPr>
              <a:t> sama dan  berbeda</a:t>
            </a:r>
            <a:endParaRPr lang="en-US" sz="2000" b="1">
              <a:latin typeface="Tahoma" pitchFamily="34" charset="0"/>
            </a:endParaRPr>
          </a:p>
        </p:txBody>
      </p:sp>
      <p:sp>
        <p:nvSpPr>
          <p:cNvPr id="9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  <p:pic>
        <p:nvPicPr>
          <p:cNvPr id="21507" name="Picture 3" descr="D:\Statistika 1\9.3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01709"/>
            <a:ext cx="7162800" cy="41132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1BE0B-FD5D-4263-B7D1-F72D09CCBC0D}" type="slidenum">
              <a:rPr lang="en-US"/>
              <a:pPr/>
              <a:t>8</a:t>
            </a:fld>
            <a:endParaRPr lang="en-US"/>
          </a:p>
        </p:txBody>
      </p:sp>
      <p:sp>
        <p:nvSpPr>
          <p:cNvPr id="160770" name="Text Box 2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 eaLnBrk="1" hangingPunct="1"/>
            <a:r>
              <a:rPr lang="en-US" sz="2000">
                <a:latin typeface="Tahoma" pitchFamily="34" charset="0"/>
              </a:rPr>
              <a:t> </a:t>
            </a: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JENIS-JENIS DISTRIBUSI NORMAL</a:t>
            </a: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2495550" y="2109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1524000" y="57912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dirty="0" err="1">
                <a:latin typeface="Tahoma" pitchFamily="34" charset="0"/>
              </a:rPr>
              <a:t>Distribusi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</a:rPr>
              <a:t>kurva</a:t>
            </a:r>
            <a:r>
              <a:rPr lang="en-US" sz="2000" dirty="0">
                <a:latin typeface="Tahoma" pitchFamily="34" charset="0"/>
              </a:rPr>
              <a:t> normal </a:t>
            </a:r>
            <a:r>
              <a:rPr lang="en-US" sz="2000" dirty="0" err="1">
                <a:latin typeface="Tahoma" pitchFamily="34" charset="0"/>
              </a:rPr>
              <a:t>dengan</a:t>
            </a:r>
            <a:r>
              <a:rPr lang="en-US" sz="2000" dirty="0">
                <a:latin typeface="Tahoma" pitchFamily="34" charset="0"/>
              </a:rPr>
              <a:t> </a:t>
            </a:r>
            <a:r>
              <a:rPr lang="en-US" sz="2000" dirty="0">
                <a:latin typeface="Tahoma" pitchFamily="34" charset="0"/>
                <a:sym typeface="Symbol" pitchFamily="82" charset="2"/>
              </a:rPr>
              <a:t> </a:t>
            </a:r>
            <a:r>
              <a:rPr lang="en-US" sz="2000" dirty="0" err="1">
                <a:latin typeface="Tahoma" pitchFamily="34" charset="0"/>
                <a:sym typeface="Symbol" pitchFamily="82" charset="2"/>
              </a:rPr>
              <a:t>berbeda</a:t>
            </a:r>
            <a:r>
              <a:rPr lang="en-US" sz="2000" dirty="0">
                <a:latin typeface="Tahoma" pitchFamily="34" charset="0"/>
                <a:sym typeface="Symbol" pitchFamily="82" charset="2"/>
              </a:rPr>
              <a:t> </a:t>
            </a:r>
            <a:r>
              <a:rPr lang="en-US" sz="2000" dirty="0" err="1">
                <a:latin typeface="Tahoma" pitchFamily="34" charset="0"/>
                <a:sym typeface="Symbol" pitchFamily="82" charset="2"/>
              </a:rPr>
              <a:t>dan</a:t>
            </a:r>
            <a:r>
              <a:rPr lang="en-US" sz="2000" dirty="0">
                <a:latin typeface="Tahoma" pitchFamily="34" charset="0"/>
                <a:sym typeface="Symbol" pitchFamily="82" charset="2"/>
              </a:rPr>
              <a:t>  </a:t>
            </a:r>
            <a:r>
              <a:rPr lang="en-US" sz="2000" dirty="0" err="1">
                <a:latin typeface="Tahoma" pitchFamily="34" charset="0"/>
                <a:sym typeface="Symbol" pitchFamily="82" charset="2"/>
              </a:rPr>
              <a:t>sama</a:t>
            </a:r>
            <a:endParaRPr lang="en-US" sz="2000" dirty="0">
              <a:latin typeface="Tahoma" pitchFamily="34" charset="0"/>
            </a:endParaRPr>
          </a:p>
        </p:txBody>
      </p:sp>
      <p:sp>
        <p:nvSpPr>
          <p:cNvPr id="15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  <p:pic>
        <p:nvPicPr>
          <p:cNvPr id="22531" name="Picture 3" descr="D:\Statistika 1\9.3.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930399"/>
            <a:ext cx="7786796" cy="3708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6D766-0537-4BAE-BB8C-EE5B814AA50A}" type="slidenum">
              <a:rPr lang="en-US"/>
              <a:pPr/>
              <a:t>9</a:t>
            </a:fld>
            <a:endParaRPr lang="en-US"/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762000" y="838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accent1"/>
                </a:solidFill>
                <a:latin typeface="Tahoma" pitchFamily="34" charset="0"/>
              </a:rPr>
              <a:t>JENIS-JENIS DISTRIBUSI NORMAL</a:t>
            </a: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2495550" y="2109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1798" name="Text Box 6"/>
          <p:cNvSpPr txBox="1">
            <a:spLocks noChangeArrowheads="1"/>
          </p:cNvSpPr>
          <p:nvPr/>
        </p:nvSpPr>
        <p:spPr bwMode="auto">
          <a:xfrm>
            <a:off x="1295400" y="5943600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Tahoma" pitchFamily="34" charset="0"/>
              </a:rPr>
              <a:t>Distribusi kurva normal dengan </a:t>
            </a:r>
            <a:r>
              <a:rPr lang="en-US" sz="2000">
                <a:latin typeface="Tahoma" pitchFamily="34" charset="0"/>
                <a:sym typeface="Symbol" pitchFamily="82" charset="2"/>
              </a:rPr>
              <a:t> dan  berbeda</a:t>
            </a:r>
            <a:endParaRPr lang="en-US" sz="2000" b="1">
              <a:latin typeface="Tahoma" pitchFamily="34" charset="0"/>
            </a:endParaRPr>
          </a:p>
        </p:txBody>
      </p:sp>
      <p:sp>
        <p:nvSpPr>
          <p:cNvPr id="161800" name="Rectangle 8"/>
          <p:cNvSpPr>
            <a:spLocks noChangeArrowheads="1"/>
          </p:cNvSpPr>
          <p:nvPr/>
        </p:nvSpPr>
        <p:spPr bwMode="auto">
          <a:xfrm>
            <a:off x="2495550" y="2571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" name="Text Box 2070"/>
          <p:cNvSpPr txBox="1">
            <a:spLocks noChangeArrowheads="1"/>
          </p:cNvSpPr>
          <p:nvPr/>
        </p:nvSpPr>
        <p:spPr bwMode="auto">
          <a:xfrm>
            <a:off x="838200" y="152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err="1" smtClean="0">
                <a:latin typeface="Tahoma" pitchFamily="34" charset="0"/>
              </a:rPr>
              <a:t>Distribusi</a:t>
            </a:r>
            <a:r>
              <a:rPr lang="en-US" b="1" dirty="0" smtClean="0">
                <a:latin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</a:rPr>
              <a:t>Probabilitas</a:t>
            </a:r>
            <a:r>
              <a:rPr lang="en-US" b="1" dirty="0">
                <a:latin typeface="Tahoma" pitchFamily="34" charset="0"/>
              </a:rPr>
              <a:t> </a:t>
            </a:r>
            <a:r>
              <a:rPr lang="en-US" b="1" dirty="0" smtClean="0">
                <a:latin typeface="Tahoma" pitchFamily="34" charset="0"/>
              </a:rPr>
              <a:t>Normal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</a:rPr>
              <a:t>	         	                 </a:t>
            </a:r>
            <a:r>
              <a:rPr lang="en-US" b="1" dirty="0" err="1" smtClean="0">
                <a:latin typeface="Tahoma" pitchFamily="34" charset="0"/>
              </a:rPr>
              <a:t>Bab</a:t>
            </a:r>
            <a:r>
              <a:rPr lang="en-US" b="1" dirty="0" smtClean="0">
                <a:latin typeface="Tahoma" pitchFamily="34" charset="0"/>
              </a:rPr>
              <a:t> 9</a:t>
            </a:r>
            <a:r>
              <a:rPr lang="en-US" sz="2400" dirty="0" smtClean="0">
                <a:latin typeface="Tahoma" pitchFamily="34" charset="0"/>
              </a:rPr>
              <a:t> </a:t>
            </a:r>
            <a:endParaRPr lang="en-US" sz="2400" dirty="0">
              <a:latin typeface="Tahoma" pitchFamily="34" charset="0"/>
            </a:endParaRPr>
          </a:p>
        </p:txBody>
      </p:sp>
      <p:pic>
        <p:nvPicPr>
          <p:cNvPr id="23555" name="Picture 3" descr="D:\Statistika 1\9.3.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0151" y="1752600"/>
            <a:ext cx="6754649" cy="373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815</TotalTime>
  <Words>864</Words>
  <Application>Microsoft Office PowerPoint</Application>
  <PresentationFormat>On-screen Show (4:3)</PresentationFormat>
  <Paragraphs>213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Civic</vt:lpstr>
      <vt:lpstr>Microsoft Excel 97-2003 Worksheet</vt:lpstr>
      <vt:lpstr>Statistika untuk Ekonomi dan Keuangan Modern  </vt:lpstr>
      <vt:lpstr>PowerPoint Presentation</vt:lpstr>
      <vt:lpstr>OUTLINE</vt:lpstr>
      <vt:lpstr>OUTLINE</vt:lpstr>
      <vt:lpstr>PowerPoint Presentation</vt:lpstr>
      <vt:lpstr>DEFINISI KURVA NORMAL</vt:lpstr>
      <vt:lpstr>PowerPoint Presentation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PENERAPAN KURVA NORMAL</vt:lpstr>
      <vt:lpstr>OUTLINE</vt:lpstr>
      <vt:lpstr>PENDEKATAN NORMAL TERHADAP BINOMIAL </vt:lpstr>
      <vt:lpstr>DALIL PENDEKATAN NORMAL TERHADAP BINOMIAL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untuk Ekonomi dan Keuangan Modern  Edisi 3, Buku 1</dc:title>
  <dc:creator>S4Pro-02</dc:creator>
  <cp:lastModifiedBy>MIAU</cp:lastModifiedBy>
  <cp:revision>131</cp:revision>
  <cp:lastPrinted>2019-04-11T02:42:25Z</cp:lastPrinted>
  <dcterms:created xsi:type="dcterms:W3CDTF">2015-09-23T07:17:12Z</dcterms:created>
  <dcterms:modified xsi:type="dcterms:W3CDTF">2019-05-02T04:11:17Z</dcterms:modified>
</cp:coreProperties>
</file>