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0" r:id="rId3"/>
    <p:sldId id="258" r:id="rId4"/>
    <p:sldId id="259" r:id="rId5"/>
    <p:sldId id="257" r:id="rId6"/>
    <p:sldId id="261" r:id="rId7"/>
    <p:sldId id="276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22C69-C523-4D59-A677-95C9F709B0F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Budaya organisasi dan perubahan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8537A-0792-4E68-84B3-B39E5ECCF7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8324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950AF-E64F-468E-9077-99E6BDE3A55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Budaya organisasi dan perubahan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4B634-8FF9-48E8-BF71-F974D751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7625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4B634-8FF9-48E8-BF71-F974D751823C}" type="slidenum">
              <a:rPr lang="en-US" smtClean="0"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Budaya organisasi dan perubahan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5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D41CC0D-3C41-4711-8B29-31DA1F12AF35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24E46AD-DA5A-4164-8142-C1AAC4DD2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ll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3581400"/>
            <a:ext cx="5114778" cy="110124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Selasa</a:t>
            </a:r>
            <a:r>
              <a:rPr lang="en-US" dirty="0" smtClean="0"/>
              <a:t>,  03 </a:t>
            </a:r>
            <a:r>
              <a:rPr lang="en-US" dirty="0" err="1" smtClean="0"/>
              <a:t>Desember</a:t>
            </a:r>
            <a:r>
              <a:rPr lang="en-US" dirty="0" smtClean="0"/>
              <a:t> 2019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063752"/>
          </a:xfrm>
        </p:spPr>
        <p:txBody>
          <a:bodyPr/>
          <a:lstStyle/>
          <a:p>
            <a:pPr algn="ctr"/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Stephen P. Robbins,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:</a:t>
            </a:r>
          </a:p>
          <a:p>
            <a:pPr marL="633222" indent="-514350">
              <a:buAutoNum type="alphaLcPeriod"/>
            </a:pP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batasan</a:t>
            </a:r>
            <a:endParaRPr lang="en-US" dirty="0" smtClean="0"/>
          </a:p>
          <a:p>
            <a:pPr marL="633222" indent="-514350">
              <a:buAutoNum type="alphaLcPeriod"/>
            </a:pP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marL="633222" indent="-514350">
              <a:buAutoNum type="alphaLcPeriod"/>
            </a:pP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timbulnya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marL="633222" indent="-514350">
              <a:buAutoNum type="alphaLcPeriod"/>
            </a:pPr>
            <a:r>
              <a:rPr lang="en-US" dirty="0" err="1" smtClean="0"/>
              <a:t>Perekat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marL="633222" indent="-514350">
              <a:buAutoNum type="alphaLcPeriod"/>
            </a:pPr>
            <a:r>
              <a:rPr lang="en-US" dirty="0" err="1" smtClean="0"/>
              <a:t>Menfasilitasi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koordinasi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endParaRPr lang="en-US" dirty="0" smtClean="0"/>
          </a:p>
          <a:p>
            <a:pPr marL="633222" indent="-514350">
              <a:buNone/>
            </a:pPr>
            <a:r>
              <a:rPr lang="en-US" dirty="0" err="1" smtClean="0"/>
              <a:t>Ouchi</a:t>
            </a:r>
            <a:r>
              <a:rPr lang="en-US" dirty="0" smtClean="0"/>
              <a:t> (1982)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mempersatukan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err="1" smtClean="0"/>
              <a:t>Fungsi</a:t>
            </a:r>
            <a:r>
              <a:rPr lang="en-US" sz="4000" dirty="0" smtClean="0"/>
              <a:t> </a:t>
            </a:r>
            <a:r>
              <a:rPr lang="en-US" sz="4000" dirty="0" err="1" smtClean="0"/>
              <a:t>Budaya</a:t>
            </a:r>
            <a:r>
              <a:rPr lang="en-US" sz="4000" dirty="0" smtClean="0"/>
              <a:t> </a:t>
            </a:r>
            <a:r>
              <a:rPr lang="en-US" sz="4000" dirty="0" err="1" smtClean="0"/>
              <a:t>Organisasi</a:t>
            </a:r>
            <a:r>
              <a:rPr lang="en-US" sz="4000" dirty="0" smtClean="0"/>
              <a:t> (</a:t>
            </a:r>
            <a:r>
              <a:rPr lang="en-US" sz="4000" dirty="0" err="1" smtClean="0"/>
              <a:t>lanj</a:t>
            </a:r>
            <a:r>
              <a:rPr lang="en-US" sz="4000" dirty="0" smtClean="0"/>
              <a:t>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Schein, </a:t>
            </a:r>
            <a:r>
              <a:rPr lang="en-US" sz="3000" dirty="0" err="1" smtClean="0"/>
              <a:t>fungsi</a:t>
            </a:r>
            <a:r>
              <a:rPr lang="en-US" sz="3000" dirty="0" smtClean="0"/>
              <a:t> </a:t>
            </a:r>
            <a:r>
              <a:rPr lang="en-US" sz="3000" dirty="0" err="1" smtClean="0"/>
              <a:t>budaya</a:t>
            </a:r>
            <a:r>
              <a:rPr lang="en-US" sz="3000" dirty="0" smtClean="0"/>
              <a:t> </a:t>
            </a:r>
            <a:r>
              <a:rPr lang="en-US" sz="3000" dirty="0" err="1" smtClean="0"/>
              <a:t>pada</a:t>
            </a:r>
            <a:r>
              <a:rPr lang="en-US" sz="3000" dirty="0" smtClean="0"/>
              <a:t> </a:t>
            </a:r>
            <a:r>
              <a:rPr lang="en-US" sz="3000" dirty="0" err="1" smtClean="0"/>
              <a:t>tahap</a:t>
            </a:r>
            <a:r>
              <a:rPr lang="en-US" sz="3000" dirty="0" smtClean="0"/>
              <a:t> </a:t>
            </a:r>
            <a:r>
              <a:rPr lang="en-US" sz="3000" dirty="0" err="1" smtClean="0"/>
              <a:t>perkembangan</a:t>
            </a:r>
            <a:r>
              <a:rPr lang="en-US" sz="3000" dirty="0" smtClean="0"/>
              <a:t> </a:t>
            </a:r>
            <a:r>
              <a:rPr lang="en-US" sz="3000" dirty="0" err="1" smtClean="0"/>
              <a:t>yaitu</a:t>
            </a:r>
            <a:r>
              <a:rPr lang="en-US" sz="3000" dirty="0" smtClean="0"/>
              <a:t>:</a:t>
            </a:r>
          </a:p>
          <a:p>
            <a:pPr marL="633222" indent="-514350">
              <a:buAutoNum type="arabicPeriod"/>
            </a:pPr>
            <a:r>
              <a:rPr lang="en-US" sz="3000" dirty="0" err="1" smtClean="0"/>
              <a:t>Pertumbuhan</a:t>
            </a:r>
            <a:r>
              <a:rPr lang="en-US" sz="3000" dirty="0" smtClean="0"/>
              <a:t> </a:t>
            </a:r>
            <a:r>
              <a:rPr lang="en-US" sz="3000" dirty="0" err="1" smtClean="0"/>
              <a:t>awal</a:t>
            </a:r>
            <a:r>
              <a:rPr lang="en-US" sz="3000" dirty="0" smtClean="0"/>
              <a:t>: </a:t>
            </a:r>
            <a:r>
              <a:rPr lang="en-US" sz="3000" dirty="0" err="1" smtClean="0"/>
              <a:t>budaya</a:t>
            </a:r>
            <a:r>
              <a:rPr lang="en-US" sz="3000" dirty="0" smtClean="0"/>
              <a:t> </a:t>
            </a:r>
            <a:r>
              <a:rPr lang="en-US" sz="3000" dirty="0" err="1" smtClean="0"/>
              <a:t>merupakan</a:t>
            </a:r>
            <a:r>
              <a:rPr lang="en-US" sz="3000" dirty="0" smtClean="0"/>
              <a:t> </a:t>
            </a:r>
            <a:r>
              <a:rPr lang="en-US" sz="3000" dirty="0" err="1" smtClean="0"/>
              <a:t>sumber</a:t>
            </a:r>
            <a:r>
              <a:rPr lang="en-US" sz="3000" dirty="0" smtClean="0"/>
              <a:t> </a:t>
            </a:r>
            <a:r>
              <a:rPr lang="en-US" sz="3000" dirty="0" err="1" smtClean="0"/>
              <a:t>integritas</a:t>
            </a:r>
            <a:r>
              <a:rPr lang="en-US" sz="3000" dirty="0" smtClean="0"/>
              <a:t>,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perekat</a:t>
            </a:r>
            <a:r>
              <a:rPr lang="en-US" sz="3000" dirty="0" smtClean="0"/>
              <a:t> </a:t>
            </a:r>
            <a:r>
              <a:rPr lang="en-US" sz="3000" dirty="0" err="1" smtClean="0"/>
              <a:t>bersama</a:t>
            </a:r>
            <a:endParaRPr lang="en-US" sz="3000" dirty="0" smtClean="0"/>
          </a:p>
          <a:p>
            <a:pPr marL="633222" indent="-514350">
              <a:buAutoNum type="arabicPeriod"/>
            </a:pPr>
            <a:r>
              <a:rPr lang="en-US" sz="3000" dirty="0" err="1" smtClean="0"/>
              <a:t>Fase</a:t>
            </a:r>
            <a:r>
              <a:rPr lang="en-US" sz="3000" dirty="0" smtClean="0"/>
              <a:t> </a:t>
            </a:r>
            <a:r>
              <a:rPr lang="en-US" sz="3000" dirty="0" err="1" smtClean="0"/>
              <a:t>pertengahan</a:t>
            </a:r>
            <a:r>
              <a:rPr lang="en-US" sz="3000" dirty="0" smtClean="0"/>
              <a:t> </a:t>
            </a:r>
            <a:r>
              <a:rPr lang="en-US" sz="3000" dirty="0" err="1" smtClean="0"/>
              <a:t>hidup</a:t>
            </a:r>
            <a:r>
              <a:rPr lang="en-US" sz="3000" dirty="0" smtClean="0"/>
              <a:t> </a:t>
            </a:r>
            <a:r>
              <a:rPr lang="en-US" sz="3000" dirty="0" err="1" smtClean="0"/>
              <a:t>organisasi:Mulai</a:t>
            </a:r>
            <a:r>
              <a:rPr lang="en-US" sz="3000" dirty="0" smtClean="0"/>
              <a:t> </a:t>
            </a:r>
            <a:r>
              <a:rPr lang="en-US" sz="3000" dirty="0" err="1" smtClean="0"/>
              <a:t>berkembang</a:t>
            </a:r>
            <a:r>
              <a:rPr lang="en-US" sz="3000" dirty="0" smtClean="0"/>
              <a:t> sub-culture </a:t>
            </a:r>
            <a:r>
              <a:rPr lang="en-US" sz="3000" dirty="0" err="1" smtClean="0"/>
              <a:t>baru</a:t>
            </a:r>
            <a:r>
              <a:rPr lang="en-US" sz="3000" dirty="0" smtClean="0"/>
              <a:t>, </a:t>
            </a:r>
            <a:r>
              <a:rPr lang="en-US" sz="3000" dirty="0" err="1" smtClean="0"/>
              <a:t>budaya</a:t>
            </a:r>
            <a:r>
              <a:rPr lang="en-US" sz="3000" dirty="0" smtClean="0"/>
              <a:t> </a:t>
            </a:r>
            <a:r>
              <a:rPr lang="en-US" sz="3000" dirty="0" err="1" smtClean="0"/>
              <a:t>berfungsi</a:t>
            </a:r>
            <a:r>
              <a:rPr lang="en-US" sz="3000" dirty="0" smtClean="0"/>
              <a:t> </a:t>
            </a:r>
            <a:r>
              <a:rPr lang="en-US" sz="3000" dirty="0" err="1" smtClean="0"/>
              <a:t>sebagai</a:t>
            </a:r>
            <a:r>
              <a:rPr lang="en-US" sz="3000" dirty="0" smtClean="0"/>
              <a:t> </a:t>
            </a:r>
            <a:r>
              <a:rPr lang="en-US" sz="3000" dirty="0" err="1" smtClean="0"/>
              <a:t>pemersatu</a:t>
            </a:r>
            <a:endParaRPr lang="en-US" sz="3000" dirty="0" smtClean="0"/>
          </a:p>
          <a:p>
            <a:pPr marL="633222" indent="-514350">
              <a:buAutoNum type="arabicPeriod"/>
            </a:pPr>
            <a:r>
              <a:rPr lang="en-US" sz="3000" dirty="0" err="1" smtClean="0"/>
              <a:t>Fase</a:t>
            </a:r>
            <a:r>
              <a:rPr lang="en-US" sz="3000" dirty="0" smtClean="0"/>
              <a:t> </a:t>
            </a:r>
            <a:r>
              <a:rPr lang="en-US" sz="3000" dirty="0" err="1" smtClean="0"/>
              <a:t>dewasa:Pertumbuhan</a:t>
            </a:r>
            <a:r>
              <a:rPr lang="en-US" sz="3000" dirty="0" smtClean="0"/>
              <a:t> </a:t>
            </a:r>
            <a:r>
              <a:rPr lang="en-US" sz="3000" dirty="0" err="1" smtClean="0"/>
              <a:t>mulai</a:t>
            </a:r>
            <a:r>
              <a:rPr lang="en-US" sz="3000" dirty="0" smtClean="0"/>
              <a:t> </a:t>
            </a:r>
            <a:r>
              <a:rPr lang="en-US" sz="3000" dirty="0" err="1" smtClean="0"/>
              <a:t>menurun</a:t>
            </a:r>
            <a:r>
              <a:rPr lang="en-US" sz="3000" dirty="0" smtClean="0"/>
              <a:t>, </a:t>
            </a:r>
            <a:r>
              <a:rPr lang="en-US" sz="3000" dirty="0" err="1" smtClean="0"/>
              <a:t>pasar</a:t>
            </a:r>
            <a:r>
              <a:rPr lang="en-US" sz="3000" dirty="0" smtClean="0"/>
              <a:t> </a:t>
            </a:r>
            <a:r>
              <a:rPr lang="en-US" sz="3000" dirty="0" err="1" smtClean="0"/>
              <a:t>mulai</a:t>
            </a:r>
            <a:r>
              <a:rPr lang="en-US" sz="3000" dirty="0" smtClean="0"/>
              <a:t> </a:t>
            </a:r>
            <a:r>
              <a:rPr lang="en-US" sz="3000" dirty="0" err="1" smtClean="0"/>
              <a:t>jenuh</a:t>
            </a:r>
            <a:r>
              <a:rPr lang="en-US" sz="3000" dirty="0" smtClean="0"/>
              <a:t>, </a:t>
            </a:r>
            <a:r>
              <a:rPr lang="en-US" sz="3000" dirty="0" err="1" smtClean="0"/>
              <a:t>budaya</a:t>
            </a:r>
            <a:r>
              <a:rPr lang="en-US" sz="3000" dirty="0" smtClean="0"/>
              <a:t> </a:t>
            </a:r>
            <a:r>
              <a:rPr lang="en-US" sz="3000" dirty="0" err="1" smtClean="0"/>
              <a:t>menghambat</a:t>
            </a:r>
            <a:r>
              <a:rPr lang="en-US" sz="3000" dirty="0" smtClean="0"/>
              <a:t> </a:t>
            </a:r>
            <a:r>
              <a:rPr lang="en-US" sz="3000" dirty="0" err="1" smtClean="0"/>
              <a:t>inovasi</a:t>
            </a:r>
            <a:endParaRPr lang="en-US" sz="3000" dirty="0" smtClean="0"/>
          </a:p>
          <a:p>
            <a:pPr marL="633222" indent="-514350">
              <a:buAutoNum type="arabicPeriod"/>
            </a:pPr>
            <a:endParaRPr lang="en-US" sz="3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1"/>
          </a:xfrm>
        </p:spPr>
        <p:txBody>
          <a:bodyPr>
            <a:normAutofit/>
          </a:bodyPr>
          <a:lstStyle/>
          <a:p>
            <a:r>
              <a:rPr lang="en-US" dirty="0" err="1" smtClean="0"/>
              <a:t>Pendiri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top management</a:t>
            </a:r>
          </a:p>
          <a:p>
            <a:pPr lvl="1"/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ditahap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,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norma-norma</a:t>
            </a:r>
            <a:endParaRPr lang="en-US" dirty="0" smtClean="0"/>
          </a:p>
          <a:p>
            <a:pPr lvl="1"/>
            <a:r>
              <a:rPr lang="en-US" dirty="0" err="1" smtClean="0"/>
              <a:t>Menyaring</a:t>
            </a:r>
            <a:r>
              <a:rPr lang="en-US" dirty="0" smtClean="0"/>
              <a:t> </a:t>
            </a:r>
            <a:r>
              <a:rPr lang="en-US" dirty="0" err="1" smtClean="0"/>
              <a:t>pesan;menyediakan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endParaRPr lang="en-US" dirty="0" smtClean="0"/>
          </a:p>
          <a:p>
            <a:r>
              <a:rPr lang="en-US" dirty="0" smtClean="0"/>
              <a:t>Reward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stabil</a:t>
            </a:r>
            <a:endParaRPr lang="en-US" dirty="0" smtClean="0"/>
          </a:p>
          <a:p>
            <a:pPr lvl="1"/>
            <a:r>
              <a:rPr lang="en-US" dirty="0" err="1" smtClean="0"/>
              <a:t>Menjaga</a:t>
            </a:r>
            <a:r>
              <a:rPr lang="en-US" dirty="0" smtClean="0"/>
              <a:t> agar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r>
              <a:rPr lang="en-US" dirty="0" smtClean="0"/>
              <a:t>Cultural network</a:t>
            </a:r>
          </a:p>
          <a:p>
            <a:pPr lvl="1"/>
            <a:r>
              <a:rPr lang="en-US" dirty="0" err="1" smtClean="0"/>
              <a:t>Perkuat</a:t>
            </a:r>
            <a:r>
              <a:rPr lang="en-US" dirty="0" smtClean="0"/>
              <a:t> </a:t>
            </a:r>
            <a:r>
              <a:rPr lang="en-US" dirty="0" err="1" smtClean="0"/>
              <a:t>network;yg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pd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Merubah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r>
              <a:rPr lang="en-US" dirty="0" err="1" smtClean="0"/>
              <a:t>Justifikasi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/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r>
              <a:rPr lang="en-US" dirty="0" err="1" smtClean="0"/>
              <a:t>Komunikasi</a:t>
            </a:r>
            <a:endParaRPr lang="en-US" dirty="0" smtClean="0"/>
          </a:p>
          <a:p>
            <a:r>
              <a:rPr lang="en-US" dirty="0" err="1" smtClean="0"/>
              <a:t>Sosialisasi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r>
              <a:rPr lang="en-US" dirty="0" err="1" smtClean="0"/>
              <a:t>Melepas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lama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menyimpang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, </a:t>
            </a:r>
            <a:r>
              <a:rPr lang="en-US" dirty="0" err="1" smtClean="0"/>
              <a:t>upaya,kegigihan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/>
              <a:t>Elemen</a:t>
            </a:r>
            <a:r>
              <a:rPr lang="en-US" sz="4000" dirty="0" smtClean="0"/>
              <a:t> </a:t>
            </a:r>
            <a:r>
              <a:rPr lang="en-US" sz="4000" dirty="0" err="1" smtClean="0"/>
              <a:t>budaya</a:t>
            </a:r>
            <a:r>
              <a:rPr lang="en-US" sz="4000" dirty="0" smtClean="0"/>
              <a:t> </a:t>
            </a:r>
            <a:r>
              <a:rPr lang="en-US" sz="4000" dirty="0" err="1" smtClean="0"/>
              <a:t>organisasi</a:t>
            </a:r>
            <a:r>
              <a:rPr lang="en-US" sz="4000" dirty="0" smtClean="0"/>
              <a:t> </a:t>
            </a:r>
            <a:r>
              <a:rPr lang="en-US" sz="4000" dirty="0" err="1" smtClean="0"/>
              <a:t>yg</a:t>
            </a:r>
            <a:r>
              <a:rPr lang="en-US" sz="4000" dirty="0" smtClean="0"/>
              <a:t> </a:t>
            </a:r>
            <a:r>
              <a:rPr lang="en-US" sz="4000" dirty="0" err="1" smtClean="0"/>
              <a:t>dpt</a:t>
            </a:r>
            <a:r>
              <a:rPr lang="en-US" sz="4000" dirty="0" smtClean="0"/>
              <a:t> </a:t>
            </a:r>
            <a:r>
              <a:rPr lang="en-US" sz="4000" dirty="0" err="1" smtClean="0"/>
              <a:t>mempengaruhi</a:t>
            </a:r>
            <a:r>
              <a:rPr lang="en-US" sz="4000" dirty="0" smtClean="0"/>
              <a:t> </a:t>
            </a:r>
            <a:r>
              <a:rPr lang="en-US" sz="4000" dirty="0" err="1" smtClean="0"/>
              <a:t>perubahan</a:t>
            </a:r>
            <a:r>
              <a:rPr lang="en-US" sz="4000" dirty="0" smtClean="0"/>
              <a:t> </a:t>
            </a:r>
            <a:r>
              <a:rPr lang="en-US" sz="4000" dirty="0" err="1" smtClean="0"/>
              <a:t>organisasi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/>
              <a:t> Tingkat </a:t>
            </a:r>
            <a:r>
              <a:rPr lang="en-US" sz="2800" dirty="0" err="1" smtClean="0"/>
              <a:t>keterbukaan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ide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khususnya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bawahan</a:t>
            </a:r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Tingkat </a:t>
            </a:r>
            <a:r>
              <a:rPr lang="en-US" sz="2800" dirty="0" err="1" smtClean="0"/>
              <a:t>keinginan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mendiskusikan</a:t>
            </a:r>
            <a:r>
              <a:rPr lang="en-US" sz="2800" dirty="0" smtClean="0"/>
              <a:t> isu-2 </a:t>
            </a:r>
            <a:r>
              <a:rPr lang="en-US" sz="2800" dirty="0" err="1" smtClean="0"/>
              <a:t>sensitif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terbuka</a:t>
            </a:r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Tingkat </a:t>
            </a:r>
            <a:r>
              <a:rPr lang="en-US" sz="2800" dirty="0" err="1" smtClean="0"/>
              <a:t>keinginan</a:t>
            </a:r>
            <a:r>
              <a:rPr lang="en-US" sz="2800" dirty="0" smtClean="0"/>
              <a:t> </a:t>
            </a:r>
            <a:r>
              <a:rPr lang="en-US" sz="2800" dirty="0" err="1" smtClean="0"/>
              <a:t>utk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</a:t>
            </a:r>
            <a:r>
              <a:rPr lang="en-US" sz="2800" dirty="0" smtClean="0"/>
              <a:t> </a:t>
            </a:r>
            <a:r>
              <a:rPr lang="en-US" sz="2800" dirty="0" err="1" smtClean="0"/>
              <a:t>otonomi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dukungan</a:t>
            </a:r>
            <a:r>
              <a:rPr lang="en-US" sz="2800" dirty="0" smtClean="0"/>
              <a:t> pd </a:t>
            </a:r>
            <a:r>
              <a:rPr lang="en-US" sz="2800" dirty="0" err="1" smtClean="0"/>
              <a:t>orang</a:t>
            </a:r>
            <a:r>
              <a:rPr lang="en-US" sz="2800" dirty="0" smtClean="0"/>
              <a:t> lain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err="1" smtClean="0"/>
              <a:t>Sikap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berbagi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err="1" smtClean="0"/>
              <a:t>Sikap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kritik</a:t>
            </a:r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err="1" smtClean="0"/>
              <a:t>Sikap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konflik</a:t>
            </a:r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err="1" smtClean="0"/>
              <a:t>Tingkatan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dimana</a:t>
            </a:r>
            <a:r>
              <a:rPr lang="en-US" sz="2800" dirty="0" smtClean="0"/>
              <a:t> </a:t>
            </a:r>
            <a:r>
              <a:rPr lang="en-US" sz="2800" dirty="0" err="1" smtClean="0"/>
              <a:t>struktur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memfasilitasi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39952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Budaya</a:t>
            </a:r>
            <a:r>
              <a:rPr lang="en-US" sz="4400" dirty="0" smtClean="0"/>
              <a:t>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Perubahan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Menurut</a:t>
            </a:r>
            <a:r>
              <a:rPr lang="en-US" dirty="0" smtClean="0"/>
              <a:t> Schein: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asumsi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Schwartz </a:t>
            </a:r>
            <a:r>
              <a:rPr lang="en-US" dirty="0" err="1" smtClean="0"/>
              <a:t>dan</a:t>
            </a:r>
            <a:r>
              <a:rPr lang="en-US" dirty="0" smtClean="0"/>
              <a:t> Davis, 1981 </a:t>
            </a:r>
            <a:r>
              <a:rPr lang="en-US" dirty="0" err="1" smtClean="0"/>
              <a:t>mengemukakan</a:t>
            </a:r>
            <a:r>
              <a:rPr lang="en-US" dirty="0" smtClean="0"/>
              <a:t>: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063752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Kekuatan</a:t>
            </a:r>
            <a:r>
              <a:rPr lang="en-US" sz="4400" dirty="0" smtClean="0"/>
              <a:t> </a:t>
            </a:r>
            <a:r>
              <a:rPr lang="en-US" sz="4400" dirty="0" err="1" smtClean="0"/>
              <a:t>budaya</a:t>
            </a:r>
            <a:r>
              <a:rPr lang="en-US" sz="4400" dirty="0" smtClean="0"/>
              <a:t> </a:t>
            </a:r>
            <a:r>
              <a:rPr lang="en-US" sz="4400" dirty="0" err="1" smtClean="0"/>
              <a:t>organisasi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BO </a:t>
            </a:r>
            <a:r>
              <a:rPr lang="en-US" sz="2800" dirty="0" err="1" smtClean="0"/>
              <a:t>kuat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dimana</a:t>
            </a:r>
            <a:r>
              <a:rPr lang="en-US" sz="2800" dirty="0" smtClean="0"/>
              <a:t> </a:t>
            </a:r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inti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dipegang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intensif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dianut</a:t>
            </a:r>
            <a:r>
              <a:rPr lang="en-US" sz="2800" dirty="0" smtClean="0"/>
              <a:t> </a:t>
            </a:r>
            <a:r>
              <a:rPr lang="en-US" sz="2800" dirty="0" err="1" smtClean="0"/>
              <a:t>bersama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meluas</a:t>
            </a:r>
            <a:r>
              <a:rPr lang="en-US" sz="2800" dirty="0" smtClean="0"/>
              <a:t> </a:t>
            </a:r>
            <a:r>
              <a:rPr lang="en-US" sz="2800" dirty="0" err="1" smtClean="0"/>
              <a:t>anggota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(S.P.Robbins,1997)</a:t>
            </a:r>
          </a:p>
          <a:p>
            <a:r>
              <a:rPr lang="en-US" sz="2800" dirty="0" smtClean="0"/>
              <a:t>BO </a:t>
            </a:r>
            <a:r>
              <a:rPr lang="en-US" sz="2800" dirty="0" err="1" smtClean="0"/>
              <a:t>kuat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budaya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hampir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manajer</a:t>
            </a:r>
            <a:r>
              <a:rPr lang="en-US" sz="2800" dirty="0" smtClean="0"/>
              <a:t> </a:t>
            </a:r>
            <a:r>
              <a:rPr lang="en-US" sz="2800" dirty="0" err="1" smtClean="0"/>
              <a:t>menganut</a:t>
            </a:r>
            <a:r>
              <a:rPr lang="en-US" sz="2800" dirty="0" smtClean="0"/>
              <a:t> </a:t>
            </a:r>
            <a:r>
              <a:rPr lang="en-US" sz="2800" dirty="0" err="1" smtClean="0"/>
              <a:t>bersama</a:t>
            </a:r>
            <a:r>
              <a:rPr lang="en-US" sz="2800" dirty="0" smtClean="0"/>
              <a:t> </a:t>
            </a:r>
            <a:r>
              <a:rPr lang="en-US" sz="2800" dirty="0" err="1" smtClean="0"/>
              <a:t>seperangkat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menjalankan</a:t>
            </a:r>
            <a:r>
              <a:rPr lang="en-US" sz="2800" dirty="0" smtClean="0"/>
              <a:t>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relatif</a:t>
            </a:r>
            <a:r>
              <a:rPr lang="en-US" sz="2800" dirty="0" smtClean="0"/>
              <a:t> </a:t>
            </a:r>
            <a:r>
              <a:rPr lang="en-US" sz="2800" dirty="0" err="1" smtClean="0"/>
              <a:t>konsisten</a:t>
            </a:r>
            <a:endParaRPr lang="en-US" sz="2800" dirty="0" smtClean="0"/>
          </a:p>
          <a:p>
            <a:r>
              <a:rPr lang="en-US" sz="2800" dirty="0" err="1" smtClean="0"/>
              <a:t>Rahman</a:t>
            </a:r>
            <a:r>
              <a:rPr lang="en-US" sz="2800" dirty="0" smtClean="0"/>
              <a:t> (1994), </a:t>
            </a:r>
            <a:r>
              <a:rPr lang="en-US" sz="2800" dirty="0" err="1" smtClean="0"/>
              <a:t>mengemukakan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organisasi2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budaya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kuat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positif</a:t>
            </a:r>
            <a:r>
              <a:rPr lang="en-US" sz="2800" dirty="0" smtClean="0"/>
              <a:t> </a:t>
            </a:r>
            <a:r>
              <a:rPr lang="en-US" sz="2800" dirty="0" err="1" smtClean="0"/>
              <a:t>apabila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menghadapi</a:t>
            </a:r>
            <a:r>
              <a:rPr lang="en-US" sz="2800" dirty="0" smtClean="0"/>
              <a:t> tantangan2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ancaman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eksternal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Faktor2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menentukan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kekuatan</a:t>
            </a:r>
            <a:r>
              <a:rPr lang="en-US" sz="3200" dirty="0" smtClean="0"/>
              <a:t> </a:t>
            </a:r>
            <a:r>
              <a:rPr lang="en-US" sz="3200" dirty="0" err="1" smtClean="0"/>
              <a:t>budaya</a:t>
            </a:r>
            <a:r>
              <a:rPr lang="en-US" sz="3200" dirty="0" smtClean="0"/>
              <a:t> </a:t>
            </a:r>
            <a:r>
              <a:rPr lang="en-US" sz="3200" dirty="0" err="1" smtClean="0"/>
              <a:t>organisasi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Kebersamaan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sejauh</a:t>
            </a:r>
            <a:r>
              <a:rPr lang="en-US" sz="2800" dirty="0" smtClean="0"/>
              <a:t> </a:t>
            </a:r>
            <a:r>
              <a:rPr lang="en-US" sz="2800" dirty="0" err="1" smtClean="0"/>
              <a:t>mana</a:t>
            </a:r>
            <a:r>
              <a:rPr lang="en-US" sz="2800" dirty="0" smtClean="0"/>
              <a:t> </a:t>
            </a:r>
            <a:r>
              <a:rPr lang="en-US" sz="2800" dirty="0" err="1" smtClean="0"/>
              <a:t>anggota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inti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dianut</a:t>
            </a:r>
            <a:r>
              <a:rPr lang="en-US" sz="2800" dirty="0" smtClean="0"/>
              <a:t> </a:t>
            </a:r>
            <a:r>
              <a:rPr lang="en-US" sz="2800" dirty="0" err="1" smtClean="0"/>
              <a:t>bersama</a:t>
            </a:r>
            <a:r>
              <a:rPr lang="en-US" sz="2800" dirty="0" smtClean="0"/>
              <a:t>. </a:t>
            </a:r>
            <a:r>
              <a:rPr lang="en-US" sz="2800" dirty="0" err="1" smtClean="0"/>
              <a:t>Derajat</a:t>
            </a:r>
            <a:r>
              <a:rPr lang="en-US" sz="2800" dirty="0" smtClean="0"/>
              <a:t> </a:t>
            </a:r>
            <a:r>
              <a:rPr lang="en-US" sz="2800" dirty="0" err="1" smtClean="0"/>
              <a:t>kebersamaan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ditentukan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orientasi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imbalan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err="1" smtClean="0"/>
              <a:t>Intensitas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derajat</a:t>
            </a:r>
            <a:r>
              <a:rPr lang="en-US" sz="2800" dirty="0" smtClean="0"/>
              <a:t> </a:t>
            </a:r>
            <a:r>
              <a:rPr lang="en-US" sz="2800" dirty="0" err="1" smtClean="0"/>
              <a:t>komitmen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anggota2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inti</a:t>
            </a:r>
            <a:r>
              <a:rPr lang="en-US" sz="2800" dirty="0" smtClean="0"/>
              <a:t> </a:t>
            </a:r>
            <a:r>
              <a:rPr lang="en-US" sz="2800" dirty="0" err="1" smtClean="0"/>
              <a:t>budaya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endParaRPr lang="en-US" sz="2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16152"/>
          </a:xfrm>
        </p:spPr>
        <p:txBody>
          <a:bodyPr>
            <a:normAutofit fontScale="90000"/>
          </a:bodyPr>
          <a:lstStyle/>
          <a:p>
            <a:r>
              <a:rPr lang="en-US" sz="4400" dirty="0" err="1" smtClean="0"/>
              <a:t>Ciri-ciri</a:t>
            </a:r>
            <a:r>
              <a:rPr lang="en-US" sz="4400" dirty="0" smtClean="0"/>
              <a:t> </a:t>
            </a:r>
            <a:r>
              <a:rPr lang="en-US" sz="4400" dirty="0" err="1" smtClean="0"/>
              <a:t>budaya</a:t>
            </a:r>
            <a:r>
              <a:rPr lang="en-US" sz="4400" dirty="0" smtClean="0"/>
              <a:t> </a:t>
            </a:r>
            <a:r>
              <a:rPr lang="en-US" sz="4400" dirty="0" err="1" smtClean="0"/>
              <a:t>organisasi</a:t>
            </a:r>
            <a:r>
              <a:rPr lang="en-US" sz="4400" dirty="0" smtClean="0"/>
              <a:t> </a:t>
            </a:r>
            <a:r>
              <a:rPr lang="en-US" sz="4400" dirty="0" err="1" smtClean="0"/>
              <a:t>kuat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Anggota2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loyal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endParaRPr lang="en-US" sz="2800" dirty="0" smtClean="0"/>
          </a:p>
          <a:p>
            <a:r>
              <a:rPr lang="en-US" sz="2800" dirty="0" err="1" smtClean="0"/>
              <a:t>Pedoman</a:t>
            </a:r>
            <a:r>
              <a:rPr lang="en-US" sz="2800" dirty="0" smtClean="0"/>
              <a:t> </a:t>
            </a:r>
            <a:r>
              <a:rPr lang="en-US" sz="2800" dirty="0" err="1" smtClean="0"/>
              <a:t>bertingkah</a:t>
            </a:r>
            <a:r>
              <a:rPr lang="en-US" sz="2800" dirty="0" smtClean="0"/>
              <a:t> </a:t>
            </a:r>
            <a:r>
              <a:rPr lang="en-US" sz="2800" dirty="0" err="1" smtClean="0"/>
              <a:t>laku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orang-orang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digariskan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jelas</a:t>
            </a:r>
            <a:endParaRPr lang="en-US" sz="2800" dirty="0" smtClean="0"/>
          </a:p>
          <a:p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dianut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berhenti</a:t>
            </a:r>
            <a:r>
              <a:rPr lang="en-US" sz="2800" dirty="0" smtClean="0"/>
              <a:t> pd slogan, </a:t>
            </a:r>
            <a:r>
              <a:rPr lang="en-US" sz="2800" dirty="0" err="1" smtClean="0"/>
              <a:t>tetapi</a:t>
            </a:r>
            <a:r>
              <a:rPr lang="en-US" sz="2800" dirty="0" smtClean="0"/>
              <a:t> </a:t>
            </a:r>
            <a:r>
              <a:rPr lang="en-US" sz="2800" dirty="0" err="1" smtClean="0"/>
              <a:t>dihayati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tingkah</a:t>
            </a:r>
            <a:r>
              <a:rPr lang="en-US" sz="2800" dirty="0" smtClean="0"/>
              <a:t> </a:t>
            </a:r>
            <a:r>
              <a:rPr lang="en-US" sz="2800" dirty="0" err="1" smtClean="0"/>
              <a:t>laku</a:t>
            </a:r>
            <a:r>
              <a:rPr lang="en-US" sz="2800" dirty="0" smtClean="0"/>
              <a:t> </a:t>
            </a:r>
            <a:r>
              <a:rPr lang="en-US" sz="2800" dirty="0" err="1" smtClean="0"/>
              <a:t>sehari-hari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konsisten</a:t>
            </a:r>
            <a:endParaRPr lang="en-US" sz="2800" dirty="0" smtClean="0"/>
          </a:p>
          <a:p>
            <a:r>
              <a:rPr lang="en-US" sz="2800" dirty="0" err="1" smtClean="0"/>
              <a:t>Dijumpai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ritual</a:t>
            </a:r>
            <a:endParaRPr lang="en-US" dirty="0" smtClean="0"/>
          </a:p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sz="2800" dirty="0" err="1" smtClean="0"/>
              <a:t>khusus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berprestasi</a:t>
            </a:r>
            <a:endParaRPr lang="en-US" sz="2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063752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/>
              <a:t>Ciri-ciri</a:t>
            </a:r>
            <a:r>
              <a:rPr lang="en-US" sz="4000" dirty="0" smtClean="0"/>
              <a:t> </a:t>
            </a:r>
            <a:r>
              <a:rPr lang="en-US" sz="4000" dirty="0" err="1" smtClean="0"/>
              <a:t>budaya</a:t>
            </a:r>
            <a:r>
              <a:rPr lang="en-US" sz="4000" dirty="0" smtClean="0"/>
              <a:t> </a:t>
            </a:r>
            <a:r>
              <a:rPr lang="en-US" sz="4000" dirty="0" err="1" smtClean="0"/>
              <a:t>organisasi</a:t>
            </a:r>
            <a:r>
              <a:rPr lang="en-US" sz="4000" dirty="0" smtClean="0"/>
              <a:t> </a:t>
            </a:r>
            <a:r>
              <a:rPr lang="en-US" sz="4000" dirty="0" err="1" smtClean="0"/>
              <a:t>lemah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kelompok-kelompok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bertentangan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Kesetiaan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melebihi</a:t>
            </a:r>
            <a:r>
              <a:rPr lang="en-US" dirty="0" smtClean="0"/>
              <a:t> </a:t>
            </a:r>
            <a:r>
              <a:rPr lang="en-US" dirty="0" err="1" smtClean="0"/>
              <a:t>kesetiaan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segan-segan</a:t>
            </a:r>
            <a:r>
              <a:rPr lang="en-US" dirty="0" smtClean="0"/>
              <a:t> </a:t>
            </a:r>
            <a:r>
              <a:rPr lang="en-US" dirty="0" err="1" smtClean="0"/>
              <a:t>mengorbankan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kelompo</a:t>
            </a:r>
            <a:r>
              <a:rPr lang="id-ID" dirty="0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063752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Cakupan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organisasi-defenisi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model;</a:t>
            </a:r>
          </a:p>
          <a:p>
            <a:r>
              <a:rPr lang="en-US" dirty="0" smtClean="0"/>
              <a:t>Culture </a:t>
            </a:r>
            <a:r>
              <a:rPr lang="en-US" dirty="0" err="1" smtClean="0"/>
              <a:t>vz</a:t>
            </a:r>
            <a:r>
              <a:rPr lang="en-US" dirty="0" smtClean="0"/>
              <a:t> climate</a:t>
            </a:r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endParaRPr lang="en-US" dirty="0" smtClean="0"/>
          </a:p>
          <a:p>
            <a:r>
              <a:rPr lang="en-US" dirty="0" err="1" smtClean="0"/>
              <a:t>Tipe-tipe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</a:p>
          <a:p>
            <a:r>
              <a:rPr lang="en-US" dirty="0" smtClean="0"/>
              <a:t>Cultural Analysis</a:t>
            </a:r>
          </a:p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Langkah memperkuat budaya orgs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Memantapkan nilai2 dasar budaya organisasi</a:t>
            </a:r>
          </a:p>
          <a:p>
            <a:r>
              <a:rPr lang="id-ID" dirty="0" smtClean="0"/>
              <a:t>Melakukan pembinaan terhadap anggota organisasi</a:t>
            </a:r>
          </a:p>
          <a:p>
            <a:r>
              <a:rPr lang="id-ID" dirty="0" smtClean="0"/>
              <a:t>Memberikan contoh atau telada</a:t>
            </a:r>
          </a:p>
          <a:p>
            <a:r>
              <a:rPr lang="id-ID" dirty="0" smtClean="0"/>
              <a:t>Membuat acara2 rutinitas</a:t>
            </a:r>
          </a:p>
          <a:p>
            <a:r>
              <a:rPr lang="id-ID" dirty="0" smtClean="0"/>
              <a:t>Memberikan penilaian dan penghargaan</a:t>
            </a:r>
          </a:p>
          <a:p>
            <a:r>
              <a:rPr lang="id-ID" dirty="0" smtClean="0"/>
              <a:t>Tanggap terhadap masalah eksternal &amp; internal</a:t>
            </a:r>
          </a:p>
          <a:p>
            <a:r>
              <a:rPr lang="id-ID" smtClean="0"/>
              <a:t>Koordinasi dan kontrol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1526456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 anchor="ctr">
            <a:normAutofit/>
          </a:bodyPr>
          <a:lstStyle/>
          <a:p>
            <a:pPr algn="ctr"/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13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6142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06375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Organizational Culture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pola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asumsi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bersama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dipelajari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group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memecahkan</a:t>
            </a:r>
            <a:r>
              <a:rPr lang="en-US" sz="2800" dirty="0" smtClean="0"/>
              <a:t> </a:t>
            </a:r>
            <a:r>
              <a:rPr lang="en-US" sz="2800" dirty="0" err="1" smtClean="0"/>
              <a:t>permasalahan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berkaitan</a:t>
            </a:r>
            <a:r>
              <a:rPr lang="en-US" sz="2800" dirty="0" smtClean="0"/>
              <a:t>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adaptasi</a:t>
            </a:r>
            <a:r>
              <a:rPr lang="en-US" sz="2800" dirty="0" smtClean="0"/>
              <a:t> </a:t>
            </a:r>
            <a:r>
              <a:rPr lang="en-US" sz="2800" dirty="0" err="1" smtClean="0"/>
              <a:t>eksternal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integrasi</a:t>
            </a:r>
            <a:r>
              <a:rPr lang="en-US" sz="2800" dirty="0" smtClean="0"/>
              <a:t> internal. </a:t>
            </a:r>
            <a:r>
              <a:rPr lang="en-US" sz="2800" dirty="0" err="1" smtClean="0"/>
              <a:t>Asumsi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berjalan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dinilai</a:t>
            </a:r>
            <a:r>
              <a:rPr lang="en-US" sz="2800" dirty="0" smtClean="0"/>
              <a:t> valid,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diajarkan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anggota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mempersepsikan</a:t>
            </a:r>
            <a:r>
              <a:rPr lang="en-US" sz="2800" dirty="0" smtClean="0"/>
              <a:t>, </a:t>
            </a:r>
            <a:r>
              <a:rPr lang="en-US" sz="2800" dirty="0" err="1" smtClean="0"/>
              <a:t>berpikir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merasakan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hubungannya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permasalahan2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(</a:t>
            </a:r>
            <a:r>
              <a:rPr lang="en-US" sz="2800" dirty="0" err="1" smtClean="0"/>
              <a:t>schein</a:t>
            </a:r>
            <a:r>
              <a:rPr lang="en-US" sz="2800" dirty="0" smtClean="0"/>
              <a:t>, 1992).</a:t>
            </a:r>
          </a:p>
          <a:p>
            <a:r>
              <a:rPr lang="en-US" sz="2800" dirty="0" err="1" smtClean="0"/>
              <a:t>Budaya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segala</a:t>
            </a:r>
            <a:r>
              <a:rPr lang="en-US" sz="2800" dirty="0" smtClean="0"/>
              <a:t> </a:t>
            </a:r>
            <a:r>
              <a:rPr lang="en-US" sz="2800" dirty="0" err="1" smtClean="0"/>
              <a:t>sesuatunya</a:t>
            </a:r>
            <a:r>
              <a:rPr lang="en-US" sz="2800" dirty="0" smtClean="0"/>
              <a:t> “culture is the way we do things around here” (</a:t>
            </a:r>
            <a:r>
              <a:rPr lang="en-US" sz="2800" i="1" dirty="0" smtClean="0"/>
              <a:t>deal &amp; </a:t>
            </a:r>
            <a:r>
              <a:rPr lang="en-US" sz="2800" i="1" dirty="0" err="1" smtClean="0"/>
              <a:t>kenedy,”corporate</a:t>
            </a:r>
            <a:r>
              <a:rPr lang="en-US" sz="2800" i="1" dirty="0" smtClean="0"/>
              <a:t> culture”, 1982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Culture </a:t>
            </a:r>
            <a:r>
              <a:rPr lang="en-US" dirty="0" err="1" smtClean="0"/>
              <a:t>Versu</a:t>
            </a:r>
            <a:r>
              <a:rPr lang="id-ID" dirty="0" smtClean="0"/>
              <a:t>s</a:t>
            </a:r>
            <a:r>
              <a:rPr lang="en-US" dirty="0" smtClean="0"/>
              <a:t> 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Iklim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karyawan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disisi</a:t>
            </a:r>
            <a:r>
              <a:rPr lang="en-US" dirty="0" smtClean="0"/>
              <a:t> lain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historis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orangnya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7391400" y="2819400"/>
            <a:ext cx="12192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257800" y="3962400"/>
            <a:ext cx="1905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05400" y="2133600"/>
            <a:ext cx="2133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81400" y="2743200"/>
            <a:ext cx="1219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667000" y="32766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42672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" y="1600200"/>
            <a:ext cx="1752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pembentukan</a:t>
            </a:r>
            <a:r>
              <a:rPr lang="en-US" sz="3600" dirty="0" smtClean="0"/>
              <a:t> </a:t>
            </a:r>
            <a:r>
              <a:rPr lang="en-US" sz="3600" dirty="0" err="1" smtClean="0"/>
              <a:t>budaya</a:t>
            </a:r>
            <a:r>
              <a:rPr lang="en-US" sz="3600" dirty="0" smtClean="0"/>
              <a:t> </a:t>
            </a:r>
            <a:r>
              <a:rPr lang="en-US" sz="3600" dirty="0" err="1" smtClean="0"/>
              <a:t>organisasi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err="1" smtClean="0"/>
              <a:t>Pimpinan</a:t>
            </a:r>
            <a:r>
              <a:rPr lang="en-US" sz="2400" dirty="0" smtClean="0"/>
              <a:t>/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err="1" smtClean="0"/>
              <a:t>Pendiri</a:t>
            </a:r>
            <a:r>
              <a:rPr lang="en-US" sz="2400" dirty="0" smtClean="0"/>
              <a:t> orgs.			           </a:t>
            </a:r>
            <a:r>
              <a:rPr lang="en-US" sz="2400" dirty="0" err="1" smtClean="0"/>
              <a:t>Implementasi</a:t>
            </a:r>
            <a:endParaRPr lang="en-US" sz="2400" dirty="0" smtClean="0"/>
          </a:p>
          <a:p>
            <a:pPr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			       </a:t>
            </a:r>
            <a:r>
              <a:rPr lang="en-US" sz="2400" dirty="0" err="1" smtClean="0"/>
              <a:t>Artefak</a:t>
            </a:r>
            <a:endParaRPr lang="en-US" sz="24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		      </a:t>
            </a:r>
            <a:r>
              <a:rPr lang="en-US" sz="2400" dirty="0" err="1" smtClean="0"/>
              <a:t>Ide</a:t>
            </a:r>
            <a:r>
              <a:rPr lang="en-US" sz="2400" dirty="0" smtClean="0"/>
              <a:t>      </a:t>
            </a:r>
            <a:r>
              <a:rPr lang="en-US" sz="2400" dirty="0" err="1" smtClean="0"/>
              <a:t>Nilai</a:t>
            </a:r>
            <a:r>
              <a:rPr lang="en-US" sz="2400" dirty="0" smtClean="0"/>
              <a:t>	                          </a:t>
            </a:r>
            <a:r>
              <a:rPr lang="en-US" sz="2400" dirty="0" err="1" smtClean="0"/>
              <a:t>Budaya</a:t>
            </a:r>
            <a:endParaRPr lang="en-US" sz="24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			       </a:t>
            </a:r>
            <a:r>
              <a:rPr lang="en-US" sz="2400" dirty="0" err="1" smtClean="0"/>
              <a:t>Asumsi</a:t>
            </a:r>
            <a:r>
              <a:rPr lang="en-US" sz="2400" dirty="0" smtClean="0"/>
              <a:t>		            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Orgs					     </a:t>
            </a:r>
            <a:r>
              <a:rPr lang="en-US" sz="2400" dirty="0" err="1" smtClean="0"/>
              <a:t>Pembelajaran</a:t>
            </a:r>
            <a:endParaRPr lang="en-US" sz="24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err="1" smtClean="0"/>
              <a:t>Kelompok</a:t>
            </a:r>
            <a:r>
              <a:rPr lang="en-US" sz="2400" dirty="0" smtClean="0"/>
              <a:t>/		                          </a:t>
            </a:r>
            <a:r>
              <a:rPr lang="en-US" sz="2400" dirty="0" err="1" smtClean="0"/>
              <a:t>Seleksi</a:t>
            </a:r>
            <a:endParaRPr lang="en-US" sz="24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err="1" smtClean="0"/>
              <a:t>Perorangan</a:t>
            </a:r>
            <a:r>
              <a:rPr lang="en-US" sz="2400" dirty="0" smtClean="0"/>
              <a:t>		                           </a:t>
            </a:r>
            <a:r>
              <a:rPr lang="en-US" sz="2400" dirty="0" err="1" smtClean="0"/>
              <a:t>Man.puncak</a:t>
            </a:r>
            <a:endParaRPr lang="en-US" sz="24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				                 </a:t>
            </a:r>
            <a:r>
              <a:rPr lang="en-US" sz="2400" dirty="0" err="1" smtClean="0"/>
              <a:t>Sosialisasi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838994" y="3352006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152400" y="3352006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52800" y="35052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257800" y="4343400"/>
            <a:ext cx="19050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Left Brace 36"/>
          <p:cNvSpPr/>
          <p:nvPr/>
        </p:nvSpPr>
        <p:spPr>
          <a:xfrm>
            <a:off x="4876800" y="2362200"/>
            <a:ext cx="304800" cy="2057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2362200" y="2209800"/>
            <a:ext cx="228600" cy="2438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Brace 39"/>
          <p:cNvSpPr/>
          <p:nvPr/>
        </p:nvSpPr>
        <p:spPr>
          <a:xfrm>
            <a:off x="7162800" y="2362200"/>
            <a:ext cx="228600" cy="1981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06375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Level </a:t>
            </a:r>
            <a:r>
              <a:rPr lang="en-US" sz="4000" dirty="0" err="1" smtClean="0"/>
              <a:t>Budaya</a:t>
            </a:r>
            <a:r>
              <a:rPr lang="en-US" sz="4000" dirty="0" smtClean="0"/>
              <a:t> </a:t>
            </a:r>
            <a:r>
              <a:rPr lang="en-US" sz="4000" dirty="0" err="1" smtClean="0"/>
              <a:t>Organisasi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Artefak</a:t>
            </a:r>
            <a:r>
              <a:rPr lang="en-US" dirty="0" smtClean="0"/>
              <a:t>,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(</a:t>
            </a:r>
            <a:r>
              <a:rPr lang="en-US" dirty="0" err="1" smtClean="0"/>
              <a:t>spt,teknologi</a:t>
            </a:r>
            <a:r>
              <a:rPr lang="en-US" dirty="0" smtClean="0"/>
              <a:t>, </a:t>
            </a:r>
            <a:r>
              <a:rPr lang="en-US" dirty="0" err="1" smtClean="0"/>
              <a:t>penampilan</a:t>
            </a:r>
            <a:r>
              <a:rPr lang="id-ID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seremonial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Nilai-nilai</a:t>
            </a:r>
            <a:r>
              <a:rPr lang="en-US" dirty="0" smtClean="0"/>
              <a:t>, </a:t>
            </a:r>
            <a:r>
              <a:rPr lang="en-US" dirty="0" err="1" smtClean="0"/>
              <a:t>filosofi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( </a:t>
            </a:r>
            <a:r>
              <a:rPr lang="en-US" dirty="0" err="1" smtClean="0"/>
              <a:t>Ouchi</a:t>
            </a:r>
            <a:r>
              <a:rPr lang="en-US" dirty="0" smtClean="0"/>
              <a:t>, 1981).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yang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artefak</a:t>
            </a:r>
            <a:endParaRPr lang="en-US" dirty="0" smtClean="0"/>
          </a:p>
          <a:p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buda</a:t>
            </a:r>
            <a:r>
              <a:rPr lang="id-ID" dirty="0" smtClean="0"/>
              <a:t>y</a:t>
            </a:r>
            <a:r>
              <a:rPr lang="en-US" dirty="0" smtClean="0"/>
              <a:t>a </a:t>
            </a:r>
            <a:r>
              <a:rPr lang="en-US" dirty="0" err="1" smtClean="0"/>
              <a:t>organisasi</a:t>
            </a:r>
            <a:r>
              <a:rPr lang="en-US" dirty="0" smtClean="0"/>
              <a:t> yang paling </a:t>
            </a:r>
            <a:r>
              <a:rPr lang="en-US" dirty="0" err="1" smtClean="0"/>
              <a:t>utama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Weinberg (1990) </a:t>
            </a:r>
            <a:r>
              <a:rPr lang="en-US" dirty="0" err="1" smtClean="0"/>
              <a:t>memodifikasi</a:t>
            </a:r>
            <a:r>
              <a:rPr lang="en-US" dirty="0" smtClean="0"/>
              <a:t> level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5 d</a:t>
            </a:r>
            <a:r>
              <a:rPr lang="id-ID" dirty="0" smtClean="0"/>
              <a:t>i</a:t>
            </a:r>
            <a:r>
              <a:rPr lang="en-US" dirty="0" err="1" smtClean="0"/>
              <a:t>mensi</a:t>
            </a:r>
            <a:r>
              <a:rPr lang="en-US" dirty="0" smtClean="0"/>
              <a:t>: </a:t>
            </a:r>
            <a:r>
              <a:rPr lang="en-US" dirty="0" err="1" smtClean="0"/>
              <a:t>artefak,nilai-nilai,asumsi</a:t>
            </a:r>
            <a:r>
              <a:rPr lang="en-US" dirty="0" smtClean="0"/>
              <a:t>,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perspektif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SUMBER-SUMBER </a:t>
            </a:r>
            <a:r>
              <a:rPr lang="en-US" sz="2800" dirty="0"/>
              <a:t>BUDAYA ORGANSASI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336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budaya</a:t>
            </a:r>
            <a:r>
              <a:rPr lang="en-US" sz="2800" dirty="0" smtClean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dipengaruhi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empat</a:t>
            </a:r>
            <a:r>
              <a:rPr lang="en-US" sz="2800" dirty="0"/>
              <a:t> </a:t>
            </a:r>
            <a:r>
              <a:rPr lang="en-US" sz="2800" dirty="0" smtClean="0"/>
              <a:t>factor (</a:t>
            </a:r>
            <a:r>
              <a:rPr lang="en-US" sz="2800" dirty="0" err="1" smtClean="0"/>
              <a:t>Tosi</a:t>
            </a:r>
            <a:r>
              <a:rPr lang="en-US" sz="2800" dirty="0"/>
              <a:t>, Rizzo, </a:t>
            </a:r>
            <a:r>
              <a:rPr lang="en-US" sz="2800" dirty="0" smtClean="0"/>
              <a:t>Carroll,1994</a:t>
            </a:r>
            <a:r>
              <a:rPr lang="en-US" sz="2800" dirty="0"/>
              <a:t>)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AutoNum type="arabicParenBoth"/>
            </a:pPr>
            <a:r>
              <a:rPr lang="en-US" sz="2800" dirty="0" err="1" smtClean="0"/>
              <a:t>pengaruh</a:t>
            </a:r>
            <a:r>
              <a:rPr lang="en-US" sz="2800" dirty="0" smtClean="0"/>
              <a:t> </a:t>
            </a:r>
            <a:r>
              <a:rPr lang="en-US" sz="2800" dirty="0" err="1"/>
              <a:t>umum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luar</a:t>
            </a:r>
            <a:r>
              <a:rPr lang="en-US" sz="2800" dirty="0"/>
              <a:t> yang </a:t>
            </a:r>
            <a:r>
              <a:rPr lang="en-US" sz="2800" dirty="0" err="1"/>
              <a:t>luas</a:t>
            </a:r>
            <a:r>
              <a:rPr lang="en-US" sz="2800" dirty="0" smtClean="0"/>
              <a:t>,</a:t>
            </a:r>
          </a:p>
          <a:p>
            <a:pPr marL="514350" indent="-514350">
              <a:buAutoNum type="arabicParenBoth"/>
            </a:pPr>
            <a:r>
              <a:rPr lang="en-US" sz="2800" dirty="0" err="1" smtClean="0"/>
              <a:t>pengaruh</a:t>
            </a:r>
            <a:r>
              <a:rPr lang="en-US" sz="2800" dirty="0" smtClean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 di </a:t>
            </a:r>
            <a:r>
              <a:rPr lang="en-US" sz="2800" dirty="0" err="1"/>
              <a:t>masyarakat</a:t>
            </a:r>
            <a:r>
              <a:rPr lang="en-US" sz="2800" dirty="0"/>
              <a:t> (societal values</a:t>
            </a:r>
            <a:r>
              <a:rPr lang="en-US" sz="2800" dirty="0" smtClean="0"/>
              <a:t>),</a:t>
            </a:r>
          </a:p>
          <a:p>
            <a:pPr marL="514350" indent="-514350">
              <a:buAutoNum type="arabicParenBoth"/>
            </a:pPr>
            <a:r>
              <a:rPr lang="en-US" sz="2800" dirty="0" smtClean="0"/>
              <a:t>factor-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/>
              <a:t>spesifik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, </a:t>
            </a:r>
            <a:endParaRPr lang="en-US" sz="2800" dirty="0" smtClean="0"/>
          </a:p>
          <a:p>
            <a:pPr marL="514350" indent="-514350">
              <a:buAutoNum type="arabicParenBoth"/>
            </a:pPr>
            <a:r>
              <a:rPr lang="en-US" sz="2800" dirty="0" err="1" smtClean="0"/>
              <a:t>nillai-nilai</a:t>
            </a:r>
            <a:r>
              <a:rPr lang="en-US" sz="2800" dirty="0" smtClean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dominan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63489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2133600"/>
            <a:ext cx="54102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1391"/>
            <a:ext cx="8229600" cy="44732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Flexible</a:t>
            </a:r>
          </a:p>
          <a:p>
            <a:pPr>
              <a:buNone/>
            </a:pPr>
            <a:r>
              <a:rPr lang="en-US" sz="2800" dirty="0" smtClean="0"/>
              <a:t>                          Clan  		 </a:t>
            </a:r>
            <a:r>
              <a:rPr lang="en-US" sz="2800" dirty="0" err="1" smtClean="0"/>
              <a:t>Entrepreneural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Culture 	              </a:t>
            </a:r>
            <a:r>
              <a:rPr lang="en-US" sz="2800" dirty="0" err="1" smtClean="0"/>
              <a:t>Culture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Formal</a:t>
            </a:r>
          </a:p>
          <a:p>
            <a:pPr>
              <a:buNone/>
            </a:pPr>
            <a:r>
              <a:rPr lang="en-US" sz="2400" dirty="0" smtClean="0"/>
              <a:t>Control</a:t>
            </a:r>
          </a:p>
          <a:p>
            <a:pPr>
              <a:buNone/>
            </a:pPr>
            <a:r>
              <a:rPr lang="en-US" sz="2400" dirty="0" smtClean="0"/>
              <a:t>Orientation      </a:t>
            </a:r>
            <a:r>
              <a:rPr lang="en-US" sz="2800" dirty="0" smtClean="0"/>
              <a:t>Bureaucratic           Market</a:t>
            </a:r>
          </a:p>
          <a:p>
            <a:pPr>
              <a:buNone/>
            </a:pPr>
            <a:r>
              <a:rPr lang="en-US" sz="2800" dirty="0" smtClean="0"/>
              <a:t>                         Culture		</a:t>
            </a:r>
            <a:r>
              <a:rPr lang="en-US" sz="2800" dirty="0" err="1" smtClean="0"/>
              <a:t>Culture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Stable</a:t>
            </a:r>
          </a:p>
          <a:p>
            <a:pPr>
              <a:buNone/>
            </a:pPr>
            <a:r>
              <a:rPr lang="en-US" sz="2800" dirty="0" smtClean="0"/>
              <a:t>		             Internal                        External</a:t>
            </a:r>
          </a:p>
          <a:p>
            <a:pPr>
              <a:buNone/>
            </a:pPr>
            <a:r>
              <a:rPr lang="en-US" sz="2800" dirty="0" smtClean="0"/>
              <a:t>                                      Forms of Attention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367049" y="3643351"/>
            <a:ext cx="3020295" cy="79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4" idx="3"/>
          </p:cNvCxnSpPr>
          <p:nvPr/>
        </p:nvCxnSpPr>
        <p:spPr>
          <a:xfrm>
            <a:off x="2133600" y="3657600"/>
            <a:ext cx="5410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Budaya</a:t>
            </a:r>
            <a:r>
              <a:rPr lang="en-US" sz="2800" dirty="0" smtClean="0"/>
              <a:t> </a:t>
            </a:r>
            <a:r>
              <a:rPr lang="en-US" sz="2800" dirty="0" err="1" smtClean="0"/>
              <a:t>birokrasi:penekanan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aturan</a:t>
            </a:r>
            <a:r>
              <a:rPr lang="en-US" sz="2800" dirty="0" smtClean="0"/>
              <a:t>, </a:t>
            </a:r>
            <a:r>
              <a:rPr lang="en-US" sz="2800" dirty="0" err="1" smtClean="0"/>
              <a:t>kebijaksanaan</a:t>
            </a:r>
            <a:r>
              <a:rPr lang="en-US" sz="2800" dirty="0" smtClean="0"/>
              <a:t>, </a:t>
            </a:r>
            <a:r>
              <a:rPr lang="en-US" sz="2800" dirty="0" err="1" smtClean="0"/>
              <a:t>prosedur</a:t>
            </a:r>
            <a:r>
              <a:rPr lang="en-US" sz="2800" dirty="0" smtClean="0"/>
              <a:t>, </a:t>
            </a:r>
            <a:r>
              <a:rPr lang="en-US" sz="2800" dirty="0" err="1" smtClean="0"/>
              <a:t>rangkaian</a:t>
            </a:r>
            <a:r>
              <a:rPr lang="en-US" sz="2800" dirty="0" smtClean="0"/>
              <a:t> </a:t>
            </a:r>
            <a:r>
              <a:rPr lang="en-US" sz="2800" dirty="0" err="1" smtClean="0"/>
              <a:t>komando</a:t>
            </a:r>
            <a:r>
              <a:rPr lang="en-US" sz="2800" dirty="0" smtClean="0"/>
              <a:t>, </a:t>
            </a:r>
            <a:r>
              <a:rPr lang="en-US" sz="2800" dirty="0" err="1" smtClean="0"/>
              <a:t>pengambilan</a:t>
            </a:r>
            <a:r>
              <a:rPr lang="en-US" sz="2800" dirty="0" smtClean="0"/>
              <a:t>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tersentralisir</a:t>
            </a:r>
            <a:endParaRPr lang="en-US" sz="2800" dirty="0" smtClean="0"/>
          </a:p>
          <a:p>
            <a:r>
              <a:rPr lang="en-US" sz="2800" dirty="0" err="1" smtClean="0"/>
              <a:t>Budaya</a:t>
            </a:r>
            <a:r>
              <a:rPr lang="en-US" sz="2800" dirty="0" smtClean="0"/>
              <a:t> clan: </a:t>
            </a:r>
            <a:r>
              <a:rPr lang="en-US" sz="2800" dirty="0" err="1" smtClean="0"/>
              <a:t>mengikuti</a:t>
            </a:r>
            <a:r>
              <a:rPr lang="en-US" sz="2800" dirty="0" smtClean="0"/>
              <a:t> </a:t>
            </a:r>
            <a:r>
              <a:rPr lang="en-US" sz="2800" dirty="0" err="1" smtClean="0"/>
              <a:t>tradisi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ritual, teamwork, self-management, </a:t>
            </a:r>
            <a:r>
              <a:rPr lang="en-US" sz="2800" dirty="0" err="1" smtClean="0"/>
              <a:t>pengaruh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endParaRPr lang="en-US" sz="2800" dirty="0" smtClean="0"/>
          </a:p>
          <a:p>
            <a:r>
              <a:rPr lang="en-US" sz="2800" dirty="0" err="1" smtClean="0"/>
              <a:t>Budaya</a:t>
            </a:r>
            <a:r>
              <a:rPr lang="en-US" sz="2800" dirty="0" smtClean="0"/>
              <a:t> entrepreneur: </a:t>
            </a:r>
            <a:r>
              <a:rPr lang="en-US" sz="2800" dirty="0" err="1" smtClean="0"/>
              <a:t>inovasi</a:t>
            </a:r>
            <a:r>
              <a:rPr lang="en-US" sz="2800" dirty="0" smtClean="0"/>
              <a:t>, </a:t>
            </a:r>
            <a:r>
              <a:rPr lang="en-US" sz="2800" dirty="0" err="1" smtClean="0"/>
              <a:t>kreatifitas</a:t>
            </a:r>
            <a:r>
              <a:rPr lang="en-US" sz="2800" dirty="0" smtClean="0"/>
              <a:t>, </a:t>
            </a:r>
            <a:r>
              <a:rPr lang="en-US" sz="2800" dirty="0" err="1" smtClean="0"/>
              <a:t>mengambil</a:t>
            </a:r>
            <a:r>
              <a:rPr lang="en-US" sz="2800" dirty="0" smtClean="0"/>
              <a:t> </a:t>
            </a:r>
            <a:r>
              <a:rPr lang="en-US" sz="2800" dirty="0" err="1" smtClean="0"/>
              <a:t>resiko</a:t>
            </a:r>
            <a:r>
              <a:rPr lang="en-US" sz="2800" dirty="0" smtClean="0"/>
              <a:t>, </a:t>
            </a:r>
            <a:r>
              <a:rPr lang="en-US" sz="2800" dirty="0" err="1" smtClean="0"/>
              <a:t>agresifitas</a:t>
            </a:r>
            <a:r>
              <a:rPr lang="en-US" sz="2800" dirty="0" smtClean="0"/>
              <a:t> (</a:t>
            </a:r>
            <a:r>
              <a:rPr lang="en-US" sz="2800" dirty="0" err="1" smtClean="0"/>
              <a:t>mencari</a:t>
            </a:r>
            <a:r>
              <a:rPr lang="en-US" sz="2800" dirty="0" smtClean="0"/>
              <a:t> </a:t>
            </a:r>
            <a:r>
              <a:rPr lang="en-US" sz="2800" dirty="0" err="1" smtClean="0"/>
              <a:t>peluang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Budaya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: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, </a:t>
            </a:r>
            <a:r>
              <a:rPr lang="en-US" sz="2800" dirty="0" err="1" smtClean="0"/>
              <a:t>stabilitas</a:t>
            </a:r>
            <a:r>
              <a:rPr lang="en-US" sz="2800" dirty="0" smtClean="0"/>
              <a:t>, </a:t>
            </a:r>
            <a:r>
              <a:rPr lang="en-US" sz="2800" dirty="0" err="1" smtClean="0"/>
              <a:t>profitabilitas</a:t>
            </a:r>
            <a:endParaRPr lang="en-US" sz="2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575</TotalTime>
  <Words>768</Words>
  <Application>Microsoft Office PowerPoint</Application>
  <PresentationFormat>On-screen Show (4:3)</PresentationFormat>
  <Paragraphs>129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Opulent</vt:lpstr>
      <vt:lpstr>Budaya Organisasi dan Perubahan</vt:lpstr>
      <vt:lpstr>Cakupan</vt:lpstr>
      <vt:lpstr>Organizational Culture</vt:lpstr>
      <vt:lpstr>Culture Versus Climate</vt:lpstr>
      <vt:lpstr>Skema pembentukan budaya organisasi</vt:lpstr>
      <vt:lpstr>Level Budaya Organisasi</vt:lpstr>
      <vt:lpstr> SUMBER-SUMBER BUDAYA ORGANSASI </vt:lpstr>
      <vt:lpstr>Types of Cultures</vt:lpstr>
      <vt:lpstr>PowerPoint Presentation</vt:lpstr>
      <vt:lpstr>Fungsi Budaya Organisasi</vt:lpstr>
      <vt:lpstr>Fungsi Budaya Organisasi (lanj.)</vt:lpstr>
      <vt:lpstr>Mempertahankan budaya</vt:lpstr>
      <vt:lpstr>Merubah budaya</vt:lpstr>
      <vt:lpstr>Elemen budaya organisasi yg dpt mempengaruhi perubahan organisasi:</vt:lpstr>
      <vt:lpstr>Budaya dan Perubahan</vt:lpstr>
      <vt:lpstr>Kekuatan budaya organisasi</vt:lpstr>
      <vt:lpstr>Faktor2 yg menentukan kekuatan budaya organisasi</vt:lpstr>
      <vt:lpstr>Ciri-ciri budaya organisasi kuat</vt:lpstr>
      <vt:lpstr>Ciri-ciri budaya organisasi lemah</vt:lpstr>
      <vt:lpstr>Langkah memperkuat budaya orgs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Budaya Organisasi dan Perubahan</dc:title>
  <dc:creator> </dc:creator>
  <cp:lastModifiedBy>asus</cp:lastModifiedBy>
  <cp:revision>72</cp:revision>
  <cp:lastPrinted>2019-12-03T22:50:08Z</cp:lastPrinted>
  <dcterms:created xsi:type="dcterms:W3CDTF">2013-05-21T02:25:28Z</dcterms:created>
  <dcterms:modified xsi:type="dcterms:W3CDTF">2019-12-04T01:41:49Z</dcterms:modified>
</cp:coreProperties>
</file>