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3"/>
  </p:notesMasterIdLst>
  <p:handoutMasterIdLst>
    <p:handoutMasterId r:id="rId24"/>
  </p:handoutMasterIdLst>
  <p:sldIdLst>
    <p:sldId id="256" r:id="rId2"/>
    <p:sldId id="260" r:id="rId3"/>
    <p:sldId id="258" r:id="rId4"/>
    <p:sldId id="259" r:id="rId5"/>
    <p:sldId id="257" r:id="rId6"/>
    <p:sldId id="261" r:id="rId7"/>
    <p:sldId id="276" r:id="rId8"/>
    <p:sldId id="262" r:id="rId9"/>
    <p:sldId id="263" r:id="rId10"/>
    <p:sldId id="264" r:id="rId11"/>
    <p:sldId id="265" r:id="rId12"/>
    <p:sldId id="266" r:id="rId13"/>
    <p:sldId id="267" r:id="rId14"/>
    <p:sldId id="269" r:id="rId15"/>
    <p:sldId id="268" r:id="rId16"/>
    <p:sldId id="270" r:id="rId17"/>
    <p:sldId id="271" r:id="rId18"/>
    <p:sldId id="272" r:id="rId19"/>
    <p:sldId id="273" r:id="rId20"/>
    <p:sldId id="274" r:id="rId21"/>
    <p:sldId id="275" r:id="rId22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A22C69-C523-4D59-A677-95C9F709B0F9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Budaya organisasi dan perubahan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72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58537A-0792-4E68-84B3-B39E5ECCF7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58324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9950AF-E64F-468E-9077-99E6BDE3A55B}" type="datetimeFigureOut">
              <a:rPr lang="en-US" smtClean="0"/>
              <a:t>12/3/2019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51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Budaya organisasi dan perubahan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4B634-8FF9-48E8-BF71-F974D75182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37625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E4B634-8FF9-48E8-BF71-F974D751823C}" type="slidenum">
              <a:rPr lang="en-US" smtClean="0"/>
              <a:t>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Budaya organisasi dan perubahan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6536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D41CC0D-3C41-4711-8B29-31DA1F12AF35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24E46AD-DA5A-4164-8142-C1AAC4DD2D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41CC0D-3C41-4711-8B29-31DA1F12AF35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4E46AD-DA5A-4164-8142-C1AAC4DD2D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D41CC0D-3C41-4711-8B29-31DA1F12AF35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24E46AD-DA5A-4164-8142-C1AAC4DD2D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41CC0D-3C41-4711-8B29-31DA1F12AF35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4E46AD-DA5A-4164-8142-C1AAC4DD2D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D41CC0D-3C41-4711-8B29-31DA1F12AF35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24E46AD-DA5A-4164-8142-C1AAC4DD2D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41CC0D-3C41-4711-8B29-31DA1F12AF35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4E46AD-DA5A-4164-8142-C1AAC4DD2D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41CC0D-3C41-4711-8B29-31DA1F12AF35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4E46AD-DA5A-4164-8142-C1AAC4DD2D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41CC0D-3C41-4711-8B29-31DA1F12AF35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4E46AD-DA5A-4164-8142-C1AAC4DD2D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D41CC0D-3C41-4711-8B29-31DA1F12AF35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4E46AD-DA5A-4164-8142-C1AAC4DD2D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41CC0D-3C41-4711-8B29-31DA1F12AF35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4E46AD-DA5A-4164-8142-C1AAC4DD2D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D41CC0D-3C41-4711-8B29-31DA1F12AF35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24E46AD-DA5A-4164-8142-C1AAC4DD2D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D41CC0D-3C41-4711-8B29-31DA1F12AF35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24E46AD-DA5A-4164-8142-C1AAC4DD2DB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ransition>
    <p:pull dir="d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76600" y="3581400"/>
            <a:ext cx="5114778" cy="1101248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dirty="0" err="1" smtClean="0"/>
              <a:t>Selasa</a:t>
            </a:r>
            <a:r>
              <a:rPr lang="en-US" dirty="0" smtClean="0"/>
              <a:t>,  03 </a:t>
            </a:r>
            <a:r>
              <a:rPr lang="en-US" dirty="0" err="1" smtClean="0"/>
              <a:t>Desember</a:t>
            </a:r>
            <a:r>
              <a:rPr lang="en-US" dirty="0" smtClean="0"/>
              <a:t> 2019</a:t>
            </a:r>
          </a:p>
          <a:p>
            <a:endParaRPr lang="en-US" dirty="0" smtClean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063752"/>
          </a:xfrm>
        </p:spPr>
        <p:txBody>
          <a:bodyPr/>
          <a:lstStyle/>
          <a:p>
            <a:pPr algn="ctr"/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Stephen P. Robbins,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:</a:t>
            </a:r>
          </a:p>
          <a:p>
            <a:pPr marL="633222" indent="-514350">
              <a:buAutoNum type="alphaLcPeriod"/>
            </a:pPr>
            <a:r>
              <a:rPr lang="en-US" dirty="0" err="1" smtClean="0"/>
              <a:t>Berperan</a:t>
            </a:r>
            <a:r>
              <a:rPr lang="en-US" dirty="0" smtClean="0"/>
              <a:t> </a:t>
            </a:r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 smtClean="0"/>
              <a:t>batasan</a:t>
            </a:r>
            <a:endParaRPr lang="en-US" dirty="0" smtClean="0"/>
          </a:p>
          <a:p>
            <a:pPr marL="633222" indent="-514350">
              <a:buAutoNum type="alphaLcPeriod"/>
            </a:pP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identitas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 smtClean="0"/>
          </a:p>
          <a:p>
            <a:pPr marL="633222" indent="-514350">
              <a:buAutoNum type="alphaLcPeriod"/>
            </a:pPr>
            <a:r>
              <a:rPr lang="en-US" dirty="0" err="1" smtClean="0"/>
              <a:t>Mempermudah</a:t>
            </a:r>
            <a:r>
              <a:rPr lang="en-US" dirty="0" smtClean="0"/>
              <a:t> </a:t>
            </a:r>
            <a:r>
              <a:rPr lang="en-US" dirty="0" err="1" smtClean="0"/>
              <a:t>timbulnya</a:t>
            </a:r>
            <a:r>
              <a:rPr lang="en-US" dirty="0" smtClean="0"/>
              <a:t> </a:t>
            </a:r>
            <a:r>
              <a:rPr lang="en-US" dirty="0" err="1" smtClean="0"/>
              <a:t>komitmen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 smtClean="0"/>
          </a:p>
          <a:p>
            <a:pPr marL="633222" indent="-514350">
              <a:buAutoNum type="alphaLcPeriod"/>
            </a:pPr>
            <a:r>
              <a:rPr lang="en-US" dirty="0" err="1" smtClean="0"/>
              <a:t>Perekat</a:t>
            </a:r>
            <a:r>
              <a:rPr lang="en-US" dirty="0" smtClean="0"/>
              <a:t> </a:t>
            </a:r>
            <a:r>
              <a:rPr lang="en-US" dirty="0" err="1" smtClean="0"/>
              <a:t>bersama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 smtClean="0"/>
          </a:p>
          <a:p>
            <a:pPr marL="633222" indent="-514350">
              <a:buAutoNum type="alphaLcPeriod"/>
            </a:pPr>
            <a:r>
              <a:rPr lang="en-US" dirty="0" err="1" smtClean="0"/>
              <a:t>Menfasilitasi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koordinasi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pengawasan</a:t>
            </a:r>
            <a:endParaRPr lang="en-US" dirty="0" smtClean="0"/>
          </a:p>
          <a:p>
            <a:pPr marL="633222" indent="-514350">
              <a:buNone/>
            </a:pPr>
            <a:r>
              <a:rPr lang="en-US" dirty="0" err="1" smtClean="0"/>
              <a:t>Ouchi</a:t>
            </a:r>
            <a:r>
              <a:rPr lang="en-US" dirty="0" smtClean="0"/>
              <a:t> (1982)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mempersatukan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 err="1" smtClean="0"/>
              <a:t>Fungsi</a:t>
            </a:r>
            <a:r>
              <a:rPr lang="en-US" sz="4000" dirty="0" smtClean="0"/>
              <a:t> </a:t>
            </a:r>
            <a:r>
              <a:rPr lang="en-US" sz="4000" dirty="0" err="1" smtClean="0"/>
              <a:t>Budaya</a:t>
            </a:r>
            <a:r>
              <a:rPr lang="en-US" sz="4000" dirty="0" smtClean="0"/>
              <a:t> </a:t>
            </a:r>
            <a:r>
              <a:rPr lang="en-US" sz="4000" dirty="0" err="1" smtClean="0"/>
              <a:t>Organisasi</a:t>
            </a:r>
            <a:r>
              <a:rPr lang="en-US" sz="4000" dirty="0" smtClean="0"/>
              <a:t> (</a:t>
            </a:r>
            <a:r>
              <a:rPr lang="en-US" sz="4000" dirty="0" err="1" smtClean="0"/>
              <a:t>lanj</a:t>
            </a:r>
            <a:r>
              <a:rPr lang="en-US" sz="4000" dirty="0" smtClean="0"/>
              <a:t>.)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1"/>
            <a:ext cx="82296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000" dirty="0" smtClean="0"/>
              <a:t>Schein, </a:t>
            </a:r>
            <a:r>
              <a:rPr lang="en-US" sz="3000" dirty="0" err="1" smtClean="0"/>
              <a:t>fungsi</a:t>
            </a:r>
            <a:r>
              <a:rPr lang="en-US" sz="3000" dirty="0" smtClean="0"/>
              <a:t> </a:t>
            </a:r>
            <a:r>
              <a:rPr lang="en-US" sz="3000" dirty="0" err="1" smtClean="0"/>
              <a:t>budaya</a:t>
            </a:r>
            <a:r>
              <a:rPr lang="en-US" sz="3000" dirty="0" smtClean="0"/>
              <a:t> </a:t>
            </a:r>
            <a:r>
              <a:rPr lang="en-US" sz="3000" dirty="0" err="1" smtClean="0"/>
              <a:t>pada</a:t>
            </a:r>
            <a:r>
              <a:rPr lang="en-US" sz="3000" dirty="0" smtClean="0"/>
              <a:t> </a:t>
            </a:r>
            <a:r>
              <a:rPr lang="en-US" sz="3000" dirty="0" err="1" smtClean="0"/>
              <a:t>tahap</a:t>
            </a:r>
            <a:r>
              <a:rPr lang="en-US" sz="3000" dirty="0" smtClean="0"/>
              <a:t> </a:t>
            </a:r>
            <a:r>
              <a:rPr lang="en-US" sz="3000" dirty="0" err="1" smtClean="0"/>
              <a:t>perkembangan</a:t>
            </a:r>
            <a:r>
              <a:rPr lang="en-US" sz="3000" dirty="0" smtClean="0"/>
              <a:t> </a:t>
            </a:r>
            <a:r>
              <a:rPr lang="en-US" sz="3000" dirty="0" err="1" smtClean="0"/>
              <a:t>yaitu</a:t>
            </a:r>
            <a:r>
              <a:rPr lang="en-US" sz="3000" dirty="0" smtClean="0"/>
              <a:t>:</a:t>
            </a:r>
          </a:p>
          <a:p>
            <a:pPr marL="633222" indent="-514350">
              <a:buAutoNum type="arabicPeriod"/>
            </a:pPr>
            <a:r>
              <a:rPr lang="en-US" sz="3000" dirty="0" err="1" smtClean="0"/>
              <a:t>Pertumbuhan</a:t>
            </a:r>
            <a:r>
              <a:rPr lang="en-US" sz="3000" dirty="0" smtClean="0"/>
              <a:t> </a:t>
            </a:r>
            <a:r>
              <a:rPr lang="en-US" sz="3000" dirty="0" err="1" smtClean="0"/>
              <a:t>awal</a:t>
            </a:r>
            <a:r>
              <a:rPr lang="en-US" sz="3000" dirty="0" smtClean="0"/>
              <a:t>: </a:t>
            </a:r>
            <a:r>
              <a:rPr lang="en-US" sz="3000" dirty="0" err="1" smtClean="0"/>
              <a:t>budaya</a:t>
            </a:r>
            <a:r>
              <a:rPr lang="en-US" sz="3000" dirty="0" smtClean="0"/>
              <a:t> </a:t>
            </a:r>
            <a:r>
              <a:rPr lang="en-US" sz="3000" dirty="0" err="1" smtClean="0"/>
              <a:t>merupakan</a:t>
            </a:r>
            <a:r>
              <a:rPr lang="en-US" sz="3000" dirty="0" smtClean="0"/>
              <a:t> </a:t>
            </a:r>
            <a:r>
              <a:rPr lang="en-US" sz="3000" dirty="0" err="1" smtClean="0"/>
              <a:t>sumber</a:t>
            </a:r>
            <a:r>
              <a:rPr lang="en-US" sz="3000" dirty="0" smtClean="0"/>
              <a:t> </a:t>
            </a:r>
            <a:r>
              <a:rPr lang="en-US" sz="3000" dirty="0" err="1" smtClean="0"/>
              <a:t>integritas</a:t>
            </a:r>
            <a:r>
              <a:rPr lang="en-US" sz="3000" dirty="0" smtClean="0"/>
              <a:t>, </a:t>
            </a:r>
            <a:r>
              <a:rPr lang="en-US" sz="3000" dirty="0" err="1" smtClean="0"/>
              <a:t>dan</a:t>
            </a:r>
            <a:r>
              <a:rPr lang="en-US" sz="3000" dirty="0" smtClean="0"/>
              <a:t> </a:t>
            </a:r>
            <a:r>
              <a:rPr lang="en-US" sz="3000" dirty="0" err="1" smtClean="0"/>
              <a:t>perekat</a:t>
            </a:r>
            <a:r>
              <a:rPr lang="en-US" sz="3000" dirty="0" smtClean="0"/>
              <a:t> </a:t>
            </a:r>
            <a:r>
              <a:rPr lang="en-US" sz="3000" dirty="0" err="1" smtClean="0"/>
              <a:t>bersama</a:t>
            </a:r>
            <a:endParaRPr lang="en-US" sz="3000" dirty="0" smtClean="0"/>
          </a:p>
          <a:p>
            <a:pPr marL="633222" indent="-514350">
              <a:buAutoNum type="arabicPeriod"/>
            </a:pPr>
            <a:r>
              <a:rPr lang="en-US" sz="3000" dirty="0" err="1" smtClean="0"/>
              <a:t>Fase</a:t>
            </a:r>
            <a:r>
              <a:rPr lang="en-US" sz="3000" dirty="0" smtClean="0"/>
              <a:t> </a:t>
            </a:r>
            <a:r>
              <a:rPr lang="en-US" sz="3000" dirty="0" err="1" smtClean="0"/>
              <a:t>pertengahan</a:t>
            </a:r>
            <a:r>
              <a:rPr lang="en-US" sz="3000" dirty="0" smtClean="0"/>
              <a:t> </a:t>
            </a:r>
            <a:r>
              <a:rPr lang="en-US" sz="3000" dirty="0" err="1" smtClean="0"/>
              <a:t>hidup</a:t>
            </a:r>
            <a:r>
              <a:rPr lang="en-US" sz="3000" dirty="0" smtClean="0"/>
              <a:t> </a:t>
            </a:r>
            <a:r>
              <a:rPr lang="en-US" sz="3000" dirty="0" err="1" smtClean="0"/>
              <a:t>organisasi:Mulai</a:t>
            </a:r>
            <a:r>
              <a:rPr lang="en-US" sz="3000" dirty="0" smtClean="0"/>
              <a:t> </a:t>
            </a:r>
            <a:r>
              <a:rPr lang="en-US" sz="3000" dirty="0" err="1" smtClean="0"/>
              <a:t>berkembang</a:t>
            </a:r>
            <a:r>
              <a:rPr lang="en-US" sz="3000" dirty="0" smtClean="0"/>
              <a:t> sub-culture </a:t>
            </a:r>
            <a:r>
              <a:rPr lang="en-US" sz="3000" dirty="0" err="1" smtClean="0"/>
              <a:t>baru</a:t>
            </a:r>
            <a:r>
              <a:rPr lang="en-US" sz="3000" dirty="0" smtClean="0"/>
              <a:t>, </a:t>
            </a:r>
            <a:r>
              <a:rPr lang="en-US" sz="3000" dirty="0" err="1" smtClean="0"/>
              <a:t>budaya</a:t>
            </a:r>
            <a:r>
              <a:rPr lang="en-US" sz="3000" dirty="0" smtClean="0"/>
              <a:t> </a:t>
            </a:r>
            <a:r>
              <a:rPr lang="en-US" sz="3000" dirty="0" err="1" smtClean="0"/>
              <a:t>berfungsi</a:t>
            </a:r>
            <a:r>
              <a:rPr lang="en-US" sz="3000" dirty="0" smtClean="0"/>
              <a:t> </a:t>
            </a:r>
            <a:r>
              <a:rPr lang="en-US" sz="3000" dirty="0" err="1" smtClean="0"/>
              <a:t>sebagai</a:t>
            </a:r>
            <a:r>
              <a:rPr lang="en-US" sz="3000" dirty="0" smtClean="0"/>
              <a:t> </a:t>
            </a:r>
            <a:r>
              <a:rPr lang="en-US" sz="3000" dirty="0" err="1" smtClean="0"/>
              <a:t>pemersatu</a:t>
            </a:r>
            <a:endParaRPr lang="en-US" sz="3000" dirty="0" smtClean="0"/>
          </a:p>
          <a:p>
            <a:pPr marL="633222" indent="-514350">
              <a:buAutoNum type="arabicPeriod"/>
            </a:pPr>
            <a:r>
              <a:rPr lang="en-US" sz="3000" dirty="0" err="1" smtClean="0"/>
              <a:t>Fase</a:t>
            </a:r>
            <a:r>
              <a:rPr lang="en-US" sz="3000" dirty="0" smtClean="0"/>
              <a:t> </a:t>
            </a:r>
            <a:r>
              <a:rPr lang="en-US" sz="3000" dirty="0" err="1" smtClean="0"/>
              <a:t>dewasa:Pertumbuhan</a:t>
            </a:r>
            <a:r>
              <a:rPr lang="en-US" sz="3000" dirty="0" smtClean="0"/>
              <a:t> </a:t>
            </a:r>
            <a:r>
              <a:rPr lang="en-US" sz="3000" dirty="0" err="1" smtClean="0"/>
              <a:t>mulai</a:t>
            </a:r>
            <a:r>
              <a:rPr lang="en-US" sz="3000" dirty="0" smtClean="0"/>
              <a:t> </a:t>
            </a:r>
            <a:r>
              <a:rPr lang="en-US" sz="3000" dirty="0" err="1" smtClean="0"/>
              <a:t>menurun</a:t>
            </a:r>
            <a:r>
              <a:rPr lang="en-US" sz="3000" dirty="0" smtClean="0"/>
              <a:t>, </a:t>
            </a:r>
            <a:r>
              <a:rPr lang="en-US" sz="3000" dirty="0" err="1" smtClean="0"/>
              <a:t>pasar</a:t>
            </a:r>
            <a:r>
              <a:rPr lang="en-US" sz="3000" dirty="0" smtClean="0"/>
              <a:t> </a:t>
            </a:r>
            <a:r>
              <a:rPr lang="en-US" sz="3000" dirty="0" err="1" smtClean="0"/>
              <a:t>mulai</a:t>
            </a:r>
            <a:r>
              <a:rPr lang="en-US" sz="3000" dirty="0" smtClean="0"/>
              <a:t> </a:t>
            </a:r>
            <a:r>
              <a:rPr lang="en-US" sz="3000" dirty="0" err="1" smtClean="0"/>
              <a:t>jenuh</a:t>
            </a:r>
            <a:r>
              <a:rPr lang="en-US" sz="3000" dirty="0" smtClean="0"/>
              <a:t>, </a:t>
            </a:r>
            <a:r>
              <a:rPr lang="en-US" sz="3000" dirty="0" err="1" smtClean="0"/>
              <a:t>budaya</a:t>
            </a:r>
            <a:r>
              <a:rPr lang="en-US" sz="3000" dirty="0" smtClean="0"/>
              <a:t> </a:t>
            </a:r>
            <a:r>
              <a:rPr lang="en-US" sz="3000" dirty="0" err="1" smtClean="0"/>
              <a:t>menghambat</a:t>
            </a:r>
            <a:r>
              <a:rPr lang="en-US" sz="3000" dirty="0" smtClean="0"/>
              <a:t> </a:t>
            </a:r>
            <a:r>
              <a:rPr lang="en-US" sz="3000" dirty="0" err="1" smtClean="0"/>
              <a:t>inovasi</a:t>
            </a:r>
            <a:endParaRPr lang="en-US" sz="3000" dirty="0" smtClean="0"/>
          </a:p>
          <a:p>
            <a:pPr marL="633222" indent="-514350">
              <a:buAutoNum type="arabicPeriod"/>
            </a:pPr>
            <a:endParaRPr lang="en-US" sz="30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Mempertahankan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1"/>
          </a:xfrm>
        </p:spPr>
        <p:txBody>
          <a:bodyPr>
            <a:normAutofit/>
          </a:bodyPr>
          <a:lstStyle/>
          <a:p>
            <a:r>
              <a:rPr lang="en-US" dirty="0" err="1" smtClean="0"/>
              <a:t>Pendiri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top management</a:t>
            </a:r>
          </a:p>
          <a:p>
            <a:pPr lvl="1"/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ditahap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, </a:t>
            </a:r>
            <a:r>
              <a:rPr lang="en-US" dirty="0" err="1" smtClean="0"/>
              <a:t>menetapkan</a:t>
            </a:r>
            <a:r>
              <a:rPr lang="en-US" dirty="0" smtClean="0"/>
              <a:t> </a:t>
            </a:r>
            <a:r>
              <a:rPr lang="en-US" dirty="0" err="1" smtClean="0"/>
              <a:t>norma-norma</a:t>
            </a:r>
            <a:endParaRPr lang="en-US" dirty="0" smtClean="0"/>
          </a:p>
          <a:p>
            <a:pPr lvl="1"/>
            <a:r>
              <a:rPr lang="en-US" dirty="0" err="1" smtClean="0"/>
              <a:t>Menyaring</a:t>
            </a:r>
            <a:r>
              <a:rPr lang="en-US" dirty="0" smtClean="0"/>
              <a:t> </a:t>
            </a:r>
            <a:r>
              <a:rPr lang="en-US" dirty="0" err="1" smtClean="0"/>
              <a:t>pesan;menyediakan</a:t>
            </a:r>
            <a:r>
              <a:rPr lang="en-US" dirty="0" smtClean="0"/>
              <a:t> </a:t>
            </a:r>
            <a:r>
              <a:rPr lang="en-US" dirty="0" err="1" smtClean="0"/>
              <a:t>panduan</a:t>
            </a:r>
            <a:endParaRPr lang="en-US" dirty="0" smtClean="0"/>
          </a:p>
          <a:p>
            <a:r>
              <a:rPr lang="en-US" dirty="0" smtClean="0"/>
              <a:t>Reward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konsisten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endParaRPr lang="en-US" dirty="0" smtClean="0"/>
          </a:p>
          <a:p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stabil</a:t>
            </a:r>
            <a:endParaRPr lang="en-US" dirty="0" smtClean="0"/>
          </a:p>
          <a:p>
            <a:pPr lvl="1"/>
            <a:r>
              <a:rPr lang="en-US" dirty="0" err="1" smtClean="0"/>
              <a:t>Menjaga</a:t>
            </a:r>
            <a:r>
              <a:rPr lang="en-US" dirty="0" smtClean="0"/>
              <a:t> agar </a:t>
            </a:r>
            <a:r>
              <a:rPr lang="en-US" dirty="0" err="1" smtClean="0"/>
              <a:t>memori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tetap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endParaRPr lang="en-US" dirty="0" smtClean="0"/>
          </a:p>
          <a:p>
            <a:r>
              <a:rPr lang="en-US" dirty="0" smtClean="0"/>
              <a:t>Cultural network</a:t>
            </a:r>
          </a:p>
          <a:p>
            <a:pPr lvl="1"/>
            <a:r>
              <a:rPr lang="en-US" dirty="0" err="1" smtClean="0"/>
              <a:t>Perkuat</a:t>
            </a:r>
            <a:r>
              <a:rPr lang="en-US" dirty="0" smtClean="0"/>
              <a:t> </a:t>
            </a:r>
            <a:r>
              <a:rPr lang="en-US" dirty="0" err="1" smtClean="0"/>
              <a:t>network;yg</a:t>
            </a:r>
            <a:r>
              <a:rPr lang="en-US" dirty="0" smtClean="0"/>
              <a:t> </a:t>
            </a:r>
            <a:r>
              <a:rPr lang="en-US" dirty="0" err="1" smtClean="0"/>
              <a:t>menyampaikan</a:t>
            </a:r>
            <a:r>
              <a:rPr lang="en-US" dirty="0" smtClean="0"/>
              <a:t> </a:t>
            </a:r>
            <a:r>
              <a:rPr lang="en-US" dirty="0" err="1" smtClean="0"/>
              <a:t>pesan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pd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sentral</a:t>
            </a: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Merubah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4876800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memperhatikan</a:t>
            </a:r>
            <a:r>
              <a:rPr lang="en-US" dirty="0" smtClean="0"/>
              <a:t> :</a:t>
            </a:r>
          </a:p>
          <a:p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endParaRPr lang="en-US" dirty="0" smtClean="0"/>
          </a:p>
          <a:p>
            <a:r>
              <a:rPr lang="en-US" dirty="0" err="1" smtClean="0"/>
              <a:t>Justifikasi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/</a:t>
            </a:r>
            <a:r>
              <a:rPr lang="en-US" dirty="0" err="1" smtClean="0"/>
              <a:t>dasar</a:t>
            </a:r>
            <a:r>
              <a:rPr lang="en-US" dirty="0" smtClean="0"/>
              <a:t> </a:t>
            </a:r>
            <a:r>
              <a:rPr lang="en-US" dirty="0" err="1" smtClean="0"/>
              <a:t>kebenaran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endParaRPr lang="en-US" dirty="0" smtClean="0"/>
          </a:p>
          <a:p>
            <a:r>
              <a:rPr lang="en-US" dirty="0" err="1" smtClean="0"/>
              <a:t>Komunikasi</a:t>
            </a:r>
            <a:endParaRPr lang="en-US" dirty="0" smtClean="0"/>
          </a:p>
          <a:p>
            <a:r>
              <a:rPr lang="en-US" dirty="0" err="1" smtClean="0"/>
              <a:t>Sosialisasi</a:t>
            </a:r>
            <a:r>
              <a:rPr lang="en-US" dirty="0" smtClean="0"/>
              <a:t> </a:t>
            </a:r>
            <a:r>
              <a:rPr lang="en-US" dirty="0" err="1" smtClean="0"/>
              <a:t>khusus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endParaRPr lang="en-US" dirty="0" smtClean="0"/>
          </a:p>
          <a:p>
            <a:r>
              <a:rPr lang="en-US" dirty="0" err="1" smtClean="0"/>
              <a:t>Melepas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lama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menyimpang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perlu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, </a:t>
            </a:r>
            <a:r>
              <a:rPr lang="en-US" dirty="0" err="1" smtClean="0"/>
              <a:t>upaya,kegigihan</a:t>
            </a:r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err="1" smtClean="0"/>
              <a:t>Elemen</a:t>
            </a:r>
            <a:r>
              <a:rPr lang="en-US" sz="4000" dirty="0" smtClean="0"/>
              <a:t> </a:t>
            </a:r>
            <a:r>
              <a:rPr lang="en-US" sz="4000" dirty="0" err="1" smtClean="0"/>
              <a:t>budaya</a:t>
            </a:r>
            <a:r>
              <a:rPr lang="en-US" sz="4000" dirty="0" smtClean="0"/>
              <a:t> </a:t>
            </a:r>
            <a:r>
              <a:rPr lang="en-US" sz="4000" dirty="0" err="1" smtClean="0"/>
              <a:t>organisasi</a:t>
            </a:r>
            <a:r>
              <a:rPr lang="en-US" sz="4000" dirty="0" smtClean="0"/>
              <a:t> </a:t>
            </a:r>
            <a:r>
              <a:rPr lang="en-US" sz="4000" dirty="0" err="1" smtClean="0"/>
              <a:t>yg</a:t>
            </a:r>
            <a:r>
              <a:rPr lang="en-US" sz="4000" dirty="0" smtClean="0"/>
              <a:t> </a:t>
            </a:r>
            <a:r>
              <a:rPr lang="en-US" sz="4000" dirty="0" err="1" smtClean="0"/>
              <a:t>dpt</a:t>
            </a:r>
            <a:r>
              <a:rPr lang="en-US" sz="4000" dirty="0" smtClean="0"/>
              <a:t> </a:t>
            </a:r>
            <a:r>
              <a:rPr lang="en-US" sz="4000" dirty="0" err="1" smtClean="0"/>
              <a:t>mempengaruhi</a:t>
            </a:r>
            <a:r>
              <a:rPr lang="en-US" sz="4000" dirty="0" smtClean="0"/>
              <a:t> </a:t>
            </a:r>
            <a:r>
              <a:rPr lang="en-US" sz="4000" dirty="0" err="1" smtClean="0"/>
              <a:t>perubahan</a:t>
            </a:r>
            <a:r>
              <a:rPr lang="en-US" sz="4000" dirty="0" smtClean="0"/>
              <a:t> </a:t>
            </a:r>
            <a:r>
              <a:rPr lang="en-US" sz="4000" dirty="0" err="1" smtClean="0"/>
              <a:t>organisasi</a:t>
            </a:r>
            <a:r>
              <a:rPr lang="en-US" sz="4000" dirty="0" smtClean="0"/>
              <a:t>: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US" sz="2800" dirty="0" smtClean="0"/>
              <a:t> Tingkat </a:t>
            </a:r>
            <a:r>
              <a:rPr lang="en-US" sz="2800" dirty="0" err="1" smtClean="0"/>
              <a:t>keterbukaan</a:t>
            </a:r>
            <a:r>
              <a:rPr lang="en-US" sz="2800" dirty="0" smtClean="0"/>
              <a:t> </a:t>
            </a:r>
            <a:r>
              <a:rPr lang="en-US" sz="2800" dirty="0" err="1" smtClean="0"/>
              <a:t>manajemen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dirty="0" err="1" smtClean="0"/>
              <a:t>ide</a:t>
            </a:r>
            <a:r>
              <a:rPr lang="en-US" sz="2800" dirty="0" smtClean="0"/>
              <a:t> </a:t>
            </a:r>
            <a:r>
              <a:rPr lang="en-US" sz="2800" dirty="0" err="1" smtClean="0"/>
              <a:t>baru</a:t>
            </a:r>
            <a:r>
              <a:rPr lang="en-US" sz="2800" dirty="0" smtClean="0"/>
              <a:t> </a:t>
            </a:r>
            <a:r>
              <a:rPr lang="en-US" sz="2800" dirty="0" err="1" smtClean="0"/>
              <a:t>khususnya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bawahan</a:t>
            </a:r>
            <a:endParaRPr lang="en-US" sz="2800" dirty="0" smtClean="0"/>
          </a:p>
          <a:p>
            <a:pPr>
              <a:buFont typeface="Wingdings" pitchFamily="2" charset="2"/>
              <a:buChar char="v"/>
            </a:pPr>
            <a:r>
              <a:rPr lang="en-US" sz="2800" dirty="0" smtClean="0"/>
              <a:t>Tingkat </a:t>
            </a:r>
            <a:r>
              <a:rPr lang="en-US" sz="2800" dirty="0" err="1" smtClean="0"/>
              <a:t>keinginan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mendiskusikan</a:t>
            </a:r>
            <a:r>
              <a:rPr lang="en-US" sz="2800" dirty="0" smtClean="0"/>
              <a:t> isu-2 </a:t>
            </a:r>
            <a:r>
              <a:rPr lang="en-US" sz="2800" dirty="0" err="1" smtClean="0"/>
              <a:t>sensitif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terbuka</a:t>
            </a:r>
            <a:endParaRPr lang="en-US" sz="2800" dirty="0" smtClean="0"/>
          </a:p>
          <a:p>
            <a:pPr>
              <a:buFont typeface="Wingdings" pitchFamily="2" charset="2"/>
              <a:buChar char="v"/>
            </a:pPr>
            <a:r>
              <a:rPr lang="en-US" sz="2800" dirty="0" smtClean="0"/>
              <a:t>Tingkat </a:t>
            </a:r>
            <a:r>
              <a:rPr lang="en-US" sz="2800" dirty="0" err="1" smtClean="0"/>
              <a:t>keinginan</a:t>
            </a:r>
            <a:r>
              <a:rPr lang="en-US" sz="2800" dirty="0" smtClean="0"/>
              <a:t> </a:t>
            </a:r>
            <a:r>
              <a:rPr lang="en-US" sz="2800" dirty="0" err="1" smtClean="0"/>
              <a:t>utk</a:t>
            </a:r>
            <a:r>
              <a:rPr lang="en-US" sz="2800" dirty="0" smtClean="0"/>
              <a:t> </a:t>
            </a:r>
            <a:r>
              <a:rPr lang="en-US" sz="2800" dirty="0" err="1" smtClean="0"/>
              <a:t>memberi</a:t>
            </a:r>
            <a:r>
              <a:rPr lang="en-US" sz="2800" dirty="0" smtClean="0"/>
              <a:t> </a:t>
            </a:r>
            <a:r>
              <a:rPr lang="en-US" sz="2800" dirty="0" err="1" smtClean="0"/>
              <a:t>otonomi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dukungan</a:t>
            </a:r>
            <a:r>
              <a:rPr lang="en-US" sz="2800" dirty="0" smtClean="0"/>
              <a:t> pd </a:t>
            </a:r>
            <a:r>
              <a:rPr lang="en-US" sz="2800" dirty="0" err="1" smtClean="0"/>
              <a:t>orang</a:t>
            </a:r>
            <a:r>
              <a:rPr lang="en-US" sz="2800" dirty="0" smtClean="0"/>
              <a:t> lain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 err="1" smtClean="0"/>
              <a:t>Sikap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dirty="0" err="1" smtClean="0"/>
              <a:t>berbagi</a:t>
            </a:r>
            <a:r>
              <a:rPr lang="en-US" sz="2800" dirty="0" smtClean="0"/>
              <a:t> </a:t>
            </a:r>
            <a:r>
              <a:rPr lang="en-US" sz="2800" dirty="0" err="1" smtClean="0"/>
              <a:t>informasi</a:t>
            </a:r>
            <a:endParaRPr lang="en-US" sz="2800" dirty="0" smtClean="0"/>
          </a:p>
          <a:p>
            <a:pPr>
              <a:buFont typeface="Wingdings" pitchFamily="2" charset="2"/>
              <a:buChar char="v"/>
            </a:pPr>
            <a:r>
              <a:rPr lang="en-US" sz="2800" dirty="0" err="1" smtClean="0"/>
              <a:t>Sikap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dirty="0" err="1" smtClean="0"/>
              <a:t>kritik</a:t>
            </a:r>
            <a:endParaRPr lang="en-US" sz="2800" dirty="0" smtClean="0"/>
          </a:p>
          <a:p>
            <a:pPr>
              <a:buFont typeface="Wingdings" pitchFamily="2" charset="2"/>
              <a:buChar char="v"/>
            </a:pPr>
            <a:r>
              <a:rPr lang="en-US" sz="2800" dirty="0" err="1" smtClean="0"/>
              <a:t>Sikap</a:t>
            </a:r>
            <a:r>
              <a:rPr lang="en-US" sz="2800" dirty="0" smtClean="0"/>
              <a:t> </a:t>
            </a:r>
            <a:r>
              <a:rPr lang="en-US" sz="2800" dirty="0" err="1" smtClean="0"/>
              <a:t>terhadap</a:t>
            </a:r>
            <a:r>
              <a:rPr lang="en-US" sz="2800" dirty="0" smtClean="0"/>
              <a:t> </a:t>
            </a:r>
            <a:r>
              <a:rPr lang="en-US" sz="2800" dirty="0" err="1" smtClean="0"/>
              <a:t>konflik</a:t>
            </a:r>
            <a:endParaRPr lang="en-US" sz="2800" dirty="0" smtClean="0"/>
          </a:p>
          <a:p>
            <a:pPr>
              <a:buFont typeface="Wingdings" pitchFamily="2" charset="2"/>
              <a:buChar char="v"/>
            </a:pPr>
            <a:r>
              <a:rPr lang="en-US" sz="2800" dirty="0" err="1" smtClean="0"/>
              <a:t>Tingkatan</a:t>
            </a:r>
            <a:r>
              <a:rPr lang="en-US" sz="2800" dirty="0" smtClean="0"/>
              <a:t> </a:t>
            </a:r>
            <a:r>
              <a:rPr lang="en-US" sz="2800" dirty="0" err="1" smtClean="0"/>
              <a:t>dimana</a:t>
            </a:r>
            <a:r>
              <a:rPr lang="en-US" sz="2800" dirty="0" smtClean="0"/>
              <a:t> </a:t>
            </a:r>
            <a:r>
              <a:rPr lang="en-US" sz="2800" dirty="0" err="1" smtClean="0"/>
              <a:t>struktur</a:t>
            </a:r>
            <a:r>
              <a:rPr lang="en-US" sz="2800" dirty="0" smtClean="0"/>
              <a:t> </a:t>
            </a:r>
            <a:r>
              <a:rPr lang="en-US" sz="2800" dirty="0" err="1" smtClean="0"/>
              <a:t>organisasi</a:t>
            </a:r>
            <a:r>
              <a:rPr lang="en-US" sz="2800" dirty="0" smtClean="0"/>
              <a:t> </a:t>
            </a:r>
            <a:r>
              <a:rPr lang="en-US" sz="2800" dirty="0" err="1" smtClean="0"/>
              <a:t>memfasilitasi</a:t>
            </a:r>
            <a:r>
              <a:rPr lang="en-US" sz="2800" dirty="0" smtClean="0"/>
              <a:t> </a:t>
            </a:r>
            <a:r>
              <a:rPr lang="en-US" sz="2800" dirty="0" err="1" smtClean="0"/>
              <a:t>perubahan</a:t>
            </a:r>
            <a:endParaRPr lang="en-US" sz="28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39952"/>
          </a:xfrm>
        </p:spPr>
        <p:txBody>
          <a:bodyPr>
            <a:normAutofit/>
          </a:bodyPr>
          <a:lstStyle/>
          <a:p>
            <a:pPr algn="ctr"/>
            <a:r>
              <a:rPr lang="en-US" sz="4400" dirty="0" err="1" smtClean="0"/>
              <a:t>Budaya</a:t>
            </a:r>
            <a:r>
              <a:rPr lang="en-US" sz="4400" dirty="0" smtClean="0"/>
              <a:t> </a:t>
            </a:r>
            <a:r>
              <a:rPr lang="en-US" sz="4400" dirty="0" err="1" smtClean="0"/>
              <a:t>dan</a:t>
            </a:r>
            <a:r>
              <a:rPr lang="en-US" sz="4400" dirty="0" smtClean="0"/>
              <a:t> </a:t>
            </a:r>
            <a:r>
              <a:rPr lang="en-US" sz="4400" dirty="0" err="1" smtClean="0"/>
              <a:t>Perubahan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1"/>
            <a:ext cx="8229600" cy="4724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Menurut</a:t>
            </a:r>
            <a:r>
              <a:rPr lang="en-US" dirty="0" smtClean="0"/>
              <a:t> Schein: 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Manajer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asumsi</a:t>
            </a:r>
            <a:r>
              <a:rPr lang="en-US" dirty="0" smtClean="0"/>
              <a:t>,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memungkinkan</a:t>
            </a:r>
            <a:r>
              <a:rPr lang="en-US" dirty="0" smtClean="0"/>
              <a:t>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penyesuaian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Schwartz </a:t>
            </a:r>
            <a:r>
              <a:rPr lang="en-US" dirty="0" err="1" smtClean="0"/>
              <a:t>dan</a:t>
            </a:r>
            <a:r>
              <a:rPr lang="en-US" dirty="0" smtClean="0"/>
              <a:t> Davis, 1981 </a:t>
            </a:r>
            <a:r>
              <a:rPr lang="en-US" dirty="0" err="1" smtClean="0"/>
              <a:t>mengemukakan</a:t>
            </a:r>
            <a:r>
              <a:rPr lang="en-US" dirty="0" smtClean="0"/>
              <a:t>: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mengurangi</a:t>
            </a:r>
            <a:r>
              <a:rPr lang="en-US" dirty="0" smtClean="0"/>
              <a:t> </a:t>
            </a:r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063752"/>
          </a:xfrm>
        </p:spPr>
        <p:txBody>
          <a:bodyPr>
            <a:normAutofit/>
          </a:bodyPr>
          <a:lstStyle/>
          <a:p>
            <a:pPr algn="ctr"/>
            <a:r>
              <a:rPr lang="en-US" sz="4400" dirty="0" err="1" smtClean="0"/>
              <a:t>Kekuatan</a:t>
            </a:r>
            <a:r>
              <a:rPr lang="en-US" sz="4400" dirty="0" smtClean="0"/>
              <a:t> </a:t>
            </a:r>
            <a:r>
              <a:rPr lang="en-US" sz="4400" dirty="0" err="1" smtClean="0"/>
              <a:t>budaya</a:t>
            </a:r>
            <a:r>
              <a:rPr lang="en-US" sz="4400" dirty="0" smtClean="0"/>
              <a:t> </a:t>
            </a:r>
            <a:r>
              <a:rPr lang="en-US" sz="4400" dirty="0" err="1" smtClean="0"/>
              <a:t>organisasi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00600"/>
          </a:xfrm>
        </p:spPr>
        <p:txBody>
          <a:bodyPr>
            <a:normAutofit fontScale="92500"/>
          </a:bodyPr>
          <a:lstStyle/>
          <a:p>
            <a:r>
              <a:rPr lang="en-US" sz="2800" dirty="0" smtClean="0"/>
              <a:t>BO </a:t>
            </a:r>
            <a:r>
              <a:rPr lang="en-US" sz="2800" dirty="0" err="1" smtClean="0"/>
              <a:t>kuat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dimana</a:t>
            </a:r>
            <a:r>
              <a:rPr lang="en-US" sz="2800" dirty="0" smtClean="0"/>
              <a:t> </a:t>
            </a:r>
            <a:r>
              <a:rPr lang="en-US" sz="2800" dirty="0" err="1" smtClean="0"/>
              <a:t>nilai-nilai</a:t>
            </a:r>
            <a:r>
              <a:rPr lang="en-US" sz="2800" dirty="0" smtClean="0"/>
              <a:t> </a:t>
            </a:r>
            <a:r>
              <a:rPr lang="en-US" sz="2800" dirty="0" err="1" smtClean="0"/>
              <a:t>inti</a:t>
            </a:r>
            <a:r>
              <a:rPr lang="en-US" sz="2800" dirty="0" smtClean="0"/>
              <a:t> </a:t>
            </a:r>
            <a:r>
              <a:rPr lang="en-US" sz="2800" dirty="0" err="1" smtClean="0"/>
              <a:t>organisasi</a:t>
            </a:r>
            <a:r>
              <a:rPr lang="en-US" sz="2800" dirty="0" smtClean="0"/>
              <a:t> </a:t>
            </a:r>
            <a:r>
              <a:rPr lang="en-US" sz="2800" dirty="0" err="1" smtClean="0"/>
              <a:t>dipegang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intensif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dianut</a:t>
            </a:r>
            <a:r>
              <a:rPr lang="en-US" sz="2800" dirty="0" smtClean="0"/>
              <a:t> </a:t>
            </a:r>
            <a:r>
              <a:rPr lang="en-US" sz="2800" dirty="0" err="1" smtClean="0"/>
              <a:t>bersama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meluas</a:t>
            </a:r>
            <a:r>
              <a:rPr lang="en-US" sz="2800" dirty="0" smtClean="0"/>
              <a:t> </a:t>
            </a:r>
            <a:r>
              <a:rPr lang="en-US" sz="2800" dirty="0" err="1" smtClean="0"/>
              <a:t>anggota</a:t>
            </a:r>
            <a:r>
              <a:rPr lang="en-US" sz="2800" dirty="0" smtClean="0"/>
              <a:t> </a:t>
            </a:r>
            <a:r>
              <a:rPr lang="en-US" sz="2800" dirty="0" err="1" smtClean="0"/>
              <a:t>organisasi</a:t>
            </a:r>
            <a:r>
              <a:rPr lang="en-US" sz="2800" dirty="0" smtClean="0"/>
              <a:t> (S.P.Robbins,1997)</a:t>
            </a:r>
          </a:p>
          <a:p>
            <a:r>
              <a:rPr lang="en-US" sz="2800" dirty="0" smtClean="0"/>
              <a:t>BO </a:t>
            </a:r>
            <a:r>
              <a:rPr lang="en-US" sz="2800" dirty="0" err="1" smtClean="0"/>
              <a:t>kuat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budaya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hampir</a:t>
            </a:r>
            <a:r>
              <a:rPr lang="en-US" sz="2800" dirty="0" smtClean="0"/>
              <a:t> </a:t>
            </a:r>
            <a:r>
              <a:rPr lang="en-US" sz="2800" dirty="0" err="1" smtClean="0"/>
              <a:t>semua</a:t>
            </a:r>
            <a:r>
              <a:rPr lang="en-US" sz="2800" dirty="0" smtClean="0"/>
              <a:t> </a:t>
            </a:r>
            <a:r>
              <a:rPr lang="en-US" sz="2800" dirty="0" err="1" smtClean="0"/>
              <a:t>manajer</a:t>
            </a:r>
            <a:r>
              <a:rPr lang="en-US" sz="2800" dirty="0" smtClean="0"/>
              <a:t> </a:t>
            </a:r>
            <a:r>
              <a:rPr lang="en-US" sz="2800" dirty="0" err="1" smtClean="0"/>
              <a:t>menganut</a:t>
            </a:r>
            <a:r>
              <a:rPr lang="en-US" sz="2800" dirty="0" smtClean="0"/>
              <a:t> </a:t>
            </a:r>
            <a:r>
              <a:rPr lang="en-US" sz="2800" dirty="0" err="1" smtClean="0"/>
              <a:t>bersama</a:t>
            </a:r>
            <a:r>
              <a:rPr lang="en-US" sz="2800" dirty="0" smtClean="0"/>
              <a:t> </a:t>
            </a:r>
            <a:r>
              <a:rPr lang="en-US" sz="2800" dirty="0" err="1" smtClean="0"/>
              <a:t>seperangkat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metode</a:t>
            </a:r>
            <a:r>
              <a:rPr lang="en-US" sz="2800" dirty="0" smtClean="0"/>
              <a:t> </a:t>
            </a:r>
            <a:r>
              <a:rPr lang="en-US" sz="2800" dirty="0" err="1" smtClean="0"/>
              <a:t>menjalankan</a:t>
            </a:r>
            <a:r>
              <a:rPr lang="en-US" sz="2800" dirty="0" smtClean="0"/>
              <a:t> </a:t>
            </a:r>
            <a:r>
              <a:rPr lang="en-US" sz="2800" dirty="0" err="1" smtClean="0"/>
              <a:t>bisnis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relatif</a:t>
            </a:r>
            <a:r>
              <a:rPr lang="en-US" sz="2800" dirty="0" smtClean="0"/>
              <a:t> </a:t>
            </a:r>
            <a:r>
              <a:rPr lang="en-US" sz="2800" dirty="0" err="1" smtClean="0"/>
              <a:t>konsisten</a:t>
            </a:r>
            <a:endParaRPr lang="en-US" sz="2800" dirty="0" smtClean="0"/>
          </a:p>
          <a:p>
            <a:r>
              <a:rPr lang="en-US" sz="2800" dirty="0" err="1" smtClean="0"/>
              <a:t>Rahman</a:t>
            </a:r>
            <a:r>
              <a:rPr lang="en-US" sz="2800" dirty="0" smtClean="0"/>
              <a:t> (1994), </a:t>
            </a:r>
            <a:r>
              <a:rPr lang="en-US" sz="2800" dirty="0" err="1" smtClean="0"/>
              <a:t>mengemukakan</a:t>
            </a:r>
            <a:r>
              <a:rPr lang="en-US" sz="2800" dirty="0" smtClean="0"/>
              <a:t> </a:t>
            </a:r>
            <a:r>
              <a:rPr lang="en-US" sz="2800" dirty="0" err="1" smtClean="0"/>
              <a:t>bahwa</a:t>
            </a:r>
            <a:r>
              <a:rPr lang="en-US" sz="2800" dirty="0" smtClean="0"/>
              <a:t> organisasi2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mengembangkan</a:t>
            </a:r>
            <a:r>
              <a:rPr lang="en-US" sz="2800" dirty="0" smtClean="0"/>
              <a:t> </a:t>
            </a:r>
            <a:r>
              <a:rPr lang="en-US" sz="2800" dirty="0" err="1" smtClean="0"/>
              <a:t>budaya</a:t>
            </a:r>
            <a:r>
              <a:rPr lang="en-US" sz="2800" dirty="0" smtClean="0"/>
              <a:t> </a:t>
            </a:r>
            <a:r>
              <a:rPr lang="en-US" sz="2800" dirty="0" err="1" smtClean="0"/>
              <a:t>organisasi</a:t>
            </a:r>
            <a:r>
              <a:rPr lang="en-US" sz="2800" dirty="0" smtClean="0"/>
              <a:t> yang </a:t>
            </a:r>
            <a:r>
              <a:rPr lang="en-US" sz="2800" dirty="0" err="1" smtClean="0"/>
              <a:t>kuat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positif</a:t>
            </a:r>
            <a:r>
              <a:rPr lang="en-US" sz="2800" dirty="0" smtClean="0"/>
              <a:t> </a:t>
            </a:r>
            <a:r>
              <a:rPr lang="en-US" sz="2800" dirty="0" err="1" smtClean="0"/>
              <a:t>apabila</a:t>
            </a:r>
            <a:r>
              <a:rPr lang="en-US" sz="2800" dirty="0" smtClean="0"/>
              <a:t> </a:t>
            </a:r>
            <a:r>
              <a:rPr lang="en-US" sz="2800" dirty="0" err="1" smtClean="0"/>
              <a:t>mereka</a:t>
            </a:r>
            <a:r>
              <a:rPr lang="en-US" sz="2800" dirty="0" smtClean="0"/>
              <a:t> </a:t>
            </a:r>
            <a:r>
              <a:rPr lang="en-US" sz="2800" dirty="0" err="1" smtClean="0"/>
              <a:t>menghadapi</a:t>
            </a:r>
            <a:r>
              <a:rPr lang="en-US" sz="2800" dirty="0" smtClean="0"/>
              <a:t> tantangan2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ancaman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lingkungan</a:t>
            </a:r>
            <a:r>
              <a:rPr lang="en-US" sz="2800" dirty="0" smtClean="0"/>
              <a:t> </a:t>
            </a:r>
            <a:r>
              <a:rPr lang="en-US" sz="2800" dirty="0" err="1" smtClean="0"/>
              <a:t>eksternal</a:t>
            </a:r>
            <a:r>
              <a:rPr lang="en-US" sz="2800" dirty="0" smtClean="0"/>
              <a:t>.</a:t>
            </a:r>
          </a:p>
          <a:p>
            <a:endParaRPr lang="en-US" sz="28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Faktor2 </a:t>
            </a:r>
            <a:r>
              <a:rPr lang="en-US" sz="3200" dirty="0" err="1" smtClean="0"/>
              <a:t>yg</a:t>
            </a:r>
            <a:r>
              <a:rPr lang="en-US" sz="3200" dirty="0" smtClean="0"/>
              <a:t> </a:t>
            </a:r>
            <a:r>
              <a:rPr lang="en-US" sz="3200" dirty="0" err="1" smtClean="0"/>
              <a:t>menentukan</a:t>
            </a:r>
            <a:r>
              <a:rPr lang="en-US" sz="3200" dirty="0" smtClean="0"/>
              <a:t> </a:t>
            </a:r>
            <a:r>
              <a:rPr lang="en-US" sz="3200" dirty="0" err="1" smtClean="0"/>
              <a:t>kekuatan</a:t>
            </a:r>
            <a:r>
              <a:rPr lang="en-US" sz="3200" dirty="0" smtClean="0"/>
              <a:t> </a:t>
            </a:r>
            <a:r>
              <a:rPr lang="en-US" sz="3200" dirty="0" err="1" smtClean="0"/>
              <a:t>budaya</a:t>
            </a:r>
            <a:r>
              <a:rPr lang="en-US" sz="3200" dirty="0" smtClean="0"/>
              <a:t> </a:t>
            </a:r>
            <a:r>
              <a:rPr lang="en-US" sz="3200" dirty="0" err="1" smtClean="0"/>
              <a:t>organisasi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1"/>
            <a:ext cx="8229600" cy="472440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Kebersamaan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sejauh</a:t>
            </a:r>
            <a:r>
              <a:rPr lang="en-US" sz="2800" dirty="0" smtClean="0"/>
              <a:t> </a:t>
            </a:r>
            <a:r>
              <a:rPr lang="en-US" sz="2800" dirty="0" err="1" smtClean="0"/>
              <a:t>mana</a:t>
            </a:r>
            <a:r>
              <a:rPr lang="en-US" sz="2800" dirty="0" smtClean="0"/>
              <a:t> </a:t>
            </a:r>
            <a:r>
              <a:rPr lang="en-US" sz="2800" dirty="0" err="1" smtClean="0"/>
              <a:t>anggota</a:t>
            </a:r>
            <a:r>
              <a:rPr lang="en-US" sz="2800" dirty="0" smtClean="0"/>
              <a:t> </a:t>
            </a:r>
            <a:r>
              <a:rPr lang="en-US" sz="2800" dirty="0" err="1" smtClean="0"/>
              <a:t>organisasi</a:t>
            </a:r>
            <a:r>
              <a:rPr lang="en-US" sz="2800" dirty="0" smtClean="0"/>
              <a:t> </a:t>
            </a:r>
            <a:r>
              <a:rPr lang="en-US" sz="2800" dirty="0" err="1" smtClean="0"/>
              <a:t>mempunyai</a:t>
            </a:r>
            <a:r>
              <a:rPr lang="en-US" sz="2800" dirty="0" smtClean="0"/>
              <a:t> </a:t>
            </a:r>
            <a:r>
              <a:rPr lang="en-US" sz="2800" dirty="0" err="1" smtClean="0"/>
              <a:t>nilai-nilai</a:t>
            </a:r>
            <a:r>
              <a:rPr lang="en-US" sz="2800" dirty="0" smtClean="0"/>
              <a:t> </a:t>
            </a:r>
            <a:r>
              <a:rPr lang="en-US" sz="2800" dirty="0" err="1" smtClean="0"/>
              <a:t>inti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dianut</a:t>
            </a:r>
            <a:r>
              <a:rPr lang="en-US" sz="2800" dirty="0" smtClean="0"/>
              <a:t> </a:t>
            </a:r>
            <a:r>
              <a:rPr lang="en-US" sz="2800" dirty="0" err="1" smtClean="0"/>
              <a:t>bersama</a:t>
            </a:r>
            <a:r>
              <a:rPr lang="en-US" sz="2800" dirty="0" smtClean="0"/>
              <a:t>. </a:t>
            </a:r>
            <a:r>
              <a:rPr lang="en-US" sz="2800" dirty="0" err="1" smtClean="0"/>
              <a:t>Derajat</a:t>
            </a:r>
            <a:r>
              <a:rPr lang="en-US" sz="2800" dirty="0" smtClean="0"/>
              <a:t> </a:t>
            </a:r>
            <a:r>
              <a:rPr lang="en-US" sz="2800" dirty="0" err="1" smtClean="0"/>
              <a:t>kebersamaan</a:t>
            </a:r>
            <a:r>
              <a:rPr lang="en-US" sz="2800" dirty="0" smtClean="0"/>
              <a:t> </a:t>
            </a:r>
            <a:r>
              <a:rPr lang="en-US" sz="2800" dirty="0" err="1" smtClean="0"/>
              <a:t>ditentukan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orientasi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imbalan</a:t>
            </a: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err="1" smtClean="0"/>
              <a:t>Intensitas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derajat</a:t>
            </a:r>
            <a:r>
              <a:rPr lang="en-US" sz="2800" dirty="0" smtClean="0"/>
              <a:t> </a:t>
            </a:r>
            <a:r>
              <a:rPr lang="en-US" sz="2800" dirty="0" err="1" smtClean="0"/>
              <a:t>komitmen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anggota2 </a:t>
            </a:r>
            <a:r>
              <a:rPr lang="en-US" sz="2800" dirty="0" err="1" smtClean="0"/>
              <a:t>organisasi</a:t>
            </a:r>
            <a:r>
              <a:rPr lang="en-US" sz="2800" dirty="0" smtClean="0"/>
              <a:t> </a:t>
            </a:r>
            <a:r>
              <a:rPr lang="en-US" sz="2800" dirty="0" err="1" smtClean="0"/>
              <a:t>kepada</a:t>
            </a:r>
            <a:r>
              <a:rPr lang="en-US" sz="2800" dirty="0" smtClean="0"/>
              <a:t> </a:t>
            </a:r>
            <a:r>
              <a:rPr lang="en-US" sz="2800" dirty="0" err="1" smtClean="0"/>
              <a:t>nilai-nilai</a:t>
            </a:r>
            <a:r>
              <a:rPr lang="en-US" sz="2800" dirty="0" smtClean="0"/>
              <a:t> </a:t>
            </a:r>
            <a:r>
              <a:rPr lang="en-US" sz="2800" dirty="0" err="1" smtClean="0"/>
              <a:t>inti</a:t>
            </a:r>
            <a:r>
              <a:rPr lang="en-US" sz="2800" dirty="0" smtClean="0"/>
              <a:t> </a:t>
            </a:r>
            <a:r>
              <a:rPr lang="en-US" sz="2800" dirty="0" err="1" smtClean="0"/>
              <a:t>budaya</a:t>
            </a:r>
            <a:r>
              <a:rPr lang="en-US" sz="2800" dirty="0" smtClean="0"/>
              <a:t> </a:t>
            </a:r>
            <a:r>
              <a:rPr lang="en-US" sz="2800" dirty="0" err="1" smtClean="0"/>
              <a:t>organisasi</a:t>
            </a:r>
            <a:endParaRPr lang="en-US" sz="28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16152"/>
          </a:xfrm>
        </p:spPr>
        <p:txBody>
          <a:bodyPr>
            <a:normAutofit fontScale="90000"/>
          </a:bodyPr>
          <a:lstStyle/>
          <a:p>
            <a:r>
              <a:rPr lang="en-US" sz="4400" dirty="0" err="1" smtClean="0"/>
              <a:t>Ciri-ciri</a:t>
            </a:r>
            <a:r>
              <a:rPr lang="en-US" sz="4400" dirty="0" smtClean="0"/>
              <a:t> </a:t>
            </a:r>
            <a:r>
              <a:rPr lang="en-US" sz="4400" dirty="0" err="1" smtClean="0"/>
              <a:t>budaya</a:t>
            </a:r>
            <a:r>
              <a:rPr lang="en-US" sz="4400" dirty="0" smtClean="0"/>
              <a:t> </a:t>
            </a:r>
            <a:r>
              <a:rPr lang="en-US" sz="4400" dirty="0" err="1" smtClean="0"/>
              <a:t>organisasi</a:t>
            </a:r>
            <a:r>
              <a:rPr lang="en-US" sz="4400" dirty="0" smtClean="0"/>
              <a:t> </a:t>
            </a:r>
            <a:r>
              <a:rPr lang="en-US" sz="4400" dirty="0" err="1" smtClean="0"/>
              <a:t>kuat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1"/>
            <a:ext cx="8229600" cy="47244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Anggota2 </a:t>
            </a:r>
            <a:r>
              <a:rPr lang="en-US" sz="2800" dirty="0" err="1" smtClean="0"/>
              <a:t>organisasi</a:t>
            </a:r>
            <a:r>
              <a:rPr lang="en-US" sz="2800" dirty="0" smtClean="0"/>
              <a:t> loyal </a:t>
            </a:r>
            <a:r>
              <a:rPr lang="en-US" sz="2800" dirty="0" err="1" smtClean="0"/>
              <a:t>kepada</a:t>
            </a:r>
            <a:r>
              <a:rPr lang="en-US" sz="2800" dirty="0" smtClean="0"/>
              <a:t> </a:t>
            </a:r>
            <a:r>
              <a:rPr lang="en-US" sz="2800" dirty="0" err="1" smtClean="0"/>
              <a:t>organisasi</a:t>
            </a:r>
            <a:endParaRPr lang="en-US" sz="2800" dirty="0" smtClean="0"/>
          </a:p>
          <a:p>
            <a:r>
              <a:rPr lang="en-US" sz="2800" dirty="0" err="1" smtClean="0"/>
              <a:t>Pedoman</a:t>
            </a:r>
            <a:r>
              <a:rPr lang="en-US" sz="2800" dirty="0" smtClean="0"/>
              <a:t> </a:t>
            </a:r>
            <a:r>
              <a:rPr lang="en-US" sz="2800" dirty="0" err="1" smtClean="0"/>
              <a:t>bertingkah</a:t>
            </a:r>
            <a:r>
              <a:rPr lang="en-US" sz="2800" dirty="0" smtClean="0"/>
              <a:t> </a:t>
            </a:r>
            <a:r>
              <a:rPr lang="en-US" sz="2800" dirty="0" err="1" smtClean="0"/>
              <a:t>laku</a:t>
            </a:r>
            <a:r>
              <a:rPr lang="en-US" sz="2800" dirty="0" smtClean="0"/>
              <a:t> </a:t>
            </a:r>
            <a:r>
              <a:rPr lang="en-US" sz="2800" dirty="0" err="1" smtClean="0"/>
              <a:t>bagi</a:t>
            </a:r>
            <a:r>
              <a:rPr lang="en-US" sz="2800" dirty="0" smtClean="0"/>
              <a:t> </a:t>
            </a:r>
            <a:r>
              <a:rPr lang="en-US" sz="2800" dirty="0" err="1" smtClean="0"/>
              <a:t>orang-orang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organisasi</a:t>
            </a:r>
            <a:r>
              <a:rPr lang="en-US" sz="2800" dirty="0" smtClean="0"/>
              <a:t> </a:t>
            </a:r>
            <a:r>
              <a:rPr lang="en-US" sz="2800" dirty="0" err="1" smtClean="0"/>
              <a:t>digariskan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jelas</a:t>
            </a:r>
            <a:endParaRPr lang="en-US" sz="2800" dirty="0" smtClean="0"/>
          </a:p>
          <a:p>
            <a:r>
              <a:rPr lang="en-US" sz="2800" dirty="0" err="1" smtClean="0"/>
              <a:t>Nilai-nilai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dianut</a:t>
            </a:r>
            <a:r>
              <a:rPr lang="en-US" sz="2800" dirty="0" smtClean="0"/>
              <a:t> </a:t>
            </a:r>
            <a:r>
              <a:rPr lang="en-US" sz="2800" dirty="0" err="1" smtClean="0"/>
              <a:t>organisasi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hanya</a:t>
            </a:r>
            <a:r>
              <a:rPr lang="en-US" sz="2800" dirty="0" smtClean="0"/>
              <a:t> </a:t>
            </a:r>
            <a:r>
              <a:rPr lang="en-US" sz="2800" dirty="0" err="1" smtClean="0"/>
              <a:t>berhenti</a:t>
            </a:r>
            <a:r>
              <a:rPr lang="en-US" sz="2800" dirty="0" smtClean="0"/>
              <a:t> pd slogan, </a:t>
            </a:r>
            <a:r>
              <a:rPr lang="en-US" sz="2800" dirty="0" err="1" smtClean="0"/>
              <a:t>tetapi</a:t>
            </a:r>
            <a:r>
              <a:rPr lang="en-US" sz="2800" dirty="0" smtClean="0"/>
              <a:t> </a:t>
            </a:r>
            <a:r>
              <a:rPr lang="en-US" sz="2800" dirty="0" err="1" smtClean="0"/>
              <a:t>dihayati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dinyatakan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tingkah</a:t>
            </a:r>
            <a:r>
              <a:rPr lang="en-US" sz="2800" dirty="0" smtClean="0"/>
              <a:t> </a:t>
            </a:r>
            <a:r>
              <a:rPr lang="en-US" sz="2800" dirty="0" err="1" smtClean="0"/>
              <a:t>laku</a:t>
            </a:r>
            <a:r>
              <a:rPr lang="en-US" sz="2800" dirty="0" smtClean="0"/>
              <a:t> </a:t>
            </a:r>
            <a:r>
              <a:rPr lang="en-US" sz="2800" dirty="0" err="1" smtClean="0"/>
              <a:t>sehari-hari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konsisten</a:t>
            </a:r>
            <a:endParaRPr lang="en-US" sz="2800" dirty="0" smtClean="0"/>
          </a:p>
          <a:p>
            <a:r>
              <a:rPr lang="en-US" sz="2800" dirty="0" err="1" smtClean="0"/>
              <a:t>Dijumpai</a:t>
            </a:r>
            <a:r>
              <a:rPr lang="en-US" sz="2800" dirty="0" smtClean="0"/>
              <a:t> </a:t>
            </a:r>
            <a:r>
              <a:rPr lang="en-US" sz="2800" dirty="0" err="1" smtClean="0"/>
              <a:t>banyak</a:t>
            </a:r>
            <a:r>
              <a:rPr lang="en-US" sz="2800" dirty="0" smtClean="0"/>
              <a:t> ritual</a:t>
            </a:r>
            <a:endParaRPr lang="en-US" dirty="0" smtClean="0"/>
          </a:p>
          <a:p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sz="2800" dirty="0" err="1" smtClean="0"/>
              <a:t>khusus</a:t>
            </a:r>
            <a:r>
              <a:rPr lang="en-US" sz="2800" dirty="0" smtClean="0"/>
              <a:t> </a:t>
            </a:r>
            <a:r>
              <a:rPr lang="en-US" sz="2800" dirty="0" err="1" smtClean="0"/>
              <a:t>bagi</a:t>
            </a:r>
            <a:r>
              <a:rPr lang="en-US" sz="2800" dirty="0" smtClean="0"/>
              <a:t> </a:t>
            </a:r>
            <a:r>
              <a:rPr lang="en-US" sz="2800" dirty="0" err="1" smtClean="0"/>
              <a:t>yg</a:t>
            </a:r>
            <a:r>
              <a:rPr lang="en-US" sz="2800" dirty="0" smtClean="0"/>
              <a:t> </a:t>
            </a:r>
            <a:r>
              <a:rPr lang="en-US" sz="2800" dirty="0" err="1" smtClean="0"/>
              <a:t>berprestasi</a:t>
            </a:r>
            <a:endParaRPr lang="en-US" sz="28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063752"/>
          </a:xfrm>
        </p:spPr>
        <p:txBody>
          <a:bodyPr>
            <a:normAutofit fontScale="90000"/>
          </a:bodyPr>
          <a:lstStyle/>
          <a:p>
            <a:r>
              <a:rPr lang="en-US" sz="4000" dirty="0" err="1" smtClean="0"/>
              <a:t>Ciri-ciri</a:t>
            </a:r>
            <a:r>
              <a:rPr lang="en-US" sz="4000" dirty="0" smtClean="0"/>
              <a:t> </a:t>
            </a:r>
            <a:r>
              <a:rPr lang="en-US" sz="4000" dirty="0" err="1" smtClean="0"/>
              <a:t>budaya</a:t>
            </a:r>
            <a:r>
              <a:rPr lang="en-US" sz="4000" dirty="0" smtClean="0"/>
              <a:t> </a:t>
            </a:r>
            <a:r>
              <a:rPr lang="en-US" sz="4000" dirty="0" err="1" smtClean="0"/>
              <a:t>organisasi</a:t>
            </a:r>
            <a:r>
              <a:rPr lang="en-US" sz="4000" dirty="0" smtClean="0"/>
              <a:t> </a:t>
            </a:r>
            <a:r>
              <a:rPr lang="en-US" sz="4000" dirty="0" err="1" smtClean="0"/>
              <a:t>lemah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00600"/>
          </a:xfrm>
        </p:spPr>
        <p:txBody>
          <a:bodyPr/>
          <a:lstStyle/>
          <a:p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terbentuk</a:t>
            </a:r>
            <a:r>
              <a:rPr lang="en-US" dirty="0" smtClean="0"/>
              <a:t> </a:t>
            </a:r>
            <a:r>
              <a:rPr lang="en-US" dirty="0" err="1" smtClean="0"/>
              <a:t>kelompok-kelompok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bertentangan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lain</a:t>
            </a:r>
          </a:p>
          <a:p>
            <a:r>
              <a:rPr lang="en-US" dirty="0" err="1" smtClean="0"/>
              <a:t>Kesetiaan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melebihi</a:t>
            </a:r>
            <a:r>
              <a:rPr lang="en-US" dirty="0" smtClean="0"/>
              <a:t> </a:t>
            </a:r>
            <a:r>
              <a:rPr lang="en-US" dirty="0" err="1" smtClean="0"/>
              <a:t>kesetiaan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 smtClean="0"/>
          </a:p>
          <a:p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segan-segan</a:t>
            </a:r>
            <a:r>
              <a:rPr lang="en-US" dirty="0" smtClean="0"/>
              <a:t> </a:t>
            </a:r>
            <a:r>
              <a:rPr lang="en-US" dirty="0" err="1" smtClean="0"/>
              <a:t>mengorbankan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kelompo</a:t>
            </a:r>
            <a:r>
              <a:rPr lang="id-ID" dirty="0" smtClean="0"/>
              <a:t>k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063752"/>
          </a:xfrm>
        </p:spPr>
        <p:txBody>
          <a:bodyPr>
            <a:normAutofit/>
          </a:bodyPr>
          <a:lstStyle/>
          <a:p>
            <a:pPr algn="ctr"/>
            <a:r>
              <a:rPr lang="en-US" sz="4000" dirty="0" err="1" smtClean="0"/>
              <a:t>Cakupan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organisasi-defenisi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model;</a:t>
            </a:r>
          </a:p>
          <a:p>
            <a:r>
              <a:rPr lang="en-US" dirty="0" smtClean="0"/>
              <a:t>Culture </a:t>
            </a:r>
            <a:r>
              <a:rPr lang="en-US" dirty="0" err="1" smtClean="0"/>
              <a:t>vz</a:t>
            </a:r>
            <a:r>
              <a:rPr lang="en-US" dirty="0" smtClean="0"/>
              <a:t> climate</a:t>
            </a:r>
          </a:p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endParaRPr lang="en-US" dirty="0" smtClean="0"/>
          </a:p>
          <a:p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endParaRPr lang="en-US" dirty="0" smtClean="0"/>
          </a:p>
          <a:p>
            <a:r>
              <a:rPr lang="en-US" dirty="0" err="1" smtClean="0"/>
              <a:t>Tipe-tipe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</a:p>
          <a:p>
            <a:r>
              <a:rPr lang="en-US" dirty="0" smtClean="0"/>
              <a:t>Cultural Analysis</a:t>
            </a:r>
          </a:p>
          <a:p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Langkah memperkuat budaya orgs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Memantapkan nilai2 dasar budaya organisasi</a:t>
            </a:r>
          </a:p>
          <a:p>
            <a:r>
              <a:rPr lang="id-ID" dirty="0" smtClean="0"/>
              <a:t>Melakukan pembinaan terhadap anggota organisasi</a:t>
            </a:r>
          </a:p>
          <a:p>
            <a:r>
              <a:rPr lang="id-ID" dirty="0" smtClean="0"/>
              <a:t>Memberikan contoh atau telada</a:t>
            </a:r>
          </a:p>
          <a:p>
            <a:r>
              <a:rPr lang="id-ID" dirty="0" smtClean="0"/>
              <a:t>Membuat acara2 rutinitas</a:t>
            </a:r>
          </a:p>
          <a:p>
            <a:r>
              <a:rPr lang="id-ID" dirty="0" smtClean="0"/>
              <a:t>Memberikan penilaian dan penghargaan</a:t>
            </a:r>
          </a:p>
          <a:p>
            <a:r>
              <a:rPr lang="id-ID" dirty="0" smtClean="0"/>
              <a:t>Tanggap terhadap masalah eksternal &amp; internal</a:t>
            </a:r>
          </a:p>
          <a:p>
            <a:r>
              <a:rPr lang="id-ID" smtClean="0"/>
              <a:t>Koordinasi dan kontrol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715264560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99160"/>
          </a:xfrm>
        </p:spPr>
        <p:txBody>
          <a:bodyPr anchor="ctr">
            <a:normAutofit/>
          </a:bodyPr>
          <a:lstStyle/>
          <a:p>
            <a:pPr algn="ctr"/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239000" cy="508413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4761420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06375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Organizational Culture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1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err="1" smtClean="0"/>
              <a:t>Suatu</a:t>
            </a:r>
            <a:r>
              <a:rPr lang="en-US" sz="2800" dirty="0" smtClean="0"/>
              <a:t> </a:t>
            </a:r>
            <a:r>
              <a:rPr lang="en-US" sz="2800" dirty="0" err="1" smtClean="0"/>
              <a:t>pola</a:t>
            </a:r>
            <a:r>
              <a:rPr lang="en-US" sz="2800" dirty="0" smtClean="0"/>
              <a:t> </a:t>
            </a:r>
            <a:r>
              <a:rPr lang="en-US" sz="2800" dirty="0" err="1" smtClean="0"/>
              <a:t>dari</a:t>
            </a:r>
            <a:r>
              <a:rPr lang="en-US" sz="2800" dirty="0" smtClean="0"/>
              <a:t> </a:t>
            </a:r>
            <a:r>
              <a:rPr lang="en-US" sz="2800" dirty="0" err="1" smtClean="0"/>
              <a:t>asumsi</a:t>
            </a:r>
            <a:r>
              <a:rPr lang="en-US" sz="2800" dirty="0" smtClean="0"/>
              <a:t> </a:t>
            </a:r>
            <a:r>
              <a:rPr lang="en-US" sz="2800" dirty="0" err="1" smtClean="0"/>
              <a:t>dasar</a:t>
            </a:r>
            <a:r>
              <a:rPr lang="en-US" sz="2800" dirty="0" smtClean="0"/>
              <a:t> </a:t>
            </a:r>
            <a:r>
              <a:rPr lang="en-US" sz="2800" dirty="0" err="1" smtClean="0"/>
              <a:t>bersama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dipelajari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group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memecahkan</a:t>
            </a:r>
            <a:r>
              <a:rPr lang="en-US" sz="2800" dirty="0" smtClean="0"/>
              <a:t> </a:t>
            </a:r>
            <a:r>
              <a:rPr lang="en-US" sz="2800" dirty="0" err="1" smtClean="0"/>
              <a:t>permasalahan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berkaitan</a:t>
            </a:r>
            <a:r>
              <a:rPr lang="en-US" sz="2800" dirty="0" smtClean="0"/>
              <a:t> 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adaptasi</a:t>
            </a:r>
            <a:r>
              <a:rPr lang="en-US" sz="2800" dirty="0" smtClean="0"/>
              <a:t> </a:t>
            </a:r>
            <a:r>
              <a:rPr lang="en-US" sz="2800" dirty="0" err="1" smtClean="0"/>
              <a:t>eksternal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integrasi</a:t>
            </a:r>
            <a:r>
              <a:rPr lang="en-US" sz="2800" dirty="0" smtClean="0"/>
              <a:t> internal. </a:t>
            </a:r>
            <a:r>
              <a:rPr lang="en-US" sz="2800" dirty="0" err="1" smtClean="0"/>
              <a:t>Asumsi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</a:t>
            </a:r>
            <a:r>
              <a:rPr lang="en-US" sz="2800" dirty="0" err="1" smtClean="0"/>
              <a:t>telah</a:t>
            </a:r>
            <a:r>
              <a:rPr lang="en-US" sz="2800" dirty="0" smtClean="0"/>
              <a:t> </a:t>
            </a:r>
            <a:r>
              <a:rPr lang="en-US" sz="2800" dirty="0" err="1" smtClean="0"/>
              <a:t>berjalan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dinilai</a:t>
            </a:r>
            <a:r>
              <a:rPr lang="en-US" sz="2800" dirty="0" smtClean="0"/>
              <a:t> valid,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diajarkan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anggota</a:t>
            </a:r>
            <a:r>
              <a:rPr lang="en-US" sz="2800" dirty="0" smtClean="0"/>
              <a:t> </a:t>
            </a:r>
            <a:r>
              <a:rPr lang="en-US" sz="2800" dirty="0" err="1" smtClean="0"/>
              <a:t>baru</a:t>
            </a:r>
            <a:r>
              <a:rPr lang="en-US" sz="2800" dirty="0" smtClean="0"/>
              <a:t> </a:t>
            </a:r>
            <a:r>
              <a:rPr lang="en-US" sz="2800" dirty="0" err="1" smtClean="0"/>
              <a:t>sebagai</a:t>
            </a:r>
            <a:r>
              <a:rPr lang="en-US" sz="2800" dirty="0" smtClean="0"/>
              <a:t> </a:t>
            </a:r>
            <a:r>
              <a:rPr lang="en-US" sz="2800" dirty="0" err="1" smtClean="0"/>
              <a:t>cara</a:t>
            </a:r>
            <a:r>
              <a:rPr lang="en-US" sz="2800" dirty="0" smtClean="0"/>
              <a:t>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mempersepsikan</a:t>
            </a:r>
            <a:r>
              <a:rPr lang="en-US" sz="2800" dirty="0" smtClean="0"/>
              <a:t>, </a:t>
            </a:r>
            <a:r>
              <a:rPr lang="en-US" sz="2800" dirty="0" err="1" smtClean="0"/>
              <a:t>berpikir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merasakan</a:t>
            </a:r>
            <a:r>
              <a:rPr lang="en-US" sz="2800" dirty="0" smtClean="0"/>
              <a:t> </a:t>
            </a:r>
            <a:r>
              <a:rPr lang="en-US" sz="2800" dirty="0" err="1" smtClean="0"/>
              <a:t>dalam</a:t>
            </a:r>
            <a:r>
              <a:rPr lang="en-US" sz="2800" dirty="0" smtClean="0"/>
              <a:t> </a:t>
            </a:r>
            <a:r>
              <a:rPr lang="en-US" sz="2800" dirty="0" err="1" smtClean="0"/>
              <a:t>hubungannya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permasalahan2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 (</a:t>
            </a:r>
            <a:r>
              <a:rPr lang="en-US" sz="2800" dirty="0" err="1" smtClean="0"/>
              <a:t>schein</a:t>
            </a:r>
            <a:r>
              <a:rPr lang="en-US" sz="2800" dirty="0" smtClean="0"/>
              <a:t>, 1992).</a:t>
            </a:r>
          </a:p>
          <a:p>
            <a:r>
              <a:rPr lang="en-US" sz="2800" dirty="0" err="1" smtClean="0"/>
              <a:t>Budaya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cara</a:t>
            </a:r>
            <a:r>
              <a:rPr lang="en-US" sz="2800" dirty="0" smtClean="0"/>
              <a:t> </a:t>
            </a:r>
            <a:r>
              <a:rPr lang="en-US" sz="2800" dirty="0" err="1" smtClean="0"/>
              <a:t>melakukan</a:t>
            </a:r>
            <a:r>
              <a:rPr lang="en-US" sz="2800" dirty="0" smtClean="0"/>
              <a:t> </a:t>
            </a:r>
            <a:r>
              <a:rPr lang="en-US" sz="2800" dirty="0" err="1" smtClean="0"/>
              <a:t>segala</a:t>
            </a:r>
            <a:r>
              <a:rPr lang="en-US" sz="2800" dirty="0" smtClean="0"/>
              <a:t> </a:t>
            </a:r>
            <a:r>
              <a:rPr lang="en-US" sz="2800" dirty="0" err="1" smtClean="0"/>
              <a:t>sesuatunya</a:t>
            </a:r>
            <a:r>
              <a:rPr lang="en-US" sz="2800" dirty="0" smtClean="0"/>
              <a:t> “culture is the way we do things around here” (</a:t>
            </a:r>
            <a:r>
              <a:rPr lang="en-US" sz="2800" i="1" dirty="0" smtClean="0"/>
              <a:t>deal &amp; </a:t>
            </a:r>
            <a:r>
              <a:rPr lang="en-US" sz="2800" i="1" dirty="0" err="1" smtClean="0"/>
              <a:t>kenedy,”corporate</a:t>
            </a:r>
            <a:r>
              <a:rPr lang="en-US" sz="2800" i="1" dirty="0" smtClean="0"/>
              <a:t> culture”, 1982</a:t>
            </a:r>
            <a:r>
              <a:rPr lang="en-US" sz="2800" dirty="0" smtClean="0"/>
              <a:t>)</a:t>
            </a:r>
            <a:endParaRPr lang="en-US" sz="28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Culture </a:t>
            </a:r>
            <a:r>
              <a:rPr lang="en-US" dirty="0" err="1" smtClean="0"/>
              <a:t>Versu</a:t>
            </a:r>
            <a:r>
              <a:rPr lang="id-ID" dirty="0" smtClean="0"/>
              <a:t>s</a:t>
            </a:r>
            <a:r>
              <a:rPr lang="en-US" dirty="0" smtClean="0"/>
              <a:t> Climate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Iklim</a:t>
            </a:r>
            <a:r>
              <a:rPr lang="en-US" dirty="0" smtClean="0"/>
              <a:t> </a:t>
            </a:r>
            <a:r>
              <a:rPr lang="en-US" dirty="0" err="1" smtClean="0"/>
              <a:t>mengacu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, </a:t>
            </a:r>
            <a:r>
              <a:rPr lang="en-US" dirty="0" err="1" smtClean="0"/>
              <a:t>karyawan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prestasi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Budaya</a:t>
            </a:r>
            <a:r>
              <a:rPr lang="en-US" dirty="0" smtClean="0"/>
              <a:t>, </a:t>
            </a:r>
            <a:r>
              <a:rPr lang="en-US" dirty="0" err="1" smtClean="0"/>
              <a:t>disisi</a:t>
            </a:r>
            <a:r>
              <a:rPr lang="en-US" dirty="0" smtClean="0"/>
              <a:t> lain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konteks</a:t>
            </a:r>
            <a:r>
              <a:rPr lang="en-US" dirty="0" smtClean="0"/>
              <a:t> </a:t>
            </a:r>
            <a:r>
              <a:rPr lang="en-US" dirty="0" err="1" smtClean="0"/>
              <a:t>historis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yang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dampak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konteks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orangnya</a:t>
            </a:r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Oval 38"/>
          <p:cNvSpPr/>
          <p:nvPr/>
        </p:nvSpPr>
        <p:spPr>
          <a:xfrm>
            <a:off x="7391400" y="2819400"/>
            <a:ext cx="1219200" cy="16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5257800" y="3962400"/>
            <a:ext cx="19050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5105400" y="2133600"/>
            <a:ext cx="21336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3581400" y="2743200"/>
            <a:ext cx="1219200" cy="144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2667000" y="3276600"/>
            <a:ext cx="6858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57200" y="4267200"/>
            <a:ext cx="19050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609600" y="1600200"/>
            <a:ext cx="1752600" cy="83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Skema</a:t>
            </a:r>
            <a:r>
              <a:rPr lang="en-US" sz="3600" dirty="0" smtClean="0"/>
              <a:t> </a:t>
            </a:r>
            <a:r>
              <a:rPr lang="en-US" sz="3600" dirty="0" err="1" smtClean="0"/>
              <a:t>pembentukan</a:t>
            </a:r>
            <a:r>
              <a:rPr lang="en-US" sz="3600" dirty="0" smtClean="0"/>
              <a:t> </a:t>
            </a:r>
            <a:r>
              <a:rPr lang="en-US" sz="3600" dirty="0" err="1" smtClean="0"/>
              <a:t>budaya</a:t>
            </a:r>
            <a:r>
              <a:rPr lang="en-US" sz="3600" dirty="0" smtClean="0"/>
              <a:t> </a:t>
            </a:r>
            <a:r>
              <a:rPr lang="en-US" sz="3600" dirty="0" err="1" smtClean="0"/>
              <a:t>organisasi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  <a:ln>
            <a:solidFill>
              <a:schemeClr val="bg2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/>
          </a:p>
          <a:p>
            <a:pPr>
              <a:spcBef>
                <a:spcPts val="0"/>
              </a:spcBef>
              <a:buNone/>
            </a:pPr>
            <a:r>
              <a:rPr lang="en-US" sz="2400" dirty="0" err="1" smtClean="0"/>
              <a:t>Pimpinan</a:t>
            </a:r>
            <a:r>
              <a:rPr lang="en-US" sz="2400" dirty="0" smtClean="0"/>
              <a:t>/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err="1" smtClean="0"/>
              <a:t>Pendiri</a:t>
            </a:r>
            <a:r>
              <a:rPr lang="en-US" sz="2400" dirty="0" smtClean="0"/>
              <a:t> orgs.			           </a:t>
            </a:r>
            <a:r>
              <a:rPr lang="en-US" sz="2400" dirty="0" err="1" smtClean="0"/>
              <a:t>Implementasi</a:t>
            </a:r>
            <a:endParaRPr lang="en-US" sz="2400" dirty="0" smtClean="0"/>
          </a:p>
          <a:p>
            <a:pPr>
              <a:spcBef>
                <a:spcPts val="0"/>
              </a:spcBef>
              <a:buNone/>
            </a:pPr>
            <a:endParaRPr lang="en-US" sz="2400" dirty="0" smtClean="0"/>
          </a:p>
          <a:p>
            <a:pPr>
              <a:spcBef>
                <a:spcPts val="0"/>
              </a:spcBef>
              <a:buNone/>
            </a:pPr>
            <a:r>
              <a:rPr lang="en-US" sz="2400" dirty="0" smtClean="0"/>
              <a:t>				       </a:t>
            </a:r>
            <a:r>
              <a:rPr lang="en-US" sz="2400" dirty="0" err="1" smtClean="0"/>
              <a:t>Artefak</a:t>
            </a:r>
            <a:endParaRPr lang="en-US" sz="2400" dirty="0" smtClean="0"/>
          </a:p>
          <a:p>
            <a:pPr>
              <a:spcBef>
                <a:spcPts val="0"/>
              </a:spcBef>
              <a:buNone/>
            </a:pPr>
            <a:r>
              <a:rPr lang="en-US" sz="2400" dirty="0" smtClean="0"/>
              <a:t>			      </a:t>
            </a:r>
            <a:r>
              <a:rPr lang="en-US" sz="2400" dirty="0" err="1" smtClean="0"/>
              <a:t>Ide</a:t>
            </a:r>
            <a:r>
              <a:rPr lang="en-US" sz="2400" dirty="0" smtClean="0"/>
              <a:t>      </a:t>
            </a:r>
            <a:r>
              <a:rPr lang="en-US" sz="2400" dirty="0" err="1" smtClean="0"/>
              <a:t>Nilai</a:t>
            </a:r>
            <a:r>
              <a:rPr lang="en-US" sz="2400" dirty="0" smtClean="0"/>
              <a:t>	                          </a:t>
            </a:r>
            <a:r>
              <a:rPr lang="en-US" sz="2400" dirty="0" err="1" smtClean="0"/>
              <a:t>Budaya</a:t>
            </a:r>
            <a:endParaRPr lang="en-US" sz="2400" dirty="0" smtClean="0"/>
          </a:p>
          <a:p>
            <a:pPr>
              <a:spcBef>
                <a:spcPts val="0"/>
              </a:spcBef>
              <a:buNone/>
            </a:pPr>
            <a:r>
              <a:rPr lang="en-US" sz="2400" dirty="0" smtClean="0"/>
              <a:t>				       </a:t>
            </a:r>
            <a:r>
              <a:rPr lang="en-US" sz="2400" dirty="0" err="1" smtClean="0"/>
              <a:t>Asumsi</a:t>
            </a:r>
            <a:r>
              <a:rPr lang="en-US" sz="2400" dirty="0" smtClean="0"/>
              <a:t>		             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/>
              <a:t>Orgs					     </a:t>
            </a:r>
            <a:r>
              <a:rPr lang="en-US" sz="2400" dirty="0" err="1" smtClean="0"/>
              <a:t>Pembelajaran</a:t>
            </a:r>
            <a:endParaRPr lang="en-US" sz="2400" dirty="0" smtClean="0"/>
          </a:p>
          <a:p>
            <a:pPr>
              <a:spcBef>
                <a:spcPts val="0"/>
              </a:spcBef>
              <a:buNone/>
            </a:pPr>
            <a:r>
              <a:rPr lang="en-US" sz="2400" dirty="0" err="1" smtClean="0"/>
              <a:t>Kelompok</a:t>
            </a:r>
            <a:r>
              <a:rPr lang="en-US" sz="2400" dirty="0" smtClean="0"/>
              <a:t>/		                          </a:t>
            </a:r>
            <a:r>
              <a:rPr lang="en-US" sz="2400" dirty="0" err="1" smtClean="0"/>
              <a:t>Seleksi</a:t>
            </a:r>
            <a:endParaRPr lang="en-US" sz="2400" dirty="0" smtClean="0"/>
          </a:p>
          <a:p>
            <a:pPr>
              <a:spcBef>
                <a:spcPts val="0"/>
              </a:spcBef>
              <a:buNone/>
            </a:pPr>
            <a:r>
              <a:rPr lang="en-US" sz="2400" dirty="0" err="1" smtClean="0"/>
              <a:t>Perorangan</a:t>
            </a:r>
            <a:r>
              <a:rPr lang="en-US" sz="2400" dirty="0" smtClean="0"/>
              <a:t>		                           </a:t>
            </a:r>
            <a:r>
              <a:rPr lang="en-US" sz="2400" dirty="0" err="1" smtClean="0"/>
              <a:t>Man.puncak</a:t>
            </a:r>
            <a:endParaRPr lang="en-US" sz="2400" dirty="0" smtClean="0"/>
          </a:p>
          <a:p>
            <a:pPr>
              <a:spcBef>
                <a:spcPts val="0"/>
              </a:spcBef>
              <a:buNone/>
            </a:pPr>
            <a:r>
              <a:rPr lang="en-US" sz="2400" dirty="0" smtClean="0"/>
              <a:t>					                 </a:t>
            </a:r>
            <a:r>
              <a:rPr lang="en-US" sz="2400" dirty="0" err="1" smtClean="0"/>
              <a:t>Sosialisasi</a:t>
            </a:r>
            <a:endParaRPr lang="en-US" sz="2400" dirty="0"/>
          </a:p>
        </p:txBody>
      </p:sp>
      <p:cxnSp>
        <p:nvCxnSpPr>
          <p:cNvPr id="7" name="Straight Arrow Connector 6"/>
          <p:cNvCxnSpPr/>
          <p:nvPr/>
        </p:nvCxnSpPr>
        <p:spPr>
          <a:xfrm rot="5400000">
            <a:off x="838994" y="3352006"/>
            <a:ext cx="1676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 flipH="1" flipV="1">
            <a:off x="152400" y="3352006"/>
            <a:ext cx="1676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3352800" y="3505200"/>
            <a:ext cx="228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5257800" y="4343400"/>
            <a:ext cx="1905000" cy="1588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7" name="Left Brace 36"/>
          <p:cNvSpPr/>
          <p:nvPr/>
        </p:nvSpPr>
        <p:spPr>
          <a:xfrm>
            <a:off x="4876800" y="2362200"/>
            <a:ext cx="304800" cy="2057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ight Brace 37"/>
          <p:cNvSpPr/>
          <p:nvPr/>
        </p:nvSpPr>
        <p:spPr>
          <a:xfrm>
            <a:off x="2362200" y="2209800"/>
            <a:ext cx="228600" cy="2438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ight Brace 39"/>
          <p:cNvSpPr/>
          <p:nvPr/>
        </p:nvSpPr>
        <p:spPr>
          <a:xfrm>
            <a:off x="7162800" y="2362200"/>
            <a:ext cx="228600" cy="19812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063752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Level </a:t>
            </a:r>
            <a:r>
              <a:rPr lang="en-US" sz="4000" dirty="0" err="1" smtClean="0"/>
              <a:t>Budaya</a:t>
            </a:r>
            <a:r>
              <a:rPr lang="en-US" sz="4000" dirty="0" smtClean="0"/>
              <a:t> </a:t>
            </a:r>
            <a:r>
              <a:rPr lang="en-US" sz="4000" dirty="0" err="1" smtClean="0"/>
              <a:t>Organisasi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err="1" smtClean="0"/>
              <a:t>Artefak</a:t>
            </a:r>
            <a:r>
              <a:rPr lang="en-US" dirty="0" smtClean="0"/>
              <a:t>, </a:t>
            </a:r>
            <a:r>
              <a:rPr lang="en-US" dirty="0" err="1" smtClean="0"/>
              <a:t>mencakup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fenomena</a:t>
            </a:r>
            <a:r>
              <a:rPr lang="en-US" dirty="0" smtClean="0"/>
              <a:t> yang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dilihat</a:t>
            </a:r>
            <a:r>
              <a:rPr lang="en-US" dirty="0" smtClean="0"/>
              <a:t> (</a:t>
            </a:r>
            <a:r>
              <a:rPr lang="en-US" dirty="0" err="1" smtClean="0"/>
              <a:t>spt,teknologi</a:t>
            </a:r>
            <a:r>
              <a:rPr lang="en-US" dirty="0" smtClean="0"/>
              <a:t>, </a:t>
            </a:r>
            <a:r>
              <a:rPr lang="en-US" dirty="0" err="1" smtClean="0"/>
              <a:t>penampilan</a:t>
            </a:r>
            <a:r>
              <a:rPr lang="id-ID" dirty="0" smtClean="0"/>
              <a:t>,</a:t>
            </a:r>
            <a:r>
              <a:rPr lang="en-US" dirty="0" smtClean="0"/>
              <a:t> </a:t>
            </a:r>
            <a:r>
              <a:rPr lang="en-US" dirty="0" err="1" smtClean="0"/>
              <a:t>seremonial</a:t>
            </a:r>
            <a:r>
              <a:rPr lang="en-US" dirty="0" smtClean="0"/>
              <a:t>)</a:t>
            </a:r>
          </a:p>
          <a:p>
            <a:r>
              <a:rPr lang="en-US" dirty="0" err="1" smtClean="0"/>
              <a:t>Nilai-nilai</a:t>
            </a:r>
            <a:r>
              <a:rPr lang="en-US" dirty="0" smtClean="0"/>
              <a:t>, </a:t>
            </a:r>
            <a:r>
              <a:rPr lang="en-US" dirty="0" err="1" smtClean="0"/>
              <a:t>filosofi</a:t>
            </a:r>
            <a:r>
              <a:rPr lang="en-US" dirty="0" smtClean="0"/>
              <a:t> yang </a:t>
            </a:r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 smtClean="0"/>
              <a:t> ( </a:t>
            </a:r>
            <a:r>
              <a:rPr lang="en-US" dirty="0" err="1" smtClean="0"/>
              <a:t>Ouchi</a:t>
            </a:r>
            <a:r>
              <a:rPr lang="en-US" dirty="0" smtClean="0"/>
              <a:t>, 1981). </a:t>
            </a:r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yang </a:t>
            </a:r>
            <a:r>
              <a:rPr lang="en-US" dirty="0" err="1" smtClean="0"/>
              <a:t>menciptakan</a:t>
            </a:r>
            <a:r>
              <a:rPr lang="en-US" dirty="0" smtClean="0"/>
              <a:t> </a:t>
            </a:r>
            <a:r>
              <a:rPr lang="en-US" dirty="0" err="1" smtClean="0"/>
              <a:t>artefak</a:t>
            </a:r>
            <a:endParaRPr lang="en-US" dirty="0" smtClean="0"/>
          </a:p>
          <a:p>
            <a:r>
              <a:rPr lang="en-US" dirty="0" err="1" smtClean="0"/>
              <a:t>Asumsi</a:t>
            </a:r>
            <a:r>
              <a:rPr lang="en-US" dirty="0" smtClean="0"/>
              <a:t> </a:t>
            </a:r>
            <a:r>
              <a:rPr lang="en-US" dirty="0" err="1" smtClean="0"/>
              <a:t>dasar</a:t>
            </a:r>
            <a:r>
              <a:rPr lang="en-US" dirty="0" smtClean="0"/>
              <a:t>,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 smtClean="0"/>
              <a:t>buda</a:t>
            </a:r>
            <a:r>
              <a:rPr lang="id-ID" dirty="0" smtClean="0"/>
              <a:t>y</a:t>
            </a:r>
            <a:r>
              <a:rPr lang="en-US" dirty="0" smtClean="0"/>
              <a:t>a </a:t>
            </a:r>
            <a:r>
              <a:rPr lang="en-US" dirty="0" err="1" smtClean="0"/>
              <a:t>organisasi</a:t>
            </a:r>
            <a:r>
              <a:rPr lang="en-US" dirty="0" smtClean="0"/>
              <a:t> yang paling </a:t>
            </a:r>
            <a:r>
              <a:rPr lang="en-US" dirty="0" err="1" smtClean="0"/>
              <a:t>utama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Weinberg (1990) </a:t>
            </a:r>
            <a:r>
              <a:rPr lang="en-US" dirty="0" err="1" smtClean="0"/>
              <a:t>memodifikasi</a:t>
            </a:r>
            <a:r>
              <a:rPr lang="en-US" dirty="0" smtClean="0"/>
              <a:t> level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5 d</a:t>
            </a:r>
            <a:r>
              <a:rPr lang="id-ID" dirty="0" smtClean="0"/>
              <a:t>i</a:t>
            </a:r>
            <a:r>
              <a:rPr lang="en-US" dirty="0" err="1" smtClean="0"/>
              <a:t>mensi</a:t>
            </a:r>
            <a:r>
              <a:rPr lang="en-US" dirty="0" smtClean="0"/>
              <a:t>: </a:t>
            </a:r>
            <a:r>
              <a:rPr lang="en-US" dirty="0" err="1" smtClean="0"/>
              <a:t>artefak,nilai-nilai,asumsi</a:t>
            </a:r>
            <a:r>
              <a:rPr lang="en-US" dirty="0" smtClean="0"/>
              <a:t>, </a:t>
            </a:r>
            <a:r>
              <a:rPr lang="en-US" dirty="0" err="1" smtClean="0"/>
              <a:t>simbol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perspektif</a:t>
            </a:r>
            <a:endParaRPr lang="en-US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70560"/>
          </a:xfrm>
        </p:spPr>
        <p:txBody>
          <a:bodyPr anchor="ctr"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SUMBER-SUMBER </a:t>
            </a:r>
            <a:r>
              <a:rPr lang="en-US" sz="2800" dirty="0"/>
              <a:t>BUDAYA ORGANSASI</a:t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239000" cy="5160336"/>
          </a:xfrm>
        </p:spPr>
        <p:txBody>
          <a:bodyPr>
            <a:noAutofit/>
          </a:bodyPr>
          <a:lstStyle/>
          <a:p>
            <a:r>
              <a:rPr lang="en-US" sz="2800" dirty="0" err="1" smtClean="0"/>
              <a:t>budaya</a:t>
            </a:r>
            <a:r>
              <a:rPr lang="en-US" sz="2800" dirty="0" smtClean="0"/>
              <a:t> </a:t>
            </a:r>
            <a:r>
              <a:rPr lang="en-US" sz="2800" dirty="0" err="1"/>
              <a:t>organisasi</a:t>
            </a:r>
            <a:r>
              <a:rPr lang="en-US" sz="2800" dirty="0"/>
              <a:t> </a:t>
            </a:r>
            <a:r>
              <a:rPr lang="en-US" sz="2800" dirty="0" err="1"/>
              <a:t>dipengaruhi</a:t>
            </a:r>
            <a:r>
              <a:rPr lang="en-US" sz="2800" dirty="0"/>
              <a:t> </a:t>
            </a:r>
            <a:r>
              <a:rPr lang="en-US" sz="2800" dirty="0" err="1"/>
              <a:t>oleh</a:t>
            </a:r>
            <a:r>
              <a:rPr lang="en-US" sz="2800" dirty="0"/>
              <a:t> </a:t>
            </a:r>
            <a:r>
              <a:rPr lang="en-US" sz="2800" dirty="0" err="1"/>
              <a:t>empat</a:t>
            </a:r>
            <a:r>
              <a:rPr lang="en-US" sz="2800" dirty="0"/>
              <a:t> </a:t>
            </a:r>
            <a:r>
              <a:rPr lang="en-US" sz="2800" dirty="0" smtClean="0"/>
              <a:t>factor (</a:t>
            </a:r>
            <a:r>
              <a:rPr lang="en-US" sz="2800" dirty="0" err="1" smtClean="0"/>
              <a:t>Tosi</a:t>
            </a:r>
            <a:r>
              <a:rPr lang="en-US" sz="2800" dirty="0"/>
              <a:t>, Rizzo, </a:t>
            </a:r>
            <a:r>
              <a:rPr lang="en-US" sz="2800" dirty="0" smtClean="0"/>
              <a:t>Carroll,1994</a:t>
            </a:r>
            <a:r>
              <a:rPr lang="en-US" sz="2800" dirty="0"/>
              <a:t>)</a:t>
            </a:r>
            <a:r>
              <a:rPr lang="en-US" sz="2800" dirty="0" smtClean="0"/>
              <a:t>, </a:t>
            </a:r>
            <a:r>
              <a:rPr lang="en-US" sz="2800" dirty="0" err="1" smtClean="0"/>
              <a:t>yaitu</a:t>
            </a: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514350" indent="-514350">
              <a:buAutoNum type="arabicParenBoth"/>
            </a:pPr>
            <a:r>
              <a:rPr lang="en-US" sz="2800" dirty="0" err="1" smtClean="0"/>
              <a:t>pengaruh</a:t>
            </a:r>
            <a:r>
              <a:rPr lang="en-US" sz="2800" dirty="0" smtClean="0"/>
              <a:t> </a:t>
            </a:r>
            <a:r>
              <a:rPr lang="en-US" sz="2800" dirty="0" err="1"/>
              <a:t>umum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luar</a:t>
            </a:r>
            <a:r>
              <a:rPr lang="en-US" sz="2800" dirty="0"/>
              <a:t> yang </a:t>
            </a:r>
            <a:r>
              <a:rPr lang="en-US" sz="2800" dirty="0" err="1"/>
              <a:t>luas</a:t>
            </a:r>
            <a:r>
              <a:rPr lang="en-US" sz="2800" dirty="0" smtClean="0"/>
              <a:t>,</a:t>
            </a:r>
          </a:p>
          <a:p>
            <a:pPr marL="514350" indent="-514350">
              <a:buAutoNum type="arabicParenBoth"/>
            </a:pPr>
            <a:r>
              <a:rPr lang="en-US" sz="2800" dirty="0" err="1" smtClean="0"/>
              <a:t>pengaruh</a:t>
            </a:r>
            <a:r>
              <a:rPr lang="en-US" sz="2800" dirty="0" smtClean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nilai-nilai</a:t>
            </a:r>
            <a:r>
              <a:rPr lang="en-US" sz="2800" dirty="0"/>
              <a:t> yang </a:t>
            </a:r>
            <a:r>
              <a:rPr lang="en-US" sz="2800" dirty="0" err="1"/>
              <a:t>ada</a:t>
            </a:r>
            <a:r>
              <a:rPr lang="en-US" sz="2800" dirty="0"/>
              <a:t> di </a:t>
            </a:r>
            <a:r>
              <a:rPr lang="en-US" sz="2800" dirty="0" err="1"/>
              <a:t>masyarakat</a:t>
            </a:r>
            <a:r>
              <a:rPr lang="en-US" sz="2800" dirty="0"/>
              <a:t> (societal values</a:t>
            </a:r>
            <a:r>
              <a:rPr lang="en-US" sz="2800" dirty="0" smtClean="0"/>
              <a:t>),</a:t>
            </a:r>
          </a:p>
          <a:p>
            <a:pPr marL="514350" indent="-514350">
              <a:buAutoNum type="arabicParenBoth"/>
            </a:pPr>
            <a:r>
              <a:rPr lang="en-US" sz="2800" dirty="0" smtClean="0"/>
              <a:t>factor-</a:t>
            </a:r>
            <a:r>
              <a:rPr lang="en-US" sz="2800" dirty="0" err="1" smtClean="0"/>
              <a:t>faktor</a:t>
            </a:r>
            <a:r>
              <a:rPr lang="en-US" sz="2800" dirty="0" smtClean="0"/>
              <a:t> </a:t>
            </a:r>
            <a:r>
              <a:rPr lang="en-US" sz="2800" dirty="0" err="1"/>
              <a:t>spesifik</a:t>
            </a:r>
            <a:r>
              <a:rPr lang="en-US" sz="2800" dirty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organisasi</a:t>
            </a:r>
            <a:r>
              <a:rPr lang="en-US" sz="2800" dirty="0"/>
              <a:t>, </a:t>
            </a:r>
            <a:endParaRPr lang="en-US" sz="2800" dirty="0" smtClean="0"/>
          </a:p>
          <a:p>
            <a:pPr marL="514350" indent="-514350">
              <a:buAutoNum type="arabicParenBoth"/>
            </a:pPr>
            <a:r>
              <a:rPr lang="en-US" sz="2800" dirty="0" err="1" smtClean="0"/>
              <a:t>nillai-nilai</a:t>
            </a:r>
            <a:r>
              <a:rPr lang="en-US" sz="2800" dirty="0" smtClean="0"/>
              <a:t> </a:t>
            </a:r>
            <a:r>
              <a:rPr lang="en-US" sz="2800" dirty="0" err="1"/>
              <a:t>dari</a:t>
            </a:r>
            <a:r>
              <a:rPr lang="en-US" sz="2800" dirty="0"/>
              <a:t> </a:t>
            </a:r>
            <a:r>
              <a:rPr lang="en-US" sz="2800" dirty="0" err="1"/>
              <a:t>kondisi</a:t>
            </a:r>
            <a:r>
              <a:rPr lang="en-US" sz="2800" dirty="0"/>
              <a:t> </a:t>
            </a:r>
            <a:r>
              <a:rPr lang="en-US" sz="2800" dirty="0" err="1"/>
              <a:t>dominan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7634890"/>
      </p:ext>
    </p:extLst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33600" y="2133600"/>
            <a:ext cx="5410200" cy="304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Types of Cultures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1391"/>
            <a:ext cx="8229600" cy="447321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400" dirty="0" smtClean="0"/>
              <a:t>Flexible</a:t>
            </a:r>
          </a:p>
          <a:p>
            <a:pPr>
              <a:buNone/>
            </a:pPr>
            <a:r>
              <a:rPr lang="en-US" sz="2800" dirty="0" smtClean="0"/>
              <a:t>                          Clan  		 </a:t>
            </a:r>
            <a:r>
              <a:rPr lang="en-US" sz="2800" dirty="0" err="1" smtClean="0"/>
              <a:t>Entrepreneural</a:t>
            </a: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                         Culture 	              </a:t>
            </a:r>
            <a:r>
              <a:rPr lang="en-US" sz="2800" dirty="0" err="1" smtClean="0"/>
              <a:t>Culture</a:t>
            </a:r>
            <a:r>
              <a:rPr lang="en-US" sz="2800" dirty="0" smtClean="0"/>
              <a:t> </a:t>
            </a:r>
          </a:p>
          <a:p>
            <a:pPr>
              <a:buNone/>
            </a:pPr>
            <a:r>
              <a:rPr lang="en-US" sz="2400" dirty="0" smtClean="0"/>
              <a:t>Formal</a:t>
            </a:r>
          </a:p>
          <a:p>
            <a:pPr>
              <a:buNone/>
            </a:pPr>
            <a:r>
              <a:rPr lang="en-US" sz="2400" dirty="0" smtClean="0"/>
              <a:t>Control</a:t>
            </a:r>
          </a:p>
          <a:p>
            <a:pPr>
              <a:buNone/>
            </a:pPr>
            <a:r>
              <a:rPr lang="en-US" sz="2400" dirty="0" smtClean="0"/>
              <a:t>Orientation      </a:t>
            </a:r>
            <a:r>
              <a:rPr lang="en-US" sz="2800" dirty="0" smtClean="0"/>
              <a:t>Bureaucratic           Market</a:t>
            </a:r>
          </a:p>
          <a:p>
            <a:pPr>
              <a:buNone/>
            </a:pPr>
            <a:r>
              <a:rPr lang="en-US" sz="2800" dirty="0" smtClean="0"/>
              <a:t>                         Culture		</a:t>
            </a:r>
            <a:r>
              <a:rPr lang="en-US" sz="2800" dirty="0" err="1" smtClean="0"/>
              <a:t>Culture</a:t>
            </a:r>
            <a:r>
              <a:rPr lang="en-US" sz="2800" dirty="0" smtClean="0"/>
              <a:t> </a:t>
            </a:r>
          </a:p>
          <a:p>
            <a:pPr>
              <a:buNone/>
            </a:pPr>
            <a:r>
              <a:rPr lang="en-US" sz="2800" dirty="0" smtClean="0"/>
              <a:t>Stable</a:t>
            </a:r>
          </a:p>
          <a:p>
            <a:pPr>
              <a:buNone/>
            </a:pPr>
            <a:r>
              <a:rPr lang="en-US" sz="2800" dirty="0" smtClean="0"/>
              <a:t>		             Internal                        External</a:t>
            </a:r>
          </a:p>
          <a:p>
            <a:pPr>
              <a:buNone/>
            </a:pPr>
            <a:r>
              <a:rPr lang="en-US" sz="2800" dirty="0" smtClean="0"/>
              <a:t>                                      Forms of Attention</a:t>
            </a:r>
            <a:endParaRPr lang="en-US" sz="2800" dirty="0"/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3367049" y="3643351"/>
            <a:ext cx="3020295" cy="794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endCxn id="4" idx="3"/>
          </p:cNvCxnSpPr>
          <p:nvPr/>
        </p:nvCxnSpPr>
        <p:spPr>
          <a:xfrm>
            <a:off x="2133600" y="3657600"/>
            <a:ext cx="5410200" cy="158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9113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1"/>
            <a:ext cx="8229600" cy="5029200"/>
          </a:xfrm>
        </p:spPr>
        <p:txBody>
          <a:bodyPr>
            <a:noAutofit/>
          </a:bodyPr>
          <a:lstStyle/>
          <a:p>
            <a:r>
              <a:rPr lang="en-US" sz="2800" dirty="0" err="1" smtClean="0"/>
              <a:t>Budaya</a:t>
            </a:r>
            <a:r>
              <a:rPr lang="en-US" sz="2800" dirty="0" smtClean="0"/>
              <a:t> </a:t>
            </a:r>
            <a:r>
              <a:rPr lang="en-US" sz="2800" dirty="0" err="1" smtClean="0"/>
              <a:t>birokrasi:penekanan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aturan</a:t>
            </a:r>
            <a:r>
              <a:rPr lang="en-US" sz="2800" dirty="0" smtClean="0"/>
              <a:t>, </a:t>
            </a:r>
            <a:r>
              <a:rPr lang="en-US" sz="2800" dirty="0" err="1" smtClean="0"/>
              <a:t>kebijaksanaan</a:t>
            </a:r>
            <a:r>
              <a:rPr lang="en-US" sz="2800" dirty="0" smtClean="0"/>
              <a:t>, </a:t>
            </a:r>
            <a:r>
              <a:rPr lang="en-US" sz="2800" dirty="0" err="1" smtClean="0"/>
              <a:t>prosedur</a:t>
            </a:r>
            <a:r>
              <a:rPr lang="en-US" sz="2800" dirty="0" smtClean="0"/>
              <a:t>, </a:t>
            </a:r>
            <a:r>
              <a:rPr lang="en-US" sz="2800" dirty="0" err="1" smtClean="0"/>
              <a:t>rangkaian</a:t>
            </a:r>
            <a:r>
              <a:rPr lang="en-US" sz="2800" dirty="0" smtClean="0"/>
              <a:t> </a:t>
            </a:r>
            <a:r>
              <a:rPr lang="en-US" sz="2800" dirty="0" err="1" smtClean="0"/>
              <a:t>komando</a:t>
            </a:r>
            <a:r>
              <a:rPr lang="en-US" sz="2800" dirty="0" smtClean="0"/>
              <a:t>, </a:t>
            </a:r>
            <a:r>
              <a:rPr lang="en-US" sz="2800" dirty="0" err="1" smtClean="0"/>
              <a:t>pengambilan</a:t>
            </a:r>
            <a:r>
              <a:rPr lang="en-US" sz="2800" dirty="0" smtClean="0"/>
              <a:t> </a:t>
            </a:r>
            <a:r>
              <a:rPr lang="en-US" sz="2800" dirty="0" err="1" smtClean="0"/>
              <a:t>keputusan</a:t>
            </a:r>
            <a:r>
              <a:rPr lang="en-US" sz="2800" dirty="0" smtClean="0"/>
              <a:t> </a:t>
            </a:r>
            <a:r>
              <a:rPr lang="en-US" sz="2800" dirty="0" err="1" smtClean="0"/>
              <a:t>tersentralisir</a:t>
            </a:r>
            <a:endParaRPr lang="en-US" sz="2800" dirty="0" smtClean="0"/>
          </a:p>
          <a:p>
            <a:r>
              <a:rPr lang="en-US" sz="2800" dirty="0" err="1" smtClean="0"/>
              <a:t>Budaya</a:t>
            </a:r>
            <a:r>
              <a:rPr lang="en-US" sz="2800" dirty="0" smtClean="0"/>
              <a:t> clan: </a:t>
            </a:r>
            <a:r>
              <a:rPr lang="en-US" sz="2800" dirty="0" err="1" smtClean="0"/>
              <a:t>mengikuti</a:t>
            </a:r>
            <a:r>
              <a:rPr lang="en-US" sz="2800" dirty="0" smtClean="0"/>
              <a:t> </a:t>
            </a:r>
            <a:r>
              <a:rPr lang="en-US" sz="2800" dirty="0" err="1" smtClean="0"/>
              <a:t>tradisi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ritual, teamwork, self-management, </a:t>
            </a:r>
            <a:r>
              <a:rPr lang="en-US" sz="2800" dirty="0" err="1" smtClean="0"/>
              <a:t>pengaruh</a:t>
            </a:r>
            <a:r>
              <a:rPr lang="en-US" sz="2800" dirty="0" smtClean="0"/>
              <a:t> </a:t>
            </a:r>
            <a:r>
              <a:rPr lang="en-US" sz="2800" dirty="0" err="1" smtClean="0"/>
              <a:t>sosial</a:t>
            </a:r>
            <a:endParaRPr lang="en-US" sz="2800" dirty="0" smtClean="0"/>
          </a:p>
          <a:p>
            <a:r>
              <a:rPr lang="en-US" sz="2800" dirty="0" err="1" smtClean="0"/>
              <a:t>Budaya</a:t>
            </a:r>
            <a:r>
              <a:rPr lang="en-US" sz="2800" dirty="0" smtClean="0"/>
              <a:t> entrepreneur: </a:t>
            </a:r>
            <a:r>
              <a:rPr lang="en-US" sz="2800" dirty="0" err="1" smtClean="0"/>
              <a:t>inovasi</a:t>
            </a:r>
            <a:r>
              <a:rPr lang="en-US" sz="2800" dirty="0" smtClean="0"/>
              <a:t>, </a:t>
            </a:r>
            <a:r>
              <a:rPr lang="en-US" sz="2800" dirty="0" err="1" smtClean="0"/>
              <a:t>kreatifitas</a:t>
            </a:r>
            <a:r>
              <a:rPr lang="en-US" sz="2800" dirty="0" smtClean="0"/>
              <a:t>, </a:t>
            </a:r>
            <a:r>
              <a:rPr lang="en-US" sz="2800" dirty="0" err="1" smtClean="0"/>
              <a:t>mengambil</a:t>
            </a:r>
            <a:r>
              <a:rPr lang="en-US" sz="2800" dirty="0" smtClean="0"/>
              <a:t> </a:t>
            </a:r>
            <a:r>
              <a:rPr lang="en-US" sz="2800" dirty="0" err="1" smtClean="0"/>
              <a:t>resiko</a:t>
            </a:r>
            <a:r>
              <a:rPr lang="en-US" sz="2800" dirty="0" smtClean="0"/>
              <a:t>, </a:t>
            </a:r>
            <a:r>
              <a:rPr lang="en-US" sz="2800" dirty="0" err="1" smtClean="0"/>
              <a:t>agresifitas</a:t>
            </a:r>
            <a:r>
              <a:rPr lang="en-US" sz="2800" dirty="0" smtClean="0"/>
              <a:t> (</a:t>
            </a:r>
            <a:r>
              <a:rPr lang="en-US" sz="2800" dirty="0" err="1" smtClean="0"/>
              <a:t>mencari</a:t>
            </a:r>
            <a:r>
              <a:rPr lang="en-US" sz="2800" dirty="0" smtClean="0"/>
              <a:t> </a:t>
            </a:r>
            <a:r>
              <a:rPr lang="en-US" sz="2800" dirty="0" err="1" smtClean="0"/>
              <a:t>peluang</a:t>
            </a:r>
            <a:r>
              <a:rPr lang="en-US" sz="2800" dirty="0" smtClean="0"/>
              <a:t>)</a:t>
            </a:r>
          </a:p>
          <a:p>
            <a:r>
              <a:rPr lang="en-US" sz="2800" dirty="0" err="1" smtClean="0"/>
              <a:t>Budaya</a:t>
            </a:r>
            <a:r>
              <a:rPr lang="en-US" sz="2800" dirty="0" smtClean="0"/>
              <a:t> </a:t>
            </a:r>
            <a:r>
              <a:rPr lang="en-US" sz="2800" dirty="0" err="1" smtClean="0"/>
              <a:t>pasar</a:t>
            </a:r>
            <a:r>
              <a:rPr lang="en-US" sz="2800" dirty="0" smtClean="0"/>
              <a:t>: </a:t>
            </a:r>
            <a:r>
              <a:rPr lang="en-US" sz="2800" dirty="0" err="1" smtClean="0"/>
              <a:t>pertumbuhan</a:t>
            </a:r>
            <a:r>
              <a:rPr lang="en-US" sz="2800" dirty="0" smtClean="0"/>
              <a:t>, </a:t>
            </a:r>
            <a:r>
              <a:rPr lang="en-US" sz="2800" dirty="0" err="1" smtClean="0"/>
              <a:t>stabilitas</a:t>
            </a:r>
            <a:r>
              <a:rPr lang="en-US" sz="2800" dirty="0" smtClean="0"/>
              <a:t>, </a:t>
            </a:r>
            <a:r>
              <a:rPr lang="en-US" sz="2800" dirty="0" err="1" smtClean="0"/>
              <a:t>profitabilitas</a:t>
            </a:r>
            <a:endParaRPr lang="en-US" sz="28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575</TotalTime>
  <Words>768</Words>
  <Application>Microsoft Office PowerPoint</Application>
  <PresentationFormat>On-screen Show (4:3)</PresentationFormat>
  <Paragraphs>129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Opulent</vt:lpstr>
      <vt:lpstr>Budaya Organisasi dan Perubahan</vt:lpstr>
      <vt:lpstr>Cakupan</vt:lpstr>
      <vt:lpstr>Organizational Culture</vt:lpstr>
      <vt:lpstr>Culture Versus Climate</vt:lpstr>
      <vt:lpstr>Skema pembentukan budaya organisasi</vt:lpstr>
      <vt:lpstr>Level Budaya Organisasi</vt:lpstr>
      <vt:lpstr> SUMBER-SUMBER BUDAYA ORGANSASI </vt:lpstr>
      <vt:lpstr>Types of Cultures</vt:lpstr>
      <vt:lpstr>PowerPoint Presentation</vt:lpstr>
      <vt:lpstr>Fungsi Budaya Organisasi</vt:lpstr>
      <vt:lpstr>Fungsi Budaya Organisasi (lanj.)</vt:lpstr>
      <vt:lpstr>Mempertahankan budaya</vt:lpstr>
      <vt:lpstr>Merubah budaya</vt:lpstr>
      <vt:lpstr>Elemen budaya organisasi yg dpt mempengaruhi perubahan organisasi:</vt:lpstr>
      <vt:lpstr>Budaya dan Perubahan</vt:lpstr>
      <vt:lpstr>Kekuatan budaya organisasi</vt:lpstr>
      <vt:lpstr>Faktor2 yg menentukan kekuatan budaya organisasi</vt:lpstr>
      <vt:lpstr>Ciri-ciri budaya organisasi kuat</vt:lpstr>
      <vt:lpstr>Ciri-ciri budaya organisasi lemah</vt:lpstr>
      <vt:lpstr>Langkah memperkuat budaya orgs</vt:lpstr>
      <vt:lpstr>PowerPoint Presentation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Budaya Organisasi dan Perubahan</dc:title>
  <dc:creator> </dc:creator>
  <cp:lastModifiedBy>asus</cp:lastModifiedBy>
  <cp:revision>72</cp:revision>
  <cp:lastPrinted>2019-12-03T22:50:08Z</cp:lastPrinted>
  <dcterms:created xsi:type="dcterms:W3CDTF">2013-05-21T02:25:28Z</dcterms:created>
  <dcterms:modified xsi:type="dcterms:W3CDTF">2019-12-04T01:41:49Z</dcterms:modified>
</cp:coreProperties>
</file>