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6" r:id="rId12"/>
    <p:sldId id="270" r:id="rId13"/>
    <p:sldId id="265" r:id="rId14"/>
    <p:sldId id="271" r:id="rId15"/>
    <p:sldId id="267" r:id="rId16"/>
    <p:sldId id="272" r:id="rId17"/>
    <p:sldId id="268" r:id="rId18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98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r">
              <a:defRPr sz="1200"/>
            </a:lvl1pPr>
          </a:lstStyle>
          <a:p>
            <a:fld id="{186B9BED-C38C-4031-A02A-A9F3F0C31CA3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516039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9" y="9516039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 anchor="b"/>
          <a:lstStyle>
            <a:lvl1pPr algn="r">
              <a:defRPr sz="1200"/>
            </a:lvl1pPr>
          </a:lstStyle>
          <a:p>
            <a:fld id="{94259FD6-F7BD-4993-8DED-EF0E56689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34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/>
          <a:lstStyle>
            <a:lvl1pPr algn="r">
              <a:defRPr sz="1200"/>
            </a:lvl1pPr>
          </a:lstStyle>
          <a:p>
            <a:fld id="{950A11C7-3ED1-413C-B785-51131B5F137E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4" tIns="48302" rIns="96604" bIns="4830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4" tIns="48302" rIns="96604" bIns="4830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6039"/>
            <a:ext cx="2984870" cy="500936"/>
          </a:xfrm>
          <a:prstGeom prst="rect">
            <a:avLst/>
          </a:prstGeom>
        </p:spPr>
        <p:txBody>
          <a:bodyPr vert="horz" lIns="96604" tIns="48302" rIns="96604" bIns="48302" rtlCol="0" anchor="b"/>
          <a:lstStyle>
            <a:lvl1pPr algn="r">
              <a:defRPr sz="1200"/>
            </a:lvl1pPr>
          </a:lstStyle>
          <a:p>
            <a:fld id="{14E9C040-AFB9-4C67-9EF3-F93488F3E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02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9C040-AFB9-4C67-9EF3-F93488F3E71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46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02FE2-5616-429A-BCBF-6D2B731A39A7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F80B7-8DC9-4CF6-AE80-6565BE3189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Efektivitas</a:t>
            </a:r>
            <a:r>
              <a:rPr lang="en-US" dirty="0" smtClean="0"/>
              <a:t> </a:t>
            </a:r>
            <a:r>
              <a:rPr lang="en-US" dirty="0" err="1" smtClean="0"/>
              <a:t>Kebijaksanaan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5</a:t>
            </a:r>
          </a:p>
          <a:p>
            <a:r>
              <a:rPr lang="en-US" dirty="0" err="1" smtClean="0"/>
              <a:t>Selasa</a:t>
            </a:r>
            <a:r>
              <a:rPr lang="en-US" dirty="0" smtClean="0"/>
              <a:t>, 12 </a:t>
            </a:r>
            <a:r>
              <a:rPr lang="en-US" dirty="0" err="1" smtClean="0"/>
              <a:t>Maret</a:t>
            </a:r>
            <a:r>
              <a:rPr lang="en-US" smtClean="0"/>
              <a:t>  2019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1600" dirty="0" err="1" smtClean="0"/>
              <a:t>Kebijakan</a:t>
            </a:r>
            <a:r>
              <a:rPr lang="en-US" sz="1600" dirty="0" smtClean="0"/>
              <a:t> </a:t>
            </a:r>
            <a:r>
              <a:rPr lang="en-US" sz="1600" dirty="0" err="1" smtClean="0"/>
              <a:t>moneter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slop </a:t>
            </a:r>
            <a:r>
              <a:rPr lang="en-US" sz="1600" dirty="0" err="1" smtClean="0"/>
              <a:t>kurva</a:t>
            </a:r>
            <a:r>
              <a:rPr lang="en-US" sz="1600" dirty="0" smtClean="0"/>
              <a:t> IS</a:t>
            </a:r>
            <a:endParaRPr lang="en-US" sz="1800" dirty="0" smtClean="0"/>
          </a:p>
          <a:p>
            <a:pPr>
              <a:spcBef>
                <a:spcPts val="0"/>
              </a:spcBef>
              <a:buNone/>
            </a:pPr>
            <a:endParaRPr lang="en-US" sz="1100" dirty="0" smtClean="0"/>
          </a:p>
          <a:p>
            <a:pPr>
              <a:spcBef>
                <a:spcPts val="0"/>
              </a:spcBef>
              <a:buNone/>
            </a:pPr>
            <a:endParaRPr lang="en-US" sz="1100" dirty="0" smtClean="0"/>
          </a:p>
          <a:p>
            <a:pPr>
              <a:spcBef>
                <a:spcPts val="0"/>
              </a:spcBef>
              <a:buNone/>
            </a:pPr>
            <a:endParaRPr lang="en-US" sz="1100" dirty="0" smtClean="0"/>
          </a:p>
          <a:p>
            <a:pPr>
              <a:spcBef>
                <a:spcPts val="0"/>
              </a:spcBef>
              <a:buNone/>
            </a:pPr>
            <a:r>
              <a:rPr lang="en-US" sz="1100" dirty="0" smtClean="0"/>
              <a:t>		</a:t>
            </a:r>
            <a:r>
              <a:rPr lang="en-US" sz="1400" dirty="0" smtClean="0"/>
              <a:t>Tingkat </a:t>
            </a:r>
            <a:r>
              <a:rPr lang="en-US" sz="1400" dirty="0" err="1" smtClean="0"/>
              <a:t>bunga</a:t>
            </a:r>
            <a:r>
              <a:rPr lang="en-US" sz="1400" dirty="0" smtClean="0"/>
              <a:t> (1)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r>
              <a:rPr lang="en-US" sz="1400" dirty="0" smtClean="0"/>
              <a:t>					     </a:t>
            </a:r>
            <a:r>
              <a:rPr lang="en-US" sz="1400" dirty="0" err="1" smtClean="0"/>
              <a:t>Lmo</a:t>
            </a:r>
            <a:r>
              <a:rPr lang="en-US" sz="1400" dirty="0" smtClean="0"/>
              <a:t> (</a:t>
            </a:r>
            <a:r>
              <a:rPr lang="en-US" sz="1400" dirty="0" err="1" smtClean="0"/>
              <a:t>Mso</a:t>
            </a:r>
            <a:r>
              <a:rPr lang="en-US" sz="14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/>
              <a:t>				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/>
              <a:t>						</a:t>
            </a:r>
            <a:r>
              <a:rPr lang="en-US" sz="1100" dirty="0" smtClean="0"/>
              <a:t> </a:t>
            </a:r>
            <a:r>
              <a:rPr lang="en-US" sz="1400" dirty="0" smtClean="0"/>
              <a:t>Lm1 (Ms1)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r>
              <a:rPr lang="en-US" sz="1400" dirty="0" smtClean="0"/>
              <a:t>		         </a:t>
            </a:r>
            <a:r>
              <a:rPr lang="en-US" sz="1400" dirty="0" err="1" smtClean="0"/>
              <a:t>io</a:t>
            </a:r>
            <a:r>
              <a:rPr lang="en-US" sz="1400" dirty="0" smtClean="0"/>
              <a:t>		</a:t>
            </a:r>
            <a:r>
              <a:rPr lang="en-US" sz="1400" dirty="0" err="1" smtClean="0"/>
              <a:t>Eo</a:t>
            </a:r>
            <a:endParaRPr lang="en-US" sz="1400" dirty="0" smtClean="0"/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r>
              <a:rPr lang="en-US" sz="1400" dirty="0" smtClean="0"/>
              <a:t>		        i1			    E1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r>
              <a:rPr lang="en-US" sz="1400" dirty="0" smtClean="0"/>
              <a:t>				                   E2	           IS (</a:t>
            </a:r>
            <a:r>
              <a:rPr lang="en-US" sz="1400" dirty="0" err="1" smtClean="0"/>
              <a:t>els</a:t>
            </a:r>
            <a:r>
              <a:rPr lang="en-US" sz="14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1400" dirty="0" smtClean="0"/>
              <a:t>                                i2				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r>
              <a:rPr lang="en-US" sz="1400" dirty="0" smtClean="0"/>
              <a:t>					          IS (</a:t>
            </a:r>
            <a:r>
              <a:rPr lang="en-US" sz="1400" dirty="0" err="1" smtClean="0"/>
              <a:t>ines</a:t>
            </a:r>
            <a:r>
              <a:rPr lang="en-US" sz="1400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buNone/>
            </a:pPr>
            <a:r>
              <a:rPr lang="en-US" sz="1400" dirty="0" smtClean="0"/>
              <a:t>		            0                            </a:t>
            </a:r>
            <a:r>
              <a:rPr lang="en-US" sz="1400" dirty="0" err="1" smtClean="0"/>
              <a:t>Yo</a:t>
            </a:r>
            <a:r>
              <a:rPr lang="en-US" sz="1400" dirty="0" smtClean="0"/>
              <a:t>              Y2     Y1</a:t>
            </a:r>
            <a:endParaRPr lang="en-US" sz="12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42900" y="3390900"/>
            <a:ext cx="327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1981200" y="50292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2362200" y="2057400"/>
            <a:ext cx="19812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3048000" y="2667000"/>
            <a:ext cx="19812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2362200" y="2286000"/>
            <a:ext cx="2209800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86000" y="2743200"/>
            <a:ext cx="31242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981200" y="30480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 flipV="1">
            <a:off x="1981200" y="3430588"/>
            <a:ext cx="2209800" cy="74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 flipV="1">
            <a:off x="1981200" y="3809998"/>
            <a:ext cx="1905000" cy="76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247900" y="40767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390900" y="42291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276600" y="44196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Slop </a:t>
            </a:r>
            <a:r>
              <a:rPr lang="en-US" dirty="0" err="1" smtClean="0"/>
              <a:t>Kurva</a:t>
            </a:r>
            <a:r>
              <a:rPr lang="en-US" dirty="0" smtClean="0"/>
              <a:t> LM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moneter</a:t>
            </a:r>
            <a:r>
              <a:rPr lang="en-US" sz="3600" dirty="0" smtClean="0"/>
              <a:t> </a:t>
            </a:r>
            <a:r>
              <a:rPr lang="en-US" sz="3600" dirty="0" err="1" smtClean="0"/>
              <a:t>akan</a:t>
            </a:r>
            <a:r>
              <a:rPr lang="en-US" sz="3600" dirty="0" smtClean="0"/>
              <a:t> </a:t>
            </a:r>
            <a:r>
              <a:rPr lang="en-US" sz="3600" dirty="0" err="1" smtClean="0"/>
              <a:t>semakin</a:t>
            </a:r>
            <a:r>
              <a:rPr lang="en-US" sz="3600" dirty="0" smtClean="0"/>
              <a:t> </a:t>
            </a:r>
            <a:r>
              <a:rPr lang="en-US" sz="3600" dirty="0" err="1" smtClean="0"/>
              <a:t>efektif</a:t>
            </a:r>
            <a:r>
              <a:rPr lang="en-US" sz="3600" dirty="0" smtClean="0"/>
              <a:t> </a:t>
            </a:r>
            <a:r>
              <a:rPr lang="en-US" sz="3600" dirty="0" err="1" smtClean="0"/>
              <a:t>apabila</a:t>
            </a:r>
            <a:r>
              <a:rPr lang="en-US" sz="3600" dirty="0" smtClean="0"/>
              <a:t> </a:t>
            </a:r>
            <a:r>
              <a:rPr lang="en-US" sz="3600" dirty="0" err="1" smtClean="0"/>
              <a:t>permintaan</a:t>
            </a:r>
            <a:r>
              <a:rPr lang="en-US" sz="3600" dirty="0" smtClean="0"/>
              <a:t> </a:t>
            </a:r>
            <a:r>
              <a:rPr lang="en-US" sz="3600" dirty="0" err="1" smtClean="0"/>
              <a:t>uang</a:t>
            </a:r>
            <a:r>
              <a:rPr lang="en-US" sz="3600" dirty="0" smtClean="0"/>
              <a:t> in </a:t>
            </a:r>
            <a:r>
              <a:rPr lang="en-US" sz="3600" dirty="0" err="1" smtClean="0"/>
              <a:t>elastis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en-US" sz="3600" dirty="0" smtClean="0"/>
              <a:t> </a:t>
            </a:r>
            <a:r>
              <a:rPr lang="en-US" sz="3600" dirty="0" err="1" smtClean="0"/>
              <a:t>perubahan</a:t>
            </a:r>
            <a:r>
              <a:rPr lang="en-US" sz="3600" dirty="0" smtClean="0"/>
              <a:t> </a:t>
            </a:r>
            <a:r>
              <a:rPr lang="en-US" sz="3600" dirty="0" err="1" smtClean="0"/>
              <a:t>tingkat</a:t>
            </a:r>
            <a:r>
              <a:rPr lang="en-US" sz="3600" dirty="0" smtClean="0"/>
              <a:t> </a:t>
            </a:r>
            <a:r>
              <a:rPr lang="en-US" sz="3600" dirty="0" err="1" smtClean="0"/>
              <a:t>bunga</a:t>
            </a:r>
            <a:r>
              <a:rPr lang="en-US" sz="3600" dirty="0" smtClean="0"/>
              <a:t>, </a:t>
            </a:r>
            <a:r>
              <a:rPr lang="en-US" sz="3600" dirty="0" err="1" smtClean="0"/>
              <a:t>artinya</a:t>
            </a:r>
            <a:r>
              <a:rPr lang="en-US" sz="3600" dirty="0" smtClean="0"/>
              <a:t> </a:t>
            </a:r>
            <a:r>
              <a:rPr lang="en-US" sz="3600" dirty="0" err="1" smtClean="0"/>
              <a:t>kurva</a:t>
            </a:r>
            <a:r>
              <a:rPr lang="en-US" sz="3600" dirty="0" smtClean="0"/>
              <a:t> LM </a:t>
            </a:r>
            <a:r>
              <a:rPr lang="en-US" sz="3600" dirty="0" err="1" smtClean="0"/>
              <a:t>nya</a:t>
            </a:r>
            <a:r>
              <a:rPr lang="en-US" sz="3600" dirty="0" smtClean="0"/>
              <a:t> </a:t>
            </a:r>
            <a:r>
              <a:rPr lang="en-US" sz="3600" dirty="0" err="1" smtClean="0"/>
              <a:t>semakin</a:t>
            </a:r>
            <a:r>
              <a:rPr lang="en-US" sz="3600" dirty="0" smtClean="0"/>
              <a:t> </a:t>
            </a:r>
            <a:r>
              <a:rPr lang="en-US" sz="3600" dirty="0" err="1" smtClean="0"/>
              <a:t>curam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Tingkat </a:t>
            </a:r>
            <a:r>
              <a:rPr lang="en-US" sz="1600" dirty="0" err="1" smtClean="0"/>
              <a:t>bunga</a:t>
            </a:r>
            <a:r>
              <a:rPr lang="en-US" sz="1600" dirty="0" smtClean="0"/>
              <a:t> (i)                           LM(</a:t>
            </a:r>
            <a:r>
              <a:rPr lang="en-US" sz="1600" dirty="0" err="1" smtClean="0"/>
              <a:t>inels</a:t>
            </a:r>
            <a:r>
              <a:rPr lang="en-US" sz="1600" dirty="0" smtClean="0"/>
              <a:t>)o LM(</a:t>
            </a:r>
            <a:r>
              <a:rPr lang="en-US" sz="1600" dirty="0" err="1" smtClean="0"/>
              <a:t>inels</a:t>
            </a:r>
            <a:r>
              <a:rPr lang="en-US" sz="1600" dirty="0" smtClean="0"/>
              <a:t>)1</a:t>
            </a:r>
          </a:p>
          <a:p>
            <a:endParaRPr lang="en-US" sz="1600" dirty="0"/>
          </a:p>
          <a:p>
            <a:r>
              <a:rPr lang="en-US" sz="400" dirty="0" smtClean="0"/>
              <a:t>	</a:t>
            </a:r>
          </a:p>
          <a:p>
            <a:r>
              <a:rPr lang="en-US" sz="1600" dirty="0" smtClean="0"/>
              <a:t>                                                                                           LM (</a:t>
            </a:r>
            <a:r>
              <a:rPr lang="en-US" sz="1600" dirty="0" err="1" smtClean="0"/>
              <a:t>els</a:t>
            </a:r>
            <a:r>
              <a:rPr lang="en-US" sz="1600" dirty="0" smtClean="0"/>
              <a:t>)o</a:t>
            </a:r>
          </a:p>
          <a:p>
            <a:r>
              <a:rPr lang="en-US" sz="1600" dirty="0" smtClean="0"/>
              <a:t>                                                </a:t>
            </a:r>
            <a:r>
              <a:rPr lang="en-US" sz="1600" dirty="0" err="1" smtClean="0"/>
              <a:t>Eo</a:t>
            </a:r>
            <a:endParaRPr lang="en-US" sz="1600" dirty="0"/>
          </a:p>
          <a:p>
            <a:r>
              <a:rPr lang="en-US" sz="1600" dirty="0" smtClean="0"/>
              <a:t>           </a:t>
            </a:r>
            <a:r>
              <a:rPr lang="en-US" sz="1600" dirty="0" err="1" smtClean="0"/>
              <a:t>io</a:t>
            </a:r>
            <a:r>
              <a:rPr lang="en-US" sz="1600" dirty="0" smtClean="0"/>
              <a:t>                                                                                   LM (</a:t>
            </a:r>
            <a:r>
              <a:rPr lang="en-US" sz="1600" dirty="0" err="1" smtClean="0"/>
              <a:t>els</a:t>
            </a:r>
            <a:r>
              <a:rPr lang="en-US" sz="1600" dirty="0" smtClean="0"/>
              <a:t>)1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i1                                            E1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i2                                                     E2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                                                                                                       IS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                    0                            </a:t>
            </a:r>
            <a:r>
              <a:rPr lang="en-US" sz="1600" dirty="0" err="1" smtClean="0"/>
              <a:t>Yo</a:t>
            </a:r>
            <a:r>
              <a:rPr lang="en-US" sz="1600" dirty="0" smtClean="0"/>
              <a:t>        Y1    Y2                                     Output (Y)</a:t>
            </a:r>
          </a:p>
          <a:p>
            <a:pPr marL="0" indent="0">
              <a:buNone/>
            </a:pPr>
            <a:r>
              <a:rPr lang="en-US" sz="1600" dirty="0" smtClean="0"/>
              <a:t>                               </a:t>
            </a:r>
            <a:r>
              <a:rPr lang="en-US" sz="1600" dirty="0" err="1" smtClean="0"/>
              <a:t>Kebijakan</a:t>
            </a:r>
            <a:r>
              <a:rPr lang="en-US" sz="1600" dirty="0" smtClean="0"/>
              <a:t> </a:t>
            </a:r>
            <a:r>
              <a:rPr lang="en-US" sz="1600" dirty="0" err="1" smtClean="0"/>
              <a:t>moneter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slop </a:t>
            </a:r>
            <a:r>
              <a:rPr lang="en-US" sz="1600" dirty="0" err="1" smtClean="0"/>
              <a:t>kurva</a:t>
            </a:r>
            <a:r>
              <a:rPr lang="en-US" sz="1600" dirty="0" smtClean="0"/>
              <a:t> LM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                      </a:t>
            </a:r>
            <a:endParaRPr lang="en-US" sz="400" dirty="0"/>
          </a:p>
          <a:p>
            <a:pPr marL="2743200" lvl="6" indent="0">
              <a:buNone/>
            </a:pPr>
            <a:r>
              <a:rPr lang="en-US" sz="400" dirty="0" smtClean="0"/>
              <a:t>		</a:t>
            </a:r>
            <a:endParaRPr lang="en-US" sz="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00200" y="1295400"/>
            <a:ext cx="0" cy="3505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00200" y="4800600"/>
            <a:ext cx="403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133600" y="1676400"/>
            <a:ext cx="312420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362200" y="1143000"/>
            <a:ext cx="1066800" cy="266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352800" y="1295400"/>
            <a:ext cx="1066800" cy="266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866900" y="1803610"/>
            <a:ext cx="3124200" cy="78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019300" y="2337010"/>
            <a:ext cx="3124200" cy="78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676400" y="2273968"/>
            <a:ext cx="12954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276600" y="18288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429000" y="2337010"/>
            <a:ext cx="1143000" cy="25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600200" y="2743200"/>
            <a:ext cx="1981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600200" y="2923674"/>
            <a:ext cx="2133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971800" y="2273968"/>
            <a:ext cx="0" cy="2526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581400" y="2731168"/>
            <a:ext cx="0" cy="2069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10000" y="2883568"/>
            <a:ext cx="0" cy="1917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124200" y="49530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124200" y="46482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24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Kebijakan</a:t>
            </a:r>
            <a:r>
              <a:rPr lang="en-US" sz="4000" dirty="0" smtClean="0"/>
              <a:t> </a:t>
            </a:r>
            <a:r>
              <a:rPr lang="en-US" sz="4000" dirty="0" err="1" smtClean="0"/>
              <a:t>fiskal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kurva</a:t>
            </a:r>
            <a:r>
              <a:rPr lang="en-US" sz="4000" dirty="0" smtClean="0"/>
              <a:t> LM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elastis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LM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datar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.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elastis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LM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tegak</a:t>
            </a:r>
            <a:r>
              <a:rPr lang="en-US" dirty="0" smtClean="0"/>
              <a:t>/</a:t>
            </a:r>
            <a:r>
              <a:rPr lang="en-US" dirty="0" err="1" smtClean="0"/>
              <a:t>curam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304800"/>
          </a:xfrm>
        </p:spPr>
        <p:txBody>
          <a:bodyPr>
            <a:noAutofit/>
          </a:bodyPr>
          <a:lstStyle/>
          <a:p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                         </a:t>
            </a:r>
            <a:r>
              <a:rPr lang="en-US" sz="1600" dirty="0" smtClean="0"/>
              <a:t>Tingkat </a:t>
            </a:r>
            <a:r>
              <a:rPr lang="en-US" sz="1600" dirty="0" err="1" smtClean="0"/>
              <a:t>bunga</a:t>
            </a:r>
            <a:r>
              <a:rPr lang="en-US" sz="1600" dirty="0" smtClean="0"/>
              <a:t> (i)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                                                       LM (</a:t>
            </a:r>
            <a:r>
              <a:rPr lang="en-US" sz="1600" dirty="0" err="1" smtClean="0"/>
              <a:t>inels</a:t>
            </a:r>
            <a:r>
              <a:rPr lang="en-US" sz="1600" dirty="0" smtClean="0"/>
              <a:t>)</a:t>
            </a:r>
          </a:p>
          <a:p>
            <a:endParaRPr lang="en-US" sz="1600" dirty="0"/>
          </a:p>
          <a:p>
            <a:r>
              <a:rPr lang="en-US" sz="1800" dirty="0" smtClean="0"/>
              <a:t>                          i1                                         E1              </a:t>
            </a:r>
          </a:p>
          <a:p>
            <a:r>
              <a:rPr lang="en-US" sz="1800" dirty="0" smtClean="0"/>
              <a:t>                                                                                               LM (</a:t>
            </a:r>
            <a:r>
              <a:rPr lang="en-US" sz="1800" dirty="0" err="1" smtClean="0"/>
              <a:t>els</a:t>
            </a:r>
            <a:r>
              <a:rPr lang="en-US" sz="1800" dirty="0" smtClean="0"/>
              <a:t>)</a:t>
            </a:r>
            <a:endParaRPr lang="en-US" sz="1800" dirty="0"/>
          </a:p>
          <a:p>
            <a:r>
              <a:rPr lang="en-US" sz="1800" dirty="0" smtClean="0"/>
              <a:t>                          i2                                                    E2               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                  </a:t>
            </a:r>
            <a:r>
              <a:rPr lang="en-US" sz="1800" dirty="0" err="1" smtClean="0"/>
              <a:t>io</a:t>
            </a:r>
            <a:r>
              <a:rPr lang="en-US" sz="1800" dirty="0" smtClean="0"/>
              <a:t>                             </a:t>
            </a:r>
            <a:r>
              <a:rPr lang="en-US" sz="1800" dirty="0" err="1" smtClean="0"/>
              <a:t>Eo</a:t>
            </a:r>
            <a:r>
              <a:rPr lang="en-US" sz="1800" dirty="0" smtClean="0"/>
              <a:t>    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					       IS1(G1)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                                                          </a:t>
            </a:r>
            <a:r>
              <a:rPr lang="en-US" sz="1800" dirty="0" err="1" smtClean="0"/>
              <a:t>Iso</a:t>
            </a:r>
            <a:r>
              <a:rPr lang="en-US" sz="1800" dirty="0" smtClean="0"/>
              <a:t> (Go)</a:t>
            </a:r>
            <a:r>
              <a:rPr lang="en-US" sz="1400" dirty="0" smtClean="0"/>
              <a:t>   </a:t>
            </a:r>
          </a:p>
          <a:p>
            <a:endParaRPr lang="en-US" sz="1400" dirty="0"/>
          </a:p>
          <a:p>
            <a:endParaRPr lang="en-US" sz="14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   0                    </a:t>
            </a:r>
            <a:r>
              <a:rPr lang="en-US" sz="1600" dirty="0" err="1" smtClean="0"/>
              <a:t>Yo</a:t>
            </a:r>
            <a:r>
              <a:rPr lang="en-US" sz="1600" dirty="0" smtClean="0"/>
              <a:t>             Y1     Y2</a:t>
            </a:r>
          </a:p>
          <a:p>
            <a:endParaRPr lang="en-US" sz="1600" dirty="0"/>
          </a:p>
          <a:p>
            <a:r>
              <a:rPr lang="en-US" sz="1600" dirty="0" smtClean="0"/>
              <a:t>                                    </a:t>
            </a:r>
            <a:r>
              <a:rPr lang="en-US" sz="1600" dirty="0" err="1" smtClean="0"/>
              <a:t>Kebijakan</a:t>
            </a:r>
            <a:r>
              <a:rPr lang="en-US" sz="1600" dirty="0" smtClean="0"/>
              <a:t> </a:t>
            </a:r>
            <a:r>
              <a:rPr lang="en-US" sz="1600" dirty="0" err="1" smtClean="0"/>
              <a:t>fiskal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slop </a:t>
            </a:r>
            <a:r>
              <a:rPr lang="en-US" sz="1600" dirty="0" err="1" smtClean="0"/>
              <a:t>kurva</a:t>
            </a:r>
            <a:r>
              <a:rPr lang="en-US" sz="1600" dirty="0" smtClean="0"/>
              <a:t> LM        </a:t>
            </a: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1600200"/>
            <a:ext cx="0" cy="281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438400" y="4419600"/>
            <a:ext cx="365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971800" y="22098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114800" y="1905000"/>
            <a:ext cx="12954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048000" y="1676400"/>
            <a:ext cx="1828800" cy="220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971800" y="2717132"/>
            <a:ext cx="2819400" cy="49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276600" y="20574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438400" y="3152272"/>
            <a:ext cx="12573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438400" y="2895600"/>
            <a:ext cx="24384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438400" y="2286000"/>
            <a:ext cx="19431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514600" y="2438400"/>
            <a:ext cx="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362200" y="30099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657600" y="3152272"/>
            <a:ext cx="38100" cy="1267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38700" y="2895600"/>
            <a:ext cx="381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381500" y="2286000"/>
            <a:ext cx="381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962400" y="48006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23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Kebijakan</a:t>
            </a:r>
            <a:r>
              <a:rPr lang="en-US" sz="4000" dirty="0" smtClean="0"/>
              <a:t> </a:t>
            </a:r>
            <a:r>
              <a:rPr lang="en-US" sz="4000" dirty="0" err="1" smtClean="0"/>
              <a:t>fiskal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slop </a:t>
            </a:r>
            <a:r>
              <a:rPr lang="en-US" sz="4000" dirty="0" err="1" smtClean="0"/>
              <a:t>kurva</a:t>
            </a:r>
            <a:r>
              <a:rPr lang="en-US" sz="4000" dirty="0" smtClean="0"/>
              <a:t> 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kemiringan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LM, </a:t>
            </a:r>
            <a:r>
              <a:rPr lang="en-US" dirty="0" err="1" smtClean="0"/>
              <a:t>keefektifan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kemiringan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IS</a:t>
            </a:r>
          </a:p>
          <a:p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elastis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(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landai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IS),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endParaRPr lang="en-US" dirty="0" smtClean="0"/>
          </a:p>
          <a:p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tegak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IS,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 smtClean="0"/>
              <a:t>            </a:t>
            </a:r>
            <a:r>
              <a:rPr lang="en-US" sz="1600" dirty="0" smtClean="0"/>
              <a:t>Tingkat </a:t>
            </a:r>
            <a:r>
              <a:rPr lang="en-US" sz="1600" dirty="0" err="1" smtClean="0"/>
              <a:t>Bunga</a:t>
            </a:r>
            <a:r>
              <a:rPr lang="en-US" sz="1600" dirty="0" smtClean="0"/>
              <a:t> (i)            IS(</a:t>
            </a:r>
            <a:r>
              <a:rPr lang="en-US" sz="1600" dirty="0" err="1" smtClean="0"/>
              <a:t>inels</a:t>
            </a:r>
            <a:r>
              <a:rPr lang="en-US" sz="1600" dirty="0"/>
              <a:t>)o </a:t>
            </a:r>
            <a:r>
              <a:rPr lang="en-US" sz="1600" dirty="0" smtClean="0"/>
              <a:t>   IS(</a:t>
            </a:r>
            <a:r>
              <a:rPr lang="en-US" sz="1600" dirty="0" err="1" smtClean="0"/>
              <a:t>inels</a:t>
            </a:r>
            <a:r>
              <a:rPr lang="en-US" sz="1600" dirty="0" smtClean="0"/>
              <a:t>)1   </a:t>
            </a: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 smtClean="0"/>
              <a:t>  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                                                                                                        LM</a:t>
            </a:r>
            <a:endParaRPr lang="en-US" sz="1600" dirty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/>
              <a:t> </a:t>
            </a:r>
            <a:r>
              <a:rPr lang="en-US" sz="1600" dirty="0" smtClean="0"/>
              <a:t>                         i1                                                                    E2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 smtClean="0"/>
              <a:t>                         i2                                                               E1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/>
              <a:t> </a:t>
            </a:r>
            <a:r>
              <a:rPr lang="en-US" sz="1600" dirty="0" smtClean="0"/>
              <a:t>                         i3                                                      </a:t>
            </a:r>
            <a:r>
              <a:rPr lang="en-US" sz="1600" dirty="0" err="1" smtClean="0"/>
              <a:t>Eo</a:t>
            </a:r>
            <a:r>
              <a:rPr lang="en-US" sz="1600" dirty="0" smtClean="0"/>
              <a:t>                                 IS (</a:t>
            </a:r>
            <a:r>
              <a:rPr lang="en-US" sz="1600" dirty="0" err="1" smtClean="0"/>
              <a:t>els</a:t>
            </a:r>
            <a:r>
              <a:rPr lang="en-US" sz="1600" dirty="0" smtClean="0"/>
              <a:t>)1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                                                                                  IS (</a:t>
            </a:r>
            <a:r>
              <a:rPr lang="en-US" sz="1600" dirty="0" err="1" smtClean="0"/>
              <a:t>els</a:t>
            </a:r>
            <a:r>
              <a:rPr lang="en-US" sz="1600" dirty="0" smtClean="0"/>
              <a:t>)o          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 smtClean="0"/>
              <a:t>                             0	                                              </a:t>
            </a:r>
            <a:r>
              <a:rPr lang="en-US" sz="1600" dirty="0" err="1" smtClean="0"/>
              <a:t>Yo</a:t>
            </a:r>
            <a:r>
              <a:rPr lang="en-US" sz="1600" dirty="0" smtClean="0"/>
              <a:t>     Y1   Y2                 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/>
              <a:t> </a:t>
            </a:r>
            <a:r>
              <a:rPr lang="en-US" sz="1600" dirty="0" smtClean="0"/>
              <a:t>                                 </a:t>
            </a:r>
            <a:r>
              <a:rPr lang="en-US" sz="1600" dirty="0" err="1" smtClean="0"/>
              <a:t>Kebijakan</a:t>
            </a:r>
            <a:r>
              <a:rPr lang="en-US" sz="1600" dirty="0" smtClean="0"/>
              <a:t> </a:t>
            </a:r>
            <a:r>
              <a:rPr lang="en-US" sz="1600" dirty="0" err="1" smtClean="0"/>
              <a:t>Fiskal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Slop </a:t>
            </a:r>
            <a:r>
              <a:rPr lang="en-US" sz="1600" dirty="0" err="1" smtClean="0"/>
              <a:t>Kurva</a:t>
            </a:r>
            <a:r>
              <a:rPr lang="en-US" sz="1600" dirty="0" smtClean="0"/>
              <a:t> IS                                              </a:t>
            </a:r>
            <a:r>
              <a:rPr lang="en-US" sz="600" dirty="0" smtClean="0"/>
              <a:t>                                                                                                                                                     </a:t>
            </a:r>
            <a:endParaRPr lang="en-US" sz="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1447800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294016" y="46482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19400" y="2209800"/>
            <a:ext cx="3276600" cy="167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038600" y="1371600"/>
            <a:ext cx="152400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48000" y="1447800"/>
            <a:ext cx="32766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105400" y="32766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773904" y="1219200"/>
            <a:ext cx="129540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114800" y="17526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914900" y="1165860"/>
            <a:ext cx="129540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610100" y="3200400"/>
            <a:ext cx="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953000" y="2514600"/>
            <a:ext cx="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57800" y="1981200"/>
            <a:ext cx="0" cy="266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294016" y="1945104"/>
            <a:ext cx="296378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286001" y="2514600"/>
            <a:ext cx="266699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286001" y="3124200"/>
            <a:ext cx="232409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600200" y="19812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438400" y="25527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686300" y="4800600"/>
            <a:ext cx="190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686300" y="5181600"/>
            <a:ext cx="571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97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err="1" smtClean="0"/>
              <a:t>Diketahui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konsumsi</a:t>
            </a:r>
            <a:r>
              <a:rPr lang="en-US" sz="2800" dirty="0" smtClean="0"/>
              <a:t> C = 130 + 0,5 Yd</a:t>
            </a:r>
          </a:p>
          <a:p>
            <a:pPr>
              <a:spcBef>
                <a:spcPts val="0"/>
              </a:spcBef>
            </a:pP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investasi</a:t>
            </a:r>
            <a:r>
              <a:rPr lang="en-US" sz="2800" dirty="0" smtClean="0"/>
              <a:t> I = 200 – 600i</a:t>
            </a:r>
          </a:p>
          <a:p>
            <a:pPr>
              <a:spcBef>
                <a:spcPts val="0"/>
              </a:spcBef>
            </a:pPr>
            <a:r>
              <a:rPr lang="en-US" sz="2800" dirty="0" err="1" smtClean="0"/>
              <a:t>Pengeluaran</a:t>
            </a:r>
            <a:r>
              <a:rPr lang="en-US" sz="2800" dirty="0" smtClean="0"/>
              <a:t> </a:t>
            </a:r>
            <a:r>
              <a:rPr lang="en-US" sz="2800" dirty="0" err="1" smtClean="0"/>
              <a:t>pemerintah</a:t>
            </a:r>
            <a:r>
              <a:rPr lang="en-US" sz="2800" dirty="0" smtClean="0"/>
              <a:t> G = 112</a:t>
            </a:r>
          </a:p>
          <a:p>
            <a:pPr>
              <a:spcBef>
                <a:spcPts val="0"/>
              </a:spcBef>
            </a:pPr>
            <a:r>
              <a:rPr lang="en-US" sz="2800" dirty="0" err="1" smtClean="0"/>
              <a:t>Pajak</a:t>
            </a:r>
            <a:r>
              <a:rPr lang="en-US" sz="2800" dirty="0" smtClean="0"/>
              <a:t> T = 20 + 0,2 Y</a:t>
            </a:r>
          </a:p>
          <a:p>
            <a:pPr>
              <a:spcBef>
                <a:spcPts val="0"/>
              </a:spcBef>
            </a:pP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total (</a:t>
            </a:r>
            <a:r>
              <a:rPr lang="en-US" sz="2800" dirty="0" err="1" smtClean="0"/>
              <a:t>Md</a:t>
            </a:r>
            <a:r>
              <a:rPr lang="en-US" sz="2800" dirty="0" smtClean="0"/>
              <a:t>) = 50 + 0,5 Y – 600i</a:t>
            </a:r>
          </a:p>
          <a:p>
            <a:pPr>
              <a:spcBef>
                <a:spcPts val="0"/>
              </a:spcBef>
            </a:pP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beredar</a:t>
            </a:r>
            <a:r>
              <a:rPr lang="en-US" sz="2800" dirty="0" smtClean="0"/>
              <a:t> (Ms) = 300</a:t>
            </a:r>
          </a:p>
          <a:p>
            <a:pPr marL="514350" indent="-514350">
              <a:spcBef>
                <a:spcPts val="0"/>
              </a:spcBef>
              <a:buAutoNum type="alphaLcPeriod"/>
            </a:pPr>
            <a:r>
              <a:rPr lang="en-US" sz="2800" dirty="0" err="1" smtClean="0"/>
              <a:t>Hitunglah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(Y)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bunga</a:t>
            </a:r>
            <a:r>
              <a:rPr lang="en-US" sz="2800" dirty="0" smtClean="0"/>
              <a:t> (</a:t>
            </a:r>
            <a:r>
              <a:rPr lang="en-US" sz="2800" dirty="0" err="1" smtClean="0"/>
              <a:t>i</a:t>
            </a:r>
            <a:r>
              <a:rPr lang="en-US" sz="2800" dirty="0" smtClean="0"/>
              <a:t>)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</a:t>
            </a:r>
            <a:r>
              <a:rPr lang="en-US" sz="2800" dirty="0" err="1" smtClean="0"/>
              <a:t>keseimbangan</a:t>
            </a:r>
            <a:endParaRPr lang="en-US" sz="2800" dirty="0" smtClean="0"/>
          </a:p>
          <a:p>
            <a:pPr marL="514350" indent="-514350">
              <a:spcBef>
                <a:spcPts val="0"/>
              </a:spcBef>
              <a:buAutoNum type="alphaLcPeriod"/>
            </a:pPr>
            <a:r>
              <a:rPr lang="en-US" sz="2800" dirty="0" err="1" smtClean="0"/>
              <a:t>Gambarkan</a:t>
            </a:r>
            <a:r>
              <a:rPr lang="en-US" sz="2800" dirty="0" smtClean="0"/>
              <a:t> </a:t>
            </a:r>
            <a:r>
              <a:rPr lang="en-US" sz="2800" dirty="0" err="1" smtClean="0"/>
              <a:t>keseimbangan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grafik</a:t>
            </a:r>
            <a:r>
              <a:rPr lang="en-US" sz="2800" smtClean="0"/>
              <a:t>.</a:t>
            </a:r>
            <a:endParaRPr lang="en-US" sz="2800" dirty="0" smtClean="0"/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(</a:t>
            </a:r>
            <a:r>
              <a:rPr lang="en-US" i="1" dirty="0" smtClean="0"/>
              <a:t>G</a:t>
            </a:r>
            <a:r>
              <a:rPr lang="en-US" dirty="0" smtClean="0"/>
              <a:t>)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ekuilibrium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,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pembelanjaan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(</a:t>
            </a:r>
            <a:r>
              <a:rPr lang="en-US" i="1" dirty="0" smtClean="0"/>
              <a:t>G</a:t>
            </a:r>
            <a:r>
              <a:rPr lang="en-US" dirty="0" smtClean="0"/>
              <a:t>)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berapapun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menaikkan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dirty="0" smtClean="0">
                <a:latin typeface="Algerian"/>
              </a:rPr>
              <a:t>∆</a:t>
            </a:r>
            <a:r>
              <a:rPr lang="en-US" i="1" dirty="0" smtClean="0"/>
              <a:t>G/</a:t>
            </a:r>
            <a:r>
              <a:rPr lang="en-US" dirty="0" smtClean="0"/>
              <a:t>(</a:t>
            </a:r>
            <a:r>
              <a:rPr lang="en-US" i="1" dirty="0" smtClean="0"/>
              <a:t>1-MPC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meningkatkan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permintaan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uang</a:t>
            </a:r>
            <a:r>
              <a:rPr lang="en-US" dirty="0" smtClean="0">
                <a:sym typeface="Wingdings" pitchFamily="2" charset="2"/>
              </a:rPr>
              <a:t>  </a:t>
            </a:r>
            <a:r>
              <a:rPr lang="en-US" dirty="0" err="1" smtClean="0">
                <a:sym typeface="Wingdings" pitchFamily="2" charset="2"/>
              </a:rPr>
              <a:t>tingkat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suku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bunga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semakin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tinggi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karena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penawaran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berubah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(</a:t>
            </a:r>
            <a:r>
              <a:rPr lang="en-US" i="1" dirty="0" err="1" smtClean="0"/>
              <a:t>Tx</a:t>
            </a:r>
            <a:r>
              <a:rPr lang="en-US" dirty="0" smtClean="0"/>
              <a:t>)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ekuilibrium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,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(</a:t>
            </a:r>
            <a:r>
              <a:rPr lang="en-US" i="1" dirty="0" err="1" smtClean="0"/>
              <a:t>Tx</a:t>
            </a:r>
            <a:r>
              <a:rPr lang="en-US" dirty="0" smtClean="0"/>
              <a:t>)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berapapun</a:t>
            </a:r>
            <a:r>
              <a:rPr lang="en-US" dirty="0" smtClean="0"/>
              <a:t>-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berbelanja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menaikkan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dirty="0" smtClean="0">
                <a:latin typeface="Algerian"/>
              </a:rPr>
              <a:t>∆</a:t>
            </a:r>
            <a:r>
              <a:rPr lang="en-US" i="1" dirty="0" err="1" smtClean="0"/>
              <a:t>Tx</a:t>
            </a:r>
            <a:r>
              <a:rPr lang="en-US" i="1" dirty="0" smtClean="0"/>
              <a:t> X MPC</a:t>
            </a:r>
            <a:r>
              <a:rPr lang="en-US" dirty="0" smtClean="0"/>
              <a:t>/(</a:t>
            </a:r>
            <a:r>
              <a:rPr lang="en-US" i="1" dirty="0" smtClean="0"/>
              <a:t>1-MPC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Pemotongan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i="1" dirty="0" smtClean="0"/>
              <a:t>offset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diakibatkan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.</a:t>
            </a:r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51800" y="3692844"/>
            <a:ext cx="3792646" cy="11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948678" y="5588593"/>
            <a:ext cx="4895559" cy="22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 rot="10800000">
            <a:off x="2160421" y="489040"/>
            <a:ext cx="6256851" cy="4549821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10200" y="4953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IS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628293" y="1472088"/>
            <a:ext cx="532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49339" y="5684603"/>
            <a:ext cx="74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Y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81200" y="4681868"/>
            <a:ext cx="16002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81600" y="2286000"/>
            <a:ext cx="5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LM</a:t>
            </a:r>
            <a:endParaRPr lang="en-US" i="1" dirty="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3165144" y="5105400"/>
            <a:ext cx="914400" cy="1588"/>
          </a:xfrm>
          <a:prstGeom prst="line">
            <a:avLst/>
          </a:prstGeom>
          <a:ln w="12700">
            <a:solidFill>
              <a:srgbClr val="023A2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69864" y="57150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Y</a:t>
            </a:r>
            <a:r>
              <a:rPr lang="en-US" sz="1200" i="1" baseline="-25000" dirty="0" smtClean="0"/>
              <a:t>1</a:t>
            </a:r>
            <a:endParaRPr lang="en-US" sz="1200" i="1" dirty="0"/>
          </a:p>
        </p:txBody>
      </p:sp>
      <p:cxnSp>
        <p:nvCxnSpPr>
          <p:cNvPr id="14" name="Straight Connector 13"/>
          <p:cNvCxnSpPr/>
          <p:nvPr/>
        </p:nvCxnSpPr>
        <p:spPr>
          <a:xfrm rot="5400000" flipH="1" flipV="1">
            <a:off x="2909248" y="2805753"/>
            <a:ext cx="2590800" cy="2438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47800" y="3962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r</a:t>
            </a:r>
            <a:r>
              <a:rPr lang="en-US" sz="1200" i="1" baseline="-25000" dirty="0"/>
              <a:t>2</a:t>
            </a:r>
            <a:endParaRPr lang="en-US" sz="12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3962400" y="572296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Y</a:t>
            </a:r>
            <a:r>
              <a:rPr lang="en-US" sz="1200" i="1" baseline="-25000" dirty="0" smtClean="0"/>
              <a:t>2</a:t>
            </a:r>
            <a:endParaRPr lang="en-US" sz="12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1447800" y="4572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r</a:t>
            </a:r>
            <a:r>
              <a:rPr lang="en-US" sz="1200" i="1" baseline="-25000" dirty="0" smtClean="0"/>
              <a:t>1</a:t>
            </a:r>
            <a:endParaRPr lang="en-US" sz="1200" i="1" dirty="0"/>
          </a:p>
        </p:txBody>
      </p:sp>
      <p:sp>
        <p:nvSpPr>
          <p:cNvPr id="18" name="Arc 17"/>
          <p:cNvSpPr/>
          <p:nvPr/>
        </p:nvSpPr>
        <p:spPr>
          <a:xfrm rot="10800000">
            <a:off x="2708613" y="-95552"/>
            <a:ext cx="6256851" cy="4549821"/>
          </a:xfrm>
          <a:prstGeom prst="arc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1981200" y="4087504"/>
            <a:ext cx="21336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390900" y="4838700"/>
            <a:ext cx="14478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67400" y="4267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IS</a:t>
            </a:r>
            <a:r>
              <a:rPr lang="en-US" i="1" baseline="-25000" dirty="0" smtClean="0"/>
              <a:t>2</a:t>
            </a:r>
            <a:endParaRPr lang="en-US" i="1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1676400" y="4343400"/>
            <a:ext cx="304800" cy="158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514600" y="3657600"/>
            <a:ext cx="762000" cy="158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733800" y="5715000"/>
            <a:ext cx="304800" cy="158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05200" y="4419600"/>
            <a:ext cx="437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A</a:t>
            </a:r>
            <a:endParaRPr lang="en-US" sz="16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3886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B</a:t>
            </a:r>
            <a:endParaRPr lang="en-US" sz="1600" i="1" dirty="0"/>
          </a:p>
        </p:txBody>
      </p:sp>
      <p:sp>
        <p:nvSpPr>
          <p:cNvPr id="27" name="Left Brace 26"/>
          <p:cNvSpPr/>
          <p:nvPr/>
        </p:nvSpPr>
        <p:spPr>
          <a:xfrm rot="5400000">
            <a:off x="4629150" y="3409950"/>
            <a:ext cx="266700" cy="2209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748816" y="4343400"/>
            <a:ext cx="1524000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Kurva</a:t>
            </a:r>
            <a:r>
              <a:rPr lang="en-US" sz="1100" dirty="0" smtClean="0"/>
              <a:t> IS </a:t>
            </a:r>
            <a:r>
              <a:rPr lang="en-US" sz="1100" dirty="0" err="1" smtClean="0"/>
              <a:t>bergeser</a:t>
            </a:r>
            <a:r>
              <a:rPr lang="en-US" sz="1100" dirty="0" smtClean="0"/>
              <a:t> </a:t>
            </a:r>
            <a:r>
              <a:rPr lang="en-US" sz="1100" dirty="0" err="1" smtClean="0"/>
              <a:t>sebesar</a:t>
            </a:r>
            <a:r>
              <a:rPr lang="en-US" sz="1100" dirty="0" smtClean="0"/>
              <a:t> </a:t>
            </a:r>
            <a:r>
              <a:rPr lang="en-US" sz="1100" dirty="0" smtClean="0">
                <a:latin typeface="Algerian"/>
              </a:rPr>
              <a:t>∆</a:t>
            </a:r>
            <a:r>
              <a:rPr lang="en-US" sz="1100" i="1" dirty="0" smtClean="0"/>
              <a:t>G/</a:t>
            </a:r>
            <a:r>
              <a:rPr lang="en-US" sz="1100" dirty="0" smtClean="0"/>
              <a:t>(</a:t>
            </a:r>
            <a:r>
              <a:rPr lang="en-US" sz="1100" i="1" dirty="0" smtClean="0"/>
              <a:t>1-MPC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937912" y="4648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1" grpId="0"/>
      <p:bldP spid="13" grpId="0"/>
      <p:bldP spid="15" grpId="0"/>
      <p:bldP spid="16" grpId="0"/>
      <p:bldP spid="17" grpId="0"/>
      <p:bldP spid="18" grpId="0" animBg="1"/>
      <p:bldP spid="21" grpId="0"/>
      <p:bldP spid="25" grpId="0"/>
      <p:bldP spid="26" grpId="0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51800" y="3692844"/>
            <a:ext cx="3792646" cy="110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948678" y="5588593"/>
            <a:ext cx="4895559" cy="22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 rot="10800000">
            <a:off x="2160421" y="461744"/>
            <a:ext cx="6256851" cy="4549821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10200" y="4953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IS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628293" y="1472088"/>
            <a:ext cx="532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49339" y="5684603"/>
            <a:ext cx="74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4400" y="2057400"/>
            <a:ext cx="5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LM</a:t>
            </a:r>
            <a:r>
              <a:rPr lang="en-US" i="1" baseline="-25000" dirty="0" smtClean="0"/>
              <a:t>1</a:t>
            </a:r>
            <a:endParaRPr lang="en-US" i="1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456296" y="5195248"/>
            <a:ext cx="762000" cy="1588"/>
          </a:xfrm>
          <a:prstGeom prst="line">
            <a:avLst/>
          </a:prstGeom>
          <a:ln w="12700">
            <a:solidFill>
              <a:srgbClr val="023A2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67000" y="5638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Y</a:t>
            </a:r>
            <a:r>
              <a:rPr lang="en-US" sz="1200" i="1" baseline="-25000" dirty="0" smtClean="0"/>
              <a:t>1</a:t>
            </a:r>
            <a:endParaRPr lang="en-US" sz="1200" i="1" dirty="0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2209800" y="2362200"/>
            <a:ext cx="2590800" cy="2438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69408" y="4060208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r</a:t>
            </a:r>
            <a:r>
              <a:rPr lang="en-US" sz="1200" i="1" baseline="-25000" dirty="0" smtClean="0"/>
              <a:t>1</a:t>
            </a:r>
            <a:endParaRPr lang="en-US" sz="12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3657600" y="5638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Y</a:t>
            </a:r>
            <a:r>
              <a:rPr lang="en-US" sz="1200" i="1" baseline="-25000" dirty="0" smtClean="0"/>
              <a:t>2</a:t>
            </a:r>
            <a:endParaRPr lang="en-US" sz="12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4572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r</a:t>
            </a:r>
            <a:r>
              <a:rPr lang="en-US" sz="1200" i="1" baseline="-25000" dirty="0" smtClean="0"/>
              <a:t>2</a:t>
            </a:r>
            <a:endParaRPr lang="en-US" sz="1200" i="1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209800" y="4912056"/>
            <a:ext cx="13716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1600200" y="4481024"/>
            <a:ext cx="457994" cy="794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010456" y="5715000"/>
            <a:ext cx="723344" cy="158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78456" y="3880512"/>
            <a:ext cx="437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A</a:t>
            </a:r>
            <a:endParaRPr lang="en-US" sz="16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3673520" y="4454856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B</a:t>
            </a:r>
            <a:endParaRPr lang="en-US" sz="16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5715000" y="2590800"/>
            <a:ext cx="5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LM</a:t>
            </a:r>
            <a:r>
              <a:rPr lang="en-US" i="1" baseline="-25000" dirty="0"/>
              <a:t>2</a:t>
            </a:r>
            <a:endParaRPr lang="en-US" i="1" dirty="0"/>
          </a:p>
        </p:txBody>
      </p:sp>
      <p:cxnSp>
        <p:nvCxnSpPr>
          <p:cNvPr id="23" name="Straight Connector 22"/>
          <p:cNvCxnSpPr/>
          <p:nvPr/>
        </p:nvCxnSpPr>
        <p:spPr>
          <a:xfrm rot="5400000" flipH="1" flipV="1">
            <a:off x="3124200" y="2895600"/>
            <a:ext cx="2590800" cy="2438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981200" y="4212608"/>
            <a:ext cx="9144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4748280"/>
            <a:ext cx="18288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4076700" y="3162300"/>
            <a:ext cx="1143000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2" grpId="0"/>
      <p:bldP spid="14" grpId="0"/>
      <p:bldP spid="15" grpId="0"/>
      <p:bldP spid="16" grpId="0"/>
      <p:bldP spid="20" grpId="0"/>
      <p:bldP spid="21" grpId="0"/>
      <p:bldP spid="21" grpId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Pengaruh</a:t>
            </a:r>
            <a:r>
              <a:rPr lang="en-US" sz="3600" dirty="0" smtClean="0"/>
              <a:t> </a:t>
            </a:r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moneter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en-US" sz="3600" dirty="0" smtClean="0"/>
              <a:t> </a:t>
            </a:r>
            <a:r>
              <a:rPr lang="en-US" sz="3600" dirty="0" err="1" smtClean="0"/>
              <a:t>ekuilibrium</a:t>
            </a:r>
            <a:r>
              <a:rPr lang="en-US" sz="3600" dirty="0" smtClean="0"/>
              <a:t> </a:t>
            </a:r>
            <a:r>
              <a:rPr lang="en-US" sz="3600" dirty="0" err="1" smtClean="0"/>
              <a:t>jangka</a:t>
            </a:r>
            <a:r>
              <a:rPr lang="en-US" sz="3600" dirty="0" smtClean="0"/>
              <a:t> </a:t>
            </a:r>
            <a:r>
              <a:rPr lang="en-US" sz="3600" dirty="0" err="1" smtClean="0"/>
              <a:t>pendek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beredar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menyeimbangkan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i="1" dirty="0" smtClean="0"/>
              <a:t>M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menaikkan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keseimbangan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riil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i="1" dirty="0" smtClean="0">
                <a:sym typeface="Wingdings" pitchFamily="2" charset="2"/>
              </a:rPr>
              <a:t>M/P </a:t>
            </a:r>
            <a:r>
              <a:rPr lang="en-US" dirty="0" smtClean="0">
                <a:sym typeface="Wingdings" pitchFamily="2" charset="2"/>
              </a:rPr>
              <a:t>), </a:t>
            </a:r>
            <a:r>
              <a:rPr lang="en-US" dirty="0" err="1" smtClean="0">
                <a:sym typeface="Wingdings" pitchFamily="2" charset="2"/>
              </a:rPr>
              <a:t>karena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tingkat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harga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tetap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dalam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jangka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pendek</a:t>
            </a:r>
            <a:r>
              <a:rPr lang="en-US" dirty="0" smtClean="0">
                <a:sym typeface="Wingdings" pitchFamily="2" charset="2"/>
              </a:rPr>
              <a:t>  </a:t>
            </a:r>
            <a:r>
              <a:rPr lang="en-US" dirty="0" err="1" smtClean="0">
                <a:sym typeface="Wingdings" pitchFamily="2" charset="2"/>
              </a:rPr>
              <a:t>menurunkan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tingkat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suku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bunga</a:t>
            </a:r>
            <a:r>
              <a:rPr lang="en-US" dirty="0" smtClean="0">
                <a:sym typeface="Wingdings" pitchFamily="2" charset="2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Fiskal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Output </a:t>
            </a:r>
            <a:r>
              <a:rPr lang="en-US" sz="2400" dirty="0" err="1" smtClean="0"/>
              <a:t>dan</a:t>
            </a:r>
            <a:r>
              <a:rPr lang="en-US" sz="2400" dirty="0" smtClean="0"/>
              <a:t> Tingkat </a:t>
            </a:r>
            <a:r>
              <a:rPr lang="en-US" sz="2400" dirty="0" err="1" smtClean="0"/>
              <a:t>Bunga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309395"/>
              </p:ext>
            </p:extLst>
          </p:nvPr>
        </p:nvGraphicFramePr>
        <p:xfrm>
          <a:off x="457200" y="1143001"/>
          <a:ext cx="7848600" cy="4358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596"/>
                <a:gridCol w="1554178"/>
                <a:gridCol w="1787305"/>
                <a:gridCol w="1398760"/>
                <a:gridCol w="1398761"/>
              </a:tblGrid>
              <a:tr h="106679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Peubah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Fiskal</a:t>
                      </a:r>
                      <a:r>
                        <a:rPr lang="en-US" dirty="0" smtClean="0"/>
                        <a:t> &amp; </a:t>
                      </a:r>
                      <a:r>
                        <a:rPr lang="en-US" dirty="0" err="1" smtClean="0"/>
                        <a:t>Moneter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Pergeseran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dlm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kurva</a:t>
                      </a:r>
                      <a:r>
                        <a:rPr lang="en-US" dirty="0" smtClean="0"/>
                        <a:t>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Pergeseran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err="1" smtClean="0"/>
                        <a:t>dlm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kurva</a:t>
                      </a:r>
                      <a:r>
                        <a:rPr lang="en-US" dirty="0" smtClean="0"/>
                        <a:t> LM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Perubahan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dlm</a:t>
                      </a:r>
                      <a:r>
                        <a:rPr lang="en-US" dirty="0" smtClean="0"/>
                        <a:t> output (Y)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Perubahan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dlm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tigkat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bunga</a:t>
                      </a:r>
                      <a:endParaRPr lang="en-US" dirty="0"/>
                    </a:p>
                  </a:txBody>
                  <a:tcPr/>
                </a:tc>
              </a:tr>
              <a:tr h="384781"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Pajak</a:t>
                      </a:r>
                      <a:r>
                        <a:rPr lang="en-US" dirty="0" smtClean="0"/>
                        <a:t> (T):</a:t>
                      </a:r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Naik</a:t>
                      </a:r>
                      <a:endParaRPr lang="en-US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Turun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Kiri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Kanan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Bergeser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Bergeser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Turun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Naik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Turun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Naik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84781"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Pengeluran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Pemeritah</a:t>
                      </a:r>
                      <a:r>
                        <a:rPr lang="en-US" baseline="0" dirty="0" smtClean="0"/>
                        <a:t> (G)</a:t>
                      </a:r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Naik</a:t>
                      </a:r>
                      <a:endParaRPr lang="en-US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Turun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Kanan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Kiri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Bergeser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Bergeser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Naik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Turun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Naik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Turun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84781"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Beredar</a:t>
                      </a:r>
                      <a:r>
                        <a:rPr lang="en-US" dirty="0" smtClean="0"/>
                        <a:t> (Ms)</a:t>
                      </a:r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US" dirty="0" err="1" smtClean="0"/>
                        <a:t>Naik</a:t>
                      </a:r>
                      <a:endParaRPr lang="en-US" dirty="0" smtClean="0"/>
                    </a:p>
                    <a:p>
                      <a:pPr algn="l">
                        <a:buFont typeface="Wingdings" pitchFamily="2" charset="2"/>
                        <a:buChar char="§"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Turun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Bergeser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Tidak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Bergeser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Kanan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Kiri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Naik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Turun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Turun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Naik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Faktor-faktor</a:t>
            </a:r>
            <a:r>
              <a:rPr lang="en-US" sz="3600" dirty="0" smtClean="0"/>
              <a:t>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mempengaruhi</a:t>
            </a:r>
            <a:r>
              <a:rPr lang="en-US" sz="3600" dirty="0" smtClean="0"/>
              <a:t> </a:t>
            </a:r>
            <a:r>
              <a:rPr lang="en-US" sz="3600" dirty="0" err="1" smtClean="0"/>
              <a:t>keefektifan</a:t>
            </a:r>
            <a:r>
              <a:rPr lang="en-US" sz="3600" dirty="0" smtClean="0"/>
              <a:t> </a:t>
            </a:r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fiskal</a:t>
            </a:r>
            <a:r>
              <a:rPr lang="en-US" sz="3600" dirty="0" smtClean="0"/>
              <a:t> &amp;  </a:t>
            </a:r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moneter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Efektifitas</a:t>
            </a:r>
            <a:r>
              <a:rPr lang="en-US" dirty="0" smtClean="0"/>
              <a:t> </a:t>
            </a:r>
            <a:r>
              <a:rPr lang="en-US" dirty="0" err="1" smtClean="0"/>
              <a:t>kebijkn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slop </a:t>
            </a:r>
            <a:r>
              <a:rPr lang="en-US" dirty="0" err="1" smtClean="0"/>
              <a:t>kurva</a:t>
            </a:r>
            <a:r>
              <a:rPr lang="en-US" dirty="0" smtClean="0"/>
              <a:t> IS</a:t>
            </a:r>
          </a:p>
          <a:p>
            <a:r>
              <a:rPr lang="en-US" dirty="0" err="1" smtClean="0"/>
              <a:t>Elastisitas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slop </a:t>
            </a:r>
            <a:r>
              <a:rPr lang="en-US" dirty="0" err="1" smtClean="0"/>
              <a:t>kurva</a:t>
            </a:r>
            <a:r>
              <a:rPr lang="en-US" dirty="0" smtClean="0"/>
              <a:t> LM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Moneter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Slop </a:t>
            </a:r>
            <a:r>
              <a:rPr lang="en-US" sz="3600" dirty="0" err="1" smtClean="0"/>
              <a:t>Kurva</a:t>
            </a:r>
            <a:r>
              <a:rPr lang="en-US" sz="3600" dirty="0" smtClean="0"/>
              <a:t> 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Semakin</a:t>
            </a:r>
            <a:r>
              <a:rPr lang="en-US" sz="3600" dirty="0" smtClean="0"/>
              <a:t> </a:t>
            </a:r>
            <a:r>
              <a:rPr lang="en-US" sz="3600" dirty="0" err="1" smtClean="0"/>
              <a:t>elastis</a:t>
            </a:r>
            <a:r>
              <a:rPr lang="en-US" sz="3600" dirty="0" smtClean="0"/>
              <a:t> </a:t>
            </a:r>
            <a:r>
              <a:rPr lang="en-US" sz="3600" dirty="0" err="1" smtClean="0"/>
              <a:t>permintaan</a:t>
            </a:r>
            <a:r>
              <a:rPr lang="en-US" sz="3600" dirty="0" smtClean="0"/>
              <a:t> </a:t>
            </a:r>
            <a:r>
              <a:rPr lang="en-US" sz="3600" dirty="0" err="1" smtClean="0"/>
              <a:t>investasi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en-US" sz="3600" dirty="0" smtClean="0"/>
              <a:t> </a:t>
            </a:r>
            <a:r>
              <a:rPr lang="en-US" sz="3600" dirty="0" err="1" smtClean="0"/>
              <a:t>tingkat</a:t>
            </a:r>
            <a:r>
              <a:rPr lang="en-US" sz="3600" dirty="0" smtClean="0"/>
              <a:t> </a:t>
            </a:r>
            <a:r>
              <a:rPr lang="en-US" sz="3600" dirty="0" err="1" smtClean="0"/>
              <a:t>bunga</a:t>
            </a:r>
            <a:r>
              <a:rPr lang="en-US" sz="3600" dirty="0" smtClean="0"/>
              <a:t>, </a:t>
            </a:r>
            <a:r>
              <a:rPr lang="en-US" sz="3600" dirty="0" err="1" smtClean="0"/>
              <a:t>kurva</a:t>
            </a:r>
            <a:r>
              <a:rPr lang="en-US" sz="3600" dirty="0" smtClean="0"/>
              <a:t> IS </a:t>
            </a:r>
            <a:r>
              <a:rPr lang="en-US" sz="3600" dirty="0" err="1" smtClean="0"/>
              <a:t>semakin</a:t>
            </a:r>
            <a:r>
              <a:rPr lang="en-US" sz="3600" dirty="0" smtClean="0"/>
              <a:t> </a:t>
            </a:r>
            <a:r>
              <a:rPr lang="en-US" sz="3600" dirty="0" err="1" smtClean="0"/>
              <a:t>landai</a:t>
            </a:r>
            <a:r>
              <a:rPr lang="en-US" sz="3600" dirty="0" smtClean="0"/>
              <a:t>, </a:t>
            </a:r>
            <a:r>
              <a:rPr lang="en-US" sz="3600" dirty="0" err="1" smtClean="0"/>
              <a:t>kebijaksan</a:t>
            </a:r>
            <a:r>
              <a:rPr lang="en-US" sz="3600" dirty="0" smtClean="0"/>
              <a:t> </a:t>
            </a:r>
            <a:r>
              <a:rPr lang="en-US" sz="3600" dirty="0" err="1" smtClean="0"/>
              <a:t>moneter</a:t>
            </a:r>
            <a:r>
              <a:rPr lang="en-US" sz="3600" dirty="0" smtClean="0"/>
              <a:t> </a:t>
            </a:r>
            <a:r>
              <a:rPr lang="en-US" sz="3600" dirty="0" err="1" smtClean="0"/>
              <a:t>semakin</a:t>
            </a:r>
            <a:r>
              <a:rPr lang="en-US" sz="3600" dirty="0" smtClean="0"/>
              <a:t> </a:t>
            </a:r>
            <a:r>
              <a:rPr lang="en-US" sz="3600" dirty="0" err="1" smtClean="0"/>
              <a:t>efektif</a:t>
            </a:r>
            <a:endParaRPr lang="en-US" sz="3600" dirty="0" smtClean="0"/>
          </a:p>
          <a:p>
            <a:r>
              <a:rPr lang="en-US" sz="3600" dirty="0" err="1" smtClean="0"/>
              <a:t>Sebaliknya</a:t>
            </a:r>
            <a:r>
              <a:rPr lang="en-US" sz="3600" dirty="0" smtClean="0"/>
              <a:t> </a:t>
            </a:r>
            <a:r>
              <a:rPr lang="en-US" sz="3600" dirty="0" err="1" smtClean="0"/>
              <a:t>kebijakan</a:t>
            </a:r>
            <a:r>
              <a:rPr lang="en-US" sz="3600" dirty="0" smtClean="0"/>
              <a:t> </a:t>
            </a:r>
            <a:r>
              <a:rPr lang="en-US" sz="3600" dirty="0" err="1" smtClean="0"/>
              <a:t>moneter</a:t>
            </a:r>
            <a:r>
              <a:rPr lang="en-US" sz="3600" dirty="0" smtClean="0"/>
              <a:t> </a:t>
            </a:r>
            <a:r>
              <a:rPr lang="en-US" sz="3600" dirty="0" err="1" smtClean="0"/>
              <a:t>semakin</a:t>
            </a:r>
            <a:r>
              <a:rPr lang="en-US" sz="3600" dirty="0" smtClean="0"/>
              <a:t> </a:t>
            </a:r>
            <a:r>
              <a:rPr lang="en-US" sz="3600" dirty="0" err="1" smtClean="0"/>
              <a:t>tidak</a:t>
            </a:r>
            <a:r>
              <a:rPr lang="en-US" sz="3600" dirty="0" smtClean="0"/>
              <a:t> </a:t>
            </a:r>
            <a:r>
              <a:rPr lang="en-US" sz="3600" dirty="0" err="1" smtClean="0"/>
              <a:t>efektif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629</Words>
  <Application>Microsoft Office PowerPoint</Application>
  <PresentationFormat>On-screen Show (4:3)</PresentationFormat>
  <Paragraphs>195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Efektivitas Kebijaksanaan Fiskal dan Moneter</vt:lpstr>
      <vt:lpstr>Pengaruh kebijakan fiskal (G) terhadap ekuilibrium jangka pendek </vt:lpstr>
      <vt:lpstr>Pengaruh kebijakan fiskal (Tx) terhadap ekuilibrium jangka pendek </vt:lpstr>
      <vt:lpstr>PowerPoint Presentation</vt:lpstr>
      <vt:lpstr>PowerPoint Presentation</vt:lpstr>
      <vt:lpstr>Pengaruh kebijakan moneter terhadap ekuilibrium jangka pendek </vt:lpstr>
      <vt:lpstr>Dampak Kebijakan Fiskal dan Moneter terhadap Output dan Tingkat Bunga</vt:lpstr>
      <vt:lpstr>Faktor-faktor yg mempengaruhi keefektifan kebijakan fiskal &amp;  kebijakan moneter</vt:lpstr>
      <vt:lpstr>Kebijakan Moneter dan Slop Kurva IS</vt:lpstr>
      <vt:lpstr>PowerPoint Presentation</vt:lpstr>
      <vt:lpstr>Kebijakan Moneter dan Slop Kurva LM</vt:lpstr>
      <vt:lpstr>PowerPoint Presentation</vt:lpstr>
      <vt:lpstr>Kebijakan fiskal dan kurva LM</vt:lpstr>
      <vt:lpstr>PowerPoint Presentation</vt:lpstr>
      <vt:lpstr>Kebijakan fiskal dan slop kurva IS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Efektivitas Kebijaksanaan Fiskal dan Moneter</dc:title>
  <dc:creator>acer</dc:creator>
  <cp:lastModifiedBy>asus</cp:lastModifiedBy>
  <cp:revision>87</cp:revision>
  <cp:lastPrinted>2017-03-22T04:48:11Z</cp:lastPrinted>
  <dcterms:created xsi:type="dcterms:W3CDTF">2017-03-15T18:46:28Z</dcterms:created>
  <dcterms:modified xsi:type="dcterms:W3CDTF">2019-03-05T18:40:54Z</dcterms:modified>
</cp:coreProperties>
</file>