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9" r:id="rId9"/>
    <p:sldId id="262" r:id="rId10"/>
    <p:sldId id="263" r:id="rId11"/>
    <p:sldId id="264" r:id="rId12"/>
    <p:sldId id="279" r:id="rId13"/>
    <p:sldId id="280" r:id="rId14"/>
    <p:sldId id="281" r:id="rId15"/>
    <p:sldId id="278" r:id="rId16"/>
    <p:sldId id="267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2" r:id="rId26"/>
  </p:sldIdLst>
  <p:sldSz cx="9144000" cy="6858000" type="screen4x3"/>
  <p:notesSz cx="6858000" cy="1180782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2" end="25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77" autoAdjust="0"/>
  </p:normalViewPr>
  <p:slideViewPr>
    <p:cSldViewPr>
      <p:cViewPr>
        <p:scale>
          <a:sx n="78" d="100"/>
          <a:sy n="78" d="100"/>
        </p:scale>
        <p:origin x="-17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387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5903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5903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952C9-199D-4FAE-9A06-8A7C7B68851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1215386"/>
            <a:ext cx="2971800" cy="5903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11215386"/>
            <a:ext cx="2971800" cy="5903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D7544-1581-4B33-AF8B-E70C5865E39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704799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5903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5903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C401A-55B0-4849-891E-D616D1C66F2B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" y="885825"/>
            <a:ext cx="5905500" cy="4429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5608717"/>
            <a:ext cx="5486400" cy="5313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215386"/>
            <a:ext cx="2971800" cy="5903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11215386"/>
            <a:ext cx="2971800" cy="5903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E234D-6677-4633-BECA-71867E54172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2449162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BC401A-55B0-4849-891E-D616D1C66F2B}" type="datetimeFigureOut">
              <a:rPr lang="id-ID" smtClean="0"/>
              <a:pPr/>
              <a:t>24/09/2019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DBC401A-55B0-4849-891E-D616D1C66F2B}" type="datetimeFigureOut">
              <a:rPr lang="id-ID" smtClean="0"/>
              <a:pPr/>
              <a:t>24/09/2019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12C447-4351-49ED-AE06-945D3B8418E5}" type="datetimeFigureOut">
              <a:rPr lang="id-ID" smtClean="0"/>
              <a:pPr/>
              <a:t>24/09/2019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CE09A0-656A-4E86-B860-B0F069148E4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4800" dirty="0" smtClean="0"/>
              <a:t>MANAJEMEN PERUBAHAN</a:t>
            </a:r>
            <a:endParaRPr lang="id-ID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d-ID" sz="4000" dirty="0" smtClean="0">
                <a:solidFill>
                  <a:schemeClr val="tx1"/>
                </a:solidFill>
              </a:rPr>
              <a:t>DOSEN : YURASTI</a:t>
            </a:r>
            <a:endParaRPr lang="id-ID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id-ID" dirty="0" smtClean="0"/>
              <a:t>Apa itu perubahan organisasional?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Meliputi perubahan-perubahan terhadap budaya organisasi, proses bisnis(pengaturan mekanisme kerja dalam organisasi),  lingkungan fisik, desain pekerjaan/tanggung jawab, skill staf/pengetahuan dan prosedur/kebijakan</a:t>
            </a:r>
          </a:p>
          <a:p>
            <a:endParaRPr lang="id-ID" dirty="0" smtClean="0"/>
          </a:p>
          <a:p>
            <a:r>
              <a:rPr lang="id-ID" dirty="0" smtClean="0"/>
              <a:t>Ketika perubahan tersebut fundamental dan radikal , dikenal sebagai transformasi organisasi</a:t>
            </a:r>
            <a:endParaRPr lang="id-ID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Apa yang dimaksud dengan manajemen perubahan?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Suatu proses secara sistematis dalam menerapkan pengetahuan, sarana, sumber daya yang diperlukan untuk mempengaruhi perubahan pada orang yang akan terkena dampak dari proses tersebut</a:t>
            </a:r>
            <a:endParaRPr lang="en-US" sz="2800" dirty="0" smtClean="0"/>
          </a:p>
          <a:p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ditujukan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</a:t>
            </a:r>
            <a:r>
              <a:rPr lang="en-US" sz="2800" dirty="0" smtClean="0"/>
              <a:t> </a:t>
            </a:r>
            <a:r>
              <a:rPr lang="en-US" sz="2800" dirty="0" err="1" smtClean="0"/>
              <a:t>jalan</a:t>
            </a:r>
            <a:r>
              <a:rPr lang="en-US" sz="2800" dirty="0" smtClean="0"/>
              <a:t> </a:t>
            </a:r>
            <a:r>
              <a:rPr lang="en-US" sz="2800" dirty="0" err="1" smtClean="0"/>
              <a:t>keluar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dgn</a:t>
            </a:r>
            <a:r>
              <a:rPr lang="en-US" sz="2800" dirty="0" smtClean="0"/>
              <a:t> </a:t>
            </a:r>
            <a:r>
              <a:rPr lang="en-US" sz="2800" dirty="0" err="1" smtClean="0"/>
              <a:t>sukses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terorganisasi</a:t>
            </a:r>
            <a:r>
              <a:rPr lang="en-US" sz="2800" dirty="0" smtClean="0"/>
              <a:t> &amp; </a:t>
            </a:r>
            <a:r>
              <a:rPr lang="en-US" sz="2800" dirty="0" err="1" smtClean="0"/>
              <a:t>dgn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pengelolaan</a:t>
            </a:r>
            <a:r>
              <a:rPr lang="en-US" sz="2800" dirty="0" smtClean="0"/>
              <a:t> </a:t>
            </a:r>
            <a:r>
              <a:rPr lang="en-US" sz="2800" dirty="0" err="1" smtClean="0"/>
              <a:t>dampak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terlibat</a:t>
            </a:r>
            <a:r>
              <a:rPr lang="en-US" sz="2800" dirty="0" smtClean="0"/>
              <a:t> </a:t>
            </a:r>
            <a:r>
              <a:rPr lang="en-US" sz="2800" dirty="0" err="1" smtClean="0"/>
              <a:t>didalamnya</a:t>
            </a:r>
            <a:r>
              <a:rPr lang="en-US" sz="2800" dirty="0" smtClean="0"/>
              <a:t> (</a:t>
            </a:r>
            <a:r>
              <a:rPr lang="en-US" sz="2800" dirty="0" err="1" smtClean="0"/>
              <a:t>wibowo</a:t>
            </a:r>
            <a:r>
              <a:rPr lang="en-US" sz="2800" dirty="0" smtClean="0"/>
              <a:t>, 2006)</a:t>
            </a:r>
            <a:endParaRPr lang="id-ID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en-US" sz="2400" dirty="0" err="1" smtClean="0"/>
              <a:t>Defenisi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lanj</a:t>
            </a:r>
            <a:r>
              <a:rPr lang="en-US" sz="2400" dirty="0" smtClean="0"/>
              <a:t>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pendekatan</a:t>
            </a:r>
            <a:r>
              <a:rPr lang="en-US" sz="2800" dirty="0" smtClean="0"/>
              <a:t> </a:t>
            </a:r>
            <a:r>
              <a:rPr lang="en-US" sz="2800" dirty="0" err="1" smtClean="0"/>
              <a:t>terstruktur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membantu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transisi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sekarang</a:t>
            </a:r>
            <a:r>
              <a:rPr lang="en-US" sz="2800" dirty="0" smtClean="0"/>
              <a:t> </a:t>
            </a:r>
            <a:r>
              <a:rPr lang="en-US" sz="2800" dirty="0" err="1" smtClean="0"/>
              <a:t>menuju</a:t>
            </a:r>
            <a:r>
              <a:rPr lang="en-US" sz="2800" dirty="0" smtClean="0"/>
              <a:t>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(Coffman, 2007)</a:t>
            </a:r>
          </a:p>
          <a:p>
            <a:r>
              <a:rPr lang="en-US" sz="2800" dirty="0" err="1" smtClean="0"/>
              <a:t>Pendekatan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merencanakan</a:t>
            </a:r>
            <a:r>
              <a:rPr lang="en-US" sz="2800" dirty="0" smtClean="0"/>
              <a:t> ,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 </a:t>
            </a:r>
            <a:r>
              <a:rPr lang="en-US" sz="2800" dirty="0" err="1" smtClean="0"/>
              <a:t>desain</a:t>
            </a:r>
            <a:r>
              <a:rPr lang="en-US" sz="2800" dirty="0" smtClean="0"/>
              <a:t>, </a:t>
            </a:r>
            <a:r>
              <a:rPr lang="en-US" sz="2800" dirty="0" err="1" smtClean="0"/>
              <a:t>menerapkan</a:t>
            </a:r>
            <a:r>
              <a:rPr lang="en-US" sz="2800" dirty="0" smtClean="0"/>
              <a:t>, </a:t>
            </a:r>
            <a:r>
              <a:rPr lang="en-US" sz="2800" dirty="0" err="1" smtClean="0"/>
              <a:t>mengelola</a:t>
            </a:r>
            <a:r>
              <a:rPr lang="en-US" sz="2800" dirty="0" smtClean="0"/>
              <a:t>, </a:t>
            </a:r>
            <a:r>
              <a:rPr lang="en-US" sz="2800" dirty="0" err="1" smtClean="0"/>
              <a:t>mengukur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mempertahankan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bisinis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pekerjaan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4801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terlibat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Mempelajari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penyebab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harapan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 smtClean="0"/>
          </a:p>
          <a:p>
            <a:r>
              <a:rPr lang="en-US" sz="2800" dirty="0" err="1" smtClean="0"/>
              <a:t>Mengenali</a:t>
            </a:r>
            <a:r>
              <a:rPr lang="en-US" sz="2800" dirty="0" smtClean="0"/>
              <a:t> </a:t>
            </a:r>
            <a:r>
              <a:rPr lang="en-US" sz="2800" dirty="0" err="1" smtClean="0"/>
              <a:t>bidang-bidang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berpotensi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mengalami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 smtClean="0"/>
          </a:p>
          <a:p>
            <a:r>
              <a:rPr lang="en-US" sz="2800" dirty="0" err="1" smtClean="0"/>
              <a:t>Memperkenalkan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endParaRPr lang="en-US" sz="2800" dirty="0" smtClean="0"/>
          </a:p>
          <a:p>
            <a:r>
              <a:rPr lang="en-US" sz="2800" dirty="0" err="1" smtClean="0"/>
              <a:t>Mendefenisikan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ruang</a:t>
            </a:r>
            <a:r>
              <a:rPr lang="en-US" sz="2800" dirty="0" smtClean="0"/>
              <a:t> </a:t>
            </a:r>
            <a:r>
              <a:rPr lang="en-US" sz="2800" dirty="0" err="1" smtClean="0"/>
              <a:t>lingkup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endParaRPr lang="en-US" sz="2800" dirty="0" smtClean="0"/>
          </a:p>
          <a:p>
            <a:r>
              <a:rPr lang="en-US" sz="2800" dirty="0" err="1" smtClean="0"/>
              <a:t>Menyusun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kegiatan-kegiatan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 smtClean="0"/>
          </a:p>
          <a:p>
            <a:r>
              <a:rPr lang="en-US" sz="2800" dirty="0" err="1" smtClean="0"/>
              <a:t>Mendefenisikan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pekerjaan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setelah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terjadinya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 smtClean="0"/>
          </a:p>
          <a:p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implementasi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90899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Lanj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,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endParaRPr lang="en-US" dirty="0" smtClean="0"/>
          </a:p>
          <a:p>
            <a:r>
              <a:rPr lang="en-US" dirty="0" err="1" smtClean="0"/>
              <a:t>Menjaga</a:t>
            </a:r>
            <a:r>
              <a:rPr lang="en-US" dirty="0" smtClean="0"/>
              <a:t> momentum </a:t>
            </a:r>
            <a:r>
              <a:rPr lang="en-US" dirty="0" err="1" smtClean="0"/>
              <a:t>perubahan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09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Unsur-unsur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(Clark, 1999)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dirty="0" err="1" smtClean="0"/>
              <a:t>Lingkungan</a:t>
            </a:r>
            <a:endParaRPr lang="en-US" sz="2800" dirty="0" smtClean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dirty="0" err="1" smtClean="0"/>
              <a:t>Kapabilitas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endParaRPr lang="en-US" sz="2800" dirty="0" smtClean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dirty="0" err="1" smtClean="0"/>
              <a:t>Aktor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 smtClean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dirty="0" err="1" smtClean="0"/>
              <a:t>Strategi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 smtClean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Tindakan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Kepemimpinan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visioner</a:t>
            </a:r>
            <a:endParaRPr lang="en-US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3200" b="1" dirty="0" err="1" smtClean="0"/>
              <a:t>PENDEKATAN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MANAJEMEN</a:t>
            </a:r>
            <a:r>
              <a:rPr lang="en-US" sz="3200" b="1" dirty="0" smtClean="0"/>
              <a:t> </a:t>
            </a:r>
            <a:r>
              <a:rPr lang="id-ID" sz="3200" b="1" dirty="0" smtClean="0"/>
              <a:t>UNTUK </a:t>
            </a:r>
            <a:r>
              <a:rPr lang="en-US" sz="3200" b="1" dirty="0" err="1" smtClean="0"/>
              <a:t>PERUBAHAN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ORGANISASI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latin typeface="Calibri" pitchFamily="34" charset="0"/>
              </a:rPr>
              <a:t>Pendekatan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klasik</a:t>
            </a:r>
            <a:r>
              <a:rPr lang="en-US" dirty="0" smtClean="0">
                <a:latin typeface="Calibri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</a:rPr>
              <a:t>dapat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diterapkan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ada</a:t>
            </a:r>
            <a:r>
              <a:rPr lang="en-US" dirty="0" smtClean="0">
                <a:latin typeface="Calibri" pitchFamily="34" charset="0"/>
              </a:rPr>
              <a:t> 3 (</a:t>
            </a:r>
            <a:r>
              <a:rPr lang="en-US" dirty="0" err="1" smtClean="0">
                <a:latin typeface="Calibri" pitchFamily="34" charset="0"/>
              </a:rPr>
              <a:t>tiga</a:t>
            </a:r>
            <a:r>
              <a:rPr lang="en-US" dirty="0" smtClean="0">
                <a:latin typeface="Calibri" pitchFamily="34" charset="0"/>
              </a:rPr>
              <a:t>) </a:t>
            </a:r>
            <a:r>
              <a:rPr lang="en-US" dirty="0" err="1" smtClean="0">
                <a:latin typeface="Calibri" pitchFamily="34" charset="0"/>
              </a:rPr>
              <a:t>langkah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</a:rPr>
              <a:t>UNFREEZING </a:t>
            </a:r>
            <a:r>
              <a:rPr lang="en-US" dirty="0" smtClean="0">
                <a:latin typeface="Calibri" pitchFamily="34" charset="0"/>
              </a:rPr>
              <a:t>: </a:t>
            </a:r>
            <a:r>
              <a:rPr lang="en-US" dirty="0" err="1" smtClean="0">
                <a:latin typeface="Calibri" pitchFamily="34" charset="0"/>
              </a:rPr>
              <a:t>Upaya-upaya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untuk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mengatasi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tekanan-tekanan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dari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kelompok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penentang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pendukung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Status quo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dicairkan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kondisi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yang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sekarang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berlangsung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diguncang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sehingga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orang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merasa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kurang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nyaman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</a:rPr>
              <a:t>MOVEMENT</a:t>
            </a:r>
            <a:r>
              <a:rPr lang="en-US" dirty="0" smtClean="0">
                <a:latin typeface="Calibri" pitchFamily="34" charset="0"/>
              </a:rPr>
              <a:t> : </a:t>
            </a:r>
            <a:r>
              <a:rPr lang="en-US" dirty="0" err="1" smtClean="0">
                <a:latin typeface="Calibri" pitchFamily="34" charset="0"/>
              </a:rPr>
              <a:t>Secara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bertahap</a:t>
            </a:r>
            <a:r>
              <a:rPr lang="en-US" dirty="0" smtClean="0">
                <a:latin typeface="Calibri" pitchFamily="34" charset="0"/>
              </a:rPr>
              <a:t> (step by step) </a:t>
            </a:r>
            <a:r>
              <a:rPr lang="en-US" dirty="0" err="1" smtClean="0">
                <a:latin typeface="Calibri" pitchFamily="34" charset="0"/>
              </a:rPr>
              <a:t>tapi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pasti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dilakukan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</a:rPr>
              <a:t>Jumlah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penentang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berkurang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jumlah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pendukung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bertambah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Untuk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mencapainya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hasil-hasil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perubahan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harus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segera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dirasakan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</a:rPr>
              <a:t>REFREEZING </a:t>
            </a:r>
            <a:r>
              <a:rPr lang="en-US" dirty="0" smtClean="0">
                <a:latin typeface="Calibri" pitchFamily="34" charset="0"/>
              </a:rPr>
              <a:t>: </a:t>
            </a:r>
            <a:r>
              <a:rPr lang="en-US" dirty="0" err="1" smtClean="0">
                <a:latin typeface="Calibri" pitchFamily="34" charset="0"/>
              </a:rPr>
              <a:t>Jika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kondisi</a:t>
            </a:r>
            <a:r>
              <a:rPr lang="en-US" dirty="0" smtClean="0">
                <a:latin typeface="Calibri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</a:rPr>
              <a:t>diinginkan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telah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tercapai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stabilkan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melalui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aturan-aturan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baru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sistem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kompensasi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baru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cara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pengelolaan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organisasi</a:t>
            </a:r>
            <a:r>
              <a:rPr lang="en-US" dirty="0" smtClean="0">
                <a:latin typeface="Calibri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</a:rPr>
              <a:t>baru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lainnya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Jika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berhasil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maka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jumlah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penentang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akan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sangat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berkurang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sedangkan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jumlah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pendudung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makin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Calibri" pitchFamily="34" charset="0"/>
              </a:rPr>
              <a:t>bertambah</a:t>
            </a:r>
            <a:r>
              <a:rPr lang="en-US" dirty="0" smtClean="0">
                <a:solidFill>
                  <a:srgbClr val="3333FF"/>
                </a:solidFill>
                <a:latin typeface="Calibri" pitchFamily="34" charset="0"/>
              </a:rPr>
              <a:t>.</a:t>
            </a:r>
          </a:p>
          <a:p>
            <a:endParaRPr lang="id-ID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Tahap-Tahap</a:t>
            </a:r>
            <a:r>
              <a:rPr lang="en-US" b="1" dirty="0" smtClean="0"/>
              <a:t>  </a:t>
            </a:r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  <a:r>
              <a:rPr lang="en-US" b="1" dirty="0" err="1" smtClean="0"/>
              <a:t>Perubahan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Tahap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identifikasi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perubahan</a:t>
            </a:r>
            <a:endParaRPr lang="en-US" sz="2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000" dirty="0" err="1" smtClean="0"/>
              <a:t>Diharapkan</a:t>
            </a:r>
            <a:r>
              <a:rPr lang="en-US" sz="2000" dirty="0" smtClean="0"/>
              <a:t> 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mengenal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/</a:t>
            </a:r>
            <a:r>
              <a:rPr lang="en-US" sz="2000" dirty="0" err="1" smtClean="0"/>
              <a:t>terjadi</a:t>
            </a:r>
            <a:r>
              <a:rPr lang="en-US" sz="2000" dirty="0" smtClean="0"/>
              <a:t>. 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mengenal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tipe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.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Tahap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perencanaan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perubahan</a:t>
            </a:r>
            <a:r>
              <a:rPr lang="en-US" sz="2000" dirty="0" smtClean="0"/>
              <a:t>.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mengenai</a:t>
            </a:r>
            <a:r>
              <a:rPr lang="en-US" sz="2000" dirty="0" smtClean="0"/>
              <a:t> </a:t>
            </a:r>
            <a:r>
              <a:rPr lang="en-US" sz="2000" dirty="0" err="1" smtClean="0"/>
              <a:t>diagnostik</a:t>
            </a:r>
            <a:r>
              <a:rPr lang="en-US" sz="2000" dirty="0" smtClean="0"/>
              <a:t> </a:t>
            </a:r>
            <a:r>
              <a:rPr lang="en-US" sz="2000" dirty="0" err="1" smtClean="0"/>
              <a:t>situasional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tehnik</a:t>
            </a:r>
            <a:r>
              <a:rPr lang="en-US" sz="2000" dirty="0" smtClean="0"/>
              <a:t>, </a:t>
            </a:r>
            <a:r>
              <a:rPr lang="en-US" sz="2000" dirty="0" err="1" smtClean="0"/>
              <a:t>pemilihan</a:t>
            </a:r>
            <a:r>
              <a:rPr lang="en-US" sz="2000" dirty="0" smtClean="0"/>
              <a:t>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pemilihan</a:t>
            </a:r>
            <a:r>
              <a:rPr lang="en-US" sz="2000" dirty="0" smtClean="0"/>
              <a:t>.  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dipertimbangkan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factor </a:t>
            </a:r>
            <a:r>
              <a:rPr lang="en-US" sz="2000" dirty="0" err="1" smtClean="0"/>
              <a:t>pendukung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.  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pic>
        <p:nvPicPr>
          <p:cNvPr id="4" name="Picture 4" descr="em_thumbsu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5643578"/>
            <a:ext cx="114300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Tahap-Tahap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Manajemen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Perubahan</a:t>
            </a:r>
            <a:r>
              <a:rPr lang="id-ID" sz="3200" b="1" dirty="0" smtClean="0"/>
              <a:t> (lanj.)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Tahap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implementasi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perubahan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000" dirty="0" err="1" smtClean="0"/>
              <a:t>dimana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pencairan</a:t>
            </a:r>
            <a:r>
              <a:rPr lang="en-US" sz="2000" dirty="0" smtClean="0"/>
              <a:t>,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pembekuan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diharapkan</a:t>
            </a:r>
            <a:r>
              <a:rPr lang="en-US" sz="2000" dirty="0" smtClean="0"/>
              <a:t>.  </a:t>
            </a:r>
            <a:r>
              <a:rPr lang="en-US" sz="2000" dirty="0" err="1" smtClean="0"/>
              <a:t>Apabila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sedang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kemungkinan</a:t>
            </a:r>
            <a:r>
              <a:rPr lang="en-US" sz="2000" dirty="0" smtClean="0"/>
              <a:t> </a:t>
            </a:r>
            <a:r>
              <a:rPr lang="en-US" sz="2000" dirty="0" err="1" smtClean="0"/>
              <a:t>timbul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.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monitoring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.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Tahap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evaluasi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dan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umpan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balik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evaluasi</a:t>
            </a:r>
            <a:r>
              <a:rPr lang="en-US" sz="2000" dirty="0" smtClean="0"/>
              <a:t> </a:t>
            </a:r>
            <a:r>
              <a:rPr lang="en-US" sz="2000" dirty="0" err="1" smtClean="0"/>
              <a:t>diperlukan</a:t>
            </a:r>
            <a:r>
              <a:rPr lang="en-US" sz="2000" dirty="0" smtClean="0"/>
              <a:t> data,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evaluasi</a:t>
            </a:r>
            <a:r>
              <a:rPr lang="en-US" sz="2000" dirty="0" smtClean="0"/>
              <a:t> data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 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evaluasi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umpan</a:t>
            </a:r>
            <a:r>
              <a:rPr lang="en-US" sz="2000" dirty="0" smtClean="0"/>
              <a:t> </a:t>
            </a:r>
            <a:r>
              <a:rPr lang="en-US" sz="2000" dirty="0" err="1" smtClean="0"/>
              <a:t>balik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diinginkan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berikutnya</a:t>
            </a:r>
            <a:r>
              <a:rPr lang="en-US" sz="2000" dirty="0" smtClean="0"/>
              <a:t>.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endParaRPr lang="id-ID" sz="2000" dirty="0"/>
          </a:p>
        </p:txBody>
      </p:sp>
      <p:pic>
        <p:nvPicPr>
          <p:cNvPr id="4" name="Picture 4" descr="em_thumbsu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5643578"/>
            <a:ext cx="114300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err="1" smtClean="0"/>
              <a:t>Penolakan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terhadap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perubahan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dalam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organisasi</a:t>
            </a:r>
            <a:endParaRPr lang="id-ID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b="1" dirty="0" err="1" smtClean="0">
                <a:latin typeface="+mj-lt"/>
              </a:rPr>
              <a:t>Resistensi</a:t>
            </a:r>
            <a:r>
              <a:rPr lang="en-US" sz="1800" b="1" dirty="0" smtClean="0">
                <a:latin typeface="+mj-lt"/>
              </a:rPr>
              <a:t> individual</a:t>
            </a:r>
            <a:endParaRPr lang="id-ID" sz="1800" b="1" dirty="0" smtClean="0">
              <a:latin typeface="+mj-lt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id-ID" sz="1800" b="1" dirty="0" smtClean="0">
                <a:latin typeface="+mj-lt"/>
              </a:rPr>
              <a:t>  </a:t>
            </a:r>
            <a:r>
              <a:rPr lang="en-US" sz="1800" b="1" dirty="0" err="1" smtClean="0">
                <a:latin typeface="+mj-lt"/>
              </a:rPr>
              <a:t>KEBIASAAN</a:t>
            </a:r>
            <a:r>
              <a:rPr lang="en-US" sz="1800" b="1" dirty="0" smtClean="0">
                <a:latin typeface="+mj-lt"/>
              </a:rPr>
              <a:t> / </a:t>
            </a:r>
            <a:r>
              <a:rPr lang="en-US" sz="1800" b="1" dirty="0" err="1" smtClean="0">
                <a:latin typeface="+mj-lt"/>
              </a:rPr>
              <a:t>budaya</a:t>
            </a:r>
            <a:r>
              <a:rPr lang="en-US" sz="1800" dirty="0" smtClean="0">
                <a:latin typeface="+mj-lt"/>
              </a:rPr>
              <a:t> . </a:t>
            </a:r>
            <a:endParaRPr lang="id-ID" sz="1800" dirty="0" smtClean="0">
              <a:latin typeface="+mj-lt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id-ID" sz="1800" dirty="0" smtClean="0">
                <a:latin typeface="+mj-lt"/>
              </a:rPr>
              <a:t>	</a:t>
            </a:r>
            <a:r>
              <a:rPr lang="en-US" sz="1800" dirty="0" err="1" smtClean="0">
                <a:latin typeface="+mj-lt"/>
              </a:rPr>
              <a:t>Kebiasaan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merupakan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pola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tingkah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laku</a:t>
            </a:r>
            <a:r>
              <a:rPr lang="en-US" sz="1800" dirty="0" smtClean="0">
                <a:latin typeface="+mj-lt"/>
              </a:rPr>
              <a:t> yang </a:t>
            </a:r>
            <a:r>
              <a:rPr lang="en-US" sz="1800" dirty="0" err="1" smtClean="0">
                <a:latin typeface="+mj-lt"/>
              </a:rPr>
              <a:t>kita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tampilkan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secara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berulang-ulang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sepanjang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hidup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kita</a:t>
            </a:r>
            <a:r>
              <a:rPr lang="en-US" sz="1800" dirty="0" smtClean="0">
                <a:latin typeface="+mj-lt"/>
              </a:rPr>
              <a:t>.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id-ID" sz="1800" b="1" dirty="0" smtClean="0">
                <a:latin typeface="+mj-lt"/>
              </a:rPr>
              <a:t>  </a:t>
            </a:r>
            <a:r>
              <a:rPr lang="en-US" sz="1800" b="1" dirty="0" smtClean="0">
                <a:latin typeface="+mj-lt"/>
              </a:rPr>
              <a:t>RASA </a:t>
            </a:r>
            <a:r>
              <a:rPr lang="en-US" sz="1800" b="1" dirty="0" err="1" smtClean="0">
                <a:latin typeface="+mj-lt"/>
              </a:rPr>
              <a:t>AMAN</a:t>
            </a:r>
            <a:r>
              <a:rPr lang="en-US" sz="1800" dirty="0" smtClean="0">
                <a:latin typeface="+mj-lt"/>
              </a:rPr>
              <a:t>. </a:t>
            </a:r>
            <a:endParaRPr lang="id-ID" sz="1800" dirty="0" smtClean="0">
              <a:latin typeface="+mj-lt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id-ID" sz="1800" dirty="0" smtClean="0">
                <a:latin typeface="+mj-lt"/>
              </a:rPr>
              <a:t>	</a:t>
            </a:r>
            <a:r>
              <a:rPr lang="en-US" sz="1800" dirty="0" err="1" smtClean="0">
                <a:latin typeface="+mj-lt"/>
              </a:rPr>
              <a:t>Jika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kondisi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sekarang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sudah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memberikan</a:t>
            </a:r>
            <a:r>
              <a:rPr lang="en-US" sz="1800" dirty="0" smtClean="0">
                <a:latin typeface="+mj-lt"/>
              </a:rPr>
              <a:t> rasa </a:t>
            </a:r>
            <a:r>
              <a:rPr lang="en-US" sz="1800" dirty="0" err="1" smtClean="0">
                <a:latin typeface="+mj-lt"/>
              </a:rPr>
              <a:t>aman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maka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potensi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menolak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perubahan</a:t>
            </a:r>
            <a:r>
              <a:rPr lang="en-US" sz="1800" dirty="0" smtClean="0">
                <a:latin typeface="+mj-lt"/>
              </a:rPr>
              <a:t> pun </a:t>
            </a:r>
            <a:r>
              <a:rPr lang="en-US" sz="1800" dirty="0" err="1" smtClean="0">
                <a:latin typeface="+mj-lt"/>
              </a:rPr>
              <a:t>besar</a:t>
            </a:r>
            <a:r>
              <a:rPr lang="en-US" sz="1800" dirty="0" smtClean="0">
                <a:latin typeface="+mj-lt"/>
              </a:rPr>
              <a:t>. </a:t>
            </a:r>
            <a:endParaRPr lang="id-ID" sz="1800" dirty="0" smtClean="0">
              <a:latin typeface="+mj-lt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id-ID" sz="1800" b="1" dirty="0" smtClean="0">
                <a:latin typeface="+mj-lt"/>
              </a:rPr>
              <a:t>  </a:t>
            </a:r>
            <a:r>
              <a:rPr lang="en-US" sz="1800" b="1" dirty="0" err="1" smtClean="0">
                <a:latin typeface="+mj-lt"/>
              </a:rPr>
              <a:t>FAKTOR</a:t>
            </a:r>
            <a:r>
              <a:rPr lang="en-US" sz="1800" b="1" dirty="0" smtClean="0">
                <a:latin typeface="+mj-lt"/>
              </a:rPr>
              <a:t> </a:t>
            </a:r>
            <a:r>
              <a:rPr lang="en-US" sz="1800" b="1" dirty="0" err="1" smtClean="0">
                <a:latin typeface="+mj-lt"/>
              </a:rPr>
              <a:t>EKONOMI</a:t>
            </a:r>
            <a:r>
              <a:rPr lang="en-US" sz="1800" dirty="0" smtClean="0">
                <a:latin typeface="+mj-lt"/>
              </a:rPr>
              <a:t>.</a:t>
            </a:r>
            <a:endParaRPr lang="id-ID" sz="1800" dirty="0" smtClean="0">
              <a:latin typeface="+mj-lt"/>
            </a:endParaRPr>
          </a:p>
          <a:p>
            <a:pPr marL="452628" indent="-342900">
              <a:lnSpc>
                <a:spcPct val="90000"/>
              </a:lnSpc>
              <a:buNone/>
            </a:pPr>
            <a:r>
              <a:rPr lang="en-US" sz="1800" dirty="0" smtClean="0">
                <a:latin typeface="+mj-lt"/>
              </a:rPr>
              <a:t> </a:t>
            </a:r>
            <a:r>
              <a:rPr lang="id-ID" sz="1800" dirty="0" smtClean="0">
                <a:latin typeface="+mj-lt"/>
              </a:rPr>
              <a:t>	</a:t>
            </a:r>
            <a:r>
              <a:rPr lang="en-US" sz="1800" dirty="0" err="1" smtClean="0">
                <a:latin typeface="+mj-lt"/>
              </a:rPr>
              <a:t>Faktor</a:t>
            </a:r>
            <a:r>
              <a:rPr lang="en-US" sz="1800" dirty="0" smtClean="0">
                <a:latin typeface="+mj-lt"/>
              </a:rPr>
              <a:t> lain </a:t>
            </a:r>
            <a:r>
              <a:rPr lang="en-US" sz="1800" dirty="0" err="1" smtClean="0">
                <a:latin typeface="+mj-lt"/>
              </a:rPr>
              <a:t>sebagai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sumber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penolakan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atas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perubahan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adalah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soal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menurunnya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pendapatan</a:t>
            </a:r>
            <a:r>
              <a:rPr lang="en-US" sz="1800" dirty="0" smtClean="0">
                <a:latin typeface="+mj-lt"/>
              </a:rPr>
              <a:t>. </a:t>
            </a:r>
            <a:endParaRPr lang="id-ID" sz="1800" dirty="0" smtClean="0">
              <a:latin typeface="+mj-lt"/>
            </a:endParaRPr>
          </a:p>
          <a:p>
            <a:pPr marL="452628" indent="-342900">
              <a:lnSpc>
                <a:spcPct val="90000"/>
              </a:lnSpc>
              <a:buNone/>
            </a:pPr>
            <a:r>
              <a:rPr lang="en-US" sz="1800" b="1" dirty="0" err="1" smtClean="0">
                <a:latin typeface="+mj-lt"/>
              </a:rPr>
              <a:t>TAKUT</a:t>
            </a:r>
            <a:r>
              <a:rPr lang="en-US" sz="1800" b="1" dirty="0" smtClean="0">
                <a:latin typeface="+mj-lt"/>
              </a:rPr>
              <a:t> </a:t>
            </a:r>
            <a:r>
              <a:rPr lang="en-US" sz="1800" b="1" dirty="0" err="1" smtClean="0">
                <a:latin typeface="+mj-lt"/>
              </a:rPr>
              <a:t>AKAN</a:t>
            </a:r>
            <a:r>
              <a:rPr lang="en-US" sz="1800" b="1" dirty="0" smtClean="0">
                <a:latin typeface="+mj-lt"/>
              </a:rPr>
              <a:t> </a:t>
            </a:r>
            <a:r>
              <a:rPr lang="en-US" sz="1800" b="1" dirty="0" err="1" smtClean="0">
                <a:latin typeface="+mj-lt"/>
              </a:rPr>
              <a:t>SESUATU</a:t>
            </a:r>
            <a:r>
              <a:rPr lang="en-US" sz="1800" b="1" dirty="0" smtClean="0">
                <a:latin typeface="+mj-lt"/>
              </a:rPr>
              <a:t> YANG </a:t>
            </a:r>
            <a:r>
              <a:rPr lang="en-US" sz="1800" b="1" dirty="0" err="1" smtClean="0">
                <a:latin typeface="+mj-lt"/>
              </a:rPr>
              <a:t>TIDAK</a:t>
            </a:r>
            <a:r>
              <a:rPr lang="en-US" sz="1800" b="1" dirty="0" smtClean="0">
                <a:latin typeface="+mj-lt"/>
              </a:rPr>
              <a:t> </a:t>
            </a:r>
            <a:r>
              <a:rPr lang="en-US" sz="1800" b="1" dirty="0" err="1" smtClean="0">
                <a:latin typeface="+mj-lt"/>
              </a:rPr>
              <a:t>DIKETAHUI</a:t>
            </a:r>
            <a:r>
              <a:rPr lang="en-US" sz="1800" dirty="0" smtClean="0">
                <a:latin typeface="+mj-lt"/>
              </a:rPr>
              <a:t>. </a:t>
            </a:r>
          </a:p>
          <a:p>
            <a:pPr marL="452628" indent="-342900">
              <a:lnSpc>
                <a:spcPct val="90000"/>
              </a:lnSpc>
              <a:buNone/>
            </a:pPr>
            <a:r>
              <a:rPr lang="id-ID" sz="1800" dirty="0" smtClean="0">
                <a:latin typeface="+mj-lt"/>
              </a:rPr>
              <a:t>	</a:t>
            </a:r>
            <a:r>
              <a:rPr lang="en-US" sz="1800" dirty="0" err="1" smtClean="0">
                <a:latin typeface="+mj-lt"/>
              </a:rPr>
              <a:t>Sebagian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besar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perubahan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tidak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mudah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diprediksi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hasilnya</a:t>
            </a:r>
            <a:endParaRPr lang="en-US" sz="1800" dirty="0" smtClean="0">
              <a:latin typeface="+mj-lt"/>
            </a:endParaRPr>
          </a:p>
          <a:p>
            <a:pPr marL="452628" indent="-342900">
              <a:lnSpc>
                <a:spcPct val="90000"/>
              </a:lnSpc>
              <a:buNone/>
            </a:pPr>
            <a:r>
              <a:rPr lang="en-US" sz="1800" b="1" dirty="0" err="1" smtClean="0">
                <a:latin typeface="+mj-lt"/>
              </a:rPr>
              <a:t>PERSEPSI</a:t>
            </a:r>
            <a:r>
              <a:rPr lang="en-US" sz="1800" dirty="0" smtClean="0">
                <a:latin typeface="+mj-lt"/>
              </a:rPr>
              <a:t>. </a:t>
            </a:r>
            <a:endParaRPr lang="id-ID" sz="1800" dirty="0" smtClean="0">
              <a:latin typeface="+mj-lt"/>
            </a:endParaRPr>
          </a:p>
          <a:p>
            <a:pPr marL="452628" indent="-342900">
              <a:lnSpc>
                <a:spcPct val="90000"/>
              </a:lnSpc>
              <a:buNone/>
            </a:pPr>
            <a:r>
              <a:rPr lang="id-ID" sz="1800" dirty="0" smtClean="0">
                <a:latin typeface="+mj-lt"/>
              </a:rPr>
              <a:t>	</a:t>
            </a:r>
            <a:r>
              <a:rPr lang="en-US" sz="1800" dirty="0" err="1" smtClean="0">
                <a:latin typeface="+mj-lt"/>
              </a:rPr>
              <a:t>Persepsi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cara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pandang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individu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terhadap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dunia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sekitarnya</a:t>
            </a:r>
            <a:r>
              <a:rPr lang="en-US" sz="1800" dirty="0" smtClean="0">
                <a:latin typeface="+mj-lt"/>
              </a:rPr>
              <a:t>. Cara </a:t>
            </a:r>
            <a:r>
              <a:rPr lang="en-US" sz="1800" dirty="0" err="1" smtClean="0">
                <a:latin typeface="+mj-lt"/>
              </a:rPr>
              <a:t>pandang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ini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mempengaruhi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sikap</a:t>
            </a:r>
            <a:r>
              <a:rPr lang="en-US" sz="1800" dirty="0" smtClean="0">
                <a:latin typeface="+mj-lt"/>
              </a:rPr>
              <a:t>. </a:t>
            </a:r>
          </a:p>
          <a:p>
            <a:endParaRPr lang="id-ID" sz="1800" dirty="0">
              <a:latin typeface="+mj-lt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600" dirty="0" smtClean="0"/>
              <a:t>Gambaran Umum </a:t>
            </a:r>
            <a:br>
              <a:rPr lang="id-ID" sz="3600" dirty="0" smtClean="0"/>
            </a:br>
            <a:r>
              <a:rPr lang="id-ID" sz="3600" dirty="0" smtClean="0"/>
              <a:t>Manajemen Perubahan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d-ID" sz="4000" dirty="0" smtClean="0"/>
          </a:p>
          <a:p>
            <a:r>
              <a:rPr lang="id-ID" sz="4000" dirty="0" smtClean="0"/>
              <a:t>Objektif/tujuan: memberikan pemahaman kerangka dasar dan latar belakang pengelolaan perubahan</a:t>
            </a:r>
            <a:endParaRPr lang="id-ID" sz="40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14364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Resistensi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organisasi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1.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INERSIA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STRUKTURAL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u="sng" dirty="0" err="1" smtClean="0">
                <a:latin typeface="Calibri" pitchFamily="34" charset="0"/>
              </a:rPr>
              <a:t>penolakan</a:t>
            </a:r>
            <a:r>
              <a:rPr lang="en-US" u="sng" dirty="0" smtClean="0">
                <a:latin typeface="Calibri" pitchFamily="34" charset="0"/>
              </a:rPr>
              <a:t> yang </a:t>
            </a:r>
            <a:r>
              <a:rPr lang="en-US" u="sng" dirty="0" err="1" smtClean="0">
                <a:latin typeface="Calibri" pitchFamily="34" charset="0"/>
              </a:rPr>
              <a:t>terstrukur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</a:rPr>
              <a:t>Organisasi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lengkap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dengan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tujuan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struktur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aturan</a:t>
            </a:r>
            <a:r>
              <a:rPr lang="en-US" dirty="0" smtClean="0">
                <a:latin typeface="Calibri" pitchFamily="34" charset="0"/>
              </a:rPr>
              <a:t> main, </a:t>
            </a:r>
            <a:r>
              <a:rPr lang="en-US" dirty="0" err="1" smtClean="0">
                <a:latin typeface="Calibri" pitchFamily="34" charset="0"/>
              </a:rPr>
              <a:t>uraian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tugas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disiplin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</a:rPr>
              <a:t> lain </a:t>
            </a:r>
            <a:r>
              <a:rPr lang="en-US" dirty="0" err="1" smtClean="0">
                <a:latin typeface="Calibri" pitchFamily="34" charset="0"/>
              </a:rPr>
              <a:t>sebagainya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menghasilkan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stabilitas</a:t>
            </a:r>
            <a:r>
              <a:rPr lang="en-US" dirty="0" smtClean="0">
                <a:latin typeface="Calibri" pitchFamily="34" charset="0"/>
              </a:rPr>
              <a:t>. </a:t>
            </a:r>
          </a:p>
          <a:p>
            <a:pPr>
              <a:spcBef>
                <a:spcPct val="50000"/>
              </a:spcBef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2.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FOKUS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PERUBAHAN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BERDAMPAK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LUAS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dalam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organisasi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tidak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mungkin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terjadi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hanya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difokuskan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pada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satu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bagian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saja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karena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organisasi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merupakan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suatu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sistem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</a:rPr>
              <a:t>Jika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satu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bagian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smtClean="0">
                <a:latin typeface="Calibri" pitchFamily="34" charset="0"/>
              </a:rPr>
              <a:t>diubah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maka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bagian</a:t>
            </a:r>
            <a:r>
              <a:rPr lang="en-US" dirty="0" smtClean="0">
                <a:latin typeface="Calibri" pitchFamily="34" charset="0"/>
              </a:rPr>
              <a:t> lain pun </a:t>
            </a:r>
            <a:r>
              <a:rPr lang="en-US" dirty="0" err="1" smtClean="0">
                <a:latin typeface="Calibri" pitchFamily="34" charset="0"/>
              </a:rPr>
              <a:t>terpengaruh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olehnya</a:t>
            </a:r>
            <a:r>
              <a:rPr lang="en-US" dirty="0" smtClean="0">
                <a:latin typeface="Calibri" pitchFamily="34" charset="0"/>
              </a:rPr>
              <a:t>. </a:t>
            </a:r>
          </a:p>
          <a:p>
            <a:pPr>
              <a:spcBef>
                <a:spcPct val="50000"/>
              </a:spcBef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3. INERSIA KELOMPOK KERJA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</a:rPr>
              <a:t>Walau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ketika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individu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mau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mengubah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perilakunya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norma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kelompok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punya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potensi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untuk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menghalanginya</a:t>
            </a:r>
            <a:r>
              <a:rPr lang="en-US" dirty="0" smtClean="0">
                <a:latin typeface="Calibri" pitchFamily="34" charset="0"/>
              </a:rPr>
              <a:t>. </a:t>
            </a:r>
          </a:p>
          <a:p>
            <a:pPr>
              <a:spcBef>
                <a:spcPct val="50000"/>
              </a:spcBef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4. ANCAMAN TERHADAP KEAHLIAN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dalam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pola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organisasional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bisa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mengancam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keahlian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kelompok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kerja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tertentu</a:t>
            </a:r>
            <a:r>
              <a:rPr lang="en-US" dirty="0" smtClean="0">
                <a:latin typeface="Calibri" pitchFamily="34" charset="0"/>
              </a:rPr>
              <a:t>. </a:t>
            </a:r>
          </a:p>
          <a:p>
            <a:pPr>
              <a:spcBef>
                <a:spcPct val="50000"/>
              </a:spcBef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5. ANCAMAN TERHADAP ALOKASI SUMBERDAYA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</a:rPr>
              <a:t>Kelompok-kelompok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dalam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organisasi</a:t>
            </a:r>
            <a:r>
              <a:rPr lang="en-US" dirty="0" smtClean="0">
                <a:latin typeface="Calibri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</a:rPr>
              <a:t>mengendalikan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sumber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daya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dengan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jumlah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relatif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besar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sering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melihat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organisasi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sebagai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ancaman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bagi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mereka</a:t>
            </a:r>
            <a:r>
              <a:rPr lang="en-US" dirty="0" smtClean="0">
                <a:latin typeface="Calibri" pitchFamily="34" charset="0"/>
              </a:rPr>
              <a:t>. </a:t>
            </a:r>
          </a:p>
          <a:p>
            <a:endParaRPr lang="id-ID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6578"/>
            <a:ext cx="8229600" cy="669348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Mengatasi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Resistensi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atas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perubahaan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err="1" smtClean="0">
                <a:latin typeface="Calibri" pitchFamily="34" charset="0"/>
              </a:rPr>
              <a:t>Ada</a:t>
            </a:r>
            <a:r>
              <a:rPr lang="en-US" sz="3200" dirty="0" smtClean="0">
                <a:latin typeface="Calibri" pitchFamily="34" charset="0"/>
              </a:rPr>
              <a:t> 6 (</a:t>
            </a:r>
            <a:r>
              <a:rPr lang="en-US" sz="3200" dirty="0" err="1" smtClean="0">
                <a:latin typeface="Calibri" pitchFamily="34" charset="0"/>
              </a:rPr>
              <a:t>enam</a:t>
            </a:r>
            <a:r>
              <a:rPr lang="en-US" sz="3200" dirty="0" smtClean="0">
                <a:latin typeface="Calibri" pitchFamily="34" charset="0"/>
              </a:rPr>
              <a:t>) </a:t>
            </a:r>
            <a:r>
              <a:rPr lang="en-US" sz="3200" dirty="0" err="1" smtClean="0">
                <a:latin typeface="Calibri" pitchFamily="34" charset="0"/>
              </a:rPr>
              <a:t>hal</a:t>
            </a:r>
            <a:r>
              <a:rPr lang="en-US" sz="3200" dirty="0" smtClean="0">
                <a:latin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</a:rPr>
              <a:t>bisa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dipakai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untuk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mengatasi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resistensi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perubahan</a:t>
            </a:r>
            <a:endParaRPr lang="en-US" sz="32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latin typeface="Calibri" pitchFamily="34" charset="0"/>
              </a:rPr>
              <a:t>1) </a:t>
            </a:r>
            <a:r>
              <a:rPr lang="en-US" sz="32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Pendidikan</a:t>
            </a:r>
            <a:r>
              <a:rPr lang="en-US" sz="32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dan</a:t>
            </a:r>
            <a:r>
              <a:rPr lang="en-US" sz="32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Komunikasi</a:t>
            </a:r>
            <a:r>
              <a:rPr lang="en-US" sz="3200" dirty="0" smtClean="0">
                <a:latin typeface="Calibri" pitchFamily="34" charset="0"/>
              </a:rPr>
              <a:t>. </a:t>
            </a:r>
            <a:r>
              <a:rPr lang="en-US" sz="3200" dirty="0" err="1" smtClean="0">
                <a:latin typeface="Calibri" pitchFamily="34" charset="0"/>
              </a:rPr>
              <a:t>Berikan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penjelasan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secara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tuntas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tentang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latar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belakang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tujuan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akibat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dari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diadakannya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perubahan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kepada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semua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pihak</a:t>
            </a:r>
            <a:r>
              <a:rPr lang="en-US" sz="3200" dirty="0" smtClean="0">
                <a:latin typeface="Calibri" pitchFamily="34" charset="0"/>
              </a:rPr>
              <a:t>. </a:t>
            </a:r>
            <a:r>
              <a:rPr lang="en-US" sz="3200" dirty="0" err="1" smtClean="0">
                <a:latin typeface="Calibri" pitchFamily="34" charset="0"/>
              </a:rPr>
              <a:t>Komunikasikan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dalam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berbagai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macam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bentuk</a:t>
            </a:r>
            <a:r>
              <a:rPr lang="en-US" sz="3200" dirty="0" smtClean="0">
                <a:latin typeface="Calibri" pitchFamily="34" charset="0"/>
              </a:rPr>
              <a:t>. </a:t>
            </a:r>
            <a:r>
              <a:rPr lang="en-US" sz="3200" dirty="0" err="1" smtClean="0">
                <a:latin typeface="Calibri" pitchFamily="34" charset="0"/>
              </a:rPr>
              <a:t>Ceramah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diskusi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laporan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presentasi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bentuk-bentuk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lainnya</a:t>
            </a:r>
            <a:r>
              <a:rPr lang="en-US" sz="3200" dirty="0" smtClean="0">
                <a:latin typeface="Calibri" pitchFamily="34" charset="0"/>
              </a:rPr>
              <a:t>.</a:t>
            </a:r>
          </a:p>
          <a:p>
            <a:pPr>
              <a:spcBef>
                <a:spcPct val="50000"/>
              </a:spcBef>
              <a:defRPr/>
            </a:pPr>
            <a:endParaRPr lang="en-US" sz="32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latin typeface="Calibri" pitchFamily="34" charset="0"/>
              </a:rPr>
              <a:t>2) </a:t>
            </a:r>
            <a:r>
              <a:rPr lang="en-US" sz="32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Partisipasi</a:t>
            </a:r>
            <a:r>
              <a:rPr lang="en-US" sz="3200" dirty="0" smtClean="0">
                <a:latin typeface="Calibri" pitchFamily="34" charset="0"/>
              </a:rPr>
              <a:t>. </a:t>
            </a:r>
            <a:r>
              <a:rPr lang="en-US" sz="3200" dirty="0" err="1" smtClean="0">
                <a:latin typeface="Calibri" pitchFamily="34" charset="0"/>
              </a:rPr>
              <a:t>Ajak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serta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semua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pihak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untuk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mengambil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keputusan</a:t>
            </a:r>
            <a:r>
              <a:rPr lang="en-US" sz="3200" dirty="0" smtClean="0">
                <a:latin typeface="Calibri" pitchFamily="34" charset="0"/>
              </a:rPr>
              <a:t>. </a:t>
            </a:r>
            <a:r>
              <a:rPr lang="en-US" sz="3200" dirty="0" err="1" smtClean="0">
                <a:latin typeface="Calibri" pitchFamily="34" charset="0"/>
              </a:rPr>
              <a:t>Pimpinan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hanya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bertindak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sebagai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fasilitator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</a:rPr>
              <a:t> motivator. </a:t>
            </a:r>
            <a:r>
              <a:rPr lang="en-US" sz="3200" dirty="0" err="1" smtClean="0">
                <a:latin typeface="Calibri" pitchFamily="34" charset="0"/>
              </a:rPr>
              <a:t>Biarkan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anggota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organisasi</a:t>
            </a:r>
            <a:r>
              <a:rPr lang="en-US" sz="3200" dirty="0" smtClean="0">
                <a:latin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</a:rPr>
              <a:t>mengambil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keputusan</a:t>
            </a:r>
            <a:r>
              <a:rPr lang="en-US" sz="3200" dirty="0" smtClean="0">
                <a:latin typeface="Calibri" pitchFamily="34" charset="0"/>
              </a:rPr>
              <a:t>.</a:t>
            </a:r>
          </a:p>
          <a:p>
            <a:pPr>
              <a:spcBef>
                <a:spcPct val="50000"/>
              </a:spcBef>
              <a:defRPr/>
            </a:pPr>
            <a:endParaRPr lang="en-US" sz="32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latin typeface="Calibri" pitchFamily="34" charset="0"/>
              </a:rPr>
              <a:t>3) </a:t>
            </a:r>
            <a:r>
              <a:rPr lang="en-US" sz="32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Memberikan</a:t>
            </a:r>
            <a:r>
              <a:rPr lang="en-US" sz="32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kemudahan</a:t>
            </a:r>
            <a:r>
              <a:rPr lang="en-US" sz="32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dan</a:t>
            </a:r>
            <a:r>
              <a:rPr lang="en-US" sz="32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dukungan</a:t>
            </a:r>
            <a:r>
              <a:rPr lang="en-US" sz="3200" dirty="0" smtClean="0">
                <a:latin typeface="Calibri" pitchFamily="34" charset="0"/>
              </a:rPr>
              <a:t>. </a:t>
            </a:r>
            <a:r>
              <a:rPr lang="en-US" sz="3200" dirty="0" err="1" smtClean="0">
                <a:latin typeface="Calibri" pitchFamily="34" charset="0"/>
              </a:rPr>
              <a:t>Jika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pegawai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takut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atau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cemas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lakukan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konsultasi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atau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bahkan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terapi</a:t>
            </a:r>
            <a:r>
              <a:rPr lang="en-US" sz="3200" dirty="0" smtClean="0">
                <a:latin typeface="Calibri" pitchFamily="34" charset="0"/>
              </a:rPr>
              <a:t>. </a:t>
            </a:r>
            <a:r>
              <a:rPr lang="en-US" sz="3200" dirty="0" err="1" smtClean="0">
                <a:latin typeface="Calibri" pitchFamily="34" charset="0"/>
              </a:rPr>
              <a:t>Beri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pelatihan-pelatihan</a:t>
            </a:r>
            <a:r>
              <a:rPr lang="en-US" sz="3200" dirty="0" smtClean="0">
                <a:latin typeface="Calibri" pitchFamily="34" charset="0"/>
              </a:rPr>
              <a:t>. </a:t>
            </a:r>
            <a:r>
              <a:rPr lang="en-US" sz="3200" dirty="0" err="1" smtClean="0">
                <a:latin typeface="Calibri" pitchFamily="34" charset="0"/>
              </a:rPr>
              <a:t>Memang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memakan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waktu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namun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akan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mengurangi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tingkat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penolakan</a:t>
            </a:r>
            <a:r>
              <a:rPr lang="en-US" sz="3200" dirty="0" smtClean="0">
                <a:latin typeface="Calibri" pitchFamily="34" charset="0"/>
              </a:rPr>
              <a:t>.</a:t>
            </a:r>
          </a:p>
          <a:p>
            <a:endParaRPr lang="id-ID" sz="32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57174"/>
          </a:xfrm>
        </p:spPr>
        <p:txBody>
          <a:bodyPr>
            <a:normAutofit/>
          </a:bodyPr>
          <a:lstStyle/>
          <a:p>
            <a:endParaRPr lang="id-ID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4) </a:t>
            </a:r>
            <a:r>
              <a:rPr lang="en-US" sz="20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Negosiasi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Cara lain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juga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bisa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adalah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melakukan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negosiasi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pihak-pihak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menentang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perubahan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Cara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ini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bisa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jika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menentang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mempunyai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kekuatan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tidak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kecil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Misalnya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serikat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pekerja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Tawarkan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alternatif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bisa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memenuhi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keinginan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mereka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5) </a:t>
            </a:r>
            <a:r>
              <a:rPr lang="en-US" sz="20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Manipulasi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Manipulasi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adalah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menutupi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kondisi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sesungguhnya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Misalnya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memlintir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(twisting)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fakta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agar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tampak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lebih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menarik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tidak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mengutarakan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hal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negatif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sebarkan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rumor,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lain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sebagainya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Kooptasi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cara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memberikan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kedudukan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penting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pimpinan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penentang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perubahan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mengambil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keputusan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6) </a:t>
            </a:r>
            <a:r>
              <a:rPr lang="en-US" sz="20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Paksaan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Taktik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terakhir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adalah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paksaan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Berikan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ancaman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jatuhkan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hukuman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bagi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siapapun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menentang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dilakukannya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perubahan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id-ID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Bagaimana mencapai perubahan terbaik disegenap organisasi?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Komunikasikan kebutuhan perubahan secara luas. Komunikasikan apa yang dilakukan dan bagaimana pelaksanaannya. Komunikasikan bahwa hal itu didukung manajemen</a:t>
            </a:r>
          </a:p>
          <a:p>
            <a:r>
              <a:rPr lang="id-ID" sz="2400" dirty="0" smtClean="0"/>
              <a:t>Dapatkan feedback dari karyawan termasuk apa yang menjadi problem buat mereka dan apa yang seharusnya dilakukan untuk mengatasinya. Bila mungkin kerjasama dengan kelompok karyawan untuk mengelola perubahan</a:t>
            </a:r>
          </a:p>
          <a:p>
            <a:r>
              <a:rPr lang="id-ID" sz="2400" dirty="0" smtClean="0"/>
              <a:t>Jangan ditutupi, perlu kejelasan alasan,sasaran perubahan</a:t>
            </a:r>
            <a:endParaRPr lang="id-ID" sz="24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/>
          </a:bodyPr>
          <a:lstStyle/>
          <a:p>
            <a:pPr algn="ctr"/>
            <a:r>
              <a:rPr lang="id-ID" sz="3200" dirty="0" smtClean="0"/>
              <a:t>Kesimpulan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d-ID" sz="2000" dirty="0" smtClean="0">
                <a:latin typeface="Calibri" pitchFamily="34" charset="0"/>
                <a:cs typeface="Calibri" pitchFamily="34" charset="0"/>
              </a:rPr>
              <a:t>Manajemen perubahan organisasi merupakan “semua tindakan yang diperlukan organisasi untuk memahami, mempersiapkan, melaksanakan dan mengambil manfaat dari perubahan yang signifikant”</a:t>
            </a:r>
          </a:p>
          <a:p>
            <a:pPr>
              <a:buFontTx/>
              <a:buChar char="-"/>
            </a:pPr>
            <a:r>
              <a:rPr lang="id-ID" sz="2000" dirty="0" smtClean="0">
                <a:latin typeface="Calibri" pitchFamily="34" charset="0"/>
                <a:cs typeface="Calibri" pitchFamily="34" charset="0"/>
              </a:rPr>
              <a:t>Transformasi digerakkan oleh strategi yang mengatur dan mendukung karyawan agar mengerti, terlibat dan memanfaatkan proses dan teknologi baru</a:t>
            </a:r>
          </a:p>
          <a:p>
            <a:pPr>
              <a:buFontTx/>
              <a:buChar char="-"/>
            </a:pPr>
            <a:r>
              <a:rPr lang="id-ID" sz="2000" dirty="0" smtClean="0">
                <a:latin typeface="Calibri" pitchFamily="34" charset="0"/>
                <a:cs typeface="Calibri" pitchFamily="34" charset="0"/>
              </a:rPr>
              <a:t>Keberhasilan usaha ini diukur melalui dampak bisnis yang dicapai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sz="2000" smtClean="0">
                <a:latin typeface="Calibri" pitchFamily="34" charset="0"/>
                <a:cs typeface="Calibri" pitchFamily="34" charset="0"/>
              </a:rPr>
              <a:t>---------------------------</a:t>
            </a:r>
            <a:endParaRPr lang="id-ID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/>
              <a:t>Diatur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UU no 12 </a:t>
            </a:r>
            <a:r>
              <a:rPr lang="en-US" b="1" dirty="0" err="1" smtClean="0"/>
              <a:t>tahun</a:t>
            </a:r>
            <a:r>
              <a:rPr lang="en-US" b="1" dirty="0" smtClean="0"/>
              <a:t> 2012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pendidikan</a:t>
            </a:r>
            <a:r>
              <a:rPr lang="en-US" b="1" dirty="0" smtClean="0"/>
              <a:t> </a:t>
            </a:r>
            <a:r>
              <a:rPr lang="en-US" b="1" dirty="0" err="1" smtClean="0"/>
              <a:t>tinggi</a:t>
            </a:r>
            <a:r>
              <a:rPr lang="en-US" b="1" dirty="0" smtClean="0"/>
              <a:t> ( </a:t>
            </a:r>
            <a:r>
              <a:rPr lang="en-US" b="1" dirty="0" err="1" smtClean="0"/>
              <a:t>bagian</a:t>
            </a:r>
            <a:r>
              <a:rPr lang="en-US" b="1" dirty="0" smtClean="0"/>
              <a:t> lima : </a:t>
            </a:r>
            <a:r>
              <a:rPr lang="en-US" b="1" dirty="0" err="1" smtClean="0"/>
              <a:t>Lembaga</a:t>
            </a:r>
            <a:r>
              <a:rPr lang="en-US" b="1" dirty="0" smtClean="0"/>
              <a:t> </a:t>
            </a:r>
            <a:r>
              <a:rPr lang="en-US" b="1" dirty="0" err="1" smtClean="0"/>
              <a:t>Layanan</a:t>
            </a:r>
            <a:r>
              <a:rPr lang="en-US" b="1" dirty="0" smtClean="0"/>
              <a:t> </a:t>
            </a:r>
            <a:r>
              <a:rPr lang="en-US" b="1" dirty="0" err="1" smtClean="0"/>
              <a:t>Pendidikan</a:t>
            </a:r>
            <a:r>
              <a:rPr lang="en-US" b="1" dirty="0" smtClean="0"/>
              <a:t> </a:t>
            </a:r>
            <a:r>
              <a:rPr lang="en-US" b="1" dirty="0" err="1" smtClean="0"/>
              <a:t>Tinggi</a:t>
            </a:r>
            <a:r>
              <a:rPr lang="en-US" b="1" dirty="0" smtClean="0"/>
              <a:t>, </a:t>
            </a:r>
            <a:r>
              <a:rPr lang="en-US" b="1" dirty="0" err="1" smtClean="0"/>
              <a:t>Pasal</a:t>
            </a:r>
            <a:r>
              <a:rPr lang="en-US" b="1" dirty="0" smtClean="0"/>
              <a:t> 57)</a:t>
            </a:r>
          </a:p>
          <a:p>
            <a:r>
              <a:rPr lang="en-US" b="1" dirty="0" err="1" smtClean="0"/>
              <a:t>Kopertis</a:t>
            </a:r>
            <a:r>
              <a:rPr lang="en-US" b="1" dirty="0" smtClean="0"/>
              <a:t>  </a:t>
            </a:r>
            <a:r>
              <a:rPr lang="en-US" b="1" dirty="0" err="1"/>
              <a:t>Bertransformasi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smtClean="0"/>
              <a:t>L2 </a:t>
            </a:r>
            <a:r>
              <a:rPr lang="en-US" b="1" dirty="0" err="1" smtClean="0"/>
              <a:t>Dikti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8037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4000" dirty="0" smtClean="0">
                <a:solidFill>
                  <a:schemeClr val="tx1"/>
                </a:solidFill>
              </a:rPr>
              <a:t>Apa itu Perubahan?</a:t>
            </a:r>
            <a:endParaRPr lang="id-ID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Situasi nyata yang selalu berbeda dimasa lalu, masa kini dan masa depan.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“Perubahan akan terjadi baik diinginkan atau tidak, tetapi manakala perubahan tidak dikendalikan bisa menimbulkan dampak negatif”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Hampir setiap orang pada akhirnya bekerja pada organisasi yang semakin kompleks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143000"/>
            <a:ext cx="8115328" cy="1000116"/>
          </a:xfrm>
        </p:spPr>
        <p:txBody>
          <a:bodyPr>
            <a:normAutofit/>
          </a:bodyPr>
          <a:lstStyle/>
          <a:p>
            <a:r>
              <a:rPr lang="id-ID" sz="2800" dirty="0" smtClean="0"/>
              <a:t>Kreitner dan Kinicki (2001) mengelompokkan perubahan ke dalam 3 maca tipe: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8229600" cy="4359982"/>
          </a:xfrm>
        </p:spPr>
        <p:txBody>
          <a:bodyPr>
            <a:normAutofit fontScale="92500" lnSpcReduction="10000"/>
          </a:bodyPr>
          <a:lstStyle/>
          <a:p>
            <a:r>
              <a:rPr lang="id-ID" i="1" dirty="0" smtClean="0"/>
              <a:t>Adaptive change </a:t>
            </a:r>
            <a:r>
              <a:rPr lang="id-ID" dirty="0" smtClean="0"/>
              <a:t>(perubahan adaptif) merupakan perubahan yang paling rendah tingkat kompleksitasnya, biaya dan ketidakpastiannya</a:t>
            </a:r>
          </a:p>
          <a:p>
            <a:r>
              <a:rPr lang="id-ID" i="1" dirty="0" smtClean="0"/>
              <a:t>Inovative change </a:t>
            </a:r>
            <a:r>
              <a:rPr lang="id-ID" dirty="0" smtClean="0"/>
              <a:t>(perubahan inovatif) diperkenalkan praktek baru pada organisasi</a:t>
            </a:r>
          </a:p>
          <a:p>
            <a:r>
              <a:rPr lang="id-ID" i="1" dirty="0" smtClean="0"/>
              <a:t>Radically Innovative change </a:t>
            </a:r>
            <a:r>
              <a:rPr lang="id-ID" dirty="0" smtClean="0"/>
              <a:t>(perubahan inovatif secara radikal) merupakan jenis perubahan yang paling sulit dilaksanakan dan cendrung menakutkan bagi manajer untuk melakukan dan memberikan dampak kuat pada keamanan kerja karyawan</a:t>
            </a:r>
            <a:endParaRPr lang="id-ID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28662" y="4071942"/>
            <a:ext cx="2357454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6143636" y="4071942"/>
            <a:ext cx="2357454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571868" y="4071942"/>
            <a:ext cx="2357454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Flowchart: Connector 5"/>
          <p:cNvSpPr/>
          <p:nvPr/>
        </p:nvSpPr>
        <p:spPr>
          <a:xfrm>
            <a:off x="6500826" y="2357430"/>
            <a:ext cx="1285884" cy="135732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Flowchart: Connector 4"/>
          <p:cNvSpPr/>
          <p:nvPr/>
        </p:nvSpPr>
        <p:spPr>
          <a:xfrm>
            <a:off x="4005259" y="2357430"/>
            <a:ext cx="1285884" cy="135732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ectangle 19"/>
          <p:cNvSpPr/>
          <p:nvPr/>
        </p:nvSpPr>
        <p:spPr>
          <a:xfrm>
            <a:off x="7715272" y="5214950"/>
            <a:ext cx="714380" cy="214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571472" y="5214950"/>
            <a:ext cx="714380" cy="214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Flowchart: Connector 3"/>
          <p:cNvSpPr/>
          <p:nvPr/>
        </p:nvSpPr>
        <p:spPr>
          <a:xfrm>
            <a:off x="1571604" y="2357430"/>
            <a:ext cx="1285884" cy="135732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/>
          </a:bodyPr>
          <a:lstStyle/>
          <a:p>
            <a:r>
              <a:rPr lang="id-ID" sz="3200" dirty="0" smtClean="0"/>
              <a:t>Tipe perubahan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id-ID" sz="1200" dirty="0" smtClean="0"/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r>
              <a:rPr lang="id-ID" sz="1200" dirty="0" smtClean="0"/>
              <a:t>                                </a:t>
            </a:r>
          </a:p>
          <a:p>
            <a:pPr>
              <a:buNone/>
            </a:pPr>
            <a:r>
              <a:rPr lang="id-ID" sz="1200" dirty="0" smtClean="0"/>
              <a:t>                                </a:t>
            </a:r>
            <a:r>
              <a:rPr lang="id-ID" sz="1400" b="1" dirty="0" smtClean="0">
                <a:solidFill>
                  <a:srgbClr val="FF0000"/>
                </a:solidFill>
              </a:rPr>
              <a:t>Adaptive</a:t>
            </a:r>
            <a:r>
              <a:rPr lang="id-ID" sz="1200" dirty="0" smtClean="0">
                <a:solidFill>
                  <a:srgbClr val="FF0000"/>
                </a:solidFill>
              </a:rPr>
              <a:t>                                                   </a:t>
            </a:r>
            <a:r>
              <a:rPr lang="en-US" sz="1200" dirty="0" smtClean="0">
                <a:solidFill>
                  <a:srgbClr val="FF0000"/>
                </a:solidFill>
              </a:rPr>
              <a:t>       </a:t>
            </a:r>
            <a:r>
              <a:rPr lang="id-ID" sz="1200" dirty="0" smtClean="0">
                <a:solidFill>
                  <a:srgbClr val="FF0000"/>
                </a:solidFill>
              </a:rPr>
              <a:t>Innovative		                   Radically</a:t>
            </a:r>
          </a:p>
          <a:p>
            <a:pPr>
              <a:buNone/>
            </a:pPr>
            <a:r>
              <a:rPr lang="id-ID" sz="1200" dirty="0" smtClean="0">
                <a:solidFill>
                  <a:srgbClr val="FF0000"/>
                </a:solidFill>
              </a:rPr>
              <a:t>                                 change                                                        </a:t>
            </a:r>
            <a:r>
              <a:rPr lang="en-US" sz="1200" dirty="0" smtClean="0">
                <a:solidFill>
                  <a:srgbClr val="FF0000"/>
                </a:solidFill>
              </a:rPr>
              <a:t>       </a:t>
            </a:r>
            <a:r>
              <a:rPr lang="id-ID" sz="1200" dirty="0" smtClean="0">
                <a:solidFill>
                  <a:srgbClr val="FF0000"/>
                </a:solidFill>
              </a:rPr>
              <a:t>change                                                 </a:t>
            </a:r>
            <a:r>
              <a:rPr lang="en-US" sz="1200" dirty="0" smtClean="0">
                <a:solidFill>
                  <a:srgbClr val="FF0000"/>
                </a:solidFill>
              </a:rPr>
              <a:t>     </a:t>
            </a:r>
            <a:r>
              <a:rPr lang="id-ID" sz="1200" dirty="0" smtClean="0">
                <a:solidFill>
                  <a:srgbClr val="FF0000"/>
                </a:solidFill>
              </a:rPr>
              <a:t>Innovative                                               </a:t>
            </a:r>
          </a:p>
          <a:p>
            <a:pPr>
              <a:buNone/>
            </a:pPr>
            <a:r>
              <a:rPr lang="id-ID" sz="12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</a:t>
            </a:r>
            <a:r>
              <a:rPr lang="en-US" sz="1200" dirty="0" smtClean="0">
                <a:solidFill>
                  <a:srgbClr val="FF0000"/>
                </a:solidFill>
              </a:rPr>
              <a:t>          </a:t>
            </a:r>
            <a:r>
              <a:rPr lang="id-ID" sz="1200" dirty="0" smtClean="0">
                <a:solidFill>
                  <a:srgbClr val="FF0000"/>
                </a:solidFill>
              </a:rPr>
              <a:t> change</a:t>
            </a:r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r>
              <a:rPr lang="id-ID" sz="1200" dirty="0" smtClean="0"/>
              <a:t>       </a:t>
            </a:r>
            <a:r>
              <a:rPr lang="en-US" sz="1200" dirty="0" smtClean="0"/>
              <a:t>        </a:t>
            </a:r>
            <a:r>
              <a:rPr lang="id-ID" sz="1200" dirty="0" smtClean="0"/>
              <a:t>  </a:t>
            </a:r>
            <a:r>
              <a:rPr lang="en-US" sz="1200" dirty="0" smtClean="0"/>
              <a:t>     </a:t>
            </a:r>
            <a:r>
              <a:rPr lang="id-ID" sz="1200" dirty="0" smtClean="0"/>
              <a:t> Memperkenalkan                                             Memperkenalkan praktek                   </a:t>
            </a:r>
            <a:r>
              <a:rPr lang="en-US" sz="1200" dirty="0" smtClean="0"/>
              <a:t>          </a:t>
            </a:r>
            <a:r>
              <a:rPr lang="id-ID" sz="1200" dirty="0" smtClean="0"/>
              <a:t>memperkenalkan praktek                </a:t>
            </a:r>
          </a:p>
          <a:p>
            <a:pPr>
              <a:buNone/>
            </a:pPr>
            <a:r>
              <a:rPr lang="id-ID" sz="1200" dirty="0" smtClean="0"/>
              <a:t>      </a:t>
            </a:r>
            <a:r>
              <a:rPr lang="en-US" sz="1200" dirty="0" smtClean="0"/>
              <a:t>               </a:t>
            </a:r>
            <a:r>
              <a:rPr lang="id-ID" sz="1200" dirty="0" smtClean="0"/>
              <a:t>    kembali praktek 	</a:t>
            </a:r>
            <a:r>
              <a:rPr lang="en-US" sz="1200" dirty="0" smtClean="0"/>
              <a:t>                     </a:t>
            </a:r>
            <a:r>
              <a:rPr lang="id-ID" sz="1200" dirty="0" smtClean="0"/>
              <a:t>baru pada organisasi                            </a:t>
            </a:r>
            <a:r>
              <a:rPr lang="en-US" sz="1200" dirty="0" smtClean="0"/>
              <a:t>                </a:t>
            </a:r>
            <a:r>
              <a:rPr lang="id-ID" sz="1200" dirty="0" smtClean="0"/>
              <a:t>baru pada industri</a:t>
            </a:r>
          </a:p>
          <a:p>
            <a:pPr>
              <a:buNone/>
            </a:pPr>
            <a:r>
              <a:rPr lang="id-ID" sz="1200" dirty="0" smtClean="0"/>
              <a:t>   </a:t>
            </a:r>
            <a:r>
              <a:rPr lang="en-US" sz="1200" dirty="0" smtClean="0"/>
              <a:t>              </a:t>
            </a:r>
            <a:r>
              <a:rPr lang="id-ID" sz="1200" dirty="0" smtClean="0"/>
              <a:t>    yang telah dikenal</a:t>
            </a:r>
            <a:r>
              <a:rPr lang="en-US" sz="1200" dirty="0" smtClean="0"/>
              <a:t> </a:t>
            </a:r>
            <a:endParaRPr lang="id-ID" sz="1200" dirty="0" smtClean="0"/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r>
              <a:rPr lang="id-ID" sz="1200" dirty="0" smtClean="0"/>
              <a:t>Rendah                                                                                                                                                                                     </a:t>
            </a:r>
            <a:r>
              <a:rPr lang="en-US" sz="1200" dirty="0" smtClean="0"/>
              <a:t>          </a:t>
            </a:r>
            <a:r>
              <a:rPr lang="id-ID" sz="1200" dirty="0" smtClean="0"/>
              <a:t>Tinggi</a:t>
            </a:r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r>
              <a:rPr lang="id-ID" sz="1200" dirty="0" smtClean="0"/>
              <a:t>                                                        - Tingkat kompleksitas, biaya dan ketidakpastian</a:t>
            </a:r>
          </a:p>
          <a:p>
            <a:pPr>
              <a:buNone/>
            </a:pPr>
            <a:r>
              <a:rPr lang="id-ID" sz="1200" dirty="0" smtClean="0"/>
              <a:t>                                                        - Potensial untuk resistensi terhadap perubahan</a:t>
            </a:r>
          </a:p>
          <a:p>
            <a:endParaRPr lang="id-ID" sz="1200" dirty="0" smtClean="0"/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endParaRPr lang="id-ID" sz="1200" dirty="0" smtClean="0"/>
          </a:p>
          <a:p>
            <a:pPr>
              <a:buNone/>
            </a:pPr>
            <a:endParaRPr lang="id-ID" sz="1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71604" y="5357826"/>
            <a:ext cx="60722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1428728" y="535782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7500155" y="539037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Kekuatan Perubahan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d-ID" dirty="0" smtClean="0"/>
              <a:t>Organisasi bergerak melalui sejumlah perubahan, karena organisasi bertumbuh dan berkembang</a:t>
            </a:r>
          </a:p>
          <a:p>
            <a:pPr algn="just"/>
            <a:r>
              <a:rPr lang="id-ID" dirty="0" smtClean="0"/>
              <a:t>Perubahan tersebut mungkin terencana atau tidak terencana, dan</a:t>
            </a:r>
          </a:p>
          <a:p>
            <a:pPr algn="just"/>
            <a:r>
              <a:rPr lang="id-ID" dirty="0" smtClean="0"/>
              <a:t>Perubahan internal terjadi sebagai akibat kekuatan internal</a:t>
            </a:r>
            <a:endParaRPr lang="id-ID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28678"/>
          </a:xfrm>
        </p:spPr>
        <p:txBody>
          <a:bodyPr>
            <a:noAutofit/>
          </a:bodyPr>
          <a:lstStyle/>
          <a:p>
            <a:r>
              <a:rPr lang="id-ID" sz="3200" dirty="0" smtClean="0"/>
              <a:t>Model pertumbuhan organisasi dan perubahan</a:t>
            </a:r>
            <a:endParaRPr lang="id-ID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id-ID" sz="1100" dirty="0" smtClean="0"/>
          </a:p>
          <a:p>
            <a:pPr>
              <a:buNone/>
            </a:pPr>
            <a:endParaRPr lang="id-ID" sz="1100" dirty="0" smtClean="0"/>
          </a:p>
          <a:p>
            <a:pPr>
              <a:buNone/>
            </a:pPr>
            <a:endParaRPr lang="id-ID" sz="1100" dirty="0" smtClean="0"/>
          </a:p>
          <a:p>
            <a:pPr>
              <a:buNone/>
            </a:pPr>
            <a:r>
              <a:rPr lang="id-ID" sz="1100" dirty="0" smtClean="0"/>
              <a:t>Org size</a:t>
            </a:r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pPr>
              <a:buNone/>
            </a:pPr>
            <a:r>
              <a:rPr lang="id-ID" sz="1100" dirty="0" smtClean="0"/>
              <a:t>Small</a:t>
            </a:r>
          </a:p>
          <a:p>
            <a:pPr>
              <a:buNone/>
            </a:pPr>
            <a:r>
              <a:rPr lang="id-ID" sz="1100" dirty="0" smtClean="0"/>
              <a:t>                        Bir</a:t>
            </a:r>
            <a:r>
              <a:rPr lang="en-US" sz="1100" dirty="0" err="1" smtClean="0"/>
              <a:t>th</a:t>
            </a:r>
            <a:r>
              <a:rPr lang="id-ID" sz="1100" dirty="0" smtClean="0"/>
              <a:t>                            Growth  	                    Maturity                        Revival	                  Decline	</a:t>
            </a:r>
          </a:p>
          <a:p>
            <a:pPr>
              <a:buNone/>
            </a:pPr>
            <a:r>
              <a:rPr lang="id-ID" sz="1100" dirty="0" smtClean="0"/>
              <a:t>                        Phase                         Phase	                    Phase                              Phase                             Phase</a:t>
            </a:r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endParaRPr lang="id-ID" sz="1100" dirty="0" smtClean="0"/>
          </a:p>
          <a:p>
            <a:pPr>
              <a:buNone/>
            </a:pPr>
            <a:endParaRPr lang="id-ID" sz="11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7290" y="2500306"/>
          <a:ext cx="6426799" cy="3214710"/>
        </p:xfrm>
        <a:graphic>
          <a:graphicData uri="http://schemas.openxmlformats.org/drawingml/2006/table">
            <a:tbl>
              <a:tblPr/>
              <a:tblGrid>
                <a:gridCol w="6426799"/>
              </a:tblGrid>
              <a:tr h="3214710">
                <a:tc>
                  <a:txBody>
                    <a:bodyPr/>
                    <a:lstStyle/>
                    <a:p>
                      <a:r>
                        <a:rPr lang="id-ID" sz="1100" dirty="0" smtClean="0"/>
                        <a:t>                                                                                                                                                          </a:t>
                      </a:r>
                    </a:p>
                    <a:p>
                      <a:endParaRPr lang="id-ID" sz="1100" dirty="0" smtClean="0"/>
                    </a:p>
                    <a:p>
                      <a:r>
                        <a:rPr lang="id-ID" sz="1100" dirty="0" smtClean="0"/>
                        <a:t>                                                                                                                   Very large size</a:t>
                      </a:r>
                    </a:p>
                    <a:p>
                      <a:endParaRPr lang="id-ID" sz="1100" dirty="0" smtClean="0"/>
                    </a:p>
                    <a:p>
                      <a:endParaRPr lang="id-ID" sz="1100" dirty="0" smtClean="0"/>
                    </a:p>
                    <a:p>
                      <a:r>
                        <a:rPr lang="id-ID" sz="1100" dirty="0" smtClean="0"/>
                        <a:t>                                                                              Large size</a:t>
                      </a:r>
                    </a:p>
                    <a:p>
                      <a:endParaRPr lang="id-ID" sz="1100" dirty="0" smtClean="0"/>
                    </a:p>
                    <a:p>
                      <a:r>
                        <a:rPr lang="id-ID" sz="1100" dirty="0" smtClean="0"/>
                        <a:t>                                      Med. Size                                                                                                  Decreasing</a:t>
                      </a:r>
                      <a:r>
                        <a:rPr lang="id-ID" sz="1100" baseline="0" dirty="0" smtClean="0"/>
                        <a:t> size</a:t>
                      </a:r>
                      <a:endParaRPr lang="id-ID" sz="1100" dirty="0" smtClean="0"/>
                    </a:p>
                    <a:p>
                      <a:endParaRPr lang="id-ID" sz="1100" dirty="0" smtClean="0"/>
                    </a:p>
                    <a:p>
                      <a:endParaRPr lang="id-ID" sz="1100" dirty="0" smtClean="0"/>
                    </a:p>
                    <a:p>
                      <a:r>
                        <a:rPr lang="id-ID" sz="1100" dirty="0" smtClean="0"/>
                        <a:t>Small size                     </a:t>
                      </a:r>
                      <a:endParaRPr lang="id-ID" sz="11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 rot="5400000">
            <a:off x="1071538" y="4143380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372071" y="4114876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642512" y="4142586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928396" y="4142586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1371600" y="3078018"/>
            <a:ext cx="6467764" cy="2643909"/>
          </a:xfrm>
          <a:custGeom>
            <a:avLst/>
            <a:gdLst>
              <a:gd name="connsiteX0" fmla="*/ 0 w 6467764"/>
              <a:gd name="connsiteY0" fmla="*/ 2643909 h 2643909"/>
              <a:gd name="connsiteX1" fmla="*/ 3089564 w 6467764"/>
              <a:gd name="connsiteY1" fmla="*/ 773546 h 2643909"/>
              <a:gd name="connsiteX2" fmla="*/ 4530436 w 6467764"/>
              <a:gd name="connsiteY2" fmla="*/ 163946 h 2643909"/>
              <a:gd name="connsiteX3" fmla="*/ 5126182 w 6467764"/>
              <a:gd name="connsiteY3" fmla="*/ 108527 h 2643909"/>
              <a:gd name="connsiteX4" fmla="*/ 6262255 w 6467764"/>
              <a:gd name="connsiteY4" fmla="*/ 815109 h 2643909"/>
              <a:gd name="connsiteX5" fmla="*/ 6359236 w 6467764"/>
              <a:gd name="connsiteY5" fmla="*/ 828964 h 264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7764" h="2643909">
                <a:moveTo>
                  <a:pt x="0" y="2643909"/>
                </a:moveTo>
                <a:cubicBezTo>
                  <a:pt x="1167245" y="1915391"/>
                  <a:pt x="2334491" y="1186873"/>
                  <a:pt x="3089564" y="773546"/>
                </a:cubicBezTo>
                <a:cubicBezTo>
                  <a:pt x="3844637" y="360219"/>
                  <a:pt x="4191000" y="274782"/>
                  <a:pt x="4530436" y="163946"/>
                </a:cubicBezTo>
                <a:cubicBezTo>
                  <a:pt x="4869872" y="53110"/>
                  <a:pt x="4837545" y="0"/>
                  <a:pt x="5126182" y="108527"/>
                </a:cubicBezTo>
                <a:cubicBezTo>
                  <a:pt x="5414819" y="217054"/>
                  <a:pt x="6056746" y="695036"/>
                  <a:pt x="6262255" y="815109"/>
                </a:cubicBezTo>
                <a:cubicBezTo>
                  <a:pt x="6467764" y="935182"/>
                  <a:pt x="6338454" y="824346"/>
                  <a:pt x="6359236" y="8289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Mengapa perlu berubah?</a:t>
            </a:r>
            <a:endParaRPr lang="id-ID" dirty="0"/>
          </a:p>
        </p:txBody>
      </p:sp>
      <p:pic>
        <p:nvPicPr>
          <p:cNvPr id="4" name="Picture 5" descr="C:\Program Files\Common Files\Microsoft Shared\Clipart\cagcat50\pe01605_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5" y="3143248"/>
            <a:ext cx="3714776" cy="2747902"/>
          </a:xfrm>
        </p:spPr>
      </p:pic>
      <p:sp>
        <p:nvSpPr>
          <p:cNvPr id="6" name="Rectangle 5"/>
          <p:cNvSpPr/>
          <p:nvPr/>
        </p:nvSpPr>
        <p:spPr>
          <a:xfrm>
            <a:off x="4500562" y="3406692"/>
            <a:ext cx="41434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>
                <a:latin typeface="Calibri" pitchFamily="34" charset="0"/>
              </a:rPr>
              <a:t>Perubahan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organisasi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dapat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didorong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oleh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pengaruh</a:t>
            </a:r>
            <a:r>
              <a:rPr lang="en-US" sz="2000" dirty="0" smtClean="0">
                <a:latin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</a:rPr>
              <a:t>ditimbulkan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dari</a:t>
            </a:r>
            <a:r>
              <a:rPr lang="en-US" sz="2000" dirty="0" smtClean="0">
                <a:latin typeface="Calibri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000" dirty="0" err="1" smtClean="0">
                <a:solidFill>
                  <a:srgbClr val="3333FF"/>
                </a:solidFill>
                <a:latin typeface="Calibri" pitchFamily="34" charset="0"/>
              </a:rPr>
              <a:t>lingkungan</a:t>
            </a:r>
            <a:r>
              <a:rPr lang="en-US" sz="2000" dirty="0" smtClean="0">
                <a:solidFill>
                  <a:srgbClr val="3333FF"/>
                </a:solidFill>
                <a:latin typeface="Calibri" pitchFamily="34" charset="0"/>
              </a:rPr>
              <a:t> internal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dan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  <a:latin typeface="Calibri" pitchFamily="34" charset="0"/>
              </a:rPr>
              <a:t>eksternal</a:t>
            </a:r>
            <a:r>
              <a:rPr lang="en-US" sz="2000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  <a:latin typeface="Calibri" pitchFamily="34" charset="0"/>
              </a:rPr>
              <a:t>organisasi</a:t>
            </a:r>
            <a:r>
              <a:rPr lang="en-US" sz="2000" dirty="0" smtClean="0">
                <a:latin typeface="Calibri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2000" dirty="0" err="1" smtClean="0">
                <a:latin typeface="Calibri" pitchFamily="34" charset="0"/>
              </a:rPr>
              <a:t>Lingkungan</a:t>
            </a:r>
            <a:r>
              <a:rPr lang="en-US" sz="2000" dirty="0" smtClean="0">
                <a:latin typeface="Calibri" pitchFamily="34" charset="0"/>
              </a:rPr>
              <a:t> internal </a:t>
            </a:r>
            <a:r>
              <a:rPr lang="en-US" sz="2000" dirty="0" err="1" smtClean="0">
                <a:latin typeface="Calibri" pitchFamily="34" charset="0"/>
              </a:rPr>
              <a:t>mempengaruhi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organisasi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terhadap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cara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organisasi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melaksanakan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kegiatan-kegiatannya</a:t>
            </a:r>
            <a:r>
              <a:rPr lang="en-US" sz="2000" dirty="0" smtClean="0">
                <a:latin typeface="Calibri" pitchFamily="34" charset="0"/>
              </a:rPr>
              <a:t>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Tujuan Perubahan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Memperbaiki kemampuan organisasi untuk menyesuaikan diri dengan perubahan li</a:t>
            </a:r>
            <a:r>
              <a:rPr lang="en-US" smtClean="0"/>
              <a:t>n</a:t>
            </a:r>
            <a:r>
              <a:rPr lang="id-ID" smtClean="0"/>
              <a:t>gkungan</a:t>
            </a:r>
            <a:endParaRPr lang="id-ID" dirty="0" smtClean="0"/>
          </a:p>
          <a:p>
            <a:r>
              <a:rPr lang="id-ID" dirty="0" smtClean="0"/>
              <a:t>Mengelola karyawan yang resisten terhadap perubahan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Perubahan hanya dilakukan apabila diperlukan dan diperoleh keyakinan bahwa manfaatnya lebih besar dari biaya yang harus dikorbankan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929</TotalTime>
  <Words>1187</Words>
  <Application>Microsoft Office PowerPoint</Application>
  <PresentationFormat>On-screen Show (4:3)</PresentationFormat>
  <Paragraphs>180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MANAJEMEN PERUBAHAN</vt:lpstr>
      <vt:lpstr>Gambaran Umum  Manajemen Perubahan</vt:lpstr>
      <vt:lpstr>Apa itu Perubahan?</vt:lpstr>
      <vt:lpstr>Kreitner dan Kinicki (2001) mengelompokkan perubahan ke dalam 3 maca tipe:</vt:lpstr>
      <vt:lpstr>Tipe perubahan</vt:lpstr>
      <vt:lpstr>Kekuatan Perubahan</vt:lpstr>
      <vt:lpstr>Model pertumbuhan organisasi dan perubahan</vt:lpstr>
      <vt:lpstr>Mengapa perlu berubah?</vt:lpstr>
      <vt:lpstr>Tujuan Perubahan</vt:lpstr>
      <vt:lpstr>Apa itu perubahan organisasional?</vt:lpstr>
      <vt:lpstr>Apa yang dimaksud dengan manajemen perubahan?</vt:lpstr>
      <vt:lpstr>Defenisi manajemen perubahan (lanj.)</vt:lpstr>
      <vt:lpstr>Beberapa kegiatan yang terlibat dalam perubahan:</vt:lpstr>
      <vt:lpstr>Lanj.</vt:lpstr>
      <vt:lpstr>Unsur-unsur dalam proses perubahan(Clark, 1999)</vt:lpstr>
      <vt:lpstr>PENDEKATAN MANAJEMEN UNTUK PERUBAHAN ORGANISASI</vt:lpstr>
      <vt:lpstr>Tahap-Tahap  Manajemen Perubahan</vt:lpstr>
      <vt:lpstr>Tahap-Tahap  Manajemen Perubahan (lanj.)</vt:lpstr>
      <vt:lpstr>Penolakan terhadap perubahan dalam organisasi</vt:lpstr>
      <vt:lpstr>Resistensi organisasi</vt:lpstr>
      <vt:lpstr>Mengatasi Resistensi atas perubahaan</vt:lpstr>
      <vt:lpstr>PowerPoint Presentation</vt:lpstr>
      <vt:lpstr>Bagaimana mencapai perubahan terbaik disegenap organisasi?</vt:lpstr>
      <vt:lpstr>Kesimpulan</vt:lpstr>
      <vt:lpstr>Kasus: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PERUBAHAN</dc:title>
  <dc:creator>SONY</dc:creator>
  <cp:lastModifiedBy>asus</cp:lastModifiedBy>
  <cp:revision>65</cp:revision>
  <dcterms:created xsi:type="dcterms:W3CDTF">2012-03-05T06:23:01Z</dcterms:created>
  <dcterms:modified xsi:type="dcterms:W3CDTF">2019-09-25T00:19:51Z</dcterms:modified>
</cp:coreProperties>
</file>