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8" r:id="rId20"/>
    <p:sldId id="275" r:id="rId21"/>
    <p:sldId id="276" r:id="rId22"/>
    <p:sldId id="277" r:id="rId23"/>
    <p:sldId id="279" r:id="rId24"/>
    <p:sldId id="280" r:id="rId25"/>
    <p:sldId id="281" r:id="rId26"/>
    <p:sldId id="263" r:id="rId27"/>
    <p:sldId id="28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91997-D550-4537-ABA2-8DD837E8B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893A16-FAAC-4D51-8548-9540F24D58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7079B-B5E0-48DC-A7B7-88A5F56D1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9BA0-0152-4A8C-A6D8-814F8A6B43F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3AEA9-83A4-468E-8DCB-5D5E15730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C8D9F-042D-47A6-84AE-BF852E6DB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3CCE-9C4F-426E-A643-3CE0977A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7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45B04-25A3-4351-950F-02E237942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B0840-61FA-48F1-A397-1672C1FBC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9400D-3CFC-4F5A-851D-BA224165B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9BA0-0152-4A8C-A6D8-814F8A6B43F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0B747-128D-4141-A3B3-BDADBB72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DEB7E-0CD8-4854-8496-27CA93AC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3CCE-9C4F-426E-A643-3CE0977A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A336F1-EDCE-43A1-885B-92CA55E4BC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ECD827-17CE-4A26-BB88-CC6815FAB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585F4-69D2-40FA-BDED-17B41D74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9BA0-0152-4A8C-A6D8-814F8A6B43F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5FCB2-DDB4-49C0-8BA8-CC18531D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54F0C-E6A2-4174-8898-DAEDABBC7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3CCE-9C4F-426E-A643-3CE0977A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5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C150C-8E4B-443F-B976-729808591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59D2F-1969-4313-87A6-DC5FC9B1F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E0FF4-157E-4D5F-8431-737DAC900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9BA0-0152-4A8C-A6D8-814F8A6B43F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3808B-237C-4A09-BB23-E398384E4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0A7DD-8BEE-481B-9DFF-986151BE0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3CCE-9C4F-426E-A643-3CE0977A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53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F10D1-0A6E-4D35-A86F-8E0FA3333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0E4DDF-AA86-4FB6-A8B9-EF026BFED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8F381-A648-4709-828D-3E7DD4E0C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9BA0-0152-4A8C-A6D8-814F8A6B43F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6DD87-6C88-4FDE-BA7A-1C15AE6CE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57A2B-3A37-4783-875B-F5E14D42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3CCE-9C4F-426E-A643-3CE0977A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6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D7843-F1C2-480E-9E7E-0723694C1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1C8A8-DECD-427E-BC4B-64236594C5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AE13AA-2CCE-4C2E-BAC1-49F406ED8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746797-5DA8-4FCD-B032-A111D88A0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9BA0-0152-4A8C-A6D8-814F8A6B43F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442F6E-BEFD-4D1D-9332-14F65D472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B1ADB3-C7F1-4BD6-B798-2BAED1D0D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3CCE-9C4F-426E-A643-3CE0977A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4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C0E0D-5550-4A99-9247-43070A894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2A3DD-BA3E-4E1C-8392-6ACF2AE47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058C08-E4AB-477C-8B2A-6597EE808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771B2D-F6E5-471C-A3DF-B701207C00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F69EA6-4D4A-4962-A874-EFD1A9469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6D9069-CCDB-49E1-B94D-A8451A136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9BA0-0152-4A8C-A6D8-814F8A6B43F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7C39E2-A255-4248-89EE-794EB0C88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2D712B-4991-440D-B5CD-98088D69F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3CCE-9C4F-426E-A643-3CE0977A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8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33C44-C397-45CD-9328-CB382E4A4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E0887C-A924-40E2-A9D6-E73CAAFE0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9BA0-0152-4A8C-A6D8-814F8A6B43F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64F71D-BFA6-4865-A5F3-253B684FB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15137E-E468-40F6-9B91-DBF81F369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3CCE-9C4F-426E-A643-3CE0977A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8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BD31C9-2890-4997-ACBC-2773B3162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9BA0-0152-4A8C-A6D8-814F8A6B43F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11A4F0-6CD4-40ED-811B-5ECB193F5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D9D8E-90B0-4F3B-8F5A-D33745E7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3CCE-9C4F-426E-A643-3CE0977A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60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8AC41-D796-4D2C-8A4D-9AEE024EF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6D770-4D0E-48A4-B9AF-DF01C5C19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4F59E9-7342-4DEE-A51C-03D99E7ED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BF679-2A78-4B83-839F-76BB05FF6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9BA0-0152-4A8C-A6D8-814F8A6B43F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C200E-73BE-4D52-8913-557DD297E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EE8F96-C402-4BDB-A797-269A26E43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3CCE-9C4F-426E-A643-3CE0977A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6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B85D2-0B11-4023-8DC7-60C78AD88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728F00-3FEC-4542-B78C-7D2811C68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6FA037-3060-42C5-A49C-3C47CF2C9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D37A8-21F9-49AF-9343-5A94DE051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9BA0-0152-4A8C-A6D8-814F8A6B43F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A899B9-F121-4512-9463-E30428534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A3C90-BB17-4E44-AC8B-42857D279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3CCE-9C4F-426E-A643-3CE0977A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0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654AB9-093D-4C75-9819-0F4093242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B99FCF-494C-41B5-A634-5CD11DF18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16D5F-03FE-411B-BF02-67DF998211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B9BA0-0152-4A8C-A6D8-814F8A6B43FF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102DB-A130-4B9E-A696-3A02AFEE0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C82FC-950C-481B-9165-2CED261E44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83CCE-9C4F-426E-A643-3CE0977A1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36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s.go.id/subject/11/produk-domestik-bruto--lapangan-usaha-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7C80A-27CA-48A8-948C-C91E7E7CB3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527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en-US" dirty="0"/>
              <a:t>KONTRAK PERKULIAHAN</a:t>
            </a:r>
            <a:br>
              <a:rPr lang="en-US" dirty="0"/>
            </a:br>
            <a:r>
              <a:rPr lang="en-US" dirty="0"/>
              <a:t>PENGANTAR EKONOMI MAKRO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60248-F7E0-4846-A32C-94A3F8D0B1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05289"/>
            <a:ext cx="9144000" cy="335251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KRITERIA NILAI AKHIR</a:t>
            </a:r>
          </a:p>
          <a:p>
            <a:pPr marL="457200" indent="-457200">
              <a:buAutoNum type="arabicPeriod"/>
            </a:pPr>
            <a:r>
              <a:rPr lang="en-US" dirty="0"/>
              <a:t>RENCANA PEMBELAJARAN SEMESTER DAN SATUAN ACARA PERKULIAHAN</a:t>
            </a:r>
          </a:p>
          <a:p>
            <a:pPr marL="457200" indent="-457200">
              <a:buAutoNum type="arabicPeriod"/>
            </a:pPr>
            <a:r>
              <a:rPr lang="en-US" dirty="0"/>
              <a:t>ANGGOTA KELOMPOK TUGAS</a:t>
            </a:r>
          </a:p>
        </p:txBody>
      </p:sp>
    </p:spTree>
    <p:extLst>
      <p:ext uri="{BB962C8B-B14F-4D97-AF65-F5344CB8AC3E}">
        <p14:creationId xmlns:p14="http://schemas.microsoft.com/office/powerpoint/2010/main" val="2550343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0EBEC-EB64-4602-8C6D-327D426F6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53C86-91EF-4F74-BDF2-570E409CB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PDB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dan </a:t>
            </a:r>
            <a:r>
              <a:rPr lang="en-US" dirty="0" err="1"/>
              <a:t>jasa</a:t>
            </a:r>
            <a:endParaRPr lang="en-US" dirty="0"/>
          </a:p>
          <a:p>
            <a:r>
              <a:rPr lang="en-US" dirty="0"/>
              <a:t>Nilai </a:t>
            </a:r>
            <a:r>
              <a:rPr lang="en-US" dirty="0" err="1"/>
              <a:t>Barang</a:t>
            </a:r>
            <a:r>
              <a:rPr lang="en-US" dirty="0"/>
              <a:t> dan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akhir</a:t>
            </a:r>
            <a:endParaRPr lang="en-US" dirty="0"/>
          </a:p>
          <a:p>
            <a:r>
              <a:rPr lang="en-US" dirty="0" err="1"/>
              <a:t>Harga</a:t>
            </a:r>
            <a:r>
              <a:rPr lang="en-US" dirty="0"/>
              <a:t> pasar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output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pada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tersebut</a:t>
            </a:r>
            <a:endParaRPr lang="en-US" dirty="0"/>
          </a:p>
          <a:p>
            <a:r>
              <a:rPr lang="en-US" dirty="0"/>
              <a:t>PDB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memperhitungkan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factor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output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49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A72B2-5097-4799-AA87-3CDF5B2E1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nasional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2739D-DC78-4E0C-8194-8E2714B6D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/>
              <a:t> (Output </a:t>
            </a:r>
            <a:r>
              <a:rPr lang="en-US" dirty="0"/>
              <a:t>approach)</a:t>
            </a:r>
          </a:p>
          <a:p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(income approach)</a:t>
            </a:r>
          </a:p>
          <a:p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(expenditure approach)</a:t>
            </a:r>
          </a:p>
        </p:txBody>
      </p:sp>
    </p:spTree>
    <p:extLst>
      <p:ext uri="{BB962C8B-B14F-4D97-AF65-F5344CB8AC3E}">
        <p14:creationId xmlns:p14="http://schemas.microsoft.com/office/powerpoint/2010/main" val="3703711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DC0C3-A4CE-44EB-B077-F05EBDC26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Produksi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35428-861B-484D-8B03-A6181FDD0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Dalam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PDB </a:t>
            </a:r>
            <a:r>
              <a:rPr lang="en-US" dirty="0" err="1"/>
              <a:t>adalah</a:t>
            </a:r>
            <a:r>
              <a:rPr lang="en-US" dirty="0"/>
              <a:t> total </a:t>
            </a:r>
            <a:r>
              <a:rPr lang="en-US" dirty="0" err="1"/>
              <a:t>produksi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. Cara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sector </a:t>
            </a:r>
            <a:r>
              <a:rPr lang="en-US" dirty="0" err="1"/>
              <a:t>produksi</a:t>
            </a:r>
            <a:r>
              <a:rPr lang="en-US" dirty="0"/>
              <a:t> dan </a:t>
            </a:r>
            <a:r>
              <a:rPr lang="en-US" dirty="0" err="1"/>
              <a:t>jumlah</a:t>
            </a:r>
            <a:r>
              <a:rPr lang="en-US" dirty="0"/>
              <a:t> output </a:t>
            </a:r>
            <a:r>
              <a:rPr lang="en-US" dirty="0" err="1"/>
              <a:t>masing-masing</a:t>
            </a:r>
            <a:r>
              <a:rPr lang="en-US" dirty="0"/>
              <a:t> sector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output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.</a:t>
            </a:r>
          </a:p>
          <a:p>
            <a:r>
              <a:rPr lang="en-US" dirty="0" err="1"/>
              <a:t>Terdadapt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penghitungan</a:t>
            </a:r>
            <a:r>
              <a:rPr lang="en-US" dirty="0"/>
              <a:t> </a:t>
            </a:r>
            <a:r>
              <a:rPr lang="en-US" dirty="0" err="1"/>
              <a:t>ganda</a:t>
            </a:r>
            <a:r>
              <a:rPr lang="en-US" dirty="0"/>
              <a:t> (double accounting)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tambah</a:t>
            </a:r>
            <a:r>
              <a:rPr lang="en-US" dirty="0"/>
              <a:t> (value added)</a:t>
            </a:r>
          </a:p>
          <a:p>
            <a:pPr marL="0" indent="0">
              <a:buNone/>
            </a:pPr>
            <a:r>
              <a:rPr lang="en-US" dirty="0"/>
              <a:t>NT = NO-NI</a:t>
            </a:r>
          </a:p>
          <a:p>
            <a:pPr marL="0" indent="0">
              <a:buNone/>
            </a:pPr>
            <a:r>
              <a:rPr lang="en-US" sz="2000" dirty="0" err="1"/>
              <a:t>Keterangan</a:t>
            </a:r>
            <a:r>
              <a:rPr lang="en-US" sz="2000" dirty="0"/>
              <a:t> :</a:t>
            </a:r>
          </a:p>
          <a:p>
            <a:pPr marL="0" indent="0">
              <a:buNone/>
            </a:pPr>
            <a:r>
              <a:rPr lang="en-US" sz="1600" dirty="0"/>
              <a:t>NT = Nilai </a:t>
            </a:r>
            <a:r>
              <a:rPr lang="en-US" sz="1600" dirty="0" err="1"/>
              <a:t>Tambah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NO = Nilai Output</a:t>
            </a:r>
          </a:p>
          <a:p>
            <a:pPr marL="0" indent="0">
              <a:buNone/>
            </a:pPr>
            <a:r>
              <a:rPr lang="en-US" sz="1600" dirty="0"/>
              <a:t>NI = Nilai Input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E1278C2-B372-4657-A848-09D797BF0691}"/>
                  </a:ext>
                </a:extLst>
              </p:cNvPr>
              <p:cNvSpPr/>
              <p:nvPr/>
            </p:nvSpPr>
            <p:spPr>
              <a:xfrm>
                <a:off x="6096000" y="4239492"/>
                <a:ext cx="3075709" cy="117273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solidFill>
                      <a:schemeClr val="tx1"/>
                    </a:solidFill>
                  </a:rPr>
                  <a:t>PDB </a:t>
                </a:r>
                <a14:m>
                  <m:oMath xmlns:m="http://schemas.openxmlformats.org/officeDocument/2006/math">
                    <m:r>
                      <a:rPr lang="pt-BR" sz="3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pt-BR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𝑁𝑇</m:t>
                        </m:r>
                      </m:e>
                    </m:nary>
                  </m:oMath>
                </a14:m>
                <a:endParaRPr lang="en-US" sz="3200" dirty="0"/>
              </a:p>
              <a:p>
                <a:pPr algn="ctr"/>
                <a:endParaRPr lang="en-US" sz="32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E1278C2-B372-4657-A848-09D797BF06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239492"/>
                <a:ext cx="3075709" cy="1172730"/>
              </a:xfrm>
              <a:prstGeom prst="rect">
                <a:avLst/>
              </a:prstGeom>
              <a:blipFill>
                <a:blip r:embed="rId2"/>
                <a:stretch>
                  <a:fillRect l="-198" t="-15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87A01075-E347-4443-9F7C-7765AA13B210}"/>
              </a:ext>
            </a:extLst>
          </p:cNvPr>
          <p:cNvSpPr/>
          <p:nvPr/>
        </p:nvSpPr>
        <p:spPr>
          <a:xfrm>
            <a:off x="6220691" y="5029851"/>
            <a:ext cx="3588327" cy="764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i = </a:t>
            </a:r>
            <a:r>
              <a:rPr lang="en-US" dirty="0" err="1">
                <a:solidFill>
                  <a:schemeClr val="tx1"/>
                </a:solidFill>
              </a:rPr>
              <a:t>Sektor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Produksi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1,2,3, ….n</a:t>
            </a:r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42160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AC558-8D91-4C1E-832C-102B29DF9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perhitungan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651B971-011D-424F-92A9-C23C106CA3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18506"/>
              </p:ext>
            </p:extLst>
          </p:nvPr>
        </p:nvGraphicFramePr>
        <p:xfrm>
          <a:off x="1274618" y="2407516"/>
          <a:ext cx="6687694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264870106"/>
                    </a:ext>
                  </a:extLst>
                </a:gridCol>
                <a:gridCol w="1365568">
                  <a:extLst>
                    <a:ext uri="{9D8B030D-6E8A-4147-A177-3AD203B41FA5}">
                      <a16:colId xmlns:a16="http://schemas.microsoft.com/office/drawing/2014/main" val="225697454"/>
                    </a:ext>
                  </a:extLst>
                </a:gridCol>
                <a:gridCol w="1224280">
                  <a:extLst>
                    <a:ext uri="{9D8B030D-6E8A-4147-A177-3AD203B41FA5}">
                      <a16:colId xmlns:a16="http://schemas.microsoft.com/office/drawing/2014/main" val="3509786393"/>
                    </a:ext>
                  </a:extLst>
                </a:gridCol>
                <a:gridCol w="1468946">
                  <a:extLst>
                    <a:ext uri="{9D8B030D-6E8A-4147-A177-3AD203B41FA5}">
                      <a16:colId xmlns:a16="http://schemas.microsoft.com/office/drawing/2014/main" val="19886820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Sektor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produksi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Nilai output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Nilai 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Nilai </a:t>
                      </a:r>
                      <a:r>
                        <a:rPr lang="en-US" dirty="0" err="1"/>
                        <a:t>Tambah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705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1. PERTANIAN (KAPAS)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94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2. PABRIK BENANG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671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3. PABRIK TEKSTIL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834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4. INDUSTRI GARMEN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999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5. PERDAGANGAN (PAKAIAN)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5757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8884A46-66FA-4212-80C0-DBC216A1A0D9}"/>
              </a:ext>
            </a:extLst>
          </p:cNvPr>
          <p:cNvSpPr txBox="1"/>
          <p:nvPr/>
        </p:nvSpPr>
        <p:spPr>
          <a:xfrm>
            <a:off x="1274618" y="5223164"/>
            <a:ext cx="8667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Berapa</a:t>
            </a:r>
            <a:r>
              <a:rPr lang="en-US" sz="2800" dirty="0"/>
              <a:t> Nilai PDB </a:t>
            </a:r>
            <a:r>
              <a:rPr lang="en-US" sz="2800" dirty="0" err="1"/>
              <a:t>tahun</a:t>
            </a:r>
            <a:r>
              <a:rPr lang="en-US" sz="2800" dirty="0"/>
              <a:t> 2007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pendekatan</a:t>
            </a:r>
            <a:r>
              <a:rPr lang="en-US" sz="2800" dirty="0"/>
              <a:t> output?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D7CF1E-8D1E-40B7-B672-CA5BFD750396}"/>
              </a:ext>
            </a:extLst>
          </p:cNvPr>
          <p:cNvSpPr txBox="1"/>
          <p:nvPr/>
        </p:nvSpPr>
        <p:spPr>
          <a:xfrm>
            <a:off x="1371600" y="1995055"/>
            <a:ext cx="4302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 sector </a:t>
            </a:r>
            <a:r>
              <a:rPr lang="en-US" dirty="0" err="1"/>
              <a:t>pertanian</a:t>
            </a:r>
            <a:r>
              <a:rPr lang="en-US" dirty="0"/>
              <a:t> (</a:t>
            </a:r>
            <a:r>
              <a:rPr lang="en-US" dirty="0" err="1"/>
              <a:t>kapas</a:t>
            </a:r>
            <a:r>
              <a:rPr lang="en-US" dirty="0"/>
              <a:t>) </a:t>
            </a:r>
            <a:r>
              <a:rPr lang="en-US" dirty="0" err="1"/>
              <a:t>tahun</a:t>
            </a:r>
            <a:r>
              <a:rPr lang="en-US" dirty="0"/>
              <a:t> 2007</a:t>
            </a:r>
          </a:p>
        </p:txBody>
      </p:sp>
    </p:spTree>
    <p:extLst>
      <p:ext uri="{BB962C8B-B14F-4D97-AF65-F5344CB8AC3E}">
        <p14:creationId xmlns:p14="http://schemas.microsoft.com/office/powerpoint/2010/main" val="2271365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26CCFE26-6460-460F-9822-3207AA5D4449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949036" y="1030143"/>
                <a:ext cx="10515600" cy="1325563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/>
                  <a:t>PDB </a:t>
                </a:r>
                <a:r>
                  <a:rPr lang="en-US" baseline="-25000" dirty="0"/>
                  <a:t>2007   	</a:t>
                </a:r>
                <a:r>
                  <a:rPr lang="en-US" dirty="0"/>
                  <a:t>=  	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𝑁𝑇</m:t>
                        </m:r>
                      </m:e>
                    </m:nary>
                  </m:oMath>
                </a14:m>
                <a:br>
                  <a:rPr lang="en-US" dirty="0"/>
                </a:br>
                <a:r>
                  <a:rPr lang="en-US" dirty="0"/>
                  <a:t>		 	=   	NT </a:t>
                </a:r>
                <a:r>
                  <a:rPr lang="en-US" baseline="-25000" dirty="0"/>
                  <a:t>1 </a:t>
                </a:r>
                <a:r>
                  <a:rPr lang="en-US" dirty="0"/>
                  <a:t>+ NT</a:t>
                </a:r>
                <a:r>
                  <a:rPr lang="en-US" baseline="-25000" dirty="0"/>
                  <a:t>2</a:t>
                </a:r>
                <a:r>
                  <a:rPr lang="en-US" dirty="0"/>
                  <a:t> + NT</a:t>
                </a:r>
                <a:r>
                  <a:rPr lang="en-US" baseline="-25000" dirty="0"/>
                  <a:t>3</a:t>
                </a:r>
                <a:r>
                  <a:rPr lang="en-US" dirty="0"/>
                  <a:t> + NT</a:t>
                </a:r>
                <a:r>
                  <a:rPr lang="en-US" baseline="-25000" dirty="0"/>
                  <a:t>4</a:t>
                </a:r>
                <a:r>
                  <a:rPr lang="en-US" dirty="0"/>
                  <a:t> + NT</a:t>
                </a:r>
                <a:r>
                  <a:rPr lang="en-US" baseline="-25000" dirty="0"/>
                  <a:t>5</a:t>
                </a:r>
                <a:br>
                  <a:rPr lang="en-US" baseline="-25000" dirty="0"/>
                </a:br>
                <a:r>
                  <a:rPr lang="en-US" baseline="-25000" dirty="0"/>
                  <a:t>			=	300 + 100 +200+ 200</a:t>
                </a:r>
                <a:br>
                  <a:rPr lang="en-US" baseline="-25000" dirty="0"/>
                </a:br>
                <a:r>
                  <a:rPr lang="en-US" baseline="-25000" dirty="0"/>
                  <a:t>			=	1.000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26CCFE26-6460-460F-9822-3207AA5D44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949036" y="1030143"/>
                <a:ext cx="10515600" cy="1325563"/>
              </a:xfrm>
              <a:blipFill>
                <a:blip r:embed="rId2"/>
                <a:stretch>
                  <a:fillRect l="-2087" t="-41935" b="-47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8680067C-FD73-4466-B9C2-29E499DA6A7E}"/>
              </a:ext>
            </a:extLst>
          </p:cNvPr>
          <p:cNvSpPr txBox="1"/>
          <p:nvPr/>
        </p:nvSpPr>
        <p:spPr>
          <a:xfrm>
            <a:off x="1066800" y="4308764"/>
            <a:ext cx="8980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CATATAN  :</a:t>
            </a:r>
          </a:p>
          <a:p>
            <a:r>
              <a:rPr lang="en-US" dirty="0"/>
              <a:t>AKTIVITAS PRODUKSI YANG BAIK ADALAH AKTIVITAS YANG MENGHASILKAN NILAI TAMBAH &gt; 0</a:t>
            </a:r>
          </a:p>
        </p:txBody>
      </p:sp>
    </p:spTree>
    <p:extLst>
      <p:ext uri="{BB962C8B-B14F-4D97-AF65-F5344CB8AC3E}">
        <p14:creationId xmlns:p14="http://schemas.microsoft.com/office/powerpoint/2010/main" val="1284360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2D68D-C614-4B0F-B67F-2DFDBD307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PENDEKATAN PENDAPATAN (INCOME APPROACH)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0AEF9-70B0-43D1-90BE-CE8558DC3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memandang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output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total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ats</a:t>
            </a:r>
            <a:r>
              <a:rPr lang="en-US" dirty="0"/>
              <a:t> factor </a:t>
            </a:r>
            <a:r>
              <a:rPr lang="en-US" dirty="0" err="1"/>
              <a:t>produksi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yang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:</a:t>
            </a:r>
          </a:p>
          <a:p>
            <a:endParaRPr lang="en-US" dirty="0"/>
          </a:p>
          <a:p>
            <a:r>
              <a:rPr lang="en-US" dirty="0"/>
              <a:t>Q =  F (L, K, F, E)</a:t>
            </a:r>
          </a:p>
          <a:p>
            <a:pPr marL="0" indent="0">
              <a:buNone/>
            </a:pPr>
            <a:r>
              <a:rPr lang="en-US" dirty="0"/>
              <a:t>KETERANGAN : </a:t>
            </a:r>
          </a:p>
          <a:p>
            <a:pPr marL="0" indent="0">
              <a:buNone/>
            </a:pPr>
            <a:r>
              <a:rPr lang="en-US" dirty="0"/>
              <a:t>L = </a:t>
            </a:r>
            <a:r>
              <a:rPr lang="en-US" dirty="0" err="1"/>
              <a:t>Labour</a:t>
            </a:r>
            <a:r>
              <a:rPr lang="en-US" dirty="0"/>
              <a:t> (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K = Kapital ( </a:t>
            </a:r>
            <a:r>
              <a:rPr lang="en-US" dirty="0" err="1"/>
              <a:t>Barang</a:t>
            </a:r>
            <a:r>
              <a:rPr lang="en-US" dirty="0"/>
              <a:t> Modal)</a:t>
            </a:r>
          </a:p>
          <a:p>
            <a:pPr marL="0" indent="0">
              <a:buNone/>
            </a:pPr>
            <a:r>
              <a:rPr lang="en-US" dirty="0"/>
              <a:t>F = Financial / </a:t>
            </a:r>
            <a:r>
              <a:rPr lang="en-US" dirty="0" err="1"/>
              <a:t>Uang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 = </a:t>
            </a:r>
            <a:r>
              <a:rPr lang="en-US" dirty="0" err="1"/>
              <a:t>Enterpreneurship</a:t>
            </a:r>
            <a:r>
              <a:rPr lang="en-US" dirty="0"/>
              <a:t> /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kewirausahaan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Q = OUTPUT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810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A65D2-3E27-4A27-B1BD-2DC0EFAC7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364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/>
              <a:t>Q =  F (L, K, F, E)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D6FA912-733C-4697-AB07-A9865E684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PENDEKATAN PENDAPATAN (INCOME APPROACH)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DD0AAC-F9C3-46C6-B4AB-74729AC9A550}"/>
              </a:ext>
            </a:extLst>
          </p:cNvPr>
          <p:cNvSpPr/>
          <p:nvPr/>
        </p:nvSpPr>
        <p:spPr>
          <a:xfrm>
            <a:off x="4235077" y="2782724"/>
            <a:ext cx="838196" cy="4849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UPAH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F41E84-0B65-43F6-ABD5-D224B8BB7860}"/>
              </a:ext>
            </a:extLst>
          </p:cNvPr>
          <p:cNvSpPr/>
          <p:nvPr/>
        </p:nvSpPr>
        <p:spPr>
          <a:xfrm>
            <a:off x="4553731" y="3346200"/>
            <a:ext cx="1502637" cy="4849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SEWA/ RENT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A6B6B9-0D33-435A-85F1-CE6598433580}"/>
              </a:ext>
            </a:extLst>
          </p:cNvPr>
          <p:cNvSpPr/>
          <p:nvPr/>
        </p:nvSpPr>
        <p:spPr>
          <a:xfrm>
            <a:off x="5115812" y="3932269"/>
            <a:ext cx="2381995" cy="4849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BUNGA/ INTEREST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D2C99B-126B-4D91-9885-642326809D23}"/>
              </a:ext>
            </a:extLst>
          </p:cNvPr>
          <p:cNvSpPr/>
          <p:nvPr/>
        </p:nvSpPr>
        <p:spPr>
          <a:xfrm>
            <a:off x="5499486" y="4625196"/>
            <a:ext cx="3366655" cy="4849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KEUNTUNGAN /PROFIT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290B6DA-BFB5-4969-AE3A-DBF9AEE74CAA}"/>
              </a:ext>
            </a:extLst>
          </p:cNvPr>
          <p:cNvGrpSpPr/>
          <p:nvPr/>
        </p:nvGrpSpPr>
        <p:grpSpPr>
          <a:xfrm>
            <a:off x="2704151" y="2461469"/>
            <a:ext cx="1413163" cy="609474"/>
            <a:chOff x="1891723" y="2039189"/>
            <a:chExt cx="1413163" cy="609474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81321E5-789C-4DAB-A7AB-116E7439E207}"/>
                </a:ext>
              </a:extLst>
            </p:cNvPr>
            <p:cNvCxnSpPr/>
            <p:nvPr/>
          </p:nvCxnSpPr>
          <p:spPr>
            <a:xfrm>
              <a:off x="1898073" y="2039189"/>
              <a:ext cx="0" cy="60947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DE5D6445-F49D-4496-89F4-BAF64235C9F5}"/>
                </a:ext>
              </a:extLst>
            </p:cNvPr>
            <p:cNvCxnSpPr/>
            <p:nvPr/>
          </p:nvCxnSpPr>
          <p:spPr>
            <a:xfrm>
              <a:off x="1891723" y="2629613"/>
              <a:ext cx="141316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736D76A-E97C-42B9-B6A0-27BAAFB46A69}"/>
              </a:ext>
            </a:extLst>
          </p:cNvPr>
          <p:cNvGrpSpPr/>
          <p:nvPr/>
        </p:nvGrpSpPr>
        <p:grpSpPr>
          <a:xfrm>
            <a:off x="3072446" y="2474853"/>
            <a:ext cx="1413163" cy="1062552"/>
            <a:chOff x="1891723" y="2039189"/>
            <a:chExt cx="1413163" cy="609474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311D454-E49B-495E-BEF2-0D6628688C68}"/>
                </a:ext>
              </a:extLst>
            </p:cNvPr>
            <p:cNvCxnSpPr/>
            <p:nvPr/>
          </p:nvCxnSpPr>
          <p:spPr>
            <a:xfrm>
              <a:off x="1898073" y="2039189"/>
              <a:ext cx="0" cy="609474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D80BA450-F5A3-4638-8C46-0E1762F42182}"/>
                </a:ext>
              </a:extLst>
            </p:cNvPr>
            <p:cNvCxnSpPr/>
            <p:nvPr/>
          </p:nvCxnSpPr>
          <p:spPr>
            <a:xfrm>
              <a:off x="1891723" y="2636897"/>
              <a:ext cx="1413163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A27B87B-FBD7-4DB9-9695-BFDE0E260309}"/>
              </a:ext>
            </a:extLst>
          </p:cNvPr>
          <p:cNvGrpSpPr/>
          <p:nvPr/>
        </p:nvGrpSpPr>
        <p:grpSpPr>
          <a:xfrm>
            <a:off x="3629333" y="2474853"/>
            <a:ext cx="1413163" cy="1598012"/>
            <a:chOff x="1891723" y="2039189"/>
            <a:chExt cx="1413163" cy="60947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ADDB550-93BB-4257-9511-BA1CFB19F339}"/>
                </a:ext>
              </a:extLst>
            </p:cNvPr>
            <p:cNvCxnSpPr/>
            <p:nvPr/>
          </p:nvCxnSpPr>
          <p:spPr>
            <a:xfrm>
              <a:off x="1898073" y="2039189"/>
              <a:ext cx="0" cy="609474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C06F6378-A0A9-4D96-8C2B-7F3EEF4275DD}"/>
                </a:ext>
              </a:extLst>
            </p:cNvPr>
            <p:cNvCxnSpPr/>
            <p:nvPr/>
          </p:nvCxnSpPr>
          <p:spPr>
            <a:xfrm>
              <a:off x="1891723" y="2639319"/>
              <a:ext cx="1413163" cy="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5E4FE5D-C917-4EDA-A81C-C17B2DE39E70}"/>
              </a:ext>
            </a:extLst>
          </p:cNvPr>
          <p:cNvGrpSpPr/>
          <p:nvPr/>
        </p:nvGrpSpPr>
        <p:grpSpPr>
          <a:xfrm>
            <a:off x="4079973" y="2495132"/>
            <a:ext cx="1413163" cy="2372518"/>
            <a:chOff x="1891723" y="2039189"/>
            <a:chExt cx="1413163" cy="609474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CAA030E-1F8C-4782-9096-4B3D659E9650}"/>
                </a:ext>
              </a:extLst>
            </p:cNvPr>
            <p:cNvCxnSpPr/>
            <p:nvPr/>
          </p:nvCxnSpPr>
          <p:spPr>
            <a:xfrm>
              <a:off x="1898073" y="2039189"/>
              <a:ext cx="0" cy="609474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3260F70A-0592-4F1D-85E2-67B798D9D813}"/>
                </a:ext>
              </a:extLst>
            </p:cNvPr>
            <p:cNvCxnSpPr/>
            <p:nvPr/>
          </p:nvCxnSpPr>
          <p:spPr>
            <a:xfrm>
              <a:off x="1891723" y="2646227"/>
              <a:ext cx="1413163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5BDBDFF5-07FF-4BD7-BBB7-2891308568FA}"/>
              </a:ext>
            </a:extLst>
          </p:cNvPr>
          <p:cNvSpPr/>
          <p:nvPr/>
        </p:nvSpPr>
        <p:spPr>
          <a:xfrm>
            <a:off x="346181" y="5458074"/>
            <a:ext cx="5146955" cy="7785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PN =  w + </a:t>
            </a:r>
            <a:r>
              <a:rPr lang="en-US" sz="4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r>
              <a:rPr lang="en-US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+ r +  </a:t>
            </a:r>
            <a:r>
              <a:rPr lang="el-GR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</a:t>
            </a:r>
            <a:endParaRPr lang="en-US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7006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EC037-6D9C-475A-9E5D-9C3DE2964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70024" cy="1325563"/>
          </a:xfrm>
        </p:spPr>
        <p:txBody>
          <a:bodyPr/>
          <a:lstStyle/>
          <a:p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(</a:t>
            </a:r>
            <a:r>
              <a:rPr lang="en-US" i="1" dirty="0"/>
              <a:t>expenditure approach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B09A0-3439-448D-BAA4-3F1693CE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33881"/>
          </a:xfrm>
        </p:spPr>
        <p:txBody>
          <a:bodyPr/>
          <a:lstStyle/>
          <a:p>
            <a:r>
              <a:rPr lang="en-US" dirty="0"/>
              <a:t>Nilai PDB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total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agregat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Konsumsi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 (</a:t>
            </a:r>
            <a:r>
              <a:rPr lang="en-US" i="1" dirty="0"/>
              <a:t>household consumption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Konsumsi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(</a:t>
            </a:r>
            <a:r>
              <a:rPr lang="en-US" i="1" dirty="0"/>
              <a:t>government Consumption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Pembentukan</a:t>
            </a:r>
            <a:r>
              <a:rPr lang="en-US" dirty="0"/>
              <a:t> Modal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Domestik</a:t>
            </a:r>
            <a:r>
              <a:rPr lang="en-US" dirty="0"/>
              <a:t> </a:t>
            </a:r>
            <a:r>
              <a:rPr lang="en-US" dirty="0" err="1"/>
              <a:t>Bruto</a:t>
            </a:r>
            <a:r>
              <a:rPr lang="en-US" dirty="0"/>
              <a:t> (</a:t>
            </a:r>
            <a:r>
              <a:rPr lang="en-US" i="1" dirty="0"/>
              <a:t>Investment Expenditure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Ekspor</a:t>
            </a:r>
            <a:r>
              <a:rPr lang="en-US" dirty="0"/>
              <a:t> </a:t>
            </a:r>
            <a:r>
              <a:rPr lang="en-US" dirty="0" err="1"/>
              <a:t>Netto</a:t>
            </a:r>
            <a:r>
              <a:rPr lang="en-US" dirty="0"/>
              <a:t> (</a:t>
            </a:r>
            <a:r>
              <a:rPr lang="en-US" i="1" dirty="0"/>
              <a:t>net Export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73366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2ABEE-D7DA-4856-ABB6-05978C087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7617"/>
            <a:ext cx="10515600" cy="3567112"/>
          </a:xfrm>
        </p:spPr>
        <p:txBody>
          <a:bodyPr>
            <a:normAutofit fontScale="92500" lnSpcReduction="20000"/>
          </a:bodyPr>
          <a:lstStyle/>
          <a:p>
            <a:pPr marL="0" indent="1720850">
              <a:buNone/>
            </a:pPr>
            <a:r>
              <a:rPr lang="en-US" sz="4000" dirty="0"/>
              <a:t>PDB = C +  G + I + ( X- M 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PDB 	: </a:t>
            </a:r>
            <a:r>
              <a:rPr lang="en-US" b="1" dirty="0" err="1"/>
              <a:t>Produk</a:t>
            </a:r>
            <a:r>
              <a:rPr lang="en-US" b="1" dirty="0"/>
              <a:t> </a:t>
            </a:r>
            <a:r>
              <a:rPr lang="en-US" b="1" dirty="0" err="1"/>
              <a:t>Domestik</a:t>
            </a:r>
            <a:r>
              <a:rPr lang="en-US" b="1" dirty="0"/>
              <a:t> </a:t>
            </a:r>
            <a:r>
              <a:rPr lang="en-US" b="1" dirty="0" err="1"/>
              <a:t>Bruto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C	: </a:t>
            </a:r>
            <a:r>
              <a:rPr lang="en-US" b="1" dirty="0" err="1"/>
              <a:t>Konsumsi</a:t>
            </a:r>
            <a:r>
              <a:rPr lang="en-US" b="1" dirty="0"/>
              <a:t> / </a:t>
            </a:r>
            <a:r>
              <a:rPr lang="en-US" b="1" dirty="0" err="1"/>
              <a:t>Pengelauaran</a:t>
            </a:r>
            <a:r>
              <a:rPr lang="en-US" b="1" dirty="0"/>
              <a:t> </a:t>
            </a:r>
            <a:r>
              <a:rPr lang="en-US" b="1" dirty="0" err="1"/>
              <a:t>Rumah</a:t>
            </a:r>
            <a:r>
              <a:rPr lang="en-US" b="1" dirty="0"/>
              <a:t> </a:t>
            </a:r>
            <a:r>
              <a:rPr lang="en-US" b="1" dirty="0" err="1"/>
              <a:t>Tangga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G	: </a:t>
            </a:r>
            <a:r>
              <a:rPr lang="en-US" b="1" dirty="0" err="1"/>
              <a:t>Konsumsi</a:t>
            </a:r>
            <a:r>
              <a:rPr lang="en-US" b="1" dirty="0"/>
              <a:t> / </a:t>
            </a:r>
            <a:r>
              <a:rPr lang="en-US" b="1" dirty="0" err="1"/>
              <a:t>Pengeluaran</a:t>
            </a:r>
            <a:r>
              <a:rPr lang="en-US" b="1" dirty="0"/>
              <a:t> </a:t>
            </a:r>
            <a:r>
              <a:rPr lang="en-US" b="1" dirty="0" err="1"/>
              <a:t>Pemerintah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I	: </a:t>
            </a:r>
            <a:r>
              <a:rPr lang="en-US" b="1" dirty="0" err="1"/>
              <a:t>Investasi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X	: </a:t>
            </a:r>
            <a:r>
              <a:rPr lang="en-US" b="1" dirty="0" err="1"/>
              <a:t>Eksport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/>
              <a:t>M	: Import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665E024-35EA-46BB-B109-20F565BA9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078"/>
            <a:ext cx="11170024" cy="1006475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>
                    <a:lumMod val="65000"/>
                  </a:schemeClr>
                </a:solidFill>
              </a:rPr>
              <a:t>Pendekatan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bg1">
                    <a:lumMod val="65000"/>
                  </a:schemeClr>
                </a:solidFill>
              </a:rPr>
              <a:t>Pengeluaran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 (</a:t>
            </a:r>
            <a:r>
              <a:rPr lang="en-US" sz="3600" i="1" dirty="0">
                <a:solidFill>
                  <a:schemeClr val="bg1">
                    <a:lumMod val="65000"/>
                  </a:schemeClr>
                </a:solidFill>
              </a:rPr>
              <a:t>expenditure approach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89114E-BD1F-4A56-B7B4-94344F040D02}"/>
              </a:ext>
            </a:extLst>
          </p:cNvPr>
          <p:cNvSpPr txBox="1"/>
          <p:nvPr/>
        </p:nvSpPr>
        <p:spPr>
          <a:xfrm>
            <a:off x="838200" y="4745553"/>
            <a:ext cx="99642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Data </a:t>
            </a:r>
            <a:r>
              <a:rPr lang="en-US" sz="3200" dirty="0" err="1"/>
              <a:t>eksport</a:t>
            </a:r>
            <a:r>
              <a:rPr lang="en-US" sz="3200" dirty="0"/>
              <a:t> </a:t>
            </a:r>
            <a:r>
              <a:rPr lang="en-US" sz="3200" dirty="0" err="1"/>
              <a:t>bersih</a:t>
            </a:r>
            <a:r>
              <a:rPr lang="en-US" sz="3200" dirty="0"/>
              <a:t> </a:t>
            </a:r>
            <a:r>
              <a:rPr lang="en-US" sz="3200" dirty="0" err="1"/>
              <a:t>menunjukkan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perekonomian</a:t>
            </a:r>
            <a:r>
              <a:rPr lang="en-US" sz="3200" dirty="0"/>
              <a:t> Indonesia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perekonomian</a:t>
            </a:r>
            <a:r>
              <a:rPr lang="en-US" sz="3200" dirty="0"/>
              <a:t> Indonesia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perekonomian</a:t>
            </a:r>
            <a:r>
              <a:rPr lang="en-US" sz="3200" dirty="0"/>
              <a:t> </a:t>
            </a:r>
            <a:r>
              <a:rPr lang="en-US" sz="3200" dirty="0" err="1"/>
              <a:t>terbuka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7555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B8DE7-BA5D-4A81-9BF4-6DE1B74FD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Peretemuan</a:t>
            </a:r>
            <a:r>
              <a:rPr lang="en-US" dirty="0"/>
              <a:t> 2</a:t>
            </a:r>
            <a:br>
              <a:rPr lang="en-US" dirty="0"/>
            </a:br>
            <a:r>
              <a:rPr lang="en-US" dirty="0"/>
              <a:t>PENDAPATAN NASIONAL (</a:t>
            </a:r>
            <a:r>
              <a:rPr lang="en-US" dirty="0" err="1"/>
              <a:t>Bagian</a:t>
            </a:r>
            <a:r>
              <a:rPr lang="en-US" dirty="0"/>
              <a:t>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70CBC-A535-4B35-AB64-88FEFDB47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Dasar </a:t>
            </a:r>
            <a:r>
              <a:rPr lang="en-US" dirty="0" err="1"/>
              <a:t>Pendapatan</a:t>
            </a:r>
            <a:r>
              <a:rPr lang="en-US" dirty="0"/>
              <a:t> Nasional</a:t>
            </a:r>
          </a:p>
          <a:p>
            <a:r>
              <a:rPr lang="en-US" dirty="0"/>
              <a:t>PDB Nominal (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) VS PDB </a:t>
            </a:r>
            <a:r>
              <a:rPr lang="en-US" dirty="0" err="1"/>
              <a:t>Riil</a:t>
            </a:r>
            <a:r>
              <a:rPr lang="en-US" dirty="0"/>
              <a:t> (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Konstan</a:t>
            </a:r>
            <a:r>
              <a:rPr lang="en-US" dirty="0"/>
              <a:t>)</a:t>
            </a:r>
          </a:p>
          <a:p>
            <a:r>
              <a:rPr lang="en-US" dirty="0" err="1"/>
              <a:t>Fluktuasi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dan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resesi</a:t>
            </a:r>
            <a:r>
              <a:rPr lang="en-US" dirty="0"/>
              <a:t> &amp; </a:t>
            </a:r>
            <a:r>
              <a:rPr lang="en-US" dirty="0" err="1"/>
              <a:t>pemulihan</a:t>
            </a:r>
            <a:endParaRPr lang="en-US" dirty="0"/>
          </a:p>
          <a:p>
            <a:r>
              <a:rPr lang="en-US" dirty="0" err="1"/>
              <a:t>Manfaat</a:t>
            </a:r>
            <a:r>
              <a:rPr lang="en-US" dirty="0"/>
              <a:t> dan </a:t>
            </a:r>
            <a:r>
              <a:rPr lang="en-US" dirty="0" err="1"/>
              <a:t>keterbatasan</a:t>
            </a:r>
            <a:r>
              <a:rPr lang="en-US" dirty="0"/>
              <a:t> PDB</a:t>
            </a:r>
          </a:p>
        </p:txBody>
      </p:sp>
    </p:spTree>
    <p:extLst>
      <p:ext uri="{BB962C8B-B14F-4D97-AF65-F5344CB8AC3E}">
        <p14:creationId xmlns:p14="http://schemas.microsoft.com/office/powerpoint/2010/main" val="1271540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A6F44-CD45-4DE2-8771-95315F03C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KRITERIA NILAI AKHIR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63BA9-5E62-49F3-B128-AA3A68E6A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PENILAIAN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KETENTUAN NILAI AKHIR :</a:t>
            </a:r>
          </a:p>
          <a:p>
            <a:pPr marL="457200" lvl="1" indent="0">
              <a:buNone/>
            </a:pPr>
            <a:r>
              <a:rPr lang="en-US" dirty="0"/>
              <a:t>A : 80-100</a:t>
            </a:r>
          </a:p>
          <a:p>
            <a:pPr marL="457200" lvl="1" indent="0">
              <a:buNone/>
            </a:pPr>
            <a:r>
              <a:rPr lang="en-US" dirty="0"/>
              <a:t>B : 65-79</a:t>
            </a:r>
          </a:p>
          <a:p>
            <a:pPr marL="457200" lvl="1" indent="0">
              <a:buNone/>
            </a:pPr>
            <a:r>
              <a:rPr lang="en-US" dirty="0"/>
              <a:t>C : 55-64</a:t>
            </a:r>
          </a:p>
          <a:p>
            <a:pPr marL="457200" lvl="1" indent="0">
              <a:buNone/>
            </a:pPr>
            <a:r>
              <a:rPr lang="en-US" dirty="0"/>
              <a:t>D : 45-54</a:t>
            </a:r>
          </a:p>
          <a:p>
            <a:pPr marL="457200" lvl="1" indent="0">
              <a:buNone/>
            </a:pPr>
            <a:r>
              <a:rPr lang="en-US" dirty="0"/>
              <a:t>E : 0-44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4A92B5-F9E3-4E73-A6DA-2845EBC2E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692763"/>
              </p:ext>
            </p:extLst>
          </p:nvPr>
        </p:nvGraphicFramePr>
        <p:xfrm>
          <a:off x="4765963" y="1464989"/>
          <a:ext cx="7287491" cy="4676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9745">
                  <a:extLst>
                    <a:ext uri="{9D8B030D-6E8A-4147-A177-3AD203B41FA5}">
                      <a16:colId xmlns:a16="http://schemas.microsoft.com/office/drawing/2014/main" val="292439375"/>
                    </a:ext>
                  </a:extLst>
                </a:gridCol>
                <a:gridCol w="3127746">
                  <a:extLst>
                    <a:ext uri="{9D8B030D-6E8A-4147-A177-3AD203B41FA5}">
                      <a16:colId xmlns:a16="http://schemas.microsoft.com/office/drawing/2014/main" val="2048774582"/>
                    </a:ext>
                  </a:extLst>
                </a:gridCol>
              </a:tblGrid>
              <a:tr h="268970">
                <a:tc>
                  <a:txBody>
                    <a:bodyPr/>
                    <a:lstStyle/>
                    <a:p>
                      <a:r>
                        <a:rPr lang="en-US" dirty="0" err="1"/>
                        <a:t>jenis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PERSENTASE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44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TUGAS MANDIRI DAN KUIS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45754"/>
                  </a:ext>
                </a:extLst>
              </a:tr>
              <a:tr h="470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TUGAS KELOMPOK (TULISAN)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149704"/>
                  </a:ext>
                </a:extLst>
              </a:tr>
              <a:tr h="470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PRESENTASI PRIBADI DAN KELOMPOK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898702"/>
                  </a:ext>
                </a:extLst>
              </a:tr>
              <a:tr h="470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ETIKA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70253"/>
                  </a:ext>
                </a:extLst>
              </a:tr>
              <a:tr h="470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UJIAN TENGAH SEMESTER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046126"/>
                  </a:ext>
                </a:extLst>
              </a:tr>
              <a:tr h="470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UJIAN AKHIR SEMESTER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165298"/>
                  </a:ext>
                </a:extLst>
              </a:tr>
              <a:tr h="470698">
                <a:tc>
                  <a:txBody>
                    <a:bodyPr/>
                    <a:lstStyle/>
                    <a:p>
                      <a:r>
                        <a:rPr lang="en-US" dirty="0" err="1"/>
                        <a:t>Kehadiran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233611"/>
                  </a:ext>
                </a:extLst>
              </a:tr>
            </a:tbl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F7EBE63-84AA-434D-B8F4-D9507DED96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819399"/>
              </p:ext>
            </p:extLst>
          </p:nvPr>
        </p:nvGraphicFramePr>
        <p:xfrm>
          <a:off x="5481638" y="3232150"/>
          <a:ext cx="12287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Worksheet" r:id="rId3" imgW="1228873" imgH="390647" progId="Excel.Sheet.12">
                  <p:embed/>
                </p:oleObj>
              </mc:Choice>
              <mc:Fallback>
                <p:oleObj name="Worksheet" r:id="rId3" imgW="1228873" imgH="39064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1638" y="3232150"/>
                        <a:ext cx="122872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29735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B97A-3310-486B-9D09-139E05018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BEBERAPA PENGERTIAN DASAR TENTANG PERHITUNGAN AGREGAT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43B0B-80D3-4CA5-94D0-FBCC2E905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  <a:tabLst>
                <a:tab pos="1371600" algn="l"/>
              </a:tabLst>
            </a:pPr>
            <a:r>
              <a:rPr lang="en-US" dirty="0"/>
              <a:t>GDP (GROSS DOMESTIC PRODUCT)</a:t>
            </a:r>
          </a:p>
          <a:p>
            <a:pPr marL="457200" indent="0">
              <a:tabLst>
                <a:tab pos="806450" algn="l"/>
              </a:tabLst>
            </a:pPr>
            <a:r>
              <a:rPr lang="en-US" dirty="0"/>
              <a:t>	TIDAK MEMPERHATIKAN SIAPA PEMILIK FAKTOR PRODUKSI</a:t>
            </a:r>
          </a:p>
          <a:p>
            <a:pPr marL="457200" indent="0">
              <a:tabLst>
                <a:tab pos="806450" algn="l"/>
              </a:tabLst>
            </a:pPr>
            <a:r>
              <a:rPr lang="en-US" dirty="0"/>
              <a:t> 	PDB KURANG MEMBERIKAN GAMBARAN OUTPUT DOMESTIK SEBENARNYA</a:t>
            </a:r>
          </a:p>
          <a:p>
            <a:pPr marL="514350" indent="-514350">
              <a:buAutoNum type="arabicPeriod" startAt="2"/>
              <a:tabLst>
                <a:tab pos="1371600" algn="l"/>
              </a:tabLst>
            </a:pPr>
            <a:r>
              <a:rPr lang="en-US" dirty="0"/>
              <a:t>GNP (GROSS NATIONAL PRODUCT)</a:t>
            </a:r>
          </a:p>
          <a:p>
            <a:pPr marL="0" indent="0">
              <a:buNone/>
              <a:tabLst>
                <a:tab pos="1371600" algn="l"/>
              </a:tabLst>
            </a:pPr>
            <a:r>
              <a:rPr lang="en-US" dirty="0"/>
              <a:t>MENGGAMBARKAN NILAI PRODUKSI SEBUAH PEREKONOMIAN YANG DIMI</a:t>
            </a:r>
          </a:p>
          <a:p>
            <a:pPr marL="514350" indent="-514350">
              <a:buFont typeface="+mj-lt"/>
              <a:buAutoNum type="arabicPeriod"/>
              <a:tabLst>
                <a:tab pos="1371600" algn="l"/>
              </a:tabLst>
            </a:pPr>
            <a:r>
              <a:rPr lang="en-US" dirty="0"/>
              <a:t>NNP (NET NATIONAL PRODUCT)</a:t>
            </a:r>
          </a:p>
          <a:p>
            <a:pPr marL="514350" indent="-514350">
              <a:buFont typeface="+mj-lt"/>
              <a:buAutoNum type="arabicPeriod"/>
              <a:tabLst>
                <a:tab pos="1371600" algn="l"/>
              </a:tabLst>
            </a:pPr>
            <a:r>
              <a:rPr lang="en-US" dirty="0"/>
              <a:t>NI (NET INCOME)</a:t>
            </a:r>
          </a:p>
          <a:p>
            <a:pPr marL="514350" indent="-514350">
              <a:buFont typeface="+mj-lt"/>
              <a:buAutoNum type="arabicPeriod"/>
              <a:tabLst>
                <a:tab pos="1371600" algn="l"/>
              </a:tabLst>
            </a:pPr>
            <a:r>
              <a:rPr lang="en-US" dirty="0"/>
              <a:t>PI (PERSONAL INCOME)</a:t>
            </a:r>
          </a:p>
          <a:p>
            <a:pPr marL="514350" indent="-514350">
              <a:buFont typeface="+mj-lt"/>
              <a:buAutoNum type="arabicPeriod"/>
              <a:tabLst>
                <a:tab pos="1371600" algn="l"/>
              </a:tabLst>
            </a:pPr>
            <a:r>
              <a:rPr lang="en-US" dirty="0"/>
              <a:t>DPI ( DISPOSABLE PERSONAL INCOME)</a:t>
            </a:r>
          </a:p>
        </p:txBody>
      </p:sp>
    </p:spTree>
    <p:extLst>
      <p:ext uri="{BB962C8B-B14F-4D97-AF65-F5344CB8AC3E}">
        <p14:creationId xmlns:p14="http://schemas.microsoft.com/office/powerpoint/2010/main" val="29241384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C4D77-8724-4906-95C6-A4ACA9E8C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br>
              <a:rPr lang="en-US" dirty="0"/>
            </a:br>
            <a:r>
              <a:rPr lang="en-US" dirty="0" err="1"/>
              <a:t>pendapatan</a:t>
            </a:r>
            <a:r>
              <a:rPr lang="en-US" dirty="0"/>
              <a:t> non </a:t>
            </a:r>
            <a:r>
              <a:rPr lang="en-US" dirty="0" err="1"/>
              <a:t>ba;las</a:t>
            </a:r>
            <a:r>
              <a:rPr lang="en-US" dirty="0"/>
              <a:t> </a:t>
            </a:r>
            <a:r>
              <a:rPr lang="en-US" dirty="0" err="1"/>
              <a:t>jasa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61ED1-D674-4505-9D87-120F75B16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PDB</a:t>
            </a:r>
          </a:p>
          <a:p>
            <a:pPr marL="514350" indent="-514350">
              <a:buAutoNum type="arabicPeriod"/>
            </a:pPr>
            <a:r>
              <a:rPr lang="en-US" dirty="0"/>
              <a:t>PDB – PFLN+ PFDN = PNB</a:t>
            </a:r>
          </a:p>
          <a:p>
            <a:pPr marL="514350" indent="-514350">
              <a:buAutoNum type="arabicPeriod"/>
            </a:pPr>
            <a:r>
              <a:rPr lang="en-US" dirty="0"/>
              <a:t>GNP – DEPRESIASI = NNP </a:t>
            </a:r>
          </a:p>
          <a:p>
            <a:pPr marL="514350" indent="-514350">
              <a:buAutoNum type="arabicPeriod"/>
            </a:pPr>
            <a:r>
              <a:rPr lang="en-US" dirty="0"/>
              <a:t>NNP – PAJAK TIDAK LANGSUNG + SUBSIDI = NI</a:t>
            </a:r>
          </a:p>
          <a:p>
            <a:pPr marL="1546225" indent="-1546225">
              <a:buNone/>
              <a:tabLst>
                <a:tab pos="511175" algn="l"/>
              </a:tabLst>
            </a:pPr>
            <a:r>
              <a:rPr lang="en-US" dirty="0"/>
              <a:t>5.	PI      = NI – RETAIN EARNING – PEMBAYARAN ASURANSI SOSIAL +  PIGK + PNBJ</a:t>
            </a:r>
          </a:p>
        </p:txBody>
      </p:sp>
    </p:spTree>
    <p:extLst>
      <p:ext uri="{BB962C8B-B14F-4D97-AF65-F5344CB8AC3E}">
        <p14:creationId xmlns:p14="http://schemas.microsoft.com/office/powerpoint/2010/main" val="22152887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BA956-8826-439A-A735-A147B535C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Bagaiman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data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Indonesia??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7F5A8-3505-43FE-8E3C-543071E8A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https://www.bps.go.id/subject/11/produk-domestik-bruto--lapangan-usaha-.html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7421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5A817-1B54-416E-9094-72951F64E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PDB RIIL VS PDB NOMINAL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219AC7-5100-498B-A7A8-1E89C2B9E1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227" t="22411" r="46525" b="8667"/>
          <a:stretch/>
        </p:blipFill>
        <p:spPr>
          <a:xfrm>
            <a:off x="838200" y="1228571"/>
            <a:ext cx="4353791" cy="59723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162C72E-C1FB-477B-A1EB-9338C4EE7B4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961" t="24641" r="46563" b="8104"/>
          <a:stretch/>
        </p:blipFill>
        <p:spPr>
          <a:xfrm>
            <a:off x="6457950" y="1455661"/>
            <a:ext cx="4155714" cy="55181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6AB91DC-31C4-4A0D-B82F-410CBBAE948D}"/>
              </a:ext>
            </a:extLst>
          </p:cNvPr>
          <p:cNvSpPr/>
          <p:nvPr/>
        </p:nvSpPr>
        <p:spPr>
          <a:xfrm>
            <a:off x="665018" y="2715491"/>
            <a:ext cx="5223164" cy="4710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494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1A19-B42B-4835-BADB-CDAB9E5F8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CONTOH PERHITUNGAN PDB HARGA BERLAKU (NOMINAL) VS PDB REAL (KONSTAN)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18A0D-F181-43B9-95F0-3DE684022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6848"/>
          </a:xfrm>
        </p:spPr>
        <p:txBody>
          <a:bodyPr>
            <a:normAutofit fontScale="47500" lnSpcReduction="20000"/>
          </a:bodyPr>
          <a:lstStyle/>
          <a:p>
            <a:r>
              <a:rPr lang="en-US" sz="5900" dirty="0"/>
              <a:t>NILAI PDB SUATU PERIODE 2007 ADALAH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3800" dirty="0"/>
              <a:t>=  JUMLAH BARANG YANG DIPRODUKSI  TAHUN 2007   </a:t>
            </a:r>
            <a:r>
              <a:rPr lang="en-US" sz="7600" dirty="0"/>
              <a:t>X</a:t>
            </a:r>
            <a:r>
              <a:rPr lang="en-US" sz="3800" dirty="0"/>
              <a:t>  HARGA BARANG TAHUN 2007 </a:t>
            </a:r>
          </a:p>
          <a:p>
            <a:pPr marL="0" indent="0">
              <a:buNone/>
            </a:pPr>
            <a:r>
              <a:rPr lang="en-US" sz="3800" dirty="0"/>
              <a:t>UNTUK SEKTOR PERTANIAN</a:t>
            </a:r>
          </a:p>
          <a:p>
            <a:pPr marL="0" indent="0">
              <a:buNone/>
            </a:pPr>
            <a:r>
              <a:rPr lang="en-US" sz="3800" dirty="0"/>
              <a:t> JUMLAH TANDAN BUAH SAWIT PRODUKSI TAHUN 2007 ADALAH 20 TON</a:t>
            </a:r>
          </a:p>
          <a:p>
            <a:pPr marL="0" indent="0">
              <a:buNone/>
            </a:pPr>
            <a:r>
              <a:rPr lang="en-US" sz="3800" dirty="0"/>
              <a:t>HARGA 1 KG TANDAN BUAH SAWIT : </a:t>
            </a:r>
            <a:r>
              <a:rPr lang="en-US" sz="3800" dirty="0" err="1"/>
              <a:t>Rp</a:t>
            </a:r>
            <a:r>
              <a:rPr lang="en-US" sz="3800" dirty="0"/>
              <a:t>. 1.500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PDB TBS TAHUN 2007 ADALAH </a:t>
            </a:r>
          </a:p>
          <a:p>
            <a:pPr marL="0" indent="0">
              <a:buNone/>
            </a:pPr>
            <a:r>
              <a:rPr lang="en-US" sz="3800" dirty="0"/>
              <a:t>= (20 X 1000 Kg) x </a:t>
            </a:r>
            <a:r>
              <a:rPr lang="en-US" sz="3800" dirty="0" err="1"/>
              <a:t>Rp</a:t>
            </a:r>
            <a:r>
              <a:rPr lang="en-US" sz="3800" dirty="0"/>
              <a:t>. 1.500</a:t>
            </a:r>
          </a:p>
          <a:p>
            <a:pPr marL="0" indent="0">
              <a:buNone/>
            </a:pPr>
            <a:r>
              <a:rPr lang="en-US" sz="3800" dirty="0"/>
              <a:t>= </a:t>
            </a:r>
            <a:r>
              <a:rPr lang="en-US" sz="3800" dirty="0" err="1"/>
              <a:t>Rp</a:t>
            </a:r>
            <a:r>
              <a:rPr lang="en-US" sz="3800" dirty="0"/>
              <a:t>. 30.000.000,-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Pada </a:t>
            </a:r>
            <a:r>
              <a:rPr lang="en-US" sz="3800" dirty="0" err="1"/>
              <a:t>tahun</a:t>
            </a:r>
            <a:r>
              <a:rPr lang="en-US" sz="3800" dirty="0"/>
              <a:t> 2008</a:t>
            </a:r>
          </a:p>
          <a:p>
            <a:pPr marL="0" indent="0">
              <a:buNone/>
            </a:pPr>
            <a:r>
              <a:rPr lang="en-US" sz="3800" dirty="0"/>
              <a:t>JUMLAH TANDAN BUAH SAWIT = 15 TON</a:t>
            </a:r>
          </a:p>
          <a:p>
            <a:pPr marL="0" indent="0">
              <a:buNone/>
            </a:pPr>
            <a:r>
              <a:rPr lang="en-US" sz="3800" dirty="0"/>
              <a:t>HARGA TANDAN BUAH SAWIT = 2.200</a:t>
            </a:r>
          </a:p>
          <a:p>
            <a:pPr marL="0" indent="0">
              <a:buNone/>
            </a:pPr>
            <a:r>
              <a:rPr lang="en-US" sz="3800" dirty="0"/>
              <a:t>PDB 2008 ADALAH 33.000.000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1DE9129-26B8-4FC4-83B0-A958933851B3}"/>
              </a:ext>
            </a:extLst>
          </p:cNvPr>
          <p:cNvSpPr/>
          <p:nvPr/>
        </p:nvSpPr>
        <p:spPr>
          <a:xfrm>
            <a:off x="2369127" y="6068291"/>
            <a:ext cx="1814946" cy="623454"/>
          </a:xfrm>
          <a:prstGeom prst="ellipse">
            <a:avLst/>
          </a:prstGeom>
          <a:noFill/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84DA46C-9F38-41E2-B0A1-15BE94A3FB30}"/>
              </a:ext>
            </a:extLst>
          </p:cNvPr>
          <p:cNvSpPr/>
          <p:nvPr/>
        </p:nvSpPr>
        <p:spPr>
          <a:xfrm>
            <a:off x="838200" y="4516582"/>
            <a:ext cx="1814946" cy="623454"/>
          </a:xfrm>
          <a:prstGeom prst="ellipse">
            <a:avLst/>
          </a:prstGeom>
          <a:noFill/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EC90BF-9A37-469D-AEC3-2DFCDC539185}"/>
              </a:ext>
            </a:extLst>
          </p:cNvPr>
          <p:cNvSpPr/>
          <p:nvPr/>
        </p:nvSpPr>
        <p:spPr>
          <a:xfrm>
            <a:off x="6677891" y="3588327"/>
            <a:ext cx="4675909" cy="2161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US" dirty="0"/>
              <a:t>PDB HASIL PERHITUNGAN TERSEBUT DINAMAKAN PDB HARGA BERLAKU (NOMINAL)</a:t>
            </a:r>
          </a:p>
          <a:p>
            <a:pPr marL="342900" indent="-342900" algn="ctr">
              <a:buAutoNum type="arabicPeriod"/>
            </a:pPr>
            <a:r>
              <a:rPr lang="en-US" dirty="0"/>
              <a:t>APAKAH DAPAT DINYATAKAN BAHWA TELAH TERJADI PERTUMBUHAN OUTPUT SEBESAR 3 JUTA RUPIAH?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35354C-5517-47AD-82AD-1608C356608F}"/>
              </a:ext>
            </a:extLst>
          </p:cNvPr>
          <p:cNvSpPr/>
          <p:nvPr/>
        </p:nvSpPr>
        <p:spPr>
          <a:xfrm>
            <a:off x="3726873" y="5375564"/>
            <a:ext cx="1399309" cy="6234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8B5B2D-5621-445F-B4D1-78AE2D48A658}"/>
              </a:ext>
            </a:extLst>
          </p:cNvPr>
          <p:cNvSpPr/>
          <p:nvPr/>
        </p:nvSpPr>
        <p:spPr>
          <a:xfrm>
            <a:off x="6677891" y="2842203"/>
            <a:ext cx="1399309" cy="6234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63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200DE-BD7A-4169-87B1-1E88D7232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PDB RIIL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1B989-F260-4B30-93DB-344F0FA75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45982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DENGAN MENGHILANGKAN PENGARUH KENAIKAN HARGA (INFLASI) DENGAN ACUAN ADALAH HARGA TAHUN 2007, MAKA DIHASILKAN </a:t>
            </a:r>
          </a:p>
          <a:p>
            <a:pPr marL="0" indent="0">
              <a:buNone/>
            </a:pPr>
            <a:r>
              <a:rPr lang="en-US" dirty="0"/>
              <a:t>PDB 2008 = 15 TON  X 1500 = 22.500.000</a:t>
            </a:r>
          </a:p>
          <a:p>
            <a:pPr marL="0" indent="0">
              <a:buNone/>
            </a:pPr>
            <a:r>
              <a:rPr lang="en-US" dirty="0"/>
              <a:t>PDB 2007 = 30.000.000 MERUPAKAN ACUAN DALAM PENENTUAN PDB 2008</a:t>
            </a:r>
          </a:p>
          <a:p>
            <a:pPr marL="0" indent="0">
              <a:buNone/>
            </a:pPr>
            <a:endParaRPr lang="en-US" dirty="0"/>
          </a:p>
          <a:p>
            <a:pPr marL="2063750" indent="-2063750">
              <a:buNone/>
            </a:pPr>
            <a:r>
              <a:rPr lang="en-US" dirty="0"/>
              <a:t>PDB RIIL 	= PDB NOMINAL / DEFLATOR</a:t>
            </a:r>
          </a:p>
          <a:p>
            <a:pPr marL="2063750" indent="-2063750">
              <a:buNone/>
            </a:pPr>
            <a:r>
              <a:rPr lang="en-US" dirty="0"/>
              <a:t>	= </a:t>
            </a:r>
            <a:r>
              <a:rPr lang="en-US" sz="2400" dirty="0"/>
              <a:t>PDB NOMINAL / [(HARGA TAHUN 2008-HARGA TAHUN 2007)  X 100%]</a:t>
            </a:r>
          </a:p>
          <a:p>
            <a:pPr marL="2063750" indent="-2063750">
              <a:buNone/>
            </a:pPr>
            <a:r>
              <a:rPr lang="en-US" sz="2400" dirty="0"/>
              <a:t>	= </a:t>
            </a:r>
            <a:r>
              <a:rPr lang="en-US" sz="2400"/>
              <a:t>33.000.000/ (2.200-2.000)X 100%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77929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37379-C463-4619-B0BC-8E4D8311B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PENDAPATAN NASIONAL SEBAGAI INDIKATOR EKONOMI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1AF12-23F3-486D-ABB9-3B7B9B3E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PDB </a:t>
            </a:r>
            <a:r>
              <a:rPr lang="en-US" dirty="0" err="1"/>
              <a:t>riil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indicator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negara</a:t>
            </a:r>
          </a:p>
          <a:p>
            <a:pPr marL="0" indent="0">
              <a:buNone/>
            </a:pP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negara </a:t>
            </a:r>
            <a:r>
              <a:rPr lang="en-US" dirty="0" err="1"/>
              <a:t>memiliki</a:t>
            </a:r>
            <a:r>
              <a:rPr lang="en-US" dirty="0"/>
              <a:t> PDB </a:t>
            </a:r>
            <a:r>
              <a:rPr lang="en-US" dirty="0" err="1"/>
              <a:t>riil</a:t>
            </a:r>
            <a:r>
              <a:rPr lang="en-US" dirty="0"/>
              <a:t> yang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menandakan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negara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dan indicator PDB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ekonomi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Pada </a:t>
            </a:r>
            <a:r>
              <a:rPr lang="en-US" dirty="0" err="1"/>
              <a:t>sisi</a:t>
            </a:r>
            <a:r>
              <a:rPr lang="en-US" dirty="0"/>
              <a:t> lain, PDB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sepenuhnya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kemakmuran</a:t>
            </a:r>
            <a:r>
              <a:rPr lang="en-US" dirty="0"/>
              <a:t>,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kesejahteraan</a:t>
            </a:r>
            <a:r>
              <a:rPr lang="en-US" dirty="0"/>
              <a:t> dan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produktifitas</a:t>
            </a:r>
            <a:r>
              <a:rPr lang="en-US" dirty="0"/>
              <a:t> </a:t>
            </a:r>
            <a:r>
              <a:rPr lang="en-US" dirty="0" err="1"/>
              <a:t>penduduk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negara</a:t>
            </a:r>
          </a:p>
        </p:txBody>
      </p:sp>
    </p:spTree>
    <p:extLst>
      <p:ext uri="{BB962C8B-B14F-4D97-AF65-F5344CB8AC3E}">
        <p14:creationId xmlns:p14="http://schemas.microsoft.com/office/powerpoint/2010/main" val="42897955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CD809-A498-46B6-B6A0-823743D31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 indicator PDB </a:t>
            </a:r>
            <a:r>
              <a:rPr lang="en-US" dirty="0" err="1"/>
              <a:t>riil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5F2B7-39B9-403E-A8FD-4390F4C60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PDB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pendapatan</a:t>
            </a:r>
            <a:endParaRPr lang="en-US" dirty="0"/>
          </a:p>
          <a:p>
            <a:r>
              <a:rPr lang="en-US" dirty="0"/>
              <a:t>PDB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output yang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kebahagiaan</a:t>
            </a:r>
            <a:r>
              <a:rPr lang="en-US" dirty="0"/>
              <a:t> dan </a:t>
            </a:r>
            <a:r>
              <a:rPr lang="en-US" dirty="0" err="1"/>
              <a:t>ketenangan</a:t>
            </a:r>
            <a:r>
              <a:rPr lang="en-US" dirty="0"/>
              <a:t> </a:t>
            </a:r>
            <a:r>
              <a:rPr lang="en-US" dirty="0" err="1"/>
              <a:t>batin</a:t>
            </a:r>
            <a:endParaRPr lang="en-US" dirty="0"/>
          </a:p>
          <a:p>
            <a:r>
              <a:rPr lang="en-US" dirty="0"/>
              <a:t>PDB </a:t>
            </a:r>
            <a:r>
              <a:rPr lang="en-US" dirty="0" err="1"/>
              <a:t>riil</a:t>
            </a:r>
            <a:r>
              <a:rPr lang="en-US" dirty="0"/>
              <a:t> </a:t>
            </a:r>
            <a:r>
              <a:rPr lang="en-US" dirty="0" err="1"/>
              <a:t>perkapita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PDB </a:t>
            </a:r>
            <a:r>
              <a:rPr lang="en-US" dirty="0" err="1"/>
              <a:t>riil</a:t>
            </a:r>
            <a:r>
              <a:rPr lang="en-US" dirty="0"/>
              <a:t> di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penduduk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sepenuhnya</a:t>
            </a:r>
            <a:r>
              <a:rPr lang="en-US" dirty="0"/>
              <a:t> </a:t>
            </a:r>
            <a:r>
              <a:rPr lang="en-US" dirty="0" err="1"/>
              <a:t>memperlihatkan</a:t>
            </a:r>
            <a:r>
              <a:rPr lang="en-US" dirty="0"/>
              <a:t> </a:t>
            </a:r>
            <a:r>
              <a:rPr lang="en-US" dirty="0" err="1"/>
              <a:t>produktivitas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factor </a:t>
            </a:r>
            <a:r>
              <a:rPr lang="en-US" dirty="0" err="1"/>
              <a:t>acuan</a:t>
            </a:r>
            <a:endParaRPr lang="en-US" dirty="0"/>
          </a:p>
          <a:p>
            <a:pPr lvl="1"/>
            <a:r>
              <a:rPr lang="en-US" dirty="0" err="1"/>
              <a:t>Jumlah</a:t>
            </a:r>
            <a:r>
              <a:rPr lang="en-US" dirty="0"/>
              <a:t> dan </a:t>
            </a:r>
            <a:r>
              <a:rPr lang="en-US" dirty="0" err="1"/>
              <a:t>komposisi</a:t>
            </a:r>
            <a:r>
              <a:rPr lang="en-US" dirty="0"/>
              <a:t> </a:t>
            </a:r>
            <a:r>
              <a:rPr lang="en-US" dirty="0" err="1"/>
              <a:t>penduduk</a:t>
            </a:r>
            <a:r>
              <a:rPr lang="en-US" dirty="0"/>
              <a:t> (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produktif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dan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/>
              <a:t>kerja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44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A934F-2DF9-449D-B7C5-323F08FC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BEBERAPA HAL DALAM PEMBUATAN TUGAS DAN UJIAN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2EB9F-7D75-4CD6-86B4-068929D1B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TUGAS</a:t>
            </a:r>
          </a:p>
          <a:p>
            <a:pPr lvl="1"/>
            <a:r>
              <a:rPr lang="en-US" dirty="0"/>
              <a:t>TUGAS (PRIBADI DAN KELOMPOK) DILARANG KERAS UNTUK PENJIPLAKAN/ COPY PASTE,</a:t>
            </a:r>
          </a:p>
          <a:p>
            <a:pPr lvl="1"/>
            <a:r>
              <a:rPr lang="en-US" dirty="0"/>
              <a:t>APABILA HAL DI ATAS TERJADI AKAN DILAKUKAN UJI ISI DARI TUGAS BILA DIPERLUKAN</a:t>
            </a:r>
          </a:p>
          <a:p>
            <a:pPr lvl="1"/>
            <a:r>
              <a:rPr lang="en-US" dirty="0"/>
              <a:t>APABILA TIDAK DAPAT MEMBUKTIKAN HASIL PEKERJAAN SENDIRI, NILAI ADALAH NOL (0)</a:t>
            </a:r>
          </a:p>
          <a:p>
            <a:pPr marL="514350" indent="-514350">
              <a:buAutoNum type="arabicPeriod"/>
            </a:pPr>
            <a:r>
              <a:rPr lang="en-US" dirty="0"/>
              <a:t>PENILAIAN UJIAN</a:t>
            </a:r>
          </a:p>
          <a:p>
            <a:pPr marL="971550" lvl="1" indent="-514350">
              <a:buAutoNum type="arabicPeriod"/>
            </a:pPr>
            <a:r>
              <a:rPr lang="en-US" dirty="0"/>
              <a:t>UJIAN BERSIFAT CLOSED BOOK (TANPA CATATAN, BUKU, ANDROID)</a:t>
            </a:r>
          </a:p>
          <a:p>
            <a:pPr marL="971550" lvl="1" indent="-514350">
              <a:buAutoNum type="arabicPeriod"/>
            </a:pPr>
            <a:r>
              <a:rPr lang="en-US" dirty="0"/>
              <a:t>UJIAN TENGAH SEMESTER AKAN DIMULAI PADA ANGKA 50 DENGAN KETENTUAN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400" dirty="0"/>
              <a:t>APABILA MENDAPAT 1 PERINGATAN NILAI AKAN DIKURANGI 15 POIN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400" dirty="0"/>
              <a:t>APABILA MENDAPAT 2 PERINGATAN, KERTAS UJIAN AKAN DITARIK DAN DIANGGAP SELESAI DALAM PELAKSANAAN UJIAN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400" dirty="0"/>
              <a:t>TIDAK TERDAPAT KOMPENSASI NILAI SEBAGAI HASIL PENULISAN JAWABAN YANG TIDAK BENAR</a:t>
            </a:r>
          </a:p>
          <a:p>
            <a:pPr marL="1884363" lvl="6" indent="-1482725">
              <a:buNone/>
              <a:tabLst>
                <a:tab pos="969963" algn="l"/>
              </a:tabLst>
            </a:pPr>
            <a:r>
              <a:rPr lang="en-US" sz="2400" dirty="0"/>
              <a:t>3. 	NILAI UJIAN SEMESTER ADALAH KOMBINASI DARI</a:t>
            </a:r>
          </a:p>
          <a:p>
            <a:pPr marL="1149350" lvl="6" indent="-290513">
              <a:buFont typeface="Wingdings" panose="05000000000000000000" pitchFamily="2" charset="2"/>
              <a:buChar char="§"/>
            </a:pPr>
            <a:r>
              <a:rPr lang="en-US" sz="2400" dirty="0"/>
              <a:t>UJIAN PADA PERTEMUAN 15 (65%) (KETENTUAN PENILAIAN SAMA DENGAN POIN 2)</a:t>
            </a:r>
          </a:p>
          <a:p>
            <a:pPr marL="1149350" lvl="6" indent="-290513">
              <a:buFont typeface="Wingdings" panose="05000000000000000000" pitchFamily="2" charset="2"/>
              <a:buChar char="§"/>
            </a:pPr>
            <a:r>
              <a:rPr lang="en-US" sz="2400" dirty="0"/>
              <a:t>UJIAN AKHIR SEMESTER (SESUAI JADWAL KAMPUS) (35%)</a:t>
            </a:r>
          </a:p>
        </p:txBody>
      </p:sp>
    </p:spTree>
    <p:extLst>
      <p:ext uri="{BB962C8B-B14F-4D97-AF65-F5344CB8AC3E}">
        <p14:creationId xmlns:p14="http://schemas.microsoft.com/office/powerpoint/2010/main" val="1665453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F5526-53B0-4FD0-A689-1C69C1117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RENCANA PERKULIAHAN SEMESTER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DD8F6-5E90-4DDD-8398-748105ABF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54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FF32D-300C-4148-B23E-AB3465DE9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MAKRO EKONONOMI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AD4E-85E0-46B8-93E8-2603E3D8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PENDAHULUAN</a:t>
            </a:r>
          </a:p>
          <a:p>
            <a:pPr marL="0" indent="0">
              <a:buNone/>
            </a:pPr>
            <a:r>
              <a:rPr lang="en-US" dirty="0"/>
              <a:t>MASALAH POKOK EKONOMI</a:t>
            </a:r>
          </a:p>
          <a:p>
            <a:pPr marL="0" indent="0">
              <a:buNone/>
            </a:pPr>
            <a:r>
              <a:rPr lang="en-US" dirty="0"/>
              <a:t>EKONOMI MIKRO DAN EKONOMI MAKRO</a:t>
            </a:r>
          </a:p>
          <a:p>
            <a:pPr marL="0" indent="0">
              <a:buNone/>
            </a:pPr>
            <a:r>
              <a:rPr lang="en-US" dirty="0"/>
              <a:t>RUANG LINGKUP MAKRO EKONOMI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5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DE62F-3437-4D06-A8E3-857643499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PERSOALAN POKOK EKONOMI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FE979-700E-44D6-AED2-839600E95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70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B419-1FD5-4CD1-B39B-F2DEB64E7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ALIRAN PENDAPATAN DAN MAKROEKONOMI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C31770-8EA6-4003-9700-9BF5711BFCA6}"/>
              </a:ext>
            </a:extLst>
          </p:cNvPr>
          <p:cNvSpPr txBox="1"/>
          <p:nvPr/>
        </p:nvSpPr>
        <p:spPr>
          <a:xfrm>
            <a:off x="706582" y="263236"/>
            <a:ext cx="1554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PERTEMUAN 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7F9537-A49D-43DB-BD04-7C17CA582A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796" t="29889" r="20341" b="11092"/>
          <a:stretch/>
        </p:blipFill>
        <p:spPr>
          <a:xfrm>
            <a:off x="484909" y="1839481"/>
            <a:ext cx="7176654" cy="40455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B143F5-9466-4E13-8C50-A9094830EF2D}"/>
              </a:ext>
            </a:extLst>
          </p:cNvPr>
          <p:cNvSpPr txBox="1"/>
          <p:nvPr/>
        </p:nvSpPr>
        <p:spPr>
          <a:xfrm>
            <a:off x="1108364" y="5736215"/>
            <a:ext cx="10778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DALAM MEMBAHAS EKONOMI SECARA AGREGAT, ALIRAN PENDAPATAN MERUPAKAN GAMBARAN TINGKAT AKTIVITAS EKONOMI BERJALAN</a:t>
            </a:r>
          </a:p>
          <a:p>
            <a:r>
              <a:rPr lang="en-US" dirty="0" err="1"/>
              <a:t>Contoh</a:t>
            </a:r>
            <a:r>
              <a:rPr lang="en-US" dirty="0"/>
              <a:t> :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A59F6C-4B1D-44A3-A838-309349505276}"/>
              </a:ext>
            </a:extLst>
          </p:cNvPr>
          <p:cNvSpPr/>
          <p:nvPr/>
        </p:nvSpPr>
        <p:spPr>
          <a:xfrm>
            <a:off x="7301346" y="2285133"/>
            <a:ext cx="4405745" cy="612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Sumber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:</a:t>
            </a:r>
          </a:p>
          <a:p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Pirayoff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2004. Economics Micro &amp; Macro.</a:t>
            </a:r>
          </a:p>
        </p:txBody>
      </p:sp>
    </p:spTree>
    <p:extLst>
      <p:ext uri="{BB962C8B-B14F-4D97-AF65-F5344CB8AC3E}">
        <p14:creationId xmlns:p14="http://schemas.microsoft.com/office/powerpoint/2010/main" val="198424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8DECA-C211-4C58-A08E-1B631E33B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dan </a:t>
            </a:r>
            <a:r>
              <a:rPr lang="en-US" dirty="0" err="1"/>
              <a:t>Pendapatan</a:t>
            </a:r>
            <a:r>
              <a:rPr lang="en-US" dirty="0"/>
              <a:t> Nasional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535E1-8496-4255-835E-74577B90E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negara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mencerminkan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sumberdaya</a:t>
            </a:r>
            <a:r>
              <a:rPr lang="en-US" dirty="0"/>
              <a:t> (SDA, SDM </a:t>
            </a:r>
            <a:r>
              <a:rPr lang="en-US" dirty="0" err="1"/>
              <a:t>dll</a:t>
            </a:r>
            <a:r>
              <a:rPr lang="en-US" dirty="0"/>
              <a:t>) dan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NILAI OUTPUT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endParaRPr lang="en-US" dirty="0"/>
          </a:p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ditunjukkan</a:t>
            </a:r>
            <a:r>
              <a:rPr lang="en-US" dirty="0"/>
              <a:t> oleh NILAI OUTPUT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(Tenaga </a:t>
            </a:r>
            <a:r>
              <a:rPr lang="en-US" dirty="0" err="1"/>
              <a:t>Kerja</a:t>
            </a:r>
            <a:r>
              <a:rPr lang="en-US" dirty="0"/>
              <a:t>, </a:t>
            </a:r>
            <a:r>
              <a:rPr lang="en-US" dirty="0" err="1"/>
              <a:t>barang</a:t>
            </a:r>
            <a:r>
              <a:rPr lang="en-US" dirty="0"/>
              <a:t> modal , </a:t>
            </a:r>
            <a:r>
              <a:rPr lang="en-US" dirty="0" err="1"/>
              <a:t>uang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wirausaha</a:t>
            </a:r>
            <a:r>
              <a:rPr lang="en-US" dirty="0"/>
              <a:t>) </a:t>
            </a:r>
          </a:p>
          <a:p>
            <a:pPr lvl="1"/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produktivitas</a:t>
            </a:r>
            <a:r>
              <a:rPr lang="en-US" dirty="0"/>
              <a:t> dan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kemakmuran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negara</a:t>
            </a:r>
          </a:p>
          <a:p>
            <a:pPr lvl="1"/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masalah-masalah</a:t>
            </a:r>
            <a:r>
              <a:rPr lang="en-US" dirty="0"/>
              <a:t> structural (</a:t>
            </a:r>
            <a:r>
              <a:rPr lang="en-US" dirty="0" err="1"/>
              <a:t>mendasar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2599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C8ED4-8D23-4133-8021-3F32CEA29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PENDAPATAN NASIONAL dan GDP (PDB) APAKAH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89479-61E7-4436-9B85-090BCFC0A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Istilah</a:t>
            </a:r>
            <a:r>
              <a:rPr lang="en-US" dirty="0"/>
              <a:t> paling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Domestik</a:t>
            </a:r>
            <a:r>
              <a:rPr lang="en-US" dirty="0"/>
              <a:t> </a:t>
            </a:r>
            <a:r>
              <a:rPr lang="en-US" dirty="0" err="1"/>
              <a:t>Bruto</a:t>
            </a:r>
            <a:r>
              <a:rPr lang="en-US" dirty="0"/>
              <a:t> ( PDB)/ </a:t>
            </a:r>
            <a:r>
              <a:rPr lang="en-US" i="1" dirty="0"/>
              <a:t>Gross domestic Product (GDP)</a:t>
            </a:r>
          </a:p>
          <a:p>
            <a:r>
              <a:rPr lang="en-US" i="1" dirty="0"/>
              <a:t>DEFINISI PDB/ GDP</a:t>
            </a:r>
          </a:p>
          <a:p>
            <a:pPr marL="0" indent="0">
              <a:buNone/>
            </a:pPr>
            <a:r>
              <a:rPr lang="en-US" i="1" dirty="0"/>
              <a:t>ADALAH  Nilai </a:t>
            </a:r>
            <a:r>
              <a:rPr lang="en-US" i="1" dirty="0" err="1"/>
              <a:t>akhir</a:t>
            </a:r>
            <a:r>
              <a:rPr lang="en-US" i="1" dirty="0"/>
              <a:t> </a:t>
            </a:r>
            <a:r>
              <a:rPr lang="en-US" i="1" dirty="0" err="1"/>
              <a:t>barang</a:t>
            </a:r>
            <a:r>
              <a:rPr lang="en-US" i="1" dirty="0"/>
              <a:t> dan </a:t>
            </a:r>
            <a:r>
              <a:rPr lang="en-US" i="1" dirty="0" err="1"/>
              <a:t>jasa</a:t>
            </a:r>
            <a:r>
              <a:rPr lang="en-US" i="1" dirty="0"/>
              <a:t> </a:t>
            </a:r>
            <a:r>
              <a:rPr lang="en-US" i="1" dirty="0" err="1"/>
              <a:t>berdasarkan</a:t>
            </a:r>
            <a:r>
              <a:rPr lang="en-US" i="1" dirty="0"/>
              <a:t> </a:t>
            </a:r>
            <a:r>
              <a:rPr lang="en-US" i="1" dirty="0" err="1"/>
              <a:t>harga</a:t>
            </a:r>
            <a:r>
              <a:rPr lang="en-US" i="1" dirty="0"/>
              <a:t> pasar yang </a:t>
            </a:r>
            <a:r>
              <a:rPr lang="en-US" i="1" dirty="0" err="1"/>
              <a:t>diproduksi</a:t>
            </a:r>
            <a:r>
              <a:rPr lang="en-US" i="1" dirty="0"/>
              <a:t> oleh </a:t>
            </a:r>
            <a:r>
              <a:rPr lang="en-US" i="1" dirty="0" err="1"/>
              <a:t>sebuah</a:t>
            </a:r>
            <a:r>
              <a:rPr lang="en-US" i="1" dirty="0"/>
              <a:t> </a:t>
            </a:r>
            <a:r>
              <a:rPr lang="en-US" i="1" dirty="0" err="1"/>
              <a:t>perekonomian</a:t>
            </a:r>
            <a:r>
              <a:rPr lang="en-US" i="1" dirty="0"/>
              <a:t> (negara) </a:t>
            </a:r>
            <a:r>
              <a:rPr lang="en-US" i="1" dirty="0" err="1"/>
              <a:t>dalam</a:t>
            </a:r>
            <a:r>
              <a:rPr lang="en-US" i="1" dirty="0"/>
              <a:t> </a:t>
            </a:r>
            <a:r>
              <a:rPr lang="en-US" i="1" dirty="0" err="1"/>
              <a:t>satu</a:t>
            </a:r>
            <a:r>
              <a:rPr lang="en-US" i="1" dirty="0"/>
              <a:t> </a:t>
            </a:r>
            <a:r>
              <a:rPr lang="en-US" i="1" dirty="0" err="1"/>
              <a:t>periode</a:t>
            </a:r>
            <a:r>
              <a:rPr lang="en-US" i="1" dirty="0"/>
              <a:t>  </a:t>
            </a:r>
            <a:r>
              <a:rPr lang="en-US" i="1" dirty="0" err="1"/>
              <a:t>waktu</a:t>
            </a:r>
            <a:r>
              <a:rPr lang="en-US" i="1" dirty="0"/>
              <a:t> (Mankiw, 2008. Principle of economics)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91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1196</Words>
  <Application>Microsoft Office PowerPoint</Application>
  <PresentationFormat>Widescreen</PresentationFormat>
  <Paragraphs>206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Wingdings</vt:lpstr>
      <vt:lpstr>Office Theme</vt:lpstr>
      <vt:lpstr>Worksheet</vt:lpstr>
      <vt:lpstr>KONTRAK PERKULIAHAN PENGANTAR EKONOMI MAKRO</vt:lpstr>
      <vt:lpstr>1. KRITERIA NILAI AKHIR</vt:lpstr>
      <vt:lpstr>BEBERAPA HAL DALAM PEMBUATAN TUGAS DAN UJIAN  </vt:lpstr>
      <vt:lpstr>RENCANA PERKULIAHAN SEMESTER</vt:lpstr>
      <vt:lpstr>MAKRO EKONONOMI</vt:lpstr>
      <vt:lpstr>PERSOALAN POKOK EKONOMI</vt:lpstr>
      <vt:lpstr>ALIRAN PENDAPATAN DAN MAKROEKONOMI</vt:lpstr>
      <vt:lpstr>Aliran Pendapatan dan Pendapatan Nasional</vt:lpstr>
      <vt:lpstr>PENDAPATAN NASIONAL dan GDP (PDB) APAKAH hal yang berbeda?</vt:lpstr>
      <vt:lpstr>definisi</vt:lpstr>
      <vt:lpstr>Bagaimana cara menghitung pendapatan nasional</vt:lpstr>
      <vt:lpstr>Pendekatan Produksi</vt:lpstr>
      <vt:lpstr>Contoh perhitungan</vt:lpstr>
      <vt:lpstr>PDB 2007    =    ∑_(i=1)^n▒NT     =    NT 1 + NT2 + NT3 + NT4 + NT5    = 300 + 100 +200+ 200    = 1.000</vt:lpstr>
      <vt:lpstr>PENDEKATAN PENDAPATAN (INCOME APPROACH)</vt:lpstr>
      <vt:lpstr>PENDEKATAN PENDAPATAN (INCOME APPROACH)</vt:lpstr>
      <vt:lpstr>Pendekatan Pengeluaran (expenditure approach)</vt:lpstr>
      <vt:lpstr>Pendekatan Pengeluaran (expenditure approach)</vt:lpstr>
      <vt:lpstr>Peretemuan 2 PENDAPATAN NASIONAL (Bagian 2)</vt:lpstr>
      <vt:lpstr>BEBERAPA PENGERTIAN DASAR TENTANG PERHITUNGAN AGREGAT</vt:lpstr>
      <vt:lpstr>Pajak tidak langsung pendapatan non ba;las jasa </vt:lpstr>
      <vt:lpstr>Bagaiman dengan data pendapatan nasional Indonesia??</vt:lpstr>
      <vt:lpstr>PDB RIIL VS PDB NOMINAL</vt:lpstr>
      <vt:lpstr>CONTOH PERHITUNGAN PDB HARGA BERLAKU (NOMINAL) VS PDB REAL (KONSTAN)</vt:lpstr>
      <vt:lpstr>PDB RIIL</vt:lpstr>
      <vt:lpstr>PENDAPATAN NASIONAL SEBAGAI INDIKATOR EKONOMI</vt:lpstr>
      <vt:lpstr>Beberapa keterbatasan indicator PDB riil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 PERKULIAHAN PENGANTAR EKONOMI MAKRO</dc:title>
  <dc:creator>candra atab</dc:creator>
  <cp:lastModifiedBy>candra atab</cp:lastModifiedBy>
  <cp:revision>53</cp:revision>
  <dcterms:created xsi:type="dcterms:W3CDTF">2019-02-13T14:54:01Z</dcterms:created>
  <dcterms:modified xsi:type="dcterms:W3CDTF">2019-03-31T18:21:26Z</dcterms:modified>
</cp:coreProperties>
</file>