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3" r:id="rId4"/>
    <p:sldId id="260" r:id="rId5"/>
    <p:sldId id="261" r:id="rId6"/>
    <p:sldId id="262" r:id="rId7"/>
    <p:sldId id="258" r:id="rId8"/>
    <p:sldId id="259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540F-6167-4323-A16A-BBBFF5A96288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34F4D-DE87-414B-8284-408FA74401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540F-6167-4323-A16A-BBBFF5A96288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34F4D-DE87-414B-8284-408FA74401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540F-6167-4323-A16A-BBBFF5A96288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34F4D-DE87-414B-8284-408FA74401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540F-6167-4323-A16A-BBBFF5A96288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34F4D-DE87-414B-8284-408FA74401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540F-6167-4323-A16A-BBBFF5A96288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34F4D-DE87-414B-8284-408FA74401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540F-6167-4323-A16A-BBBFF5A96288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34F4D-DE87-414B-8284-408FA74401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540F-6167-4323-A16A-BBBFF5A96288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34F4D-DE87-414B-8284-408FA74401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540F-6167-4323-A16A-BBBFF5A96288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34F4D-DE87-414B-8284-408FA74401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540F-6167-4323-A16A-BBBFF5A96288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34F4D-DE87-414B-8284-408FA74401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540F-6167-4323-A16A-BBBFF5A96288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34F4D-DE87-414B-8284-408FA74401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540F-6167-4323-A16A-BBBFF5A96288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34F4D-DE87-414B-8284-408FA74401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C540F-6167-4323-A16A-BBBFF5A96288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34F4D-DE87-414B-8284-408FA74401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Moneter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err="1" smtClean="0">
                <a:solidFill>
                  <a:schemeClr val="tx1"/>
                </a:solidFill>
              </a:rPr>
              <a:t>Pertemuan</a:t>
            </a:r>
            <a:r>
              <a:rPr lang="en-US" dirty="0" smtClean="0">
                <a:solidFill>
                  <a:schemeClr val="tx1"/>
                </a:solidFill>
              </a:rPr>
              <a:t>  2 </a:t>
            </a:r>
          </a:p>
          <a:p>
            <a:pPr>
              <a:spcBef>
                <a:spcPts val="0"/>
              </a:spcBef>
            </a:pPr>
            <a:r>
              <a:rPr lang="en-US" dirty="0" err="1" smtClean="0">
                <a:solidFill>
                  <a:schemeClr val="tx1"/>
                </a:solidFill>
              </a:rPr>
              <a:t>Selasa</a:t>
            </a:r>
            <a:r>
              <a:rPr lang="en-US" smtClean="0">
                <a:solidFill>
                  <a:schemeClr val="tx1"/>
                </a:solidFill>
              </a:rPr>
              <a:t> 19 </a:t>
            </a:r>
            <a:r>
              <a:rPr lang="en-US" dirty="0" err="1" smtClean="0">
                <a:solidFill>
                  <a:schemeClr val="tx1"/>
                </a:solidFill>
              </a:rPr>
              <a:t>Februari</a:t>
            </a:r>
            <a:r>
              <a:rPr lang="en-US" dirty="0" smtClean="0">
                <a:solidFill>
                  <a:schemeClr val="tx1"/>
                </a:solidFill>
              </a:rPr>
              <a:t> 2019</a:t>
            </a:r>
          </a:p>
          <a:p>
            <a:pPr>
              <a:spcBef>
                <a:spcPts val="0"/>
              </a:spcBef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38200" y="3962400"/>
            <a:ext cx="1905000" cy="685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019800" y="2971800"/>
            <a:ext cx="1905000" cy="685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191000" y="2971800"/>
            <a:ext cx="1219200" cy="685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0" y="2971800"/>
            <a:ext cx="1219200" cy="685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38200" y="2971800"/>
            <a:ext cx="1066800" cy="685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400" dirty="0" err="1" smtClean="0"/>
              <a:t>Jalur</a:t>
            </a:r>
            <a:r>
              <a:rPr lang="en-US" sz="2400" dirty="0" smtClean="0"/>
              <a:t> </a:t>
            </a:r>
            <a:r>
              <a:rPr lang="en-US" sz="2400" dirty="0" err="1" smtClean="0"/>
              <a:t>suku</a:t>
            </a:r>
            <a:r>
              <a:rPr lang="en-US" sz="2400" dirty="0" smtClean="0"/>
              <a:t> </a:t>
            </a:r>
            <a:r>
              <a:rPr lang="en-US" sz="2400" dirty="0" err="1" smtClean="0"/>
              <a:t>bunga</a:t>
            </a:r>
            <a:endParaRPr lang="en-US" sz="2400" dirty="0" smtClean="0"/>
          </a:p>
          <a:p>
            <a:pPr marL="514350" indent="-514350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Sering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disebut</a:t>
            </a:r>
            <a:r>
              <a:rPr lang="en-US" sz="2400" dirty="0" smtClean="0"/>
              <a:t> </a:t>
            </a:r>
            <a:r>
              <a:rPr lang="en-US" sz="2400" dirty="0" err="1" smtClean="0"/>
              <a:t>jalur</a:t>
            </a:r>
            <a:r>
              <a:rPr lang="en-US" sz="2400" dirty="0" smtClean="0"/>
              <a:t> </a:t>
            </a:r>
            <a:r>
              <a:rPr lang="en-US" sz="2400" dirty="0" err="1" smtClean="0"/>
              <a:t>biaya</a:t>
            </a:r>
            <a:r>
              <a:rPr lang="en-US" sz="2400" dirty="0" smtClean="0"/>
              <a:t> modal (the cost of capital channel)</a:t>
            </a:r>
          </a:p>
          <a:p>
            <a:pPr marL="339725" indent="-339725">
              <a:buNone/>
            </a:pPr>
            <a:endParaRPr lang="en-US" sz="2400" dirty="0" smtClean="0"/>
          </a:p>
          <a:p>
            <a:pPr marL="339725" indent="-339725"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Kebijakan</a:t>
            </a:r>
            <a:r>
              <a:rPr lang="en-US" sz="1800" dirty="0" smtClean="0"/>
              <a:t> 	</a:t>
            </a:r>
            <a:r>
              <a:rPr lang="en-US" sz="1800" dirty="0" err="1" smtClean="0"/>
              <a:t>Suku</a:t>
            </a:r>
            <a:r>
              <a:rPr lang="en-US" sz="1800" dirty="0" smtClean="0"/>
              <a:t> </a:t>
            </a:r>
            <a:r>
              <a:rPr lang="en-US" sz="1800" dirty="0" err="1" smtClean="0"/>
              <a:t>bunga</a:t>
            </a:r>
            <a:r>
              <a:rPr lang="en-US" sz="1800" dirty="0" smtClean="0"/>
              <a:t>	</a:t>
            </a:r>
            <a:r>
              <a:rPr lang="en-US" sz="1800" dirty="0" err="1" smtClean="0"/>
              <a:t>Biaya</a:t>
            </a:r>
            <a:r>
              <a:rPr lang="en-US" sz="1800" dirty="0" smtClean="0"/>
              <a:t> modal	</a:t>
            </a:r>
            <a:r>
              <a:rPr lang="en-US" sz="1800" dirty="0" err="1" smtClean="0"/>
              <a:t>Investasi</a:t>
            </a:r>
            <a:r>
              <a:rPr lang="en-US" sz="1800" dirty="0" smtClean="0"/>
              <a:t>/</a:t>
            </a:r>
            <a:r>
              <a:rPr lang="en-US" sz="1800" dirty="0" err="1" smtClean="0"/>
              <a:t>konsumsi</a:t>
            </a:r>
            <a:endParaRPr lang="en-US" sz="1800" dirty="0" smtClean="0"/>
          </a:p>
          <a:p>
            <a:pPr marL="339725" indent="-339725"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Moneter</a:t>
            </a:r>
            <a:endParaRPr lang="en-US" sz="1800" dirty="0" smtClean="0"/>
          </a:p>
          <a:p>
            <a:pPr marL="514350" indent="-514350">
              <a:buNone/>
            </a:pPr>
            <a:r>
              <a:rPr lang="en-US" sz="1800" dirty="0" smtClean="0"/>
              <a:t>	JUB</a:t>
            </a:r>
          </a:p>
          <a:p>
            <a:pPr marL="514350" indent="-514350">
              <a:buNone/>
            </a:pPr>
            <a:endParaRPr lang="en-US" sz="1800" dirty="0" smtClean="0"/>
          </a:p>
          <a:p>
            <a:pPr marL="514350" indent="-514350">
              <a:buNone/>
            </a:pPr>
            <a:r>
              <a:rPr lang="en-US" sz="1800" dirty="0" smtClean="0"/>
              <a:t>	Output/GNP</a:t>
            </a:r>
          </a:p>
          <a:p>
            <a:pPr marL="514350" indent="-514350">
              <a:buNone/>
            </a:pPr>
            <a:endParaRPr lang="en-US" sz="1800" dirty="0" smtClean="0"/>
          </a:p>
          <a:p>
            <a:pPr marL="514350" indent="-514350"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Sebuah</a:t>
            </a:r>
            <a:r>
              <a:rPr lang="en-US" sz="1800" dirty="0" smtClean="0"/>
              <a:t> </a:t>
            </a:r>
            <a:r>
              <a:rPr lang="en-US" sz="1800" dirty="0" err="1" smtClean="0"/>
              <a:t>kebijakan</a:t>
            </a:r>
            <a:r>
              <a:rPr lang="en-US" sz="1800" dirty="0" smtClean="0"/>
              <a:t> </a:t>
            </a:r>
            <a:r>
              <a:rPr lang="en-US" sz="1800" dirty="0" err="1" smtClean="0"/>
              <a:t>moneter</a:t>
            </a:r>
            <a:r>
              <a:rPr lang="en-US" sz="1800" dirty="0" smtClean="0"/>
              <a:t> yang </a:t>
            </a:r>
            <a:r>
              <a:rPr lang="en-US" sz="1800" dirty="0" err="1" smtClean="0"/>
              <a:t>ekspansif</a:t>
            </a:r>
            <a:r>
              <a:rPr lang="en-US" sz="1800" dirty="0" smtClean="0"/>
              <a:t>  </a:t>
            </a:r>
            <a:r>
              <a:rPr lang="en-US" sz="1800" dirty="0" err="1" smtClean="0"/>
              <a:t>akan</a:t>
            </a:r>
            <a:r>
              <a:rPr lang="en-US" sz="1800" dirty="0" smtClean="0"/>
              <a:t> </a:t>
            </a:r>
            <a:r>
              <a:rPr lang="en-US" sz="1800" dirty="0" err="1" smtClean="0"/>
              <a:t>mempengaruhi</a:t>
            </a:r>
            <a:r>
              <a:rPr lang="en-US" sz="1800" dirty="0" smtClean="0"/>
              <a:t> </a:t>
            </a:r>
            <a:r>
              <a:rPr lang="en-US" sz="1800" dirty="0" err="1" smtClean="0"/>
              <a:t>suku</a:t>
            </a:r>
            <a:r>
              <a:rPr lang="en-US" sz="1800" dirty="0" smtClean="0"/>
              <a:t> </a:t>
            </a:r>
            <a:r>
              <a:rPr lang="en-US" sz="1800" dirty="0" err="1" smtClean="0"/>
              <a:t>bunga</a:t>
            </a:r>
            <a:r>
              <a:rPr lang="en-US" sz="1800" dirty="0" smtClean="0"/>
              <a:t> </a:t>
            </a:r>
            <a:r>
              <a:rPr lang="en-US" sz="1800" dirty="0" err="1" smtClean="0"/>
              <a:t>jangka</a:t>
            </a:r>
            <a:r>
              <a:rPr lang="en-US" sz="1800" dirty="0" smtClean="0"/>
              <a:t> </a:t>
            </a:r>
            <a:r>
              <a:rPr lang="en-US" sz="1800" dirty="0" err="1" smtClean="0"/>
              <a:t>pendek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perubahan</a:t>
            </a:r>
            <a:r>
              <a:rPr lang="en-US" sz="1800" dirty="0" smtClean="0"/>
              <a:t> </a:t>
            </a:r>
            <a:r>
              <a:rPr lang="en-US" sz="1800" dirty="0" err="1" smtClean="0"/>
              <a:t>suku</a:t>
            </a:r>
            <a:r>
              <a:rPr lang="en-US" sz="1800" dirty="0" smtClean="0"/>
              <a:t> </a:t>
            </a:r>
            <a:r>
              <a:rPr lang="en-US" sz="1800" dirty="0" err="1" smtClean="0"/>
              <a:t>bunga</a:t>
            </a:r>
            <a:r>
              <a:rPr lang="en-US" sz="1800" dirty="0" smtClean="0"/>
              <a:t> </a:t>
            </a:r>
            <a:r>
              <a:rPr lang="en-US" sz="1800" dirty="0" err="1" smtClean="0"/>
              <a:t>akan</a:t>
            </a:r>
            <a:r>
              <a:rPr lang="en-US" sz="1800" dirty="0" smtClean="0"/>
              <a:t> </a:t>
            </a:r>
            <a:r>
              <a:rPr lang="en-US" sz="1800" dirty="0" err="1" smtClean="0"/>
              <a:t>mempengaruhi</a:t>
            </a:r>
            <a:r>
              <a:rPr lang="en-US" sz="1800" dirty="0" smtClean="0"/>
              <a:t> </a:t>
            </a:r>
            <a:r>
              <a:rPr lang="en-US" sz="1800" dirty="0" err="1" smtClean="0"/>
              <a:t>biaya</a:t>
            </a:r>
            <a:r>
              <a:rPr lang="en-US" sz="1800" dirty="0" smtClean="0"/>
              <a:t> modal, </a:t>
            </a:r>
            <a:r>
              <a:rPr lang="en-US" sz="1800" dirty="0" err="1" smtClean="0"/>
              <a:t>investasi</a:t>
            </a:r>
            <a:r>
              <a:rPr lang="en-US" sz="1800" dirty="0" smtClean="0"/>
              <a:t>/</a:t>
            </a:r>
            <a:r>
              <a:rPr lang="en-US" sz="1800" dirty="0" err="1" smtClean="0"/>
              <a:t>konsumsi</a:t>
            </a:r>
            <a:r>
              <a:rPr lang="en-US" sz="1800" dirty="0" smtClean="0"/>
              <a:t>. </a:t>
            </a:r>
            <a:r>
              <a:rPr lang="en-US" sz="1800" dirty="0" err="1" smtClean="0"/>
              <a:t>Pengaruh</a:t>
            </a:r>
            <a:r>
              <a:rPr lang="en-US" sz="1800" dirty="0" smtClean="0"/>
              <a:t> </a:t>
            </a:r>
            <a:r>
              <a:rPr lang="en-US" sz="1800" dirty="0" err="1" smtClean="0"/>
              <a:t>perubahan</a:t>
            </a:r>
            <a:r>
              <a:rPr lang="en-US" sz="1800" dirty="0" smtClean="0"/>
              <a:t> </a:t>
            </a:r>
            <a:r>
              <a:rPr lang="en-US" sz="1800" dirty="0" err="1" smtClean="0"/>
              <a:t>suku</a:t>
            </a:r>
            <a:r>
              <a:rPr lang="en-US" sz="1800" dirty="0" smtClean="0"/>
              <a:t> </a:t>
            </a:r>
            <a:r>
              <a:rPr lang="en-US" sz="1800" dirty="0" err="1" smtClean="0"/>
              <a:t>bunga</a:t>
            </a:r>
            <a:r>
              <a:rPr lang="en-US" sz="1800" dirty="0" smtClean="0"/>
              <a:t> </a:t>
            </a:r>
            <a:r>
              <a:rPr lang="en-US" sz="1800" dirty="0" err="1" smtClean="0"/>
              <a:t>terhadap</a:t>
            </a:r>
            <a:r>
              <a:rPr lang="en-US" sz="1800" dirty="0" smtClean="0"/>
              <a:t> </a:t>
            </a:r>
            <a:r>
              <a:rPr lang="en-US" sz="1800" dirty="0" err="1" smtClean="0"/>
              <a:t>investasi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konsumsi</a:t>
            </a:r>
            <a:r>
              <a:rPr lang="en-US" sz="1800" dirty="0" smtClean="0"/>
              <a:t> </a:t>
            </a:r>
            <a:r>
              <a:rPr lang="en-US" sz="1800" dirty="0" err="1" smtClean="0"/>
              <a:t>akhirnya</a:t>
            </a:r>
            <a:r>
              <a:rPr lang="en-US" sz="1800" dirty="0" smtClean="0"/>
              <a:t> </a:t>
            </a:r>
            <a:r>
              <a:rPr lang="en-US" sz="1800" dirty="0" err="1" smtClean="0"/>
              <a:t>akan</a:t>
            </a:r>
            <a:r>
              <a:rPr lang="en-US" sz="1800" dirty="0" smtClean="0"/>
              <a:t> </a:t>
            </a:r>
            <a:r>
              <a:rPr lang="en-US" sz="1800" dirty="0" err="1" smtClean="0"/>
              <a:t>mnentukan</a:t>
            </a:r>
            <a:r>
              <a:rPr lang="en-US" sz="1800" dirty="0" smtClean="0"/>
              <a:t> </a:t>
            </a:r>
            <a:r>
              <a:rPr lang="en-US" sz="1800" dirty="0" err="1" smtClean="0"/>
              <a:t>tingkat</a:t>
            </a:r>
            <a:r>
              <a:rPr lang="en-US" sz="1800" dirty="0" smtClean="0"/>
              <a:t> </a:t>
            </a:r>
            <a:r>
              <a:rPr lang="en-US" sz="1800" dirty="0" err="1" smtClean="0"/>
              <a:t>outpu</a:t>
            </a:r>
            <a:r>
              <a:rPr lang="en-US" sz="1800" dirty="0" smtClean="0"/>
              <a:t> </a:t>
            </a:r>
            <a:r>
              <a:rPr lang="en-US" sz="1800" dirty="0" err="1" smtClean="0"/>
              <a:t>riil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inflasi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Mekanisme</a:t>
            </a:r>
            <a:r>
              <a:rPr lang="en-US" sz="3200" dirty="0" smtClean="0"/>
              <a:t> </a:t>
            </a:r>
            <a:r>
              <a:rPr lang="en-US" sz="3200" dirty="0" err="1" smtClean="0"/>
              <a:t>transmisi</a:t>
            </a:r>
            <a:r>
              <a:rPr lang="en-US" sz="3200" dirty="0" smtClean="0"/>
              <a:t>  </a:t>
            </a:r>
            <a:r>
              <a:rPr lang="en-US" sz="3200" dirty="0" err="1" smtClean="0"/>
              <a:t>Kebijakan</a:t>
            </a:r>
            <a:r>
              <a:rPr lang="en-US" sz="3200" dirty="0" smtClean="0"/>
              <a:t> </a:t>
            </a:r>
            <a:r>
              <a:rPr lang="en-US" sz="3200" dirty="0" err="1" smtClean="0"/>
              <a:t>Moneter</a:t>
            </a:r>
            <a:endParaRPr lang="en-US" sz="32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905000" y="32766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657600" y="32766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562600" y="32766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8001000" y="32766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pPr algn="l"/>
            <a:endParaRPr lang="en-US" sz="800" dirty="0"/>
          </a:p>
        </p:txBody>
      </p:sp>
      <p:sp>
        <p:nvSpPr>
          <p:cNvPr id="4" name="Rectangle 3"/>
          <p:cNvSpPr/>
          <p:nvPr/>
        </p:nvSpPr>
        <p:spPr>
          <a:xfrm>
            <a:off x="762000" y="2133600"/>
            <a:ext cx="1219200" cy="609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86000" y="2133600"/>
            <a:ext cx="1219200" cy="609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267200" y="2057400"/>
            <a:ext cx="1219200" cy="609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19800" y="2057400"/>
            <a:ext cx="1981200" cy="609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38200" y="3276600"/>
            <a:ext cx="1755060" cy="609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2400" dirty="0" smtClean="0"/>
              <a:t>2. </a:t>
            </a:r>
            <a:r>
              <a:rPr lang="en-US" sz="2400" dirty="0" err="1" smtClean="0"/>
              <a:t>Jalur</a:t>
            </a:r>
            <a:r>
              <a:rPr lang="en-US" sz="2400" dirty="0" smtClean="0"/>
              <a:t> </a:t>
            </a:r>
            <a:r>
              <a:rPr lang="en-US" sz="2400" dirty="0" err="1" smtClean="0"/>
              <a:t>harga</a:t>
            </a:r>
            <a:r>
              <a:rPr lang="en-US" sz="2400" dirty="0" smtClean="0"/>
              <a:t> </a:t>
            </a:r>
            <a:r>
              <a:rPr lang="en-US" sz="2400" dirty="0" err="1" smtClean="0"/>
              <a:t>aset</a:t>
            </a:r>
            <a:r>
              <a:rPr lang="en-US" sz="2400" dirty="0" smtClean="0"/>
              <a:t> (</a:t>
            </a:r>
            <a:r>
              <a:rPr lang="en-US" sz="2400" dirty="0" err="1" smtClean="0"/>
              <a:t>teori</a:t>
            </a:r>
            <a:r>
              <a:rPr lang="en-US" sz="2400" dirty="0" smtClean="0"/>
              <a:t> portfolio)</a:t>
            </a:r>
          </a:p>
          <a:p>
            <a:pPr marL="339725" indent="-339725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 </a:t>
            </a:r>
            <a:r>
              <a:rPr lang="en-US" sz="2400" dirty="0" err="1" smtClean="0"/>
              <a:t>harga</a:t>
            </a:r>
            <a:r>
              <a:rPr lang="en-US" sz="2400" dirty="0" smtClean="0"/>
              <a:t> </a:t>
            </a:r>
            <a:r>
              <a:rPr lang="en-US" sz="2400" dirty="0" err="1" smtClean="0"/>
              <a:t>aset</a:t>
            </a:r>
            <a:r>
              <a:rPr lang="en-US" sz="2400" dirty="0" smtClean="0"/>
              <a:t>,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aset</a:t>
            </a:r>
            <a:r>
              <a:rPr lang="en-US" sz="2400" dirty="0" smtClean="0"/>
              <a:t> </a:t>
            </a:r>
            <a:r>
              <a:rPr lang="en-US" sz="2400" dirty="0" err="1" smtClean="0"/>
              <a:t>finansial</a:t>
            </a:r>
            <a:r>
              <a:rPr lang="en-US" sz="2400" dirty="0" smtClean="0"/>
              <a:t>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</a:t>
            </a:r>
            <a:r>
              <a:rPr lang="en-US" sz="2400" dirty="0" err="1" smtClean="0"/>
              <a:t>aset</a:t>
            </a:r>
            <a:r>
              <a:rPr lang="en-US" sz="2400" dirty="0" smtClean="0"/>
              <a:t> </a:t>
            </a:r>
            <a:r>
              <a:rPr lang="en-US" sz="2400" dirty="0" err="1" smtClean="0"/>
              <a:t>fisik</a:t>
            </a:r>
            <a:r>
              <a:rPr lang="en-US" sz="2400" dirty="0" smtClean="0"/>
              <a:t> </a:t>
            </a:r>
            <a:r>
              <a:rPr lang="en-US" sz="2400" dirty="0" err="1" smtClean="0"/>
              <a:t>banyak</a:t>
            </a:r>
            <a:r>
              <a:rPr lang="en-US" sz="2400" dirty="0" smtClean="0"/>
              <a:t> </a:t>
            </a:r>
            <a:r>
              <a:rPr lang="en-US" sz="2400" dirty="0" err="1" smtClean="0"/>
              <a:t>dipengaruhi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langsung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kebijakan</a:t>
            </a:r>
            <a:r>
              <a:rPr lang="en-US" sz="2400" dirty="0" smtClean="0"/>
              <a:t> </a:t>
            </a:r>
            <a:r>
              <a:rPr lang="en-US" sz="2400" dirty="0" err="1" smtClean="0"/>
              <a:t>moneter</a:t>
            </a:r>
            <a:endParaRPr lang="en-US" sz="2400" dirty="0" smtClean="0"/>
          </a:p>
          <a:p>
            <a:pPr marL="339725" indent="-339725">
              <a:buNone/>
            </a:pPr>
            <a:r>
              <a:rPr lang="en-US" sz="1800" dirty="0" smtClean="0"/>
              <a:t>	</a:t>
            </a:r>
          </a:p>
          <a:p>
            <a:pPr marL="339725" indent="-339725">
              <a:buNone/>
            </a:pPr>
            <a:r>
              <a:rPr lang="en-US" sz="1800" dirty="0" smtClean="0"/>
              <a:t>      </a:t>
            </a:r>
            <a:r>
              <a:rPr lang="en-US" sz="1800" dirty="0" err="1" smtClean="0"/>
              <a:t>Kebijakan</a:t>
            </a:r>
            <a:r>
              <a:rPr lang="en-US" sz="1800" dirty="0" smtClean="0"/>
              <a:t> 	</a:t>
            </a:r>
            <a:r>
              <a:rPr lang="en-US" sz="1800" dirty="0" err="1" smtClean="0"/>
              <a:t>Suku</a:t>
            </a:r>
            <a:r>
              <a:rPr lang="en-US" sz="1800" dirty="0" smtClean="0"/>
              <a:t> </a:t>
            </a:r>
            <a:r>
              <a:rPr lang="en-US" sz="1800" dirty="0" err="1" smtClean="0"/>
              <a:t>bunga</a:t>
            </a:r>
            <a:r>
              <a:rPr lang="en-US" sz="1800" dirty="0" smtClean="0"/>
              <a:t>	   </a:t>
            </a:r>
            <a:r>
              <a:rPr lang="en-US" sz="1800" dirty="0" err="1" smtClean="0"/>
              <a:t>Harga</a:t>
            </a:r>
            <a:r>
              <a:rPr lang="en-US" sz="1800" dirty="0" smtClean="0"/>
              <a:t> </a:t>
            </a:r>
            <a:r>
              <a:rPr lang="en-US" sz="1800" dirty="0" err="1" smtClean="0"/>
              <a:t>Aset</a:t>
            </a:r>
            <a:r>
              <a:rPr lang="en-US" sz="1800" dirty="0" smtClean="0"/>
              <a:t>	</a:t>
            </a:r>
            <a:r>
              <a:rPr lang="en-US" sz="1800" dirty="0" err="1" smtClean="0"/>
              <a:t>Investasi</a:t>
            </a:r>
            <a:r>
              <a:rPr lang="en-US" sz="1800" dirty="0" smtClean="0"/>
              <a:t>/</a:t>
            </a:r>
            <a:r>
              <a:rPr lang="en-US" sz="1800" dirty="0" err="1" smtClean="0"/>
              <a:t>konsumsi</a:t>
            </a:r>
            <a:endParaRPr lang="en-US" sz="1800" dirty="0" smtClean="0"/>
          </a:p>
          <a:p>
            <a:pPr marL="339725" indent="-339725"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Moneter</a:t>
            </a:r>
            <a:endParaRPr lang="en-US" sz="1800" dirty="0" smtClean="0"/>
          </a:p>
          <a:p>
            <a:pPr marL="514350" indent="-514350">
              <a:buNone/>
            </a:pPr>
            <a:r>
              <a:rPr lang="en-US" sz="1800" dirty="0" smtClean="0"/>
              <a:t>	JUB</a:t>
            </a:r>
          </a:p>
          <a:p>
            <a:pPr marL="514350" indent="-514350">
              <a:buNone/>
            </a:pPr>
            <a:endParaRPr lang="en-US" sz="1800" dirty="0" smtClean="0"/>
          </a:p>
          <a:p>
            <a:pPr marL="514350" indent="-514350">
              <a:buNone/>
            </a:pPr>
            <a:r>
              <a:rPr lang="en-US" sz="1800" dirty="0" smtClean="0"/>
              <a:t>	Output/ GNP</a:t>
            </a:r>
          </a:p>
          <a:p>
            <a:pPr marL="514350" indent="-514350">
              <a:buNone/>
            </a:pPr>
            <a:endParaRPr lang="en-US" sz="1800" dirty="0" smtClean="0"/>
          </a:p>
          <a:p>
            <a:pPr marL="514350" indent="-514350">
              <a:buNone/>
            </a:pPr>
            <a:r>
              <a:rPr lang="en-US" sz="1800" dirty="0" smtClean="0"/>
              <a:t>	</a:t>
            </a:r>
            <a:r>
              <a:rPr lang="en-US" sz="2000" dirty="0" err="1" smtClean="0"/>
              <a:t>Perubahan</a:t>
            </a:r>
            <a:r>
              <a:rPr lang="en-US" sz="2000" dirty="0" smtClean="0"/>
              <a:t> </a:t>
            </a:r>
            <a:r>
              <a:rPr lang="en-US" sz="2000" dirty="0" err="1" smtClean="0"/>
              <a:t>suku</a:t>
            </a:r>
            <a:r>
              <a:rPr lang="en-US" sz="2000" dirty="0" smtClean="0"/>
              <a:t> </a:t>
            </a:r>
            <a:r>
              <a:rPr lang="en-US" sz="2000" dirty="0" err="1" smtClean="0"/>
              <a:t>bunga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berpengaruh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volume  </a:t>
            </a:r>
            <a:r>
              <a:rPr lang="en-US" sz="2000" dirty="0" err="1" smtClean="0"/>
              <a:t>transaksi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harga</a:t>
            </a:r>
            <a:r>
              <a:rPr lang="en-US" sz="2000" dirty="0" smtClean="0"/>
              <a:t> </a:t>
            </a:r>
            <a:r>
              <a:rPr lang="en-US" sz="2000" dirty="0" err="1" smtClean="0"/>
              <a:t>aset</a:t>
            </a:r>
            <a:r>
              <a:rPr lang="en-US" sz="2000" dirty="0" smtClean="0"/>
              <a:t>.</a:t>
            </a:r>
          </a:p>
          <a:p>
            <a:pPr marL="514350" indent="-514350"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Perubahan</a:t>
            </a:r>
            <a:r>
              <a:rPr lang="en-US" sz="2000" dirty="0" smtClean="0"/>
              <a:t> </a:t>
            </a:r>
            <a:r>
              <a:rPr lang="en-US" sz="2000" dirty="0" err="1" smtClean="0"/>
              <a:t>harga</a:t>
            </a:r>
            <a:r>
              <a:rPr lang="en-US" sz="2000" dirty="0" smtClean="0"/>
              <a:t> </a:t>
            </a:r>
            <a:r>
              <a:rPr lang="en-US" sz="2000" dirty="0" err="1" smtClean="0"/>
              <a:t>aset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memberikan</a:t>
            </a:r>
            <a:r>
              <a:rPr lang="en-US" sz="2000" dirty="0" smtClean="0"/>
              <a:t> </a:t>
            </a:r>
            <a:r>
              <a:rPr lang="en-US" sz="2000" dirty="0" err="1" smtClean="0"/>
              <a:t>dampak</a:t>
            </a:r>
            <a:r>
              <a:rPr lang="en-US" sz="2000" dirty="0" smtClean="0"/>
              <a:t> </a:t>
            </a:r>
            <a:r>
              <a:rPr lang="en-US" sz="2000" dirty="0" err="1" smtClean="0"/>
              <a:t>terhadap</a:t>
            </a:r>
            <a:r>
              <a:rPr lang="en-US" sz="2000" dirty="0" smtClean="0"/>
              <a:t>  </a:t>
            </a:r>
            <a:r>
              <a:rPr lang="en-US" sz="2000" dirty="0" err="1" smtClean="0"/>
              <a:t>aktivitas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sektor</a:t>
            </a:r>
            <a:r>
              <a:rPr lang="en-US" sz="2000" dirty="0" smtClean="0"/>
              <a:t> </a:t>
            </a:r>
            <a:r>
              <a:rPr lang="en-US" sz="2000" dirty="0" err="1" smtClean="0"/>
              <a:t>riil</a:t>
            </a:r>
            <a:r>
              <a:rPr lang="en-US" sz="2000" dirty="0" smtClean="0"/>
              <a:t> </a:t>
            </a:r>
            <a:r>
              <a:rPr lang="en-US" sz="2000" dirty="0" err="1" smtClean="0"/>
              <a:t>seperti</a:t>
            </a:r>
            <a:r>
              <a:rPr lang="en-US" sz="2000" dirty="0" smtClean="0"/>
              <a:t> </a:t>
            </a:r>
            <a:r>
              <a:rPr lang="en-US" sz="2000" dirty="0" err="1" smtClean="0"/>
              <a:t>permintaan</a:t>
            </a:r>
            <a:r>
              <a:rPr lang="en-US" sz="2000" dirty="0" smtClean="0"/>
              <a:t> </a:t>
            </a:r>
            <a:r>
              <a:rPr lang="en-US" sz="2000" dirty="0" err="1" smtClean="0"/>
              <a:t>terhadap</a:t>
            </a:r>
            <a:r>
              <a:rPr lang="en-US" sz="2000" dirty="0" smtClean="0"/>
              <a:t>  </a:t>
            </a:r>
            <a:r>
              <a:rPr lang="en-US" sz="2000" dirty="0" err="1" smtClean="0"/>
              <a:t>konsumsi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investasi</a:t>
            </a:r>
            <a:r>
              <a:rPr lang="en-US" sz="2000" dirty="0" smtClean="0"/>
              <a:t>. </a:t>
            </a:r>
            <a:r>
              <a:rPr lang="en-US" sz="2000" dirty="0" err="1" smtClean="0"/>
              <a:t>Akhirnya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mempengaruhi</a:t>
            </a:r>
            <a:r>
              <a:rPr lang="en-US" sz="2000" dirty="0" smtClean="0"/>
              <a:t> </a:t>
            </a:r>
            <a:r>
              <a:rPr lang="en-US" sz="2000" dirty="0" err="1" smtClean="0"/>
              <a:t>permintaan</a:t>
            </a:r>
            <a:r>
              <a:rPr lang="en-US" sz="2000" dirty="0" smtClean="0"/>
              <a:t> </a:t>
            </a:r>
            <a:r>
              <a:rPr lang="en-US" sz="2000" dirty="0" err="1" smtClean="0"/>
              <a:t>agregat</a:t>
            </a:r>
            <a:r>
              <a:rPr lang="en-US" sz="2000" dirty="0" smtClean="0"/>
              <a:t>, output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inflasi</a:t>
            </a:r>
            <a:endParaRPr lang="en-US" sz="24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981200" y="24384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505200" y="24384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486400" y="24384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8077200" y="24384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67400" y="2286000"/>
            <a:ext cx="12192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038600" y="2286000"/>
            <a:ext cx="12192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438400" y="2286000"/>
            <a:ext cx="12192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62000" y="2286000"/>
            <a:ext cx="12192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352800" y="3429000"/>
            <a:ext cx="1371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62000" y="3429000"/>
            <a:ext cx="19050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en-US" sz="2400" dirty="0" smtClean="0"/>
              <a:t>3. </a:t>
            </a:r>
            <a:r>
              <a:rPr lang="en-US" sz="2400" dirty="0" err="1" smtClean="0"/>
              <a:t>Jalur</a:t>
            </a:r>
            <a:r>
              <a:rPr lang="en-US" sz="2400" dirty="0" smtClean="0"/>
              <a:t> </a:t>
            </a:r>
            <a:r>
              <a:rPr lang="en-US" sz="2400" dirty="0" err="1" smtClean="0"/>
              <a:t>Kekayaan</a:t>
            </a:r>
            <a:r>
              <a:rPr lang="en-US" sz="2400" dirty="0" smtClean="0"/>
              <a:t> (</a:t>
            </a:r>
            <a:r>
              <a:rPr lang="en-US" sz="2400" i="1" dirty="0" smtClean="0"/>
              <a:t>Wealth Channel</a:t>
            </a:r>
            <a:r>
              <a:rPr lang="en-US" sz="2400" dirty="0" smtClean="0"/>
              <a:t>)</a:t>
            </a:r>
          </a:p>
          <a:p>
            <a:pPr marL="339725" indent="-339725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 </a:t>
            </a:r>
            <a:r>
              <a:rPr lang="en-US" sz="2400" dirty="0" err="1" smtClean="0"/>
              <a:t>harga</a:t>
            </a:r>
            <a:r>
              <a:rPr lang="en-US" sz="2400" dirty="0" smtClean="0"/>
              <a:t> </a:t>
            </a:r>
            <a:r>
              <a:rPr lang="en-US" sz="2400" dirty="0" err="1" smtClean="0"/>
              <a:t>aset</a:t>
            </a:r>
            <a:r>
              <a:rPr lang="en-US" sz="2400" dirty="0" smtClean="0"/>
              <a:t>,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aset</a:t>
            </a:r>
            <a:r>
              <a:rPr lang="en-US" sz="2400" dirty="0" smtClean="0"/>
              <a:t> </a:t>
            </a:r>
            <a:r>
              <a:rPr lang="en-US" sz="2400" dirty="0" err="1" smtClean="0"/>
              <a:t>finansial</a:t>
            </a:r>
            <a:r>
              <a:rPr lang="en-US" sz="2400" dirty="0" smtClean="0"/>
              <a:t>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</a:t>
            </a:r>
            <a:r>
              <a:rPr lang="en-US" sz="2400" dirty="0" err="1" smtClean="0"/>
              <a:t>aset</a:t>
            </a:r>
            <a:r>
              <a:rPr lang="en-US" sz="2400" dirty="0" smtClean="0"/>
              <a:t> </a:t>
            </a:r>
            <a:r>
              <a:rPr lang="en-US" sz="2400" dirty="0" err="1" smtClean="0"/>
              <a:t>fisik</a:t>
            </a:r>
            <a:r>
              <a:rPr lang="en-US" sz="2400" dirty="0" smtClean="0"/>
              <a:t> </a:t>
            </a:r>
            <a:r>
              <a:rPr lang="en-US" sz="2400" dirty="0" err="1" smtClean="0"/>
              <a:t>banyak</a:t>
            </a:r>
            <a:r>
              <a:rPr lang="en-US" sz="2400" dirty="0" smtClean="0"/>
              <a:t> </a:t>
            </a:r>
            <a:r>
              <a:rPr lang="en-US" sz="2400" dirty="0" err="1" smtClean="0"/>
              <a:t>dipengaruhi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langsung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kebijakan</a:t>
            </a:r>
            <a:r>
              <a:rPr lang="en-US" sz="2400" dirty="0" smtClean="0"/>
              <a:t> </a:t>
            </a:r>
            <a:r>
              <a:rPr lang="en-US" sz="2400" dirty="0" err="1" smtClean="0"/>
              <a:t>moneter</a:t>
            </a:r>
            <a:endParaRPr lang="en-US" sz="2400" dirty="0" smtClean="0"/>
          </a:p>
          <a:p>
            <a:pPr marL="339725" indent="-339725">
              <a:buNone/>
            </a:pPr>
            <a:r>
              <a:rPr lang="en-US" sz="1800" dirty="0" smtClean="0"/>
              <a:t>	</a:t>
            </a:r>
          </a:p>
          <a:p>
            <a:pPr marL="339725" indent="-339725">
              <a:buNone/>
            </a:pPr>
            <a:endParaRPr lang="en-US" sz="1800" dirty="0" smtClean="0"/>
          </a:p>
          <a:p>
            <a:pPr marL="339725" indent="-339725">
              <a:buNone/>
            </a:pPr>
            <a:r>
              <a:rPr lang="en-US" sz="1800" dirty="0" smtClean="0"/>
              <a:t>      </a:t>
            </a:r>
            <a:r>
              <a:rPr lang="en-US" sz="1800" dirty="0" err="1" smtClean="0"/>
              <a:t>Kebijakan</a:t>
            </a:r>
            <a:r>
              <a:rPr lang="en-US" sz="1800" dirty="0" smtClean="0"/>
              <a:t> 	      JUB	                </a:t>
            </a:r>
            <a:r>
              <a:rPr lang="en-US" sz="1800" dirty="0" err="1" smtClean="0"/>
              <a:t>Kekayaan</a:t>
            </a:r>
            <a:r>
              <a:rPr lang="en-US" sz="1800" dirty="0" smtClean="0"/>
              <a:t>             	</a:t>
            </a:r>
            <a:r>
              <a:rPr lang="en-US" sz="1800" dirty="0" err="1" smtClean="0"/>
              <a:t>konsumsi</a:t>
            </a:r>
            <a:r>
              <a:rPr lang="en-US" sz="1800" dirty="0" smtClean="0"/>
              <a:t>		</a:t>
            </a:r>
          </a:p>
          <a:p>
            <a:pPr marL="339725" indent="-339725"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Moneter</a:t>
            </a:r>
            <a:endParaRPr lang="en-US" sz="1800" dirty="0" smtClean="0"/>
          </a:p>
          <a:p>
            <a:pPr marL="514350" indent="-514350">
              <a:buNone/>
            </a:pPr>
            <a:r>
              <a:rPr lang="en-US" sz="1800" dirty="0" smtClean="0"/>
              <a:t>	JUB						</a:t>
            </a:r>
            <a:r>
              <a:rPr lang="en-US" sz="1800" dirty="0" err="1" smtClean="0"/>
              <a:t>Pigou</a:t>
            </a:r>
            <a:r>
              <a:rPr lang="en-US" sz="1800" dirty="0" smtClean="0"/>
              <a:t> effect</a:t>
            </a:r>
          </a:p>
          <a:p>
            <a:pPr marL="514350" indent="-514350">
              <a:buNone/>
            </a:pPr>
            <a:endParaRPr lang="en-US" sz="1800" dirty="0" smtClean="0"/>
          </a:p>
          <a:p>
            <a:pPr marL="514350" indent="-514350">
              <a:buNone/>
            </a:pPr>
            <a:r>
              <a:rPr lang="en-US" sz="1800" dirty="0" smtClean="0"/>
              <a:t>       </a:t>
            </a:r>
            <a:r>
              <a:rPr lang="en-US" sz="1800" dirty="0" err="1" smtClean="0"/>
              <a:t>Pengeluaran</a:t>
            </a:r>
            <a:r>
              <a:rPr lang="en-US" sz="1800" dirty="0" smtClean="0"/>
              <a:t> total    	  Output /GNP</a:t>
            </a:r>
          </a:p>
          <a:p>
            <a:pPr marL="514350" indent="-514350">
              <a:buNone/>
            </a:pPr>
            <a:endParaRPr lang="en-US" sz="1800" dirty="0" smtClean="0"/>
          </a:p>
          <a:p>
            <a:pPr marL="514350" indent="-514350">
              <a:buNone/>
            </a:pPr>
            <a:r>
              <a:rPr lang="en-US" sz="1800" dirty="0" smtClean="0"/>
              <a:t> </a:t>
            </a:r>
          </a:p>
          <a:p>
            <a:pPr marL="514350" indent="-514350">
              <a:buNone/>
            </a:pPr>
            <a:r>
              <a:rPr lang="en-US" sz="1800" dirty="0" smtClean="0"/>
              <a:t>	Hub. </a:t>
            </a:r>
            <a:r>
              <a:rPr lang="en-US" sz="1800" dirty="0" err="1" smtClean="0"/>
              <a:t>antara</a:t>
            </a:r>
            <a:r>
              <a:rPr lang="en-US" sz="1800" dirty="0" smtClean="0"/>
              <a:t> </a:t>
            </a:r>
            <a:r>
              <a:rPr lang="en-US" sz="1800" dirty="0" err="1" smtClean="0"/>
              <a:t>kekayaan</a:t>
            </a:r>
            <a:r>
              <a:rPr lang="en-US" sz="1800" dirty="0" smtClean="0"/>
              <a:t>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</a:t>
            </a:r>
            <a:r>
              <a:rPr lang="en-US" sz="1800" dirty="0" err="1" smtClean="0"/>
              <a:t>pengeluaran</a:t>
            </a:r>
            <a:r>
              <a:rPr lang="en-US" sz="1800" dirty="0" smtClean="0"/>
              <a:t> total: </a:t>
            </a:r>
            <a:r>
              <a:rPr lang="en-US" sz="1800" dirty="0" err="1" smtClean="0"/>
              <a:t>Perubahan</a:t>
            </a:r>
            <a:r>
              <a:rPr lang="en-US" sz="1800" dirty="0" smtClean="0"/>
              <a:t> </a:t>
            </a:r>
            <a:r>
              <a:rPr lang="en-US" sz="1800" dirty="0" err="1" smtClean="0"/>
              <a:t>nilai</a:t>
            </a:r>
            <a:r>
              <a:rPr lang="en-US" sz="1800" dirty="0" smtClean="0"/>
              <a:t> </a:t>
            </a:r>
            <a:r>
              <a:rPr lang="en-US" sz="1800" dirty="0" err="1" smtClean="0"/>
              <a:t>uang</a:t>
            </a:r>
            <a:r>
              <a:rPr lang="en-US" sz="1800" dirty="0" smtClean="0"/>
              <a:t> </a:t>
            </a:r>
            <a:r>
              <a:rPr lang="en-US" sz="1800" dirty="0" err="1" smtClean="0"/>
              <a:t>kas</a:t>
            </a:r>
            <a:r>
              <a:rPr lang="en-US" sz="1800" dirty="0" smtClean="0"/>
              <a:t> </a:t>
            </a:r>
            <a:r>
              <a:rPr lang="en-US" sz="1800" dirty="0" err="1" smtClean="0"/>
              <a:t>riil</a:t>
            </a:r>
            <a:r>
              <a:rPr lang="en-US" sz="1800" dirty="0" smtClean="0"/>
              <a:t> </a:t>
            </a:r>
            <a:r>
              <a:rPr lang="en-US" sz="1800" dirty="0" err="1" smtClean="0"/>
              <a:t>akan</a:t>
            </a:r>
            <a:r>
              <a:rPr lang="en-US" sz="1800" dirty="0" smtClean="0"/>
              <a:t> </a:t>
            </a:r>
            <a:r>
              <a:rPr lang="en-US" sz="1800" dirty="0" err="1" smtClean="0"/>
              <a:t>mempengaruhi</a:t>
            </a:r>
            <a:r>
              <a:rPr lang="en-US" sz="1800" dirty="0" smtClean="0"/>
              <a:t>  </a:t>
            </a:r>
            <a:r>
              <a:rPr lang="en-US" sz="1800" dirty="0" err="1" smtClean="0"/>
              <a:t>konsumsi</a:t>
            </a:r>
            <a:r>
              <a:rPr lang="en-US" sz="1800" dirty="0" smtClean="0"/>
              <a:t>, </a:t>
            </a:r>
            <a:r>
              <a:rPr lang="en-US" sz="1800" dirty="0" err="1" smtClean="0"/>
              <a:t>konsumsi</a:t>
            </a:r>
            <a:r>
              <a:rPr lang="en-US" sz="1800" dirty="0" smtClean="0"/>
              <a:t> </a:t>
            </a:r>
            <a:r>
              <a:rPr lang="en-US" sz="1800" dirty="0" err="1" smtClean="0"/>
              <a:t>merupakan</a:t>
            </a:r>
            <a:r>
              <a:rPr lang="en-US" sz="1800" dirty="0" smtClean="0"/>
              <a:t> </a:t>
            </a:r>
            <a:r>
              <a:rPr lang="en-US" sz="1800" dirty="0" err="1" smtClean="0"/>
              <a:t>bagian</a:t>
            </a:r>
            <a:r>
              <a:rPr lang="en-US" sz="1800" dirty="0" smtClean="0"/>
              <a:t> </a:t>
            </a:r>
            <a:r>
              <a:rPr lang="en-US" sz="1800" dirty="0" err="1" smtClean="0"/>
              <a:t>dari</a:t>
            </a:r>
            <a:r>
              <a:rPr lang="en-US" sz="1800" dirty="0" smtClean="0"/>
              <a:t> </a:t>
            </a:r>
            <a:r>
              <a:rPr lang="en-US" sz="1800" dirty="0" err="1" smtClean="0"/>
              <a:t>pengeluaran</a:t>
            </a:r>
            <a:r>
              <a:rPr lang="en-US" sz="1800" dirty="0" smtClean="0"/>
              <a:t> total </a:t>
            </a:r>
            <a:r>
              <a:rPr lang="en-US" sz="1800" dirty="0" err="1" smtClean="0"/>
              <a:t>maka</a:t>
            </a:r>
            <a:r>
              <a:rPr lang="en-US" sz="1800" dirty="0" smtClean="0"/>
              <a:t> </a:t>
            </a:r>
            <a:r>
              <a:rPr lang="en-US" sz="1800" dirty="0" err="1" smtClean="0"/>
              <a:t>keseimbangan</a:t>
            </a:r>
            <a:r>
              <a:rPr lang="en-US" sz="1800" dirty="0" smtClean="0"/>
              <a:t> </a:t>
            </a:r>
            <a:r>
              <a:rPr lang="en-US" sz="1800" dirty="0" err="1" smtClean="0"/>
              <a:t>pendapatan</a:t>
            </a:r>
            <a:r>
              <a:rPr lang="en-US" sz="1800" dirty="0" smtClean="0"/>
              <a:t> </a:t>
            </a:r>
            <a:r>
              <a:rPr lang="en-US" sz="1800" dirty="0" err="1" smtClean="0"/>
              <a:t>akan</a:t>
            </a:r>
            <a:r>
              <a:rPr lang="en-US" sz="1800" dirty="0" smtClean="0"/>
              <a:t> </a:t>
            </a:r>
            <a:r>
              <a:rPr lang="en-US" sz="1800" dirty="0" err="1" smtClean="0"/>
              <a:t>berubah</a:t>
            </a:r>
            <a:r>
              <a:rPr lang="en-US" sz="1800" dirty="0" smtClean="0"/>
              <a:t>.</a:t>
            </a:r>
          </a:p>
          <a:p>
            <a:pPr marL="514350" indent="-514350"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Kebijakan</a:t>
            </a:r>
            <a:r>
              <a:rPr lang="en-US" sz="1800" dirty="0" smtClean="0"/>
              <a:t> </a:t>
            </a:r>
            <a:r>
              <a:rPr lang="en-US" sz="1800" dirty="0" err="1" smtClean="0"/>
              <a:t>moneter</a:t>
            </a:r>
            <a:r>
              <a:rPr lang="en-US" sz="1800" dirty="0" smtClean="0"/>
              <a:t> </a:t>
            </a:r>
            <a:r>
              <a:rPr lang="en-US" sz="1800" dirty="0" err="1" smtClean="0"/>
              <a:t>akan</a:t>
            </a:r>
            <a:r>
              <a:rPr lang="en-US" sz="1800" dirty="0" smtClean="0"/>
              <a:t> </a:t>
            </a:r>
            <a:r>
              <a:rPr lang="en-US" sz="1800" dirty="0" err="1" smtClean="0"/>
              <a:t>mempengaruhi</a:t>
            </a:r>
            <a:r>
              <a:rPr lang="en-US" sz="1800" dirty="0" smtClean="0"/>
              <a:t> </a:t>
            </a:r>
            <a:r>
              <a:rPr lang="en-US" sz="1800" dirty="0" err="1" smtClean="0"/>
              <a:t>jumlah</a:t>
            </a:r>
            <a:r>
              <a:rPr lang="en-US" sz="1800" dirty="0" smtClean="0"/>
              <a:t> </a:t>
            </a:r>
            <a:r>
              <a:rPr lang="en-US" sz="1800" dirty="0" err="1" smtClean="0"/>
              <a:t>uang</a:t>
            </a:r>
            <a:r>
              <a:rPr lang="en-US" sz="1800" dirty="0" smtClean="0"/>
              <a:t>, </a:t>
            </a:r>
            <a:r>
              <a:rPr lang="en-US" sz="1800" dirty="0" err="1" smtClean="0"/>
              <a:t>dimana</a:t>
            </a:r>
            <a:r>
              <a:rPr lang="en-US" sz="1800" dirty="0" smtClean="0"/>
              <a:t> </a:t>
            </a:r>
            <a:r>
              <a:rPr lang="en-US" sz="1800" dirty="0" err="1" smtClean="0"/>
              <a:t>uang</a:t>
            </a:r>
            <a:r>
              <a:rPr lang="en-US" sz="1800" dirty="0" smtClean="0"/>
              <a:t>  </a:t>
            </a:r>
            <a:r>
              <a:rPr lang="en-US" sz="1800" dirty="0" err="1" smtClean="0"/>
              <a:t>bagian</a:t>
            </a:r>
            <a:r>
              <a:rPr lang="en-US" sz="1800" dirty="0" smtClean="0"/>
              <a:t> </a:t>
            </a:r>
            <a:r>
              <a:rPr lang="en-US" sz="1800" dirty="0" err="1" smtClean="0"/>
              <a:t>dari</a:t>
            </a:r>
            <a:r>
              <a:rPr lang="en-US" sz="1800" dirty="0" smtClean="0"/>
              <a:t> </a:t>
            </a:r>
            <a:r>
              <a:rPr lang="en-US" sz="1800" dirty="0" err="1" smtClean="0"/>
              <a:t>kekayaan</a:t>
            </a:r>
            <a:r>
              <a:rPr lang="en-US" sz="1800" dirty="0" smtClean="0"/>
              <a:t>, </a:t>
            </a:r>
            <a:r>
              <a:rPr lang="en-US" sz="1800" dirty="0" err="1" smtClean="0"/>
              <a:t>perubahan</a:t>
            </a:r>
            <a:r>
              <a:rPr lang="en-US" sz="1800" dirty="0" smtClean="0"/>
              <a:t> </a:t>
            </a:r>
            <a:r>
              <a:rPr lang="en-US" sz="1800" dirty="0" err="1" smtClean="0"/>
              <a:t>ini</a:t>
            </a:r>
            <a:r>
              <a:rPr lang="en-US" sz="1800" dirty="0" smtClean="0"/>
              <a:t> </a:t>
            </a:r>
            <a:r>
              <a:rPr lang="en-US" sz="1800" dirty="0" err="1" smtClean="0"/>
              <a:t>akan</a:t>
            </a:r>
            <a:r>
              <a:rPr lang="en-US" sz="1800" dirty="0" smtClean="0"/>
              <a:t> </a:t>
            </a:r>
            <a:r>
              <a:rPr lang="en-US" sz="1800" dirty="0" err="1" smtClean="0"/>
              <a:t>mempengaruhi</a:t>
            </a:r>
            <a:r>
              <a:rPr lang="en-US" sz="1800" dirty="0" smtClean="0"/>
              <a:t> </a:t>
            </a:r>
            <a:r>
              <a:rPr lang="en-US" sz="1800" dirty="0" err="1" smtClean="0"/>
              <a:t>konsumsi</a:t>
            </a:r>
            <a:r>
              <a:rPr lang="en-US" sz="1800" dirty="0" smtClean="0"/>
              <a:t>, </a:t>
            </a:r>
            <a:r>
              <a:rPr lang="en-US" sz="1800" dirty="0" err="1" smtClean="0"/>
              <a:t>pengeluaran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pendapatan</a:t>
            </a:r>
            <a:endParaRPr lang="en-US" sz="1800" dirty="0" smtClean="0"/>
          </a:p>
          <a:p>
            <a:pPr marL="514350" indent="-514350">
              <a:buNone/>
            </a:pPr>
            <a:r>
              <a:rPr lang="en-US" sz="1800" dirty="0" smtClean="0"/>
              <a:t>	</a:t>
            </a:r>
            <a:endParaRPr lang="en-US" sz="2400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057400" y="25908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657600" y="25908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334000" y="25908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7086600" y="25908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667000" y="37338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762000" y="3810000"/>
            <a:ext cx="1752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86400" y="2667000"/>
            <a:ext cx="2438400" cy="685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743200" y="2667000"/>
            <a:ext cx="1981200" cy="685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38200" y="2667000"/>
            <a:ext cx="1371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2000" dirty="0" smtClean="0"/>
              <a:t>4.  </a:t>
            </a:r>
            <a:r>
              <a:rPr lang="en-US" sz="2000" dirty="0" err="1" smtClean="0"/>
              <a:t>Jalur</a:t>
            </a:r>
            <a:r>
              <a:rPr lang="en-US" sz="2000" dirty="0" smtClean="0"/>
              <a:t> </a:t>
            </a:r>
            <a:r>
              <a:rPr lang="en-US" sz="2000" dirty="0" err="1" smtClean="0"/>
              <a:t>Ekspektasi</a:t>
            </a:r>
            <a:endParaRPr lang="en-US" sz="2000" dirty="0" smtClean="0"/>
          </a:p>
          <a:p>
            <a:pPr marL="514350" indent="-514350"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Teori</a:t>
            </a:r>
            <a:r>
              <a:rPr lang="en-US" sz="2000" dirty="0" smtClean="0"/>
              <a:t> </a:t>
            </a:r>
            <a:r>
              <a:rPr lang="en-US" sz="2000" dirty="0" err="1" smtClean="0"/>
              <a:t>ekspektasi</a:t>
            </a:r>
            <a:r>
              <a:rPr lang="en-US" sz="2000" dirty="0" smtClean="0"/>
              <a:t> </a:t>
            </a:r>
            <a:r>
              <a:rPr lang="en-US" sz="2000" dirty="0" err="1" smtClean="0"/>
              <a:t>berpendapat</a:t>
            </a:r>
            <a:r>
              <a:rPr lang="en-US" sz="2000" dirty="0" smtClean="0"/>
              <a:t> </a:t>
            </a:r>
            <a:r>
              <a:rPr lang="en-US" sz="2000" dirty="0" err="1" smtClean="0"/>
              <a:t>bahwa</a:t>
            </a:r>
            <a:r>
              <a:rPr lang="en-US" sz="2000" dirty="0" smtClean="0"/>
              <a:t> </a:t>
            </a:r>
            <a:r>
              <a:rPr lang="en-US" sz="2000" dirty="0" err="1" smtClean="0"/>
              <a:t>apabila</a:t>
            </a:r>
            <a:r>
              <a:rPr lang="en-US" sz="2000" dirty="0" smtClean="0"/>
              <a:t> </a:t>
            </a:r>
            <a:r>
              <a:rPr lang="en-US" sz="2000" dirty="0" err="1" smtClean="0"/>
              <a:t>masyarakat</a:t>
            </a:r>
            <a:r>
              <a:rPr lang="en-US" sz="2000" dirty="0" smtClean="0"/>
              <a:t>  </a:t>
            </a:r>
            <a:r>
              <a:rPr lang="en-US" sz="2000" dirty="0" err="1" smtClean="0"/>
              <a:t>cukup</a:t>
            </a:r>
            <a:r>
              <a:rPr lang="en-US" sz="2000" dirty="0" smtClean="0"/>
              <a:t> </a:t>
            </a:r>
            <a:r>
              <a:rPr lang="en-US" sz="2000" dirty="0" err="1" smtClean="0"/>
              <a:t>rasional</a:t>
            </a:r>
            <a:r>
              <a:rPr lang="en-US" sz="2000" dirty="0" smtClean="0"/>
              <a:t>, </a:t>
            </a:r>
            <a:r>
              <a:rPr lang="en-US" sz="2000" dirty="0" err="1" smtClean="0"/>
              <a:t>mereka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mengambil</a:t>
            </a:r>
            <a:r>
              <a:rPr lang="en-US" sz="2000" dirty="0" smtClean="0"/>
              <a:t> </a:t>
            </a:r>
            <a:r>
              <a:rPr lang="en-US" sz="2000" dirty="0" err="1" smtClean="0"/>
              <a:t>tindakan</a:t>
            </a:r>
            <a:r>
              <a:rPr lang="en-US" sz="2000" dirty="0" smtClean="0"/>
              <a:t> </a:t>
            </a:r>
            <a:r>
              <a:rPr lang="en-US" sz="2000" dirty="0" err="1" smtClean="0"/>
              <a:t>utk</a:t>
            </a:r>
            <a:r>
              <a:rPr lang="en-US" sz="2000" dirty="0" smtClean="0"/>
              <a:t> </a:t>
            </a:r>
            <a:r>
              <a:rPr lang="en-US" sz="2000" dirty="0" err="1" smtClean="0"/>
              <a:t>mengantisipasi</a:t>
            </a:r>
            <a:r>
              <a:rPr lang="en-US" sz="2000" dirty="0" smtClean="0"/>
              <a:t> </a:t>
            </a:r>
            <a:r>
              <a:rPr lang="en-US" sz="2000" dirty="0" err="1" smtClean="0"/>
              <a:t>kemungkinan</a:t>
            </a:r>
            <a:r>
              <a:rPr lang="en-US" sz="2000" dirty="0" smtClean="0"/>
              <a:t> </a:t>
            </a:r>
            <a:r>
              <a:rPr lang="en-US" sz="2000" dirty="0" err="1" smtClean="0"/>
              <a:t>terjadinya</a:t>
            </a:r>
            <a:r>
              <a:rPr lang="en-US" sz="2000" dirty="0" smtClean="0"/>
              <a:t> </a:t>
            </a:r>
            <a:r>
              <a:rPr lang="en-US" sz="2000" dirty="0" err="1" smtClean="0"/>
              <a:t>inflasi</a:t>
            </a:r>
            <a:r>
              <a:rPr lang="en-US" sz="2000" dirty="0" smtClean="0"/>
              <a:t>.</a:t>
            </a:r>
          </a:p>
          <a:p>
            <a:pPr marL="339725" indent="-339725">
              <a:buNone/>
            </a:pPr>
            <a:endParaRPr lang="en-US" sz="2800" dirty="0" smtClean="0"/>
          </a:p>
          <a:p>
            <a:pPr marL="339725" indent="-339725">
              <a:spcBef>
                <a:spcPts val="0"/>
              </a:spcBef>
              <a:buNone/>
            </a:pPr>
            <a:r>
              <a:rPr lang="en-US" sz="2000" dirty="0" smtClean="0"/>
              <a:t>	  </a:t>
            </a:r>
            <a:r>
              <a:rPr lang="en-US" sz="2000" dirty="0" err="1" smtClean="0"/>
              <a:t>Kebijakan</a:t>
            </a:r>
            <a:r>
              <a:rPr lang="en-US" sz="2000" dirty="0" smtClean="0"/>
              <a:t>               </a:t>
            </a:r>
            <a:r>
              <a:rPr lang="en-US" sz="2000" dirty="0" err="1" smtClean="0"/>
              <a:t>Ekspektasi</a:t>
            </a:r>
            <a:r>
              <a:rPr lang="en-US" sz="2000" dirty="0" smtClean="0"/>
              <a:t> </a:t>
            </a:r>
            <a:r>
              <a:rPr lang="en-US" sz="2000" dirty="0" err="1" smtClean="0"/>
              <a:t>inflasi</a:t>
            </a:r>
            <a:r>
              <a:rPr lang="en-US" sz="2000" dirty="0" smtClean="0"/>
              <a:t>/	            </a:t>
            </a:r>
            <a:r>
              <a:rPr lang="en-US" sz="2000" dirty="0" err="1" smtClean="0"/>
              <a:t>keputusan</a:t>
            </a:r>
            <a:r>
              <a:rPr lang="en-US" sz="2000" dirty="0" smtClean="0"/>
              <a:t> </a:t>
            </a:r>
            <a:r>
              <a:rPr lang="en-US" sz="2000" dirty="0" err="1" smtClean="0"/>
              <a:t>Investasi</a:t>
            </a:r>
            <a:r>
              <a:rPr lang="en-US" sz="2000" dirty="0" smtClean="0"/>
              <a:t>/</a:t>
            </a:r>
          </a:p>
          <a:p>
            <a:pPr marL="339725" indent="-339725">
              <a:spcBef>
                <a:spcPts val="0"/>
              </a:spcBef>
              <a:buNone/>
            </a:pPr>
            <a:r>
              <a:rPr lang="en-US" sz="2000" dirty="0" smtClean="0"/>
              <a:t>	  </a:t>
            </a:r>
            <a:r>
              <a:rPr lang="en-US" sz="2000" dirty="0" err="1" smtClean="0"/>
              <a:t>Moneter</a:t>
            </a:r>
            <a:r>
              <a:rPr lang="en-US" sz="2000" dirty="0" smtClean="0"/>
              <a:t>	         </a:t>
            </a:r>
            <a:r>
              <a:rPr lang="en-US" sz="2000" dirty="0" err="1" smtClean="0"/>
              <a:t>kegiatan</a:t>
            </a:r>
            <a:r>
              <a:rPr lang="en-US" sz="2000" dirty="0" smtClean="0"/>
              <a:t> </a:t>
            </a:r>
            <a:r>
              <a:rPr lang="en-US" sz="2000" dirty="0" err="1" smtClean="0"/>
              <a:t>ekonomi</a:t>
            </a:r>
            <a:r>
              <a:rPr lang="en-US" sz="2000" dirty="0" smtClean="0"/>
              <a:t>		</a:t>
            </a:r>
            <a:r>
              <a:rPr lang="en-US" sz="2000" dirty="0" err="1" smtClean="0"/>
              <a:t>konsumsi</a:t>
            </a:r>
            <a:endParaRPr lang="en-US" sz="2000" dirty="0" smtClean="0"/>
          </a:p>
          <a:p>
            <a:pPr marL="514350" indent="-514350">
              <a:spcBef>
                <a:spcPts val="0"/>
              </a:spcBef>
              <a:buNone/>
            </a:pPr>
            <a:r>
              <a:rPr lang="en-US" sz="2000" dirty="0" smtClean="0"/>
              <a:t>	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000" dirty="0" smtClean="0"/>
              <a:t>        JUB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000" dirty="0" smtClean="0"/>
              <a:t>	Output/GNP</a:t>
            </a:r>
          </a:p>
          <a:p>
            <a:pPr marL="514350" indent="-514350">
              <a:spcBef>
                <a:spcPts val="0"/>
              </a:spcBef>
              <a:buNone/>
            </a:pPr>
            <a:endParaRPr lang="en-US" sz="2000" dirty="0" smtClean="0"/>
          </a:p>
          <a:p>
            <a:pPr marL="514350" indent="-514350"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Ekspektasi</a:t>
            </a:r>
            <a:r>
              <a:rPr lang="en-US" sz="1800" dirty="0" smtClean="0"/>
              <a:t> </a:t>
            </a:r>
            <a:r>
              <a:rPr lang="en-US" sz="1800" dirty="0" err="1" smtClean="0"/>
              <a:t>masyarakat</a:t>
            </a:r>
            <a:r>
              <a:rPr lang="en-US" sz="1800" dirty="0" smtClean="0"/>
              <a:t> </a:t>
            </a:r>
            <a:r>
              <a:rPr lang="en-US" sz="1800" dirty="0" err="1" smtClean="0"/>
              <a:t>terhadap</a:t>
            </a:r>
            <a:r>
              <a:rPr lang="en-US" sz="1800" dirty="0" smtClean="0"/>
              <a:t> </a:t>
            </a:r>
            <a:r>
              <a:rPr lang="en-US" sz="1800" dirty="0" err="1" smtClean="0"/>
              <a:t>kenaikan</a:t>
            </a:r>
            <a:r>
              <a:rPr lang="en-US" sz="1800" dirty="0" smtClean="0"/>
              <a:t> </a:t>
            </a:r>
            <a:r>
              <a:rPr lang="en-US" sz="1800" dirty="0" err="1" smtClean="0"/>
              <a:t>harga</a:t>
            </a:r>
            <a:r>
              <a:rPr lang="en-US" sz="1800" dirty="0" smtClean="0"/>
              <a:t> </a:t>
            </a:r>
            <a:r>
              <a:rPr lang="en-US" sz="1800" dirty="0" err="1" smtClean="0"/>
              <a:t>akan</a:t>
            </a:r>
            <a:r>
              <a:rPr lang="en-US" sz="1800" dirty="0" smtClean="0"/>
              <a:t> </a:t>
            </a:r>
            <a:r>
              <a:rPr lang="en-US" sz="1800" dirty="0" err="1" smtClean="0"/>
              <a:t>mendorong</a:t>
            </a:r>
            <a:r>
              <a:rPr lang="en-US" sz="1800" dirty="0" smtClean="0"/>
              <a:t> </a:t>
            </a:r>
            <a:r>
              <a:rPr lang="en-US" sz="1800" dirty="0" err="1" smtClean="0"/>
              <a:t>kenaikan</a:t>
            </a:r>
            <a:r>
              <a:rPr lang="en-US" sz="1800" dirty="0" smtClean="0"/>
              <a:t> </a:t>
            </a:r>
            <a:r>
              <a:rPr lang="en-US" sz="1800" dirty="0" err="1" smtClean="0"/>
              <a:t>tingkat</a:t>
            </a:r>
            <a:r>
              <a:rPr lang="en-US" sz="1800" dirty="0" smtClean="0"/>
              <a:t> </a:t>
            </a:r>
            <a:r>
              <a:rPr lang="en-US" sz="1800" dirty="0" err="1" smtClean="0"/>
              <a:t>suku</a:t>
            </a:r>
            <a:r>
              <a:rPr lang="en-US" sz="1800" dirty="0" smtClean="0"/>
              <a:t> </a:t>
            </a:r>
            <a:r>
              <a:rPr lang="en-US" sz="1800" dirty="0" err="1" smtClean="0"/>
              <a:t>bunga</a:t>
            </a:r>
            <a:r>
              <a:rPr lang="en-US" sz="1800" dirty="0" smtClean="0"/>
              <a:t>, </a:t>
            </a:r>
            <a:r>
              <a:rPr lang="en-US" sz="1800" dirty="0" err="1" smtClean="0"/>
              <a:t>bila</a:t>
            </a:r>
            <a:r>
              <a:rPr lang="en-US" sz="1800" dirty="0" smtClean="0"/>
              <a:t> </a:t>
            </a:r>
            <a:r>
              <a:rPr lang="en-US" sz="1800" dirty="0" err="1" smtClean="0"/>
              <a:t>kenaikan</a:t>
            </a:r>
            <a:r>
              <a:rPr lang="en-US" sz="1800" dirty="0" smtClean="0"/>
              <a:t> </a:t>
            </a:r>
            <a:r>
              <a:rPr lang="en-US" sz="1800" dirty="0" err="1" smtClean="0"/>
              <a:t>suku</a:t>
            </a:r>
            <a:r>
              <a:rPr lang="en-US" sz="1800" dirty="0" smtClean="0"/>
              <a:t> </a:t>
            </a:r>
            <a:r>
              <a:rPr lang="en-US" sz="1800" dirty="0" err="1" smtClean="0"/>
              <a:t>bunga</a:t>
            </a:r>
            <a:r>
              <a:rPr lang="en-US" sz="1800" dirty="0" smtClean="0"/>
              <a:t> </a:t>
            </a:r>
            <a:r>
              <a:rPr lang="en-US" sz="1800" dirty="0" err="1" smtClean="0"/>
              <a:t>lebih</a:t>
            </a:r>
            <a:r>
              <a:rPr lang="en-US" sz="1800" dirty="0" smtClean="0"/>
              <a:t> </a:t>
            </a:r>
            <a:r>
              <a:rPr lang="en-US" sz="1800" dirty="0" err="1" smtClean="0"/>
              <a:t>kecil</a:t>
            </a:r>
            <a:r>
              <a:rPr lang="en-US" sz="1800" dirty="0" smtClean="0"/>
              <a:t> </a:t>
            </a:r>
            <a:r>
              <a:rPr lang="en-US" sz="1800" dirty="0" err="1" smtClean="0"/>
              <a:t>dibanding</a:t>
            </a:r>
            <a:r>
              <a:rPr lang="en-US" sz="1800" dirty="0" smtClean="0"/>
              <a:t> </a:t>
            </a:r>
            <a:r>
              <a:rPr lang="en-US" sz="1800" dirty="0" err="1" smtClean="0"/>
              <a:t>kenaikan</a:t>
            </a:r>
            <a:r>
              <a:rPr lang="en-US" sz="1800" dirty="0" smtClean="0"/>
              <a:t> </a:t>
            </a:r>
            <a:r>
              <a:rPr lang="en-US" sz="1800" dirty="0" err="1" smtClean="0"/>
              <a:t>harga</a:t>
            </a:r>
            <a:r>
              <a:rPr lang="en-US" sz="1800" dirty="0" smtClean="0"/>
              <a:t>, </a:t>
            </a:r>
            <a:r>
              <a:rPr lang="en-US" sz="1800" dirty="0" err="1" smtClean="0"/>
              <a:t>secara</a:t>
            </a:r>
            <a:r>
              <a:rPr lang="en-US" sz="1800" dirty="0" smtClean="0"/>
              <a:t> </a:t>
            </a:r>
            <a:r>
              <a:rPr lang="en-US" sz="1800" dirty="0" err="1" smtClean="0"/>
              <a:t>riil</a:t>
            </a:r>
            <a:r>
              <a:rPr lang="en-US" sz="1800" dirty="0" smtClean="0"/>
              <a:t> rate of return </a:t>
            </a:r>
            <a:r>
              <a:rPr lang="en-US" sz="1800" dirty="0" err="1" smtClean="0"/>
              <a:t>atas</a:t>
            </a:r>
            <a:r>
              <a:rPr lang="en-US" sz="1800" dirty="0" smtClean="0"/>
              <a:t> </a:t>
            </a:r>
            <a:r>
              <a:rPr lang="en-US" sz="1800" dirty="0" err="1" smtClean="0"/>
              <a:t>aset</a:t>
            </a:r>
            <a:r>
              <a:rPr lang="en-US" sz="1800" dirty="0" smtClean="0"/>
              <a:t> </a:t>
            </a:r>
            <a:r>
              <a:rPr lang="en-US" sz="1800" dirty="0" err="1" smtClean="0"/>
              <a:t>finansial</a:t>
            </a:r>
            <a:r>
              <a:rPr lang="en-US" sz="1800" dirty="0" smtClean="0"/>
              <a:t> </a:t>
            </a:r>
            <a:r>
              <a:rPr lang="en-US" sz="1800" dirty="0" err="1" smtClean="0"/>
              <a:t>menurun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penurunan</a:t>
            </a:r>
            <a:r>
              <a:rPr lang="en-US" sz="1800" dirty="0" smtClean="0"/>
              <a:t> </a:t>
            </a:r>
            <a:r>
              <a:rPr lang="en-US" sz="1800" dirty="0" err="1" smtClean="0"/>
              <a:t>tersebut</a:t>
            </a:r>
            <a:r>
              <a:rPr lang="en-US" sz="1800" dirty="0" smtClean="0"/>
              <a:t> </a:t>
            </a:r>
            <a:r>
              <a:rPr lang="en-US" sz="1800" dirty="0" err="1" smtClean="0"/>
              <a:t>akan</a:t>
            </a:r>
            <a:r>
              <a:rPr lang="en-US" sz="1800" dirty="0" smtClean="0"/>
              <a:t> </a:t>
            </a:r>
            <a:r>
              <a:rPr lang="en-US" sz="1800" dirty="0" err="1" smtClean="0"/>
              <a:t>mendorong</a:t>
            </a:r>
            <a:r>
              <a:rPr lang="en-US" sz="1800" dirty="0" smtClean="0"/>
              <a:t> </a:t>
            </a:r>
            <a:r>
              <a:rPr lang="en-US" sz="1800" dirty="0" err="1" smtClean="0"/>
              <a:t>orang</a:t>
            </a:r>
            <a:r>
              <a:rPr lang="en-US" sz="1800" dirty="0" smtClean="0"/>
              <a:t> </a:t>
            </a:r>
            <a:r>
              <a:rPr lang="en-US" sz="1800" dirty="0" err="1" smtClean="0"/>
              <a:t>mengalihkan</a:t>
            </a:r>
            <a:r>
              <a:rPr lang="en-US" sz="1800" dirty="0" smtClean="0"/>
              <a:t> </a:t>
            </a:r>
            <a:r>
              <a:rPr lang="en-US" sz="1800" dirty="0" err="1" smtClean="0"/>
              <a:t>kekayaannya</a:t>
            </a:r>
            <a:r>
              <a:rPr lang="en-US" sz="1800" dirty="0" smtClean="0"/>
              <a:t> </a:t>
            </a:r>
            <a:r>
              <a:rPr lang="en-US" sz="1800" dirty="0" err="1" smtClean="0"/>
              <a:t>dari</a:t>
            </a:r>
            <a:r>
              <a:rPr lang="en-US" sz="1800" dirty="0" smtClean="0"/>
              <a:t> </a:t>
            </a:r>
            <a:r>
              <a:rPr lang="en-US" sz="1800" dirty="0" err="1" smtClean="0"/>
              <a:t>bentuk</a:t>
            </a:r>
            <a:r>
              <a:rPr lang="en-US" sz="1800" dirty="0" smtClean="0"/>
              <a:t> </a:t>
            </a:r>
            <a:r>
              <a:rPr lang="en-US" sz="1800" dirty="0" err="1" smtClean="0"/>
              <a:t>aset</a:t>
            </a:r>
            <a:r>
              <a:rPr lang="en-US" sz="1800" dirty="0" smtClean="0"/>
              <a:t> </a:t>
            </a:r>
            <a:r>
              <a:rPr lang="en-US" sz="1800" dirty="0" err="1" smtClean="0"/>
              <a:t>finansial</a:t>
            </a:r>
            <a:r>
              <a:rPr lang="en-US" sz="1800" dirty="0" smtClean="0"/>
              <a:t> </a:t>
            </a:r>
            <a:r>
              <a:rPr lang="en-US" sz="1800" dirty="0" err="1" smtClean="0"/>
              <a:t>ke</a:t>
            </a:r>
            <a:r>
              <a:rPr lang="en-US" sz="1800" dirty="0" smtClean="0"/>
              <a:t> </a:t>
            </a:r>
            <a:r>
              <a:rPr lang="en-US" sz="1800" dirty="0" err="1" smtClean="0"/>
              <a:t>bentuk</a:t>
            </a:r>
            <a:r>
              <a:rPr lang="en-US" sz="1800" dirty="0" smtClean="0"/>
              <a:t> </a:t>
            </a:r>
            <a:r>
              <a:rPr lang="en-US" sz="1800" dirty="0" err="1" smtClean="0"/>
              <a:t>aset</a:t>
            </a:r>
            <a:r>
              <a:rPr lang="en-US" sz="1800" dirty="0" smtClean="0"/>
              <a:t> </a:t>
            </a:r>
            <a:r>
              <a:rPr lang="en-US" sz="1800" dirty="0" err="1" smtClean="0"/>
              <a:t>riil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endParaRPr lang="en-US" sz="1400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209800" y="29718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800600" y="29718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8001000" y="29718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/>
          </a:bodyPr>
          <a:lstStyle/>
          <a:p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2800" dirty="0" smtClean="0"/>
              <a:t>5.  </a:t>
            </a:r>
            <a:r>
              <a:rPr lang="en-US" sz="2800" dirty="0" err="1" smtClean="0"/>
              <a:t>Jalur</a:t>
            </a:r>
            <a:r>
              <a:rPr lang="en-US" sz="2800" dirty="0" smtClean="0"/>
              <a:t> </a:t>
            </a:r>
            <a:r>
              <a:rPr lang="en-US" sz="2800" dirty="0" err="1" smtClean="0"/>
              <a:t>Langsung</a:t>
            </a:r>
            <a:r>
              <a:rPr lang="en-US" sz="2800" dirty="0" smtClean="0"/>
              <a:t> (</a:t>
            </a:r>
            <a:r>
              <a:rPr lang="en-US" sz="2800" dirty="0" err="1" smtClean="0"/>
              <a:t>teori</a:t>
            </a:r>
            <a:r>
              <a:rPr lang="en-US" sz="2800" dirty="0" smtClean="0"/>
              <a:t> </a:t>
            </a:r>
            <a:r>
              <a:rPr lang="en-US" sz="2800" dirty="0" err="1" smtClean="0"/>
              <a:t>moneterist</a:t>
            </a:r>
            <a:r>
              <a:rPr lang="en-US" sz="2800" dirty="0" smtClean="0"/>
              <a:t>)</a:t>
            </a:r>
          </a:p>
          <a:p>
            <a:pPr marL="514350" indent="-514350"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Teori</a:t>
            </a:r>
            <a:r>
              <a:rPr lang="en-US" sz="2800" dirty="0" smtClean="0"/>
              <a:t> </a:t>
            </a:r>
            <a:r>
              <a:rPr lang="en-US" sz="2800" dirty="0" err="1" smtClean="0"/>
              <a:t>moneterist</a:t>
            </a:r>
            <a:r>
              <a:rPr lang="en-US" sz="2800" dirty="0" smtClean="0"/>
              <a:t> </a:t>
            </a:r>
            <a:r>
              <a:rPr lang="en-US" sz="2800" dirty="0" err="1" smtClean="0"/>
              <a:t>berpendapat</a:t>
            </a:r>
            <a:r>
              <a:rPr lang="en-US" sz="2800" dirty="0" smtClean="0"/>
              <a:t> </a:t>
            </a:r>
            <a:r>
              <a:rPr lang="en-US" sz="2800" dirty="0" err="1" smtClean="0"/>
              <a:t>bahwa</a:t>
            </a:r>
            <a:r>
              <a:rPr lang="en-US" sz="2800" dirty="0" smtClean="0"/>
              <a:t> </a:t>
            </a:r>
            <a:r>
              <a:rPr lang="en-US" sz="2800" dirty="0" err="1" smtClean="0"/>
              <a:t>kebijakan</a:t>
            </a:r>
            <a:r>
              <a:rPr lang="en-US" sz="2800" dirty="0" smtClean="0"/>
              <a:t> </a:t>
            </a:r>
            <a:r>
              <a:rPr lang="en-US" sz="2800" dirty="0" err="1" smtClean="0"/>
              <a:t>moneter</a:t>
            </a:r>
            <a:r>
              <a:rPr lang="en-US" sz="2800" dirty="0" smtClean="0"/>
              <a:t> </a:t>
            </a:r>
            <a:r>
              <a:rPr lang="en-US" sz="2800" dirty="0" err="1" smtClean="0"/>
              <a:t>berpengaruh</a:t>
            </a:r>
            <a:r>
              <a:rPr lang="en-US" sz="2800" dirty="0" smtClean="0"/>
              <a:t> </a:t>
            </a:r>
            <a:r>
              <a:rPr lang="en-US" sz="2800" dirty="0" err="1" smtClean="0"/>
              <a:t>langsung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GNP. </a:t>
            </a:r>
            <a:r>
              <a:rPr lang="en-US" sz="2800" dirty="0" err="1" smtClean="0"/>
              <a:t>Jumlah</a:t>
            </a:r>
            <a:r>
              <a:rPr lang="en-US" sz="2800" dirty="0" smtClean="0"/>
              <a:t> </a:t>
            </a:r>
            <a:r>
              <a:rPr lang="en-US" sz="2800" dirty="0" err="1" smtClean="0"/>
              <a:t>uang</a:t>
            </a:r>
            <a:r>
              <a:rPr lang="en-US" sz="2800" dirty="0" smtClean="0"/>
              <a:t> </a:t>
            </a:r>
            <a:r>
              <a:rPr lang="en-US" sz="2800" dirty="0" err="1" smtClean="0"/>
              <a:t>mempengaruhi</a:t>
            </a:r>
            <a:r>
              <a:rPr lang="en-US" sz="2800" dirty="0" smtClean="0"/>
              <a:t> </a:t>
            </a:r>
            <a:r>
              <a:rPr lang="en-US" sz="2800" dirty="0" err="1" smtClean="0"/>
              <a:t>pengeluaran</a:t>
            </a:r>
            <a:r>
              <a:rPr lang="en-US" sz="2800" dirty="0" smtClean="0"/>
              <a:t> </a:t>
            </a:r>
            <a:r>
              <a:rPr lang="en-US" sz="2800" dirty="0" err="1" smtClean="0"/>
              <a:t>melalui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r>
              <a:rPr lang="en-US" sz="2800" dirty="0" smtClean="0"/>
              <a:t> </a:t>
            </a:r>
            <a:r>
              <a:rPr lang="en-US" sz="2800" dirty="0" err="1" smtClean="0"/>
              <a:t>harga</a:t>
            </a:r>
            <a:endParaRPr lang="en-US" sz="2800" dirty="0" smtClean="0"/>
          </a:p>
          <a:p>
            <a:pPr marL="339725" indent="-339725">
              <a:buNone/>
            </a:pPr>
            <a:r>
              <a:rPr lang="en-US" sz="2800" dirty="0" err="1" smtClean="0"/>
              <a:t>Teori</a:t>
            </a:r>
            <a:r>
              <a:rPr lang="en-US" sz="2800" dirty="0" smtClean="0"/>
              <a:t> </a:t>
            </a:r>
            <a:r>
              <a:rPr lang="en-US" sz="2800" dirty="0" err="1" smtClean="0"/>
              <a:t>moneteris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dipelopori</a:t>
            </a:r>
            <a:r>
              <a:rPr lang="en-US" sz="2800" dirty="0" smtClean="0"/>
              <a:t> </a:t>
            </a:r>
            <a:r>
              <a:rPr lang="en-US" sz="2800" dirty="0" err="1" smtClean="0"/>
              <a:t>milton</a:t>
            </a:r>
            <a:r>
              <a:rPr lang="en-US" sz="2800" dirty="0" smtClean="0"/>
              <a:t> </a:t>
            </a:r>
            <a:r>
              <a:rPr lang="en-US" sz="2800" dirty="0" err="1" smtClean="0"/>
              <a:t>friedman</a:t>
            </a:r>
            <a:r>
              <a:rPr lang="en-US" sz="2800" dirty="0" smtClean="0"/>
              <a:t> </a:t>
            </a:r>
            <a:r>
              <a:rPr lang="en-US" sz="2800" dirty="0" err="1" smtClean="0"/>
              <a:t>meyakini</a:t>
            </a:r>
            <a:r>
              <a:rPr lang="en-US" sz="2800" dirty="0" smtClean="0"/>
              <a:t> </a:t>
            </a:r>
            <a:r>
              <a:rPr lang="en-US" sz="2800" dirty="0" err="1" smtClean="0"/>
              <a:t>bahwa</a:t>
            </a:r>
            <a:r>
              <a:rPr lang="en-US" sz="2800" dirty="0" smtClean="0"/>
              <a:t> </a:t>
            </a:r>
            <a:r>
              <a:rPr lang="en-US" sz="2800" dirty="0" err="1" smtClean="0"/>
              <a:t>ekspansi</a:t>
            </a:r>
            <a:r>
              <a:rPr lang="en-US" sz="2800" dirty="0" smtClean="0"/>
              <a:t> </a:t>
            </a:r>
            <a:r>
              <a:rPr lang="en-US" sz="2800" dirty="0" err="1" smtClean="0"/>
              <a:t>moneter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jangka</a:t>
            </a:r>
            <a:r>
              <a:rPr lang="en-US" sz="2800" dirty="0" smtClean="0"/>
              <a:t> </a:t>
            </a:r>
            <a:r>
              <a:rPr lang="en-US" sz="2800" dirty="0" err="1" smtClean="0"/>
              <a:t>panjang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mendorong</a:t>
            </a:r>
            <a:r>
              <a:rPr lang="en-US" sz="2800" dirty="0" smtClean="0"/>
              <a:t> </a:t>
            </a:r>
            <a:r>
              <a:rPr lang="en-US" sz="2800" dirty="0" err="1" smtClean="0"/>
              <a:t>pertumbuhan</a:t>
            </a:r>
            <a:r>
              <a:rPr lang="en-US" sz="2800" dirty="0" smtClean="0"/>
              <a:t> </a:t>
            </a:r>
            <a:r>
              <a:rPr lang="en-US" sz="2800" dirty="0" err="1" smtClean="0"/>
              <a:t>ekonomi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memperluas</a:t>
            </a:r>
            <a:r>
              <a:rPr lang="en-US" sz="2800" dirty="0" smtClean="0"/>
              <a:t> </a:t>
            </a:r>
            <a:r>
              <a:rPr lang="en-US" sz="2800" dirty="0" err="1" smtClean="0"/>
              <a:t>kesempatan</a:t>
            </a:r>
            <a:r>
              <a:rPr lang="en-US" sz="2800" dirty="0" smtClean="0"/>
              <a:t> </a:t>
            </a:r>
            <a:r>
              <a:rPr lang="en-US" sz="2800" dirty="0" err="1" smtClean="0"/>
              <a:t>kerja</a:t>
            </a:r>
            <a:r>
              <a:rPr lang="en-US" sz="2800" dirty="0" smtClean="0"/>
              <a:t> </a:t>
            </a:r>
            <a:r>
              <a:rPr lang="en-US" sz="2800" dirty="0" err="1" smtClean="0"/>
              <a:t>tetapi</a:t>
            </a:r>
            <a:r>
              <a:rPr lang="en-US" sz="2800" dirty="0" smtClean="0"/>
              <a:t> </a:t>
            </a:r>
            <a:r>
              <a:rPr lang="en-US" sz="2800" dirty="0" err="1" smtClean="0"/>
              <a:t>hanya</a:t>
            </a:r>
            <a:r>
              <a:rPr lang="en-US" sz="2800" dirty="0" smtClean="0"/>
              <a:t>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meningkatkan</a:t>
            </a:r>
            <a:r>
              <a:rPr lang="en-US" sz="2800" dirty="0" smtClean="0"/>
              <a:t> </a:t>
            </a:r>
            <a:r>
              <a:rPr lang="en-US" sz="2800" dirty="0" err="1" smtClean="0"/>
              <a:t>inflasi</a:t>
            </a:r>
            <a:endParaRPr lang="en-US" sz="2800" dirty="0" smtClean="0"/>
          </a:p>
          <a:p>
            <a:pPr marL="514350" indent="-514350">
              <a:spcBef>
                <a:spcPts val="0"/>
              </a:spcBef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sz="2800" dirty="0" smtClean="0"/>
              <a:t>	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Gambaran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Pengertian</a:t>
            </a:r>
            <a:endParaRPr lang="en-US" dirty="0" smtClean="0"/>
          </a:p>
          <a:p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/>
              <a:t>moneter</a:t>
            </a:r>
            <a:r>
              <a:rPr lang="en-US" dirty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kebijaksanaan</a:t>
            </a:r>
            <a:r>
              <a:rPr lang="en-US" dirty="0" smtClean="0"/>
              <a:t> </a:t>
            </a:r>
            <a:r>
              <a:rPr lang="en-US" dirty="0" err="1" smtClean="0"/>
              <a:t>otoritas</a:t>
            </a:r>
            <a:r>
              <a:rPr lang="en-US" dirty="0" smtClean="0"/>
              <a:t> </a:t>
            </a:r>
            <a:r>
              <a:rPr lang="en-US" dirty="0" err="1" smtClean="0"/>
              <a:t>moneter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bank </a:t>
            </a:r>
            <a:r>
              <a:rPr lang="en-US" dirty="0" err="1" smtClean="0"/>
              <a:t>sentral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keseimbangan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perekonomian</a:t>
            </a:r>
            <a:r>
              <a:rPr lang="en-US" dirty="0"/>
              <a:t> Negara,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mendorong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, </a:t>
            </a:r>
            <a:r>
              <a:rPr lang="en-US" dirty="0" err="1"/>
              <a:t>memperluas</a:t>
            </a:r>
            <a:r>
              <a:rPr lang="en-US" dirty="0"/>
              <a:t> </a:t>
            </a:r>
            <a:r>
              <a:rPr lang="en-US" dirty="0" err="1"/>
              <a:t>kesempatan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stabilitas</a:t>
            </a:r>
            <a:r>
              <a:rPr lang="en-US" dirty="0"/>
              <a:t> </a:t>
            </a:r>
            <a:r>
              <a:rPr lang="en-US" dirty="0" err="1"/>
              <a:t>moneter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instrument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beredar</a:t>
            </a:r>
            <a:r>
              <a:rPr lang="en-US" dirty="0"/>
              <a:t>,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bunga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penetapan</a:t>
            </a:r>
            <a:r>
              <a:rPr lang="en-US" dirty="0"/>
              <a:t> </a:t>
            </a:r>
            <a:r>
              <a:rPr lang="en-US" dirty="0" err="1"/>
              <a:t>cadangan</a:t>
            </a:r>
            <a:r>
              <a:rPr lang="en-US" dirty="0"/>
              <a:t> minimum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perbankan</a:t>
            </a:r>
            <a:r>
              <a:rPr lang="en-US" dirty="0"/>
              <a:t>"</a:t>
            </a:r>
          </a:p>
          <a:p>
            <a:endParaRPr lang="en-US" strike="sngStrike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dirty="0" err="1" smtClean="0"/>
              <a:t>Banyak</a:t>
            </a:r>
            <a:r>
              <a:rPr lang="en-US" dirty="0" smtClean="0"/>
              <a:t> factor </a:t>
            </a:r>
            <a:r>
              <a:rPr lang="en-US" dirty="0" err="1" smtClean="0"/>
              <a:t>ekonomi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Negara, </a:t>
            </a:r>
            <a:r>
              <a:rPr lang="en-US" dirty="0" err="1" smtClean="0"/>
              <a:t>namun</a:t>
            </a:r>
            <a:r>
              <a:rPr lang="en-US" dirty="0" smtClean="0"/>
              <a:t> factor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diluar</a:t>
            </a:r>
            <a:r>
              <a:rPr lang="en-US" dirty="0" smtClean="0"/>
              <a:t> </a:t>
            </a:r>
            <a:r>
              <a:rPr lang="en-US" dirty="0" err="1" smtClean="0"/>
              <a:t>kendali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.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moneter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factor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diatur</a:t>
            </a:r>
            <a:r>
              <a:rPr lang="en-US" dirty="0" smtClean="0"/>
              <a:t>,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dikontrol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dikendalikan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diarahkan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sasaran</a:t>
            </a:r>
            <a:r>
              <a:rPr lang="en-US" dirty="0" smtClean="0"/>
              <a:t> yang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dicapai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Bauran</a:t>
            </a:r>
            <a:r>
              <a:rPr lang="en-US" sz="3600" dirty="0" smtClean="0"/>
              <a:t> </a:t>
            </a:r>
            <a:r>
              <a:rPr lang="en-US" sz="3600" dirty="0" err="1" smtClean="0"/>
              <a:t>kebijakan</a:t>
            </a:r>
            <a:r>
              <a:rPr lang="en-US" sz="3600" dirty="0" smtClean="0"/>
              <a:t> </a:t>
            </a:r>
            <a:r>
              <a:rPr lang="en-US" sz="3600" dirty="0" err="1" smtClean="0"/>
              <a:t>moneter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fiskal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295400"/>
          <a:ext cx="8305800" cy="2514600"/>
        </p:xfrm>
        <a:graphic>
          <a:graphicData uri="http://schemas.openxmlformats.org/drawingml/2006/table">
            <a:tbl>
              <a:tblPr firstRow="1" bandRow="1">
                <a:solidFill>
                  <a:schemeClr val="bg1"/>
                </a:solidFill>
                <a:tableStyleId>{073A0DAA-6AF3-43AB-8588-CEC1D06C72B9}</a:tableStyleId>
              </a:tblPr>
              <a:tblGrid>
                <a:gridCol w="2768600"/>
                <a:gridCol w="2768600"/>
                <a:gridCol w="2768600"/>
              </a:tblGrid>
              <a:tr h="823165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</a:rPr>
                        <a:t>Fiskal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</a:rPr>
                        <a:t>ekspansif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</a:rPr>
                        <a:t>Fiskal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</a:rPr>
                        <a:t>kontraktif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68270"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</a:rPr>
                        <a:t>Moneter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</a:rPr>
                        <a:t>ekspansif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</a:rPr>
                        <a:t>Efektif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</a:rPr>
                        <a:t>Saling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</a:rPr>
                        <a:t>Meniadakan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3165"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</a:rPr>
                        <a:t>Moneter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</a:rPr>
                        <a:t>kontraktif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</a:rPr>
                        <a:t>Saling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</a:rPr>
                        <a:t>Meniadakan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</a:rPr>
                        <a:t>Efektif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Tujuan</a:t>
            </a:r>
            <a:r>
              <a:rPr lang="en-US" sz="3200" dirty="0" smtClean="0"/>
              <a:t> </a:t>
            </a:r>
            <a:r>
              <a:rPr lang="en-US" sz="3200" dirty="0" err="1" smtClean="0"/>
              <a:t>Kebijakan</a:t>
            </a:r>
            <a:r>
              <a:rPr lang="en-US" sz="3200" dirty="0" smtClean="0"/>
              <a:t> </a:t>
            </a:r>
            <a:r>
              <a:rPr lang="en-US" sz="3200" dirty="0" err="1" smtClean="0"/>
              <a:t>Moneter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err="1" smtClean="0"/>
              <a:t>Stabilitas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Perluasan</a:t>
            </a:r>
            <a:r>
              <a:rPr lang="en-US" dirty="0" smtClean="0"/>
              <a:t> </a:t>
            </a:r>
            <a:r>
              <a:rPr lang="en-US" dirty="0" err="1" smtClean="0"/>
              <a:t>kesempatan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Keseimbangan</a:t>
            </a:r>
            <a:r>
              <a:rPr lang="en-US" dirty="0" smtClean="0"/>
              <a:t> </a:t>
            </a:r>
            <a:r>
              <a:rPr lang="en-US" dirty="0" err="1" smtClean="0"/>
              <a:t>neraca</a:t>
            </a:r>
            <a:r>
              <a:rPr lang="en-US" dirty="0" smtClean="0"/>
              <a:t> </a:t>
            </a:r>
            <a:r>
              <a:rPr lang="en-US" dirty="0" err="1" smtClean="0"/>
              <a:t>pembayaran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Stabilitas</a:t>
            </a:r>
            <a:r>
              <a:rPr lang="en-US" dirty="0" smtClean="0"/>
              <a:t>  </a:t>
            </a:r>
            <a:r>
              <a:rPr lang="en-US" i="1" dirty="0" smtClean="0"/>
              <a:t>financial markets</a:t>
            </a:r>
            <a:endParaRPr lang="en-US" i="1" dirty="0"/>
          </a:p>
          <a:p>
            <a:pPr marL="514350" indent="-514350">
              <a:buAutoNum type="arabicPeriod"/>
            </a:pPr>
            <a:r>
              <a:rPr lang="en-US" dirty="0" err="1" smtClean="0"/>
              <a:t>Stabilitas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valuta</a:t>
            </a:r>
            <a:r>
              <a:rPr lang="en-US" dirty="0" smtClean="0"/>
              <a:t> </a:t>
            </a:r>
            <a:r>
              <a:rPr lang="en-US" dirty="0" err="1" smtClean="0"/>
              <a:t>asing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Konflik</a:t>
            </a:r>
            <a:r>
              <a:rPr lang="en-US" sz="4000" dirty="0" smtClean="0"/>
              <a:t> </a:t>
            </a:r>
            <a:r>
              <a:rPr lang="en-US" sz="4000" dirty="0" err="1" smtClean="0"/>
              <a:t>pencapaian</a:t>
            </a:r>
            <a:r>
              <a:rPr lang="en-US" sz="4000" dirty="0" smtClean="0"/>
              <a:t> </a:t>
            </a:r>
            <a:r>
              <a:rPr lang="en-US" sz="4000" dirty="0" err="1" smtClean="0"/>
              <a:t>sasaran</a:t>
            </a:r>
            <a:r>
              <a:rPr lang="en-US" sz="4000" dirty="0" smtClean="0"/>
              <a:t> </a:t>
            </a:r>
            <a:r>
              <a:rPr lang="en-US" sz="4000" dirty="0" err="1" smtClean="0"/>
              <a:t>kebijakan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Idealnya</a:t>
            </a:r>
            <a:r>
              <a:rPr lang="en-US" sz="2800" dirty="0" smtClean="0"/>
              <a:t>, </a:t>
            </a:r>
            <a:r>
              <a:rPr lang="en-US" sz="2800" dirty="0" err="1" smtClean="0"/>
              <a:t>semua</a:t>
            </a:r>
            <a:r>
              <a:rPr lang="en-US" sz="2800" dirty="0" smtClean="0"/>
              <a:t> </a:t>
            </a:r>
            <a:r>
              <a:rPr lang="en-US" sz="2800" dirty="0" err="1" smtClean="0"/>
              <a:t>sasaran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dicapai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bersamaan</a:t>
            </a:r>
            <a:r>
              <a:rPr lang="en-US" sz="2800" dirty="0" smtClean="0"/>
              <a:t>. </a:t>
            </a:r>
            <a:r>
              <a:rPr lang="en-US" sz="2800" dirty="0" err="1" smtClean="0"/>
              <a:t>Namun</a:t>
            </a:r>
            <a:r>
              <a:rPr lang="en-US" sz="2800" dirty="0" smtClean="0"/>
              <a:t> </a:t>
            </a:r>
            <a:r>
              <a:rPr lang="en-US" sz="2800" dirty="0" err="1" smtClean="0"/>
              <a:t>seringkali</a:t>
            </a:r>
            <a:r>
              <a:rPr lang="en-US" sz="2800" dirty="0" smtClean="0"/>
              <a:t> </a:t>
            </a:r>
            <a:r>
              <a:rPr lang="en-US" sz="2800" dirty="0" err="1" smtClean="0"/>
              <a:t>pencapaian</a:t>
            </a:r>
            <a:r>
              <a:rPr lang="en-US" sz="2800" dirty="0" smtClean="0"/>
              <a:t> </a:t>
            </a:r>
            <a:r>
              <a:rPr lang="en-US" sz="2800" dirty="0" err="1" smtClean="0"/>
              <a:t>sasaran</a:t>
            </a:r>
            <a:r>
              <a:rPr lang="en-US" sz="2800" dirty="0" smtClean="0"/>
              <a:t> </a:t>
            </a:r>
            <a:r>
              <a:rPr lang="en-US" sz="2800" dirty="0" err="1" smtClean="0"/>
              <a:t>akhir</a:t>
            </a:r>
            <a:r>
              <a:rPr lang="en-US" sz="2800" dirty="0" smtClean="0"/>
              <a:t>  </a:t>
            </a:r>
            <a:r>
              <a:rPr lang="en-US" sz="2800" dirty="0" err="1" smtClean="0"/>
              <a:t>mengandung</a:t>
            </a:r>
            <a:r>
              <a:rPr lang="en-US" sz="2800" dirty="0" smtClean="0"/>
              <a:t> </a:t>
            </a:r>
            <a:r>
              <a:rPr lang="en-US" sz="2800" dirty="0" err="1" smtClean="0"/>
              <a:t>unsur-unsur</a:t>
            </a:r>
            <a:r>
              <a:rPr lang="en-US" sz="2800" dirty="0" smtClean="0"/>
              <a:t> yang </a:t>
            </a:r>
            <a:r>
              <a:rPr lang="en-US" sz="2800" dirty="0" err="1" smtClean="0"/>
              <a:t>kontradiktif</a:t>
            </a:r>
            <a:r>
              <a:rPr lang="en-US" sz="2800" dirty="0" smtClean="0"/>
              <a:t>.</a:t>
            </a:r>
          </a:p>
          <a:p>
            <a:r>
              <a:rPr lang="en-US" sz="2800" dirty="0" err="1" smtClean="0"/>
              <a:t>Misalnya</a:t>
            </a:r>
            <a:r>
              <a:rPr lang="en-US" sz="2800" dirty="0" smtClean="0"/>
              <a:t>: </a:t>
            </a:r>
            <a:r>
              <a:rPr lang="en-US" sz="2800" dirty="0" err="1" smtClean="0"/>
              <a:t>usaha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mendorong</a:t>
            </a:r>
            <a:r>
              <a:rPr lang="en-US" sz="2800" dirty="0" smtClean="0"/>
              <a:t> </a:t>
            </a:r>
            <a:r>
              <a:rPr lang="en-US" sz="2800" dirty="0" err="1" smtClean="0"/>
              <a:t>tingkat</a:t>
            </a:r>
            <a:r>
              <a:rPr lang="en-US" sz="2800" dirty="0" smtClean="0"/>
              <a:t> </a:t>
            </a:r>
            <a:r>
              <a:rPr lang="en-US" sz="2800" dirty="0" err="1" smtClean="0"/>
              <a:t>pertumbuhan</a:t>
            </a:r>
            <a:r>
              <a:rPr lang="en-US" sz="2800" dirty="0" smtClean="0"/>
              <a:t> </a:t>
            </a:r>
            <a:r>
              <a:rPr lang="en-US" sz="2800" dirty="0" err="1" smtClean="0"/>
              <a:t>ekonomi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memperluas</a:t>
            </a:r>
            <a:r>
              <a:rPr lang="en-US" sz="2800" dirty="0" smtClean="0"/>
              <a:t> </a:t>
            </a:r>
            <a:r>
              <a:rPr lang="en-US" sz="2800" dirty="0" err="1" smtClean="0"/>
              <a:t>kesempatan</a:t>
            </a:r>
            <a:r>
              <a:rPr lang="en-US" sz="2800" dirty="0" smtClean="0"/>
              <a:t> </a:t>
            </a:r>
            <a:r>
              <a:rPr lang="en-US" sz="2800" dirty="0" err="1" smtClean="0"/>
              <a:t>kerja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berdampak</a:t>
            </a:r>
            <a:r>
              <a:rPr lang="en-US" sz="2800" dirty="0" smtClean="0"/>
              <a:t> </a:t>
            </a:r>
            <a:r>
              <a:rPr lang="en-US" sz="2800" dirty="0" err="1" smtClean="0"/>
              <a:t>negatif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kestabilan</a:t>
            </a:r>
            <a:r>
              <a:rPr lang="en-US" sz="2800" dirty="0" smtClean="0"/>
              <a:t> </a:t>
            </a:r>
            <a:r>
              <a:rPr lang="en-US" sz="2800" dirty="0" err="1" smtClean="0"/>
              <a:t>harga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neraca</a:t>
            </a:r>
            <a:r>
              <a:rPr lang="en-US" sz="2800" dirty="0" smtClean="0"/>
              <a:t> </a:t>
            </a:r>
            <a:r>
              <a:rPr lang="en-US" sz="2800" dirty="0" err="1" smtClean="0"/>
              <a:t>pembayaran</a:t>
            </a:r>
            <a:endParaRPr lang="en-US" sz="2800" dirty="0" smtClean="0"/>
          </a:p>
          <a:p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 smtClean="0"/>
              <a:t>karena</a:t>
            </a:r>
            <a:r>
              <a:rPr lang="en-US" sz="2800" dirty="0" smtClean="0"/>
              <a:t> </a:t>
            </a:r>
            <a:r>
              <a:rPr lang="en-US" sz="2800" dirty="0" err="1" smtClean="0"/>
              <a:t>itu</a:t>
            </a:r>
            <a:r>
              <a:rPr lang="en-US" sz="2800" dirty="0" smtClean="0"/>
              <a:t> </a:t>
            </a:r>
            <a:r>
              <a:rPr lang="en-US" sz="2800" dirty="0" err="1" smtClean="0"/>
              <a:t>kebijakan</a:t>
            </a:r>
            <a:r>
              <a:rPr lang="en-US" sz="2800" dirty="0" smtClean="0"/>
              <a:t> </a:t>
            </a:r>
            <a:r>
              <a:rPr lang="en-US" sz="2800" dirty="0" err="1" smtClean="0"/>
              <a:t>moneter</a:t>
            </a:r>
            <a:r>
              <a:rPr lang="en-US" sz="2800" dirty="0" smtClean="0"/>
              <a:t> </a:t>
            </a:r>
            <a:r>
              <a:rPr lang="en-US" sz="2800" dirty="0" err="1" smtClean="0"/>
              <a:t>sering</a:t>
            </a:r>
            <a:r>
              <a:rPr lang="en-US" sz="2800" dirty="0" smtClean="0"/>
              <a:t> </a:t>
            </a:r>
            <a:r>
              <a:rPr lang="en-US" sz="2800" dirty="0" err="1" smtClean="0"/>
              <a:t>lebih</a:t>
            </a:r>
            <a:r>
              <a:rPr lang="en-US" sz="2800" dirty="0" smtClean="0"/>
              <a:t> </a:t>
            </a:r>
            <a:r>
              <a:rPr lang="en-US" sz="2800" dirty="0" err="1" smtClean="0"/>
              <a:t>difokuskan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sasaran</a:t>
            </a:r>
            <a:r>
              <a:rPr lang="en-US" sz="2800" dirty="0" smtClean="0"/>
              <a:t> </a:t>
            </a:r>
            <a:r>
              <a:rPr lang="en-US" sz="2800" dirty="0" err="1" smtClean="0"/>
              <a:t>tunggal</a:t>
            </a: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r>
              <a:rPr lang="en-US" sz="3200" dirty="0" err="1" smtClean="0"/>
              <a:t>Strategi</a:t>
            </a:r>
            <a:r>
              <a:rPr lang="en-US" sz="3200" dirty="0" smtClean="0"/>
              <a:t> </a:t>
            </a:r>
            <a:r>
              <a:rPr lang="en-US" sz="3200" dirty="0" err="1" smtClean="0"/>
              <a:t>Kebijakan</a:t>
            </a:r>
            <a:r>
              <a:rPr lang="en-US" sz="3200" dirty="0" smtClean="0"/>
              <a:t> </a:t>
            </a:r>
            <a:r>
              <a:rPr lang="en-US" sz="3200" dirty="0" err="1" smtClean="0"/>
              <a:t>Moneter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err="1" smtClean="0"/>
              <a:t>Penargetan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tukar</a:t>
            </a:r>
            <a:r>
              <a:rPr lang="en-US" dirty="0" smtClean="0"/>
              <a:t> ( exchange rate targeting)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Penargetan</a:t>
            </a:r>
            <a:r>
              <a:rPr lang="en-US" dirty="0" smtClean="0"/>
              <a:t> </a:t>
            </a:r>
            <a:r>
              <a:rPr lang="en-US" dirty="0" err="1" smtClean="0"/>
              <a:t>besaran</a:t>
            </a:r>
            <a:r>
              <a:rPr lang="en-US" dirty="0" smtClean="0"/>
              <a:t> </a:t>
            </a:r>
            <a:r>
              <a:rPr lang="en-US" dirty="0" err="1" smtClean="0"/>
              <a:t>moneter</a:t>
            </a:r>
            <a:r>
              <a:rPr lang="en-US" dirty="0" smtClean="0"/>
              <a:t> (monetary targeting)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Penargetan</a:t>
            </a:r>
            <a:r>
              <a:rPr lang="en-US" dirty="0" smtClean="0"/>
              <a:t> </a:t>
            </a:r>
            <a:r>
              <a:rPr lang="en-US" dirty="0" err="1" smtClean="0"/>
              <a:t>inflasi</a:t>
            </a:r>
            <a:r>
              <a:rPr lang="en-US" dirty="0" smtClean="0"/>
              <a:t> (inflation targeting)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moneter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“</a:t>
            </a:r>
            <a:r>
              <a:rPr lang="en-US" dirty="0" err="1" smtClean="0"/>
              <a:t>jangkar</a:t>
            </a:r>
            <a:r>
              <a:rPr lang="en-US" dirty="0" smtClean="0"/>
              <a:t>” yang </a:t>
            </a:r>
            <a:r>
              <a:rPr lang="en-US" dirty="0" err="1" smtClean="0"/>
              <a:t>tegas</a:t>
            </a:r>
            <a:r>
              <a:rPr lang="en-US" dirty="0" smtClean="0"/>
              <a:t> (implicit but not explicit targeting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Kebijaksanaan</a:t>
            </a:r>
            <a:r>
              <a:rPr lang="en-US" dirty="0" smtClean="0"/>
              <a:t> </a:t>
            </a:r>
            <a:r>
              <a:rPr lang="en-US" dirty="0" err="1"/>
              <a:t>moneter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dijalankan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Bank Central:</a:t>
            </a:r>
          </a:p>
          <a:p>
            <a:pPr lvl="0"/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terbuka</a:t>
            </a:r>
            <a:r>
              <a:rPr lang="en-US" dirty="0"/>
              <a:t> </a:t>
            </a:r>
            <a:r>
              <a:rPr lang="en-US" dirty="0" err="1"/>
              <a:t>dipasar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rupiah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valuta</a:t>
            </a:r>
            <a:r>
              <a:rPr lang="en-US" dirty="0"/>
              <a:t> </a:t>
            </a:r>
            <a:r>
              <a:rPr lang="en-US" dirty="0" err="1"/>
              <a:t>asing</a:t>
            </a:r>
            <a:endParaRPr lang="en-US" dirty="0"/>
          </a:p>
          <a:p>
            <a:pPr lvl="0"/>
            <a:r>
              <a:rPr lang="en-US" dirty="0" err="1"/>
              <a:t>Penetapan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diskonto</a:t>
            </a:r>
            <a:endParaRPr lang="en-US" dirty="0"/>
          </a:p>
          <a:p>
            <a:pPr lvl="0"/>
            <a:r>
              <a:rPr lang="en-US" dirty="0" err="1"/>
              <a:t>Penetapan</a:t>
            </a:r>
            <a:r>
              <a:rPr lang="en-US" dirty="0"/>
              <a:t> </a:t>
            </a:r>
            <a:r>
              <a:rPr lang="en-US" dirty="0" err="1"/>
              <a:t>cadangan</a:t>
            </a:r>
            <a:r>
              <a:rPr lang="en-US" dirty="0"/>
              <a:t> minimum</a:t>
            </a:r>
          </a:p>
          <a:p>
            <a:pPr lvl="0"/>
            <a:r>
              <a:rPr lang="en-US" dirty="0" err="1"/>
              <a:t>Pengaturan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pembiayaan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Mekanisme</a:t>
            </a:r>
            <a:r>
              <a:rPr lang="en-US" sz="2800" dirty="0" smtClean="0"/>
              <a:t> </a:t>
            </a:r>
            <a:r>
              <a:rPr lang="en-US" sz="2800" dirty="0" err="1" smtClean="0"/>
              <a:t>transmisi</a:t>
            </a:r>
            <a:r>
              <a:rPr lang="en-US" sz="2800" dirty="0" smtClean="0"/>
              <a:t>  </a:t>
            </a:r>
            <a:r>
              <a:rPr lang="en-US" sz="2800" dirty="0" err="1" smtClean="0"/>
              <a:t>Kebijakan</a:t>
            </a:r>
            <a:r>
              <a:rPr lang="en-US" sz="2800" dirty="0" smtClean="0"/>
              <a:t> </a:t>
            </a:r>
            <a:r>
              <a:rPr lang="en-US" sz="2800" dirty="0" err="1" smtClean="0"/>
              <a:t>Moneter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Berapa</a:t>
            </a:r>
            <a:r>
              <a:rPr lang="en-US" sz="2800" dirty="0" smtClean="0"/>
              <a:t> </a:t>
            </a:r>
            <a:r>
              <a:rPr lang="en-US" sz="2800" dirty="0" err="1" smtClean="0"/>
              <a:t>besar</a:t>
            </a:r>
            <a:r>
              <a:rPr lang="en-US" sz="2800" dirty="0" smtClean="0"/>
              <a:t> </a:t>
            </a:r>
            <a:r>
              <a:rPr lang="en-US" sz="2800" dirty="0" err="1" smtClean="0"/>
              <a:t>pengaruh</a:t>
            </a:r>
            <a:r>
              <a:rPr lang="en-US" sz="2800" dirty="0" smtClean="0"/>
              <a:t> </a:t>
            </a:r>
            <a:r>
              <a:rPr lang="en-US" sz="2800" dirty="0" err="1" smtClean="0"/>
              <a:t>uang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perekonomian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bagaimana</a:t>
            </a:r>
            <a:r>
              <a:rPr lang="en-US" sz="2800" dirty="0" smtClean="0"/>
              <a:t> </a:t>
            </a:r>
            <a:r>
              <a:rPr lang="en-US" sz="2800" dirty="0" err="1" smtClean="0"/>
              <a:t>mekanisme</a:t>
            </a:r>
            <a:r>
              <a:rPr lang="en-US" sz="2800" dirty="0" smtClean="0"/>
              <a:t> </a:t>
            </a:r>
            <a:r>
              <a:rPr lang="en-US" sz="2800" dirty="0" err="1" smtClean="0"/>
              <a:t>pengaruh</a:t>
            </a:r>
            <a:r>
              <a:rPr lang="en-US" sz="2800" dirty="0" smtClean="0"/>
              <a:t> (</a:t>
            </a:r>
            <a:r>
              <a:rPr lang="en-US" sz="2800" dirty="0" err="1" smtClean="0"/>
              <a:t>mekanisme</a:t>
            </a:r>
            <a:r>
              <a:rPr lang="en-US" sz="2800" dirty="0" smtClean="0"/>
              <a:t> </a:t>
            </a:r>
            <a:r>
              <a:rPr lang="en-US" sz="2800" dirty="0" err="1" smtClean="0"/>
              <a:t>transmisi</a:t>
            </a:r>
            <a:r>
              <a:rPr lang="en-US" sz="2800" dirty="0" smtClean="0"/>
              <a:t>) </a:t>
            </a:r>
            <a:r>
              <a:rPr lang="en-US" sz="2800" dirty="0" err="1" smtClean="0"/>
              <a:t>perubahan</a:t>
            </a:r>
            <a:r>
              <a:rPr lang="en-US" sz="2800" dirty="0" smtClean="0"/>
              <a:t> </a:t>
            </a:r>
            <a:r>
              <a:rPr lang="en-US" sz="2800" dirty="0" err="1" smtClean="0"/>
              <a:t>jumlah</a:t>
            </a:r>
            <a:r>
              <a:rPr lang="en-US" sz="2800" dirty="0" smtClean="0"/>
              <a:t> </a:t>
            </a:r>
            <a:r>
              <a:rPr lang="en-US" sz="2800" dirty="0" err="1" smtClean="0"/>
              <a:t>uang</a:t>
            </a:r>
            <a:r>
              <a:rPr lang="en-US" sz="2800" dirty="0" smtClean="0"/>
              <a:t> </a:t>
            </a:r>
            <a:r>
              <a:rPr lang="en-US" sz="2800" dirty="0" err="1" smtClean="0"/>
              <a:t>mempengaruhi</a:t>
            </a:r>
            <a:r>
              <a:rPr lang="en-US" sz="2800" dirty="0" smtClean="0"/>
              <a:t> </a:t>
            </a:r>
            <a:r>
              <a:rPr lang="en-US" sz="2800" dirty="0" err="1" smtClean="0"/>
              <a:t>kegiatan</a:t>
            </a:r>
            <a:r>
              <a:rPr lang="en-US" sz="2800" dirty="0" smtClean="0"/>
              <a:t> </a:t>
            </a:r>
            <a:r>
              <a:rPr lang="en-US" sz="2800" dirty="0" err="1" smtClean="0"/>
              <a:t>ekonomi</a:t>
            </a:r>
            <a:endParaRPr lang="en-US" sz="2800" dirty="0" smtClean="0"/>
          </a:p>
          <a:p>
            <a:r>
              <a:rPr lang="en-US" sz="2800" dirty="0" err="1" smtClean="0"/>
              <a:t>Jangka</a:t>
            </a:r>
            <a:r>
              <a:rPr lang="en-US" sz="2800" dirty="0" smtClean="0"/>
              <a:t> </a:t>
            </a:r>
            <a:r>
              <a:rPr lang="en-US" sz="2800" dirty="0" err="1" smtClean="0"/>
              <a:t>pendek</a:t>
            </a:r>
            <a:r>
              <a:rPr lang="en-US" sz="2800" dirty="0" smtClean="0"/>
              <a:t>: </a:t>
            </a:r>
            <a:r>
              <a:rPr lang="en-US" sz="2800" dirty="0" err="1" smtClean="0"/>
              <a:t>pertumbuhan</a:t>
            </a:r>
            <a:r>
              <a:rPr lang="en-US" sz="2800" dirty="0" smtClean="0"/>
              <a:t> JUB </a:t>
            </a:r>
            <a:r>
              <a:rPr lang="en-US" sz="2800" dirty="0" err="1" smtClean="0"/>
              <a:t>mempengaruhi</a:t>
            </a:r>
            <a:r>
              <a:rPr lang="en-US" sz="2800" dirty="0" smtClean="0"/>
              <a:t> output </a:t>
            </a:r>
            <a:r>
              <a:rPr lang="en-US" sz="2800" dirty="0" err="1" smtClean="0"/>
              <a:t>riil</a:t>
            </a:r>
            <a:endParaRPr lang="en-US" sz="2800" dirty="0" smtClean="0"/>
          </a:p>
          <a:p>
            <a:r>
              <a:rPr lang="en-US" sz="2800" dirty="0" err="1" smtClean="0"/>
              <a:t>Jangka</a:t>
            </a:r>
            <a:r>
              <a:rPr lang="en-US" sz="2800" dirty="0" smtClean="0"/>
              <a:t> </a:t>
            </a:r>
            <a:r>
              <a:rPr lang="en-US" sz="2800" dirty="0" err="1" smtClean="0"/>
              <a:t>menengah</a:t>
            </a:r>
            <a:r>
              <a:rPr lang="en-US" sz="2800" dirty="0" smtClean="0"/>
              <a:t>: </a:t>
            </a:r>
            <a:r>
              <a:rPr lang="en-US" sz="2800" dirty="0" err="1" smtClean="0"/>
              <a:t>pertumbuhan</a:t>
            </a:r>
            <a:r>
              <a:rPr lang="en-US" sz="2800" dirty="0" smtClean="0"/>
              <a:t> JUB </a:t>
            </a:r>
            <a:r>
              <a:rPr lang="en-US" sz="2800" dirty="0" err="1" smtClean="0"/>
              <a:t>mendorong</a:t>
            </a:r>
            <a:r>
              <a:rPr lang="en-US" sz="2800" dirty="0" smtClean="0"/>
              <a:t> </a:t>
            </a:r>
            <a:r>
              <a:rPr lang="en-US" sz="2800" dirty="0" err="1" smtClean="0"/>
              <a:t>inflasi</a:t>
            </a:r>
            <a:r>
              <a:rPr lang="en-US" sz="2800" dirty="0" smtClean="0"/>
              <a:t>, output </a:t>
            </a:r>
            <a:r>
              <a:rPr lang="en-US" sz="2800" dirty="0" err="1" smtClean="0"/>
              <a:t>riil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posisi</a:t>
            </a:r>
            <a:r>
              <a:rPr lang="en-US" sz="2800" dirty="0" smtClean="0"/>
              <a:t> </a:t>
            </a:r>
            <a:r>
              <a:rPr lang="en-US" sz="2800" dirty="0" err="1" smtClean="0"/>
              <a:t>semula</a:t>
            </a:r>
            <a:endParaRPr lang="en-US" sz="2800" dirty="0" smtClean="0"/>
          </a:p>
          <a:p>
            <a:r>
              <a:rPr lang="en-US" sz="2800" dirty="0" err="1" smtClean="0"/>
              <a:t>Jangka</a:t>
            </a:r>
            <a:r>
              <a:rPr lang="en-US" sz="2800" dirty="0" smtClean="0"/>
              <a:t> </a:t>
            </a:r>
            <a:r>
              <a:rPr lang="en-US" sz="2800" dirty="0" err="1" smtClean="0"/>
              <a:t>Panjang</a:t>
            </a:r>
            <a:r>
              <a:rPr lang="en-US" sz="2800" dirty="0" smtClean="0"/>
              <a:t>: </a:t>
            </a:r>
            <a:r>
              <a:rPr lang="en-US" sz="2800" dirty="0" err="1" smtClean="0"/>
              <a:t>pertumbuhan</a:t>
            </a:r>
            <a:r>
              <a:rPr lang="en-US" sz="2800" dirty="0" smtClean="0"/>
              <a:t> JUB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mempengaruhi</a:t>
            </a:r>
            <a:r>
              <a:rPr lang="en-US" sz="2800" dirty="0" smtClean="0"/>
              <a:t> output </a:t>
            </a:r>
            <a:r>
              <a:rPr lang="en-US" sz="2800" dirty="0" err="1" smtClean="0"/>
              <a:t>riil</a:t>
            </a:r>
            <a:r>
              <a:rPr lang="en-US" sz="2800" dirty="0" smtClean="0"/>
              <a:t>, </a:t>
            </a:r>
            <a:r>
              <a:rPr lang="en-US" sz="2800" dirty="0" err="1" smtClean="0"/>
              <a:t>mendorong</a:t>
            </a:r>
            <a:r>
              <a:rPr lang="en-US" sz="2800" dirty="0" smtClean="0"/>
              <a:t> </a:t>
            </a:r>
            <a:r>
              <a:rPr lang="en-US" sz="2800" dirty="0" err="1" smtClean="0"/>
              <a:t>laju</a:t>
            </a:r>
            <a:r>
              <a:rPr lang="en-US" sz="2800" dirty="0" smtClean="0"/>
              <a:t> </a:t>
            </a:r>
            <a:r>
              <a:rPr lang="en-US" sz="2800" dirty="0" err="1" smtClean="0"/>
              <a:t>inflasi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proporsional</a:t>
            </a: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</TotalTime>
  <Words>334</Words>
  <Application>Microsoft Office PowerPoint</Application>
  <PresentationFormat>On-screen Show (4:3)</PresentationFormat>
  <Paragraphs>95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Kebijakan Moneter</vt:lpstr>
      <vt:lpstr>Gambaran Umum</vt:lpstr>
      <vt:lpstr>PowerPoint Presentation</vt:lpstr>
      <vt:lpstr>Bauran kebijakan moneter dan fiskal</vt:lpstr>
      <vt:lpstr>Tujuan Kebijakan Moneter</vt:lpstr>
      <vt:lpstr>Konflik pencapaian sasaran kebijakan</vt:lpstr>
      <vt:lpstr>Strategi Kebijakan Moneter</vt:lpstr>
      <vt:lpstr>PowerPoint Presentation</vt:lpstr>
      <vt:lpstr>Mekanisme transmisi  Kebijakan Moneter</vt:lpstr>
      <vt:lpstr>Mekanisme transmisi  Kebijakan Moneter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Kebijaksanaan Moneter</dc:title>
  <dc:creator> </dc:creator>
  <cp:lastModifiedBy>asus</cp:lastModifiedBy>
  <cp:revision>48</cp:revision>
  <dcterms:created xsi:type="dcterms:W3CDTF">2013-09-25T00:34:22Z</dcterms:created>
  <dcterms:modified xsi:type="dcterms:W3CDTF">2019-02-22T04:49:31Z</dcterms:modified>
</cp:coreProperties>
</file>