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notesSlides/notesSlide11.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notesSlides/notesSlide12.xml" ContentType="application/vnd.openxmlformats-officedocument.presentationml.notes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8"/>
  </p:notesMasterIdLst>
  <p:sldIdLst>
    <p:sldId id="281" r:id="rId2"/>
    <p:sldId id="283" r:id="rId3"/>
    <p:sldId id="300" r:id="rId4"/>
    <p:sldId id="257" r:id="rId5"/>
    <p:sldId id="258" r:id="rId6"/>
    <p:sldId id="259" r:id="rId7"/>
    <p:sldId id="260" r:id="rId8"/>
    <p:sldId id="261" r:id="rId9"/>
    <p:sldId id="262" r:id="rId10"/>
    <p:sldId id="263" r:id="rId11"/>
    <p:sldId id="302" r:id="rId12"/>
    <p:sldId id="303" r:id="rId13"/>
    <p:sldId id="304" r:id="rId14"/>
    <p:sldId id="305" r:id="rId15"/>
    <p:sldId id="306" r:id="rId16"/>
    <p:sldId id="264" r:id="rId17"/>
    <p:sldId id="265" r:id="rId18"/>
    <p:sldId id="266" r:id="rId19"/>
    <p:sldId id="267" r:id="rId20"/>
    <p:sldId id="278" r:id="rId21"/>
    <p:sldId id="279" r:id="rId22"/>
    <p:sldId id="277" r:id="rId23"/>
    <p:sldId id="268" r:id="rId24"/>
    <p:sldId id="269" r:id="rId25"/>
    <p:sldId id="270" r:id="rId26"/>
    <p:sldId id="272" r:id="rId27"/>
    <p:sldId id="275" r:id="rId28"/>
    <p:sldId id="273" r:id="rId29"/>
    <p:sldId id="274" r:id="rId30"/>
    <p:sldId id="271" r:id="rId31"/>
    <p:sldId id="276"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 id="347" r:id="rId88"/>
    <p:sldId id="348" r:id="rId89"/>
    <p:sldId id="349" r:id="rId90"/>
    <p:sldId id="350" r:id="rId91"/>
    <p:sldId id="351" r:id="rId92"/>
    <p:sldId id="352" r:id="rId93"/>
    <p:sldId id="353" r:id="rId94"/>
    <p:sldId id="354" r:id="rId95"/>
    <p:sldId id="355" r:id="rId96"/>
    <p:sldId id="356" r:id="rId97"/>
    <p:sldId id="357" r:id="rId98"/>
    <p:sldId id="358" r:id="rId99"/>
    <p:sldId id="359" r:id="rId100"/>
    <p:sldId id="360" r:id="rId101"/>
    <p:sldId id="361" r:id="rId102"/>
    <p:sldId id="362" r:id="rId103"/>
    <p:sldId id="363" r:id="rId104"/>
    <p:sldId id="364" r:id="rId105"/>
    <p:sldId id="365" r:id="rId106"/>
    <p:sldId id="366" r:id="rId107"/>
    <p:sldId id="367" r:id="rId108"/>
    <p:sldId id="368" r:id="rId109"/>
    <p:sldId id="369" r:id="rId110"/>
    <p:sldId id="370" r:id="rId111"/>
    <p:sldId id="371" r:id="rId112"/>
    <p:sldId id="372" r:id="rId113"/>
    <p:sldId id="373" r:id="rId114"/>
    <p:sldId id="374" r:id="rId115"/>
    <p:sldId id="375" r:id="rId116"/>
    <p:sldId id="376" r:id="rId117"/>
    <p:sldId id="377" r:id="rId118"/>
    <p:sldId id="378" r:id="rId119"/>
    <p:sldId id="379" r:id="rId120"/>
    <p:sldId id="380" r:id="rId121"/>
    <p:sldId id="381" r:id="rId122"/>
    <p:sldId id="382" r:id="rId123"/>
    <p:sldId id="383" r:id="rId124"/>
    <p:sldId id="384" r:id="rId125"/>
    <p:sldId id="385" r:id="rId126"/>
    <p:sldId id="386" r:id="rId127"/>
    <p:sldId id="387" r:id="rId128"/>
    <p:sldId id="388" r:id="rId129"/>
    <p:sldId id="389" r:id="rId130"/>
    <p:sldId id="390" r:id="rId131"/>
    <p:sldId id="391" r:id="rId132"/>
    <p:sldId id="392" r:id="rId133"/>
    <p:sldId id="393" r:id="rId134"/>
    <p:sldId id="394" r:id="rId135"/>
    <p:sldId id="395" r:id="rId136"/>
    <p:sldId id="396" r:id="rId137"/>
    <p:sldId id="397" r:id="rId138"/>
    <p:sldId id="398" r:id="rId139"/>
    <p:sldId id="399" r:id="rId140"/>
    <p:sldId id="400" r:id="rId141"/>
    <p:sldId id="401" r:id="rId142"/>
    <p:sldId id="402" r:id="rId143"/>
    <p:sldId id="403" r:id="rId144"/>
    <p:sldId id="404" r:id="rId145"/>
    <p:sldId id="405" r:id="rId146"/>
    <p:sldId id="406" r:id="rId147"/>
    <p:sldId id="407" r:id="rId148"/>
    <p:sldId id="408" r:id="rId149"/>
    <p:sldId id="409" r:id="rId150"/>
    <p:sldId id="410" r:id="rId151"/>
    <p:sldId id="411" r:id="rId152"/>
    <p:sldId id="412" r:id="rId153"/>
    <p:sldId id="413" r:id="rId154"/>
    <p:sldId id="414" r:id="rId155"/>
    <p:sldId id="415" r:id="rId156"/>
    <p:sldId id="416" r:id="rId157"/>
    <p:sldId id="417" r:id="rId158"/>
    <p:sldId id="418" r:id="rId159"/>
    <p:sldId id="419" r:id="rId160"/>
    <p:sldId id="420" r:id="rId161"/>
    <p:sldId id="421" r:id="rId162"/>
    <p:sldId id="422" r:id="rId163"/>
    <p:sldId id="423" r:id="rId164"/>
    <p:sldId id="424" r:id="rId165"/>
    <p:sldId id="425" r:id="rId166"/>
    <p:sldId id="426" r:id="rId167"/>
    <p:sldId id="427" r:id="rId168"/>
    <p:sldId id="428" r:id="rId169"/>
    <p:sldId id="429" r:id="rId170"/>
    <p:sldId id="430" r:id="rId171"/>
    <p:sldId id="431" r:id="rId172"/>
    <p:sldId id="432" r:id="rId173"/>
    <p:sldId id="433" r:id="rId174"/>
    <p:sldId id="434" r:id="rId175"/>
    <p:sldId id="435" r:id="rId176"/>
    <p:sldId id="436" r:id="rId177"/>
    <p:sldId id="437" r:id="rId178"/>
    <p:sldId id="438" r:id="rId179"/>
    <p:sldId id="439" r:id="rId180"/>
    <p:sldId id="440" r:id="rId181"/>
    <p:sldId id="441" r:id="rId182"/>
    <p:sldId id="442" r:id="rId183"/>
    <p:sldId id="443" r:id="rId184"/>
    <p:sldId id="444" r:id="rId185"/>
    <p:sldId id="445" r:id="rId186"/>
    <p:sldId id="446" r:id="rId18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id-ID"/>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id-ID"/>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d-ID" smtClean="0"/>
              <a:t>Click to edit Master text styles</a:t>
            </a:r>
          </a:p>
          <a:p>
            <a:pPr lvl="1"/>
            <a:r>
              <a:rPr lang="id-ID" smtClean="0"/>
              <a:t>Second level</a:t>
            </a:r>
          </a:p>
          <a:p>
            <a:pPr lvl="2"/>
            <a:r>
              <a:rPr lang="id-ID" smtClean="0"/>
              <a:t>Third level</a:t>
            </a:r>
          </a:p>
          <a:p>
            <a:pPr lvl="3"/>
            <a:r>
              <a:rPr lang="id-ID" smtClean="0"/>
              <a:t>Fourth level</a:t>
            </a:r>
          </a:p>
          <a:p>
            <a:pPr lvl="4"/>
            <a:r>
              <a:rPr lang="id-ID"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id-ID"/>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37E42849-651C-4992-B883-A5E47DBD6C64}" type="slidenum">
              <a:rPr lang="id-ID"/>
              <a:pPr/>
              <a:t>‹#›</a:t>
            </a:fld>
            <a:endParaRPr lang="id-ID"/>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t>Manajemen Sumber Daya Manusia</a:t>
            </a:r>
            <a:endParaRPr lang="en-US" altLang="en-US"/>
          </a:p>
        </p:txBody>
      </p:sp>
      <p:sp>
        <p:nvSpPr>
          <p:cNvPr id="6" name="Rectangle 6"/>
          <p:cNvSpPr>
            <a:spLocks noGrp="1" noChangeArrowheads="1"/>
          </p:cNvSpPr>
          <p:nvPr>
            <p:ph type="ftr" sz="quarter" idx="4"/>
          </p:nvPr>
        </p:nvSpPr>
        <p:spPr>
          <a:ln/>
        </p:spPr>
        <p:txBody>
          <a:bodyPr/>
          <a:lstStyle/>
          <a:p>
            <a:r>
              <a:rPr lang="en-US" altLang="en-US"/>
              <a:t>Dinnul Alfian Akbar</a:t>
            </a:r>
          </a:p>
        </p:txBody>
      </p:sp>
      <p:sp>
        <p:nvSpPr>
          <p:cNvPr id="7" name="Rectangle 7"/>
          <p:cNvSpPr>
            <a:spLocks noGrp="1" noChangeArrowheads="1"/>
          </p:cNvSpPr>
          <p:nvPr>
            <p:ph type="sldNum" sz="quarter" idx="5"/>
          </p:nvPr>
        </p:nvSpPr>
        <p:spPr>
          <a:ln/>
        </p:spPr>
        <p:txBody>
          <a:bodyPr/>
          <a:lstStyle/>
          <a:p>
            <a:fld id="{9351F82F-16DA-4252-9550-DE96632A5598}" type="slidenum">
              <a:rPr lang="en-US" altLang="en-US"/>
              <a:pPr/>
              <a:t>47</a:t>
            </a:fld>
            <a:endParaRPr lang="en-US" alt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D5EF05F5-4A90-4A60-BD37-FAA41DB16A31}" type="slidenum">
              <a:rPr lang="en-US"/>
              <a:pPr/>
              <a:t>176</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599C3068-9CFF-4DCB-BDA4-B6794891CB35}" type="slidenum">
              <a:rPr lang="en-US"/>
              <a:pPr/>
              <a:t>177</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C87F4379-CAA7-4713-BA6D-0EE7F7E53E8C}" type="slidenum">
              <a:rPr lang="en-US"/>
              <a:pPr/>
              <a:t>178</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C9E543E1-A7DD-4417-80EB-2DD5C3F38782}" type="slidenum">
              <a:rPr lang="en-US"/>
              <a:pPr/>
              <a:t>179</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382C307B-0AED-46EE-B0F3-5329EE70296F}" type="slidenum">
              <a:rPr lang="en-US"/>
              <a:pPr/>
              <a:t>180</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50AD6BC1-43C3-4B93-A2F5-89FACB2BBE13}" type="slidenum">
              <a:rPr lang="en-US"/>
              <a:pPr/>
              <a:t>181</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595CB202-58AE-46C6-98E7-EC1B6CC40F18}" type="slidenum">
              <a:rPr lang="en-US"/>
              <a:pPr/>
              <a:t>182</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54F664C4-B52C-4983-B93D-A297AE6C90AD}" type="slidenum">
              <a:rPr lang="en-US"/>
              <a:pPr/>
              <a:t>183</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msdm/animtq</a:t>
            </a:r>
            <a:endParaRPr lang="en-US"/>
          </a:p>
        </p:txBody>
      </p:sp>
      <p:sp>
        <p:nvSpPr>
          <p:cNvPr id="5" name="Slide Number Placeholder 4"/>
          <p:cNvSpPr>
            <a:spLocks noGrp="1"/>
          </p:cNvSpPr>
          <p:nvPr>
            <p:ph type="sldNum" sz="quarter" idx="11"/>
          </p:nvPr>
        </p:nvSpPr>
        <p:spPr/>
        <p:txBody>
          <a:bodyPr/>
          <a:lstStyle/>
          <a:p>
            <a:fld id="{99085629-3E3A-40CE-8697-89A52C2A2EAD}" type="slidenum">
              <a:rPr lang="en-US" smtClean="0"/>
              <a:pPr/>
              <a:t>186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t>Manajemen Sumber Daya Manusia</a:t>
            </a:r>
            <a:endParaRPr lang="en-US" altLang="en-US"/>
          </a:p>
        </p:txBody>
      </p:sp>
      <p:sp>
        <p:nvSpPr>
          <p:cNvPr id="6" name="Rectangle 6"/>
          <p:cNvSpPr>
            <a:spLocks noGrp="1" noChangeArrowheads="1"/>
          </p:cNvSpPr>
          <p:nvPr>
            <p:ph type="ftr" sz="quarter" idx="4"/>
          </p:nvPr>
        </p:nvSpPr>
        <p:spPr>
          <a:ln/>
        </p:spPr>
        <p:txBody>
          <a:bodyPr/>
          <a:lstStyle/>
          <a:p>
            <a:r>
              <a:rPr lang="en-US" altLang="en-US"/>
              <a:t>Dinnul Alfian Akbar</a:t>
            </a:r>
          </a:p>
        </p:txBody>
      </p:sp>
      <p:sp>
        <p:nvSpPr>
          <p:cNvPr id="7" name="Rectangle 7"/>
          <p:cNvSpPr>
            <a:spLocks noGrp="1" noChangeArrowheads="1"/>
          </p:cNvSpPr>
          <p:nvPr>
            <p:ph type="sldNum" sz="quarter" idx="5"/>
          </p:nvPr>
        </p:nvSpPr>
        <p:spPr>
          <a:ln/>
        </p:spPr>
        <p:txBody>
          <a:bodyPr/>
          <a:lstStyle/>
          <a:p>
            <a:fld id="{EFDD9F0D-D6E2-431C-8E52-7886F8865C9D}" type="slidenum">
              <a:rPr lang="en-US" altLang="en-US"/>
              <a:pPr/>
              <a:t>48</a:t>
            </a:fld>
            <a:endParaRPr lang="en-US" alt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D86D7F84-8B20-4EEA-AF77-BEF72FA3B4AB}" type="slidenum">
              <a:rPr lang="en-US"/>
              <a:pPr/>
              <a:t>170</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A56CC6A2-B8F7-4970-80E7-A089D8966F0D}" type="slidenum">
              <a:rPr lang="en-US"/>
              <a:pPr/>
              <a:t>171</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DC5ECC8B-4D8F-451D-B4DC-BEBC95635145}" type="slidenum">
              <a:rPr lang="en-US"/>
              <a:pPr/>
              <a:t>172</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D5C3FA05-2683-4208-A12F-8E32BF832BD9}" type="slidenum">
              <a:rPr lang="en-US"/>
              <a:pPr/>
              <a:t>173</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33C3D0EE-FDDC-4F94-BC39-9C9108EC1BC0}" type="slidenum">
              <a:rPr lang="en-US"/>
              <a:pPr/>
              <a:t>174</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msdm/animtq</a:t>
            </a:r>
          </a:p>
        </p:txBody>
      </p:sp>
      <p:sp>
        <p:nvSpPr>
          <p:cNvPr id="7" name="Rectangle 7"/>
          <p:cNvSpPr>
            <a:spLocks noGrp="1" noChangeArrowheads="1"/>
          </p:cNvSpPr>
          <p:nvPr>
            <p:ph type="sldNum" sz="quarter" idx="5"/>
          </p:nvPr>
        </p:nvSpPr>
        <p:spPr>
          <a:ln/>
        </p:spPr>
        <p:txBody>
          <a:bodyPr/>
          <a:lstStyle/>
          <a:p>
            <a:fld id="{DAB08FAB-E708-4429-8941-48EA168714E5}" type="slidenum">
              <a:rPr lang="en-US"/>
              <a:pPr/>
              <a:t>175</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0825" cy="6851650"/>
            <a:chOff x="0" y="0"/>
            <a:chExt cx="5758" cy="4316"/>
          </a:xfrm>
        </p:grpSpPr>
        <p:sp>
          <p:nvSpPr>
            <p:cNvPr id="5123"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24"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25"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26"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id-ID"/>
            </a:p>
          </p:txBody>
        </p:sp>
        <p:sp>
          <p:nvSpPr>
            <p:cNvPr id="5127"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28"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29"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30"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31"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32"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id-ID"/>
            </a:p>
          </p:txBody>
        </p:sp>
        <p:sp>
          <p:nvSpPr>
            <p:cNvPr id="5133"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id-ID"/>
            </a:p>
          </p:txBody>
        </p:sp>
        <p:sp>
          <p:nvSpPr>
            <p:cNvPr id="5134"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id-ID"/>
            </a:p>
          </p:txBody>
        </p:sp>
        <p:grpSp>
          <p:nvGrpSpPr>
            <p:cNvPr id="5135" name="Group 15"/>
            <p:cNvGrpSpPr>
              <a:grpSpLocks/>
            </p:cNvGrpSpPr>
            <p:nvPr/>
          </p:nvGrpSpPr>
          <p:grpSpPr bwMode="auto">
            <a:xfrm>
              <a:off x="192" y="2284"/>
              <a:ext cx="1254" cy="923"/>
              <a:chOff x="192" y="2284"/>
              <a:chExt cx="1254" cy="923"/>
            </a:xfrm>
          </p:grpSpPr>
          <p:sp>
            <p:nvSpPr>
              <p:cNvPr id="5136"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id-ID"/>
              </a:p>
            </p:txBody>
          </p:sp>
          <p:sp>
            <p:nvSpPr>
              <p:cNvPr id="5137"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38"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id-ID"/>
              </a:p>
            </p:txBody>
          </p:sp>
          <p:sp>
            <p:nvSpPr>
              <p:cNvPr id="5139"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0"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1"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2"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3"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4"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5"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6"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7"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8"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49"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50"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51"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52"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53"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54"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55"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5156"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id-ID"/>
              </a:p>
            </p:txBody>
          </p:sp>
          <p:sp>
            <p:nvSpPr>
              <p:cNvPr id="5157"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id-ID"/>
              </a:p>
            </p:txBody>
          </p:sp>
          <p:sp>
            <p:nvSpPr>
              <p:cNvPr id="5158"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id-ID"/>
              </a:p>
            </p:txBody>
          </p:sp>
          <p:sp>
            <p:nvSpPr>
              <p:cNvPr id="5159"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id-ID"/>
              </a:p>
            </p:txBody>
          </p:sp>
          <p:sp>
            <p:nvSpPr>
              <p:cNvPr id="5160"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id-ID"/>
              </a:p>
            </p:txBody>
          </p:sp>
        </p:grpSp>
      </p:grpSp>
      <p:sp>
        <p:nvSpPr>
          <p:cNvPr id="5161" name="Rectangle 41"/>
          <p:cNvSpPr>
            <a:spLocks noGrp="1" noChangeArrowheads="1"/>
          </p:cNvSpPr>
          <p:nvPr>
            <p:ph type="ctrTitle"/>
          </p:nvPr>
        </p:nvSpPr>
        <p:spPr>
          <a:xfrm>
            <a:off x="685800" y="1447800"/>
            <a:ext cx="7772400" cy="1470025"/>
          </a:xfrm>
        </p:spPr>
        <p:txBody>
          <a:bodyPr/>
          <a:lstStyle>
            <a:lvl1pPr>
              <a:defRPr/>
            </a:lvl1pPr>
          </a:lstStyle>
          <a:p>
            <a:r>
              <a:rPr lang="en-US"/>
              <a:t>Click to edit Master title style</a:t>
            </a:r>
          </a:p>
        </p:txBody>
      </p:sp>
      <p:sp>
        <p:nvSpPr>
          <p:cNvPr id="5162"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en-US"/>
              <a:t>Click to edit Master subtitle style</a:t>
            </a:r>
          </a:p>
        </p:txBody>
      </p:sp>
      <p:sp>
        <p:nvSpPr>
          <p:cNvPr id="5163" name="Rectangle 43"/>
          <p:cNvSpPr>
            <a:spLocks noGrp="1" noChangeArrowheads="1"/>
          </p:cNvSpPr>
          <p:nvPr>
            <p:ph type="dt" sz="half" idx="2"/>
          </p:nvPr>
        </p:nvSpPr>
        <p:spPr>
          <a:xfrm>
            <a:off x="457200" y="6245225"/>
            <a:ext cx="2133600" cy="476250"/>
          </a:xfrm>
        </p:spPr>
        <p:txBody>
          <a:bodyPr/>
          <a:lstStyle>
            <a:lvl1pPr>
              <a:defRPr/>
            </a:lvl1pPr>
          </a:lstStyle>
          <a:p>
            <a:r>
              <a:rPr lang="en-US"/>
              <a:t>manajemen sumber daya manusia</a:t>
            </a:r>
          </a:p>
        </p:txBody>
      </p:sp>
      <p:sp>
        <p:nvSpPr>
          <p:cNvPr id="5164" name="Rectangle 44"/>
          <p:cNvSpPr>
            <a:spLocks noGrp="1" noChangeArrowheads="1"/>
          </p:cNvSpPr>
          <p:nvPr>
            <p:ph type="ftr" sz="quarter" idx="3"/>
          </p:nvPr>
        </p:nvSpPr>
        <p:spPr>
          <a:xfrm>
            <a:off x="3124200" y="6245225"/>
            <a:ext cx="2895600" cy="476250"/>
          </a:xfrm>
        </p:spPr>
        <p:txBody>
          <a:bodyPr/>
          <a:lstStyle>
            <a:lvl1pPr>
              <a:defRPr/>
            </a:lvl1pPr>
          </a:lstStyle>
          <a:p>
            <a:r>
              <a:rPr lang="en-US"/>
              <a:t>budiarsa dharmatanna</a:t>
            </a:r>
          </a:p>
        </p:txBody>
      </p:sp>
      <p:sp>
        <p:nvSpPr>
          <p:cNvPr id="5165" name="Rectangle 45"/>
          <p:cNvSpPr>
            <a:spLocks noGrp="1" noChangeArrowheads="1"/>
          </p:cNvSpPr>
          <p:nvPr>
            <p:ph type="sldNum" sz="quarter" idx="4"/>
          </p:nvPr>
        </p:nvSpPr>
        <p:spPr>
          <a:xfrm>
            <a:off x="6553200" y="6245225"/>
            <a:ext cx="2133600" cy="476250"/>
          </a:xfrm>
        </p:spPr>
        <p:txBody>
          <a:bodyPr/>
          <a:lstStyle>
            <a:lvl1pPr>
              <a:defRPr/>
            </a:lvl1pPr>
          </a:lstStyle>
          <a:p>
            <a:fld id="{AAAF4F0D-3D42-4DFC-94FF-015B91CC9B3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r>
              <a:rPr lang="en-US"/>
              <a:t>manajemen sumber daya manusia</a:t>
            </a:r>
          </a:p>
        </p:txBody>
      </p:sp>
      <p:sp>
        <p:nvSpPr>
          <p:cNvPr id="5" name="Footer Placeholder 4"/>
          <p:cNvSpPr>
            <a:spLocks noGrp="1"/>
          </p:cNvSpPr>
          <p:nvPr>
            <p:ph type="ftr" sz="quarter" idx="11"/>
          </p:nvPr>
        </p:nvSpPr>
        <p:spPr/>
        <p:txBody>
          <a:bodyPr/>
          <a:lstStyle>
            <a:lvl1pPr>
              <a:defRPr/>
            </a:lvl1pPr>
          </a:lstStyle>
          <a:p>
            <a:r>
              <a:rPr lang="en-US"/>
              <a:t>budiarsa dharmatanna</a:t>
            </a:r>
          </a:p>
        </p:txBody>
      </p:sp>
      <p:sp>
        <p:nvSpPr>
          <p:cNvPr id="6" name="Slide Number Placeholder 5"/>
          <p:cNvSpPr>
            <a:spLocks noGrp="1"/>
          </p:cNvSpPr>
          <p:nvPr>
            <p:ph type="sldNum" sz="quarter" idx="12"/>
          </p:nvPr>
        </p:nvSpPr>
        <p:spPr/>
        <p:txBody>
          <a:bodyPr/>
          <a:lstStyle>
            <a:lvl1pPr>
              <a:defRPr/>
            </a:lvl1pPr>
          </a:lstStyle>
          <a:p>
            <a:fld id="{C1BB4575-34BE-4B74-A8E8-1B4E7065350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r>
              <a:rPr lang="en-US"/>
              <a:t>manajemen sumber daya manusia</a:t>
            </a:r>
          </a:p>
        </p:txBody>
      </p:sp>
      <p:sp>
        <p:nvSpPr>
          <p:cNvPr id="5" name="Footer Placeholder 4"/>
          <p:cNvSpPr>
            <a:spLocks noGrp="1"/>
          </p:cNvSpPr>
          <p:nvPr>
            <p:ph type="ftr" sz="quarter" idx="11"/>
          </p:nvPr>
        </p:nvSpPr>
        <p:spPr/>
        <p:txBody>
          <a:bodyPr/>
          <a:lstStyle>
            <a:lvl1pPr>
              <a:defRPr/>
            </a:lvl1pPr>
          </a:lstStyle>
          <a:p>
            <a:r>
              <a:rPr lang="en-US"/>
              <a:t>budiarsa dharmatanna</a:t>
            </a:r>
          </a:p>
        </p:txBody>
      </p:sp>
      <p:sp>
        <p:nvSpPr>
          <p:cNvPr id="6" name="Slide Number Placeholder 5"/>
          <p:cNvSpPr>
            <a:spLocks noGrp="1"/>
          </p:cNvSpPr>
          <p:nvPr>
            <p:ph type="sldNum" sz="quarter" idx="12"/>
          </p:nvPr>
        </p:nvSpPr>
        <p:spPr/>
        <p:txBody>
          <a:bodyPr/>
          <a:lstStyle>
            <a:lvl1pPr>
              <a:defRPr/>
            </a:lvl1pPr>
          </a:lstStyle>
          <a:p>
            <a:fld id="{0F1D3008-54D9-424F-970A-6F33B0C359A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58750"/>
            <a:ext cx="8229600" cy="597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Date Placeholder 2"/>
          <p:cNvSpPr>
            <a:spLocks noGrp="1"/>
          </p:cNvSpPr>
          <p:nvPr>
            <p:ph type="dt" sz="half" idx="10"/>
          </p:nvPr>
        </p:nvSpPr>
        <p:spPr>
          <a:xfrm>
            <a:off x="457200" y="6243638"/>
            <a:ext cx="2133600" cy="457200"/>
          </a:xfrm>
        </p:spPr>
        <p:txBody>
          <a:bodyPr/>
          <a:lstStyle>
            <a:lvl1pPr>
              <a:defRPr/>
            </a:lvl1pPr>
          </a:lstStyle>
          <a:p>
            <a:r>
              <a:rPr lang="en-US"/>
              <a:t>manajemen sumber daya manusia</a:t>
            </a:r>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r>
              <a:rPr lang="en-US"/>
              <a:t>budiarsa dharmatanna</a:t>
            </a:r>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fld id="{D08D6CAC-23D6-438B-868C-DF14E5141201}"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06400" y="228600"/>
            <a:ext cx="8486775" cy="67945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457200" y="1484313"/>
            <a:ext cx="4013200" cy="45735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lipArt Placeholder 3"/>
          <p:cNvSpPr>
            <a:spLocks noGrp="1"/>
          </p:cNvSpPr>
          <p:nvPr>
            <p:ph type="clipArt" sz="half" idx="2"/>
          </p:nvPr>
        </p:nvSpPr>
        <p:spPr>
          <a:xfrm>
            <a:off x="4622800" y="1484313"/>
            <a:ext cx="4013200" cy="4573587"/>
          </a:xfrm>
        </p:spPr>
        <p:txBody>
          <a:bodyPr/>
          <a:lstStyle/>
          <a:p>
            <a:endParaRPr lang="id-ID"/>
          </a:p>
        </p:txBody>
      </p:sp>
      <p:sp>
        <p:nvSpPr>
          <p:cNvPr id="5" name="Date Placeholder 4"/>
          <p:cNvSpPr>
            <a:spLocks noGrp="1"/>
          </p:cNvSpPr>
          <p:nvPr>
            <p:ph type="dt" sz="half" idx="10"/>
          </p:nvPr>
        </p:nvSpPr>
        <p:spPr>
          <a:xfrm>
            <a:off x="431800" y="622935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29350"/>
            <a:ext cx="2895600" cy="457200"/>
          </a:xfrm>
        </p:spPr>
        <p:txBody>
          <a:bodyPr/>
          <a:lstStyle>
            <a:lvl1pPr>
              <a:defRPr/>
            </a:lvl1pPr>
          </a:lstStyle>
          <a:p>
            <a:r>
              <a:rPr lang="en-US" altLang="en-US"/>
              <a:t>Dinnul Alfian Akbar</a:t>
            </a:r>
          </a:p>
        </p:txBody>
      </p:sp>
      <p:sp>
        <p:nvSpPr>
          <p:cNvPr id="7" name="Slide Number Placeholder 6"/>
          <p:cNvSpPr>
            <a:spLocks noGrp="1"/>
          </p:cNvSpPr>
          <p:nvPr>
            <p:ph type="sldNum" sz="quarter" idx="12"/>
          </p:nvPr>
        </p:nvSpPr>
        <p:spPr>
          <a:xfrm>
            <a:off x="6731000" y="6229350"/>
            <a:ext cx="1905000" cy="457200"/>
          </a:xfrm>
        </p:spPr>
        <p:txBody>
          <a:bodyPr/>
          <a:lstStyle>
            <a:lvl1pPr>
              <a:defRPr/>
            </a:lvl1pPr>
          </a:lstStyle>
          <a:p>
            <a:fld id="{88C75621-032C-4E26-8A94-E0CF53B6B412}"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06400" y="228600"/>
            <a:ext cx="8486775" cy="679450"/>
          </a:xfrm>
        </p:spPr>
        <p:txBody>
          <a:bodyPr/>
          <a:lstStyle/>
          <a:p>
            <a:r>
              <a:rPr lang="en-US" smtClean="0"/>
              <a:t>Click to edit Master title style</a:t>
            </a:r>
            <a:endParaRPr lang="id-ID"/>
          </a:p>
        </p:txBody>
      </p:sp>
      <p:sp>
        <p:nvSpPr>
          <p:cNvPr id="3" name="ClipArt Placeholder 2"/>
          <p:cNvSpPr>
            <a:spLocks noGrp="1"/>
          </p:cNvSpPr>
          <p:nvPr>
            <p:ph type="clipArt" sz="half" idx="1"/>
          </p:nvPr>
        </p:nvSpPr>
        <p:spPr>
          <a:xfrm>
            <a:off x="457200" y="1484313"/>
            <a:ext cx="4013200" cy="4573587"/>
          </a:xfrm>
        </p:spPr>
        <p:txBody>
          <a:bodyPr/>
          <a:lstStyle/>
          <a:p>
            <a:endParaRPr lang="id-ID"/>
          </a:p>
        </p:txBody>
      </p:sp>
      <p:sp>
        <p:nvSpPr>
          <p:cNvPr id="4" name="Text Placeholder 3"/>
          <p:cNvSpPr>
            <a:spLocks noGrp="1"/>
          </p:cNvSpPr>
          <p:nvPr>
            <p:ph type="body" sz="half" idx="2"/>
          </p:nvPr>
        </p:nvSpPr>
        <p:spPr>
          <a:xfrm>
            <a:off x="4622800" y="1484313"/>
            <a:ext cx="4013200" cy="45735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a:xfrm>
            <a:off x="431800" y="622935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29350"/>
            <a:ext cx="2895600" cy="457200"/>
          </a:xfrm>
        </p:spPr>
        <p:txBody>
          <a:bodyPr/>
          <a:lstStyle>
            <a:lvl1pPr>
              <a:defRPr/>
            </a:lvl1pPr>
          </a:lstStyle>
          <a:p>
            <a:r>
              <a:rPr lang="en-US" altLang="en-US"/>
              <a:t>Dinnul Alfian Akbar</a:t>
            </a:r>
          </a:p>
        </p:txBody>
      </p:sp>
      <p:sp>
        <p:nvSpPr>
          <p:cNvPr id="7" name="Slide Number Placeholder 6"/>
          <p:cNvSpPr>
            <a:spLocks noGrp="1"/>
          </p:cNvSpPr>
          <p:nvPr>
            <p:ph type="sldNum" sz="quarter" idx="12"/>
          </p:nvPr>
        </p:nvSpPr>
        <p:spPr>
          <a:xfrm>
            <a:off x="6731000" y="6229350"/>
            <a:ext cx="1905000" cy="457200"/>
          </a:xfrm>
        </p:spPr>
        <p:txBody>
          <a:bodyPr/>
          <a:lstStyle>
            <a:lvl1pPr>
              <a:defRPr/>
            </a:lvl1pPr>
          </a:lstStyle>
          <a:p>
            <a:fld id="{13ECCEEE-50EF-43D5-81BE-4EE555380B89}" type="slidenum">
              <a:rPr lang="en-US" altLang="en-US"/>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id-ID"/>
          </a:p>
        </p:txBody>
      </p:sp>
      <p:sp>
        <p:nvSpPr>
          <p:cNvPr id="3" name="Table Placeholder 2"/>
          <p:cNvSpPr>
            <a:spLocks noGrp="1"/>
          </p:cNvSpPr>
          <p:nvPr>
            <p:ph type="tbl" idx="1"/>
          </p:nvPr>
        </p:nvSpPr>
        <p:spPr>
          <a:xfrm>
            <a:off x="457200" y="1600200"/>
            <a:ext cx="8229600" cy="4495800"/>
          </a:xfrm>
        </p:spPr>
        <p:txBody>
          <a:bodyPr/>
          <a:lstStyle/>
          <a:p>
            <a:pPr lvl="0"/>
            <a:endParaRPr lang="id-ID" noProof="0" smtClean="0"/>
          </a:p>
        </p:txBody>
      </p:sp>
      <p:sp>
        <p:nvSpPr>
          <p:cNvPr id="4" name="Rectangle 19"/>
          <p:cNvSpPr>
            <a:spLocks noGrp="1" noChangeArrowheads="1"/>
          </p:cNvSpPr>
          <p:nvPr>
            <p:ph type="dt" sz="half" idx="10"/>
          </p:nvPr>
        </p:nvSpPr>
        <p:spPr>
          <a:ln/>
        </p:spPr>
        <p:txBody>
          <a:bodyPr/>
          <a:lstStyle>
            <a:lvl1pPr>
              <a:defRPr/>
            </a:lvl1pPr>
          </a:lstStyle>
          <a:p>
            <a:pPr>
              <a:defRPr/>
            </a:pPr>
            <a:fld id="{5AEDEA73-9F9B-40FA-9843-08F385DA3359}" type="datetimeFigureOut">
              <a:rPr lang="en-US"/>
              <a:pPr>
                <a:defRPr/>
              </a:pPr>
              <a:t>3/17/2014</a:t>
            </a:fld>
            <a:endParaRPr lang="en-GB"/>
          </a:p>
        </p:txBody>
      </p:sp>
      <p:sp>
        <p:nvSpPr>
          <p:cNvPr id="5" name="Rectangle 20"/>
          <p:cNvSpPr>
            <a:spLocks noGrp="1" noChangeArrowheads="1"/>
          </p:cNvSpPr>
          <p:nvPr>
            <p:ph type="ftr" sz="quarter" idx="11"/>
          </p:nvPr>
        </p:nvSpPr>
        <p:spPr>
          <a:ln/>
        </p:spPr>
        <p:txBody>
          <a:bodyPr/>
          <a:lstStyle>
            <a:lvl1pPr>
              <a:defRPr/>
            </a:lvl1pPr>
          </a:lstStyle>
          <a:p>
            <a:pPr>
              <a:defRPr/>
            </a:pPr>
            <a:endParaRPr lang="en-GB"/>
          </a:p>
        </p:txBody>
      </p:sp>
      <p:sp>
        <p:nvSpPr>
          <p:cNvPr id="6" name="Rectangle 21"/>
          <p:cNvSpPr>
            <a:spLocks noGrp="1" noChangeArrowheads="1"/>
          </p:cNvSpPr>
          <p:nvPr>
            <p:ph type="sldNum" sz="quarter" idx="12"/>
          </p:nvPr>
        </p:nvSpPr>
        <p:spPr>
          <a:ln/>
        </p:spPr>
        <p:txBody>
          <a:bodyPr/>
          <a:lstStyle>
            <a:lvl1pPr>
              <a:defRPr/>
            </a:lvl1pPr>
          </a:lstStyle>
          <a:p>
            <a:pPr>
              <a:defRPr/>
            </a:pPr>
            <a:fld id="{7BE6095C-CEDF-4FD4-B2D2-1E5DCBA71B1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r>
              <a:rPr lang="en-US"/>
              <a:t>manajemen sumber daya manusia</a:t>
            </a:r>
          </a:p>
        </p:txBody>
      </p:sp>
      <p:sp>
        <p:nvSpPr>
          <p:cNvPr id="5" name="Footer Placeholder 4"/>
          <p:cNvSpPr>
            <a:spLocks noGrp="1"/>
          </p:cNvSpPr>
          <p:nvPr>
            <p:ph type="ftr" sz="quarter" idx="11"/>
          </p:nvPr>
        </p:nvSpPr>
        <p:spPr/>
        <p:txBody>
          <a:bodyPr/>
          <a:lstStyle>
            <a:lvl1pPr>
              <a:defRPr/>
            </a:lvl1pPr>
          </a:lstStyle>
          <a:p>
            <a:r>
              <a:rPr lang="en-US"/>
              <a:t>budiarsa dharmatanna</a:t>
            </a:r>
          </a:p>
        </p:txBody>
      </p:sp>
      <p:sp>
        <p:nvSpPr>
          <p:cNvPr id="6" name="Slide Number Placeholder 5"/>
          <p:cNvSpPr>
            <a:spLocks noGrp="1"/>
          </p:cNvSpPr>
          <p:nvPr>
            <p:ph type="sldNum" sz="quarter" idx="12"/>
          </p:nvPr>
        </p:nvSpPr>
        <p:spPr/>
        <p:txBody>
          <a:bodyPr/>
          <a:lstStyle>
            <a:lvl1pPr>
              <a:defRPr/>
            </a:lvl1pPr>
          </a:lstStyle>
          <a:p>
            <a:fld id="{3A05A92B-26CF-471D-B913-3E4D2F24850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manajemen sumber daya manusia</a:t>
            </a:r>
          </a:p>
        </p:txBody>
      </p:sp>
      <p:sp>
        <p:nvSpPr>
          <p:cNvPr id="5" name="Footer Placeholder 4"/>
          <p:cNvSpPr>
            <a:spLocks noGrp="1"/>
          </p:cNvSpPr>
          <p:nvPr>
            <p:ph type="ftr" sz="quarter" idx="11"/>
          </p:nvPr>
        </p:nvSpPr>
        <p:spPr/>
        <p:txBody>
          <a:bodyPr/>
          <a:lstStyle>
            <a:lvl1pPr>
              <a:defRPr/>
            </a:lvl1pPr>
          </a:lstStyle>
          <a:p>
            <a:r>
              <a:rPr lang="en-US"/>
              <a:t>budiarsa dharmatanna</a:t>
            </a:r>
          </a:p>
        </p:txBody>
      </p:sp>
      <p:sp>
        <p:nvSpPr>
          <p:cNvPr id="6" name="Slide Number Placeholder 5"/>
          <p:cNvSpPr>
            <a:spLocks noGrp="1"/>
          </p:cNvSpPr>
          <p:nvPr>
            <p:ph type="sldNum" sz="quarter" idx="12"/>
          </p:nvPr>
        </p:nvSpPr>
        <p:spPr/>
        <p:txBody>
          <a:bodyPr/>
          <a:lstStyle>
            <a:lvl1pPr>
              <a:defRPr/>
            </a:lvl1pPr>
          </a:lstStyle>
          <a:p>
            <a:fld id="{DCAF9B41-6217-4823-853C-33F82A77B53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r>
              <a:rPr lang="en-US"/>
              <a:t>manajemen sumber daya manusia</a:t>
            </a:r>
          </a:p>
        </p:txBody>
      </p:sp>
      <p:sp>
        <p:nvSpPr>
          <p:cNvPr id="6" name="Footer Placeholder 5"/>
          <p:cNvSpPr>
            <a:spLocks noGrp="1"/>
          </p:cNvSpPr>
          <p:nvPr>
            <p:ph type="ftr" sz="quarter" idx="11"/>
          </p:nvPr>
        </p:nvSpPr>
        <p:spPr/>
        <p:txBody>
          <a:bodyPr/>
          <a:lstStyle>
            <a:lvl1pPr>
              <a:defRPr/>
            </a:lvl1pPr>
          </a:lstStyle>
          <a:p>
            <a:r>
              <a:rPr lang="en-US"/>
              <a:t>budiarsa dharmatanna</a:t>
            </a:r>
          </a:p>
        </p:txBody>
      </p:sp>
      <p:sp>
        <p:nvSpPr>
          <p:cNvPr id="7" name="Slide Number Placeholder 6"/>
          <p:cNvSpPr>
            <a:spLocks noGrp="1"/>
          </p:cNvSpPr>
          <p:nvPr>
            <p:ph type="sldNum" sz="quarter" idx="12"/>
          </p:nvPr>
        </p:nvSpPr>
        <p:spPr/>
        <p:txBody>
          <a:bodyPr/>
          <a:lstStyle>
            <a:lvl1pPr>
              <a:defRPr/>
            </a:lvl1pPr>
          </a:lstStyle>
          <a:p>
            <a:fld id="{F69DE41F-0B7B-4023-A717-CD438E441E8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r>
              <a:rPr lang="en-US"/>
              <a:t>manajemen sumber daya manusia</a:t>
            </a:r>
          </a:p>
        </p:txBody>
      </p:sp>
      <p:sp>
        <p:nvSpPr>
          <p:cNvPr id="8" name="Footer Placeholder 7"/>
          <p:cNvSpPr>
            <a:spLocks noGrp="1"/>
          </p:cNvSpPr>
          <p:nvPr>
            <p:ph type="ftr" sz="quarter" idx="11"/>
          </p:nvPr>
        </p:nvSpPr>
        <p:spPr/>
        <p:txBody>
          <a:bodyPr/>
          <a:lstStyle>
            <a:lvl1pPr>
              <a:defRPr/>
            </a:lvl1pPr>
          </a:lstStyle>
          <a:p>
            <a:r>
              <a:rPr lang="en-US"/>
              <a:t>budiarsa dharmatanna</a:t>
            </a:r>
          </a:p>
        </p:txBody>
      </p:sp>
      <p:sp>
        <p:nvSpPr>
          <p:cNvPr id="9" name="Slide Number Placeholder 8"/>
          <p:cNvSpPr>
            <a:spLocks noGrp="1"/>
          </p:cNvSpPr>
          <p:nvPr>
            <p:ph type="sldNum" sz="quarter" idx="12"/>
          </p:nvPr>
        </p:nvSpPr>
        <p:spPr/>
        <p:txBody>
          <a:bodyPr/>
          <a:lstStyle>
            <a:lvl1pPr>
              <a:defRPr/>
            </a:lvl1pPr>
          </a:lstStyle>
          <a:p>
            <a:fld id="{CD8476D2-C0A6-4723-9241-073D4AE55E5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r>
              <a:rPr lang="en-US"/>
              <a:t>manajemen sumber daya manusia</a:t>
            </a:r>
          </a:p>
        </p:txBody>
      </p:sp>
      <p:sp>
        <p:nvSpPr>
          <p:cNvPr id="4" name="Footer Placeholder 3"/>
          <p:cNvSpPr>
            <a:spLocks noGrp="1"/>
          </p:cNvSpPr>
          <p:nvPr>
            <p:ph type="ftr" sz="quarter" idx="11"/>
          </p:nvPr>
        </p:nvSpPr>
        <p:spPr/>
        <p:txBody>
          <a:bodyPr/>
          <a:lstStyle>
            <a:lvl1pPr>
              <a:defRPr/>
            </a:lvl1pPr>
          </a:lstStyle>
          <a:p>
            <a:r>
              <a:rPr lang="en-US"/>
              <a:t>budiarsa dharmatanna</a:t>
            </a:r>
          </a:p>
        </p:txBody>
      </p:sp>
      <p:sp>
        <p:nvSpPr>
          <p:cNvPr id="5" name="Slide Number Placeholder 4"/>
          <p:cNvSpPr>
            <a:spLocks noGrp="1"/>
          </p:cNvSpPr>
          <p:nvPr>
            <p:ph type="sldNum" sz="quarter" idx="12"/>
          </p:nvPr>
        </p:nvSpPr>
        <p:spPr/>
        <p:txBody>
          <a:bodyPr/>
          <a:lstStyle>
            <a:lvl1pPr>
              <a:defRPr/>
            </a:lvl1pPr>
          </a:lstStyle>
          <a:p>
            <a:fld id="{ECE7FCCB-EB40-409C-81EE-06BFC7E3A9A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manajemen sumber daya manusia</a:t>
            </a:r>
          </a:p>
        </p:txBody>
      </p:sp>
      <p:sp>
        <p:nvSpPr>
          <p:cNvPr id="3" name="Footer Placeholder 2"/>
          <p:cNvSpPr>
            <a:spLocks noGrp="1"/>
          </p:cNvSpPr>
          <p:nvPr>
            <p:ph type="ftr" sz="quarter" idx="11"/>
          </p:nvPr>
        </p:nvSpPr>
        <p:spPr/>
        <p:txBody>
          <a:bodyPr/>
          <a:lstStyle>
            <a:lvl1pPr>
              <a:defRPr/>
            </a:lvl1pPr>
          </a:lstStyle>
          <a:p>
            <a:r>
              <a:rPr lang="en-US"/>
              <a:t>budiarsa dharmatanna</a:t>
            </a:r>
          </a:p>
        </p:txBody>
      </p:sp>
      <p:sp>
        <p:nvSpPr>
          <p:cNvPr id="4" name="Slide Number Placeholder 3"/>
          <p:cNvSpPr>
            <a:spLocks noGrp="1"/>
          </p:cNvSpPr>
          <p:nvPr>
            <p:ph type="sldNum" sz="quarter" idx="12"/>
          </p:nvPr>
        </p:nvSpPr>
        <p:spPr/>
        <p:txBody>
          <a:bodyPr/>
          <a:lstStyle>
            <a:lvl1pPr>
              <a:defRPr/>
            </a:lvl1pPr>
          </a:lstStyle>
          <a:p>
            <a:fld id="{29EC63E6-9582-446F-AC03-2F8941A6BB8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manajemen sumber daya manusia</a:t>
            </a:r>
          </a:p>
        </p:txBody>
      </p:sp>
      <p:sp>
        <p:nvSpPr>
          <p:cNvPr id="6" name="Footer Placeholder 5"/>
          <p:cNvSpPr>
            <a:spLocks noGrp="1"/>
          </p:cNvSpPr>
          <p:nvPr>
            <p:ph type="ftr" sz="quarter" idx="11"/>
          </p:nvPr>
        </p:nvSpPr>
        <p:spPr/>
        <p:txBody>
          <a:bodyPr/>
          <a:lstStyle>
            <a:lvl1pPr>
              <a:defRPr/>
            </a:lvl1pPr>
          </a:lstStyle>
          <a:p>
            <a:r>
              <a:rPr lang="en-US"/>
              <a:t>budiarsa dharmatanna</a:t>
            </a:r>
          </a:p>
        </p:txBody>
      </p:sp>
      <p:sp>
        <p:nvSpPr>
          <p:cNvPr id="7" name="Slide Number Placeholder 6"/>
          <p:cNvSpPr>
            <a:spLocks noGrp="1"/>
          </p:cNvSpPr>
          <p:nvPr>
            <p:ph type="sldNum" sz="quarter" idx="12"/>
          </p:nvPr>
        </p:nvSpPr>
        <p:spPr/>
        <p:txBody>
          <a:bodyPr/>
          <a:lstStyle>
            <a:lvl1pPr>
              <a:defRPr/>
            </a:lvl1pPr>
          </a:lstStyle>
          <a:p>
            <a:fld id="{2CB75B78-C5EA-414D-9DE0-98133E84F52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manajemen sumber daya manusia</a:t>
            </a:r>
          </a:p>
        </p:txBody>
      </p:sp>
      <p:sp>
        <p:nvSpPr>
          <p:cNvPr id="6" name="Footer Placeholder 5"/>
          <p:cNvSpPr>
            <a:spLocks noGrp="1"/>
          </p:cNvSpPr>
          <p:nvPr>
            <p:ph type="ftr" sz="quarter" idx="11"/>
          </p:nvPr>
        </p:nvSpPr>
        <p:spPr/>
        <p:txBody>
          <a:bodyPr/>
          <a:lstStyle>
            <a:lvl1pPr>
              <a:defRPr/>
            </a:lvl1pPr>
          </a:lstStyle>
          <a:p>
            <a:r>
              <a:rPr lang="en-US"/>
              <a:t>budiarsa dharmatanna</a:t>
            </a:r>
          </a:p>
        </p:txBody>
      </p:sp>
      <p:sp>
        <p:nvSpPr>
          <p:cNvPr id="7" name="Slide Number Placeholder 6"/>
          <p:cNvSpPr>
            <a:spLocks noGrp="1"/>
          </p:cNvSpPr>
          <p:nvPr>
            <p:ph type="sldNum" sz="quarter" idx="12"/>
          </p:nvPr>
        </p:nvSpPr>
        <p:spPr/>
        <p:txBody>
          <a:bodyPr/>
          <a:lstStyle>
            <a:lvl1pPr>
              <a:defRPr/>
            </a:lvl1pPr>
          </a:lstStyle>
          <a:p>
            <a:fld id="{A4D586BA-6AE7-4C2D-9F0D-A23CE0514D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0825" cy="6851650"/>
            <a:chOff x="0" y="0"/>
            <a:chExt cx="5758" cy="4316"/>
          </a:xfrm>
        </p:grpSpPr>
        <p:sp>
          <p:nvSpPr>
            <p:cNvPr id="4099"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00"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01"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02"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id-ID"/>
            </a:p>
          </p:txBody>
        </p:sp>
        <p:sp>
          <p:nvSpPr>
            <p:cNvPr id="4103"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04"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05"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06"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07"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08"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id-ID"/>
            </a:p>
          </p:txBody>
        </p:sp>
        <p:sp>
          <p:nvSpPr>
            <p:cNvPr id="4109"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id-ID"/>
            </a:p>
          </p:txBody>
        </p:sp>
        <p:sp>
          <p:nvSpPr>
            <p:cNvPr id="4110"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id-ID"/>
            </a:p>
          </p:txBody>
        </p:sp>
        <p:grpSp>
          <p:nvGrpSpPr>
            <p:cNvPr id="4111" name="Group 15"/>
            <p:cNvGrpSpPr>
              <a:grpSpLocks/>
            </p:cNvGrpSpPr>
            <p:nvPr/>
          </p:nvGrpSpPr>
          <p:grpSpPr bwMode="auto">
            <a:xfrm>
              <a:off x="192" y="2284"/>
              <a:ext cx="1254" cy="923"/>
              <a:chOff x="192" y="2284"/>
              <a:chExt cx="1254" cy="923"/>
            </a:xfrm>
          </p:grpSpPr>
          <p:sp>
            <p:nvSpPr>
              <p:cNvPr id="4112"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id-ID"/>
              </a:p>
            </p:txBody>
          </p:sp>
          <p:sp>
            <p:nvSpPr>
              <p:cNvPr id="4113"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14"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id-ID"/>
              </a:p>
            </p:txBody>
          </p:sp>
          <p:sp>
            <p:nvSpPr>
              <p:cNvPr id="4115"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16"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17"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18"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19"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0"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1"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2"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3"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4"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5"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6"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7"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8"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29"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30"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31"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id-ID"/>
              </a:p>
            </p:txBody>
          </p:sp>
          <p:sp>
            <p:nvSpPr>
              <p:cNvPr id="4132"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id-ID"/>
              </a:p>
            </p:txBody>
          </p:sp>
          <p:sp>
            <p:nvSpPr>
              <p:cNvPr id="4133"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id-ID"/>
              </a:p>
            </p:txBody>
          </p:sp>
          <p:sp>
            <p:nvSpPr>
              <p:cNvPr id="4134"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id-ID"/>
              </a:p>
            </p:txBody>
          </p:sp>
          <p:sp>
            <p:nvSpPr>
              <p:cNvPr id="4135"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id-ID"/>
              </a:p>
            </p:txBody>
          </p:sp>
          <p:sp>
            <p:nvSpPr>
              <p:cNvPr id="4136"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id-ID"/>
              </a:p>
            </p:txBody>
          </p:sp>
        </p:grpSp>
      </p:grpSp>
      <p:sp>
        <p:nvSpPr>
          <p:cNvPr id="4137"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38"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39"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r>
              <a:rPr lang="en-US"/>
              <a:t>manajemen sumber daya manusia</a:t>
            </a:r>
          </a:p>
        </p:txBody>
      </p:sp>
      <p:sp>
        <p:nvSpPr>
          <p:cNvPr id="4140"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r>
              <a:rPr lang="en-US"/>
              <a:t>budiarsa dharmatanna</a:t>
            </a:r>
          </a:p>
        </p:txBody>
      </p:sp>
      <p:sp>
        <p:nvSpPr>
          <p:cNvPr id="4141"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DF0A69C0-0582-4E47-A0DD-1834FD2B971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p:hf hdr="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7"/>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7"/>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7"/>
        </a:buBlip>
        <a:defRPr sz="2000">
          <a:solidFill>
            <a:schemeClr val="tx1"/>
          </a:solidFill>
          <a:effectLst>
            <a:outerShdw blurRad="38100" dist="38100" dir="2700000" algn="tl">
              <a:srgbClr val="000000"/>
            </a:outerShdw>
          </a:effectLst>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wmf"/><Relationship Id="rId1" Type="http://schemas.openxmlformats.org/officeDocument/2006/relationships/slideLayout" Target="../slideLayouts/slideLayout12.xml"/><Relationship Id="rId4" Type="http://schemas.openxmlformats.org/officeDocument/2006/relationships/image" Target="../media/image2.wmf"/></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wmf"/><Relationship Id="rId1" Type="http://schemas.openxmlformats.org/officeDocument/2006/relationships/slideLayout" Target="../slideLayouts/slideLayout12.xml"/><Relationship Id="rId4" Type="http://schemas.openxmlformats.org/officeDocument/2006/relationships/image" Target="../media/image2.wmf"/></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wmf"/><Relationship Id="rId1" Type="http://schemas.openxmlformats.org/officeDocument/2006/relationships/slideLayout" Target="../slideLayouts/slideLayout12.xml"/><Relationship Id="rId4" Type="http://schemas.openxmlformats.org/officeDocument/2006/relationships/image" Target="../media/image2.wmf"/></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wmf"/><Relationship Id="rId1" Type="http://schemas.openxmlformats.org/officeDocument/2006/relationships/slideLayout" Target="../slideLayouts/slideLayout12.xml"/><Relationship Id="rId4" Type="http://schemas.openxmlformats.org/officeDocument/2006/relationships/image" Target="../media/image2.wmf"/></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2.wmf"/></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7222" y="-24"/>
            <a:ext cx="7819988" cy="1419220"/>
          </a:xfrm>
        </p:spPr>
        <p:txBody>
          <a:bodyPr/>
          <a:lstStyle/>
          <a:p>
            <a:pPr eaLnBrk="1" hangingPunct="1"/>
            <a:r>
              <a:rPr lang="en-US" sz="3600" dirty="0" err="1" smtClean="0">
                <a:solidFill>
                  <a:srgbClr val="0C043C"/>
                </a:solidFill>
              </a:rPr>
              <a:t>Manajemen</a:t>
            </a:r>
            <a:r>
              <a:rPr lang="en-US" sz="3600" dirty="0" smtClean="0">
                <a:solidFill>
                  <a:srgbClr val="0C043C"/>
                </a:solidFill>
              </a:rPr>
              <a:t> </a:t>
            </a:r>
            <a:r>
              <a:rPr lang="en-US" sz="3600" dirty="0" err="1" smtClean="0">
                <a:solidFill>
                  <a:srgbClr val="0C043C"/>
                </a:solidFill>
              </a:rPr>
              <a:t>Sumber</a:t>
            </a:r>
            <a:r>
              <a:rPr lang="en-US" sz="3600" dirty="0" smtClean="0">
                <a:solidFill>
                  <a:srgbClr val="0C043C"/>
                </a:solidFill>
              </a:rPr>
              <a:t> </a:t>
            </a:r>
            <a:r>
              <a:rPr lang="en-US" sz="3600" dirty="0" err="1" smtClean="0">
                <a:solidFill>
                  <a:srgbClr val="0C043C"/>
                </a:solidFill>
              </a:rPr>
              <a:t>Daya</a:t>
            </a:r>
            <a:r>
              <a:rPr lang="en-US" sz="3600" dirty="0" smtClean="0">
                <a:solidFill>
                  <a:srgbClr val="0C043C"/>
                </a:solidFill>
              </a:rPr>
              <a:t> </a:t>
            </a:r>
            <a:r>
              <a:rPr lang="en-US" sz="3600" dirty="0" err="1" smtClean="0">
                <a:solidFill>
                  <a:srgbClr val="0C043C"/>
                </a:solidFill>
              </a:rPr>
              <a:t>Manusia</a:t>
            </a:r>
            <a:r>
              <a:rPr lang="en-US" sz="3200" dirty="0" smtClean="0"/>
              <a:t/>
            </a:r>
            <a:br>
              <a:rPr lang="en-US" sz="3200" dirty="0" smtClean="0"/>
            </a:br>
            <a:r>
              <a:rPr lang="en-US" sz="3200" dirty="0" smtClean="0"/>
              <a:t> </a:t>
            </a:r>
            <a:r>
              <a:rPr lang="en-US" sz="3200" dirty="0" smtClean="0">
                <a:solidFill>
                  <a:srgbClr val="8FDDE5"/>
                </a:solidFill>
              </a:rPr>
              <a:t>(</a:t>
            </a:r>
            <a:r>
              <a:rPr lang="en-US" sz="3200" i="1" dirty="0" smtClean="0">
                <a:solidFill>
                  <a:srgbClr val="8FDDE5"/>
                </a:solidFill>
              </a:rPr>
              <a:t>Human Resource Management)</a:t>
            </a:r>
            <a:endParaRPr lang="id-ID" sz="3200" i="1" dirty="0" smtClean="0">
              <a:solidFill>
                <a:srgbClr val="8FDDE5"/>
              </a:solidFill>
            </a:endParaRPr>
          </a:p>
        </p:txBody>
      </p:sp>
      <p:sp>
        <p:nvSpPr>
          <p:cNvPr id="3075" name="Rectangle 3"/>
          <p:cNvSpPr>
            <a:spLocks noGrp="1" noChangeArrowheads="1"/>
          </p:cNvSpPr>
          <p:nvPr>
            <p:ph type="subTitle" idx="1"/>
          </p:nvPr>
        </p:nvSpPr>
        <p:spPr>
          <a:xfrm>
            <a:off x="285720" y="2500306"/>
            <a:ext cx="7772400" cy="1752600"/>
          </a:xfrm>
        </p:spPr>
        <p:txBody>
          <a:bodyPr/>
          <a:lstStyle/>
          <a:p>
            <a:pPr eaLnBrk="1" hangingPunct="1">
              <a:lnSpc>
                <a:spcPct val="90000"/>
              </a:lnSpc>
            </a:pPr>
            <a:r>
              <a:rPr lang="id-ID" sz="3600" b="1" dirty="0" smtClean="0"/>
              <a:t>H Adriwilza,SE, </a:t>
            </a:r>
            <a:r>
              <a:rPr lang="id-ID" sz="3600" b="1" dirty="0" smtClean="0"/>
              <a:t>MPd,Msi.</a:t>
            </a:r>
            <a:endParaRPr lang="id-ID" sz="3600" b="1" dirty="0" smtClean="0"/>
          </a:p>
          <a:p>
            <a:pPr eaLnBrk="1" hangingPunct="1">
              <a:lnSpc>
                <a:spcPct val="90000"/>
              </a:lnSpc>
            </a:pPr>
            <a:r>
              <a:rPr lang="id-ID" sz="3600" b="1" dirty="0" smtClean="0"/>
              <a:t>Dan </a:t>
            </a:r>
          </a:p>
          <a:p>
            <a:pPr eaLnBrk="1" hangingPunct="1">
              <a:lnSpc>
                <a:spcPct val="90000"/>
              </a:lnSpc>
            </a:pPr>
            <a:r>
              <a:rPr lang="id-ID" sz="3600" b="1" dirty="0" smtClean="0"/>
              <a:t>  Nur Hamzah</a:t>
            </a:r>
            <a:r>
              <a:rPr lang="en-US" sz="3600" b="1" dirty="0" smtClean="0"/>
              <a:t>, S.E, M.M</a:t>
            </a:r>
          </a:p>
          <a:p>
            <a:pPr eaLnBrk="1" hangingPunct="1">
              <a:lnSpc>
                <a:spcPct val="90000"/>
              </a:lnSpc>
            </a:pPr>
            <a:r>
              <a:rPr lang="en-US" sz="3600" b="1" dirty="0" smtClean="0"/>
              <a:t>2013</a:t>
            </a:r>
            <a:endParaRPr lang="id-ID" sz="3600" b="1" dirty="0" smtClean="0"/>
          </a:p>
        </p:txBody>
      </p:sp>
      <p:sp>
        <p:nvSpPr>
          <p:cNvPr id="3076" name="Text Box 5"/>
          <p:cNvSpPr txBox="1">
            <a:spLocks noChangeArrowheads="1"/>
          </p:cNvSpPr>
          <p:nvPr/>
        </p:nvSpPr>
        <p:spPr bwMode="auto">
          <a:xfrm>
            <a:off x="2976602" y="1857364"/>
            <a:ext cx="6167398" cy="830997"/>
          </a:xfrm>
          <a:prstGeom prst="rect">
            <a:avLst/>
          </a:prstGeom>
          <a:noFill/>
          <a:ln w="9525">
            <a:noFill/>
            <a:miter lim="800000"/>
            <a:headEnd/>
            <a:tailEnd/>
          </a:ln>
        </p:spPr>
        <p:txBody>
          <a:bodyPr wrap="square">
            <a:spAutoFit/>
          </a:bodyPr>
          <a:lstStyle/>
          <a:p>
            <a:r>
              <a:rPr lang="en-US" sz="2400" dirty="0" err="1">
                <a:solidFill>
                  <a:srgbClr val="8FDDE5"/>
                </a:solidFill>
              </a:rPr>
              <a:t>Pengertian</a:t>
            </a:r>
            <a:r>
              <a:rPr lang="en-US" sz="2400" dirty="0">
                <a:solidFill>
                  <a:srgbClr val="8FDDE5"/>
                </a:solidFill>
              </a:rPr>
              <a:t> </a:t>
            </a:r>
            <a:r>
              <a:rPr lang="en-US" sz="2400" dirty="0" err="1">
                <a:solidFill>
                  <a:srgbClr val="8FDDE5"/>
                </a:solidFill>
              </a:rPr>
              <a:t>Manajemen</a:t>
            </a:r>
            <a:r>
              <a:rPr lang="en-US" sz="2400" dirty="0">
                <a:solidFill>
                  <a:srgbClr val="8FDDE5"/>
                </a:solidFill>
              </a:rPr>
              <a:t> </a:t>
            </a:r>
            <a:r>
              <a:rPr lang="en-US" sz="2400" dirty="0" err="1">
                <a:solidFill>
                  <a:srgbClr val="8FDDE5"/>
                </a:solidFill>
              </a:rPr>
              <a:t>Sumber</a:t>
            </a:r>
            <a:r>
              <a:rPr lang="en-US" sz="2400" dirty="0">
                <a:solidFill>
                  <a:srgbClr val="8FDDE5"/>
                </a:solidFill>
              </a:rPr>
              <a:t> </a:t>
            </a:r>
            <a:r>
              <a:rPr lang="en-US" sz="2400" dirty="0" err="1">
                <a:solidFill>
                  <a:srgbClr val="8FDDE5"/>
                </a:solidFill>
              </a:rPr>
              <a:t>Daya</a:t>
            </a:r>
            <a:r>
              <a:rPr lang="en-US" sz="2400" dirty="0">
                <a:solidFill>
                  <a:srgbClr val="8FDDE5"/>
                </a:solidFill>
              </a:rPr>
              <a:t> </a:t>
            </a:r>
            <a:r>
              <a:rPr lang="en-US" sz="2400" dirty="0" err="1" smtClean="0">
                <a:solidFill>
                  <a:srgbClr val="8FDDE5"/>
                </a:solidFill>
              </a:rPr>
              <a:t>Manusia</a:t>
            </a:r>
            <a:r>
              <a:rPr lang="en-US" sz="2400" dirty="0" smtClean="0">
                <a:solidFill>
                  <a:srgbClr val="8FDDE5"/>
                </a:solidFill>
              </a:rPr>
              <a:t>.</a:t>
            </a:r>
            <a:endParaRPr lang="id-ID" sz="2400" dirty="0">
              <a:solidFill>
                <a:srgbClr val="8FDDE5"/>
              </a:solidFill>
            </a:endParaRPr>
          </a:p>
        </p:txBody>
      </p:sp>
      <p:pic>
        <p:nvPicPr>
          <p:cNvPr id="3077" name="Picture 3" descr="STIE BARU"/>
          <p:cNvPicPr>
            <a:picLocks noChangeAspect="1" noChangeArrowheads="1"/>
          </p:cNvPicPr>
          <p:nvPr/>
        </p:nvPicPr>
        <p:blipFill>
          <a:blip r:embed="rId2"/>
          <a:srcRect r="-2243" b="-3806"/>
          <a:stretch>
            <a:fillRect/>
          </a:stretch>
        </p:blipFill>
        <p:spPr bwMode="auto">
          <a:xfrm>
            <a:off x="7215206" y="-71462"/>
            <a:ext cx="1928825" cy="2143140"/>
          </a:xfrm>
          <a:prstGeom prst="rect">
            <a:avLst/>
          </a:prstGeom>
          <a:noFill/>
          <a:ln w="9525">
            <a:noFill/>
            <a:miter lim="800000"/>
            <a:headEnd/>
            <a:tailEnd/>
          </a:ln>
        </p:spPr>
      </p:pic>
      <p:pic>
        <p:nvPicPr>
          <p:cNvPr id="3078" name="Picture 4" descr="LOGO TWH"/>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6200" y="3962400"/>
            <a:ext cx="1760538" cy="2660650"/>
          </a:xfrm>
          <a:prstGeom prst="rect">
            <a:avLst/>
          </a:prstGeom>
          <a:noFill/>
          <a:ln w="9525">
            <a:noFill/>
            <a:miter lim="800000"/>
            <a:headEnd/>
            <a:tailEnd/>
          </a:ln>
        </p:spPr>
      </p:pic>
      <p:sp>
        <p:nvSpPr>
          <p:cNvPr id="1026" name="AutoShape 2"/>
          <p:cNvSpPr>
            <a:spLocks noChangeArrowheads="1"/>
          </p:cNvSpPr>
          <p:nvPr/>
        </p:nvSpPr>
        <p:spPr bwMode="auto">
          <a:xfrm>
            <a:off x="0" y="1357298"/>
            <a:ext cx="2857488" cy="1214446"/>
          </a:xfrm>
          <a:prstGeom prst="roundRect">
            <a:avLst>
              <a:gd name="adj" fmla="val 16667"/>
            </a:avLst>
          </a:prstGeom>
          <a:gradFill rotWithShape="0">
            <a:gsLst>
              <a:gs pos="0">
                <a:srgbClr val="4F81BD"/>
              </a:gs>
              <a:gs pos="100000">
                <a:srgbClr val="243F60"/>
              </a:gs>
            </a:gsLst>
            <a:lin ang="2700000" scaled="1"/>
          </a:gradFill>
          <a:ln w="12700">
            <a:solidFill>
              <a:srgbClr val="F2F2F2"/>
            </a:solidFill>
            <a:round/>
            <a:headEnd/>
            <a:tailEnd/>
          </a:ln>
          <a:effectLst>
            <a:outerShdw sy="50000" kx="-2453608" rotWithShape="0">
              <a:srgbClr val="B8CCE4">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FF0000"/>
                </a:solidFill>
                <a:effectLst/>
                <a:latin typeface="Bernard MT Condensed" pitchFamily="18" charset="0"/>
                <a:cs typeface="Arial" pitchFamily="34" charset="0"/>
              </a:rPr>
              <a:t>Q &amp; 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1" i="0" u="none" strike="noStrike" cap="none" normalizeH="0" baseline="0" dirty="0" smtClean="0">
              <a:ln>
                <a:noFill/>
              </a:ln>
              <a:solidFill>
                <a:schemeClr val="tx1"/>
              </a:solidFill>
              <a:effectLst/>
              <a:latin typeface="Lucida Handwriting" pitchFamily="66"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Lucida Handwriting" pitchFamily="66"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Lucida Handwriting" pitchFamily="66" charset="0"/>
                <a:cs typeface="Arial" pitchFamily="34" charset="0"/>
              </a:rPr>
              <a:t>Quality &amp; entrepreneurship</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manajemen sumber daya manusia</a:t>
            </a:r>
          </a:p>
        </p:txBody>
      </p:sp>
      <p:sp>
        <p:nvSpPr>
          <p:cNvPr id="4" name="Footer Placeholder 3"/>
          <p:cNvSpPr>
            <a:spLocks noGrp="1"/>
          </p:cNvSpPr>
          <p:nvPr>
            <p:ph type="ftr" sz="quarter" idx="11"/>
          </p:nvPr>
        </p:nvSpPr>
        <p:spPr/>
        <p:txBody>
          <a:bodyPr/>
          <a:lstStyle/>
          <a:p>
            <a:r>
              <a:rPr lang="id-ID" dirty="0" smtClean="0"/>
              <a:t>Nurhamzah S.E</a:t>
            </a:r>
            <a:endParaRPr lang="en-US" dirty="0"/>
          </a:p>
        </p:txBody>
      </p:sp>
      <p:sp>
        <p:nvSpPr>
          <p:cNvPr id="5" name="Slide Number Placeholder 4"/>
          <p:cNvSpPr>
            <a:spLocks noGrp="1"/>
          </p:cNvSpPr>
          <p:nvPr>
            <p:ph type="sldNum" sz="quarter" idx="12"/>
          </p:nvPr>
        </p:nvSpPr>
        <p:spPr/>
        <p:txBody>
          <a:bodyPr/>
          <a:lstStyle/>
          <a:p>
            <a:fld id="{12CCD699-FC5B-4BC8-A6F9-F1A5DA9D2988}" type="slidenum">
              <a:rPr lang="en-US"/>
              <a:pPr/>
              <a:t>10</a:t>
            </a:fld>
            <a:endParaRPr lang="en-US"/>
          </a:p>
        </p:txBody>
      </p:sp>
      <p:pic>
        <p:nvPicPr>
          <p:cNvPr id="12292" name="Picture 4" descr="konsep sdm"/>
          <p:cNvPicPr>
            <a:picLocks noGrp="1" noChangeAspect="1" noChangeArrowheads="1"/>
          </p:cNvPicPr>
          <p:nvPr>
            <p:ph/>
          </p:nvPr>
        </p:nvPicPr>
        <p:blipFill>
          <a:blip r:embed="rId2"/>
          <a:srcRect/>
          <a:stretch>
            <a:fillRect/>
          </a:stretch>
        </p:blipFill>
        <p:spPr>
          <a:xfrm>
            <a:off x="304800" y="852506"/>
            <a:ext cx="8382000" cy="5219700"/>
          </a:xfrm>
          <a:noFill/>
          <a:ln/>
        </p:spPr>
      </p:pic>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ChangeArrowheads="1"/>
          </p:cNvSpPr>
          <p:nvPr/>
        </p:nvSpPr>
        <p:spPr bwMode="auto">
          <a:xfrm>
            <a:off x="457200" y="1219200"/>
            <a:ext cx="8686800" cy="5349875"/>
          </a:xfrm>
          <a:prstGeom prst="rect">
            <a:avLst/>
          </a:prstGeom>
          <a:blipFill dpi="0" rotWithShape="1">
            <a:blip r:embed="rId2"/>
            <a:srcRect/>
            <a:tile tx="0" ty="0" sx="100000" sy="100000" flip="none" algn="tl"/>
          </a:blipFill>
          <a:ln w="9525">
            <a:noFill/>
            <a:miter lim="800000"/>
            <a:headEnd/>
            <a:tailEnd/>
          </a:ln>
        </p:spPr>
        <p:txBody>
          <a:bodyPr anchor="ctr">
            <a:spAutoFit/>
          </a:bodyPr>
          <a:lstStyle/>
          <a:p>
            <a:pPr algn="just" eaLnBrk="1" hangingPunct="1">
              <a:lnSpc>
                <a:spcPct val="80000"/>
              </a:lnSpc>
            </a:pPr>
            <a:r>
              <a:rPr lang="en-US" sz="2400" b="1">
                <a:solidFill>
                  <a:schemeClr val="bg1"/>
                </a:solidFill>
                <a:latin typeface="Book Antiqua" pitchFamily="18" charset="0"/>
              </a:rPr>
              <a:t>Penetapan kualifikasi SDM yang dibutuhkan sangat bervariasi antara organisasi/perusahaan yang berbeda jenis bisnisnya. Variasi itu di antaranya disebabkan oleh perbedaan jenis keterampilan/keahlian SDM yang dibutuhkan karena perbedaan produk (barang atau jasa) yang dihasilkan antara organisasi/perusahaan yang satu dengan yang lainnya. Demikian juga kualifikasi SDM yang dibutuhkan di lingkungan sebuah perusahaan terdapat variasi yang tidak dapat dihindari, baik untuk pekerjaan/jabatan yang berbeda lininya maupun dalam satu lini yang berbeda jenjangnya. Kualifikasi itu tidak saja mengenai keterampilan/keahlian kerja, tetapi juga mengenai kemampuan manajerial yang secara struktural untuk jenjang jabatan yang sama meskipun berbeda lininya, secara relatif kualifikasinya harus sama. Penetapan kualifikasi kemampuan manajerial untuk setiap jabatan yang berbeda jenjangnya pada satu lini di lingkungan sebuah organisasi/perusahaan harus berbeda satu dengan yang lain.</a:t>
            </a:r>
          </a:p>
        </p:txBody>
      </p:sp>
      <p:sp>
        <p:nvSpPr>
          <p:cNvPr id="3" name="Rectangle 2"/>
          <p:cNvSpPr/>
          <p:nvPr/>
        </p:nvSpPr>
        <p:spPr>
          <a:xfrm>
            <a:off x="377370" y="185058"/>
            <a:ext cx="8382000" cy="954107"/>
          </a:xfrm>
          <a:prstGeom prst="rect">
            <a:avLst/>
          </a:prstGeom>
          <a:gradFill>
            <a:gsLst>
              <a:gs pos="0">
                <a:srgbClr val="000000"/>
              </a:gs>
              <a:gs pos="39999">
                <a:srgbClr val="0A128C"/>
              </a:gs>
              <a:gs pos="70000">
                <a:srgbClr val="181CC7"/>
              </a:gs>
              <a:gs pos="88000">
                <a:srgbClr val="7005D4"/>
              </a:gs>
              <a:gs pos="100000">
                <a:srgbClr val="8C3D91"/>
              </a:gs>
            </a:gsLst>
            <a:lin ang="5400000" scaled="0"/>
          </a:gradFill>
          <a:effectLst>
            <a:innerShdw blurRad="114300">
              <a:prstClr val="black">
                <a:alpha val="27000"/>
              </a:prstClr>
            </a:innerShdw>
          </a:effectLst>
        </p:spPr>
        <p:txBody>
          <a:bodyPr>
            <a:spAutoFit/>
          </a:bodyPr>
          <a:lstStyle/>
          <a:p>
            <a:pPr marL="798513" indent="-798513" eaLnBrk="1" hangingPunct="1">
              <a:defRPr/>
            </a:pPr>
            <a:r>
              <a:rPr lang="id-ID" sz="2800" b="1">
                <a:solidFill>
                  <a:srgbClr val="FFFF00"/>
                </a:solidFill>
                <a:latin typeface="Cooper BlkHd BT" pitchFamily="18" charset="0"/>
                <a:cs typeface="+mn-cs"/>
              </a:rPr>
              <a:t>F. </a:t>
            </a:r>
            <a:r>
              <a:rPr lang="en-US" sz="2800" b="1">
                <a:solidFill>
                  <a:srgbClr val="FFFF00"/>
                </a:solidFill>
                <a:latin typeface="Cooper BlkHd BT" pitchFamily="18" charset="0"/>
                <a:cs typeface="+mn-cs"/>
              </a:rPr>
              <a:t>PENETAPAN KUALIFIKASI SDM DALAM </a:t>
            </a:r>
          </a:p>
          <a:p>
            <a:pPr marL="798513" indent="-798513" eaLnBrk="1" hangingPunct="1">
              <a:defRPr/>
            </a:pPr>
            <a:r>
              <a:rPr lang="en-US" sz="2800" b="1">
                <a:solidFill>
                  <a:srgbClr val="FFFF00"/>
                </a:solidFill>
                <a:latin typeface="Cooper BlkHd BT" pitchFamily="18" charset="0"/>
                <a:cs typeface="+mn-cs"/>
              </a:rPr>
              <a:t>         </a:t>
            </a:r>
            <a:r>
              <a:rPr lang="id-ID" sz="2800" b="1">
                <a:solidFill>
                  <a:srgbClr val="FFFF00"/>
                </a:solidFill>
                <a:latin typeface="Cooper BlkHd BT" pitchFamily="18" charset="0"/>
                <a:cs typeface="+mn-cs"/>
              </a:rPr>
              <a:t> </a:t>
            </a:r>
            <a:r>
              <a:rPr lang="en-US" sz="2800" b="1">
                <a:solidFill>
                  <a:srgbClr val="FFFF00"/>
                </a:solidFill>
                <a:latin typeface="Cooper BlkHd BT" pitchFamily="18" charset="0"/>
                <a:cs typeface="+mn-cs"/>
              </a:rPr>
              <a:t>PERENCANAAN SDM</a:t>
            </a:r>
          </a:p>
        </p:txBody>
      </p:sp>
    </p:spTree>
  </p:cSld>
  <p:clrMapOvr>
    <a:masterClrMapping/>
  </p:clrMapOvr>
  <p:transition spd="slow">
    <p:diamond/>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62000" y="914400"/>
            <a:ext cx="8001000" cy="5181600"/>
            <a:chOff x="1862" y="2052"/>
            <a:chExt cx="8548" cy="4581"/>
          </a:xfrm>
        </p:grpSpPr>
        <p:sp>
          <p:nvSpPr>
            <p:cNvPr id="29703" name="Rectangle 3"/>
            <p:cNvSpPr>
              <a:spLocks noChangeArrowheads="1"/>
            </p:cNvSpPr>
            <p:nvPr/>
          </p:nvSpPr>
          <p:spPr bwMode="auto">
            <a:xfrm>
              <a:off x="1862" y="2052"/>
              <a:ext cx="8325" cy="4563"/>
            </a:xfrm>
            <a:prstGeom prst="rect">
              <a:avLst/>
            </a:prstGeom>
            <a:solidFill>
              <a:srgbClr val="FFFFFF">
                <a:alpha val="0"/>
              </a:srgbClr>
            </a:solidFill>
            <a:ln w="38100" cmpd="dbl">
              <a:solidFill>
                <a:srgbClr val="FFFF00"/>
              </a:solidFill>
              <a:miter lim="800000"/>
              <a:headEnd/>
              <a:tailEnd/>
            </a:ln>
          </p:spPr>
          <p:txBody>
            <a:bodyPr/>
            <a:lstStyle/>
            <a:p>
              <a:pPr eaLnBrk="1" hangingPunct="1">
                <a:spcAft>
                  <a:spcPts val="1000"/>
                </a:spcAft>
              </a:pPr>
              <a:endParaRPr lang="en-US" sz="1100">
                <a:latin typeface="Times New Roman" pitchFamily="18" charset="0"/>
              </a:endParaRPr>
            </a:p>
            <a:p>
              <a:pPr eaLnBrk="1" hangingPunct="1">
                <a:spcAft>
                  <a:spcPts val="1000"/>
                </a:spcAft>
              </a:pPr>
              <a:r>
                <a:rPr lang="en-US" b="1">
                  <a:solidFill>
                    <a:srgbClr val="FFFF00"/>
                  </a:solidFill>
                  <a:latin typeface="Calibri" pitchFamily="34" charset="0"/>
                </a:rPr>
                <a:t>   90 %</a:t>
              </a:r>
              <a:r>
                <a:rPr lang="en-US" sz="1100">
                  <a:solidFill>
                    <a:srgbClr val="FFFF00"/>
                  </a:solidFill>
                  <a:latin typeface="Calibri" pitchFamily="34" charset="0"/>
                </a:rPr>
                <a:t>			</a:t>
              </a:r>
              <a:r>
                <a:rPr lang="en-US">
                  <a:solidFill>
                    <a:srgbClr val="FFFF00"/>
                  </a:solidFill>
                  <a:latin typeface="Calibri" pitchFamily="34" charset="0"/>
                </a:rPr>
                <a:t>                 I  </a:t>
              </a:r>
              <a:r>
                <a:rPr lang="en-US" sz="1600">
                  <a:solidFill>
                    <a:srgbClr val="FFFF00"/>
                  </a:solidFill>
                  <a:latin typeface="Calibri" pitchFamily="34" charset="0"/>
                </a:rPr>
                <a:t>	</a:t>
              </a:r>
              <a:r>
                <a:rPr lang="en-US">
                  <a:solidFill>
                    <a:srgbClr val="FFFF00"/>
                  </a:solidFill>
                  <a:latin typeface="Calibri" pitchFamily="34" charset="0"/>
                </a:rPr>
                <a:t>	                 10 %</a:t>
              </a:r>
              <a:r>
                <a:rPr lang="en-US" sz="4800" i="1"/>
                <a:t> </a:t>
              </a:r>
              <a:r>
                <a:rPr lang="en-US" sz="1600">
                  <a:solidFill>
                    <a:srgbClr val="FFFF00"/>
                  </a:solidFill>
                  <a:latin typeface="Calibri" pitchFamily="34" charset="0"/>
                </a:rPr>
                <a:t>	</a:t>
              </a:r>
              <a:endParaRPr lang="en-US">
                <a:solidFill>
                  <a:srgbClr val="FFFF00"/>
                </a:solidFill>
                <a:latin typeface="Calibri" pitchFamily="34" charset="0"/>
              </a:endParaRPr>
            </a:p>
            <a:p>
              <a:pPr eaLnBrk="1" hangingPunct="1">
                <a:spcAft>
                  <a:spcPts val="1000"/>
                </a:spcAft>
              </a:pPr>
              <a:endParaRPr lang="en-US" sz="1600">
                <a:latin typeface="Calibri" pitchFamily="34" charset="0"/>
              </a:endParaRPr>
            </a:p>
            <a:p>
              <a:pPr eaLnBrk="1" hangingPunct="1">
                <a:spcAft>
                  <a:spcPts val="1000"/>
                </a:spcAft>
              </a:pPr>
              <a:r>
                <a:rPr lang="en-US" b="1">
                  <a:solidFill>
                    <a:srgbClr val="FFFF00"/>
                  </a:solidFill>
                  <a:latin typeface="Calibri" pitchFamily="34" charset="0"/>
                </a:rPr>
                <a:t>   70 %			                II  			   30%</a:t>
              </a:r>
            </a:p>
            <a:p>
              <a:pPr eaLnBrk="1" hangingPunct="1">
                <a:spcAft>
                  <a:spcPts val="1000"/>
                </a:spcAft>
              </a:pPr>
              <a:endParaRPr lang="en-US" sz="1100">
                <a:latin typeface="Calibri" pitchFamily="34" charset="0"/>
              </a:endParaRPr>
            </a:p>
            <a:p>
              <a:pPr eaLnBrk="1" hangingPunct="1">
                <a:spcAft>
                  <a:spcPts val="1000"/>
                </a:spcAft>
              </a:pPr>
              <a:endParaRPr lang="en-US" sz="1100">
                <a:latin typeface="Calibri" pitchFamily="34" charset="0"/>
              </a:endParaRPr>
            </a:p>
            <a:p>
              <a:pPr eaLnBrk="1" hangingPunct="1">
                <a:spcAft>
                  <a:spcPts val="1000"/>
                </a:spcAft>
              </a:pPr>
              <a:endParaRPr lang="en-US" sz="1100">
                <a:latin typeface="Calibri" pitchFamily="34" charset="0"/>
              </a:endParaRPr>
            </a:p>
            <a:p>
              <a:pPr eaLnBrk="1" hangingPunct="1">
                <a:spcAft>
                  <a:spcPts val="1000"/>
                </a:spcAft>
              </a:pPr>
              <a:r>
                <a:rPr lang="en-US" sz="1100" b="1">
                  <a:solidFill>
                    <a:srgbClr val="FFFF00"/>
                  </a:solidFill>
                  <a:latin typeface="Calibri" pitchFamily="34" charset="0"/>
                </a:rPr>
                <a:t>      </a:t>
              </a:r>
              <a:r>
                <a:rPr lang="en-US" b="1">
                  <a:solidFill>
                    <a:srgbClr val="FFFF00"/>
                  </a:solidFill>
                  <a:latin typeface="Calibri" pitchFamily="34" charset="0"/>
                </a:rPr>
                <a:t>50 %			                III  			    50%</a:t>
              </a:r>
            </a:p>
            <a:p>
              <a:pPr eaLnBrk="1" hangingPunct="1">
                <a:spcAft>
                  <a:spcPts val="1000"/>
                </a:spcAft>
              </a:pPr>
              <a:endParaRPr lang="en-US" b="1">
                <a:solidFill>
                  <a:srgbClr val="FFFF00"/>
                </a:solidFill>
                <a:latin typeface="Calibri" pitchFamily="34" charset="0"/>
              </a:endParaRPr>
            </a:p>
            <a:p>
              <a:pPr eaLnBrk="1" hangingPunct="1">
                <a:spcAft>
                  <a:spcPts val="1000"/>
                </a:spcAft>
              </a:pPr>
              <a:endParaRPr lang="en-US" sz="300" b="1">
                <a:solidFill>
                  <a:srgbClr val="FFFF00"/>
                </a:solidFill>
                <a:latin typeface="Calibri" pitchFamily="34" charset="0"/>
              </a:endParaRPr>
            </a:p>
            <a:p>
              <a:pPr eaLnBrk="1" hangingPunct="1">
                <a:spcAft>
                  <a:spcPts val="1000"/>
                </a:spcAft>
              </a:pPr>
              <a:r>
                <a:rPr lang="en-US" b="1">
                  <a:solidFill>
                    <a:srgbClr val="FFFF00"/>
                  </a:solidFill>
                  <a:latin typeface="Calibri" pitchFamily="34" charset="0"/>
                </a:rPr>
                <a:t>30 %			                IV  			    70 %</a:t>
              </a:r>
            </a:p>
            <a:p>
              <a:pPr eaLnBrk="1" hangingPunct="1">
                <a:spcAft>
                  <a:spcPts val="1000"/>
                </a:spcAft>
              </a:pPr>
              <a:endParaRPr lang="en-US" b="1">
                <a:solidFill>
                  <a:srgbClr val="FFFF00"/>
                </a:solidFill>
                <a:latin typeface="Calibri" pitchFamily="34" charset="0"/>
              </a:endParaRPr>
            </a:p>
            <a:p>
              <a:pPr eaLnBrk="1" hangingPunct="1">
                <a:spcAft>
                  <a:spcPts val="1000"/>
                </a:spcAft>
              </a:pPr>
              <a:r>
                <a:rPr lang="en-US" b="1">
                  <a:solidFill>
                    <a:srgbClr val="FFFF00"/>
                  </a:solidFill>
                  <a:latin typeface="Calibri" pitchFamily="34" charset="0"/>
                </a:rPr>
                <a:t>10 %			                V  			    90 %</a:t>
              </a:r>
              <a:endParaRPr lang="id-ID" b="1">
                <a:solidFill>
                  <a:srgbClr val="FFFF00"/>
                </a:solidFill>
                <a:latin typeface="Calibri" pitchFamily="34" charset="0"/>
              </a:endParaRPr>
            </a:p>
            <a:p>
              <a:pPr eaLnBrk="1" hangingPunct="1">
                <a:spcAft>
                  <a:spcPts val="1000"/>
                </a:spcAft>
              </a:pPr>
              <a:endParaRPr lang="en-US" b="1">
                <a:solidFill>
                  <a:srgbClr val="FFFF00"/>
                </a:solidFill>
                <a:latin typeface="Calibri" pitchFamily="34" charset="0"/>
              </a:endParaRPr>
            </a:p>
            <a:p>
              <a:pPr eaLnBrk="1" hangingPunct="1">
                <a:spcAft>
                  <a:spcPts val="1000"/>
                </a:spcAft>
              </a:pPr>
              <a:r>
                <a:rPr lang="id-ID" sz="1200">
                  <a:latin typeface="Times New Roman" pitchFamily="18" charset="0"/>
                </a:rPr>
                <a:t>                                                                                                                                                             </a:t>
              </a:r>
              <a:endParaRPr lang="en-US" sz="1200" i="1">
                <a:latin typeface="Times New Roman" pitchFamily="18" charset="0"/>
              </a:endParaRPr>
            </a:p>
            <a:p>
              <a:pPr eaLnBrk="1" hangingPunct="1">
                <a:spcAft>
                  <a:spcPts val="1000"/>
                </a:spcAft>
              </a:pPr>
              <a:r>
                <a:rPr lang="id-ID" sz="1400">
                  <a:latin typeface="Calibri" pitchFamily="34" charset="0"/>
                </a:rPr>
                <a:t>                                                                                                                                                                       </a:t>
              </a:r>
              <a:r>
                <a:rPr lang="en-US" sz="1400">
                  <a:latin typeface="Calibri" pitchFamily="34" charset="0"/>
                </a:rPr>
                <a:t> </a:t>
              </a:r>
              <a:endParaRPr lang="en-US" sz="1400">
                <a:latin typeface="Times New Roman" pitchFamily="18" charset="0"/>
              </a:endParaRPr>
            </a:p>
          </p:txBody>
        </p:sp>
        <p:cxnSp>
          <p:nvCxnSpPr>
            <p:cNvPr id="29704" name="AutoShape 5"/>
            <p:cNvCxnSpPr>
              <a:cxnSpLocks noChangeShapeType="1"/>
            </p:cNvCxnSpPr>
            <p:nvPr/>
          </p:nvCxnSpPr>
          <p:spPr bwMode="auto">
            <a:xfrm>
              <a:off x="2025" y="2910"/>
              <a:ext cx="8266" cy="0"/>
            </a:xfrm>
            <a:prstGeom prst="straightConnector1">
              <a:avLst/>
            </a:prstGeom>
            <a:noFill/>
            <a:ln w="44450">
              <a:solidFill>
                <a:srgbClr val="FFFF00"/>
              </a:solidFill>
              <a:round/>
              <a:headEnd/>
              <a:tailEnd/>
            </a:ln>
          </p:spPr>
        </p:cxnSp>
        <p:cxnSp>
          <p:nvCxnSpPr>
            <p:cNvPr id="29705" name="AutoShape 6"/>
            <p:cNvCxnSpPr>
              <a:cxnSpLocks noChangeShapeType="1"/>
            </p:cNvCxnSpPr>
            <p:nvPr/>
          </p:nvCxnSpPr>
          <p:spPr bwMode="auto">
            <a:xfrm>
              <a:off x="2025" y="3945"/>
              <a:ext cx="8266" cy="0"/>
            </a:xfrm>
            <a:prstGeom prst="straightConnector1">
              <a:avLst/>
            </a:prstGeom>
            <a:noFill/>
            <a:ln w="44450">
              <a:solidFill>
                <a:srgbClr val="FFFF00"/>
              </a:solidFill>
              <a:round/>
              <a:headEnd/>
              <a:tailEnd/>
            </a:ln>
          </p:spPr>
        </p:cxnSp>
        <p:cxnSp>
          <p:nvCxnSpPr>
            <p:cNvPr id="29706" name="AutoShape 7"/>
            <p:cNvCxnSpPr>
              <a:cxnSpLocks noChangeShapeType="1"/>
            </p:cNvCxnSpPr>
            <p:nvPr/>
          </p:nvCxnSpPr>
          <p:spPr bwMode="auto">
            <a:xfrm>
              <a:off x="2025" y="4980"/>
              <a:ext cx="8266" cy="0"/>
            </a:xfrm>
            <a:prstGeom prst="straightConnector1">
              <a:avLst/>
            </a:prstGeom>
            <a:noFill/>
            <a:ln w="44450">
              <a:solidFill>
                <a:srgbClr val="FFFF00"/>
              </a:solidFill>
              <a:round/>
              <a:headEnd/>
              <a:tailEnd/>
            </a:ln>
          </p:spPr>
        </p:cxnSp>
        <p:cxnSp>
          <p:nvCxnSpPr>
            <p:cNvPr id="29707" name="AutoShape 8"/>
            <p:cNvCxnSpPr>
              <a:cxnSpLocks noChangeShapeType="1"/>
            </p:cNvCxnSpPr>
            <p:nvPr/>
          </p:nvCxnSpPr>
          <p:spPr bwMode="auto">
            <a:xfrm>
              <a:off x="2025" y="5610"/>
              <a:ext cx="8266" cy="0"/>
            </a:xfrm>
            <a:prstGeom prst="straightConnector1">
              <a:avLst/>
            </a:prstGeom>
            <a:noFill/>
            <a:ln w="44450">
              <a:solidFill>
                <a:srgbClr val="FFFF00"/>
              </a:solidFill>
              <a:round/>
              <a:headEnd/>
              <a:tailEnd/>
            </a:ln>
          </p:spPr>
        </p:cxnSp>
        <p:grpSp>
          <p:nvGrpSpPr>
            <p:cNvPr id="3" name="Group 9"/>
            <p:cNvGrpSpPr>
              <a:grpSpLocks/>
            </p:cNvGrpSpPr>
            <p:nvPr/>
          </p:nvGrpSpPr>
          <p:grpSpPr bwMode="auto">
            <a:xfrm>
              <a:off x="2040" y="2052"/>
              <a:ext cx="8370" cy="4581"/>
              <a:chOff x="2040" y="2052"/>
              <a:chExt cx="8370" cy="4581"/>
            </a:xfrm>
          </p:grpSpPr>
          <p:cxnSp>
            <p:nvCxnSpPr>
              <p:cNvPr id="29712" name="AutoShape 10"/>
              <p:cNvCxnSpPr>
                <a:cxnSpLocks noChangeShapeType="1"/>
              </p:cNvCxnSpPr>
              <p:nvPr/>
            </p:nvCxnSpPr>
            <p:spPr bwMode="auto">
              <a:xfrm flipH="1">
                <a:off x="2040" y="2052"/>
                <a:ext cx="8325" cy="4563"/>
              </a:xfrm>
              <a:prstGeom prst="straightConnector1">
                <a:avLst/>
              </a:prstGeom>
              <a:noFill/>
              <a:ln w="9525">
                <a:solidFill>
                  <a:srgbClr val="FFFF00"/>
                </a:solidFill>
                <a:round/>
                <a:headEnd/>
                <a:tailEnd/>
              </a:ln>
            </p:spPr>
          </p:cxnSp>
          <p:cxnSp>
            <p:nvCxnSpPr>
              <p:cNvPr id="29713" name="AutoShape 11"/>
              <p:cNvCxnSpPr>
                <a:cxnSpLocks noChangeShapeType="1"/>
              </p:cNvCxnSpPr>
              <p:nvPr/>
            </p:nvCxnSpPr>
            <p:spPr bwMode="auto">
              <a:xfrm flipH="1">
                <a:off x="2085" y="2070"/>
                <a:ext cx="8325" cy="4563"/>
              </a:xfrm>
              <a:prstGeom prst="straightConnector1">
                <a:avLst/>
              </a:prstGeom>
              <a:noFill/>
              <a:ln w="9525">
                <a:solidFill>
                  <a:srgbClr val="FFFF00"/>
                </a:solidFill>
                <a:round/>
                <a:headEnd/>
                <a:tailEnd/>
              </a:ln>
            </p:spPr>
          </p:cxnSp>
        </p:grpSp>
        <p:grpSp>
          <p:nvGrpSpPr>
            <p:cNvPr id="4" name="Group 12"/>
            <p:cNvGrpSpPr>
              <a:grpSpLocks/>
            </p:cNvGrpSpPr>
            <p:nvPr/>
          </p:nvGrpSpPr>
          <p:grpSpPr bwMode="auto">
            <a:xfrm>
              <a:off x="2055" y="4725"/>
              <a:ext cx="8306" cy="45"/>
              <a:chOff x="2040" y="4695"/>
              <a:chExt cx="8251" cy="45"/>
            </a:xfrm>
          </p:grpSpPr>
          <p:cxnSp>
            <p:nvCxnSpPr>
              <p:cNvPr id="29710" name="AutoShape 13"/>
              <p:cNvCxnSpPr>
                <a:cxnSpLocks noChangeShapeType="1"/>
              </p:cNvCxnSpPr>
              <p:nvPr/>
            </p:nvCxnSpPr>
            <p:spPr bwMode="auto">
              <a:xfrm>
                <a:off x="2040" y="4695"/>
                <a:ext cx="8251" cy="0"/>
              </a:xfrm>
              <a:prstGeom prst="straightConnector1">
                <a:avLst/>
              </a:prstGeom>
              <a:noFill/>
              <a:ln w="25400">
                <a:solidFill>
                  <a:srgbClr val="FFFF00"/>
                </a:solidFill>
                <a:prstDash val="sysDot"/>
                <a:round/>
                <a:headEnd/>
                <a:tailEnd/>
              </a:ln>
            </p:spPr>
          </p:cxnSp>
          <p:cxnSp>
            <p:nvCxnSpPr>
              <p:cNvPr id="29711" name="AutoShape 14"/>
              <p:cNvCxnSpPr>
                <a:cxnSpLocks noChangeShapeType="1"/>
              </p:cNvCxnSpPr>
              <p:nvPr/>
            </p:nvCxnSpPr>
            <p:spPr bwMode="auto">
              <a:xfrm>
                <a:off x="2040" y="4740"/>
                <a:ext cx="8251" cy="0"/>
              </a:xfrm>
              <a:prstGeom prst="straightConnector1">
                <a:avLst/>
              </a:prstGeom>
              <a:noFill/>
              <a:ln w="25400">
                <a:solidFill>
                  <a:srgbClr val="FFFF00"/>
                </a:solidFill>
                <a:prstDash val="sysDot"/>
                <a:round/>
                <a:headEnd/>
                <a:tailEnd/>
              </a:ln>
            </p:spPr>
          </p:cxnSp>
        </p:grpSp>
      </p:grpSp>
      <p:sp>
        <p:nvSpPr>
          <p:cNvPr id="23" name="Rectangle 22"/>
          <p:cNvSpPr/>
          <p:nvPr/>
        </p:nvSpPr>
        <p:spPr>
          <a:xfrm>
            <a:off x="2155484" y="60325"/>
            <a:ext cx="4683466" cy="400110"/>
          </a:xfrm>
          <a:prstGeom prst="rect">
            <a:avLst/>
          </a:prstGeom>
          <a:blipFill>
            <a:blip r:embed="rId2" cstate="print"/>
            <a:tile tx="0" ty="0" sx="100000" sy="100000" flip="none" algn="tl"/>
          </a:blipFill>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ln>
          <a:effectLst>
            <a:innerShdw blurRad="63500" dist="50800" dir="16200000">
              <a:prstClr val="black">
                <a:alpha val="50000"/>
              </a:prstClr>
            </a:innerShdw>
          </a:effectLst>
          <a:scene3d>
            <a:camera prst="orthographicFront"/>
            <a:lightRig rig="threePt" dir="t"/>
          </a:scene3d>
          <a:sp3d prstMaterial="dkEdge"/>
        </p:spPr>
        <p:txBody>
          <a:bodyPr>
            <a:spAutoFit/>
          </a:bodyPr>
          <a:lstStyle/>
          <a:p>
            <a:pPr algn="ctr" eaLnBrk="1" fontAlgn="auto" hangingPunct="1">
              <a:spcBef>
                <a:spcPts val="0"/>
              </a:spcBef>
              <a:spcAft>
                <a:spcPts val="0"/>
              </a:spcAft>
              <a:defRPr/>
            </a:pPr>
            <a:r>
              <a:rPr lang="en-US" sz="2000" b="1" spc="50" dirty="0">
                <a:ln w="12700" cmpd="sng">
                  <a:solidFill>
                    <a:schemeClr val="accent6">
                      <a:satMod val="120000"/>
                      <a:shade val="80000"/>
                    </a:schemeClr>
                  </a:solidFill>
                  <a:prstDash val="solid"/>
                </a:ln>
                <a:solidFill>
                  <a:srgbClr val="FF0000"/>
                </a:solidFill>
                <a:effectLst>
                  <a:glow rad="53100">
                    <a:schemeClr val="accent6">
                      <a:satMod val="180000"/>
                      <a:alpha val="30000"/>
                    </a:schemeClr>
                  </a:glow>
                </a:effectLst>
                <a:latin typeface="+mn-lt"/>
                <a:cs typeface="+mn-cs"/>
              </a:rPr>
              <a:t>KETERAMPILAN   MANAJERIAL</a:t>
            </a:r>
          </a:p>
        </p:txBody>
      </p:sp>
      <p:sp>
        <p:nvSpPr>
          <p:cNvPr id="24" name="Rectangle 23"/>
          <p:cNvSpPr/>
          <p:nvPr/>
        </p:nvSpPr>
        <p:spPr>
          <a:xfrm>
            <a:off x="2819400" y="6457890"/>
            <a:ext cx="3886201" cy="400110"/>
          </a:xfrm>
          <a:prstGeom prst="rect">
            <a:avLst/>
          </a:prstGeom>
          <a:blipFill>
            <a:blip r:embed="rId2" cstate="print"/>
            <a:tile tx="0" ty="0" sx="100000" sy="100000" flip="none" algn="tl"/>
          </a:blipFill>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ln>
          <a:effectLst>
            <a:innerShdw blurRad="63500" dist="50800" dir="16200000">
              <a:prstClr val="black">
                <a:alpha val="50000"/>
              </a:prstClr>
            </a:innerShdw>
          </a:effectLst>
          <a:scene3d>
            <a:camera prst="orthographicFront"/>
            <a:lightRig rig="threePt" dir="t"/>
          </a:scene3d>
          <a:sp3d prstMaterial="dkEdge"/>
        </p:spPr>
        <p:txBody>
          <a:bodyPr>
            <a:spAutoFit/>
          </a:bodyPr>
          <a:lstStyle/>
          <a:p>
            <a:pPr algn="ctr" eaLnBrk="1" fontAlgn="auto" hangingPunct="1">
              <a:spcBef>
                <a:spcPts val="0"/>
              </a:spcBef>
              <a:spcAft>
                <a:spcPts val="0"/>
              </a:spcAft>
              <a:defRPr/>
            </a:pPr>
            <a:r>
              <a:rPr lang="en-US" sz="2000" b="1" spc="50" dirty="0">
                <a:ln w="12700" cmpd="sng">
                  <a:solidFill>
                    <a:schemeClr val="accent6">
                      <a:satMod val="120000"/>
                      <a:shade val="80000"/>
                    </a:schemeClr>
                  </a:solidFill>
                  <a:prstDash val="solid"/>
                </a:ln>
                <a:solidFill>
                  <a:srgbClr val="FF0000"/>
                </a:solidFill>
                <a:effectLst>
                  <a:glow rad="53100">
                    <a:schemeClr val="accent6">
                      <a:satMod val="180000"/>
                      <a:alpha val="30000"/>
                    </a:schemeClr>
                  </a:glow>
                </a:effectLst>
                <a:latin typeface="+mn-lt"/>
                <a:cs typeface="+mn-cs"/>
              </a:rPr>
              <a:t>KETERAMPILAN   TEKNIS</a:t>
            </a:r>
          </a:p>
        </p:txBody>
      </p:sp>
      <p:sp>
        <p:nvSpPr>
          <p:cNvPr id="29701" name="Rectangle 16"/>
          <p:cNvSpPr>
            <a:spLocks noChangeArrowheads="1"/>
          </p:cNvSpPr>
          <p:nvPr/>
        </p:nvSpPr>
        <p:spPr bwMode="auto">
          <a:xfrm>
            <a:off x="1066800" y="6858000"/>
            <a:ext cx="7467600" cy="825500"/>
          </a:xfrm>
          <a:prstGeom prst="rect">
            <a:avLst/>
          </a:prstGeom>
          <a:solidFill>
            <a:srgbClr val="FFFFFF"/>
          </a:solidFill>
          <a:ln w="9525">
            <a:noFill/>
            <a:miter lim="800000"/>
            <a:headEnd/>
            <a:tailEnd/>
          </a:ln>
        </p:spPr>
        <p:txBody>
          <a:bodyPr anchor="ctr">
            <a:spAutoFit/>
          </a:bodyPr>
          <a:lstStyle/>
          <a:p>
            <a:pPr eaLnBrk="1" hangingPunct="1"/>
            <a:r>
              <a:rPr lang="en-US" sz="1600" b="1">
                <a:solidFill>
                  <a:srgbClr val="000000"/>
                </a:solidFill>
                <a:latin typeface="Albertus" pitchFamily="34" charset="0"/>
                <a:ea typeface="Calibri" pitchFamily="34" charset="0"/>
                <a:cs typeface="Times New Roman" pitchFamily="18" charset="0"/>
              </a:rPr>
              <a:t>   Diagram :  Variasi Keterampilan Manajerial, dan Keterampilan Teknis </a:t>
            </a:r>
          </a:p>
          <a:p>
            <a:pPr eaLnBrk="1" hangingPunct="1"/>
            <a:r>
              <a:rPr lang="en-US" sz="1600" b="1">
                <a:solidFill>
                  <a:srgbClr val="000000"/>
                </a:solidFill>
                <a:latin typeface="Albertus" pitchFamily="34" charset="0"/>
                <a:ea typeface="Calibri" pitchFamily="34" charset="0"/>
                <a:cs typeface="Times New Roman" pitchFamily="18" charset="0"/>
              </a:rPr>
              <a:t>                     berdasarkan jenjang jabatan</a:t>
            </a:r>
            <a:r>
              <a:rPr lang="id-ID" sz="1600" b="1">
                <a:solidFill>
                  <a:srgbClr val="000000"/>
                </a:solidFill>
                <a:latin typeface="Albertus" pitchFamily="34" charset="0"/>
                <a:ea typeface="Calibri" pitchFamily="34" charset="0"/>
                <a:cs typeface="Times New Roman" pitchFamily="18" charset="0"/>
              </a:rPr>
              <a:t> Dalam Organisasi (Nawawi,2008)</a:t>
            </a:r>
            <a:endParaRPr lang="en-US" sz="1600" b="1">
              <a:solidFill>
                <a:srgbClr val="000000"/>
              </a:solidFill>
              <a:latin typeface="Albertus" pitchFamily="34" charset="0"/>
              <a:ea typeface="Calibri" pitchFamily="34" charset="0"/>
              <a:cs typeface="Times New Roman" pitchFamily="18" charset="0"/>
            </a:endParaRPr>
          </a:p>
          <a:p>
            <a:pPr eaLnBrk="1" hangingPunct="1"/>
            <a:r>
              <a:rPr lang="en-US" sz="1600" b="1">
                <a:solidFill>
                  <a:srgbClr val="000000"/>
                </a:solidFill>
                <a:latin typeface="Albertus" pitchFamily="34" charset="0"/>
                <a:ea typeface="Calibri" pitchFamily="34" charset="0"/>
                <a:cs typeface="Times New Roman" pitchFamily="18" charset="0"/>
              </a:rPr>
              <a:t>               </a:t>
            </a:r>
            <a:endParaRPr lang="en-US" sz="1600">
              <a:latin typeface="Albertus" pitchFamily="34" charset="0"/>
              <a:ea typeface="Calibri" pitchFamily="34" charset="0"/>
              <a:cs typeface="Times New Roman" pitchFamily="18" charset="0"/>
            </a:endParaRPr>
          </a:p>
        </p:txBody>
      </p:sp>
      <p:sp>
        <p:nvSpPr>
          <p:cNvPr id="29702" name="Rectangle 18"/>
          <p:cNvSpPr>
            <a:spLocks noChangeArrowheads="1"/>
          </p:cNvSpPr>
          <p:nvPr/>
        </p:nvSpPr>
        <p:spPr bwMode="auto">
          <a:xfrm>
            <a:off x="0" y="6858000"/>
            <a:ext cx="9144000" cy="900113"/>
          </a:xfrm>
          <a:prstGeom prst="rect">
            <a:avLst/>
          </a:prstGeom>
          <a:noFill/>
          <a:ln w="9525">
            <a:noFill/>
            <a:miter lim="800000"/>
            <a:headEnd/>
            <a:tailEnd/>
          </a:ln>
        </p:spPr>
        <p:txBody>
          <a:bodyPr>
            <a:spAutoFit/>
          </a:bodyPr>
          <a:lstStyle/>
          <a:p>
            <a:endParaRPr lang="en-US"/>
          </a:p>
          <a:p>
            <a:endParaRPr lang="en-US"/>
          </a:p>
          <a:p>
            <a:pPr eaLnBrk="1" hangingPunct="1">
              <a:spcBef>
                <a:spcPct val="50000"/>
              </a:spcBef>
              <a:spcAft>
                <a:spcPts val="1000"/>
              </a:spcAft>
            </a:pPr>
            <a:endParaRPr lang="en-US" sz="1100">
              <a:latin typeface="Calibri" pitchFamily="34" charset="0"/>
            </a:endParaRPr>
          </a:p>
        </p:txBody>
      </p:sp>
    </p:spTree>
  </p:cSld>
  <p:clrMapOvr>
    <a:masterClrMapping/>
  </p:clrMapOvr>
  <p:transition spd="slow">
    <p:diamond/>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381000" y="-571500"/>
            <a:ext cx="8229600" cy="1143000"/>
          </a:xfrm>
        </p:spPr>
        <p:txBody>
          <a:bodyPr/>
          <a:lstStyle/>
          <a:p>
            <a:pPr eaLnBrk="1" hangingPunct="1">
              <a:defRPr/>
            </a:pPr>
            <a:r>
              <a:rPr lang="en-US" smtClean="0"/>
              <a:t>                                   </a:t>
            </a:r>
            <a:endParaRPr lang="en-US" sz="2300" smtClean="0"/>
          </a:p>
        </p:txBody>
      </p:sp>
      <p:sp>
        <p:nvSpPr>
          <p:cNvPr id="173059" name="Rectangle 3"/>
          <p:cNvSpPr>
            <a:spLocks noGrp="1" noChangeArrowheads="1"/>
          </p:cNvSpPr>
          <p:nvPr>
            <p:ph type="body" idx="1"/>
          </p:nvPr>
        </p:nvSpPr>
        <p:spPr>
          <a:xfrm>
            <a:off x="381000" y="609600"/>
            <a:ext cx="8305800" cy="6248400"/>
          </a:xfrm>
        </p:spPr>
        <p:txBody>
          <a:bodyPr/>
          <a:lstStyle/>
          <a:p>
            <a:pPr algn="just" eaLnBrk="1" hangingPunct="1">
              <a:defRPr/>
            </a:pPr>
            <a:r>
              <a:rPr lang="en-US" sz="2400" smtClean="0"/>
              <a:t>Dalam gambar tsb menunjukkan bahwa makin tinggi posisi/jabatan berdasarkan struktur organisasi maka sifat pekerjaan menuntut semakin tinggi kemampuan manajerial</a:t>
            </a:r>
          </a:p>
          <a:p>
            <a:pPr algn="just" eaLnBrk="1" hangingPunct="1">
              <a:defRPr/>
            </a:pPr>
            <a:r>
              <a:rPr lang="en-US" sz="2400" smtClean="0"/>
              <a:t>Jabatan tsb biasanya dipercayakan kepada SDM profesional dalam berbagai bidang keahlian</a:t>
            </a:r>
          </a:p>
          <a:p>
            <a:pPr algn="just" eaLnBrk="1" hangingPunct="1">
              <a:defRPr/>
            </a:pPr>
            <a:r>
              <a:rPr lang="en-US" sz="2400" smtClean="0"/>
              <a:t>Semakin tinggi jabatannya semakin tinggi dalam pekerjaan manajerial dan semakin melepaskan  pekerjaan teknis</a:t>
            </a:r>
          </a:p>
          <a:p>
            <a:pPr algn="just" eaLnBrk="1" hangingPunct="1">
              <a:defRPr/>
            </a:pPr>
            <a:r>
              <a:rPr lang="en-US" sz="2400" smtClean="0"/>
              <a:t>Berikutnya sebagian dari tenaga profesional yang mengawali bekerja pada bidang teknis, semakin lama masa kerjanya / pengalamannya akan menjadi  SDM ahli senior dalam bidang kerja produk lini</a:t>
            </a:r>
          </a:p>
        </p:txBody>
      </p:sp>
      <p:sp>
        <p:nvSpPr>
          <p:cNvPr id="173060" name="Rectangle 4"/>
          <p:cNvSpPr>
            <a:spLocks/>
          </p:cNvSpPr>
          <p:nvPr/>
        </p:nvSpPr>
        <p:spPr bwMode="auto">
          <a:xfrm>
            <a:off x="533400" y="-1828800"/>
            <a:ext cx="8229600" cy="1143000"/>
          </a:xfrm>
          <a:prstGeom prst="rect">
            <a:avLst/>
          </a:prstGeom>
          <a:noFill/>
          <a:ln w="9525">
            <a:noFill/>
            <a:miter lim="800000"/>
            <a:headEnd/>
            <a:tailEnd/>
          </a:ln>
        </p:spPr>
        <p:txBody>
          <a:bodyPr lIns="0" rIns="0" bIns="0" anchor="b"/>
          <a:lstStyle/>
          <a:p>
            <a:pPr algn="ctr" eaLnBrk="1" hangingPunct="1">
              <a:defRPr/>
            </a:pPr>
            <a:r>
              <a:rPr lang="en-US" sz="2700">
                <a:solidFill>
                  <a:schemeClr val="tx2"/>
                </a:solidFill>
                <a:effectLst>
                  <a:outerShdw blurRad="38100" dist="38100" dir="2700000" algn="tl">
                    <a:srgbClr val="000000"/>
                  </a:outerShdw>
                </a:effectLst>
              </a:rPr>
              <a:t>                                                                                                                                   </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457200" y="-3048000"/>
            <a:ext cx="8229600" cy="1143000"/>
          </a:xfrm>
        </p:spPr>
        <p:txBody>
          <a:bodyPr/>
          <a:lstStyle/>
          <a:p>
            <a:pPr eaLnBrk="1" hangingPunct="1">
              <a:defRPr/>
            </a:pPr>
            <a:r>
              <a:rPr lang="en-US" sz="2700" smtClean="0"/>
              <a:t>                                                                       </a:t>
            </a:r>
          </a:p>
        </p:txBody>
      </p:sp>
      <p:sp>
        <p:nvSpPr>
          <p:cNvPr id="175107" name="Rectangle 3"/>
          <p:cNvSpPr>
            <a:spLocks noGrp="1" noChangeArrowheads="1"/>
          </p:cNvSpPr>
          <p:nvPr>
            <p:ph type="body" idx="1"/>
          </p:nvPr>
        </p:nvSpPr>
        <p:spPr>
          <a:xfrm>
            <a:off x="0" y="762000"/>
            <a:ext cx="8610600" cy="6096000"/>
          </a:xfrm>
        </p:spPr>
        <p:txBody>
          <a:bodyPr/>
          <a:lstStyle/>
          <a:p>
            <a:pPr algn="just" eaLnBrk="1" hangingPunct="1">
              <a:defRPr/>
            </a:pPr>
            <a:r>
              <a:rPr lang="en-US" sz="2400" dirty="0" smtClean="0"/>
              <a:t>Dari </a:t>
            </a:r>
            <a:r>
              <a:rPr lang="en-US" sz="2400" dirty="0" err="1" smtClean="0"/>
              <a:t>uraian</a:t>
            </a:r>
            <a:r>
              <a:rPr lang="en-US" sz="2400" dirty="0" smtClean="0"/>
              <a:t> </a:t>
            </a:r>
            <a:r>
              <a:rPr lang="en-US" sz="2400" dirty="0" err="1" smtClean="0"/>
              <a:t>diatas</a:t>
            </a:r>
            <a:r>
              <a:rPr lang="en-US" sz="2400" dirty="0" smtClean="0"/>
              <a:t> </a:t>
            </a:r>
            <a:r>
              <a:rPr lang="en-US" sz="2400" dirty="0" err="1" smtClean="0"/>
              <a:t>menunjukkan</a:t>
            </a:r>
            <a:r>
              <a:rPr lang="en-US" sz="2400" dirty="0" smtClean="0"/>
              <a:t> </a:t>
            </a:r>
            <a:r>
              <a:rPr lang="en-US" sz="2400" dirty="0" err="1" smtClean="0"/>
              <a:t>bahwa</a:t>
            </a:r>
            <a:r>
              <a:rPr lang="en-US" sz="2400" dirty="0" smtClean="0"/>
              <a:t> </a:t>
            </a:r>
            <a:r>
              <a:rPr lang="en-US" sz="2400" dirty="0" err="1" smtClean="0"/>
              <a:t>dalam</a:t>
            </a:r>
            <a:r>
              <a:rPr lang="en-US" sz="2400" dirty="0" smtClean="0"/>
              <a:t> </a:t>
            </a:r>
            <a:r>
              <a:rPr lang="en-US" sz="2400" dirty="0" err="1" smtClean="0"/>
              <a:t>Perencanan</a:t>
            </a:r>
            <a:r>
              <a:rPr lang="en-US" sz="2400" dirty="0" smtClean="0"/>
              <a:t> SDM </a:t>
            </a:r>
            <a:r>
              <a:rPr lang="en-US" sz="2400" dirty="0" err="1" smtClean="0"/>
              <a:t>perlu</a:t>
            </a:r>
            <a:r>
              <a:rPr lang="en-US" sz="2400" dirty="0" smtClean="0"/>
              <a:t> </a:t>
            </a:r>
            <a:r>
              <a:rPr lang="en-US" sz="2400" dirty="0" err="1" smtClean="0"/>
              <a:t>melakukan</a:t>
            </a:r>
            <a:r>
              <a:rPr lang="en-US" sz="2400" dirty="0" smtClean="0"/>
              <a:t> </a:t>
            </a:r>
            <a:r>
              <a:rPr lang="en-US" sz="2400" dirty="0" err="1" smtClean="0"/>
              <a:t>prediksi</a:t>
            </a:r>
            <a:r>
              <a:rPr lang="en-US" sz="2400" dirty="0" smtClean="0"/>
              <a:t> </a:t>
            </a:r>
            <a:r>
              <a:rPr lang="en-US" sz="2400" dirty="0" err="1" smtClean="0"/>
              <a:t>kualifikasi</a:t>
            </a:r>
            <a:r>
              <a:rPr lang="en-US" sz="2400" dirty="0" smtClean="0"/>
              <a:t> SDM </a:t>
            </a:r>
            <a:r>
              <a:rPr lang="en-US" sz="2400" dirty="0" err="1" smtClean="0"/>
              <a:t>yng</a:t>
            </a:r>
            <a:r>
              <a:rPr lang="en-US" sz="2400" dirty="0" smtClean="0"/>
              <a:t> </a:t>
            </a:r>
            <a:r>
              <a:rPr lang="en-US" sz="2400" dirty="0" err="1" smtClean="0"/>
              <a:t>dibutuhkan</a:t>
            </a:r>
            <a:r>
              <a:rPr lang="en-US" sz="2400" dirty="0" smtClean="0"/>
              <a:t> </a:t>
            </a:r>
            <a:r>
              <a:rPr lang="en-US" sz="2400" dirty="0" err="1" smtClean="0"/>
              <a:t>oleh</a:t>
            </a:r>
            <a:r>
              <a:rPr lang="en-US" sz="2400" dirty="0" smtClean="0"/>
              <a:t> </a:t>
            </a:r>
            <a:r>
              <a:rPr lang="en-US" sz="2400" dirty="0" err="1" smtClean="0"/>
              <a:t>sebuah</a:t>
            </a:r>
            <a:r>
              <a:rPr lang="en-US" sz="2400" dirty="0" smtClean="0"/>
              <a:t> </a:t>
            </a:r>
            <a:r>
              <a:rPr lang="en-US" sz="2400" dirty="0" err="1" smtClean="0"/>
              <a:t>organisasi</a:t>
            </a:r>
            <a:r>
              <a:rPr lang="en-US" sz="2400" dirty="0" smtClean="0"/>
              <a:t> / </a:t>
            </a:r>
            <a:r>
              <a:rPr lang="en-US" sz="2400" dirty="0" err="1" smtClean="0"/>
              <a:t>perusahaan</a:t>
            </a:r>
            <a:r>
              <a:rPr lang="en-US" sz="2400" dirty="0" smtClean="0"/>
              <a:t> </a:t>
            </a:r>
            <a:r>
              <a:rPr lang="en-US" sz="2400" dirty="0" err="1" smtClean="0"/>
              <a:t>dimasa</a:t>
            </a:r>
            <a:r>
              <a:rPr lang="en-US" sz="2400" dirty="0" smtClean="0"/>
              <a:t> </a:t>
            </a:r>
            <a:r>
              <a:rPr lang="en-US" sz="2400" dirty="0" err="1" smtClean="0"/>
              <a:t>depan</a:t>
            </a:r>
            <a:endParaRPr lang="en-US" sz="2400" dirty="0" smtClean="0"/>
          </a:p>
          <a:p>
            <a:pPr algn="just" eaLnBrk="1" hangingPunct="1">
              <a:defRPr/>
            </a:pPr>
            <a:r>
              <a:rPr lang="en-US" sz="2400" dirty="0" err="1" smtClean="0"/>
              <a:t>Apabila</a:t>
            </a:r>
            <a:r>
              <a:rPr lang="en-US" sz="2400" dirty="0" smtClean="0"/>
              <a:t> </a:t>
            </a:r>
            <a:r>
              <a:rPr lang="en-US" sz="2400" dirty="0" err="1" smtClean="0"/>
              <a:t>seseorang</a:t>
            </a:r>
            <a:r>
              <a:rPr lang="en-US" sz="2400" dirty="0" smtClean="0"/>
              <a:t> </a:t>
            </a:r>
            <a:r>
              <a:rPr lang="en-US" sz="2400" dirty="0" err="1" smtClean="0"/>
              <a:t>diprediksi</a:t>
            </a:r>
            <a:r>
              <a:rPr lang="en-US" sz="2400" dirty="0" smtClean="0"/>
              <a:t> </a:t>
            </a:r>
            <a:r>
              <a:rPr lang="en-US" sz="2400" dirty="0" err="1" smtClean="0"/>
              <a:t>memiliki</a:t>
            </a:r>
            <a:r>
              <a:rPr lang="en-US" sz="2400" dirty="0" smtClean="0"/>
              <a:t> </a:t>
            </a:r>
            <a:r>
              <a:rPr lang="en-US" sz="2400" dirty="0" err="1" smtClean="0"/>
              <a:t>kemampuan</a:t>
            </a:r>
            <a:r>
              <a:rPr lang="en-US" sz="2400" dirty="0" smtClean="0"/>
              <a:t> </a:t>
            </a:r>
            <a:r>
              <a:rPr lang="en-US" sz="2400" dirty="0" err="1" smtClean="0"/>
              <a:t>potensial</a:t>
            </a:r>
            <a:r>
              <a:rPr lang="en-US" sz="2400" dirty="0" smtClean="0"/>
              <a:t> </a:t>
            </a:r>
            <a:r>
              <a:rPr lang="en-US" sz="2400" dirty="0" err="1" smtClean="0"/>
              <a:t>dan</a:t>
            </a:r>
            <a:r>
              <a:rPr lang="en-US" sz="2400" dirty="0" smtClean="0"/>
              <a:t> </a:t>
            </a:r>
            <a:r>
              <a:rPr lang="en-US" sz="2400" dirty="0" err="1" smtClean="0"/>
              <a:t>harus</a:t>
            </a:r>
            <a:r>
              <a:rPr lang="en-US" sz="2400" dirty="0" smtClean="0"/>
              <a:t> </a:t>
            </a:r>
            <a:r>
              <a:rPr lang="en-US" sz="2400" dirty="0" err="1" smtClean="0"/>
              <a:t>bekerja</a:t>
            </a:r>
            <a:r>
              <a:rPr lang="en-US" sz="2400" dirty="0" smtClean="0"/>
              <a:t> </a:t>
            </a:r>
            <a:r>
              <a:rPr lang="en-US" sz="2400" dirty="0" err="1" smtClean="0"/>
              <a:t>mulai</a:t>
            </a:r>
            <a:r>
              <a:rPr lang="en-US" sz="2400" dirty="0" smtClean="0"/>
              <a:t> </a:t>
            </a:r>
            <a:r>
              <a:rPr lang="en-US" sz="2400" dirty="0" err="1" smtClean="0"/>
              <a:t>dari</a:t>
            </a:r>
            <a:r>
              <a:rPr lang="en-US" sz="2400" dirty="0" smtClean="0"/>
              <a:t> </a:t>
            </a:r>
            <a:r>
              <a:rPr lang="en-US" sz="2400" dirty="0" err="1" smtClean="0"/>
              <a:t>jenjang</a:t>
            </a:r>
            <a:r>
              <a:rPr lang="en-US" sz="2400" dirty="0" smtClean="0"/>
              <a:t> paling </a:t>
            </a:r>
            <a:r>
              <a:rPr lang="en-US" sz="2400" dirty="0" err="1" smtClean="0"/>
              <a:t>bawah</a:t>
            </a:r>
            <a:r>
              <a:rPr lang="en-US" sz="2400" dirty="0" smtClean="0"/>
              <a:t> </a:t>
            </a:r>
            <a:r>
              <a:rPr lang="en-US" sz="2400" dirty="0" err="1" smtClean="0"/>
              <a:t>atau</a:t>
            </a:r>
            <a:r>
              <a:rPr lang="en-US" sz="2400" dirty="0" smtClean="0"/>
              <a:t> </a:t>
            </a:r>
            <a:r>
              <a:rPr lang="en-US" sz="2400" dirty="0" err="1" smtClean="0"/>
              <a:t>menengah</a:t>
            </a:r>
            <a:r>
              <a:rPr lang="en-US" sz="2400" dirty="0" smtClean="0"/>
              <a:t> </a:t>
            </a:r>
            <a:r>
              <a:rPr lang="en-US" sz="2400" dirty="0" err="1" smtClean="0"/>
              <a:t>bawah</a:t>
            </a:r>
            <a:r>
              <a:rPr lang="en-US" sz="2400" dirty="0" smtClean="0"/>
              <a:t>, </a:t>
            </a:r>
            <a:r>
              <a:rPr lang="en-US" sz="2400" dirty="0" err="1" smtClean="0"/>
              <a:t>berarti</a:t>
            </a:r>
            <a:r>
              <a:rPr lang="en-US" sz="2400" dirty="0" smtClean="0"/>
              <a:t> </a:t>
            </a:r>
            <a:r>
              <a:rPr lang="en-US" sz="2400" dirty="0" err="1" smtClean="0"/>
              <a:t>akan</a:t>
            </a:r>
            <a:r>
              <a:rPr lang="en-US" sz="2400" dirty="0" smtClean="0"/>
              <a:t> </a:t>
            </a:r>
            <a:r>
              <a:rPr lang="en-US" sz="2400" dirty="0" err="1" smtClean="0"/>
              <a:t>dapat</a:t>
            </a:r>
            <a:r>
              <a:rPr lang="en-US" sz="2400" dirty="0" smtClean="0"/>
              <a:t> </a:t>
            </a:r>
            <a:r>
              <a:rPr lang="en-US" sz="2400" dirty="0" err="1" smtClean="0"/>
              <a:t>dibina</a:t>
            </a:r>
            <a:r>
              <a:rPr lang="en-US" sz="2400" dirty="0" smtClean="0"/>
              <a:t> </a:t>
            </a:r>
            <a:r>
              <a:rPr lang="en-US" sz="2400" dirty="0" err="1" smtClean="0"/>
              <a:t>dan</a:t>
            </a:r>
            <a:r>
              <a:rPr lang="en-US" sz="2400" dirty="0" smtClean="0"/>
              <a:t> </a:t>
            </a:r>
            <a:r>
              <a:rPr lang="en-US" sz="2400" dirty="0" err="1" smtClean="0"/>
              <a:t>dikembangkan</a:t>
            </a:r>
            <a:r>
              <a:rPr lang="en-US" sz="2400" dirty="0" smtClean="0"/>
              <a:t> </a:t>
            </a:r>
            <a:r>
              <a:rPr lang="en-US" sz="2400" dirty="0" err="1" smtClean="0"/>
              <a:t>untuk</a:t>
            </a:r>
            <a:r>
              <a:rPr lang="en-US" sz="2400" dirty="0" smtClean="0"/>
              <a:t> </a:t>
            </a:r>
            <a:r>
              <a:rPr lang="en-US" sz="2400" dirty="0" err="1" smtClean="0"/>
              <a:t>mengisi</a:t>
            </a:r>
            <a:r>
              <a:rPr lang="en-US" sz="2400" dirty="0" smtClean="0"/>
              <a:t> </a:t>
            </a:r>
            <a:r>
              <a:rPr lang="en-US" sz="2400" dirty="0" err="1" smtClean="0"/>
              <a:t>jabatan</a:t>
            </a:r>
            <a:r>
              <a:rPr lang="en-US" sz="2400" dirty="0" smtClean="0"/>
              <a:t> </a:t>
            </a:r>
            <a:r>
              <a:rPr lang="en-US" sz="2400" dirty="0" err="1" smtClean="0"/>
              <a:t>manajerial</a:t>
            </a:r>
            <a:r>
              <a:rPr lang="en-US" sz="2400" dirty="0" smtClean="0"/>
              <a:t> </a:t>
            </a:r>
            <a:r>
              <a:rPr lang="en-US" sz="2400" dirty="0" err="1" smtClean="0"/>
              <a:t>dan</a:t>
            </a:r>
            <a:r>
              <a:rPr lang="en-US" sz="2400" dirty="0" smtClean="0"/>
              <a:t>/ </a:t>
            </a:r>
            <a:r>
              <a:rPr lang="en-US" sz="2400" dirty="0" err="1" smtClean="0"/>
              <a:t>atau</a:t>
            </a:r>
            <a:r>
              <a:rPr lang="en-US" sz="2400" dirty="0" smtClean="0"/>
              <a:t> </a:t>
            </a:r>
            <a:r>
              <a:rPr lang="en-US" sz="2400" dirty="0" err="1" smtClean="0"/>
              <a:t>pekerjaan</a:t>
            </a:r>
            <a:r>
              <a:rPr lang="en-US" sz="2400" dirty="0" smtClean="0"/>
              <a:t> yang </a:t>
            </a:r>
            <a:r>
              <a:rPr lang="en-US" sz="2400" dirty="0" err="1" smtClean="0"/>
              <a:t>jenjangnya</a:t>
            </a:r>
            <a:r>
              <a:rPr lang="en-US" sz="2400" dirty="0" smtClean="0"/>
              <a:t> </a:t>
            </a:r>
            <a:r>
              <a:rPr lang="en-US" sz="2400" dirty="0" err="1" smtClean="0"/>
              <a:t>lebih</a:t>
            </a:r>
            <a:r>
              <a:rPr lang="en-US" sz="2400" dirty="0" smtClean="0"/>
              <a:t> </a:t>
            </a:r>
            <a:r>
              <a:rPr lang="en-US" sz="2400" dirty="0" err="1" smtClean="0"/>
              <a:t>tinggi</a:t>
            </a:r>
            <a:r>
              <a:rPr lang="en-US" sz="2400" dirty="0" smtClean="0"/>
              <a:t>, </a:t>
            </a:r>
            <a:r>
              <a:rPr lang="en-US" sz="2400" dirty="0" err="1" smtClean="0"/>
              <a:t>baik</a:t>
            </a:r>
            <a:r>
              <a:rPr lang="en-US" sz="2400" dirty="0" smtClean="0"/>
              <a:t> </a:t>
            </a:r>
            <a:r>
              <a:rPr lang="en-US" sz="2400" dirty="0" err="1" smtClean="0"/>
              <a:t>pada</a:t>
            </a:r>
            <a:r>
              <a:rPr lang="en-US" sz="2400" dirty="0" smtClean="0"/>
              <a:t> </a:t>
            </a:r>
            <a:r>
              <a:rPr lang="en-US" sz="2400" dirty="0" err="1" smtClean="0"/>
              <a:t>jenjang</a:t>
            </a:r>
            <a:r>
              <a:rPr lang="en-US" sz="2400" dirty="0" smtClean="0"/>
              <a:t> </a:t>
            </a:r>
            <a:r>
              <a:rPr lang="en-US" sz="2400" dirty="0" err="1" smtClean="0"/>
              <a:t>bawah</a:t>
            </a:r>
            <a:r>
              <a:rPr lang="en-US" sz="2400" dirty="0" smtClean="0"/>
              <a:t> </a:t>
            </a:r>
            <a:r>
              <a:rPr lang="en-US" sz="2400" dirty="0" err="1" smtClean="0"/>
              <a:t>atas</a:t>
            </a:r>
            <a:r>
              <a:rPr lang="en-US" sz="2400" dirty="0" smtClean="0"/>
              <a:t>, </a:t>
            </a:r>
            <a:r>
              <a:rPr lang="en-US" sz="2400" dirty="0" err="1" smtClean="0"/>
              <a:t>menengah</a:t>
            </a:r>
            <a:r>
              <a:rPr lang="en-US" sz="2400" dirty="0" smtClean="0"/>
              <a:t> </a:t>
            </a:r>
            <a:r>
              <a:rPr lang="en-US" sz="2400" dirty="0" err="1" smtClean="0"/>
              <a:t>maupun</a:t>
            </a:r>
            <a:r>
              <a:rPr lang="en-US" sz="2400" dirty="0" smtClean="0"/>
              <a:t> </a:t>
            </a:r>
            <a:r>
              <a:rPr lang="en-US" sz="2400" dirty="0" err="1" smtClean="0"/>
              <a:t>jenjang</a:t>
            </a:r>
            <a:r>
              <a:rPr lang="en-US" sz="2400" dirty="0" smtClean="0"/>
              <a:t> </a:t>
            </a:r>
            <a:r>
              <a:rPr lang="en-US" sz="2400" dirty="0" err="1" smtClean="0"/>
              <a:t>atas</a:t>
            </a:r>
            <a:endParaRPr lang="en-US" sz="2400" dirty="0" smtClean="0"/>
          </a:p>
          <a:p>
            <a:pPr algn="just" eaLnBrk="1" hangingPunct="1">
              <a:defRPr/>
            </a:pPr>
            <a:r>
              <a:rPr lang="en-US" sz="2400" dirty="0" err="1" smtClean="0"/>
              <a:t>Dengan</a:t>
            </a:r>
            <a:r>
              <a:rPr lang="en-US" sz="2400" dirty="0" smtClean="0"/>
              <a:t> </a:t>
            </a:r>
            <a:r>
              <a:rPr lang="en-US" sz="2400" dirty="0" err="1" smtClean="0"/>
              <a:t>kata</a:t>
            </a:r>
            <a:r>
              <a:rPr lang="en-US" sz="2400" dirty="0" smtClean="0"/>
              <a:t> lain </a:t>
            </a:r>
            <a:r>
              <a:rPr lang="en-US" sz="2400" dirty="0" err="1" smtClean="0"/>
              <a:t>prediksi</a:t>
            </a:r>
            <a:r>
              <a:rPr lang="en-US" sz="2400" dirty="0" smtClean="0"/>
              <a:t> </a:t>
            </a:r>
            <a:r>
              <a:rPr lang="en-US" sz="2400" dirty="0" err="1" smtClean="0"/>
              <a:t>kualifik</a:t>
            </a:r>
            <a:r>
              <a:rPr lang="id-ID" sz="2400" dirty="0" smtClean="0"/>
              <a:t>a</a:t>
            </a:r>
            <a:r>
              <a:rPr lang="en-US" sz="2400" dirty="0" err="1" smtClean="0"/>
              <a:t>si</a:t>
            </a:r>
            <a:r>
              <a:rPr lang="en-US" sz="2400" dirty="0" smtClean="0"/>
              <a:t> yang </a:t>
            </a:r>
            <a:r>
              <a:rPr lang="en-US" sz="2400" dirty="0" err="1" smtClean="0"/>
              <a:t>menghasilkan</a:t>
            </a:r>
            <a:r>
              <a:rPr lang="en-US" sz="2400" dirty="0" smtClean="0"/>
              <a:t> SDM yang </a:t>
            </a:r>
            <a:r>
              <a:rPr lang="en-US" sz="2400" dirty="0" err="1" smtClean="0"/>
              <a:t>memiliki</a:t>
            </a:r>
            <a:r>
              <a:rPr lang="en-US" sz="2400" dirty="0" smtClean="0"/>
              <a:t> </a:t>
            </a:r>
            <a:r>
              <a:rPr lang="en-US" sz="2400" dirty="0" err="1" smtClean="0"/>
              <a:t>kemampuan</a:t>
            </a:r>
            <a:r>
              <a:rPr lang="en-US" sz="2400" dirty="0" smtClean="0"/>
              <a:t> </a:t>
            </a:r>
            <a:r>
              <a:rPr lang="en-US" sz="2400" dirty="0" err="1" smtClean="0"/>
              <a:t>potenial</a:t>
            </a:r>
            <a:r>
              <a:rPr lang="en-US" sz="2400" dirty="0" smtClean="0"/>
              <a:t> </a:t>
            </a:r>
            <a:r>
              <a:rPr lang="en-US" sz="2400" dirty="0" err="1" smtClean="0"/>
              <a:t>cukup</a:t>
            </a:r>
            <a:r>
              <a:rPr lang="en-US" sz="2400" dirty="0" smtClean="0"/>
              <a:t> </a:t>
            </a:r>
            <a:r>
              <a:rPr lang="en-US" sz="2400" dirty="0" err="1" smtClean="0"/>
              <a:t>besar</a:t>
            </a:r>
            <a:r>
              <a:rPr lang="en-US" sz="2400" dirty="0" smtClean="0"/>
              <a:t>, </a:t>
            </a:r>
            <a:r>
              <a:rPr lang="en-US" sz="2400" dirty="0" err="1" smtClean="0"/>
              <a:t>akan</a:t>
            </a:r>
            <a:r>
              <a:rPr lang="en-US" sz="2400" dirty="0" smtClean="0"/>
              <a:t> </a:t>
            </a:r>
            <a:r>
              <a:rPr lang="en-US" sz="2400" dirty="0" err="1" smtClean="0"/>
              <a:t>terlihat</a:t>
            </a:r>
            <a:r>
              <a:rPr lang="en-US" sz="2400" dirty="0" smtClean="0"/>
              <a:t> </a:t>
            </a:r>
            <a:r>
              <a:rPr lang="en-US" sz="2400" dirty="0" err="1" smtClean="0"/>
              <a:t>dalam</a:t>
            </a:r>
            <a:r>
              <a:rPr lang="en-US" sz="2400" dirty="0" smtClean="0"/>
              <a:t> </a:t>
            </a:r>
            <a:r>
              <a:rPr lang="en-US" sz="2400" dirty="0" err="1" smtClean="0"/>
              <a:t>kinerja</a:t>
            </a:r>
            <a:r>
              <a:rPr lang="en-US" sz="2400" dirty="0" smtClean="0"/>
              <a:t>  </a:t>
            </a:r>
            <a:r>
              <a:rPr lang="en-US" sz="2400" dirty="0" err="1" smtClean="0"/>
              <a:t>pada</a:t>
            </a:r>
            <a:r>
              <a:rPr lang="en-US" sz="2400" dirty="0" smtClean="0"/>
              <a:t> </a:t>
            </a:r>
            <a:r>
              <a:rPr lang="en-US" sz="2400" dirty="0" err="1" smtClean="0"/>
              <a:t>saat</a:t>
            </a:r>
            <a:r>
              <a:rPr lang="en-US" sz="2400" dirty="0" smtClean="0"/>
              <a:t> </a:t>
            </a:r>
            <a:r>
              <a:rPr lang="en-US" sz="2400" dirty="0" err="1" smtClean="0"/>
              <a:t>bekerja</a:t>
            </a:r>
            <a:r>
              <a:rPr lang="en-US" sz="2400" dirty="0" smtClean="0"/>
              <a:t> </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D7A03C86-0848-4956-9D84-9217E8BE3FA0}" type="slidenum">
              <a:rPr lang="en-US"/>
              <a:pPr/>
              <a:t>104</a:t>
            </a:fld>
            <a:endParaRPr lang="en-US"/>
          </a:p>
        </p:txBody>
      </p:sp>
      <p:sp>
        <p:nvSpPr>
          <p:cNvPr id="30722" name="Rectangle 2"/>
          <p:cNvSpPr>
            <a:spLocks noGrp="1" noChangeArrowheads="1"/>
          </p:cNvSpPr>
          <p:nvPr>
            <p:ph type="title" idx="4294967295"/>
          </p:nvPr>
        </p:nvSpPr>
        <p:spPr>
          <a:xfrm>
            <a:off x="1428728" y="-24"/>
            <a:ext cx="6143668" cy="1384300"/>
          </a:xfrm>
        </p:spPr>
        <p:txBody>
          <a:bodyPr/>
          <a:lstStyle/>
          <a:p>
            <a:pPr algn="ctr" eaLnBrk="1" hangingPunct="1"/>
            <a:r>
              <a:rPr lang="en-US" sz="3200" b="1" dirty="0" smtClean="0">
                <a:latin typeface="Tempus Sans ITC" pitchFamily="82" charset="0"/>
              </a:rPr>
              <a:t> REKRUTMEN PEGAWAI</a:t>
            </a:r>
            <a:r>
              <a:rPr lang="en-US" sz="2000" b="1" dirty="0" smtClean="0"/>
              <a:t/>
            </a:r>
            <a:br>
              <a:rPr lang="en-US" sz="2000" b="1" dirty="0" smtClean="0"/>
            </a:br>
            <a:endParaRPr lang="en-US" sz="2000" b="1" dirty="0" smtClean="0"/>
          </a:p>
        </p:txBody>
      </p:sp>
      <p:pic>
        <p:nvPicPr>
          <p:cNvPr id="5124" name="Picture 11" descr="j0233018"/>
          <p:cNvPicPr>
            <a:picLocks noGrp="1" noChangeAspect="1" noChangeArrowheads="1"/>
          </p:cNvPicPr>
          <p:nvPr>
            <p:ph/>
          </p:nvPr>
        </p:nvPicPr>
        <p:blipFill>
          <a:blip r:embed="rId2"/>
          <a:srcRect/>
          <a:stretch>
            <a:fillRect/>
          </a:stretch>
        </p:blipFill>
        <p:spPr>
          <a:xfrm>
            <a:off x="1835150" y="1557339"/>
            <a:ext cx="5689600" cy="2657480"/>
          </a:xfrm>
        </p:spPr>
      </p:pic>
      <p:sp>
        <p:nvSpPr>
          <p:cNvPr id="30732" name="Rectangle 12"/>
          <p:cNvSpPr>
            <a:spLocks noChangeArrowheads="1"/>
          </p:cNvSpPr>
          <p:nvPr/>
        </p:nvSpPr>
        <p:spPr bwMode="auto">
          <a:xfrm>
            <a:off x="1979613" y="4214818"/>
            <a:ext cx="5400675" cy="1815882"/>
          </a:xfrm>
          <a:prstGeom prst="rect">
            <a:avLst/>
          </a:prstGeom>
          <a:gradFill rotWithShape="1">
            <a:gsLst>
              <a:gs pos="0">
                <a:schemeClr val="folHlink"/>
              </a:gs>
              <a:gs pos="100000">
                <a:srgbClr val="000082"/>
              </a:gs>
            </a:gsLst>
            <a:lin ang="5400000" scaled="1"/>
          </a:gradFill>
          <a:ln w="9525">
            <a:noFill/>
            <a:miter lim="800000"/>
            <a:headEnd/>
            <a:tailEnd/>
          </a:ln>
          <a:effectLst/>
        </p:spPr>
        <p:txBody>
          <a:bodyPr wrap="square">
            <a:spAutoFit/>
          </a:bodyPr>
          <a:lstStyle/>
          <a:p>
            <a:r>
              <a:rPr lang="id-ID" sz="2800" b="1" dirty="0" smtClean="0"/>
              <a:t>H Adriwilza,SE, </a:t>
            </a:r>
            <a:r>
              <a:rPr lang="id-ID" sz="2800" b="1" dirty="0" smtClean="0"/>
              <a:t>MPd,Msi.</a:t>
            </a:r>
            <a:r>
              <a:rPr lang="id-ID" sz="2800" b="1" dirty="0" smtClean="0"/>
              <a:t/>
            </a:r>
            <a:br>
              <a:rPr lang="id-ID" sz="2800" b="1" dirty="0" smtClean="0"/>
            </a:br>
            <a:r>
              <a:rPr lang="id-ID" sz="2800" b="1" dirty="0" smtClean="0"/>
              <a:t>Dan </a:t>
            </a:r>
            <a:br>
              <a:rPr lang="id-ID" sz="2800" b="1" dirty="0" smtClean="0"/>
            </a:br>
            <a:r>
              <a:rPr lang="id-ID" sz="2800" b="1" dirty="0" smtClean="0"/>
              <a:t>  Nur Hamzah</a:t>
            </a:r>
            <a:r>
              <a:rPr lang="en-US" sz="2800" b="1" dirty="0" smtClean="0"/>
              <a:t>, S.E, M.M</a:t>
            </a:r>
            <a:endParaRPr lang="id-ID" sz="2800" b="1" dirty="0" smtClean="0"/>
          </a:p>
          <a:p>
            <a:endParaRPr lang="en-US" sz="2800" b="1" dirty="0">
              <a:solidFill>
                <a:schemeClr val="tx2"/>
              </a:solidFill>
              <a:effectLst>
                <a:outerShdw blurRad="38100" dist="38100" dir="2700000" algn="tl">
                  <a:srgbClr val="000000"/>
                </a:outerShdw>
              </a:effectLst>
              <a:latin typeface="Tempus Sans ITC" pitchFamily="82" charset="0"/>
            </a:endParaRPr>
          </a:p>
        </p:txBody>
      </p:sp>
      <p:sp>
        <p:nvSpPr>
          <p:cNvPr id="6" name="AutoShape 2"/>
          <p:cNvSpPr>
            <a:spLocks noChangeArrowheads="1"/>
          </p:cNvSpPr>
          <p:nvPr/>
        </p:nvSpPr>
        <p:spPr bwMode="auto">
          <a:xfrm>
            <a:off x="71438" y="4929198"/>
            <a:ext cx="1714480" cy="1643051"/>
          </a:xfrm>
          <a:prstGeom prst="roundRect">
            <a:avLst>
              <a:gd name="adj" fmla="val 16667"/>
            </a:avLst>
          </a:prstGeom>
          <a:gradFill rotWithShape="0">
            <a:gsLst>
              <a:gs pos="0">
                <a:srgbClr val="4F81BD"/>
              </a:gs>
              <a:gs pos="100000">
                <a:srgbClr val="243F60"/>
              </a:gs>
            </a:gsLst>
            <a:lin ang="2700000" scaled="1"/>
          </a:gradFill>
          <a:ln w="12700">
            <a:solidFill>
              <a:srgbClr val="F2F2F2"/>
            </a:solidFill>
            <a:round/>
            <a:headEnd/>
            <a:tailEnd/>
          </a:ln>
          <a:effectLst>
            <a:outerShdw sy="50000" kx="-2453608" rotWithShape="0">
              <a:srgbClr val="B8CCE4">
                <a:alpha val="50000"/>
              </a:srgbClr>
            </a:outerShdw>
          </a:effectLst>
        </p:spPr>
        <p:txBody>
          <a:bodyPr/>
          <a:lstStyle/>
          <a:p>
            <a:pPr algn="ctr">
              <a:defRPr/>
            </a:pPr>
            <a:r>
              <a:rPr lang="en-US" sz="4000" b="1" dirty="0">
                <a:solidFill>
                  <a:srgbClr val="FF0000"/>
                </a:solidFill>
                <a:latin typeface="Bernard MT Condensed" pitchFamily="18" charset="0"/>
                <a:cs typeface="Arial" pitchFamily="34" charset="0"/>
              </a:rPr>
              <a:t>Q &amp; E</a:t>
            </a:r>
          </a:p>
          <a:p>
            <a:pPr>
              <a:defRPr/>
            </a:pPr>
            <a:endParaRPr lang="en-US" sz="600" b="1" dirty="0">
              <a:latin typeface="Lucida Handwriting" pitchFamily="66" charset="0"/>
              <a:cs typeface="Arial" pitchFamily="34" charset="0"/>
            </a:endParaRPr>
          </a:p>
          <a:p>
            <a:pPr algn="ctr">
              <a:defRPr/>
            </a:pPr>
            <a:endParaRPr lang="en-US" sz="600" dirty="0">
              <a:latin typeface="Lucida Handwriting" pitchFamily="66" charset="0"/>
              <a:cs typeface="Arial" pitchFamily="34" charset="0"/>
            </a:endParaRPr>
          </a:p>
          <a:p>
            <a:pPr algn="ctr">
              <a:defRPr/>
            </a:pPr>
            <a:r>
              <a:rPr lang="en-US" sz="1100" b="1" dirty="0">
                <a:latin typeface="Lucida Handwriting" pitchFamily="66" charset="0"/>
                <a:cs typeface="Arial" pitchFamily="34" charset="0"/>
              </a:rPr>
              <a:t>Quality &amp; entrepreneurship</a:t>
            </a:r>
          </a:p>
          <a:p>
            <a:pPr>
              <a:defRPr/>
            </a:pPr>
            <a:endParaRPr lang="id-ID" dirty="0">
              <a:latin typeface="Arial" pitchFamily="34" charset="0"/>
              <a:cs typeface="Arial" pitchFamily="34" charset="0"/>
            </a:endParaRPr>
          </a:p>
        </p:txBody>
      </p:sp>
      <p:pic>
        <p:nvPicPr>
          <p:cNvPr id="9" name="Picture 4" descr="LOGO TWH"/>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572396" y="5376887"/>
            <a:ext cx="1495425" cy="1481137"/>
          </a:xfrm>
          <a:prstGeom prst="rect">
            <a:avLst/>
          </a:prstGeom>
          <a:noFill/>
          <a:ln w="9525">
            <a:noFill/>
            <a:miter lim="800000"/>
            <a:headEnd/>
            <a:tailEnd/>
          </a:ln>
        </p:spPr>
      </p:pic>
      <p:pic>
        <p:nvPicPr>
          <p:cNvPr id="10" name="Picture 3" descr="STIE BARU"/>
          <p:cNvPicPr>
            <a:picLocks noChangeAspect="1" noChangeArrowheads="1"/>
          </p:cNvPicPr>
          <p:nvPr/>
        </p:nvPicPr>
        <p:blipFill>
          <a:blip r:embed="rId4"/>
          <a:srcRect r="-2243" b="-3806"/>
          <a:stretch>
            <a:fillRect/>
          </a:stretch>
        </p:blipFill>
        <p:spPr bwMode="auto">
          <a:xfrm>
            <a:off x="7429520" y="114288"/>
            <a:ext cx="1440953"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rgbClr val="FFC000"/>
                </a:solidFill>
              </a:rPr>
              <a:t>SASARAN BELAJAR</a:t>
            </a:r>
            <a:endParaRPr lang="id-ID" dirty="0">
              <a:solidFill>
                <a:srgbClr val="FFC000"/>
              </a:solidFill>
            </a:endParaRPr>
          </a:p>
        </p:txBody>
      </p:sp>
      <p:sp>
        <p:nvSpPr>
          <p:cNvPr id="3" name="Content Placeholder 2"/>
          <p:cNvSpPr>
            <a:spLocks noGrp="1"/>
          </p:cNvSpPr>
          <p:nvPr>
            <p:ph idx="1"/>
          </p:nvPr>
        </p:nvSpPr>
        <p:spPr/>
        <p:txBody>
          <a:bodyPr/>
          <a:lstStyle/>
          <a:p>
            <a:pPr>
              <a:defRPr/>
            </a:pPr>
            <a:r>
              <a:rPr lang="id-ID" sz="2000" dirty="0" smtClean="0"/>
              <a:t>Memahami , consep</a:t>
            </a:r>
            <a:r>
              <a:rPr lang="en-US" sz="2000" dirty="0" smtClean="0"/>
              <a:t> </a:t>
            </a:r>
            <a:r>
              <a:rPr lang="en-US" sz="2000" dirty="0" err="1" smtClean="0"/>
              <a:t>Recrutmen</a:t>
            </a:r>
            <a:r>
              <a:rPr lang="en-US" sz="2000" dirty="0" smtClean="0"/>
              <a:t> </a:t>
            </a:r>
            <a:r>
              <a:rPr lang="id-ID" sz="2000" dirty="0" smtClean="0"/>
              <a:t>SDM</a:t>
            </a:r>
          </a:p>
          <a:p>
            <a:pPr>
              <a:defRPr/>
            </a:pPr>
            <a:r>
              <a:rPr lang="id-ID" sz="2000" dirty="0" smtClean="0"/>
              <a:t>Memahami </a:t>
            </a:r>
            <a:r>
              <a:rPr lang="en-US" sz="2000" dirty="0" err="1" smtClean="0"/>
              <a:t>Alasan</a:t>
            </a:r>
            <a:r>
              <a:rPr lang="en-US" sz="2000" dirty="0" smtClean="0"/>
              <a:t> </a:t>
            </a:r>
            <a:r>
              <a:rPr lang="en-US" sz="2000" dirty="0" err="1" smtClean="0"/>
              <a:t>Dasar</a:t>
            </a:r>
            <a:r>
              <a:rPr lang="en-US" sz="2000" dirty="0" smtClean="0"/>
              <a:t>, </a:t>
            </a:r>
            <a:r>
              <a:rPr lang="en-US" sz="2000" dirty="0" err="1" smtClean="0"/>
              <a:t>Tujuan</a:t>
            </a:r>
            <a:r>
              <a:rPr lang="en-US" sz="2000" dirty="0" smtClean="0"/>
              <a:t>, </a:t>
            </a:r>
            <a:r>
              <a:rPr lang="id-ID" sz="2000" dirty="0" smtClean="0"/>
              <a:t>f</a:t>
            </a:r>
            <a:r>
              <a:rPr lang="en-US" sz="2000" dirty="0" err="1" smtClean="0"/>
              <a:t>ilosofi</a:t>
            </a:r>
            <a:r>
              <a:rPr lang="en-US" sz="2000" dirty="0" smtClean="0"/>
              <a:t> </a:t>
            </a:r>
            <a:r>
              <a:rPr lang="en-US" sz="2000" dirty="0" err="1" smtClean="0"/>
              <a:t>Recrutmen</a:t>
            </a:r>
            <a:r>
              <a:rPr lang="id-ID" sz="2000" dirty="0" smtClean="0"/>
              <a:t> SDM</a:t>
            </a:r>
          </a:p>
          <a:p>
            <a:pPr>
              <a:defRPr/>
            </a:pPr>
            <a:r>
              <a:rPr lang="id-ID" sz="2000" dirty="0" smtClean="0"/>
              <a:t>Memahami </a:t>
            </a:r>
            <a:r>
              <a:rPr lang="en-US" sz="2000" dirty="0" smtClean="0"/>
              <a:t> </a:t>
            </a:r>
            <a:r>
              <a:rPr lang="en-US" sz="2000" dirty="0" err="1" smtClean="0"/>
              <a:t>Perbedaan</a:t>
            </a:r>
            <a:r>
              <a:rPr lang="en-US" sz="2000" dirty="0" smtClean="0"/>
              <a:t> &amp; </a:t>
            </a:r>
            <a:r>
              <a:rPr lang="en-US" sz="2000" dirty="0" err="1" smtClean="0"/>
              <a:t>pengaruh</a:t>
            </a:r>
            <a:r>
              <a:rPr lang="en-US" sz="2000" dirty="0" smtClean="0"/>
              <a:t> </a:t>
            </a:r>
            <a:r>
              <a:rPr lang="en-US" sz="2000" dirty="0" err="1" smtClean="0"/>
              <a:t>Recrutmen</a:t>
            </a:r>
            <a:r>
              <a:rPr lang="en-US" sz="2000" dirty="0" smtClean="0"/>
              <a:t> SDM</a:t>
            </a:r>
            <a:endParaRPr lang="id-ID" sz="2000" dirty="0" smtClean="0"/>
          </a:p>
          <a:p>
            <a:pPr>
              <a:defRPr/>
            </a:pPr>
            <a:r>
              <a:rPr lang="id-ID" sz="2000" dirty="0" smtClean="0"/>
              <a:t>Memahami </a:t>
            </a:r>
            <a:r>
              <a:rPr lang="en-US" sz="2000" dirty="0" smtClean="0"/>
              <a:t> </a:t>
            </a:r>
            <a:r>
              <a:rPr lang="en-US" sz="2000" dirty="0" err="1" smtClean="0"/>
              <a:t>Teknik</a:t>
            </a:r>
            <a:r>
              <a:rPr lang="en-US" sz="2000" dirty="0" smtClean="0"/>
              <a:t> </a:t>
            </a:r>
            <a:r>
              <a:rPr lang="en-US" sz="2000" dirty="0" err="1" smtClean="0"/>
              <a:t>Recutmen</a:t>
            </a:r>
            <a:r>
              <a:rPr lang="en-US" sz="2000" dirty="0" smtClean="0"/>
              <a:t> </a:t>
            </a:r>
            <a:r>
              <a:rPr lang="id-ID" sz="2000" dirty="0" smtClean="0"/>
              <a:t>SDM</a:t>
            </a:r>
            <a:endParaRPr lang="id-ID"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94E80C8-C370-475E-8F17-432DF15BCD41}" type="slidenum">
              <a:rPr lang="en-US"/>
              <a:pPr/>
              <a:t>106</a:t>
            </a:fld>
            <a:endParaRPr lang="en-US"/>
          </a:p>
        </p:txBody>
      </p:sp>
      <p:sp>
        <p:nvSpPr>
          <p:cNvPr id="23554" name="Rectangle 2"/>
          <p:cNvSpPr>
            <a:spLocks noGrp="1" noChangeArrowheads="1"/>
          </p:cNvSpPr>
          <p:nvPr>
            <p:ph type="title"/>
          </p:nvPr>
        </p:nvSpPr>
        <p:spPr>
          <a:xfrm>
            <a:off x="457200" y="292100"/>
            <a:ext cx="8229600" cy="1049338"/>
          </a:xfrm>
        </p:spPr>
        <p:txBody>
          <a:bodyPr/>
          <a:lstStyle/>
          <a:p>
            <a:pPr algn="ctr" eaLnBrk="1" hangingPunct="1">
              <a:defRPr/>
            </a:pPr>
            <a:r>
              <a:rPr lang="en-US" sz="4000" b="1" smtClean="0"/>
              <a:t>Rekrutmen Pegawai</a:t>
            </a:r>
          </a:p>
        </p:txBody>
      </p:sp>
      <p:sp>
        <p:nvSpPr>
          <p:cNvPr id="23555" name="Rectangle 3"/>
          <p:cNvSpPr>
            <a:spLocks noGrp="1" noChangeArrowheads="1"/>
          </p:cNvSpPr>
          <p:nvPr>
            <p:ph type="body" idx="1"/>
          </p:nvPr>
        </p:nvSpPr>
        <p:spPr>
          <a:xfrm>
            <a:off x="179388" y="1341438"/>
            <a:ext cx="8964612" cy="5256212"/>
          </a:xfrm>
        </p:spPr>
        <p:txBody>
          <a:bodyPr/>
          <a:lstStyle/>
          <a:p>
            <a:pPr eaLnBrk="1" hangingPunct="1">
              <a:lnSpc>
                <a:spcPct val="80000"/>
              </a:lnSpc>
              <a:buFontTx/>
              <a:buNone/>
            </a:pPr>
            <a:r>
              <a:rPr lang="en-US" sz="2400" smtClean="0"/>
              <a:t>	</a:t>
            </a:r>
            <a:r>
              <a:rPr lang="en-US" sz="2400" b="1" smtClean="0">
                <a:solidFill>
                  <a:schemeClr val="hlink"/>
                </a:solidFill>
              </a:rPr>
              <a:t>Pengertian:</a:t>
            </a:r>
          </a:p>
          <a:p>
            <a:pPr eaLnBrk="1" hangingPunct="1">
              <a:lnSpc>
                <a:spcPct val="80000"/>
              </a:lnSpc>
              <a:buFontTx/>
              <a:buNone/>
            </a:pPr>
            <a:r>
              <a:rPr lang="en-US" sz="2400" smtClean="0"/>
              <a:t>	Merupakan proses mencari, menemukan, dan menarik pelamar untuk dipekerjakan dalam dan oleh organisasi.</a:t>
            </a:r>
          </a:p>
          <a:p>
            <a:pPr eaLnBrk="1" hangingPunct="1">
              <a:lnSpc>
                <a:spcPct val="80000"/>
              </a:lnSpc>
              <a:buFontTx/>
              <a:buNone/>
            </a:pPr>
            <a:endParaRPr lang="en-US" sz="2400" smtClean="0"/>
          </a:p>
          <a:p>
            <a:pPr eaLnBrk="1" hangingPunct="1">
              <a:lnSpc>
                <a:spcPct val="80000"/>
              </a:lnSpc>
              <a:buFontTx/>
              <a:buNone/>
            </a:pPr>
            <a:r>
              <a:rPr lang="en-US" sz="2400" smtClean="0"/>
              <a:t>	</a:t>
            </a:r>
            <a:r>
              <a:rPr lang="en-US" sz="2600" b="1" smtClean="0">
                <a:solidFill>
                  <a:schemeClr val="hlink"/>
                </a:solidFill>
              </a:rPr>
              <a:t>Tujuan:</a:t>
            </a:r>
          </a:p>
          <a:p>
            <a:pPr eaLnBrk="1" hangingPunct="1">
              <a:lnSpc>
                <a:spcPct val="80000"/>
              </a:lnSpc>
              <a:buFontTx/>
              <a:buNone/>
            </a:pPr>
            <a:r>
              <a:rPr lang="en-US" sz="2400" smtClean="0"/>
              <a:t>	Mendapatkan persediaan sebanyak mungkin calon-calon pelamar sehingga organisasi akan mempunyai kesempatan yang lebih besar untuk melakukan pilihan terhadap calon pekerja yang dianggap memenuhi standar kualifikasi organisasi (SP. Siagian, 1994, 100-102).</a:t>
            </a:r>
          </a:p>
          <a:p>
            <a:pPr eaLnBrk="1" hangingPunct="1">
              <a:lnSpc>
                <a:spcPct val="80000"/>
              </a:lnSpc>
              <a:buFontTx/>
              <a:buNone/>
            </a:pPr>
            <a:endParaRPr lang="en-US" sz="2400" smtClean="0"/>
          </a:p>
          <a:p>
            <a:pPr eaLnBrk="1" hangingPunct="1">
              <a:lnSpc>
                <a:spcPct val="80000"/>
              </a:lnSpc>
              <a:buFontTx/>
              <a:buNone/>
            </a:pPr>
            <a:r>
              <a:rPr lang="en-US" sz="2400" smtClean="0"/>
              <a:t>	Proses rekrutmen berlangsung mulai saat mencari pelamar hingga pengajuan lamaran oleh pelamar</a:t>
            </a:r>
          </a:p>
          <a:p>
            <a:pPr eaLnBrk="1" hangingPunct="1">
              <a:lnSpc>
                <a:spcPct val="80000"/>
              </a:lnSpc>
              <a:buFontTx/>
              <a:buNone/>
            </a:pPr>
            <a:r>
              <a:rPr lang="en-US" sz="2400" smtClean="0"/>
              <a:t>	Rekrutmen merupakan proses komunikasi dua arah </a:t>
            </a:r>
          </a:p>
          <a:p>
            <a:pPr eaLnBrk="1" hangingPunct="1">
              <a:lnSpc>
                <a:spcPct val="80000"/>
              </a:lnSpc>
              <a:buFontTx/>
              <a:buNone/>
            </a:pPr>
            <a:r>
              <a:rPr lang="en-US" sz="2400" smtClean="0"/>
              <a:t>	(Henry Simamora, 1997: 212).</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8C8BDC2-1370-46CE-81C6-7C5EA4568C0B}" type="slidenum">
              <a:rPr lang="en-US"/>
              <a:pPr/>
              <a:t>107</a:t>
            </a:fld>
            <a:endParaRPr lang="en-US"/>
          </a:p>
        </p:txBody>
      </p:sp>
      <p:sp>
        <p:nvSpPr>
          <p:cNvPr id="25602" name="Rectangle 2"/>
          <p:cNvSpPr>
            <a:spLocks noGrp="1" noChangeArrowheads="1"/>
          </p:cNvSpPr>
          <p:nvPr>
            <p:ph type="title"/>
          </p:nvPr>
        </p:nvSpPr>
        <p:spPr/>
        <p:txBody>
          <a:bodyPr/>
          <a:lstStyle/>
          <a:p>
            <a:pPr eaLnBrk="1" hangingPunct="1">
              <a:defRPr/>
            </a:pPr>
            <a:r>
              <a:rPr lang="en-US" b="1" smtClean="0"/>
              <a:t>Alasan Dasar Rekrutmen</a:t>
            </a:r>
          </a:p>
        </p:txBody>
      </p:sp>
      <p:sp>
        <p:nvSpPr>
          <p:cNvPr id="25603" name="Rectangle 3"/>
          <p:cNvSpPr>
            <a:spLocks noGrp="1" noChangeArrowheads="1"/>
          </p:cNvSpPr>
          <p:nvPr>
            <p:ph type="body" idx="1"/>
          </p:nvPr>
        </p:nvSpPr>
        <p:spPr/>
        <p:txBody>
          <a:bodyPr/>
          <a:lstStyle/>
          <a:p>
            <a:pPr eaLnBrk="1" hangingPunct="1"/>
            <a:r>
              <a:rPr lang="en-US" smtClean="0"/>
              <a:t>Berdirinya organisasi baru</a:t>
            </a:r>
          </a:p>
          <a:p>
            <a:pPr eaLnBrk="1" hangingPunct="1"/>
            <a:r>
              <a:rPr lang="en-US" smtClean="0"/>
              <a:t>Adanya perluasan kegiatan organisasi</a:t>
            </a:r>
          </a:p>
          <a:p>
            <a:pPr eaLnBrk="1" hangingPunct="1"/>
            <a:r>
              <a:rPr lang="en-US" smtClean="0"/>
              <a:t>Terciptanya pekerjaan-pekerjaan dan kegiatan-kegiatan baru</a:t>
            </a:r>
          </a:p>
          <a:p>
            <a:pPr eaLnBrk="1" hangingPunct="1"/>
            <a:r>
              <a:rPr lang="en-US" smtClean="0"/>
              <a:t>Adanya pegawai yang pindah ke organisasi lain</a:t>
            </a:r>
          </a:p>
          <a:p>
            <a:pPr eaLnBrk="1" hangingPunct="1"/>
            <a:r>
              <a:rPr lang="en-US" smtClean="0"/>
              <a:t>Adanya pegawai yang berhenti bekerja</a:t>
            </a:r>
          </a:p>
          <a:p>
            <a:pPr eaLnBrk="1" hangingPunct="1">
              <a:buFontTx/>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6B949DF-A65D-42E9-AA00-C3B6AA1FFB2E}" type="slidenum">
              <a:rPr lang="en-US"/>
              <a:pPr/>
              <a:t>108</a:t>
            </a:fld>
            <a:endParaRPr lang="en-US"/>
          </a:p>
        </p:txBody>
      </p:sp>
      <p:sp>
        <p:nvSpPr>
          <p:cNvPr id="46082" name="Rectangle 2"/>
          <p:cNvSpPr>
            <a:spLocks noGrp="1" noChangeArrowheads="1"/>
          </p:cNvSpPr>
          <p:nvPr>
            <p:ph type="title"/>
          </p:nvPr>
        </p:nvSpPr>
        <p:spPr/>
        <p:txBody>
          <a:bodyPr/>
          <a:lstStyle/>
          <a:p>
            <a:pPr eaLnBrk="1" hangingPunct="1">
              <a:defRPr/>
            </a:pPr>
            <a:r>
              <a:rPr lang="en-US" sz="4000" smtClean="0"/>
              <a:t>TUJUAN AKTIVITAS REKRUTMEN</a:t>
            </a:r>
          </a:p>
        </p:txBody>
      </p:sp>
      <p:sp>
        <p:nvSpPr>
          <p:cNvPr id="46083" name="Rectangle 3"/>
          <p:cNvSpPr>
            <a:spLocks noGrp="1" noChangeArrowheads="1"/>
          </p:cNvSpPr>
          <p:nvPr>
            <p:ph type="body" idx="1"/>
          </p:nvPr>
        </p:nvSpPr>
        <p:spPr/>
        <p:txBody>
          <a:bodyPr/>
          <a:lstStyle/>
          <a:p>
            <a:pPr eaLnBrk="1" hangingPunct="1">
              <a:lnSpc>
                <a:spcPct val="90000"/>
              </a:lnSpc>
            </a:pPr>
            <a:r>
              <a:rPr lang="en-US" sz="2400" smtClean="0"/>
              <a:t>Memikat sekumpulan besar pelamar (tetapi kalau terlalu banyak akan sangat mahal untuk diproses)</a:t>
            </a:r>
          </a:p>
          <a:p>
            <a:pPr eaLnBrk="1" hangingPunct="1">
              <a:lnSpc>
                <a:spcPct val="90000"/>
              </a:lnSpc>
            </a:pPr>
            <a:r>
              <a:rPr lang="en-US" sz="2400" smtClean="0"/>
              <a:t>Memikat pelamar yang sangat berbo</a:t>
            </a:r>
            <a:r>
              <a:rPr lang="id-ID" sz="2400" smtClean="0"/>
              <a:t>b</a:t>
            </a:r>
            <a:r>
              <a:rPr lang="en-US" sz="2400" smtClean="0"/>
              <a:t>ot dan berminat</a:t>
            </a:r>
          </a:p>
          <a:p>
            <a:pPr eaLnBrk="1" hangingPunct="1">
              <a:lnSpc>
                <a:spcPct val="90000"/>
              </a:lnSpc>
            </a:pPr>
            <a:r>
              <a:rPr lang="en-US" sz="2400" i="1" smtClean="0"/>
              <a:t>Posthiring goals</a:t>
            </a:r>
            <a:r>
              <a:rPr lang="en-US" sz="2400" smtClean="0"/>
              <a:t> (Tujuan pasca pengangkatan): menghasilkan karyawan yang baik dan tetap bergabng dengan organisasi sampai jangka waktu yang masuk akal.</a:t>
            </a:r>
          </a:p>
          <a:p>
            <a:pPr eaLnBrk="1" hangingPunct="1">
              <a:lnSpc>
                <a:spcPct val="90000"/>
              </a:lnSpc>
            </a:pPr>
            <a:r>
              <a:rPr lang="en-US" sz="2400" i="1" smtClean="0"/>
              <a:t>Spillover effects (</a:t>
            </a:r>
            <a:r>
              <a:rPr lang="en-US" sz="2400" smtClean="0"/>
              <a:t>efek luberan): citra umum organisasi harus menanjak, bahkan terhadap pelamar yang gagal sekalipun.</a:t>
            </a:r>
            <a:endParaRPr lang="en-US" sz="2400" i="1" smtClean="0"/>
          </a:p>
          <a:p>
            <a:pPr eaLnBrk="1" hangingPunct="1">
              <a:lnSpc>
                <a:spcPct val="90000"/>
              </a:lnSpc>
              <a:buFontTx/>
              <a:buNone/>
            </a:pPr>
            <a:r>
              <a:rPr lang="en-US" sz="2400" smtClean="0"/>
              <a:t>	(Henry Simamora, 1997: 214).</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BD39644-B4EB-4E2D-840C-138D5B290A67}" type="slidenum">
              <a:rPr lang="en-US"/>
              <a:pPr/>
              <a:t>109</a:t>
            </a:fld>
            <a:endParaRPr lang="en-US"/>
          </a:p>
        </p:txBody>
      </p:sp>
      <p:sp>
        <p:nvSpPr>
          <p:cNvPr id="48130" name="Rectangle 2"/>
          <p:cNvSpPr>
            <a:spLocks noGrp="1" noChangeArrowheads="1"/>
          </p:cNvSpPr>
          <p:nvPr>
            <p:ph type="title"/>
          </p:nvPr>
        </p:nvSpPr>
        <p:spPr/>
        <p:txBody>
          <a:bodyPr/>
          <a:lstStyle/>
          <a:p>
            <a:pPr eaLnBrk="1" hangingPunct="1">
              <a:defRPr/>
            </a:pPr>
            <a:r>
              <a:rPr lang="en-US" sz="4000" smtClean="0"/>
              <a:t>Dasar-dasar Program Rekrutmen</a:t>
            </a:r>
          </a:p>
        </p:txBody>
      </p:sp>
      <p:sp>
        <p:nvSpPr>
          <p:cNvPr id="48131" name="Rectangle 3"/>
          <p:cNvSpPr>
            <a:spLocks noGrp="1" noChangeArrowheads="1"/>
          </p:cNvSpPr>
          <p:nvPr>
            <p:ph type="body" idx="1"/>
          </p:nvPr>
        </p:nvSpPr>
        <p:spPr/>
        <p:txBody>
          <a:bodyPr/>
          <a:lstStyle/>
          <a:p>
            <a:pPr eaLnBrk="1" hangingPunct="1">
              <a:lnSpc>
                <a:spcPct val="90000"/>
              </a:lnSpc>
              <a:defRPr/>
            </a:pPr>
            <a:r>
              <a:rPr lang="en-US" dirty="0" err="1" smtClean="0"/>
              <a:t>Memikat</a:t>
            </a:r>
            <a:r>
              <a:rPr lang="en-US" dirty="0" smtClean="0"/>
              <a:t> </a:t>
            </a:r>
            <a:r>
              <a:rPr lang="en-US" dirty="0" err="1" smtClean="0"/>
              <a:t>banyak</a:t>
            </a:r>
            <a:r>
              <a:rPr lang="en-US" dirty="0" smtClean="0"/>
              <a:t> </a:t>
            </a:r>
            <a:r>
              <a:rPr lang="en-US" dirty="0" err="1" smtClean="0"/>
              <a:t>pelamar</a:t>
            </a:r>
            <a:r>
              <a:rPr lang="en-US" dirty="0" smtClean="0"/>
              <a:t> yang </a:t>
            </a:r>
            <a:r>
              <a:rPr lang="en-US" dirty="0" err="1" smtClean="0"/>
              <a:t>memenuhi</a:t>
            </a:r>
            <a:r>
              <a:rPr lang="en-US" dirty="0" smtClean="0"/>
              <a:t> </a:t>
            </a:r>
            <a:r>
              <a:rPr lang="en-US" dirty="0" err="1" smtClean="0"/>
              <a:t>syarat</a:t>
            </a:r>
            <a:endParaRPr lang="en-US" dirty="0" smtClean="0"/>
          </a:p>
          <a:p>
            <a:pPr eaLnBrk="1" hangingPunct="1">
              <a:lnSpc>
                <a:spcPct val="90000"/>
              </a:lnSpc>
              <a:defRPr/>
            </a:pPr>
            <a:r>
              <a:rPr lang="en-US" dirty="0" err="1" smtClean="0"/>
              <a:t>Tidak</a:t>
            </a:r>
            <a:r>
              <a:rPr lang="en-US" dirty="0" smtClean="0"/>
              <a:t> </a:t>
            </a:r>
            <a:r>
              <a:rPr lang="en-US" dirty="0" err="1" smtClean="0"/>
              <a:t>pernah</a:t>
            </a:r>
            <a:r>
              <a:rPr lang="en-US" dirty="0" smtClean="0"/>
              <a:t> </a:t>
            </a:r>
            <a:r>
              <a:rPr lang="en-US" dirty="0" err="1" smtClean="0"/>
              <a:t>mengkompromikan</a:t>
            </a:r>
            <a:r>
              <a:rPr lang="en-US" dirty="0" smtClean="0"/>
              <a:t> </a:t>
            </a:r>
            <a:r>
              <a:rPr lang="en-US" dirty="0" err="1" smtClean="0"/>
              <a:t>standar</a:t>
            </a:r>
            <a:r>
              <a:rPr lang="en-US" dirty="0" smtClean="0"/>
              <a:t> </a:t>
            </a:r>
            <a:r>
              <a:rPr lang="en-US" dirty="0" err="1" smtClean="0"/>
              <a:t>seleksi</a:t>
            </a:r>
            <a:endParaRPr lang="en-US" dirty="0" smtClean="0"/>
          </a:p>
          <a:p>
            <a:pPr eaLnBrk="1" hangingPunct="1">
              <a:lnSpc>
                <a:spcPct val="90000"/>
              </a:lnSpc>
              <a:defRPr/>
            </a:pPr>
            <a:r>
              <a:rPr lang="en-US" dirty="0" err="1" smtClean="0"/>
              <a:t>Berlangsung</a:t>
            </a:r>
            <a:r>
              <a:rPr lang="en-US" dirty="0" smtClean="0"/>
              <a:t> </a:t>
            </a:r>
            <a:r>
              <a:rPr lang="en-US" dirty="0" err="1" smtClean="0"/>
              <a:t>atas</a:t>
            </a:r>
            <a:r>
              <a:rPr lang="en-US" dirty="0" smtClean="0"/>
              <a:t> </a:t>
            </a:r>
            <a:r>
              <a:rPr lang="en-US" dirty="0" err="1" smtClean="0"/>
              <a:t>dasar</a:t>
            </a:r>
            <a:r>
              <a:rPr lang="en-US" dirty="0" smtClean="0"/>
              <a:t>  yang </a:t>
            </a:r>
            <a:r>
              <a:rPr lang="en-US" dirty="0" err="1" smtClean="0"/>
              <a:t>berkesinambungan</a:t>
            </a:r>
            <a:endParaRPr lang="en-US" dirty="0" smtClean="0"/>
          </a:p>
          <a:p>
            <a:pPr eaLnBrk="1" hangingPunct="1">
              <a:lnSpc>
                <a:spcPct val="90000"/>
              </a:lnSpc>
              <a:defRPr/>
            </a:pPr>
            <a:r>
              <a:rPr lang="en-US" dirty="0" err="1" smtClean="0"/>
              <a:t>Kreatif</a:t>
            </a:r>
            <a:r>
              <a:rPr lang="en-US" dirty="0" smtClean="0"/>
              <a:t>, </a:t>
            </a:r>
            <a:r>
              <a:rPr lang="en-US" dirty="0" err="1" smtClean="0"/>
              <a:t>imaginatif</a:t>
            </a:r>
            <a:r>
              <a:rPr lang="en-US" dirty="0" smtClean="0"/>
              <a:t> </a:t>
            </a:r>
            <a:r>
              <a:rPr lang="id-ID" dirty="0" smtClean="0"/>
              <a:t>d</a:t>
            </a:r>
            <a:r>
              <a:rPr lang="en-US" dirty="0" smtClean="0"/>
              <a:t>an </a:t>
            </a:r>
            <a:r>
              <a:rPr lang="en-US" dirty="0" err="1" smtClean="0"/>
              <a:t>inovatif</a:t>
            </a:r>
            <a:r>
              <a:rPr lang="en-US" dirty="0" smtClean="0"/>
              <a:t>.</a:t>
            </a:r>
          </a:p>
          <a:p>
            <a:pPr eaLnBrk="1" hangingPunct="1">
              <a:lnSpc>
                <a:spcPct val="90000"/>
              </a:lnSpc>
              <a:buFontTx/>
              <a:buNone/>
              <a:defRPr/>
            </a:pPr>
            <a:r>
              <a:rPr lang="en-US" dirty="0" smtClean="0"/>
              <a:t>	(</a:t>
            </a:r>
            <a:r>
              <a:rPr lang="en-US" dirty="0" err="1" smtClean="0"/>
              <a:t>Simamora</a:t>
            </a:r>
            <a:r>
              <a:rPr lang="en-US" dirty="0" smtClean="0"/>
              <a:t>, 1997: 214)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3600" smtClean="0"/>
              <a:t>Pengertian Manajemen Sumber Daya Manusia</a:t>
            </a:r>
            <a:endParaRPr lang="id-ID" sz="3600" smtClean="0"/>
          </a:p>
        </p:txBody>
      </p:sp>
      <p:sp>
        <p:nvSpPr>
          <p:cNvPr id="5123" name="Rectangle 3"/>
          <p:cNvSpPr>
            <a:spLocks noGrp="1" noChangeArrowheads="1"/>
          </p:cNvSpPr>
          <p:nvPr>
            <p:ph type="body" idx="1"/>
          </p:nvPr>
        </p:nvSpPr>
        <p:spPr/>
        <p:txBody>
          <a:bodyPr/>
          <a:lstStyle/>
          <a:p>
            <a:pPr marL="0" indent="0" eaLnBrk="1" hangingPunct="1">
              <a:buFontTx/>
              <a:buNone/>
            </a:pPr>
            <a:r>
              <a:rPr lang="en-US" smtClean="0"/>
              <a:t>Secara Makro :</a:t>
            </a:r>
          </a:p>
          <a:p>
            <a:pPr marL="0" indent="0" eaLnBrk="1" hangingPunct="1">
              <a:buFontTx/>
              <a:buNone/>
            </a:pPr>
            <a:r>
              <a:rPr lang="en-US" smtClean="0"/>
              <a:t>“Manajemen Sumber Daya Manusia merupakan keseluruhan potensi tenaga kerja yang terdapat di dalam suatu negara/daerah sehingga dapat menggambarkan jumlah angkatan kerja dari suatu negara/daerah”.</a:t>
            </a:r>
            <a:endParaRPr lang="id-ID" smtClean="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1E07BED-D95A-4B6E-ABFF-2FA33C2E599A}" type="slidenum">
              <a:rPr lang="en-US"/>
              <a:pPr/>
              <a:t>110</a:t>
            </a:fld>
            <a:endParaRPr lang="en-US"/>
          </a:p>
        </p:txBody>
      </p:sp>
      <p:sp>
        <p:nvSpPr>
          <p:cNvPr id="49154" name="Rectangle 2"/>
          <p:cNvSpPr>
            <a:spLocks noGrp="1" noChangeArrowheads="1"/>
          </p:cNvSpPr>
          <p:nvPr>
            <p:ph type="title"/>
          </p:nvPr>
        </p:nvSpPr>
        <p:spPr>
          <a:xfrm>
            <a:off x="457200" y="292100"/>
            <a:ext cx="8229600" cy="688975"/>
          </a:xfrm>
        </p:spPr>
        <p:txBody>
          <a:bodyPr/>
          <a:lstStyle/>
          <a:p>
            <a:pPr eaLnBrk="1" hangingPunct="1">
              <a:defRPr/>
            </a:pPr>
            <a:r>
              <a:rPr lang="en-US" sz="4000" smtClean="0"/>
              <a:t>Filosofi Rekrutmen</a:t>
            </a:r>
          </a:p>
        </p:txBody>
      </p:sp>
      <p:sp>
        <p:nvSpPr>
          <p:cNvPr id="49155" name="Rectangle 3"/>
          <p:cNvSpPr>
            <a:spLocks noGrp="1" noChangeArrowheads="1"/>
          </p:cNvSpPr>
          <p:nvPr>
            <p:ph type="body" idx="1"/>
          </p:nvPr>
        </p:nvSpPr>
        <p:spPr>
          <a:xfrm>
            <a:off x="457200" y="1125538"/>
            <a:ext cx="8229600" cy="4894262"/>
          </a:xfrm>
        </p:spPr>
        <p:txBody>
          <a:bodyPr/>
          <a:lstStyle/>
          <a:p>
            <a:pPr eaLnBrk="1" hangingPunct="1">
              <a:lnSpc>
                <a:spcPct val="90000"/>
              </a:lnSpc>
              <a:defRPr/>
            </a:pPr>
            <a:r>
              <a:rPr lang="en-US" sz="2400" smtClean="0"/>
              <a:t>Apakah akan mempromosikan sebagian besar dari dalam organisasi atau dari luar?</a:t>
            </a:r>
          </a:p>
          <a:p>
            <a:pPr eaLnBrk="1" hangingPunct="1">
              <a:lnSpc>
                <a:spcPct val="90000"/>
              </a:lnSpc>
              <a:defRPr/>
            </a:pPr>
            <a:r>
              <a:rPr lang="en-US" sz="2400" smtClean="0"/>
              <a:t>Apakah penekanannya pada sekedar mengisi lowongan saja atau pengangkatan untuk tujuan jangka panjang?</a:t>
            </a:r>
          </a:p>
          <a:p>
            <a:pPr eaLnBrk="1" hangingPunct="1">
              <a:lnSpc>
                <a:spcPct val="90000"/>
              </a:lnSpc>
              <a:defRPr/>
            </a:pPr>
            <a:r>
              <a:rPr lang="en-US" sz="2400" smtClean="0"/>
              <a:t>Kedalaman komitmen untuk mencari dan mengangkat suatu rentang karyawan yang luas</a:t>
            </a:r>
          </a:p>
          <a:p>
            <a:pPr eaLnBrk="1" hangingPunct="1">
              <a:lnSpc>
                <a:spcPct val="90000"/>
              </a:lnSpc>
              <a:defRPr/>
            </a:pPr>
            <a:r>
              <a:rPr lang="en-US" sz="2400" smtClean="0"/>
              <a:t> apakah para pelamar dianggap sebagai komoditas yang hendak dibeli atau sebagai pelanggan yang hendak dirayu?</a:t>
            </a:r>
          </a:p>
          <a:p>
            <a:pPr eaLnBrk="1" hangingPunct="1">
              <a:lnSpc>
                <a:spcPct val="90000"/>
              </a:lnSpc>
              <a:defRPr/>
            </a:pPr>
            <a:r>
              <a:rPr lang="en-US" sz="2400" smtClean="0"/>
              <a:t>Persoalan etis:  yaitu keadilan dan kejujuran proses rekrutmen.</a:t>
            </a:r>
          </a:p>
          <a:p>
            <a:pPr eaLnBrk="1" hangingPunct="1">
              <a:lnSpc>
                <a:spcPct val="90000"/>
              </a:lnSpc>
              <a:buFontTx/>
              <a:buNone/>
              <a:defRPr/>
            </a:pPr>
            <a:r>
              <a:rPr lang="en-US" sz="2400" smtClean="0"/>
              <a:t>	(Henry Simamora, 1997:215)</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5"/>
          <p:cNvSpPr>
            <a:spLocks noGrp="1"/>
          </p:cNvSpPr>
          <p:nvPr>
            <p:ph type="sldNum" sz="quarter" idx="12"/>
          </p:nvPr>
        </p:nvSpPr>
        <p:spPr/>
        <p:txBody>
          <a:bodyPr/>
          <a:lstStyle/>
          <a:p>
            <a:fld id="{D746F5E6-477E-47E3-877D-55537E8A80E7}" type="slidenum">
              <a:rPr lang="en-US"/>
              <a:pPr/>
              <a:t>111</a:t>
            </a:fld>
            <a:endParaRPr lang="en-US"/>
          </a:p>
        </p:txBody>
      </p:sp>
      <p:sp>
        <p:nvSpPr>
          <p:cNvPr id="50178" name="Rectangle 2"/>
          <p:cNvSpPr>
            <a:spLocks noGrp="1" noChangeArrowheads="1"/>
          </p:cNvSpPr>
          <p:nvPr>
            <p:ph type="title"/>
          </p:nvPr>
        </p:nvSpPr>
        <p:spPr/>
        <p:txBody>
          <a:bodyPr/>
          <a:lstStyle/>
          <a:p>
            <a:pPr algn="ctr" eaLnBrk="1" hangingPunct="1">
              <a:defRPr/>
            </a:pPr>
            <a:r>
              <a:rPr lang="en-US" sz="4000" smtClean="0"/>
              <a:t>Dimensi kualifikasi Pelamar</a:t>
            </a:r>
            <a:br>
              <a:rPr lang="en-US" sz="4000" smtClean="0"/>
            </a:br>
            <a:r>
              <a:rPr lang="en-US" sz="4000" smtClean="0"/>
              <a:t> </a:t>
            </a:r>
            <a:r>
              <a:rPr lang="en-US" sz="2400" smtClean="0"/>
              <a:t>(Henry Simamora, 1997: 220)</a:t>
            </a:r>
          </a:p>
        </p:txBody>
      </p:sp>
      <p:sp>
        <p:nvSpPr>
          <p:cNvPr id="20484" name="Oval 4"/>
          <p:cNvSpPr>
            <a:spLocks noChangeArrowheads="1"/>
          </p:cNvSpPr>
          <p:nvPr/>
        </p:nvSpPr>
        <p:spPr bwMode="auto">
          <a:xfrm>
            <a:off x="179388" y="1773238"/>
            <a:ext cx="3024187" cy="1584325"/>
          </a:xfrm>
          <a:prstGeom prst="ellipse">
            <a:avLst/>
          </a:prstGeom>
          <a:solidFill>
            <a:schemeClr val="bg2"/>
          </a:solidFill>
          <a:ln w="9525">
            <a:solidFill>
              <a:schemeClr val="tx1"/>
            </a:solidFill>
            <a:round/>
            <a:headEnd/>
            <a:tailEnd/>
          </a:ln>
        </p:spPr>
        <p:txBody>
          <a:bodyPr wrap="none" anchor="ctr"/>
          <a:lstStyle/>
          <a:p>
            <a:r>
              <a:rPr lang="en-US"/>
              <a:t>Persyaratan-persyaratan </a:t>
            </a:r>
          </a:p>
        </p:txBody>
      </p:sp>
      <p:sp>
        <p:nvSpPr>
          <p:cNvPr id="20485" name="Oval 5"/>
          <p:cNvSpPr>
            <a:spLocks noChangeArrowheads="1"/>
          </p:cNvSpPr>
          <p:nvPr/>
        </p:nvSpPr>
        <p:spPr bwMode="auto">
          <a:xfrm>
            <a:off x="250825" y="4365625"/>
            <a:ext cx="3024188" cy="1655763"/>
          </a:xfrm>
          <a:prstGeom prst="ellipse">
            <a:avLst/>
          </a:prstGeom>
          <a:solidFill>
            <a:schemeClr val="bg2"/>
          </a:solidFill>
          <a:ln w="9525">
            <a:solidFill>
              <a:schemeClr val="tx1"/>
            </a:solidFill>
            <a:round/>
            <a:headEnd/>
            <a:tailEnd/>
          </a:ln>
        </p:spPr>
        <p:txBody>
          <a:bodyPr wrap="none" anchor="ctr"/>
          <a:lstStyle/>
          <a:p>
            <a:r>
              <a:rPr lang="en-US"/>
              <a:t>Pengetahuan, </a:t>
            </a:r>
          </a:p>
          <a:p>
            <a:r>
              <a:rPr lang="en-US"/>
              <a:t>keahlian-keahlian,</a:t>
            </a:r>
          </a:p>
          <a:p>
            <a:r>
              <a:rPr lang="en-US"/>
              <a:t>Kemampuan-kemampuan</a:t>
            </a:r>
          </a:p>
        </p:txBody>
      </p:sp>
      <p:sp>
        <p:nvSpPr>
          <p:cNvPr id="20486" name="Line 6"/>
          <p:cNvSpPr>
            <a:spLocks noChangeShapeType="1"/>
          </p:cNvSpPr>
          <p:nvPr/>
        </p:nvSpPr>
        <p:spPr bwMode="auto">
          <a:xfrm>
            <a:off x="1619250" y="3429000"/>
            <a:ext cx="0" cy="863600"/>
          </a:xfrm>
          <a:prstGeom prst="line">
            <a:avLst/>
          </a:prstGeom>
          <a:noFill/>
          <a:ln w="76200">
            <a:solidFill>
              <a:schemeClr val="tx1"/>
            </a:solidFill>
            <a:round/>
            <a:headEnd type="triangle" w="med" len="med"/>
            <a:tailEnd type="triangle" w="med" len="med"/>
          </a:ln>
        </p:spPr>
        <p:txBody>
          <a:bodyPr/>
          <a:lstStyle/>
          <a:p>
            <a:endParaRPr lang="id-ID"/>
          </a:p>
        </p:txBody>
      </p:sp>
      <p:sp>
        <p:nvSpPr>
          <p:cNvPr id="20487" name="Rectangle 7"/>
          <p:cNvSpPr>
            <a:spLocks noChangeArrowheads="1"/>
          </p:cNvSpPr>
          <p:nvPr/>
        </p:nvSpPr>
        <p:spPr bwMode="auto">
          <a:xfrm>
            <a:off x="1979613" y="3500438"/>
            <a:ext cx="2160587" cy="720725"/>
          </a:xfrm>
          <a:prstGeom prst="rect">
            <a:avLst/>
          </a:prstGeom>
          <a:solidFill>
            <a:srgbClr val="FF9900"/>
          </a:solidFill>
          <a:ln w="9525">
            <a:solidFill>
              <a:schemeClr val="tx1"/>
            </a:solidFill>
            <a:miter lim="800000"/>
            <a:headEnd/>
            <a:tailEnd/>
          </a:ln>
        </p:spPr>
        <p:txBody>
          <a:bodyPr wrap="none" anchor="ctr"/>
          <a:lstStyle/>
          <a:p>
            <a:r>
              <a:rPr lang="en-US"/>
              <a:t>Kemampuan </a:t>
            </a:r>
          </a:p>
          <a:p>
            <a:r>
              <a:rPr lang="en-US"/>
              <a:t>untuk melakukan</a:t>
            </a:r>
          </a:p>
        </p:txBody>
      </p:sp>
      <p:sp>
        <p:nvSpPr>
          <p:cNvPr id="20488" name="Rectangle 8"/>
          <p:cNvSpPr>
            <a:spLocks noChangeArrowheads="1"/>
          </p:cNvSpPr>
          <p:nvPr/>
        </p:nvSpPr>
        <p:spPr bwMode="auto">
          <a:xfrm>
            <a:off x="3851275" y="1773238"/>
            <a:ext cx="1873250" cy="1296987"/>
          </a:xfrm>
          <a:prstGeom prst="rect">
            <a:avLst/>
          </a:prstGeom>
          <a:solidFill>
            <a:srgbClr val="FF0000"/>
          </a:solidFill>
          <a:ln w="9525">
            <a:solidFill>
              <a:schemeClr val="tx1"/>
            </a:solidFill>
            <a:miter lim="800000"/>
            <a:headEnd/>
            <a:tailEnd/>
          </a:ln>
        </p:spPr>
        <p:txBody>
          <a:bodyPr wrap="none" anchor="ctr"/>
          <a:lstStyle/>
          <a:p>
            <a:r>
              <a:rPr lang="en-US"/>
              <a:t>PEKERJAAN</a:t>
            </a:r>
          </a:p>
        </p:txBody>
      </p:sp>
      <p:sp>
        <p:nvSpPr>
          <p:cNvPr id="20489" name="Rectangle 9"/>
          <p:cNvSpPr>
            <a:spLocks noChangeArrowheads="1"/>
          </p:cNvSpPr>
          <p:nvPr/>
        </p:nvSpPr>
        <p:spPr bwMode="auto">
          <a:xfrm>
            <a:off x="3924300" y="4581525"/>
            <a:ext cx="1655763" cy="1296988"/>
          </a:xfrm>
          <a:prstGeom prst="rect">
            <a:avLst/>
          </a:prstGeom>
          <a:solidFill>
            <a:srgbClr val="FF0000"/>
          </a:solidFill>
          <a:ln w="9525">
            <a:solidFill>
              <a:schemeClr val="tx1"/>
            </a:solidFill>
            <a:miter lim="800000"/>
            <a:headEnd/>
            <a:tailEnd/>
          </a:ln>
        </p:spPr>
        <p:txBody>
          <a:bodyPr wrap="none" anchor="ctr"/>
          <a:lstStyle/>
          <a:p>
            <a:r>
              <a:rPr lang="en-US"/>
              <a:t>INDIVIDU</a:t>
            </a:r>
          </a:p>
        </p:txBody>
      </p:sp>
      <p:sp>
        <p:nvSpPr>
          <p:cNvPr id="20490" name="Oval 10"/>
          <p:cNvSpPr>
            <a:spLocks noChangeArrowheads="1"/>
          </p:cNvSpPr>
          <p:nvPr/>
        </p:nvSpPr>
        <p:spPr bwMode="auto">
          <a:xfrm>
            <a:off x="6300788" y="1700213"/>
            <a:ext cx="2663825" cy="1512887"/>
          </a:xfrm>
          <a:prstGeom prst="ellipse">
            <a:avLst/>
          </a:prstGeom>
          <a:solidFill>
            <a:schemeClr val="bg1"/>
          </a:solidFill>
          <a:ln w="9525">
            <a:solidFill>
              <a:schemeClr val="tx1"/>
            </a:solidFill>
            <a:round/>
            <a:headEnd/>
            <a:tailEnd/>
          </a:ln>
        </p:spPr>
        <p:txBody>
          <a:bodyPr wrap="none" anchor="ctr"/>
          <a:lstStyle/>
          <a:p>
            <a:r>
              <a:rPr lang="en-US"/>
              <a:t>Karakteristik-</a:t>
            </a:r>
          </a:p>
          <a:p>
            <a:r>
              <a:rPr lang="en-US"/>
              <a:t>karakteristik</a:t>
            </a:r>
          </a:p>
        </p:txBody>
      </p:sp>
      <p:sp>
        <p:nvSpPr>
          <p:cNvPr id="20491" name="Oval 11"/>
          <p:cNvSpPr>
            <a:spLocks noChangeArrowheads="1"/>
          </p:cNvSpPr>
          <p:nvPr/>
        </p:nvSpPr>
        <p:spPr bwMode="auto">
          <a:xfrm>
            <a:off x="6227763" y="4365625"/>
            <a:ext cx="2736850" cy="1584325"/>
          </a:xfrm>
          <a:prstGeom prst="ellipse">
            <a:avLst/>
          </a:prstGeom>
          <a:solidFill>
            <a:schemeClr val="bg1"/>
          </a:solidFill>
          <a:ln w="9525">
            <a:solidFill>
              <a:schemeClr val="tx1"/>
            </a:solidFill>
            <a:round/>
            <a:headEnd/>
            <a:tailEnd/>
          </a:ln>
        </p:spPr>
        <p:txBody>
          <a:bodyPr wrap="none" anchor="ctr"/>
          <a:lstStyle/>
          <a:p>
            <a:r>
              <a:rPr lang="en-US"/>
              <a:t>Kepribadian, </a:t>
            </a:r>
          </a:p>
          <a:p>
            <a:r>
              <a:rPr lang="en-US"/>
              <a:t>Minat-minat,</a:t>
            </a:r>
          </a:p>
          <a:p>
            <a:r>
              <a:rPr lang="en-US"/>
              <a:t>Keinginan-keinginan</a:t>
            </a:r>
          </a:p>
        </p:txBody>
      </p:sp>
      <p:sp>
        <p:nvSpPr>
          <p:cNvPr id="20492" name="Rectangle 12"/>
          <p:cNvSpPr>
            <a:spLocks noChangeArrowheads="1"/>
          </p:cNvSpPr>
          <p:nvPr/>
        </p:nvSpPr>
        <p:spPr bwMode="auto">
          <a:xfrm>
            <a:off x="4859338" y="3500438"/>
            <a:ext cx="1944687" cy="720725"/>
          </a:xfrm>
          <a:prstGeom prst="rect">
            <a:avLst/>
          </a:prstGeom>
          <a:solidFill>
            <a:srgbClr val="FF9900"/>
          </a:solidFill>
          <a:ln w="9525">
            <a:solidFill>
              <a:schemeClr val="tx1"/>
            </a:solidFill>
            <a:miter lim="800000"/>
            <a:headEnd/>
            <a:tailEnd/>
          </a:ln>
        </p:spPr>
        <p:txBody>
          <a:bodyPr wrap="none" anchor="ctr"/>
          <a:lstStyle/>
          <a:p>
            <a:r>
              <a:rPr lang="en-US"/>
              <a:t>Motivasi</a:t>
            </a:r>
          </a:p>
          <a:p>
            <a:r>
              <a:rPr lang="en-US"/>
              <a:t>Untuk melakukan</a:t>
            </a:r>
          </a:p>
        </p:txBody>
      </p:sp>
      <p:sp>
        <p:nvSpPr>
          <p:cNvPr id="20493" name="Line 13"/>
          <p:cNvSpPr>
            <a:spLocks noChangeShapeType="1"/>
          </p:cNvSpPr>
          <p:nvPr/>
        </p:nvSpPr>
        <p:spPr bwMode="auto">
          <a:xfrm flipH="1">
            <a:off x="3348038" y="2492375"/>
            <a:ext cx="360362" cy="0"/>
          </a:xfrm>
          <a:prstGeom prst="line">
            <a:avLst/>
          </a:prstGeom>
          <a:noFill/>
          <a:ln w="76200">
            <a:solidFill>
              <a:schemeClr val="tx1"/>
            </a:solidFill>
            <a:round/>
            <a:headEnd/>
            <a:tailEnd type="triangle" w="med" len="med"/>
          </a:ln>
        </p:spPr>
        <p:txBody>
          <a:bodyPr/>
          <a:lstStyle/>
          <a:p>
            <a:endParaRPr lang="id-ID"/>
          </a:p>
        </p:txBody>
      </p:sp>
      <p:sp>
        <p:nvSpPr>
          <p:cNvPr id="20494" name="Line 14"/>
          <p:cNvSpPr>
            <a:spLocks noChangeShapeType="1"/>
          </p:cNvSpPr>
          <p:nvPr/>
        </p:nvSpPr>
        <p:spPr bwMode="auto">
          <a:xfrm>
            <a:off x="5795963" y="2492375"/>
            <a:ext cx="360362" cy="0"/>
          </a:xfrm>
          <a:prstGeom prst="line">
            <a:avLst/>
          </a:prstGeom>
          <a:noFill/>
          <a:ln w="76200">
            <a:solidFill>
              <a:schemeClr val="tx1"/>
            </a:solidFill>
            <a:round/>
            <a:headEnd/>
            <a:tailEnd type="triangle" w="med" len="med"/>
          </a:ln>
        </p:spPr>
        <p:txBody>
          <a:bodyPr/>
          <a:lstStyle/>
          <a:p>
            <a:endParaRPr lang="id-ID"/>
          </a:p>
        </p:txBody>
      </p:sp>
      <p:sp>
        <p:nvSpPr>
          <p:cNvPr id="20495" name="Line 15"/>
          <p:cNvSpPr>
            <a:spLocks noChangeShapeType="1"/>
          </p:cNvSpPr>
          <p:nvPr/>
        </p:nvSpPr>
        <p:spPr bwMode="auto">
          <a:xfrm>
            <a:off x="7667625" y="3357563"/>
            <a:ext cx="0" cy="719137"/>
          </a:xfrm>
          <a:prstGeom prst="line">
            <a:avLst/>
          </a:prstGeom>
          <a:noFill/>
          <a:ln w="76200">
            <a:solidFill>
              <a:schemeClr val="tx1"/>
            </a:solidFill>
            <a:round/>
            <a:headEnd type="triangle" w="med" len="med"/>
            <a:tailEnd type="triangle" w="med" len="med"/>
          </a:ln>
        </p:spPr>
        <p:txBody>
          <a:bodyPr/>
          <a:lstStyle/>
          <a:p>
            <a:endParaRPr lang="id-ID"/>
          </a:p>
        </p:txBody>
      </p:sp>
      <p:sp>
        <p:nvSpPr>
          <p:cNvPr id="20496" name="Line 17"/>
          <p:cNvSpPr>
            <a:spLocks noChangeShapeType="1"/>
          </p:cNvSpPr>
          <p:nvPr/>
        </p:nvSpPr>
        <p:spPr bwMode="auto">
          <a:xfrm>
            <a:off x="5651500" y="5229225"/>
            <a:ext cx="504825" cy="0"/>
          </a:xfrm>
          <a:prstGeom prst="line">
            <a:avLst/>
          </a:prstGeom>
          <a:noFill/>
          <a:ln w="76200">
            <a:solidFill>
              <a:schemeClr val="tx1"/>
            </a:solidFill>
            <a:round/>
            <a:headEnd/>
            <a:tailEnd type="triangle" w="med" len="med"/>
          </a:ln>
        </p:spPr>
        <p:txBody>
          <a:bodyPr/>
          <a:lstStyle/>
          <a:p>
            <a:endParaRPr lang="id-ID"/>
          </a:p>
        </p:txBody>
      </p:sp>
      <p:sp>
        <p:nvSpPr>
          <p:cNvPr id="20497" name="Line 18"/>
          <p:cNvSpPr>
            <a:spLocks noChangeShapeType="1"/>
          </p:cNvSpPr>
          <p:nvPr/>
        </p:nvSpPr>
        <p:spPr bwMode="auto">
          <a:xfrm flipH="1">
            <a:off x="3419475" y="5229225"/>
            <a:ext cx="431800" cy="0"/>
          </a:xfrm>
          <a:prstGeom prst="line">
            <a:avLst/>
          </a:prstGeom>
          <a:noFill/>
          <a:ln w="76200">
            <a:solidFill>
              <a:schemeClr val="tx1"/>
            </a:solidFill>
            <a:round/>
            <a:headEnd/>
            <a:tailEnd type="triangle" w="med" len="med"/>
          </a:ln>
        </p:spPr>
        <p:txBody>
          <a:bodyPr/>
          <a:lstStyle/>
          <a:p>
            <a:endParaRPr lang="id-ID"/>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9D7234E-1FE2-49F9-BB76-78344E7BB4E7}" type="slidenum">
              <a:rPr lang="en-US"/>
              <a:pPr/>
              <a:t>112</a:t>
            </a:fld>
            <a:endParaRPr lang="en-US"/>
          </a:p>
        </p:txBody>
      </p:sp>
      <p:sp>
        <p:nvSpPr>
          <p:cNvPr id="26626" name="Rectangle 2"/>
          <p:cNvSpPr>
            <a:spLocks noGrp="1" noChangeArrowheads="1"/>
          </p:cNvSpPr>
          <p:nvPr>
            <p:ph type="title"/>
          </p:nvPr>
        </p:nvSpPr>
        <p:spPr/>
        <p:txBody>
          <a:bodyPr/>
          <a:lstStyle/>
          <a:p>
            <a:pPr eaLnBrk="1" hangingPunct="1">
              <a:defRPr/>
            </a:pPr>
            <a:r>
              <a:rPr lang="en-US" smtClean="0"/>
              <a:t>Rekrutmen dan Pengaruh Nilai</a:t>
            </a:r>
          </a:p>
        </p:txBody>
      </p:sp>
      <p:sp>
        <p:nvSpPr>
          <p:cNvPr id="26627" name="Rectangle 3"/>
          <p:cNvSpPr>
            <a:spLocks noGrp="1" noChangeArrowheads="1"/>
          </p:cNvSpPr>
          <p:nvPr>
            <p:ph type="body" idx="1"/>
          </p:nvPr>
        </p:nvSpPr>
        <p:spPr/>
        <p:txBody>
          <a:bodyPr/>
          <a:lstStyle/>
          <a:p>
            <a:pPr marL="609600" indent="-609600" eaLnBrk="1" hangingPunct="1">
              <a:buFontTx/>
              <a:buNone/>
            </a:pPr>
            <a:r>
              <a:rPr lang="en-US" b="1" smtClean="0"/>
              <a:t>Praktek rekrutmen dipengaruhi  nilai:</a:t>
            </a:r>
          </a:p>
          <a:p>
            <a:pPr marL="609600" indent="-609600" eaLnBrk="1" hangingPunct="1">
              <a:buFontTx/>
              <a:buAutoNum type="arabicPeriod"/>
            </a:pPr>
            <a:r>
              <a:rPr lang="en-US" smtClean="0"/>
              <a:t>Keadilan sosial (</a:t>
            </a:r>
            <a:r>
              <a:rPr lang="en-US" i="1" smtClean="0"/>
              <a:t>Social Equity</a:t>
            </a:r>
            <a:r>
              <a:rPr lang="en-US" smtClean="0"/>
              <a:t>); termasuk </a:t>
            </a:r>
            <a:r>
              <a:rPr lang="en-US" i="1" smtClean="0"/>
              <a:t>Affirmative Action</a:t>
            </a:r>
          </a:p>
          <a:p>
            <a:pPr marL="609600" indent="-609600" eaLnBrk="1" hangingPunct="1">
              <a:buFontTx/>
              <a:buAutoNum type="arabicPeriod"/>
            </a:pPr>
            <a:r>
              <a:rPr lang="en-US" smtClean="0"/>
              <a:t>Efisiensi administratif</a:t>
            </a:r>
          </a:p>
          <a:p>
            <a:pPr marL="609600" indent="-609600" eaLnBrk="1" hangingPunct="1">
              <a:buFontTx/>
              <a:buAutoNum type="arabicPeriod"/>
            </a:pPr>
            <a:r>
              <a:rPr lang="en-US" smtClean="0"/>
              <a:t>Daya tanggap politik </a:t>
            </a:r>
          </a:p>
          <a:p>
            <a:pPr marL="609600" indent="-609600" eaLnBrk="1" hangingPunct="1">
              <a:buFontTx/>
              <a:buAutoNum type="arabicPeriod"/>
            </a:pPr>
            <a:r>
              <a:rPr lang="en-US" smtClean="0"/>
              <a:t>Hak-hak individu</a:t>
            </a:r>
          </a:p>
          <a:p>
            <a:pPr marL="609600" indent="-609600" eaLnBrk="1" hangingPunct="1">
              <a:buFontTx/>
              <a:buNone/>
            </a:pPr>
            <a:r>
              <a:rPr lang="en-US" smtClean="0"/>
              <a:t>	(Klingner dan Nalbandian, 1985; 83-84)</a:t>
            </a:r>
          </a:p>
          <a:p>
            <a:pPr marL="609600" indent="-609600" eaLnBrk="1" hangingPunct="1">
              <a:buFontTx/>
              <a:buAutoNum type="arabicPeriod"/>
            </a:pPr>
            <a:endParaRPr lang="en-US" smtClean="0"/>
          </a:p>
          <a:p>
            <a:pPr marL="609600" indent="-609600" eaLnBrk="1" hangingPunct="1">
              <a:buFontTx/>
              <a:buNone/>
            </a:pPr>
            <a:endParaRPr lang="en-US" smtClean="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2FCB04F-BB83-4B82-9498-A626E76E89DE}" type="slidenum">
              <a:rPr lang="en-US"/>
              <a:pPr/>
              <a:t>113</a:t>
            </a:fld>
            <a:endParaRPr lang="en-US"/>
          </a:p>
        </p:txBody>
      </p:sp>
      <p:sp>
        <p:nvSpPr>
          <p:cNvPr id="27650" name="Rectangle 2"/>
          <p:cNvSpPr>
            <a:spLocks noGrp="1" noChangeArrowheads="1"/>
          </p:cNvSpPr>
          <p:nvPr>
            <p:ph type="title"/>
          </p:nvPr>
        </p:nvSpPr>
        <p:spPr/>
        <p:txBody>
          <a:bodyPr/>
          <a:lstStyle/>
          <a:p>
            <a:pPr eaLnBrk="1" hangingPunct="1">
              <a:defRPr/>
            </a:pPr>
            <a:r>
              <a:rPr lang="en-US" sz="2800" b="1" smtClean="0">
                <a:solidFill>
                  <a:srgbClr val="FFFF66"/>
                </a:solidFill>
              </a:rPr>
              <a:t>Masing-masing mempunyai tujuan dan cara yang berbeda dalam memandang proses rekrutmen</a:t>
            </a:r>
          </a:p>
        </p:txBody>
      </p:sp>
      <p:sp>
        <p:nvSpPr>
          <p:cNvPr id="27651" name="Rectangle 3"/>
          <p:cNvSpPr>
            <a:spLocks noGrp="1" noChangeArrowheads="1"/>
          </p:cNvSpPr>
          <p:nvPr>
            <p:ph type="body" idx="1"/>
          </p:nvPr>
        </p:nvSpPr>
        <p:spPr/>
        <p:txBody>
          <a:bodyPr/>
          <a:lstStyle/>
          <a:p>
            <a:pPr eaLnBrk="1" hangingPunct="1">
              <a:lnSpc>
                <a:spcPct val="90000"/>
              </a:lnSpc>
              <a:defRPr/>
            </a:pPr>
            <a:r>
              <a:rPr lang="en-US" sz="2800" i="1" smtClean="0"/>
              <a:t>Pendukung nilai keadilan sosial</a:t>
            </a:r>
            <a:r>
              <a:rPr lang="en-US" sz="2800" smtClean="0"/>
              <a:t>:</a:t>
            </a:r>
          </a:p>
          <a:p>
            <a:pPr eaLnBrk="1" hangingPunct="1">
              <a:lnSpc>
                <a:spcPct val="90000"/>
              </a:lnSpc>
              <a:buFontTx/>
              <a:buNone/>
              <a:defRPr/>
            </a:pPr>
            <a:r>
              <a:rPr lang="en-US" sz="2800" smtClean="0"/>
              <a:t>	Rekrutmen merupakan langkah awal dalam menempatkan lebih banyak pekerja yang berasal dari berbagai kelompok pada pekerjaan pemerintah</a:t>
            </a:r>
          </a:p>
          <a:p>
            <a:pPr eaLnBrk="1" hangingPunct="1">
              <a:lnSpc>
                <a:spcPct val="90000"/>
              </a:lnSpc>
              <a:defRPr/>
            </a:pPr>
            <a:r>
              <a:rPr lang="en-US" sz="2800" i="1" smtClean="0"/>
              <a:t>Pendukung nilai Efisiensi administrasi</a:t>
            </a:r>
            <a:r>
              <a:rPr lang="en-US" sz="2800" smtClean="0"/>
              <a:t>: </a:t>
            </a:r>
          </a:p>
          <a:p>
            <a:pPr eaLnBrk="1" hangingPunct="1">
              <a:lnSpc>
                <a:spcPct val="90000"/>
              </a:lnSpc>
              <a:buFontTx/>
              <a:buNone/>
              <a:defRPr/>
            </a:pPr>
            <a:r>
              <a:rPr lang="en-US" sz="2800" smtClean="0"/>
              <a:t>	Rekrutmen dipandang sebagai proses penarikan para pekerja yang berkualitas ke pekerjaan-pekerjaan pemerintah</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D57BEC7-67CB-4D0F-8DD5-F228C9F6EA8D}" type="slidenum">
              <a:rPr lang="en-US"/>
              <a:pPr/>
              <a:t>114</a:t>
            </a:fld>
            <a:endParaRPr lang="en-US"/>
          </a:p>
        </p:txBody>
      </p:sp>
      <p:sp>
        <p:nvSpPr>
          <p:cNvPr id="28675" name="Rectangle 3"/>
          <p:cNvSpPr>
            <a:spLocks noGrp="1" noChangeArrowheads="1"/>
          </p:cNvSpPr>
          <p:nvPr>
            <p:ph type="body" idx="1"/>
          </p:nvPr>
        </p:nvSpPr>
        <p:spPr>
          <a:xfrm>
            <a:off x="250825" y="0"/>
            <a:ext cx="8893175" cy="6597650"/>
          </a:xfrm>
        </p:spPr>
        <p:txBody>
          <a:bodyPr/>
          <a:lstStyle/>
          <a:p>
            <a:pPr eaLnBrk="1" hangingPunct="1">
              <a:lnSpc>
                <a:spcPct val="90000"/>
              </a:lnSpc>
              <a:defRPr/>
            </a:pPr>
            <a:r>
              <a:rPr lang="en-US" sz="2800" smtClean="0">
                <a:solidFill>
                  <a:srgbClr val="FFFF00"/>
                </a:solidFill>
              </a:rPr>
              <a:t>Pendukung nilai tanggap politis:</a:t>
            </a:r>
          </a:p>
          <a:p>
            <a:pPr eaLnBrk="1" hangingPunct="1">
              <a:lnSpc>
                <a:spcPct val="90000"/>
              </a:lnSpc>
              <a:buFontTx/>
              <a:buNone/>
              <a:defRPr/>
            </a:pPr>
            <a:r>
              <a:rPr lang="en-US" sz="2800" smtClean="0"/>
              <a:t>	rekrutmen merupakan sarana dimana para pejabat terpilih dapat memperoleh dan memelihara pengendalian atas kaum birokrat yang berpengalaman di instansi-instansi pemerintah.</a:t>
            </a:r>
          </a:p>
          <a:p>
            <a:pPr eaLnBrk="1" hangingPunct="1">
              <a:lnSpc>
                <a:spcPct val="90000"/>
              </a:lnSpc>
              <a:defRPr/>
            </a:pPr>
            <a:r>
              <a:rPr lang="en-US" sz="2800" smtClean="0">
                <a:solidFill>
                  <a:srgbClr val="FFFF00"/>
                </a:solidFill>
              </a:rPr>
              <a:t>Pendukung AA</a:t>
            </a:r>
            <a:r>
              <a:rPr lang="en-US" sz="2800" smtClean="0"/>
              <a:t> melihat rekrutmen sebagai alat untuk mempekerjakan lebih banyak kaum minoritas, wanita, orang cacat, dan sebagainya.</a:t>
            </a:r>
          </a:p>
          <a:p>
            <a:pPr eaLnBrk="1" hangingPunct="1">
              <a:lnSpc>
                <a:spcPct val="90000"/>
              </a:lnSpc>
              <a:defRPr/>
            </a:pPr>
            <a:r>
              <a:rPr lang="en-US" sz="2800" smtClean="0">
                <a:solidFill>
                  <a:srgbClr val="FFFF00"/>
                </a:solidFill>
              </a:rPr>
              <a:t>Para manager </a:t>
            </a:r>
            <a:r>
              <a:rPr lang="en-US" sz="2800" smtClean="0">
                <a:solidFill>
                  <a:schemeClr val="tx2"/>
                </a:solidFill>
              </a:rPr>
              <a:t>memandang</a:t>
            </a:r>
            <a:r>
              <a:rPr lang="en-US" sz="2800" smtClean="0"/>
              <a:t> rekrutmen sebagai cara memperoleh pekerja untuk menduduki posisi-posisi pemerintah untuk meningkatkan produktivitas dan mengurangi biaya pelamar. Rekrutmen memberi mereka akses untuk mendapatkan pekerja yang potensial.</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9548589-D254-4175-99A6-252C1D8EAB47}" type="slidenum">
              <a:rPr lang="en-US"/>
              <a:pPr/>
              <a:t>115</a:t>
            </a:fld>
            <a:endParaRPr lang="en-US"/>
          </a:p>
        </p:txBody>
      </p:sp>
      <p:sp>
        <p:nvSpPr>
          <p:cNvPr id="29698" name="Rectangle 2"/>
          <p:cNvSpPr>
            <a:spLocks noGrp="1" noChangeArrowheads="1"/>
          </p:cNvSpPr>
          <p:nvPr>
            <p:ph type="title"/>
          </p:nvPr>
        </p:nvSpPr>
        <p:spPr/>
        <p:txBody>
          <a:bodyPr/>
          <a:lstStyle/>
          <a:p>
            <a:pPr algn="ctr" eaLnBrk="1" hangingPunct="1">
              <a:defRPr/>
            </a:pPr>
            <a:r>
              <a:rPr lang="en-US" b="1" smtClean="0">
                <a:solidFill>
                  <a:schemeClr val="hlink"/>
                </a:solidFill>
                <a:latin typeface="Arial Black" pitchFamily="34" charset="0"/>
              </a:rPr>
              <a:t>Rekrutmen</a:t>
            </a:r>
          </a:p>
        </p:txBody>
      </p:sp>
      <p:sp>
        <p:nvSpPr>
          <p:cNvPr id="29699" name="Rectangle 3"/>
          <p:cNvSpPr>
            <a:spLocks noGrp="1" noChangeArrowheads="1"/>
          </p:cNvSpPr>
          <p:nvPr>
            <p:ph type="body" idx="1"/>
          </p:nvPr>
        </p:nvSpPr>
        <p:spPr/>
        <p:txBody>
          <a:bodyPr/>
          <a:lstStyle/>
          <a:p>
            <a:pPr marL="609600" indent="-609600" eaLnBrk="1" hangingPunct="1">
              <a:buFontTx/>
              <a:buNone/>
              <a:defRPr/>
            </a:pPr>
            <a:r>
              <a:rPr lang="en-US" smtClean="0"/>
              <a:t>Rekrutmen dilakukan untuk:</a:t>
            </a:r>
          </a:p>
          <a:p>
            <a:pPr marL="609600" indent="-609600" eaLnBrk="1" hangingPunct="1">
              <a:buFontTx/>
              <a:buAutoNum type="arabicPeriod"/>
              <a:defRPr/>
            </a:pPr>
            <a:r>
              <a:rPr lang="en-US" smtClean="0"/>
              <a:t>Mendapatkan tenaga-tenaga operatif</a:t>
            </a:r>
          </a:p>
          <a:p>
            <a:pPr marL="609600" indent="-609600" eaLnBrk="1" hangingPunct="1">
              <a:buFontTx/>
              <a:buAutoNum type="arabicPeriod"/>
              <a:defRPr/>
            </a:pPr>
            <a:r>
              <a:rPr lang="en-US" smtClean="0"/>
              <a:t>Tenaga eksekutif</a:t>
            </a:r>
          </a:p>
          <a:p>
            <a:pPr marL="609600" indent="-609600" eaLnBrk="1" hangingPunct="1">
              <a:buFontTx/>
              <a:buAutoNum type="arabicPeriod"/>
              <a:defRPr/>
            </a:pPr>
            <a:r>
              <a:rPr lang="en-US" smtClean="0"/>
              <a:t>Tenaga ahli khusus</a:t>
            </a:r>
          </a:p>
          <a:p>
            <a:pPr marL="609600" indent="-609600" eaLnBrk="1" hangingPunct="1">
              <a:buFontTx/>
              <a:buAutoNum type="arabicPeriod"/>
              <a:defRPr/>
            </a:pPr>
            <a:r>
              <a:rPr lang="en-US" smtClean="0"/>
              <a:t>Tenaga dengan pertimbangan politik</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8623087-C28A-4B46-8554-19CF4D750B47}" type="slidenum">
              <a:rPr lang="en-US"/>
              <a:pPr/>
              <a:t>116</a:t>
            </a:fld>
            <a:endParaRPr lang="en-US"/>
          </a:p>
        </p:txBody>
      </p:sp>
      <p:sp>
        <p:nvSpPr>
          <p:cNvPr id="34818" name="Rectangle 2"/>
          <p:cNvSpPr>
            <a:spLocks noGrp="1" noChangeArrowheads="1"/>
          </p:cNvSpPr>
          <p:nvPr>
            <p:ph type="title"/>
          </p:nvPr>
        </p:nvSpPr>
        <p:spPr/>
        <p:txBody>
          <a:bodyPr/>
          <a:lstStyle/>
          <a:p>
            <a:pPr eaLnBrk="1" hangingPunct="1">
              <a:defRPr/>
            </a:pPr>
            <a:r>
              <a:rPr lang="en-US" sz="4000" smtClean="0">
                <a:solidFill>
                  <a:schemeClr val="bg2"/>
                </a:solidFill>
              </a:rPr>
              <a:t>Perbedaan </a:t>
            </a:r>
            <a:r>
              <a:rPr lang="en-US" sz="4000" i="1" smtClean="0">
                <a:solidFill>
                  <a:schemeClr val="bg2"/>
                </a:solidFill>
              </a:rPr>
              <a:t>classified positions</a:t>
            </a:r>
            <a:r>
              <a:rPr lang="en-US" sz="4000" smtClean="0">
                <a:solidFill>
                  <a:schemeClr val="bg2"/>
                </a:solidFill>
              </a:rPr>
              <a:t> dan </a:t>
            </a:r>
            <a:r>
              <a:rPr lang="en-US" sz="4000" i="1" smtClean="0">
                <a:solidFill>
                  <a:schemeClr val="bg2"/>
                </a:solidFill>
              </a:rPr>
              <a:t>except positions</a:t>
            </a:r>
          </a:p>
        </p:txBody>
      </p:sp>
      <p:sp>
        <p:nvSpPr>
          <p:cNvPr id="34819" name="Rectangle 3"/>
          <p:cNvSpPr>
            <a:spLocks noGrp="1" noChangeArrowheads="1"/>
          </p:cNvSpPr>
          <p:nvPr>
            <p:ph type="body" idx="1"/>
          </p:nvPr>
        </p:nvSpPr>
        <p:spPr/>
        <p:txBody>
          <a:bodyPr/>
          <a:lstStyle/>
          <a:p>
            <a:pPr eaLnBrk="1" hangingPunct="1">
              <a:buFontTx/>
              <a:buNone/>
            </a:pPr>
            <a:r>
              <a:rPr lang="en-US" i="1" u="sng" smtClean="0">
                <a:solidFill>
                  <a:srgbClr val="003366"/>
                </a:solidFill>
              </a:rPr>
              <a:t>Classified position</a:t>
            </a:r>
            <a:r>
              <a:rPr lang="en-US" i="1" smtClean="0">
                <a:solidFill>
                  <a:srgbClr val="003366"/>
                </a:solidFill>
              </a:rPr>
              <a:t>:</a:t>
            </a:r>
          </a:p>
          <a:p>
            <a:pPr eaLnBrk="1" hangingPunct="1"/>
            <a:r>
              <a:rPr lang="en-US" smtClean="0">
                <a:solidFill>
                  <a:srgbClr val="003366"/>
                </a:solidFill>
              </a:rPr>
              <a:t>biasanya diisi melalui mekanisme birokrasi.</a:t>
            </a:r>
          </a:p>
          <a:p>
            <a:pPr eaLnBrk="1" hangingPunct="1"/>
            <a:r>
              <a:rPr lang="en-US" smtClean="0">
                <a:solidFill>
                  <a:srgbClr val="003366"/>
                </a:solidFill>
              </a:rPr>
              <a:t>Pemilihan berdasarkan karir/pengalaman kerja. </a:t>
            </a:r>
          </a:p>
          <a:p>
            <a:pPr eaLnBrk="1" hangingPunct="1">
              <a:buFontTx/>
              <a:buNone/>
            </a:pPr>
            <a:endParaRPr lang="en-US" sz="1000" smtClean="0">
              <a:solidFill>
                <a:srgbClr val="003366"/>
              </a:solidFill>
            </a:endParaRPr>
          </a:p>
          <a:p>
            <a:pPr eaLnBrk="1" hangingPunct="1">
              <a:buFontTx/>
              <a:buNone/>
            </a:pPr>
            <a:r>
              <a:rPr lang="en-US" i="1" u="sng" smtClean="0">
                <a:solidFill>
                  <a:srgbClr val="003366"/>
                </a:solidFill>
              </a:rPr>
              <a:t>Except Position</a:t>
            </a:r>
            <a:r>
              <a:rPr lang="en-US" i="1" smtClean="0">
                <a:solidFill>
                  <a:srgbClr val="003366"/>
                </a:solidFill>
              </a:rPr>
              <a:t>:</a:t>
            </a:r>
          </a:p>
          <a:p>
            <a:pPr eaLnBrk="1" hangingPunct="1"/>
            <a:r>
              <a:rPr lang="en-US" smtClean="0">
                <a:solidFill>
                  <a:srgbClr val="003366"/>
                </a:solidFill>
              </a:rPr>
              <a:t>Diisi melalui mekanisme pemilihan politik</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E7331E9-EB1D-4912-80B5-C522B3A812B3}" type="slidenum">
              <a:rPr lang="en-US"/>
              <a:pPr/>
              <a:t>117</a:t>
            </a:fld>
            <a:endParaRPr lang="en-US"/>
          </a:p>
        </p:txBody>
      </p:sp>
      <p:sp>
        <p:nvSpPr>
          <p:cNvPr id="35842" name="Rectangle 2"/>
          <p:cNvSpPr>
            <a:spLocks noGrp="1" noChangeArrowheads="1"/>
          </p:cNvSpPr>
          <p:nvPr>
            <p:ph type="title"/>
          </p:nvPr>
        </p:nvSpPr>
        <p:spPr>
          <a:xfrm>
            <a:off x="457200" y="404813"/>
            <a:ext cx="8229600" cy="863600"/>
          </a:xfrm>
        </p:spPr>
        <p:txBody>
          <a:bodyPr/>
          <a:lstStyle/>
          <a:p>
            <a:pPr eaLnBrk="1" hangingPunct="1">
              <a:defRPr/>
            </a:pPr>
            <a:r>
              <a:rPr lang="en-US" sz="3200" smtClean="0"/>
              <a:t>Keduanya punya perbedaan:</a:t>
            </a:r>
          </a:p>
        </p:txBody>
      </p:sp>
      <p:sp>
        <p:nvSpPr>
          <p:cNvPr id="35843" name="Rectangle 3"/>
          <p:cNvSpPr>
            <a:spLocks noGrp="1" noChangeArrowheads="1"/>
          </p:cNvSpPr>
          <p:nvPr>
            <p:ph type="body" idx="1"/>
          </p:nvPr>
        </p:nvSpPr>
        <p:spPr>
          <a:xfrm>
            <a:off x="457200" y="1196975"/>
            <a:ext cx="8229600" cy="5400675"/>
          </a:xfrm>
        </p:spPr>
        <p:txBody>
          <a:bodyPr/>
          <a:lstStyle/>
          <a:p>
            <a:pPr eaLnBrk="1" hangingPunct="1">
              <a:lnSpc>
                <a:spcPct val="90000"/>
              </a:lnSpc>
              <a:buFontTx/>
              <a:buNone/>
              <a:tabLst>
                <a:tab pos="365125" algn="l"/>
              </a:tabLst>
              <a:defRPr/>
            </a:pPr>
            <a:r>
              <a:rPr lang="en-US" sz="2800" i="1" u="sng" smtClean="0"/>
              <a:t>Except position</a:t>
            </a:r>
            <a:r>
              <a:rPr lang="en-US" sz="2800" i="1" smtClean="0"/>
              <a:t>:</a:t>
            </a:r>
          </a:p>
          <a:p>
            <a:pPr eaLnBrk="1" hangingPunct="1">
              <a:lnSpc>
                <a:spcPct val="90000"/>
              </a:lnSpc>
              <a:tabLst>
                <a:tab pos="365125" algn="l"/>
              </a:tabLst>
              <a:defRPr/>
            </a:pPr>
            <a:r>
              <a:rPr lang="en-US" sz="2800" smtClean="0"/>
              <a:t>Orientasi/kesetiaan keatas-kepada pejabat terpilih yang memilihnya</a:t>
            </a:r>
          </a:p>
          <a:p>
            <a:pPr eaLnBrk="1" hangingPunct="1">
              <a:lnSpc>
                <a:spcPct val="90000"/>
              </a:lnSpc>
              <a:tabLst>
                <a:tab pos="365125" algn="l"/>
              </a:tabLst>
              <a:defRPr/>
            </a:pPr>
            <a:r>
              <a:rPr lang="en-US" sz="2800" smtClean="0"/>
              <a:t>Tidak banyak mengetahui struktur  dan fungsi instansi pemerintahan yang mereka jalankan</a:t>
            </a:r>
          </a:p>
          <a:p>
            <a:pPr eaLnBrk="1" hangingPunct="1">
              <a:lnSpc>
                <a:spcPct val="90000"/>
              </a:lnSpc>
              <a:tabLst>
                <a:tab pos="365125" algn="l"/>
              </a:tabLst>
              <a:defRPr/>
            </a:pPr>
            <a:r>
              <a:rPr lang="en-US" sz="2800" smtClean="0"/>
              <a:t>Kebanyakan orang-orang yang dianggap berhasil dalam usaha-usahanya di sektor swasta</a:t>
            </a:r>
          </a:p>
          <a:p>
            <a:pPr eaLnBrk="1" hangingPunct="1">
              <a:lnSpc>
                <a:spcPct val="90000"/>
              </a:lnSpc>
              <a:tabLst>
                <a:tab pos="365125" algn="l"/>
              </a:tabLst>
              <a:defRPr/>
            </a:pPr>
            <a:r>
              <a:rPr lang="en-US" sz="2800" smtClean="0"/>
              <a:t>Menganggap birokrat karir sebagai orang-orang yang tidak mempunyai daya  tanggap politik. </a:t>
            </a:r>
          </a:p>
          <a:p>
            <a:pPr eaLnBrk="1" hangingPunct="1">
              <a:lnSpc>
                <a:spcPct val="90000"/>
              </a:lnSpc>
              <a:buFontTx/>
              <a:buNone/>
              <a:tabLst>
                <a:tab pos="365125" algn="l"/>
              </a:tabLst>
              <a:defRPr/>
            </a:pPr>
            <a:r>
              <a:rPr lang="en-US" sz="2800" smtClean="0"/>
              <a:t>Birokrat karir:</a:t>
            </a:r>
          </a:p>
          <a:p>
            <a:pPr eaLnBrk="1" hangingPunct="1">
              <a:lnSpc>
                <a:spcPct val="90000"/>
              </a:lnSpc>
              <a:buFontTx/>
              <a:buNone/>
              <a:tabLst>
                <a:tab pos="365125" algn="l"/>
              </a:tabLst>
              <a:defRPr/>
            </a:pPr>
            <a:r>
              <a:rPr lang="en-US" sz="2800" smtClean="0"/>
              <a:t> 	memandang orang-orang yang dipilih secara politik tidak profesional.</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5E333A70-D63A-4DC8-A731-1FACD11E8E5C}" type="slidenum">
              <a:rPr lang="en-US"/>
              <a:pPr/>
              <a:t>118</a:t>
            </a:fld>
            <a:endParaRPr lang="en-US"/>
          </a:p>
        </p:txBody>
      </p:sp>
      <p:sp>
        <p:nvSpPr>
          <p:cNvPr id="27651" name="Rectangle 4"/>
          <p:cNvSpPr>
            <a:spLocks noChangeArrowheads="1"/>
          </p:cNvSpPr>
          <p:nvPr/>
        </p:nvSpPr>
        <p:spPr bwMode="auto">
          <a:xfrm>
            <a:off x="323850" y="260350"/>
            <a:ext cx="8569325" cy="1584325"/>
          </a:xfrm>
          <a:prstGeom prst="rect">
            <a:avLst/>
          </a:prstGeom>
          <a:gradFill rotWithShape="1">
            <a:gsLst>
              <a:gs pos="0">
                <a:srgbClr val="000082"/>
              </a:gs>
              <a:gs pos="30000">
                <a:srgbClr val="66008F"/>
              </a:gs>
              <a:gs pos="64999">
                <a:srgbClr val="BA0066"/>
              </a:gs>
              <a:gs pos="89999">
                <a:srgbClr val="FF0000"/>
              </a:gs>
              <a:gs pos="100000">
                <a:srgbClr val="FF8200"/>
              </a:gs>
            </a:gsLst>
            <a:lin ang="5400000" scaled="1"/>
          </a:gradFill>
          <a:ln w="9525">
            <a:solidFill>
              <a:schemeClr val="tx1"/>
            </a:solidFill>
            <a:miter lim="800000"/>
            <a:headEnd/>
            <a:tailEnd/>
          </a:ln>
        </p:spPr>
        <p:txBody>
          <a:bodyPr wrap="none" anchor="ctr"/>
          <a:lstStyle/>
          <a:p>
            <a:endParaRPr lang="id-ID"/>
          </a:p>
        </p:txBody>
      </p:sp>
      <p:sp>
        <p:nvSpPr>
          <p:cNvPr id="24578" name="Rectangle 2"/>
          <p:cNvSpPr>
            <a:spLocks noGrp="1" noChangeArrowheads="1"/>
          </p:cNvSpPr>
          <p:nvPr>
            <p:ph type="title"/>
          </p:nvPr>
        </p:nvSpPr>
        <p:spPr/>
        <p:txBody>
          <a:bodyPr/>
          <a:lstStyle/>
          <a:p>
            <a:pPr algn="ctr" eaLnBrk="1" hangingPunct="1">
              <a:defRPr/>
            </a:pPr>
            <a:r>
              <a:rPr lang="en-US" sz="3200" smtClean="0">
                <a:latin typeface="Arial Black" pitchFamily="34" charset="0"/>
              </a:rPr>
              <a:t>Pengaruh Eksternal </a:t>
            </a:r>
            <a:br>
              <a:rPr lang="en-US" sz="3200" smtClean="0">
                <a:latin typeface="Arial Black" pitchFamily="34" charset="0"/>
              </a:rPr>
            </a:br>
            <a:r>
              <a:rPr lang="en-US" sz="3200" smtClean="0">
                <a:latin typeface="Arial Black" pitchFamily="34" charset="0"/>
              </a:rPr>
              <a:t>terhadap Rekrutmen</a:t>
            </a:r>
          </a:p>
        </p:txBody>
      </p:sp>
      <p:sp>
        <p:nvSpPr>
          <p:cNvPr id="24579" name="Rectangle 3"/>
          <p:cNvSpPr>
            <a:spLocks noGrp="1" noChangeArrowheads="1"/>
          </p:cNvSpPr>
          <p:nvPr>
            <p:ph type="body" idx="1"/>
          </p:nvPr>
        </p:nvSpPr>
        <p:spPr>
          <a:xfrm>
            <a:off x="457200" y="2133600"/>
            <a:ext cx="8229600" cy="3886200"/>
          </a:xfrm>
        </p:spPr>
        <p:txBody>
          <a:bodyPr/>
          <a:lstStyle/>
          <a:p>
            <a:pPr marL="609600" indent="-609600" eaLnBrk="1" hangingPunct="1">
              <a:buFontTx/>
              <a:buAutoNum type="arabicPeriod"/>
              <a:defRPr/>
            </a:pPr>
            <a:r>
              <a:rPr lang="en-US" smtClean="0"/>
              <a:t>Pengaruh kondisi ekonomi</a:t>
            </a:r>
          </a:p>
          <a:p>
            <a:pPr marL="609600" indent="-609600" eaLnBrk="1" hangingPunct="1">
              <a:buFontTx/>
              <a:buAutoNum type="arabicPeriod"/>
              <a:defRPr/>
            </a:pPr>
            <a:r>
              <a:rPr lang="en-US" smtClean="0"/>
              <a:t>Faktor-faktor politik</a:t>
            </a:r>
          </a:p>
          <a:p>
            <a:pPr marL="609600" indent="-609600" eaLnBrk="1" hangingPunct="1">
              <a:buFontTx/>
              <a:buAutoNum type="arabicPeriod"/>
              <a:defRPr/>
            </a:pPr>
            <a:r>
              <a:rPr lang="en-US" smtClean="0"/>
              <a:t>Peraturan AA dan keputusan pengadilan</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2"/>
          </p:nvPr>
        </p:nvSpPr>
        <p:spPr/>
        <p:txBody>
          <a:bodyPr/>
          <a:lstStyle/>
          <a:p>
            <a:fld id="{B71BB350-4092-42D6-B560-4D6D9771530F}" type="slidenum">
              <a:rPr lang="en-US"/>
              <a:pPr/>
              <a:t>119</a:t>
            </a:fld>
            <a:endParaRPr lang="en-US"/>
          </a:p>
        </p:txBody>
      </p:sp>
      <p:sp>
        <p:nvSpPr>
          <p:cNvPr id="36866" name="Rectangle 2"/>
          <p:cNvSpPr>
            <a:spLocks noGrp="1" noChangeArrowheads="1"/>
          </p:cNvSpPr>
          <p:nvPr>
            <p:ph type="title"/>
          </p:nvPr>
        </p:nvSpPr>
        <p:spPr>
          <a:gradFill rotWithShape="1">
            <a:gsLst>
              <a:gs pos="0">
                <a:srgbClr val="FF8200"/>
              </a:gs>
              <a:gs pos="5001">
                <a:srgbClr val="FF0000"/>
              </a:gs>
              <a:gs pos="17501">
                <a:srgbClr val="BA0066"/>
              </a:gs>
              <a:gs pos="35000">
                <a:srgbClr val="66008F"/>
              </a:gs>
              <a:gs pos="50000">
                <a:srgbClr val="000082"/>
              </a:gs>
              <a:gs pos="65000">
                <a:srgbClr val="66008F"/>
              </a:gs>
              <a:gs pos="82500">
                <a:srgbClr val="BA0066"/>
              </a:gs>
              <a:gs pos="95000">
                <a:srgbClr val="FF0000"/>
              </a:gs>
              <a:gs pos="100000">
                <a:srgbClr val="FF8200"/>
              </a:gs>
            </a:gsLst>
            <a:lin ang="5400000" scaled="1"/>
          </a:gradFill>
        </p:spPr>
        <p:txBody>
          <a:bodyPr/>
          <a:lstStyle/>
          <a:p>
            <a:pPr marL="723900" indent="-723900" eaLnBrk="1" hangingPunct="1">
              <a:defRPr/>
            </a:pPr>
            <a:r>
              <a:rPr lang="en-US" sz="4000" smtClean="0"/>
              <a:t>1.  Pengaruh Kondisi ekonomi terhadap rekrutmen</a:t>
            </a:r>
          </a:p>
        </p:txBody>
      </p:sp>
      <p:graphicFrame>
        <p:nvGraphicFramePr>
          <p:cNvPr id="36942" name="Group 78"/>
          <p:cNvGraphicFramePr>
            <a:graphicFrameLocks noGrp="1"/>
          </p:cNvGraphicFramePr>
          <p:nvPr>
            <p:ph idx="1"/>
          </p:nvPr>
        </p:nvGraphicFramePr>
        <p:xfrm>
          <a:off x="323850" y="1905000"/>
          <a:ext cx="8569325" cy="4332924"/>
        </p:xfrm>
        <a:graphic>
          <a:graphicData uri="http://schemas.openxmlformats.org/drawingml/2006/table">
            <a:tbl>
              <a:tblPr/>
              <a:tblGrid>
                <a:gridCol w="3076575"/>
                <a:gridCol w="2854325"/>
                <a:gridCol w="2638425"/>
              </a:tblGrid>
              <a:tr h="1163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Kategori</a:t>
                      </a:r>
                    </a:p>
                  </a:txBody>
                  <a:tcPr horzOverflow="overflow">
                    <a:lnL cap="flat">
                      <a:noFill/>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Pertumbuhan Ekonomi</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charset="0"/>
                        </a:rPr>
                        <a:t>Resesi Ekonomi</a:t>
                      </a:r>
                    </a:p>
                  </a:txBody>
                  <a:tcP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944563">
                <a:tc>
                  <a:txBody>
                    <a:bodyPr/>
                    <a:lstStyle/>
                    <a:p>
                      <a:pPr marL="9525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0" i="0" u="none" strike="noStrike" cap="none" normalizeH="0" baseline="0" smtClean="0">
                          <a:ln>
                            <a:noFill/>
                          </a:ln>
                          <a:solidFill>
                            <a:srgbClr val="003366"/>
                          </a:solidFill>
                          <a:effectLst>
                            <a:outerShdw blurRad="38100" dist="38100" dir="2700000" algn="tl">
                              <a:srgbClr val="000000"/>
                            </a:outerShdw>
                          </a:effectLst>
                          <a:latin typeface="Tahoma" pitchFamily="34" charset="0"/>
                          <a:cs typeface="Arial" charset="0"/>
                        </a:rPr>
                        <a:t>Pelamar berkualitas</a:t>
                      </a:r>
                    </a:p>
                  </a:txBody>
                  <a:tcPr marL="0" marR="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solidFill>
                  </a:tcPr>
                </a:tc>
                <a:tc>
                  <a:txBody>
                    <a:bodyPr/>
                    <a:lstStyle/>
                    <a:p>
                      <a:pPr marL="17145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Langka</a:t>
                      </a:r>
                    </a:p>
                  </a:txBody>
                  <a:tcPr marL="0" marR="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66"/>
                    </a:solidFill>
                  </a:tcPr>
                </a:tc>
                <a:tc>
                  <a:txBody>
                    <a:bodyPr/>
                    <a:lstStyle/>
                    <a:p>
                      <a:pPr marL="9525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0" i="0" u="none" strike="noStrike" cap="none" normalizeH="0" baseline="0" smtClean="0">
                          <a:ln>
                            <a:noFill/>
                          </a:ln>
                          <a:solidFill>
                            <a:schemeClr val="accent2"/>
                          </a:solidFill>
                          <a:effectLst>
                            <a:outerShdw blurRad="38100" dist="38100" dir="2700000" algn="tl">
                              <a:srgbClr val="000000"/>
                            </a:outerShdw>
                          </a:effectLst>
                          <a:latin typeface="Tahoma" pitchFamily="34" charset="0"/>
                          <a:cs typeface="Arial" charset="0"/>
                        </a:rPr>
                        <a:t>Melimpah</a:t>
                      </a:r>
                    </a:p>
                  </a:txBody>
                  <a:tcPr marL="0" marR="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DDDDDD"/>
                    </a:solidFill>
                  </a:tcPr>
                </a:tc>
              </a:tr>
              <a:tr h="944563">
                <a:tc>
                  <a:txBody>
                    <a:bodyPr/>
                    <a:lstStyle/>
                    <a:p>
                      <a:pPr marL="9525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0" i="0" u="none" strike="noStrike" cap="none" normalizeH="0" baseline="0" smtClean="0">
                          <a:ln>
                            <a:noFill/>
                          </a:ln>
                          <a:solidFill>
                            <a:srgbClr val="003366"/>
                          </a:solidFill>
                          <a:effectLst>
                            <a:outerShdw blurRad="38100" dist="38100" dir="2700000" algn="tl">
                              <a:srgbClr val="000000"/>
                            </a:outerShdw>
                          </a:effectLst>
                          <a:latin typeface="Tahoma" pitchFamily="34" charset="0"/>
                          <a:cs typeface="Arial" charset="0"/>
                        </a:rPr>
                        <a:t>Tuntutan promosi</a:t>
                      </a:r>
                    </a:p>
                  </a:txBody>
                  <a:tcPr marL="0" marR="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solidFill>
                  </a:tcPr>
                </a:tc>
                <a:tc>
                  <a:txBody>
                    <a:bodyPr/>
                    <a:lstStyle/>
                    <a:p>
                      <a:pPr marL="0" marR="0" lvl="0" indent="17145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Tinggi</a:t>
                      </a:r>
                    </a:p>
                  </a:txBody>
                  <a:tcPr marL="0" marR="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66"/>
                    </a:solidFill>
                  </a:tcPr>
                </a:tc>
                <a:tc>
                  <a:txBody>
                    <a:bodyPr/>
                    <a:lstStyle/>
                    <a:p>
                      <a:pPr marL="9525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0" i="0" u="none" strike="noStrike" cap="none" normalizeH="0" baseline="0" smtClean="0">
                          <a:ln>
                            <a:noFill/>
                          </a:ln>
                          <a:solidFill>
                            <a:schemeClr val="accent2"/>
                          </a:solidFill>
                          <a:effectLst>
                            <a:outerShdw blurRad="38100" dist="38100" dir="2700000" algn="tl">
                              <a:srgbClr val="000000"/>
                            </a:outerShdw>
                          </a:effectLst>
                          <a:latin typeface="Tahoma" pitchFamily="34" charset="0"/>
                          <a:cs typeface="Arial" charset="0"/>
                        </a:rPr>
                        <a:t>Rendah</a:t>
                      </a:r>
                    </a:p>
                  </a:txBody>
                  <a:tcPr marL="0" marR="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DDDDDD"/>
                    </a:solidFill>
                  </a:tcPr>
                </a:tc>
              </a:tr>
              <a:tr h="936625">
                <a:tc>
                  <a:txBody>
                    <a:bodyPr/>
                    <a:lstStyle/>
                    <a:p>
                      <a:pPr marL="9525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0" i="0" u="none" strike="noStrike" cap="none" normalizeH="0" baseline="0" smtClean="0">
                          <a:ln>
                            <a:noFill/>
                          </a:ln>
                          <a:solidFill>
                            <a:srgbClr val="003366"/>
                          </a:solidFill>
                          <a:effectLst>
                            <a:outerShdw blurRad="38100" dist="38100" dir="2700000" algn="tl">
                              <a:srgbClr val="000000"/>
                            </a:outerShdw>
                          </a:effectLst>
                          <a:latin typeface="Tahoma" pitchFamily="34" charset="0"/>
                          <a:cs typeface="Arial" charset="0"/>
                        </a:rPr>
                        <a:t>Rekrutmen</a:t>
                      </a:r>
                    </a:p>
                  </a:txBody>
                  <a:tcPr marL="0" marR="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accent1"/>
                    </a:solidFill>
                  </a:tcPr>
                </a:tc>
                <a:tc>
                  <a:txBody>
                    <a:bodyPr/>
                    <a:lstStyle/>
                    <a:p>
                      <a:pPr marL="17145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charset="0"/>
                        </a:rPr>
                        <a:t>Terbuka dan terus menerus</a:t>
                      </a:r>
                    </a:p>
                  </a:txBody>
                  <a:tcPr marL="0" marR="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66"/>
                    </a:solidFill>
                  </a:tcPr>
                </a:tc>
                <a:tc>
                  <a:txBody>
                    <a:bodyPr/>
                    <a:lstStyle/>
                    <a:p>
                      <a:pPr marL="9525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800" b="0" i="0" u="none" strike="noStrike" cap="none" normalizeH="0" baseline="0" smtClean="0">
                          <a:ln>
                            <a:noFill/>
                          </a:ln>
                          <a:solidFill>
                            <a:schemeClr val="accent2"/>
                          </a:solidFill>
                          <a:effectLst>
                            <a:outerShdw blurRad="38100" dist="38100" dir="2700000" algn="tl">
                              <a:srgbClr val="000000"/>
                            </a:outerShdw>
                          </a:effectLst>
                          <a:latin typeface="Tahoma" pitchFamily="34" charset="0"/>
                          <a:cs typeface="Arial" charset="0"/>
                        </a:rPr>
                        <a:t>Hanya untuk pekerjaan terbatas</a:t>
                      </a:r>
                    </a:p>
                  </a:txBody>
                  <a:tcPr marL="0" marR="0" marT="0" marB="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DDDDDD"/>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600" smtClean="0"/>
              <a:t>Pengertian Manajemen Sumber Daya Manusia</a:t>
            </a:r>
            <a:endParaRPr lang="id-ID" sz="3600" smtClean="0"/>
          </a:p>
        </p:txBody>
      </p:sp>
      <p:sp>
        <p:nvSpPr>
          <p:cNvPr id="6147" name="Rectangle 3"/>
          <p:cNvSpPr>
            <a:spLocks noGrp="1" noChangeArrowheads="1"/>
          </p:cNvSpPr>
          <p:nvPr>
            <p:ph type="body" idx="1"/>
          </p:nvPr>
        </p:nvSpPr>
        <p:spPr/>
        <p:txBody>
          <a:bodyPr/>
          <a:lstStyle/>
          <a:p>
            <a:pPr marL="0" indent="0" eaLnBrk="1" hangingPunct="1">
              <a:buFontTx/>
              <a:buNone/>
            </a:pPr>
            <a:r>
              <a:rPr lang="en-US" smtClean="0"/>
              <a:t>Secara Mikro :</a:t>
            </a:r>
          </a:p>
          <a:p>
            <a:pPr marL="0" indent="0" eaLnBrk="1" hangingPunct="1">
              <a:buFontTx/>
              <a:buNone/>
            </a:pPr>
            <a:r>
              <a:rPr lang="en-US" smtClean="0"/>
              <a:t>“Manajemen Sumber Daya Manusia merupakan segolongan masyarakat yang memenuhi kebutuhan hidupnya dengan bekerja pada suatu unit kerja/organisasi tertentu baik pemerintah maupun swasta”</a:t>
            </a:r>
            <a:endParaRPr lang="id-ID" smtClean="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FA477499-AABE-41EB-81F4-D9C28EA0CB31}" type="slidenum">
              <a:rPr lang="en-US"/>
              <a:pPr/>
              <a:t>120</a:t>
            </a:fld>
            <a:endParaRPr lang="en-US"/>
          </a:p>
        </p:txBody>
      </p:sp>
      <p:sp>
        <p:nvSpPr>
          <p:cNvPr id="38917" name="Rectangle 5"/>
          <p:cNvSpPr>
            <a:spLocks noChangeArrowheads="1"/>
          </p:cNvSpPr>
          <p:nvPr/>
        </p:nvSpPr>
        <p:spPr bwMode="auto">
          <a:xfrm>
            <a:off x="468313" y="3716338"/>
            <a:ext cx="7991475" cy="1225550"/>
          </a:xfrm>
          <a:prstGeom prst="rect">
            <a:avLst/>
          </a:prstGeom>
          <a:gradFill rotWithShape="1">
            <a:gsLst>
              <a:gs pos="0">
                <a:schemeClr val="accent1">
                  <a:gamma/>
                  <a:shade val="46275"/>
                  <a:invGamma/>
                </a:schemeClr>
              </a:gs>
              <a:gs pos="50000">
                <a:schemeClr val="accent1"/>
              </a:gs>
              <a:gs pos="100000">
                <a:schemeClr val="accent1">
                  <a:gamma/>
                  <a:shade val="46275"/>
                  <a:invGamma/>
                </a:schemeClr>
              </a:gs>
            </a:gsLst>
            <a:lin ang="5400000" scaled="1"/>
          </a:gradFill>
          <a:ln w="9525">
            <a:solidFill>
              <a:schemeClr val="tx1"/>
            </a:solidFill>
            <a:miter lim="800000"/>
            <a:headEnd/>
            <a:tailEnd/>
          </a:ln>
          <a:effectLst/>
        </p:spPr>
        <p:txBody>
          <a:bodyPr wrap="none" anchor="ctr"/>
          <a:lstStyle/>
          <a:p>
            <a:endParaRPr lang="id-ID"/>
          </a:p>
        </p:txBody>
      </p:sp>
      <p:sp>
        <p:nvSpPr>
          <p:cNvPr id="38916" name="Rectangle 4"/>
          <p:cNvSpPr>
            <a:spLocks noChangeArrowheads="1"/>
          </p:cNvSpPr>
          <p:nvPr/>
        </p:nvSpPr>
        <p:spPr bwMode="auto">
          <a:xfrm>
            <a:off x="250825" y="404813"/>
            <a:ext cx="8281988" cy="1152525"/>
          </a:xfrm>
          <a:prstGeom prst="rect">
            <a:avLst/>
          </a:prstGeom>
          <a:gradFill rotWithShape="1">
            <a:gsLst>
              <a:gs pos="0">
                <a:schemeClr val="accent1">
                  <a:gamma/>
                  <a:shade val="46275"/>
                  <a:invGamma/>
                </a:schemeClr>
              </a:gs>
              <a:gs pos="100000">
                <a:schemeClr val="accent1"/>
              </a:gs>
            </a:gsLst>
            <a:lin ang="5400000" scaled="1"/>
          </a:gradFill>
          <a:ln w="9525">
            <a:solidFill>
              <a:schemeClr val="tx1"/>
            </a:solidFill>
            <a:miter lim="800000"/>
            <a:headEnd/>
            <a:tailEnd/>
          </a:ln>
          <a:effectLst/>
        </p:spPr>
        <p:txBody>
          <a:bodyPr wrap="none" anchor="ctr"/>
          <a:lstStyle/>
          <a:p>
            <a:endParaRPr lang="id-ID"/>
          </a:p>
        </p:txBody>
      </p:sp>
      <p:sp>
        <p:nvSpPr>
          <p:cNvPr id="38914" name="Rectangle 2"/>
          <p:cNvSpPr>
            <a:spLocks noGrp="1" noChangeArrowheads="1"/>
          </p:cNvSpPr>
          <p:nvPr>
            <p:ph type="title"/>
          </p:nvPr>
        </p:nvSpPr>
        <p:spPr>
          <a:xfrm>
            <a:off x="457200" y="292100"/>
            <a:ext cx="8229600" cy="1192213"/>
          </a:xfrm>
        </p:spPr>
        <p:txBody>
          <a:bodyPr/>
          <a:lstStyle/>
          <a:p>
            <a:pPr eaLnBrk="1" hangingPunct="1">
              <a:defRPr/>
            </a:pPr>
            <a:r>
              <a:rPr lang="en-US" sz="3600" smtClean="0">
                <a:solidFill>
                  <a:schemeClr val="hlink"/>
                </a:solidFill>
              </a:rPr>
              <a:t>2.  Pengaruh Faktor Politik</a:t>
            </a:r>
          </a:p>
        </p:txBody>
      </p:sp>
      <p:sp>
        <p:nvSpPr>
          <p:cNvPr id="38915" name="Rectangle 3"/>
          <p:cNvSpPr>
            <a:spLocks noGrp="1" noChangeArrowheads="1"/>
          </p:cNvSpPr>
          <p:nvPr>
            <p:ph type="body" idx="1"/>
          </p:nvPr>
        </p:nvSpPr>
        <p:spPr/>
        <p:txBody>
          <a:bodyPr/>
          <a:lstStyle/>
          <a:p>
            <a:pPr eaLnBrk="1" hangingPunct="1">
              <a:lnSpc>
                <a:spcPct val="90000"/>
              </a:lnSpc>
            </a:pPr>
            <a:r>
              <a:rPr lang="en-US" smtClean="0"/>
              <a:t>Perubahan prioritas program pembangunan akan mempengaruhi permintaan dan penawaran tenaga</a:t>
            </a:r>
          </a:p>
          <a:p>
            <a:pPr eaLnBrk="1" hangingPunct="1">
              <a:lnSpc>
                <a:spcPct val="90000"/>
              </a:lnSpc>
            </a:pPr>
            <a:endParaRPr lang="en-US" smtClean="0"/>
          </a:p>
          <a:p>
            <a:pPr eaLnBrk="1" hangingPunct="1">
              <a:lnSpc>
                <a:spcPct val="90000"/>
              </a:lnSpc>
              <a:buFontTx/>
              <a:buNone/>
            </a:pPr>
            <a:r>
              <a:rPr lang="en-US" smtClean="0"/>
              <a:t>	</a:t>
            </a:r>
            <a:r>
              <a:rPr lang="en-US" sz="3600" smtClean="0">
                <a:solidFill>
                  <a:schemeClr val="hlink"/>
                </a:solidFill>
              </a:rPr>
              <a:t>3</a:t>
            </a:r>
            <a:r>
              <a:rPr lang="en-US" sz="3600" smtClean="0"/>
              <a:t>.  </a:t>
            </a:r>
            <a:r>
              <a:rPr lang="en-US" sz="3600" smtClean="0">
                <a:solidFill>
                  <a:schemeClr val="hlink"/>
                </a:solidFill>
              </a:rPr>
              <a:t>Pengaruh Affrmatif Action dan   Keputusan Pengadilan:</a:t>
            </a:r>
          </a:p>
          <a:p>
            <a:pPr eaLnBrk="1" hangingPunct="1">
              <a:lnSpc>
                <a:spcPct val="90000"/>
              </a:lnSpc>
            </a:pPr>
            <a:r>
              <a:rPr lang="en-US" smtClean="0"/>
              <a:t>Pemerintah harus lebih terbuka dalam mengiklankan lowongan pekerjaan.</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2BC023B-BD0E-4944-A039-AF3738CBB323}" type="slidenum">
              <a:rPr lang="en-US"/>
              <a:pPr/>
              <a:t>121</a:t>
            </a:fld>
            <a:endParaRPr lang="en-US"/>
          </a:p>
        </p:txBody>
      </p:sp>
      <p:sp>
        <p:nvSpPr>
          <p:cNvPr id="30723" name="Oval 4"/>
          <p:cNvSpPr>
            <a:spLocks noChangeArrowheads="1"/>
          </p:cNvSpPr>
          <p:nvPr/>
        </p:nvSpPr>
        <p:spPr bwMode="auto">
          <a:xfrm>
            <a:off x="1403350" y="260350"/>
            <a:ext cx="5832475" cy="1512888"/>
          </a:xfrm>
          <a:prstGeom prst="ellipse">
            <a:avLst/>
          </a:prstGeom>
          <a:gradFill rotWithShape="1">
            <a:gsLst>
              <a:gs pos="0">
                <a:srgbClr val="666666"/>
              </a:gs>
              <a:gs pos="50000">
                <a:srgbClr val="DDDDDD"/>
              </a:gs>
              <a:gs pos="100000">
                <a:srgbClr val="666666"/>
              </a:gs>
            </a:gsLst>
            <a:lin ang="5400000" scaled="1"/>
          </a:gradFill>
          <a:ln w="9525">
            <a:solidFill>
              <a:schemeClr val="tx1"/>
            </a:solidFill>
            <a:round/>
            <a:headEnd/>
            <a:tailEnd/>
          </a:ln>
        </p:spPr>
        <p:txBody>
          <a:bodyPr wrap="none" anchor="ctr"/>
          <a:lstStyle/>
          <a:p>
            <a:endParaRPr lang="id-ID"/>
          </a:p>
        </p:txBody>
      </p:sp>
      <p:sp>
        <p:nvSpPr>
          <p:cNvPr id="39938" name="Rectangle 2"/>
          <p:cNvSpPr>
            <a:spLocks noGrp="1" noChangeArrowheads="1"/>
          </p:cNvSpPr>
          <p:nvPr>
            <p:ph type="title"/>
          </p:nvPr>
        </p:nvSpPr>
        <p:spPr/>
        <p:txBody>
          <a:bodyPr/>
          <a:lstStyle/>
          <a:p>
            <a:pPr algn="ctr" eaLnBrk="1" hangingPunct="1">
              <a:defRPr/>
            </a:pPr>
            <a:r>
              <a:rPr lang="en-US" smtClean="0">
                <a:solidFill>
                  <a:srgbClr val="FF0000"/>
                </a:solidFill>
              </a:rPr>
              <a:t>Teknik Rekrutmen</a:t>
            </a:r>
          </a:p>
        </p:txBody>
      </p:sp>
      <p:sp>
        <p:nvSpPr>
          <p:cNvPr id="39939" name="Rectangle 3"/>
          <p:cNvSpPr>
            <a:spLocks noGrp="1" noChangeArrowheads="1"/>
          </p:cNvSpPr>
          <p:nvPr>
            <p:ph type="body" idx="1"/>
          </p:nvPr>
        </p:nvSpPr>
        <p:spPr>
          <a:xfrm>
            <a:off x="0" y="1905000"/>
            <a:ext cx="9144000" cy="4403725"/>
          </a:xfrm>
        </p:spPr>
        <p:txBody>
          <a:bodyPr/>
          <a:lstStyle/>
          <a:p>
            <a:pPr marL="609600" indent="-609600" eaLnBrk="1" hangingPunct="1">
              <a:lnSpc>
                <a:spcPct val="90000"/>
              </a:lnSpc>
              <a:buFontTx/>
              <a:buNone/>
            </a:pPr>
            <a:r>
              <a:rPr lang="en-US" smtClean="0">
                <a:solidFill>
                  <a:srgbClr val="FF9900"/>
                </a:solidFill>
              </a:rPr>
              <a:t>Teknik yang disentralisasikan:</a:t>
            </a:r>
          </a:p>
          <a:p>
            <a:pPr marL="609600" indent="-609600" eaLnBrk="1" hangingPunct="1">
              <a:lnSpc>
                <a:spcPct val="90000"/>
              </a:lnSpc>
              <a:buFontTx/>
              <a:buAutoNum type="arabicPeriod"/>
            </a:pPr>
            <a:r>
              <a:rPr lang="en-US" sz="2800" smtClean="0"/>
              <a:t>Tipe pekerjaan relatif sama</a:t>
            </a:r>
          </a:p>
          <a:p>
            <a:pPr marL="609600" indent="-609600" eaLnBrk="1" hangingPunct="1">
              <a:lnSpc>
                <a:spcPct val="90000"/>
              </a:lnSpc>
              <a:buFontTx/>
              <a:buAutoNum type="arabicPeriod"/>
            </a:pPr>
            <a:r>
              <a:rPr lang="en-US" sz="2800" smtClean="0"/>
              <a:t>Manager memperkirakan secara periodik kebutuhan pegawai </a:t>
            </a:r>
          </a:p>
          <a:p>
            <a:pPr marL="609600" indent="-609600" eaLnBrk="1" hangingPunct="1">
              <a:lnSpc>
                <a:spcPct val="90000"/>
              </a:lnSpc>
              <a:buFontTx/>
              <a:buNone/>
            </a:pPr>
            <a:endParaRPr lang="en-US" sz="2800" smtClean="0"/>
          </a:p>
          <a:p>
            <a:pPr marL="609600" indent="-609600" eaLnBrk="1" hangingPunct="1">
              <a:lnSpc>
                <a:spcPct val="90000"/>
              </a:lnSpc>
              <a:buFontTx/>
              <a:buNone/>
            </a:pPr>
            <a:r>
              <a:rPr lang="en-US" smtClean="0">
                <a:solidFill>
                  <a:srgbClr val="FF9900"/>
                </a:solidFill>
              </a:rPr>
              <a:t>Teknik yang didesentralisasikan</a:t>
            </a:r>
            <a:r>
              <a:rPr lang="en-US" sz="3600" smtClean="0">
                <a:solidFill>
                  <a:srgbClr val="FF9900"/>
                </a:solidFill>
              </a:rPr>
              <a:t>:</a:t>
            </a:r>
          </a:p>
          <a:p>
            <a:pPr marL="609600" indent="-609600" eaLnBrk="1" hangingPunct="1">
              <a:lnSpc>
                <a:spcPct val="90000"/>
              </a:lnSpc>
              <a:buFontTx/>
              <a:buAutoNum type="arabicPeriod"/>
            </a:pPr>
            <a:r>
              <a:rPr lang="en-US" sz="2800" smtClean="0"/>
              <a:t>Instansi relatif kecil</a:t>
            </a:r>
          </a:p>
          <a:p>
            <a:pPr marL="609600" indent="-609600" eaLnBrk="1" hangingPunct="1">
              <a:lnSpc>
                <a:spcPct val="90000"/>
              </a:lnSpc>
              <a:buFontTx/>
              <a:buAutoNum type="arabicPeriod"/>
            </a:pPr>
            <a:r>
              <a:rPr lang="en-US" sz="2800" smtClean="0"/>
              <a:t>Keutuhan rekrutmen terbatas</a:t>
            </a:r>
          </a:p>
          <a:p>
            <a:pPr marL="609600" indent="-609600" eaLnBrk="1" hangingPunct="1">
              <a:lnSpc>
                <a:spcPct val="90000"/>
              </a:lnSpc>
              <a:buFontTx/>
              <a:buAutoNum type="arabicPeriod"/>
            </a:pPr>
            <a:r>
              <a:rPr lang="en-US" sz="2800" smtClean="0"/>
              <a:t>Mempekerjakan berbagai tipe pekerjaan.</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5F98421-7D7F-4CFD-BE9F-652CB1A60CF7}" type="slidenum">
              <a:rPr lang="en-US"/>
              <a:pPr/>
              <a:t>122</a:t>
            </a:fld>
            <a:endParaRPr lang="en-US"/>
          </a:p>
        </p:txBody>
      </p:sp>
      <p:sp>
        <p:nvSpPr>
          <p:cNvPr id="40962" name="Rectangle 2" descr="Water droplets"/>
          <p:cNvSpPr>
            <a:spLocks noGrp="1" noChangeArrowheads="1"/>
          </p:cNvSpPr>
          <p:nvPr>
            <p:ph type="title"/>
          </p:nvPr>
        </p:nvSpPr>
        <p:spPr>
          <a:xfrm>
            <a:off x="457200" y="260350"/>
            <a:ext cx="8229600" cy="1081088"/>
          </a:xfrm>
          <a:blipFill dpi="0" rotWithShape="1">
            <a:blip r:embed="rId2"/>
            <a:srcRect/>
            <a:tile tx="0" ty="0" sx="100000" sy="100000" flip="none" algn="tl"/>
          </a:blipFill>
        </p:spPr>
        <p:txBody>
          <a:bodyPr/>
          <a:lstStyle/>
          <a:p>
            <a:pPr algn="ctr" eaLnBrk="1" hangingPunct="1"/>
            <a:r>
              <a:rPr lang="en-US" sz="4000" smtClean="0">
                <a:solidFill>
                  <a:schemeClr val="bg1"/>
                </a:solidFill>
                <a:effectLst>
                  <a:outerShdw blurRad="38100" dist="38100" dir="2700000" algn="tl">
                    <a:srgbClr val="C0C0C0"/>
                  </a:outerShdw>
                </a:effectLst>
              </a:rPr>
              <a:t/>
            </a:r>
            <a:br>
              <a:rPr lang="en-US" sz="4000" smtClean="0">
                <a:solidFill>
                  <a:schemeClr val="bg1"/>
                </a:solidFill>
                <a:effectLst>
                  <a:outerShdw blurRad="38100" dist="38100" dir="2700000" algn="tl">
                    <a:srgbClr val="C0C0C0"/>
                  </a:outerShdw>
                </a:effectLst>
              </a:rPr>
            </a:br>
            <a:r>
              <a:rPr lang="en-US" sz="4000" smtClean="0">
                <a:solidFill>
                  <a:schemeClr val="bg1"/>
                </a:solidFill>
                <a:effectLst>
                  <a:outerShdw blurRad="38100" dist="38100" dir="2700000" algn="tl">
                    <a:srgbClr val="C0C0C0"/>
                  </a:outerShdw>
                </a:effectLst>
              </a:rPr>
              <a:t>Informasi Lowongan Pekerjaan:</a:t>
            </a:r>
            <a:br>
              <a:rPr lang="en-US" sz="4000" smtClean="0">
                <a:solidFill>
                  <a:schemeClr val="bg1"/>
                </a:solidFill>
                <a:effectLst>
                  <a:outerShdw blurRad="38100" dist="38100" dir="2700000" algn="tl">
                    <a:srgbClr val="C0C0C0"/>
                  </a:outerShdw>
                </a:effectLst>
              </a:rPr>
            </a:br>
            <a:endParaRPr lang="en-US" sz="4000" smtClean="0">
              <a:solidFill>
                <a:schemeClr val="bg1"/>
              </a:solidFill>
              <a:effectLst>
                <a:outerShdw blurRad="38100" dist="38100" dir="2700000" algn="tl">
                  <a:srgbClr val="C0C0C0"/>
                </a:outerShdw>
              </a:effectLst>
            </a:endParaRPr>
          </a:p>
        </p:txBody>
      </p:sp>
      <p:sp>
        <p:nvSpPr>
          <p:cNvPr id="40963" name="Rectangle 3"/>
          <p:cNvSpPr>
            <a:spLocks noGrp="1" noChangeArrowheads="1"/>
          </p:cNvSpPr>
          <p:nvPr>
            <p:ph type="body" idx="1"/>
          </p:nvPr>
        </p:nvSpPr>
        <p:spPr>
          <a:xfrm>
            <a:off x="457200" y="1557338"/>
            <a:ext cx="8229600" cy="4462462"/>
          </a:xfrm>
        </p:spPr>
        <p:txBody>
          <a:bodyPr/>
          <a:lstStyle/>
          <a:p>
            <a:pPr eaLnBrk="1" hangingPunct="1">
              <a:lnSpc>
                <a:spcPct val="90000"/>
              </a:lnSpc>
              <a:defRPr/>
            </a:pPr>
            <a:r>
              <a:rPr lang="en-US" smtClean="0"/>
              <a:t>Jenis pekerjaan, kualifikasi pekerjaan dan besarnya gaji</a:t>
            </a:r>
          </a:p>
          <a:p>
            <a:pPr eaLnBrk="1" hangingPunct="1">
              <a:lnSpc>
                <a:spcPct val="90000"/>
              </a:lnSpc>
              <a:defRPr/>
            </a:pPr>
            <a:r>
              <a:rPr lang="en-US" smtClean="0"/>
              <a:t>Lokasi tugas</a:t>
            </a:r>
          </a:p>
          <a:p>
            <a:pPr eaLnBrk="1" hangingPunct="1">
              <a:lnSpc>
                <a:spcPct val="90000"/>
              </a:lnSpc>
              <a:defRPr/>
            </a:pPr>
            <a:r>
              <a:rPr lang="en-US" smtClean="0"/>
              <a:t>Gambaran dan kewajiban kerja</a:t>
            </a:r>
          </a:p>
          <a:p>
            <a:pPr eaLnBrk="1" hangingPunct="1">
              <a:lnSpc>
                <a:spcPct val="90000"/>
              </a:lnSpc>
              <a:defRPr/>
            </a:pPr>
            <a:r>
              <a:rPr lang="en-US" smtClean="0"/>
              <a:t>Kualifikasi minimal</a:t>
            </a:r>
          </a:p>
          <a:p>
            <a:pPr eaLnBrk="1" hangingPunct="1">
              <a:lnSpc>
                <a:spcPct val="90000"/>
              </a:lnSpc>
              <a:defRPr/>
            </a:pPr>
            <a:r>
              <a:rPr lang="en-US" smtClean="0"/>
              <a:t>Tanggal mulai kerja</a:t>
            </a:r>
          </a:p>
          <a:p>
            <a:pPr eaLnBrk="1" hangingPunct="1">
              <a:lnSpc>
                <a:spcPct val="90000"/>
              </a:lnSpc>
              <a:defRPr/>
            </a:pPr>
            <a:r>
              <a:rPr lang="en-US" smtClean="0"/>
              <a:t>Prosedur pelamaran</a:t>
            </a:r>
          </a:p>
          <a:p>
            <a:pPr eaLnBrk="1" hangingPunct="1">
              <a:lnSpc>
                <a:spcPct val="90000"/>
              </a:lnSpc>
              <a:defRPr/>
            </a:pPr>
            <a:r>
              <a:rPr lang="en-US" smtClean="0"/>
              <a:t>Tanggal penutupan</a:t>
            </a: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BE1E6943-4751-4891-80C1-4A79B6F1CF77}" type="slidenum">
              <a:rPr lang="en-US"/>
              <a:pPr/>
              <a:t>123</a:t>
            </a:fld>
            <a:endParaRPr lang="en-US"/>
          </a:p>
        </p:txBody>
      </p:sp>
      <p:sp>
        <p:nvSpPr>
          <p:cNvPr id="51202" name="Rectangle 2"/>
          <p:cNvSpPr>
            <a:spLocks noGrp="1" noChangeArrowheads="1"/>
          </p:cNvSpPr>
          <p:nvPr>
            <p:ph type="title"/>
          </p:nvPr>
        </p:nvSpPr>
        <p:spPr/>
        <p:txBody>
          <a:bodyPr/>
          <a:lstStyle/>
          <a:p>
            <a:pPr eaLnBrk="1" hangingPunct="1">
              <a:defRPr/>
            </a:pPr>
            <a:r>
              <a:rPr lang="en-US" sz="4000" smtClean="0"/>
              <a:t>SUMBER-SUMBER REKRUTMEN</a:t>
            </a:r>
          </a:p>
        </p:txBody>
      </p:sp>
      <p:sp>
        <p:nvSpPr>
          <p:cNvPr id="32772" name="Rectangle 4"/>
          <p:cNvSpPr>
            <a:spLocks noChangeArrowheads="1"/>
          </p:cNvSpPr>
          <p:nvPr/>
        </p:nvSpPr>
        <p:spPr bwMode="auto">
          <a:xfrm>
            <a:off x="2555875" y="1628775"/>
            <a:ext cx="3889375" cy="863600"/>
          </a:xfrm>
          <a:prstGeom prst="rect">
            <a:avLst/>
          </a:prstGeom>
          <a:solidFill>
            <a:schemeClr val="accent2"/>
          </a:solidFill>
          <a:ln w="76200">
            <a:solidFill>
              <a:schemeClr val="tx1"/>
            </a:solidFill>
            <a:miter lim="800000"/>
            <a:headEnd/>
            <a:tailEnd/>
          </a:ln>
        </p:spPr>
        <p:txBody>
          <a:bodyPr wrap="none" anchor="ctr"/>
          <a:lstStyle/>
          <a:p>
            <a:r>
              <a:rPr lang="en-US" sz="2800">
                <a:solidFill>
                  <a:srgbClr val="FF9900"/>
                </a:solidFill>
              </a:rPr>
              <a:t>SUMBER REKRUTMEN</a:t>
            </a:r>
          </a:p>
        </p:txBody>
      </p:sp>
      <p:sp>
        <p:nvSpPr>
          <p:cNvPr id="32773" name="Rectangle 5"/>
          <p:cNvSpPr>
            <a:spLocks noChangeArrowheads="1"/>
          </p:cNvSpPr>
          <p:nvPr/>
        </p:nvSpPr>
        <p:spPr bwMode="auto">
          <a:xfrm>
            <a:off x="1042988" y="3716338"/>
            <a:ext cx="2663825" cy="1081087"/>
          </a:xfrm>
          <a:prstGeom prst="rect">
            <a:avLst/>
          </a:prstGeom>
          <a:solidFill>
            <a:srgbClr val="FF9900"/>
          </a:solidFill>
          <a:ln w="76200">
            <a:solidFill>
              <a:schemeClr val="tx1"/>
            </a:solidFill>
            <a:miter lim="800000"/>
            <a:headEnd/>
            <a:tailEnd/>
          </a:ln>
        </p:spPr>
        <p:txBody>
          <a:bodyPr wrap="none" anchor="ctr"/>
          <a:lstStyle/>
          <a:p>
            <a:r>
              <a:rPr lang="en-US" sz="2800"/>
              <a:t>INTERNAL</a:t>
            </a:r>
          </a:p>
        </p:txBody>
      </p:sp>
      <p:sp>
        <p:nvSpPr>
          <p:cNvPr id="32774" name="Rectangle 6"/>
          <p:cNvSpPr>
            <a:spLocks noChangeArrowheads="1"/>
          </p:cNvSpPr>
          <p:nvPr/>
        </p:nvSpPr>
        <p:spPr bwMode="auto">
          <a:xfrm>
            <a:off x="5219700" y="3716338"/>
            <a:ext cx="3024188" cy="1008062"/>
          </a:xfrm>
          <a:prstGeom prst="rect">
            <a:avLst/>
          </a:prstGeom>
          <a:solidFill>
            <a:srgbClr val="FF9900"/>
          </a:solidFill>
          <a:ln w="57150">
            <a:solidFill>
              <a:schemeClr val="tx1"/>
            </a:solidFill>
            <a:miter lim="800000"/>
            <a:headEnd/>
            <a:tailEnd/>
          </a:ln>
        </p:spPr>
        <p:txBody>
          <a:bodyPr wrap="none" anchor="ctr"/>
          <a:lstStyle/>
          <a:p>
            <a:r>
              <a:rPr lang="en-US" sz="2800"/>
              <a:t>EKSTERNAL</a:t>
            </a:r>
          </a:p>
        </p:txBody>
      </p:sp>
      <p:sp>
        <p:nvSpPr>
          <p:cNvPr id="32775" name="Line 7"/>
          <p:cNvSpPr>
            <a:spLocks noChangeShapeType="1"/>
          </p:cNvSpPr>
          <p:nvPr/>
        </p:nvSpPr>
        <p:spPr bwMode="auto">
          <a:xfrm>
            <a:off x="4500563" y="2492375"/>
            <a:ext cx="0" cy="360363"/>
          </a:xfrm>
          <a:prstGeom prst="line">
            <a:avLst/>
          </a:prstGeom>
          <a:noFill/>
          <a:ln w="76200">
            <a:solidFill>
              <a:schemeClr val="tx1"/>
            </a:solidFill>
            <a:round/>
            <a:headEnd/>
            <a:tailEnd/>
          </a:ln>
        </p:spPr>
        <p:txBody>
          <a:bodyPr/>
          <a:lstStyle/>
          <a:p>
            <a:endParaRPr lang="id-ID"/>
          </a:p>
        </p:txBody>
      </p:sp>
      <p:sp>
        <p:nvSpPr>
          <p:cNvPr id="32776" name="Line 8"/>
          <p:cNvSpPr>
            <a:spLocks noChangeShapeType="1"/>
          </p:cNvSpPr>
          <p:nvPr/>
        </p:nvSpPr>
        <p:spPr bwMode="auto">
          <a:xfrm>
            <a:off x="2195513" y="2924175"/>
            <a:ext cx="4608512" cy="0"/>
          </a:xfrm>
          <a:prstGeom prst="line">
            <a:avLst/>
          </a:prstGeom>
          <a:noFill/>
          <a:ln w="76200">
            <a:solidFill>
              <a:schemeClr val="tx1"/>
            </a:solidFill>
            <a:round/>
            <a:headEnd/>
            <a:tailEnd/>
          </a:ln>
        </p:spPr>
        <p:txBody>
          <a:bodyPr/>
          <a:lstStyle/>
          <a:p>
            <a:endParaRPr lang="id-ID"/>
          </a:p>
        </p:txBody>
      </p:sp>
      <p:sp>
        <p:nvSpPr>
          <p:cNvPr id="32777" name="Line 9"/>
          <p:cNvSpPr>
            <a:spLocks noChangeShapeType="1"/>
          </p:cNvSpPr>
          <p:nvPr/>
        </p:nvSpPr>
        <p:spPr bwMode="auto">
          <a:xfrm>
            <a:off x="2195513" y="2924175"/>
            <a:ext cx="0" cy="720725"/>
          </a:xfrm>
          <a:prstGeom prst="line">
            <a:avLst/>
          </a:prstGeom>
          <a:noFill/>
          <a:ln w="76200">
            <a:solidFill>
              <a:schemeClr val="tx1"/>
            </a:solidFill>
            <a:round/>
            <a:headEnd/>
            <a:tailEnd type="triangle" w="med" len="med"/>
          </a:ln>
        </p:spPr>
        <p:txBody>
          <a:bodyPr/>
          <a:lstStyle/>
          <a:p>
            <a:endParaRPr lang="id-ID"/>
          </a:p>
        </p:txBody>
      </p:sp>
      <p:sp>
        <p:nvSpPr>
          <p:cNvPr id="32778" name="Line 10"/>
          <p:cNvSpPr>
            <a:spLocks noChangeShapeType="1"/>
          </p:cNvSpPr>
          <p:nvPr/>
        </p:nvSpPr>
        <p:spPr bwMode="auto">
          <a:xfrm>
            <a:off x="6804025" y="2924175"/>
            <a:ext cx="0" cy="719138"/>
          </a:xfrm>
          <a:prstGeom prst="line">
            <a:avLst/>
          </a:prstGeom>
          <a:noFill/>
          <a:ln w="76200">
            <a:solidFill>
              <a:schemeClr val="tx1"/>
            </a:solidFill>
            <a:round/>
            <a:headEnd/>
            <a:tailEnd type="triangle" w="med" len="med"/>
          </a:ln>
        </p:spPr>
        <p:txBody>
          <a:bodyPr/>
          <a:lstStyle/>
          <a:p>
            <a:endParaRPr lang="id-ID"/>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6"/>
          <p:cNvSpPr>
            <a:spLocks noGrp="1"/>
          </p:cNvSpPr>
          <p:nvPr>
            <p:ph type="sldNum" sz="quarter" idx="12"/>
          </p:nvPr>
        </p:nvSpPr>
        <p:spPr/>
        <p:txBody>
          <a:bodyPr/>
          <a:lstStyle/>
          <a:p>
            <a:fld id="{33A6C13B-9F67-44ED-9EE3-AEC29581D13E}" type="slidenum">
              <a:rPr lang="en-US"/>
              <a:pPr/>
              <a:t>124</a:t>
            </a:fld>
            <a:endParaRPr lang="en-US"/>
          </a:p>
        </p:txBody>
      </p:sp>
      <p:sp>
        <p:nvSpPr>
          <p:cNvPr id="33795" name="Rectangle 7"/>
          <p:cNvSpPr>
            <a:spLocks noChangeArrowheads="1"/>
          </p:cNvSpPr>
          <p:nvPr/>
        </p:nvSpPr>
        <p:spPr bwMode="auto">
          <a:xfrm>
            <a:off x="4716463" y="1557338"/>
            <a:ext cx="3959225" cy="4967287"/>
          </a:xfrm>
          <a:prstGeom prst="rect">
            <a:avLst/>
          </a:prstGeom>
          <a:solidFill>
            <a:schemeClr val="accent2"/>
          </a:solidFill>
          <a:ln w="9525">
            <a:solidFill>
              <a:schemeClr val="tx1"/>
            </a:solidFill>
            <a:miter lim="800000"/>
            <a:headEnd/>
            <a:tailEnd/>
          </a:ln>
        </p:spPr>
        <p:txBody>
          <a:bodyPr wrap="none" anchor="ctr"/>
          <a:lstStyle/>
          <a:p>
            <a:endParaRPr lang="id-ID"/>
          </a:p>
        </p:txBody>
      </p:sp>
      <p:sp>
        <p:nvSpPr>
          <p:cNvPr id="33796" name="Rectangle 6"/>
          <p:cNvSpPr>
            <a:spLocks noChangeArrowheads="1"/>
          </p:cNvSpPr>
          <p:nvPr/>
        </p:nvSpPr>
        <p:spPr bwMode="auto">
          <a:xfrm>
            <a:off x="468313" y="1557338"/>
            <a:ext cx="3816350" cy="4967287"/>
          </a:xfrm>
          <a:prstGeom prst="rect">
            <a:avLst/>
          </a:prstGeom>
          <a:solidFill>
            <a:schemeClr val="folHlink"/>
          </a:solidFill>
          <a:ln w="9525">
            <a:solidFill>
              <a:schemeClr val="tx1"/>
            </a:solidFill>
            <a:miter lim="800000"/>
            <a:headEnd/>
            <a:tailEnd/>
          </a:ln>
        </p:spPr>
        <p:txBody>
          <a:bodyPr wrap="none" anchor="ctr"/>
          <a:lstStyle/>
          <a:p>
            <a:endParaRPr lang="id-ID"/>
          </a:p>
        </p:txBody>
      </p:sp>
      <p:sp>
        <p:nvSpPr>
          <p:cNvPr id="55298" name="Rectangle 2"/>
          <p:cNvSpPr>
            <a:spLocks noGrp="1" noChangeArrowheads="1"/>
          </p:cNvSpPr>
          <p:nvPr>
            <p:ph type="title"/>
          </p:nvPr>
        </p:nvSpPr>
        <p:spPr/>
        <p:txBody>
          <a:bodyPr/>
          <a:lstStyle/>
          <a:p>
            <a:pPr eaLnBrk="1" hangingPunct="1">
              <a:defRPr/>
            </a:pPr>
            <a:r>
              <a:rPr lang="en-US" sz="2800" b="1" smtClean="0"/>
              <a:t>KELEBIHAN DAN KELEMAHAN </a:t>
            </a:r>
            <a:br>
              <a:rPr lang="en-US" sz="2800" b="1" smtClean="0"/>
            </a:br>
            <a:r>
              <a:rPr lang="en-US" sz="2800" b="1" smtClean="0"/>
              <a:t>SUMBER INTERNAL</a:t>
            </a:r>
          </a:p>
        </p:txBody>
      </p:sp>
      <p:sp>
        <p:nvSpPr>
          <p:cNvPr id="55300" name="Rectangle 4"/>
          <p:cNvSpPr>
            <a:spLocks noGrp="1" noChangeArrowheads="1"/>
          </p:cNvSpPr>
          <p:nvPr>
            <p:ph type="body" sz="half" idx="1"/>
          </p:nvPr>
        </p:nvSpPr>
        <p:spPr/>
        <p:txBody>
          <a:bodyPr/>
          <a:lstStyle/>
          <a:p>
            <a:pPr eaLnBrk="1" hangingPunct="1">
              <a:lnSpc>
                <a:spcPct val="90000"/>
              </a:lnSpc>
              <a:buFont typeface="Wingdings" pitchFamily="2" charset="2"/>
              <a:buNone/>
              <a:defRPr/>
            </a:pPr>
            <a:r>
              <a:rPr lang="en-US" sz="2400" smtClean="0">
                <a:solidFill>
                  <a:schemeClr val="bg1"/>
                </a:solidFill>
                <a:effectLst>
                  <a:outerShdw blurRad="38100" dist="38100" dir="2700000" algn="tl">
                    <a:srgbClr val="FFFFFF"/>
                  </a:outerShdw>
                </a:effectLst>
                <a:latin typeface="Arial Narrow" pitchFamily="34" charset="0"/>
              </a:rPr>
              <a:t>Kelebihan:</a:t>
            </a:r>
          </a:p>
          <a:p>
            <a:pPr eaLnBrk="1" hangingPunct="1">
              <a:lnSpc>
                <a:spcPct val="90000"/>
              </a:lnSpc>
              <a:defRPr/>
            </a:pPr>
            <a:r>
              <a:rPr lang="en-US" sz="2400" smtClean="0">
                <a:solidFill>
                  <a:schemeClr val="bg1"/>
                </a:solidFill>
                <a:effectLst>
                  <a:outerShdw blurRad="38100" dist="38100" dir="2700000" algn="tl">
                    <a:srgbClr val="FFFFFF"/>
                  </a:outerShdw>
                </a:effectLst>
                <a:latin typeface="Arial Narrow" pitchFamily="34" charset="0"/>
              </a:rPr>
              <a:t>Motivasi dan kinerja lebih besar</a:t>
            </a:r>
          </a:p>
          <a:p>
            <a:pPr eaLnBrk="1" hangingPunct="1">
              <a:lnSpc>
                <a:spcPct val="90000"/>
              </a:lnSpc>
              <a:defRPr/>
            </a:pPr>
            <a:r>
              <a:rPr lang="en-US" sz="2400" smtClean="0">
                <a:solidFill>
                  <a:schemeClr val="bg1"/>
                </a:solidFill>
                <a:effectLst>
                  <a:outerShdw blurRad="38100" dist="38100" dir="2700000" algn="tl">
                    <a:srgbClr val="FFFFFF"/>
                  </a:outerShdw>
                </a:effectLst>
                <a:latin typeface="Arial Narrow" pitchFamily="34" charset="0"/>
              </a:rPr>
              <a:t>Kesempatan promosi lebih besar</a:t>
            </a:r>
          </a:p>
          <a:p>
            <a:pPr eaLnBrk="1" hangingPunct="1">
              <a:lnSpc>
                <a:spcPct val="90000"/>
              </a:lnSpc>
              <a:defRPr/>
            </a:pPr>
            <a:r>
              <a:rPr lang="en-US" sz="2400" smtClean="0">
                <a:solidFill>
                  <a:schemeClr val="bg1"/>
                </a:solidFill>
                <a:effectLst>
                  <a:outerShdw blurRad="38100" dist="38100" dir="2700000" algn="tl">
                    <a:srgbClr val="FFFFFF"/>
                  </a:outerShdw>
                </a:effectLst>
                <a:latin typeface="Arial Narrow" pitchFamily="34" charset="0"/>
              </a:rPr>
              <a:t>Meningkatkan moral dan loyalitas</a:t>
            </a:r>
          </a:p>
          <a:p>
            <a:pPr eaLnBrk="1" hangingPunct="1">
              <a:lnSpc>
                <a:spcPct val="90000"/>
              </a:lnSpc>
              <a:defRPr/>
            </a:pPr>
            <a:r>
              <a:rPr lang="en-US" sz="2400" smtClean="0">
                <a:solidFill>
                  <a:schemeClr val="bg1"/>
                </a:solidFill>
                <a:effectLst>
                  <a:outerShdw blurRad="38100" dist="38100" dir="2700000" algn="tl">
                    <a:srgbClr val="FFFFFF"/>
                  </a:outerShdw>
                </a:effectLst>
                <a:latin typeface="Arial Narrow" pitchFamily="34" charset="0"/>
              </a:rPr>
              <a:t>Memberi kesempatan untuk menilai kemampuan</a:t>
            </a:r>
          </a:p>
          <a:p>
            <a:pPr eaLnBrk="1" hangingPunct="1">
              <a:lnSpc>
                <a:spcPct val="90000"/>
              </a:lnSpc>
              <a:defRPr/>
            </a:pPr>
            <a:r>
              <a:rPr lang="en-US" sz="2400" smtClean="0">
                <a:solidFill>
                  <a:schemeClr val="bg1"/>
                </a:solidFill>
                <a:effectLst>
                  <a:outerShdw blurRad="38100" dist="38100" dir="2700000" algn="tl">
                    <a:srgbClr val="FFFFFF"/>
                  </a:outerShdw>
                </a:effectLst>
                <a:latin typeface="Arial Narrow" pitchFamily="34" charset="0"/>
              </a:rPr>
              <a:t>Memungkinkan karyawan menyelesaikan pekerjaan dalam waktu yang lebih baik dan singkat</a:t>
            </a:r>
          </a:p>
        </p:txBody>
      </p:sp>
      <p:sp>
        <p:nvSpPr>
          <p:cNvPr id="55301" name="Rectangle 5"/>
          <p:cNvSpPr>
            <a:spLocks noGrp="1" noChangeArrowheads="1"/>
          </p:cNvSpPr>
          <p:nvPr>
            <p:ph type="body" sz="half" idx="2"/>
          </p:nvPr>
        </p:nvSpPr>
        <p:spPr>
          <a:xfrm>
            <a:off x="4648200" y="1600200"/>
            <a:ext cx="4038600" cy="4924425"/>
          </a:xfrm>
        </p:spPr>
        <p:txBody>
          <a:bodyPr/>
          <a:lstStyle/>
          <a:p>
            <a:pPr eaLnBrk="1" hangingPunct="1">
              <a:lnSpc>
                <a:spcPct val="90000"/>
              </a:lnSpc>
              <a:buFont typeface="Wingdings" pitchFamily="2" charset="2"/>
              <a:buNone/>
            </a:pPr>
            <a:r>
              <a:rPr lang="en-US" sz="2400" smtClean="0">
                <a:latin typeface="Arial Narrow" pitchFamily="34" charset="0"/>
              </a:rPr>
              <a:t>Kelemahan:</a:t>
            </a:r>
          </a:p>
          <a:p>
            <a:pPr eaLnBrk="1" hangingPunct="1">
              <a:lnSpc>
                <a:spcPct val="90000"/>
              </a:lnSpc>
              <a:buFont typeface="Wingdings" pitchFamily="2" charset="2"/>
              <a:buBlip>
                <a:blip r:embed="rId2"/>
              </a:buBlip>
            </a:pPr>
            <a:r>
              <a:rPr lang="en-US" sz="2400" smtClean="0">
                <a:latin typeface="Arial Narrow" pitchFamily="34" charset="0"/>
              </a:rPr>
              <a:t>Menciptakan pola pikir dan gagasan sempit</a:t>
            </a:r>
          </a:p>
          <a:p>
            <a:pPr eaLnBrk="1" hangingPunct="1">
              <a:lnSpc>
                <a:spcPct val="90000"/>
              </a:lnSpc>
              <a:buFont typeface="Wingdings" pitchFamily="2" charset="2"/>
              <a:buBlip>
                <a:blip r:embed="rId2"/>
              </a:buBlip>
            </a:pPr>
            <a:r>
              <a:rPr lang="en-US" sz="2400" smtClean="0">
                <a:latin typeface="Arial Narrow" pitchFamily="34" charset="0"/>
              </a:rPr>
              <a:t>Menimbulkan perselisihan politis dan tekanan untuk bersaing</a:t>
            </a:r>
          </a:p>
          <a:p>
            <a:pPr eaLnBrk="1" hangingPunct="1">
              <a:lnSpc>
                <a:spcPct val="90000"/>
              </a:lnSpc>
              <a:buFont typeface="Wingdings" pitchFamily="2" charset="2"/>
              <a:buBlip>
                <a:blip r:embed="rId2"/>
              </a:buBlip>
            </a:pPr>
            <a:r>
              <a:rPr lang="en-US" sz="2400" smtClean="0">
                <a:latin typeface="Arial Narrow" pitchFamily="34" charset="0"/>
              </a:rPr>
              <a:t>Membutuhkan program pengembangan yang lebih baik</a:t>
            </a:r>
          </a:p>
          <a:p>
            <a:pPr eaLnBrk="1" hangingPunct="1">
              <a:lnSpc>
                <a:spcPct val="90000"/>
              </a:lnSpc>
            </a:pPr>
            <a:endParaRPr lang="en-US" sz="2400" smtClean="0">
              <a:latin typeface="Arial Narrow" pitchFamily="34" charset="0"/>
            </a:endParaRP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6"/>
          <p:cNvSpPr>
            <a:spLocks noGrp="1"/>
          </p:cNvSpPr>
          <p:nvPr>
            <p:ph type="sldNum" sz="quarter" idx="12"/>
          </p:nvPr>
        </p:nvSpPr>
        <p:spPr/>
        <p:txBody>
          <a:bodyPr/>
          <a:lstStyle/>
          <a:p>
            <a:fld id="{DAF34D8A-3942-494C-BEB6-8F6B65D9AFE3}" type="slidenum">
              <a:rPr lang="en-US"/>
              <a:pPr/>
              <a:t>125</a:t>
            </a:fld>
            <a:endParaRPr lang="en-US"/>
          </a:p>
        </p:txBody>
      </p:sp>
      <p:sp>
        <p:nvSpPr>
          <p:cNvPr id="34819" name="Rectangle 2"/>
          <p:cNvSpPr>
            <a:spLocks noChangeArrowheads="1"/>
          </p:cNvSpPr>
          <p:nvPr/>
        </p:nvSpPr>
        <p:spPr bwMode="auto">
          <a:xfrm>
            <a:off x="4716463" y="1557338"/>
            <a:ext cx="3959225" cy="4967287"/>
          </a:xfrm>
          <a:prstGeom prst="rect">
            <a:avLst/>
          </a:prstGeom>
          <a:solidFill>
            <a:schemeClr val="accent2"/>
          </a:solidFill>
          <a:ln w="9525">
            <a:solidFill>
              <a:schemeClr val="tx1"/>
            </a:solidFill>
            <a:miter lim="800000"/>
            <a:headEnd/>
            <a:tailEnd/>
          </a:ln>
        </p:spPr>
        <p:txBody>
          <a:bodyPr wrap="none" anchor="ctr"/>
          <a:lstStyle/>
          <a:p>
            <a:endParaRPr lang="id-ID"/>
          </a:p>
        </p:txBody>
      </p:sp>
      <p:sp>
        <p:nvSpPr>
          <p:cNvPr id="34820" name="Rectangle 3"/>
          <p:cNvSpPr>
            <a:spLocks noChangeArrowheads="1"/>
          </p:cNvSpPr>
          <p:nvPr/>
        </p:nvSpPr>
        <p:spPr bwMode="auto">
          <a:xfrm>
            <a:off x="468313" y="1557338"/>
            <a:ext cx="3816350" cy="4967287"/>
          </a:xfrm>
          <a:prstGeom prst="rect">
            <a:avLst/>
          </a:prstGeom>
          <a:solidFill>
            <a:schemeClr val="folHlink"/>
          </a:solidFill>
          <a:ln w="9525">
            <a:solidFill>
              <a:schemeClr val="tx1"/>
            </a:solidFill>
            <a:miter lim="800000"/>
            <a:headEnd/>
            <a:tailEnd/>
          </a:ln>
        </p:spPr>
        <p:txBody>
          <a:bodyPr wrap="none" anchor="ctr"/>
          <a:lstStyle/>
          <a:p>
            <a:endParaRPr lang="id-ID"/>
          </a:p>
        </p:txBody>
      </p:sp>
      <p:sp>
        <p:nvSpPr>
          <p:cNvPr id="58372" name="Rectangle 4"/>
          <p:cNvSpPr>
            <a:spLocks noGrp="1" noChangeArrowheads="1"/>
          </p:cNvSpPr>
          <p:nvPr>
            <p:ph type="title"/>
          </p:nvPr>
        </p:nvSpPr>
        <p:spPr/>
        <p:txBody>
          <a:bodyPr/>
          <a:lstStyle/>
          <a:p>
            <a:pPr eaLnBrk="1" hangingPunct="1">
              <a:defRPr/>
            </a:pPr>
            <a:r>
              <a:rPr lang="en-US" sz="2800" b="1" smtClean="0"/>
              <a:t>KELEBIHAN DAN KELEMAHAN </a:t>
            </a:r>
            <a:br>
              <a:rPr lang="en-US" sz="2800" b="1" smtClean="0"/>
            </a:br>
            <a:r>
              <a:rPr lang="en-US" sz="2800" b="1" smtClean="0"/>
              <a:t>SUMBER EKSTERNAL</a:t>
            </a:r>
          </a:p>
        </p:txBody>
      </p:sp>
      <p:sp>
        <p:nvSpPr>
          <p:cNvPr id="58373" name="Rectangle 5"/>
          <p:cNvSpPr>
            <a:spLocks noGrp="1" noChangeArrowheads="1"/>
          </p:cNvSpPr>
          <p:nvPr>
            <p:ph type="body" sz="half" idx="1"/>
          </p:nvPr>
        </p:nvSpPr>
        <p:spPr/>
        <p:txBody>
          <a:bodyPr/>
          <a:lstStyle/>
          <a:p>
            <a:pPr eaLnBrk="1" hangingPunct="1">
              <a:lnSpc>
                <a:spcPct val="90000"/>
              </a:lnSpc>
              <a:buFont typeface="Wingdings" pitchFamily="2" charset="2"/>
              <a:buNone/>
              <a:defRPr/>
            </a:pPr>
            <a:r>
              <a:rPr lang="en-US" smtClean="0">
                <a:solidFill>
                  <a:schemeClr val="bg1"/>
                </a:solidFill>
                <a:effectLst>
                  <a:outerShdw blurRad="38100" dist="38100" dir="2700000" algn="tl">
                    <a:srgbClr val="FFFFFF"/>
                  </a:outerShdw>
                </a:effectLst>
                <a:latin typeface="Arial Narrow" pitchFamily="34" charset="0"/>
              </a:rPr>
              <a:t>Kelebihan:</a:t>
            </a:r>
          </a:p>
          <a:p>
            <a:pPr eaLnBrk="1" hangingPunct="1">
              <a:lnSpc>
                <a:spcPct val="90000"/>
              </a:lnSpc>
              <a:defRPr/>
            </a:pPr>
            <a:r>
              <a:rPr lang="en-US" smtClean="0">
                <a:solidFill>
                  <a:schemeClr val="bg1"/>
                </a:solidFill>
                <a:effectLst>
                  <a:outerShdw blurRad="38100" dist="38100" dir="2700000" algn="tl">
                    <a:srgbClr val="FFFFFF"/>
                  </a:outerShdw>
                </a:effectLst>
                <a:latin typeface="Arial Narrow" pitchFamily="34" charset="0"/>
              </a:rPr>
              <a:t>Memberikan ide dan pandangan baru</a:t>
            </a:r>
          </a:p>
          <a:p>
            <a:pPr eaLnBrk="1" hangingPunct="1">
              <a:lnSpc>
                <a:spcPct val="90000"/>
              </a:lnSpc>
              <a:defRPr/>
            </a:pPr>
            <a:r>
              <a:rPr lang="en-US" smtClean="0">
                <a:solidFill>
                  <a:schemeClr val="bg1"/>
                </a:solidFill>
                <a:effectLst>
                  <a:outerShdw blurRad="38100" dist="38100" dir="2700000" algn="tl">
                    <a:srgbClr val="FFFFFF"/>
                  </a:outerShdw>
                </a:effectLst>
                <a:latin typeface="Arial Narrow" pitchFamily="34" charset="0"/>
              </a:rPr>
              <a:t>Memungkinkan karyawan untuk melakukan perubahan tanpa kepentingan</a:t>
            </a:r>
          </a:p>
          <a:p>
            <a:pPr eaLnBrk="1" hangingPunct="1">
              <a:lnSpc>
                <a:spcPct val="90000"/>
              </a:lnSpc>
              <a:defRPr/>
            </a:pPr>
            <a:r>
              <a:rPr lang="en-US" smtClean="0">
                <a:solidFill>
                  <a:schemeClr val="bg1"/>
                </a:solidFill>
                <a:effectLst>
                  <a:outerShdw blurRad="38100" dist="38100" dir="2700000" algn="tl">
                    <a:srgbClr val="FFFFFF"/>
                  </a:outerShdw>
                </a:effectLst>
                <a:latin typeface="Arial Narrow" pitchFamily="34" charset="0"/>
              </a:rPr>
              <a:t>Tidak banyak mengubah hirarki organisasional yanag ada sekarang</a:t>
            </a:r>
          </a:p>
        </p:txBody>
      </p:sp>
      <p:sp>
        <p:nvSpPr>
          <p:cNvPr id="58374" name="Rectangle 6"/>
          <p:cNvSpPr>
            <a:spLocks noGrp="1" noChangeArrowheads="1"/>
          </p:cNvSpPr>
          <p:nvPr>
            <p:ph type="body" sz="half" idx="2"/>
          </p:nvPr>
        </p:nvSpPr>
        <p:spPr>
          <a:xfrm>
            <a:off x="4648200" y="1600200"/>
            <a:ext cx="4038600" cy="4924425"/>
          </a:xfrm>
        </p:spPr>
        <p:txBody>
          <a:bodyPr/>
          <a:lstStyle/>
          <a:p>
            <a:pPr eaLnBrk="1" hangingPunct="1">
              <a:lnSpc>
                <a:spcPct val="90000"/>
              </a:lnSpc>
              <a:buFont typeface="Wingdings" pitchFamily="2" charset="2"/>
              <a:buNone/>
              <a:defRPr/>
            </a:pPr>
            <a:r>
              <a:rPr lang="en-US" sz="2400" smtClean="0">
                <a:solidFill>
                  <a:schemeClr val="bg1"/>
                </a:solidFill>
                <a:effectLst>
                  <a:outerShdw blurRad="38100" dist="38100" dir="2700000" algn="tl">
                    <a:srgbClr val="FFFFFF"/>
                  </a:outerShdw>
                </a:effectLst>
                <a:latin typeface="Arial Narrow" pitchFamily="34" charset="0"/>
              </a:rPr>
              <a:t>Kelemahan:</a:t>
            </a:r>
          </a:p>
          <a:p>
            <a:pPr eaLnBrk="1" hangingPunct="1">
              <a:lnSpc>
                <a:spcPct val="90000"/>
              </a:lnSpc>
              <a:buFont typeface="Wingdings" pitchFamily="2" charset="2"/>
              <a:buBlip>
                <a:blip r:embed="rId2"/>
              </a:buBlip>
              <a:defRPr/>
            </a:pPr>
            <a:r>
              <a:rPr lang="en-US" sz="2400" smtClean="0">
                <a:latin typeface="Arial Narrow" pitchFamily="34" charset="0"/>
              </a:rPr>
              <a:t>Waktu yang hilang karena adanya penyesuaian-penyesuaian</a:t>
            </a:r>
          </a:p>
          <a:p>
            <a:pPr eaLnBrk="1" hangingPunct="1">
              <a:lnSpc>
                <a:spcPct val="90000"/>
              </a:lnSpc>
              <a:buFont typeface="Wingdings" pitchFamily="2" charset="2"/>
              <a:buBlip>
                <a:blip r:embed="rId2"/>
              </a:buBlip>
              <a:defRPr/>
            </a:pPr>
            <a:r>
              <a:rPr lang="en-US" sz="2400" smtClean="0">
                <a:latin typeface="Arial Narrow" pitchFamily="34" charset="0"/>
              </a:rPr>
              <a:t>Menghancurkan insentif karyawan yang ada untuk berjuang meraih promosi</a:t>
            </a:r>
          </a:p>
          <a:p>
            <a:pPr eaLnBrk="1" hangingPunct="1">
              <a:lnSpc>
                <a:spcPct val="90000"/>
              </a:lnSpc>
              <a:buFont typeface="Wingdings" pitchFamily="2" charset="2"/>
              <a:buBlip>
                <a:blip r:embed="rId2"/>
              </a:buBlip>
              <a:defRPr/>
            </a:pPr>
            <a:r>
              <a:rPr lang="en-US" sz="2400" smtClean="0">
                <a:latin typeface="Arial Narrow" pitchFamily="34" charset="0"/>
              </a:rPr>
              <a:t>Tidak tersedia informasi mengenai kemampuan individu untuk menyesuaikan diri dengan organisasi yang baru</a:t>
            </a: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775798-70D0-4DA6-BE2A-B0D93910981C}" type="slidenum">
              <a:rPr lang="en-US"/>
              <a:pPr/>
              <a:t>126</a:t>
            </a:fld>
            <a:endParaRPr lang="en-US"/>
          </a:p>
        </p:txBody>
      </p:sp>
      <p:sp>
        <p:nvSpPr>
          <p:cNvPr id="59394" name="Rectangle 2"/>
          <p:cNvSpPr>
            <a:spLocks noGrp="1" noChangeArrowheads="1"/>
          </p:cNvSpPr>
          <p:nvPr>
            <p:ph type="title"/>
          </p:nvPr>
        </p:nvSpPr>
        <p:spPr/>
        <p:txBody>
          <a:bodyPr/>
          <a:lstStyle/>
          <a:p>
            <a:pPr eaLnBrk="1" hangingPunct="1">
              <a:defRPr/>
            </a:pPr>
            <a:r>
              <a:rPr lang="en-US" smtClean="0"/>
              <a:t>SALURAN REKRUTMEN</a:t>
            </a:r>
          </a:p>
        </p:txBody>
      </p:sp>
      <p:sp>
        <p:nvSpPr>
          <p:cNvPr id="59395" name="Rectangle 3"/>
          <p:cNvSpPr>
            <a:spLocks noGrp="1" noChangeArrowheads="1"/>
          </p:cNvSpPr>
          <p:nvPr>
            <p:ph type="body" idx="1"/>
          </p:nvPr>
        </p:nvSpPr>
        <p:spPr/>
        <p:txBody>
          <a:bodyPr/>
          <a:lstStyle/>
          <a:p>
            <a:pPr eaLnBrk="1" hangingPunct="1">
              <a:lnSpc>
                <a:spcPct val="90000"/>
              </a:lnSpc>
            </a:pPr>
            <a:r>
              <a:rPr lang="en-US" sz="2400" i="1" smtClean="0"/>
              <a:t>Job Posting</a:t>
            </a:r>
          </a:p>
          <a:p>
            <a:pPr eaLnBrk="1" hangingPunct="1">
              <a:lnSpc>
                <a:spcPct val="90000"/>
              </a:lnSpc>
            </a:pPr>
            <a:r>
              <a:rPr lang="en-US" sz="2400" smtClean="0"/>
              <a:t>Persediaan keahlian (</a:t>
            </a:r>
            <a:r>
              <a:rPr lang="en-US" sz="2400" i="1" smtClean="0"/>
              <a:t>skills inventory</a:t>
            </a:r>
            <a:r>
              <a:rPr lang="en-US" sz="2400" smtClean="0"/>
              <a:t>)</a:t>
            </a:r>
          </a:p>
          <a:p>
            <a:pPr eaLnBrk="1" hangingPunct="1">
              <a:lnSpc>
                <a:spcPct val="90000"/>
              </a:lnSpc>
            </a:pPr>
            <a:r>
              <a:rPr lang="en-US" sz="2400" smtClean="0"/>
              <a:t>Rekomendasi karyawan (</a:t>
            </a:r>
            <a:r>
              <a:rPr lang="en-US" sz="2400" i="1" smtClean="0"/>
              <a:t>referrals</a:t>
            </a:r>
            <a:r>
              <a:rPr lang="en-US" sz="2400" smtClean="0"/>
              <a:t>)</a:t>
            </a:r>
          </a:p>
          <a:p>
            <a:pPr eaLnBrk="1" hangingPunct="1">
              <a:lnSpc>
                <a:spcPct val="90000"/>
              </a:lnSpc>
            </a:pPr>
            <a:r>
              <a:rPr lang="en-US" sz="2400" i="1" smtClean="0"/>
              <a:t>Walks-in</a:t>
            </a:r>
          </a:p>
          <a:p>
            <a:pPr eaLnBrk="1" hangingPunct="1">
              <a:lnSpc>
                <a:spcPct val="90000"/>
              </a:lnSpc>
            </a:pPr>
            <a:r>
              <a:rPr lang="en-US" sz="2400" i="1" smtClean="0"/>
              <a:t>Writes-in</a:t>
            </a:r>
          </a:p>
          <a:p>
            <a:pPr eaLnBrk="1" hangingPunct="1">
              <a:lnSpc>
                <a:spcPct val="90000"/>
              </a:lnSpc>
            </a:pPr>
            <a:r>
              <a:rPr lang="en-US" sz="2400" smtClean="0"/>
              <a:t>Rekrutmen dari perguruan tinggi</a:t>
            </a:r>
          </a:p>
          <a:p>
            <a:pPr eaLnBrk="1" hangingPunct="1">
              <a:lnSpc>
                <a:spcPct val="90000"/>
              </a:lnSpc>
            </a:pPr>
            <a:r>
              <a:rPr lang="en-US" sz="2400" smtClean="0"/>
              <a:t>Lembaga pendidikan</a:t>
            </a:r>
          </a:p>
          <a:p>
            <a:pPr eaLnBrk="1" hangingPunct="1">
              <a:lnSpc>
                <a:spcPct val="90000"/>
              </a:lnSpc>
            </a:pPr>
            <a:r>
              <a:rPr lang="en-US" sz="2400" i="1" smtClean="0"/>
              <a:t>Open house</a:t>
            </a:r>
          </a:p>
          <a:p>
            <a:pPr eaLnBrk="1" hangingPunct="1">
              <a:lnSpc>
                <a:spcPct val="90000"/>
              </a:lnSpc>
            </a:pPr>
            <a:r>
              <a:rPr lang="en-US" sz="2400" smtClean="0"/>
              <a:t>Iklan</a:t>
            </a:r>
          </a:p>
          <a:p>
            <a:pPr eaLnBrk="1" hangingPunct="1">
              <a:lnSpc>
                <a:spcPct val="90000"/>
              </a:lnSpc>
            </a:pPr>
            <a:r>
              <a:rPr lang="en-US" sz="2400" smtClean="0"/>
              <a:t>Agen penempatan tenaga kerja</a:t>
            </a:r>
          </a:p>
          <a:p>
            <a:pPr eaLnBrk="1" hangingPunct="1">
              <a:lnSpc>
                <a:spcPct val="90000"/>
              </a:lnSpc>
            </a:pPr>
            <a:r>
              <a:rPr lang="en-US" sz="2400" smtClean="0"/>
              <a:t>Perusahaan konsultan managemen</a:t>
            </a:r>
          </a:p>
          <a:p>
            <a:pPr eaLnBrk="1" hangingPunct="1">
              <a:lnSpc>
                <a:spcPct val="90000"/>
              </a:lnSpc>
            </a:pPr>
            <a:endParaRPr lang="en-US" sz="2400" smtClean="0"/>
          </a:p>
          <a:p>
            <a:pPr eaLnBrk="1" hangingPunct="1">
              <a:lnSpc>
                <a:spcPct val="90000"/>
              </a:lnSpc>
            </a:pPr>
            <a:endParaRPr lang="en-US" sz="2400" smtClean="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D7A03C86-0848-4956-9D84-9217E8BE3FA0}" type="slidenum">
              <a:rPr lang="en-US"/>
              <a:pPr/>
              <a:t>127</a:t>
            </a:fld>
            <a:endParaRPr lang="en-US"/>
          </a:p>
        </p:txBody>
      </p:sp>
      <p:sp>
        <p:nvSpPr>
          <p:cNvPr id="30722" name="Rectangle 2"/>
          <p:cNvSpPr>
            <a:spLocks noGrp="1" noChangeArrowheads="1"/>
          </p:cNvSpPr>
          <p:nvPr>
            <p:ph type="title" idx="4294967295"/>
          </p:nvPr>
        </p:nvSpPr>
        <p:spPr>
          <a:xfrm>
            <a:off x="1428728" y="-24"/>
            <a:ext cx="6143668" cy="1384300"/>
          </a:xfrm>
        </p:spPr>
        <p:txBody>
          <a:bodyPr/>
          <a:lstStyle/>
          <a:p>
            <a:pPr algn="ctr" eaLnBrk="1" hangingPunct="1"/>
            <a:r>
              <a:rPr lang="en-US" sz="3200" b="1" dirty="0" smtClean="0">
                <a:latin typeface="Tempus Sans ITC" pitchFamily="82" charset="0"/>
              </a:rPr>
              <a:t> </a:t>
            </a:r>
            <a:r>
              <a:rPr lang="id-ID" sz="3200" dirty="0" smtClean="0">
                <a:latin typeface="Berlin Sans FB Demi" pitchFamily="34" charset="0"/>
              </a:rPr>
              <a:t>SELEKSI karyawan</a:t>
            </a:r>
            <a:r>
              <a:rPr lang="en-US" sz="2000" b="1" dirty="0" smtClean="0"/>
              <a:t/>
            </a:r>
            <a:br>
              <a:rPr lang="en-US" sz="2000" b="1" dirty="0" smtClean="0"/>
            </a:br>
            <a:endParaRPr lang="en-US" sz="2000" b="1" dirty="0" smtClean="0"/>
          </a:p>
        </p:txBody>
      </p:sp>
      <p:pic>
        <p:nvPicPr>
          <p:cNvPr id="5124" name="Picture 11" descr="j0233018"/>
          <p:cNvPicPr>
            <a:picLocks noGrp="1" noChangeAspect="1" noChangeArrowheads="1"/>
          </p:cNvPicPr>
          <p:nvPr>
            <p:ph/>
          </p:nvPr>
        </p:nvPicPr>
        <p:blipFill>
          <a:blip r:embed="rId2"/>
          <a:srcRect/>
          <a:stretch>
            <a:fillRect/>
          </a:stretch>
        </p:blipFill>
        <p:spPr>
          <a:xfrm>
            <a:off x="1835150" y="1557339"/>
            <a:ext cx="5689600" cy="2657480"/>
          </a:xfrm>
        </p:spPr>
      </p:pic>
      <p:sp>
        <p:nvSpPr>
          <p:cNvPr id="30732" name="Rectangle 12"/>
          <p:cNvSpPr>
            <a:spLocks noChangeArrowheads="1"/>
          </p:cNvSpPr>
          <p:nvPr/>
        </p:nvSpPr>
        <p:spPr bwMode="auto">
          <a:xfrm>
            <a:off x="1979613" y="4214818"/>
            <a:ext cx="5400675" cy="2246769"/>
          </a:xfrm>
          <a:prstGeom prst="rect">
            <a:avLst/>
          </a:prstGeom>
          <a:gradFill rotWithShape="1">
            <a:gsLst>
              <a:gs pos="0">
                <a:schemeClr val="folHlink"/>
              </a:gs>
              <a:gs pos="100000">
                <a:srgbClr val="000082"/>
              </a:gs>
            </a:gsLst>
            <a:lin ang="5400000" scaled="1"/>
          </a:gradFill>
          <a:ln w="9525">
            <a:noFill/>
            <a:miter lim="800000"/>
            <a:headEnd/>
            <a:tailEnd/>
          </a:ln>
          <a:effectLst/>
        </p:spPr>
        <p:txBody>
          <a:bodyPr wrap="square">
            <a:spAutoFit/>
          </a:bodyPr>
          <a:lstStyle/>
          <a:p>
            <a:r>
              <a:rPr lang="id-ID" sz="3200" b="1" dirty="0" smtClean="0"/>
              <a:t>H Adriwilza,SE, </a:t>
            </a:r>
            <a:r>
              <a:rPr lang="id-ID" sz="3200" b="1" dirty="0" smtClean="0"/>
              <a:t>MPd,MSi</a:t>
            </a:r>
            <a:r>
              <a:rPr lang="id-ID" sz="3600" b="1" dirty="0" smtClean="0"/>
              <a:t/>
            </a:r>
            <a:br>
              <a:rPr lang="id-ID" sz="3600" b="1" dirty="0" smtClean="0"/>
            </a:br>
            <a:r>
              <a:rPr lang="id-ID" sz="3600" b="1" dirty="0" smtClean="0"/>
              <a:t>Dan </a:t>
            </a:r>
            <a:br>
              <a:rPr lang="id-ID" sz="3600" b="1" dirty="0" smtClean="0"/>
            </a:br>
            <a:r>
              <a:rPr lang="id-ID" sz="3600" b="1" dirty="0" smtClean="0"/>
              <a:t>  Nur Hamzah</a:t>
            </a:r>
            <a:r>
              <a:rPr lang="en-US" sz="3600" b="1" dirty="0" smtClean="0"/>
              <a:t>, S.E, M.M</a:t>
            </a:r>
            <a:endParaRPr lang="id-ID" sz="3600" b="1" dirty="0" smtClean="0"/>
          </a:p>
          <a:p>
            <a:endParaRPr lang="en-US" sz="3600" b="1" dirty="0">
              <a:solidFill>
                <a:schemeClr val="tx2"/>
              </a:solidFill>
              <a:effectLst>
                <a:outerShdw blurRad="38100" dist="38100" dir="2700000" algn="tl">
                  <a:srgbClr val="000000"/>
                </a:outerShdw>
              </a:effectLst>
              <a:latin typeface="Tempus Sans ITC" pitchFamily="82" charset="0"/>
            </a:endParaRPr>
          </a:p>
        </p:txBody>
      </p:sp>
      <p:sp>
        <p:nvSpPr>
          <p:cNvPr id="6" name="AutoShape 2"/>
          <p:cNvSpPr>
            <a:spLocks noChangeArrowheads="1"/>
          </p:cNvSpPr>
          <p:nvPr/>
        </p:nvSpPr>
        <p:spPr bwMode="auto">
          <a:xfrm>
            <a:off x="71438" y="4929198"/>
            <a:ext cx="1714480" cy="1643051"/>
          </a:xfrm>
          <a:prstGeom prst="roundRect">
            <a:avLst>
              <a:gd name="adj" fmla="val 16667"/>
            </a:avLst>
          </a:prstGeom>
          <a:gradFill rotWithShape="0">
            <a:gsLst>
              <a:gs pos="0">
                <a:srgbClr val="4F81BD"/>
              </a:gs>
              <a:gs pos="100000">
                <a:srgbClr val="243F60"/>
              </a:gs>
            </a:gsLst>
            <a:lin ang="2700000" scaled="1"/>
          </a:gradFill>
          <a:ln w="12700">
            <a:solidFill>
              <a:srgbClr val="F2F2F2"/>
            </a:solidFill>
            <a:round/>
            <a:headEnd/>
            <a:tailEnd/>
          </a:ln>
          <a:effectLst>
            <a:outerShdw sy="50000" kx="-2453608" rotWithShape="0">
              <a:srgbClr val="B8CCE4">
                <a:alpha val="50000"/>
              </a:srgbClr>
            </a:outerShdw>
          </a:effectLst>
        </p:spPr>
        <p:txBody>
          <a:bodyPr/>
          <a:lstStyle/>
          <a:p>
            <a:pPr algn="ctr">
              <a:defRPr/>
            </a:pPr>
            <a:r>
              <a:rPr lang="en-US" sz="4000" b="1" dirty="0">
                <a:solidFill>
                  <a:srgbClr val="FF0000"/>
                </a:solidFill>
                <a:latin typeface="Bernard MT Condensed" pitchFamily="18" charset="0"/>
                <a:cs typeface="Arial" pitchFamily="34" charset="0"/>
              </a:rPr>
              <a:t>Q &amp; E</a:t>
            </a:r>
          </a:p>
          <a:p>
            <a:pPr>
              <a:defRPr/>
            </a:pPr>
            <a:endParaRPr lang="en-US" sz="600" b="1" dirty="0">
              <a:latin typeface="Lucida Handwriting" pitchFamily="66" charset="0"/>
              <a:cs typeface="Arial" pitchFamily="34" charset="0"/>
            </a:endParaRPr>
          </a:p>
          <a:p>
            <a:pPr algn="ctr">
              <a:defRPr/>
            </a:pPr>
            <a:endParaRPr lang="en-US" sz="600" dirty="0">
              <a:latin typeface="Lucida Handwriting" pitchFamily="66" charset="0"/>
              <a:cs typeface="Arial" pitchFamily="34" charset="0"/>
            </a:endParaRPr>
          </a:p>
          <a:p>
            <a:pPr algn="ctr">
              <a:defRPr/>
            </a:pPr>
            <a:r>
              <a:rPr lang="en-US" sz="1100" b="1" dirty="0">
                <a:latin typeface="Lucida Handwriting" pitchFamily="66" charset="0"/>
                <a:cs typeface="Arial" pitchFamily="34" charset="0"/>
              </a:rPr>
              <a:t>Quality &amp; entrepreneurship</a:t>
            </a:r>
          </a:p>
          <a:p>
            <a:pPr>
              <a:defRPr/>
            </a:pPr>
            <a:endParaRPr lang="id-ID" dirty="0">
              <a:latin typeface="Arial" pitchFamily="34" charset="0"/>
              <a:cs typeface="Arial" pitchFamily="34" charset="0"/>
            </a:endParaRPr>
          </a:p>
        </p:txBody>
      </p:sp>
      <p:pic>
        <p:nvPicPr>
          <p:cNvPr id="9" name="Picture 4" descr="LOGO TWH"/>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572396" y="5376887"/>
            <a:ext cx="1495425" cy="1481137"/>
          </a:xfrm>
          <a:prstGeom prst="rect">
            <a:avLst/>
          </a:prstGeom>
          <a:noFill/>
          <a:ln w="9525">
            <a:noFill/>
            <a:miter lim="800000"/>
            <a:headEnd/>
            <a:tailEnd/>
          </a:ln>
        </p:spPr>
      </p:pic>
      <p:pic>
        <p:nvPicPr>
          <p:cNvPr id="10" name="Picture 3" descr="STIE BARU"/>
          <p:cNvPicPr>
            <a:picLocks noChangeAspect="1" noChangeArrowheads="1"/>
          </p:cNvPicPr>
          <p:nvPr/>
        </p:nvPicPr>
        <p:blipFill>
          <a:blip r:embed="rId4"/>
          <a:srcRect r="-2243" b="-3806"/>
          <a:stretch>
            <a:fillRect/>
          </a:stretch>
        </p:blipFill>
        <p:spPr bwMode="auto">
          <a:xfrm>
            <a:off x="7429520" y="114288"/>
            <a:ext cx="1440953"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rgbClr val="FFC000"/>
                </a:solidFill>
              </a:rPr>
              <a:t>SASARAN BELAJAR</a:t>
            </a:r>
            <a:endParaRPr lang="id-ID" dirty="0">
              <a:solidFill>
                <a:srgbClr val="FFC000"/>
              </a:solidFill>
            </a:endParaRPr>
          </a:p>
        </p:txBody>
      </p:sp>
      <p:sp>
        <p:nvSpPr>
          <p:cNvPr id="3" name="Content Placeholder 2"/>
          <p:cNvSpPr>
            <a:spLocks noGrp="1"/>
          </p:cNvSpPr>
          <p:nvPr>
            <p:ph idx="1"/>
          </p:nvPr>
        </p:nvSpPr>
        <p:spPr/>
        <p:txBody>
          <a:bodyPr/>
          <a:lstStyle/>
          <a:p>
            <a:pPr>
              <a:defRPr/>
            </a:pPr>
            <a:r>
              <a:rPr lang="id-ID" sz="2000" dirty="0" smtClean="0"/>
              <a:t>Memahami , </a:t>
            </a:r>
            <a:r>
              <a:rPr lang="en-US" sz="2000" dirty="0" smtClean="0"/>
              <a:t> </a:t>
            </a:r>
            <a:r>
              <a:rPr lang="en-US" sz="2000" dirty="0" err="1" smtClean="0"/>
              <a:t>Defenisi</a:t>
            </a:r>
            <a:r>
              <a:rPr lang="en-US" sz="2000" dirty="0" smtClean="0"/>
              <a:t> </a:t>
            </a:r>
            <a:r>
              <a:rPr lang="en-US" sz="2000" dirty="0" err="1" smtClean="0"/>
              <a:t>Seleksi</a:t>
            </a:r>
            <a:r>
              <a:rPr lang="en-US" sz="2000" dirty="0" smtClean="0"/>
              <a:t> </a:t>
            </a:r>
            <a:r>
              <a:rPr lang="id-ID" sz="2000" dirty="0" smtClean="0"/>
              <a:t>SDM</a:t>
            </a:r>
          </a:p>
          <a:p>
            <a:pPr>
              <a:defRPr/>
            </a:pPr>
            <a:r>
              <a:rPr lang="id-ID" sz="2000" dirty="0" smtClean="0"/>
              <a:t>Memahami </a:t>
            </a:r>
            <a:r>
              <a:rPr lang="en-US" sz="2000" dirty="0" smtClean="0"/>
              <a:t> </a:t>
            </a:r>
            <a:r>
              <a:rPr lang="en-US" sz="2000" dirty="0" err="1" smtClean="0"/>
              <a:t>Dasar-dasar</a:t>
            </a:r>
            <a:r>
              <a:rPr lang="en-US" sz="2000" dirty="0" smtClean="0"/>
              <a:t> &amp; </a:t>
            </a:r>
            <a:r>
              <a:rPr lang="en-US" sz="2000" dirty="0" err="1" smtClean="0"/>
              <a:t>tujuan</a:t>
            </a:r>
            <a:r>
              <a:rPr lang="en-US" sz="2000" dirty="0" smtClean="0"/>
              <a:t>  </a:t>
            </a:r>
            <a:r>
              <a:rPr lang="en-US" sz="2000" dirty="0" err="1" smtClean="0"/>
              <a:t>Seleksi</a:t>
            </a:r>
            <a:r>
              <a:rPr lang="en-US" sz="2000" dirty="0" smtClean="0"/>
              <a:t> </a:t>
            </a:r>
            <a:r>
              <a:rPr lang="id-ID" sz="2000" dirty="0" smtClean="0"/>
              <a:t>SDM</a:t>
            </a:r>
          </a:p>
          <a:p>
            <a:pPr>
              <a:defRPr/>
            </a:pPr>
            <a:r>
              <a:rPr lang="id-ID" sz="2000" dirty="0" smtClean="0"/>
              <a:t>Memahami </a:t>
            </a:r>
            <a:r>
              <a:rPr lang="en-US" sz="2000" dirty="0" smtClean="0"/>
              <a:t> Cara- </a:t>
            </a:r>
            <a:r>
              <a:rPr lang="en-US" sz="2000" dirty="0" err="1" smtClean="0"/>
              <a:t>cara</a:t>
            </a:r>
            <a:r>
              <a:rPr lang="en-US" sz="2000" dirty="0" smtClean="0"/>
              <a:t> &amp; </a:t>
            </a:r>
            <a:r>
              <a:rPr lang="en-US" sz="2000" dirty="0" err="1" smtClean="0"/>
              <a:t>Kualifikasi</a:t>
            </a:r>
            <a:r>
              <a:rPr lang="en-US" sz="2000" dirty="0" smtClean="0"/>
              <a:t> </a:t>
            </a:r>
            <a:r>
              <a:rPr lang="en-US" sz="2000" dirty="0" err="1" smtClean="0"/>
              <a:t>Seleksi</a:t>
            </a:r>
            <a:r>
              <a:rPr lang="en-US" sz="2000" dirty="0" smtClean="0"/>
              <a:t> SDM</a:t>
            </a:r>
            <a:endParaRPr lang="id-ID" sz="2000" dirty="0" smtClean="0"/>
          </a:p>
          <a:p>
            <a:pPr>
              <a:defRPr/>
            </a:pPr>
            <a:r>
              <a:rPr lang="id-ID" sz="2000" dirty="0" smtClean="0"/>
              <a:t>Memahami </a:t>
            </a:r>
            <a:r>
              <a:rPr lang="en-US" sz="2000" dirty="0" smtClean="0"/>
              <a:t> </a:t>
            </a:r>
            <a:r>
              <a:rPr lang="en-US" sz="2000" dirty="0" err="1" smtClean="0"/>
              <a:t>Sistem</a:t>
            </a:r>
            <a:r>
              <a:rPr lang="en-US" sz="2000" dirty="0" smtClean="0"/>
              <a:t>, </a:t>
            </a:r>
            <a:r>
              <a:rPr lang="en-US" sz="2000" dirty="0" err="1" smtClean="0"/>
              <a:t>Prosedur</a:t>
            </a:r>
            <a:r>
              <a:rPr lang="en-US" sz="2000" dirty="0" smtClean="0"/>
              <a:t> </a:t>
            </a:r>
            <a:r>
              <a:rPr lang="en-US" sz="2000" dirty="0" err="1" smtClean="0"/>
              <a:t>serta</a:t>
            </a:r>
            <a:r>
              <a:rPr lang="en-US" sz="2000" dirty="0" smtClean="0"/>
              <a:t> </a:t>
            </a:r>
            <a:r>
              <a:rPr lang="en-US" sz="2000" dirty="0" err="1" smtClean="0"/>
              <a:t>Lngkah</a:t>
            </a:r>
            <a:r>
              <a:rPr lang="en-US" sz="2000" dirty="0" smtClean="0"/>
              <a:t>- </a:t>
            </a:r>
            <a:r>
              <a:rPr lang="en-US" sz="2000" dirty="0" err="1" smtClean="0"/>
              <a:t>langkah</a:t>
            </a:r>
            <a:r>
              <a:rPr lang="en-US" sz="2000" dirty="0" smtClean="0"/>
              <a:t> </a:t>
            </a:r>
            <a:r>
              <a:rPr lang="en-US" sz="2000" dirty="0" err="1" smtClean="0"/>
              <a:t>Seleksi</a:t>
            </a:r>
            <a:r>
              <a:rPr lang="en-US" sz="2000" dirty="0" smtClean="0"/>
              <a:t> S</a:t>
            </a:r>
            <a:r>
              <a:rPr lang="id-ID" sz="2000" dirty="0" smtClean="0"/>
              <a:t>DM</a:t>
            </a:r>
            <a:endParaRPr lang="id-ID"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p:nvPr>
        </p:nvSpPr>
        <p:spPr/>
        <p:txBody>
          <a:bodyPr/>
          <a:lstStyle/>
          <a:p>
            <a:pPr algn="ctr" eaLnBrk="1" hangingPunct="1"/>
            <a:r>
              <a:rPr lang="en-US" smtClean="0"/>
              <a:t>Prolog</a:t>
            </a:r>
          </a:p>
        </p:txBody>
      </p:sp>
      <p:sp>
        <p:nvSpPr>
          <p:cNvPr id="8195" name="Content Placeholder 5"/>
          <p:cNvSpPr>
            <a:spLocks noGrp="1"/>
          </p:cNvSpPr>
          <p:nvPr>
            <p:ph idx="1"/>
          </p:nvPr>
        </p:nvSpPr>
        <p:spPr/>
        <p:txBody>
          <a:bodyPr/>
          <a:lstStyle/>
          <a:p>
            <a:pPr eaLnBrk="1" hangingPunct="1"/>
            <a:r>
              <a:rPr lang="en-US" sz="2600" smtClean="0">
                <a:latin typeface="Bell MT" pitchFamily="18" charset="0"/>
              </a:rPr>
              <a:t>Karyawan adalah kekayaan atau aset utama dari setiap perusahaan. </a:t>
            </a:r>
          </a:p>
          <a:p>
            <a:pPr eaLnBrk="1" hangingPunct="1"/>
            <a:r>
              <a:rPr lang="en-US" sz="2600" smtClean="0">
                <a:latin typeface="Bell MT" pitchFamily="18" charset="0"/>
              </a:rPr>
              <a:t>Peran karyawan sangat menentukan berhasil tidaknya perusahaan mencapai tujuannya.</a:t>
            </a:r>
          </a:p>
          <a:p>
            <a:pPr eaLnBrk="1" hangingPunct="1"/>
            <a:r>
              <a:rPr lang="en-US" sz="2600" smtClean="0">
                <a:latin typeface="Bell MT" pitchFamily="18" charset="0"/>
              </a:rPr>
              <a:t>Perusahaan harus selalu berusaha untuk memperoleh dan menempatkan karyawan yang </a:t>
            </a:r>
            <a:r>
              <a:rPr lang="en-US" sz="2600" i="1" smtClean="0">
                <a:latin typeface="Bell MT" pitchFamily="18" charset="0"/>
              </a:rPr>
              <a:t>qualified</a:t>
            </a:r>
            <a:r>
              <a:rPr lang="en-US" sz="2600" smtClean="0">
                <a:latin typeface="Bell MT" pitchFamily="18" charset="0"/>
              </a:rPr>
              <a:t> pada setiap jabatan dan pekerjaan supaya pelaksanaannya lebih berdaya guna serta berhasil guna.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228600"/>
            <a:ext cx="7553325" cy="915988"/>
          </a:xfrm>
        </p:spPr>
        <p:txBody>
          <a:bodyPr/>
          <a:lstStyle/>
          <a:p>
            <a:pPr eaLnBrk="1" hangingPunct="1"/>
            <a:r>
              <a:rPr lang="en-US" sz="3200" smtClean="0"/>
              <a:t>Pengertian Manajemen Sumber Daya Manusia menurut Beberapa Ahli</a:t>
            </a:r>
            <a:endParaRPr lang="id-ID" sz="3200" smtClean="0"/>
          </a:p>
        </p:txBody>
      </p:sp>
      <p:sp>
        <p:nvSpPr>
          <p:cNvPr id="7171" name="Rectangle 3"/>
          <p:cNvSpPr>
            <a:spLocks noGrp="1" noChangeArrowheads="1"/>
          </p:cNvSpPr>
          <p:nvPr>
            <p:ph type="body" idx="1"/>
          </p:nvPr>
        </p:nvSpPr>
        <p:spPr>
          <a:xfrm>
            <a:off x="0" y="1295400"/>
            <a:ext cx="7696200" cy="5562600"/>
          </a:xfrm>
        </p:spPr>
        <p:txBody>
          <a:bodyPr/>
          <a:lstStyle/>
          <a:p>
            <a:pPr eaLnBrk="1" hangingPunct="1">
              <a:buFontTx/>
              <a:buChar char="•"/>
              <a:tabLst>
                <a:tab pos="4237038" algn="l"/>
              </a:tabLst>
            </a:pPr>
            <a:r>
              <a:rPr lang="en-US" sz="2800" b="1" dirty="0" smtClean="0"/>
              <a:t>Edwin B. </a:t>
            </a:r>
            <a:r>
              <a:rPr lang="en-US" sz="2800" b="1" dirty="0" err="1" smtClean="0"/>
              <a:t>Flippo</a:t>
            </a:r>
            <a:r>
              <a:rPr lang="en-US" sz="2800" b="1" dirty="0" smtClean="0"/>
              <a:t>	</a:t>
            </a:r>
            <a:endParaRPr lang="en-US" sz="2800" b="1" i="1" dirty="0" smtClean="0"/>
          </a:p>
          <a:p>
            <a:pPr eaLnBrk="1" hangingPunct="1">
              <a:buFontTx/>
              <a:buNone/>
              <a:tabLst>
                <a:tab pos="4237038" algn="l"/>
              </a:tabLst>
            </a:pPr>
            <a:r>
              <a:rPr lang="en-US" sz="2800" b="1" dirty="0" smtClean="0">
                <a:cs typeface="Arial" charset="0"/>
              </a:rPr>
              <a:t>→ </a:t>
            </a:r>
            <a:r>
              <a:rPr lang="en-US" sz="2800" b="1" dirty="0" err="1" smtClean="0">
                <a:cs typeface="Arial" charset="0"/>
              </a:rPr>
              <a:t>Manajemen</a:t>
            </a:r>
            <a:r>
              <a:rPr lang="en-US" sz="2800" b="1" dirty="0" smtClean="0">
                <a:cs typeface="Arial" charset="0"/>
              </a:rPr>
              <a:t> </a:t>
            </a:r>
            <a:r>
              <a:rPr lang="en-US" sz="2800" b="1" dirty="0" err="1" smtClean="0">
                <a:cs typeface="Arial" charset="0"/>
              </a:rPr>
              <a:t>Sumber</a:t>
            </a:r>
            <a:r>
              <a:rPr lang="en-US" sz="2800" b="1" dirty="0" smtClean="0">
                <a:cs typeface="Arial" charset="0"/>
              </a:rPr>
              <a:t> </a:t>
            </a:r>
            <a:r>
              <a:rPr lang="en-US" sz="2800" b="1" dirty="0" err="1" smtClean="0">
                <a:cs typeface="Arial" charset="0"/>
              </a:rPr>
              <a:t>Daya</a:t>
            </a:r>
            <a:r>
              <a:rPr lang="en-US" sz="2800" b="1" dirty="0" smtClean="0">
                <a:cs typeface="Arial" charset="0"/>
              </a:rPr>
              <a:t> </a:t>
            </a:r>
            <a:r>
              <a:rPr lang="en-US" sz="2800" b="1" dirty="0" err="1" smtClean="0">
                <a:cs typeface="Arial" charset="0"/>
              </a:rPr>
              <a:t>Manusia</a:t>
            </a:r>
            <a:r>
              <a:rPr lang="en-US" sz="2800" b="1" dirty="0" smtClean="0">
                <a:cs typeface="Arial" charset="0"/>
              </a:rPr>
              <a:t> </a:t>
            </a:r>
            <a:r>
              <a:rPr lang="en-US" sz="2800" b="1" dirty="0" err="1" smtClean="0">
                <a:cs typeface="Arial" charset="0"/>
              </a:rPr>
              <a:t>merupakan</a:t>
            </a:r>
            <a:r>
              <a:rPr lang="en-US" sz="2800" b="1" dirty="0" smtClean="0">
                <a:cs typeface="Arial" charset="0"/>
              </a:rPr>
              <a:t> </a:t>
            </a:r>
            <a:r>
              <a:rPr lang="en-US" sz="2800" b="1" dirty="0" err="1" smtClean="0">
                <a:cs typeface="Arial" charset="0"/>
              </a:rPr>
              <a:t>perencanaan</a:t>
            </a:r>
            <a:r>
              <a:rPr lang="en-US" sz="2800" b="1" dirty="0" smtClean="0">
                <a:cs typeface="Arial" charset="0"/>
              </a:rPr>
              <a:t>, </a:t>
            </a:r>
            <a:r>
              <a:rPr lang="en-US" sz="2800" b="1" dirty="0" err="1" smtClean="0">
                <a:cs typeface="Arial" charset="0"/>
              </a:rPr>
              <a:t>pengorganisasian</a:t>
            </a:r>
            <a:r>
              <a:rPr lang="en-US" sz="2800" b="1" dirty="0" smtClean="0">
                <a:cs typeface="Arial" charset="0"/>
              </a:rPr>
              <a:t>, </a:t>
            </a:r>
            <a:r>
              <a:rPr lang="en-US" sz="2800" b="1" dirty="0" err="1" smtClean="0">
                <a:cs typeface="Arial" charset="0"/>
              </a:rPr>
              <a:t>pengarahan</a:t>
            </a:r>
            <a:r>
              <a:rPr lang="en-US" sz="2800" b="1" dirty="0" smtClean="0">
                <a:cs typeface="Arial" charset="0"/>
              </a:rPr>
              <a:t>, </a:t>
            </a:r>
            <a:r>
              <a:rPr lang="en-US" sz="2800" b="1" dirty="0" err="1" smtClean="0">
                <a:cs typeface="Arial" charset="0"/>
              </a:rPr>
              <a:t>dan</a:t>
            </a:r>
            <a:r>
              <a:rPr lang="en-US" sz="2800" b="1" dirty="0" smtClean="0">
                <a:cs typeface="Arial" charset="0"/>
              </a:rPr>
              <a:t> </a:t>
            </a:r>
            <a:r>
              <a:rPr lang="en-US" sz="2800" b="1" dirty="0" err="1" smtClean="0">
                <a:cs typeface="Arial" charset="0"/>
              </a:rPr>
              <a:t>pengawasan</a:t>
            </a:r>
            <a:r>
              <a:rPr lang="en-US" sz="2800" b="1" dirty="0" smtClean="0">
                <a:cs typeface="Arial" charset="0"/>
              </a:rPr>
              <a:t> </a:t>
            </a:r>
            <a:r>
              <a:rPr lang="en-US" sz="2800" b="1" dirty="0" err="1" smtClean="0">
                <a:cs typeface="Arial" charset="0"/>
              </a:rPr>
              <a:t>dari</a:t>
            </a:r>
            <a:r>
              <a:rPr lang="en-US" sz="2800" b="1" dirty="0" smtClean="0">
                <a:cs typeface="Arial" charset="0"/>
              </a:rPr>
              <a:t> </a:t>
            </a:r>
            <a:r>
              <a:rPr lang="en-US" sz="2800" b="1" dirty="0" err="1" smtClean="0">
                <a:cs typeface="Arial" charset="0"/>
              </a:rPr>
              <a:t>pada</a:t>
            </a:r>
            <a:r>
              <a:rPr lang="en-US" sz="2800" b="1" dirty="0" smtClean="0">
                <a:cs typeface="Arial" charset="0"/>
              </a:rPr>
              <a:t> </a:t>
            </a:r>
            <a:r>
              <a:rPr lang="en-US" sz="2800" b="1" dirty="0" err="1" smtClean="0">
                <a:cs typeface="Arial" charset="0"/>
              </a:rPr>
              <a:t>pengadaan</a:t>
            </a:r>
            <a:r>
              <a:rPr lang="en-US" sz="2800" b="1" dirty="0" smtClean="0">
                <a:cs typeface="Arial" charset="0"/>
              </a:rPr>
              <a:t>, </a:t>
            </a:r>
            <a:r>
              <a:rPr lang="en-US" sz="2800" b="1" dirty="0" err="1" smtClean="0">
                <a:cs typeface="Arial" charset="0"/>
              </a:rPr>
              <a:t>pengembangan</a:t>
            </a:r>
            <a:r>
              <a:rPr lang="en-US" sz="2800" b="1" dirty="0" smtClean="0">
                <a:cs typeface="Arial" charset="0"/>
              </a:rPr>
              <a:t>, </a:t>
            </a:r>
            <a:r>
              <a:rPr lang="en-US" sz="2800" b="1" dirty="0" err="1" smtClean="0">
                <a:cs typeface="Arial" charset="0"/>
              </a:rPr>
              <a:t>pemberian</a:t>
            </a:r>
            <a:r>
              <a:rPr lang="en-US" sz="2800" b="1" dirty="0" smtClean="0">
                <a:cs typeface="Arial" charset="0"/>
              </a:rPr>
              <a:t> </a:t>
            </a:r>
            <a:r>
              <a:rPr lang="en-US" sz="2800" b="1" dirty="0" err="1" smtClean="0">
                <a:cs typeface="Arial" charset="0"/>
              </a:rPr>
              <a:t>balas</a:t>
            </a:r>
            <a:r>
              <a:rPr lang="en-US" sz="2800" b="1" dirty="0" smtClean="0">
                <a:cs typeface="Arial" charset="0"/>
              </a:rPr>
              <a:t> </a:t>
            </a:r>
            <a:r>
              <a:rPr lang="en-US" sz="2800" b="1" dirty="0" err="1" smtClean="0">
                <a:cs typeface="Arial" charset="0"/>
              </a:rPr>
              <a:t>jasa</a:t>
            </a:r>
            <a:r>
              <a:rPr lang="en-US" sz="2800" b="1" dirty="0" smtClean="0">
                <a:cs typeface="Arial" charset="0"/>
              </a:rPr>
              <a:t>, </a:t>
            </a:r>
            <a:r>
              <a:rPr lang="en-US" sz="2800" b="1" dirty="0" err="1" smtClean="0">
                <a:cs typeface="Arial" charset="0"/>
              </a:rPr>
              <a:t>pengintegrasian</a:t>
            </a:r>
            <a:r>
              <a:rPr lang="en-US" sz="2800" b="1" dirty="0" smtClean="0">
                <a:cs typeface="Arial" charset="0"/>
              </a:rPr>
              <a:t>, </a:t>
            </a:r>
            <a:r>
              <a:rPr lang="en-US" sz="2800" b="1" dirty="0" err="1" smtClean="0">
                <a:cs typeface="Arial" charset="0"/>
              </a:rPr>
              <a:t>pemeliharaan</a:t>
            </a:r>
            <a:r>
              <a:rPr lang="en-US" sz="2800" b="1" dirty="0" smtClean="0">
                <a:cs typeface="Arial" charset="0"/>
              </a:rPr>
              <a:t> </a:t>
            </a:r>
            <a:r>
              <a:rPr lang="en-US" sz="2800" b="1" dirty="0" err="1" smtClean="0">
                <a:cs typeface="Arial" charset="0"/>
              </a:rPr>
              <a:t>dan</a:t>
            </a:r>
            <a:r>
              <a:rPr lang="en-US" sz="2800" b="1" dirty="0" smtClean="0">
                <a:cs typeface="Arial" charset="0"/>
              </a:rPr>
              <a:t> </a:t>
            </a:r>
            <a:r>
              <a:rPr lang="en-US" sz="2800" b="1" dirty="0" err="1" smtClean="0">
                <a:cs typeface="Arial" charset="0"/>
              </a:rPr>
              <a:t>pemisahaan</a:t>
            </a:r>
            <a:r>
              <a:rPr lang="en-US" sz="2800" b="1" dirty="0" smtClean="0">
                <a:cs typeface="Arial" charset="0"/>
              </a:rPr>
              <a:t> </a:t>
            </a:r>
            <a:r>
              <a:rPr lang="en-US" sz="2800" b="1" dirty="0" err="1" smtClean="0">
                <a:cs typeface="Arial" charset="0"/>
              </a:rPr>
              <a:t>sumber</a:t>
            </a:r>
            <a:r>
              <a:rPr lang="en-US" sz="2800" b="1" dirty="0" smtClean="0">
                <a:cs typeface="Arial" charset="0"/>
              </a:rPr>
              <a:t> </a:t>
            </a:r>
            <a:r>
              <a:rPr lang="en-US" sz="2800" b="1" dirty="0" err="1" smtClean="0">
                <a:cs typeface="Arial" charset="0"/>
              </a:rPr>
              <a:t>daya</a:t>
            </a:r>
            <a:r>
              <a:rPr lang="en-US" sz="2800" b="1" dirty="0" smtClean="0">
                <a:cs typeface="Arial" charset="0"/>
              </a:rPr>
              <a:t> </a:t>
            </a:r>
            <a:r>
              <a:rPr lang="en-US" sz="2800" b="1" dirty="0" err="1" smtClean="0">
                <a:cs typeface="Arial" charset="0"/>
              </a:rPr>
              <a:t>manusia</a:t>
            </a:r>
            <a:r>
              <a:rPr lang="en-US" sz="2800" b="1" dirty="0" smtClean="0">
                <a:cs typeface="Arial" charset="0"/>
              </a:rPr>
              <a:t> </a:t>
            </a:r>
            <a:r>
              <a:rPr lang="en-US" sz="2800" b="1" dirty="0" err="1" smtClean="0">
                <a:cs typeface="Arial" charset="0"/>
              </a:rPr>
              <a:t>ke</a:t>
            </a:r>
            <a:r>
              <a:rPr lang="en-US" sz="2800" b="1" dirty="0" smtClean="0">
                <a:cs typeface="Arial" charset="0"/>
              </a:rPr>
              <a:t> </a:t>
            </a:r>
            <a:r>
              <a:rPr lang="en-US" sz="2800" b="1" dirty="0" err="1" smtClean="0">
                <a:cs typeface="Arial" charset="0"/>
              </a:rPr>
              <a:t>suatu</a:t>
            </a:r>
            <a:r>
              <a:rPr lang="en-US" sz="2800" b="1" dirty="0" smtClean="0">
                <a:cs typeface="Arial" charset="0"/>
              </a:rPr>
              <a:t> </a:t>
            </a:r>
            <a:r>
              <a:rPr lang="en-US" sz="2800" b="1" dirty="0" err="1" smtClean="0">
                <a:cs typeface="Arial" charset="0"/>
              </a:rPr>
              <a:t>titik</a:t>
            </a:r>
            <a:r>
              <a:rPr lang="en-US" sz="2800" b="1" dirty="0" smtClean="0">
                <a:cs typeface="Arial" charset="0"/>
              </a:rPr>
              <a:t> </a:t>
            </a:r>
            <a:r>
              <a:rPr lang="en-US" sz="2800" b="1" dirty="0" err="1" smtClean="0">
                <a:cs typeface="Arial" charset="0"/>
              </a:rPr>
              <a:t>akhir</a:t>
            </a:r>
            <a:r>
              <a:rPr lang="en-US" sz="2800" b="1" dirty="0" smtClean="0">
                <a:cs typeface="Arial" charset="0"/>
              </a:rPr>
              <a:t> </a:t>
            </a:r>
            <a:r>
              <a:rPr lang="en-US" sz="2800" b="1" dirty="0" err="1" smtClean="0">
                <a:cs typeface="Arial" charset="0"/>
              </a:rPr>
              <a:t>dimana</a:t>
            </a:r>
            <a:r>
              <a:rPr lang="en-US" sz="2800" b="1" dirty="0" smtClean="0">
                <a:cs typeface="Arial" charset="0"/>
              </a:rPr>
              <a:t> </a:t>
            </a:r>
            <a:r>
              <a:rPr lang="en-US" sz="2800" b="1" dirty="0" err="1" smtClean="0">
                <a:cs typeface="Arial" charset="0"/>
              </a:rPr>
              <a:t>tujuan-tujuan</a:t>
            </a:r>
            <a:r>
              <a:rPr lang="en-US" sz="2800" b="1" dirty="0" smtClean="0">
                <a:cs typeface="Arial" charset="0"/>
              </a:rPr>
              <a:t> </a:t>
            </a:r>
            <a:r>
              <a:rPr lang="en-US" sz="2800" b="1" dirty="0" err="1" smtClean="0">
                <a:cs typeface="Arial" charset="0"/>
              </a:rPr>
              <a:t>perorangan</a:t>
            </a:r>
            <a:r>
              <a:rPr lang="en-US" sz="2800" b="1" dirty="0" smtClean="0">
                <a:cs typeface="Arial" charset="0"/>
              </a:rPr>
              <a:t>, </a:t>
            </a:r>
            <a:r>
              <a:rPr lang="en-US" sz="2800" b="1" dirty="0" err="1" smtClean="0">
                <a:cs typeface="Arial" charset="0"/>
              </a:rPr>
              <a:t>organisasi</a:t>
            </a:r>
            <a:r>
              <a:rPr lang="en-US" sz="2800" b="1" dirty="0" smtClean="0">
                <a:cs typeface="Arial" charset="0"/>
              </a:rPr>
              <a:t> </a:t>
            </a:r>
            <a:r>
              <a:rPr lang="en-US" sz="2800" b="1" dirty="0" err="1" smtClean="0">
                <a:cs typeface="Arial" charset="0"/>
              </a:rPr>
              <a:t>dan</a:t>
            </a:r>
            <a:r>
              <a:rPr lang="en-US" sz="2800" b="1" dirty="0" smtClean="0">
                <a:cs typeface="Arial" charset="0"/>
              </a:rPr>
              <a:t> </a:t>
            </a:r>
            <a:r>
              <a:rPr lang="en-US" sz="2800" b="1" dirty="0" err="1" smtClean="0">
                <a:cs typeface="Arial" charset="0"/>
              </a:rPr>
              <a:t>masyarakat</a:t>
            </a:r>
            <a:r>
              <a:rPr lang="en-US" sz="2800" b="1" dirty="0" smtClean="0">
                <a:cs typeface="Arial" charset="0"/>
              </a:rPr>
              <a:t> </a:t>
            </a:r>
            <a:r>
              <a:rPr lang="en-US" sz="2800" b="1" dirty="0" err="1" smtClean="0">
                <a:cs typeface="Arial" charset="0"/>
              </a:rPr>
              <a:t>terpenuhi</a:t>
            </a:r>
            <a:r>
              <a:rPr lang="en-US" sz="2800" b="1" dirty="0" smtClean="0">
                <a:cs typeface="Arial" charset="0"/>
              </a:rPr>
              <a:t>.</a:t>
            </a:r>
            <a:endParaRPr lang="en-US" sz="4000" dirty="0" smtClean="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pPr algn="ctr" eaLnBrk="1" hangingPunct="1"/>
            <a:r>
              <a:rPr lang="en-US" smtClean="0"/>
              <a:t>Prolog</a:t>
            </a:r>
          </a:p>
        </p:txBody>
      </p:sp>
      <p:sp>
        <p:nvSpPr>
          <p:cNvPr id="9219" name="Content Placeholder 4"/>
          <p:cNvSpPr>
            <a:spLocks noGrp="1"/>
          </p:cNvSpPr>
          <p:nvPr>
            <p:ph idx="1"/>
          </p:nvPr>
        </p:nvSpPr>
        <p:spPr/>
        <p:txBody>
          <a:bodyPr/>
          <a:lstStyle/>
          <a:p>
            <a:pPr eaLnBrk="1" hangingPunct="1"/>
            <a:r>
              <a:rPr lang="en-US" sz="2500" smtClean="0">
                <a:latin typeface="Bell MT" pitchFamily="18" charset="0"/>
              </a:rPr>
              <a:t>Untuk bisa mendapatkan karyawan yang </a:t>
            </a:r>
            <a:r>
              <a:rPr lang="en-US" sz="2500" i="1" smtClean="0">
                <a:latin typeface="Bell MT" pitchFamily="18" charset="0"/>
              </a:rPr>
              <a:t>qualified, </a:t>
            </a:r>
            <a:r>
              <a:rPr lang="en-US" sz="2500" smtClean="0">
                <a:latin typeface="Bell MT" pitchFamily="18" charset="0"/>
              </a:rPr>
              <a:t>organisasi/perusahaan harus menggunakan cara ketika proses perekrutan.</a:t>
            </a:r>
          </a:p>
          <a:p>
            <a:pPr eaLnBrk="1" hangingPunct="1"/>
            <a:r>
              <a:rPr lang="en-US" sz="2500" smtClean="0">
                <a:latin typeface="Bell MT" pitchFamily="18" charset="0"/>
              </a:rPr>
              <a:t>Setelah proses penarikan sumber daya manusia sebagai calon karyawan selesai, maka proses selanjutnya adalah proses seleksi dan penempatan terhadap calon karyawan tersebut.</a:t>
            </a:r>
          </a:p>
          <a:p>
            <a:pPr eaLnBrk="1" hangingPunct="1"/>
            <a:r>
              <a:rPr lang="en-US" sz="2500" smtClean="0">
                <a:latin typeface="Bell MT" pitchFamily="18" charset="0"/>
              </a:rPr>
              <a:t>Untuk memperoleh hasil seleksi yang tepat perlu mempertimbangkan tiga masukan penting, yakni analisis jabatan, rencana sumber daya manusia dan penarikan</a:t>
            </a: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2588"/>
            <a:ext cx="8229600" cy="1066800"/>
          </a:xfrm>
        </p:spPr>
        <p:txBody>
          <a:bodyPr/>
          <a:lstStyle/>
          <a:p>
            <a:pPr algn="ctr" eaLnBrk="1" hangingPunct="1"/>
            <a:r>
              <a:rPr lang="en-US" smtClean="0"/>
              <a:t>Definisi Seleksi</a:t>
            </a:r>
          </a:p>
        </p:txBody>
      </p:sp>
      <p:sp>
        <p:nvSpPr>
          <p:cNvPr id="10243" name="Content Placeholder 3"/>
          <p:cNvSpPr>
            <a:spLocks noGrp="1"/>
          </p:cNvSpPr>
          <p:nvPr>
            <p:ph idx="1"/>
          </p:nvPr>
        </p:nvSpPr>
        <p:spPr>
          <a:xfrm>
            <a:off x="457200" y="1600200"/>
            <a:ext cx="7467600" cy="4724400"/>
          </a:xfrm>
        </p:spPr>
        <p:txBody>
          <a:bodyPr/>
          <a:lstStyle/>
          <a:p>
            <a:pPr eaLnBrk="1" hangingPunct="1"/>
            <a:r>
              <a:rPr lang="en-US" sz="2300" smtClean="0">
                <a:latin typeface="Bell MT" pitchFamily="18" charset="0"/>
              </a:rPr>
              <a:t>Malayu Hasibuan:</a:t>
            </a:r>
          </a:p>
          <a:p>
            <a:pPr eaLnBrk="1" hangingPunct="1">
              <a:buFont typeface="Wingdings 2" pitchFamily="18" charset="2"/>
              <a:buNone/>
            </a:pPr>
            <a:r>
              <a:rPr lang="en-US" sz="2300" smtClean="0">
                <a:latin typeface="Bell MT" pitchFamily="18" charset="0"/>
              </a:rPr>
              <a:t>	Seleksi adalah suatu kegiatan pemilihan dan penentuan pelamar yang diterima atau ditolak untuk menjadi karyawan perusahaan. Seleksi ini didasarkan kepada spesifikasi tertentu dari setiap perusahaan bersangkutan.</a:t>
            </a:r>
          </a:p>
          <a:p>
            <a:pPr eaLnBrk="1" hangingPunct="1"/>
            <a:r>
              <a:rPr lang="en-US" sz="2300" smtClean="0">
                <a:latin typeface="Bell MT" pitchFamily="18" charset="0"/>
              </a:rPr>
              <a:t>Dale Yoder:</a:t>
            </a:r>
          </a:p>
          <a:p>
            <a:pPr eaLnBrk="1" hangingPunct="1">
              <a:buFont typeface="Wingdings 2" pitchFamily="18" charset="2"/>
              <a:buNone/>
            </a:pPr>
            <a:r>
              <a:rPr lang="en-US" sz="2300" smtClean="0">
                <a:latin typeface="Bell MT" pitchFamily="18" charset="0"/>
              </a:rPr>
              <a:t>	Seleksi adalah suatu proses ketika calon karyawan dibagi 2 bagian, yaitu yang diterima dan yang ditolak.</a:t>
            </a:r>
          </a:p>
          <a:p>
            <a:pPr eaLnBrk="1" hangingPunct="1"/>
            <a:r>
              <a:rPr lang="en-US" sz="2300" smtClean="0">
                <a:latin typeface="Bell MT" pitchFamily="18" charset="0"/>
              </a:rPr>
              <a:t>R.S. Dwivedi:</a:t>
            </a:r>
          </a:p>
          <a:p>
            <a:pPr eaLnBrk="1" hangingPunct="1">
              <a:buFont typeface="Wingdings 2" pitchFamily="18" charset="2"/>
              <a:buNone/>
            </a:pPr>
            <a:r>
              <a:rPr lang="en-US" sz="2300" smtClean="0">
                <a:latin typeface="Bell MT" pitchFamily="18" charset="0"/>
              </a:rPr>
              <a:t>	Seluruh konsep dari seleksi dan penempatan karyawan yang efektif dapat diharapkan mengurangi tingkat perputaran atau keluar masuknya karyawan.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p:nvPr>
        </p:nvSpPr>
        <p:spPr>
          <a:xfrm>
            <a:off x="457200" y="223838"/>
            <a:ext cx="7467600" cy="792162"/>
          </a:xfrm>
        </p:spPr>
        <p:txBody>
          <a:bodyPr/>
          <a:lstStyle/>
          <a:p>
            <a:pPr algn="ctr" eaLnBrk="1" hangingPunct="1"/>
            <a:r>
              <a:rPr lang="en-US" smtClean="0"/>
              <a:t>Dasar Seleksi</a:t>
            </a:r>
          </a:p>
        </p:txBody>
      </p:sp>
      <p:sp>
        <p:nvSpPr>
          <p:cNvPr id="11267" name="Content Placeholder 4"/>
          <p:cNvSpPr>
            <a:spLocks noGrp="1"/>
          </p:cNvSpPr>
          <p:nvPr>
            <p:ph idx="1"/>
          </p:nvPr>
        </p:nvSpPr>
        <p:spPr>
          <a:xfrm>
            <a:off x="457200" y="1227138"/>
            <a:ext cx="7467600" cy="5326062"/>
          </a:xfrm>
        </p:spPr>
        <p:txBody>
          <a:bodyPr/>
          <a:lstStyle/>
          <a:p>
            <a:pPr marL="623888" indent="-514350" eaLnBrk="1" hangingPunct="1">
              <a:buFont typeface="Wingdings" pitchFamily="2" charset="2"/>
              <a:buChar char="q"/>
            </a:pPr>
            <a:r>
              <a:rPr lang="en-US" sz="2300" smtClean="0">
                <a:latin typeface="Bell MT" pitchFamily="18" charset="0"/>
              </a:rPr>
              <a:t>Kebijaksanaan perburuhaan pemerintah</a:t>
            </a:r>
          </a:p>
          <a:p>
            <a:pPr marL="623888" indent="-514350" eaLnBrk="1" hangingPunct="1">
              <a:buFont typeface="Wingdings 2" pitchFamily="18" charset="2"/>
              <a:buNone/>
            </a:pPr>
            <a:r>
              <a:rPr lang="en-US" sz="2300" smtClean="0">
                <a:latin typeface="Bell MT" pitchFamily="18" charset="0"/>
              </a:rPr>
              <a:t>	Mis: Seleksi usia, melarang adanya  diskriminasi kulit, agama, dan suku bangsa </a:t>
            </a:r>
          </a:p>
          <a:p>
            <a:pPr marL="623888" indent="-514350" eaLnBrk="1" hangingPunct="1">
              <a:buFont typeface="Wingdings" pitchFamily="2" charset="2"/>
              <a:buChar char="q"/>
            </a:pPr>
            <a:r>
              <a:rPr lang="en-US" sz="2300" smtClean="0">
                <a:latin typeface="Bell MT" pitchFamily="18" charset="0"/>
              </a:rPr>
              <a:t>Job specification</a:t>
            </a:r>
          </a:p>
          <a:p>
            <a:pPr marL="623888" indent="-514350" eaLnBrk="1" hangingPunct="1">
              <a:buFont typeface="Wingdings 2" pitchFamily="18" charset="2"/>
              <a:buNone/>
            </a:pPr>
            <a:r>
              <a:rPr lang="en-US" sz="2300" smtClean="0">
                <a:latin typeface="Bell MT" pitchFamily="18" charset="0"/>
              </a:rPr>
              <a:t>	Prinsip: “ the right man on the right place and the right man behind the right gun”.</a:t>
            </a:r>
          </a:p>
          <a:p>
            <a:pPr marL="623888" indent="-514350" eaLnBrk="1" hangingPunct="1">
              <a:buFont typeface="Wingdings" pitchFamily="2" charset="2"/>
              <a:buChar char="q"/>
            </a:pPr>
            <a:r>
              <a:rPr lang="en-US" sz="2300" smtClean="0">
                <a:latin typeface="Bell MT" pitchFamily="18" charset="0"/>
              </a:rPr>
              <a:t>Ekonomis rasional</a:t>
            </a:r>
          </a:p>
          <a:p>
            <a:pPr marL="623888" indent="-514350" eaLnBrk="1" hangingPunct="1">
              <a:buFont typeface="Wingdings 2" pitchFamily="18" charset="2"/>
              <a:buNone/>
            </a:pPr>
            <a:r>
              <a:rPr lang="en-US" sz="2300" smtClean="0">
                <a:latin typeface="Bell MT" pitchFamily="18" charset="0"/>
              </a:rPr>
              <a:t>	Biaya, waktu, dan pikiran dimanfaatkan secara efektif sehingga hasil efektif dapat dipertanggungjawabkan.</a:t>
            </a:r>
          </a:p>
          <a:p>
            <a:pPr marL="623888" indent="-514350" eaLnBrk="1" hangingPunct="1">
              <a:buFont typeface="Wingdings" pitchFamily="2" charset="2"/>
              <a:buChar char="q"/>
            </a:pPr>
            <a:r>
              <a:rPr lang="en-US" sz="2300" smtClean="0">
                <a:latin typeface="Bell MT" pitchFamily="18" charset="0"/>
              </a:rPr>
              <a:t>Etika sosial</a:t>
            </a:r>
          </a:p>
          <a:p>
            <a:pPr marL="623888" indent="-514350" eaLnBrk="1" hangingPunct="1">
              <a:buFont typeface="Wingdings 2" pitchFamily="18" charset="2"/>
              <a:buNone/>
            </a:pPr>
            <a:r>
              <a:rPr lang="en-US" sz="2300" smtClean="0">
                <a:latin typeface="Bell MT" pitchFamily="18" charset="0"/>
              </a:rPr>
              <a:t>	Memperhatikan norma-norma hukum, agama, kebudayaan, dan adat istiadat masyarakat serta </a:t>
            </a:r>
            <a:r>
              <a:rPr lang="it-IT" sz="2300" smtClean="0">
                <a:latin typeface="Bell MT" pitchFamily="18" charset="0"/>
              </a:rPr>
              <a:t>hukum yang berlaku di negara bersangkutan.</a:t>
            </a:r>
            <a:endParaRPr lang="en-US" sz="2300" smtClean="0">
              <a:latin typeface="Bell MT" pitchFamily="18" charset="0"/>
            </a:endParaRP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p:nvPr>
        </p:nvSpPr>
        <p:spPr/>
        <p:txBody>
          <a:bodyPr/>
          <a:lstStyle/>
          <a:p>
            <a:pPr algn="ctr" eaLnBrk="1" hangingPunct="1"/>
            <a:r>
              <a:rPr lang="en-US" smtClean="0"/>
              <a:t>Tujuan Seleksi</a:t>
            </a:r>
          </a:p>
        </p:txBody>
      </p:sp>
      <p:sp>
        <p:nvSpPr>
          <p:cNvPr id="12291" name="Content Placeholder 4"/>
          <p:cNvSpPr>
            <a:spLocks noGrp="1"/>
          </p:cNvSpPr>
          <p:nvPr>
            <p:ph idx="1"/>
          </p:nvPr>
        </p:nvSpPr>
        <p:spPr>
          <a:xfrm>
            <a:off x="457200" y="1600200"/>
            <a:ext cx="8382000" cy="4648200"/>
          </a:xfrm>
        </p:spPr>
        <p:txBody>
          <a:bodyPr/>
          <a:lstStyle/>
          <a:p>
            <a:pPr eaLnBrk="1" hangingPunct="1"/>
            <a:r>
              <a:rPr lang="en-US" sz="2000" smtClean="0"/>
              <a:t>Mendapatkan karyawan yang qualified dan potensial</a:t>
            </a:r>
          </a:p>
          <a:p>
            <a:pPr eaLnBrk="1" hangingPunct="1"/>
            <a:r>
              <a:rPr lang="en-US" sz="2000" smtClean="0"/>
              <a:t>Mendapatkan karyawan yang jujur dan berdisiplin</a:t>
            </a:r>
          </a:p>
          <a:p>
            <a:pPr eaLnBrk="1" hangingPunct="1"/>
            <a:r>
              <a:rPr lang="en-US" sz="2000" smtClean="0"/>
              <a:t>Mendapatkan karyawan yang cakap dengan penempatan yang tepat</a:t>
            </a:r>
          </a:p>
          <a:p>
            <a:pPr eaLnBrk="1" hangingPunct="1"/>
            <a:r>
              <a:rPr lang="en-US" sz="2000" smtClean="0"/>
              <a:t>Mendapatkan karyawan yang terampil dan bersemangat dalam bekerja</a:t>
            </a:r>
          </a:p>
          <a:p>
            <a:pPr eaLnBrk="1" hangingPunct="1"/>
            <a:r>
              <a:rPr lang="en-US" sz="2000" smtClean="0"/>
              <a:t>Mendapatkan karyawan yang memenuhi syarat Undang-Undang Perburuhan</a:t>
            </a:r>
          </a:p>
          <a:p>
            <a:pPr eaLnBrk="1" hangingPunct="1"/>
            <a:r>
              <a:rPr lang="sv-SE" sz="2000" smtClean="0"/>
              <a:t>Mendapatkan karyawan yang dapat bekerja sama</a:t>
            </a:r>
          </a:p>
          <a:p>
            <a:pPr eaLnBrk="1" hangingPunct="1"/>
            <a:r>
              <a:rPr lang="en-US" sz="2000" smtClean="0"/>
              <a:t>Mendapatkan karyawan yang dinamis dan kreatif</a:t>
            </a:r>
          </a:p>
          <a:p>
            <a:pPr eaLnBrk="1" hangingPunct="1"/>
            <a:r>
              <a:rPr lang="en-US" sz="2000" smtClean="0"/>
              <a:t>Mendapatkan karyawan yang inovatif dan bertanggung jawab</a:t>
            </a:r>
          </a:p>
          <a:p>
            <a:pPr eaLnBrk="1" hangingPunct="1"/>
            <a:r>
              <a:rPr lang="nb-NO" sz="2000" smtClean="0"/>
              <a:t>Mendapatkan karyawan yang loyal dan berdedikasi tinggi</a:t>
            </a:r>
          </a:p>
          <a:p>
            <a:pPr eaLnBrk="1" hangingPunct="1"/>
            <a:r>
              <a:rPr lang="sv-SE" sz="2000" smtClean="0"/>
              <a:t>Mendapatkan karyawan yang bekerja secara mandiri</a:t>
            </a:r>
          </a:p>
          <a:p>
            <a:pPr eaLnBrk="1" hangingPunct="1"/>
            <a:r>
              <a:rPr lang="en-US" sz="2000" smtClean="0"/>
              <a:t>Mengurangi tingkat absensi dan turn over karyawan</a:t>
            </a: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title"/>
          </p:nvPr>
        </p:nvSpPr>
        <p:spPr>
          <a:xfrm>
            <a:off x="457200" y="274638"/>
            <a:ext cx="7467600" cy="792162"/>
          </a:xfrm>
        </p:spPr>
        <p:txBody>
          <a:bodyPr/>
          <a:lstStyle/>
          <a:p>
            <a:pPr algn="ctr" eaLnBrk="1" hangingPunct="1"/>
            <a:r>
              <a:rPr lang="en-US" sz="3600" b="1" smtClean="0"/>
              <a:t>Metode penetapan jumlah Karyawan</a:t>
            </a:r>
          </a:p>
        </p:txBody>
      </p:sp>
      <p:sp>
        <p:nvSpPr>
          <p:cNvPr id="13315" name="Content Placeholder 5"/>
          <p:cNvSpPr>
            <a:spLocks noGrp="1"/>
          </p:cNvSpPr>
          <p:nvPr>
            <p:ph idx="1"/>
          </p:nvPr>
        </p:nvSpPr>
        <p:spPr>
          <a:xfrm>
            <a:off x="457200" y="1381125"/>
            <a:ext cx="7467600" cy="5172075"/>
          </a:xfrm>
        </p:spPr>
        <p:txBody>
          <a:bodyPr/>
          <a:lstStyle/>
          <a:p>
            <a:pPr eaLnBrk="1" hangingPunct="1"/>
            <a:r>
              <a:rPr lang="en-US" sz="2400" smtClean="0">
                <a:latin typeface="Bell MT" pitchFamily="18" charset="0"/>
              </a:rPr>
              <a:t>Metode non-ilmiah</a:t>
            </a:r>
          </a:p>
          <a:p>
            <a:pPr eaLnBrk="1" hangingPunct="1">
              <a:buFont typeface="Wingdings 2" pitchFamily="18" charset="2"/>
              <a:buNone/>
            </a:pPr>
            <a:r>
              <a:rPr lang="en-US" sz="2400" smtClean="0">
                <a:latin typeface="Bell MT" pitchFamily="18" charset="0"/>
              </a:rPr>
              <a:t>	Dalam metode ini jumlah karyawan yang dibutuhkan hanya didasarkan atas perkiraan saja. Metode ini akan mengakibatkan jumlah karyawan yang diterima tidak sesuai dengan kebutuhan volume pekerjaan, sehingga menimbulkan kerugian.</a:t>
            </a:r>
          </a:p>
          <a:p>
            <a:pPr eaLnBrk="1" hangingPunct="1"/>
            <a:r>
              <a:rPr lang="en-US" sz="2400" smtClean="0">
                <a:latin typeface="Bell MT" pitchFamily="18" charset="0"/>
              </a:rPr>
              <a:t>Metode ilmiah</a:t>
            </a:r>
          </a:p>
          <a:p>
            <a:pPr eaLnBrk="1" hangingPunct="1">
              <a:buFont typeface="Wingdings 2" pitchFamily="18" charset="2"/>
              <a:buNone/>
            </a:pPr>
            <a:r>
              <a:rPr lang="en-US" sz="2400" smtClean="0">
                <a:latin typeface="Bell MT" pitchFamily="18" charset="0"/>
              </a:rPr>
              <a:t>	Dalam metode ini jumlah karyawan yang akan diterima betul-betul atas perhitungan dan analisis beban kerja serta standart prestasi kerja. Analisis beban kerja adalah penentuan jumlah pekerja yang diperlukan untuk menyelesaikan pekerjaan dalam jangka waktu tertentu.</a:t>
            </a: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457200" y="274638"/>
            <a:ext cx="7467600" cy="639762"/>
          </a:xfrm>
        </p:spPr>
        <p:txBody>
          <a:bodyPr/>
          <a:lstStyle/>
          <a:p>
            <a:pPr algn="ctr" eaLnBrk="1" hangingPunct="1"/>
            <a:r>
              <a:rPr lang="en-US" smtClean="0"/>
              <a:t>Cara Seleksi</a:t>
            </a:r>
          </a:p>
        </p:txBody>
      </p:sp>
      <p:sp>
        <p:nvSpPr>
          <p:cNvPr id="14339" name="Content Placeholder 4"/>
          <p:cNvSpPr>
            <a:spLocks noGrp="1"/>
          </p:cNvSpPr>
          <p:nvPr>
            <p:ph idx="1"/>
          </p:nvPr>
        </p:nvSpPr>
        <p:spPr>
          <a:xfrm>
            <a:off x="457200" y="1149350"/>
            <a:ext cx="7467600" cy="5480050"/>
          </a:xfrm>
        </p:spPr>
        <p:txBody>
          <a:bodyPr/>
          <a:lstStyle/>
          <a:p>
            <a:pPr eaLnBrk="1" hangingPunct="1"/>
            <a:r>
              <a:rPr lang="en-US" sz="2200" smtClean="0">
                <a:latin typeface="Bell MT" pitchFamily="18" charset="0"/>
              </a:rPr>
              <a:t>Non-ilmiah</a:t>
            </a:r>
          </a:p>
          <a:p>
            <a:pPr eaLnBrk="1" hangingPunct="1">
              <a:buFont typeface="Wingdings 2" pitchFamily="18" charset="2"/>
              <a:buNone/>
            </a:pPr>
            <a:r>
              <a:rPr lang="en-US" sz="2200" smtClean="0">
                <a:latin typeface="Bell MT" pitchFamily="18" charset="0"/>
              </a:rPr>
              <a:t>	Seleksi yang dilaksanakan tidak berdasarkan kepada kriteria, standar, atau spesifikasi kebutuhan nyata pekerjaan atau jabatan, tetapi hanya didasarkan </a:t>
            </a:r>
            <a:r>
              <a:rPr lang="fi-FI" sz="2200" smtClean="0">
                <a:latin typeface="Bell MT" pitchFamily="18" charset="0"/>
              </a:rPr>
              <a:t>kepada perkiraan dan pengalaman saja.</a:t>
            </a:r>
          </a:p>
          <a:p>
            <a:pPr eaLnBrk="1" hangingPunct="1">
              <a:buFont typeface="Wingdings 2" pitchFamily="18" charset="2"/>
              <a:buNone/>
            </a:pPr>
            <a:r>
              <a:rPr lang="en-US" sz="2200" smtClean="0">
                <a:latin typeface="Bell MT" pitchFamily="18" charset="0"/>
              </a:rPr>
              <a:t>	Unsur-unsur yang diseleksi meliputi :</a:t>
            </a:r>
          </a:p>
          <a:p>
            <a:pPr eaLnBrk="1" hangingPunct="1">
              <a:buFont typeface="Wingdings 2" pitchFamily="18" charset="2"/>
              <a:buNone/>
            </a:pPr>
            <a:r>
              <a:rPr lang="en-US" sz="2200" smtClean="0">
                <a:latin typeface="Bell MT" pitchFamily="18" charset="0"/>
              </a:rPr>
              <a:t>	a. Surat lamaran bermaterai atau tidak</a:t>
            </a:r>
          </a:p>
          <a:p>
            <a:pPr eaLnBrk="1" hangingPunct="1">
              <a:buFont typeface="Wingdings 2" pitchFamily="18" charset="2"/>
              <a:buNone/>
            </a:pPr>
            <a:r>
              <a:rPr lang="en-US" sz="2200" smtClean="0">
                <a:latin typeface="Bell MT" pitchFamily="18" charset="0"/>
              </a:rPr>
              <a:t>	b. Ijazah sekolah dan daftar nilai</a:t>
            </a:r>
          </a:p>
          <a:p>
            <a:pPr eaLnBrk="1" hangingPunct="1">
              <a:buFont typeface="Wingdings 2" pitchFamily="18" charset="2"/>
              <a:buNone/>
            </a:pPr>
            <a:r>
              <a:rPr lang="fi-FI" sz="2200" smtClean="0">
                <a:latin typeface="Bell MT" pitchFamily="18" charset="0"/>
              </a:rPr>
              <a:t>	c. Surat keterangan pekerjaan dan pengalaman</a:t>
            </a:r>
          </a:p>
          <a:p>
            <a:pPr eaLnBrk="1" hangingPunct="1">
              <a:buFont typeface="Wingdings 2" pitchFamily="18" charset="2"/>
              <a:buNone/>
            </a:pPr>
            <a:r>
              <a:rPr lang="it-IT" sz="2200" smtClean="0">
                <a:latin typeface="Bell MT" pitchFamily="18" charset="0"/>
              </a:rPr>
              <a:t>	d. Referensi dari pihak yang dapat dipercaya</a:t>
            </a:r>
          </a:p>
          <a:p>
            <a:pPr eaLnBrk="1" hangingPunct="1">
              <a:buFont typeface="Wingdings 2" pitchFamily="18" charset="2"/>
              <a:buNone/>
            </a:pPr>
            <a:r>
              <a:rPr lang="en-US" sz="2200" smtClean="0">
                <a:latin typeface="Bell MT" pitchFamily="18" charset="0"/>
              </a:rPr>
              <a:t>	e. Wawancara langsung</a:t>
            </a:r>
          </a:p>
          <a:p>
            <a:pPr eaLnBrk="1" hangingPunct="1">
              <a:buFont typeface="Wingdings 2" pitchFamily="18" charset="2"/>
              <a:buNone/>
            </a:pPr>
            <a:r>
              <a:rPr lang="fi-FI" sz="2200" smtClean="0">
                <a:latin typeface="Bell MT" pitchFamily="18" charset="0"/>
              </a:rPr>
              <a:t>	f. Penampilan dan keadaan fisik pelamar</a:t>
            </a:r>
          </a:p>
          <a:p>
            <a:pPr eaLnBrk="1" hangingPunct="1">
              <a:buFont typeface="Wingdings 2" pitchFamily="18" charset="2"/>
              <a:buNone/>
            </a:pPr>
            <a:r>
              <a:rPr lang="en-US" sz="2200" smtClean="0">
                <a:latin typeface="Bell MT" pitchFamily="18" charset="0"/>
              </a:rPr>
              <a:t>	g. Keturunan dari pelamar bersangkutan</a:t>
            </a:r>
          </a:p>
          <a:p>
            <a:pPr eaLnBrk="1" hangingPunct="1">
              <a:buFont typeface="Wingdings 2" pitchFamily="18" charset="2"/>
              <a:buNone/>
            </a:pPr>
            <a:r>
              <a:rPr lang="en-US" sz="2200" smtClean="0">
                <a:latin typeface="Bell MT" pitchFamily="18" charset="0"/>
              </a:rPr>
              <a:t>	h. Tulisan pelamar</a:t>
            </a: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algn="ctr" eaLnBrk="1" hangingPunct="1"/>
            <a:r>
              <a:rPr lang="en-US" smtClean="0"/>
              <a:t>Cara Seleksi</a:t>
            </a:r>
          </a:p>
        </p:txBody>
      </p:sp>
      <p:sp>
        <p:nvSpPr>
          <p:cNvPr id="6" name="Content Placeholder 5"/>
          <p:cNvSpPr>
            <a:spLocks noGrp="1"/>
          </p:cNvSpPr>
          <p:nvPr>
            <p:ph idx="1"/>
          </p:nvPr>
        </p:nvSpPr>
        <p:spPr>
          <a:xfrm>
            <a:off x="457200" y="1600200"/>
            <a:ext cx="7772400" cy="4525963"/>
          </a:xfrm>
        </p:spPr>
        <p:txBody>
          <a:bodyPr>
            <a:normAutofit fontScale="77500" lnSpcReduction="20000"/>
          </a:bodyPr>
          <a:lstStyle/>
          <a:p>
            <a:pPr marL="420624" indent="-384048" eaLnBrk="1" fontAlgn="auto" hangingPunct="1">
              <a:spcAft>
                <a:spcPts val="0"/>
              </a:spcAft>
              <a:buFont typeface="Wingdings 2"/>
              <a:buChar char=""/>
              <a:defRPr/>
            </a:pPr>
            <a:r>
              <a:rPr lang="en-US" dirty="0" err="1" smtClean="0">
                <a:latin typeface="Bell MT" pitchFamily="18" charset="0"/>
              </a:rPr>
              <a:t>Ilmiah</a:t>
            </a:r>
            <a:endParaRPr lang="en-US" dirty="0" smtClean="0">
              <a:latin typeface="Bell MT" pitchFamily="18" charset="0"/>
            </a:endParaRPr>
          </a:p>
          <a:p>
            <a:pPr marL="420624" indent="-384048" eaLnBrk="1" fontAlgn="auto" hangingPunct="1">
              <a:spcAft>
                <a:spcPts val="0"/>
              </a:spcAft>
              <a:buFont typeface="Wingdings 2"/>
              <a:buNone/>
              <a:defRPr/>
            </a:pPr>
            <a:r>
              <a:rPr lang="en-US" dirty="0" smtClean="0">
                <a:latin typeface="Bell MT" pitchFamily="18" charset="0"/>
              </a:rPr>
              <a:t>	</a:t>
            </a:r>
            <a:r>
              <a:rPr lang="en-US" dirty="0" err="1" smtClean="0">
                <a:latin typeface="Bell MT" pitchFamily="18" charset="0"/>
              </a:rPr>
              <a:t>Seleksi</a:t>
            </a:r>
            <a:r>
              <a:rPr lang="en-US" dirty="0" smtClean="0">
                <a:latin typeface="Bell MT" pitchFamily="18" charset="0"/>
              </a:rPr>
              <a:t> </a:t>
            </a:r>
            <a:r>
              <a:rPr lang="en-US" dirty="0" err="1" smtClean="0">
                <a:latin typeface="Bell MT" pitchFamily="18" charset="0"/>
              </a:rPr>
              <a:t>ini</a:t>
            </a:r>
            <a:r>
              <a:rPr lang="en-US" dirty="0" smtClean="0">
                <a:latin typeface="Bell MT" pitchFamily="18" charset="0"/>
              </a:rPr>
              <a:t> </a:t>
            </a:r>
            <a:r>
              <a:rPr lang="en-US" dirty="0" err="1" smtClean="0">
                <a:latin typeface="Bell MT" pitchFamily="18" charset="0"/>
              </a:rPr>
              <a:t>didasarkan</a:t>
            </a:r>
            <a:r>
              <a:rPr lang="en-US" dirty="0" smtClean="0">
                <a:latin typeface="Bell MT" pitchFamily="18" charset="0"/>
              </a:rPr>
              <a:t> </a:t>
            </a:r>
            <a:r>
              <a:rPr lang="en-US" dirty="0" err="1" smtClean="0">
                <a:latin typeface="Bell MT" pitchFamily="18" charset="0"/>
              </a:rPr>
              <a:t>kepada</a:t>
            </a:r>
            <a:r>
              <a:rPr lang="en-US" dirty="0" smtClean="0">
                <a:latin typeface="Bell MT" pitchFamily="18" charset="0"/>
              </a:rPr>
              <a:t> job specification </a:t>
            </a:r>
            <a:r>
              <a:rPr lang="en-US" dirty="0" err="1" smtClean="0">
                <a:latin typeface="Bell MT" pitchFamily="18" charset="0"/>
              </a:rPr>
              <a:t>dan</a:t>
            </a:r>
            <a:r>
              <a:rPr lang="en-US" dirty="0" smtClean="0">
                <a:latin typeface="Bell MT" pitchFamily="18" charset="0"/>
              </a:rPr>
              <a:t> </a:t>
            </a:r>
            <a:r>
              <a:rPr lang="en-US" dirty="0" err="1" smtClean="0">
                <a:latin typeface="Bell MT" pitchFamily="18" charset="0"/>
              </a:rPr>
              <a:t>kebutuhan</a:t>
            </a:r>
            <a:r>
              <a:rPr lang="en-US" dirty="0" smtClean="0">
                <a:latin typeface="Bell MT" pitchFamily="18" charset="0"/>
              </a:rPr>
              <a:t> </a:t>
            </a:r>
            <a:r>
              <a:rPr lang="en-US" dirty="0" err="1" smtClean="0">
                <a:latin typeface="Bell MT" pitchFamily="18" charset="0"/>
              </a:rPr>
              <a:t>nyata</a:t>
            </a:r>
            <a:r>
              <a:rPr lang="en-US" dirty="0" smtClean="0">
                <a:latin typeface="Bell MT" pitchFamily="18" charset="0"/>
              </a:rPr>
              <a:t> </a:t>
            </a:r>
            <a:r>
              <a:rPr lang="en-US" dirty="0" err="1" smtClean="0">
                <a:latin typeface="Bell MT" pitchFamily="18" charset="0"/>
              </a:rPr>
              <a:t>jabatan</a:t>
            </a:r>
            <a:r>
              <a:rPr lang="en-US" dirty="0" smtClean="0">
                <a:latin typeface="Bell MT" pitchFamily="18" charset="0"/>
              </a:rPr>
              <a:t> yang </a:t>
            </a:r>
            <a:r>
              <a:rPr lang="en-US" dirty="0" err="1" smtClean="0">
                <a:latin typeface="Bell MT" pitchFamily="18" charset="0"/>
              </a:rPr>
              <a:t>diisi</a:t>
            </a:r>
            <a:r>
              <a:rPr lang="en-US" dirty="0" smtClean="0">
                <a:latin typeface="Bell MT" pitchFamily="18" charset="0"/>
              </a:rPr>
              <a:t> </a:t>
            </a:r>
            <a:r>
              <a:rPr lang="en-US" dirty="0" err="1" smtClean="0">
                <a:latin typeface="Bell MT" pitchFamily="18" charset="0"/>
              </a:rPr>
              <a:t>serta</a:t>
            </a:r>
            <a:r>
              <a:rPr lang="en-US" dirty="0" smtClean="0">
                <a:latin typeface="Bell MT" pitchFamily="18" charset="0"/>
              </a:rPr>
              <a:t> </a:t>
            </a:r>
            <a:r>
              <a:rPr lang="en-US" dirty="0" err="1" smtClean="0">
                <a:latin typeface="Bell MT" pitchFamily="18" charset="0"/>
              </a:rPr>
              <a:t>berpedoman</a:t>
            </a:r>
            <a:r>
              <a:rPr lang="en-US" dirty="0" smtClean="0">
                <a:latin typeface="Bell MT" pitchFamily="18" charset="0"/>
              </a:rPr>
              <a:t> </a:t>
            </a:r>
            <a:r>
              <a:rPr lang="en-US" dirty="0" err="1" smtClean="0">
                <a:latin typeface="Bell MT" pitchFamily="18" charset="0"/>
              </a:rPr>
              <a:t>kepada</a:t>
            </a:r>
            <a:r>
              <a:rPr lang="en-US" dirty="0" smtClean="0">
                <a:latin typeface="Bell MT" pitchFamily="18" charset="0"/>
              </a:rPr>
              <a:t> </a:t>
            </a:r>
            <a:r>
              <a:rPr lang="en-US" dirty="0" err="1" smtClean="0">
                <a:latin typeface="Bell MT" pitchFamily="18" charset="0"/>
              </a:rPr>
              <a:t>kriteria</a:t>
            </a:r>
            <a:r>
              <a:rPr lang="en-US" dirty="0" smtClean="0">
                <a:latin typeface="Bell MT" pitchFamily="18" charset="0"/>
              </a:rPr>
              <a:t> </a:t>
            </a:r>
            <a:r>
              <a:rPr lang="en-US" dirty="0" err="1" smtClean="0">
                <a:latin typeface="Bell MT" pitchFamily="18" charset="0"/>
              </a:rPr>
              <a:t>dan</a:t>
            </a:r>
            <a:r>
              <a:rPr lang="en-US" dirty="0" smtClean="0">
                <a:latin typeface="Bell MT" pitchFamily="18" charset="0"/>
              </a:rPr>
              <a:t> </a:t>
            </a:r>
            <a:r>
              <a:rPr lang="en-US" dirty="0" err="1" smtClean="0">
                <a:latin typeface="Bell MT" pitchFamily="18" charset="0"/>
              </a:rPr>
              <a:t>standart-standart</a:t>
            </a:r>
            <a:r>
              <a:rPr lang="en-US" dirty="0" smtClean="0">
                <a:latin typeface="Bell MT" pitchFamily="18" charset="0"/>
              </a:rPr>
              <a:t> </a:t>
            </a:r>
            <a:r>
              <a:rPr lang="en-US" dirty="0" err="1" smtClean="0">
                <a:latin typeface="Bell MT" pitchFamily="18" charset="0"/>
              </a:rPr>
              <a:t>tertentu</a:t>
            </a:r>
            <a:r>
              <a:rPr lang="en-US" dirty="0" smtClean="0">
                <a:latin typeface="Bell MT" pitchFamily="18" charset="0"/>
              </a:rPr>
              <a:t>, </a:t>
            </a:r>
            <a:r>
              <a:rPr lang="en-US" dirty="0" err="1" smtClean="0">
                <a:latin typeface="Bell MT" pitchFamily="18" charset="0"/>
              </a:rPr>
              <a:t>antara</a:t>
            </a:r>
            <a:r>
              <a:rPr lang="en-US" dirty="0" smtClean="0">
                <a:latin typeface="Bell MT" pitchFamily="18" charset="0"/>
              </a:rPr>
              <a:t> lain:</a:t>
            </a:r>
          </a:p>
          <a:p>
            <a:pPr marL="420624" indent="-384048" eaLnBrk="1" fontAlgn="auto" hangingPunct="1">
              <a:spcAft>
                <a:spcPts val="0"/>
              </a:spcAft>
              <a:buFont typeface="Wingdings 2"/>
              <a:buNone/>
              <a:defRPr/>
            </a:pPr>
            <a:r>
              <a:rPr lang="en-US" dirty="0" smtClean="0">
                <a:latin typeface="Bell MT" pitchFamily="18" charset="0"/>
              </a:rPr>
              <a:t>	- </a:t>
            </a:r>
            <a:r>
              <a:rPr lang="en-US" dirty="0" err="1" smtClean="0">
                <a:latin typeface="Bell MT" pitchFamily="18" charset="0"/>
              </a:rPr>
              <a:t>Metode</a:t>
            </a:r>
            <a:r>
              <a:rPr lang="en-US" dirty="0" smtClean="0">
                <a:latin typeface="Bell MT" pitchFamily="18" charset="0"/>
              </a:rPr>
              <a:t> </a:t>
            </a:r>
            <a:r>
              <a:rPr lang="en-US" dirty="0" err="1" smtClean="0">
                <a:latin typeface="Bell MT" pitchFamily="18" charset="0"/>
              </a:rPr>
              <a:t>kerja</a:t>
            </a:r>
            <a:r>
              <a:rPr lang="en-US" dirty="0" smtClean="0">
                <a:latin typeface="Bell MT" pitchFamily="18" charset="0"/>
              </a:rPr>
              <a:t> yang </a:t>
            </a:r>
            <a:r>
              <a:rPr lang="en-US" dirty="0" err="1" smtClean="0">
                <a:latin typeface="Bell MT" pitchFamily="18" charset="0"/>
              </a:rPr>
              <a:t>jelas</a:t>
            </a:r>
            <a:r>
              <a:rPr lang="en-US" dirty="0" smtClean="0">
                <a:latin typeface="Bell MT" pitchFamily="18" charset="0"/>
              </a:rPr>
              <a:t> </a:t>
            </a:r>
            <a:r>
              <a:rPr lang="en-US" dirty="0" err="1" smtClean="0">
                <a:latin typeface="Bell MT" pitchFamily="18" charset="0"/>
              </a:rPr>
              <a:t>dan</a:t>
            </a:r>
            <a:r>
              <a:rPr lang="en-US" dirty="0" smtClean="0">
                <a:latin typeface="Bell MT" pitchFamily="18" charset="0"/>
              </a:rPr>
              <a:t> </a:t>
            </a:r>
            <a:r>
              <a:rPr lang="en-US" dirty="0" err="1" smtClean="0">
                <a:latin typeface="Bell MT" pitchFamily="18" charset="0"/>
              </a:rPr>
              <a:t>sistematis</a:t>
            </a:r>
            <a:r>
              <a:rPr lang="en-US" dirty="0" smtClean="0">
                <a:latin typeface="Bell MT" pitchFamily="18" charset="0"/>
              </a:rPr>
              <a:t>.</a:t>
            </a:r>
          </a:p>
          <a:p>
            <a:pPr marL="420624" indent="-384048" eaLnBrk="1" fontAlgn="auto" hangingPunct="1">
              <a:spcAft>
                <a:spcPts val="0"/>
              </a:spcAft>
              <a:buFont typeface="Wingdings 2"/>
              <a:buNone/>
              <a:defRPr/>
            </a:pPr>
            <a:r>
              <a:rPr lang="en-US" dirty="0" smtClean="0">
                <a:latin typeface="Bell MT" pitchFamily="18" charset="0"/>
              </a:rPr>
              <a:t>	- </a:t>
            </a:r>
            <a:r>
              <a:rPr lang="en-US" dirty="0" err="1" smtClean="0">
                <a:latin typeface="Bell MT" pitchFamily="18" charset="0"/>
              </a:rPr>
              <a:t>Berorientasi</a:t>
            </a:r>
            <a:r>
              <a:rPr lang="en-US" dirty="0" smtClean="0">
                <a:latin typeface="Bell MT" pitchFamily="18" charset="0"/>
              </a:rPr>
              <a:t> </a:t>
            </a:r>
            <a:r>
              <a:rPr lang="en-US" dirty="0" err="1" smtClean="0">
                <a:latin typeface="Bell MT" pitchFamily="18" charset="0"/>
              </a:rPr>
              <a:t>kepada</a:t>
            </a:r>
            <a:r>
              <a:rPr lang="en-US" dirty="0" smtClean="0">
                <a:latin typeface="Bell MT" pitchFamily="18" charset="0"/>
              </a:rPr>
              <a:t> </a:t>
            </a:r>
            <a:r>
              <a:rPr lang="en-US" dirty="0" err="1" smtClean="0">
                <a:latin typeface="Bell MT" pitchFamily="18" charset="0"/>
              </a:rPr>
              <a:t>prestasi</a:t>
            </a:r>
            <a:r>
              <a:rPr lang="en-US" dirty="0" smtClean="0">
                <a:latin typeface="Bell MT" pitchFamily="18" charset="0"/>
              </a:rPr>
              <a:t> </a:t>
            </a:r>
            <a:r>
              <a:rPr lang="en-US" dirty="0" err="1" smtClean="0">
                <a:latin typeface="Bell MT" pitchFamily="18" charset="0"/>
              </a:rPr>
              <a:t>kerja</a:t>
            </a:r>
            <a:r>
              <a:rPr lang="en-US" dirty="0" smtClean="0">
                <a:latin typeface="Bell MT" pitchFamily="18" charset="0"/>
              </a:rPr>
              <a:t>.</a:t>
            </a:r>
          </a:p>
          <a:p>
            <a:pPr marL="420624" indent="-384048" eaLnBrk="1" fontAlgn="auto" hangingPunct="1">
              <a:spcAft>
                <a:spcPts val="0"/>
              </a:spcAft>
              <a:buFont typeface="Wingdings 2"/>
              <a:buNone/>
              <a:defRPr/>
            </a:pPr>
            <a:r>
              <a:rPr lang="fi-FI" dirty="0" smtClean="0">
                <a:latin typeface="Bell MT" pitchFamily="18" charset="0"/>
              </a:rPr>
              <a:t>	- Berorientasi kepada kebutuhan riil karyawan.</a:t>
            </a:r>
          </a:p>
          <a:p>
            <a:pPr marL="420624" indent="-384048" eaLnBrk="1" fontAlgn="auto" hangingPunct="1">
              <a:spcAft>
                <a:spcPts val="0"/>
              </a:spcAft>
              <a:buFont typeface="Wingdings 2"/>
              <a:buNone/>
              <a:defRPr/>
            </a:pPr>
            <a:r>
              <a:rPr lang="en-US" dirty="0" smtClean="0">
                <a:latin typeface="Bell MT" pitchFamily="18" charset="0"/>
              </a:rPr>
              <a:t>	- </a:t>
            </a:r>
            <a:r>
              <a:rPr lang="en-US" dirty="0" err="1" smtClean="0">
                <a:latin typeface="Bell MT" pitchFamily="18" charset="0"/>
              </a:rPr>
              <a:t>Berdasarkan</a:t>
            </a:r>
            <a:r>
              <a:rPr lang="en-US" dirty="0" smtClean="0">
                <a:latin typeface="Bell MT" pitchFamily="18" charset="0"/>
              </a:rPr>
              <a:t> </a:t>
            </a:r>
            <a:r>
              <a:rPr lang="en-US" dirty="0" err="1" smtClean="0">
                <a:latin typeface="Bell MT" pitchFamily="18" charset="0"/>
              </a:rPr>
              <a:t>kepada</a:t>
            </a:r>
            <a:r>
              <a:rPr lang="en-US" dirty="0" smtClean="0">
                <a:latin typeface="Bell MT" pitchFamily="18" charset="0"/>
              </a:rPr>
              <a:t> job analysis </a:t>
            </a:r>
            <a:r>
              <a:rPr lang="en-US" dirty="0" err="1" smtClean="0">
                <a:latin typeface="Bell MT" pitchFamily="18" charset="0"/>
              </a:rPr>
              <a:t>dan</a:t>
            </a:r>
            <a:r>
              <a:rPr lang="en-US" dirty="0" smtClean="0">
                <a:latin typeface="Bell MT" pitchFamily="18" charset="0"/>
              </a:rPr>
              <a:t> </a:t>
            </a:r>
            <a:r>
              <a:rPr lang="en-US" dirty="0" err="1" smtClean="0">
                <a:latin typeface="Bell MT" pitchFamily="18" charset="0"/>
              </a:rPr>
              <a:t>ilmu</a:t>
            </a:r>
            <a:r>
              <a:rPr lang="en-US" dirty="0" smtClean="0">
                <a:latin typeface="Bell MT" pitchFamily="18" charset="0"/>
              </a:rPr>
              <a:t> </a:t>
            </a:r>
            <a:r>
              <a:rPr lang="en-US" dirty="0" err="1" smtClean="0">
                <a:latin typeface="Bell MT" pitchFamily="18" charset="0"/>
              </a:rPr>
              <a:t>sosial</a:t>
            </a:r>
            <a:r>
              <a:rPr lang="en-US" dirty="0" smtClean="0">
                <a:latin typeface="Bell MT" pitchFamily="18" charset="0"/>
              </a:rPr>
              <a:t> </a:t>
            </a:r>
          </a:p>
          <a:p>
            <a:pPr marL="420624" indent="-384048" eaLnBrk="1" fontAlgn="auto" hangingPunct="1">
              <a:spcAft>
                <a:spcPts val="0"/>
              </a:spcAft>
              <a:buFont typeface="Wingdings 2"/>
              <a:buNone/>
              <a:defRPr/>
            </a:pPr>
            <a:r>
              <a:rPr lang="en-US" dirty="0" smtClean="0">
                <a:latin typeface="Bell MT" pitchFamily="18" charset="0"/>
              </a:rPr>
              <a:t>	   </a:t>
            </a:r>
            <a:r>
              <a:rPr lang="en-US" dirty="0" err="1" smtClean="0">
                <a:latin typeface="Bell MT" pitchFamily="18" charset="0"/>
              </a:rPr>
              <a:t>lainnya</a:t>
            </a:r>
            <a:endParaRPr lang="en-US" dirty="0" smtClean="0">
              <a:latin typeface="Bell MT" pitchFamily="18" charset="0"/>
            </a:endParaRPr>
          </a:p>
          <a:p>
            <a:pPr marL="420624" indent="-384048" eaLnBrk="1" fontAlgn="auto" hangingPunct="1">
              <a:spcAft>
                <a:spcPts val="0"/>
              </a:spcAft>
              <a:buFont typeface="Wingdings 2"/>
              <a:buNone/>
              <a:defRPr/>
            </a:pPr>
            <a:r>
              <a:rPr lang="en-US" dirty="0" smtClean="0">
                <a:latin typeface="Bell MT" pitchFamily="18" charset="0"/>
              </a:rPr>
              <a:t>	- </a:t>
            </a:r>
            <a:r>
              <a:rPr lang="en-US" dirty="0" err="1" smtClean="0">
                <a:latin typeface="Bell MT" pitchFamily="18" charset="0"/>
              </a:rPr>
              <a:t>Berpedoman</a:t>
            </a:r>
            <a:r>
              <a:rPr lang="en-US" dirty="0" smtClean="0">
                <a:latin typeface="Bell MT" pitchFamily="18" charset="0"/>
              </a:rPr>
              <a:t> </a:t>
            </a:r>
            <a:r>
              <a:rPr lang="en-US" dirty="0" err="1" smtClean="0">
                <a:latin typeface="Bell MT" pitchFamily="18" charset="0"/>
              </a:rPr>
              <a:t>kepada</a:t>
            </a:r>
            <a:r>
              <a:rPr lang="en-US" dirty="0" smtClean="0">
                <a:latin typeface="Bell MT" pitchFamily="18" charset="0"/>
              </a:rPr>
              <a:t> </a:t>
            </a:r>
            <a:r>
              <a:rPr lang="en-US" dirty="0" err="1" smtClean="0">
                <a:latin typeface="Bell MT" pitchFamily="18" charset="0"/>
              </a:rPr>
              <a:t>Undang-Undang</a:t>
            </a:r>
            <a:r>
              <a:rPr lang="en-US" dirty="0" smtClean="0">
                <a:latin typeface="Bell MT" pitchFamily="18" charset="0"/>
              </a:rPr>
              <a:t> </a:t>
            </a:r>
            <a:r>
              <a:rPr lang="en-US" dirty="0" err="1" smtClean="0">
                <a:latin typeface="Bell MT" pitchFamily="18" charset="0"/>
              </a:rPr>
              <a:t>Perburuhan</a:t>
            </a:r>
            <a:r>
              <a:rPr lang="en-US" dirty="0" smtClean="0">
                <a:latin typeface="Bell MT" pitchFamily="18" charset="0"/>
              </a:rPr>
              <a:t>.</a:t>
            </a:r>
            <a:endParaRPr lang="en-US" dirty="0">
              <a:latin typeface="Bell MT" pitchFamily="18" charset="0"/>
            </a:endParaRPr>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2209800" y="1981200"/>
            <a:ext cx="3429000" cy="4324350"/>
          </a:xfrm>
        </p:spPr>
        <p:txBody>
          <a:bodyPr/>
          <a:lstStyle/>
          <a:p>
            <a:pPr eaLnBrk="1" hangingPunct="1"/>
            <a:endParaRPr lang="en-US" smtClean="0"/>
          </a:p>
          <a:p>
            <a:pPr eaLnBrk="1" hangingPunct="1"/>
            <a:endParaRPr lang="en-US" smtClean="0"/>
          </a:p>
          <a:p>
            <a:pPr eaLnBrk="1" hangingPunct="1"/>
            <a:endParaRPr lang="en-US" smtClean="0"/>
          </a:p>
        </p:txBody>
      </p:sp>
      <p:sp>
        <p:nvSpPr>
          <p:cNvPr id="4" name="Rounded Rectangle 3"/>
          <p:cNvSpPr/>
          <p:nvPr/>
        </p:nvSpPr>
        <p:spPr>
          <a:xfrm>
            <a:off x="4783138" y="1917700"/>
            <a:ext cx="3581400" cy="419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dirty="0"/>
              <a:t>9. </a:t>
            </a:r>
            <a:r>
              <a:rPr lang="en-US" sz="2800" dirty="0" err="1"/>
              <a:t>Karakter</a:t>
            </a:r>
            <a:endParaRPr lang="en-US" sz="2800" dirty="0"/>
          </a:p>
          <a:p>
            <a:pPr fontAlgn="auto">
              <a:spcBef>
                <a:spcPts val="0"/>
              </a:spcBef>
              <a:spcAft>
                <a:spcPts val="0"/>
              </a:spcAft>
              <a:defRPr/>
            </a:pPr>
            <a:r>
              <a:rPr lang="en-US" sz="2800" dirty="0"/>
              <a:t>10. </a:t>
            </a:r>
            <a:r>
              <a:rPr lang="en-US" sz="2800" dirty="0" err="1"/>
              <a:t>Pengalaman</a:t>
            </a:r>
            <a:r>
              <a:rPr lang="en-US" sz="2800" dirty="0"/>
              <a:t> </a:t>
            </a:r>
          </a:p>
          <a:p>
            <a:pPr fontAlgn="auto">
              <a:spcBef>
                <a:spcPts val="0"/>
              </a:spcBef>
              <a:spcAft>
                <a:spcPts val="0"/>
              </a:spcAft>
              <a:defRPr/>
            </a:pPr>
            <a:r>
              <a:rPr lang="en-US" sz="2800" dirty="0"/>
              <a:t>      </a:t>
            </a:r>
            <a:r>
              <a:rPr lang="en-US" sz="2800" dirty="0" err="1"/>
              <a:t>kerja</a:t>
            </a:r>
            <a:endParaRPr lang="en-US" sz="2800" dirty="0"/>
          </a:p>
          <a:p>
            <a:pPr fontAlgn="auto">
              <a:spcBef>
                <a:spcPts val="0"/>
              </a:spcBef>
              <a:spcAft>
                <a:spcPts val="0"/>
              </a:spcAft>
              <a:defRPr/>
            </a:pPr>
            <a:r>
              <a:rPr lang="en-US" sz="2800" dirty="0"/>
              <a:t>11. </a:t>
            </a:r>
            <a:r>
              <a:rPr lang="en-US" sz="2800" dirty="0" err="1"/>
              <a:t>Kerja</a:t>
            </a:r>
            <a:r>
              <a:rPr lang="en-US" sz="2800" dirty="0"/>
              <a:t> </a:t>
            </a:r>
            <a:r>
              <a:rPr lang="en-US" sz="2800" dirty="0" err="1"/>
              <a:t>sama</a:t>
            </a:r>
            <a:endParaRPr lang="en-US" sz="2800" dirty="0"/>
          </a:p>
          <a:p>
            <a:pPr fontAlgn="auto">
              <a:spcBef>
                <a:spcPts val="0"/>
              </a:spcBef>
              <a:spcAft>
                <a:spcPts val="0"/>
              </a:spcAft>
              <a:defRPr/>
            </a:pPr>
            <a:r>
              <a:rPr lang="en-US" sz="2800" dirty="0"/>
              <a:t>12. </a:t>
            </a:r>
            <a:r>
              <a:rPr lang="en-US" sz="2800" dirty="0" err="1"/>
              <a:t>Kejujuran</a:t>
            </a:r>
            <a:endParaRPr lang="en-US" sz="2800" dirty="0"/>
          </a:p>
          <a:p>
            <a:pPr fontAlgn="auto">
              <a:spcBef>
                <a:spcPts val="0"/>
              </a:spcBef>
              <a:spcAft>
                <a:spcPts val="0"/>
              </a:spcAft>
              <a:defRPr/>
            </a:pPr>
            <a:r>
              <a:rPr lang="en-US" sz="2800" dirty="0"/>
              <a:t>13. </a:t>
            </a:r>
            <a:r>
              <a:rPr lang="en-US" sz="2800" dirty="0" err="1"/>
              <a:t>Kedisiplinan</a:t>
            </a:r>
            <a:endParaRPr lang="en-US" dirty="0"/>
          </a:p>
          <a:p>
            <a:pPr fontAlgn="auto">
              <a:spcBef>
                <a:spcPts val="0"/>
              </a:spcBef>
              <a:spcAft>
                <a:spcPts val="0"/>
              </a:spcAft>
              <a:defRPr/>
            </a:pPr>
            <a:r>
              <a:rPr lang="en-US" sz="2800" dirty="0"/>
              <a:t>14. </a:t>
            </a:r>
            <a:r>
              <a:rPr lang="en-US" sz="2800" dirty="0" err="1"/>
              <a:t>Inisiatif</a:t>
            </a:r>
            <a:r>
              <a:rPr lang="en-US" sz="2800" dirty="0"/>
              <a:t> </a:t>
            </a:r>
            <a:r>
              <a:rPr lang="en-US" sz="2800" dirty="0" err="1"/>
              <a:t>dan</a:t>
            </a:r>
            <a:endParaRPr lang="en-US" sz="2800" dirty="0"/>
          </a:p>
          <a:p>
            <a:pPr fontAlgn="auto">
              <a:spcBef>
                <a:spcPts val="0"/>
              </a:spcBef>
              <a:spcAft>
                <a:spcPts val="0"/>
              </a:spcAft>
              <a:defRPr/>
            </a:pPr>
            <a:r>
              <a:rPr lang="en-US" sz="2800" dirty="0"/>
              <a:t>      </a:t>
            </a:r>
            <a:r>
              <a:rPr lang="en-US" sz="2800" dirty="0" err="1"/>
              <a:t>kreatif</a:t>
            </a:r>
            <a:endParaRPr lang="en-US" sz="2800" dirty="0"/>
          </a:p>
          <a:p>
            <a:pPr algn="ctr" fontAlgn="auto">
              <a:spcBef>
                <a:spcPts val="0"/>
              </a:spcBef>
              <a:spcAft>
                <a:spcPts val="0"/>
              </a:spcAft>
              <a:defRPr/>
            </a:pPr>
            <a:endParaRPr lang="en-US" dirty="0"/>
          </a:p>
        </p:txBody>
      </p:sp>
      <p:sp>
        <p:nvSpPr>
          <p:cNvPr id="5" name="Rounded Rectangle 4"/>
          <p:cNvSpPr/>
          <p:nvPr/>
        </p:nvSpPr>
        <p:spPr>
          <a:xfrm>
            <a:off x="609600" y="1905000"/>
            <a:ext cx="3581400" cy="4191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a:p>
            <a:pPr fontAlgn="auto">
              <a:spcBef>
                <a:spcPts val="0"/>
              </a:spcBef>
              <a:spcAft>
                <a:spcPts val="0"/>
              </a:spcAft>
              <a:defRPr/>
            </a:pPr>
            <a:r>
              <a:rPr lang="en-US" sz="2800" dirty="0"/>
              <a:t>1. </a:t>
            </a:r>
            <a:r>
              <a:rPr lang="en-US" sz="2800" dirty="0" err="1"/>
              <a:t>Umur</a:t>
            </a:r>
            <a:endParaRPr lang="en-US" sz="2800" dirty="0"/>
          </a:p>
          <a:p>
            <a:pPr fontAlgn="auto">
              <a:spcBef>
                <a:spcPts val="0"/>
              </a:spcBef>
              <a:spcAft>
                <a:spcPts val="0"/>
              </a:spcAft>
              <a:defRPr/>
            </a:pPr>
            <a:r>
              <a:rPr lang="en-US" sz="2800" dirty="0"/>
              <a:t>2. </a:t>
            </a:r>
            <a:r>
              <a:rPr lang="en-US" sz="2800" dirty="0" err="1"/>
              <a:t>Keahlian</a:t>
            </a:r>
            <a:endParaRPr lang="en-US" sz="2800" dirty="0"/>
          </a:p>
          <a:p>
            <a:pPr fontAlgn="auto">
              <a:spcBef>
                <a:spcPts val="0"/>
              </a:spcBef>
              <a:spcAft>
                <a:spcPts val="0"/>
              </a:spcAft>
              <a:defRPr/>
            </a:pPr>
            <a:r>
              <a:rPr lang="en-US" sz="2800" dirty="0"/>
              <a:t>3. </a:t>
            </a:r>
            <a:r>
              <a:rPr lang="en-US" sz="2800" dirty="0" err="1"/>
              <a:t>Kesehatan</a:t>
            </a:r>
            <a:r>
              <a:rPr lang="en-US" sz="2800" dirty="0"/>
              <a:t> </a:t>
            </a:r>
            <a:r>
              <a:rPr lang="en-US" sz="2800" dirty="0" err="1"/>
              <a:t>fisik</a:t>
            </a:r>
            <a:endParaRPr lang="en-US" sz="2800" dirty="0"/>
          </a:p>
          <a:p>
            <a:pPr fontAlgn="auto">
              <a:spcBef>
                <a:spcPts val="0"/>
              </a:spcBef>
              <a:spcAft>
                <a:spcPts val="0"/>
              </a:spcAft>
              <a:defRPr/>
            </a:pPr>
            <a:r>
              <a:rPr lang="en-US" sz="2800" dirty="0"/>
              <a:t>4. </a:t>
            </a:r>
            <a:r>
              <a:rPr lang="en-US" sz="2800" dirty="0" err="1"/>
              <a:t>Pendidikan</a:t>
            </a:r>
            <a:endParaRPr lang="en-US" sz="2800" dirty="0"/>
          </a:p>
          <a:p>
            <a:pPr fontAlgn="auto">
              <a:spcBef>
                <a:spcPts val="0"/>
              </a:spcBef>
              <a:spcAft>
                <a:spcPts val="0"/>
              </a:spcAft>
              <a:defRPr/>
            </a:pPr>
            <a:r>
              <a:rPr lang="en-US" sz="2800" dirty="0"/>
              <a:t>5. </a:t>
            </a:r>
            <a:r>
              <a:rPr lang="en-US" sz="2800" dirty="0" err="1"/>
              <a:t>Jenis</a:t>
            </a:r>
            <a:r>
              <a:rPr lang="en-US" sz="2800" dirty="0"/>
              <a:t> </a:t>
            </a:r>
            <a:r>
              <a:rPr lang="en-US" sz="2800" dirty="0" err="1"/>
              <a:t>kelamin</a:t>
            </a:r>
            <a:endParaRPr lang="en-US" sz="2800" dirty="0"/>
          </a:p>
          <a:p>
            <a:pPr fontAlgn="auto">
              <a:spcBef>
                <a:spcPts val="0"/>
              </a:spcBef>
              <a:spcAft>
                <a:spcPts val="0"/>
              </a:spcAft>
              <a:defRPr/>
            </a:pPr>
            <a:r>
              <a:rPr lang="en-US" sz="2800" dirty="0"/>
              <a:t>6. </a:t>
            </a:r>
            <a:r>
              <a:rPr lang="en-US" sz="2800" dirty="0" err="1"/>
              <a:t>Tampang</a:t>
            </a:r>
            <a:endParaRPr lang="en-US" sz="2800" dirty="0"/>
          </a:p>
          <a:p>
            <a:pPr fontAlgn="auto">
              <a:spcBef>
                <a:spcPts val="0"/>
              </a:spcBef>
              <a:spcAft>
                <a:spcPts val="0"/>
              </a:spcAft>
              <a:defRPr/>
            </a:pPr>
            <a:r>
              <a:rPr lang="en-US" sz="2800" dirty="0"/>
              <a:t>7. </a:t>
            </a:r>
            <a:r>
              <a:rPr lang="en-US" sz="2800" dirty="0" err="1"/>
              <a:t>Bakat</a:t>
            </a:r>
            <a:endParaRPr lang="en-US" sz="2800" dirty="0"/>
          </a:p>
          <a:p>
            <a:pPr fontAlgn="auto">
              <a:spcBef>
                <a:spcPts val="0"/>
              </a:spcBef>
              <a:spcAft>
                <a:spcPts val="0"/>
              </a:spcAft>
              <a:defRPr/>
            </a:pPr>
            <a:r>
              <a:rPr lang="en-US" sz="2800" dirty="0"/>
              <a:t>8. </a:t>
            </a:r>
            <a:r>
              <a:rPr lang="en-US" sz="2800" dirty="0" err="1"/>
              <a:t>Temperamen</a:t>
            </a:r>
            <a:endParaRPr lang="en-US" sz="2800" dirty="0"/>
          </a:p>
          <a:p>
            <a:pPr fontAlgn="auto">
              <a:spcBef>
                <a:spcPts val="0"/>
              </a:spcBef>
              <a:spcAft>
                <a:spcPts val="0"/>
              </a:spcAft>
              <a:defRPr/>
            </a:pPr>
            <a:endParaRPr lang="en-US" dirty="0"/>
          </a:p>
          <a:p>
            <a:pPr algn="ctr" fontAlgn="auto">
              <a:spcBef>
                <a:spcPts val="0"/>
              </a:spcBef>
              <a:spcAft>
                <a:spcPts val="0"/>
              </a:spcAft>
              <a:defRPr/>
            </a:pPr>
            <a:endParaRPr lang="en-US" dirty="0"/>
          </a:p>
        </p:txBody>
      </p:sp>
      <p:sp>
        <p:nvSpPr>
          <p:cNvPr id="16389" name="Title 5"/>
          <p:cNvSpPr>
            <a:spLocks noGrp="1"/>
          </p:cNvSpPr>
          <p:nvPr>
            <p:ph type="title"/>
          </p:nvPr>
        </p:nvSpPr>
        <p:spPr/>
        <p:txBody>
          <a:bodyPr/>
          <a:lstStyle/>
          <a:p>
            <a:pPr algn="ctr" eaLnBrk="1" hangingPunct="1"/>
            <a:r>
              <a:rPr lang="en-US" smtClean="0"/>
              <a:t>Kualifikasi Seleksi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pPr algn="ctr" eaLnBrk="1" hangingPunct="1"/>
            <a:r>
              <a:rPr lang="en-US" smtClean="0"/>
              <a:t>Sistem &amp; Prosedur Seleksi</a:t>
            </a:r>
          </a:p>
        </p:txBody>
      </p:sp>
      <p:sp>
        <p:nvSpPr>
          <p:cNvPr id="5" name="Content Placeholder 4"/>
          <p:cNvSpPr>
            <a:spLocks noGrp="1"/>
          </p:cNvSpPr>
          <p:nvPr>
            <p:ph idx="1"/>
          </p:nvPr>
        </p:nvSpPr>
        <p:spPr/>
        <p:txBody>
          <a:bodyPr>
            <a:normAutofit fontScale="92500" lnSpcReduction="20000"/>
          </a:bodyPr>
          <a:lstStyle/>
          <a:p>
            <a:pPr marL="420624" indent="-384048" eaLnBrk="1" fontAlgn="auto" hangingPunct="1">
              <a:spcAft>
                <a:spcPts val="0"/>
              </a:spcAft>
              <a:buFont typeface="Wingdings 2"/>
              <a:buChar char=""/>
              <a:defRPr/>
            </a:pPr>
            <a:r>
              <a:rPr lang="en-US" dirty="0" err="1" smtClean="0">
                <a:latin typeface="Bell MT" pitchFamily="18" charset="0"/>
              </a:rPr>
              <a:t>Sistem</a:t>
            </a:r>
            <a:r>
              <a:rPr lang="en-US" dirty="0" smtClean="0">
                <a:latin typeface="Bell MT" pitchFamily="18" charset="0"/>
              </a:rPr>
              <a:t> </a:t>
            </a:r>
            <a:r>
              <a:rPr lang="en-US" dirty="0" err="1" smtClean="0">
                <a:latin typeface="Bell MT" pitchFamily="18" charset="0"/>
              </a:rPr>
              <a:t>seleksi</a:t>
            </a:r>
            <a:r>
              <a:rPr lang="en-US" dirty="0" smtClean="0">
                <a:latin typeface="Bell MT" pitchFamily="18" charset="0"/>
              </a:rPr>
              <a:t> </a:t>
            </a:r>
            <a:r>
              <a:rPr lang="en-US" dirty="0" err="1" smtClean="0">
                <a:latin typeface="Bell MT" pitchFamily="18" charset="0"/>
              </a:rPr>
              <a:t>menurut</a:t>
            </a:r>
            <a:r>
              <a:rPr lang="en-US" dirty="0" smtClean="0">
                <a:latin typeface="Bell MT" pitchFamily="18" charset="0"/>
              </a:rPr>
              <a:t> Andrew F. </a:t>
            </a:r>
            <a:r>
              <a:rPr lang="en-US" dirty="0" err="1" smtClean="0">
                <a:latin typeface="Bell MT" pitchFamily="18" charset="0"/>
              </a:rPr>
              <a:t>Sikula</a:t>
            </a:r>
            <a:r>
              <a:rPr lang="en-US" dirty="0" smtClean="0">
                <a:latin typeface="Bell MT" pitchFamily="18" charset="0"/>
              </a:rPr>
              <a:t> </a:t>
            </a:r>
            <a:r>
              <a:rPr lang="en-US" dirty="0" err="1" smtClean="0">
                <a:latin typeface="Bell MT" pitchFamily="18" charset="0"/>
              </a:rPr>
              <a:t>adalah</a:t>
            </a:r>
            <a:r>
              <a:rPr lang="en-US" dirty="0" smtClean="0">
                <a:latin typeface="Bell MT" pitchFamily="18" charset="0"/>
              </a:rPr>
              <a:t> </a:t>
            </a:r>
            <a:r>
              <a:rPr lang="en-US" i="1" dirty="0" err="1" smtClean="0">
                <a:latin typeface="Bell MT" pitchFamily="18" charset="0"/>
              </a:rPr>
              <a:t>Succesive</a:t>
            </a:r>
            <a:r>
              <a:rPr lang="en-US" i="1" dirty="0" smtClean="0">
                <a:latin typeface="Bell MT" pitchFamily="18" charset="0"/>
              </a:rPr>
              <a:t>-Hurdles</a:t>
            </a:r>
            <a:r>
              <a:rPr lang="en-US" dirty="0" smtClean="0">
                <a:latin typeface="Bell MT" pitchFamily="18" charset="0"/>
              </a:rPr>
              <a:t> </a:t>
            </a:r>
            <a:r>
              <a:rPr lang="en-US" dirty="0" err="1" smtClean="0">
                <a:latin typeface="Bell MT" pitchFamily="18" charset="0"/>
              </a:rPr>
              <a:t>dan</a:t>
            </a:r>
            <a:r>
              <a:rPr lang="en-US" dirty="0" smtClean="0">
                <a:latin typeface="Bell MT" pitchFamily="18" charset="0"/>
              </a:rPr>
              <a:t> </a:t>
            </a:r>
            <a:r>
              <a:rPr lang="en-US" i="1" dirty="0" smtClean="0">
                <a:latin typeface="Bell MT" pitchFamily="18" charset="0"/>
              </a:rPr>
              <a:t>Compensatory-Approach</a:t>
            </a:r>
            <a:r>
              <a:rPr lang="en-US" dirty="0" smtClean="0">
                <a:latin typeface="Bell MT" pitchFamily="18" charset="0"/>
              </a:rPr>
              <a:t>.</a:t>
            </a:r>
          </a:p>
          <a:p>
            <a:pPr marL="420624" indent="-384048" eaLnBrk="1" fontAlgn="auto" hangingPunct="1">
              <a:spcAft>
                <a:spcPts val="0"/>
              </a:spcAft>
              <a:buFont typeface="Wingdings 2"/>
              <a:buChar char=""/>
              <a:defRPr/>
            </a:pPr>
            <a:r>
              <a:rPr lang="en-US" i="1" dirty="0" err="1" smtClean="0">
                <a:latin typeface="Bell MT" pitchFamily="18" charset="0"/>
              </a:rPr>
              <a:t>Succesive</a:t>
            </a:r>
            <a:r>
              <a:rPr lang="en-US" i="1" dirty="0" smtClean="0">
                <a:latin typeface="Bell MT" pitchFamily="18" charset="0"/>
              </a:rPr>
              <a:t>-Hurdles</a:t>
            </a:r>
            <a:r>
              <a:rPr lang="en-US" dirty="0" smtClean="0">
                <a:latin typeface="Bell MT" pitchFamily="18" charset="0"/>
              </a:rPr>
              <a:t> </a:t>
            </a:r>
            <a:r>
              <a:rPr lang="en-US" dirty="0" err="1" smtClean="0">
                <a:latin typeface="Bell MT" pitchFamily="18" charset="0"/>
              </a:rPr>
              <a:t>adalah</a:t>
            </a:r>
            <a:r>
              <a:rPr lang="en-US" dirty="0" smtClean="0">
                <a:latin typeface="Bell MT" pitchFamily="18" charset="0"/>
              </a:rPr>
              <a:t> </a:t>
            </a:r>
            <a:r>
              <a:rPr lang="en-US" dirty="0" err="1" smtClean="0">
                <a:latin typeface="Bell MT" pitchFamily="18" charset="0"/>
              </a:rPr>
              <a:t>sistem</a:t>
            </a:r>
            <a:r>
              <a:rPr lang="en-US" dirty="0" smtClean="0">
                <a:latin typeface="Bell MT" pitchFamily="18" charset="0"/>
              </a:rPr>
              <a:t> </a:t>
            </a:r>
            <a:r>
              <a:rPr lang="en-US" dirty="0" err="1" smtClean="0">
                <a:latin typeface="Bell MT" pitchFamily="18" charset="0"/>
              </a:rPr>
              <a:t>seleksi</a:t>
            </a:r>
            <a:r>
              <a:rPr lang="en-US" dirty="0" smtClean="0">
                <a:latin typeface="Bell MT" pitchFamily="18" charset="0"/>
              </a:rPr>
              <a:t> yang </a:t>
            </a:r>
            <a:r>
              <a:rPr lang="en-US" dirty="0" err="1" smtClean="0">
                <a:latin typeface="Bell MT" pitchFamily="18" charset="0"/>
              </a:rPr>
              <a:t>dilaksanakan</a:t>
            </a:r>
            <a:r>
              <a:rPr lang="en-US" dirty="0" smtClean="0">
                <a:latin typeface="Bell MT" pitchFamily="18" charset="0"/>
              </a:rPr>
              <a:t> </a:t>
            </a:r>
            <a:r>
              <a:rPr lang="en-US" dirty="0" err="1" smtClean="0">
                <a:latin typeface="Bell MT" pitchFamily="18" charset="0"/>
              </a:rPr>
              <a:t>berdasarkan</a:t>
            </a:r>
            <a:r>
              <a:rPr lang="en-US" dirty="0" smtClean="0">
                <a:latin typeface="Bell MT" pitchFamily="18" charset="0"/>
              </a:rPr>
              <a:t> </a:t>
            </a:r>
            <a:r>
              <a:rPr lang="en-US" dirty="0" err="1" smtClean="0">
                <a:latin typeface="Bell MT" pitchFamily="18" charset="0"/>
              </a:rPr>
              <a:t>urutan</a:t>
            </a:r>
            <a:r>
              <a:rPr lang="en-US" dirty="0" smtClean="0">
                <a:latin typeface="Bell MT" pitchFamily="18" charset="0"/>
              </a:rPr>
              <a:t> testing.</a:t>
            </a:r>
          </a:p>
          <a:p>
            <a:pPr marL="420624" indent="-384048" eaLnBrk="1" fontAlgn="auto" hangingPunct="1">
              <a:spcAft>
                <a:spcPts val="0"/>
              </a:spcAft>
              <a:buFont typeface="Wingdings 2"/>
              <a:buChar char=""/>
              <a:defRPr/>
            </a:pPr>
            <a:r>
              <a:rPr lang="en-US" i="1" dirty="0" smtClean="0">
                <a:latin typeface="Bell MT" pitchFamily="18" charset="0"/>
              </a:rPr>
              <a:t>Compensatory-Approach</a:t>
            </a:r>
            <a:r>
              <a:rPr lang="en-US" dirty="0" smtClean="0">
                <a:latin typeface="Bell MT" pitchFamily="18" charset="0"/>
              </a:rPr>
              <a:t> </a:t>
            </a:r>
            <a:r>
              <a:rPr lang="en-US" dirty="0" err="1" smtClean="0">
                <a:latin typeface="Bell MT" pitchFamily="18" charset="0"/>
              </a:rPr>
              <a:t>adalah</a:t>
            </a:r>
            <a:r>
              <a:rPr lang="en-US" dirty="0" smtClean="0">
                <a:latin typeface="Bell MT" pitchFamily="18" charset="0"/>
              </a:rPr>
              <a:t> </a:t>
            </a:r>
            <a:r>
              <a:rPr lang="en-US" dirty="0" err="1" smtClean="0">
                <a:latin typeface="Bell MT" pitchFamily="18" charset="0"/>
              </a:rPr>
              <a:t>sistem</a:t>
            </a:r>
            <a:r>
              <a:rPr lang="en-US" dirty="0" smtClean="0">
                <a:latin typeface="Bell MT" pitchFamily="18" charset="0"/>
              </a:rPr>
              <a:t> </a:t>
            </a:r>
            <a:r>
              <a:rPr lang="en-US" dirty="0" err="1" smtClean="0">
                <a:latin typeface="Bell MT" pitchFamily="18" charset="0"/>
              </a:rPr>
              <a:t>seleksi</a:t>
            </a:r>
            <a:r>
              <a:rPr lang="en-US" dirty="0" smtClean="0">
                <a:latin typeface="Bell MT" pitchFamily="18" charset="0"/>
              </a:rPr>
              <a:t> </a:t>
            </a:r>
            <a:r>
              <a:rPr lang="en-US" dirty="0" err="1" smtClean="0">
                <a:latin typeface="Bell MT" pitchFamily="18" charset="0"/>
              </a:rPr>
              <a:t>dengan</a:t>
            </a:r>
            <a:r>
              <a:rPr lang="en-US" dirty="0" smtClean="0">
                <a:latin typeface="Bell MT" pitchFamily="18" charset="0"/>
              </a:rPr>
              <a:t> </a:t>
            </a:r>
            <a:r>
              <a:rPr lang="en-US" dirty="0" err="1" smtClean="0">
                <a:latin typeface="Bell MT" pitchFamily="18" charset="0"/>
              </a:rPr>
              <a:t>menghitung</a:t>
            </a:r>
            <a:r>
              <a:rPr lang="en-US" dirty="0" smtClean="0">
                <a:latin typeface="Bell MT" pitchFamily="18" charset="0"/>
              </a:rPr>
              <a:t> rata-rata </a:t>
            </a:r>
            <a:r>
              <a:rPr lang="en-US" dirty="0" err="1" smtClean="0">
                <a:latin typeface="Bell MT" pitchFamily="18" charset="0"/>
              </a:rPr>
              <a:t>nilai</a:t>
            </a:r>
            <a:r>
              <a:rPr lang="en-US" dirty="0" smtClean="0">
                <a:latin typeface="Bell MT" pitchFamily="18" charset="0"/>
              </a:rPr>
              <a:t> test </a:t>
            </a:r>
            <a:r>
              <a:rPr lang="en-US" dirty="0" err="1" smtClean="0">
                <a:latin typeface="Bell MT" pitchFamily="18" charset="0"/>
              </a:rPr>
              <a:t>pelamar</a:t>
            </a:r>
            <a:r>
              <a:rPr lang="en-US" dirty="0" smtClean="0">
                <a:latin typeface="Bell MT" pitchFamily="18" charset="0"/>
              </a:rPr>
              <a:t>, </a:t>
            </a:r>
            <a:r>
              <a:rPr lang="en-US" dirty="0" err="1" smtClean="0">
                <a:latin typeface="Bell MT" pitchFamily="18" charset="0"/>
              </a:rPr>
              <a:t>apakah</a:t>
            </a:r>
            <a:r>
              <a:rPr lang="en-US" dirty="0" smtClean="0">
                <a:latin typeface="Bell MT" pitchFamily="18" charset="0"/>
              </a:rPr>
              <a:t> </a:t>
            </a:r>
            <a:r>
              <a:rPr lang="en-US" dirty="0" err="1" smtClean="0">
                <a:latin typeface="Bell MT" pitchFamily="18" charset="0"/>
              </a:rPr>
              <a:t>mencapai</a:t>
            </a:r>
            <a:r>
              <a:rPr lang="en-US" dirty="0" smtClean="0">
                <a:latin typeface="Bell MT" pitchFamily="18" charset="0"/>
              </a:rPr>
              <a:t> </a:t>
            </a:r>
            <a:r>
              <a:rPr lang="en-US" dirty="0" err="1" smtClean="0">
                <a:latin typeface="Bell MT" pitchFamily="18" charset="0"/>
              </a:rPr>
              <a:t>standar</a:t>
            </a:r>
            <a:r>
              <a:rPr lang="en-US" dirty="0" smtClean="0">
                <a:latin typeface="Bell MT" pitchFamily="18" charset="0"/>
              </a:rPr>
              <a:t> </a:t>
            </a:r>
            <a:r>
              <a:rPr lang="en-US" dirty="0" err="1" smtClean="0">
                <a:latin typeface="Bell MT" pitchFamily="18" charset="0"/>
              </a:rPr>
              <a:t>atau</a:t>
            </a:r>
            <a:r>
              <a:rPr lang="en-US" dirty="0" smtClean="0">
                <a:latin typeface="Bell MT" pitchFamily="18" charset="0"/>
              </a:rPr>
              <a:t> </a:t>
            </a:r>
            <a:r>
              <a:rPr lang="en-US" dirty="0" err="1" smtClean="0">
                <a:latin typeface="Bell MT" pitchFamily="18" charset="0"/>
              </a:rPr>
              <a:t>tidak</a:t>
            </a:r>
            <a:r>
              <a:rPr lang="en-US" dirty="0" smtClean="0">
                <a:latin typeface="Bell MT" pitchFamily="18" charset="0"/>
              </a:rPr>
              <a:t>.</a:t>
            </a:r>
          </a:p>
          <a:p>
            <a:pPr marL="420624" indent="-384048" eaLnBrk="1" fontAlgn="auto" hangingPunct="1">
              <a:spcAft>
                <a:spcPts val="0"/>
              </a:spcAft>
              <a:buFont typeface="Wingdings 2"/>
              <a:buChar char=""/>
              <a:defRPr/>
            </a:pPr>
            <a:r>
              <a:rPr lang="en-US" dirty="0" err="1" smtClean="0">
                <a:latin typeface="Bell MT" pitchFamily="18" charset="0"/>
              </a:rPr>
              <a:t>Prosedur</a:t>
            </a:r>
            <a:r>
              <a:rPr lang="en-US" dirty="0" smtClean="0">
                <a:latin typeface="Bell MT" pitchFamily="18" charset="0"/>
              </a:rPr>
              <a:t> </a:t>
            </a:r>
            <a:r>
              <a:rPr lang="en-US" dirty="0" err="1" smtClean="0">
                <a:latin typeface="Bell MT" pitchFamily="18" charset="0"/>
              </a:rPr>
              <a:t>seleksi</a:t>
            </a:r>
            <a:r>
              <a:rPr lang="en-US" dirty="0" smtClean="0">
                <a:latin typeface="Bell MT" pitchFamily="18" charset="0"/>
              </a:rPr>
              <a:t> </a:t>
            </a:r>
            <a:r>
              <a:rPr lang="en-US" dirty="0" err="1" smtClean="0">
                <a:latin typeface="Bell MT" pitchFamily="18" charset="0"/>
              </a:rPr>
              <a:t>ditetapkan</a:t>
            </a:r>
            <a:r>
              <a:rPr lang="en-US" dirty="0" smtClean="0">
                <a:latin typeface="Bell MT" pitchFamily="18" charset="0"/>
              </a:rPr>
              <a:t> </a:t>
            </a:r>
            <a:r>
              <a:rPr lang="en-US" dirty="0" err="1" smtClean="0">
                <a:latin typeface="Bell MT" pitchFamily="18" charset="0"/>
              </a:rPr>
              <a:t>dengan</a:t>
            </a:r>
            <a:r>
              <a:rPr lang="en-US" dirty="0" smtClean="0">
                <a:latin typeface="Bell MT" pitchFamily="18" charset="0"/>
              </a:rPr>
              <a:t> </a:t>
            </a:r>
            <a:r>
              <a:rPr lang="en-US" dirty="0" err="1" smtClean="0">
                <a:latin typeface="Bell MT" pitchFamily="18" charset="0"/>
              </a:rPr>
              <a:t>cermat</a:t>
            </a:r>
            <a:r>
              <a:rPr lang="en-US" dirty="0" smtClean="0">
                <a:latin typeface="Bell MT" pitchFamily="18" charset="0"/>
              </a:rPr>
              <a:t> </a:t>
            </a:r>
            <a:r>
              <a:rPr lang="en-US" dirty="0" err="1" smtClean="0">
                <a:latin typeface="Bell MT" pitchFamily="18" charset="0"/>
              </a:rPr>
              <a:t>berdasarkan</a:t>
            </a:r>
            <a:r>
              <a:rPr lang="en-US" dirty="0" smtClean="0">
                <a:latin typeface="Bell MT" pitchFamily="18" charset="0"/>
              </a:rPr>
              <a:t> </a:t>
            </a:r>
            <a:r>
              <a:rPr lang="en-US" dirty="0" err="1" smtClean="0">
                <a:latin typeface="Bell MT" pitchFamily="18" charset="0"/>
              </a:rPr>
              <a:t>asas</a:t>
            </a:r>
            <a:r>
              <a:rPr lang="en-US" dirty="0" smtClean="0">
                <a:latin typeface="Bell MT" pitchFamily="18" charset="0"/>
              </a:rPr>
              <a:t> </a:t>
            </a:r>
            <a:r>
              <a:rPr lang="en-US" dirty="0" err="1" smtClean="0">
                <a:latin typeface="Bell MT" pitchFamily="18" charset="0"/>
              </a:rPr>
              <a:t>efisiensi</a:t>
            </a:r>
            <a:r>
              <a:rPr lang="en-US" dirty="0" smtClean="0">
                <a:latin typeface="Bell MT" pitchFamily="18" charset="0"/>
              </a:rPr>
              <a:t> </a:t>
            </a:r>
            <a:r>
              <a:rPr lang="en-US" dirty="0" err="1" smtClean="0">
                <a:latin typeface="Bell MT" pitchFamily="18" charset="0"/>
              </a:rPr>
              <a:t>untuk</a:t>
            </a:r>
            <a:r>
              <a:rPr lang="en-US" dirty="0" smtClean="0">
                <a:latin typeface="Bell MT" pitchFamily="18" charset="0"/>
              </a:rPr>
              <a:t> </a:t>
            </a:r>
            <a:r>
              <a:rPr lang="en-US" dirty="0" err="1" smtClean="0">
                <a:latin typeface="Bell MT" pitchFamily="18" charset="0"/>
              </a:rPr>
              <a:t>memperoleh</a:t>
            </a:r>
            <a:r>
              <a:rPr lang="en-US" dirty="0" smtClean="0">
                <a:latin typeface="Bell MT" pitchFamily="18" charset="0"/>
              </a:rPr>
              <a:t> </a:t>
            </a:r>
            <a:r>
              <a:rPr lang="en-US" dirty="0" err="1" smtClean="0">
                <a:latin typeface="Bell MT" pitchFamily="18" charset="0"/>
              </a:rPr>
              <a:t>karyawan</a:t>
            </a:r>
            <a:r>
              <a:rPr lang="en-US" dirty="0" smtClean="0">
                <a:latin typeface="Bell MT" pitchFamily="18" charset="0"/>
              </a:rPr>
              <a:t> yang qualified </a:t>
            </a:r>
            <a:r>
              <a:rPr lang="en-US" dirty="0" err="1" smtClean="0">
                <a:latin typeface="Bell MT" pitchFamily="18" charset="0"/>
              </a:rPr>
              <a:t>dengan</a:t>
            </a:r>
            <a:r>
              <a:rPr lang="en-US" dirty="0" smtClean="0">
                <a:latin typeface="Bell MT" pitchFamily="18" charset="0"/>
              </a:rPr>
              <a:t> </a:t>
            </a:r>
            <a:r>
              <a:rPr lang="en-US" dirty="0" err="1" smtClean="0">
                <a:latin typeface="Bell MT" pitchFamily="18" charset="0"/>
              </a:rPr>
              <a:t>penempatan</a:t>
            </a:r>
            <a:r>
              <a:rPr lang="en-US" dirty="0" smtClean="0">
                <a:latin typeface="Bell MT" pitchFamily="18" charset="0"/>
              </a:rPr>
              <a:t> yang </a:t>
            </a:r>
            <a:r>
              <a:rPr lang="en-US" dirty="0" err="1" smtClean="0">
                <a:latin typeface="Bell MT" pitchFamily="18" charset="0"/>
              </a:rPr>
              <a:t>tepat</a:t>
            </a:r>
            <a:r>
              <a:rPr lang="en-US" dirty="0" smtClean="0">
                <a:latin typeface="Bell MT" pitchFamily="18" charset="0"/>
              </a:rPr>
              <a:t>.</a:t>
            </a:r>
            <a:endParaRPr lang="en-US" dirty="0">
              <a:latin typeface="Bell MT" pitchFamily="18" charset="0"/>
            </a:endParaRPr>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p:txBody>
          <a:bodyPr/>
          <a:lstStyle/>
          <a:p>
            <a:pPr algn="ctr" eaLnBrk="1" hangingPunct="1"/>
            <a:r>
              <a:rPr lang="en-US" smtClean="0"/>
              <a:t>Langkah-langkah Seleksi</a:t>
            </a:r>
          </a:p>
        </p:txBody>
      </p:sp>
      <p:sp>
        <p:nvSpPr>
          <p:cNvPr id="18435" name="Content Placeholder 4"/>
          <p:cNvSpPr>
            <a:spLocks noGrp="1"/>
          </p:cNvSpPr>
          <p:nvPr>
            <p:ph idx="1"/>
          </p:nvPr>
        </p:nvSpPr>
        <p:spPr>
          <a:xfrm>
            <a:off x="303213" y="1600200"/>
            <a:ext cx="8458200" cy="4648200"/>
          </a:xfrm>
        </p:spPr>
        <p:txBody>
          <a:bodyPr/>
          <a:lstStyle/>
          <a:p>
            <a:pPr eaLnBrk="1" hangingPunct="1"/>
            <a:r>
              <a:rPr lang="en-US" sz="3200" smtClean="0"/>
              <a:t>Seleksi surat-surat lamaran.</a:t>
            </a:r>
          </a:p>
          <a:p>
            <a:pPr eaLnBrk="1" hangingPunct="1"/>
            <a:r>
              <a:rPr lang="en-US" sz="3200" smtClean="0"/>
              <a:t>Pengisian blanko lamaran.</a:t>
            </a:r>
          </a:p>
          <a:p>
            <a:pPr eaLnBrk="1" hangingPunct="1"/>
            <a:r>
              <a:rPr lang="en-US" sz="3200" smtClean="0"/>
              <a:t>Pemeriksaan referensi</a:t>
            </a:r>
          </a:p>
          <a:p>
            <a:pPr eaLnBrk="1" hangingPunct="1"/>
            <a:r>
              <a:rPr lang="en-US" sz="3200" smtClean="0"/>
              <a:t>Wawancara pendahuluan</a:t>
            </a:r>
          </a:p>
          <a:p>
            <a:pPr eaLnBrk="1" hangingPunct="1"/>
            <a:r>
              <a:rPr lang="en-US" sz="3200" smtClean="0"/>
              <a:t>Test penerimaan</a:t>
            </a:r>
          </a:p>
          <a:p>
            <a:pPr eaLnBrk="1" hangingPunct="1">
              <a:buFont typeface="Wingdings 2" pitchFamily="18" charset="2"/>
              <a:buNone/>
            </a:pPr>
            <a:r>
              <a:rPr lang="en-US" sz="3200" smtClean="0"/>
              <a:t>		</a:t>
            </a:r>
          </a:p>
          <a:p>
            <a:pPr eaLnBrk="1" hangingPunct="1">
              <a:buFont typeface="Wingdings 2" pitchFamily="18" charset="2"/>
              <a:buNone/>
            </a:pPr>
            <a:r>
              <a:rPr lang="en-US" sz="320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19075" y="227013"/>
            <a:ext cx="7477125" cy="763587"/>
          </a:xfrm>
        </p:spPr>
        <p:txBody>
          <a:bodyPr/>
          <a:lstStyle/>
          <a:p>
            <a:pPr eaLnBrk="1" hangingPunct="1"/>
            <a:r>
              <a:rPr lang="en-US" sz="3200" smtClean="0"/>
              <a:t>Pengertian Manajemen Sumber Daya Manusia menurut Beberapa Ahli</a:t>
            </a:r>
            <a:endParaRPr lang="id-ID" sz="3200" smtClean="0"/>
          </a:p>
        </p:txBody>
      </p:sp>
      <p:sp>
        <p:nvSpPr>
          <p:cNvPr id="8195" name="Rectangle 3"/>
          <p:cNvSpPr>
            <a:spLocks noGrp="1" noChangeArrowheads="1"/>
          </p:cNvSpPr>
          <p:nvPr>
            <p:ph type="body" idx="1"/>
          </p:nvPr>
        </p:nvSpPr>
        <p:spPr>
          <a:xfrm>
            <a:off x="0" y="1143000"/>
            <a:ext cx="7772400" cy="5486400"/>
          </a:xfrm>
        </p:spPr>
        <p:txBody>
          <a:bodyPr/>
          <a:lstStyle/>
          <a:p>
            <a:pPr eaLnBrk="1" hangingPunct="1">
              <a:buFontTx/>
              <a:buChar char="•"/>
            </a:pPr>
            <a:r>
              <a:rPr lang="en-US" sz="3600" smtClean="0"/>
              <a:t>Andrew F. Sikula</a:t>
            </a:r>
          </a:p>
          <a:p>
            <a:pPr eaLnBrk="1" hangingPunct="1">
              <a:buFontTx/>
              <a:buNone/>
            </a:pPr>
            <a:r>
              <a:rPr lang="en-US" sz="3600" smtClean="0"/>
              <a:t>	</a:t>
            </a:r>
            <a:endParaRPr lang="en-US" sz="3600" i="1" smtClean="0"/>
          </a:p>
          <a:p>
            <a:pPr eaLnBrk="1" hangingPunct="1">
              <a:buFontTx/>
              <a:buNone/>
            </a:pPr>
            <a:r>
              <a:rPr lang="en-US" sz="3600" smtClean="0">
                <a:cs typeface="Arial" charset="0"/>
              </a:rPr>
              <a:t>→Manajemen Sumber Daya Manusia adalah proses penarikan, penyeleksian, penempatan, indoktrinasi, pelatihan dan pengembangan sumber daya manusia oleh dan di dalam suatu perusahaan.</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fontScale="90000"/>
          </a:bodyPr>
          <a:lstStyle/>
          <a:p>
            <a:pPr algn="ctr" eaLnBrk="1" fontAlgn="auto" hangingPunct="1">
              <a:spcAft>
                <a:spcPts val="0"/>
              </a:spcAft>
              <a:defRPr/>
            </a:pPr>
            <a:r>
              <a:rPr lang="en-US" dirty="0" err="1" smtClean="0"/>
              <a:t>Jenis-jenis</a:t>
            </a:r>
            <a:r>
              <a:rPr lang="en-US" dirty="0" smtClean="0"/>
              <a:t> </a:t>
            </a:r>
            <a:r>
              <a:rPr lang="en-US" dirty="0" err="1" smtClean="0"/>
              <a:t>Tes</a:t>
            </a:r>
            <a:r>
              <a:rPr lang="en-US" dirty="0" smtClean="0"/>
              <a:t> </a:t>
            </a:r>
            <a:r>
              <a:rPr lang="en-US" dirty="0" err="1" smtClean="0"/>
              <a:t>Penerimaan</a:t>
            </a:r>
            <a:r>
              <a:rPr lang="en-US" dirty="0" smtClean="0"/>
              <a:t> (1)</a:t>
            </a:r>
            <a:endParaRPr lang="en-US" dirty="0"/>
          </a:p>
        </p:txBody>
      </p:sp>
      <p:sp>
        <p:nvSpPr>
          <p:cNvPr id="19459" name="Content Placeholder 2"/>
          <p:cNvSpPr>
            <a:spLocks noGrp="1"/>
          </p:cNvSpPr>
          <p:nvPr>
            <p:ph idx="1"/>
          </p:nvPr>
        </p:nvSpPr>
        <p:spPr>
          <a:xfrm>
            <a:off x="457200" y="1343025"/>
            <a:ext cx="8153400" cy="5105400"/>
          </a:xfrm>
        </p:spPr>
        <p:txBody>
          <a:bodyPr/>
          <a:lstStyle/>
          <a:p>
            <a:pPr eaLnBrk="1" hangingPunct="1"/>
            <a:r>
              <a:rPr lang="id-ID" sz="2000" b="1" smtClean="0"/>
              <a:t>Tes psikologis</a:t>
            </a:r>
            <a:r>
              <a:rPr lang="id-ID" sz="2000" smtClean="0"/>
              <a:t>: yaitu peralatan tes yang mengukur atau menguji keperibadian, temperamen,bakat, minat, kecerdasan, keinginan berprestasi terdiri dari :</a:t>
            </a:r>
            <a:endParaRPr lang="en-US" sz="2000" smtClean="0"/>
          </a:p>
          <a:p>
            <a:pPr eaLnBrk="1" hangingPunct="1">
              <a:buFont typeface="Wingdings 2" pitchFamily="18" charset="2"/>
              <a:buNone/>
            </a:pPr>
            <a:r>
              <a:rPr lang="en-US" sz="2000" smtClean="0"/>
              <a:t>	1) tes kecerdasan (intelegence test) : menguji kemampuan </a:t>
            </a:r>
          </a:p>
          <a:p>
            <a:pPr eaLnBrk="1" hangingPunct="1">
              <a:buFont typeface="Wingdings 2" pitchFamily="18" charset="2"/>
              <a:buNone/>
            </a:pPr>
            <a:r>
              <a:rPr lang="en-US" sz="2000" smtClean="0"/>
              <a:t>	    mental pelamar dalam hal daya pikir secara menyeluruh </a:t>
            </a:r>
          </a:p>
          <a:p>
            <a:pPr eaLnBrk="1" hangingPunct="1">
              <a:buFont typeface="Wingdings 2" pitchFamily="18" charset="2"/>
              <a:buNone/>
            </a:pPr>
            <a:r>
              <a:rPr lang="en-US" sz="2000" smtClean="0"/>
              <a:t>	    dan logis. </a:t>
            </a:r>
          </a:p>
          <a:p>
            <a:pPr eaLnBrk="1" hangingPunct="1">
              <a:buFont typeface="Wingdings 2" pitchFamily="18" charset="2"/>
              <a:buNone/>
            </a:pPr>
            <a:r>
              <a:rPr lang="en-US" sz="2000" smtClean="0"/>
              <a:t>	2) tes keperibadian (personality test) :kesediaan bekerja </a:t>
            </a:r>
          </a:p>
          <a:p>
            <a:pPr eaLnBrk="1" hangingPunct="1">
              <a:buFont typeface="Wingdings 2" pitchFamily="18" charset="2"/>
              <a:buNone/>
            </a:pPr>
            <a:r>
              <a:rPr lang="en-US" sz="2000" smtClean="0"/>
              <a:t>	    sama, sifat kepemimpinan dll</a:t>
            </a:r>
          </a:p>
          <a:p>
            <a:pPr eaLnBrk="1" hangingPunct="1">
              <a:buFont typeface="Wingdings 2" pitchFamily="18" charset="2"/>
              <a:buNone/>
            </a:pPr>
            <a:r>
              <a:rPr lang="en-US" sz="2000" smtClean="0"/>
              <a:t>	3) tes bakat (aptitude test): kemampuan potensial yang </a:t>
            </a:r>
          </a:p>
          <a:p>
            <a:pPr eaLnBrk="1" hangingPunct="1">
              <a:buFont typeface="Wingdings 2" pitchFamily="18" charset="2"/>
              <a:buNone/>
            </a:pPr>
            <a:r>
              <a:rPr lang="en-US" sz="2000" smtClean="0"/>
              <a:t>	    dapat dikembangkan.</a:t>
            </a:r>
          </a:p>
          <a:p>
            <a:pPr eaLnBrk="1" hangingPunct="1">
              <a:buFont typeface="Wingdings 2" pitchFamily="18" charset="2"/>
              <a:buNone/>
            </a:pPr>
            <a:r>
              <a:rPr lang="en-US" sz="2000" smtClean="0"/>
              <a:t>	4) tes minat (interest test): mengukur antusiasme terhadap </a:t>
            </a:r>
          </a:p>
          <a:p>
            <a:pPr eaLnBrk="1" hangingPunct="1">
              <a:buFont typeface="Wingdings 2" pitchFamily="18" charset="2"/>
              <a:buNone/>
            </a:pPr>
            <a:r>
              <a:rPr lang="en-US" sz="2000" smtClean="0"/>
              <a:t>	    sesuatu jenis pekerjaan</a:t>
            </a:r>
          </a:p>
          <a:p>
            <a:pPr eaLnBrk="1" hangingPunct="1">
              <a:buFont typeface="Wingdings 2" pitchFamily="18" charset="2"/>
              <a:buNone/>
            </a:pPr>
            <a:r>
              <a:rPr lang="en-US" sz="2000" smtClean="0"/>
              <a:t>	5) tes prestasi ( achievement test): mengukur kemampuan </a:t>
            </a:r>
          </a:p>
          <a:p>
            <a:pPr eaLnBrk="1" hangingPunct="1">
              <a:buFont typeface="Wingdings 2" pitchFamily="18" charset="2"/>
              <a:buNone/>
            </a:pPr>
            <a:r>
              <a:rPr lang="en-US" sz="2000" smtClean="0"/>
              <a:t>	    pelamar sekarang	</a:t>
            </a:r>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dirty="0" err="1" smtClean="0"/>
              <a:t>Jenis-jenis</a:t>
            </a:r>
            <a:r>
              <a:rPr lang="en-US" dirty="0" smtClean="0"/>
              <a:t> </a:t>
            </a:r>
            <a:r>
              <a:rPr lang="en-US" dirty="0" err="1" smtClean="0"/>
              <a:t>Tes</a:t>
            </a:r>
            <a:r>
              <a:rPr lang="en-US" dirty="0" smtClean="0"/>
              <a:t> </a:t>
            </a:r>
            <a:r>
              <a:rPr lang="en-US" dirty="0" err="1" smtClean="0"/>
              <a:t>Penerimaan</a:t>
            </a:r>
            <a:r>
              <a:rPr lang="en-US" dirty="0" smtClean="0"/>
              <a:t> (2)</a:t>
            </a:r>
            <a:endParaRPr lang="en-US" dirty="0"/>
          </a:p>
        </p:txBody>
      </p:sp>
      <p:sp>
        <p:nvSpPr>
          <p:cNvPr id="3" name="Content Placeholder 2"/>
          <p:cNvSpPr>
            <a:spLocks noGrp="1"/>
          </p:cNvSpPr>
          <p:nvPr>
            <p:ph idx="1"/>
          </p:nvPr>
        </p:nvSpPr>
        <p:spPr/>
        <p:txBody>
          <a:bodyPr>
            <a:normAutofit fontScale="92500" lnSpcReduction="10000"/>
          </a:bodyPr>
          <a:lstStyle/>
          <a:p>
            <a:pPr marL="420624" indent="-384048" eaLnBrk="1" fontAlgn="auto" hangingPunct="1">
              <a:spcAft>
                <a:spcPts val="0"/>
              </a:spcAft>
              <a:buFont typeface="Wingdings 2"/>
              <a:buChar char=""/>
              <a:defRPr/>
            </a:pPr>
            <a:r>
              <a:rPr lang="id-ID" sz="3200" b="1" dirty="0" smtClean="0"/>
              <a:t>Tes pengetahuan</a:t>
            </a:r>
            <a:r>
              <a:rPr lang="id-ID" sz="3200" dirty="0" smtClean="0"/>
              <a:t> ( Knowledge test ): yaitu bentuk tes yang menguji informasi atau pengetahuan yang dimiliki para pelamar sesuai kebutuhan dalam pelaksanaan pekerjaan.</a:t>
            </a:r>
            <a:endParaRPr lang="en-US" sz="3200" dirty="0" smtClean="0"/>
          </a:p>
          <a:p>
            <a:pPr marL="420624" indent="-384048" eaLnBrk="1" fontAlgn="auto" hangingPunct="1">
              <a:spcAft>
                <a:spcPts val="0"/>
              </a:spcAft>
              <a:buFont typeface="Wingdings 2"/>
              <a:buChar char=""/>
              <a:defRPr/>
            </a:pPr>
            <a:r>
              <a:rPr lang="id-ID" sz="3200" b="1" dirty="0" smtClean="0"/>
              <a:t>Performance test</a:t>
            </a:r>
            <a:r>
              <a:rPr lang="id-ID" sz="3200" dirty="0" smtClean="0"/>
              <a:t> : yaitu mengukur kemampuan pelamar untuk melaksanakan pekerjaan yang akan dipegang, misalnya  tes mengetik bagi calon pengetik.</a:t>
            </a:r>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a:xfrm>
            <a:off x="457200" y="274638"/>
            <a:ext cx="7467600" cy="792162"/>
          </a:xfrm>
        </p:spPr>
        <p:txBody>
          <a:bodyPr/>
          <a:lstStyle/>
          <a:p>
            <a:pPr algn="ctr" eaLnBrk="1" hangingPunct="1"/>
            <a:r>
              <a:rPr lang="en-US" smtClean="0"/>
              <a:t>Tingkat-tingkat Seleksi</a:t>
            </a:r>
          </a:p>
        </p:txBody>
      </p:sp>
      <p:sp>
        <p:nvSpPr>
          <p:cNvPr id="21507" name="Content Placeholder 4"/>
          <p:cNvSpPr>
            <a:spLocks noGrp="1"/>
          </p:cNvSpPr>
          <p:nvPr>
            <p:ph idx="1"/>
          </p:nvPr>
        </p:nvSpPr>
        <p:spPr>
          <a:xfrm>
            <a:off x="457200" y="1368425"/>
            <a:ext cx="7467600" cy="5029200"/>
          </a:xfrm>
        </p:spPr>
        <p:txBody>
          <a:bodyPr/>
          <a:lstStyle/>
          <a:p>
            <a:pPr eaLnBrk="1" hangingPunct="1"/>
            <a:r>
              <a:rPr lang="fi-FI" sz="2600" smtClean="0">
                <a:latin typeface="Bell MT" pitchFamily="18" charset="0"/>
              </a:rPr>
              <a:t>Seleksi tingkat pertama, meliputi semua prosedur seleksi sejak dari surat lamaran </a:t>
            </a:r>
            <a:r>
              <a:rPr lang="en-US" sz="2600" smtClean="0">
                <a:latin typeface="Bell MT" pitchFamily="18" charset="0"/>
              </a:rPr>
              <a:t>sampai dengan pelamar dinyatakan diterima.</a:t>
            </a:r>
          </a:p>
          <a:p>
            <a:pPr eaLnBrk="1" hangingPunct="1"/>
            <a:r>
              <a:rPr lang="en-US" sz="2600" smtClean="0">
                <a:latin typeface="Bell MT" pitchFamily="18" charset="0"/>
              </a:rPr>
              <a:t>Seleksi tingkat kedua dilakukan pada calon karyawan yang status masa percobaan. Seleksi tingkat kedua lamanya ada yang 3 bulan, 6 bulan atau setahun.</a:t>
            </a:r>
          </a:p>
          <a:p>
            <a:pPr eaLnBrk="1" hangingPunct="1"/>
            <a:r>
              <a:rPr lang="nn-NO" sz="2600" smtClean="0">
                <a:latin typeface="Bell MT" pitchFamily="18" charset="0"/>
              </a:rPr>
              <a:t>Seleksi tingkat ketiga adalah seleksi yang dilakukan dengan mengikuti prajabatan </a:t>
            </a:r>
            <a:r>
              <a:rPr lang="en-US" sz="2600" smtClean="0">
                <a:latin typeface="Bell MT" pitchFamily="18" charset="0"/>
              </a:rPr>
              <a:t>atau latihan, mereka akan dipromisikan dan diangkat menjadi karyawan tetap serta haknya akan diterima sepenuhnya.</a:t>
            </a: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p:txBody>
          <a:bodyPr/>
          <a:lstStyle/>
          <a:p>
            <a:pPr algn="ctr" eaLnBrk="1" hangingPunct="1"/>
            <a:r>
              <a:rPr lang="en-US" smtClean="0"/>
              <a:t>Kendala-kendala Seleksi</a:t>
            </a:r>
          </a:p>
        </p:txBody>
      </p:sp>
      <p:sp>
        <p:nvSpPr>
          <p:cNvPr id="5" name="Content Placeholder 4"/>
          <p:cNvSpPr>
            <a:spLocks noGrp="1"/>
          </p:cNvSpPr>
          <p:nvPr>
            <p:ph idx="1"/>
          </p:nvPr>
        </p:nvSpPr>
        <p:spPr/>
        <p:txBody>
          <a:bodyPr>
            <a:normAutofit fontScale="85000" lnSpcReduction="20000"/>
          </a:bodyPr>
          <a:lstStyle/>
          <a:p>
            <a:pPr marL="420624" indent="-384048" eaLnBrk="1" fontAlgn="auto" hangingPunct="1">
              <a:spcAft>
                <a:spcPts val="0"/>
              </a:spcAft>
              <a:buFont typeface="Wingdings 2"/>
              <a:buChar char=""/>
              <a:defRPr/>
            </a:pPr>
            <a:r>
              <a:rPr lang="en-US" dirty="0" err="1" smtClean="0">
                <a:latin typeface="Bell MT" pitchFamily="18" charset="0"/>
              </a:rPr>
              <a:t>Tolak</a:t>
            </a:r>
            <a:r>
              <a:rPr lang="en-US" dirty="0" smtClean="0">
                <a:latin typeface="Bell MT" pitchFamily="18" charset="0"/>
              </a:rPr>
              <a:t> </a:t>
            </a:r>
            <a:r>
              <a:rPr lang="en-US" dirty="0" err="1" smtClean="0">
                <a:latin typeface="Bell MT" pitchFamily="18" charset="0"/>
              </a:rPr>
              <a:t>ukur</a:t>
            </a:r>
            <a:endParaRPr lang="en-US" dirty="0" smtClean="0">
              <a:latin typeface="Bell MT" pitchFamily="18" charset="0"/>
            </a:endParaRPr>
          </a:p>
          <a:p>
            <a:pPr marL="420624" indent="-384048" eaLnBrk="1" fontAlgn="auto" hangingPunct="1">
              <a:spcAft>
                <a:spcPts val="0"/>
              </a:spcAft>
              <a:buFont typeface="Wingdings 2"/>
              <a:buNone/>
              <a:defRPr/>
            </a:pPr>
            <a:r>
              <a:rPr lang="en-US" dirty="0" smtClean="0">
                <a:latin typeface="Bell MT" pitchFamily="18" charset="0"/>
              </a:rPr>
              <a:t>	</a:t>
            </a:r>
            <a:r>
              <a:rPr lang="en-US" dirty="0" err="1" smtClean="0">
                <a:latin typeface="Bell MT" pitchFamily="18" charset="0"/>
              </a:rPr>
              <a:t>Kendalanya</a:t>
            </a:r>
            <a:r>
              <a:rPr lang="en-US" dirty="0" smtClean="0">
                <a:latin typeface="Bell MT" pitchFamily="18" charset="0"/>
              </a:rPr>
              <a:t> </a:t>
            </a:r>
            <a:r>
              <a:rPr lang="en-US" dirty="0" err="1" smtClean="0">
                <a:latin typeface="Bell MT" pitchFamily="18" charset="0"/>
              </a:rPr>
              <a:t>adalah</a:t>
            </a:r>
            <a:r>
              <a:rPr lang="en-US" dirty="0" smtClean="0">
                <a:latin typeface="Bell MT" pitchFamily="18" charset="0"/>
              </a:rPr>
              <a:t> </a:t>
            </a:r>
            <a:r>
              <a:rPr lang="en-US" dirty="0" err="1" smtClean="0">
                <a:latin typeface="Bell MT" pitchFamily="18" charset="0"/>
              </a:rPr>
              <a:t>kesulitan</a:t>
            </a:r>
            <a:r>
              <a:rPr lang="en-US" dirty="0" smtClean="0">
                <a:latin typeface="Bell MT" pitchFamily="18" charset="0"/>
              </a:rPr>
              <a:t> </a:t>
            </a:r>
            <a:r>
              <a:rPr lang="en-US" dirty="0" err="1" smtClean="0">
                <a:latin typeface="Bell MT" pitchFamily="18" charset="0"/>
              </a:rPr>
              <a:t>untuk</a:t>
            </a:r>
            <a:r>
              <a:rPr lang="en-US" dirty="0" smtClean="0">
                <a:latin typeface="Bell MT" pitchFamily="18" charset="0"/>
              </a:rPr>
              <a:t> </a:t>
            </a:r>
            <a:r>
              <a:rPr lang="en-US" dirty="0" err="1" smtClean="0">
                <a:latin typeface="Bell MT" pitchFamily="18" charset="0"/>
              </a:rPr>
              <a:t>menentukan</a:t>
            </a:r>
            <a:r>
              <a:rPr lang="en-US" dirty="0" smtClean="0">
                <a:latin typeface="Bell MT" pitchFamily="18" charset="0"/>
              </a:rPr>
              <a:t> </a:t>
            </a:r>
            <a:r>
              <a:rPr lang="en-US" dirty="0" err="1" smtClean="0">
                <a:latin typeface="Bell MT" pitchFamily="18" charset="0"/>
              </a:rPr>
              <a:t>standar</a:t>
            </a:r>
            <a:r>
              <a:rPr lang="en-US" dirty="0" smtClean="0">
                <a:latin typeface="Bell MT" pitchFamily="18" charset="0"/>
              </a:rPr>
              <a:t> </a:t>
            </a:r>
            <a:r>
              <a:rPr lang="en-US" dirty="0" err="1" smtClean="0">
                <a:latin typeface="Bell MT" pitchFamily="18" charset="0"/>
              </a:rPr>
              <a:t>tolak</a:t>
            </a:r>
            <a:r>
              <a:rPr lang="en-US" dirty="0" smtClean="0">
                <a:latin typeface="Bell MT" pitchFamily="18" charset="0"/>
              </a:rPr>
              <a:t> </a:t>
            </a:r>
            <a:r>
              <a:rPr lang="en-US" dirty="0" err="1" smtClean="0">
                <a:latin typeface="Bell MT" pitchFamily="18" charset="0"/>
              </a:rPr>
              <a:t>ukur</a:t>
            </a:r>
            <a:r>
              <a:rPr lang="en-US" dirty="0" smtClean="0">
                <a:latin typeface="Bell MT" pitchFamily="18" charset="0"/>
              </a:rPr>
              <a:t> yang </a:t>
            </a:r>
            <a:r>
              <a:rPr lang="en-US" dirty="0" err="1" smtClean="0">
                <a:latin typeface="Bell MT" pitchFamily="18" charset="0"/>
              </a:rPr>
              <a:t>akan</a:t>
            </a:r>
            <a:r>
              <a:rPr lang="en-US" dirty="0" smtClean="0">
                <a:latin typeface="Bell MT" pitchFamily="18" charset="0"/>
              </a:rPr>
              <a:t> </a:t>
            </a:r>
            <a:r>
              <a:rPr lang="en-US" dirty="0" err="1" smtClean="0">
                <a:latin typeface="Bell MT" pitchFamily="18" charset="0"/>
              </a:rPr>
              <a:t>digunakan</a:t>
            </a:r>
            <a:r>
              <a:rPr lang="en-US" dirty="0" smtClean="0">
                <a:latin typeface="Bell MT" pitchFamily="18" charset="0"/>
              </a:rPr>
              <a:t> </a:t>
            </a:r>
            <a:r>
              <a:rPr lang="en-US" dirty="0" err="1" smtClean="0">
                <a:latin typeface="Bell MT" pitchFamily="18" charset="0"/>
              </a:rPr>
              <a:t>mengukur</a:t>
            </a:r>
            <a:r>
              <a:rPr lang="en-US" dirty="0" smtClean="0">
                <a:latin typeface="Bell MT" pitchFamily="18" charset="0"/>
              </a:rPr>
              <a:t> </a:t>
            </a:r>
            <a:r>
              <a:rPr lang="en-US" dirty="0" err="1" smtClean="0">
                <a:latin typeface="Bell MT" pitchFamily="18" charset="0"/>
              </a:rPr>
              <a:t>kualifikasi-kualifikasi</a:t>
            </a:r>
            <a:r>
              <a:rPr lang="en-US" dirty="0" smtClean="0">
                <a:latin typeface="Bell MT" pitchFamily="18" charset="0"/>
              </a:rPr>
              <a:t> </a:t>
            </a:r>
            <a:r>
              <a:rPr lang="en-US" dirty="0" err="1" smtClean="0">
                <a:latin typeface="Bell MT" pitchFamily="18" charset="0"/>
              </a:rPr>
              <a:t>selektif</a:t>
            </a:r>
            <a:r>
              <a:rPr lang="en-US" dirty="0" smtClean="0">
                <a:latin typeface="Bell MT" pitchFamily="18" charset="0"/>
              </a:rPr>
              <a:t> </a:t>
            </a:r>
            <a:r>
              <a:rPr lang="en-US" dirty="0" err="1" smtClean="0">
                <a:latin typeface="Bell MT" pitchFamily="18" charset="0"/>
              </a:rPr>
              <a:t>secara</a:t>
            </a:r>
            <a:r>
              <a:rPr lang="en-US" dirty="0" smtClean="0">
                <a:latin typeface="Bell MT" pitchFamily="18" charset="0"/>
              </a:rPr>
              <a:t> </a:t>
            </a:r>
            <a:r>
              <a:rPr lang="en-US" dirty="0" err="1" smtClean="0">
                <a:latin typeface="Bell MT" pitchFamily="18" charset="0"/>
              </a:rPr>
              <a:t>objektif</a:t>
            </a:r>
            <a:r>
              <a:rPr lang="en-US" dirty="0" smtClean="0">
                <a:latin typeface="Bell MT" pitchFamily="18" charset="0"/>
              </a:rPr>
              <a:t>.</a:t>
            </a:r>
          </a:p>
          <a:p>
            <a:pPr marL="420624" indent="-384048" eaLnBrk="1" fontAlgn="auto" hangingPunct="1">
              <a:spcAft>
                <a:spcPts val="0"/>
              </a:spcAft>
              <a:buFont typeface="Wingdings 2"/>
              <a:buChar char=""/>
              <a:defRPr/>
            </a:pPr>
            <a:r>
              <a:rPr lang="en-US" dirty="0" err="1" smtClean="0">
                <a:latin typeface="Bell MT" pitchFamily="18" charset="0"/>
              </a:rPr>
              <a:t>Penyeleksi</a:t>
            </a:r>
            <a:endParaRPr lang="en-US" dirty="0" smtClean="0">
              <a:latin typeface="Bell MT" pitchFamily="18" charset="0"/>
            </a:endParaRPr>
          </a:p>
          <a:p>
            <a:pPr marL="420624" indent="-384048" eaLnBrk="1" fontAlgn="auto" hangingPunct="1">
              <a:spcAft>
                <a:spcPts val="0"/>
              </a:spcAft>
              <a:buFont typeface="Wingdings 2"/>
              <a:buNone/>
              <a:defRPr/>
            </a:pPr>
            <a:r>
              <a:rPr lang="en-US" dirty="0" smtClean="0">
                <a:latin typeface="Bell MT" pitchFamily="18" charset="0"/>
              </a:rPr>
              <a:t>	</a:t>
            </a:r>
            <a:r>
              <a:rPr lang="en-US" dirty="0" err="1" smtClean="0">
                <a:latin typeface="Bell MT" pitchFamily="18" charset="0"/>
              </a:rPr>
              <a:t>Kendalanya</a:t>
            </a:r>
            <a:r>
              <a:rPr lang="en-US" dirty="0" smtClean="0">
                <a:latin typeface="Bell MT" pitchFamily="18" charset="0"/>
              </a:rPr>
              <a:t> </a:t>
            </a:r>
            <a:r>
              <a:rPr lang="en-US" dirty="0" err="1" smtClean="0">
                <a:latin typeface="Bell MT" pitchFamily="18" charset="0"/>
              </a:rPr>
              <a:t>adalah</a:t>
            </a:r>
            <a:r>
              <a:rPr lang="en-US" dirty="0" smtClean="0">
                <a:latin typeface="Bell MT" pitchFamily="18" charset="0"/>
              </a:rPr>
              <a:t> </a:t>
            </a:r>
            <a:r>
              <a:rPr lang="en-US" dirty="0" err="1" smtClean="0">
                <a:latin typeface="Bell MT" pitchFamily="18" charset="0"/>
              </a:rPr>
              <a:t>kesulitan</a:t>
            </a:r>
            <a:r>
              <a:rPr lang="en-US" dirty="0" smtClean="0">
                <a:latin typeface="Bell MT" pitchFamily="18" charset="0"/>
              </a:rPr>
              <a:t> </a:t>
            </a:r>
            <a:r>
              <a:rPr lang="en-US" dirty="0" err="1" smtClean="0">
                <a:latin typeface="Bell MT" pitchFamily="18" charset="0"/>
              </a:rPr>
              <a:t>mendapatkan</a:t>
            </a:r>
            <a:r>
              <a:rPr lang="en-US" dirty="0" smtClean="0">
                <a:latin typeface="Bell MT" pitchFamily="18" charset="0"/>
              </a:rPr>
              <a:t> </a:t>
            </a:r>
            <a:r>
              <a:rPr lang="en-US" dirty="0" err="1" smtClean="0">
                <a:latin typeface="Bell MT" pitchFamily="18" charset="0"/>
              </a:rPr>
              <a:t>penyeleksi</a:t>
            </a:r>
            <a:r>
              <a:rPr lang="en-US" dirty="0" smtClean="0">
                <a:latin typeface="Bell MT" pitchFamily="18" charset="0"/>
              </a:rPr>
              <a:t> yang </a:t>
            </a:r>
            <a:r>
              <a:rPr lang="en-US" dirty="0" err="1" smtClean="0">
                <a:latin typeface="Bell MT" pitchFamily="18" charset="0"/>
              </a:rPr>
              <a:t>benar-benar</a:t>
            </a:r>
            <a:r>
              <a:rPr lang="en-US" dirty="0" smtClean="0">
                <a:latin typeface="Bell MT" pitchFamily="18" charset="0"/>
              </a:rPr>
              <a:t> qualified, </a:t>
            </a:r>
            <a:r>
              <a:rPr lang="en-US" dirty="0" err="1" smtClean="0">
                <a:latin typeface="Bell MT" pitchFamily="18" charset="0"/>
              </a:rPr>
              <a:t>jujur</a:t>
            </a:r>
            <a:r>
              <a:rPr lang="en-US" dirty="0" smtClean="0">
                <a:latin typeface="Bell MT" pitchFamily="18" charset="0"/>
              </a:rPr>
              <a:t> </a:t>
            </a:r>
            <a:r>
              <a:rPr lang="en-US" dirty="0" err="1" smtClean="0">
                <a:latin typeface="Bell MT" pitchFamily="18" charset="0"/>
              </a:rPr>
              <a:t>dan</a:t>
            </a:r>
            <a:r>
              <a:rPr lang="en-US" dirty="0" smtClean="0">
                <a:latin typeface="Bell MT" pitchFamily="18" charset="0"/>
              </a:rPr>
              <a:t> </a:t>
            </a:r>
            <a:r>
              <a:rPr lang="en-US" dirty="0" err="1" smtClean="0">
                <a:latin typeface="Bell MT" pitchFamily="18" charset="0"/>
              </a:rPr>
              <a:t>objektif</a:t>
            </a:r>
            <a:r>
              <a:rPr lang="en-US" dirty="0" smtClean="0">
                <a:latin typeface="Bell MT" pitchFamily="18" charset="0"/>
              </a:rPr>
              <a:t> </a:t>
            </a:r>
            <a:r>
              <a:rPr lang="en-US" dirty="0" err="1" smtClean="0">
                <a:latin typeface="Bell MT" pitchFamily="18" charset="0"/>
              </a:rPr>
              <a:t>pernilainya</a:t>
            </a:r>
            <a:r>
              <a:rPr lang="en-US" dirty="0" smtClean="0">
                <a:latin typeface="Bell MT" pitchFamily="18" charset="0"/>
              </a:rPr>
              <a:t>.</a:t>
            </a:r>
          </a:p>
          <a:p>
            <a:pPr marL="420624" indent="-384048" eaLnBrk="1" fontAlgn="auto" hangingPunct="1">
              <a:spcAft>
                <a:spcPts val="0"/>
              </a:spcAft>
              <a:buFont typeface="Wingdings 2"/>
              <a:buChar char=""/>
              <a:defRPr/>
            </a:pPr>
            <a:r>
              <a:rPr lang="en-US" dirty="0" err="1" smtClean="0">
                <a:latin typeface="Bell MT" pitchFamily="18" charset="0"/>
              </a:rPr>
              <a:t>Pelamar</a:t>
            </a:r>
            <a:endParaRPr lang="en-US" dirty="0" smtClean="0">
              <a:latin typeface="Bell MT" pitchFamily="18" charset="0"/>
            </a:endParaRPr>
          </a:p>
          <a:p>
            <a:pPr marL="420624" indent="-384048" eaLnBrk="1" fontAlgn="auto" hangingPunct="1">
              <a:spcAft>
                <a:spcPts val="0"/>
              </a:spcAft>
              <a:buFont typeface="Wingdings 2"/>
              <a:buNone/>
              <a:defRPr/>
            </a:pPr>
            <a:r>
              <a:rPr lang="en-US" dirty="0" smtClean="0">
                <a:latin typeface="Bell MT" pitchFamily="18" charset="0"/>
              </a:rPr>
              <a:t>	</a:t>
            </a:r>
            <a:r>
              <a:rPr lang="en-US" dirty="0" err="1" smtClean="0">
                <a:latin typeface="Bell MT" pitchFamily="18" charset="0"/>
              </a:rPr>
              <a:t>Kendalanya</a:t>
            </a:r>
            <a:r>
              <a:rPr lang="en-US" dirty="0" smtClean="0">
                <a:latin typeface="Bell MT" pitchFamily="18" charset="0"/>
              </a:rPr>
              <a:t> </a:t>
            </a:r>
            <a:r>
              <a:rPr lang="en-US" dirty="0" err="1" smtClean="0">
                <a:latin typeface="Bell MT" pitchFamily="18" charset="0"/>
              </a:rPr>
              <a:t>adalah</a:t>
            </a:r>
            <a:r>
              <a:rPr lang="en-US" dirty="0" smtClean="0">
                <a:latin typeface="Bell MT" pitchFamily="18" charset="0"/>
              </a:rPr>
              <a:t> </a:t>
            </a:r>
            <a:r>
              <a:rPr lang="en-US" dirty="0" err="1" smtClean="0">
                <a:latin typeface="Bell MT" pitchFamily="18" charset="0"/>
              </a:rPr>
              <a:t>kesulitan</a:t>
            </a:r>
            <a:r>
              <a:rPr lang="en-US" dirty="0" smtClean="0">
                <a:latin typeface="Bell MT" pitchFamily="18" charset="0"/>
              </a:rPr>
              <a:t> </a:t>
            </a:r>
            <a:r>
              <a:rPr lang="en-US" dirty="0" err="1" smtClean="0">
                <a:latin typeface="Bell MT" pitchFamily="18" charset="0"/>
              </a:rPr>
              <a:t>untuk</a:t>
            </a:r>
            <a:r>
              <a:rPr lang="en-US" dirty="0" smtClean="0">
                <a:latin typeface="Bell MT" pitchFamily="18" charset="0"/>
              </a:rPr>
              <a:t> </a:t>
            </a:r>
            <a:r>
              <a:rPr lang="en-US" dirty="0" err="1" smtClean="0">
                <a:latin typeface="Bell MT" pitchFamily="18" charset="0"/>
              </a:rPr>
              <a:t>mendapatkan</a:t>
            </a:r>
            <a:r>
              <a:rPr lang="en-US" dirty="0" smtClean="0">
                <a:latin typeface="Bell MT" pitchFamily="18" charset="0"/>
              </a:rPr>
              <a:t> </a:t>
            </a:r>
            <a:r>
              <a:rPr lang="en-US" dirty="0" err="1" smtClean="0">
                <a:latin typeface="Bell MT" pitchFamily="18" charset="0"/>
              </a:rPr>
              <a:t>jawaban</a:t>
            </a:r>
            <a:r>
              <a:rPr lang="en-US" dirty="0" smtClean="0">
                <a:latin typeface="Bell MT" pitchFamily="18" charset="0"/>
              </a:rPr>
              <a:t> yang </a:t>
            </a:r>
            <a:r>
              <a:rPr lang="en-US" dirty="0" err="1" smtClean="0">
                <a:latin typeface="Bell MT" pitchFamily="18" charset="0"/>
              </a:rPr>
              <a:t>jujur</a:t>
            </a:r>
            <a:r>
              <a:rPr lang="en-US" dirty="0" smtClean="0">
                <a:latin typeface="Bell MT" pitchFamily="18" charset="0"/>
              </a:rPr>
              <a:t> </a:t>
            </a:r>
            <a:r>
              <a:rPr lang="en-US" dirty="0" err="1" smtClean="0">
                <a:latin typeface="Bell MT" pitchFamily="18" charset="0"/>
              </a:rPr>
              <a:t>dari</a:t>
            </a:r>
            <a:r>
              <a:rPr lang="en-US" dirty="0" smtClean="0">
                <a:latin typeface="Bell MT" pitchFamily="18" charset="0"/>
              </a:rPr>
              <a:t> </a:t>
            </a:r>
            <a:r>
              <a:rPr lang="en-US" dirty="0" err="1" smtClean="0">
                <a:latin typeface="Bell MT" pitchFamily="18" charset="0"/>
              </a:rPr>
              <a:t>pelamar</a:t>
            </a:r>
            <a:r>
              <a:rPr lang="en-US" dirty="0" smtClean="0">
                <a:latin typeface="Bell MT" pitchFamily="18" charset="0"/>
              </a:rPr>
              <a:t>.</a:t>
            </a:r>
            <a:endParaRPr lang="en-US" dirty="0">
              <a:latin typeface="Bell MT" pitchFamily="18" charset="0"/>
            </a:endParaRP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p:txBody>
          <a:bodyPr/>
          <a:lstStyle/>
          <a:p>
            <a:pPr>
              <a:defRPr/>
            </a:pPr>
            <a:fld id="{46C99133-E8F4-414E-A957-FC8468CAC51F}" type="slidenum">
              <a:rPr lang="en-US"/>
              <a:pPr>
                <a:defRPr/>
              </a:pPr>
              <a:t>144</a:t>
            </a:fld>
            <a:endParaRPr lang="en-US"/>
          </a:p>
        </p:txBody>
      </p:sp>
      <p:grpSp>
        <p:nvGrpSpPr>
          <p:cNvPr id="2" name="Group 23"/>
          <p:cNvGrpSpPr>
            <a:grpSpLocks/>
          </p:cNvGrpSpPr>
          <p:nvPr/>
        </p:nvGrpSpPr>
        <p:grpSpPr bwMode="auto">
          <a:xfrm>
            <a:off x="611188" y="2076450"/>
            <a:ext cx="7993062" cy="3529013"/>
            <a:chOff x="611188" y="2205038"/>
            <a:chExt cx="7993062" cy="3529012"/>
          </a:xfrm>
        </p:grpSpPr>
        <p:sp>
          <p:nvSpPr>
            <p:cNvPr id="23557" name="Rectangle 6"/>
            <p:cNvSpPr>
              <a:spLocks noChangeArrowheads="1"/>
            </p:cNvSpPr>
            <p:nvPr/>
          </p:nvSpPr>
          <p:spPr bwMode="auto">
            <a:xfrm>
              <a:off x="611188" y="2205038"/>
              <a:ext cx="2016125" cy="936625"/>
            </a:xfrm>
            <a:prstGeom prst="rect">
              <a:avLst/>
            </a:prstGeom>
            <a:noFill/>
            <a:ln w="9525">
              <a:solidFill>
                <a:schemeClr val="tx1"/>
              </a:solidFill>
              <a:miter lim="800000"/>
              <a:headEnd/>
              <a:tailEnd/>
            </a:ln>
          </p:spPr>
          <p:txBody>
            <a:bodyPr wrap="none" anchor="ctr"/>
            <a:lstStyle/>
            <a:p>
              <a:pPr algn="ctr"/>
              <a:r>
                <a:rPr lang="id-ID"/>
                <a:t>1.   Penerimaaan</a:t>
              </a:r>
            </a:p>
            <a:p>
              <a:pPr algn="ctr"/>
              <a:r>
                <a:rPr lang="id-ID"/>
                <a:t>Pendahuluan</a:t>
              </a:r>
            </a:p>
            <a:p>
              <a:pPr algn="ctr"/>
              <a:r>
                <a:rPr lang="id-ID"/>
                <a:t>pelamar</a:t>
              </a:r>
            </a:p>
          </p:txBody>
        </p:sp>
        <p:sp>
          <p:nvSpPr>
            <p:cNvPr id="23558" name="Rectangle 8"/>
            <p:cNvSpPr>
              <a:spLocks noChangeArrowheads="1"/>
            </p:cNvSpPr>
            <p:nvPr/>
          </p:nvSpPr>
          <p:spPr bwMode="auto">
            <a:xfrm>
              <a:off x="684213" y="3500438"/>
              <a:ext cx="2016125" cy="936625"/>
            </a:xfrm>
            <a:prstGeom prst="rect">
              <a:avLst/>
            </a:prstGeom>
            <a:noFill/>
            <a:ln w="9525">
              <a:solidFill>
                <a:schemeClr val="tx1"/>
              </a:solidFill>
              <a:miter lim="800000"/>
              <a:headEnd/>
              <a:tailEnd/>
            </a:ln>
          </p:spPr>
          <p:txBody>
            <a:bodyPr wrap="none" anchor="ctr"/>
            <a:lstStyle/>
            <a:p>
              <a:pPr algn="ctr"/>
              <a:endParaRPr lang="id-ID"/>
            </a:p>
            <a:p>
              <a:pPr algn="ctr"/>
              <a:r>
                <a:rPr lang="id-ID"/>
                <a:t>2.  Tes-tes</a:t>
              </a:r>
            </a:p>
            <a:p>
              <a:pPr algn="ctr"/>
              <a:r>
                <a:rPr lang="id-ID"/>
                <a:t>penerimaan</a:t>
              </a:r>
            </a:p>
            <a:p>
              <a:pPr algn="ctr"/>
              <a:endParaRPr lang="id-ID"/>
            </a:p>
          </p:txBody>
        </p:sp>
        <p:sp>
          <p:nvSpPr>
            <p:cNvPr id="23559" name="Rectangle 9"/>
            <p:cNvSpPr>
              <a:spLocks noChangeArrowheads="1"/>
            </p:cNvSpPr>
            <p:nvPr/>
          </p:nvSpPr>
          <p:spPr bwMode="auto">
            <a:xfrm>
              <a:off x="684213" y="4797425"/>
              <a:ext cx="2016125" cy="936625"/>
            </a:xfrm>
            <a:prstGeom prst="rect">
              <a:avLst/>
            </a:prstGeom>
            <a:noFill/>
            <a:ln w="9525">
              <a:solidFill>
                <a:schemeClr val="tx1"/>
              </a:solidFill>
              <a:miter lim="800000"/>
              <a:headEnd/>
              <a:tailEnd/>
            </a:ln>
          </p:spPr>
          <p:txBody>
            <a:bodyPr wrap="none" anchor="ctr"/>
            <a:lstStyle/>
            <a:p>
              <a:pPr algn="ctr"/>
              <a:r>
                <a:rPr lang="id-ID"/>
                <a:t>3.  Wawancara</a:t>
              </a:r>
            </a:p>
            <a:p>
              <a:pPr algn="ctr"/>
              <a:r>
                <a:rPr lang="id-ID"/>
                <a:t>seleksi</a:t>
              </a:r>
            </a:p>
          </p:txBody>
        </p:sp>
        <p:sp>
          <p:nvSpPr>
            <p:cNvPr id="23560" name="Rectangle 10"/>
            <p:cNvSpPr>
              <a:spLocks noChangeArrowheads="1"/>
            </p:cNvSpPr>
            <p:nvPr/>
          </p:nvSpPr>
          <p:spPr bwMode="auto">
            <a:xfrm>
              <a:off x="3851275" y="4797425"/>
              <a:ext cx="2016125" cy="936625"/>
            </a:xfrm>
            <a:prstGeom prst="rect">
              <a:avLst/>
            </a:prstGeom>
            <a:noFill/>
            <a:ln w="9525">
              <a:solidFill>
                <a:schemeClr val="tx1"/>
              </a:solidFill>
              <a:miter lim="800000"/>
              <a:headEnd/>
              <a:tailEnd/>
            </a:ln>
          </p:spPr>
          <p:txBody>
            <a:bodyPr wrap="none" anchor="ctr"/>
            <a:lstStyle/>
            <a:p>
              <a:pPr algn="ctr"/>
              <a:r>
                <a:rPr lang="id-ID"/>
                <a:t>6.  wawancara</a:t>
              </a:r>
            </a:p>
          </p:txBody>
        </p:sp>
        <p:sp>
          <p:nvSpPr>
            <p:cNvPr id="23561" name="Rectangle 11"/>
            <p:cNvSpPr>
              <a:spLocks noChangeArrowheads="1"/>
            </p:cNvSpPr>
            <p:nvPr/>
          </p:nvSpPr>
          <p:spPr bwMode="auto">
            <a:xfrm>
              <a:off x="3779838" y="3500438"/>
              <a:ext cx="2016125" cy="936625"/>
            </a:xfrm>
            <a:prstGeom prst="rect">
              <a:avLst/>
            </a:prstGeom>
            <a:noFill/>
            <a:ln w="9525">
              <a:solidFill>
                <a:schemeClr val="tx1"/>
              </a:solidFill>
              <a:miter lim="800000"/>
              <a:headEnd/>
              <a:tailEnd/>
            </a:ln>
          </p:spPr>
          <p:txBody>
            <a:bodyPr wrap="none" anchor="ctr"/>
            <a:lstStyle/>
            <a:p>
              <a:pPr algn="ctr"/>
              <a:r>
                <a:rPr lang="id-ID"/>
                <a:t>5.  Evaluasi medis</a:t>
              </a:r>
            </a:p>
            <a:p>
              <a:pPr algn="ctr"/>
              <a:r>
                <a:rPr lang="id-ID"/>
                <a:t>(tes kesehatan)</a:t>
              </a:r>
            </a:p>
          </p:txBody>
        </p:sp>
        <p:sp>
          <p:nvSpPr>
            <p:cNvPr id="23562" name="Rectangle 12"/>
            <p:cNvSpPr>
              <a:spLocks noChangeArrowheads="1"/>
            </p:cNvSpPr>
            <p:nvPr/>
          </p:nvSpPr>
          <p:spPr bwMode="auto">
            <a:xfrm>
              <a:off x="3708400" y="2205038"/>
              <a:ext cx="2017713" cy="936625"/>
            </a:xfrm>
            <a:prstGeom prst="rect">
              <a:avLst/>
            </a:prstGeom>
            <a:noFill/>
            <a:ln w="9525">
              <a:solidFill>
                <a:schemeClr val="tx1"/>
              </a:solidFill>
              <a:miter lim="800000"/>
              <a:headEnd/>
              <a:tailEnd/>
            </a:ln>
          </p:spPr>
          <p:txBody>
            <a:bodyPr wrap="none" anchor="ctr"/>
            <a:lstStyle/>
            <a:p>
              <a:pPr algn="ctr"/>
              <a:r>
                <a:rPr lang="id-ID"/>
                <a:t>4.  Pemeriksaan</a:t>
              </a:r>
            </a:p>
            <a:p>
              <a:pPr algn="ctr"/>
              <a:r>
                <a:rPr lang="id-ID"/>
                <a:t>referensi2</a:t>
              </a:r>
            </a:p>
          </p:txBody>
        </p:sp>
        <p:sp>
          <p:nvSpPr>
            <p:cNvPr id="23563" name="Rectangle 13"/>
            <p:cNvSpPr>
              <a:spLocks noChangeArrowheads="1"/>
            </p:cNvSpPr>
            <p:nvPr/>
          </p:nvSpPr>
          <p:spPr bwMode="auto">
            <a:xfrm>
              <a:off x="6588125" y="3500438"/>
              <a:ext cx="2016125" cy="936625"/>
            </a:xfrm>
            <a:prstGeom prst="rect">
              <a:avLst/>
            </a:prstGeom>
            <a:noFill/>
            <a:ln w="9525">
              <a:solidFill>
                <a:schemeClr val="tx1"/>
              </a:solidFill>
              <a:miter lim="800000"/>
              <a:headEnd/>
              <a:tailEnd/>
            </a:ln>
          </p:spPr>
          <p:txBody>
            <a:bodyPr wrap="none" anchor="ctr"/>
            <a:lstStyle/>
            <a:p>
              <a:pPr algn="ctr"/>
              <a:r>
                <a:rPr lang="id-ID"/>
                <a:t>7.  Keputusan </a:t>
              </a:r>
            </a:p>
            <a:p>
              <a:pPr algn="ctr"/>
              <a:r>
                <a:rPr lang="id-ID"/>
                <a:t>penerimaan</a:t>
              </a:r>
            </a:p>
          </p:txBody>
        </p:sp>
        <p:sp>
          <p:nvSpPr>
            <p:cNvPr id="23564" name="Line 14"/>
            <p:cNvSpPr>
              <a:spLocks noChangeShapeType="1"/>
            </p:cNvSpPr>
            <p:nvPr/>
          </p:nvSpPr>
          <p:spPr bwMode="auto">
            <a:xfrm>
              <a:off x="1692275" y="3141663"/>
              <a:ext cx="0" cy="358775"/>
            </a:xfrm>
            <a:prstGeom prst="line">
              <a:avLst/>
            </a:prstGeom>
            <a:noFill/>
            <a:ln w="9525">
              <a:solidFill>
                <a:schemeClr val="tx1"/>
              </a:solidFill>
              <a:round/>
              <a:headEnd/>
              <a:tailEnd type="triangle" w="med" len="med"/>
            </a:ln>
          </p:spPr>
          <p:txBody>
            <a:bodyPr/>
            <a:lstStyle/>
            <a:p>
              <a:endParaRPr lang="id-ID"/>
            </a:p>
          </p:txBody>
        </p:sp>
        <p:sp>
          <p:nvSpPr>
            <p:cNvPr id="23565" name="Line 15"/>
            <p:cNvSpPr>
              <a:spLocks noChangeShapeType="1"/>
            </p:cNvSpPr>
            <p:nvPr/>
          </p:nvSpPr>
          <p:spPr bwMode="auto">
            <a:xfrm>
              <a:off x="1692275" y="4437063"/>
              <a:ext cx="0" cy="360362"/>
            </a:xfrm>
            <a:prstGeom prst="line">
              <a:avLst/>
            </a:prstGeom>
            <a:noFill/>
            <a:ln w="9525">
              <a:solidFill>
                <a:schemeClr val="tx1"/>
              </a:solidFill>
              <a:round/>
              <a:headEnd/>
              <a:tailEnd type="triangle" w="med" len="med"/>
            </a:ln>
          </p:spPr>
          <p:txBody>
            <a:bodyPr/>
            <a:lstStyle/>
            <a:p>
              <a:endParaRPr lang="id-ID"/>
            </a:p>
          </p:txBody>
        </p:sp>
        <p:sp>
          <p:nvSpPr>
            <p:cNvPr id="23566" name="Line 16"/>
            <p:cNvSpPr>
              <a:spLocks noChangeShapeType="1"/>
            </p:cNvSpPr>
            <p:nvPr/>
          </p:nvSpPr>
          <p:spPr bwMode="auto">
            <a:xfrm>
              <a:off x="2700338" y="5229225"/>
              <a:ext cx="503237" cy="0"/>
            </a:xfrm>
            <a:prstGeom prst="line">
              <a:avLst/>
            </a:prstGeom>
            <a:noFill/>
            <a:ln w="9525">
              <a:solidFill>
                <a:schemeClr val="tx1"/>
              </a:solidFill>
              <a:round/>
              <a:headEnd/>
              <a:tailEnd/>
            </a:ln>
          </p:spPr>
          <p:txBody>
            <a:bodyPr/>
            <a:lstStyle/>
            <a:p>
              <a:endParaRPr lang="id-ID"/>
            </a:p>
          </p:txBody>
        </p:sp>
        <p:sp>
          <p:nvSpPr>
            <p:cNvPr id="23567" name="Line 17"/>
            <p:cNvSpPr>
              <a:spLocks noChangeShapeType="1"/>
            </p:cNvSpPr>
            <p:nvPr/>
          </p:nvSpPr>
          <p:spPr bwMode="auto">
            <a:xfrm flipV="1">
              <a:off x="3203575" y="2636838"/>
              <a:ext cx="0" cy="2592387"/>
            </a:xfrm>
            <a:prstGeom prst="line">
              <a:avLst/>
            </a:prstGeom>
            <a:noFill/>
            <a:ln w="9525">
              <a:solidFill>
                <a:schemeClr val="tx1"/>
              </a:solidFill>
              <a:round/>
              <a:headEnd/>
              <a:tailEnd/>
            </a:ln>
          </p:spPr>
          <p:txBody>
            <a:bodyPr/>
            <a:lstStyle/>
            <a:p>
              <a:endParaRPr lang="id-ID"/>
            </a:p>
          </p:txBody>
        </p:sp>
        <p:sp>
          <p:nvSpPr>
            <p:cNvPr id="23568" name="Line 18"/>
            <p:cNvSpPr>
              <a:spLocks noChangeShapeType="1"/>
            </p:cNvSpPr>
            <p:nvPr/>
          </p:nvSpPr>
          <p:spPr bwMode="auto">
            <a:xfrm>
              <a:off x="3203575" y="2636838"/>
              <a:ext cx="504825" cy="0"/>
            </a:xfrm>
            <a:prstGeom prst="line">
              <a:avLst/>
            </a:prstGeom>
            <a:noFill/>
            <a:ln w="9525">
              <a:solidFill>
                <a:schemeClr val="tx1"/>
              </a:solidFill>
              <a:round/>
              <a:headEnd/>
              <a:tailEnd type="triangle" w="med" len="med"/>
            </a:ln>
          </p:spPr>
          <p:txBody>
            <a:bodyPr/>
            <a:lstStyle/>
            <a:p>
              <a:endParaRPr lang="id-ID"/>
            </a:p>
          </p:txBody>
        </p:sp>
        <p:sp>
          <p:nvSpPr>
            <p:cNvPr id="23569" name="Line 19"/>
            <p:cNvSpPr>
              <a:spLocks noChangeShapeType="1"/>
            </p:cNvSpPr>
            <p:nvPr/>
          </p:nvSpPr>
          <p:spPr bwMode="auto">
            <a:xfrm>
              <a:off x="4643438" y="3141663"/>
              <a:ext cx="0" cy="358775"/>
            </a:xfrm>
            <a:prstGeom prst="line">
              <a:avLst/>
            </a:prstGeom>
            <a:noFill/>
            <a:ln w="9525">
              <a:solidFill>
                <a:schemeClr val="tx1"/>
              </a:solidFill>
              <a:round/>
              <a:headEnd/>
              <a:tailEnd type="triangle" w="med" len="med"/>
            </a:ln>
          </p:spPr>
          <p:txBody>
            <a:bodyPr/>
            <a:lstStyle/>
            <a:p>
              <a:endParaRPr lang="id-ID"/>
            </a:p>
          </p:txBody>
        </p:sp>
        <p:sp>
          <p:nvSpPr>
            <p:cNvPr id="23570" name="Line 20"/>
            <p:cNvSpPr>
              <a:spLocks noChangeShapeType="1"/>
            </p:cNvSpPr>
            <p:nvPr/>
          </p:nvSpPr>
          <p:spPr bwMode="auto">
            <a:xfrm>
              <a:off x="4716463" y="4437063"/>
              <a:ext cx="0" cy="360362"/>
            </a:xfrm>
            <a:prstGeom prst="line">
              <a:avLst/>
            </a:prstGeom>
            <a:noFill/>
            <a:ln w="9525">
              <a:solidFill>
                <a:schemeClr val="tx1"/>
              </a:solidFill>
              <a:round/>
              <a:headEnd/>
              <a:tailEnd type="triangle" w="med" len="med"/>
            </a:ln>
          </p:spPr>
          <p:txBody>
            <a:bodyPr/>
            <a:lstStyle/>
            <a:p>
              <a:endParaRPr lang="id-ID"/>
            </a:p>
          </p:txBody>
        </p:sp>
        <p:sp>
          <p:nvSpPr>
            <p:cNvPr id="23571" name="Line 21"/>
            <p:cNvSpPr>
              <a:spLocks noChangeShapeType="1"/>
            </p:cNvSpPr>
            <p:nvPr/>
          </p:nvSpPr>
          <p:spPr bwMode="auto">
            <a:xfrm>
              <a:off x="5867400" y="5229225"/>
              <a:ext cx="360363" cy="0"/>
            </a:xfrm>
            <a:prstGeom prst="line">
              <a:avLst/>
            </a:prstGeom>
            <a:noFill/>
            <a:ln w="9525">
              <a:solidFill>
                <a:schemeClr val="tx1"/>
              </a:solidFill>
              <a:round/>
              <a:headEnd/>
              <a:tailEnd/>
            </a:ln>
          </p:spPr>
          <p:txBody>
            <a:bodyPr/>
            <a:lstStyle/>
            <a:p>
              <a:endParaRPr lang="id-ID"/>
            </a:p>
          </p:txBody>
        </p:sp>
        <p:sp>
          <p:nvSpPr>
            <p:cNvPr id="23572" name="Line 22"/>
            <p:cNvSpPr>
              <a:spLocks noChangeShapeType="1"/>
            </p:cNvSpPr>
            <p:nvPr/>
          </p:nvSpPr>
          <p:spPr bwMode="auto">
            <a:xfrm flipV="1">
              <a:off x="6227763" y="4005263"/>
              <a:ext cx="0" cy="1223962"/>
            </a:xfrm>
            <a:prstGeom prst="line">
              <a:avLst/>
            </a:prstGeom>
            <a:noFill/>
            <a:ln w="9525">
              <a:solidFill>
                <a:schemeClr val="tx1"/>
              </a:solidFill>
              <a:round/>
              <a:headEnd/>
              <a:tailEnd/>
            </a:ln>
          </p:spPr>
          <p:txBody>
            <a:bodyPr/>
            <a:lstStyle/>
            <a:p>
              <a:endParaRPr lang="id-ID"/>
            </a:p>
          </p:txBody>
        </p:sp>
        <p:sp>
          <p:nvSpPr>
            <p:cNvPr id="23573" name="Line 23"/>
            <p:cNvSpPr>
              <a:spLocks noChangeShapeType="1"/>
            </p:cNvSpPr>
            <p:nvPr/>
          </p:nvSpPr>
          <p:spPr bwMode="auto">
            <a:xfrm>
              <a:off x="6227763" y="4005263"/>
              <a:ext cx="288925" cy="0"/>
            </a:xfrm>
            <a:prstGeom prst="line">
              <a:avLst/>
            </a:prstGeom>
            <a:noFill/>
            <a:ln w="9525">
              <a:solidFill>
                <a:schemeClr val="tx1"/>
              </a:solidFill>
              <a:round/>
              <a:headEnd/>
              <a:tailEnd type="triangle" w="med" len="med"/>
            </a:ln>
          </p:spPr>
          <p:txBody>
            <a:bodyPr/>
            <a:lstStyle/>
            <a:p>
              <a:endParaRPr lang="id-ID"/>
            </a:p>
          </p:txBody>
        </p:sp>
      </p:grpSp>
      <p:sp>
        <p:nvSpPr>
          <p:cNvPr id="22" name="Title 21"/>
          <p:cNvSpPr>
            <a:spLocks noGrp="1"/>
          </p:cNvSpPr>
          <p:nvPr>
            <p:ph type="title"/>
          </p:nvPr>
        </p:nvSpPr>
        <p:spPr/>
        <p:txBody>
          <a:bodyPr>
            <a:normAutofit fontScale="90000"/>
          </a:bodyPr>
          <a:lstStyle/>
          <a:p>
            <a:pPr algn="ctr" eaLnBrk="1" fontAlgn="auto" hangingPunct="1">
              <a:spcAft>
                <a:spcPts val="0"/>
              </a:spcAft>
              <a:defRPr/>
            </a:pPr>
            <a:r>
              <a:rPr lang="en-US" dirty="0" err="1" smtClean="0"/>
              <a:t>Langkah-langkah</a:t>
            </a:r>
            <a:r>
              <a:rPr lang="en-US" dirty="0" smtClean="0"/>
              <a:t> </a:t>
            </a:r>
            <a:r>
              <a:rPr lang="en-US" dirty="0" err="1" smtClean="0"/>
              <a:t>dalam</a:t>
            </a:r>
            <a:r>
              <a:rPr lang="en-US" dirty="0" smtClean="0"/>
              <a:t> </a:t>
            </a:r>
            <a:br>
              <a:rPr lang="en-US" dirty="0" smtClean="0"/>
            </a:br>
            <a:r>
              <a:rPr lang="en-US" dirty="0" err="1" smtClean="0"/>
              <a:t>proses</a:t>
            </a:r>
            <a:r>
              <a:rPr lang="en-US" dirty="0" smtClean="0"/>
              <a:t> </a:t>
            </a:r>
            <a:r>
              <a:rPr lang="en-US" dirty="0" err="1" smtClean="0"/>
              <a:t>Seleksi</a:t>
            </a:r>
            <a:endParaRPr lang="en-US" dirty="0"/>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D7A03C86-0848-4956-9D84-9217E8BE3FA0}" type="slidenum">
              <a:rPr lang="en-US"/>
              <a:pPr/>
              <a:t>145</a:t>
            </a:fld>
            <a:endParaRPr lang="en-US"/>
          </a:p>
        </p:txBody>
      </p:sp>
      <p:sp>
        <p:nvSpPr>
          <p:cNvPr id="30722" name="Rectangle 2"/>
          <p:cNvSpPr>
            <a:spLocks noGrp="1" noChangeArrowheads="1"/>
          </p:cNvSpPr>
          <p:nvPr>
            <p:ph type="title" idx="4294967295"/>
          </p:nvPr>
        </p:nvSpPr>
        <p:spPr>
          <a:xfrm>
            <a:off x="1428728" y="-24"/>
            <a:ext cx="6143668" cy="1384300"/>
          </a:xfrm>
        </p:spPr>
        <p:txBody>
          <a:bodyPr/>
          <a:lstStyle/>
          <a:p>
            <a:pPr algn="ctr" eaLnBrk="1" hangingPunct="1"/>
            <a:r>
              <a:rPr lang="en-US" sz="3200" b="1" dirty="0" smtClean="0">
                <a:latin typeface="Tempus Sans ITC" pitchFamily="82" charset="0"/>
              </a:rPr>
              <a:t> </a:t>
            </a:r>
            <a:r>
              <a:rPr lang="id-ID" sz="3200" b="1" dirty="0" smtClean="0">
                <a:latin typeface="Tempus Sans ITC" pitchFamily="82" charset="0"/>
              </a:rPr>
              <a:t>TRAINING</a:t>
            </a:r>
            <a:r>
              <a:rPr lang="en-US" sz="2000" b="1" dirty="0" smtClean="0"/>
              <a:t/>
            </a:r>
            <a:br>
              <a:rPr lang="en-US" sz="2000" b="1" dirty="0" smtClean="0"/>
            </a:br>
            <a:endParaRPr lang="en-US" sz="2000" b="1" dirty="0" smtClean="0"/>
          </a:p>
        </p:txBody>
      </p:sp>
      <p:pic>
        <p:nvPicPr>
          <p:cNvPr id="5124" name="Picture 11" descr="j0233018"/>
          <p:cNvPicPr>
            <a:picLocks noGrp="1" noChangeAspect="1" noChangeArrowheads="1"/>
          </p:cNvPicPr>
          <p:nvPr>
            <p:ph/>
          </p:nvPr>
        </p:nvPicPr>
        <p:blipFill>
          <a:blip r:embed="rId2"/>
          <a:srcRect/>
          <a:stretch>
            <a:fillRect/>
          </a:stretch>
        </p:blipFill>
        <p:spPr>
          <a:xfrm>
            <a:off x="1835150" y="1557339"/>
            <a:ext cx="5689600" cy="2657480"/>
          </a:xfrm>
        </p:spPr>
      </p:pic>
      <p:sp>
        <p:nvSpPr>
          <p:cNvPr id="30732" name="Rectangle 12"/>
          <p:cNvSpPr>
            <a:spLocks noChangeArrowheads="1"/>
          </p:cNvSpPr>
          <p:nvPr/>
        </p:nvSpPr>
        <p:spPr bwMode="auto">
          <a:xfrm>
            <a:off x="1979613" y="4214819"/>
            <a:ext cx="5400675" cy="3046988"/>
          </a:xfrm>
          <a:prstGeom prst="rect">
            <a:avLst/>
          </a:prstGeom>
          <a:gradFill rotWithShape="1">
            <a:gsLst>
              <a:gs pos="0">
                <a:schemeClr val="folHlink"/>
              </a:gs>
              <a:gs pos="100000">
                <a:srgbClr val="000082"/>
              </a:gs>
            </a:gsLst>
            <a:lin ang="5400000" scaled="1"/>
          </a:gradFill>
          <a:ln w="9525">
            <a:noFill/>
            <a:miter lim="800000"/>
            <a:headEnd/>
            <a:tailEnd/>
          </a:ln>
          <a:effectLst/>
        </p:spPr>
        <p:txBody>
          <a:bodyPr wrap="square">
            <a:spAutoFit/>
          </a:bodyPr>
          <a:lstStyle/>
          <a:p>
            <a:r>
              <a:rPr lang="id-ID" sz="3200" b="1" dirty="0" smtClean="0"/>
              <a:t>H Adriwilza,SE, </a:t>
            </a:r>
            <a:r>
              <a:rPr lang="id-ID" sz="3200" b="1" dirty="0" smtClean="0"/>
              <a:t>MPd,Msi.</a:t>
            </a:r>
            <a:r>
              <a:rPr lang="id-ID" sz="3200" b="1" dirty="0" smtClean="0"/>
              <a:t/>
            </a:r>
            <a:br>
              <a:rPr lang="id-ID" sz="3200" b="1" dirty="0" smtClean="0"/>
            </a:br>
            <a:r>
              <a:rPr lang="id-ID" sz="3200" b="1" dirty="0" smtClean="0"/>
              <a:t>Dan </a:t>
            </a:r>
            <a:br>
              <a:rPr lang="id-ID" sz="3200" b="1" dirty="0" smtClean="0"/>
            </a:br>
            <a:r>
              <a:rPr lang="id-ID" sz="3200" b="1" dirty="0" smtClean="0"/>
              <a:t> Nur Hamzah</a:t>
            </a:r>
            <a:r>
              <a:rPr lang="en-US" sz="3200" b="1" dirty="0" smtClean="0"/>
              <a:t>, S.E, M.M</a:t>
            </a:r>
          </a:p>
          <a:p>
            <a:r>
              <a:rPr lang="en-US" sz="3200" b="1" dirty="0" smtClean="0"/>
              <a:t>2013</a:t>
            </a:r>
            <a:endParaRPr lang="id-ID" sz="3200" b="1" dirty="0" smtClean="0"/>
          </a:p>
          <a:p>
            <a:r>
              <a:rPr lang="id-ID" sz="3200" b="1" dirty="0" smtClean="0"/>
              <a:t/>
            </a:r>
            <a:br>
              <a:rPr lang="id-ID" sz="3200" b="1" dirty="0" smtClean="0"/>
            </a:br>
            <a:endParaRPr lang="en-US" sz="3200" b="1" dirty="0">
              <a:solidFill>
                <a:schemeClr val="tx2"/>
              </a:solidFill>
              <a:effectLst>
                <a:outerShdw blurRad="38100" dist="38100" dir="2700000" algn="tl">
                  <a:srgbClr val="000000"/>
                </a:outerShdw>
              </a:effectLst>
              <a:latin typeface="Tempus Sans ITC" pitchFamily="82" charset="0"/>
            </a:endParaRPr>
          </a:p>
        </p:txBody>
      </p:sp>
      <p:sp>
        <p:nvSpPr>
          <p:cNvPr id="6" name="AutoShape 2"/>
          <p:cNvSpPr>
            <a:spLocks noChangeArrowheads="1"/>
          </p:cNvSpPr>
          <p:nvPr/>
        </p:nvSpPr>
        <p:spPr bwMode="auto">
          <a:xfrm>
            <a:off x="71438" y="3429000"/>
            <a:ext cx="1714480" cy="1643051"/>
          </a:xfrm>
          <a:prstGeom prst="roundRect">
            <a:avLst>
              <a:gd name="adj" fmla="val 16667"/>
            </a:avLst>
          </a:prstGeom>
          <a:gradFill rotWithShape="0">
            <a:gsLst>
              <a:gs pos="0">
                <a:srgbClr val="4F81BD"/>
              </a:gs>
              <a:gs pos="100000">
                <a:srgbClr val="243F60"/>
              </a:gs>
            </a:gsLst>
            <a:lin ang="2700000" scaled="1"/>
          </a:gradFill>
          <a:ln w="12700">
            <a:solidFill>
              <a:srgbClr val="F2F2F2"/>
            </a:solidFill>
            <a:round/>
            <a:headEnd/>
            <a:tailEnd/>
          </a:ln>
          <a:effectLst>
            <a:outerShdw sy="50000" kx="-2453608" rotWithShape="0">
              <a:srgbClr val="B8CCE4">
                <a:alpha val="50000"/>
              </a:srgbClr>
            </a:outerShdw>
          </a:effectLst>
        </p:spPr>
        <p:txBody>
          <a:bodyPr/>
          <a:lstStyle/>
          <a:p>
            <a:pPr algn="ctr">
              <a:defRPr/>
            </a:pPr>
            <a:r>
              <a:rPr lang="en-US" sz="4000" b="1" dirty="0">
                <a:solidFill>
                  <a:srgbClr val="FF0000"/>
                </a:solidFill>
                <a:latin typeface="Bernard MT Condensed" pitchFamily="18" charset="0"/>
                <a:cs typeface="Arial" pitchFamily="34" charset="0"/>
              </a:rPr>
              <a:t>Q &amp; E</a:t>
            </a:r>
          </a:p>
          <a:p>
            <a:pPr>
              <a:defRPr/>
            </a:pPr>
            <a:endParaRPr lang="en-US" sz="600" b="1" dirty="0">
              <a:latin typeface="Lucida Handwriting" pitchFamily="66" charset="0"/>
              <a:cs typeface="Arial" pitchFamily="34" charset="0"/>
            </a:endParaRPr>
          </a:p>
          <a:p>
            <a:pPr algn="ctr">
              <a:defRPr/>
            </a:pPr>
            <a:endParaRPr lang="en-US" sz="600" dirty="0">
              <a:latin typeface="Lucida Handwriting" pitchFamily="66" charset="0"/>
              <a:cs typeface="Arial" pitchFamily="34" charset="0"/>
            </a:endParaRPr>
          </a:p>
          <a:p>
            <a:pPr algn="ctr">
              <a:defRPr/>
            </a:pPr>
            <a:r>
              <a:rPr lang="en-US" sz="1100" b="1" dirty="0">
                <a:latin typeface="Lucida Handwriting" pitchFamily="66" charset="0"/>
                <a:cs typeface="Arial" pitchFamily="34" charset="0"/>
              </a:rPr>
              <a:t>Quality &amp; entrepreneurship</a:t>
            </a:r>
          </a:p>
          <a:p>
            <a:pPr>
              <a:defRPr/>
            </a:pPr>
            <a:endParaRPr lang="id-ID" dirty="0">
              <a:latin typeface="Arial" pitchFamily="34" charset="0"/>
              <a:cs typeface="Arial" pitchFamily="34" charset="0"/>
            </a:endParaRPr>
          </a:p>
        </p:txBody>
      </p:sp>
      <p:pic>
        <p:nvPicPr>
          <p:cNvPr id="9" name="Picture 4" descr="LOGO TWH"/>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572396" y="5376887"/>
            <a:ext cx="1495425" cy="1481137"/>
          </a:xfrm>
          <a:prstGeom prst="rect">
            <a:avLst/>
          </a:prstGeom>
          <a:noFill/>
          <a:ln w="9525">
            <a:noFill/>
            <a:miter lim="800000"/>
            <a:headEnd/>
            <a:tailEnd/>
          </a:ln>
        </p:spPr>
      </p:pic>
      <p:pic>
        <p:nvPicPr>
          <p:cNvPr id="10" name="Picture 3" descr="STIE BARU"/>
          <p:cNvPicPr>
            <a:picLocks noChangeAspect="1" noChangeArrowheads="1"/>
          </p:cNvPicPr>
          <p:nvPr/>
        </p:nvPicPr>
        <p:blipFill>
          <a:blip r:embed="rId4"/>
          <a:srcRect r="-2243" b="-3806"/>
          <a:stretch>
            <a:fillRect/>
          </a:stretch>
        </p:blipFill>
        <p:spPr bwMode="auto">
          <a:xfrm>
            <a:off x="6357950" y="114288"/>
            <a:ext cx="1440953" cy="13144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rgbClr val="FFC000"/>
                </a:solidFill>
              </a:rPr>
              <a:t>SASARAN BELAJAR</a:t>
            </a:r>
            <a:endParaRPr lang="id-ID" dirty="0">
              <a:solidFill>
                <a:srgbClr val="FFC000"/>
              </a:solidFill>
            </a:endParaRPr>
          </a:p>
        </p:txBody>
      </p:sp>
      <p:sp>
        <p:nvSpPr>
          <p:cNvPr id="3" name="Content Placeholder 2"/>
          <p:cNvSpPr>
            <a:spLocks noGrp="1"/>
          </p:cNvSpPr>
          <p:nvPr>
            <p:ph idx="1"/>
          </p:nvPr>
        </p:nvSpPr>
        <p:spPr/>
        <p:txBody>
          <a:bodyPr/>
          <a:lstStyle/>
          <a:p>
            <a:pPr>
              <a:defRPr/>
            </a:pPr>
            <a:r>
              <a:rPr lang="id-ID" sz="2000" dirty="0" smtClean="0"/>
              <a:t>Memahami , </a:t>
            </a:r>
            <a:r>
              <a:rPr lang="en-US" sz="2000" dirty="0" err="1" smtClean="0"/>
              <a:t>Orientasi</a:t>
            </a:r>
            <a:r>
              <a:rPr lang="en-US" sz="2000" dirty="0" smtClean="0"/>
              <a:t> </a:t>
            </a:r>
            <a:r>
              <a:rPr lang="en-US" sz="2000" dirty="0" err="1" smtClean="0"/>
              <a:t>dan</a:t>
            </a:r>
            <a:r>
              <a:rPr lang="en-US" sz="2000" dirty="0" smtClean="0"/>
              <a:t> </a:t>
            </a:r>
            <a:r>
              <a:rPr lang="en-US" sz="2000" dirty="0" err="1" smtClean="0"/>
              <a:t>manfaat</a:t>
            </a:r>
            <a:r>
              <a:rPr lang="en-US" sz="2000" dirty="0" smtClean="0"/>
              <a:t> </a:t>
            </a:r>
            <a:r>
              <a:rPr lang="en-US" sz="2000" dirty="0" err="1" smtClean="0"/>
              <a:t>pelatihan</a:t>
            </a:r>
            <a:r>
              <a:rPr lang="en-US" sz="2000" dirty="0" smtClean="0"/>
              <a:t> </a:t>
            </a:r>
            <a:r>
              <a:rPr lang="en-US" sz="2000" dirty="0" err="1" smtClean="0"/>
              <a:t>dan</a:t>
            </a:r>
            <a:r>
              <a:rPr lang="en-US" sz="2000" dirty="0" smtClean="0"/>
              <a:t> </a:t>
            </a:r>
            <a:r>
              <a:rPr lang="en-US" sz="2000" dirty="0" err="1" smtClean="0"/>
              <a:t>pengembangan</a:t>
            </a:r>
            <a:r>
              <a:rPr lang="en-US" sz="2000" dirty="0" smtClean="0"/>
              <a:t> </a:t>
            </a:r>
            <a:r>
              <a:rPr lang="id-ID" sz="2000" dirty="0" smtClean="0"/>
              <a:t>SDM</a:t>
            </a:r>
          </a:p>
          <a:p>
            <a:pPr>
              <a:defRPr/>
            </a:pPr>
            <a:r>
              <a:rPr lang="id-ID" sz="2000" dirty="0" smtClean="0"/>
              <a:t>Memahami </a:t>
            </a:r>
            <a:r>
              <a:rPr lang="en-US" sz="2000" dirty="0" smtClean="0"/>
              <a:t> </a:t>
            </a:r>
            <a:r>
              <a:rPr lang="en-US" sz="2000" dirty="0" err="1" smtClean="0"/>
              <a:t>Pengertian</a:t>
            </a:r>
            <a:r>
              <a:rPr lang="en-US" sz="2000" dirty="0" smtClean="0"/>
              <a:t> </a:t>
            </a:r>
            <a:r>
              <a:rPr lang="en-US" sz="2000" dirty="0" err="1" smtClean="0"/>
              <a:t>Pelatihan</a:t>
            </a:r>
            <a:r>
              <a:rPr lang="en-US" sz="2000" dirty="0" smtClean="0"/>
              <a:t> </a:t>
            </a:r>
            <a:r>
              <a:rPr lang="en-US" sz="2000" dirty="0" err="1" smtClean="0"/>
              <a:t>dan</a:t>
            </a:r>
            <a:r>
              <a:rPr lang="en-US" sz="2000" dirty="0" smtClean="0"/>
              <a:t> </a:t>
            </a:r>
            <a:r>
              <a:rPr lang="en-US" sz="2000" dirty="0" err="1" smtClean="0"/>
              <a:t>Pengembangan</a:t>
            </a:r>
            <a:r>
              <a:rPr lang="en-US" sz="2000" dirty="0" smtClean="0"/>
              <a:t> </a:t>
            </a:r>
            <a:r>
              <a:rPr lang="id-ID" sz="2000" dirty="0" smtClean="0"/>
              <a:t>SDM</a:t>
            </a:r>
          </a:p>
          <a:p>
            <a:pPr>
              <a:defRPr/>
            </a:pPr>
            <a:r>
              <a:rPr lang="id-ID" sz="2000" dirty="0" smtClean="0"/>
              <a:t>Memahami </a:t>
            </a:r>
            <a:r>
              <a:rPr lang="en-US" sz="2000" dirty="0" smtClean="0"/>
              <a:t>Program </a:t>
            </a:r>
            <a:r>
              <a:rPr lang="en-US" sz="2000" dirty="0" err="1" smtClean="0"/>
              <a:t>Orientasi</a:t>
            </a:r>
            <a:r>
              <a:rPr lang="en-US" sz="2000" dirty="0" smtClean="0"/>
              <a:t> </a:t>
            </a:r>
            <a:r>
              <a:rPr lang="en-US" sz="2000" dirty="0" err="1" smtClean="0"/>
              <a:t>Pelatihan</a:t>
            </a:r>
            <a:r>
              <a:rPr lang="en-US" sz="2000" dirty="0" smtClean="0"/>
              <a:t> </a:t>
            </a:r>
            <a:r>
              <a:rPr lang="en-US" sz="2000" dirty="0" err="1" smtClean="0"/>
              <a:t>dan</a:t>
            </a:r>
            <a:r>
              <a:rPr lang="en-US" sz="2000" dirty="0" smtClean="0"/>
              <a:t> </a:t>
            </a:r>
            <a:r>
              <a:rPr lang="en-US" sz="2000" dirty="0" err="1" smtClean="0"/>
              <a:t>Pengembangan</a:t>
            </a:r>
            <a:r>
              <a:rPr lang="en-US" sz="2000" dirty="0" smtClean="0"/>
              <a:t> </a:t>
            </a:r>
            <a:r>
              <a:rPr lang="id-ID" sz="2000" dirty="0" smtClean="0"/>
              <a:t>SDM</a:t>
            </a:r>
          </a:p>
          <a:p>
            <a:pPr>
              <a:defRPr/>
            </a:pPr>
            <a:r>
              <a:rPr lang="id-ID" sz="2000" dirty="0" smtClean="0"/>
              <a:t>Memahami </a:t>
            </a:r>
            <a:r>
              <a:rPr lang="en-US" sz="2000" dirty="0" err="1" smtClean="0"/>
              <a:t>Evaluasi</a:t>
            </a:r>
            <a:r>
              <a:rPr lang="en-US" sz="2000" dirty="0" smtClean="0"/>
              <a:t> </a:t>
            </a:r>
            <a:r>
              <a:rPr lang="en-US" sz="2000" dirty="0" err="1" smtClean="0"/>
              <a:t>dan</a:t>
            </a:r>
            <a:r>
              <a:rPr lang="en-US" sz="2000" dirty="0" smtClean="0"/>
              <a:t> </a:t>
            </a:r>
            <a:r>
              <a:rPr lang="en-US" sz="2000" dirty="0" err="1" smtClean="0"/>
              <a:t>Penilaian</a:t>
            </a:r>
            <a:r>
              <a:rPr lang="en-US" sz="2000" dirty="0" smtClean="0"/>
              <a:t> </a:t>
            </a:r>
            <a:r>
              <a:rPr lang="en-US" sz="2000" dirty="0" err="1" smtClean="0"/>
              <a:t>orientasi</a:t>
            </a:r>
            <a:r>
              <a:rPr lang="en-US" sz="2000" dirty="0" smtClean="0"/>
              <a:t> </a:t>
            </a:r>
            <a:r>
              <a:rPr lang="en-US" sz="2000" dirty="0" err="1" smtClean="0"/>
              <a:t>pelatihan</a:t>
            </a:r>
            <a:r>
              <a:rPr lang="en-US" sz="2000" dirty="0" smtClean="0"/>
              <a:t> </a:t>
            </a:r>
            <a:r>
              <a:rPr lang="en-US" sz="2000" dirty="0" err="1" smtClean="0"/>
              <a:t>dan</a:t>
            </a:r>
            <a:r>
              <a:rPr lang="en-US" sz="2000" dirty="0" smtClean="0"/>
              <a:t> </a:t>
            </a:r>
            <a:r>
              <a:rPr lang="en-US" sz="2000" dirty="0" err="1" smtClean="0"/>
              <a:t>pengembngan</a:t>
            </a:r>
            <a:r>
              <a:rPr lang="en-US" sz="2000" dirty="0" smtClean="0"/>
              <a:t> </a:t>
            </a:r>
            <a:r>
              <a:rPr lang="id-ID" sz="2000" dirty="0" smtClean="0"/>
              <a:t>SDM</a:t>
            </a:r>
            <a:endParaRPr lang="id-ID"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250825" y="152400"/>
            <a:ext cx="7305675" cy="1600200"/>
          </a:xfrm>
        </p:spPr>
        <p:txBody>
          <a:bodyPr/>
          <a:lstStyle/>
          <a:p>
            <a:r>
              <a:rPr lang="en-US" sz="2400" b="1">
                <a:latin typeface="Arial Narrow" pitchFamily="34" charset="0"/>
              </a:rPr>
              <a:t>ORIENTASI, PELATIHAN DAN PENGEMBANGAN</a:t>
            </a:r>
            <a:r>
              <a:rPr lang="en-US" sz="3600" b="1">
                <a:latin typeface="Arial Narrow" pitchFamily="34" charset="0"/>
              </a:rPr>
              <a:t/>
            </a:r>
            <a:br>
              <a:rPr lang="en-US" sz="3600" b="1">
                <a:latin typeface="Arial Narrow" pitchFamily="34" charset="0"/>
              </a:rPr>
            </a:br>
            <a:endParaRPr lang="en-US" sz="2800">
              <a:latin typeface="Arial Narrow" pitchFamily="34" charset="0"/>
            </a:endParaRPr>
          </a:p>
        </p:txBody>
      </p:sp>
      <p:sp>
        <p:nvSpPr>
          <p:cNvPr id="2053" name="Rectangle 5"/>
          <p:cNvSpPr>
            <a:spLocks noGrp="1" noChangeArrowheads="1"/>
          </p:cNvSpPr>
          <p:nvPr>
            <p:ph type="body" idx="1"/>
          </p:nvPr>
        </p:nvSpPr>
        <p:spPr/>
        <p:txBody>
          <a:bodyPr/>
          <a:lstStyle/>
          <a:p>
            <a:pPr marL="609600" indent="-609600">
              <a:lnSpc>
                <a:spcPct val="80000"/>
              </a:lnSpc>
              <a:buFontTx/>
              <a:buNone/>
            </a:pPr>
            <a:r>
              <a:rPr lang="en-US" sz="2000"/>
              <a:t>	Orang-orang berbobot dalam organisasi dapat diperoleh melalui 2 cara:</a:t>
            </a:r>
          </a:p>
          <a:p>
            <a:pPr marL="609600" indent="-609600">
              <a:lnSpc>
                <a:spcPct val="80000"/>
              </a:lnSpc>
              <a:buFontTx/>
              <a:buBlip>
                <a:blip r:embed="rId2"/>
              </a:buBlip>
            </a:pPr>
            <a:r>
              <a:rPr lang="en-US" sz="2000"/>
              <a:t>Menyeleksi orang-orang terbaik</a:t>
            </a:r>
          </a:p>
          <a:p>
            <a:pPr marL="609600" indent="-609600">
              <a:lnSpc>
                <a:spcPct val="80000"/>
              </a:lnSpc>
              <a:buFontTx/>
              <a:buBlip>
                <a:blip r:embed="rId2"/>
              </a:buBlip>
            </a:pPr>
            <a:r>
              <a:rPr lang="en-US" sz="2000"/>
              <a:t>Melatih dan mengembangkan orang-orang yang sudah ada secara optimal.</a:t>
            </a:r>
          </a:p>
          <a:p>
            <a:pPr marL="609600" indent="-609600">
              <a:lnSpc>
                <a:spcPct val="80000"/>
              </a:lnSpc>
              <a:buFontTx/>
              <a:buNone/>
            </a:pPr>
            <a:endParaRPr lang="en-US" sz="2000"/>
          </a:p>
          <a:p>
            <a:pPr marL="609600" indent="-609600">
              <a:lnSpc>
                <a:spcPct val="80000"/>
              </a:lnSpc>
              <a:buFontTx/>
              <a:buNone/>
            </a:pPr>
            <a:r>
              <a:rPr lang="en-US" sz="2000">
                <a:solidFill>
                  <a:srgbClr val="660033"/>
                </a:solidFill>
              </a:rPr>
              <a:t>TUJUAN UTAMA:</a:t>
            </a:r>
          </a:p>
          <a:p>
            <a:pPr marL="609600" indent="-609600">
              <a:lnSpc>
                <a:spcPct val="80000"/>
              </a:lnSpc>
              <a:buFontTx/>
              <a:buAutoNum type="arabicPeriod"/>
            </a:pPr>
            <a:r>
              <a:rPr lang="en-US" sz="2000"/>
              <a:t>Menutup gap antara kecakapan (kemampuan) karyawan dengan permintaan jabatan</a:t>
            </a:r>
          </a:p>
          <a:p>
            <a:pPr marL="609600" indent="-609600">
              <a:lnSpc>
                <a:spcPct val="80000"/>
              </a:lnSpc>
              <a:buFontTx/>
              <a:buAutoNum type="arabicPeriod"/>
            </a:pPr>
            <a:r>
              <a:rPr lang="en-US" sz="2000"/>
              <a:t>Meningkatkan efisiensi dan efektivitas kerja karyawan  dalam mencapai sasaran-sasaran kerja yang telah ditetapkan </a:t>
            </a:r>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981075"/>
            <a:ext cx="6870700" cy="771525"/>
          </a:xfrm>
          <a:solidFill>
            <a:schemeClr val="folHlink"/>
          </a:solidFill>
        </p:spPr>
        <p:txBody>
          <a:bodyPr/>
          <a:lstStyle/>
          <a:p>
            <a:r>
              <a:rPr lang="en-US">
                <a:solidFill>
                  <a:schemeClr val="bg2"/>
                </a:solidFill>
              </a:rPr>
              <a:t>Manfaat</a:t>
            </a:r>
            <a:r>
              <a:rPr lang="en-US">
                <a:solidFill>
                  <a:srgbClr val="FF9900"/>
                </a:solidFill>
              </a:rPr>
              <a:t>:</a:t>
            </a:r>
          </a:p>
        </p:txBody>
      </p:sp>
      <p:sp>
        <p:nvSpPr>
          <p:cNvPr id="7171" name="Rectangle 3"/>
          <p:cNvSpPr>
            <a:spLocks noGrp="1" noChangeArrowheads="1"/>
          </p:cNvSpPr>
          <p:nvPr>
            <p:ph type="body" idx="1"/>
          </p:nvPr>
        </p:nvSpPr>
        <p:spPr/>
        <p:txBody>
          <a:bodyPr/>
          <a:lstStyle/>
          <a:p>
            <a:r>
              <a:rPr lang="en-US"/>
              <a:t>Mengurangi perputaran pegawai</a:t>
            </a:r>
          </a:p>
          <a:p>
            <a:r>
              <a:rPr lang="en-US"/>
              <a:t>Membuat pegawai lebih produktif</a:t>
            </a:r>
          </a:p>
          <a:p>
            <a:r>
              <a:rPr lang="en-US"/>
              <a:t>Membantu menghindarkan diri dari keusangan</a:t>
            </a:r>
          </a:p>
          <a:p>
            <a:r>
              <a:rPr lang="en-US"/>
              <a:t>Melaksanakan pekerjaan dengan lebih baik. (T. Hani Handoko, 1985:75-87)</a:t>
            </a: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0" name="Oval 8"/>
          <p:cNvSpPr>
            <a:spLocks noChangeArrowheads="1"/>
          </p:cNvSpPr>
          <p:nvPr/>
        </p:nvSpPr>
        <p:spPr bwMode="auto">
          <a:xfrm>
            <a:off x="539750" y="1341438"/>
            <a:ext cx="3744913" cy="863600"/>
          </a:xfrm>
          <a:prstGeom prst="ellipse">
            <a:avLst/>
          </a:prstGeom>
          <a:gradFill rotWithShape="1">
            <a:gsLst>
              <a:gs pos="0">
                <a:srgbClr val="FF9900"/>
              </a:gs>
              <a:gs pos="100000">
                <a:srgbClr val="FF9900">
                  <a:gamma/>
                  <a:shade val="46275"/>
                  <a:invGamma/>
                </a:srgbClr>
              </a:gs>
            </a:gsLst>
            <a:lin ang="5400000" scaled="1"/>
          </a:gradFill>
          <a:ln w="9525">
            <a:solidFill>
              <a:schemeClr val="tx1"/>
            </a:solidFill>
            <a:round/>
            <a:headEnd/>
            <a:tailEnd/>
          </a:ln>
          <a:effectLst/>
        </p:spPr>
        <p:txBody>
          <a:bodyPr wrap="none" anchor="ctr"/>
          <a:lstStyle/>
          <a:p>
            <a:endParaRPr lang="id-ID"/>
          </a:p>
        </p:txBody>
      </p:sp>
      <p:sp>
        <p:nvSpPr>
          <p:cNvPr id="13319" name="Oval 7"/>
          <p:cNvSpPr>
            <a:spLocks noChangeArrowheads="1"/>
          </p:cNvSpPr>
          <p:nvPr/>
        </p:nvSpPr>
        <p:spPr bwMode="auto">
          <a:xfrm>
            <a:off x="4643438" y="1341438"/>
            <a:ext cx="3673475" cy="935037"/>
          </a:xfrm>
          <a:prstGeom prst="ellipse">
            <a:avLst/>
          </a:prstGeom>
          <a:gradFill rotWithShape="1">
            <a:gsLst>
              <a:gs pos="0">
                <a:srgbClr val="FF9900"/>
              </a:gs>
              <a:gs pos="100000">
                <a:srgbClr val="FF9900">
                  <a:gamma/>
                  <a:shade val="46275"/>
                  <a:invGamma/>
                </a:srgbClr>
              </a:gs>
            </a:gsLst>
            <a:lin ang="5400000" scaled="1"/>
          </a:gradFill>
          <a:ln w="9525">
            <a:solidFill>
              <a:schemeClr val="tx1"/>
            </a:solidFill>
            <a:round/>
            <a:headEnd/>
            <a:tailEnd/>
          </a:ln>
          <a:effectLst/>
        </p:spPr>
        <p:txBody>
          <a:bodyPr wrap="none" anchor="ctr"/>
          <a:lstStyle/>
          <a:p>
            <a:endParaRPr lang="id-ID"/>
          </a:p>
        </p:txBody>
      </p:sp>
      <p:sp>
        <p:nvSpPr>
          <p:cNvPr id="13316" name="Rectangle 4"/>
          <p:cNvSpPr>
            <a:spLocks noGrp="1" noChangeArrowheads="1"/>
          </p:cNvSpPr>
          <p:nvPr>
            <p:ph type="title"/>
          </p:nvPr>
        </p:nvSpPr>
        <p:spPr>
          <a:xfrm>
            <a:off x="1908175" y="260350"/>
            <a:ext cx="5616575" cy="923925"/>
          </a:xfrm>
          <a:gradFill rotWithShape="1">
            <a:gsLst>
              <a:gs pos="0">
                <a:srgbClr val="FF99FF">
                  <a:gamma/>
                  <a:shade val="46275"/>
                  <a:invGamma/>
                </a:srgbClr>
              </a:gs>
              <a:gs pos="50000">
                <a:srgbClr val="FF99FF"/>
              </a:gs>
              <a:gs pos="100000">
                <a:srgbClr val="FF99FF">
                  <a:gamma/>
                  <a:shade val="46275"/>
                  <a:invGamma/>
                </a:srgbClr>
              </a:gs>
            </a:gsLst>
            <a:lin ang="5400000" scaled="1"/>
          </a:gradFill>
        </p:spPr>
        <p:txBody>
          <a:bodyPr/>
          <a:lstStyle/>
          <a:p>
            <a:r>
              <a:rPr lang="en-US"/>
              <a:t>PENGERTIAN:</a:t>
            </a:r>
          </a:p>
        </p:txBody>
      </p:sp>
      <p:sp>
        <p:nvSpPr>
          <p:cNvPr id="13317" name="Rectangle 5"/>
          <p:cNvSpPr>
            <a:spLocks noGrp="1" noChangeArrowheads="1"/>
          </p:cNvSpPr>
          <p:nvPr>
            <p:ph type="body" sz="half" idx="1"/>
          </p:nvPr>
        </p:nvSpPr>
        <p:spPr/>
        <p:txBody>
          <a:bodyPr/>
          <a:lstStyle/>
          <a:p>
            <a:pPr>
              <a:lnSpc>
                <a:spcPct val="90000"/>
              </a:lnSpc>
              <a:buFont typeface="Wingdings" pitchFamily="2" charset="2"/>
              <a:buNone/>
            </a:pPr>
            <a:r>
              <a:rPr lang="en-US" sz="2400"/>
              <a:t>	         </a:t>
            </a:r>
            <a:r>
              <a:rPr lang="en-US" sz="2400">
                <a:solidFill>
                  <a:srgbClr val="660033"/>
                </a:solidFill>
              </a:rPr>
              <a:t>LATIHAN:</a:t>
            </a:r>
          </a:p>
          <a:p>
            <a:pPr>
              <a:lnSpc>
                <a:spcPct val="90000"/>
              </a:lnSpc>
              <a:buFont typeface="Wingdings" pitchFamily="2" charset="2"/>
              <a:buNone/>
            </a:pPr>
            <a:r>
              <a:rPr lang="en-US" sz="2400"/>
              <a:t>	</a:t>
            </a:r>
          </a:p>
          <a:p>
            <a:pPr>
              <a:lnSpc>
                <a:spcPct val="90000"/>
              </a:lnSpc>
            </a:pPr>
            <a:r>
              <a:rPr lang="en-US" sz="2400"/>
              <a:t>Dimaksudkan untuk memperbaiki penguasaan berbagai ketrampilan dan 	teknik pelaksanaan kerja tertentu, rutin dan terinci. </a:t>
            </a:r>
          </a:p>
          <a:p>
            <a:pPr>
              <a:lnSpc>
                <a:spcPct val="90000"/>
              </a:lnSpc>
            </a:pPr>
            <a:r>
              <a:rPr lang="en-US" sz="2400"/>
              <a:t>Menyiapkan karyawan untuk melakukan pekerjaan sekarang</a:t>
            </a:r>
          </a:p>
          <a:p>
            <a:pPr>
              <a:lnSpc>
                <a:spcPct val="90000"/>
              </a:lnSpc>
            </a:pPr>
            <a:endParaRPr lang="en-US" sz="2400"/>
          </a:p>
        </p:txBody>
      </p:sp>
      <p:sp>
        <p:nvSpPr>
          <p:cNvPr id="13318" name="Rectangle 6"/>
          <p:cNvSpPr>
            <a:spLocks noGrp="1" noChangeArrowheads="1"/>
          </p:cNvSpPr>
          <p:nvPr>
            <p:ph type="body" sz="half" idx="2"/>
          </p:nvPr>
        </p:nvSpPr>
        <p:spPr/>
        <p:txBody>
          <a:bodyPr/>
          <a:lstStyle/>
          <a:p>
            <a:pPr>
              <a:lnSpc>
                <a:spcPct val="90000"/>
              </a:lnSpc>
              <a:buFont typeface="Wingdings" pitchFamily="2" charset="2"/>
              <a:buNone/>
            </a:pPr>
            <a:r>
              <a:rPr lang="en-US" sz="2400"/>
              <a:t>     </a:t>
            </a:r>
            <a:r>
              <a:rPr lang="en-US" sz="2400">
                <a:solidFill>
                  <a:srgbClr val="660033"/>
                </a:solidFill>
              </a:rPr>
              <a:t>PENGEMBANGAN</a:t>
            </a:r>
          </a:p>
          <a:p>
            <a:pPr>
              <a:lnSpc>
                <a:spcPct val="90000"/>
              </a:lnSpc>
              <a:buFont typeface="Wingdings" pitchFamily="2" charset="2"/>
              <a:buNone/>
            </a:pPr>
            <a:endParaRPr lang="en-US" sz="2400">
              <a:solidFill>
                <a:srgbClr val="660033"/>
              </a:solidFill>
            </a:endParaRPr>
          </a:p>
          <a:p>
            <a:pPr>
              <a:lnSpc>
                <a:spcPct val="90000"/>
              </a:lnSpc>
              <a:buFont typeface="Wingdings" pitchFamily="2" charset="2"/>
              <a:buBlip>
                <a:blip r:embed="rId2"/>
              </a:buBlip>
            </a:pPr>
            <a:r>
              <a:rPr lang="en-US" sz="2400"/>
              <a:t>Dimaksudkan memperbaiki dan meningkatkan pengetahuan, kemampuan, sikap dan sifat-sifat kepribadian</a:t>
            </a:r>
          </a:p>
          <a:p>
            <a:pPr>
              <a:lnSpc>
                <a:spcPct val="90000"/>
              </a:lnSpc>
              <a:buFont typeface="Wingdings" pitchFamily="2" charset="2"/>
              <a:buBlip>
                <a:blip r:embed="rId2"/>
              </a:buBlip>
            </a:pPr>
            <a:r>
              <a:rPr lang="en-US" sz="2400"/>
              <a:t>Menyiapkan karyawan untuk memegang tanggung jawab pekerjaan di waktu y.a.d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200" smtClean="0"/>
              <a:t>Pengertian Manajemen Sumber Daya Manusia menurut Beberapa Ahli</a:t>
            </a:r>
            <a:endParaRPr lang="id-ID" sz="3200" smtClean="0"/>
          </a:p>
        </p:txBody>
      </p:sp>
      <p:sp>
        <p:nvSpPr>
          <p:cNvPr id="9219" name="Rectangle 3"/>
          <p:cNvSpPr>
            <a:spLocks noGrp="1" noChangeArrowheads="1"/>
          </p:cNvSpPr>
          <p:nvPr>
            <p:ph type="body" idx="1"/>
          </p:nvPr>
        </p:nvSpPr>
        <p:spPr/>
        <p:txBody>
          <a:bodyPr/>
          <a:lstStyle/>
          <a:p>
            <a:pPr eaLnBrk="1" hangingPunct="1">
              <a:lnSpc>
                <a:spcPct val="80000"/>
              </a:lnSpc>
              <a:buFontTx/>
              <a:buChar char="•"/>
            </a:pPr>
            <a:r>
              <a:rPr lang="en-US" sz="3900" smtClean="0"/>
              <a:t>Wayne F. C/Elias M. Awad</a:t>
            </a:r>
          </a:p>
          <a:p>
            <a:pPr eaLnBrk="1" hangingPunct="1">
              <a:lnSpc>
                <a:spcPct val="80000"/>
              </a:lnSpc>
              <a:buFontTx/>
              <a:buNone/>
            </a:pPr>
            <a:r>
              <a:rPr lang="en-US" sz="3900" smtClean="0"/>
              <a:t>	</a:t>
            </a:r>
            <a:endParaRPr lang="en-US" sz="3900" i="1" smtClean="0"/>
          </a:p>
          <a:p>
            <a:pPr eaLnBrk="1" hangingPunct="1">
              <a:lnSpc>
                <a:spcPct val="80000"/>
              </a:lnSpc>
              <a:buFontTx/>
              <a:buNone/>
            </a:pPr>
            <a:r>
              <a:rPr lang="id-ID" sz="3900" smtClean="0">
                <a:cs typeface="Arial" charset="0"/>
              </a:rPr>
              <a:t>→</a:t>
            </a:r>
            <a:r>
              <a:rPr lang="en-US" sz="3900" smtClean="0">
                <a:cs typeface="Arial" charset="0"/>
              </a:rPr>
              <a:t>Manajemen Sumber Daya Manusia adalah penarikan, seleksi, penerimaan, pengembangan dan pemanfaatan sumber daya manusia dalam rangka pencapaian tujuan baik individu maupun organisasi</a:t>
            </a:r>
            <a:endParaRPr lang="id-ID" sz="3900" smtClean="0">
              <a:cs typeface="Arial" charset="0"/>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gradFill rotWithShape="1">
            <a:gsLst>
              <a:gs pos="0">
                <a:schemeClr val="folHlink"/>
              </a:gs>
              <a:gs pos="100000">
                <a:schemeClr val="folHlink">
                  <a:gamma/>
                  <a:shade val="46275"/>
                  <a:invGamma/>
                </a:schemeClr>
              </a:gs>
            </a:gsLst>
            <a:lin ang="5400000" scaled="1"/>
          </a:gradFill>
        </p:spPr>
        <p:txBody>
          <a:bodyPr/>
          <a:lstStyle/>
          <a:p>
            <a:r>
              <a:rPr lang="en-US" sz="4000"/>
              <a:t>PROGRAM ORIENTASI/INDUKSI: </a:t>
            </a:r>
            <a:br>
              <a:rPr lang="en-US" sz="4000"/>
            </a:br>
            <a:endParaRPr lang="en-US" sz="4000"/>
          </a:p>
        </p:txBody>
      </p:sp>
      <p:sp>
        <p:nvSpPr>
          <p:cNvPr id="15363" name="Rectangle 3"/>
          <p:cNvSpPr>
            <a:spLocks noGrp="1" noChangeArrowheads="1"/>
          </p:cNvSpPr>
          <p:nvPr>
            <p:ph type="body" idx="1"/>
          </p:nvPr>
        </p:nvSpPr>
        <p:spPr/>
        <p:txBody>
          <a:bodyPr/>
          <a:lstStyle/>
          <a:p>
            <a:pPr marL="711200" indent="-623888">
              <a:lnSpc>
                <a:spcPct val="80000"/>
              </a:lnSpc>
              <a:buFont typeface="Wingdings" pitchFamily="2" charset="2"/>
              <a:buBlip>
                <a:blip r:embed="rId2"/>
              </a:buBlip>
            </a:pPr>
            <a:r>
              <a:rPr lang="en-US" sz="1800"/>
              <a:t>	</a:t>
            </a:r>
            <a:r>
              <a:rPr lang="en-US" sz="2800">
                <a:latin typeface="Arial Narrow" pitchFamily="34" charset="0"/>
              </a:rPr>
              <a:t>Merupakan program untuk memperkenalkan 	karyawan baru dengan   organisasi dan karyawan 	lama.</a:t>
            </a:r>
          </a:p>
          <a:p>
            <a:pPr marL="711200" indent="-623888">
              <a:lnSpc>
                <a:spcPct val="80000"/>
              </a:lnSpc>
              <a:buFont typeface="Wingdings" pitchFamily="2" charset="2"/>
              <a:buBlip>
                <a:blip r:embed="rId2"/>
              </a:buBlip>
            </a:pPr>
            <a:r>
              <a:rPr lang="en-US" sz="2800">
                <a:latin typeface="Arial Narrow" pitchFamily="34" charset="0"/>
              </a:rPr>
              <a:t>  formal  maupun non formal.</a:t>
            </a:r>
          </a:p>
          <a:p>
            <a:pPr marL="711200" indent="-623888">
              <a:lnSpc>
                <a:spcPct val="80000"/>
              </a:lnSpc>
              <a:buFont typeface="Wingdings" pitchFamily="2" charset="2"/>
              <a:buBlip>
                <a:blip r:embed="rId2"/>
              </a:buBlip>
            </a:pPr>
            <a:r>
              <a:rPr lang="en-US" sz="2800">
                <a:latin typeface="Arial Narrow" pitchFamily="34" charset="0"/>
              </a:rPr>
              <a:t>   Menurunkan perasaan terasing, cemas dan 	khawatir karyawan </a:t>
            </a:r>
          </a:p>
          <a:p>
            <a:pPr marL="711200" indent="-623888">
              <a:lnSpc>
                <a:spcPct val="80000"/>
              </a:lnSpc>
              <a:buFont typeface="Wingdings" pitchFamily="2" charset="2"/>
              <a:buBlip>
                <a:blip r:embed="rId2"/>
              </a:buBlip>
            </a:pPr>
            <a:r>
              <a:rPr lang="en-US" sz="2800">
                <a:latin typeface="Arial Narrow" pitchFamily="34" charset="0"/>
              </a:rPr>
              <a:t>  Membantu individu memahami aspek-aspek 	sosial, teknis dan budaya organisasi</a:t>
            </a:r>
          </a:p>
          <a:p>
            <a:pPr marL="711200" indent="-623888">
              <a:lnSpc>
                <a:spcPct val="80000"/>
              </a:lnSpc>
              <a:buFont typeface="Wingdings" pitchFamily="2" charset="2"/>
              <a:buBlip>
                <a:blip r:embed="rId2"/>
              </a:buBlip>
            </a:pPr>
            <a:r>
              <a:rPr lang="en-US" sz="2800">
                <a:latin typeface="Arial Narrow" pitchFamily="34" charset="0"/>
              </a:rPr>
              <a:t>  Mempercepat proses sosialisasi dan penerimaan 	karyawan baru dalam kelompok kerja  (T. Hani 	Handoko, 1985: 76-77)</a:t>
            </a: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gradFill rotWithShape="1">
            <a:gsLst>
              <a:gs pos="0">
                <a:schemeClr val="folHlink"/>
              </a:gs>
              <a:gs pos="100000">
                <a:schemeClr val="folHlink">
                  <a:gamma/>
                  <a:shade val="46275"/>
                  <a:invGamma/>
                </a:schemeClr>
              </a:gs>
            </a:gsLst>
            <a:lin ang="5400000" scaled="1"/>
          </a:gradFill>
        </p:spPr>
        <p:txBody>
          <a:bodyPr/>
          <a:lstStyle/>
          <a:p>
            <a:r>
              <a:rPr lang="en-US" sz="3200">
                <a:solidFill>
                  <a:srgbClr val="FF9900"/>
                </a:solidFill>
                <a:latin typeface="Arial Narrow" pitchFamily="34" charset="0"/>
              </a:rPr>
              <a:t>Merencanakan, mengemas dan mengevaluasi Program Orientasi (Henry Simamora, 1997: 340)</a:t>
            </a:r>
          </a:p>
        </p:txBody>
      </p:sp>
      <p:sp>
        <p:nvSpPr>
          <p:cNvPr id="34819" name="Rectangle 3"/>
          <p:cNvSpPr>
            <a:spLocks noGrp="1" noChangeArrowheads="1"/>
          </p:cNvSpPr>
          <p:nvPr>
            <p:ph type="body" idx="1"/>
          </p:nvPr>
        </p:nvSpPr>
        <p:spPr/>
        <p:txBody>
          <a:bodyPr/>
          <a:lstStyle/>
          <a:p>
            <a:pPr marL="365125" indent="-365125">
              <a:buFont typeface="Wingdings" pitchFamily="2" charset="2"/>
              <a:buNone/>
            </a:pPr>
            <a:r>
              <a:rPr lang="en-US"/>
              <a:t>	</a:t>
            </a:r>
            <a:r>
              <a:rPr lang="en-US" sz="2800"/>
              <a:t>Karyawan baru membutuhkan informasi spesifik dalam tiga bidang utama:</a:t>
            </a:r>
          </a:p>
          <a:p>
            <a:pPr marL="365125" indent="-365125">
              <a:buFont typeface="Wingdings" pitchFamily="2" charset="2"/>
              <a:buBlip>
                <a:blip r:embed="rId2"/>
              </a:buBlip>
            </a:pPr>
            <a:r>
              <a:rPr lang="en-US" sz="2800"/>
              <a:t>Standar, pengharapan, norma, tradisi, dan kebijakan organisasi</a:t>
            </a:r>
          </a:p>
          <a:p>
            <a:pPr marL="365125" indent="-365125">
              <a:buFont typeface="Wingdings" pitchFamily="2" charset="2"/>
              <a:buBlip>
                <a:blip r:embed="rId2"/>
              </a:buBlip>
            </a:pPr>
            <a:r>
              <a:rPr lang="en-US" sz="2800"/>
              <a:t>Perilaku sosial seperti pelaksanaan pekerjaan yang disetujui, iklim kerja, dan pengetahuan tentang rekan-rekan sejawat dan penyelia</a:t>
            </a:r>
          </a:p>
          <a:p>
            <a:pPr marL="365125" indent="-365125">
              <a:buFont typeface="Wingdings" pitchFamily="2" charset="2"/>
              <a:buBlip>
                <a:blip r:embed="rId2"/>
              </a:buBlip>
            </a:pPr>
            <a:r>
              <a:rPr lang="en-US" sz="2800"/>
              <a:t>Aspek-aspek teknis pekerjaan</a:t>
            </a:r>
          </a:p>
          <a:p>
            <a:pPr marL="365125" indent="-365125">
              <a:buFont typeface="Wingdings" pitchFamily="2" charset="2"/>
              <a:buNone/>
            </a:pPr>
            <a:endParaRPr lang="en-US" sz="280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Oval 4"/>
          <p:cNvSpPr>
            <a:spLocks noChangeArrowheads="1"/>
          </p:cNvSpPr>
          <p:nvPr/>
        </p:nvSpPr>
        <p:spPr bwMode="auto">
          <a:xfrm>
            <a:off x="0" y="260350"/>
            <a:ext cx="8893175" cy="1152525"/>
          </a:xfrm>
          <a:prstGeom prst="ellipse">
            <a:avLst/>
          </a:prstGeom>
          <a:solidFill>
            <a:schemeClr val="accent1"/>
          </a:solidFill>
          <a:ln w="9525">
            <a:solidFill>
              <a:schemeClr val="tx1"/>
            </a:solidFill>
            <a:round/>
            <a:headEnd/>
            <a:tailEnd/>
          </a:ln>
          <a:effectLst/>
        </p:spPr>
        <p:txBody>
          <a:bodyPr wrap="none" anchor="ctr"/>
          <a:lstStyle/>
          <a:p>
            <a:endParaRPr lang="id-ID"/>
          </a:p>
        </p:txBody>
      </p:sp>
      <p:sp>
        <p:nvSpPr>
          <p:cNvPr id="35842" name="Rectangle 2"/>
          <p:cNvSpPr>
            <a:spLocks noGrp="1" noChangeArrowheads="1"/>
          </p:cNvSpPr>
          <p:nvPr>
            <p:ph type="title"/>
          </p:nvPr>
        </p:nvSpPr>
        <p:spPr>
          <a:xfrm>
            <a:off x="0" y="273050"/>
            <a:ext cx="8893175" cy="1211263"/>
          </a:xfrm>
          <a:gradFill rotWithShape="1">
            <a:gsLst>
              <a:gs pos="0">
                <a:schemeClr val="accent1"/>
              </a:gs>
              <a:gs pos="100000">
                <a:schemeClr val="accent1">
                  <a:gamma/>
                  <a:shade val="46275"/>
                  <a:invGamma/>
                </a:schemeClr>
              </a:gs>
            </a:gsLst>
            <a:lin ang="5400000" scaled="1"/>
          </a:gradFill>
        </p:spPr>
        <p:txBody>
          <a:bodyPr/>
          <a:lstStyle/>
          <a:p>
            <a:r>
              <a:rPr lang="en-US">
                <a:solidFill>
                  <a:srgbClr val="FF9900"/>
                </a:solidFill>
              </a:rPr>
              <a:t>Garis Besar Program Orientasi</a:t>
            </a:r>
            <a:r>
              <a:rPr lang="en-US"/>
              <a:t> </a:t>
            </a:r>
          </a:p>
        </p:txBody>
      </p:sp>
      <p:sp>
        <p:nvSpPr>
          <p:cNvPr id="35843" name="Rectangle 3"/>
          <p:cNvSpPr>
            <a:spLocks noGrp="1" noChangeArrowheads="1"/>
          </p:cNvSpPr>
          <p:nvPr>
            <p:ph type="body" idx="1"/>
          </p:nvPr>
        </p:nvSpPr>
        <p:spPr/>
        <p:txBody>
          <a:bodyPr/>
          <a:lstStyle/>
          <a:p>
            <a:pPr>
              <a:lnSpc>
                <a:spcPct val="90000"/>
              </a:lnSpc>
            </a:pPr>
            <a:r>
              <a:rPr lang="en-US" sz="2400"/>
              <a:t>Orientasi harus bermula dengan jenis informasi yang paling relevan dan segera, dilanjutkan dengan kebijakan yang lebih umum</a:t>
            </a:r>
          </a:p>
          <a:p>
            <a:pPr>
              <a:lnSpc>
                <a:spcPct val="90000"/>
              </a:lnSpc>
            </a:pPr>
            <a:r>
              <a:rPr lang="en-US" sz="2400"/>
              <a:t>Bagian paling penting dan signifikan orientasi adalah sisi manusianya</a:t>
            </a:r>
          </a:p>
          <a:p>
            <a:pPr>
              <a:lnSpc>
                <a:spcPct val="90000"/>
              </a:lnSpc>
            </a:pPr>
            <a:r>
              <a:rPr lang="en-US" sz="2400"/>
              <a:t>Karyawan baru sepatutnya didorong dan diarahkan dalam lingkungannya oleh karyawan atau atasan yang berpengalaman</a:t>
            </a:r>
          </a:p>
          <a:p>
            <a:pPr>
              <a:lnSpc>
                <a:spcPct val="90000"/>
              </a:lnSpc>
            </a:pPr>
            <a:r>
              <a:rPr lang="en-US" sz="2400"/>
              <a:t>Karyawan baru perlahan-lahan diperkenalkan dengan orang-orang yang akan bekerjasama dengan mereka.</a:t>
            </a:r>
          </a:p>
          <a:p>
            <a:pPr>
              <a:lnSpc>
                <a:spcPct val="90000"/>
              </a:lnSpc>
            </a:pPr>
            <a:r>
              <a:rPr lang="en-US" sz="2400"/>
              <a:t>Karyawan baru diberi waktu cukup untuk mandiri </a:t>
            </a:r>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p:txBody>
          <a:bodyPr/>
          <a:lstStyle/>
          <a:p>
            <a:pPr marL="838200" indent="-838200"/>
            <a:r>
              <a:rPr lang="en-US" sz="4000"/>
              <a:t>Topik-Topik Program Orientasi: </a:t>
            </a:r>
            <a:br>
              <a:rPr lang="en-US" sz="4000"/>
            </a:br>
            <a:r>
              <a:rPr lang="en-US" sz="4000"/>
              <a:t> 1. Isu-isu Organisasional</a:t>
            </a:r>
          </a:p>
        </p:txBody>
      </p:sp>
      <p:sp>
        <p:nvSpPr>
          <p:cNvPr id="26629" name="Rectangle 5"/>
          <p:cNvSpPr>
            <a:spLocks noGrp="1" noChangeArrowheads="1"/>
          </p:cNvSpPr>
          <p:nvPr>
            <p:ph type="body" sz="half" idx="1"/>
          </p:nvPr>
        </p:nvSpPr>
        <p:spPr/>
        <p:txBody>
          <a:bodyPr/>
          <a:lstStyle/>
          <a:p>
            <a:r>
              <a:rPr lang="en-US" sz="2400"/>
              <a:t>Sejarah organisasi</a:t>
            </a:r>
          </a:p>
          <a:p>
            <a:r>
              <a:rPr lang="en-US" sz="2400"/>
              <a:t>Organisasi </a:t>
            </a:r>
          </a:p>
          <a:p>
            <a:r>
              <a:rPr lang="en-US" sz="2400"/>
              <a:t>Nama dan jabatan eksekutif kunci</a:t>
            </a:r>
          </a:p>
          <a:p>
            <a:r>
              <a:rPr lang="en-US" sz="2400"/>
              <a:t>Jabatan dan departemen karyawan </a:t>
            </a:r>
          </a:p>
          <a:p>
            <a:r>
              <a:rPr lang="en-US" sz="2400"/>
              <a:t>Tata letak fasilitas fisik</a:t>
            </a:r>
          </a:p>
          <a:p>
            <a:r>
              <a:rPr lang="en-US" sz="2400"/>
              <a:t>Masa percobaan	</a:t>
            </a:r>
          </a:p>
        </p:txBody>
      </p:sp>
      <p:sp>
        <p:nvSpPr>
          <p:cNvPr id="26630" name="Rectangle 6"/>
          <p:cNvSpPr>
            <a:spLocks noGrp="1" noChangeArrowheads="1"/>
          </p:cNvSpPr>
          <p:nvPr>
            <p:ph type="body" sz="half" idx="2"/>
          </p:nvPr>
        </p:nvSpPr>
        <p:spPr/>
        <p:txBody>
          <a:bodyPr/>
          <a:lstStyle/>
          <a:p>
            <a:r>
              <a:rPr lang="en-US" sz="2400"/>
              <a:t>Lini produk/jasa yang ditawarkan</a:t>
            </a:r>
          </a:p>
          <a:p>
            <a:r>
              <a:rPr lang="en-US" sz="2400"/>
              <a:t>Tinjauan proses produksi</a:t>
            </a:r>
          </a:p>
          <a:p>
            <a:r>
              <a:rPr lang="en-US" sz="2400"/>
              <a:t>Kebijakan-kebijakan dan peraturan-peraturan organisasi</a:t>
            </a:r>
          </a:p>
          <a:p>
            <a:r>
              <a:rPr lang="en-US" sz="2400"/>
              <a:t>Peraturan-peraturan disipliner</a:t>
            </a:r>
          </a:p>
          <a:p>
            <a:r>
              <a:rPr lang="en-US" sz="2400"/>
              <a:t>Buku pedoman karyawan</a:t>
            </a:r>
          </a:p>
          <a:p>
            <a:r>
              <a:rPr lang="en-US" sz="2400"/>
              <a:t>Prosedur keselamatan kerja</a:t>
            </a:r>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4000"/>
              <a:t>2. Tunjangan-tunjangan karyawan</a:t>
            </a:r>
          </a:p>
        </p:txBody>
      </p:sp>
      <p:sp>
        <p:nvSpPr>
          <p:cNvPr id="28676" name="Rectangle 4"/>
          <p:cNvSpPr>
            <a:spLocks noGrp="1" noChangeArrowheads="1"/>
          </p:cNvSpPr>
          <p:nvPr>
            <p:ph type="body" sz="half" idx="1"/>
          </p:nvPr>
        </p:nvSpPr>
        <p:spPr/>
        <p:txBody>
          <a:bodyPr/>
          <a:lstStyle/>
          <a:p>
            <a:r>
              <a:rPr lang="en-US"/>
              <a:t>Skala pengajian</a:t>
            </a:r>
          </a:p>
          <a:p>
            <a:r>
              <a:rPr lang="en-US"/>
              <a:t>Cuti dan hari libur</a:t>
            </a:r>
          </a:p>
          <a:p>
            <a:r>
              <a:rPr lang="en-US"/>
              <a:t>Jam-jam istirahat</a:t>
            </a:r>
          </a:p>
          <a:p>
            <a:r>
              <a:rPr lang="en-US"/>
              <a:t>Pelatihan dan pendidikan</a:t>
            </a:r>
          </a:p>
          <a:p>
            <a:r>
              <a:rPr lang="en-US"/>
              <a:t>Konseling	</a:t>
            </a:r>
          </a:p>
        </p:txBody>
      </p:sp>
      <p:sp>
        <p:nvSpPr>
          <p:cNvPr id="28677" name="Rectangle 5"/>
          <p:cNvSpPr>
            <a:spLocks noGrp="1" noChangeArrowheads="1"/>
          </p:cNvSpPr>
          <p:nvPr>
            <p:ph type="body" sz="half" idx="2"/>
          </p:nvPr>
        </p:nvSpPr>
        <p:spPr/>
        <p:txBody>
          <a:bodyPr/>
          <a:lstStyle/>
          <a:p>
            <a:r>
              <a:rPr lang="en-US"/>
              <a:t>Tunjangan-tunjangan asuransi</a:t>
            </a:r>
          </a:p>
          <a:p>
            <a:r>
              <a:rPr lang="en-US"/>
              <a:t>Program pensiun</a:t>
            </a:r>
          </a:p>
          <a:p>
            <a:r>
              <a:rPr lang="en-US"/>
              <a:t>Layanan-layanan yang disediakan oleh organisasi bagi para karyawan</a:t>
            </a:r>
          </a:p>
          <a:p>
            <a:r>
              <a:rPr lang="en-US"/>
              <a:t>Program-program rehabilitasi</a:t>
            </a: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3.  Perkenalan-perkenalan</a:t>
            </a:r>
          </a:p>
        </p:txBody>
      </p:sp>
      <p:sp>
        <p:nvSpPr>
          <p:cNvPr id="30724" name="Rectangle 4"/>
          <p:cNvSpPr>
            <a:spLocks noGrp="1" noChangeArrowheads="1"/>
          </p:cNvSpPr>
          <p:nvPr>
            <p:ph type="body" sz="half" idx="1"/>
          </p:nvPr>
        </p:nvSpPr>
        <p:spPr/>
        <p:txBody>
          <a:bodyPr/>
          <a:lstStyle/>
          <a:p>
            <a:r>
              <a:rPr lang="en-US"/>
              <a:t>Dengan penyelia (atasan)</a:t>
            </a:r>
          </a:p>
          <a:p>
            <a:r>
              <a:rPr lang="en-US"/>
              <a:t>Dengan para pelatih</a:t>
            </a:r>
          </a:p>
        </p:txBody>
      </p:sp>
      <p:sp>
        <p:nvSpPr>
          <p:cNvPr id="30725" name="Rectangle 5"/>
          <p:cNvSpPr>
            <a:spLocks noGrp="1" noChangeArrowheads="1"/>
          </p:cNvSpPr>
          <p:nvPr>
            <p:ph type="body" sz="half" idx="2"/>
          </p:nvPr>
        </p:nvSpPr>
        <p:spPr/>
        <p:txBody>
          <a:bodyPr/>
          <a:lstStyle/>
          <a:p>
            <a:r>
              <a:rPr lang="en-US"/>
              <a:t>Dengan kerabat-kerabat kerja</a:t>
            </a:r>
          </a:p>
          <a:p>
            <a:r>
              <a:rPr lang="en-US"/>
              <a:t>Dengan konselor karyawan</a:t>
            </a:r>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4.  Tugas-tugas Pekerjaan</a:t>
            </a:r>
          </a:p>
        </p:txBody>
      </p:sp>
      <p:sp>
        <p:nvSpPr>
          <p:cNvPr id="32772" name="Rectangle 4"/>
          <p:cNvSpPr>
            <a:spLocks noGrp="1" noChangeArrowheads="1"/>
          </p:cNvSpPr>
          <p:nvPr>
            <p:ph type="body" sz="half" idx="1"/>
          </p:nvPr>
        </p:nvSpPr>
        <p:spPr/>
        <p:txBody>
          <a:bodyPr/>
          <a:lstStyle/>
          <a:p>
            <a:r>
              <a:rPr lang="en-US"/>
              <a:t>Lokasi pekerjaan</a:t>
            </a:r>
          </a:p>
          <a:p>
            <a:r>
              <a:rPr lang="en-US"/>
              <a:t>Tugas-tugas pekerjaan</a:t>
            </a:r>
          </a:p>
          <a:p>
            <a:r>
              <a:rPr lang="en-US"/>
              <a:t>Persyaratan keselamatan kerja</a:t>
            </a:r>
          </a:p>
        </p:txBody>
      </p:sp>
      <p:sp>
        <p:nvSpPr>
          <p:cNvPr id="32773" name="Rectangle 5"/>
          <p:cNvSpPr>
            <a:spLocks noGrp="1" noChangeArrowheads="1"/>
          </p:cNvSpPr>
          <p:nvPr>
            <p:ph type="body" sz="half" idx="2"/>
          </p:nvPr>
        </p:nvSpPr>
        <p:spPr/>
        <p:txBody>
          <a:bodyPr/>
          <a:lstStyle/>
          <a:p>
            <a:r>
              <a:rPr lang="en-US"/>
              <a:t>Tinjauan pekerjaan</a:t>
            </a:r>
          </a:p>
          <a:p>
            <a:r>
              <a:rPr lang="en-US"/>
              <a:t>Sasaran-sasaran pekerjaan</a:t>
            </a:r>
          </a:p>
          <a:p>
            <a:r>
              <a:rPr lang="en-US"/>
              <a:t>Hubungan dengan pekerjaan-pekerjaan lainnya</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4000"/>
              <a:t>Pendekatan terhadap Orientasi yang patut dihindari:</a:t>
            </a:r>
          </a:p>
        </p:txBody>
      </p:sp>
      <p:sp>
        <p:nvSpPr>
          <p:cNvPr id="36867" name="Rectangle 3"/>
          <p:cNvSpPr>
            <a:spLocks noGrp="1" noChangeArrowheads="1"/>
          </p:cNvSpPr>
          <p:nvPr>
            <p:ph type="body" idx="1"/>
          </p:nvPr>
        </p:nvSpPr>
        <p:spPr/>
        <p:txBody>
          <a:bodyPr/>
          <a:lstStyle/>
          <a:p>
            <a:pPr>
              <a:lnSpc>
                <a:spcPct val="90000"/>
              </a:lnSpc>
            </a:pPr>
            <a:r>
              <a:rPr lang="en-US"/>
              <a:t>Penekanan pada kertas kerja, sehingga karyawan tidak merasa sebagai bagian dari organisasi.</a:t>
            </a:r>
          </a:p>
          <a:p>
            <a:pPr>
              <a:lnSpc>
                <a:spcPct val="90000"/>
              </a:lnSpc>
            </a:pPr>
            <a:r>
              <a:rPr lang="en-US"/>
              <a:t>Tinjauan yang kurang lengkap mengenai dasar-dasar pekerjaan.</a:t>
            </a:r>
          </a:p>
          <a:p>
            <a:pPr>
              <a:lnSpc>
                <a:spcPct val="90000"/>
              </a:lnSpc>
            </a:pPr>
            <a:r>
              <a:rPr lang="en-US"/>
              <a:t>Tugas pertama karyawan baru tidak signifikan.</a:t>
            </a:r>
          </a:p>
          <a:p>
            <a:pPr>
              <a:lnSpc>
                <a:spcPct val="90000"/>
              </a:lnSpc>
            </a:pPr>
            <a:r>
              <a:rPr lang="en-US"/>
              <a:t>Memberikan terlampau banyak informasi secara cepat.</a:t>
            </a: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4000"/>
              <a:t>Evaluasi terhadap Program Orientasi</a:t>
            </a:r>
          </a:p>
        </p:txBody>
      </p:sp>
      <p:sp>
        <p:nvSpPr>
          <p:cNvPr id="37891" name="Rectangle 3"/>
          <p:cNvSpPr>
            <a:spLocks noGrp="1" noChangeArrowheads="1"/>
          </p:cNvSpPr>
          <p:nvPr>
            <p:ph type="body" idx="1"/>
          </p:nvPr>
        </p:nvSpPr>
        <p:spPr/>
        <p:txBody>
          <a:bodyPr/>
          <a:lstStyle/>
          <a:p>
            <a:r>
              <a:rPr lang="en-US" sz="2800"/>
              <a:t>Apakah program telah tepat? Apakah semua elemen seperti: suasana fisik, bahan bacaan, alat-alat presentasi menimbulkan kesan yang akurat mengenai karakter organisasi?</a:t>
            </a:r>
          </a:p>
          <a:p>
            <a:r>
              <a:rPr lang="en-US" sz="2800"/>
              <a:t>Apakah program mudah dipahami?</a:t>
            </a:r>
          </a:p>
          <a:p>
            <a:r>
              <a:rPr lang="en-US" sz="2800"/>
              <a:t>Apakah program menarik?</a:t>
            </a:r>
          </a:p>
          <a:p>
            <a:r>
              <a:rPr lang="en-US" sz="2800"/>
              <a:t>Apakah program </a:t>
            </a:r>
            <a:r>
              <a:rPr lang="en-US" sz="2800" i="1"/>
              <a:t>flexible</a:t>
            </a:r>
            <a:r>
              <a:rPr lang="en-US" sz="2800"/>
              <a:t>?</a:t>
            </a:r>
          </a:p>
          <a:p>
            <a:r>
              <a:rPr lang="en-US" sz="2800"/>
              <a:t>Apakah program tersangkut secara pribadi?</a:t>
            </a: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Waktu dan cara evaluasi</a:t>
            </a:r>
          </a:p>
        </p:txBody>
      </p:sp>
      <p:sp>
        <p:nvSpPr>
          <p:cNvPr id="38915" name="Rectangle 3"/>
          <p:cNvSpPr>
            <a:spLocks noGrp="1" noChangeArrowheads="1"/>
          </p:cNvSpPr>
          <p:nvPr>
            <p:ph type="body" idx="1"/>
          </p:nvPr>
        </p:nvSpPr>
        <p:spPr/>
        <p:txBody>
          <a:bodyPr/>
          <a:lstStyle/>
          <a:p>
            <a:r>
              <a:rPr lang="en-US"/>
              <a:t>Waktu: sekali setahun</a:t>
            </a:r>
          </a:p>
          <a:p>
            <a:r>
              <a:rPr lang="en-US"/>
              <a:t>Cara: Diskusi dengan karyawan baru setelah 1 tahun, wawancara mendalam dengan karyawan dan penyelia secara acak, kuesioner kepada karyawan yang baru diangkat.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94847DE8-42DE-47F6-9FEA-532FB335E53B}" type="slidenum">
              <a:rPr lang="en-US"/>
              <a:pPr/>
              <a:t>16</a:t>
            </a:fld>
            <a:endParaRPr lang="en-US"/>
          </a:p>
        </p:txBody>
      </p:sp>
      <p:sp>
        <p:nvSpPr>
          <p:cNvPr id="14338" name="Rectangle 2"/>
          <p:cNvSpPr>
            <a:spLocks noGrp="1" noChangeArrowheads="1"/>
          </p:cNvSpPr>
          <p:nvPr>
            <p:ph type="title"/>
          </p:nvPr>
        </p:nvSpPr>
        <p:spPr/>
        <p:txBody>
          <a:bodyPr/>
          <a:lstStyle/>
          <a:p>
            <a:r>
              <a:rPr lang="en-US" dirty="0" err="1" smtClean="0"/>
              <a:t>Pengertiannya</a:t>
            </a:r>
            <a:r>
              <a:rPr lang="en-US" dirty="0" smtClean="0"/>
              <a:t> </a:t>
            </a:r>
            <a:r>
              <a:rPr lang="en-US" dirty="0"/>
              <a:t>MSDM</a:t>
            </a:r>
          </a:p>
        </p:txBody>
      </p:sp>
      <p:sp>
        <p:nvSpPr>
          <p:cNvPr id="14339" name="Rectangle 3"/>
          <p:cNvSpPr>
            <a:spLocks noGrp="1" noChangeArrowheads="1"/>
          </p:cNvSpPr>
          <p:nvPr>
            <p:ph type="body" idx="1"/>
          </p:nvPr>
        </p:nvSpPr>
        <p:spPr>
          <a:xfrm>
            <a:off x="457200" y="2057400"/>
            <a:ext cx="8229600" cy="3276600"/>
          </a:xfrm>
        </p:spPr>
        <p:txBody>
          <a:bodyPr/>
          <a:lstStyle/>
          <a:p>
            <a:r>
              <a:rPr lang="en-US"/>
              <a:t>Adalah ilmu dan seni mengatur hubungan dan peranan tenaga kerja agar efektif dan efisien di dalam membantu terwujudnya tujuan perusahaan, karyawan dan masyarakat</a:t>
            </a: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PELATIHAN</a:t>
            </a:r>
          </a:p>
        </p:txBody>
      </p:sp>
      <p:sp>
        <p:nvSpPr>
          <p:cNvPr id="40963" name="Rectangle 3"/>
          <p:cNvSpPr>
            <a:spLocks noGrp="1" noChangeArrowheads="1"/>
          </p:cNvSpPr>
          <p:nvPr>
            <p:ph type="body" idx="1"/>
          </p:nvPr>
        </p:nvSpPr>
        <p:spPr/>
        <p:txBody>
          <a:bodyPr/>
          <a:lstStyle/>
          <a:p>
            <a:pPr>
              <a:lnSpc>
                <a:spcPct val="80000"/>
              </a:lnSpc>
            </a:pPr>
            <a:r>
              <a:rPr lang="en-US" sz="2800"/>
              <a:t>Pelatihan adalah serangkaian aktivitas yang dirancang untuk meningkatkan keahlian-keahlian, pengetahuan, pengalaman, ataupun perubahan sikap seseorang.                        Misal: komputerisasi.</a:t>
            </a:r>
          </a:p>
          <a:p>
            <a:pPr>
              <a:lnSpc>
                <a:spcPct val="80000"/>
              </a:lnSpc>
            </a:pPr>
            <a:r>
              <a:rPr lang="en-US" sz="2800"/>
              <a:t>Pengembangan diartikan sebagai penyiapan individu untuk memikul tanggung jawab yang berbeda  atau yang lebih tinggi dalam organisasi. Pengembangan biasanya berkaitan dengan peningkatan kemampuan intelektual atau emosional untuk melakukan pekerjaan lebih baik. </a:t>
            </a:r>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l"/>
            <a:r>
              <a:rPr lang="en-US"/>
              <a:t>Tujuan dan Manfaat Pelatihan</a:t>
            </a:r>
          </a:p>
        </p:txBody>
      </p:sp>
      <p:sp>
        <p:nvSpPr>
          <p:cNvPr id="41987" name="Rectangle 3"/>
          <p:cNvSpPr>
            <a:spLocks noGrp="1" noChangeArrowheads="1"/>
          </p:cNvSpPr>
          <p:nvPr>
            <p:ph type="body" sz="half" idx="1"/>
          </p:nvPr>
        </p:nvSpPr>
        <p:spPr>
          <a:xfrm>
            <a:off x="455613" y="1598613"/>
            <a:ext cx="4476750" cy="5259387"/>
          </a:xfrm>
        </p:spPr>
        <p:txBody>
          <a:bodyPr/>
          <a:lstStyle/>
          <a:p>
            <a:pPr>
              <a:lnSpc>
                <a:spcPct val="80000"/>
              </a:lnSpc>
            </a:pPr>
            <a:r>
              <a:rPr lang="en-US" sz="2400" b="1">
                <a:latin typeface="Arial Narrow" pitchFamily="34" charset="0"/>
              </a:rPr>
              <a:t>Memperbaiki kinerja</a:t>
            </a:r>
          </a:p>
          <a:p>
            <a:pPr>
              <a:lnSpc>
                <a:spcPct val="80000"/>
              </a:lnSpc>
            </a:pPr>
            <a:r>
              <a:rPr lang="en-US" sz="2400" b="1">
                <a:latin typeface="Arial Narrow" pitchFamily="34" charset="0"/>
              </a:rPr>
              <a:t>Memutakhirkan keahlian para karyawan sejalan dengan kemajuan teknologi</a:t>
            </a:r>
          </a:p>
          <a:p>
            <a:pPr>
              <a:lnSpc>
                <a:spcPct val="80000"/>
              </a:lnSpc>
            </a:pPr>
            <a:r>
              <a:rPr lang="en-US" sz="2400" b="1">
                <a:latin typeface="Arial Narrow" pitchFamily="34" charset="0"/>
              </a:rPr>
              <a:t>Mengurangi waktu belajar bagi karyawan baru supaya kompeten dalam pekerjaan</a:t>
            </a:r>
          </a:p>
          <a:p>
            <a:pPr>
              <a:lnSpc>
                <a:spcPct val="80000"/>
              </a:lnSpc>
            </a:pPr>
            <a:r>
              <a:rPr lang="en-US" sz="2400" b="1">
                <a:latin typeface="Arial Narrow" pitchFamily="34" charset="0"/>
              </a:rPr>
              <a:t>Membantu memecahkan masalah operasional</a:t>
            </a:r>
          </a:p>
          <a:p>
            <a:pPr>
              <a:lnSpc>
                <a:spcPct val="80000"/>
              </a:lnSpc>
            </a:pPr>
            <a:r>
              <a:rPr lang="en-US" sz="2400" b="1">
                <a:latin typeface="Arial Narrow" pitchFamily="34" charset="0"/>
              </a:rPr>
              <a:t>Mempersiapkan karyawan untuk promosi</a:t>
            </a:r>
          </a:p>
          <a:p>
            <a:pPr>
              <a:lnSpc>
                <a:spcPct val="80000"/>
              </a:lnSpc>
            </a:pPr>
            <a:r>
              <a:rPr lang="en-US" sz="2400" b="1">
                <a:latin typeface="Arial Narrow" pitchFamily="34" charset="0"/>
              </a:rPr>
              <a:t>Mengorientasikan karyawan terhadap organisasi</a:t>
            </a:r>
          </a:p>
          <a:p>
            <a:pPr>
              <a:lnSpc>
                <a:spcPct val="80000"/>
              </a:lnSpc>
            </a:pPr>
            <a:r>
              <a:rPr lang="en-US" sz="2400" b="1">
                <a:latin typeface="Arial Narrow" pitchFamily="34" charset="0"/>
              </a:rPr>
              <a:t>Memenuhi kebutuhan-kebutuhan pertumbuhan</a:t>
            </a:r>
            <a:r>
              <a:rPr lang="en-US" sz="2400">
                <a:latin typeface="Arial Narrow" pitchFamily="34" charset="0"/>
              </a:rPr>
              <a:t> pribadi  </a:t>
            </a:r>
          </a:p>
        </p:txBody>
      </p:sp>
      <p:sp>
        <p:nvSpPr>
          <p:cNvPr id="41988" name="Rectangle 4"/>
          <p:cNvSpPr>
            <a:spLocks noGrp="1" noChangeArrowheads="1"/>
          </p:cNvSpPr>
          <p:nvPr>
            <p:ph type="body" sz="half" idx="2"/>
          </p:nvPr>
        </p:nvSpPr>
        <p:spPr/>
        <p:txBody>
          <a:bodyPr/>
          <a:lstStyle/>
          <a:p>
            <a:pPr>
              <a:lnSpc>
                <a:spcPct val="80000"/>
              </a:lnSpc>
            </a:pPr>
            <a:r>
              <a:rPr lang="en-US" sz="2400" b="1">
                <a:latin typeface="Arial Narrow" pitchFamily="34" charset="0"/>
              </a:rPr>
              <a:t>Meningkatkan kuantitas dan kualitas kerja</a:t>
            </a:r>
          </a:p>
          <a:p>
            <a:pPr>
              <a:lnSpc>
                <a:spcPct val="80000"/>
              </a:lnSpc>
            </a:pPr>
            <a:r>
              <a:rPr lang="en-US" sz="2400" b="1">
                <a:latin typeface="Arial Narrow" pitchFamily="34" charset="0"/>
              </a:rPr>
              <a:t>Mencapai standar kinerja yang dapat diterima</a:t>
            </a:r>
          </a:p>
          <a:p>
            <a:pPr>
              <a:lnSpc>
                <a:spcPct val="80000"/>
              </a:lnSpc>
            </a:pPr>
            <a:r>
              <a:rPr lang="en-US" sz="2400" b="1">
                <a:latin typeface="Arial Narrow" pitchFamily="34" charset="0"/>
              </a:rPr>
              <a:t>Menciptakan sikap, loyalitas,  dan kerjasama yang lebih menguntungkan</a:t>
            </a:r>
          </a:p>
          <a:p>
            <a:pPr>
              <a:lnSpc>
                <a:spcPct val="80000"/>
              </a:lnSpc>
            </a:pPr>
            <a:r>
              <a:rPr lang="en-US" sz="2400" b="1">
                <a:latin typeface="Arial Narrow" pitchFamily="34" charset="0"/>
              </a:rPr>
              <a:t>Memenuhi kebutuhan perencanaan SDM</a:t>
            </a:r>
          </a:p>
          <a:p>
            <a:pPr>
              <a:lnSpc>
                <a:spcPct val="80000"/>
              </a:lnSpc>
            </a:pPr>
            <a:r>
              <a:rPr lang="en-US" sz="2400" b="1">
                <a:latin typeface="Arial Narrow" pitchFamily="34" charset="0"/>
              </a:rPr>
              <a:t>Mengurangi jumlah dan biaya kecelakan kerja</a:t>
            </a:r>
          </a:p>
          <a:p>
            <a:pPr>
              <a:lnSpc>
                <a:spcPct val="80000"/>
              </a:lnSpc>
            </a:pPr>
            <a:r>
              <a:rPr lang="en-US" sz="2400" b="1">
                <a:latin typeface="Arial Narrow" pitchFamily="34" charset="0"/>
              </a:rPr>
              <a:t>Membantu karyawan dalam peningkatan dan pengembangan pribadi mereka.</a:t>
            </a:r>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1" name="Rectangle 7"/>
          <p:cNvSpPr>
            <a:spLocks noChangeArrowheads="1"/>
          </p:cNvSpPr>
          <p:nvPr/>
        </p:nvSpPr>
        <p:spPr bwMode="auto">
          <a:xfrm>
            <a:off x="6804025" y="3789363"/>
            <a:ext cx="1871663" cy="1584325"/>
          </a:xfrm>
          <a:prstGeom prst="rect">
            <a:avLst/>
          </a:prstGeom>
          <a:solidFill>
            <a:schemeClr val="accent1"/>
          </a:solidFill>
          <a:ln w="9525">
            <a:solidFill>
              <a:schemeClr val="tx1"/>
            </a:solidFill>
            <a:miter lim="800000"/>
            <a:headEnd/>
            <a:tailEnd/>
          </a:ln>
          <a:effectLst/>
        </p:spPr>
        <p:txBody>
          <a:bodyPr wrap="none" anchor="ctr"/>
          <a:lstStyle/>
          <a:p>
            <a:endParaRPr lang="id-ID"/>
          </a:p>
        </p:txBody>
      </p:sp>
      <p:sp>
        <p:nvSpPr>
          <p:cNvPr id="52230" name="Rectangle 6"/>
          <p:cNvSpPr>
            <a:spLocks noChangeArrowheads="1"/>
          </p:cNvSpPr>
          <p:nvPr/>
        </p:nvSpPr>
        <p:spPr bwMode="auto">
          <a:xfrm>
            <a:off x="6877050" y="2492375"/>
            <a:ext cx="1798638" cy="865188"/>
          </a:xfrm>
          <a:prstGeom prst="rect">
            <a:avLst/>
          </a:prstGeom>
          <a:solidFill>
            <a:schemeClr val="accent1"/>
          </a:solidFill>
          <a:ln w="9525">
            <a:solidFill>
              <a:schemeClr val="tx1"/>
            </a:solidFill>
            <a:miter lim="800000"/>
            <a:headEnd/>
            <a:tailEnd/>
          </a:ln>
          <a:effectLst/>
        </p:spPr>
        <p:txBody>
          <a:bodyPr wrap="none" anchor="ctr"/>
          <a:lstStyle/>
          <a:p>
            <a:endParaRPr lang="id-ID"/>
          </a:p>
        </p:txBody>
      </p:sp>
      <p:sp>
        <p:nvSpPr>
          <p:cNvPr id="52229" name="Rectangle 5"/>
          <p:cNvSpPr>
            <a:spLocks noChangeArrowheads="1"/>
          </p:cNvSpPr>
          <p:nvPr/>
        </p:nvSpPr>
        <p:spPr bwMode="auto">
          <a:xfrm>
            <a:off x="3203575" y="2636838"/>
            <a:ext cx="2305050" cy="2376487"/>
          </a:xfrm>
          <a:prstGeom prst="rect">
            <a:avLst/>
          </a:prstGeom>
          <a:solidFill>
            <a:schemeClr val="accent1"/>
          </a:solidFill>
          <a:ln w="9525">
            <a:solidFill>
              <a:schemeClr val="tx1"/>
            </a:solidFill>
            <a:miter lim="800000"/>
            <a:headEnd/>
            <a:tailEnd/>
          </a:ln>
          <a:effectLst/>
        </p:spPr>
        <p:txBody>
          <a:bodyPr wrap="none" anchor="ctr"/>
          <a:lstStyle/>
          <a:p>
            <a:endParaRPr lang="id-ID"/>
          </a:p>
        </p:txBody>
      </p:sp>
      <p:sp>
        <p:nvSpPr>
          <p:cNvPr id="52228" name="Rectangle 4"/>
          <p:cNvSpPr>
            <a:spLocks noChangeArrowheads="1"/>
          </p:cNvSpPr>
          <p:nvPr/>
        </p:nvSpPr>
        <p:spPr bwMode="auto">
          <a:xfrm>
            <a:off x="468313" y="2636838"/>
            <a:ext cx="2016125" cy="2305050"/>
          </a:xfrm>
          <a:prstGeom prst="rect">
            <a:avLst/>
          </a:prstGeom>
          <a:solidFill>
            <a:schemeClr val="accent1"/>
          </a:solidFill>
          <a:ln w="9525">
            <a:solidFill>
              <a:schemeClr val="tx1"/>
            </a:solidFill>
            <a:miter lim="800000"/>
            <a:headEnd/>
            <a:tailEnd/>
          </a:ln>
          <a:effectLst/>
        </p:spPr>
        <p:txBody>
          <a:bodyPr wrap="none" anchor="ctr"/>
          <a:lstStyle/>
          <a:p>
            <a:endParaRPr lang="id-ID"/>
          </a:p>
        </p:txBody>
      </p:sp>
      <p:sp>
        <p:nvSpPr>
          <p:cNvPr id="52226" name="Rectangle 2"/>
          <p:cNvSpPr>
            <a:spLocks noGrp="1" noChangeArrowheads="1"/>
          </p:cNvSpPr>
          <p:nvPr>
            <p:ph type="title"/>
          </p:nvPr>
        </p:nvSpPr>
        <p:spPr/>
        <p:txBody>
          <a:bodyPr/>
          <a:lstStyle/>
          <a:p>
            <a:r>
              <a:rPr lang="en-US" sz="3200"/>
              <a:t>Penilaian dan Identifikasi Kebutuhan</a:t>
            </a:r>
          </a:p>
        </p:txBody>
      </p:sp>
      <p:sp>
        <p:nvSpPr>
          <p:cNvPr id="52227" name="Rectangle 3"/>
          <p:cNvSpPr>
            <a:spLocks noGrp="1" noChangeArrowheads="1"/>
          </p:cNvSpPr>
          <p:nvPr>
            <p:ph type="body" idx="1"/>
          </p:nvPr>
        </p:nvSpPr>
        <p:spPr/>
        <p:txBody>
          <a:bodyPr/>
          <a:lstStyle/>
          <a:p>
            <a:pPr>
              <a:buFont typeface="Wingdings" pitchFamily="2" charset="2"/>
              <a:buNone/>
            </a:pPr>
            <a:endParaRPr lang="en-US"/>
          </a:p>
          <a:p>
            <a:pPr>
              <a:buFont typeface="Wingdings" pitchFamily="2" charset="2"/>
              <a:buNone/>
            </a:pPr>
            <a:endParaRPr lang="en-US"/>
          </a:p>
          <a:p>
            <a:pPr>
              <a:buFont typeface="Wingdings" pitchFamily="2" charset="2"/>
              <a:buNone/>
            </a:pPr>
            <a:r>
              <a:rPr lang="en-US" sz="2800">
                <a:latin typeface="Arial Narrow" pitchFamily="34" charset="0"/>
              </a:rPr>
              <a:t>Penilaian dan		sasaran-			Isi Program</a:t>
            </a:r>
          </a:p>
          <a:p>
            <a:pPr>
              <a:buFont typeface="Wingdings" pitchFamily="2" charset="2"/>
              <a:buNone/>
            </a:pPr>
            <a:r>
              <a:rPr lang="en-US" sz="2800">
                <a:latin typeface="Arial Narrow" pitchFamily="34" charset="0"/>
              </a:rPr>
              <a:t>Identifikasi		sasaran</a:t>
            </a:r>
          </a:p>
          <a:p>
            <a:pPr>
              <a:buFont typeface="Wingdings" pitchFamily="2" charset="2"/>
              <a:buNone/>
            </a:pPr>
            <a:r>
              <a:rPr lang="en-US" sz="2800">
                <a:latin typeface="Arial Narrow" pitchFamily="34" charset="0"/>
              </a:rPr>
              <a:t>Kebutuhan-		latihan dan			Prinsip-</a:t>
            </a:r>
          </a:p>
          <a:p>
            <a:pPr>
              <a:buFont typeface="Wingdings" pitchFamily="2" charset="2"/>
              <a:buNone/>
            </a:pPr>
            <a:r>
              <a:rPr lang="en-US" sz="2800">
                <a:latin typeface="Arial Narrow" pitchFamily="34" charset="0"/>
              </a:rPr>
              <a:t>kebutuhan		pengembangan		prinsip</a:t>
            </a:r>
          </a:p>
          <a:p>
            <a:pPr>
              <a:buFont typeface="Wingdings" pitchFamily="2" charset="2"/>
              <a:buNone/>
            </a:pPr>
            <a:r>
              <a:rPr lang="en-US" sz="2800">
                <a:latin typeface="Arial Narrow" pitchFamily="34" charset="0"/>
              </a:rPr>
              <a:t>								belajar</a:t>
            </a:r>
          </a:p>
          <a:p>
            <a:pPr>
              <a:buFont typeface="Wingdings" pitchFamily="2" charset="2"/>
              <a:buNone/>
            </a:pPr>
            <a:endParaRPr lang="en-US">
              <a:latin typeface="Arial Narrow" pitchFamily="34" charset="0"/>
            </a:endParaRPr>
          </a:p>
        </p:txBody>
      </p:sp>
      <p:sp>
        <p:nvSpPr>
          <p:cNvPr id="52232" name="Line 8"/>
          <p:cNvSpPr>
            <a:spLocks noChangeShapeType="1"/>
          </p:cNvSpPr>
          <p:nvPr/>
        </p:nvSpPr>
        <p:spPr bwMode="auto">
          <a:xfrm>
            <a:off x="2484438" y="3860800"/>
            <a:ext cx="647700" cy="0"/>
          </a:xfrm>
          <a:prstGeom prst="line">
            <a:avLst/>
          </a:prstGeom>
          <a:noFill/>
          <a:ln w="57150">
            <a:solidFill>
              <a:schemeClr val="tx1"/>
            </a:solidFill>
            <a:round/>
            <a:headEnd/>
            <a:tailEnd type="triangle" w="med" len="med"/>
          </a:ln>
          <a:effectLst/>
        </p:spPr>
        <p:txBody>
          <a:bodyPr/>
          <a:lstStyle/>
          <a:p>
            <a:endParaRPr lang="id-ID"/>
          </a:p>
        </p:txBody>
      </p:sp>
      <p:sp>
        <p:nvSpPr>
          <p:cNvPr id="52233" name="Line 9"/>
          <p:cNvSpPr>
            <a:spLocks noChangeShapeType="1"/>
          </p:cNvSpPr>
          <p:nvPr/>
        </p:nvSpPr>
        <p:spPr bwMode="auto">
          <a:xfrm>
            <a:off x="5508625" y="3933825"/>
            <a:ext cx="503238" cy="0"/>
          </a:xfrm>
          <a:prstGeom prst="line">
            <a:avLst/>
          </a:prstGeom>
          <a:noFill/>
          <a:ln w="57150">
            <a:solidFill>
              <a:schemeClr val="tx1"/>
            </a:solidFill>
            <a:round/>
            <a:headEnd/>
            <a:tailEnd type="triangle" w="med" len="med"/>
          </a:ln>
          <a:effectLst/>
        </p:spPr>
        <p:txBody>
          <a:bodyPr/>
          <a:lstStyle/>
          <a:p>
            <a:endParaRPr lang="id-ID"/>
          </a:p>
        </p:txBody>
      </p:sp>
      <p:sp>
        <p:nvSpPr>
          <p:cNvPr id="52234" name="Line 10"/>
          <p:cNvSpPr>
            <a:spLocks noChangeShapeType="1"/>
          </p:cNvSpPr>
          <p:nvPr/>
        </p:nvSpPr>
        <p:spPr bwMode="auto">
          <a:xfrm>
            <a:off x="6011863" y="2997200"/>
            <a:ext cx="0" cy="1584325"/>
          </a:xfrm>
          <a:prstGeom prst="line">
            <a:avLst/>
          </a:prstGeom>
          <a:noFill/>
          <a:ln w="57150">
            <a:solidFill>
              <a:schemeClr val="tx1"/>
            </a:solidFill>
            <a:round/>
            <a:headEnd/>
            <a:tailEnd/>
          </a:ln>
          <a:effectLst/>
        </p:spPr>
        <p:txBody>
          <a:bodyPr/>
          <a:lstStyle/>
          <a:p>
            <a:endParaRPr lang="id-ID"/>
          </a:p>
        </p:txBody>
      </p:sp>
      <p:sp>
        <p:nvSpPr>
          <p:cNvPr id="52235" name="Line 11"/>
          <p:cNvSpPr>
            <a:spLocks noChangeShapeType="1"/>
          </p:cNvSpPr>
          <p:nvPr/>
        </p:nvSpPr>
        <p:spPr bwMode="auto">
          <a:xfrm>
            <a:off x="6011863" y="2997200"/>
            <a:ext cx="504825" cy="0"/>
          </a:xfrm>
          <a:prstGeom prst="line">
            <a:avLst/>
          </a:prstGeom>
          <a:noFill/>
          <a:ln w="57150">
            <a:solidFill>
              <a:schemeClr val="tx1"/>
            </a:solidFill>
            <a:round/>
            <a:headEnd/>
            <a:tailEnd type="triangle" w="med" len="med"/>
          </a:ln>
          <a:effectLst/>
        </p:spPr>
        <p:txBody>
          <a:bodyPr/>
          <a:lstStyle/>
          <a:p>
            <a:endParaRPr lang="id-ID"/>
          </a:p>
        </p:txBody>
      </p:sp>
      <p:sp>
        <p:nvSpPr>
          <p:cNvPr id="52236" name="Line 12"/>
          <p:cNvSpPr>
            <a:spLocks noChangeShapeType="1"/>
          </p:cNvSpPr>
          <p:nvPr/>
        </p:nvSpPr>
        <p:spPr bwMode="auto">
          <a:xfrm>
            <a:off x="6011863" y="4581525"/>
            <a:ext cx="431800" cy="0"/>
          </a:xfrm>
          <a:prstGeom prst="line">
            <a:avLst/>
          </a:prstGeom>
          <a:noFill/>
          <a:ln w="57150">
            <a:solidFill>
              <a:schemeClr val="tx1"/>
            </a:solidFill>
            <a:round/>
            <a:headEnd/>
            <a:tailEnd type="triangle" w="med" len="med"/>
          </a:ln>
          <a:effectLst/>
        </p:spPr>
        <p:txBody>
          <a:bodyPr/>
          <a:lstStyle/>
          <a:p>
            <a:endParaRPr lang="id-ID"/>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Prinsip-prinsip belajar</a:t>
            </a:r>
          </a:p>
        </p:txBody>
      </p:sp>
      <p:sp>
        <p:nvSpPr>
          <p:cNvPr id="53251" name="Rectangle 3"/>
          <p:cNvSpPr>
            <a:spLocks noGrp="1" noChangeArrowheads="1"/>
          </p:cNvSpPr>
          <p:nvPr>
            <p:ph type="body" idx="1"/>
          </p:nvPr>
        </p:nvSpPr>
        <p:spPr/>
        <p:txBody>
          <a:bodyPr/>
          <a:lstStyle/>
          <a:p>
            <a:r>
              <a:rPr lang="en-US"/>
              <a:t>Bersifat partisipatif</a:t>
            </a:r>
          </a:p>
          <a:p>
            <a:r>
              <a:rPr lang="en-US"/>
              <a:t>Relevan</a:t>
            </a:r>
          </a:p>
          <a:p>
            <a:r>
              <a:rPr lang="en-US"/>
              <a:t>Pengulangan (repetisi)</a:t>
            </a:r>
          </a:p>
          <a:p>
            <a:r>
              <a:rPr lang="en-US"/>
              <a:t>Pemindahan</a:t>
            </a:r>
          </a:p>
          <a:p>
            <a:r>
              <a:rPr lang="en-US"/>
              <a:t>Memberikan umpan balik mengenai kemajuan  para peserta pelatihan</a:t>
            </a:r>
          </a:p>
          <a:p>
            <a:endParaRPr lang="en-US"/>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z="4000"/>
              <a:t>Teknik-Teknik Latihan dan Pengembangan</a:t>
            </a:r>
          </a:p>
        </p:txBody>
      </p:sp>
      <p:sp>
        <p:nvSpPr>
          <p:cNvPr id="46083" name="Rectangle 3"/>
          <p:cNvSpPr>
            <a:spLocks noGrp="1" noChangeArrowheads="1"/>
          </p:cNvSpPr>
          <p:nvPr>
            <p:ph type="body" sz="half" idx="1"/>
          </p:nvPr>
        </p:nvSpPr>
        <p:spPr/>
        <p:txBody>
          <a:bodyPr/>
          <a:lstStyle/>
          <a:p>
            <a:pPr>
              <a:lnSpc>
                <a:spcPct val="90000"/>
              </a:lnSpc>
              <a:buFont typeface="Wingdings" pitchFamily="2" charset="2"/>
              <a:buNone/>
            </a:pPr>
            <a:r>
              <a:rPr lang="en-US"/>
              <a:t>	</a:t>
            </a:r>
            <a:r>
              <a:rPr lang="en-US" sz="2400" i="1"/>
              <a:t>On The Job Training</a:t>
            </a:r>
            <a:r>
              <a:rPr lang="en-US" sz="2400"/>
              <a:t> (Metod Praktis):</a:t>
            </a:r>
          </a:p>
          <a:p>
            <a:pPr>
              <a:lnSpc>
                <a:spcPct val="90000"/>
              </a:lnSpc>
              <a:buFont typeface="Wingdings" pitchFamily="2" charset="2"/>
              <a:buBlip>
                <a:blip r:embed="rId2"/>
              </a:buBlip>
            </a:pPr>
            <a:r>
              <a:rPr lang="en-US" sz="2400"/>
              <a:t>Rotasi jabatan</a:t>
            </a:r>
          </a:p>
          <a:p>
            <a:pPr>
              <a:lnSpc>
                <a:spcPct val="90000"/>
              </a:lnSpc>
            </a:pPr>
            <a:r>
              <a:rPr lang="en-US" sz="2400"/>
              <a:t>Latihan instruksi pekerjaan</a:t>
            </a:r>
          </a:p>
          <a:p>
            <a:pPr>
              <a:lnSpc>
                <a:spcPct val="90000"/>
              </a:lnSpc>
            </a:pPr>
            <a:r>
              <a:rPr lang="en-US" sz="2400"/>
              <a:t>Magang</a:t>
            </a:r>
          </a:p>
          <a:p>
            <a:pPr>
              <a:lnSpc>
                <a:spcPct val="90000"/>
              </a:lnSpc>
            </a:pPr>
            <a:r>
              <a:rPr lang="en-US" sz="2400" i="1"/>
              <a:t>Coaching</a:t>
            </a:r>
          </a:p>
          <a:p>
            <a:pPr>
              <a:lnSpc>
                <a:spcPct val="90000"/>
              </a:lnSpc>
            </a:pPr>
            <a:r>
              <a:rPr lang="en-US" sz="2400"/>
              <a:t>Penugasan  sementara</a:t>
            </a:r>
          </a:p>
          <a:p>
            <a:pPr>
              <a:lnSpc>
                <a:spcPct val="90000"/>
              </a:lnSpc>
            </a:pPr>
            <a:endParaRPr lang="en-US" sz="2400"/>
          </a:p>
          <a:p>
            <a:pPr>
              <a:lnSpc>
                <a:spcPct val="90000"/>
              </a:lnSpc>
            </a:pPr>
            <a:endParaRPr lang="en-US"/>
          </a:p>
          <a:p>
            <a:pPr>
              <a:lnSpc>
                <a:spcPct val="90000"/>
              </a:lnSpc>
            </a:pPr>
            <a:endParaRPr lang="en-US"/>
          </a:p>
          <a:p>
            <a:pPr>
              <a:lnSpc>
                <a:spcPct val="90000"/>
              </a:lnSpc>
            </a:pPr>
            <a:endParaRPr lang="en-US"/>
          </a:p>
          <a:p>
            <a:pPr>
              <a:lnSpc>
                <a:spcPct val="90000"/>
              </a:lnSpc>
            </a:pPr>
            <a:endParaRPr lang="en-US"/>
          </a:p>
          <a:p>
            <a:pPr>
              <a:lnSpc>
                <a:spcPct val="90000"/>
              </a:lnSpc>
              <a:buFont typeface="Wingdings" pitchFamily="2" charset="2"/>
              <a:buNone/>
            </a:pPr>
            <a:endParaRPr lang="en-US"/>
          </a:p>
        </p:txBody>
      </p:sp>
      <p:sp>
        <p:nvSpPr>
          <p:cNvPr id="46212" name="Rectangle 132"/>
          <p:cNvSpPr>
            <a:spLocks noGrp="1" noChangeArrowheads="1"/>
          </p:cNvSpPr>
          <p:nvPr>
            <p:ph type="body" sz="half" idx="2"/>
          </p:nvPr>
        </p:nvSpPr>
        <p:spPr/>
        <p:txBody>
          <a:bodyPr/>
          <a:lstStyle/>
          <a:p>
            <a:pPr>
              <a:lnSpc>
                <a:spcPct val="90000"/>
              </a:lnSpc>
              <a:buFont typeface="Wingdings" pitchFamily="2" charset="2"/>
              <a:buNone/>
            </a:pPr>
            <a:r>
              <a:rPr lang="en-US"/>
              <a:t>	</a:t>
            </a:r>
            <a:r>
              <a:rPr lang="en-US" sz="2400" i="1"/>
              <a:t>Off The Job Training</a:t>
            </a:r>
            <a:r>
              <a:rPr lang="en-US" sz="2400"/>
              <a:t>        (Teknik Presentasi informasi dan metode simulasi):</a:t>
            </a:r>
          </a:p>
          <a:p>
            <a:pPr>
              <a:lnSpc>
                <a:spcPct val="90000"/>
              </a:lnSpc>
              <a:buFont typeface="Wingdings" pitchFamily="2" charset="2"/>
              <a:buBlip>
                <a:blip r:embed="rId2"/>
              </a:buBlip>
            </a:pPr>
            <a:r>
              <a:rPr lang="en-US" sz="2400"/>
              <a:t>Studi Kasus</a:t>
            </a:r>
          </a:p>
          <a:p>
            <a:pPr>
              <a:lnSpc>
                <a:spcPct val="90000"/>
              </a:lnSpc>
              <a:buFont typeface="Wingdings" pitchFamily="2" charset="2"/>
              <a:buBlip>
                <a:blip r:embed="rId2"/>
              </a:buBlip>
            </a:pPr>
            <a:r>
              <a:rPr lang="en-US" sz="2400" i="1"/>
              <a:t>Role Playing Business Games</a:t>
            </a:r>
          </a:p>
          <a:p>
            <a:pPr>
              <a:lnSpc>
                <a:spcPct val="90000"/>
              </a:lnSpc>
              <a:buFont typeface="Wingdings" pitchFamily="2" charset="2"/>
              <a:buBlip>
                <a:blip r:embed="rId2"/>
              </a:buBlip>
            </a:pPr>
            <a:r>
              <a:rPr lang="en-US" sz="2400" i="1"/>
              <a:t>Vestibule training</a:t>
            </a:r>
          </a:p>
          <a:p>
            <a:pPr>
              <a:lnSpc>
                <a:spcPct val="90000"/>
              </a:lnSpc>
              <a:buFont typeface="Wingdings" pitchFamily="2" charset="2"/>
              <a:buBlip>
                <a:blip r:embed="rId2"/>
              </a:buBlip>
            </a:pPr>
            <a:r>
              <a:rPr lang="en-US" sz="2400"/>
              <a:t>Latihan laboratorium</a:t>
            </a:r>
          </a:p>
          <a:p>
            <a:pPr>
              <a:lnSpc>
                <a:spcPct val="90000"/>
              </a:lnSpc>
              <a:buFont typeface="Wingdings" pitchFamily="2" charset="2"/>
              <a:buBlip>
                <a:blip r:embed="rId2"/>
              </a:buBlip>
            </a:pPr>
            <a:r>
              <a:rPr lang="en-US" sz="2400"/>
              <a:t>Program pengembangan eksekutif</a:t>
            </a:r>
          </a:p>
          <a:p>
            <a:pPr>
              <a:lnSpc>
                <a:spcPct val="90000"/>
              </a:lnSpc>
              <a:buFont typeface="Wingdings" pitchFamily="2" charset="2"/>
              <a:buNone/>
            </a:pPr>
            <a:endParaRPr lang="en-US" sz="240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i="1"/>
              <a:t>On-the Job training</a:t>
            </a:r>
          </a:p>
        </p:txBody>
      </p:sp>
      <p:sp>
        <p:nvSpPr>
          <p:cNvPr id="54275" name="Rectangle 3"/>
          <p:cNvSpPr>
            <a:spLocks noGrp="1" noChangeArrowheads="1"/>
          </p:cNvSpPr>
          <p:nvPr>
            <p:ph type="body" idx="1"/>
          </p:nvPr>
        </p:nvSpPr>
        <p:spPr/>
        <p:txBody>
          <a:bodyPr/>
          <a:lstStyle/>
          <a:p>
            <a:r>
              <a:rPr lang="en-US"/>
              <a:t>Karyawan dilatih tentang pekerjaan baru dengan supervisi langsung seorang “pelatih” yang berpengalaman (biasanya karyawan lain). </a:t>
            </a:r>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Tingkat-tingkat Evaluasi</a:t>
            </a:r>
          </a:p>
        </p:txBody>
      </p:sp>
      <p:sp>
        <p:nvSpPr>
          <p:cNvPr id="43011" name="Rectangle 3"/>
          <p:cNvSpPr>
            <a:spLocks noGrp="1" noChangeArrowheads="1"/>
          </p:cNvSpPr>
          <p:nvPr>
            <p:ph type="body" idx="1"/>
          </p:nvPr>
        </p:nvSpPr>
        <p:spPr/>
        <p:txBody>
          <a:bodyPr/>
          <a:lstStyle/>
          <a:p>
            <a:r>
              <a:rPr lang="en-US" sz="2800"/>
              <a:t>Reaksi-reaksi: bagaimana perasaan partisipan terhadap program</a:t>
            </a:r>
          </a:p>
          <a:p>
            <a:r>
              <a:rPr lang="en-US" sz="2800"/>
              <a:t>Belajar: pengetahuan, keahlian, dan sikap-sikap yang diperoleh sebagai hasil dari pelatihan</a:t>
            </a:r>
          </a:p>
          <a:p>
            <a:r>
              <a:rPr lang="en-US" sz="2800"/>
              <a:t>Perilaku: perubahan-perubahan yang terjadi pada pekerjaan sebagai akibat dari pelatihan</a:t>
            </a:r>
          </a:p>
          <a:p>
            <a:r>
              <a:rPr lang="en-US" sz="2800"/>
              <a:t>Hasil-hasil: dampak pelatihan pada keseluruhan efektivitas organisasi atau pencapaiannya pada tujuan-tujuan organisasional</a:t>
            </a:r>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Penilaian manfaat program:</a:t>
            </a:r>
          </a:p>
        </p:txBody>
      </p:sp>
      <p:sp>
        <p:nvSpPr>
          <p:cNvPr id="51203" name="Rectangle 3"/>
          <p:cNvSpPr>
            <a:spLocks noGrp="1" noChangeArrowheads="1"/>
          </p:cNvSpPr>
          <p:nvPr>
            <p:ph type="body" idx="1"/>
          </p:nvPr>
        </p:nvSpPr>
        <p:spPr/>
        <p:txBody>
          <a:bodyPr/>
          <a:lstStyle/>
          <a:p>
            <a:pPr>
              <a:lnSpc>
                <a:spcPct val="90000"/>
              </a:lnSpc>
            </a:pPr>
            <a:r>
              <a:rPr lang="en-US"/>
              <a:t>Apakah terjadi perubahan?</a:t>
            </a:r>
          </a:p>
          <a:p>
            <a:pPr>
              <a:lnSpc>
                <a:spcPct val="90000"/>
              </a:lnSpc>
            </a:pPr>
            <a:r>
              <a:rPr lang="en-US"/>
              <a:t>Apakah perubahan disebabkan oleh pelatihan?</a:t>
            </a:r>
          </a:p>
          <a:p>
            <a:pPr>
              <a:lnSpc>
                <a:spcPct val="90000"/>
              </a:lnSpc>
            </a:pPr>
            <a:r>
              <a:rPr lang="en-US"/>
              <a:t>Apakah perubahan secara positif berkaitan dengan pencapaian tujuan organisasional?</a:t>
            </a:r>
          </a:p>
          <a:p>
            <a:pPr>
              <a:lnSpc>
                <a:spcPct val="90000"/>
              </a:lnSpc>
            </a:pPr>
            <a:r>
              <a:rPr lang="en-US"/>
              <a:t>Apakah perubahan serupa terjadi pada partisipan yang baru dalam program pelatihan yang sama?</a:t>
            </a:r>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D7A03C86-0848-4956-9D84-9217E8BE3FA0}" type="slidenum">
              <a:rPr lang="en-US"/>
              <a:pPr/>
              <a:t>168</a:t>
            </a:fld>
            <a:endParaRPr lang="en-US"/>
          </a:p>
        </p:txBody>
      </p:sp>
      <p:sp>
        <p:nvSpPr>
          <p:cNvPr id="30722" name="Rectangle 2"/>
          <p:cNvSpPr>
            <a:spLocks noGrp="1" noChangeArrowheads="1"/>
          </p:cNvSpPr>
          <p:nvPr>
            <p:ph type="title" idx="4294967295"/>
          </p:nvPr>
        </p:nvSpPr>
        <p:spPr>
          <a:xfrm>
            <a:off x="1428728" y="292100"/>
            <a:ext cx="6143668" cy="1384300"/>
          </a:xfrm>
        </p:spPr>
        <p:txBody>
          <a:bodyPr/>
          <a:lstStyle/>
          <a:p>
            <a:r>
              <a:rPr lang="en-US" sz="3200" dirty="0" smtClean="0"/>
              <a:t>MANAJEMEN </a:t>
            </a:r>
            <a:br>
              <a:rPr lang="en-US" sz="3200" dirty="0" smtClean="0"/>
            </a:br>
            <a:r>
              <a:rPr lang="en-US" sz="3600" dirty="0" smtClean="0"/>
              <a:t>KARIR</a:t>
            </a:r>
            <a:br>
              <a:rPr lang="en-US" sz="3600" dirty="0" smtClean="0"/>
            </a:br>
            <a:r>
              <a:rPr lang="en-US" sz="2000" b="1" dirty="0" smtClean="0"/>
              <a:t/>
            </a:r>
            <a:br>
              <a:rPr lang="en-US" sz="2000" b="1" dirty="0" smtClean="0"/>
            </a:br>
            <a:endParaRPr lang="en-US" sz="2000" b="1" dirty="0" smtClean="0"/>
          </a:p>
        </p:txBody>
      </p:sp>
      <p:pic>
        <p:nvPicPr>
          <p:cNvPr id="5124" name="Picture 11" descr="j0233018"/>
          <p:cNvPicPr>
            <a:picLocks noGrp="1" noChangeAspect="1" noChangeArrowheads="1"/>
          </p:cNvPicPr>
          <p:nvPr>
            <p:ph/>
          </p:nvPr>
        </p:nvPicPr>
        <p:blipFill>
          <a:blip r:embed="rId2"/>
          <a:srcRect/>
          <a:stretch>
            <a:fillRect/>
          </a:stretch>
        </p:blipFill>
        <p:spPr>
          <a:xfrm>
            <a:off x="1835150" y="1557339"/>
            <a:ext cx="5689600" cy="2657480"/>
          </a:xfrm>
        </p:spPr>
      </p:pic>
      <p:sp>
        <p:nvSpPr>
          <p:cNvPr id="30732" name="Rectangle 12"/>
          <p:cNvSpPr>
            <a:spLocks noChangeArrowheads="1"/>
          </p:cNvSpPr>
          <p:nvPr/>
        </p:nvSpPr>
        <p:spPr bwMode="auto">
          <a:xfrm>
            <a:off x="1979613" y="4214818"/>
            <a:ext cx="5400675" cy="2185214"/>
          </a:xfrm>
          <a:prstGeom prst="rect">
            <a:avLst/>
          </a:prstGeom>
          <a:gradFill rotWithShape="1">
            <a:gsLst>
              <a:gs pos="0">
                <a:schemeClr val="folHlink"/>
              </a:gs>
              <a:gs pos="100000">
                <a:srgbClr val="000082"/>
              </a:gs>
            </a:gsLst>
            <a:lin ang="5400000" scaled="1"/>
          </a:gradFill>
          <a:ln w="9525">
            <a:noFill/>
            <a:miter lim="800000"/>
            <a:headEnd/>
            <a:tailEnd/>
          </a:ln>
          <a:effectLst/>
        </p:spPr>
        <p:txBody>
          <a:bodyPr wrap="square">
            <a:spAutoFit/>
          </a:bodyPr>
          <a:lstStyle/>
          <a:p>
            <a:r>
              <a:rPr lang="id-ID" sz="2800" b="1" dirty="0" smtClean="0"/>
              <a:t>H Adriwilza,SE, </a:t>
            </a:r>
            <a:r>
              <a:rPr lang="id-ID" sz="2800" b="1" dirty="0" smtClean="0"/>
              <a:t>MPd,MSi</a:t>
            </a:r>
            <a:r>
              <a:rPr lang="id-ID" sz="3600" b="1" dirty="0" smtClean="0"/>
              <a:t/>
            </a:r>
            <a:br>
              <a:rPr lang="id-ID" sz="3600" b="1" dirty="0" smtClean="0"/>
            </a:br>
            <a:r>
              <a:rPr lang="id-ID" sz="3600" b="1" dirty="0" smtClean="0"/>
              <a:t>Dan </a:t>
            </a:r>
            <a:br>
              <a:rPr lang="id-ID" sz="3600" b="1" dirty="0" smtClean="0"/>
            </a:br>
            <a:r>
              <a:rPr lang="id-ID" sz="3600" b="1" dirty="0" smtClean="0"/>
              <a:t>  </a:t>
            </a:r>
            <a:r>
              <a:rPr lang="id-ID" sz="2800" b="1" dirty="0" smtClean="0"/>
              <a:t>Nur Hamzah</a:t>
            </a:r>
            <a:r>
              <a:rPr lang="en-US" sz="2800" b="1" dirty="0" smtClean="0"/>
              <a:t>, S.E, M.M</a:t>
            </a:r>
            <a:endParaRPr lang="id-ID" sz="3600" b="1" dirty="0" smtClean="0"/>
          </a:p>
          <a:p>
            <a:endParaRPr lang="en-US" sz="3600" b="1" dirty="0">
              <a:solidFill>
                <a:schemeClr val="tx2"/>
              </a:solidFill>
              <a:effectLst>
                <a:outerShdw blurRad="38100" dist="38100" dir="2700000" algn="tl">
                  <a:srgbClr val="000000"/>
                </a:outerShdw>
              </a:effectLst>
              <a:latin typeface="Tempus Sans ITC" pitchFamily="82" charset="0"/>
            </a:endParaRPr>
          </a:p>
        </p:txBody>
      </p:sp>
      <p:sp>
        <p:nvSpPr>
          <p:cNvPr id="6" name="AutoShape 2"/>
          <p:cNvSpPr>
            <a:spLocks noChangeArrowheads="1"/>
          </p:cNvSpPr>
          <p:nvPr/>
        </p:nvSpPr>
        <p:spPr bwMode="auto">
          <a:xfrm>
            <a:off x="71438" y="4929198"/>
            <a:ext cx="1714480" cy="1643051"/>
          </a:xfrm>
          <a:prstGeom prst="roundRect">
            <a:avLst>
              <a:gd name="adj" fmla="val 16667"/>
            </a:avLst>
          </a:prstGeom>
          <a:gradFill rotWithShape="0">
            <a:gsLst>
              <a:gs pos="0">
                <a:srgbClr val="4F81BD"/>
              </a:gs>
              <a:gs pos="100000">
                <a:srgbClr val="243F60"/>
              </a:gs>
            </a:gsLst>
            <a:lin ang="2700000" scaled="1"/>
          </a:gradFill>
          <a:ln w="12700">
            <a:solidFill>
              <a:srgbClr val="F2F2F2"/>
            </a:solidFill>
            <a:round/>
            <a:headEnd/>
            <a:tailEnd/>
          </a:ln>
          <a:effectLst>
            <a:outerShdw sy="50000" kx="-2453608" rotWithShape="0">
              <a:srgbClr val="B8CCE4">
                <a:alpha val="50000"/>
              </a:srgbClr>
            </a:outerShdw>
          </a:effectLst>
        </p:spPr>
        <p:txBody>
          <a:bodyPr/>
          <a:lstStyle/>
          <a:p>
            <a:pPr algn="ctr">
              <a:defRPr/>
            </a:pPr>
            <a:r>
              <a:rPr lang="en-US" sz="4000" b="1" dirty="0">
                <a:solidFill>
                  <a:srgbClr val="FF0000"/>
                </a:solidFill>
                <a:latin typeface="Bernard MT Condensed" pitchFamily="18" charset="0"/>
                <a:cs typeface="Arial" pitchFamily="34" charset="0"/>
              </a:rPr>
              <a:t>Q &amp; E</a:t>
            </a:r>
          </a:p>
          <a:p>
            <a:pPr>
              <a:defRPr/>
            </a:pPr>
            <a:endParaRPr lang="en-US" sz="600" b="1" dirty="0">
              <a:latin typeface="Lucida Handwriting" pitchFamily="66" charset="0"/>
              <a:cs typeface="Arial" pitchFamily="34" charset="0"/>
            </a:endParaRPr>
          </a:p>
          <a:p>
            <a:pPr algn="ctr">
              <a:defRPr/>
            </a:pPr>
            <a:endParaRPr lang="en-US" sz="600" dirty="0">
              <a:latin typeface="Lucida Handwriting" pitchFamily="66" charset="0"/>
              <a:cs typeface="Arial" pitchFamily="34" charset="0"/>
            </a:endParaRPr>
          </a:p>
          <a:p>
            <a:pPr algn="ctr">
              <a:defRPr/>
            </a:pPr>
            <a:r>
              <a:rPr lang="en-US" sz="1100" b="1" dirty="0">
                <a:latin typeface="Lucida Handwriting" pitchFamily="66" charset="0"/>
                <a:cs typeface="Arial" pitchFamily="34" charset="0"/>
              </a:rPr>
              <a:t>Quality &amp; entrepreneurship</a:t>
            </a:r>
          </a:p>
          <a:p>
            <a:pPr>
              <a:defRPr/>
            </a:pPr>
            <a:endParaRPr lang="id-ID" dirty="0">
              <a:latin typeface="Arial" pitchFamily="34" charset="0"/>
              <a:cs typeface="Arial" pitchFamily="34" charset="0"/>
            </a:endParaRPr>
          </a:p>
        </p:txBody>
      </p:sp>
      <p:pic>
        <p:nvPicPr>
          <p:cNvPr id="9" name="Picture 4" descr="LOGO TWH"/>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572396" y="5376887"/>
            <a:ext cx="1495425" cy="1481137"/>
          </a:xfrm>
          <a:prstGeom prst="rect">
            <a:avLst/>
          </a:prstGeom>
          <a:noFill/>
          <a:ln w="9525">
            <a:noFill/>
            <a:miter lim="800000"/>
            <a:headEnd/>
            <a:tailEnd/>
          </a:ln>
        </p:spPr>
      </p:pic>
      <p:pic>
        <p:nvPicPr>
          <p:cNvPr id="10" name="Picture 3" descr="STIE BARU"/>
          <p:cNvPicPr>
            <a:picLocks noChangeAspect="1" noChangeArrowheads="1"/>
          </p:cNvPicPr>
          <p:nvPr/>
        </p:nvPicPr>
        <p:blipFill>
          <a:blip r:embed="rId4"/>
          <a:srcRect r="-2243" b="-3806"/>
          <a:stretch>
            <a:fillRect/>
          </a:stretch>
        </p:blipFill>
        <p:spPr bwMode="auto">
          <a:xfrm>
            <a:off x="7429520" y="114288"/>
            <a:ext cx="1440953"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rgbClr val="FFC000"/>
                </a:solidFill>
              </a:rPr>
              <a:t>SASARAN BELAJAR</a:t>
            </a:r>
            <a:endParaRPr lang="id-ID" dirty="0">
              <a:solidFill>
                <a:srgbClr val="FFC000"/>
              </a:solidFill>
            </a:endParaRPr>
          </a:p>
        </p:txBody>
      </p:sp>
      <p:sp>
        <p:nvSpPr>
          <p:cNvPr id="3" name="Content Placeholder 2"/>
          <p:cNvSpPr>
            <a:spLocks noGrp="1"/>
          </p:cNvSpPr>
          <p:nvPr>
            <p:ph idx="1"/>
          </p:nvPr>
        </p:nvSpPr>
        <p:spPr/>
        <p:txBody>
          <a:bodyPr/>
          <a:lstStyle/>
          <a:p>
            <a:pPr>
              <a:defRPr/>
            </a:pPr>
            <a:r>
              <a:rPr lang="id-ID" sz="2000" dirty="0" smtClean="0"/>
              <a:t>Memahami , </a:t>
            </a:r>
            <a:r>
              <a:rPr lang="en-US" sz="2000" dirty="0" smtClean="0"/>
              <a:t> </a:t>
            </a:r>
            <a:r>
              <a:rPr lang="en-US" sz="2000" dirty="0" err="1" smtClean="0"/>
              <a:t>Istilah</a:t>
            </a:r>
            <a:r>
              <a:rPr lang="en-US" sz="2000" dirty="0" smtClean="0"/>
              <a:t>- </a:t>
            </a:r>
            <a:r>
              <a:rPr lang="en-US" sz="2000" dirty="0" err="1" smtClean="0"/>
              <a:t>istilah</a:t>
            </a:r>
            <a:r>
              <a:rPr lang="en-US" sz="2000" dirty="0" smtClean="0"/>
              <a:t>, </a:t>
            </a:r>
            <a:r>
              <a:rPr lang="en-US" sz="2000" dirty="0" err="1" smtClean="0"/>
              <a:t>Defenisi</a:t>
            </a:r>
            <a:r>
              <a:rPr lang="en-US" sz="2000" dirty="0" smtClean="0"/>
              <a:t> </a:t>
            </a:r>
            <a:r>
              <a:rPr lang="en-US" sz="2000" dirty="0" err="1" smtClean="0"/>
              <a:t>Carier</a:t>
            </a:r>
            <a:r>
              <a:rPr lang="en-US" sz="2000" dirty="0" smtClean="0"/>
              <a:t>  </a:t>
            </a:r>
          </a:p>
          <a:p>
            <a:pPr>
              <a:defRPr/>
            </a:pPr>
            <a:r>
              <a:rPr lang="id-ID" sz="2000" dirty="0" smtClean="0"/>
              <a:t>Memahami </a:t>
            </a:r>
            <a:r>
              <a:rPr lang="en-US" sz="2000" dirty="0" smtClean="0"/>
              <a:t> </a:t>
            </a:r>
            <a:r>
              <a:rPr lang="en-US" sz="2000" dirty="0" err="1" smtClean="0"/>
              <a:t>Tujuan</a:t>
            </a:r>
            <a:r>
              <a:rPr lang="en-US" sz="2000" dirty="0" smtClean="0"/>
              <a:t> DAN </a:t>
            </a:r>
            <a:r>
              <a:rPr lang="en-US" sz="2000" dirty="0" err="1" smtClean="0"/>
              <a:t>Manfaat</a:t>
            </a:r>
            <a:r>
              <a:rPr lang="en-US" sz="2000" dirty="0" smtClean="0"/>
              <a:t> </a:t>
            </a:r>
            <a:r>
              <a:rPr lang="en-US" sz="2000" dirty="0" err="1" smtClean="0"/>
              <a:t>manajemen</a:t>
            </a:r>
            <a:r>
              <a:rPr lang="en-US" sz="2000" dirty="0" smtClean="0"/>
              <a:t> </a:t>
            </a:r>
            <a:r>
              <a:rPr lang="en-US" sz="2000" dirty="0" err="1" smtClean="0"/>
              <a:t>carier</a:t>
            </a:r>
            <a:endParaRPr lang="en-US" sz="2000" dirty="0" smtClean="0"/>
          </a:p>
          <a:p>
            <a:pPr>
              <a:defRPr/>
            </a:pPr>
            <a:r>
              <a:rPr lang="id-ID" sz="2000" dirty="0" smtClean="0"/>
              <a:t>Memahami </a:t>
            </a:r>
            <a:r>
              <a:rPr lang="en-US" sz="2000" dirty="0" smtClean="0"/>
              <a:t> </a:t>
            </a:r>
            <a:r>
              <a:rPr lang="en-US" sz="2000" dirty="0" err="1" smtClean="0"/>
              <a:t>Tahapan</a:t>
            </a:r>
            <a:r>
              <a:rPr lang="en-US" sz="2000" dirty="0" smtClean="0"/>
              <a:t> </a:t>
            </a:r>
            <a:r>
              <a:rPr lang="en-US" sz="2000" dirty="0" err="1" smtClean="0"/>
              <a:t>Pengembangan</a:t>
            </a:r>
            <a:r>
              <a:rPr lang="en-US" sz="2000" dirty="0" smtClean="0"/>
              <a:t> </a:t>
            </a:r>
            <a:r>
              <a:rPr lang="en-US" sz="2000" dirty="0" err="1" smtClean="0"/>
              <a:t>Karir</a:t>
            </a:r>
            <a:endParaRPr lang="id-ID" sz="2000" dirty="0" smtClean="0"/>
          </a:p>
          <a:p>
            <a:pPr>
              <a:defRPr/>
            </a:pPr>
            <a:r>
              <a:rPr lang="id-ID" sz="2000" dirty="0" smtClean="0"/>
              <a:t>Memahami </a:t>
            </a:r>
            <a:r>
              <a:rPr lang="en-US" sz="2000" dirty="0" smtClean="0"/>
              <a:t>  </a:t>
            </a:r>
            <a:r>
              <a:rPr lang="en-US" sz="2000" dirty="0" err="1" smtClean="0"/>
              <a:t>Peran</a:t>
            </a:r>
            <a:r>
              <a:rPr lang="en-US" sz="2000" dirty="0" smtClean="0"/>
              <a:t> </a:t>
            </a:r>
            <a:r>
              <a:rPr lang="en-US" sz="2000" dirty="0" err="1" smtClean="0"/>
              <a:t>Dalam</a:t>
            </a:r>
            <a:r>
              <a:rPr lang="en-US" sz="2000" dirty="0" smtClean="0"/>
              <a:t> </a:t>
            </a:r>
            <a:r>
              <a:rPr lang="en-US" sz="2000" dirty="0" err="1" smtClean="0"/>
              <a:t>pengembnagan</a:t>
            </a:r>
            <a:r>
              <a:rPr lang="en-US" sz="2000" dirty="0" smtClean="0"/>
              <a:t> </a:t>
            </a:r>
            <a:r>
              <a:rPr lang="en-US" sz="2000" dirty="0" err="1" smtClean="0"/>
              <a:t>Karir</a:t>
            </a:r>
            <a:endParaRPr lang="id-ID"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C7BBF634-37C9-44D1-98A4-15C6B2D6F464}" type="slidenum">
              <a:rPr lang="en-US"/>
              <a:pPr/>
              <a:t>17</a:t>
            </a:fld>
            <a:endParaRPr lang="en-US"/>
          </a:p>
        </p:txBody>
      </p:sp>
      <p:sp>
        <p:nvSpPr>
          <p:cNvPr id="15362" name="Rectangle 2"/>
          <p:cNvSpPr>
            <a:spLocks noGrp="1" noChangeArrowheads="1"/>
          </p:cNvSpPr>
          <p:nvPr>
            <p:ph type="title"/>
          </p:nvPr>
        </p:nvSpPr>
        <p:spPr/>
        <p:txBody>
          <a:bodyPr/>
          <a:lstStyle/>
          <a:p>
            <a:r>
              <a:rPr lang="en-US"/>
              <a:t>Pentingnya MSDM</a:t>
            </a:r>
          </a:p>
        </p:txBody>
      </p:sp>
      <p:sp>
        <p:nvSpPr>
          <p:cNvPr id="15363" name="Rectangle 3"/>
          <p:cNvSpPr>
            <a:spLocks noGrp="1" noChangeArrowheads="1"/>
          </p:cNvSpPr>
          <p:nvPr>
            <p:ph type="body" idx="1"/>
          </p:nvPr>
        </p:nvSpPr>
        <p:spPr>
          <a:xfrm>
            <a:off x="457200" y="2251075"/>
            <a:ext cx="8229600" cy="3616325"/>
          </a:xfrm>
        </p:spPr>
        <p:txBody>
          <a:bodyPr/>
          <a:lstStyle/>
          <a:p>
            <a:r>
              <a:rPr lang="en-US"/>
              <a:t>Men atau manusia merupakan salah satu dari unsur manajemen</a:t>
            </a:r>
          </a:p>
          <a:p>
            <a:r>
              <a:rPr lang="en-US"/>
              <a:t>Manusia selalu berperan aktif dan dominan di dalam setiap kegiatan organisasi</a:t>
            </a:r>
          </a:p>
          <a:p>
            <a:r>
              <a:rPr lang="en-US"/>
              <a:t>Manusia itu unik dan kompleks.</a:t>
            </a:r>
          </a:p>
          <a:p>
            <a:endParaRPr lang="en-US"/>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ISTILAH-ISTILAH</a:t>
            </a:r>
          </a:p>
        </p:txBody>
      </p:sp>
      <p:sp>
        <p:nvSpPr>
          <p:cNvPr id="6147" name="Rectangle 3"/>
          <p:cNvSpPr>
            <a:spLocks noGrp="1" noChangeArrowheads="1"/>
          </p:cNvSpPr>
          <p:nvPr>
            <p:ph type="body" idx="1"/>
          </p:nvPr>
        </p:nvSpPr>
        <p:spPr/>
        <p:txBody>
          <a:bodyPr/>
          <a:lstStyle/>
          <a:p>
            <a:pPr>
              <a:buFont typeface="Wingdings" pitchFamily="2" charset="2"/>
              <a:buNone/>
            </a:pPr>
            <a:r>
              <a:rPr lang="en-US"/>
              <a:t>CAREER</a:t>
            </a:r>
          </a:p>
          <a:p>
            <a:pPr>
              <a:buFont typeface="Wingdings" pitchFamily="2" charset="2"/>
              <a:buNone/>
            </a:pPr>
            <a:r>
              <a:rPr lang="en-US"/>
              <a:t>CAREER PATH</a:t>
            </a:r>
          </a:p>
          <a:p>
            <a:pPr>
              <a:buFont typeface="Wingdings" pitchFamily="2" charset="2"/>
              <a:buNone/>
            </a:pPr>
            <a:r>
              <a:rPr lang="en-US"/>
              <a:t>CAREER GOAL</a:t>
            </a:r>
          </a:p>
          <a:p>
            <a:pPr>
              <a:buFont typeface="Wingdings" pitchFamily="2" charset="2"/>
              <a:buNone/>
            </a:pPr>
            <a:r>
              <a:rPr lang="en-US"/>
              <a:t>CAREER PLANNING</a:t>
            </a:r>
          </a:p>
          <a:p>
            <a:pPr>
              <a:buFont typeface="Wingdings" pitchFamily="2" charset="2"/>
              <a:buNone/>
            </a:pPr>
            <a:r>
              <a:rPr lang="en-US"/>
              <a:t>CAREER DEVELOPMENT</a:t>
            </a:r>
          </a:p>
          <a:p>
            <a:pPr>
              <a:buFont typeface="Wingdings" pitchFamily="2" charset="2"/>
              <a:buNone/>
            </a:pPr>
            <a:r>
              <a:rPr lang="en-US"/>
              <a:t>CAREER PLATEAU</a:t>
            </a:r>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KARIR</a:t>
            </a:r>
          </a:p>
        </p:txBody>
      </p:sp>
      <p:sp>
        <p:nvSpPr>
          <p:cNvPr id="9219" name="Rectangle 3"/>
          <p:cNvSpPr>
            <a:spLocks noGrp="1" noChangeArrowheads="1"/>
          </p:cNvSpPr>
          <p:nvPr>
            <p:ph type="body" idx="1"/>
          </p:nvPr>
        </p:nvSpPr>
        <p:spPr/>
        <p:txBody>
          <a:bodyPr/>
          <a:lstStyle/>
          <a:p>
            <a:pPr>
              <a:buFont typeface="Wingdings" pitchFamily="2" charset="2"/>
              <a:buNone/>
            </a:pPr>
            <a:r>
              <a:rPr lang="en-US">
                <a:latin typeface="Monotype Corsiva" pitchFamily="66" charset="0"/>
              </a:rPr>
              <a:t>adalah</a:t>
            </a:r>
          </a:p>
          <a:p>
            <a:pPr>
              <a:buFont typeface="Wingdings" pitchFamily="2" charset="2"/>
              <a:buNone/>
            </a:pPr>
            <a:r>
              <a:rPr lang="en-US"/>
              <a:t>	Serangkaian posisi yang berhubungan dg kerja, entah dibayar atau tidak, yg membantu seseorang bertumbuh dalam ketrampilan, keberhasilan dan pemenuhan kerja (Dessler,1997)</a:t>
            </a:r>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KARIR</a:t>
            </a:r>
          </a:p>
        </p:txBody>
      </p:sp>
      <p:sp>
        <p:nvSpPr>
          <p:cNvPr id="10243" name="Rectangle 3"/>
          <p:cNvSpPr>
            <a:spLocks noGrp="1" noChangeArrowheads="1"/>
          </p:cNvSpPr>
          <p:nvPr>
            <p:ph type="body" idx="1"/>
          </p:nvPr>
        </p:nvSpPr>
        <p:spPr/>
        <p:txBody>
          <a:bodyPr/>
          <a:lstStyle/>
          <a:p>
            <a:pPr>
              <a:buFont typeface="Wingdings" pitchFamily="2" charset="2"/>
              <a:buNone/>
            </a:pPr>
            <a:r>
              <a:rPr lang="en-US">
                <a:latin typeface="Monotype Corsiva" pitchFamily="66" charset="0"/>
              </a:rPr>
              <a:t>adalah</a:t>
            </a:r>
          </a:p>
          <a:p>
            <a:pPr>
              <a:buFont typeface="Wingdings" pitchFamily="2" charset="2"/>
              <a:buNone/>
            </a:pPr>
            <a:r>
              <a:rPr lang="en-US"/>
              <a:t>	Semua pekerjaan (jabatan) yang dipunyai (dipegang) selama kehidupan kerja seseorang (Handoko, 2000) </a:t>
            </a:r>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MANAJEMEN KARIR</a:t>
            </a:r>
          </a:p>
        </p:txBody>
      </p:sp>
      <p:sp>
        <p:nvSpPr>
          <p:cNvPr id="11267" name="Rectangle 3"/>
          <p:cNvSpPr>
            <a:spLocks noGrp="1" noChangeArrowheads="1"/>
          </p:cNvSpPr>
          <p:nvPr>
            <p:ph type="body" idx="1"/>
          </p:nvPr>
        </p:nvSpPr>
        <p:spPr/>
        <p:txBody>
          <a:bodyPr/>
          <a:lstStyle/>
          <a:p>
            <a:pPr>
              <a:lnSpc>
                <a:spcPct val="90000"/>
              </a:lnSpc>
              <a:buFont typeface="Wingdings" pitchFamily="2" charset="2"/>
              <a:buNone/>
            </a:pPr>
            <a:r>
              <a:rPr lang="en-US">
                <a:latin typeface="Monotype Corsiva" pitchFamily="66" charset="0"/>
              </a:rPr>
              <a:t>merupakan</a:t>
            </a:r>
          </a:p>
          <a:p>
            <a:pPr>
              <a:lnSpc>
                <a:spcPct val="90000"/>
              </a:lnSpc>
              <a:buFont typeface="Wingdings" pitchFamily="2" charset="2"/>
              <a:buNone/>
            </a:pPr>
            <a:r>
              <a:rPr lang="en-US"/>
              <a:t>	Aktifitas organisasi dalam memilih, menilai, menugaskan dan mengembangkan para karyawannya dalam rangka menyiapkan dan menyediakan orang-orang yang berkualitas untuk memenuhi kebutuhan-kebutuhan organisasi di masa yang akan datang </a:t>
            </a:r>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TUJUAN MANAJEMEN KARIR</a:t>
            </a:r>
          </a:p>
        </p:txBody>
      </p:sp>
      <p:sp>
        <p:nvSpPr>
          <p:cNvPr id="12291" name="Rectangle 3"/>
          <p:cNvSpPr>
            <a:spLocks noGrp="1" noChangeArrowheads="1"/>
          </p:cNvSpPr>
          <p:nvPr>
            <p:ph type="body" idx="1"/>
          </p:nvPr>
        </p:nvSpPr>
        <p:spPr/>
        <p:txBody>
          <a:bodyPr/>
          <a:lstStyle/>
          <a:p>
            <a:pPr marL="609600" indent="-609600">
              <a:lnSpc>
                <a:spcPct val="90000"/>
              </a:lnSpc>
              <a:buFont typeface="Wingdings" pitchFamily="2" charset="2"/>
              <a:buAutoNum type="arabicPeriod"/>
            </a:pPr>
            <a:r>
              <a:rPr lang="en-US"/>
              <a:t>Membantu pencapaian tujuan individu dan perusahaan</a:t>
            </a:r>
          </a:p>
          <a:p>
            <a:pPr marL="609600" indent="-609600">
              <a:lnSpc>
                <a:spcPct val="90000"/>
              </a:lnSpc>
              <a:buFont typeface="Wingdings" pitchFamily="2" charset="2"/>
              <a:buAutoNum type="arabicPeriod"/>
            </a:pPr>
            <a:r>
              <a:rPr lang="en-US"/>
              <a:t>Menunjukkan hubungan kesejahteraan pegawai</a:t>
            </a:r>
          </a:p>
          <a:p>
            <a:pPr marL="609600" indent="-609600">
              <a:lnSpc>
                <a:spcPct val="90000"/>
              </a:lnSpc>
              <a:buFont typeface="Wingdings" pitchFamily="2" charset="2"/>
              <a:buAutoNum type="arabicPeriod"/>
            </a:pPr>
            <a:r>
              <a:rPr lang="en-US"/>
              <a:t>Membantu pegawai mengidentifikasi kemampuan/ potensinya</a:t>
            </a:r>
          </a:p>
          <a:p>
            <a:pPr marL="609600" indent="-609600">
              <a:lnSpc>
                <a:spcPct val="90000"/>
              </a:lnSpc>
              <a:buFont typeface="Wingdings" pitchFamily="2" charset="2"/>
              <a:buAutoNum type="arabicPeriod"/>
            </a:pPr>
            <a:r>
              <a:rPr lang="en-US"/>
              <a:t>Memperkuat hubungan antara pegawai dan perusahaan </a:t>
            </a:r>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TUJUAN MANAJEMEN KARIR</a:t>
            </a:r>
          </a:p>
        </p:txBody>
      </p:sp>
      <p:sp>
        <p:nvSpPr>
          <p:cNvPr id="13315" name="Rectangle 3"/>
          <p:cNvSpPr>
            <a:spLocks noGrp="1" noChangeArrowheads="1"/>
          </p:cNvSpPr>
          <p:nvPr>
            <p:ph type="body" idx="1"/>
          </p:nvPr>
        </p:nvSpPr>
        <p:spPr/>
        <p:txBody>
          <a:bodyPr/>
          <a:lstStyle/>
          <a:p>
            <a:pPr>
              <a:buFont typeface="Wingdings" pitchFamily="2" charset="2"/>
              <a:buNone/>
            </a:pPr>
            <a:r>
              <a:rPr lang="en-US"/>
              <a:t>5. Bukti tanggungjawab sosial</a:t>
            </a:r>
          </a:p>
          <a:p>
            <a:pPr>
              <a:buFont typeface="Wingdings" pitchFamily="2" charset="2"/>
              <a:buNone/>
            </a:pPr>
            <a:r>
              <a:rPr lang="en-US"/>
              <a:t>6. Membantu memperkuat  pelaksanaan program-program perusahaan</a:t>
            </a:r>
          </a:p>
          <a:p>
            <a:pPr>
              <a:buFont typeface="Wingdings" pitchFamily="2" charset="2"/>
              <a:buNone/>
            </a:pPr>
            <a:r>
              <a:rPr lang="en-US"/>
              <a:t>7. Mengurangi turnover dan biaya kepegawaian</a:t>
            </a:r>
          </a:p>
          <a:p>
            <a:pPr>
              <a:buFont typeface="Wingdings" pitchFamily="2" charset="2"/>
              <a:buNone/>
            </a:pPr>
            <a:r>
              <a:rPr lang="en-US"/>
              <a:t>8. Mengurangi keusangan profesi dan manajerial </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4000"/>
              <a:t>MANFAAT </a:t>
            </a:r>
            <a:br>
              <a:rPr lang="en-US" sz="4000"/>
            </a:br>
            <a:r>
              <a:rPr lang="en-US" sz="4000"/>
              <a:t>PERENCANAAN KARIR</a:t>
            </a:r>
          </a:p>
        </p:txBody>
      </p:sp>
      <p:sp>
        <p:nvSpPr>
          <p:cNvPr id="7171" name="Rectangle 3"/>
          <p:cNvSpPr>
            <a:spLocks noGrp="1" noChangeArrowheads="1"/>
          </p:cNvSpPr>
          <p:nvPr>
            <p:ph type="body" idx="1"/>
          </p:nvPr>
        </p:nvSpPr>
        <p:spPr/>
        <p:txBody>
          <a:bodyPr/>
          <a:lstStyle/>
          <a:p>
            <a:pPr marL="609600" indent="-609600">
              <a:buFont typeface="Wingdings" pitchFamily="2" charset="2"/>
              <a:buAutoNum type="arabicPeriod"/>
            </a:pPr>
            <a:r>
              <a:rPr lang="en-US" sz="2800"/>
              <a:t>Mengembangkan karyawan yang dapat dipromosikan</a:t>
            </a:r>
          </a:p>
          <a:p>
            <a:pPr marL="609600" indent="-609600">
              <a:buFont typeface="Wingdings" pitchFamily="2" charset="2"/>
              <a:buAutoNum type="arabicPeriod"/>
            </a:pPr>
            <a:r>
              <a:rPr lang="en-US" sz="2800"/>
              <a:t>Menurunkan turnover</a:t>
            </a:r>
          </a:p>
          <a:p>
            <a:pPr marL="609600" indent="-609600">
              <a:buFont typeface="Wingdings" pitchFamily="2" charset="2"/>
              <a:buAutoNum type="arabicPeriod"/>
            </a:pPr>
            <a:r>
              <a:rPr lang="en-US" sz="2800"/>
              <a:t>Mengungkap potensi karyawan</a:t>
            </a:r>
          </a:p>
          <a:p>
            <a:pPr marL="609600" indent="-609600">
              <a:buFont typeface="Wingdings" pitchFamily="2" charset="2"/>
              <a:buAutoNum type="arabicPeriod"/>
            </a:pPr>
            <a:r>
              <a:rPr lang="en-US" sz="2800"/>
              <a:t>Mendorong pertumbuhan</a:t>
            </a:r>
          </a:p>
          <a:p>
            <a:pPr marL="609600" indent="-609600">
              <a:buFont typeface="Wingdings" pitchFamily="2" charset="2"/>
              <a:buAutoNum type="arabicPeriod"/>
            </a:pPr>
            <a:r>
              <a:rPr lang="en-US" sz="2800"/>
              <a:t>Mengurangi penimbunan</a:t>
            </a:r>
          </a:p>
          <a:p>
            <a:pPr marL="609600" indent="-609600">
              <a:buFont typeface="Wingdings" pitchFamily="2" charset="2"/>
              <a:buAutoNum type="arabicPeriod"/>
            </a:pPr>
            <a:r>
              <a:rPr lang="en-US" sz="2800"/>
              <a:t>Memuaskan kebutuhan karyawan</a:t>
            </a:r>
          </a:p>
          <a:p>
            <a:pPr marL="609600" indent="-609600">
              <a:buFont typeface="Wingdings" pitchFamily="2" charset="2"/>
              <a:buAutoNum type="arabicPeriod"/>
            </a:pPr>
            <a:r>
              <a:rPr lang="en-US" sz="2800"/>
              <a:t>Membantu pelaksanaan rencana-rencana kegiatan</a:t>
            </a:r>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4000"/>
              <a:t>TAHAP-TAHAP PERENCANAAN &amp; PENGEMBANGAN KARIR</a:t>
            </a:r>
          </a:p>
        </p:txBody>
      </p:sp>
      <p:sp>
        <p:nvSpPr>
          <p:cNvPr id="8195" name="Rectangle 3"/>
          <p:cNvSpPr>
            <a:spLocks noGrp="1" noChangeArrowheads="1"/>
          </p:cNvSpPr>
          <p:nvPr>
            <p:ph type="body" idx="1"/>
          </p:nvPr>
        </p:nvSpPr>
        <p:spPr/>
        <p:txBody>
          <a:bodyPr/>
          <a:lstStyle/>
          <a:p>
            <a:pPr marL="609600" indent="-609600">
              <a:buFont typeface="Wingdings" pitchFamily="2" charset="2"/>
              <a:buNone/>
            </a:pPr>
            <a:endParaRPr lang="en-US"/>
          </a:p>
          <a:p>
            <a:pPr marL="609600" indent="-609600">
              <a:buFont typeface="Wingdings" pitchFamily="2" charset="2"/>
              <a:buAutoNum type="arabicPeriod"/>
            </a:pPr>
            <a:r>
              <a:rPr lang="en-US"/>
              <a:t>SELF ASSESMENT</a:t>
            </a:r>
          </a:p>
          <a:p>
            <a:pPr marL="609600" indent="-609600">
              <a:buFont typeface="Wingdings" pitchFamily="2" charset="2"/>
              <a:buAutoNum type="arabicPeriod"/>
            </a:pPr>
            <a:r>
              <a:rPr lang="en-US"/>
              <a:t>REALITY CHECK</a:t>
            </a:r>
          </a:p>
          <a:p>
            <a:pPr marL="609600" indent="-609600">
              <a:buFont typeface="Wingdings" pitchFamily="2" charset="2"/>
              <a:buAutoNum type="arabicPeriod"/>
            </a:pPr>
            <a:r>
              <a:rPr lang="en-US"/>
              <a:t>GOAL SETTING</a:t>
            </a:r>
          </a:p>
          <a:p>
            <a:pPr marL="609600" indent="-609600">
              <a:buFont typeface="Wingdings" pitchFamily="2" charset="2"/>
              <a:buAutoNum type="arabicPeriod"/>
            </a:pPr>
            <a:r>
              <a:rPr lang="en-US"/>
              <a:t>ACTION PLANNING</a:t>
            </a:r>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SELF ASSESMENT</a:t>
            </a:r>
          </a:p>
        </p:txBody>
      </p:sp>
      <p:sp>
        <p:nvSpPr>
          <p:cNvPr id="14339" name="Rectangle 3"/>
          <p:cNvSpPr>
            <a:spLocks noGrp="1" noChangeArrowheads="1"/>
          </p:cNvSpPr>
          <p:nvPr>
            <p:ph type="body" idx="1"/>
          </p:nvPr>
        </p:nvSpPr>
        <p:spPr/>
        <p:txBody>
          <a:bodyPr/>
          <a:lstStyle/>
          <a:p>
            <a:pPr>
              <a:buFont typeface="Wingdings" pitchFamily="2" charset="2"/>
              <a:buNone/>
            </a:pPr>
            <a:r>
              <a:rPr lang="en-US"/>
              <a:t>TANGGUNGJAWAB KARYAWAN:</a:t>
            </a:r>
          </a:p>
          <a:p>
            <a:pPr>
              <a:buFont typeface="Wingdings" pitchFamily="2" charset="2"/>
              <a:buNone/>
            </a:pPr>
            <a:r>
              <a:rPr lang="en-US"/>
              <a:t>	Identifikasi kesempatan dan kebutuhan untuk perbaikan</a:t>
            </a:r>
          </a:p>
          <a:p>
            <a:pPr>
              <a:buFont typeface="Wingdings" pitchFamily="2" charset="2"/>
              <a:buNone/>
            </a:pPr>
            <a:endParaRPr lang="en-US"/>
          </a:p>
          <a:p>
            <a:pPr>
              <a:buFont typeface="Wingdings" pitchFamily="2" charset="2"/>
              <a:buNone/>
            </a:pPr>
            <a:r>
              <a:rPr lang="en-US"/>
              <a:t>TANGGUNGJAWAB PERUSAHAAN:</a:t>
            </a:r>
          </a:p>
          <a:p>
            <a:pPr>
              <a:buFont typeface="Wingdings" pitchFamily="2" charset="2"/>
              <a:buNone/>
            </a:pPr>
            <a:r>
              <a:rPr lang="en-US"/>
              <a:t>	memberikan penilaian informasi untuk mengidentifikasi kekuatan, kelemahan,minat dan nilai.</a:t>
            </a:r>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REALITY CHECK</a:t>
            </a:r>
          </a:p>
        </p:txBody>
      </p:sp>
      <p:sp>
        <p:nvSpPr>
          <p:cNvPr id="15363" name="Rectangle 3"/>
          <p:cNvSpPr>
            <a:spLocks noGrp="1" noChangeArrowheads="1"/>
          </p:cNvSpPr>
          <p:nvPr>
            <p:ph type="body" idx="1"/>
          </p:nvPr>
        </p:nvSpPr>
        <p:spPr/>
        <p:txBody>
          <a:bodyPr/>
          <a:lstStyle/>
          <a:p>
            <a:pPr>
              <a:buFont typeface="Wingdings" pitchFamily="2" charset="2"/>
              <a:buNone/>
            </a:pPr>
            <a:r>
              <a:rPr lang="en-US"/>
              <a:t>TANGGUNGJAWAB KARYAWAN:</a:t>
            </a:r>
          </a:p>
          <a:p>
            <a:pPr>
              <a:buFont typeface="Wingdings" pitchFamily="2" charset="2"/>
              <a:buNone/>
            </a:pPr>
            <a:r>
              <a:rPr lang="en-US"/>
              <a:t>	identifikasi apa yg dibutuhkan secara realistis untuk berkembang</a:t>
            </a:r>
          </a:p>
          <a:p>
            <a:pPr>
              <a:buFont typeface="Wingdings" pitchFamily="2" charset="2"/>
              <a:buNone/>
            </a:pPr>
            <a:endParaRPr lang="en-US"/>
          </a:p>
          <a:p>
            <a:pPr>
              <a:buFont typeface="Wingdings" pitchFamily="2" charset="2"/>
              <a:buNone/>
            </a:pPr>
            <a:r>
              <a:rPr lang="en-US"/>
              <a:t>TANGGUNGJAWAB PERUSAHAAN:</a:t>
            </a:r>
          </a:p>
          <a:p>
            <a:pPr>
              <a:buFont typeface="Wingdings" pitchFamily="2" charset="2"/>
              <a:buNone/>
            </a:pPr>
            <a:r>
              <a:rPr lang="en-US"/>
              <a:t>	mengkomunikasikan evaluasi kinerja, dimana karyawan cocok dlm rencana jangka panjang perusahaan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691306D2-E875-44D4-AD34-7E65659A9089}" type="slidenum">
              <a:rPr lang="en-US"/>
              <a:pPr/>
              <a:t>18</a:t>
            </a:fld>
            <a:endParaRPr lang="en-US"/>
          </a:p>
        </p:txBody>
      </p:sp>
      <p:sp>
        <p:nvSpPr>
          <p:cNvPr id="16386" name="Rectangle 2"/>
          <p:cNvSpPr>
            <a:spLocks noGrp="1" noChangeArrowheads="1"/>
          </p:cNvSpPr>
          <p:nvPr>
            <p:ph type="title"/>
          </p:nvPr>
        </p:nvSpPr>
        <p:spPr>
          <a:xfrm>
            <a:off x="457200" y="920750"/>
            <a:ext cx="8229600" cy="1258888"/>
          </a:xfrm>
        </p:spPr>
        <p:txBody>
          <a:bodyPr/>
          <a:lstStyle/>
          <a:p>
            <a:r>
              <a:rPr lang="en-US" sz="4000"/>
              <a:t>Persamaan MSDM dengan Manajemen Personalia</a:t>
            </a:r>
          </a:p>
        </p:txBody>
      </p:sp>
      <p:sp>
        <p:nvSpPr>
          <p:cNvPr id="16387" name="Rectangle 3"/>
          <p:cNvSpPr>
            <a:spLocks noGrp="1" noChangeArrowheads="1"/>
          </p:cNvSpPr>
          <p:nvPr>
            <p:ph type="body" idx="1"/>
          </p:nvPr>
        </p:nvSpPr>
        <p:spPr>
          <a:xfrm>
            <a:off x="457200" y="2895600"/>
            <a:ext cx="8229600" cy="2133600"/>
          </a:xfrm>
        </p:spPr>
        <p:txBody>
          <a:bodyPr/>
          <a:lstStyle/>
          <a:p>
            <a:r>
              <a:rPr lang="en-US"/>
              <a:t>Keduanya merupakan ilmu yang mengatur unsur manusia dalam suatu organisasi, agar mendukung terwujudnya tujuan.</a:t>
            </a:r>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GOAL SETTING</a:t>
            </a:r>
          </a:p>
        </p:txBody>
      </p:sp>
      <p:sp>
        <p:nvSpPr>
          <p:cNvPr id="16387" name="Rectangle 3"/>
          <p:cNvSpPr>
            <a:spLocks noGrp="1" noChangeArrowheads="1"/>
          </p:cNvSpPr>
          <p:nvPr>
            <p:ph type="body" idx="1"/>
          </p:nvPr>
        </p:nvSpPr>
        <p:spPr/>
        <p:txBody>
          <a:bodyPr/>
          <a:lstStyle/>
          <a:p>
            <a:pPr>
              <a:buFont typeface="Wingdings" pitchFamily="2" charset="2"/>
              <a:buNone/>
            </a:pPr>
            <a:r>
              <a:rPr lang="en-US"/>
              <a:t>TANGGUNGJAWAB KARYAWAN:</a:t>
            </a:r>
          </a:p>
          <a:p>
            <a:pPr>
              <a:buFont typeface="Wingdings" pitchFamily="2" charset="2"/>
              <a:buNone/>
            </a:pPr>
            <a:r>
              <a:rPr lang="en-US"/>
              <a:t>	identifikasi tujuan dan metode untuk menentukan kemajuan</a:t>
            </a:r>
          </a:p>
          <a:p>
            <a:pPr>
              <a:buFont typeface="Wingdings" pitchFamily="2" charset="2"/>
              <a:buNone/>
            </a:pPr>
            <a:endParaRPr lang="en-US"/>
          </a:p>
          <a:p>
            <a:pPr>
              <a:buFont typeface="Wingdings" pitchFamily="2" charset="2"/>
              <a:buNone/>
            </a:pPr>
            <a:r>
              <a:rPr lang="en-US"/>
              <a:t>TANGGUNGJAWAB PERUSAHAAN:</a:t>
            </a:r>
          </a:p>
          <a:p>
            <a:pPr>
              <a:buFont typeface="Wingdings" pitchFamily="2" charset="2"/>
              <a:buNone/>
            </a:pPr>
            <a:r>
              <a:rPr lang="en-US"/>
              <a:t>	komitmen untuk membantu karyawan dalam mencapai tujuan</a:t>
            </a:r>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ACTION PLANNING</a:t>
            </a:r>
          </a:p>
        </p:txBody>
      </p:sp>
      <p:sp>
        <p:nvSpPr>
          <p:cNvPr id="17411" name="Rectangle 3"/>
          <p:cNvSpPr>
            <a:spLocks noGrp="1" noChangeArrowheads="1"/>
          </p:cNvSpPr>
          <p:nvPr>
            <p:ph type="body" idx="1"/>
          </p:nvPr>
        </p:nvSpPr>
        <p:spPr/>
        <p:txBody>
          <a:bodyPr/>
          <a:lstStyle/>
          <a:p>
            <a:pPr>
              <a:lnSpc>
                <a:spcPct val="90000"/>
              </a:lnSpc>
              <a:buFont typeface="Wingdings" pitchFamily="2" charset="2"/>
              <a:buNone/>
            </a:pPr>
            <a:r>
              <a:rPr lang="en-US" dirty="0"/>
              <a:t>TANGGUNGJAWAB KARYAWAN:</a:t>
            </a:r>
          </a:p>
          <a:p>
            <a:pPr>
              <a:lnSpc>
                <a:spcPct val="90000"/>
              </a:lnSpc>
              <a:buFont typeface="Wingdings" pitchFamily="2" charset="2"/>
              <a:buNone/>
            </a:pPr>
            <a:r>
              <a:rPr lang="en-US" dirty="0"/>
              <a:t>	</a:t>
            </a:r>
            <a:r>
              <a:rPr lang="en-US" dirty="0" err="1"/>
              <a:t>identifikasi</a:t>
            </a:r>
            <a:r>
              <a:rPr lang="en-US" dirty="0"/>
              <a:t> </a:t>
            </a:r>
            <a:r>
              <a:rPr lang="en-US" dirty="0" err="1"/>
              <a:t>tahapan</a:t>
            </a:r>
            <a:r>
              <a:rPr lang="en-US" dirty="0"/>
              <a:t> </a:t>
            </a:r>
            <a:r>
              <a:rPr lang="en-US" dirty="0" err="1"/>
              <a:t>dan</a:t>
            </a:r>
            <a:r>
              <a:rPr lang="en-US" dirty="0"/>
              <a:t> </a:t>
            </a:r>
            <a:r>
              <a:rPr lang="en-US" dirty="0" err="1"/>
              <a:t>rencana</a:t>
            </a:r>
            <a:r>
              <a:rPr lang="en-US" dirty="0"/>
              <a:t> </a:t>
            </a:r>
            <a:r>
              <a:rPr lang="en-US" dirty="0" err="1"/>
              <a:t>waktu</a:t>
            </a:r>
            <a:r>
              <a:rPr lang="en-US" dirty="0"/>
              <a:t> </a:t>
            </a:r>
            <a:r>
              <a:rPr lang="en-US" dirty="0" err="1"/>
              <a:t>untuk</a:t>
            </a:r>
            <a:r>
              <a:rPr lang="en-US" dirty="0"/>
              <a:t> </a:t>
            </a:r>
            <a:r>
              <a:rPr lang="en-US" dirty="0" err="1"/>
              <a:t>meraih</a:t>
            </a:r>
            <a:r>
              <a:rPr lang="en-US" dirty="0"/>
              <a:t> </a:t>
            </a:r>
            <a:r>
              <a:rPr lang="en-US" dirty="0" err="1"/>
              <a:t>tujuan</a:t>
            </a:r>
            <a:endParaRPr lang="en-US" dirty="0"/>
          </a:p>
          <a:p>
            <a:pPr>
              <a:lnSpc>
                <a:spcPct val="90000"/>
              </a:lnSpc>
              <a:buFont typeface="Wingdings" pitchFamily="2" charset="2"/>
              <a:buNone/>
            </a:pPr>
            <a:endParaRPr lang="en-US" dirty="0"/>
          </a:p>
          <a:p>
            <a:pPr>
              <a:lnSpc>
                <a:spcPct val="90000"/>
              </a:lnSpc>
              <a:buFont typeface="Wingdings" pitchFamily="2" charset="2"/>
              <a:buNone/>
            </a:pPr>
            <a:r>
              <a:rPr lang="en-US" dirty="0"/>
              <a:t>TANGGUNGJAWAB </a:t>
            </a:r>
            <a:r>
              <a:rPr lang="en-US" dirty="0" smtClean="0"/>
              <a:t>PERUSAHAAN:</a:t>
            </a:r>
            <a:endParaRPr lang="en-US" dirty="0"/>
          </a:p>
          <a:p>
            <a:pPr>
              <a:lnSpc>
                <a:spcPct val="90000"/>
              </a:lnSpc>
              <a:buFont typeface="Wingdings" pitchFamily="2" charset="2"/>
              <a:buNone/>
            </a:pPr>
            <a:r>
              <a:rPr lang="en-US" dirty="0"/>
              <a:t>	</a:t>
            </a:r>
            <a:r>
              <a:rPr lang="en-US" dirty="0" err="1"/>
              <a:t>mengidentifikasi</a:t>
            </a:r>
            <a:r>
              <a:rPr lang="en-US" dirty="0"/>
              <a:t> </a:t>
            </a:r>
            <a:r>
              <a:rPr lang="en-US" dirty="0" err="1"/>
              <a:t>sumberdaya</a:t>
            </a:r>
            <a:r>
              <a:rPr lang="en-US" dirty="0"/>
              <a:t> </a:t>
            </a:r>
            <a:r>
              <a:rPr lang="en-US" dirty="0" err="1"/>
              <a:t>untuk</a:t>
            </a:r>
            <a:r>
              <a:rPr lang="en-US" dirty="0"/>
              <a:t> </a:t>
            </a:r>
            <a:r>
              <a:rPr lang="en-US" dirty="0" err="1"/>
              <a:t>kebutuhan</a:t>
            </a:r>
            <a:r>
              <a:rPr lang="en-US" dirty="0"/>
              <a:t> </a:t>
            </a:r>
            <a:r>
              <a:rPr lang="en-US" dirty="0" err="1"/>
              <a:t>karyawan</a:t>
            </a:r>
            <a:r>
              <a:rPr lang="en-US" dirty="0"/>
              <a:t> </a:t>
            </a:r>
            <a:r>
              <a:rPr lang="en-US" dirty="0" err="1"/>
              <a:t>dlm</a:t>
            </a:r>
            <a:r>
              <a:rPr lang="en-US" dirty="0"/>
              <a:t> </a:t>
            </a:r>
            <a:r>
              <a:rPr lang="en-US" dirty="0" err="1"/>
              <a:t>mencapai</a:t>
            </a:r>
            <a:r>
              <a:rPr lang="en-US" dirty="0"/>
              <a:t> </a:t>
            </a:r>
            <a:r>
              <a:rPr lang="en-US" dirty="0" err="1"/>
              <a:t>tujuan</a:t>
            </a:r>
            <a:r>
              <a:rPr lang="en-US" dirty="0"/>
              <a:t>, </a:t>
            </a:r>
            <a:r>
              <a:rPr lang="en-US" dirty="0" err="1"/>
              <a:t>termasuk</a:t>
            </a:r>
            <a:r>
              <a:rPr lang="en-US" dirty="0"/>
              <a:t> </a:t>
            </a:r>
            <a:r>
              <a:rPr lang="en-US" dirty="0" err="1"/>
              <a:t>didalamnya</a:t>
            </a:r>
            <a:r>
              <a:rPr lang="en-US" dirty="0"/>
              <a:t> </a:t>
            </a:r>
            <a:r>
              <a:rPr lang="en-US" dirty="0" err="1"/>
              <a:t>kursus</a:t>
            </a:r>
            <a:r>
              <a:rPr lang="en-US" dirty="0"/>
              <a:t> </a:t>
            </a:r>
            <a:r>
              <a:rPr lang="en-US" dirty="0" err="1"/>
              <a:t>dan</a:t>
            </a:r>
            <a:r>
              <a:rPr lang="en-US" dirty="0"/>
              <a:t> </a:t>
            </a:r>
            <a:r>
              <a:rPr lang="en-US" dirty="0" err="1"/>
              <a:t>pengalaman</a:t>
            </a:r>
            <a:r>
              <a:rPr lang="en-US" dirty="0"/>
              <a:t> </a:t>
            </a:r>
            <a:r>
              <a:rPr lang="en-US" dirty="0" err="1"/>
              <a:t>kerja</a:t>
            </a:r>
            <a:endParaRPr lang="en-US"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a:t>BERBAGAI PROGRAM PERENCANAAN &amp; PENGEMBANGAN KARIR</a:t>
            </a:r>
          </a:p>
        </p:txBody>
      </p:sp>
      <p:sp>
        <p:nvSpPr>
          <p:cNvPr id="18435" name="Rectangle 3"/>
          <p:cNvSpPr>
            <a:spLocks noGrp="1" noChangeArrowheads="1"/>
          </p:cNvSpPr>
          <p:nvPr>
            <p:ph type="body" idx="1"/>
          </p:nvPr>
        </p:nvSpPr>
        <p:spPr/>
        <p:txBody>
          <a:bodyPr/>
          <a:lstStyle/>
          <a:p>
            <a:pPr marL="609600" indent="-609600">
              <a:buFont typeface="Wingdings" pitchFamily="2" charset="2"/>
              <a:buNone/>
            </a:pPr>
            <a:endParaRPr lang="en-US"/>
          </a:p>
          <a:p>
            <a:pPr marL="609600" indent="-609600">
              <a:buFont typeface="Wingdings" pitchFamily="2" charset="2"/>
              <a:buAutoNum type="arabicPeriod"/>
            </a:pPr>
            <a:r>
              <a:rPr lang="en-US"/>
              <a:t>Pendidikan dan latihan</a:t>
            </a:r>
          </a:p>
          <a:p>
            <a:pPr marL="609600" indent="-609600">
              <a:buFont typeface="Wingdings" pitchFamily="2" charset="2"/>
              <a:buAutoNum type="arabicPeriod"/>
            </a:pPr>
            <a:r>
              <a:rPr lang="en-US"/>
              <a:t>Penataan sistem kompensasi</a:t>
            </a:r>
          </a:p>
          <a:p>
            <a:pPr marL="609600" indent="-609600">
              <a:buFont typeface="Wingdings" pitchFamily="2" charset="2"/>
              <a:buAutoNum type="arabicPeriod"/>
            </a:pPr>
            <a:r>
              <a:rPr lang="en-US"/>
              <a:t>Program promosi, mutasi &amp; demosi</a:t>
            </a:r>
          </a:p>
          <a:p>
            <a:pPr marL="609600" indent="-609600">
              <a:buFont typeface="Wingdings" pitchFamily="2" charset="2"/>
              <a:buAutoNum type="arabicPeriod"/>
            </a:pPr>
            <a:r>
              <a:rPr lang="en-US"/>
              <a:t>Evaluasi kinerja</a:t>
            </a:r>
          </a:p>
          <a:p>
            <a:pPr marL="609600" indent="-609600">
              <a:buFont typeface="Wingdings" pitchFamily="2" charset="2"/>
              <a:buAutoNum type="arabicPeriod"/>
            </a:pPr>
            <a:r>
              <a:rPr lang="en-US"/>
              <a:t>Program belajar kelompok</a:t>
            </a:r>
          </a:p>
          <a:p>
            <a:pPr marL="609600" indent="-609600">
              <a:buFont typeface="Wingdings" pitchFamily="2" charset="2"/>
              <a:buAutoNum type="arabicPeriod"/>
            </a:pPr>
            <a:r>
              <a:rPr lang="en-US"/>
              <a:t>Program mentoring</a:t>
            </a:r>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SIKLUS KARIR</a:t>
            </a:r>
          </a:p>
        </p:txBody>
      </p:sp>
      <p:graphicFrame>
        <p:nvGraphicFramePr>
          <p:cNvPr id="19496" name="Group 40"/>
          <p:cNvGraphicFramePr>
            <a:graphicFrameLocks noGrp="1"/>
          </p:cNvGraphicFramePr>
          <p:nvPr>
            <p:ph idx="1"/>
          </p:nvPr>
        </p:nvGraphicFramePr>
        <p:xfrm>
          <a:off x="457200" y="1600200"/>
          <a:ext cx="8229600" cy="4663440"/>
        </p:xfrm>
        <a:graphic>
          <a:graphicData uri="http://schemas.openxmlformats.org/drawingml/2006/table">
            <a:tbl>
              <a:tblPr/>
              <a:tblGrid>
                <a:gridCol w="4114800"/>
                <a:gridCol w="4114800"/>
              </a:tblGrid>
              <a:tr h="4508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TAHAP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USIA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Pertumbuhan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0-14 tahun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Penjelajahan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15-24 tahun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Penetapan: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24-44 tahun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533400" marR="0" lvl="0" indent="-53340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    percobaan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25-30 tahun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    pemantapan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30-40 tahun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    krisis tengah karir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30-40 tahun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Pemeliharaan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45-65 tahun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Kemerosotan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Verdana" pitchFamily="34" charset="0"/>
                        </a:rPr>
                        <a:t>Menjelang pensiun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4000"/>
              <a:t>PERAN dalam </a:t>
            </a:r>
            <a:br>
              <a:rPr lang="en-US" sz="4000"/>
            </a:br>
            <a:r>
              <a:rPr lang="en-US" sz="4000"/>
              <a:t>PENGEMBANGAN KARIR</a:t>
            </a:r>
          </a:p>
        </p:txBody>
      </p:sp>
      <p:sp>
        <p:nvSpPr>
          <p:cNvPr id="40963" name="Rectangle 3"/>
          <p:cNvSpPr>
            <a:spLocks noGrp="1" noChangeArrowheads="1"/>
          </p:cNvSpPr>
          <p:nvPr>
            <p:ph type="body" idx="1"/>
          </p:nvPr>
        </p:nvSpPr>
        <p:spPr/>
        <p:txBody>
          <a:bodyPr/>
          <a:lstStyle/>
          <a:p>
            <a:pPr marL="609600" indent="-609600">
              <a:lnSpc>
                <a:spcPct val="80000"/>
              </a:lnSpc>
              <a:buFont typeface="Wingdings" pitchFamily="2" charset="2"/>
              <a:buNone/>
            </a:pPr>
            <a:r>
              <a:rPr lang="en-US" sz="2800"/>
              <a:t>Individu karyawan:</a:t>
            </a:r>
          </a:p>
          <a:p>
            <a:pPr marL="609600" indent="-609600">
              <a:lnSpc>
                <a:spcPct val="80000"/>
              </a:lnSpc>
              <a:buFont typeface="Wingdings" pitchFamily="2" charset="2"/>
              <a:buAutoNum type="arabicPeriod"/>
            </a:pPr>
            <a:r>
              <a:rPr lang="en-US" sz="2800"/>
              <a:t>Terimalah tanggungjawab untuk karir anda sendiri</a:t>
            </a:r>
          </a:p>
          <a:p>
            <a:pPr marL="609600" indent="-609600">
              <a:lnSpc>
                <a:spcPct val="80000"/>
              </a:lnSpc>
              <a:buFont typeface="Wingdings" pitchFamily="2" charset="2"/>
              <a:buAutoNum type="arabicPeriod"/>
            </a:pPr>
            <a:r>
              <a:rPr lang="en-US" sz="2800"/>
              <a:t>Taksirlah minat, ketrampilan dan nilai anda</a:t>
            </a:r>
          </a:p>
          <a:p>
            <a:pPr marL="609600" indent="-609600">
              <a:lnSpc>
                <a:spcPct val="80000"/>
              </a:lnSpc>
              <a:buFont typeface="Wingdings" pitchFamily="2" charset="2"/>
              <a:buAutoNum type="arabicPeriod"/>
            </a:pPr>
            <a:r>
              <a:rPr lang="en-US" sz="2800"/>
              <a:t>Carilah informasi dan rencana karir</a:t>
            </a:r>
          </a:p>
          <a:p>
            <a:pPr marL="609600" indent="-609600">
              <a:lnSpc>
                <a:spcPct val="80000"/>
              </a:lnSpc>
              <a:buFont typeface="Wingdings" pitchFamily="2" charset="2"/>
              <a:buAutoNum type="arabicPeriod"/>
            </a:pPr>
            <a:r>
              <a:rPr lang="en-US" sz="2800"/>
              <a:t>Bangunlah tujuan dan rencana karir</a:t>
            </a:r>
          </a:p>
          <a:p>
            <a:pPr marL="609600" indent="-609600">
              <a:lnSpc>
                <a:spcPct val="80000"/>
              </a:lnSpc>
              <a:buFont typeface="Wingdings" pitchFamily="2" charset="2"/>
              <a:buAutoNum type="arabicPeriod"/>
            </a:pPr>
            <a:r>
              <a:rPr lang="en-US" sz="2800"/>
              <a:t>Manfaatkan peluang pengembangan</a:t>
            </a:r>
          </a:p>
          <a:p>
            <a:pPr marL="609600" indent="-609600">
              <a:lnSpc>
                <a:spcPct val="80000"/>
              </a:lnSpc>
              <a:buFont typeface="Wingdings" pitchFamily="2" charset="2"/>
              <a:buAutoNum type="arabicPeriod"/>
            </a:pPr>
            <a:r>
              <a:rPr lang="en-US" sz="2800"/>
              <a:t>Berbicaralah dg manajer ttg karir anda</a:t>
            </a:r>
          </a:p>
          <a:p>
            <a:pPr marL="609600" indent="-609600">
              <a:lnSpc>
                <a:spcPct val="80000"/>
              </a:lnSpc>
              <a:buFont typeface="Wingdings" pitchFamily="2" charset="2"/>
              <a:buAutoNum type="arabicPeriod"/>
            </a:pPr>
            <a:r>
              <a:rPr lang="en-US" sz="2800"/>
              <a:t>Ikuti seluruh rencana karir yg realistik</a:t>
            </a:r>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z="4000"/>
              <a:t>PERAN dalam </a:t>
            </a:r>
            <a:br>
              <a:rPr lang="en-US" sz="4000"/>
            </a:br>
            <a:r>
              <a:rPr lang="en-US" sz="4000"/>
              <a:t>PENGEMBANGAN KARIR</a:t>
            </a:r>
          </a:p>
        </p:txBody>
      </p:sp>
      <p:sp>
        <p:nvSpPr>
          <p:cNvPr id="41987" name="Rectangle 3"/>
          <p:cNvSpPr>
            <a:spLocks noGrp="1" noChangeArrowheads="1"/>
          </p:cNvSpPr>
          <p:nvPr>
            <p:ph type="body" idx="1"/>
          </p:nvPr>
        </p:nvSpPr>
        <p:spPr/>
        <p:txBody>
          <a:bodyPr/>
          <a:lstStyle/>
          <a:p>
            <a:pPr marL="609600" indent="-609600">
              <a:lnSpc>
                <a:spcPct val="90000"/>
              </a:lnSpc>
              <a:buFont typeface="Wingdings" pitchFamily="2" charset="2"/>
              <a:buNone/>
            </a:pPr>
            <a:r>
              <a:rPr lang="en-US"/>
              <a:t>Manajer</a:t>
            </a:r>
          </a:p>
          <a:p>
            <a:pPr marL="609600" indent="-609600">
              <a:lnSpc>
                <a:spcPct val="90000"/>
              </a:lnSpc>
              <a:buFont typeface="Wingdings" pitchFamily="2" charset="2"/>
              <a:buAutoNum type="arabicPeriod"/>
            </a:pPr>
            <a:r>
              <a:rPr lang="en-US"/>
              <a:t>Berikan umpan balik kinerja yang tepat waktu</a:t>
            </a:r>
          </a:p>
          <a:p>
            <a:pPr marL="609600" indent="-609600">
              <a:lnSpc>
                <a:spcPct val="90000"/>
              </a:lnSpc>
              <a:buFont typeface="Wingdings" pitchFamily="2" charset="2"/>
              <a:buAutoNum type="arabicPeriod"/>
            </a:pPr>
            <a:r>
              <a:rPr lang="en-US"/>
              <a:t>Berikan dukungan dan penilaian pengembangan</a:t>
            </a:r>
          </a:p>
          <a:p>
            <a:pPr marL="609600" indent="-609600">
              <a:lnSpc>
                <a:spcPct val="90000"/>
              </a:lnSpc>
              <a:buFont typeface="Wingdings" pitchFamily="2" charset="2"/>
              <a:buAutoNum type="arabicPeriod"/>
            </a:pPr>
            <a:r>
              <a:rPr lang="en-US"/>
              <a:t>Berpartisipasilah dalam diskusi pengembangan karir</a:t>
            </a:r>
          </a:p>
          <a:p>
            <a:pPr marL="609600" indent="-609600">
              <a:lnSpc>
                <a:spcPct val="90000"/>
              </a:lnSpc>
              <a:buFont typeface="Wingdings" pitchFamily="2" charset="2"/>
              <a:buAutoNum type="arabicPeriod"/>
            </a:pPr>
            <a:r>
              <a:rPr lang="en-US"/>
              <a:t>Dukunglah rencana pengembangan karyawan</a:t>
            </a:r>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4000"/>
              <a:t>PERAN dalam </a:t>
            </a:r>
            <a:br>
              <a:rPr lang="en-US" sz="4000"/>
            </a:br>
            <a:r>
              <a:rPr lang="en-US" sz="4000"/>
              <a:t>PENGEMBANGAN KARIR</a:t>
            </a:r>
          </a:p>
        </p:txBody>
      </p:sp>
      <p:sp>
        <p:nvSpPr>
          <p:cNvPr id="43011" name="Rectangle 3"/>
          <p:cNvSpPr>
            <a:spLocks noGrp="1" noChangeArrowheads="1"/>
          </p:cNvSpPr>
          <p:nvPr>
            <p:ph type="body" idx="1"/>
          </p:nvPr>
        </p:nvSpPr>
        <p:spPr/>
        <p:txBody>
          <a:bodyPr/>
          <a:lstStyle/>
          <a:p>
            <a:pPr marL="609600" indent="-609600">
              <a:lnSpc>
                <a:spcPct val="90000"/>
              </a:lnSpc>
              <a:buFont typeface="Wingdings" pitchFamily="2" charset="2"/>
              <a:buNone/>
            </a:pPr>
            <a:r>
              <a:rPr lang="en-US"/>
              <a:t>Organisasi</a:t>
            </a:r>
          </a:p>
          <a:p>
            <a:pPr marL="609600" indent="-609600">
              <a:lnSpc>
                <a:spcPct val="90000"/>
              </a:lnSpc>
              <a:buFont typeface="Wingdings" pitchFamily="2" charset="2"/>
              <a:buAutoNum type="arabicPeriod"/>
            </a:pPr>
            <a:r>
              <a:rPr lang="en-US"/>
              <a:t>Komunikasikan misi, kebijakan dan prosedur</a:t>
            </a:r>
          </a:p>
          <a:p>
            <a:pPr marL="609600" indent="-609600">
              <a:lnSpc>
                <a:spcPct val="90000"/>
              </a:lnSpc>
              <a:buFont typeface="Wingdings" pitchFamily="2" charset="2"/>
              <a:buAutoNum type="arabicPeriod"/>
            </a:pPr>
            <a:r>
              <a:rPr lang="en-US"/>
              <a:t>Berikan peluang pelatihan dan pengembangan</a:t>
            </a:r>
          </a:p>
          <a:p>
            <a:pPr marL="609600" indent="-609600">
              <a:lnSpc>
                <a:spcPct val="90000"/>
              </a:lnSpc>
              <a:buFont typeface="Wingdings" pitchFamily="2" charset="2"/>
              <a:buAutoNum type="arabicPeriod"/>
            </a:pPr>
            <a:r>
              <a:rPr lang="en-US"/>
              <a:t>Berikan informasi karir dan program karir</a:t>
            </a:r>
          </a:p>
          <a:p>
            <a:pPr marL="609600" indent="-609600">
              <a:lnSpc>
                <a:spcPct val="90000"/>
              </a:lnSpc>
              <a:buFont typeface="Wingdings" pitchFamily="2" charset="2"/>
              <a:buAutoNum type="arabicPeriod"/>
            </a:pPr>
            <a:r>
              <a:rPr lang="en-US"/>
              <a:t>Tawarkan satu keanekaragaman pilihan karir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3D335F05-A0EB-45BE-B46B-D5EA23FF8214}" type="slidenum">
              <a:rPr lang="en-US"/>
              <a:pPr/>
              <a:t>19</a:t>
            </a:fld>
            <a:endParaRPr lang="en-US"/>
          </a:p>
        </p:txBody>
      </p:sp>
      <p:sp>
        <p:nvSpPr>
          <p:cNvPr id="17410" name="Rectangle 2"/>
          <p:cNvSpPr>
            <a:spLocks noGrp="1" noChangeArrowheads="1"/>
          </p:cNvSpPr>
          <p:nvPr>
            <p:ph type="title"/>
          </p:nvPr>
        </p:nvSpPr>
        <p:spPr/>
        <p:txBody>
          <a:bodyPr/>
          <a:lstStyle/>
          <a:p>
            <a:r>
              <a:rPr lang="en-US" sz="4000"/>
              <a:t>Perbedaan MSDM dengan Manajemen Personalia</a:t>
            </a:r>
          </a:p>
        </p:txBody>
      </p:sp>
      <p:sp>
        <p:nvSpPr>
          <p:cNvPr id="17411" name="Rectangle 3"/>
          <p:cNvSpPr>
            <a:spLocks noGrp="1" noChangeArrowheads="1"/>
          </p:cNvSpPr>
          <p:nvPr>
            <p:ph type="body" idx="1"/>
          </p:nvPr>
        </p:nvSpPr>
        <p:spPr>
          <a:xfrm>
            <a:off x="457200" y="1905000"/>
            <a:ext cx="8229600" cy="4267200"/>
          </a:xfrm>
        </p:spPr>
        <p:txBody>
          <a:bodyPr/>
          <a:lstStyle/>
          <a:p>
            <a:r>
              <a:rPr lang="en-US" sz="2800"/>
              <a:t>MSDM dikaji secara makro sedangkan MP dikaji secara mikro</a:t>
            </a:r>
          </a:p>
          <a:p>
            <a:r>
              <a:rPr lang="en-US" sz="2800"/>
              <a:t>MSDM menganggap karyawan adalah asset utama organisasi, jadi harus dipelihara dengan baik. MP menganggap sebagai faktor produksi, jadi harus dimanfaatkan secara produktif.</a:t>
            </a:r>
          </a:p>
          <a:p>
            <a:r>
              <a:rPr lang="en-US" sz="2800"/>
              <a:t>MSDM pendekatannya secara modern. MP pendekatannya secara klasik.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dt" sz="half" idx="2"/>
          </p:nvPr>
        </p:nvSpPr>
        <p:spPr/>
        <p:txBody>
          <a:bodyPr/>
          <a:lstStyle/>
          <a:p>
            <a:r>
              <a:rPr lang="en-US"/>
              <a:t>manajemen sumber daya manusia</a:t>
            </a:r>
          </a:p>
        </p:txBody>
      </p:sp>
      <p:sp>
        <p:nvSpPr>
          <p:cNvPr id="5" name="Rectangle 44"/>
          <p:cNvSpPr>
            <a:spLocks noGrp="1" noChangeArrowheads="1"/>
          </p:cNvSpPr>
          <p:nvPr>
            <p:ph type="ftr" sz="quarter" idx="3"/>
          </p:nvPr>
        </p:nvSpPr>
        <p:spPr/>
        <p:txBody>
          <a:bodyPr/>
          <a:lstStyle/>
          <a:p>
            <a:r>
              <a:rPr lang="id-ID" dirty="0" smtClean="0"/>
              <a:t>Nurhamzah S.E</a:t>
            </a:r>
            <a:endParaRPr lang="en-US" dirty="0"/>
          </a:p>
        </p:txBody>
      </p:sp>
      <p:sp>
        <p:nvSpPr>
          <p:cNvPr id="6" name="Rectangle 45"/>
          <p:cNvSpPr>
            <a:spLocks noGrp="1" noChangeArrowheads="1"/>
          </p:cNvSpPr>
          <p:nvPr>
            <p:ph type="sldNum" sz="quarter" idx="4"/>
          </p:nvPr>
        </p:nvSpPr>
        <p:spPr/>
        <p:txBody>
          <a:bodyPr/>
          <a:lstStyle/>
          <a:p>
            <a:fld id="{F9B01B85-55CE-48F0-B638-608DB1010322}" type="slidenum">
              <a:rPr lang="en-US"/>
              <a:pPr/>
              <a:t>2</a:t>
            </a:fld>
            <a:endParaRPr lang="en-US"/>
          </a:p>
        </p:txBody>
      </p:sp>
      <p:sp>
        <p:nvSpPr>
          <p:cNvPr id="2050" name="Rectangle 2"/>
          <p:cNvSpPr>
            <a:spLocks noGrp="1" noChangeArrowheads="1"/>
          </p:cNvSpPr>
          <p:nvPr>
            <p:ph type="ctrTitle"/>
          </p:nvPr>
        </p:nvSpPr>
        <p:spPr/>
        <p:txBody>
          <a:bodyPr/>
          <a:lstStyle/>
          <a:p>
            <a:r>
              <a:rPr lang="en-US" b="1"/>
              <a:t>MANAJEMEN SUMBER DAYA MANUSIA</a:t>
            </a:r>
          </a:p>
        </p:txBody>
      </p:sp>
      <p:sp>
        <p:nvSpPr>
          <p:cNvPr id="2051" name="Rectangle 3"/>
          <p:cNvSpPr>
            <a:spLocks noGrp="1" noChangeArrowheads="1"/>
          </p:cNvSpPr>
          <p:nvPr>
            <p:ph type="subTitle" idx="1"/>
          </p:nvPr>
        </p:nvSpPr>
        <p:spPr>
          <a:xfrm>
            <a:off x="1371600" y="3889375"/>
            <a:ext cx="6400800" cy="682625"/>
          </a:xfrm>
        </p:spPr>
        <p:txBody>
          <a:bodyPr/>
          <a:lstStyle/>
          <a:p>
            <a:r>
              <a:rPr lang="en-US"/>
              <a:t>PERTEMUAN 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11F099A8-60EE-45EB-B888-9A36C5D0D96C}" type="slidenum">
              <a:rPr lang="en-US"/>
              <a:pPr/>
              <a:t>20</a:t>
            </a:fld>
            <a:endParaRPr lang="en-US"/>
          </a:p>
        </p:txBody>
      </p:sp>
      <p:sp>
        <p:nvSpPr>
          <p:cNvPr id="29700" name="Rectangle 4"/>
          <p:cNvSpPr>
            <a:spLocks noGrp="1" noChangeArrowheads="1"/>
          </p:cNvSpPr>
          <p:nvPr>
            <p:ph type="title"/>
          </p:nvPr>
        </p:nvSpPr>
        <p:spPr>
          <a:xfrm>
            <a:off x="457200" y="274638"/>
            <a:ext cx="8229600" cy="639762"/>
          </a:xfrm>
          <a:noFill/>
          <a:ln/>
        </p:spPr>
        <p:txBody>
          <a:bodyPr anchor="ctr"/>
          <a:lstStyle/>
          <a:p>
            <a:r>
              <a:rPr lang="en-US" sz="4000" b="1"/>
              <a:t>Proses Manajemen SDM</a:t>
            </a:r>
          </a:p>
        </p:txBody>
      </p:sp>
      <p:sp>
        <p:nvSpPr>
          <p:cNvPr id="29701" name="Rectangle 5"/>
          <p:cNvSpPr>
            <a:spLocks noGrp="1" noChangeArrowheads="1"/>
          </p:cNvSpPr>
          <p:nvPr>
            <p:ph type="body" idx="1"/>
          </p:nvPr>
        </p:nvSpPr>
        <p:spPr>
          <a:xfrm>
            <a:off x="304800" y="1066800"/>
            <a:ext cx="8610600" cy="4883150"/>
          </a:xfrm>
          <a:noFill/>
          <a:ln/>
        </p:spPr>
        <p:txBody>
          <a:bodyPr/>
          <a:lstStyle/>
          <a:p>
            <a:pPr>
              <a:lnSpc>
                <a:spcPct val="80000"/>
              </a:lnSpc>
              <a:tabLst>
                <a:tab pos="715963" algn="l"/>
              </a:tabLst>
            </a:pPr>
            <a:r>
              <a:rPr lang="en-US" sz="2400" b="1">
                <a:solidFill>
                  <a:schemeClr val="bg2"/>
                </a:solidFill>
              </a:rPr>
              <a:t>Proses Manajemen</a:t>
            </a:r>
          </a:p>
          <a:p>
            <a:pPr>
              <a:lnSpc>
                <a:spcPct val="80000"/>
              </a:lnSpc>
              <a:buFont typeface="Wingdings" pitchFamily="2" charset="2"/>
              <a:buNone/>
              <a:tabLst>
                <a:tab pos="715963" algn="l"/>
              </a:tabLst>
            </a:pPr>
            <a:r>
              <a:rPr lang="en-US" sz="2400"/>
              <a:t>	a. Perencanaan : tujuan &amp; standar, peraturan &amp; 	prosedur, perencanaan dan peramalan.</a:t>
            </a:r>
          </a:p>
          <a:p>
            <a:pPr>
              <a:lnSpc>
                <a:spcPct val="80000"/>
              </a:lnSpc>
              <a:buFont typeface="Wingdings" pitchFamily="2" charset="2"/>
              <a:buNone/>
              <a:tabLst>
                <a:tab pos="715963" algn="l"/>
              </a:tabLst>
            </a:pPr>
            <a:r>
              <a:rPr lang="en-US" sz="2400"/>
              <a:t>	b. Pengorganisasian : pembagian tugas, 	departementasi, pendelegasian wewenang, dan 	koordinasi.</a:t>
            </a:r>
          </a:p>
          <a:p>
            <a:pPr>
              <a:lnSpc>
                <a:spcPct val="80000"/>
              </a:lnSpc>
              <a:buFont typeface="Wingdings" pitchFamily="2" charset="2"/>
              <a:buNone/>
              <a:tabLst>
                <a:tab pos="715963" algn="l"/>
              </a:tabLst>
            </a:pPr>
            <a:r>
              <a:rPr lang="en-US" sz="2400"/>
              <a:t>	c. Penataan Staf : hiring, rekrutmen, seleksi, 	standar kerja, kompensasi, evaluasi kerja, 	bimbingan, pelatihan &amp; pengembangan.</a:t>
            </a:r>
          </a:p>
          <a:p>
            <a:pPr>
              <a:lnSpc>
                <a:spcPct val="80000"/>
              </a:lnSpc>
              <a:buFont typeface="Wingdings" pitchFamily="2" charset="2"/>
              <a:buNone/>
              <a:tabLst>
                <a:tab pos="715963" algn="l"/>
              </a:tabLst>
            </a:pPr>
            <a:r>
              <a:rPr lang="en-US" sz="2400"/>
              <a:t>	d. Pengarahan : memulai pekerjaan, membina 	moral, memotivasi.</a:t>
            </a:r>
          </a:p>
          <a:p>
            <a:pPr>
              <a:lnSpc>
                <a:spcPct val="80000"/>
              </a:lnSpc>
              <a:buFont typeface="Wingdings" pitchFamily="2" charset="2"/>
              <a:buNone/>
              <a:tabLst>
                <a:tab pos="715963" algn="l"/>
              </a:tabLst>
            </a:pPr>
            <a:r>
              <a:rPr lang="en-US" sz="2400"/>
              <a:t>	e. Pengawasan : menentukan standar, 	membandingkan kinerja dengan standar, 	tindakan korektif.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dissolve">
                                      <p:cBhvr>
                                        <p:cTn id="7" dur="500"/>
                                        <p:tgtEl>
                                          <p:spTgt spid="2970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701">
                                            <p:txEl>
                                              <p:pRg st="0" end="0"/>
                                            </p:txEl>
                                          </p:spTgt>
                                        </p:tgtEl>
                                        <p:attrNameLst>
                                          <p:attrName>style.visibility</p:attrName>
                                        </p:attrNameLst>
                                      </p:cBhvr>
                                      <p:to>
                                        <p:strVal val="visible"/>
                                      </p:to>
                                    </p:set>
                                    <p:animEffect transition="in" filter="dissolve">
                                      <p:cBhvr>
                                        <p:cTn id="12" dur="500"/>
                                        <p:tgtEl>
                                          <p:spTgt spid="2970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701">
                                            <p:txEl>
                                              <p:pRg st="1" end="1"/>
                                            </p:txEl>
                                          </p:spTgt>
                                        </p:tgtEl>
                                        <p:attrNameLst>
                                          <p:attrName>style.visibility</p:attrName>
                                        </p:attrNameLst>
                                      </p:cBhvr>
                                      <p:to>
                                        <p:strVal val="visible"/>
                                      </p:to>
                                    </p:set>
                                    <p:animEffect transition="in" filter="dissolve">
                                      <p:cBhvr>
                                        <p:cTn id="17" dur="500"/>
                                        <p:tgtEl>
                                          <p:spTgt spid="2970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9701">
                                            <p:txEl>
                                              <p:pRg st="2" end="2"/>
                                            </p:txEl>
                                          </p:spTgt>
                                        </p:tgtEl>
                                        <p:attrNameLst>
                                          <p:attrName>style.visibility</p:attrName>
                                        </p:attrNameLst>
                                      </p:cBhvr>
                                      <p:to>
                                        <p:strVal val="visible"/>
                                      </p:to>
                                    </p:set>
                                    <p:animEffect transition="in" filter="dissolve">
                                      <p:cBhvr>
                                        <p:cTn id="22" dur="500"/>
                                        <p:tgtEl>
                                          <p:spTgt spid="2970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9701">
                                            <p:txEl>
                                              <p:pRg st="3" end="3"/>
                                            </p:txEl>
                                          </p:spTgt>
                                        </p:tgtEl>
                                        <p:attrNameLst>
                                          <p:attrName>style.visibility</p:attrName>
                                        </p:attrNameLst>
                                      </p:cBhvr>
                                      <p:to>
                                        <p:strVal val="visible"/>
                                      </p:to>
                                    </p:set>
                                    <p:animEffect transition="in" filter="dissolve">
                                      <p:cBhvr>
                                        <p:cTn id="27" dur="500"/>
                                        <p:tgtEl>
                                          <p:spTgt spid="2970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9701">
                                            <p:txEl>
                                              <p:pRg st="4" end="4"/>
                                            </p:txEl>
                                          </p:spTgt>
                                        </p:tgtEl>
                                        <p:attrNameLst>
                                          <p:attrName>style.visibility</p:attrName>
                                        </p:attrNameLst>
                                      </p:cBhvr>
                                      <p:to>
                                        <p:strVal val="visible"/>
                                      </p:to>
                                    </p:set>
                                    <p:animEffect transition="in" filter="dissolve">
                                      <p:cBhvr>
                                        <p:cTn id="32" dur="500"/>
                                        <p:tgtEl>
                                          <p:spTgt spid="2970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9701">
                                            <p:txEl>
                                              <p:pRg st="5" end="5"/>
                                            </p:txEl>
                                          </p:spTgt>
                                        </p:tgtEl>
                                        <p:attrNameLst>
                                          <p:attrName>style.visibility</p:attrName>
                                        </p:attrNameLst>
                                      </p:cBhvr>
                                      <p:to>
                                        <p:strVal val="visible"/>
                                      </p:to>
                                    </p:set>
                                    <p:animEffect transition="in" filter="dissolve">
                                      <p:cBhvr>
                                        <p:cTn id="37" dur="500"/>
                                        <p:tgtEl>
                                          <p:spTgt spid="2970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p:bldP spid="2970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manajemen sumber daya manusia</a:t>
            </a:r>
          </a:p>
        </p:txBody>
      </p:sp>
      <p:sp>
        <p:nvSpPr>
          <p:cNvPr id="4" name="Footer Placeholder 4"/>
          <p:cNvSpPr>
            <a:spLocks noGrp="1"/>
          </p:cNvSpPr>
          <p:nvPr>
            <p:ph type="ftr" sz="quarter" idx="11"/>
          </p:nvPr>
        </p:nvSpPr>
        <p:spPr/>
        <p:txBody>
          <a:bodyPr/>
          <a:lstStyle/>
          <a:p>
            <a:r>
              <a:rPr lang="id-ID" dirty="0" smtClean="0"/>
              <a:t>Nurhamzah S.E</a:t>
            </a:r>
            <a:endParaRPr lang="en-US" dirty="0"/>
          </a:p>
        </p:txBody>
      </p:sp>
      <p:sp>
        <p:nvSpPr>
          <p:cNvPr id="5" name="Slide Number Placeholder 5"/>
          <p:cNvSpPr>
            <a:spLocks noGrp="1"/>
          </p:cNvSpPr>
          <p:nvPr>
            <p:ph type="sldNum" sz="quarter" idx="12"/>
          </p:nvPr>
        </p:nvSpPr>
        <p:spPr/>
        <p:txBody>
          <a:bodyPr/>
          <a:lstStyle/>
          <a:p>
            <a:fld id="{8EEE2306-992C-4DB4-BEE6-51F34F02DF41}" type="slidenum">
              <a:rPr lang="en-US"/>
              <a:pPr/>
              <a:t>21</a:t>
            </a:fld>
            <a:endParaRPr lang="en-US"/>
          </a:p>
        </p:txBody>
      </p:sp>
      <p:sp>
        <p:nvSpPr>
          <p:cNvPr id="30723" name="Rectangle 3"/>
          <p:cNvSpPr>
            <a:spLocks noGrp="1" noChangeArrowheads="1"/>
          </p:cNvSpPr>
          <p:nvPr>
            <p:ph type="body" idx="1"/>
          </p:nvPr>
        </p:nvSpPr>
        <p:spPr>
          <a:xfrm>
            <a:off x="457200" y="404813"/>
            <a:ext cx="8229600" cy="5688012"/>
          </a:xfrm>
        </p:spPr>
        <p:txBody>
          <a:bodyPr/>
          <a:lstStyle/>
          <a:p>
            <a:r>
              <a:rPr lang="en-US" sz="4400" b="1">
                <a:solidFill>
                  <a:schemeClr val="bg2"/>
                </a:solidFill>
              </a:rPr>
              <a:t>Proses MSDM</a:t>
            </a:r>
            <a:r>
              <a:rPr lang="en-US" sz="4400"/>
              <a:t> </a:t>
            </a:r>
          </a:p>
          <a:p>
            <a:pPr>
              <a:buFont typeface="Wingdings" pitchFamily="2" charset="2"/>
              <a:buNone/>
            </a:pPr>
            <a:r>
              <a:rPr lang="en-US" sz="4400"/>
              <a:t>	</a:t>
            </a:r>
            <a:r>
              <a:rPr lang="en-US" sz="3600"/>
              <a:t>Berusaha mengisi staf organisasi &amp; mempertahankan kinerja karyawan yang tinggi melalui ; perencanaan SDM, perekrutan &amp; pengurangan, seleksi, orientasi, pelatihan, manajemen kinerja, kompensasi &amp; tunjangan, serta pengembangan karir</a:t>
            </a:r>
            <a:endParaRPr lang="id-ID" sz="36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Date Placeholder 3"/>
          <p:cNvSpPr>
            <a:spLocks noGrp="1"/>
          </p:cNvSpPr>
          <p:nvPr>
            <p:ph type="dt" sz="half" idx="10"/>
          </p:nvPr>
        </p:nvSpPr>
        <p:spPr/>
        <p:txBody>
          <a:bodyPr/>
          <a:lstStyle/>
          <a:p>
            <a:r>
              <a:rPr lang="en-US"/>
              <a:t>manajemen sumber daya manusia</a:t>
            </a:r>
          </a:p>
        </p:txBody>
      </p:sp>
      <p:sp>
        <p:nvSpPr>
          <p:cNvPr id="37" name="Footer Placeholder 4"/>
          <p:cNvSpPr>
            <a:spLocks noGrp="1"/>
          </p:cNvSpPr>
          <p:nvPr>
            <p:ph type="ftr" sz="quarter" idx="11"/>
          </p:nvPr>
        </p:nvSpPr>
        <p:spPr/>
        <p:txBody>
          <a:bodyPr/>
          <a:lstStyle/>
          <a:p>
            <a:r>
              <a:rPr lang="id-ID" dirty="0" smtClean="0"/>
              <a:t>Nurhamzah S.E</a:t>
            </a:r>
            <a:endParaRPr lang="en-US" dirty="0"/>
          </a:p>
        </p:txBody>
      </p:sp>
      <p:sp>
        <p:nvSpPr>
          <p:cNvPr id="38" name="Slide Number Placeholder 5"/>
          <p:cNvSpPr>
            <a:spLocks noGrp="1"/>
          </p:cNvSpPr>
          <p:nvPr>
            <p:ph type="sldNum" sz="quarter" idx="12"/>
          </p:nvPr>
        </p:nvSpPr>
        <p:spPr/>
        <p:txBody>
          <a:bodyPr/>
          <a:lstStyle/>
          <a:p>
            <a:fld id="{000FFDF4-A050-40F2-A896-F8E5A9D00E9A}" type="slidenum">
              <a:rPr lang="en-US"/>
              <a:pPr/>
              <a:t>22</a:t>
            </a:fld>
            <a:endParaRPr lang="en-US"/>
          </a:p>
        </p:txBody>
      </p:sp>
      <p:sp>
        <p:nvSpPr>
          <p:cNvPr id="28676" name="Rectangle 4"/>
          <p:cNvSpPr>
            <a:spLocks noGrp="1" noChangeArrowheads="1"/>
          </p:cNvSpPr>
          <p:nvPr>
            <p:ph type="title"/>
          </p:nvPr>
        </p:nvSpPr>
        <p:spPr>
          <a:xfrm>
            <a:off x="457200" y="274638"/>
            <a:ext cx="8229600" cy="639762"/>
          </a:xfrm>
          <a:noFill/>
          <a:ln/>
        </p:spPr>
        <p:txBody>
          <a:bodyPr anchor="ctr"/>
          <a:lstStyle/>
          <a:p>
            <a:pPr algn="l"/>
            <a:r>
              <a:rPr lang="en-US"/>
              <a:t>SKEMA PROSES MSDM</a:t>
            </a:r>
          </a:p>
        </p:txBody>
      </p:sp>
      <p:sp>
        <p:nvSpPr>
          <p:cNvPr id="28677" name="Text Box 5"/>
          <p:cNvSpPr txBox="1">
            <a:spLocks noChangeArrowheads="1"/>
          </p:cNvSpPr>
          <p:nvPr/>
        </p:nvSpPr>
        <p:spPr bwMode="auto">
          <a:xfrm>
            <a:off x="1508125" y="1636713"/>
            <a:ext cx="247650" cy="366712"/>
          </a:xfrm>
          <a:prstGeom prst="rect">
            <a:avLst/>
          </a:prstGeom>
          <a:noFill/>
          <a:ln w="9525">
            <a:noFill/>
            <a:miter lim="800000"/>
            <a:headEnd/>
            <a:tailEnd/>
          </a:ln>
          <a:effectLst/>
        </p:spPr>
        <p:txBody>
          <a:bodyPr wrap="none">
            <a:spAutoFit/>
          </a:bodyPr>
          <a:lstStyle/>
          <a:p>
            <a:pPr eaLnBrk="1" hangingPunct="1"/>
            <a:r>
              <a:rPr lang="en-US">
                <a:latin typeface="Arial" charset="0"/>
              </a:rPr>
              <a:t> </a:t>
            </a:r>
          </a:p>
        </p:txBody>
      </p:sp>
      <p:sp>
        <p:nvSpPr>
          <p:cNvPr id="28678" name="Rectangle 6"/>
          <p:cNvSpPr>
            <a:spLocks noChangeArrowheads="1"/>
          </p:cNvSpPr>
          <p:nvPr/>
        </p:nvSpPr>
        <p:spPr bwMode="auto">
          <a:xfrm>
            <a:off x="381000" y="1295400"/>
            <a:ext cx="1447800" cy="381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Perenc SDM</a:t>
            </a:r>
          </a:p>
        </p:txBody>
      </p:sp>
      <p:sp>
        <p:nvSpPr>
          <p:cNvPr id="28679" name="Rectangle 7"/>
          <p:cNvSpPr>
            <a:spLocks noChangeArrowheads="1"/>
          </p:cNvSpPr>
          <p:nvPr/>
        </p:nvSpPr>
        <p:spPr bwMode="auto">
          <a:xfrm>
            <a:off x="2362200" y="1295400"/>
            <a:ext cx="1219200" cy="381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Perekrutan</a:t>
            </a:r>
          </a:p>
        </p:txBody>
      </p:sp>
      <p:sp>
        <p:nvSpPr>
          <p:cNvPr id="28680" name="Rectangle 8"/>
          <p:cNvSpPr>
            <a:spLocks noChangeArrowheads="1"/>
          </p:cNvSpPr>
          <p:nvPr/>
        </p:nvSpPr>
        <p:spPr bwMode="auto">
          <a:xfrm>
            <a:off x="2362200" y="2057400"/>
            <a:ext cx="1447800" cy="381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Pengurangan</a:t>
            </a:r>
          </a:p>
        </p:txBody>
      </p:sp>
      <p:sp>
        <p:nvSpPr>
          <p:cNvPr id="28681" name="Rectangle 9"/>
          <p:cNvSpPr>
            <a:spLocks noChangeArrowheads="1"/>
          </p:cNvSpPr>
          <p:nvPr/>
        </p:nvSpPr>
        <p:spPr bwMode="auto">
          <a:xfrm>
            <a:off x="4191000" y="1295400"/>
            <a:ext cx="1447800" cy="381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Penyelesaian</a:t>
            </a:r>
          </a:p>
        </p:txBody>
      </p:sp>
      <p:sp>
        <p:nvSpPr>
          <p:cNvPr id="28682" name="Rectangle 10"/>
          <p:cNvSpPr>
            <a:spLocks noChangeArrowheads="1"/>
          </p:cNvSpPr>
          <p:nvPr/>
        </p:nvSpPr>
        <p:spPr bwMode="auto">
          <a:xfrm>
            <a:off x="6172200" y="1295400"/>
            <a:ext cx="1828800" cy="9906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Identifikasi &amp; </a:t>
            </a:r>
          </a:p>
          <a:p>
            <a:pPr algn="ctr" eaLnBrk="1" hangingPunct="1"/>
            <a:r>
              <a:rPr lang="en-US">
                <a:latin typeface="Arial" charset="0"/>
              </a:rPr>
              <a:t>Seleksi karyawan </a:t>
            </a:r>
          </a:p>
          <a:p>
            <a:pPr algn="ctr" eaLnBrk="1" hangingPunct="1"/>
            <a:r>
              <a:rPr lang="en-US">
                <a:latin typeface="Arial" charset="0"/>
              </a:rPr>
              <a:t>Yg berkompeten</a:t>
            </a:r>
          </a:p>
        </p:txBody>
      </p:sp>
      <p:sp>
        <p:nvSpPr>
          <p:cNvPr id="28683" name="Line 11"/>
          <p:cNvSpPr>
            <a:spLocks noChangeShapeType="1"/>
          </p:cNvSpPr>
          <p:nvPr/>
        </p:nvSpPr>
        <p:spPr bwMode="auto">
          <a:xfrm>
            <a:off x="1828800" y="1447800"/>
            <a:ext cx="533400" cy="0"/>
          </a:xfrm>
          <a:prstGeom prst="line">
            <a:avLst/>
          </a:prstGeom>
          <a:noFill/>
          <a:ln w="9525">
            <a:solidFill>
              <a:schemeClr val="tx1"/>
            </a:solidFill>
            <a:round/>
            <a:headEnd/>
            <a:tailEnd type="triangle" w="med" len="med"/>
          </a:ln>
          <a:effectLst/>
        </p:spPr>
        <p:txBody>
          <a:bodyPr/>
          <a:lstStyle/>
          <a:p>
            <a:endParaRPr lang="id-ID"/>
          </a:p>
        </p:txBody>
      </p:sp>
      <p:sp>
        <p:nvSpPr>
          <p:cNvPr id="28684" name="Line 12"/>
          <p:cNvSpPr>
            <a:spLocks noChangeShapeType="1"/>
          </p:cNvSpPr>
          <p:nvPr/>
        </p:nvSpPr>
        <p:spPr bwMode="auto">
          <a:xfrm>
            <a:off x="2057400" y="1447800"/>
            <a:ext cx="0" cy="838200"/>
          </a:xfrm>
          <a:prstGeom prst="line">
            <a:avLst/>
          </a:prstGeom>
          <a:noFill/>
          <a:ln w="9525">
            <a:solidFill>
              <a:schemeClr val="tx1"/>
            </a:solidFill>
            <a:round/>
            <a:headEnd/>
            <a:tailEnd/>
          </a:ln>
          <a:effectLst/>
        </p:spPr>
        <p:txBody>
          <a:bodyPr/>
          <a:lstStyle/>
          <a:p>
            <a:endParaRPr lang="id-ID"/>
          </a:p>
        </p:txBody>
      </p:sp>
      <p:sp>
        <p:nvSpPr>
          <p:cNvPr id="28685" name="Line 13"/>
          <p:cNvSpPr>
            <a:spLocks noChangeShapeType="1"/>
          </p:cNvSpPr>
          <p:nvPr/>
        </p:nvSpPr>
        <p:spPr bwMode="auto">
          <a:xfrm>
            <a:off x="2057400" y="2286000"/>
            <a:ext cx="304800" cy="0"/>
          </a:xfrm>
          <a:prstGeom prst="line">
            <a:avLst/>
          </a:prstGeom>
          <a:noFill/>
          <a:ln w="9525">
            <a:solidFill>
              <a:schemeClr val="tx1"/>
            </a:solidFill>
            <a:round/>
            <a:headEnd/>
            <a:tailEnd type="triangle" w="med" len="med"/>
          </a:ln>
          <a:effectLst/>
        </p:spPr>
        <p:txBody>
          <a:bodyPr/>
          <a:lstStyle/>
          <a:p>
            <a:endParaRPr lang="id-ID"/>
          </a:p>
        </p:txBody>
      </p:sp>
      <p:sp>
        <p:nvSpPr>
          <p:cNvPr id="28686" name="Line 14"/>
          <p:cNvSpPr>
            <a:spLocks noChangeShapeType="1"/>
          </p:cNvSpPr>
          <p:nvPr/>
        </p:nvSpPr>
        <p:spPr bwMode="auto">
          <a:xfrm>
            <a:off x="3581400" y="1447800"/>
            <a:ext cx="609600" cy="0"/>
          </a:xfrm>
          <a:prstGeom prst="line">
            <a:avLst/>
          </a:prstGeom>
          <a:noFill/>
          <a:ln w="9525">
            <a:solidFill>
              <a:schemeClr val="tx1"/>
            </a:solidFill>
            <a:round/>
            <a:headEnd/>
            <a:tailEnd type="triangle" w="med" len="med"/>
          </a:ln>
          <a:effectLst/>
        </p:spPr>
        <p:txBody>
          <a:bodyPr/>
          <a:lstStyle/>
          <a:p>
            <a:endParaRPr lang="id-ID"/>
          </a:p>
        </p:txBody>
      </p:sp>
      <p:sp>
        <p:nvSpPr>
          <p:cNvPr id="28687" name="Line 15"/>
          <p:cNvSpPr>
            <a:spLocks noChangeShapeType="1"/>
          </p:cNvSpPr>
          <p:nvPr/>
        </p:nvSpPr>
        <p:spPr bwMode="auto">
          <a:xfrm>
            <a:off x="5638800" y="1447800"/>
            <a:ext cx="533400" cy="0"/>
          </a:xfrm>
          <a:prstGeom prst="line">
            <a:avLst/>
          </a:prstGeom>
          <a:noFill/>
          <a:ln w="9525">
            <a:solidFill>
              <a:schemeClr val="tx1"/>
            </a:solidFill>
            <a:round/>
            <a:headEnd/>
            <a:tailEnd type="triangle" w="med" len="med"/>
          </a:ln>
          <a:effectLst/>
        </p:spPr>
        <p:txBody>
          <a:bodyPr/>
          <a:lstStyle/>
          <a:p>
            <a:endParaRPr lang="id-ID"/>
          </a:p>
        </p:txBody>
      </p:sp>
      <p:sp>
        <p:nvSpPr>
          <p:cNvPr id="28688" name="Line 16"/>
          <p:cNvSpPr>
            <a:spLocks noChangeShapeType="1"/>
          </p:cNvSpPr>
          <p:nvPr/>
        </p:nvSpPr>
        <p:spPr bwMode="auto">
          <a:xfrm>
            <a:off x="8001000" y="1447800"/>
            <a:ext cx="533400" cy="0"/>
          </a:xfrm>
          <a:prstGeom prst="line">
            <a:avLst/>
          </a:prstGeom>
          <a:noFill/>
          <a:ln w="9525">
            <a:solidFill>
              <a:schemeClr val="tx1"/>
            </a:solidFill>
            <a:round/>
            <a:headEnd/>
            <a:tailEnd/>
          </a:ln>
          <a:effectLst/>
        </p:spPr>
        <p:txBody>
          <a:bodyPr/>
          <a:lstStyle/>
          <a:p>
            <a:endParaRPr lang="id-ID"/>
          </a:p>
        </p:txBody>
      </p:sp>
      <p:sp>
        <p:nvSpPr>
          <p:cNvPr id="28689" name="Line 17"/>
          <p:cNvSpPr>
            <a:spLocks noChangeShapeType="1"/>
          </p:cNvSpPr>
          <p:nvPr/>
        </p:nvSpPr>
        <p:spPr bwMode="auto">
          <a:xfrm>
            <a:off x="8534400" y="1447800"/>
            <a:ext cx="0" cy="1219200"/>
          </a:xfrm>
          <a:prstGeom prst="line">
            <a:avLst/>
          </a:prstGeom>
          <a:noFill/>
          <a:ln w="9525">
            <a:solidFill>
              <a:schemeClr val="tx1"/>
            </a:solidFill>
            <a:round/>
            <a:headEnd/>
            <a:tailEnd/>
          </a:ln>
          <a:effectLst/>
        </p:spPr>
        <p:txBody>
          <a:bodyPr/>
          <a:lstStyle/>
          <a:p>
            <a:endParaRPr lang="id-ID"/>
          </a:p>
        </p:txBody>
      </p:sp>
      <p:sp>
        <p:nvSpPr>
          <p:cNvPr id="28690" name="Line 18"/>
          <p:cNvSpPr>
            <a:spLocks noChangeShapeType="1"/>
          </p:cNvSpPr>
          <p:nvPr/>
        </p:nvSpPr>
        <p:spPr bwMode="auto">
          <a:xfrm flipH="1">
            <a:off x="381000" y="2667000"/>
            <a:ext cx="8153400" cy="0"/>
          </a:xfrm>
          <a:prstGeom prst="line">
            <a:avLst/>
          </a:prstGeom>
          <a:noFill/>
          <a:ln w="9525">
            <a:solidFill>
              <a:schemeClr val="tx1"/>
            </a:solidFill>
            <a:round/>
            <a:headEnd/>
            <a:tailEnd/>
          </a:ln>
          <a:effectLst/>
        </p:spPr>
        <p:txBody>
          <a:bodyPr/>
          <a:lstStyle/>
          <a:p>
            <a:endParaRPr lang="id-ID"/>
          </a:p>
        </p:txBody>
      </p:sp>
      <p:sp>
        <p:nvSpPr>
          <p:cNvPr id="28691" name="Line 19"/>
          <p:cNvSpPr>
            <a:spLocks noChangeShapeType="1"/>
          </p:cNvSpPr>
          <p:nvPr/>
        </p:nvSpPr>
        <p:spPr bwMode="auto">
          <a:xfrm>
            <a:off x="381000" y="2667000"/>
            <a:ext cx="0" cy="609600"/>
          </a:xfrm>
          <a:prstGeom prst="line">
            <a:avLst/>
          </a:prstGeom>
          <a:noFill/>
          <a:ln w="9525">
            <a:solidFill>
              <a:schemeClr val="tx1"/>
            </a:solidFill>
            <a:round/>
            <a:headEnd/>
            <a:tailEnd/>
          </a:ln>
          <a:effectLst/>
        </p:spPr>
        <p:txBody>
          <a:bodyPr/>
          <a:lstStyle/>
          <a:p>
            <a:endParaRPr lang="id-ID"/>
          </a:p>
        </p:txBody>
      </p:sp>
      <p:sp>
        <p:nvSpPr>
          <p:cNvPr id="28692" name="Rectangle 20"/>
          <p:cNvSpPr>
            <a:spLocks noChangeArrowheads="1"/>
          </p:cNvSpPr>
          <p:nvPr/>
        </p:nvSpPr>
        <p:spPr bwMode="auto">
          <a:xfrm>
            <a:off x="838200" y="3124200"/>
            <a:ext cx="1447800" cy="381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Orientasi</a:t>
            </a:r>
          </a:p>
        </p:txBody>
      </p:sp>
      <p:sp>
        <p:nvSpPr>
          <p:cNvPr id="28693" name="Rectangle 21"/>
          <p:cNvSpPr>
            <a:spLocks noChangeArrowheads="1"/>
          </p:cNvSpPr>
          <p:nvPr/>
        </p:nvSpPr>
        <p:spPr bwMode="auto">
          <a:xfrm>
            <a:off x="2971800" y="3124200"/>
            <a:ext cx="1524000" cy="381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Pelatihan</a:t>
            </a:r>
          </a:p>
        </p:txBody>
      </p:sp>
      <p:sp>
        <p:nvSpPr>
          <p:cNvPr id="28694" name="Rectangle 22"/>
          <p:cNvSpPr>
            <a:spLocks noChangeArrowheads="1"/>
          </p:cNvSpPr>
          <p:nvPr/>
        </p:nvSpPr>
        <p:spPr bwMode="auto">
          <a:xfrm>
            <a:off x="5029200" y="2895600"/>
            <a:ext cx="3200400" cy="1219200"/>
          </a:xfrm>
          <a:prstGeom prst="rect">
            <a:avLst/>
          </a:prstGeom>
          <a:solidFill>
            <a:schemeClr val="accent1"/>
          </a:solidFill>
          <a:ln w="9525">
            <a:solidFill>
              <a:schemeClr val="tx1"/>
            </a:solidFill>
            <a:miter lim="800000"/>
            <a:headEnd/>
            <a:tailEnd/>
          </a:ln>
          <a:effectLst/>
        </p:spPr>
        <p:txBody>
          <a:bodyPr wrap="none" anchor="ctr"/>
          <a:lstStyle/>
          <a:p>
            <a:pPr eaLnBrk="1" hangingPunct="1"/>
            <a:endParaRPr lang="en-US">
              <a:latin typeface="Arial" charset="0"/>
            </a:endParaRPr>
          </a:p>
          <a:p>
            <a:pPr eaLnBrk="1" hangingPunct="1"/>
            <a:r>
              <a:rPr lang="en-US">
                <a:latin typeface="Arial" charset="0"/>
              </a:rPr>
              <a:t>Karyawan yg mudah beradap-</a:t>
            </a:r>
          </a:p>
          <a:p>
            <a:pPr eaLnBrk="1" hangingPunct="1"/>
            <a:r>
              <a:rPr lang="en-US">
                <a:latin typeface="Arial" charset="0"/>
              </a:rPr>
              <a:t>tasi &amp; kompeten dg keteram-</a:t>
            </a:r>
          </a:p>
          <a:p>
            <a:pPr eaLnBrk="1" hangingPunct="1"/>
            <a:r>
              <a:rPr lang="en-US">
                <a:latin typeface="Arial" charset="0"/>
              </a:rPr>
              <a:t>pilan &amp; pengetahuan yg </a:t>
            </a:r>
          </a:p>
          <a:p>
            <a:pPr eaLnBrk="1" hangingPunct="1"/>
            <a:r>
              <a:rPr lang="en-US">
                <a:latin typeface="Arial" charset="0"/>
              </a:rPr>
              <a:t>kompeten</a:t>
            </a:r>
          </a:p>
          <a:p>
            <a:pPr eaLnBrk="1" hangingPunct="1"/>
            <a:endParaRPr lang="en-US">
              <a:latin typeface="Arial" charset="0"/>
            </a:endParaRPr>
          </a:p>
        </p:txBody>
      </p:sp>
      <p:sp>
        <p:nvSpPr>
          <p:cNvPr id="28695" name="Rectangle 23"/>
          <p:cNvSpPr>
            <a:spLocks noChangeArrowheads="1"/>
          </p:cNvSpPr>
          <p:nvPr/>
        </p:nvSpPr>
        <p:spPr bwMode="auto">
          <a:xfrm>
            <a:off x="838200" y="5029200"/>
            <a:ext cx="1447800" cy="4572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Manaj Kerja</a:t>
            </a:r>
          </a:p>
        </p:txBody>
      </p:sp>
      <p:sp>
        <p:nvSpPr>
          <p:cNvPr id="28696" name="Rectangle 24"/>
          <p:cNvSpPr>
            <a:spLocks noChangeArrowheads="1"/>
          </p:cNvSpPr>
          <p:nvPr/>
        </p:nvSpPr>
        <p:spPr bwMode="auto">
          <a:xfrm>
            <a:off x="2514600" y="5029200"/>
            <a:ext cx="1524000" cy="762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Kompensasi &amp; </a:t>
            </a:r>
          </a:p>
          <a:p>
            <a:pPr algn="ctr" eaLnBrk="1" hangingPunct="1"/>
            <a:r>
              <a:rPr lang="en-US">
                <a:latin typeface="Arial" charset="0"/>
              </a:rPr>
              <a:t>Pelatihan</a:t>
            </a:r>
          </a:p>
        </p:txBody>
      </p:sp>
      <p:sp>
        <p:nvSpPr>
          <p:cNvPr id="28697" name="Rectangle 25"/>
          <p:cNvSpPr>
            <a:spLocks noChangeArrowheads="1"/>
          </p:cNvSpPr>
          <p:nvPr/>
        </p:nvSpPr>
        <p:spPr bwMode="auto">
          <a:xfrm>
            <a:off x="4419600" y="5029200"/>
            <a:ext cx="1447800" cy="762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Pengem-</a:t>
            </a:r>
          </a:p>
          <a:p>
            <a:pPr algn="ctr" eaLnBrk="1" hangingPunct="1"/>
            <a:r>
              <a:rPr lang="en-US">
                <a:latin typeface="Arial" charset="0"/>
              </a:rPr>
              <a:t>bangan Karir</a:t>
            </a:r>
          </a:p>
        </p:txBody>
      </p:sp>
      <p:sp>
        <p:nvSpPr>
          <p:cNvPr id="28698" name="Rectangle 26"/>
          <p:cNvSpPr>
            <a:spLocks noChangeArrowheads="1"/>
          </p:cNvSpPr>
          <p:nvPr/>
        </p:nvSpPr>
        <p:spPr bwMode="auto">
          <a:xfrm>
            <a:off x="6248400" y="4953000"/>
            <a:ext cx="2438400" cy="12954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Arial" charset="0"/>
              </a:rPr>
              <a:t> Karyawn yg kompeten</a:t>
            </a:r>
          </a:p>
          <a:p>
            <a:pPr algn="ctr" eaLnBrk="1" hangingPunct="1"/>
            <a:r>
              <a:rPr lang="en-US">
                <a:latin typeface="Arial" charset="0"/>
              </a:rPr>
              <a:t>&amp; kinerja tgg yg mampu</a:t>
            </a:r>
          </a:p>
          <a:p>
            <a:pPr algn="ctr" eaLnBrk="1" hangingPunct="1"/>
            <a:r>
              <a:rPr lang="en-US">
                <a:latin typeface="Arial" charset="0"/>
              </a:rPr>
              <a:t>menghslkan kinerja yg</a:t>
            </a:r>
          </a:p>
          <a:p>
            <a:pPr algn="ctr" eaLnBrk="1" hangingPunct="1"/>
            <a:r>
              <a:rPr lang="en-US">
                <a:latin typeface="Arial" charset="0"/>
              </a:rPr>
              <a:t>tgg dlm jangka panjang</a:t>
            </a:r>
          </a:p>
        </p:txBody>
      </p:sp>
      <p:sp>
        <p:nvSpPr>
          <p:cNvPr id="28699" name="Line 27"/>
          <p:cNvSpPr>
            <a:spLocks noChangeShapeType="1"/>
          </p:cNvSpPr>
          <p:nvPr/>
        </p:nvSpPr>
        <p:spPr bwMode="auto">
          <a:xfrm>
            <a:off x="8229600" y="3352800"/>
            <a:ext cx="457200" cy="0"/>
          </a:xfrm>
          <a:prstGeom prst="line">
            <a:avLst/>
          </a:prstGeom>
          <a:noFill/>
          <a:ln w="9525">
            <a:solidFill>
              <a:schemeClr val="tx1"/>
            </a:solidFill>
            <a:round/>
            <a:headEnd/>
            <a:tailEnd/>
          </a:ln>
          <a:effectLst/>
        </p:spPr>
        <p:txBody>
          <a:bodyPr/>
          <a:lstStyle/>
          <a:p>
            <a:endParaRPr lang="id-ID"/>
          </a:p>
        </p:txBody>
      </p:sp>
      <p:sp>
        <p:nvSpPr>
          <p:cNvPr id="28700" name="Line 28"/>
          <p:cNvSpPr>
            <a:spLocks noChangeShapeType="1"/>
          </p:cNvSpPr>
          <p:nvPr/>
        </p:nvSpPr>
        <p:spPr bwMode="auto">
          <a:xfrm>
            <a:off x="381000" y="3276600"/>
            <a:ext cx="457200" cy="0"/>
          </a:xfrm>
          <a:prstGeom prst="line">
            <a:avLst/>
          </a:prstGeom>
          <a:noFill/>
          <a:ln w="9525">
            <a:solidFill>
              <a:schemeClr val="tx1"/>
            </a:solidFill>
            <a:round/>
            <a:headEnd/>
            <a:tailEnd type="triangle" w="med" len="med"/>
          </a:ln>
          <a:effectLst/>
        </p:spPr>
        <p:txBody>
          <a:bodyPr/>
          <a:lstStyle/>
          <a:p>
            <a:endParaRPr lang="id-ID"/>
          </a:p>
        </p:txBody>
      </p:sp>
      <p:sp>
        <p:nvSpPr>
          <p:cNvPr id="28701" name="Line 29"/>
          <p:cNvSpPr>
            <a:spLocks noChangeShapeType="1"/>
          </p:cNvSpPr>
          <p:nvPr/>
        </p:nvSpPr>
        <p:spPr bwMode="auto">
          <a:xfrm>
            <a:off x="2286000" y="3276600"/>
            <a:ext cx="685800" cy="0"/>
          </a:xfrm>
          <a:prstGeom prst="line">
            <a:avLst/>
          </a:prstGeom>
          <a:noFill/>
          <a:ln w="9525">
            <a:solidFill>
              <a:schemeClr val="tx1"/>
            </a:solidFill>
            <a:round/>
            <a:headEnd/>
            <a:tailEnd type="triangle" w="med" len="med"/>
          </a:ln>
          <a:effectLst/>
        </p:spPr>
        <p:txBody>
          <a:bodyPr/>
          <a:lstStyle/>
          <a:p>
            <a:endParaRPr lang="id-ID"/>
          </a:p>
        </p:txBody>
      </p:sp>
      <p:sp>
        <p:nvSpPr>
          <p:cNvPr id="28702" name="Line 30"/>
          <p:cNvSpPr>
            <a:spLocks noChangeShapeType="1"/>
          </p:cNvSpPr>
          <p:nvPr/>
        </p:nvSpPr>
        <p:spPr bwMode="auto">
          <a:xfrm>
            <a:off x="4495800" y="3276600"/>
            <a:ext cx="533400" cy="0"/>
          </a:xfrm>
          <a:prstGeom prst="line">
            <a:avLst/>
          </a:prstGeom>
          <a:noFill/>
          <a:ln w="9525">
            <a:solidFill>
              <a:schemeClr val="tx1"/>
            </a:solidFill>
            <a:round/>
            <a:headEnd/>
            <a:tailEnd type="triangle" w="med" len="med"/>
          </a:ln>
          <a:effectLst/>
        </p:spPr>
        <p:txBody>
          <a:bodyPr/>
          <a:lstStyle/>
          <a:p>
            <a:endParaRPr lang="id-ID"/>
          </a:p>
        </p:txBody>
      </p:sp>
      <p:sp>
        <p:nvSpPr>
          <p:cNvPr id="28703" name="Line 31"/>
          <p:cNvSpPr>
            <a:spLocks noChangeShapeType="1"/>
          </p:cNvSpPr>
          <p:nvPr/>
        </p:nvSpPr>
        <p:spPr bwMode="auto">
          <a:xfrm flipH="1">
            <a:off x="8686800" y="3352800"/>
            <a:ext cx="0" cy="1066800"/>
          </a:xfrm>
          <a:prstGeom prst="line">
            <a:avLst/>
          </a:prstGeom>
          <a:noFill/>
          <a:ln w="9525">
            <a:solidFill>
              <a:schemeClr val="tx1"/>
            </a:solidFill>
            <a:round/>
            <a:headEnd/>
            <a:tailEnd/>
          </a:ln>
          <a:effectLst/>
        </p:spPr>
        <p:txBody>
          <a:bodyPr/>
          <a:lstStyle/>
          <a:p>
            <a:endParaRPr lang="id-ID"/>
          </a:p>
        </p:txBody>
      </p:sp>
      <p:sp>
        <p:nvSpPr>
          <p:cNvPr id="28704" name="Line 32"/>
          <p:cNvSpPr>
            <a:spLocks noChangeShapeType="1"/>
          </p:cNvSpPr>
          <p:nvPr/>
        </p:nvSpPr>
        <p:spPr bwMode="auto">
          <a:xfrm flipH="1">
            <a:off x="304800" y="4419600"/>
            <a:ext cx="8382000" cy="0"/>
          </a:xfrm>
          <a:prstGeom prst="line">
            <a:avLst/>
          </a:prstGeom>
          <a:noFill/>
          <a:ln w="9525">
            <a:solidFill>
              <a:schemeClr val="tx1"/>
            </a:solidFill>
            <a:round/>
            <a:headEnd/>
            <a:tailEnd/>
          </a:ln>
          <a:effectLst/>
        </p:spPr>
        <p:txBody>
          <a:bodyPr/>
          <a:lstStyle/>
          <a:p>
            <a:endParaRPr lang="id-ID"/>
          </a:p>
        </p:txBody>
      </p:sp>
      <p:sp>
        <p:nvSpPr>
          <p:cNvPr id="28705" name="Line 33"/>
          <p:cNvSpPr>
            <a:spLocks noChangeShapeType="1"/>
          </p:cNvSpPr>
          <p:nvPr/>
        </p:nvSpPr>
        <p:spPr bwMode="auto">
          <a:xfrm>
            <a:off x="304800" y="4419600"/>
            <a:ext cx="0" cy="914400"/>
          </a:xfrm>
          <a:prstGeom prst="line">
            <a:avLst/>
          </a:prstGeom>
          <a:noFill/>
          <a:ln w="9525">
            <a:solidFill>
              <a:schemeClr val="tx1"/>
            </a:solidFill>
            <a:round/>
            <a:headEnd/>
            <a:tailEnd/>
          </a:ln>
          <a:effectLst/>
        </p:spPr>
        <p:txBody>
          <a:bodyPr/>
          <a:lstStyle/>
          <a:p>
            <a:endParaRPr lang="id-ID"/>
          </a:p>
        </p:txBody>
      </p:sp>
      <p:sp>
        <p:nvSpPr>
          <p:cNvPr id="28706" name="Line 34"/>
          <p:cNvSpPr>
            <a:spLocks noChangeShapeType="1"/>
          </p:cNvSpPr>
          <p:nvPr/>
        </p:nvSpPr>
        <p:spPr bwMode="auto">
          <a:xfrm>
            <a:off x="304800" y="5334000"/>
            <a:ext cx="533400" cy="0"/>
          </a:xfrm>
          <a:prstGeom prst="line">
            <a:avLst/>
          </a:prstGeom>
          <a:noFill/>
          <a:ln w="9525">
            <a:solidFill>
              <a:schemeClr val="tx1"/>
            </a:solidFill>
            <a:round/>
            <a:headEnd/>
            <a:tailEnd type="triangle" w="med" len="med"/>
          </a:ln>
          <a:effectLst/>
        </p:spPr>
        <p:txBody>
          <a:bodyPr/>
          <a:lstStyle/>
          <a:p>
            <a:endParaRPr lang="id-ID"/>
          </a:p>
        </p:txBody>
      </p:sp>
      <p:sp>
        <p:nvSpPr>
          <p:cNvPr id="28707" name="Line 35"/>
          <p:cNvSpPr>
            <a:spLocks noChangeShapeType="1"/>
          </p:cNvSpPr>
          <p:nvPr/>
        </p:nvSpPr>
        <p:spPr bwMode="auto">
          <a:xfrm>
            <a:off x="2286000" y="5257800"/>
            <a:ext cx="228600" cy="0"/>
          </a:xfrm>
          <a:prstGeom prst="line">
            <a:avLst/>
          </a:prstGeom>
          <a:noFill/>
          <a:ln w="9525">
            <a:solidFill>
              <a:schemeClr val="tx1"/>
            </a:solidFill>
            <a:round/>
            <a:headEnd/>
            <a:tailEnd type="triangle" w="med" len="med"/>
          </a:ln>
          <a:effectLst/>
        </p:spPr>
        <p:txBody>
          <a:bodyPr/>
          <a:lstStyle/>
          <a:p>
            <a:endParaRPr lang="id-ID"/>
          </a:p>
        </p:txBody>
      </p:sp>
      <p:sp>
        <p:nvSpPr>
          <p:cNvPr id="28708" name="Line 36"/>
          <p:cNvSpPr>
            <a:spLocks noChangeShapeType="1"/>
          </p:cNvSpPr>
          <p:nvPr/>
        </p:nvSpPr>
        <p:spPr bwMode="auto">
          <a:xfrm>
            <a:off x="4038600" y="5257800"/>
            <a:ext cx="381000" cy="0"/>
          </a:xfrm>
          <a:prstGeom prst="line">
            <a:avLst/>
          </a:prstGeom>
          <a:noFill/>
          <a:ln w="9525">
            <a:solidFill>
              <a:schemeClr val="tx1"/>
            </a:solidFill>
            <a:round/>
            <a:headEnd/>
            <a:tailEnd type="triangle" w="med" len="med"/>
          </a:ln>
          <a:effectLst/>
        </p:spPr>
        <p:txBody>
          <a:bodyPr/>
          <a:lstStyle/>
          <a:p>
            <a:endParaRPr lang="id-ID"/>
          </a:p>
        </p:txBody>
      </p:sp>
      <p:sp>
        <p:nvSpPr>
          <p:cNvPr id="28709" name="Line 37"/>
          <p:cNvSpPr>
            <a:spLocks noChangeShapeType="1"/>
          </p:cNvSpPr>
          <p:nvPr/>
        </p:nvSpPr>
        <p:spPr bwMode="auto">
          <a:xfrm>
            <a:off x="5867400" y="5257800"/>
            <a:ext cx="381000" cy="0"/>
          </a:xfrm>
          <a:prstGeom prst="line">
            <a:avLst/>
          </a:prstGeom>
          <a:noFill/>
          <a:ln w="9525">
            <a:solidFill>
              <a:schemeClr val="tx1"/>
            </a:solidFill>
            <a:round/>
            <a:headEnd/>
            <a:tailEnd type="triangle" w="med" len="med"/>
          </a:ln>
          <a:effectLst/>
        </p:spPr>
        <p:txBody>
          <a:bodyPr/>
          <a:lstStyle/>
          <a:p>
            <a:endParaRPr lang="id-ID"/>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5C35DD2E-9801-4637-BFF6-A307BBADF918}" type="slidenum">
              <a:rPr lang="en-US"/>
              <a:pPr/>
              <a:t>23</a:t>
            </a:fld>
            <a:endParaRPr lang="en-US"/>
          </a:p>
        </p:txBody>
      </p:sp>
      <p:sp>
        <p:nvSpPr>
          <p:cNvPr id="18434" name="Rectangle 2"/>
          <p:cNvSpPr>
            <a:spLocks noGrp="1" noChangeArrowheads="1"/>
          </p:cNvSpPr>
          <p:nvPr>
            <p:ph type="title"/>
          </p:nvPr>
        </p:nvSpPr>
        <p:spPr/>
        <p:txBody>
          <a:bodyPr/>
          <a:lstStyle/>
          <a:p>
            <a:r>
              <a:rPr lang="en-US"/>
              <a:t>KOMPONEN MSDM</a:t>
            </a:r>
          </a:p>
        </p:txBody>
      </p:sp>
      <p:sp>
        <p:nvSpPr>
          <p:cNvPr id="18435" name="Rectangle 3"/>
          <p:cNvSpPr>
            <a:spLocks noGrp="1" noChangeArrowheads="1"/>
          </p:cNvSpPr>
          <p:nvPr>
            <p:ph type="body" idx="1"/>
          </p:nvPr>
        </p:nvSpPr>
        <p:spPr>
          <a:xfrm>
            <a:off x="457200" y="2286000"/>
            <a:ext cx="8229600" cy="1981200"/>
          </a:xfrm>
        </p:spPr>
        <p:txBody>
          <a:bodyPr/>
          <a:lstStyle/>
          <a:p>
            <a:r>
              <a:rPr lang="en-US"/>
              <a:t>Pengusaha</a:t>
            </a:r>
          </a:p>
          <a:p>
            <a:r>
              <a:rPr lang="en-US"/>
              <a:t>Karyawan</a:t>
            </a:r>
          </a:p>
          <a:p>
            <a:r>
              <a:rPr lang="en-US"/>
              <a:t>Pemimpin atau Manajer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C2320317-725E-47DE-BE5B-77B4F3F08397}" type="slidenum">
              <a:rPr lang="en-US"/>
              <a:pPr/>
              <a:t>24</a:t>
            </a:fld>
            <a:endParaRPr lang="en-US"/>
          </a:p>
        </p:txBody>
      </p:sp>
      <p:sp>
        <p:nvSpPr>
          <p:cNvPr id="19458" name="Rectangle 2"/>
          <p:cNvSpPr>
            <a:spLocks noGrp="1" noChangeArrowheads="1"/>
          </p:cNvSpPr>
          <p:nvPr>
            <p:ph type="title"/>
          </p:nvPr>
        </p:nvSpPr>
        <p:spPr>
          <a:xfrm>
            <a:off x="457200" y="158750"/>
            <a:ext cx="8229600" cy="533400"/>
          </a:xfrm>
        </p:spPr>
        <p:txBody>
          <a:bodyPr/>
          <a:lstStyle/>
          <a:p>
            <a:r>
              <a:rPr lang="en-US" sz="3200" b="1"/>
              <a:t>PERANAN MSDM</a:t>
            </a:r>
          </a:p>
        </p:txBody>
      </p:sp>
      <p:sp>
        <p:nvSpPr>
          <p:cNvPr id="19461" name="Rectangle 5"/>
          <p:cNvSpPr>
            <a:spLocks noChangeArrowheads="1"/>
          </p:cNvSpPr>
          <p:nvPr/>
        </p:nvSpPr>
        <p:spPr bwMode="auto">
          <a:xfrm>
            <a:off x="250825" y="765175"/>
            <a:ext cx="8893175" cy="5472113"/>
          </a:xfrm>
          <a:prstGeom prst="rect">
            <a:avLst/>
          </a:prstGeom>
          <a:noFill/>
          <a:ln w="9525">
            <a:noFill/>
            <a:miter lim="800000"/>
            <a:headEnd/>
            <a:tailEnd/>
          </a:ln>
          <a:effectLst/>
        </p:spPr>
        <p:txBody>
          <a:bodyPr/>
          <a:lstStyle/>
          <a:p>
            <a:pPr marL="342900" indent="-342900" eaLnBrk="1" hangingPunct="1">
              <a:buClr>
                <a:schemeClr val="hlink"/>
              </a:buClr>
              <a:buFont typeface="Wingdings" pitchFamily="2" charset="2"/>
              <a:buBlip>
                <a:blip r:embed="rId2"/>
              </a:buBlip>
            </a:pPr>
            <a:r>
              <a:rPr lang="en-US" sz="2000">
                <a:effectLst>
                  <a:outerShdw blurRad="38100" dist="38100" dir="2700000" algn="tl">
                    <a:srgbClr val="000000"/>
                  </a:outerShdw>
                </a:effectLst>
              </a:rPr>
              <a:t>Menetapkan jumlah, kualitas, dan penempatan tenaga kerja yg efektif sesuai dg kebutuhan perusahaan berdsrkan </a:t>
            </a:r>
            <a:r>
              <a:rPr lang="en-US" sz="2000" i="1">
                <a:effectLst>
                  <a:outerShdw blurRad="38100" dist="38100" dir="2700000" algn="tl">
                    <a:srgbClr val="000000"/>
                  </a:outerShdw>
                </a:effectLst>
              </a:rPr>
              <a:t>job description, job specificaton, job requirement, dan job evaluation</a:t>
            </a:r>
            <a:r>
              <a:rPr lang="en-US" sz="2000">
                <a:effectLst>
                  <a:outerShdw blurRad="38100" dist="38100" dir="2700000" algn="tl">
                    <a:srgbClr val="000000"/>
                  </a:outerShdw>
                </a:effectLst>
              </a:rPr>
              <a:t>. </a:t>
            </a:r>
          </a:p>
          <a:p>
            <a:pPr marL="342900" indent="-342900" eaLnBrk="1" hangingPunct="1">
              <a:buClr>
                <a:schemeClr val="hlink"/>
              </a:buClr>
              <a:buFont typeface="Wingdings" pitchFamily="2" charset="2"/>
              <a:buBlip>
                <a:blip r:embed="rId2"/>
              </a:buBlip>
            </a:pPr>
            <a:r>
              <a:rPr lang="en-US" sz="2000">
                <a:effectLst>
                  <a:outerShdw blurRad="38100" dist="38100" dir="2700000" algn="tl">
                    <a:srgbClr val="000000"/>
                  </a:outerShdw>
                </a:effectLst>
              </a:rPr>
              <a:t>Menetapkan penarikan, seleksi, dan penempatan karyawan berdasarkan </a:t>
            </a:r>
            <a:r>
              <a:rPr lang="en-US" sz="2000" i="1">
                <a:effectLst>
                  <a:outerShdw blurRad="38100" dist="38100" dir="2700000" algn="tl">
                    <a:srgbClr val="000000"/>
                  </a:outerShdw>
                </a:effectLst>
              </a:rPr>
              <a:t>prinsip the right man in the right place</a:t>
            </a:r>
            <a:r>
              <a:rPr lang="en-US" sz="2000">
                <a:effectLst>
                  <a:outerShdw blurRad="38100" dist="38100" dir="2700000" algn="tl">
                    <a:srgbClr val="000000"/>
                  </a:outerShdw>
                </a:effectLst>
              </a:rPr>
              <a:t> and </a:t>
            </a:r>
            <a:r>
              <a:rPr lang="en-US" sz="2000" i="1">
                <a:effectLst>
                  <a:outerShdw blurRad="38100" dist="38100" dir="2700000" algn="tl">
                    <a:srgbClr val="000000"/>
                  </a:outerShdw>
                </a:effectLst>
              </a:rPr>
              <a:t>the right man on the right job</a:t>
            </a:r>
            <a:r>
              <a:rPr lang="en-US" sz="2000">
                <a:effectLst>
                  <a:outerShdw blurRad="38100" dist="38100" dir="2700000" algn="tl">
                    <a:srgbClr val="000000"/>
                  </a:outerShdw>
                </a:effectLst>
              </a:rPr>
              <a:t>. </a:t>
            </a:r>
          </a:p>
          <a:p>
            <a:pPr marL="342900" indent="-342900" eaLnBrk="1" hangingPunct="1">
              <a:buClr>
                <a:schemeClr val="hlink"/>
              </a:buClr>
              <a:buFont typeface="Wingdings" pitchFamily="2" charset="2"/>
              <a:buBlip>
                <a:blip r:embed="rId2"/>
              </a:buBlip>
            </a:pPr>
            <a:r>
              <a:rPr lang="en-US" sz="2000">
                <a:effectLst>
                  <a:outerShdw blurRad="38100" dist="38100" dir="2700000" algn="tl">
                    <a:srgbClr val="000000"/>
                  </a:outerShdw>
                </a:effectLst>
              </a:rPr>
              <a:t>Menetapkan program kesejahteraan, pengembangan, promosi, dan pemberhentian.</a:t>
            </a:r>
          </a:p>
          <a:p>
            <a:pPr marL="342900" indent="-342900" eaLnBrk="1" hangingPunct="1">
              <a:buClr>
                <a:schemeClr val="hlink"/>
              </a:buClr>
              <a:buFont typeface="Wingdings" pitchFamily="2" charset="2"/>
              <a:buBlip>
                <a:blip r:embed="rId2"/>
              </a:buBlip>
            </a:pPr>
            <a:r>
              <a:rPr lang="en-US" sz="2000">
                <a:effectLst>
                  <a:outerShdw blurRad="38100" dist="38100" dir="2700000" algn="tl">
                    <a:srgbClr val="000000"/>
                  </a:outerShdw>
                </a:effectLst>
              </a:rPr>
              <a:t>Meramalkan penawaran &amp; permintaan SDM pd masa y.a.d</a:t>
            </a:r>
          </a:p>
          <a:p>
            <a:pPr marL="342900" indent="-342900" eaLnBrk="1" hangingPunct="1">
              <a:buClr>
                <a:schemeClr val="hlink"/>
              </a:buClr>
              <a:buFont typeface="Wingdings" pitchFamily="2" charset="2"/>
              <a:buBlip>
                <a:blip r:embed="rId2"/>
              </a:buBlip>
            </a:pPr>
            <a:r>
              <a:rPr lang="en-US" sz="2000">
                <a:effectLst>
                  <a:outerShdw blurRad="38100" dist="38100" dir="2700000" algn="tl">
                    <a:srgbClr val="000000"/>
                  </a:outerShdw>
                </a:effectLst>
              </a:rPr>
              <a:t>Memperkirakan keadaan perekonomian pada umumnya dan perkembangan perusahaan pd khususnya.</a:t>
            </a:r>
          </a:p>
          <a:p>
            <a:pPr marL="342900" indent="-342900" eaLnBrk="1" hangingPunct="1">
              <a:buClr>
                <a:schemeClr val="hlink"/>
              </a:buClr>
              <a:buFont typeface="Wingdings" pitchFamily="2" charset="2"/>
              <a:buBlip>
                <a:blip r:embed="rId2"/>
              </a:buBlip>
            </a:pPr>
            <a:r>
              <a:rPr lang="en-US" sz="2000">
                <a:effectLst>
                  <a:outerShdw blurRad="38100" dist="38100" dir="2700000" algn="tl">
                    <a:srgbClr val="000000"/>
                  </a:outerShdw>
                </a:effectLst>
              </a:rPr>
              <a:t>Memonitor UU perburuhan &amp; kebijakan balas jasa pershn sejenis.</a:t>
            </a:r>
          </a:p>
          <a:p>
            <a:pPr marL="342900" indent="-342900" eaLnBrk="1" hangingPunct="1">
              <a:buClr>
                <a:schemeClr val="hlink"/>
              </a:buClr>
              <a:buFont typeface="Wingdings" pitchFamily="2" charset="2"/>
              <a:buBlip>
                <a:blip r:embed="rId2"/>
              </a:buBlip>
            </a:pPr>
            <a:r>
              <a:rPr lang="en-US" sz="2000">
                <a:effectLst>
                  <a:outerShdw blurRad="38100" dist="38100" dir="2700000" algn="tl">
                    <a:srgbClr val="000000"/>
                  </a:outerShdw>
                </a:effectLst>
              </a:rPr>
              <a:t>Memonitor perkembangan serikat buruh</a:t>
            </a:r>
          </a:p>
          <a:p>
            <a:pPr marL="342900" indent="-342900" eaLnBrk="1" hangingPunct="1">
              <a:buClr>
                <a:schemeClr val="hlink"/>
              </a:buClr>
              <a:buFont typeface="Wingdings" pitchFamily="2" charset="2"/>
              <a:buBlip>
                <a:blip r:embed="rId2"/>
              </a:buBlip>
            </a:pPr>
            <a:r>
              <a:rPr lang="en-US" sz="2000">
                <a:effectLst>
                  <a:outerShdw blurRad="38100" dist="38100" dir="2700000" algn="tl">
                    <a:srgbClr val="000000"/>
                  </a:outerShdw>
                </a:effectLst>
              </a:rPr>
              <a:t>Mengatur pendidikan, latihan, dan penilaian prestasi karyawan</a:t>
            </a:r>
          </a:p>
          <a:p>
            <a:pPr marL="342900" indent="-342900" eaLnBrk="1" hangingPunct="1">
              <a:buClr>
                <a:schemeClr val="hlink"/>
              </a:buClr>
              <a:buFont typeface="Wingdings" pitchFamily="2" charset="2"/>
              <a:buBlip>
                <a:blip r:embed="rId2"/>
              </a:buBlip>
            </a:pPr>
            <a:r>
              <a:rPr lang="en-US" sz="2000">
                <a:effectLst>
                  <a:outerShdw blurRad="38100" dist="38100" dir="2700000" algn="tl">
                    <a:srgbClr val="000000"/>
                  </a:outerShdw>
                </a:effectLst>
              </a:rPr>
              <a:t>Mengatur mutasi, pensiun-pemberhentian dan pesangonnya.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dissolve">
                                      <p:cBhvr>
                                        <p:cTn id="7" dur="500"/>
                                        <p:tgtEl>
                                          <p:spTgt spid="1946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61">
                                            <p:txEl>
                                              <p:pRg st="1" end="1"/>
                                            </p:txEl>
                                          </p:spTgt>
                                        </p:tgtEl>
                                        <p:attrNameLst>
                                          <p:attrName>style.visibility</p:attrName>
                                        </p:attrNameLst>
                                      </p:cBhvr>
                                      <p:to>
                                        <p:strVal val="visible"/>
                                      </p:to>
                                    </p:set>
                                    <p:animEffect transition="in" filter="dissolve">
                                      <p:cBhvr>
                                        <p:cTn id="12" dur="500"/>
                                        <p:tgtEl>
                                          <p:spTgt spid="1946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61">
                                            <p:txEl>
                                              <p:pRg st="2" end="2"/>
                                            </p:txEl>
                                          </p:spTgt>
                                        </p:tgtEl>
                                        <p:attrNameLst>
                                          <p:attrName>style.visibility</p:attrName>
                                        </p:attrNameLst>
                                      </p:cBhvr>
                                      <p:to>
                                        <p:strVal val="visible"/>
                                      </p:to>
                                    </p:set>
                                    <p:animEffect transition="in" filter="dissolve">
                                      <p:cBhvr>
                                        <p:cTn id="17" dur="500"/>
                                        <p:tgtEl>
                                          <p:spTgt spid="1946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461">
                                            <p:txEl>
                                              <p:pRg st="3" end="3"/>
                                            </p:txEl>
                                          </p:spTgt>
                                        </p:tgtEl>
                                        <p:attrNameLst>
                                          <p:attrName>style.visibility</p:attrName>
                                        </p:attrNameLst>
                                      </p:cBhvr>
                                      <p:to>
                                        <p:strVal val="visible"/>
                                      </p:to>
                                    </p:set>
                                    <p:animEffect transition="in" filter="dissolve">
                                      <p:cBhvr>
                                        <p:cTn id="22" dur="500"/>
                                        <p:tgtEl>
                                          <p:spTgt spid="1946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461">
                                            <p:txEl>
                                              <p:pRg st="4" end="4"/>
                                            </p:txEl>
                                          </p:spTgt>
                                        </p:tgtEl>
                                        <p:attrNameLst>
                                          <p:attrName>style.visibility</p:attrName>
                                        </p:attrNameLst>
                                      </p:cBhvr>
                                      <p:to>
                                        <p:strVal val="visible"/>
                                      </p:to>
                                    </p:set>
                                    <p:animEffect transition="in" filter="dissolve">
                                      <p:cBhvr>
                                        <p:cTn id="27" dur="500"/>
                                        <p:tgtEl>
                                          <p:spTgt spid="1946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9461">
                                            <p:txEl>
                                              <p:pRg st="5" end="5"/>
                                            </p:txEl>
                                          </p:spTgt>
                                        </p:tgtEl>
                                        <p:attrNameLst>
                                          <p:attrName>style.visibility</p:attrName>
                                        </p:attrNameLst>
                                      </p:cBhvr>
                                      <p:to>
                                        <p:strVal val="visible"/>
                                      </p:to>
                                    </p:set>
                                    <p:animEffect transition="in" filter="dissolve">
                                      <p:cBhvr>
                                        <p:cTn id="32" dur="500"/>
                                        <p:tgtEl>
                                          <p:spTgt spid="1946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461">
                                            <p:txEl>
                                              <p:pRg st="6" end="6"/>
                                            </p:txEl>
                                          </p:spTgt>
                                        </p:tgtEl>
                                        <p:attrNameLst>
                                          <p:attrName>style.visibility</p:attrName>
                                        </p:attrNameLst>
                                      </p:cBhvr>
                                      <p:to>
                                        <p:strVal val="visible"/>
                                      </p:to>
                                    </p:set>
                                    <p:animEffect transition="in" filter="dissolve">
                                      <p:cBhvr>
                                        <p:cTn id="37" dur="500"/>
                                        <p:tgtEl>
                                          <p:spTgt spid="1946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9461">
                                            <p:txEl>
                                              <p:pRg st="7" end="7"/>
                                            </p:txEl>
                                          </p:spTgt>
                                        </p:tgtEl>
                                        <p:attrNameLst>
                                          <p:attrName>style.visibility</p:attrName>
                                        </p:attrNameLst>
                                      </p:cBhvr>
                                      <p:to>
                                        <p:strVal val="visible"/>
                                      </p:to>
                                    </p:set>
                                    <p:animEffect transition="in" filter="dissolve">
                                      <p:cBhvr>
                                        <p:cTn id="42" dur="500"/>
                                        <p:tgtEl>
                                          <p:spTgt spid="1946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9461">
                                            <p:txEl>
                                              <p:pRg st="8" end="8"/>
                                            </p:txEl>
                                          </p:spTgt>
                                        </p:tgtEl>
                                        <p:attrNameLst>
                                          <p:attrName>style.visibility</p:attrName>
                                        </p:attrNameLst>
                                      </p:cBhvr>
                                      <p:to>
                                        <p:strVal val="visible"/>
                                      </p:to>
                                    </p:set>
                                    <p:animEffect transition="in" filter="dissolve">
                                      <p:cBhvr>
                                        <p:cTn id="47" dur="500"/>
                                        <p:tgtEl>
                                          <p:spTgt spid="1946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5851D089-AEBD-4A06-B958-2F71BDEEBBF7}" type="slidenum">
              <a:rPr lang="en-US"/>
              <a:pPr/>
              <a:t>25</a:t>
            </a:fld>
            <a:endParaRPr lang="en-US"/>
          </a:p>
        </p:txBody>
      </p:sp>
      <p:sp>
        <p:nvSpPr>
          <p:cNvPr id="20482" name="Rectangle 2"/>
          <p:cNvSpPr>
            <a:spLocks noGrp="1" noChangeArrowheads="1"/>
          </p:cNvSpPr>
          <p:nvPr>
            <p:ph type="title"/>
          </p:nvPr>
        </p:nvSpPr>
        <p:spPr>
          <a:xfrm>
            <a:off x="457200" y="188913"/>
            <a:ext cx="8229600" cy="725487"/>
          </a:xfrm>
        </p:spPr>
        <p:txBody>
          <a:bodyPr/>
          <a:lstStyle/>
          <a:p>
            <a:r>
              <a:rPr lang="en-US" sz="4000" b="1"/>
              <a:t>METODA PENDEKATAN MSDM</a:t>
            </a:r>
          </a:p>
        </p:txBody>
      </p:sp>
      <p:sp>
        <p:nvSpPr>
          <p:cNvPr id="20483" name="Rectangle 3"/>
          <p:cNvSpPr>
            <a:spLocks noGrp="1" noChangeArrowheads="1"/>
          </p:cNvSpPr>
          <p:nvPr>
            <p:ph type="body" idx="1"/>
          </p:nvPr>
        </p:nvSpPr>
        <p:spPr>
          <a:xfrm>
            <a:off x="250825" y="1052513"/>
            <a:ext cx="8569325" cy="5091131"/>
          </a:xfrm>
        </p:spPr>
        <p:txBody>
          <a:bodyPr/>
          <a:lstStyle/>
          <a:p>
            <a:pPr>
              <a:lnSpc>
                <a:spcPct val="80000"/>
              </a:lnSpc>
            </a:pPr>
            <a:r>
              <a:rPr lang="en-US" sz="2600" b="1" dirty="0" err="1">
                <a:solidFill>
                  <a:schemeClr val="bg2"/>
                </a:solidFill>
              </a:rPr>
              <a:t>Pendekatan</a:t>
            </a:r>
            <a:r>
              <a:rPr lang="en-US" sz="2600" b="1" dirty="0">
                <a:solidFill>
                  <a:schemeClr val="bg2"/>
                </a:solidFill>
              </a:rPr>
              <a:t> </a:t>
            </a:r>
            <a:r>
              <a:rPr lang="en-US" sz="2600" b="1" dirty="0" err="1">
                <a:solidFill>
                  <a:schemeClr val="bg2"/>
                </a:solidFill>
              </a:rPr>
              <a:t>Mekanis</a:t>
            </a:r>
            <a:endParaRPr lang="en-US" sz="2600" b="1" dirty="0">
              <a:solidFill>
                <a:schemeClr val="bg2"/>
              </a:solidFill>
            </a:endParaRPr>
          </a:p>
          <a:p>
            <a:pPr>
              <a:lnSpc>
                <a:spcPct val="80000"/>
              </a:lnSpc>
              <a:buFont typeface="Wingdings" pitchFamily="2" charset="2"/>
              <a:buNone/>
            </a:pPr>
            <a:endParaRPr lang="en-US" sz="2600" b="1" dirty="0">
              <a:solidFill>
                <a:schemeClr val="bg2"/>
              </a:solidFill>
            </a:endParaRPr>
          </a:p>
          <a:p>
            <a:pPr>
              <a:lnSpc>
                <a:spcPct val="80000"/>
              </a:lnSpc>
              <a:buFont typeface="Wingdings" pitchFamily="2" charset="2"/>
              <a:buNone/>
            </a:pPr>
            <a:r>
              <a:rPr lang="en-US" sz="2600" b="1" dirty="0"/>
              <a:t>	</a:t>
            </a:r>
            <a:r>
              <a:rPr lang="en-US" sz="2600" b="1" dirty="0" err="1"/>
              <a:t>Penggantian</a:t>
            </a:r>
            <a:r>
              <a:rPr lang="en-US" sz="2600" b="1" dirty="0"/>
              <a:t> </a:t>
            </a:r>
            <a:r>
              <a:rPr lang="en-US" sz="2600" b="1" dirty="0" err="1"/>
              <a:t>tenaga</a:t>
            </a:r>
            <a:r>
              <a:rPr lang="en-US" sz="2600" b="1" dirty="0"/>
              <a:t> </a:t>
            </a:r>
            <a:r>
              <a:rPr lang="en-US" sz="2600" b="1" dirty="0" err="1"/>
              <a:t>manusia</a:t>
            </a:r>
            <a:r>
              <a:rPr lang="en-US" sz="2600" b="1" dirty="0"/>
              <a:t> </a:t>
            </a:r>
            <a:r>
              <a:rPr lang="en-US" sz="2600" b="1" dirty="0" err="1"/>
              <a:t>dengan</a:t>
            </a:r>
            <a:r>
              <a:rPr lang="en-US" sz="2600" b="1" dirty="0"/>
              <a:t> </a:t>
            </a:r>
            <a:r>
              <a:rPr lang="en-US" sz="2600" b="1" dirty="0" err="1"/>
              <a:t>mesin</a:t>
            </a:r>
            <a:r>
              <a:rPr lang="en-US" sz="2600" b="1" dirty="0"/>
              <a:t>, </a:t>
            </a:r>
            <a:r>
              <a:rPr lang="en-US" sz="2600" b="1" dirty="0" err="1"/>
              <a:t>penerapan</a:t>
            </a:r>
            <a:r>
              <a:rPr lang="en-US" sz="2600" b="1" dirty="0"/>
              <a:t> </a:t>
            </a:r>
            <a:r>
              <a:rPr lang="en-US" sz="2600" b="1" dirty="0" err="1"/>
              <a:t>spesialisasi</a:t>
            </a:r>
            <a:r>
              <a:rPr lang="en-US" sz="2600" b="1" dirty="0"/>
              <a:t> &amp; </a:t>
            </a:r>
            <a:r>
              <a:rPr lang="en-US" sz="2600" b="1" dirty="0" err="1"/>
              <a:t>standarisasi</a:t>
            </a:r>
            <a:r>
              <a:rPr lang="en-US" sz="2600" b="1" dirty="0"/>
              <a:t>; </a:t>
            </a:r>
            <a:r>
              <a:rPr lang="en-US" sz="2600" b="1" dirty="0" err="1"/>
              <a:t>manusia</a:t>
            </a:r>
            <a:r>
              <a:rPr lang="en-US" sz="2600" b="1" dirty="0"/>
              <a:t> </a:t>
            </a:r>
            <a:r>
              <a:rPr lang="en-US" sz="2600" b="1" dirty="0" err="1"/>
              <a:t>diperlakukan</a:t>
            </a:r>
            <a:r>
              <a:rPr lang="en-US" sz="2600" b="1" dirty="0"/>
              <a:t> </a:t>
            </a:r>
            <a:r>
              <a:rPr lang="en-US" sz="2600" b="1" dirty="0" err="1"/>
              <a:t>sama</a:t>
            </a:r>
            <a:r>
              <a:rPr lang="en-US" sz="2600" b="1" dirty="0"/>
              <a:t> </a:t>
            </a:r>
            <a:r>
              <a:rPr lang="en-US" sz="2600" b="1" dirty="0" err="1"/>
              <a:t>dengan</a:t>
            </a:r>
            <a:r>
              <a:rPr lang="en-US" sz="2600" b="1" dirty="0"/>
              <a:t> </a:t>
            </a:r>
            <a:r>
              <a:rPr lang="en-US" sz="2600" b="1" dirty="0" err="1"/>
              <a:t>mesin</a:t>
            </a:r>
            <a:r>
              <a:rPr lang="en-US" sz="2600" b="1" dirty="0"/>
              <a:t>.</a:t>
            </a:r>
          </a:p>
          <a:p>
            <a:pPr>
              <a:lnSpc>
                <a:spcPct val="0"/>
              </a:lnSpc>
              <a:spcBef>
                <a:spcPct val="0"/>
              </a:spcBef>
              <a:buFont typeface="Wingdings" pitchFamily="2" charset="2"/>
              <a:buNone/>
            </a:pPr>
            <a:endParaRPr lang="en-US" sz="2600" b="1" dirty="0"/>
          </a:p>
          <a:p>
            <a:pPr>
              <a:lnSpc>
                <a:spcPct val="80000"/>
              </a:lnSpc>
              <a:buFont typeface="Wingdings" pitchFamily="2" charset="2"/>
              <a:buNone/>
            </a:pPr>
            <a:r>
              <a:rPr lang="en-US" sz="2600" b="1" dirty="0"/>
              <a:t>	</a:t>
            </a:r>
            <a:r>
              <a:rPr lang="en-US" sz="2600" b="1" dirty="0" err="1"/>
              <a:t>Menimbulkan</a:t>
            </a:r>
            <a:r>
              <a:rPr lang="en-US" sz="2600" b="1" dirty="0"/>
              <a:t> </a:t>
            </a:r>
            <a:r>
              <a:rPr lang="en-US" sz="2600" b="1" dirty="0" err="1"/>
              <a:t>beberapa</a:t>
            </a:r>
            <a:r>
              <a:rPr lang="en-US" sz="2600" b="1" dirty="0"/>
              <a:t> </a:t>
            </a:r>
            <a:r>
              <a:rPr lang="en-US" sz="2600" b="1" dirty="0" err="1"/>
              <a:t>masalah</a:t>
            </a:r>
            <a:r>
              <a:rPr lang="en-US" sz="2600" b="1" dirty="0"/>
              <a:t> :</a:t>
            </a:r>
          </a:p>
          <a:p>
            <a:pPr>
              <a:lnSpc>
                <a:spcPct val="80000"/>
              </a:lnSpc>
              <a:buFont typeface="Wingdings" pitchFamily="2" charset="2"/>
              <a:buNone/>
            </a:pPr>
            <a:r>
              <a:rPr lang="en-US" sz="2600" b="1" dirty="0"/>
              <a:t>	-	</a:t>
            </a:r>
            <a:r>
              <a:rPr lang="en-US" sz="2600" b="1" dirty="0" err="1"/>
              <a:t>pengangguran</a:t>
            </a:r>
            <a:r>
              <a:rPr lang="en-US" sz="2600" b="1" dirty="0"/>
              <a:t> </a:t>
            </a:r>
            <a:r>
              <a:rPr lang="en-US" sz="2600" b="1" dirty="0" err="1"/>
              <a:t>teknologis</a:t>
            </a:r>
            <a:endParaRPr lang="en-US" sz="2600" b="1" dirty="0"/>
          </a:p>
          <a:p>
            <a:pPr>
              <a:lnSpc>
                <a:spcPct val="80000"/>
              </a:lnSpc>
              <a:buFont typeface="Wingdings" pitchFamily="2" charset="2"/>
              <a:buNone/>
            </a:pPr>
            <a:r>
              <a:rPr lang="en-US" sz="2600" b="1" dirty="0"/>
              <a:t>	-	</a:t>
            </a:r>
            <a:r>
              <a:rPr lang="en-US" sz="2600" b="1" dirty="0" err="1"/>
              <a:t>keamanan</a:t>
            </a:r>
            <a:r>
              <a:rPr lang="en-US" sz="2600" b="1" dirty="0"/>
              <a:t> (</a:t>
            </a:r>
            <a:r>
              <a:rPr lang="en-US" sz="2600" b="1" dirty="0" err="1"/>
              <a:t>ekonomis</a:t>
            </a:r>
            <a:r>
              <a:rPr lang="en-US" sz="2600" b="1" dirty="0"/>
              <a:t>) </a:t>
            </a:r>
            <a:r>
              <a:rPr lang="en-US" sz="2600" b="1" dirty="0" err="1"/>
              <a:t>dlm</a:t>
            </a:r>
            <a:r>
              <a:rPr lang="en-US" sz="2600" b="1" dirty="0"/>
              <a:t> </a:t>
            </a:r>
            <a:r>
              <a:rPr lang="en-US" sz="2600" b="1" dirty="0" err="1"/>
              <a:t>bekerja</a:t>
            </a:r>
            <a:r>
              <a:rPr lang="en-US" sz="2600" b="1" dirty="0"/>
              <a:t>; 	</a:t>
            </a:r>
            <a:r>
              <a:rPr lang="en-US" sz="2600" b="1" dirty="0" err="1"/>
              <a:t>takut</a:t>
            </a:r>
            <a:r>
              <a:rPr lang="en-US" sz="2600" b="1" dirty="0"/>
              <a:t> </a:t>
            </a:r>
            <a:r>
              <a:rPr lang="en-US" sz="2600" b="1" dirty="0" err="1"/>
              <a:t>di</a:t>
            </a:r>
            <a:r>
              <a:rPr lang="en-US" sz="2600" b="1" dirty="0"/>
              <a:t> PHK</a:t>
            </a:r>
          </a:p>
          <a:p>
            <a:pPr>
              <a:lnSpc>
                <a:spcPct val="80000"/>
              </a:lnSpc>
              <a:buFont typeface="Wingdings" pitchFamily="2" charset="2"/>
              <a:buNone/>
            </a:pPr>
            <a:r>
              <a:rPr lang="en-US" sz="2600" b="1" dirty="0"/>
              <a:t>	-	</a:t>
            </a:r>
            <a:r>
              <a:rPr lang="en-US" sz="2600" b="1" dirty="0" err="1"/>
              <a:t>pengaruh</a:t>
            </a:r>
            <a:r>
              <a:rPr lang="en-US" sz="2600" b="1" dirty="0"/>
              <a:t> </a:t>
            </a:r>
            <a:r>
              <a:rPr lang="en-US" sz="2600" b="1" dirty="0" err="1"/>
              <a:t>serikat</a:t>
            </a:r>
            <a:r>
              <a:rPr lang="en-US" sz="2600" b="1" dirty="0"/>
              <a:t> </a:t>
            </a:r>
            <a:r>
              <a:rPr lang="en-US" sz="2600" b="1" dirty="0" err="1"/>
              <a:t>buruh</a:t>
            </a:r>
            <a:endParaRPr lang="en-US" sz="2600" b="1" dirty="0"/>
          </a:p>
          <a:p>
            <a:pPr>
              <a:lnSpc>
                <a:spcPct val="80000"/>
              </a:lnSpc>
              <a:buFont typeface="Wingdings" pitchFamily="2" charset="2"/>
              <a:buNone/>
            </a:pPr>
            <a:r>
              <a:rPr lang="en-US" sz="2600" b="1" dirty="0"/>
              <a:t>	-	</a:t>
            </a:r>
            <a:r>
              <a:rPr lang="en-US" sz="2600" b="1" dirty="0" err="1"/>
              <a:t>minimnya</a:t>
            </a:r>
            <a:r>
              <a:rPr lang="en-US" sz="2600" b="1" dirty="0"/>
              <a:t> skill </a:t>
            </a:r>
            <a:r>
              <a:rPr lang="en-US" sz="2600" b="1" dirty="0" err="1"/>
              <a:t>karyawan</a:t>
            </a:r>
            <a:r>
              <a:rPr lang="en-US" sz="2600" b="1" dirty="0"/>
              <a:t>; kadang2 	</a:t>
            </a:r>
            <a:r>
              <a:rPr lang="en-US" sz="2600" b="1" dirty="0" err="1"/>
              <a:t>menyebabkan</a:t>
            </a:r>
            <a:r>
              <a:rPr lang="en-US" sz="2600" b="1" dirty="0"/>
              <a:t> </a:t>
            </a:r>
            <a:r>
              <a:rPr lang="en-US" sz="2600" b="1" dirty="0" err="1"/>
              <a:t>rendahnya</a:t>
            </a:r>
            <a:r>
              <a:rPr lang="en-US" sz="2600" b="1" dirty="0"/>
              <a:t> </a:t>
            </a:r>
            <a:r>
              <a:rPr lang="en-US" sz="2600" b="1" dirty="0" err="1"/>
              <a:t>kebanggaan</a:t>
            </a:r>
            <a:r>
              <a:rPr lang="en-US" sz="2600" b="1" dirty="0"/>
              <a:t> 	</a:t>
            </a:r>
            <a:r>
              <a:rPr lang="en-US" sz="2600" b="1" dirty="0" err="1"/>
              <a:t>dalam</a:t>
            </a:r>
            <a:r>
              <a:rPr lang="en-US" sz="2600" b="1" dirty="0"/>
              <a:t> </a:t>
            </a:r>
            <a:r>
              <a:rPr lang="en-US" sz="2600" b="1" dirty="0" err="1"/>
              <a:t>bekerja</a:t>
            </a:r>
            <a:r>
              <a:rPr lang="en-US" sz="2600" b="1" dirty="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8DAD7761-5057-4AF3-AFF7-85764357E26E}" type="slidenum">
              <a:rPr lang="en-US"/>
              <a:pPr/>
              <a:t>26</a:t>
            </a:fld>
            <a:endParaRPr lang="en-US"/>
          </a:p>
        </p:txBody>
      </p:sp>
      <p:sp>
        <p:nvSpPr>
          <p:cNvPr id="22531" name="Rectangle 3"/>
          <p:cNvSpPr>
            <a:spLocks noGrp="1" noChangeArrowheads="1"/>
          </p:cNvSpPr>
          <p:nvPr>
            <p:ph type="body" idx="1"/>
          </p:nvPr>
        </p:nvSpPr>
        <p:spPr/>
        <p:txBody>
          <a:bodyPr/>
          <a:lstStyle/>
          <a:p>
            <a:r>
              <a:rPr lang="en-US" sz="2800" b="1">
                <a:solidFill>
                  <a:schemeClr val="bg2"/>
                </a:solidFill>
              </a:rPr>
              <a:t>Pendekatan Paternalis</a:t>
            </a:r>
          </a:p>
          <a:p>
            <a:pPr>
              <a:buClrTx/>
              <a:buFontTx/>
              <a:buNone/>
            </a:pPr>
            <a:r>
              <a:rPr lang="en-US" sz="2800" b="1">
                <a:solidFill>
                  <a:schemeClr val="bg2"/>
                </a:solidFill>
              </a:rPr>
              <a:t>	</a:t>
            </a:r>
            <a:r>
              <a:rPr lang="en-US" sz="2800" b="1">
                <a:effectLst/>
              </a:rPr>
              <a:t>Manajer bertindak sebagai bapak bagi karyawan; bawahan diperlakukan dengan baik dan diberi fasilitas.</a:t>
            </a:r>
          </a:p>
          <a:p>
            <a:pPr>
              <a:buClrTx/>
              <a:buFontTx/>
              <a:buNone/>
            </a:pPr>
            <a:endParaRPr lang="en-US" sz="2800" b="1">
              <a:effectLst/>
            </a:endParaRPr>
          </a:p>
          <a:p>
            <a:pPr>
              <a:buClrTx/>
              <a:buFontTx/>
              <a:buNone/>
            </a:pPr>
            <a:r>
              <a:rPr lang="en-US" sz="2800" b="1">
                <a:effectLst/>
              </a:rPr>
              <a:t>	Menimbulkan persoalan : karyawan menjadi manja, malas, dan produktivitas kerja menurun (laba perusahaan menurun)</a:t>
            </a:r>
            <a:endParaRPr lang="en-US" sz="2800" b="1"/>
          </a:p>
          <a:p>
            <a:endParaRPr lang="id-ID" sz="2800" b="1">
              <a:solidFill>
                <a:schemeClr val="bg2"/>
              </a:solidFill>
            </a:endParaRPr>
          </a:p>
        </p:txBody>
      </p:sp>
      <p:sp>
        <p:nvSpPr>
          <p:cNvPr id="22532" name="Rectangle 4"/>
          <p:cNvSpPr>
            <a:spLocks noGrp="1" noChangeArrowheads="1"/>
          </p:cNvSpPr>
          <p:nvPr>
            <p:ph type="title"/>
          </p:nvPr>
        </p:nvSpPr>
        <p:spPr>
          <a:xfrm>
            <a:off x="179388" y="476250"/>
            <a:ext cx="8507412" cy="792163"/>
          </a:xfrm>
          <a:noFill/>
          <a:ln/>
        </p:spPr>
        <p:txBody>
          <a:bodyPr/>
          <a:lstStyle/>
          <a:p>
            <a:r>
              <a:rPr lang="en-US" sz="4000" b="1"/>
              <a:t>METODA PENDEKATAN MSDM</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8391144F-A965-4285-A60A-1D5DC81FD04E}" type="slidenum">
              <a:rPr lang="en-US"/>
              <a:pPr/>
              <a:t>27</a:t>
            </a:fld>
            <a:endParaRPr lang="en-US"/>
          </a:p>
        </p:txBody>
      </p:sp>
      <p:sp>
        <p:nvSpPr>
          <p:cNvPr id="26627" name="Rectangle 3"/>
          <p:cNvSpPr>
            <a:spLocks noGrp="1" noChangeArrowheads="1"/>
          </p:cNvSpPr>
          <p:nvPr>
            <p:ph type="body" idx="1"/>
          </p:nvPr>
        </p:nvSpPr>
        <p:spPr>
          <a:xfrm>
            <a:off x="457200" y="1600200"/>
            <a:ext cx="8229600" cy="3989388"/>
          </a:xfrm>
        </p:spPr>
        <p:txBody>
          <a:bodyPr/>
          <a:lstStyle/>
          <a:p>
            <a:pPr>
              <a:buClr>
                <a:schemeClr val="tx1"/>
              </a:buClr>
            </a:pPr>
            <a:r>
              <a:rPr lang="en-US" b="1">
                <a:solidFill>
                  <a:schemeClr val="bg2"/>
                </a:solidFill>
              </a:rPr>
              <a:t>Pendekatan Sumber Daya Manusia</a:t>
            </a:r>
          </a:p>
          <a:p>
            <a:pPr>
              <a:buClr>
                <a:schemeClr val="tx1"/>
              </a:buClr>
              <a:buFont typeface="Wingdings" pitchFamily="2" charset="2"/>
              <a:buNone/>
            </a:pPr>
            <a:r>
              <a:rPr lang="en-US" b="1"/>
              <a:t>	Karyawan dianggap sebagai manusia yang memiliki martabat &amp; kepentingan hidup yang harus diperhatikan agar hidup layak dan sejahtera.</a:t>
            </a:r>
            <a:endParaRPr lang="id-ID" b="1"/>
          </a:p>
        </p:txBody>
      </p:sp>
      <p:sp>
        <p:nvSpPr>
          <p:cNvPr id="26628" name="Rectangle 4"/>
          <p:cNvSpPr>
            <a:spLocks noGrp="1" noChangeArrowheads="1"/>
          </p:cNvSpPr>
          <p:nvPr>
            <p:ph type="title"/>
          </p:nvPr>
        </p:nvSpPr>
        <p:spPr>
          <a:xfrm>
            <a:off x="457200" y="447675"/>
            <a:ext cx="8229600" cy="677863"/>
          </a:xfrm>
          <a:noFill/>
          <a:ln/>
        </p:spPr>
        <p:txBody>
          <a:bodyPr/>
          <a:lstStyle/>
          <a:p>
            <a:r>
              <a:rPr lang="en-US" sz="4000" b="1"/>
              <a:t>METODA PENDEKATAN MSDM</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5192D584-653B-48BF-B0D5-C363763E7B88}" type="slidenum">
              <a:rPr lang="en-US"/>
              <a:pPr/>
              <a:t>28</a:t>
            </a:fld>
            <a:endParaRPr lang="en-US"/>
          </a:p>
        </p:txBody>
      </p:sp>
      <p:sp>
        <p:nvSpPr>
          <p:cNvPr id="23555" name="Rectangle 3"/>
          <p:cNvSpPr>
            <a:spLocks noGrp="1" noChangeArrowheads="1"/>
          </p:cNvSpPr>
          <p:nvPr>
            <p:ph type="body" idx="1"/>
          </p:nvPr>
        </p:nvSpPr>
        <p:spPr>
          <a:xfrm>
            <a:off x="250825" y="1196975"/>
            <a:ext cx="8686800" cy="4924425"/>
          </a:xfrm>
        </p:spPr>
        <p:txBody>
          <a:bodyPr/>
          <a:lstStyle/>
          <a:p>
            <a:pPr>
              <a:lnSpc>
                <a:spcPct val="80000"/>
              </a:lnSpc>
            </a:pPr>
            <a:r>
              <a:rPr lang="en-US" sz="2800" b="1">
                <a:solidFill>
                  <a:schemeClr val="bg2"/>
                </a:solidFill>
              </a:rPr>
              <a:t>Pendekatan Manajerial</a:t>
            </a:r>
          </a:p>
          <a:p>
            <a:pPr>
              <a:lnSpc>
                <a:spcPct val="80000"/>
              </a:lnSpc>
              <a:buFont typeface="Wingdings" pitchFamily="2" charset="2"/>
              <a:buNone/>
            </a:pPr>
            <a:r>
              <a:rPr lang="en-US" sz="2800" b="1"/>
              <a:t>	Organisasi sangat tergantung pada manajer.</a:t>
            </a:r>
          </a:p>
          <a:p>
            <a:pPr>
              <a:lnSpc>
                <a:spcPct val="80000"/>
              </a:lnSpc>
              <a:buFont typeface="Wingdings" pitchFamily="2" charset="2"/>
              <a:buNone/>
            </a:pPr>
            <a:r>
              <a:rPr lang="en-US" sz="2800" b="1"/>
              <a:t>	Kehidupan kerja dan prestasi karyawan sangat tergantung pd atasan langsung.</a:t>
            </a:r>
          </a:p>
          <a:p>
            <a:pPr>
              <a:lnSpc>
                <a:spcPct val="80000"/>
              </a:lnSpc>
              <a:buClr>
                <a:schemeClr val="tx1"/>
              </a:buClr>
            </a:pPr>
            <a:r>
              <a:rPr lang="en-US" sz="2800" b="1">
                <a:solidFill>
                  <a:schemeClr val="bg2"/>
                </a:solidFill>
              </a:rPr>
              <a:t>Pendekatan Sistem Sosial</a:t>
            </a:r>
          </a:p>
          <a:p>
            <a:pPr>
              <a:lnSpc>
                <a:spcPct val="80000"/>
              </a:lnSpc>
              <a:buClr>
                <a:schemeClr val="tx1"/>
              </a:buClr>
              <a:buFont typeface="Wingdings" pitchFamily="2" charset="2"/>
              <a:buNone/>
            </a:pPr>
            <a:r>
              <a:rPr lang="en-US" sz="2800" b="1"/>
              <a:t>	Organisasi berhasil bila ada sistem sosial yg terintegrasi &amp; terjalin harmonis (sistem internal &amp; eksternal)</a:t>
            </a:r>
          </a:p>
          <a:p>
            <a:pPr>
              <a:lnSpc>
                <a:spcPct val="80000"/>
              </a:lnSpc>
              <a:buClr>
                <a:schemeClr val="tx1"/>
              </a:buClr>
              <a:buFont typeface="Wingdings" pitchFamily="2" charset="2"/>
              <a:buNone/>
            </a:pPr>
            <a:r>
              <a:rPr lang="en-US" sz="2800" b="1"/>
              <a:t>	Sistem internal : karyawan dan atasan</a:t>
            </a:r>
          </a:p>
          <a:p>
            <a:pPr>
              <a:lnSpc>
                <a:spcPct val="80000"/>
              </a:lnSpc>
              <a:buClr>
                <a:schemeClr val="tx1"/>
              </a:buClr>
              <a:buFont typeface="Wingdings" pitchFamily="2" charset="2"/>
              <a:buNone/>
            </a:pPr>
            <a:r>
              <a:rPr lang="en-US" sz="2800" b="1"/>
              <a:t>	Sistem eksternal : serikat buruh, pemerintah, masyarakat</a:t>
            </a:r>
          </a:p>
        </p:txBody>
      </p:sp>
      <p:sp>
        <p:nvSpPr>
          <p:cNvPr id="23556" name="Rectangle 4"/>
          <p:cNvSpPr>
            <a:spLocks noGrp="1" noChangeArrowheads="1"/>
          </p:cNvSpPr>
          <p:nvPr>
            <p:ph type="title"/>
          </p:nvPr>
        </p:nvSpPr>
        <p:spPr>
          <a:xfrm>
            <a:off x="457200" y="158750"/>
            <a:ext cx="8229600" cy="749300"/>
          </a:xfrm>
          <a:noFill/>
          <a:ln/>
        </p:spPr>
        <p:txBody>
          <a:bodyPr/>
          <a:lstStyle/>
          <a:p>
            <a:r>
              <a:rPr lang="en-US" sz="4000" b="1"/>
              <a:t>METODA PENDEKATAN MSDM</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E559B5B2-711E-4A71-96AE-636198C556A8}" type="slidenum">
              <a:rPr lang="en-US"/>
              <a:pPr/>
              <a:t>29</a:t>
            </a:fld>
            <a:endParaRPr lang="en-US"/>
          </a:p>
        </p:txBody>
      </p:sp>
      <p:sp>
        <p:nvSpPr>
          <p:cNvPr id="24579" name="Rectangle 3"/>
          <p:cNvSpPr>
            <a:spLocks noGrp="1" noChangeArrowheads="1"/>
          </p:cNvSpPr>
          <p:nvPr>
            <p:ph type="body" idx="1"/>
          </p:nvPr>
        </p:nvSpPr>
        <p:spPr>
          <a:xfrm>
            <a:off x="457200" y="1268413"/>
            <a:ext cx="8229600" cy="4573587"/>
          </a:xfrm>
        </p:spPr>
        <p:txBody>
          <a:bodyPr/>
          <a:lstStyle/>
          <a:p>
            <a:pPr>
              <a:buClr>
                <a:schemeClr val="tx1"/>
              </a:buClr>
            </a:pPr>
            <a:r>
              <a:rPr lang="en-US" b="1">
                <a:solidFill>
                  <a:schemeClr val="bg2"/>
                </a:solidFill>
              </a:rPr>
              <a:t>Pendekatan Proaktif</a:t>
            </a:r>
          </a:p>
          <a:p>
            <a:pPr>
              <a:buClr>
                <a:schemeClr val="tx1"/>
              </a:buClr>
              <a:buFont typeface="Wingdings" pitchFamily="2" charset="2"/>
              <a:buNone/>
            </a:pPr>
            <a:r>
              <a:rPr lang="en-US" b="1"/>
              <a:t>	Manajemen SDM dapat meningkatkan kontribusinya kepada karyawan, manajer, dan organisasi, melalui antisipasinya terhadap masalah2 yang akan timbul. Bila tidak masalah akan lebih sulit dipecahkan.</a:t>
            </a:r>
          </a:p>
          <a:p>
            <a:endParaRPr lang="id-ID" sz="2800"/>
          </a:p>
        </p:txBody>
      </p:sp>
      <p:sp>
        <p:nvSpPr>
          <p:cNvPr id="24580" name="Rectangle 4"/>
          <p:cNvSpPr>
            <a:spLocks noGrp="1" noChangeArrowheads="1"/>
          </p:cNvSpPr>
          <p:nvPr>
            <p:ph type="title"/>
          </p:nvPr>
        </p:nvSpPr>
        <p:spPr>
          <a:xfrm>
            <a:off x="457200" y="158750"/>
            <a:ext cx="8229600" cy="822325"/>
          </a:xfrm>
          <a:noFill/>
          <a:ln/>
        </p:spPr>
        <p:txBody>
          <a:bodyPr/>
          <a:lstStyle/>
          <a:p>
            <a:r>
              <a:rPr lang="en-US" sz="4000" b="1"/>
              <a:t>METODA PENDEKATAN MSDM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chemeClr val="bg2">
                    <a:lumMod val="75000"/>
                  </a:schemeClr>
                </a:solidFill>
              </a:rPr>
              <a:t>SASARAN BELAJAR</a:t>
            </a:r>
            <a:endParaRPr lang="id-ID" dirty="0">
              <a:solidFill>
                <a:schemeClr val="bg2">
                  <a:lumMod val="75000"/>
                </a:schemeClr>
              </a:solidFill>
            </a:endParaRPr>
          </a:p>
        </p:txBody>
      </p:sp>
      <p:sp>
        <p:nvSpPr>
          <p:cNvPr id="3" name="Content Placeholder 2"/>
          <p:cNvSpPr>
            <a:spLocks noGrp="1"/>
          </p:cNvSpPr>
          <p:nvPr>
            <p:ph idx="1"/>
          </p:nvPr>
        </p:nvSpPr>
        <p:spPr/>
        <p:txBody>
          <a:bodyPr/>
          <a:lstStyle/>
          <a:p>
            <a:pPr>
              <a:defRPr/>
            </a:pPr>
            <a:r>
              <a:rPr lang="id-ID" sz="2000" dirty="0" smtClean="0"/>
              <a:t>Memahami , consep,  MSDM</a:t>
            </a:r>
          </a:p>
          <a:p>
            <a:pPr>
              <a:defRPr/>
            </a:pPr>
            <a:r>
              <a:rPr lang="id-ID" sz="2000" dirty="0" smtClean="0"/>
              <a:t>Memahami fungsi-fungsi MSDM</a:t>
            </a:r>
          </a:p>
          <a:p>
            <a:pPr>
              <a:defRPr/>
            </a:pPr>
            <a:r>
              <a:rPr lang="id-ID" sz="2000" dirty="0" smtClean="0"/>
              <a:t>Memahami alasan mengapa MSDM perlu dipelajari dan dipahami oleh semua manejer</a:t>
            </a:r>
          </a:p>
          <a:p>
            <a:pPr>
              <a:defRPr/>
            </a:pPr>
            <a:r>
              <a:rPr lang="id-ID" sz="2000" dirty="0" smtClean="0"/>
              <a:t>Memahami </a:t>
            </a:r>
            <a:r>
              <a:rPr lang="en-US" sz="2000" dirty="0" err="1" smtClean="0"/>
              <a:t>perbedaan</a:t>
            </a:r>
            <a:r>
              <a:rPr lang="en-US" sz="2000" dirty="0" smtClean="0"/>
              <a:t> </a:t>
            </a:r>
            <a:r>
              <a:rPr lang="en-US" sz="2000" dirty="0" err="1" smtClean="0"/>
              <a:t>dan</a:t>
            </a:r>
            <a:r>
              <a:rPr lang="en-US" sz="2000" dirty="0" smtClean="0"/>
              <a:t> </a:t>
            </a:r>
            <a:r>
              <a:rPr lang="en-US" sz="2000" dirty="0" err="1" smtClean="0"/>
              <a:t>persamaan</a:t>
            </a:r>
            <a:r>
              <a:rPr lang="id-ID" sz="2000" dirty="0" smtClean="0"/>
              <a:t> MSDM</a:t>
            </a:r>
            <a:r>
              <a:rPr lang="en-US" sz="2000" dirty="0" smtClean="0"/>
              <a:t> </a:t>
            </a:r>
            <a:r>
              <a:rPr lang="en-US" sz="2000" dirty="0" err="1" smtClean="0"/>
              <a:t>dengan</a:t>
            </a:r>
            <a:r>
              <a:rPr lang="en-US" sz="2000" dirty="0" smtClean="0"/>
              <a:t> M. PERSONALIA</a:t>
            </a:r>
            <a:endParaRPr lang="id-ID"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manajemen sumber daya manusia</a:t>
            </a:r>
          </a:p>
        </p:txBody>
      </p:sp>
      <p:sp>
        <p:nvSpPr>
          <p:cNvPr id="6" name="Footer Placeholder 4"/>
          <p:cNvSpPr>
            <a:spLocks noGrp="1"/>
          </p:cNvSpPr>
          <p:nvPr>
            <p:ph type="ftr" sz="quarter" idx="11"/>
          </p:nvPr>
        </p:nvSpPr>
        <p:spPr/>
        <p:txBody>
          <a:bodyPr/>
          <a:lstStyle/>
          <a:p>
            <a:r>
              <a:rPr lang="id-ID" dirty="0" smtClean="0"/>
              <a:t>Nurhamzah S.E</a:t>
            </a:r>
            <a:endParaRPr lang="en-US" dirty="0"/>
          </a:p>
        </p:txBody>
      </p:sp>
      <p:sp>
        <p:nvSpPr>
          <p:cNvPr id="7" name="Slide Number Placeholder 5"/>
          <p:cNvSpPr>
            <a:spLocks noGrp="1"/>
          </p:cNvSpPr>
          <p:nvPr>
            <p:ph type="sldNum" sz="quarter" idx="12"/>
          </p:nvPr>
        </p:nvSpPr>
        <p:spPr/>
        <p:txBody>
          <a:bodyPr/>
          <a:lstStyle/>
          <a:p>
            <a:fld id="{19A3FA99-C6B0-434C-A04A-B5641E58B966}" type="slidenum">
              <a:rPr lang="en-US"/>
              <a:pPr/>
              <a:t>30</a:t>
            </a:fld>
            <a:endParaRPr lang="en-US"/>
          </a:p>
        </p:txBody>
      </p:sp>
      <p:sp>
        <p:nvSpPr>
          <p:cNvPr id="21506" name="Rectangle 2"/>
          <p:cNvSpPr>
            <a:spLocks noGrp="1" noChangeArrowheads="1"/>
          </p:cNvSpPr>
          <p:nvPr>
            <p:ph type="title"/>
          </p:nvPr>
        </p:nvSpPr>
        <p:spPr>
          <a:xfrm>
            <a:off x="457200" y="158750"/>
            <a:ext cx="8229600" cy="908050"/>
          </a:xfrm>
        </p:spPr>
        <p:txBody>
          <a:bodyPr/>
          <a:lstStyle/>
          <a:p>
            <a:r>
              <a:rPr lang="en-US" sz="4800" b="1"/>
              <a:t>FUNGSI MSDM</a:t>
            </a:r>
          </a:p>
        </p:txBody>
      </p:sp>
      <p:sp>
        <p:nvSpPr>
          <p:cNvPr id="21507" name="Rectangle 3"/>
          <p:cNvSpPr>
            <a:spLocks noGrp="1" noChangeArrowheads="1"/>
          </p:cNvSpPr>
          <p:nvPr>
            <p:ph type="body" idx="1"/>
          </p:nvPr>
        </p:nvSpPr>
        <p:spPr>
          <a:xfrm>
            <a:off x="973138" y="2565400"/>
            <a:ext cx="5788025" cy="2794000"/>
          </a:xfrm>
        </p:spPr>
        <p:txBody>
          <a:bodyPr/>
          <a:lstStyle/>
          <a:p>
            <a:r>
              <a:rPr lang="en-US"/>
              <a:t>Perencanaan</a:t>
            </a:r>
          </a:p>
          <a:p>
            <a:r>
              <a:rPr lang="en-US"/>
              <a:t>Pengorganisasian</a:t>
            </a:r>
          </a:p>
          <a:p>
            <a:r>
              <a:rPr lang="en-US"/>
              <a:t>Pengarahan</a:t>
            </a:r>
          </a:p>
          <a:p>
            <a:r>
              <a:rPr lang="en-US"/>
              <a:t>Pengendalian</a:t>
            </a:r>
          </a:p>
          <a:p>
            <a:endParaRPr lang="en-US"/>
          </a:p>
        </p:txBody>
      </p:sp>
      <p:sp>
        <p:nvSpPr>
          <p:cNvPr id="21508" name="Rectangle 4"/>
          <p:cNvSpPr>
            <a:spLocks noChangeArrowheads="1"/>
          </p:cNvSpPr>
          <p:nvPr/>
        </p:nvSpPr>
        <p:spPr bwMode="auto">
          <a:xfrm>
            <a:off x="828675" y="1628775"/>
            <a:ext cx="7199313" cy="701675"/>
          </a:xfrm>
          <a:prstGeom prst="rect">
            <a:avLst/>
          </a:prstGeom>
          <a:noFill/>
          <a:ln w="9525">
            <a:noFill/>
            <a:miter lim="800000"/>
            <a:headEnd/>
            <a:tailEnd/>
          </a:ln>
          <a:effectLst/>
        </p:spPr>
        <p:txBody>
          <a:bodyPr>
            <a:spAutoFit/>
          </a:bodyPr>
          <a:lstStyle/>
          <a:p>
            <a:r>
              <a:rPr lang="en-US" sz="4000" b="1">
                <a:solidFill>
                  <a:schemeClr val="bg2"/>
                </a:solidFill>
                <a:effectLst>
                  <a:outerShdw blurRad="38100" dist="38100" dir="2700000" algn="tl">
                    <a:srgbClr val="000000"/>
                  </a:outerShdw>
                </a:effectLst>
              </a:rPr>
              <a:t>Fungsi Manajerial</a:t>
            </a:r>
            <a:endParaRPr lang="id-ID" sz="4000" b="1">
              <a:solidFill>
                <a:schemeClr val="bg2"/>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manajemen sumber daya manusia</a:t>
            </a:r>
          </a:p>
        </p:txBody>
      </p:sp>
      <p:sp>
        <p:nvSpPr>
          <p:cNvPr id="6" name="Footer Placeholder 4"/>
          <p:cNvSpPr>
            <a:spLocks noGrp="1"/>
          </p:cNvSpPr>
          <p:nvPr>
            <p:ph type="ftr" sz="quarter" idx="11"/>
          </p:nvPr>
        </p:nvSpPr>
        <p:spPr/>
        <p:txBody>
          <a:bodyPr/>
          <a:lstStyle/>
          <a:p>
            <a:r>
              <a:rPr lang="id-ID" dirty="0" smtClean="0"/>
              <a:t>Nurhamzah S.E</a:t>
            </a:r>
            <a:endParaRPr lang="en-US" dirty="0"/>
          </a:p>
        </p:txBody>
      </p:sp>
      <p:sp>
        <p:nvSpPr>
          <p:cNvPr id="7" name="Slide Number Placeholder 5"/>
          <p:cNvSpPr>
            <a:spLocks noGrp="1"/>
          </p:cNvSpPr>
          <p:nvPr>
            <p:ph type="sldNum" sz="quarter" idx="12"/>
          </p:nvPr>
        </p:nvSpPr>
        <p:spPr/>
        <p:txBody>
          <a:bodyPr/>
          <a:lstStyle/>
          <a:p>
            <a:fld id="{369E532B-9961-43B4-A893-1E3540CF61E3}" type="slidenum">
              <a:rPr lang="en-US"/>
              <a:pPr/>
              <a:t>31</a:t>
            </a:fld>
            <a:endParaRPr lang="en-US"/>
          </a:p>
        </p:txBody>
      </p:sp>
      <p:sp>
        <p:nvSpPr>
          <p:cNvPr id="27651" name="Rectangle 3"/>
          <p:cNvSpPr>
            <a:spLocks noGrp="1" noChangeArrowheads="1"/>
          </p:cNvSpPr>
          <p:nvPr>
            <p:ph type="body" idx="1"/>
          </p:nvPr>
        </p:nvSpPr>
        <p:spPr>
          <a:xfrm>
            <a:off x="457200" y="1960563"/>
            <a:ext cx="8229600" cy="4205287"/>
          </a:xfrm>
        </p:spPr>
        <p:txBody>
          <a:bodyPr/>
          <a:lstStyle/>
          <a:p>
            <a:r>
              <a:rPr lang="en-US"/>
              <a:t>Pengadaan</a:t>
            </a:r>
          </a:p>
          <a:p>
            <a:r>
              <a:rPr lang="en-US"/>
              <a:t>Pengembangan</a:t>
            </a:r>
          </a:p>
          <a:p>
            <a:r>
              <a:rPr lang="en-US"/>
              <a:t>Kompensasi</a:t>
            </a:r>
          </a:p>
          <a:p>
            <a:r>
              <a:rPr lang="en-US"/>
              <a:t>Pengintegrasian</a:t>
            </a:r>
          </a:p>
          <a:p>
            <a:r>
              <a:rPr lang="en-US"/>
              <a:t>Pemeliharaan</a:t>
            </a:r>
          </a:p>
          <a:p>
            <a:r>
              <a:rPr lang="en-US"/>
              <a:t>Kedisiplinan</a:t>
            </a:r>
          </a:p>
          <a:p>
            <a:r>
              <a:rPr lang="en-US"/>
              <a:t>Pemberhentian/PHK</a:t>
            </a:r>
            <a:endParaRPr lang="id-ID"/>
          </a:p>
        </p:txBody>
      </p:sp>
      <p:sp>
        <p:nvSpPr>
          <p:cNvPr id="27652" name="Rectangle 4"/>
          <p:cNvSpPr>
            <a:spLocks noGrp="1" noChangeArrowheads="1"/>
          </p:cNvSpPr>
          <p:nvPr>
            <p:ph type="title"/>
          </p:nvPr>
        </p:nvSpPr>
        <p:spPr>
          <a:xfrm>
            <a:off x="323850" y="333375"/>
            <a:ext cx="8229600" cy="647700"/>
          </a:xfrm>
          <a:noFill/>
          <a:ln/>
        </p:spPr>
        <p:txBody>
          <a:bodyPr/>
          <a:lstStyle/>
          <a:p>
            <a:r>
              <a:rPr lang="en-US" sz="4000" b="1"/>
              <a:t>FUNGSI </a:t>
            </a:r>
            <a:r>
              <a:rPr lang="en-US" sz="4800" b="1"/>
              <a:t>MSDM</a:t>
            </a:r>
          </a:p>
        </p:txBody>
      </p:sp>
      <p:sp>
        <p:nvSpPr>
          <p:cNvPr id="27653" name="Rectangle 5"/>
          <p:cNvSpPr>
            <a:spLocks noChangeArrowheads="1"/>
          </p:cNvSpPr>
          <p:nvPr/>
        </p:nvSpPr>
        <p:spPr bwMode="auto">
          <a:xfrm>
            <a:off x="179388" y="1125538"/>
            <a:ext cx="8424862" cy="701675"/>
          </a:xfrm>
          <a:prstGeom prst="rect">
            <a:avLst/>
          </a:prstGeom>
          <a:noFill/>
          <a:ln w="9525">
            <a:noFill/>
            <a:miter lim="800000"/>
            <a:headEnd/>
            <a:tailEnd/>
          </a:ln>
          <a:effectLst/>
        </p:spPr>
        <p:txBody>
          <a:bodyPr>
            <a:spAutoFit/>
          </a:bodyPr>
          <a:lstStyle/>
          <a:p>
            <a:r>
              <a:rPr lang="en-US" sz="4000" b="1">
                <a:solidFill>
                  <a:schemeClr val="bg2"/>
                </a:solidFill>
                <a:effectLst>
                  <a:outerShdw blurRad="38100" dist="38100" dir="2700000" algn="tl">
                    <a:srgbClr val="000000"/>
                  </a:outerShdw>
                </a:effectLst>
              </a:rPr>
              <a:t>Fungsi Operasional</a:t>
            </a:r>
            <a:endParaRPr lang="id-ID" sz="4000" b="1">
              <a:solidFill>
                <a:schemeClr val="bg2"/>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F17768F-18D3-45D3-B5CE-5D37AE68A13F}" type="slidenum">
              <a:rPr lang="en-US"/>
              <a:pPr/>
              <a:t>32</a:t>
            </a:fld>
            <a:endParaRPr lang="en-US"/>
          </a:p>
        </p:txBody>
      </p:sp>
      <p:sp>
        <p:nvSpPr>
          <p:cNvPr id="45058" name="Rectangle 2"/>
          <p:cNvSpPr>
            <a:spLocks noGrp="1" noChangeArrowheads="1"/>
          </p:cNvSpPr>
          <p:nvPr>
            <p:ph type="title"/>
          </p:nvPr>
        </p:nvSpPr>
        <p:spPr/>
        <p:txBody>
          <a:bodyPr/>
          <a:lstStyle/>
          <a:p>
            <a:r>
              <a:rPr lang="en-US" sz="4000">
                <a:solidFill>
                  <a:srgbClr val="000099"/>
                </a:solidFill>
              </a:rPr>
              <a:t>Tantangan-tantangan MSDM</a:t>
            </a:r>
            <a:endParaRPr lang="en-GB" sz="4000">
              <a:solidFill>
                <a:srgbClr val="000099"/>
              </a:solidFill>
            </a:endParaRPr>
          </a:p>
        </p:txBody>
      </p:sp>
      <p:sp>
        <p:nvSpPr>
          <p:cNvPr id="45059" name="Rectangle 3"/>
          <p:cNvSpPr>
            <a:spLocks noGrp="1" noChangeArrowheads="1"/>
          </p:cNvSpPr>
          <p:nvPr>
            <p:ph type="body" idx="1"/>
          </p:nvPr>
        </p:nvSpPr>
        <p:spPr/>
        <p:txBody>
          <a:bodyPr/>
          <a:lstStyle/>
          <a:p>
            <a:pPr marL="552450" indent="-552450">
              <a:lnSpc>
                <a:spcPct val="90000"/>
              </a:lnSpc>
              <a:buFont typeface="Wingdings" pitchFamily="2" charset="2"/>
              <a:buNone/>
            </a:pPr>
            <a:r>
              <a:rPr lang="en-US" sz="2500">
                <a:latin typeface="Verdana" pitchFamily="34" charset="0"/>
              </a:rPr>
              <a:t>Tantangan-tantangan MSDM bersumber </a:t>
            </a:r>
          </a:p>
          <a:p>
            <a:pPr marL="552450" indent="-552450">
              <a:lnSpc>
                <a:spcPct val="90000"/>
              </a:lnSpc>
              <a:buFont typeface="Wingdings" pitchFamily="2" charset="2"/>
              <a:buNone/>
            </a:pPr>
            <a:r>
              <a:rPr lang="en-US" sz="2500">
                <a:latin typeface="Verdana" pitchFamily="34" charset="0"/>
              </a:rPr>
              <a:t>dari :</a:t>
            </a:r>
          </a:p>
          <a:p>
            <a:pPr marL="552450" indent="-552450">
              <a:lnSpc>
                <a:spcPct val="90000"/>
              </a:lnSpc>
              <a:buFont typeface="Wingdings" pitchFamily="2" charset="2"/>
              <a:buNone/>
            </a:pPr>
            <a:r>
              <a:rPr lang="en-US" sz="2500">
                <a:latin typeface="Verdana" pitchFamily="34" charset="0"/>
              </a:rPr>
              <a:t>1.	Tantangan eksternal.</a:t>
            </a:r>
          </a:p>
          <a:p>
            <a:pPr marL="552450" indent="-552450">
              <a:lnSpc>
                <a:spcPct val="90000"/>
              </a:lnSpc>
              <a:buFont typeface="Wingdings" pitchFamily="2" charset="2"/>
              <a:buNone/>
            </a:pPr>
            <a:r>
              <a:rPr lang="en-US" sz="2500">
                <a:latin typeface="Verdana" pitchFamily="34" charset="0"/>
              </a:rPr>
              <a:t>2.	Tantangan organisasional/internal.</a:t>
            </a:r>
          </a:p>
          <a:p>
            <a:pPr marL="552450" indent="-552450">
              <a:lnSpc>
                <a:spcPct val="90000"/>
              </a:lnSpc>
              <a:buFont typeface="Wingdings" pitchFamily="2" charset="2"/>
              <a:buNone/>
            </a:pPr>
            <a:r>
              <a:rPr lang="en-US" sz="2500">
                <a:latin typeface="Verdana" pitchFamily="34" charset="0"/>
              </a:rPr>
              <a:t>3.	Tantangan profesional.</a:t>
            </a:r>
          </a:p>
          <a:p>
            <a:pPr marL="552450" indent="-552450">
              <a:lnSpc>
                <a:spcPct val="90000"/>
              </a:lnSpc>
              <a:buFont typeface="Wingdings" pitchFamily="2" charset="2"/>
              <a:buNone/>
            </a:pPr>
            <a:r>
              <a:rPr lang="en-US" sz="2500">
                <a:latin typeface="Verdana" pitchFamily="34" charset="0"/>
              </a:rPr>
              <a:t>4.	Tantangan internasional.</a:t>
            </a:r>
          </a:p>
          <a:p>
            <a:pPr marL="552450" indent="-552450">
              <a:lnSpc>
                <a:spcPct val="90000"/>
              </a:lnSpc>
              <a:buFont typeface="Wingdings" pitchFamily="2" charset="2"/>
              <a:buNone/>
            </a:pPr>
            <a:r>
              <a:rPr lang="en-US" sz="2500">
                <a:latin typeface="Verdana" pitchFamily="34" charset="0"/>
              </a:rPr>
              <a:t>5.	Tantangan dan perubahan kebijakan kepegawaian.</a:t>
            </a:r>
          </a:p>
          <a:p>
            <a:pPr marL="552450" indent="-552450">
              <a:lnSpc>
                <a:spcPct val="90000"/>
              </a:lnSpc>
              <a:buFont typeface="Wingdings" pitchFamily="2" charset="2"/>
              <a:buNone/>
            </a:pPr>
            <a:r>
              <a:rPr lang="en-US" sz="2500">
                <a:latin typeface="Verdana" pitchFamily="34" charset="0"/>
              </a:rPr>
              <a:t>6.	Perubahan-perubahan cara kerja.</a:t>
            </a:r>
            <a:endParaRPr lang="en-GB" sz="2500">
              <a:latin typeface="Verdana"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D4F5AE4-63ED-421A-9B4C-ED9FCCC7BEF0}" type="slidenum">
              <a:rPr lang="en-US"/>
              <a:pPr/>
              <a:t>33</a:t>
            </a:fld>
            <a:endParaRPr lang="en-US"/>
          </a:p>
        </p:txBody>
      </p:sp>
      <p:sp>
        <p:nvSpPr>
          <p:cNvPr id="46082" name="Rectangle 2"/>
          <p:cNvSpPr>
            <a:spLocks noGrp="1" noChangeArrowheads="1"/>
          </p:cNvSpPr>
          <p:nvPr>
            <p:ph type="title"/>
          </p:nvPr>
        </p:nvSpPr>
        <p:spPr/>
        <p:txBody>
          <a:bodyPr/>
          <a:lstStyle/>
          <a:p>
            <a:r>
              <a:rPr lang="en-US" sz="4000">
                <a:solidFill>
                  <a:srgbClr val="000099"/>
                </a:solidFill>
              </a:rPr>
              <a:t>Tantangan</a:t>
            </a:r>
            <a:r>
              <a:rPr lang="en-US" sz="4000"/>
              <a:t> </a:t>
            </a:r>
            <a:r>
              <a:rPr lang="en-US" sz="4000">
                <a:solidFill>
                  <a:srgbClr val="000099"/>
                </a:solidFill>
              </a:rPr>
              <a:t>Eksternal</a:t>
            </a:r>
            <a:endParaRPr lang="en-GB" sz="4000">
              <a:solidFill>
                <a:srgbClr val="000099"/>
              </a:solidFill>
            </a:endParaRPr>
          </a:p>
        </p:txBody>
      </p:sp>
      <p:sp>
        <p:nvSpPr>
          <p:cNvPr id="46083" name="Rectangle 3"/>
          <p:cNvSpPr>
            <a:spLocks noGrp="1" noChangeArrowheads="1"/>
          </p:cNvSpPr>
          <p:nvPr>
            <p:ph type="body" idx="1"/>
          </p:nvPr>
        </p:nvSpPr>
        <p:spPr/>
        <p:txBody>
          <a:bodyPr/>
          <a:lstStyle/>
          <a:p>
            <a:pPr marL="552450" indent="-552450">
              <a:lnSpc>
                <a:spcPct val="80000"/>
              </a:lnSpc>
              <a:buFont typeface="Wingdings" pitchFamily="2" charset="2"/>
              <a:buNone/>
            </a:pPr>
            <a:r>
              <a:rPr lang="en-US" sz="2600">
                <a:latin typeface="Verdana" pitchFamily="34" charset="0"/>
              </a:rPr>
              <a:t>Tantangan eksternal adalah keseluruhan </a:t>
            </a:r>
          </a:p>
          <a:p>
            <a:pPr marL="552450" indent="-552450">
              <a:lnSpc>
                <a:spcPct val="80000"/>
              </a:lnSpc>
              <a:buFont typeface="Wingdings" pitchFamily="2" charset="2"/>
              <a:buNone/>
            </a:pPr>
            <a:r>
              <a:rPr lang="en-US" sz="2600">
                <a:latin typeface="Verdana" pitchFamily="34" charset="0"/>
              </a:rPr>
              <a:t>keadaan atau perubahan-perubahan </a:t>
            </a:r>
          </a:p>
          <a:p>
            <a:pPr marL="552450" indent="-552450">
              <a:lnSpc>
                <a:spcPct val="80000"/>
              </a:lnSpc>
              <a:buFont typeface="Wingdings" pitchFamily="2" charset="2"/>
              <a:buNone/>
            </a:pPr>
            <a:r>
              <a:rPr lang="en-US" sz="2600">
                <a:latin typeface="Verdana" pitchFamily="34" charset="0"/>
              </a:rPr>
              <a:t>yang bersumber dari lingkungan </a:t>
            </a:r>
          </a:p>
          <a:p>
            <a:pPr marL="552450" indent="-552450">
              <a:lnSpc>
                <a:spcPct val="80000"/>
              </a:lnSpc>
              <a:buFont typeface="Wingdings" pitchFamily="2" charset="2"/>
              <a:buNone/>
            </a:pPr>
            <a:r>
              <a:rPr lang="en-US" sz="2600">
                <a:latin typeface="Verdana" pitchFamily="34" charset="0"/>
              </a:rPr>
              <a:t>ekternal, yaitu :</a:t>
            </a:r>
          </a:p>
          <a:p>
            <a:pPr marL="552450" indent="-552450">
              <a:lnSpc>
                <a:spcPct val="80000"/>
              </a:lnSpc>
              <a:buFont typeface="Wingdings" pitchFamily="2" charset="2"/>
              <a:buNone/>
            </a:pPr>
            <a:r>
              <a:rPr lang="en-US" sz="2600">
                <a:latin typeface="Verdana" pitchFamily="34" charset="0"/>
              </a:rPr>
              <a:t>1.	Keadaan dan perubahan tenaga kerja.</a:t>
            </a:r>
          </a:p>
          <a:p>
            <a:pPr marL="552450" indent="-552450">
              <a:lnSpc>
                <a:spcPct val="80000"/>
              </a:lnSpc>
              <a:buFont typeface="Wingdings" pitchFamily="2" charset="2"/>
              <a:buNone/>
            </a:pPr>
            <a:r>
              <a:rPr lang="en-US" sz="2600">
                <a:latin typeface="Verdana" pitchFamily="34" charset="0"/>
              </a:rPr>
              <a:t>2.	Keadaan dan perubahan teknologi.</a:t>
            </a:r>
          </a:p>
          <a:p>
            <a:pPr marL="552450" indent="-552450">
              <a:lnSpc>
                <a:spcPct val="80000"/>
              </a:lnSpc>
              <a:buFont typeface="Wingdings" pitchFamily="2" charset="2"/>
              <a:buNone/>
            </a:pPr>
            <a:r>
              <a:rPr lang="en-US" sz="2600">
                <a:latin typeface="Verdana" pitchFamily="34" charset="0"/>
              </a:rPr>
              <a:t>3.	Keadaan dan perubahan ekonomi dan persaingan.</a:t>
            </a:r>
          </a:p>
          <a:p>
            <a:pPr marL="552450" indent="-552450">
              <a:lnSpc>
                <a:spcPct val="80000"/>
              </a:lnSpc>
              <a:buFont typeface="Wingdings" pitchFamily="2" charset="2"/>
              <a:buNone/>
            </a:pPr>
            <a:r>
              <a:rPr lang="en-US" sz="2600">
                <a:latin typeface="Verdana" pitchFamily="34" charset="0"/>
              </a:rPr>
              <a:t>4.	Keadaan dan perubahan pemerintah</a:t>
            </a:r>
            <a:r>
              <a:rPr lang="en-US" sz="2400"/>
              <a:t>.</a:t>
            </a:r>
            <a:endParaRPr lang="en-GB" sz="24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38DEDC3-DF7C-4E17-BA95-2D52F2EB9BC1}" type="slidenum">
              <a:rPr lang="en-US"/>
              <a:pPr/>
              <a:t>34</a:t>
            </a:fld>
            <a:endParaRPr lang="en-US"/>
          </a:p>
        </p:txBody>
      </p:sp>
      <p:sp>
        <p:nvSpPr>
          <p:cNvPr id="49154" name="Rectangle 2"/>
          <p:cNvSpPr>
            <a:spLocks noGrp="1" noChangeArrowheads="1"/>
          </p:cNvSpPr>
          <p:nvPr>
            <p:ph type="title"/>
          </p:nvPr>
        </p:nvSpPr>
        <p:spPr/>
        <p:txBody>
          <a:bodyPr/>
          <a:lstStyle/>
          <a:p>
            <a:r>
              <a:rPr lang="en-US" sz="4000">
                <a:solidFill>
                  <a:srgbClr val="000099"/>
                </a:solidFill>
              </a:rPr>
              <a:t>Tantangan Organisasional</a:t>
            </a:r>
            <a:endParaRPr lang="en-GB" sz="4000">
              <a:solidFill>
                <a:srgbClr val="000099"/>
              </a:solidFill>
            </a:endParaRPr>
          </a:p>
        </p:txBody>
      </p:sp>
      <p:sp>
        <p:nvSpPr>
          <p:cNvPr id="49155" name="Rectangle 3"/>
          <p:cNvSpPr>
            <a:spLocks noGrp="1" noChangeArrowheads="1"/>
          </p:cNvSpPr>
          <p:nvPr>
            <p:ph type="body" idx="1"/>
          </p:nvPr>
        </p:nvSpPr>
        <p:spPr/>
        <p:txBody>
          <a:bodyPr/>
          <a:lstStyle/>
          <a:p>
            <a:pPr marL="552450" indent="-552450">
              <a:lnSpc>
                <a:spcPct val="90000"/>
              </a:lnSpc>
              <a:buFont typeface="Wingdings" pitchFamily="2" charset="2"/>
              <a:buNone/>
            </a:pPr>
            <a:r>
              <a:rPr lang="en-US" sz="2400">
                <a:latin typeface="Verdana" pitchFamily="34" charset="0"/>
              </a:rPr>
              <a:t>Tantangan-tantangan organisasional </a:t>
            </a:r>
          </a:p>
          <a:p>
            <a:pPr marL="552450" indent="-552450">
              <a:lnSpc>
                <a:spcPct val="90000"/>
              </a:lnSpc>
              <a:buFont typeface="Wingdings" pitchFamily="2" charset="2"/>
              <a:buNone/>
            </a:pPr>
            <a:r>
              <a:rPr lang="en-US" sz="2400">
                <a:latin typeface="Verdana" pitchFamily="34" charset="0"/>
              </a:rPr>
              <a:t>merupakan elemen-elemen yang berasal </a:t>
            </a:r>
          </a:p>
          <a:p>
            <a:pPr marL="552450" indent="-552450">
              <a:lnSpc>
                <a:spcPct val="90000"/>
              </a:lnSpc>
              <a:buFont typeface="Wingdings" pitchFamily="2" charset="2"/>
              <a:buNone/>
            </a:pPr>
            <a:r>
              <a:rPr lang="en-US" sz="2400">
                <a:latin typeface="Verdana" pitchFamily="34" charset="0"/>
              </a:rPr>
              <a:t>dari organisasi yang dapat mempengaruhi </a:t>
            </a:r>
          </a:p>
          <a:p>
            <a:pPr marL="552450" indent="-552450">
              <a:lnSpc>
                <a:spcPct val="90000"/>
              </a:lnSpc>
              <a:buFont typeface="Wingdings" pitchFamily="2" charset="2"/>
              <a:buNone/>
            </a:pPr>
            <a:r>
              <a:rPr lang="en-US" sz="2400">
                <a:latin typeface="Verdana" pitchFamily="34" charset="0"/>
              </a:rPr>
              <a:t>efektivitas pelaksanaan kegiatan </a:t>
            </a:r>
          </a:p>
          <a:p>
            <a:pPr marL="552450" indent="-552450">
              <a:lnSpc>
                <a:spcPct val="90000"/>
              </a:lnSpc>
              <a:buFont typeface="Wingdings" pitchFamily="2" charset="2"/>
              <a:buNone/>
            </a:pPr>
            <a:r>
              <a:rPr lang="en-US" sz="2400">
                <a:latin typeface="Verdana" pitchFamily="34" charset="0"/>
              </a:rPr>
              <a:t>manajemen sumber daya manusia, yaitu :</a:t>
            </a:r>
          </a:p>
          <a:p>
            <a:pPr marL="552450" indent="-552450">
              <a:lnSpc>
                <a:spcPct val="90000"/>
              </a:lnSpc>
              <a:buFont typeface="Wingdings" pitchFamily="2" charset="2"/>
              <a:buNone/>
            </a:pPr>
            <a:r>
              <a:rPr lang="en-US" sz="2400">
                <a:latin typeface="Verdana" pitchFamily="34" charset="0"/>
              </a:rPr>
              <a:t>1.	Tuntutan-tuntutan serikat buruh.</a:t>
            </a:r>
          </a:p>
          <a:p>
            <a:pPr marL="552450" indent="-552450">
              <a:lnSpc>
                <a:spcPct val="90000"/>
              </a:lnSpc>
              <a:buFont typeface="Wingdings" pitchFamily="2" charset="2"/>
              <a:buNone/>
            </a:pPr>
            <a:r>
              <a:rPr lang="en-US" sz="2400">
                <a:latin typeface="Verdana" pitchFamily="34" charset="0"/>
              </a:rPr>
              <a:t>2.	Penyediaan sistem informasi kepegawaian.</a:t>
            </a:r>
          </a:p>
          <a:p>
            <a:pPr marL="552450" indent="-552450">
              <a:lnSpc>
                <a:spcPct val="90000"/>
              </a:lnSpc>
              <a:buFont typeface="Wingdings" pitchFamily="2" charset="2"/>
              <a:buNone/>
            </a:pPr>
            <a:r>
              <a:rPr lang="en-US" sz="2400">
                <a:latin typeface="Verdana" pitchFamily="34" charset="0"/>
              </a:rPr>
              <a:t>3.	Tuntutan budaya organisasi.</a:t>
            </a:r>
          </a:p>
          <a:p>
            <a:pPr marL="552450" indent="-552450">
              <a:lnSpc>
                <a:spcPct val="90000"/>
              </a:lnSpc>
              <a:buFont typeface="Wingdings" pitchFamily="2" charset="2"/>
              <a:buNone/>
            </a:pPr>
            <a:r>
              <a:rPr lang="en-US" sz="2400">
                <a:latin typeface="Verdana" pitchFamily="34" charset="0"/>
              </a:rPr>
              <a:t>4.	Struktur organisasi.</a:t>
            </a:r>
            <a:endParaRPr lang="en-GB" sz="2400">
              <a:latin typeface="Verdana"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92F4F7C-F940-4D97-997A-FEEFDF84F96B}" type="slidenum">
              <a:rPr lang="en-US"/>
              <a:pPr/>
              <a:t>35</a:t>
            </a:fld>
            <a:endParaRPr lang="en-US"/>
          </a:p>
        </p:txBody>
      </p:sp>
      <p:sp>
        <p:nvSpPr>
          <p:cNvPr id="50178" name="Rectangle 2"/>
          <p:cNvSpPr>
            <a:spLocks noGrp="1" noChangeArrowheads="1"/>
          </p:cNvSpPr>
          <p:nvPr>
            <p:ph type="title"/>
          </p:nvPr>
        </p:nvSpPr>
        <p:spPr/>
        <p:txBody>
          <a:bodyPr/>
          <a:lstStyle/>
          <a:p>
            <a:r>
              <a:rPr lang="en-US" sz="4000">
                <a:solidFill>
                  <a:srgbClr val="000099"/>
                </a:solidFill>
              </a:rPr>
              <a:t>Tantangan Profesional</a:t>
            </a:r>
            <a:endParaRPr lang="en-GB" sz="4000">
              <a:solidFill>
                <a:srgbClr val="000099"/>
              </a:solidFill>
            </a:endParaRPr>
          </a:p>
        </p:txBody>
      </p:sp>
      <p:sp>
        <p:nvSpPr>
          <p:cNvPr id="50179" name="Rectangle 3"/>
          <p:cNvSpPr>
            <a:spLocks noGrp="1" noChangeArrowheads="1"/>
          </p:cNvSpPr>
          <p:nvPr>
            <p:ph type="body" idx="1"/>
          </p:nvPr>
        </p:nvSpPr>
        <p:spPr/>
        <p:txBody>
          <a:bodyPr/>
          <a:lstStyle/>
          <a:p>
            <a:pPr>
              <a:lnSpc>
                <a:spcPct val="80000"/>
              </a:lnSpc>
              <a:buFont typeface="Wingdings" pitchFamily="2" charset="2"/>
              <a:buNone/>
            </a:pPr>
            <a:r>
              <a:rPr lang="en-US" sz="2400">
                <a:latin typeface="Verdana" pitchFamily="34" charset="0"/>
              </a:rPr>
              <a:t>MSDM memerlukan staf manajemen </a:t>
            </a:r>
          </a:p>
          <a:p>
            <a:pPr>
              <a:lnSpc>
                <a:spcPct val="80000"/>
              </a:lnSpc>
              <a:buFont typeface="Wingdings" pitchFamily="2" charset="2"/>
              <a:buNone/>
            </a:pPr>
            <a:r>
              <a:rPr lang="en-US" sz="2400">
                <a:latin typeface="Verdana" pitchFamily="34" charset="0"/>
              </a:rPr>
              <a:t>sumber daya manusia yang memiliki </a:t>
            </a:r>
          </a:p>
          <a:p>
            <a:pPr>
              <a:lnSpc>
                <a:spcPct val="80000"/>
              </a:lnSpc>
              <a:buFont typeface="Wingdings" pitchFamily="2" charset="2"/>
              <a:buNone/>
            </a:pPr>
            <a:r>
              <a:rPr lang="en-US" sz="2400">
                <a:latin typeface="Verdana" pitchFamily="34" charset="0"/>
              </a:rPr>
              <a:t>profesionalisme, keahlian, pengetahuan, </a:t>
            </a:r>
          </a:p>
          <a:p>
            <a:pPr>
              <a:lnSpc>
                <a:spcPct val="80000"/>
              </a:lnSpc>
              <a:buFont typeface="Wingdings" pitchFamily="2" charset="2"/>
              <a:buNone/>
            </a:pPr>
            <a:r>
              <a:rPr lang="en-US" sz="2400">
                <a:latin typeface="Verdana" pitchFamily="34" charset="0"/>
              </a:rPr>
              <a:t>tingkat pendidikan tertentu, dan </a:t>
            </a:r>
          </a:p>
          <a:p>
            <a:pPr>
              <a:lnSpc>
                <a:spcPct val="80000"/>
              </a:lnSpc>
              <a:buFont typeface="Wingdings" pitchFamily="2" charset="2"/>
              <a:buNone/>
            </a:pPr>
            <a:r>
              <a:rPr lang="en-US" sz="2400">
                <a:latin typeface="Verdana" pitchFamily="34" charset="0"/>
              </a:rPr>
              <a:t>pengalaman.</a:t>
            </a:r>
          </a:p>
          <a:p>
            <a:pPr>
              <a:lnSpc>
                <a:spcPct val="80000"/>
              </a:lnSpc>
              <a:buFont typeface="Wingdings" pitchFamily="2" charset="2"/>
              <a:buNone/>
            </a:pPr>
            <a:endParaRPr lang="en-US" sz="2400">
              <a:latin typeface="Verdana" pitchFamily="34" charset="0"/>
            </a:endParaRPr>
          </a:p>
          <a:p>
            <a:pPr>
              <a:lnSpc>
                <a:spcPct val="80000"/>
              </a:lnSpc>
              <a:buFont typeface="Wingdings" pitchFamily="2" charset="2"/>
              <a:buNone/>
            </a:pPr>
            <a:r>
              <a:rPr lang="en-US" sz="2400">
                <a:latin typeface="Verdana" pitchFamily="34" charset="0"/>
              </a:rPr>
              <a:t>Staf manajemen sumber daya manusia </a:t>
            </a:r>
          </a:p>
          <a:p>
            <a:pPr>
              <a:lnSpc>
                <a:spcPct val="80000"/>
              </a:lnSpc>
              <a:buFont typeface="Wingdings" pitchFamily="2" charset="2"/>
              <a:buNone/>
            </a:pPr>
            <a:r>
              <a:rPr lang="en-US" sz="2400">
                <a:latin typeface="Verdana" pitchFamily="34" charset="0"/>
              </a:rPr>
              <a:t>dituntut bisa memahami operasi </a:t>
            </a:r>
          </a:p>
          <a:p>
            <a:pPr>
              <a:lnSpc>
                <a:spcPct val="80000"/>
              </a:lnSpc>
              <a:buFont typeface="Wingdings" pitchFamily="2" charset="2"/>
              <a:buNone/>
            </a:pPr>
            <a:r>
              <a:rPr lang="en-US" sz="2400">
                <a:latin typeface="Verdana" pitchFamily="34" charset="0"/>
              </a:rPr>
              <a:t>keseluruhan perusahaan dan dapat </a:t>
            </a:r>
          </a:p>
          <a:p>
            <a:pPr>
              <a:lnSpc>
                <a:spcPct val="80000"/>
              </a:lnSpc>
              <a:buFont typeface="Wingdings" pitchFamily="2" charset="2"/>
              <a:buNone/>
            </a:pPr>
            <a:r>
              <a:rPr lang="en-US" sz="2400">
                <a:latin typeface="Verdana" pitchFamily="34" charset="0"/>
              </a:rPr>
              <a:t>memberikan kontribusi yang besar </a:t>
            </a:r>
          </a:p>
          <a:p>
            <a:pPr>
              <a:lnSpc>
                <a:spcPct val="80000"/>
              </a:lnSpc>
              <a:buFont typeface="Wingdings" pitchFamily="2" charset="2"/>
              <a:buNone/>
            </a:pPr>
            <a:r>
              <a:rPr lang="en-US" sz="2400">
                <a:latin typeface="Verdana" pitchFamily="34" charset="0"/>
              </a:rPr>
              <a:t>terhadap pencapaian tujuan organisasi.</a:t>
            </a:r>
            <a:endParaRPr lang="en-GB" sz="2400">
              <a:latin typeface="Verdan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E103141-66B0-4158-A11D-BD38A8475891}" type="slidenum">
              <a:rPr lang="en-US"/>
              <a:pPr/>
              <a:t>36</a:t>
            </a:fld>
            <a:endParaRPr lang="en-US"/>
          </a:p>
        </p:txBody>
      </p:sp>
      <p:sp>
        <p:nvSpPr>
          <p:cNvPr id="51202" name="Rectangle 2"/>
          <p:cNvSpPr>
            <a:spLocks noGrp="1" noChangeArrowheads="1"/>
          </p:cNvSpPr>
          <p:nvPr>
            <p:ph type="title"/>
          </p:nvPr>
        </p:nvSpPr>
        <p:spPr/>
        <p:txBody>
          <a:bodyPr/>
          <a:lstStyle/>
          <a:p>
            <a:r>
              <a:rPr lang="en-US" sz="4600">
                <a:solidFill>
                  <a:srgbClr val="000099"/>
                </a:solidFill>
              </a:rPr>
              <a:t>Tantangan Internasional</a:t>
            </a:r>
            <a:endParaRPr lang="en-GB" sz="4600">
              <a:solidFill>
                <a:srgbClr val="000099"/>
              </a:solidFill>
            </a:endParaRPr>
          </a:p>
        </p:txBody>
      </p:sp>
      <p:sp>
        <p:nvSpPr>
          <p:cNvPr id="51203" name="Rectangle 3"/>
          <p:cNvSpPr>
            <a:spLocks noGrp="1" noChangeArrowheads="1"/>
          </p:cNvSpPr>
          <p:nvPr>
            <p:ph type="body" idx="1"/>
          </p:nvPr>
        </p:nvSpPr>
        <p:spPr/>
        <p:txBody>
          <a:bodyPr/>
          <a:lstStyle/>
          <a:p>
            <a:pPr>
              <a:lnSpc>
                <a:spcPct val="90000"/>
              </a:lnSpc>
              <a:buFont typeface="Wingdings" pitchFamily="2" charset="2"/>
              <a:buNone/>
            </a:pPr>
            <a:r>
              <a:rPr lang="en-US" sz="2300">
                <a:latin typeface="Verdana" pitchFamily="34" charset="0"/>
              </a:rPr>
              <a:t>Dunia bisnis sedang menuju gobalisasi </a:t>
            </a:r>
          </a:p>
          <a:p>
            <a:pPr>
              <a:lnSpc>
                <a:spcPct val="90000"/>
              </a:lnSpc>
              <a:buFont typeface="Wingdings" pitchFamily="2" charset="2"/>
              <a:buNone/>
            </a:pPr>
            <a:r>
              <a:rPr lang="en-US" sz="2300">
                <a:latin typeface="Verdana" pitchFamily="34" charset="0"/>
              </a:rPr>
              <a:t>yang semakin terbuka antar negara, </a:t>
            </a:r>
          </a:p>
          <a:p>
            <a:pPr>
              <a:lnSpc>
                <a:spcPct val="90000"/>
              </a:lnSpc>
              <a:buFont typeface="Wingdings" pitchFamily="2" charset="2"/>
              <a:buNone/>
            </a:pPr>
            <a:r>
              <a:rPr lang="en-US" sz="2300">
                <a:latin typeface="Verdana" pitchFamily="34" charset="0"/>
              </a:rPr>
              <a:t>sehingga perusahaan harus memfokuskan </a:t>
            </a:r>
          </a:p>
          <a:p>
            <a:pPr>
              <a:lnSpc>
                <a:spcPct val="90000"/>
              </a:lnSpc>
              <a:buFont typeface="Wingdings" pitchFamily="2" charset="2"/>
              <a:buNone/>
            </a:pPr>
            <a:r>
              <a:rPr lang="en-US" sz="2300">
                <a:latin typeface="Verdana" pitchFamily="34" charset="0"/>
              </a:rPr>
              <a:t>pada bagian pemasaran dan pelaksanaan </a:t>
            </a:r>
          </a:p>
          <a:p>
            <a:pPr>
              <a:lnSpc>
                <a:spcPct val="90000"/>
              </a:lnSpc>
              <a:buFont typeface="Wingdings" pitchFamily="2" charset="2"/>
              <a:buNone/>
            </a:pPr>
            <a:r>
              <a:rPr lang="en-US" sz="2300">
                <a:latin typeface="Verdana" pitchFamily="34" charset="0"/>
              </a:rPr>
              <a:t>produksinya.</a:t>
            </a:r>
          </a:p>
          <a:p>
            <a:pPr>
              <a:lnSpc>
                <a:spcPct val="90000"/>
              </a:lnSpc>
              <a:buFont typeface="Wingdings" pitchFamily="2" charset="2"/>
              <a:buNone/>
            </a:pPr>
            <a:endParaRPr lang="en-US" sz="2300">
              <a:latin typeface="Verdana" pitchFamily="34" charset="0"/>
            </a:endParaRPr>
          </a:p>
          <a:p>
            <a:pPr>
              <a:lnSpc>
                <a:spcPct val="90000"/>
              </a:lnSpc>
              <a:buFont typeface="Wingdings" pitchFamily="2" charset="2"/>
              <a:buNone/>
            </a:pPr>
            <a:r>
              <a:rPr lang="en-US" sz="2300">
                <a:latin typeface="Verdana" pitchFamily="34" charset="0"/>
              </a:rPr>
              <a:t>Masalah timbul dalam komunikasi antar </a:t>
            </a:r>
          </a:p>
          <a:p>
            <a:pPr>
              <a:lnSpc>
                <a:spcPct val="90000"/>
              </a:lnSpc>
              <a:buFont typeface="Wingdings" pitchFamily="2" charset="2"/>
              <a:buNone/>
            </a:pPr>
            <a:r>
              <a:rPr lang="en-US" sz="2300">
                <a:latin typeface="Verdana" pitchFamily="34" charset="0"/>
              </a:rPr>
              <a:t>pegawai, atasan dan bawahan apabila </a:t>
            </a:r>
          </a:p>
          <a:p>
            <a:pPr>
              <a:lnSpc>
                <a:spcPct val="90000"/>
              </a:lnSpc>
              <a:buFont typeface="Wingdings" pitchFamily="2" charset="2"/>
              <a:buNone/>
            </a:pPr>
            <a:r>
              <a:rPr lang="en-US" sz="2300">
                <a:latin typeface="Verdana" pitchFamily="34" charset="0"/>
              </a:rPr>
              <a:t>pegawai berasal dari negara yang berbeda </a:t>
            </a:r>
          </a:p>
          <a:p>
            <a:pPr>
              <a:lnSpc>
                <a:spcPct val="90000"/>
              </a:lnSpc>
              <a:buFont typeface="Wingdings" pitchFamily="2" charset="2"/>
              <a:buNone/>
            </a:pPr>
            <a:r>
              <a:rPr lang="en-US" sz="2300">
                <a:latin typeface="Verdana" pitchFamily="34" charset="0"/>
              </a:rPr>
              <a:t>menimbulkan perbedaan kebiasaan dan </a:t>
            </a:r>
          </a:p>
          <a:p>
            <a:pPr>
              <a:lnSpc>
                <a:spcPct val="90000"/>
              </a:lnSpc>
              <a:buFont typeface="Wingdings" pitchFamily="2" charset="2"/>
              <a:buNone/>
            </a:pPr>
            <a:r>
              <a:rPr lang="en-US" sz="2300">
                <a:latin typeface="Verdana" pitchFamily="34" charset="0"/>
              </a:rPr>
              <a:t>bahasa.</a:t>
            </a:r>
            <a:endParaRPr lang="en-GB" sz="2300">
              <a:latin typeface="Verdana"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D0B2526-4ABE-4553-9473-7AA1C3BDD857}" type="slidenum">
              <a:rPr lang="en-US"/>
              <a:pPr/>
              <a:t>37</a:t>
            </a:fld>
            <a:endParaRPr lang="en-US"/>
          </a:p>
        </p:txBody>
      </p:sp>
      <p:sp>
        <p:nvSpPr>
          <p:cNvPr id="52226" name="Rectangle 2"/>
          <p:cNvSpPr>
            <a:spLocks noGrp="1" noChangeArrowheads="1"/>
          </p:cNvSpPr>
          <p:nvPr>
            <p:ph type="title"/>
          </p:nvPr>
        </p:nvSpPr>
        <p:spPr/>
        <p:txBody>
          <a:bodyPr/>
          <a:lstStyle/>
          <a:p>
            <a:r>
              <a:rPr lang="en-US" sz="4000">
                <a:solidFill>
                  <a:srgbClr val="000099"/>
                </a:solidFill>
              </a:rPr>
              <a:t>Tantangan dan Perubahan Kebijakan Kepegawaian</a:t>
            </a:r>
            <a:endParaRPr lang="en-GB" sz="4000">
              <a:solidFill>
                <a:srgbClr val="000099"/>
              </a:solidFill>
            </a:endParaRPr>
          </a:p>
        </p:txBody>
      </p:sp>
      <p:sp>
        <p:nvSpPr>
          <p:cNvPr id="52227" name="Rectangle 3"/>
          <p:cNvSpPr>
            <a:spLocks noGrp="1" noChangeArrowheads="1"/>
          </p:cNvSpPr>
          <p:nvPr>
            <p:ph type="body" idx="1"/>
          </p:nvPr>
        </p:nvSpPr>
        <p:spPr/>
        <p:txBody>
          <a:bodyPr/>
          <a:lstStyle/>
          <a:p>
            <a:pPr marL="476250" indent="-476250">
              <a:lnSpc>
                <a:spcPct val="80000"/>
              </a:lnSpc>
              <a:buFont typeface="Wingdings" pitchFamily="2" charset="2"/>
              <a:buNone/>
            </a:pPr>
            <a:r>
              <a:rPr lang="en-US" sz="2100">
                <a:latin typeface="Verdana" pitchFamily="34" charset="0"/>
              </a:rPr>
              <a:t>Keadaan dan perubahan lingkungan eksternal </a:t>
            </a:r>
          </a:p>
          <a:p>
            <a:pPr marL="476250" indent="-476250">
              <a:lnSpc>
                <a:spcPct val="80000"/>
              </a:lnSpc>
              <a:buFont typeface="Wingdings" pitchFamily="2" charset="2"/>
              <a:buNone/>
            </a:pPr>
            <a:r>
              <a:rPr lang="en-US" sz="2100">
                <a:latin typeface="Verdana" pitchFamily="34" charset="0"/>
              </a:rPr>
              <a:t>seperti tenaga kerja, ekonomi, politik, hukum, </a:t>
            </a:r>
          </a:p>
          <a:p>
            <a:pPr marL="476250" indent="-476250">
              <a:lnSpc>
                <a:spcPct val="80000"/>
              </a:lnSpc>
              <a:buFont typeface="Wingdings" pitchFamily="2" charset="2"/>
              <a:buNone/>
            </a:pPr>
            <a:r>
              <a:rPr lang="en-US" sz="2100">
                <a:latin typeface="Verdana" pitchFamily="34" charset="0"/>
              </a:rPr>
              <a:t>sosial, dan organisasi dapat mengakibatkan </a:t>
            </a:r>
          </a:p>
          <a:p>
            <a:pPr marL="476250" indent="-476250">
              <a:lnSpc>
                <a:spcPct val="80000"/>
              </a:lnSpc>
              <a:buFont typeface="Wingdings" pitchFamily="2" charset="2"/>
              <a:buNone/>
            </a:pPr>
            <a:r>
              <a:rPr lang="en-US" sz="2100">
                <a:latin typeface="Verdana" pitchFamily="34" charset="0"/>
              </a:rPr>
              <a:t>masalah tenaga kerja yang besar dan kurangnya </a:t>
            </a:r>
          </a:p>
          <a:p>
            <a:pPr marL="476250" indent="-476250">
              <a:lnSpc>
                <a:spcPct val="80000"/>
              </a:lnSpc>
              <a:buFont typeface="Wingdings" pitchFamily="2" charset="2"/>
              <a:buNone/>
            </a:pPr>
            <a:r>
              <a:rPr lang="en-US" sz="2100">
                <a:latin typeface="Verdana" pitchFamily="34" charset="0"/>
              </a:rPr>
              <a:t>tenaga kerja terlatih. </a:t>
            </a:r>
          </a:p>
          <a:p>
            <a:pPr marL="476250" indent="-476250">
              <a:lnSpc>
                <a:spcPct val="80000"/>
              </a:lnSpc>
              <a:buFont typeface="Wingdings" pitchFamily="2" charset="2"/>
              <a:buNone/>
            </a:pPr>
            <a:endParaRPr lang="en-US" sz="2100">
              <a:latin typeface="Verdana" pitchFamily="34" charset="0"/>
            </a:endParaRPr>
          </a:p>
          <a:p>
            <a:pPr marL="476250" indent="-476250">
              <a:lnSpc>
                <a:spcPct val="80000"/>
              </a:lnSpc>
              <a:buFont typeface="Wingdings" pitchFamily="2" charset="2"/>
              <a:buNone/>
            </a:pPr>
            <a:r>
              <a:rPr lang="en-US" sz="2100">
                <a:latin typeface="Verdana" pitchFamily="34" charset="0"/>
              </a:rPr>
              <a:t>Untuk mengantisipasi masalah tersebut dilakukan </a:t>
            </a:r>
          </a:p>
          <a:p>
            <a:pPr marL="476250" indent="-476250">
              <a:lnSpc>
                <a:spcPct val="80000"/>
              </a:lnSpc>
              <a:buFont typeface="Wingdings" pitchFamily="2" charset="2"/>
              <a:buNone/>
            </a:pPr>
            <a:r>
              <a:rPr lang="en-US" sz="2100">
                <a:latin typeface="Verdana" pitchFamily="34" charset="0"/>
              </a:rPr>
              <a:t>cara :</a:t>
            </a:r>
          </a:p>
          <a:p>
            <a:pPr marL="476250" indent="-476250">
              <a:lnSpc>
                <a:spcPct val="80000"/>
              </a:lnSpc>
              <a:buFont typeface="Wingdings" pitchFamily="2" charset="2"/>
              <a:buNone/>
            </a:pPr>
            <a:r>
              <a:rPr lang="en-US" sz="2100">
                <a:latin typeface="Verdana" pitchFamily="34" charset="0"/>
              </a:rPr>
              <a:t>1.	Meningkatkan fleksibilitas kerja.</a:t>
            </a:r>
          </a:p>
          <a:p>
            <a:pPr marL="476250" indent="-476250">
              <a:lnSpc>
                <a:spcPct val="80000"/>
              </a:lnSpc>
              <a:buFont typeface="Wingdings" pitchFamily="2" charset="2"/>
              <a:buNone/>
            </a:pPr>
            <a:r>
              <a:rPr lang="en-US" sz="2100">
                <a:latin typeface="Verdana" pitchFamily="34" charset="0"/>
              </a:rPr>
              <a:t>2.	Mengembangkan tenaga kerja yang tersegmentasi.</a:t>
            </a:r>
          </a:p>
          <a:p>
            <a:pPr marL="476250" indent="-476250">
              <a:lnSpc>
                <a:spcPct val="80000"/>
              </a:lnSpc>
              <a:buFont typeface="Wingdings" pitchFamily="2" charset="2"/>
              <a:buNone/>
            </a:pPr>
            <a:r>
              <a:rPr lang="en-US" sz="2100">
                <a:latin typeface="Verdana" pitchFamily="34" charset="0"/>
              </a:rPr>
              <a:t>3.	Meningkatkan penggunaan subkontrak dan agen tenaga kerja ekternal.</a:t>
            </a:r>
            <a:endParaRPr lang="en-GB" sz="2100">
              <a:latin typeface="Verdana"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55B85C1-F455-4AB9-BFB6-E76FBD24C750}" type="slidenum">
              <a:rPr lang="en-US"/>
              <a:pPr/>
              <a:t>38</a:t>
            </a:fld>
            <a:endParaRPr lang="en-US"/>
          </a:p>
        </p:txBody>
      </p:sp>
      <p:sp>
        <p:nvSpPr>
          <p:cNvPr id="53250" name="Rectangle 2"/>
          <p:cNvSpPr>
            <a:spLocks noGrp="1" noChangeArrowheads="1"/>
          </p:cNvSpPr>
          <p:nvPr>
            <p:ph type="title"/>
          </p:nvPr>
        </p:nvSpPr>
        <p:spPr/>
        <p:txBody>
          <a:bodyPr/>
          <a:lstStyle/>
          <a:p>
            <a:r>
              <a:rPr lang="en-US" sz="4000">
                <a:solidFill>
                  <a:srgbClr val="000099"/>
                </a:solidFill>
              </a:rPr>
              <a:t>Perubahan-perubahan Cara Kerja</a:t>
            </a:r>
            <a:endParaRPr lang="en-GB" sz="4000">
              <a:solidFill>
                <a:srgbClr val="000099"/>
              </a:solidFill>
            </a:endParaRPr>
          </a:p>
        </p:txBody>
      </p:sp>
      <p:sp>
        <p:nvSpPr>
          <p:cNvPr id="53251" name="Rectangle 3"/>
          <p:cNvSpPr>
            <a:spLocks noGrp="1" noChangeArrowheads="1"/>
          </p:cNvSpPr>
          <p:nvPr>
            <p:ph type="body" idx="1"/>
          </p:nvPr>
        </p:nvSpPr>
        <p:spPr/>
        <p:txBody>
          <a:bodyPr/>
          <a:lstStyle/>
          <a:p>
            <a:pPr marL="552450" indent="-552450">
              <a:lnSpc>
                <a:spcPct val="90000"/>
              </a:lnSpc>
              <a:buFont typeface="Wingdings" pitchFamily="2" charset="2"/>
              <a:buNone/>
            </a:pPr>
            <a:r>
              <a:rPr lang="en-US" sz="2600">
                <a:latin typeface="Verdana" pitchFamily="34" charset="0"/>
              </a:rPr>
              <a:t>Perubahan-perubahan dalam cara kerja, </a:t>
            </a:r>
          </a:p>
          <a:p>
            <a:pPr marL="552450" indent="-552450">
              <a:lnSpc>
                <a:spcPct val="90000"/>
              </a:lnSpc>
              <a:buFont typeface="Wingdings" pitchFamily="2" charset="2"/>
              <a:buNone/>
            </a:pPr>
            <a:r>
              <a:rPr lang="en-US" sz="2600">
                <a:latin typeface="Verdana" pitchFamily="34" charset="0"/>
              </a:rPr>
              <a:t>seperti diterapkannya :</a:t>
            </a:r>
          </a:p>
          <a:p>
            <a:pPr marL="552450" indent="-552450">
              <a:lnSpc>
                <a:spcPct val="90000"/>
              </a:lnSpc>
              <a:buFont typeface="Wingdings" pitchFamily="2" charset="2"/>
              <a:buNone/>
            </a:pPr>
            <a:r>
              <a:rPr lang="en-US" sz="2600">
                <a:latin typeface="Verdana" pitchFamily="34" charset="0"/>
              </a:rPr>
              <a:t>1.	</a:t>
            </a:r>
            <a:r>
              <a:rPr lang="en-US" sz="2600" i="1">
                <a:latin typeface="Verdana" pitchFamily="34" charset="0"/>
              </a:rPr>
              <a:t>Flexible Working Hours</a:t>
            </a:r>
            <a:r>
              <a:rPr lang="en-US" sz="2600">
                <a:latin typeface="Verdana" pitchFamily="34" charset="0"/>
              </a:rPr>
              <a:t>.</a:t>
            </a:r>
          </a:p>
          <a:p>
            <a:pPr marL="552450" indent="-552450">
              <a:lnSpc>
                <a:spcPct val="90000"/>
              </a:lnSpc>
              <a:buFont typeface="Wingdings" pitchFamily="2" charset="2"/>
              <a:buNone/>
            </a:pPr>
            <a:r>
              <a:rPr lang="en-US" sz="2600">
                <a:latin typeface="Verdana" pitchFamily="34" charset="0"/>
              </a:rPr>
              <a:t>2.	</a:t>
            </a:r>
            <a:r>
              <a:rPr lang="en-US" sz="2600" i="1">
                <a:latin typeface="Verdana" pitchFamily="34" charset="0"/>
              </a:rPr>
              <a:t>Job Sharing</a:t>
            </a:r>
            <a:r>
              <a:rPr lang="en-US" sz="2600">
                <a:latin typeface="Verdana" pitchFamily="34" charset="0"/>
              </a:rPr>
              <a:t>.</a:t>
            </a:r>
          </a:p>
          <a:p>
            <a:pPr marL="552450" indent="-552450">
              <a:lnSpc>
                <a:spcPct val="90000"/>
              </a:lnSpc>
              <a:buFont typeface="Wingdings" pitchFamily="2" charset="2"/>
              <a:buNone/>
            </a:pPr>
            <a:r>
              <a:rPr lang="en-US" sz="2600">
                <a:latin typeface="Verdana" pitchFamily="34" charset="0"/>
              </a:rPr>
              <a:t>3.	</a:t>
            </a:r>
            <a:r>
              <a:rPr lang="en-US" sz="2600" i="1">
                <a:latin typeface="Verdana" pitchFamily="34" charset="0"/>
              </a:rPr>
              <a:t>Career Break</a:t>
            </a:r>
            <a:r>
              <a:rPr lang="en-US" sz="2600">
                <a:latin typeface="Verdana" pitchFamily="34" charset="0"/>
              </a:rPr>
              <a:t>.</a:t>
            </a:r>
          </a:p>
          <a:p>
            <a:pPr marL="552450" indent="-552450">
              <a:lnSpc>
                <a:spcPct val="90000"/>
              </a:lnSpc>
              <a:buFont typeface="Wingdings" pitchFamily="2" charset="2"/>
              <a:buNone/>
            </a:pPr>
            <a:r>
              <a:rPr lang="en-US" sz="2600">
                <a:latin typeface="Verdana" pitchFamily="34" charset="0"/>
              </a:rPr>
              <a:t>4.	</a:t>
            </a:r>
            <a:r>
              <a:rPr lang="en-US" sz="2600" i="1">
                <a:latin typeface="Verdana" pitchFamily="34" charset="0"/>
              </a:rPr>
              <a:t>Sabaticals</a:t>
            </a:r>
            <a:r>
              <a:rPr lang="en-US" sz="2600">
                <a:latin typeface="Verdana" pitchFamily="34" charset="0"/>
              </a:rPr>
              <a:t>.</a:t>
            </a:r>
          </a:p>
          <a:p>
            <a:pPr marL="552450" indent="-552450">
              <a:lnSpc>
                <a:spcPct val="90000"/>
              </a:lnSpc>
              <a:buFont typeface="Wingdings" pitchFamily="2" charset="2"/>
              <a:buNone/>
            </a:pPr>
            <a:r>
              <a:rPr lang="en-US" sz="2600">
                <a:latin typeface="Verdana" pitchFamily="34" charset="0"/>
              </a:rPr>
              <a:t>5.	</a:t>
            </a:r>
            <a:r>
              <a:rPr lang="en-US" sz="2600" i="1">
                <a:latin typeface="Verdana" pitchFamily="34" charset="0"/>
              </a:rPr>
              <a:t>Home Working</a:t>
            </a:r>
            <a:r>
              <a:rPr lang="en-US" sz="2600">
                <a:latin typeface="Verdana" pitchFamily="34" charset="0"/>
              </a:rPr>
              <a:t>.</a:t>
            </a:r>
          </a:p>
          <a:p>
            <a:pPr marL="552450" indent="-552450">
              <a:lnSpc>
                <a:spcPct val="90000"/>
              </a:lnSpc>
              <a:buFont typeface="Wingdings" pitchFamily="2" charset="2"/>
              <a:buNone/>
            </a:pPr>
            <a:r>
              <a:rPr lang="en-US" sz="2600">
                <a:latin typeface="Verdana" pitchFamily="34" charset="0"/>
              </a:rPr>
              <a:t>6.	</a:t>
            </a:r>
            <a:r>
              <a:rPr lang="en-US" sz="2600" i="1">
                <a:latin typeface="Verdana" pitchFamily="34" charset="0"/>
              </a:rPr>
              <a:t>Annual Hours</a:t>
            </a:r>
            <a:r>
              <a:rPr lang="en-US" sz="2600">
                <a:latin typeface="Verdana" pitchFamily="34" charset="0"/>
              </a:rPr>
              <a:t>.</a:t>
            </a:r>
          </a:p>
          <a:p>
            <a:pPr marL="552450" indent="-552450">
              <a:lnSpc>
                <a:spcPct val="90000"/>
              </a:lnSpc>
              <a:buFont typeface="Wingdings" pitchFamily="2" charset="2"/>
              <a:buNone/>
            </a:pPr>
            <a:r>
              <a:rPr lang="en-US" sz="2600">
                <a:latin typeface="Verdana" pitchFamily="34" charset="0"/>
              </a:rPr>
              <a:t>7.	</a:t>
            </a:r>
            <a:r>
              <a:rPr lang="en-US" sz="2600" i="1">
                <a:latin typeface="Verdana" pitchFamily="34" charset="0"/>
              </a:rPr>
              <a:t>Part Time</a:t>
            </a:r>
            <a:r>
              <a:rPr lang="en-US" sz="2600">
                <a:latin typeface="Verdana" pitchFamily="34" charset="0"/>
              </a:rPr>
              <a:t>.</a:t>
            </a:r>
            <a:endParaRPr lang="en-GB" sz="2600">
              <a:latin typeface="Verdana"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CCD4AE6-21FF-4CD6-84E7-B262A0AB011D}" type="slidenum">
              <a:rPr lang="en-US"/>
              <a:pPr/>
              <a:t>39</a:t>
            </a:fld>
            <a:endParaRPr lang="en-US"/>
          </a:p>
        </p:txBody>
      </p:sp>
      <p:sp>
        <p:nvSpPr>
          <p:cNvPr id="54274" name="Rectangle 2"/>
          <p:cNvSpPr>
            <a:spLocks noGrp="1" noChangeArrowheads="1"/>
          </p:cNvSpPr>
          <p:nvPr>
            <p:ph type="title"/>
          </p:nvPr>
        </p:nvSpPr>
        <p:spPr/>
        <p:txBody>
          <a:bodyPr/>
          <a:lstStyle/>
          <a:p>
            <a:r>
              <a:rPr lang="en-US">
                <a:solidFill>
                  <a:srgbClr val="000099"/>
                </a:solidFill>
              </a:rPr>
              <a:t>1. </a:t>
            </a:r>
            <a:r>
              <a:rPr lang="en-US" i="1">
                <a:solidFill>
                  <a:srgbClr val="000099"/>
                </a:solidFill>
              </a:rPr>
              <a:t>Flexible Working Hours</a:t>
            </a:r>
            <a:endParaRPr lang="en-GB" i="1">
              <a:solidFill>
                <a:srgbClr val="000099"/>
              </a:solidFill>
            </a:endParaRPr>
          </a:p>
        </p:txBody>
      </p:sp>
      <p:sp>
        <p:nvSpPr>
          <p:cNvPr id="54275" name="Rectangle 3"/>
          <p:cNvSpPr>
            <a:spLocks noGrp="1" noChangeArrowheads="1"/>
          </p:cNvSpPr>
          <p:nvPr>
            <p:ph type="body" idx="1"/>
          </p:nvPr>
        </p:nvSpPr>
        <p:spPr/>
        <p:txBody>
          <a:bodyPr/>
          <a:lstStyle/>
          <a:p>
            <a:pPr marL="552450" indent="-552450">
              <a:lnSpc>
                <a:spcPct val="90000"/>
              </a:lnSpc>
              <a:buFont typeface="Wingdings" pitchFamily="2" charset="2"/>
              <a:buNone/>
            </a:pPr>
            <a:r>
              <a:rPr lang="en-US" sz="2200" i="1">
                <a:latin typeface="Verdana" pitchFamily="34" charset="0"/>
              </a:rPr>
              <a:t>Flexible Working Hours</a:t>
            </a:r>
            <a:r>
              <a:rPr lang="en-US" sz="2200">
                <a:latin typeface="Verdana" pitchFamily="34" charset="0"/>
              </a:rPr>
              <a:t> yaitu jam kerja yang </a:t>
            </a:r>
          </a:p>
          <a:p>
            <a:pPr marL="552450" indent="-552450">
              <a:lnSpc>
                <a:spcPct val="90000"/>
              </a:lnSpc>
              <a:buFont typeface="Wingdings" pitchFamily="2" charset="2"/>
              <a:buNone/>
            </a:pPr>
            <a:r>
              <a:rPr lang="en-US" sz="2200">
                <a:latin typeface="Verdana" pitchFamily="34" charset="0"/>
              </a:rPr>
              <a:t>fleksibel. Konsep ini ada dua jenis, yaitu :</a:t>
            </a:r>
          </a:p>
          <a:p>
            <a:pPr marL="552450" indent="-552450">
              <a:lnSpc>
                <a:spcPct val="90000"/>
              </a:lnSpc>
              <a:buFont typeface="Wingdings" pitchFamily="2" charset="2"/>
              <a:buNone/>
            </a:pPr>
            <a:r>
              <a:rPr lang="en-US" sz="2200">
                <a:latin typeface="Verdana" pitchFamily="34" charset="0"/>
              </a:rPr>
              <a:t>1.	</a:t>
            </a:r>
            <a:r>
              <a:rPr lang="en-US" sz="2200" i="1">
                <a:latin typeface="Verdana" pitchFamily="34" charset="0"/>
              </a:rPr>
              <a:t>Flexible daily hours</a:t>
            </a:r>
            <a:r>
              <a:rPr lang="en-US" sz="2200">
                <a:latin typeface="Verdana" pitchFamily="34" charset="0"/>
              </a:rPr>
              <a:t>.</a:t>
            </a:r>
          </a:p>
          <a:p>
            <a:pPr marL="552450" indent="-552450">
              <a:lnSpc>
                <a:spcPct val="90000"/>
              </a:lnSpc>
              <a:buFont typeface="Wingdings" pitchFamily="2" charset="2"/>
              <a:buNone/>
            </a:pPr>
            <a:r>
              <a:rPr lang="en-US" sz="2200">
                <a:latin typeface="Verdana" pitchFamily="34" charset="0"/>
              </a:rPr>
              <a:t>	Yaitu sistem yang menghapuskan jam kerja tetap dengan memberi kebebasan kepada pekerja untuk merencanakan waktu kerja dimulai dan beakhir, dengan jumlah total per hari yang disepakati antara pegawai dan perusahaan.</a:t>
            </a:r>
          </a:p>
          <a:p>
            <a:pPr marL="552450" indent="-552450">
              <a:lnSpc>
                <a:spcPct val="90000"/>
              </a:lnSpc>
              <a:buFont typeface="Wingdings" pitchFamily="2" charset="2"/>
              <a:buNone/>
            </a:pPr>
            <a:r>
              <a:rPr lang="en-US" sz="2200">
                <a:latin typeface="Verdana" pitchFamily="34" charset="0"/>
              </a:rPr>
              <a:t>2.	</a:t>
            </a:r>
            <a:r>
              <a:rPr lang="en-US" sz="2200" i="1">
                <a:latin typeface="Verdana" pitchFamily="34" charset="0"/>
              </a:rPr>
              <a:t>Compressed working week</a:t>
            </a:r>
            <a:r>
              <a:rPr lang="en-US" sz="2200">
                <a:latin typeface="Verdana" pitchFamily="34" charset="0"/>
              </a:rPr>
              <a:t>.</a:t>
            </a:r>
          </a:p>
          <a:p>
            <a:pPr marL="552450" indent="-552450">
              <a:lnSpc>
                <a:spcPct val="90000"/>
              </a:lnSpc>
              <a:buFont typeface="Wingdings" pitchFamily="2" charset="2"/>
              <a:buNone/>
            </a:pPr>
            <a:r>
              <a:rPr lang="en-US" sz="2200">
                <a:latin typeface="Verdana" pitchFamily="34" charset="0"/>
              </a:rPr>
              <a:t>	Yaitu memadatkan jam kerja dalam beberapa hari kerja.</a:t>
            </a:r>
            <a:endParaRPr lang="en-GB" sz="2200">
              <a:latin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E7A27061-AA47-4676-823E-07DF52644F50}" type="slidenum">
              <a:rPr lang="en-US"/>
              <a:pPr/>
              <a:t>4</a:t>
            </a:fld>
            <a:endParaRPr lang="en-US"/>
          </a:p>
        </p:txBody>
      </p:sp>
      <p:sp>
        <p:nvSpPr>
          <p:cNvPr id="6146" name="Rectangle 2"/>
          <p:cNvSpPr>
            <a:spLocks noGrp="1" noChangeArrowheads="1"/>
          </p:cNvSpPr>
          <p:nvPr>
            <p:ph type="title"/>
          </p:nvPr>
        </p:nvSpPr>
        <p:spPr/>
        <p:txBody>
          <a:bodyPr/>
          <a:lstStyle/>
          <a:p>
            <a:r>
              <a:rPr lang="en-US" b="1"/>
              <a:t>APAKAH ITU MANAJEMEN ?</a:t>
            </a:r>
          </a:p>
        </p:txBody>
      </p:sp>
      <p:sp>
        <p:nvSpPr>
          <p:cNvPr id="6147" name="Rectangle 3"/>
          <p:cNvSpPr>
            <a:spLocks noGrp="1" noChangeArrowheads="1"/>
          </p:cNvSpPr>
          <p:nvPr>
            <p:ph type="body" idx="1"/>
          </p:nvPr>
        </p:nvSpPr>
        <p:spPr>
          <a:xfrm>
            <a:off x="457200" y="1600200"/>
            <a:ext cx="8229600" cy="3352800"/>
          </a:xfrm>
        </p:spPr>
        <p:txBody>
          <a:bodyPr/>
          <a:lstStyle/>
          <a:p>
            <a:r>
              <a:rPr lang="en-US"/>
              <a:t>Manajemen hanya merupakan alat untuk mencapai tujuan.</a:t>
            </a:r>
          </a:p>
          <a:p>
            <a:endParaRPr lang="en-US"/>
          </a:p>
          <a:p>
            <a:r>
              <a:rPr lang="en-US"/>
              <a:t>Dengan manajemen, daya guna dan hasil guna unsur-unsur manajemen akan dapat ditingkatkan.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01996FF-BB7B-48A8-A509-50A44226892B}" type="slidenum">
              <a:rPr lang="en-US"/>
              <a:pPr/>
              <a:t>40</a:t>
            </a:fld>
            <a:endParaRPr lang="en-US"/>
          </a:p>
        </p:txBody>
      </p:sp>
      <p:sp>
        <p:nvSpPr>
          <p:cNvPr id="55298" name="Rectangle 2"/>
          <p:cNvSpPr>
            <a:spLocks noGrp="1" noChangeArrowheads="1"/>
          </p:cNvSpPr>
          <p:nvPr>
            <p:ph type="title"/>
          </p:nvPr>
        </p:nvSpPr>
        <p:spPr/>
        <p:txBody>
          <a:bodyPr/>
          <a:lstStyle/>
          <a:p>
            <a:r>
              <a:rPr lang="en-US">
                <a:solidFill>
                  <a:srgbClr val="000099"/>
                </a:solidFill>
              </a:rPr>
              <a:t>2. </a:t>
            </a:r>
            <a:r>
              <a:rPr lang="en-US" i="1">
                <a:solidFill>
                  <a:srgbClr val="000099"/>
                </a:solidFill>
              </a:rPr>
              <a:t>Job Sharing</a:t>
            </a:r>
            <a:endParaRPr lang="en-GB" i="1">
              <a:solidFill>
                <a:srgbClr val="000099"/>
              </a:solidFill>
            </a:endParaRPr>
          </a:p>
        </p:txBody>
      </p:sp>
      <p:sp>
        <p:nvSpPr>
          <p:cNvPr id="55299" name="Rectangle 3"/>
          <p:cNvSpPr>
            <a:spLocks noGrp="1" noChangeArrowheads="1"/>
          </p:cNvSpPr>
          <p:nvPr>
            <p:ph type="body" idx="1"/>
          </p:nvPr>
        </p:nvSpPr>
        <p:spPr/>
        <p:txBody>
          <a:bodyPr/>
          <a:lstStyle/>
          <a:p>
            <a:pPr>
              <a:lnSpc>
                <a:spcPct val="90000"/>
              </a:lnSpc>
              <a:buFont typeface="Wingdings" pitchFamily="2" charset="2"/>
              <a:buNone/>
            </a:pPr>
            <a:r>
              <a:rPr lang="en-US" sz="2600" i="1">
                <a:latin typeface="Verdana" pitchFamily="34" charset="0"/>
              </a:rPr>
              <a:t>Job Sharing</a:t>
            </a:r>
            <a:r>
              <a:rPr lang="en-US" sz="2600">
                <a:latin typeface="Verdana" pitchFamily="34" charset="0"/>
              </a:rPr>
              <a:t>, yaitu cara kerja dimana </a:t>
            </a:r>
          </a:p>
          <a:p>
            <a:pPr>
              <a:lnSpc>
                <a:spcPct val="90000"/>
              </a:lnSpc>
              <a:buFont typeface="Wingdings" pitchFamily="2" charset="2"/>
              <a:buNone/>
            </a:pPr>
            <a:r>
              <a:rPr lang="en-US" sz="2600">
                <a:latin typeface="Verdana" pitchFamily="34" charset="0"/>
              </a:rPr>
              <a:t>dua atau lebih pekerja bekerja sama </a:t>
            </a:r>
          </a:p>
          <a:p>
            <a:pPr>
              <a:lnSpc>
                <a:spcPct val="90000"/>
              </a:lnSpc>
              <a:buFont typeface="Wingdings" pitchFamily="2" charset="2"/>
              <a:buNone/>
            </a:pPr>
            <a:r>
              <a:rPr lang="en-US" sz="2600">
                <a:latin typeface="Verdana" pitchFamily="34" charset="0"/>
              </a:rPr>
              <a:t>atau membagi pelaksanaan satu </a:t>
            </a:r>
          </a:p>
          <a:p>
            <a:pPr>
              <a:lnSpc>
                <a:spcPct val="90000"/>
              </a:lnSpc>
              <a:buFont typeface="Wingdings" pitchFamily="2" charset="2"/>
              <a:buNone/>
            </a:pPr>
            <a:r>
              <a:rPr lang="en-US" sz="2600">
                <a:latin typeface="Verdana" pitchFamily="34" charset="0"/>
              </a:rPr>
              <a:t>pekerjaan, dan menerima bayaran </a:t>
            </a:r>
          </a:p>
          <a:p>
            <a:pPr>
              <a:lnSpc>
                <a:spcPct val="90000"/>
              </a:lnSpc>
              <a:buFont typeface="Wingdings" pitchFamily="2" charset="2"/>
              <a:buNone/>
            </a:pPr>
            <a:r>
              <a:rPr lang="en-US" sz="2600">
                <a:latin typeface="Verdana" pitchFamily="34" charset="0"/>
              </a:rPr>
              <a:t>berdasarkan kontribusinya dalam </a:t>
            </a:r>
          </a:p>
          <a:p>
            <a:pPr>
              <a:lnSpc>
                <a:spcPct val="90000"/>
              </a:lnSpc>
              <a:buFont typeface="Wingdings" pitchFamily="2" charset="2"/>
              <a:buNone/>
            </a:pPr>
            <a:r>
              <a:rPr lang="en-US" sz="2600">
                <a:latin typeface="Verdana" pitchFamily="34" charset="0"/>
              </a:rPr>
              <a:t>pekerjaan. Bila pelaksanaannya </a:t>
            </a:r>
          </a:p>
          <a:p>
            <a:pPr>
              <a:lnSpc>
                <a:spcPct val="90000"/>
              </a:lnSpc>
              <a:buFont typeface="Wingdings" pitchFamily="2" charset="2"/>
              <a:buNone/>
            </a:pPr>
            <a:r>
              <a:rPr lang="en-US" sz="2600">
                <a:latin typeface="Verdana" pitchFamily="34" charset="0"/>
              </a:rPr>
              <a:t>setengah untuk masing-masing pekerja, </a:t>
            </a:r>
          </a:p>
          <a:p>
            <a:pPr>
              <a:lnSpc>
                <a:spcPct val="90000"/>
              </a:lnSpc>
              <a:buFont typeface="Wingdings" pitchFamily="2" charset="2"/>
              <a:buNone/>
            </a:pPr>
            <a:r>
              <a:rPr lang="en-US" sz="2600">
                <a:latin typeface="Verdana" pitchFamily="34" charset="0"/>
              </a:rPr>
              <a:t>maka mereka menerima setengah untuk </a:t>
            </a:r>
          </a:p>
          <a:p>
            <a:pPr>
              <a:lnSpc>
                <a:spcPct val="90000"/>
              </a:lnSpc>
              <a:buFont typeface="Wingdings" pitchFamily="2" charset="2"/>
              <a:buNone/>
            </a:pPr>
            <a:r>
              <a:rPr lang="en-US" sz="2600">
                <a:latin typeface="Verdana" pitchFamily="34" charset="0"/>
              </a:rPr>
              <a:t>masing-masing.</a:t>
            </a:r>
            <a:endParaRPr lang="en-GB" sz="2600">
              <a:latin typeface="Verdana"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1C1BE7B-FD62-4CFF-8B7A-BD35C01FF8BC}" type="slidenum">
              <a:rPr lang="en-US"/>
              <a:pPr/>
              <a:t>41</a:t>
            </a:fld>
            <a:endParaRPr lang="en-US"/>
          </a:p>
        </p:txBody>
      </p:sp>
      <p:sp>
        <p:nvSpPr>
          <p:cNvPr id="56322" name="Rectangle 2"/>
          <p:cNvSpPr>
            <a:spLocks noGrp="1" noChangeArrowheads="1"/>
          </p:cNvSpPr>
          <p:nvPr>
            <p:ph type="title"/>
          </p:nvPr>
        </p:nvSpPr>
        <p:spPr/>
        <p:txBody>
          <a:bodyPr/>
          <a:lstStyle/>
          <a:p>
            <a:r>
              <a:rPr lang="en-US">
                <a:solidFill>
                  <a:srgbClr val="000099"/>
                </a:solidFill>
              </a:rPr>
              <a:t>3. </a:t>
            </a:r>
            <a:r>
              <a:rPr lang="en-US" i="1">
                <a:solidFill>
                  <a:srgbClr val="000099"/>
                </a:solidFill>
              </a:rPr>
              <a:t>Career Break</a:t>
            </a:r>
            <a:endParaRPr lang="en-GB" i="1">
              <a:solidFill>
                <a:srgbClr val="000099"/>
              </a:solidFill>
            </a:endParaRPr>
          </a:p>
        </p:txBody>
      </p:sp>
      <p:sp>
        <p:nvSpPr>
          <p:cNvPr id="56323" name="Rectangle 3"/>
          <p:cNvSpPr>
            <a:spLocks noGrp="1" noChangeArrowheads="1"/>
          </p:cNvSpPr>
          <p:nvPr>
            <p:ph type="body" idx="1"/>
          </p:nvPr>
        </p:nvSpPr>
        <p:spPr/>
        <p:txBody>
          <a:bodyPr/>
          <a:lstStyle/>
          <a:p>
            <a:pPr>
              <a:lnSpc>
                <a:spcPct val="90000"/>
              </a:lnSpc>
              <a:buFont typeface="Wingdings" pitchFamily="2" charset="2"/>
              <a:buNone/>
            </a:pPr>
            <a:r>
              <a:rPr lang="en-US" sz="2600" i="1">
                <a:latin typeface="Verdana" pitchFamily="34" charset="0"/>
              </a:rPr>
              <a:t>Career Break</a:t>
            </a:r>
            <a:r>
              <a:rPr lang="en-US" sz="2600">
                <a:latin typeface="Verdana" pitchFamily="34" charset="0"/>
              </a:rPr>
              <a:t>, yaitu memberikan </a:t>
            </a:r>
          </a:p>
          <a:p>
            <a:pPr>
              <a:lnSpc>
                <a:spcPct val="90000"/>
              </a:lnSpc>
              <a:buFont typeface="Wingdings" pitchFamily="2" charset="2"/>
              <a:buNone/>
            </a:pPr>
            <a:r>
              <a:rPr lang="en-US" sz="2600">
                <a:latin typeface="Verdana" pitchFamily="34" charset="0"/>
              </a:rPr>
              <a:t>kemungkinan pada pegawai untuk </a:t>
            </a:r>
          </a:p>
          <a:p>
            <a:pPr>
              <a:lnSpc>
                <a:spcPct val="90000"/>
              </a:lnSpc>
              <a:buFont typeface="Wingdings" pitchFamily="2" charset="2"/>
              <a:buNone/>
            </a:pPr>
            <a:r>
              <a:rPr lang="en-US" sz="2600">
                <a:latin typeface="Verdana" pitchFamily="34" charset="0"/>
              </a:rPr>
              <a:t>meninggalkan pekerjaan untuk waktu </a:t>
            </a:r>
          </a:p>
          <a:p>
            <a:pPr>
              <a:lnSpc>
                <a:spcPct val="90000"/>
              </a:lnSpc>
              <a:buFont typeface="Wingdings" pitchFamily="2" charset="2"/>
              <a:buNone/>
            </a:pPr>
            <a:r>
              <a:rPr lang="en-US" sz="2600">
                <a:latin typeface="Verdana" pitchFamily="34" charset="0"/>
              </a:rPr>
              <a:t>yang lama, biasanya 2-5 tahun, dengan </a:t>
            </a:r>
          </a:p>
          <a:p>
            <a:pPr>
              <a:lnSpc>
                <a:spcPct val="90000"/>
              </a:lnSpc>
              <a:buFont typeface="Wingdings" pitchFamily="2" charset="2"/>
              <a:buNone/>
            </a:pPr>
            <a:r>
              <a:rPr lang="en-US" sz="2600">
                <a:latin typeface="Verdana" pitchFamily="34" charset="0"/>
              </a:rPr>
              <a:t>tidak menerima upah tetapi masih tetap </a:t>
            </a:r>
          </a:p>
          <a:p>
            <a:pPr>
              <a:lnSpc>
                <a:spcPct val="90000"/>
              </a:lnSpc>
              <a:buFont typeface="Wingdings" pitchFamily="2" charset="2"/>
              <a:buNone/>
            </a:pPr>
            <a:r>
              <a:rPr lang="en-US" sz="2600">
                <a:latin typeface="Verdana" pitchFamily="34" charset="0"/>
              </a:rPr>
              <a:t>memiliki hubungan dengan perusahaan, </a:t>
            </a:r>
          </a:p>
          <a:p>
            <a:pPr>
              <a:lnSpc>
                <a:spcPct val="90000"/>
              </a:lnSpc>
              <a:buFont typeface="Wingdings" pitchFamily="2" charset="2"/>
              <a:buNone/>
            </a:pPr>
            <a:r>
              <a:rPr lang="en-US" sz="2600">
                <a:latin typeface="Verdana" pitchFamily="34" charset="0"/>
              </a:rPr>
              <a:t>dengan jaminan akan bekerja kembali </a:t>
            </a:r>
          </a:p>
          <a:p>
            <a:pPr>
              <a:lnSpc>
                <a:spcPct val="90000"/>
              </a:lnSpc>
              <a:buFont typeface="Wingdings" pitchFamily="2" charset="2"/>
              <a:buNone/>
            </a:pPr>
            <a:r>
              <a:rPr lang="en-US" sz="2600">
                <a:latin typeface="Verdana" pitchFamily="34" charset="0"/>
              </a:rPr>
              <a:t>ke pekerjaan yang sama.</a:t>
            </a:r>
            <a:endParaRPr lang="en-GB" sz="2600">
              <a:latin typeface="Verdana"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778DD96-4826-43E0-97BA-326DB87F984B}" type="slidenum">
              <a:rPr lang="en-US"/>
              <a:pPr/>
              <a:t>42</a:t>
            </a:fld>
            <a:endParaRPr lang="en-US"/>
          </a:p>
        </p:txBody>
      </p:sp>
      <p:sp>
        <p:nvSpPr>
          <p:cNvPr id="57346" name="Rectangle 2"/>
          <p:cNvSpPr>
            <a:spLocks noGrp="1" noChangeArrowheads="1"/>
          </p:cNvSpPr>
          <p:nvPr>
            <p:ph type="title"/>
          </p:nvPr>
        </p:nvSpPr>
        <p:spPr/>
        <p:txBody>
          <a:bodyPr/>
          <a:lstStyle/>
          <a:p>
            <a:r>
              <a:rPr lang="en-US">
                <a:solidFill>
                  <a:srgbClr val="000099"/>
                </a:solidFill>
              </a:rPr>
              <a:t>4. </a:t>
            </a:r>
            <a:r>
              <a:rPr lang="en-US" i="1">
                <a:solidFill>
                  <a:srgbClr val="000099"/>
                </a:solidFill>
              </a:rPr>
              <a:t>Sabbatical</a:t>
            </a:r>
            <a:endParaRPr lang="en-GB" i="1">
              <a:solidFill>
                <a:srgbClr val="000099"/>
              </a:solidFill>
            </a:endParaRPr>
          </a:p>
        </p:txBody>
      </p:sp>
      <p:sp>
        <p:nvSpPr>
          <p:cNvPr id="57347" name="Rectangle 3"/>
          <p:cNvSpPr>
            <a:spLocks noGrp="1" noChangeArrowheads="1"/>
          </p:cNvSpPr>
          <p:nvPr>
            <p:ph type="body" idx="1"/>
          </p:nvPr>
        </p:nvSpPr>
        <p:spPr/>
        <p:txBody>
          <a:bodyPr/>
          <a:lstStyle/>
          <a:p>
            <a:pPr>
              <a:lnSpc>
                <a:spcPct val="90000"/>
              </a:lnSpc>
              <a:buFont typeface="Wingdings" pitchFamily="2" charset="2"/>
              <a:buNone/>
            </a:pPr>
            <a:r>
              <a:rPr lang="en-US" sz="2600" i="1">
                <a:latin typeface="Verdana" pitchFamily="34" charset="0"/>
              </a:rPr>
              <a:t>Sabbatical</a:t>
            </a:r>
            <a:r>
              <a:rPr lang="en-US" sz="2600">
                <a:latin typeface="Verdana" pitchFamily="34" charset="0"/>
              </a:rPr>
              <a:t> yaitu memberikan ijin untuk </a:t>
            </a:r>
          </a:p>
          <a:p>
            <a:pPr>
              <a:lnSpc>
                <a:spcPct val="90000"/>
              </a:lnSpc>
              <a:buFont typeface="Wingdings" pitchFamily="2" charset="2"/>
              <a:buNone/>
            </a:pPr>
            <a:r>
              <a:rPr lang="en-US" sz="2600">
                <a:latin typeface="Verdana" pitchFamily="34" charset="0"/>
              </a:rPr>
              <a:t>meninggalkan pekerjaan dalam waktu </a:t>
            </a:r>
          </a:p>
          <a:p>
            <a:pPr>
              <a:lnSpc>
                <a:spcPct val="90000"/>
              </a:lnSpc>
              <a:buFont typeface="Wingdings" pitchFamily="2" charset="2"/>
              <a:buNone/>
            </a:pPr>
            <a:r>
              <a:rPr lang="en-US" sz="2600">
                <a:latin typeface="Verdana" pitchFamily="34" charset="0"/>
              </a:rPr>
              <a:t>yang cukup lama, yang diberikan </a:t>
            </a:r>
          </a:p>
          <a:p>
            <a:pPr>
              <a:lnSpc>
                <a:spcPct val="90000"/>
              </a:lnSpc>
              <a:buFont typeface="Wingdings" pitchFamily="2" charset="2"/>
              <a:buNone/>
            </a:pPr>
            <a:r>
              <a:rPr lang="en-US" sz="2600">
                <a:latin typeface="Verdana" pitchFamily="34" charset="0"/>
              </a:rPr>
              <a:t>kepada pegawai dengan masa kerja </a:t>
            </a:r>
          </a:p>
          <a:p>
            <a:pPr>
              <a:lnSpc>
                <a:spcPct val="90000"/>
              </a:lnSpc>
              <a:buFont typeface="Wingdings" pitchFamily="2" charset="2"/>
              <a:buNone/>
            </a:pPr>
            <a:r>
              <a:rPr lang="en-US" sz="2600">
                <a:latin typeface="Verdana" pitchFamily="34" charset="0"/>
              </a:rPr>
              <a:t>tertentu. Cara ini akan membantu dan </a:t>
            </a:r>
          </a:p>
          <a:p>
            <a:pPr>
              <a:lnSpc>
                <a:spcPct val="90000"/>
              </a:lnSpc>
              <a:buFont typeface="Wingdings" pitchFamily="2" charset="2"/>
              <a:buNone/>
            </a:pPr>
            <a:r>
              <a:rPr lang="en-US" sz="2600">
                <a:latin typeface="Verdana" pitchFamily="34" charset="0"/>
              </a:rPr>
              <a:t>memberikan kesempatan pada pegawai </a:t>
            </a:r>
          </a:p>
          <a:p>
            <a:pPr>
              <a:lnSpc>
                <a:spcPct val="90000"/>
              </a:lnSpc>
              <a:buFont typeface="Wingdings" pitchFamily="2" charset="2"/>
              <a:buNone/>
            </a:pPr>
            <a:r>
              <a:rPr lang="en-US" sz="2600">
                <a:latin typeface="Verdana" pitchFamily="34" charset="0"/>
              </a:rPr>
              <a:t>untuk mengerjakan hal-hal yang </a:t>
            </a:r>
          </a:p>
          <a:p>
            <a:pPr>
              <a:lnSpc>
                <a:spcPct val="90000"/>
              </a:lnSpc>
              <a:buFont typeface="Wingdings" pitchFamily="2" charset="2"/>
              <a:buNone/>
            </a:pPr>
            <a:r>
              <a:rPr lang="en-US" sz="2600">
                <a:latin typeface="Verdana" pitchFamily="34" charset="0"/>
              </a:rPr>
              <a:t>berkaitan dengan minatnya.</a:t>
            </a:r>
            <a:endParaRPr lang="en-GB" sz="2600">
              <a:latin typeface="Verdana"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6883CC7-2657-454E-8760-4FB352023DBD}" type="slidenum">
              <a:rPr lang="en-US"/>
              <a:pPr/>
              <a:t>43</a:t>
            </a:fld>
            <a:endParaRPr lang="en-US"/>
          </a:p>
        </p:txBody>
      </p:sp>
      <p:sp>
        <p:nvSpPr>
          <p:cNvPr id="58370" name="Rectangle 2"/>
          <p:cNvSpPr>
            <a:spLocks noGrp="1" noChangeArrowheads="1"/>
          </p:cNvSpPr>
          <p:nvPr>
            <p:ph type="title"/>
          </p:nvPr>
        </p:nvSpPr>
        <p:spPr/>
        <p:txBody>
          <a:bodyPr/>
          <a:lstStyle/>
          <a:p>
            <a:r>
              <a:rPr lang="en-US">
                <a:solidFill>
                  <a:srgbClr val="000099"/>
                </a:solidFill>
              </a:rPr>
              <a:t>5. </a:t>
            </a:r>
            <a:r>
              <a:rPr lang="en-US" i="1">
                <a:solidFill>
                  <a:srgbClr val="000099"/>
                </a:solidFill>
              </a:rPr>
              <a:t>Homeworking</a:t>
            </a:r>
            <a:endParaRPr lang="en-GB" i="1">
              <a:solidFill>
                <a:srgbClr val="000099"/>
              </a:solidFill>
            </a:endParaRPr>
          </a:p>
        </p:txBody>
      </p:sp>
      <p:sp>
        <p:nvSpPr>
          <p:cNvPr id="58371" name="Rectangle 3"/>
          <p:cNvSpPr>
            <a:spLocks noGrp="1" noChangeArrowheads="1"/>
          </p:cNvSpPr>
          <p:nvPr>
            <p:ph type="body" idx="1"/>
          </p:nvPr>
        </p:nvSpPr>
        <p:spPr/>
        <p:txBody>
          <a:bodyPr/>
          <a:lstStyle/>
          <a:p>
            <a:pPr>
              <a:buFont typeface="Wingdings" pitchFamily="2" charset="2"/>
              <a:buNone/>
            </a:pPr>
            <a:r>
              <a:rPr lang="en-US" i="1">
                <a:latin typeface="Verdana" pitchFamily="34" charset="0"/>
              </a:rPr>
              <a:t>Homeworking</a:t>
            </a:r>
            <a:r>
              <a:rPr lang="en-US">
                <a:latin typeface="Verdana" pitchFamily="34" charset="0"/>
              </a:rPr>
              <a:t> yaitu pekerjaan </a:t>
            </a:r>
          </a:p>
          <a:p>
            <a:pPr>
              <a:buFont typeface="Wingdings" pitchFamily="2" charset="2"/>
              <a:buNone/>
            </a:pPr>
            <a:r>
              <a:rPr lang="en-US">
                <a:latin typeface="Verdana" pitchFamily="34" charset="0"/>
              </a:rPr>
              <a:t>dilakukan di rumah dengan cara </a:t>
            </a:r>
          </a:p>
          <a:p>
            <a:pPr>
              <a:buFont typeface="Wingdings" pitchFamily="2" charset="2"/>
              <a:buNone/>
            </a:pPr>
            <a:r>
              <a:rPr lang="en-US">
                <a:latin typeface="Verdana" pitchFamily="34" charset="0"/>
              </a:rPr>
              <a:t>menghubungkan rumah dengan </a:t>
            </a:r>
          </a:p>
          <a:p>
            <a:pPr>
              <a:buFont typeface="Wingdings" pitchFamily="2" charset="2"/>
              <a:buNone/>
            </a:pPr>
            <a:r>
              <a:rPr lang="en-US">
                <a:latin typeface="Verdana" pitchFamily="34" charset="0"/>
              </a:rPr>
              <a:t>perusahaan melalui media </a:t>
            </a:r>
          </a:p>
          <a:p>
            <a:pPr>
              <a:buFont typeface="Wingdings" pitchFamily="2" charset="2"/>
              <a:buNone/>
            </a:pPr>
            <a:r>
              <a:rPr lang="en-US">
                <a:latin typeface="Verdana" pitchFamily="34" charset="0"/>
              </a:rPr>
              <a:t>komunikasi seperti komputer.</a:t>
            </a:r>
            <a:endParaRPr lang="en-GB">
              <a:latin typeface="Verdana"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3ADDBFB-6883-453F-9CDB-0712CF8E1D80}" type="slidenum">
              <a:rPr lang="en-US"/>
              <a:pPr/>
              <a:t>44</a:t>
            </a:fld>
            <a:endParaRPr lang="en-US"/>
          </a:p>
        </p:txBody>
      </p:sp>
      <p:sp>
        <p:nvSpPr>
          <p:cNvPr id="59394" name="Rectangle 2"/>
          <p:cNvSpPr>
            <a:spLocks noGrp="1" noChangeArrowheads="1"/>
          </p:cNvSpPr>
          <p:nvPr>
            <p:ph type="title"/>
          </p:nvPr>
        </p:nvSpPr>
        <p:spPr/>
        <p:txBody>
          <a:bodyPr/>
          <a:lstStyle/>
          <a:p>
            <a:r>
              <a:rPr lang="en-US">
                <a:solidFill>
                  <a:srgbClr val="000099"/>
                </a:solidFill>
              </a:rPr>
              <a:t>6. </a:t>
            </a:r>
            <a:r>
              <a:rPr lang="en-US" i="1">
                <a:solidFill>
                  <a:srgbClr val="000099"/>
                </a:solidFill>
              </a:rPr>
              <a:t>Annual Hours</a:t>
            </a:r>
            <a:endParaRPr lang="en-GB" i="1">
              <a:solidFill>
                <a:srgbClr val="000099"/>
              </a:solidFill>
            </a:endParaRPr>
          </a:p>
        </p:txBody>
      </p:sp>
      <p:sp>
        <p:nvSpPr>
          <p:cNvPr id="59395" name="Rectangle 3"/>
          <p:cNvSpPr>
            <a:spLocks noGrp="1" noChangeArrowheads="1"/>
          </p:cNvSpPr>
          <p:nvPr>
            <p:ph type="body" idx="1"/>
          </p:nvPr>
        </p:nvSpPr>
        <p:spPr/>
        <p:txBody>
          <a:bodyPr/>
          <a:lstStyle/>
          <a:p>
            <a:pPr>
              <a:lnSpc>
                <a:spcPct val="90000"/>
              </a:lnSpc>
              <a:buFont typeface="Wingdings" pitchFamily="2" charset="2"/>
              <a:buNone/>
            </a:pPr>
            <a:r>
              <a:rPr lang="en-US" sz="2400" i="1">
                <a:latin typeface="Verdana" pitchFamily="34" charset="0"/>
              </a:rPr>
              <a:t>Annual  Hours</a:t>
            </a:r>
            <a:r>
              <a:rPr lang="en-US" sz="2400">
                <a:latin typeface="Verdana" pitchFamily="34" charset="0"/>
              </a:rPr>
              <a:t> yaitu penentuan kerja </a:t>
            </a:r>
          </a:p>
          <a:p>
            <a:pPr>
              <a:lnSpc>
                <a:spcPct val="90000"/>
              </a:lnSpc>
              <a:buFont typeface="Wingdings" pitchFamily="2" charset="2"/>
              <a:buNone/>
            </a:pPr>
            <a:r>
              <a:rPr lang="en-US" sz="2400">
                <a:latin typeface="Verdana" pitchFamily="34" charset="0"/>
              </a:rPr>
              <a:t>tahunan pegawai yang harus diberikan </a:t>
            </a:r>
          </a:p>
          <a:p>
            <a:pPr>
              <a:lnSpc>
                <a:spcPct val="90000"/>
              </a:lnSpc>
              <a:buFont typeface="Wingdings" pitchFamily="2" charset="2"/>
              <a:buNone/>
            </a:pPr>
            <a:r>
              <a:rPr lang="en-US" sz="2400">
                <a:latin typeface="Verdana" pitchFamily="34" charset="0"/>
              </a:rPr>
              <a:t>pada perusahaan. Ini dilakukan untuk </a:t>
            </a:r>
          </a:p>
          <a:p>
            <a:pPr>
              <a:lnSpc>
                <a:spcPct val="90000"/>
              </a:lnSpc>
              <a:buFont typeface="Wingdings" pitchFamily="2" charset="2"/>
              <a:buNone/>
            </a:pPr>
            <a:r>
              <a:rPr lang="en-US" sz="2400">
                <a:latin typeface="Verdana" pitchFamily="34" charset="0"/>
              </a:rPr>
              <a:t>mengurangi biaya lembur, meningkatkan </a:t>
            </a:r>
          </a:p>
          <a:p>
            <a:pPr>
              <a:lnSpc>
                <a:spcPct val="90000"/>
              </a:lnSpc>
              <a:buFont typeface="Wingdings" pitchFamily="2" charset="2"/>
              <a:buNone/>
            </a:pPr>
            <a:r>
              <a:rPr lang="en-US" sz="2400">
                <a:latin typeface="Verdana" pitchFamily="34" charset="0"/>
              </a:rPr>
              <a:t>produktivitas, dan ketidakhadiran </a:t>
            </a:r>
          </a:p>
          <a:p>
            <a:pPr>
              <a:lnSpc>
                <a:spcPct val="90000"/>
              </a:lnSpc>
              <a:buFont typeface="Wingdings" pitchFamily="2" charset="2"/>
              <a:buNone/>
            </a:pPr>
            <a:r>
              <a:rPr lang="en-US" sz="2400">
                <a:latin typeface="Verdana" pitchFamily="34" charset="0"/>
              </a:rPr>
              <a:t>khususnya untuk perusahaan yang </a:t>
            </a:r>
          </a:p>
          <a:p>
            <a:pPr>
              <a:lnSpc>
                <a:spcPct val="90000"/>
              </a:lnSpc>
              <a:buFont typeface="Wingdings" pitchFamily="2" charset="2"/>
              <a:buNone/>
            </a:pPr>
            <a:r>
              <a:rPr lang="en-US" sz="2400">
                <a:latin typeface="Verdana" pitchFamily="34" charset="0"/>
              </a:rPr>
              <a:t>mengalami musiman dimana pada waktu-</a:t>
            </a:r>
          </a:p>
          <a:p>
            <a:pPr>
              <a:lnSpc>
                <a:spcPct val="90000"/>
              </a:lnSpc>
              <a:buFont typeface="Wingdings" pitchFamily="2" charset="2"/>
              <a:buNone/>
            </a:pPr>
            <a:r>
              <a:rPr lang="en-US" sz="2400">
                <a:latin typeface="Verdana" pitchFamily="34" charset="0"/>
              </a:rPr>
              <a:t>waktu tertentu terdapat kegiatan yang </a:t>
            </a:r>
          </a:p>
          <a:p>
            <a:pPr>
              <a:lnSpc>
                <a:spcPct val="90000"/>
              </a:lnSpc>
              <a:buFont typeface="Wingdings" pitchFamily="2" charset="2"/>
              <a:buNone/>
            </a:pPr>
            <a:r>
              <a:rPr lang="en-US" sz="2400">
                <a:latin typeface="Verdana" pitchFamily="34" charset="0"/>
              </a:rPr>
              <a:t>sangat besar.</a:t>
            </a:r>
            <a:endParaRPr lang="en-GB" sz="2400">
              <a:latin typeface="Verdana"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04C7E3E-8668-4585-AD3B-219ED6368714}" type="slidenum">
              <a:rPr lang="en-US"/>
              <a:pPr/>
              <a:t>45</a:t>
            </a:fld>
            <a:endParaRPr lang="en-US"/>
          </a:p>
        </p:txBody>
      </p:sp>
      <p:sp>
        <p:nvSpPr>
          <p:cNvPr id="60418" name="Rectangle 2"/>
          <p:cNvSpPr>
            <a:spLocks noGrp="1" noChangeArrowheads="1"/>
          </p:cNvSpPr>
          <p:nvPr>
            <p:ph type="title"/>
          </p:nvPr>
        </p:nvSpPr>
        <p:spPr/>
        <p:txBody>
          <a:bodyPr/>
          <a:lstStyle/>
          <a:p>
            <a:r>
              <a:rPr lang="en-US">
                <a:solidFill>
                  <a:srgbClr val="000099"/>
                </a:solidFill>
              </a:rPr>
              <a:t>7. </a:t>
            </a:r>
            <a:r>
              <a:rPr lang="en-US" i="1">
                <a:solidFill>
                  <a:srgbClr val="000099"/>
                </a:solidFill>
              </a:rPr>
              <a:t>Part Time</a:t>
            </a:r>
            <a:endParaRPr lang="en-GB" i="1">
              <a:solidFill>
                <a:srgbClr val="000099"/>
              </a:solidFill>
            </a:endParaRPr>
          </a:p>
        </p:txBody>
      </p:sp>
      <p:sp>
        <p:nvSpPr>
          <p:cNvPr id="60419" name="Rectangle 3"/>
          <p:cNvSpPr>
            <a:spLocks noGrp="1" noChangeArrowheads="1"/>
          </p:cNvSpPr>
          <p:nvPr>
            <p:ph type="body" idx="1"/>
          </p:nvPr>
        </p:nvSpPr>
        <p:spPr/>
        <p:txBody>
          <a:bodyPr/>
          <a:lstStyle/>
          <a:p>
            <a:pPr>
              <a:buFont typeface="Wingdings" pitchFamily="2" charset="2"/>
              <a:buNone/>
            </a:pPr>
            <a:r>
              <a:rPr lang="en-US" i="1">
                <a:latin typeface="Verdana" pitchFamily="34" charset="0"/>
              </a:rPr>
              <a:t>Part Time</a:t>
            </a:r>
            <a:r>
              <a:rPr lang="en-US">
                <a:latin typeface="Verdana" pitchFamily="34" charset="0"/>
              </a:rPr>
              <a:t> yaitu cara kerja dimana </a:t>
            </a:r>
          </a:p>
          <a:p>
            <a:pPr>
              <a:buFont typeface="Wingdings" pitchFamily="2" charset="2"/>
              <a:buNone/>
            </a:pPr>
            <a:r>
              <a:rPr lang="en-US">
                <a:latin typeface="Verdana" pitchFamily="34" charset="0"/>
              </a:rPr>
              <a:t>dikontrak untuk beberapa jam. </a:t>
            </a:r>
          </a:p>
          <a:p>
            <a:pPr>
              <a:buFont typeface="Wingdings" pitchFamily="2" charset="2"/>
              <a:buNone/>
            </a:pPr>
            <a:r>
              <a:rPr lang="en-US">
                <a:latin typeface="Verdana" pitchFamily="34" charset="0"/>
              </a:rPr>
              <a:t>Jenis ini umum diterapkan di </a:t>
            </a:r>
          </a:p>
          <a:p>
            <a:pPr>
              <a:buFont typeface="Wingdings" pitchFamily="2" charset="2"/>
              <a:buNone/>
            </a:pPr>
            <a:r>
              <a:rPr lang="en-US">
                <a:latin typeface="Verdana" pitchFamily="34" charset="0"/>
              </a:rPr>
              <a:t>berbagai perusahaan.</a:t>
            </a:r>
            <a:endParaRPr lang="en-GB">
              <a:latin typeface="Verdana"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Tugas</a:t>
            </a:r>
            <a:r>
              <a:rPr lang="en-US" dirty="0" smtClean="0"/>
              <a:t> resume </a:t>
            </a:r>
            <a:r>
              <a:rPr lang="en-US" dirty="0" err="1" smtClean="0"/>
              <a:t>tulis</a:t>
            </a:r>
            <a:r>
              <a:rPr lang="en-US" dirty="0" smtClean="0"/>
              <a:t> </a:t>
            </a:r>
            <a:r>
              <a:rPr lang="en-US" dirty="0" err="1" smtClean="0"/>
              <a:t>tangan</a:t>
            </a:r>
            <a:r>
              <a:rPr lang="en-US" dirty="0" smtClean="0"/>
              <a:t> </a:t>
            </a:r>
            <a:r>
              <a:rPr lang="en-US" dirty="0" err="1" smtClean="0"/>
              <a:t>di</a:t>
            </a:r>
            <a:r>
              <a:rPr lang="en-US" dirty="0" smtClean="0"/>
              <a:t> </a:t>
            </a:r>
            <a:r>
              <a:rPr lang="en-US" dirty="0" err="1" smtClean="0"/>
              <a:t>doble</a:t>
            </a:r>
            <a:r>
              <a:rPr lang="en-US" dirty="0" smtClean="0"/>
              <a:t> folio </a:t>
            </a:r>
            <a:r>
              <a:rPr lang="en-US" dirty="0" err="1" smtClean="0"/>
              <a:t>tentang</a:t>
            </a:r>
            <a:r>
              <a:rPr lang="en-US" dirty="0" smtClean="0"/>
              <a:t> </a:t>
            </a:r>
            <a:r>
              <a:rPr lang="en-US" dirty="0" err="1" smtClean="0"/>
              <a:t>fungsi</a:t>
            </a:r>
            <a:r>
              <a:rPr lang="en-US" dirty="0" smtClean="0"/>
              <a:t> MSDM, JELASKAN </a:t>
            </a:r>
            <a:r>
              <a:rPr lang="en-US" dirty="0" err="1" smtClean="0"/>
              <a:t>secaara</a:t>
            </a:r>
            <a:r>
              <a:rPr lang="en-US" dirty="0" smtClean="0"/>
              <a:t> </a:t>
            </a:r>
            <a:r>
              <a:rPr lang="en-US" dirty="0" err="1" smtClean="0"/>
              <a:t>teori</a:t>
            </a:r>
            <a:r>
              <a:rPr lang="en-US" dirty="0" smtClean="0"/>
              <a:t> </a:t>
            </a:r>
            <a:r>
              <a:rPr lang="en-US" dirty="0" err="1" smtClean="0"/>
              <a:t>para</a:t>
            </a:r>
            <a:r>
              <a:rPr lang="en-US" dirty="0" smtClean="0"/>
              <a:t> </a:t>
            </a:r>
            <a:r>
              <a:rPr lang="en-US" dirty="0" err="1" smtClean="0"/>
              <a:t>ahli</a:t>
            </a:r>
            <a:r>
              <a:rPr lang="en-US" dirty="0" smtClean="0"/>
              <a:t> </a:t>
            </a:r>
            <a:r>
              <a:rPr lang="en-US" dirty="0" err="1" smtClean="0"/>
              <a:t>dan</a:t>
            </a:r>
            <a:r>
              <a:rPr lang="en-US" dirty="0" smtClean="0"/>
              <a:t> </a:t>
            </a:r>
            <a:r>
              <a:rPr lang="en-US" dirty="0" err="1" smtClean="0"/>
              <a:t>implementasi</a:t>
            </a:r>
            <a:r>
              <a:rPr lang="en-US" dirty="0" smtClean="0"/>
              <a:t> </a:t>
            </a:r>
            <a:r>
              <a:rPr lang="en-US" dirty="0" err="1" smtClean="0"/>
              <a:t>atau</a:t>
            </a:r>
            <a:r>
              <a:rPr lang="en-US" dirty="0" smtClean="0"/>
              <a:t> </a:t>
            </a:r>
            <a:r>
              <a:rPr lang="en-US" dirty="0" err="1" smtClean="0"/>
              <a:t>penerapanya</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teori</a:t>
            </a:r>
            <a:r>
              <a:rPr lang="en-US" dirty="0" smtClean="0"/>
              <a:t> </a:t>
            </a:r>
            <a:r>
              <a:rPr lang="en-US" dirty="0" err="1" smtClean="0"/>
              <a:t>kumpul</a:t>
            </a:r>
            <a:r>
              <a:rPr lang="en-US" dirty="0" smtClean="0"/>
              <a:t> </a:t>
            </a:r>
            <a:r>
              <a:rPr lang="en-US" dirty="0" err="1" smtClean="0"/>
              <a:t>minggu</a:t>
            </a:r>
            <a:r>
              <a:rPr lang="en-US" dirty="0" smtClean="0"/>
              <a:t> </a:t>
            </a:r>
            <a:r>
              <a:rPr lang="en-US" dirty="0" err="1" smtClean="0"/>
              <a:t>depan</a:t>
            </a:r>
            <a:r>
              <a:rPr lang="en-US" dirty="0" smtClean="0"/>
              <a:t>.</a:t>
            </a:r>
            <a:endParaRPr lang="en-US" dirty="0"/>
          </a:p>
        </p:txBody>
      </p:sp>
      <p:sp>
        <p:nvSpPr>
          <p:cNvPr id="4" name="Date Placeholder 3"/>
          <p:cNvSpPr>
            <a:spLocks noGrp="1"/>
          </p:cNvSpPr>
          <p:nvPr>
            <p:ph type="dt" sz="half" idx="10"/>
          </p:nvPr>
        </p:nvSpPr>
        <p:spPr/>
        <p:txBody>
          <a:bodyPr/>
          <a:lstStyle/>
          <a:p>
            <a:r>
              <a:rPr lang="en-US" smtClean="0"/>
              <a:t>manajemen sumber daya manusia</a:t>
            </a:r>
            <a:endParaRPr lang="en-US"/>
          </a:p>
        </p:txBody>
      </p:sp>
      <p:sp>
        <p:nvSpPr>
          <p:cNvPr id="5" name="Footer Placeholder 4"/>
          <p:cNvSpPr>
            <a:spLocks noGrp="1"/>
          </p:cNvSpPr>
          <p:nvPr>
            <p:ph type="ftr" sz="quarter" idx="11"/>
          </p:nvPr>
        </p:nvSpPr>
        <p:spPr/>
        <p:txBody>
          <a:bodyPr/>
          <a:lstStyle/>
          <a:p>
            <a:r>
              <a:rPr lang="en-US" smtClean="0"/>
              <a:t>budiarsa dharmatanna</a:t>
            </a:r>
            <a:endParaRPr lang="en-US"/>
          </a:p>
        </p:txBody>
      </p:sp>
      <p:sp>
        <p:nvSpPr>
          <p:cNvPr id="6" name="Slide Number Placeholder 5"/>
          <p:cNvSpPr>
            <a:spLocks noGrp="1"/>
          </p:cNvSpPr>
          <p:nvPr>
            <p:ph type="sldNum" sz="quarter" idx="12"/>
          </p:nvPr>
        </p:nvSpPr>
        <p:spPr/>
        <p:txBody>
          <a:bodyPr/>
          <a:lstStyle/>
          <a:p>
            <a:fld id="{3A05A92B-26CF-471D-B913-3E4D2F24850A}"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p:txBody>
          <a:bodyPr/>
          <a:lstStyle/>
          <a:p>
            <a:pPr algn="ctr"/>
            <a:r>
              <a:rPr lang="en-US" altLang="en-US" sz="6000"/>
              <a:t>Analisis Pekerjaan</a:t>
            </a:r>
          </a:p>
        </p:txBody>
      </p:sp>
      <p:sp>
        <p:nvSpPr>
          <p:cNvPr id="38915" name="Rectangle 3"/>
          <p:cNvSpPr>
            <a:spLocks noGrp="1" noChangeArrowheads="1"/>
          </p:cNvSpPr>
          <p:nvPr>
            <p:ph type="subTitle" idx="1"/>
          </p:nvPr>
        </p:nvSpPr>
        <p:spPr>
          <a:xfrm>
            <a:off x="2133600" y="3786190"/>
            <a:ext cx="4959350" cy="1338262"/>
          </a:xfrm>
        </p:spPr>
        <p:txBody>
          <a:bodyPr/>
          <a:lstStyle/>
          <a:p>
            <a:pPr algn="ctr"/>
            <a:r>
              <a:rPr lang="en-US" altLang="en-US" b="1" dirty="0" err="1"/>
              <a:t>Manajemen</a:t>
            </a:r>
            <a:r>
              <a:rPr lang="en-US" altLang="en-US" b="1" dirty="0"/>
              <a:t> </a:t>
            </a:r>
            <a:r>
              <a:rPr lang="en-US" altLang="en-US" b="1" dirty="0" err="1"/>
              <a:t>Sumberdaya</a:t>
            </a:r>
            <a:r>
              <a:rPr lang="en-US" altLang="en-US" b="1" dirty="0"/>
              <a:t> </a:t>
            </a:r>
            <a:r>
              <a:rPr lang="en-US" altLang="en-US" b="1" dirty="0" err="1"/>
              <a:t>Manusia</a:t>
            </a:r>
            <a:endParaRPr lang="en-US" altLang="en-US" b="1" dirty="0"/>
          </a:p>
          <a:p>
            <a:pPr algn="ctr" eaLnBrk="1" hangingPunct="1">
              <a:lnSpc>
                <a:spcPct val="90000"/>
              </a:lnSpc>
            </a:pPr>
            <a:r>
              <a:rPr lang="id-ID" sz="2000" b="1" dirty="0" smtClean="0"/>
              <a:t>H Adriwilza,SE, </a:t>
            </a:r>
            <a:r>
              <a:rPr lang="id-ID" sz="2000" b="1" dirty="0" smtClean="0"/>
              <a:t>MPd,Msi,</a:t>
            </a:r>
            <a:endParaRPr lang="id-ID" sz="2000" b="1" dirty="0" smtClean="0"/>
          </a:p>
          <a:p>
            <a:pPr algn="ctr" eaLnBrk="1" hangingPunct="1">
              <a:lnSpc>
                <a:spcPct val="90000"/>
              </a:lnSpc>
            </a:pPr>
            <a:r>
              <a:rPr lang="id-ID" sz="2000" b="1" dirty="0" smtClean="0"/>
              <a:t>Dan </a:t>
            </a:r>
          </a:p>
          <a:p>
            <a:pPr algn="ctr" eaLnBrk="1" hangingPunct="1">
              <a:lnSpc>
                <a:spcPct val="90000"/>
              </a:lnSpc>
            </a:pPr>
            <a:r>
              <a:rPr lang="id-ID" sz="2000" b="1" dirty="0" smtClean="0"/>
              <a:t>  Nur Hamzah</a:t>
            </a:r>
            <a:r>
              <a:rPr lang="en-US" sz="2000" b="1" dirty="0" smtClean="0"/>
              <a:t>, S.E, M.M</a:t>
            </a:r>
          </a:p>
          <a:p>
            <a:pPr algn="ctr" eaLnBrk="1" hangingPunct="1">
              <a:lnSpc>
                <a:spcPct val="90000"/>
              </a:lnSpc>
            </a:pPr>
            <a:r>
              <a:rPr lang="en-US" sz="2000" b="1" dirty="0" smtClean="0"/>
              <a:t>25.09.13</a:t>
            </a:r>
            <a:endParaRPr lang="id-ID" sz="2000" b="1" dirty="0" smtClean="0"/>
          </a:p>
          <a:p>
            <a:pPr algn="ctr"/>
            <a:endParaRPr lang="en-US" altLang="en-US" sz="2000" b="1" dirty="0">
              <a:solidFill>
                <a:srgbClr val="3333CC"/>
              </a:solidFill>
              <a:latin typeface="Franklin Gothic Book" pitchFamily="34" charset="0"/>
            </a:endParaRPr>
          </a:p>
          <a:p>
            <a:pPr algn="ctr"/>
            <a:endParaRPr lang="en-US" altLang="en-US" dirty="0"/>
          </a:p>
        </p:txBody>
      </p:sp>
      <p:pic>
        <p:nvPicPr>
          <p:cNvPr id="38918" name="Picture 6" descr="rd01"/>
          <p:cNvPicPr>
            <a:picLocks noChangeAspect="1" noChangeArrowheads="1"/>
          </p:cNvPicPr>
          <p:nvPr/>
        </p:nvPicPr>
        <p:blipFill>
          <a:blip r:embed="rId3"/>
          <a:srcRect/>
          <a:stretch>
            <a:fillRect/>
          </a:stretch>
        </p:blipFill>
        <p:spPr bwMode="auto">
          <a:xfrm>
            <a:off x="2843213" y="0"/>
            <a:ext cx="3743325" cy="2236761"/>
          </a:xfrm>
          <a:prstGeom prst="rect">
            <a:avLst/>
          </a:prstGeom>
          <a:noFill/>
        </p:spPr>
      </p:pic>
      <p:sp>
        <p:nvSpPr>
          <p:cNvPr id="5" name="AutoShape 2"/>
          <p:cNvSpPr>
            <a:spLocks noChangeArrowheads="1"/>
          </p:cNvSpPr>
          <p:nvPr/>
        </p:nvSpPr>
        <p:spPr bwMode="auto">
          <a:xfrm>
            <a:off x="0" y="4643446"/>
            <a:ext cx="1928794" cy="1928802"/>
          </a:xfrm>
          <a:prstGeom prst="roundRect">
            <a:avLst>
              <a:gd name="adj" fmla="val 16667"/>
            </a:avLst>
          </a:prstGeom>
          <a:gradFill rotWithShape="0">
            <a:gsLst>
              <a:gs pos="0">
                <a:srgbClr val="4F81BD"/>
              </a:gs>
              <a:gs pos="100000">
                <a:srgbClr val="243F60"/>
              </a:gs>
            </a:gsLst>
            <a:lin ang="2700000" scaled="1"/>
          </a:gradFill>
          <a:ln w="12700">
            <a:solidFill>
              <a:srgbClr val="F2F2F2"/>
            </a:solidFill>
            <a:round/>
            <a:headEnd/>
            <a:tailEnd/>
          </a:ln>
          <a:effectLst>
            <a:outerShdw sy="50000" kx="-2453608" rotWithShape="0">
              <a:srgbClr val="B8CCE4">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FF0000"/>
                </a:solidFill>
                <a:effectLst/>
                <a:latin typeface="Bernard MT Condensed" pitchFamily="18" charset="0"/>
                <a:cs typeface="Arial" pitchFamily="34" charset="0"/>
              </a:rPr>
              <a:t>Q &amp; 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1" i="0" u="none" strike="noStrike" cap="none" normalizeH="0" baseline="0" dirty="0" smtClean="0">
              <a:ln>
                <a:noFill/>
              </a:ln>
              <a:solidFill>
                <a:schemeClr val="tx1"/>
              </a:solidFill>
              <a:effectLst/>
              <a:latin typeface="Lucida Handwriting" pitchFamily="66"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Lucida Handwriting" pitchFamily="66"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Lucida Handwriting" pitchFamily="66" charset="0"/>
                <a:cs typeface="Arial" pitchFamily="34" charset="0"/>
              </a:rPr>
              <a:t>Quality &amp; entrepreneurship</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3" descr="STIE BARU"/>
          <p:cNvPicPr>
            <a:picLocks noChangeAspect="1" noChangeArrowheads="1"/>
          </p:cNvPicPr>
          <p:nvPr/>
        </p:nvPicPr>
        <p:blipFill>
          <a:blip r:embed="rId4"/>
          <a:srcRect r="-2243" b="-3806"/>
          <a:stretch>
            <a:fillRect/>
          </a:stretch>
        </p:blipFill>
        <p:spPr bwMode="auto">
          <a:xfrm>
            <a:off x="7736704" y="71414"/>
            <a:ext cx="1478766" cy="1643074"/>
          </a:xfrm>
          <a:prstGeom prst="rect">
            <a:avLst/>
          </a:prstGeom>
          <a:noFill/>
          <a:ln w="9525">
            <a:noFill/>
            <a:miter lim="800000"/>
            <a:headEnd/>
            <a:tailEnd/>
          </a:ln>
        </p:spPr>
      </p:pic>
      <p:pic>
        <p:nvPicPr>
          <p:cNvPr id="8" name="Picture 4" descr="LOGO TWH"/>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76200" y="1"/>
            <a:ext cx="1495404" cy="1785926"/>
          </a:xfrm>
          <a:prstGeom prst="rect">
            <a:avLst/>
          </a:prstGeom>
          <a:noFill/>
          <a:ln w="9525">
            <a:noFill/>
            <a:miter lim="800000"/>
            <a:headEnd/>
            <a:tailEnd/>
          </a:ln>
        </p:spPr>
      </p:pic>
    </p:spTree>
  </p:cSld>
  <p:clrMapOvr>
    <a:masterClrMapping/>
  </p:clrMapOvr>
  <p:transition>
    <p:rand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DAE67889-482B-49C6-9615-7587E9DB61A7}" type="slidenum">
              <a:rPr lang="en-US" altLang="en-US"/>
              <a:pPr/>
              <a:t>48</a:t>
            </a:fld>
            <a:endParaRPr lang="en-US" altLang="en-US"/>
          </a:p>
        </p:txBody>
      </p:sp>
      <p:sp>
        <p:nvSpPr>
          <p:cNvPr id="73730" name="Rectangle 2"/>
          <p:cNvSpPr>
            <a:spLocks noGrp="1" noChangeArrowheads="1"/>
          </p:cNvSpPr>
          <p:nvPr>
            <p:ph type="title"/>
          </p:nvPr>
        </p:nvSpPr>
        <p:spPr>
          <a:xfrm>
            <a:off x="406400" y="588963"/>
            <a:ext cx="8413750" cy="536575"/>
          </a:xfrm>
        </p:spPr>
        <p:txBody>
          <a:bodyPr/>
          <a:lstStyle/>
          <a:p>
            <a:r>
              <a:rPr lang="en-US" altLang="en-US"/>
              <a:t>Analisis Pekerjaan (</a:t>
            </a:r>
            <a:r>
              <a:rPr lang="en-US" altLang="en-US" i="1"/>
              <a:t>Job Analysis</a:t>
            </a:r>
            <a:r>
              <a:rPr lang="en-US" altLang="en-US"/>
              <a:t>)</a:t>
            </a:r>
          </a:p>
        </p:txBody>
      </p:sp>
      <p:sp>
        <p:nvSpPr>
          <p:cNvPr id="73731" name="Rectangle 3"/>
          <p:cNvSpPr>
            <a:spLocks noGrp="1" noChangeArrowheads="1"/>
          </p:cNvSpPr>
          <p:nvPr>
            <p:ph type="body" sz="half" idx="1"/>
          </p:nvPr>
        </p:nvSpPr>
        <p:spPr>
          <a:xfrm>
            <a:off x="457200" y="1557338"/>
            <a:ext cx="7786688" cy="4500562"/>
          </a:xfrm>
        </p:spPr>
        <p:txBody>
          <a:bodyPr/>
          <a:lstStyle/>
          <a:p>
            <a:r>
              <a:rPr lang="en-US" altLang="en-US" sz="3200" dirty="0" err="1"/>
              <a:t>Prosedur</a:t>
            </a:r>
            <a:r>
              <a:rPr lang="en-US" altLang="en-US" sz="3200" dirty="0"/>
              <a:t> </a:t>
            </a:r>
            <a:r>
              <a:rPr lang="en-US" altLang="en-US" sz="3200" dirty="0" err="1"/>
              <a:t>untuk</a:t>
            </a:r>
            <a:r>
              <a:rPr lang="en-US" altLang="en-US" sz="3200" dirty="0"/>
              <a:t> </a:t>
            </a:r>
            <a:r>
              <a:rPr lang="en-US" altLang="en-US" sz="3200" dirty="0" err="1"/>
              <a:t>menetapkan</a:t>
            </a:r>
            <a:r>
              <a:rPr lang="en-US" altLang="en-US" sz="3200" dirty="0"/>
              <a:t> </a:t>
            </a:r>
            <a:r>
              <a:rPr lang="en-US" altLang="en-US" sz="3200" dirty="0" err="1"/>
              <a:t>tugas</a:t>
            </a:r>
            <a:r>
              <a:rPr lang="en-US" altLang="en-US" sz="3200" dirty="0"/>
              <a:t> </a:t>
            </a:r>
            <a:r>
              <a:rPr lang="en-US" altLang="en-US" sz="3200" dirty="0" err="1"/>
              <a:t>dan</a:t>
            </a:r>
            <a:r>
              <a:rPr lang="en-US" altLang="en-US" sz="3200" dirty="0"/>
              <a:t> </a:t>
            </a:r>
            <a:r>
              <a:rPr lang="en-US" altLang="en-US" sz="3200" dirty="0" err="1"/>
              <a:t>keterampilan</a:t>
            </a:r>
            <a:r>
              <a:rPr lang="en-US" altLang="en-US" sz="3200" dirty="0"/>
              <a:t> yang </a:t>
            </a:r>
            <a:r>
              <a:rPr lang="en-US" altLang="en-US" sz="3200" dirty="0" err="1"/>
              <a:t>dibutuhkan</a:t>
            </a:r>
            <a:r>
              <a:rPr lang="en-US" altLang="en-US" sz="3200" dirty="0"/>
              <a:t> </a:t>
            </a:r>
            <a:r>
              <a:rPr lang="en-US" altLang="en-US" sz="3200" dirty="0" err="1"/>
              <a:t>sebuah</a:t>
            </a:r>
            <a:r>
              <a:rPr lang="en-US" altLang="en-US" sz="3200" dirty="0"/>
              <a:t> </a:t>
            </a:r>
            <a:r>
              <a:rPr lang="en-US" altLang="en-US" sz="3200" dirty="0" err="1"/>
              <a:t>pekerjaan</a:t>
            </a:r>
            <a:r>
              <a:rPr lang="en-US" altLang="en-US" sz="3200" dirty="0"/>
              <a:t> </a:t>
            </a:r>
            <a:r>
              <a:rPr lang="en-US" altLang="en-US" sz="3200" dirty="0" err="1"/>
              <a:t>dan</a:t>
            </a:r>
            <a:r>
              <a:rPr lang="en-US" altLang="en-US" sz="3200" dirty="0"/>
              <a:t> </a:t>
            </a:r>
            <a:r>
              <a:rPr lang="en-US" altLang="en-US" sz="3200" dirty="0" err="1"/>
              <a:t>juga</a:t>
            </a:r>
            <a:r>
              <a:rPr lang="en-US" altLang="en-US" sz="3200" dirty="0"/>
              <a:t> </a:t>
            </a:r>
            <a:r>
              <a:rPr lang="en-US" altLang="en-US" sz="3200" dirty="0" err="1"/>
              <a:t>tipe</a:t>
            </a:r>
            <a:r>
              <a:rPr lang="en-US" altLang="en-US" sz="3200" dirty="0"/>
              <a:t> </a:t>
            </a:r>
            <a:r>
              <a:rPr lang="en-US" altLang="en-US" sz="3200" dirty="0" err="1"/>
              <a:t>orang</a:t>
            </a:r>
            <a:r>
              <a:rPr lang="en-US" altLang="en-US" sz="3200" dirty="0"/>
              <a:t> yang </a:t>
            </a:r>
            <a:r>
              <a:rPr lang="en-US" altLang="en-US" sz="3200" dirty="0" err="1"/>
              <a:t>tepat</a:t>
            </a:r>
            <a:r>
              <a:rPr lang="en-US" altLang="en-US" sz="3200" dirty="0"/>
              <a:t> </a:t>
            </a:r>
            <a:r>
              <a:rPr lang="en-US" altLang="en-US" sz="3200" dirty="0" err="1"/>
              <a:t>untuk</a:t>
            </a:r>
            <a:r>
              <a:rPr lang="en-US" altLang="en-US" sz="3200" dirty="0"/>
              <a:t> </a:t>
            </a:r>
            <a:r>
              <a:rPr lang="en-US" altLang="en-US" sz="3200" dirty="0" err="1"/>
              <a:t>pekerjaan</a:t>
            </a:r>
            <a:r>
              <a:rPr lang="en-US" altLang="en-US" sz="3200" dirty="0"/>
              <a:t> </a:t>
            </a:r>
            <a:r>
              <a:rPr lang="en-US" altLang="en-US" sz="3200" dirty="0" err="1"/>
              <a:t>tersebut</a:t>
            </a:r>
            <a:endParaRPr lang="en-US" altLang="en-US" sz="3200" dirty="0"/>
          </a:p>
          <a:p>
            <a:r>
              <a:rPr kumimoji="0" lang="en-US" sz="3200" dirty="0" err="1"/>
              <a:t>Menganalisis</a:t>
            </a:r>
            <a:r>
              <a:rPr kumimoji="0" lang="en-US" sz="3200" dirty="0"/>
              <a:t> </a:t>
            </a:r>
            <a:r>
              <a:rPr kumimoji="0" lang="en-US" sz="3200" dirty="0" err="1"/>
              <a:t>dan</a:t>
            </a:r>
            <a:r>
              <a:rPr kumimoji="0" lang="en-US" sz="3200" dirty="0"/>
              <a:t> </a:t>
            </a:r>
            <a:r>
              <a:rPr kumimoji="0" lang="en-US" sz="3200" dirty="0" err="1"/>
              <a:t>mendesain</a:t>
            </a:r>
            <a:r>
              <a:rPr kumimoji="0" lang="en-US" sz="3200" dirty="0"/>
              <a:t> </a:t>
            </a:r>
            <a:r>
              <a:rPr kumimoji="0" lang="en-US" sz="3200" dirty="0" err="1"/>
              <a:t>pekerjaan</a:t>
            </a:r>
            <a:r>
              <a:rPr kumimoji="0" lang="en-US" sz="3200" dirty="0"/>
              <a:t> </a:t>
            </a:r>
            <a:r>
              <a:rPr kumimoji="0" lang="en-US" sz="3200" dirty="0" err="1"/>
              <a:t>apa</a:t>
            </a:r>
            <a:r>
              <a:rPr kumimoji="0" lang="en-US" sz="3200" dirty="0"/>
              <a:t> </a:t>
            </a:r>
            <a:r>
              <a:rPr kumimoji="0" lang="en-US" sz="3200" dirty="0" err="1"/>
              <a:t>saja</a:t>
            </a:r>
            <a:r>
              <a:rPr kumimoji="0" lang="en-US" sz="3200" dirty="0"/>
              <a:t>  yang </a:t>
            </a:r>
            <a:r>
              <a:rPr kumimoji="0" lang="en-US" sz="3200" dirty="0" err="1"/>
              <a:t>harus</a:t>
            </a:r>
            <a:r>
              <a:rPr kumimoji="0" lang="en-US" sz="3200" dirty="0"/>
              <a:t>  </a:t>
            </a:r>
            <a:r>
              <a:rPr kumimoji="0" lang="en-US" sz="3200" dirty="0" err="1"/>
              <a:t>dikerjakan</a:t>
            </a:r>
            <a:r>
              <a:rPr kumimoji="0" lang="en-US" sz="3200" dirty="0"/>
              <a:t>, </a:t>
            </a:r>
            <a:r>
              <a:rPr kumimoji="0" lang="en-US" sz="3200" dirty="0" err="1"/>
              <a:t>bagaimana</a:t>
            </a:r>
            <a:r>
              <a:rPr kumimoji="0" lang="en-US" sz="3200" dirty="0"/>
              <a:t> </a:t>
            </a:r>
            <a:r>
              <a:rPr kumimoji="0" lang="en-US" sz="3200" dirty="0" err="1"/>
              <a:t>mengerjakannya</a:t>
            </a:r>
            <a:r>
              <a:rPr kumimoji="0" lang="en-US" sz="3200" dirty="0"/>
              <a:t>, </a:t>
            </a:r>
            <a:r>
              <a:rPr kumimoji="0" lang="en-US" sz="3200" dirty="0" err="1"/>
              <a:t>dan</a:t>
            </a:r>
            <a:r>
              <a:rPr kumimoji="0" lang="en-US" sz="3200" dirty="0"/>
              <a:t> </a:t>
            </a:r>
            <a:r>
              <a:rPr kumimoji="0" lang="en-US" sz="3200" dirty="0" err="1"/>
              <a:t>mengapa</a:t>
            </a:r>
            <a:r>
              <a:rPr kumimoji="0" lang="en-US" sz="3200" dirty="0"/>
              <a:t> </a:t>
            </a:r>
            <a:r>
              <a:rPr kumimoji="0" lang="en-US" sz="3200" dirty="0" err="1"/>
              <a:t>pekerjaan</a:t>
            </a:r>
            <a:r>
              <a:rPr kumimoji="0" lang="en-US" sz="3200" dirty="0"/>
              <a:t> </a:t>
            </a:r>
            <a:r>
              <a:rPr kumimoji="0" lang="en-US" sz="3200" dirty="0" err="1"/>
              <a:t>itu</a:t>
            </a:r>
            <a:r>
              <a:rPr kumimoji="0" lang="en-US" sz="3200" dirty="0"/>
              <a:t>   </a:t>
            </a:r>
            <a:r>
              <a:rPr kumimoji="0" lang="en-US" sz="3200" dirty="0" err="1"/>
              <a:t>harus</a:t>
            </a:r>
            <a:r>
              <a:rPr kumimoji="0" lang="en-US" sz="3200" dirty="0"/>
              <a:t> </a:t>
            </a:r>
            <a:r>
              <a:rPr kumimoji="0" lang="en-US" sz="3200" dirty="0" err="1"/>
              <a:t>dikerjakan</a:t>
            </a:r>
            <a:endParaRPr kumimoji="0" lang="en-US" altLang="en-US" sz="3200" dirty="0"/>
          </a:p>
        </p:txBody>
      </p:sp>
    </p:spTree>
  </p:cSld>
  <p:clrMapOvr>
    <a:masterClrMapping/>
  </p:clrMapOvr>
  <p:transition>
    <p:rand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0BD23D4D-6744-4EEA-B32B-3AC8D6646909}" type="slidenum">
              <a:rPr lang="en-US" altLang="en-US"/>
              <a:pPr/>
              <a:t>49</a:t>
            </a:fld>
            <a:endParaRPr lang="en-US" altLang="en-US" dirty="0"/>
          </a:p>
        </p:txBody>
      </p:sp>
      <p:sp>
        <p:nvSpPr>
          <p:cNvPr id="8194" name="Rectangle 2"/>
          <p:cNvSpPr>
            <a:spLocks noGrp="1" noChangeArrowheads="1"/>
          </p:cNvSpPr>
          <p:nvPr>
            <p:ph type="title"/>
          </p:nvPr>
        </p:nvSpPr>
        <p:spPr>
          <a:xfrm>
            <a:off x="406400" y="-24"/>
            <a:ext cx="8486775" cy="608013"/>
          </a:xfrm>
        </p:spPr>
        <p:txBody>
          <a:bodyPr/>
          <a:lstStyle/>
          <a:p>
            <a:r>
              <a:rPr lang="en-US" dirty="0" err="1"/>
              <a:t>Hasil</a:t>
            </a:r>
            <a:r>
              <a:rPr lang="en-US" dirty="0"/>
              <a:t> Dari </a:t>
            </a:r>
            <a:r>
              <a:rPr lang="en-US" dirty="0" err="1"/>
              <a:t>Analisis</a:t>
            </a:r>
            <a:r>
              <a:rPr lang="en-US" dirty="0"/>
              <a:t> </a:t>
            </a:r>
            <a:r>
              <a:rPr lang="en-US" dirty="0" err="1"/>
              <a:t>Pekerjaan</a:t>
            </a:r>
            <a:endParaRPr lang="en-US" altLang="en-US" dirty="0"/>
          </a:p>
        </p:txBody>
      </p:sp>
      <p:sp>
        <p:nvSpPr>
          <p:cNvPr id="8195" name="Rectangle 3"/>
          <p:cNvSpPr>
            <a:spLocks noGrp="1" noChangeArrowheads="1"/>
          </p:cNvSpPr>
          <p:nvPr>
            <p:ph type="body" sz="half" idx="2"/>
          </p:nvPr>
        </p:nvSpPr>
        <p:spPr>
          <a:xfrm>
            <a:off x="539750" y="571480"/>
            <a:ext cx="7920038" cy="4573587"/>
          </a:xfrm>
        </p:spPr>
        <p:txBody>
          <a:bodyPr/>
          <a:lstStyle/>
          <a:p>
            <a:r>
              <a:rPr lang="en-US" dirty="0" err="1"/>
              <a:t>Deskripsi</a:t>
            </a:r>
            <a:r>
              <a:rPr lang="en-US" dirty="0"/>
              <a:t> </a:t>
            </a:r>
            <a:r>
              <a:rPr lang="en-US" dirty="0" err="1"/>
              <a:t>Pekerjaan</a:t>
            </a:r>
            <a:endParaRPr lang="en-US" dirty="0"/>
          </a:p>
          <a:p>
            <a:pPr lvl="1"/>
            <a:r>
              <a:rPr lang="en-US" i="1" dirty="0"/>
              <a:t>What is expected in the job</a:t>
            </a:r>
          </a:p>
          <a:p>
            <a:pPr lvl="1"/>
            <a:r>
              <a:rPr lang="en-US" dirty="0" err="1"/>
              <a:t>Daftar</a:t>
            </a:r>
            <a:r>
              <a:rPr lang="en-US" dirty="0"/>
              <a:t> </a:t>
            </a:r>
            <a:r>
              <a:rPr lang="en-US" dirty="0" err="1"/>
              <a:t>tugas</a:t>
            </a:r>
            <a:r>
              <a:rPr lang="en-US" dirty="0"/>
              <a:t>, </a:t>
            </a:r>
            <a:r>
              <a:rPr lang="en-US" dirty="0" err="1"/>
              <a:t>tanggung</a:t>
            </a:r>
            <a:r>
              <a:rPr lang="en-US" dirty="0"/>
              <a:t> </a:t>
            </a:r>
            <a:r>
              <a:rPr lang="en-US" dirty="0" err="1"/>
              <a:t>jawab</a:t>
            </a:r>
            <a:r>
              <a:rPr lang="en-US" dirty="0"/>
              <a:t>, </a:t>
            </a:r>
            <a:r>
              <a:rPr lang="en-US" dirty="0" err="1"/>
              <a:t>aliran</a:t>
            </a:r>
            <a:r>
              <a:rPr lang="en-US" dirty="0"/>
              <a:t> </a:t>
            </a:r>
            <a:r>
              <a:rPr lang="en-US" dirty="0" err="1"/>
              <a:t>pertanggung</a:t>
            </a:r>
            <a:r>
              <a:rPr lang="en-US" dirty="0"/>
              <a:t> </a:t>
            </a:r>
            <a:r>
              <a:rPr lang="en-US" dirty="0" err="1"/>
              <a:t>jawaban</a:t>
            </a:r>
            <a:r>
              <a:rPr lang="en-US" dirty="0"/>
              <a:t> </a:t>
            </a:r>
            <a:r>
              <a:rPr lang="en-US" dirty="0" err="1"/>
              <a:t>dan</a:t>
            </a:r>
            <a:r>
              <a:rPr lang="en-US" dirty="0"/>
              <a:t> </a:t>
            </a:r>
            <a:r>
              <a:rPr lang="en-US" dirty="0" err="1"/>
              <a:t>pelaporan</a:t>
            </a:r>
            <a:r>
              <a:rPr lang="en-US" dirty="0"/>
              <a:t>, </a:t>
            </a:r>
            <a:r>
              <a:rPr lang="en-US" dirty="0" err="1"/>
              <a:t>kondisi</a:t>
            </a:r>
            <a:r>
              <a:rPr lang="en-US" dirty="0"/>
              <a:t> </a:t>
            </a:r>
            <a:r>
              <a:rPr lang="en-US" dirty="0" err="1"/>
              <a:t>kerja</a:t>
            </a:r>
            <a:r>
              <a:rPr lang="en-US" dirty="0"/>
              <a:t>, </a:t>
            </a:r>
            <a:r>
              <a:rPr lang="en-US" dirty="0" err="1"/>
              <a:t>dan</a:t>
            </a:r>
            <a:r>
              <a:rPr lang="en-US" dirty="0"/>
              <a:t> </a:t>
            </a:r>
            <a:r>
              <a:rPr lang="en-US" dirty="0" err="1"/>
              <a:t>tanggung</a:t>
            </a:r>
            <a:r>
              <a:rPr lang="en-US" dirty="0"/>
              <a:t> </a:t>
            </a:r>
            <a:r>
              <a:rPr lang="en-US" dirty="0" err="1"/>
              <a:t>jawab</a:t>
            </a:r>
            <a:r>
              <a:rPr lang="en-US" dirty="0"/>
              <a:t> </a:t>
            </a:r>
            <a:r>
              <a:rPr lang="en-US" dirty="0" err="1"/>
              <a:t>kepenyeliaan</a:t>
            </a:r>
            <a:r>
              <a:rPr lang="en-US" dirty="0"/>
              <a:t> yang </a:t>
            </a:r>
            <a:r>
              <a:rPr lang="en-US" dirty="0" err="1"/>
              <a:t>dituntut</a:t>
            </a:r>
            <a:r>
              <a:rPr lang="en-US" dirty="0"/>
              <a:t> </a:t>
            </a:r>
            <a:r>
              <a:rPr lang="en-US" dirty="0" err="1"/>
              <a:t>suatu</a:t>
            </a:r>
            <a:r>
              <a:rPr lang="en-US" dirty="0"/>
              <a:t> </a:t>
            </a:r>
            <a:r>
              <a:rPr lang="en-US" dirty="0" err="1"/>
              <a:t>pekerjaan</a:t>
            </a:r>
            <a:r>
              <a:rPr lang="en-US" dirty="0"/>
              <a:t>.</a:t>
            </a:r>
          </a:p>
          <a:p>
            <a:r>
              <a:rPr lang="en-US" dirty="0" err="1"/>
              <a:t>Spesifikasi</a:t>
            </a:r>
            <a:r>
              <a:rPr lang="en-US" dirty="0"/>
              <a:t> </a:t>
            </a:r>
            <a:r>
              <a:rPr lang="en-US" dirty="0" err="1"/>
              <a:t>Pekerjaan</a:t>
            </a:r>
            <a:endParaRPr lang="en-US" dirty="0"/>
          </a:p>
          <a:p>
            <a:pPr lvl="1"/>
            <a:r>
              <a:rPr lang="en-US" i="1" dirty="0"/>
              <a:t>States the qualification &amp; experience that is required in the job</a:t>
            </a:r>
          </a:p>
          <a:p>
            <a:pPr lvl="1"/>
            <a:r>
              <a:rPr lang="en-US" dirty="0" err="1"/>
              <a:t>Menyatakan</a:t>
            </a:r>
            <a:r>
              <a:rPr lang="en-US" dirty="0"/>
              <a:t> </a:t>
            </a:r>
            <a:r>
              <a:rPr lang="en-US" dirty="0" err="1"/>
              <a:t>tentang</a:t>
            </a:r>
            <a:r>
              <a:rPr lang="en-US" dirty="0"/>
              <a:t> </a:t>
            </a:r>
            <a:r>
              <a:rPr lang="en-US" dirty="0" err="1"/>
              <a:t>kualifikasi</a:t>
            </a:r>
            <a:r>
              <a:rPr lang="en-US" dirty="0"/>
              <a:t> </a:t>
            </a:r>
            <a:r>
              <a:rPr lang="en-US" dirty="0" err="1"/>
              <a:t>dan</a:t>
            </a:r>
            <a:r>
              <a:rPr lang="en-US" dirty="0"/>
              <a:t> </a:t>
            </a:r>
            <a:r>
              <a:rPr lang="en-US" dirty="0" err="1"/>
              <a:t>pengalaman</a:t>
            </a:r>
            <a:r>
              <a:rPr lang="en-US" dirty="0"/>
              <a:t> yang </a:t>
            </a:r>
            <a:r>
              <a:rPr lang="en-US" dirty="0" err="1"/>
              <a:t>dibutuhkan</a:t>
            </a:r>
            <a:r>
              <a:rPr lang="en-US" dirty="0"/>
              <a:t> </a:t>
            </a:r>
            <a:r>
              <a:rPr lang="en-US" dirty="0" err="1"/>
              <a:t>dalam</a:t>
            </a:r>
            <a:r>
              <a:rPr lang="en-US" dirty="0"/>
              <a:t> </a:t>
            </a:r>
            <a:r>
              <a:rPr lang="en-US" dirty="0" err="1"/>
              <a:t>sebuah</a:t>
            </a:r>
            <a:r>
              <a:rPr lang="en-US" dirty="0"/>
              <a:t> </a:t>
            </a:r>
            <a:r>
              <a:rPr lang="en-US" dirty="0" err="1"/>
              <a:t>pekerjaan</a:t>
            </a:r>
            <a:endParaRPr lang="en-US" dirty="0"/>
          </a:p>
          <a:p>
            <a:pPr lvl="1"/>
            <a:r>
              <a:rPr lang="en-US" dirty="0" err="1"/>
              <a:t>Tuntutan</a:t>
            </a:r>
            <a:r>
              <a:rPr lang="en-US" dirty="0"/>
              <a:t> </a:t>
            </a:r>
            <a:r>
              <a:rPr lang="en-US" dirty="0" err="1"/>
              <a:t>pekerjaan</a:t>
            </a:r>
            <a:r>
              <a:rPr lang="en-US" dirty="0"/>
              <a:t> </a:t>
            </a:r>
            <a:r>
              <a:rPr lang="en-US" dirty="0" err="1"/>
              <a:t>terhadap</a:t>
            </a:r>
            <a:r>
              <a:rPr lang="en-US" dirty="0"/>
              <a:t> </a:t>
            </a:r>
            <a:r>
              <a:rPr lang="en-US" dirty="0" err="1"/>
              <a:t>aspek</a:t>
            </a:r>
            <a:r>
              <a:rPr lang="en-US" dirty="0"/>
              <a:t> </a:t>
            </a:r>
            <a:r>
              <a:rPr lang="en-US" dirty="0" err="1"/>
              <a:t>manusianya</a:t>
            </a:r>
            <a:r>
              <a:rPr lang="en-US" dirty="0"/>
              <a:t> yang </a:t>
            </a:r>
            <a:r>
              <a:rPr lang="en-US" dirty="0" err="1"/>
              <a:t>menyangkut</a:t>
            </a:r>
            <a:r>
              <a:rPr lang="en-US" dirty="0"/>
              <a:t> </a:t>
            </a:r>
            <a:r>
              <a:rPr lang="en-US" dirty="0" err="1"/>
              <a:t>syarat</a:t>
            </a:r>
            <a:r>
              <a:rPr lang="en-US" dirty="0"/>
              <a:t> </a:t>
            </a:r>
            <a:r>
              <a:rPr lang="en-US" dirty="0" err="1"/>
              <a:t>pendidikan</a:t>
            </a:r>
            <a:r>
              <a:rPr lang="en-US" dirty="0"/>
              <a:t>, </a:t>
            </a:r>
            <a:r>
              <a:rPr lang="en-US" dirty="0" err="1"/>
              <a:t>keterampilan</a:t>
            </a:r>
            <a:r>
              <a:rPr lang="en-US" dirty="0"/>
              <a:t>, </a:t>
            </a:r>
            <a:r>
              <a:rPr lang="en-US" dirty="0" err="1"/>
              <a:t>dan</a:t>
            </a:r>
            <a:r>
              <a:rPr lang="en-US" dirty="0"/>
              <a:t> </a:t>
            </a:r>
            <a:r>
              <a:rPr lang="en-US" dirty="0" err="1" smtClean="0"/>
              <a:t>kepribadian</a:t>
            </a:r>
            <a:endParaRPr lang="en-US" dirty="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manajemen sumber daya manusia</a:t>
            </a:r>
          </a:p>
        </p:txBody>
      </p:sp>
      <p:sp>
        <p:nvSpPr>
          <p:cNvPr id="6" name="Footer Placeholder 4"/>
          <p:cNvSpPr>
            <a:spLocks noGrp="1"/>
          </p:cNvSpPr>
          <p:nvPr>
            <p:ph type="ftr" sz="quarter" idx="11"/>
          </p:nvPr>
        </p:nvSpPr>
        <p:spPr/>
        <p:txBody>
          <a:bodyPr/>
          <a:lstStyle/>
          <a:p>
            <a:r>
              <a:rPr lang="id-ID" dirty="0" smtClean="0"/>
              <a:t>Nurhamzah S.E</a:t>
            </a:r>
            <a:endParaRPr lang="en-US" dirty="0"/>
          </a:p>
        </p:txBody>
      </p:sp>
      <p:sp>
        <p:nvSpPr>
          <p:cNvPr id="7" name="Slide Number Placeholder 5"/>
          <p:cNvSpPr>
            <a:spLocks noGrp="1"/>
          </p:cNvSpPr>
          <p:nvPr>
            <p:ph type="sldNum" sz="quarter" idx="12"/>
          </p:nvPr>
        </p:nvSpPr>
        <p:spPr/>
        <p:txBody>
          <a:bodyPr/>
          <a:lstStyle/>
          <a:p>
            <a:fld id="{5E35E89B-92B4-44D5-8DEE-1261DDCD7E41}" type="slidenum">
              <a:rPr lang="en-US"/>
              <a:pPr/>
              <a:t>5</a:t>
            </a:fld>
            <a:endParaRPr lang="en-US"/>
          </a:p>
        </p:txBody>
      </p:sp>
      <p:sp>
        <p:nvSpPr>
          <p:cNvPr id="7170" name="Rectangle 2"/>
          <p:cNvSpPr>
            <a:spLocks noGrp="1" noChangeArrowheads="1"/>
          </p:cNvSpPr>
          <p:nvPr>
            <p:ph type="title"/>
          </p:nvPr>
        </p:nvSpPr>
        <p:spPr>
          <a:xfrm>
            <a:off x="457200" y="457200"/>
            <a:ext cx="8229600" cy="1212850"/>
          </a:xfrm>
        </p:spPr>
        <p:txBody>
          <a:bodyPr/>
          <a:lstStyle/>
          <a:p>
            <a:r>
              <a:rPr lang="en-US" sz="3200" b="1"/>
              <a:t>APAKAH ITU UNSUR-UNSUR MANAJEMEN ?</a:t>
            </a:r>
          </a:p>
        </p:txBody>
      </p:sp>
      <p:sp>
        <p:nvSpPr>
          <p:cNvPr id="7171" name="Rectangle 3"/>
          <p:cNvSpPr>
            <a:spLocks noGrp="1" noChangeArrowheads="1"/>
          </p:cNvSpPr>
          <p:nvPr>
            <p:ph type="body" idx="1"/>
          </p:nvPr>
        </p:nvSpPr>
        <p:spPr>
          <a:xfrm>
            <a:off x="457200" y="2057401"/>
            <a:ext cx="8229600" cy="3943368"/>
          </a:xfrm>
        </p:spPr>
        <p:txBody>
          <a:bodyPr/>
          <a:lstStyle/>
          <a:p>
            <a:r>
              <a:rPr lang="en-US" dirty="0"/>
              <a:t>Man</a:t>
            </a:r>
          </a:p>
          <a:p>
            <a:r>
              <a:rPr lang="en-US" dirty="0"/>
              <a:t>Money</a:t>
            </a:r>
          </a:p>
          <a:p>
            <a:r>
              <a:rPr lang="en-US" dirty="0" err="1"/>
              <a:t>Methode</a:t>
            </a:r>
            <a:endParaRPr lang="en-US" dirty="0"/>
          </a:p>
          <a:p>
            <a:r>
              <a:rPr lang="en-US" dirty="0"/>
              <a:t>Machines</a:t>
            </a:r>
          </a:p>
          <a:p>
            <a:r>
              <a:rPr lang="en-US" dirty="0"/>
              <a:t>Materials</a:t>
            </a:r>
          </a:p>
          <a:p>
            <a:r>
              <a:rPr lang="en-US" dirty="0"/>
              <a:t>Market</a:t>
            </a:r>
          </a:p>
        </p:txBody>
      </p:sp>
      <p:sp>
        <p:nvSpPr>
          <p:cNvPr id="7172" name="Text Box 4"/>
          <p:cNvSpPr txBox="1">
            <a:spLocks noChangeArrowheads="1"/>
          </p:cNvSpPr>
          <p:nvPr/>
        </p:nvSpPr>
        <p:spPr bwMode="auto">
          <a:xfrm>
            <a:off x="4648200" y="3429000"/>
            <a:ext cx="1708150" cy="1006475"/>
          </a:xfrm>
          <a:prstGeom prst="rect">
            <a:avLst/>
          </a:prstGeom>
          <a:noFill/>
          <a:ln w="9525">
            <a:noFill/>
            <a:miter lim="800000"/>
            <a:headEnd/>
            <a:tailEnd/>
          </a:ln>
          <a:effectLst/>
        </p:spPr>
        <p:txBody>
          <a:bodyPr wrap="none">
            <a:spAutoFit/>
          </a:bodyPr>
          <a:lstStyle/>
          <a:p>
            <a:r>
              <a:rPr lang="en-US" sz="6000" b="1"/>
              <a:t>6 M</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D4DC0CE5-F1D9-43DA-82BC-2CEA31EB5BCA}" type="slidenum">
              <a:rPr lang="en-US" altLang="en-US"/>
              <a:pPr/>
              <a:t>50</a:t>
            </a:fld>
            <a:endParaRPr lang="en-US" altLang="en-US"/>
          </a:p>
        </p:txBody>
      </p:sp>
      <p:sp>
        <p:nvSpPr>
          <p:cNvPr id="135170" name="Rectangle 2"/>
          <p:cNvSpPr>
            <a:spLocks noGrp="1" noChangeArrowheads="1"/>
          </p:cNvSpPr>
          <p:nvPr>
            <p:ph type="title"/>
          </p:nvPr>
        </p:nvSpPr>
        <p:spPr>
          <a:xfrm>
            <a:off x="406400" y="228600"/>
            <a:ext cx="8486775" cy="608013"/>
          </a:xfrm>
        </p:spPr>
        <p:txBody>
          <a:bodyPr/>
          <a:lstStyle/>
          <a:p>
            <a:r>
              <a:rPr lang="en-US"/>
              <a:t>Langkah-langkah Analisis Pekerjaan</a:t>
            </a:r>
            <a:endParaRPr lang="en-US" altLang="en-US"/>
          </a:p>
        </p:txBody>
      </p:sp>
      <p:sp>
        <p:nvSpPr>
          <p:cNvPr id="135171" name="Rectangle 3"/>
          <p:cNvSpPr>
            <a:spLocks noGrp="1" noChangeArrowheads="1"/>
          </p:cNvSpPr>
          <p:nvPr>
            <p:ph type="body" sz="half" idx="2"/>
          </p:nvPr>
        </p:nvSpPr>
        <p:spPr>
          <a:xfrm>
            <a:off x="539750" y="1484313"/>
            <a:ext cx="8096250" cy="4573587"/>
          </a:xfrm>
        </p:spPr>
        <p:txBody>
          <a:bodyPr/>
          <a:lstStyle/>
          <a:p>
            <a:pPr>
              <a:lnSpc>
                <a:spcPct val="90000"/>
              </a:lnSpc>
            </a:pPr>
            <a:r>
              <a:rPr kumimoji="0" lang="en-US" sz="2000"/>
              <a:t>Tentukan kegunaan hasil informasi analisis jabatan  </a:t>
            </a:r>
          </a:p>
          <a:p>
            <a:pPr lvl="1">
              <a:lnSpc>
                <a:spcPct val="90000"/>
              </a:lnSpc>
            </a:pPr>
            <a:r>
              <a:rPr kumimoji="0" lang="en-US" sz="1800"/>
              <a:t>uraian jabatan, spesifikasi jabatan, evaluasi jabatan</a:t>
            </a:r>
          </a:p>
          <a:p>
            <a:pPr>
              <a:lnSpc>
                <a:spcPct val="90000"/>
              </a:lnSpc>
            </a:pPr>
            <a:r>
              <a:rPr kumimoji="0" lang="en-US" sz="2000"/>
              <a:t>Kumpulkan informasi tentang latar belakang organisasi </a:t>
            </a:r>
          </a:p>
          <a:p>
            <a:pPr lvl="1">
              <a:lnSpc>
                <a:spcPct val="90000"/>
              </a:lnSpc>
            </a:pPr>
            <a:r>
              <a:rPr kumimoji="0" lang="en-US" sz="1800"/>
              <a:t>bagan organisasi, jenis-jenis pekerjaan yg ada</a:t>
            </a:r>
          </a:p>
          <a:p>
            <a:pPr>
              <a:lnSpc>
                <a:spcPct val="90000"/>
              </a:lnSpc>
            </a:pPr>
            <a:r>
              <a:rPr kumimoji="0" lang="en-US" sz="2000"/>
              <a:t> Seleksi orang yang akan diserahi jabatan yg akan dianalisis  </a:t>
            </a:r>
          </a:p>
          <a:p>
            <a:pPr>
              <a:lnSpc>
                <a:spcPct val="90000"/>
              </a:lnSpc>
            </a:pPr>
            <a:r>
              <a:rPr kumimoji="0" lang="en-US" sz="2000"/>
              <a:t> Kumpulkan informasi analisis jabatan </a:t>
            </a:r>
          </a:p>
          <a:p>
            <a:pPr lvl="1">
              <a:lnSpc>
                <a:spcPct val="90000"/>
              </a:lnSpc>
            </a:pPr>
            <a:r>
              <a:rPr kumimoji="0" lang="en-US" sz="1800"/>
              <a:t>aktvitas pekerjaan, perilaku  karyawan, kondisi kerja, syarat-syarat pengisi jabatan</a:t>
            </a:r>
          </a:p>
          <a:p>
            <a:pPr>
              <a:lnSpc>
                <a:spcPct val="90000"/>
              </a:lnSpc>
            </a:pPr>
            <a:r>
              <a:rPr kumimoji="0" lang="en-US" sz="2000"/>
              <a:t>Verifikasi kebenaran data/informasi kepada pekerja dan atasan  langsung</a:t>
            </a:r>
          </a:p>
          <a:p>
            <a:pPr>
              <a:lnSpc>
                <a:spcPct val="90000"/>
              </a:lnSpc>
            </a:pPr>
            <a:r>
              <a:rPr kumimoji="0" lang="en-US" sz="2000"/>
              <a:t>Susun uraian pekerjaan dan spesifikasi pekerjaan</a:t>
            </a:r>
          </a:p>
          <a:p>
            <a:pPr>
              <a:lnSpc>
                <a:spcPct val="90000"/>
              </a:lnSpc>
            </a:pPr>
            <a:r>
              <a:rPr kumimoji="0" lang="en-US" sz="2000"/>
              <a:t>Ramal atau perhitungkan kemungkinan pengembangan analisis Jabatan thd  perkembangan perusahaan pada masa yang akan datang</a:t>
            </a:r>
            <a:endParaRPr lang="en-US" sz="2000"/>
          </a:p>
          <a:p>
            <a:pPr lvl="1">
              <a:lnSpc>
                <a:spcPct val="90000"/>
              </a:lnSpc>
            </a:pPr>
            <a:endParaRPr lang="en-US" altLang="en-US" sz="1800"/>
          </a:p>
        </p:txBody>
      </p:sp>
    </p:spTree>
  </p:cSld>
  <p:clrMapOvr>
    <a:masterClrMapping/>
  </p:clrMapOvr>
  <p:transition>
    <p:rand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CD770063-6574-437F-B86C-238B106F4170}" type="slidenum">
              <a:rPr lang="en-US" altLang="en-US"/>
              <a:pPr/>
              <a:t>51</a:t>
            </a:fld>
            <a:endParaRPr lang="en-US" altLang="en-US"/>
          </a:p>
        </p:txBody>
      </p:sp>
      <p:sp>
        <p:nvSpPr>
          <p:cNvPr id="136194" name="Rectangle 2"/>
          <p:cNvSpPr>
            <a:spLocks noGrp="1" noChangeArrowheads="1"/>
          </p:cNvSpPr>
          <p:nvPr>
            <p:ph type="title"/>
          </p:nvPr>
        </p:nvSpPr>
        <p:spPr>
          <a:xfrm>
            <a:off x="406400" y="228600"/>
            <a:ext cx="8342313" cy="896938"/>
          </a:xfrm>
        </p:spPr>
        <p:txBody>
          <a:bodyPr/>
          <a:lstStyle/>
          <a:p>
            <a:r>
              <a:rPr lang="en-US"/>
              <a:t>Pekerjaan: </a:t>
            </a:r>
            <a:r>
              <a:rPr lang="en-US" sz="2400"/>
              <a:t>Dianalisis, Dideskripsikan, dan disediakan spesifikasinya</a:t>
            </a:r>
            <a:endParaRPr lang="en-US" altLang="en-US" sz="2400"/>
          </a:p>
        </p:txBody>
      </p:sp>
      <p:sp>
        <p:nvSpPr>
          <p:cNvPr id="136195" name="Rectangle 3"/>
          <p:cNvSpPr>
            <a:spLocks noGrp="1" noChangeArrowheads="1"/>
          </p:cNvSpPr>
          <p:nvPr>
            <p:ph type="body" sz="half" idx="2"/>
          </p:nvPr>
        </p:nvSpPr>
        <p:spPr>
          <a:xfrm>
            <a:off x="755650" y="1484313"/>
            <a:ext cx="7880350" cy="4573587"/>
          </a:xfrm>
        </p:spPr>
        <p:txBody>
          <a:bodyPr/>
          <a:lstStyle/>
          <a:p>
            <a:r>
              <a:rPr kumimoji="0" lang="en-US" sz="2400"/>
              <a:t>Menentukan tugas-tugas dan pekerjaan dan keterampilan yang dibutuhkan</a:t>
            </a:r>
          </a:p>
          <a:p>
            <a:r>
              <a:rPr kumimoji="0" lang="en-US" sz="2400"/>
              <a:t>Membuat </a:t>
            </a:r>
            <a:r>
              <a:rPr kumimoji="0" lang="en-US" sz="2400" i="1"/>
              <a:t>list </a:t>
            </a:r>
            <a:r>
              <a:rPr kumimoji="0" lang="en-US" sz="2400"/>
              <a:t>tugas, tanggung jawab, pelaporan, kondisi kerja, supervisi jabatan/pekerjaan.</a:t>
            </a:r>
          </a:p>
          <a:p>
            <a:r>
              <a:rPr kumimoji="0" lang="en-US" sz="2400"/>
              <a:t>Syarat-syarat manusianya (</a:t>
            </a:r>
            <a:r>
              <a:rPr kumimoji="0" lang="en-US" sz="2400" i="1"/>
              <a:t>Human Requirements</a:t>
            </a:r>
            <a:r>
              <a:rPr kumimoji="0" lang="en-US" sz="2400"/>
              <a:t>)</a:t>
            </a:r>
            <a:endParaRPr lang="en-US" sz="2400"/>
          </a:p>
          <a:p>
            <a:pPr lvl="1"/>
            <a:endParaRPr lang="en-US" altLang="en-US" sz="2000"/>
          </a:p>
        </p:txBody>
      </p:sp>
    </p:spTree>
  </p:cSld>
  <p:clrMapOvr>
    <a:masterClrMapping/>
  </p:clrMapOvr>
  <p:transition>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FD29F224-3D7E-4E00-B26E-BB738E2A49E2}" type="slidenum">
              <a:rPr lang="en-US" altLang="en-US"/>
              <a:pPr/>
              <a:t>52</a:t>
            </a:fld>
            <a:endParaRPr lang="en-US" altLang="en-US"/>
          </a:p>
        </p:txBody>
      </p:sp>
      <p:sp>
        <p:nvSpPr>
          <p:cNvPr id="137218" name="Rectangle 2"/>
          <p:cNvSpPr>
            <a:spLocks noGrp="1" noChangeArrowheads="1"/>
          </p:cNvSpPr>
          <p:nvPr>
            <p:ph type="title"/>
          </p:nvPr>
        </p:nvSpPr>
        <p:spPr>
          <a:xfrm>
            <a:off x="406400" y="228600"/>
            <a:ext cx="8342313" cy="896938"/>
          </a:xfrm>
        </p:spPr>
        <p:txBody>
          <a:bodyPr/>
          <a:lstStyle/>
          <a:p>
            <a:r>
              <a:rPr lang="en-US"/>
              <a:t>Informasi Apa yang Dikumpulkan ?</a:t>
            </a:r>
            <a:endParaRPr lang="en-US" altLang="en-US" sz="2400"/>
          </a:p>
        </p:txBody>
      </p:sp>
      <p:sp>
        <p:nvSpPr>
          <p:cNvPr id="137219" name="Rectangle 3"/>
          <p:cNvSpPr>
            <a:spLocks noGrp="1" noChangeArrowheads="1"/>
          </p:cNvSpPr>
          <p:nvPr>
            <p:ph type="body" sz="half" idx="2"/>
          </p:nvPr>
        </p:nvSpPr>
        <p:spPr>
          <a:xfrm>
            <a:off x="539750" y="1484313"/>
            <a:ext cx="8096250" cy="4824412"/>
          </a:xfrm>
        </p:spPr>
        <p:txBody>
          <a:bodyPr/>
          <a:lstStyle/>
          <a:p>
            <a:pPr>
              <a:lnSpc>
                <a:spcPct val="90000"/>
              </a:lnSpc>
            </a:pPr>
            <a:r>
              <a:rPr kumimoji="0" lang="en-US" sz="2400" dirty="0" err="1"/>
              <a:t>Aktivitas-aktivitas</a:t>
            </a:r>
            <a:r>
              <a:rPr kumimoji="0" lang="en-US" sz="2400" dirty="0"/>
              <a:t> </a:t>
            </a:r>
            <a:r>
              <a:rPr kumimoji="0" lang="en-US" sz="2400" dirty="0" err="1"/>
              <a:t>Kerja</a:t>
            </a:r>
            <a:endParaRPr kumimoji="0" lang="en-US" sz="2400" dirty="0"/>
          </a:p>
          <a:p>
            <a:pPr lvl="1">
              <a:lnSpc>
                <a:spcPct val="90000"/>
              </a:lnSpc>
            </a:pPr>
            <a:r>
              <a:rPr lang="en-US" sz="2000" dirty="0" err="1"/>
              <a:t>Membersihkan</a:t>
            </a:r>
            <a:endParaRPr lang="en-US" sz="2000" dirty="0"/>
          </a:p>
          <a:p>
            <a:pPr lvl="1">
              <a:lnSpc>
                <a:spcPct val="90000"/>
              </a:lnSpc>
            </a:pPr>
            <a:r>
              <a:rPr lang="en-US" sz="2000" dirty="0" err="1"/>
              <a:t>Menjual</a:t>
            </a:r>
            <a:endParaRPr lang="en-US" sz="2000" dirty="0"/>
          </a:p>
          <a:p>
            <a:pPr lvl="1">
              <a:lnSpc>
                <a:spcPct val="90000"/>
              </a:lnSpc>
            </a:pPr>
            <a:r>
              <a:rPr lang="en-US" sz="2000" dirty="0" err="1"/>
              <a:t>Mengajar</a:t>
            </a:r>
            <a:endParaRPr lang="en-US" sz="2000" dirty="0"/>
          </a:p>
          <a:p>
            <a:pPr lvl="1">
              <a:lnSpc>
                <a:spcPct val="90000"/>
              </a:lnSpc>
            </a:pPr>
            <a:r>
              <a:rPr lang="en-US" sz="2000" dirty="0" err="1"/>
              <a:t>Bagaimana</a:t>
            </a:r>
            <a:r>
              <a:rPr lang="en-US" sz="2000" dirty="0"/>
              <a:t>, </a:t>
            </a:r>
            <a:r>
              <a:rPr lang="en-US" sz="2000" dirty="0" err="1"/>
              <a:t>mengapa</a:t>
            </a:r>
            <a:r>
              <a:rPr lang="en-US" sz="2000" dirty="0"/>
              <a:t>, </a:t>
            </a:r>
            <a:r>
              <a:rPr lang="en-US" sz="2000" dirty="0" err="1"/>
              <a:t>dan</a:t>
            </a:r>
            <a:r>
              <a:rPr lang="en-US" sz="2000" dirty="0"/>
              <a:t> </a:t>
            </a:r>
            <a:r>
              <a:rPr lang="en-US" sz="2000" dirty="0" err="1"/>
              <a:t>kapan</a:t>
            </a:r>
            <a:r>
              <a:rPr lang="en-US" sz="2000" dirty="0"/>
              <a:t> </a:t>
            </a:r>
            <a:r>
              <a:rPr lang="en-US" sz="2000" dirty="0" err="1"/>
              <a:t>aktivitas</a:t>
            </a:r>
            <a:r>
              <a:rPr lang="en-US" sz="2000" dirty="0"/>
              <a:t> </a:t>
            </a:r>
            <a:r>
              <a:rPr lang="en-US" sz="2000" dirty="0" err="1"/>
              <a:t>dikerjakan</a:t>
            </a:r>
            <a:endParaRPr lang="en-US" sz="2000" dirty="0"/>
          </a:p>
          <a:p>
            <a:pPr>
              <a:lnSpc>
                <a:spcPct val="90000"/>
              </a:lnSpc>
            </a:pPr>
            <a:r>
              <a:rPr lang="en-US" sz="2400" dirty="0" err="1"/>
              <a:t>Perilaku</a:t>
            </a:r>
            <a:r>
              <a:rPr lang="en-US" sz="2400" dirty="0"/>
              <a:t> </a:t>
            </a:r>
            <a:r>
              <a:rPr lang="en-US" sz="2400" dirty="0" err="1"/>
              <a:t>Manusia</a:t>
            </a:r>
            <a:endParaRPr lang="en-US" sz="2400" dirty="0"/>
          </a:p>
          <a:p>
            <a:pPr lvl="1">
              <a:lnSpc>
                <a:spcPct val="90000"/>
              </a:lnSpc>
            </a:pPr>
            <a:r>
              <a:rPr lang="en-US" sz="2000" dirty="0" err="1"/>
              <a:t>Berpikir</a:t>
            </a:r>
            <a:r>
              <a:rPr lang="en-US" sz="2000" dirty="0"/>
              <a:t>/</a:t>
            </a:r>
            <a:r>
              <a:rPr lang="en-US" sz="2000" dirty="0" err="1"/>
              <a:t>berperasaan</a:t>
            </a:r>
            <a:endParaRPr lang="en-US" sz="2000" dirty="0"/>
          </a:p>
          <a:p>
            <a:pPr lvl="1">
              <a:lnSpc>
                <a:spcPct val="90000"/>
              </a:lnSpc>
            </a:pPr>
            <a:r>
              <a:rPr lang="en-US" sz="2000" dirty="0" err="1"/>
              <a:t>Berkomunikasi</a:t>
            </a:r>
            <a:endParaRPr lang="en-US" sz="2000" dirty="0"/>
          </a:p>
          <a:p>
            <a:pPr lvl="1">
              <a:lnSpc>
                <a:spcPct val="90000"/>
              </a:lnSpc>
            </a:pPr>
            <a:r>
              <a:rPr lang="en-US" sz="2000" dirty="0" err="1"/>
              <a:t>Memutuskan</a:t>
            </a:r>
            <a:endParaRPr lang="en-US" sz="2000" dirty="0"/>
          </a:p>
          <a:p>
            <a:pPr lvl="1">
              <a:lnSpc>
                <a:spcPct val="90000"/>
              </a:lnSpc>
            </a:pPr>
            <a:r>
              <a:rPr lang="en-US" sz="2000" dirty="0" err="1"/>
              <a:t>Menulis</a:t>
            </a:r>
            <a:endParaRPr lang="en-US" sz="2000" dirty="0"/>
          </a:p>
          <a:p>
            <a:pPr lvl="1">
              <a:lnSpc>
                <a:spcPct val="90000"/>
              </a:lnSpc>
            </a:pPr>
            <a:r>
              <a:rPr lang="en-US" sz="2000" dirty="0" err="1"/>
              <a:t>Tuntutan</a:t>
            </a:r>
            <a:r>
              <a:rPr lang="en-US" sz="2000" dirty="0"/>
              <a:t> </a:t>
            </a:r>
            <a:r>
              <a:rPr lang="en-US" sz="2000" dirty="0" err="1"/>
              <a:t>pekerjaan</a:t>
            </a:r>
            <a:endParaRPr lang="en-US" sz="2000" dirty="0"/>
          </a:p>
          <a:p>
            <a:pPr lvl="2">
              <a:lnSpc>
                <a:spcPct val="90000"/>
              </a:lnSpc>
            </a:pPr>
            <a:r>
              <a:rPr lang="en-US" sz="1800" dirty="0" err="1"/>
              <a:t>Mengangkat</a:t>
            </a:r>
            <a:endParaRPr lang="en-US" sz="1800" dirty="0"/>
          </a:p>
          <a:p>
            <a:pPr lvl="2">
              <a:lnSpc>
                <a:spcPct val="90000"/>
              </a:lnSpc>
            </a:pPr>
            <a:r>
              <a:rPr lang="en-US" sz="1800" dirty="0" err="1"/>
              <a:t>Berjalan</a:t>
            </a:r>
            <a:endParaRPr lang="en-US" sz="1800" dirty="0"/>
          </a:p>
          <a:p>
            <a:pPr lvl="2">
              <a:lnSpc>
                <a:spcPct val="90000"/>
              </a:lnSpc>
            </a:pPr>
            <a:r>
              <a:rPr lang="en-US" sz="1800" dirty="0" err="1"/>
              <a:t>Dikendalikan</a:t>
            </a:r>
            <a:endParaRPr lang="en-US" sz="1800" dirty="0"/>
          </a:p>
          <a:p>
            <a:pPr lvl="1">
              <a:lnSpc>
                <a:spcPct val="90000"/>
              </a:lnSpc>
            </a:pPr>
            <a:endParaRPr lang="en-US" altLang="en-US" sz="2000" dirty="0"/>
          </a:p>
        </p:txBody>
      </p:sp>
    </p:spTree>
  </p:cSld>
  <p:clrMapOvr>
    <a:masterClrMapping/>
  </p:clrMapOvr>
  <p:transition>
    <p:rand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525515C6-63FB-4739-8923-57C32309F5F8}" type="slidenum">
              <a:rPr lang="en-US" altLang="en-US"/>
              <a:pPr/>
              <a:t>53</a:t>
            </a:fld>
            <a:endParaRPr lang="en-US" altLang="en-US"/>
          </a:p>
        </p:txBody>
      </p:sp>
      <p:sp>
        <p:nvSpPr>
          <p:cNvPr id="138242" name="Rectangle 2"/>
          <p:cNvSpPr>
            <a:spLocks noGrp="1" noChangeArrowheads="1"/>
          </p:cNvSpPr>
          <p:nvPr>
            <p:ph type="title"/>
          </p:nvPr>
        </p:nvSpPr>
        <p:spPr>
          <a:xfrm>
            <a:off x="406400" y="228600"/>
            <a:ext cx="8342313" cy="896938"/>
          </a:xfrm>
        </p:spPr>
        <p:txBody>
          <a:bodyPr/>
          <a:lstStyle/>
          <a:p>
            <a:r>
              <a:rPr lang="en-US"/>
              <a:t>Informasi Apa yang Dikumpulkan ?</a:t>
            </a:r>
            <a:endParaRPr lang="en-US" altLang="en-US" sz="2400"/>
          </a:p>
        </p:txBody>
      </p:sp>
      <p:sp>
        <p:nvSpPr>
          <p:cNvPr id="138243" name="Rectangle 3"/>
          <p:cNvSpPr>
            <a:spLocks noGrp="1" noChangeArrowheads="1"/>
          </p:cNvSpPr>
          <p:nvPr>
            <p:ph type="body" sz="half" idx="2"/>
          </p:nvPr>
        </p:nvSpPr>
        <p:spPr>
          <a:xfrm>
            <a:off x="539750" y="1484313"/>
            <a:ext cx="8096250" cy="4824412"/>
          </a:xfrm>
        </p:spPr>
        <p:txBody>
          <a:bodyPr/>
          <a:lstStyle/>
          <a:p>
            <a:r>
              <a:rPr kumimoji="0" lang="en-US" sz="2400" dirty="0" err="1"/>
              <a:t>Mesin</a:t>
            </a:r>
            <a:r>
              <a:rPr kumimoji="0" lang="en-US" sz="2400" dirty="0"/>
              <a:t>, </a:t>
            </a:r>
            <a:r>
              <a:rPr kumimoji="0" lang="en-US" sz="2400" dirty="0" err="1"/>
              <a:t>alat</a:t>
            </a:r>
            <a:r>
              <a:rPr kumimoji="0" lang="en-US" sz="2400" dirty="0"/>
              <a:t>, </a:t>
            </a:r>
            <a:r>
              <a:rPr kumimoji="0" lang="en-US" sz="2400" dirty="0" err="1"/>
              <a:t>peralatan</a:t>
            </a:r>
            <a:r>
              <a:rPr kumimoji="0" lang="en-US" sz="2400" dirty="0"/>
              <a:t>, </a:t>
            </a:r>
            <a:r>
              <a:rPr kumimoji="0" lang="en-US" sz="2400" dirty="0" err="1"/>
              <a:t>dan</a:t>
            </a:r>
            <a:r>
              <a:rPr kumimoji="0" lang="en-US" sz="2400" dirty="0"/>
              <a:t> </a:t>
            </a:r>
            <a:r>
              <a:rPr kumimoji="0" lang="en-US" sz="2400" dirty="0" err="1"/>
              <a:t>alat</a:t>
            </a:r>
            <a:r>
              <a:rPr kumimoji="0" lang="en-US" sz="2400" dirty="0"/>
              <a:t> bantu </a:t>
            </a:r>
            <a:r>
              <a:rPr kumimoji="0" lang="en-US" sz="2400" dirty="0" err="1"/>
              <a:t>kerja</a:t>
            </a:r>
            <a:endParaRPr kumimoji="0" lang="en-US" sz="2400" dirty="0"/>
          </a:p>
          <a:p>
            <a:pPr lvl="1"/>
            <a:r>
              <a:rPr lang="en-US" sz="2000" dirty="0" err="1"/>
              <a:t>Produk-produk</a:t>
            </a:r>
            <a:r>
              <a:rPr lang="en-US" sz="2000" dirty="0"/>
              <a:t> </a:t>
            </a:r>
            <a:r>
              <a:rPr lang="en-US" sz="2000" dirty="0" err="1"/>
              <a:t>dibuat</a:t>
            </a:r>
            <a:endParaRPr lang="en-US" sz="2000" dirty="0"/>
          </a:p>
          <a:p>
            <a:pPr lvl="1"/>
            <a:r>
              <a:rPr lang="en-US" sz="2000" dirty="0" err="1"/>
              <a:t>Bahan-bahan</a:t>
            </a:r>
            <a:r>
              <a:rPr lang="en-US" sz="2000" dirty="0"/>
              <a:t> </a:t>
            </a:r>
            <a:r>
              <a:rPr lang="en-US" sz="2000" dirty="0" err="1"/>
              <a:t>diproses</a:t>
            </a:r>
            <a:endParaRPr lang="en-US" sz="2000" dirty="0"/>
          </a:p>
          <a:p>
            <a:pPr lvl="1"/>
            <a:r>
              <a:rPr lang="en-US" sz="2000" dirty="0" err="1"/>
              <a:t>Pengetahuan</a:t>
            </a:r>
            <a:endParaRPr lang="en-US" sz="2000" dirty="0"/>
          </a:p>
          <a:p>
            <a:pPr lvl="1"/>
            <a:r>
              <a:rPr lang="en-US" sz="2000" dirty="0" err="1"/>
              <a:t>Jasa</a:t>
            </a:r>
            <a:r>
              <a:rPr lang="en-US" sz="2000" dirty="0"/>
              <a:t>/</a:t>
            </a:r>
            <a:r>
              <a:rPr lang="en-US" sz="2000" dirty="0" err="1"/>
              <a:t>pelayanan</a:t>
            </a:r>
            <a:endParaRPr lang="en-US" sz="2000" dirty="0"/>
          </a:p>
          <a:p>
            <a:r>
              <a:rPr lang="en-US" sz="2400" dirty="0" err="1"/>
              <a:t>Standar</a:t>
            </a:r>
            <a:r>
              <a:rPr lang="en-US" sz="2400" dirty="0"/>
              <a:t> </a:t>
            </a:r>
            <a:r>
              <a:rPr lang="en-US" sz="2400" dirty="0" err="1"/>
              <a:t>Prestasi</a:t>
            </a:r>
            <a:r>
              <a:rPr lang="en-US" sz="2400" dirty="0"/>
              <a:t> </a:t>
            </a:r>
            <a:r>
              <a:rPr lang="en-US" sz="2400" dirty="0" err="1"/>
              <a:t>Kerja</a:t>
            </a:r>
            <a:r>
              <a:rPr lang="en-US" sz="2400" dirty="0"/>
              <a:t>/</a:t>
            </a:r>
            <a:r>
              <a:rPr lang="en-US" sz="2400" dirty="0" err="1"/>
              <a:t>Kinerja</a:t>
            </a:r>
            <a:endParaRPr lang="en-US" sz="2400" dirty="0"/>
          </a:p>
          <a:p>
            <a:r>
              <a:rPr lang="en-US" sz="2400" dirty="0" err="1"/>
              <a:t>Konteks</a:t>
            </a:r>
            <a:r>
              <a:rPr lang="en-US" sz="2400" dirty="0"/>
              <a:t> </a:t>
            </a:r>
            <a:r>
              <a:rPr lang="en-US" sz="2400" dirty="0" err="1"/>
              <a:t>pekerjaan</a:t>
            </a:r>
            <a:endParaRPr lang="en-US" sz="2400" dirty="0"/>
          </a:p>
          <a:p>
            <a:pPr lvl="1"/>
            <a:r>
              <a:rPr lang="en-US" sz="2000" dirty="0" err="1"/>
              <a:t>Kondisi</a:t>
            </a:r>
            <a:r>
              <a:rPr lang="en-US" sz="2000" dirty="0"/>
              <a:t> </a:t>
            </a:r>
            <a:r>
              <a:rPr lang="en-US" sz="2000" dirty="0" err="1"/>
              <a:t>kerja</a:t>
            </a:r>
            <a:endParaRPr lang="en-US" sz="2000" dirty="0"/>
          </a:p>
          <a:p>
            <a:pPr lvl="1"/>
            <a:r>
              <a:rPr lang="en-US" sz="2000" dirty="0" err="1"/>
              <a:t>Jadwal</a:t>
            </a:r>
            <a:endParaRPr lang="en-US" sz="2000" dirty="0"/>
          </a:p>
          <a:p>
            <a:pPr lvl="1"/>
            <a:r>
              <a:rPr lang="en-US" sz="2000" dirty="0" err="1"/>
              <a:t>Konteks</a:t>
            </a:r>
            <a:r>
              <a:rPr lang="en-US" sz="2000" dirty="0"/>
              <a:t> </a:t>
            </a:r>
            <a:r>
              <a:rPr lang="en-US" sz="2000" dirty="0" err="1"/>
              <a:t>organisasional</a:t>
            </a:r>
            <a:endParaRPr lang="en-US" sz="2000" dirty="0"/>
          </a:p>
          <a:p>
            <a:pPr lvl="1"/>
            <a:r>
              <a:rPr lang="en-US" sz="2000" dirty="0" err="1"/>
              <a:t>Konteks</a:t>
            </a:r>
            <a:r>
              <a:rPr lang="en-US" sz="2000" dirty="0"/>
              <a:t> </a:t>
            </a:r>
            <a:r>
              <a:rPr lang="en-US" sz="2000" dirty="0" err="1"/>
              <a:t>sosial</a:t>
            </a:r>
            <a:endParaRPr lang="en-US" sz="2000" dirty="0"/>
          </a:p>
          <a:p>
            <a:r>
              <a:rPr lang="en-US" sz="2400" dirty="0" err="1"/>
              <a:t>Persyaratan</a:t>
            </a:r>
            <a:r>
              <a:rPr lang="en-US" sz="2400" dirty="0"/>
              <a:t> </a:t>
            </a:r>
            <a:r>
              <a:rPr lang="en-US" sz="2400" dirty="0" err="1"/>
              <a:t>Manusianya</a:t>
            </a:r>
            <a:r>
              <a:rPr lang="en-US" sz="2400" dirty="0"/>
              <a:t> (</a:t>
            </a:r>
            <a:r>
              <a:rPr lang="en-US" sz="2400" i="1" dirty="0"/>
              <a:t>Human Requirements</a:t>
            </a:r>
            <a:r>
              <a:rPr lang="en-US" sz="2400" dirty="0"/>
              <a:t>)</a:t>
            </a:r>
          </a:p>
          <a:p>
            <a:pPr lvl="1"/>
            <a:endParaRPr lang="en-US" altLang="en-US" sz="2000" dirty="0"/>
          </a:p>
        </p:txBody>
      </p:sp>
    </p:spTree>
  </p:cSld>
  <p:clrMapOvr>
    <a:masterClrMapping/>
  </p:clrMapOvr>
  <p:transition>
    <p:rand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8375EBB9-CE70-4CEA-9BF9-B2F1708BEAFB}" type="slidenum">
              <a:rPr lang="en-US" altLang="en-US"/>
              <a:pPr/>
              <a:t>54</a:t>
            </a:fld>
            <a:endParaRPr lang="en-US" altLang="en-US"/>
          </a:p>
        </p:txBody>
      </p:sp>
      <p:sp>
        <p:nvSpPr>
          <p:cNvPr id="139266" name="Rectangle 2"/>
          <p:cNvSpPr>
            <a:spLocks noGrp="1" noChangeArrowheads="1"/>
          </p:cNvSpPr>
          <p:nvPr>
            <p:ph type="title"/>
          </p:nvPr>
        </p:nvSpPr>
        <p:spPr>
          <a:xfrm>
            <a:off x="406400" y="228600"/>
            <a:ext cx="8342313" cy="896938"/>
          </a:xfrm>
        </p:spPr>
        <p:txBody>
          <a:bodyPr/>
          <a:lstStyle/>
          <a:p>
            <a:r>
              <a:rPr lang="en-US"/>
              <a:t>Informasi Apa yang Dikumpulkan ?</a:t>
            </a:r>
            <a:endParaRPr lang="en-US" altLang="en-US" sz="2400"/>
          </a:p>
        </p:txBody>
      </p:sp>
      <p:sp>
        <p:nvSpPr>
          <p:cNvPr id="139267" name="Rectangle 3"/>
          <p:cNvSpPr>
            <a:spLocks noGrp="1" noChangeArrowheads="1"/>
          </p:cNvSpPr>
          <p:nvPr>
            <p:ph type="body" sz="half" idx="2"/>
          </p:nvPr>
        </p:nvSpPr>
        <p:spPr>
          <a:xfrm>
            <a:off x="539750" y="1484313"/>
            <a:ext cx="8096250" cy="4824412"/>
          </a:xfrm>
        </p:spPr>
        <p:txBody>
          <a:bodyPr/>
          <a:lstStyle/>
          <a:p>
            <a:pPr>
              <a:buFont typeface="Monotype Sorts" pitchFamily="2" charset="2"/>
              <a:buNone/>
            </a:pPr>
            <a:r>
              <a:rPr lang="en-US"/>
              <a:t>Persyaratan Manusianya (</a:t>
            </a:r>
            <a:r>
              <a:rPr lang="en-US" i="1"/>
              <a:t>Human Requirements</a:t>
            </a:r>
            <a:r>
              <a:rPr lang="en-US"/>
              <a:t>)</a:t>
            </a:r>
            <a:endParaRPr kumimoji="0" lang="en-US"/>
          </a:p>
          <a:p>
            <a:r>
              <a:rPr kumimoji="0" lang="en-US" sz="2400"/>
              <a:t>Pengetahuan dan keterampilan yang berkaitan dengan pekerjaan</a:t>
            </a:r>
          </a:p>
          <a:p>
            <a:pPr lvl="1"/>
            <a:r>
              <a:rPr lang="en-US" sz="2000"/>
              <a:t>Pendidikan</a:t>
            </a:r>
          </a:p>
          <a:p>
            <a:pPr lvl="1"/>
            <a:r>
              <a:rPr lang="en-US" sz="2000"/>
              <a:t>Pelatihan</a:t>
            </a:r>
          </a:p>
          <a:p>
            <a:pPr lvl="1"/>
            <a:r>
              <a:rPr lang="en-US" sz="2000"/>
              <a:t>Pengalaman kerja</a:t>
            </a:r>
          </a:p>
          <a:p>
            <a:r>
              <a:rPr lang="en-US" sz="2400"/>
              <a:t>Atribut-atribut personal</a:t>
            </a:r>
          </a:p>
          <a:p>
            <a:pPr lvl="1"/>
            <a:r>
              <a:rPr lang="en-US" sz="2000"/>
              <a:t>Kecerdasan</a:t>
            </a:r>
          </a:p>
          <a:p>
            <a:pPr lvl="1"/>
            <a:r>
              <a:rPr lang="en-US" sz="2000"/>
              <a:t>Karakteristik fisik</a:t>
            </a:r>
          </a:p>
          <a:p>
            <a:pPr lvl="1"/>
            <a:r>
              <a:rPr lang="en-US" sz="2000"/>
              <a:t>Kepribadian</a:t>
            </a:r>
          </a:p>
          <a:p>
            <a:pPr lvl="1"/>
            <a:r>
              <a:rPr lang="en-US" sz="2000"/>
              <a:t>Ketertarikan/keinginan</a:t>
            </a:r>
          </a:p>
          <a:p>
            <a:pPr lvl="1"/>
            <a:endParaRPr lang="en-US" altLang="en-US" sz="2000"/>
          </a:p>
        </p:txBody>
      </p:sp>
    </p:spTree>
  </p:cSld>
  <p:clrMapOvr>
    <a:masterClrMapping/>
  </p:clrMapOvr>
  <p:transition>
    <p:rand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5"/>
          <p:cNvSpPr>
            <a:spLocks noGrp="1"/>
          </p:cNvSpPr>
          <p:nvPr>
            <p:ph type="sldNum" sz="quarter" idx="12"/>
          </p:nvPr>
        </p:nvSpPr>
        <p:spPr/>
        <p:txBody>
          <a:bodyPr/>
          <a:lstStyle/>
          <a:p>
            <a:fld id="{45E5F8FC-274D-4174-83F6-C691A1B0FF67}" type="slidenum">
              <a:rPr lang="en-US" altLang="en-US"/>
              <a:pPr/>
              <a:t>55</a:t>
            </a:fld>
            <a:endParaRPr lang="en-US" altLang="en-US"/>
          </a:p>
        </p:txBody>
      </p:sp>
      <p:sp>
        <p:nvSpPr>
          <p:cNvPr id="115714" name="Rectangle 2"/>
          <p:cNvSpPr>
            <a:spLocks noGrp="1" noChangeArrowheads="1"/>
          </p:cNvSpPr>
          <p:nvPr>
            <p:ph type="title"/>
          </p:nvPr>
        </p:nvSpPr>
        <p:spPr>
          <a:xfrm>
            <a:off x="406400" y="228600"/>
            <a:ext cx="8269288" cy="679450"/>
          </a:xfrm>
        </p:spPr>
        <p:txBody>
          <a:bodyPr/>
          <a:lstStyle/>
          <a:p>
            <a:r>
              <a:rPr lang="en-US"/>
              <a:t>Penggunaan Informasi Analisis Pekerjaan</a:t>
            </a:r>
            <a:endParaRPr lang="en-US" altLang="en-US"/>
          </a:p>
        </p:txBody>
      </p:sp>
      <p:graphicFrame>
        <p:nvGraphicFramePr>
          <p:cNvPr id="115721" name="Object 9"/>
          <p:cNvGraphicFramePr>
            <a:graphicFrameLocks noChangeAspect="1"/>
          </p:cNvGraphicFramePr>
          <p:nvPr>
            <p:ph idx="1"/>
          </p:nvPr>
        </p:nvGraphicFramePr>
        <p:xfrm>
          <a:off x="457200" y="2049463"/>
          <a:ext cx="8178800" cy="3443287"/>
        </p:xfrm>
        <a:graphic>
          <a:graphicData uri="http://schemas.openxmlformats.org/presentationml/2006/ole">
            <p:oleObj spid="_x0000_s1026" name="Visio" r:id="rId3" imgW="4351630" imgH="1831543" progId="">
              <p:embed/>
            </p:oleObj>
          </a:graphicData>
        </a:graphic>
      </p:graphicFrame>
    </p:spTree>
  </p:cSld>
  <p:clrMapOvr>
    <a:masterClrMapping/>
  </p:clrMapOvr>
  <p:transition>
    <p:rand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B2300009-CE53-4EE7-8CDA-208309958C80}" type="slidenum">
              <a:rPr lang="en-US" altLang="en-US"/>
              <a:pPr/>
              <a:t>56</a:t>
            </a:fld>
            <a:endParaRPr lang="en-US" altLang="en-US"/>
          </a:p>
        </p:txBody>
      </p:sp>
      <p:sp>
        <p:nvSpPr>
          <p:cNvPr id="9218" name="Rectangle 2"/>
          <p:cNvSpPr>
            <a:spLocks noGrp="1" noChangeArrowheads="1"/>
          </p:cNvSpPr>
          <p:nvPr>
            <p:ph type="title"/>
          </p:nvPr>
        </p:nvSpPr>
        <p:spPr/>
        <p:txBody>
          <a:bodyPr/>
          <a:lstStyle/>
          <a:p>
            <a:r>
              <a:rPr lang="en-US"/>
              <a:t>Penggunaan Informasi Analisis Pekerjaan</a:t>
            </a:r>
            <a:endParaRPr lang="en-US" altLang="en-US"/>
          </a:p>
        </p:txBody>
      </p:sp>
      <p:sp>
        <p:nvSpPr>
          <p:cNvPr id="9219" name="Rectangle 3"/>
          <p:cNvSpPr>
            <a:spLocks noGrp="1" noChangeArrowheads="1"/>
          </p:cNvSpPr>
          <p:nvPr>
            <p:ph type="body" sz="half" idx="1"/>
          </p:nvPr>
        </p:nvSpPr>
        <p:spPr>
          <a:xfrm>
            <a:off x="611188" y="1484313"/>
            <a:ext cx="7777162" cy="4573587"/>
          </a:xfrm>
        </p:spPr>
        <p:txBody>
          <a:bodyPr/>
          <a:lstStyle/>
          <a:p>
            <a:r>
              <a:rPr lang="en-US" altLang="en-US" sz="2400"/>
              <a:t>Rekrutmen dan Seleksi</a:t>
            </a:r>
          </a:p>
          <a:p>
            <a:pPr lvl="1"/>
            <a:r>
              <a:rPr lang="en-US" altLang="en-US" sz="2000"/>
              <a:t>Analisis pekerjaan menyediakan informasi tentang apa pekerjaan yang dilakukan dan karakteristik manusia yang dibutuhkan untuk melakukan pekerjaan tersebut, membantu manajemen memfokuskan siapa yang dipilih untuk direkrut dan dipekerjakan.</a:t>
            </a:r>
          </a:p>
          <a:p>
            <a:r>
              <a:rPr lang="en-US" altLang="en-US" sz="2400"/>
              <a:t>Kompensasi</a:t>
            </a:r>
          </a:p>
          <a:p>
            <a:pPr lvl="1"/>
            <a:r>
              <a:rPr lang="en-US" altLang="en-US" sz="2000"/>
              <a:t>Analisis pekerjaan menyediakan informasi untuk menentukan nilai setiap pekerjaan—dan kelas yang tepat bagi tiap pekerjaan tersebut.</a:t>
            </a:r>
          </a:p>
          <a:p>
            <a:pPr lvl="2"/>
            <a:r>
              <a:rPr lang="en-US" altLang="en-US" sz="1800"/>
              <a:t>Nilai pekerjaan, gaji, bonus</a:t>
            </a:r>
          </a:p>
        </p:txBody>
      </p:sp>
    </p:spTree>
  </p:cSld>
  <p:clrMapOvr>
    <a:masterClrMapping/>
  </p:clrMapOvr>
  <p:transition>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1036CE91-C024-489E-BD3C-EF5EFC537827}" type="slidenum">
              <a:rPr lang="en-US" altLang="en-US"/>
              <a:pPr/>
              <a:t>57</a:t>
            </a:fld>
            <a:endParaRPr lang="en-US" altLang="en-US"/>
          </a:p>
        </p:txBody>
      </p:sp>
      <p:sp>
        <p:nvSpPr>
          <p:cNvPr id="140290" name="Rectangle 2"/>
          <p:cNvSpPr>
            <a:spLocks noGrp="1" noChangeArrowheads="1"/>
          </p:cNvSpPr>
          <p:nvPr>
            <p:ph type="title"/>
          </p:nvPr>
        </p:nvSpPr>
        <p:spPr/>
        <p:txBody>
          <a:bodyPr/>
          <a:lstStyle/>
          <a:p>
            <a:r>
              <a:rPr lang="en-US"/>
              <a:t>Penggunaan Informasi Analisis Pekerjaan</a:t>
            </a:r>
            <a:endParaRPr lang="en-US" altLang="en-US"/>
          </a:p>
        </p:txBody>
      </p:sp>
      <p:sp>
        <p:nvSpPr>
          <p:cNvPr id="140291" name="Rectangle 3"/>
          <p:cNvSpPr>
            <a:spLocks noGrp="1" noChangeArrowheads="1"/>
          </p:cNvSpPr>
          <p:nvPr>
            <p:ph type="body" sz="half" idx="1"/>
          </p:nvPr>
        </p:nvSpPr>
        <p:spPr>
          <a:xfrm>
            <a:off x="457200" y="1484313"/>
            <a:ext cx="7859713" cy="4573587"/>
          </a:xfrm>
        </p:spPr>
        <p:txBody>
          <a:bodyPr/>
          <a:lstStyle/>
          <a:p>
            <a:r>
              <a:rPr lang="en-US" altLang="en-US" sz="2400"/>
              <a:t>Penilaian Kinerja</a:t>
            </a:r>
          </a:p>
          <a:p>
            <a:pPr lvl="1"/>
            <a:r>
              <a:rPr lang="en-US" altLang="en-US" sz="2000"/>
              <a:t>Manajer menggunakan analisis pekerjaan untuk menentukan aktivitas khusus pekerjaan dan standar kinerja dari pekerjaan tersebut.</a:t>
            </a:r>
          </a:p>
          <a:p>
            <a:r>
              <a:rPr lang="en-US" altLang="en-US" sz="2400"/>
              <a:t>Pelatihan</a:t>
            </a:r>
          </a:p>
          <a:p>
            <a:pPr lvl="1"/>
            <a:r>
              <a:rPr lang="en-US" altLang="en-US" sz="2000"/>
              <a:t>Deskripsi pekerjaan memperhatikan aktivitas dan keterampilan—dan oleh karenanya juga pelatihan—yang dibutuhkan.</a:t>
            </a:r>
          </a:p>
          <a:p>
            <a:r>
              <a:rPr lang="en-US" altLang="en-US" sz="2400"/>
              <a:t>Pemantauan Pelaksanaan Pekerjaan</a:t>
            </a:r>
          </a:p>
          <a:p>
            <a:pPr lvl="1"/>
            <a:r>
              <a:rPr lang="en-US" altLang="en-US" sz="2000"/>
              <a:t>Membantu menemukan tugas yang belum ditetapkan</a:t>
            </a:r>
          </a:p>
        </p:txBody>
      </p:sp>
    </p:spTree>
  </p:cSld>
  <p:clrMapOvr>
    <a:masterClrMapping/>
  </p:clrMapOvr>
  <p:transition>
    <p:rand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920881FE-7FB0-46E2-B0FB-E0F0FF07D6A6}" type="slidenum">
              <a:rPr lang="en-US" altLang="en-US"/>
              <a:pPr/>
              <a:t>58</a:t>
            </a:fld>
            <a:endParaRPr lang="en-US" altLang="en-US"/>
          </a:p>
        </p:txBody>
      </p:sp>
      <p:sp>
        <p:nvSpPr>
          <p:cNvPr id="154626" name="Rectangle 2"/>
          <p:cNvSpPr>
            <a:spLocks noGrp="1" noChangeArrowheads="1"/>
          </p:cNvSpPr>
          <p:nvPr>
            <p:ph type="title"/>
          </p:nvPr>
        </p:nvSpPr>
        <p:spPr/>
        <p:txBody>
          <a:bodyPr/>
          <a:lstStyle/>
          <a:p>
            <a:r>
              <a:rPr lang="en-US"/>
              <a:t>Penggunaan Informasi Analisis Pekerjaan</a:t>
            </a:r>
            <a:endParaRPr lang="en-US" altLang="en-US"/>
          </a:p>
        </p:txBody>
      </p:sp>
      <p:sp>
        <p:nvSpPr>
          <p:cNvPr id="154627" name="Rectangle 3"/>
          <p:cNvSpPr>
            <a:spLocks noGrp="1" noChangeArrowheads="1"/>
          </p:cNvSpPr>
          <p:nvPr>
            <p:ph type="body" sz="half" idx="1"/>
          </p:nvPr>
        </p:nvSpPr>
        <p:spPr>
          <a:xfrm>
            <a:off x="457200" y="1484313"/>
            <a:ext cx="8075613" cy="4573587"/>
          </a:xfrm>
        </p:spPr>
        <p:txBody>
          <a:bodyPr/>
          <a:lstStyle/>
          <a:p>
            <a:pPr marL="457200" indent="-457200"/>
            <a:r>
              <a:rPr lang="en-US" altLang="en-US" sz="2400"/>
              <a:t>Evaluasi Jabatan</a:t>
            </a:r>
          </a:p>
          <a:p>
            <a:pPr marL="838200" lvl="1" indent="-381000"/>
            <a:r>
              <a:rPr kumimoji="0" lang="en-US" sz="2000"/>
              <a:t>Informasi analisis jabatan memberikan pemahaman yg jelas mengenai berat/ringannya pekerjaan, besar kecilnya resiko yg dihadapi pekerja, sulit/mudahnya mendapatkan personil. Dengan demikian perusahaaan dapat menetapkan gaji pada posisi jabatan tersebut.</a:t>
            </a:r>
            <a:endParaRPr lang="en-US" altLang="en-US" sz="2000"/>
          </a:p>
          <a:p>
            <a:pPr marL="457200" indent="-457200"/>
            <a:r>
              <a:rPr lang="en-US" altLang="en-US" sz="2400"/>
              <a:t>Promosi dan Pemindahan</a:t>
            </a:r>
          </a:p>
          <a:p>
            <a:pPr marL="838200" lvl="1" indent="-381000"/>
            <a:r>
              <a:rPr kumimoji="0" lang="en-US" sz="2000"/>
              <a:t>Informasi analisis jabatan akan digunakan untuk membantu menentukan promosi ataupun pemindahan karyawan.</a:t>
            </a:r>
            <a:endParaRPr lang="en-US" altLang="en-US" sz="2000"/>
          </a:p>
          <a:p>
            <a:pPr marL="457200" indent="-457200"/>
            <a:r>
              <a:rPr lang="en-US" altLang="en-US" sz="2400"/>
              <a:t>Organisasi</a:t>
            </a:r>
          </a:p>
          <a:p>
            <a:pPr marL="838200" lvl="1" indent="-381000"/>
            <a:r>
              <a:rPr kumimoji="0" lang="en-US" sz="2000"/>
              <a:t>Informasi jabatan yang diperoleh dari analisis jabatan seringkali memberikan petunjuk bahwa organisasi yang ada perlu diperbaiki.</a:t>
            </a:r>
            <a:endParaRPr kumimoji="0" lang="id-ID" sz="2000"/>
          </a:p>
        </p:txBody>
      </p:sp>
    </p:spTree>
  </p:cSld>
  <p:clrMapOvr>
    <a:masterClrMapping/>
  </p:clrMapOvr>
  <p:transition>
    <p:rand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95E22215-8B55-4819-9564-A50F84743B3A}" type="slidenum">
              <a:rPr lang="en-US" altLang="en-US"/>
              <a:pPr/>
              <a:t>59</a:t>
            </a:fld>
            <a:endParaRPr lang="en-US" altLang="en-US"/>
          </a:p>
        </p:txBody>
      </p:sp>
      <p:sp>
        <p:nvSpPr>
          <p:cNvPr id="155650" name="Rectangle 2"/>
          <p:cNvSpPr>
            <a:spLocks noGrp="1" noChangeArrowheads="1"/>
          </p:cNvSpPr>
          <p:nvPr>
            <p:ph type="title"/>
          </p:nvPr>
        </p:nvSpPr>
        <p:spPr/>
        <p:txBody>
          <a:bodyPr/>
          <a:lstStyle/>
          <a:p>
            <a:r>
              <a:rPr lang="en-US"/>
              <a:t>Penggunaan Informasi Analisis Pekerjaan</a:t>
            </a:r>
            <a:endParaRPr lang="en-US" altLang="en-US"/>
          </a:p>
        </p:txBody>
      </p:sp>
      <p:sp>
        <p:nvSpPr>
          <p:cNvPr id="155651" name="Rectangle 3"/>
          <p:cNvSpPr>
            <a:spLocks noGrp="1" noChangeArrowheads="1"/>
          </p:cNvSpPr>
          <p:nvPr>
            <p:ph type="body" sz="half" idx="1"/>
          </p:nvPr>
        </p:nvSpPr>
        <p:spPr>
          <a:xfrm>
            <a:off x="684213" y="1484313"/>
            <a:ext cx="7991475" cy="4573587"/>
          </a:xfrm>
        </p:spPr>
        <p:txBody>
          <a:bodyPr/>
          <a:lstStyle/>
          <a:p>
            <a:r>
              <a:rPr lang="en-US" altLang="en-US" sz="2400"/>
              <a:t>Pemerkayaan Pekerjaan</a:t>
            </a:r>
          </a:p>
          <a:p>
            <a:pPr lvl="1"/>
            <a:r>
              <a:rPr kumimoji="0" lang="en-US" sz="2000"/>
              <a:t>Informasi analisis jabatan dapat dipergunakan untuk memperkaya pekerjaan pada suatu jabatan tertentu.</a:t>
            </a:r>
            <a:endParaRPr lang="en-US" altLang="en-US" sz="2000"/>
          </a:p>
          <a:p>
            <a:r>
              <a:rPr lang="en-US" altLang="en-US" sz="2400"/>
              <a:t>Penyederhanaan Pekerjaan</a:t>
            </a:r>
          </a:p>
          <a:p>
            <a:pPr lvl="1"/>
            <a:r>
              <a:rPr kumimoji="0" lang="en-US" sz="2000"/>
              <a:t>Informasi analisis jabatan  digunakan juga untuk penyederhanaan atau spesialisasi pekerjaan. Dengan perkembangan perusahaan dan spesifikasi yang mendalam mengakibatkan pekerjaan-pekerjaan yang harus dilakukan dalam suatu jabatan semakin terspesialisasi.</a:t>
            </a:r>
            <a:endParaRPr lang="en-US" altLang="en-US" sz="2000"/>
          </a:p>
          <a:p>
            <a:r>
              <a:rPr lang="en-US" altLang="en-US" sz="2400"/>
              <a:t>Penempatan</a:t>
            </a:r>
          </a:p>
          <a:p>
            <a:pPr lvl="1"/>
            <a:r>
              <a:rPr kumimoji="0" lang="en-US" sz="2000"/>
              <a:t>Informasi analisis jabatan digunakan untuk menempatkan para karyawan pada pekerjaan-pekrjaan yg sesuai dengan keterampilannya agar mereka bekerja secara efektif.</a:t>
            </a:r>
            <a:endParaRPr kumimoji="0" lang="en-US" altLang="en-US" sz="2000"/>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F6693EC8-294E-43B0-85B3-8CBD17B5DB73}" type="slidenum">
              <a:rPr lang="en-US"/>
              <a:pPr/>
              <a:t>6</a:t>
            </a:fld>
            <a:endParaRPr lang="en-US"/>
          </a:p>
        </p:txBody>
      </p:sp>
      <p:sp>
        <p:nvSpPr>
          <p:cNvPr id="8194" name="Rectangle 2"/>
          <p:cNvSpPr>
            <a:spLocks noGrp="1" noChangeArrowheads="1"/>
          </p:cNvSpPr>
          <p:nvPr>
            <p:ph type="title"/>
          </p:nvPr>
        </p:nvSpPr>
        <p:spPr>
          <a:xfrm>
            <a:off x="457200" y="533400"/>
            <a:ext cx="8229600" cy="984250"/>
          </a:xfrm>
        </p:spPr>
        <p:txBody>
          <a:bodyPr/>
          <a:lstStyle/>
          <a:p>
            <a:pPr algn="l"/>
            <a:r>
              <a:rPr lang="en-US" sz="3200"/>
              <a:t>Manajemen berasal dari kata </a:t>
            </a:r>
            <a:r>
              <a:rPr lang="en-US" sz="3200" b="1" i="1"/>
              <a:t>to manage</a:t>
            </a:r>
            <a:r>
              <a:rPr lang="en-US" sz="3200"/>
              <a:t>, artinya mengatur. Timbul pertanyaan!</a:t>
            </a:r>
          </a:p>
        </p:txBody>
      </p:sp>
      <p:sp>
        <p:nvSpPr>
          <p:cNvPr id="8195" name="Rectangle 3"/>
          <p:cNvSpPr>
            <a:spLocks noGrp="1" noChangeArrowheads="1"/>
          </p:cNvSpPr>
          <p:nvPr>
            <p:ph type="body" idx="1"/>
          </p:nvPr>
        </p:nvSpPr>
        <p:spPr>
          <a:xfrm>
            <a:off x="457200" y="2895600"/>
            <a:ext cx="8229600" cy="3124200"/>
          </a:xfrm>
        </p:spPr>
        <p:txBody>
          <a:bodyPr/>
          <a:lstStyle/>
          <a:p>
            <a:r>
              <a:rPr lang="en-US"/>
              <a:t>Apa yang diatur ?</a:t>
            </a:r>
          </a:p>
          <a:p>
            <a:r>
              <a:rPr lang="en-US"/>
              <a:t>Apa tujuannya diatur ?</a:t>
            </a:r>
          </a:p>
          <a:p>
            <a:r>
              <a:rPr lang="en-US"/>
              <a:t>Mengapa harus diatur ?</a:t>
            </a:r>
          </a:p>
          <a:p>
            <a:r>
              <a:rPr lang="en-US"/>
              <a:t>Siapa yang mengatur ?</a:t>
            </a:r>
          </a:p>
          <a:p>
            <a:r>
              <a:rPr lang="en-US"/>
              <a:t>Bagaimana mengaturnya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62A127AF-332A-4518-B01A-188B01CC170F}" type="slidenum">
              <a:rPr lang="en-US" altLang="en-US"/>
              <a:pPr/>
              <a:t>60</a:t>
            </a:fld>
            <a:endParaRPr lang="en-US" altLang="en-US"/>
          </a:p>
        </p:txBody>
      </p:sp>
      <p:sp>
        <p:nvSpPr>
          <p:cNvPr id="156674" name="Rectangle 2"/>
          <p:cNvSpPr>
            <a:spLocks noGrp="1" noChangeArrowheads="1"/>
          </p:cNvSpPr>
          <p:nvPr>
            <p:ph type="title"/>
          </p:nvPr>
        </p:nvSpPr>
        <p:spPr/>
        <p:txBody>
          <a:bodyPr/>
          <a:lstStyle/>
          <a:p>
            <a:r>
              <a:rPr lang="en-US"/>
              <a:t>Penggunaan Informasi Analisis Pekerjaan</a:t>
            </a:r>
            <a:endParaRPr lang="en-US" altLang="en-US"/>
          </a:p>
        </p:txBody>
      </p:sp>
      <p:sp>
        <p:nvSpPr>
          <p:cNvPr id="156675" name="Rectangle 3"/>
          <p:cNvSpPr>
            <a:spLocks noGrp="1" noChangeArrowheads="1"/>
          </p:cNvSpPr>
          <p:nvPr>
            <p:ph type="body" sz="half" idx="1"/>
          </p:nvPr>
        </p:nvSpPr>
        <p:spPr>
          <a:xfrm>
            <a:off x="457200" y="857232"/>
            <a:ext cx="8472518" cy="5286412"/>
          </a:xfrm>
        </p:spPr>
        <p:txBody>
          <a:bodyPr/>
          <a:lstStyle/>
          <a:p>
            <a:r>
              <a:rPr lang="en-US" altLang="en-US" sz="2400" dirty="0" err="1"/>
              <a:t>Peramalan</a:t>
            </a:r>
            <a:r>
              <a:rPr lang="en-US" altLang="en-US" sz="2400" dirty="0"/>
              <a:t> </a:t>
            </a:r>
            <a:r>
              <a:rPr lang="en-US" altLang="en-US" sz="2400" dirty="0" err="1"/>
              <a:t>dan</a:t>
            </a:r>
            <a:r>
              <a:rPr lang="en-US" altLang="en-US" sz="2400" dirty="0"/>
              <a:t> </a:t>
            </a:r>
            <a:r>
              <a:rPr lang="en-US" altLang="en-US" sz="2400" dirty="0" err="1"/>
              <a:t>Perekrutan</a:t>
            </a:r>
            <a:endParaRPr lang="en-US" altLang="en-US" sz="2400" dirty="0"/>
          </a:p>
          <a:p>
            <a:pPr lvl="1"/>
            <a:r>
              <a:rPr kumimoji="0" lang="en-US" sz="2000" dirty="0" err="1"/>
              <a:t>Informasi</a:t>
            </a:r>
            <a:r>
              <a:rPr kumimoji="0" lang="en-US" sz="2000" dirty="0"/>
              <a:t> </a:t>
            </a:r>
            <a:r>
              <a:rPr kumimoji="0" lang="en-US" sz="2000" dirty="0" err="1"/>
              <a:t>analisis</a:t>
            </a:r>
            <a:r>
              <a:rPr kumimoji="0" lang="en-US" sz="2000" dirty="0"/>
              <a:t> </a:t>
            </a:r>
            <a:r>
              <a:rPr kumimoji="0" lang="en-US" sz="2000" dirty="0" err="1"/>
              <a:t>jabatan</a:t>
            </a:r>
            <a:r>
              <a:rPr kumimoji="0" lang="en-US" sz="2000" dirty="0"/>
              <a:t> </a:t>
            </a:r>
            <a:r>
              <a:rPr kumimoji="0" lang="en-US" sz="2000" dirty="0" err="1"/>
              <a:t>digunakan</a:t>
            </a:r>
            <a:r>
              <a:rPr kumimoji="0" lang="en-US" sz="2000" dirty="0"/>
              <a:t> </a:t>
            </a:r>
            <a:r>
              <a:rPr kumimoji="0" lang="en-US" sz="2000" dirty="0" err="1"/>
              <a:t>untuk</a:t>
            </a:r>
            <a:r>
              <a:rPr kumimoji="0" lang="en-US" sz="2000" dirty="0"/>
              <a:t> </a:t>
            </a:r>
            <a:r>
              <a:rPr kumimoji="0" lang="en-US" sz="2000" dirty="0" err="1"/>
              <a:t>peramalan</a:t>
            </a:r>
            <a:r>
              <a:rPr kumimoji="0" lang="en-US" sz="2000" dirty="0"/>
              <a:t> </a:t>
            </a:r>
            <a:r>
              <a:rPr kumimoji="0" lang="en-US" sz="2000" dirty="0" err="1"/>
              <a:t>dan</a:t>
            </a:r>
            <a:r>
              <a:rPr kumimoji="0" lang="en-US" sz="2000" dirty="0"/>
              <a:t> </a:t>
            </a:r>
            <a:r>
              <a:rPr kumimoji="0" lang="en-US" sz="2000" dirty="0" err="1"/>
              <a:t>perekrutan</a:t>
            </a:r>
            <a:r>
              <a:rPr kumimoji="0" lang="en-US" sz="2000" dirty="0"/>
              <a:t> </a:t>
            </a:r>
            <a:r>
              <a:rPr kumimoji="0" lang="en-US" sz="2000" dirty="0" err="1"/>
              <a:t>tenaga</a:t>
            </a:r>
            <a:r>
              <a:rPr kumimoji="0" lang="en-US" sz="2000" dirty="0"/>
              <a:t> </a:t>
            </a:r>
            <a:r>
              <a:rPr kumimoji="0" lang="en-US" sz="2000" dirty="0" err="1"/>
              <a:t>kerja</a:t>
            </a:r>
            <a:r>
              <a:rPr kumimoji="0" lang="en-US" sz="2000" dirty="0"/>
              <a:t> </a:t>
            </a:r>
            <a:r>
              <a:rPr kumimoji="0" lang="en-US" sz="2000" dirty="0" err="1"/>
              <a:t>yg</a:t>
            </a:r>
            <a:r>
              <a:rPr kumimoji="0" lang="en-US" sz="2000" dirty="0"/>
              <a:t> </a:t>
            </a:r>
            <a:r>
              <a:rPr kumimoji="0" lang="en-US" sz="2000" dirty="0" err="1"/>
              <a:t>akan</a:t>
            </a:r>
            <a:r>
              <a:rPr kumimoji="0" lang="en-US" sz="2000" dirty="0"/>
              <a:t> </a:t>
            </a:r>
            <a:r>
              <a:rPr kumimoji="0" lang="en-US" sz="2000" dirty="0" err="1"/>
              <a:t>dibutuhkan</a:t>
            </a:r>
            <a:r>
              <a:rPr kumimoji="0" lang="en-US" sz="2000" dirty="0"/>
              <a:t> </a:t>
            </a:r>
            <a:r>
              <a:rPr kumimoji="0" lang="en-US" sz="2000" dirty="0" err="1"/>
              <a:t>perusahaan</a:t>
            </a:r>
            <a:r>
              <a:rPr kumimoji="0" lang="en-US" sz="2000" dirty="0"/>
              <a:t>.</a:t>
            </a:r>
            <a:endParaRPr lang="en-US" altLang="en-US" sz="2000" dirty="0"/>
          </a:p>
          <a:p>
            <a:r>
              <a:rPr lang="en-US" altLang="en-US" sz="2400" dirty="0" err="1"/>
              <a:t>Orientasi</a:t>
            </a:r>
            <a:r>
              <a:rPr lang="en-US" altLang="en-US" sz="2400" dirty="0"/>
              <a:t> </a:t>
            </a:r>
            <a:r>
              <a:rPr lang="en-US" altLang="en-US" sz="2400" dirty="0" err="1"/>
              <a:t>dan</a:t>
            </a:r>
            <a:r>
              <a:rPr lang="en-US" altLang="en-US" sz="2400" dirty="0"/>
              <a:t> </a:t>
            </a:r>
            <a:r>
              <a:rPr lang="en-US" altLang="en-US" sz="2400" dirty="0" err="1"/>
              <a:t>Induksi</a:t>
            </a:r>
            <a:endParaRPr lang="en-US" altLang="en-US" sz="2400" dirty="0"/>
          </a:p>
          <a:p>
            <a:pPr lvl="1"/>
            <a:r>
              <a:rPr kumimoji="0" lang="en-US" sz="2000" dirty="0" err="1"/>
              <a:t>Informasi</a:t>
            </a:r>
            <a:r>
              <a:rPr kumimoji="0" lang="en-US" sz="2000" dirty="0"/>
              <a:t> </a:t>
            </a:r>
            <a:r>
              <a:rPr kumimoji="0" lang="en-US" sz="2000" dirty="0" err="1"/>
              <a:t>analisis</a:t>
            </a:r>
            <a:r>
              <a:rPr kumimoji="0" lang="en-US" sz="2000" dirty="0"/>
              <a:t> </a:t>
            </a:r>
            <a:r>
              <a:rPr kumimoji="0" lang="en-US" sz="2000" dirty="0" err="1"/>
              <a:t>jabatan</a:t>
            </a:r>
            <a:r>
              <a:rPr kumimoji="0" lang="en-US" sz="2000" dirty="0"/>
              <a:t> </a:t>
            </a:r>
            <a:r>
              <a:rPr kumimoji="0" lang="en-US" sz="2000" dirty="0" err="1"/>
              <a:t>digunakan</a:t>
            </a:r>
            <a:r>
              <a:rPr kumimoji="0" lang="en-US" sz="2000" dirty="0"/>
              <a:t> </a:t>
            </a:r>
            <a:r>
              <a:rPr kumimoji="0" lang="en-US" sz="2000" dirty="0" err="1"/>
              <a:t>untuk</a:t>
            </a:r>
            <a:r>
              <a:rPr kumimoji="0" lang="en-US" sz="2000" dirty="0"/>
              <a:t> </a:t>
            </a:r>
            <a:r>
              <a:rPr kumimoji="0" lang="en-US" sz="2000" dirty="0" err="1"/>
              <a:t>orientasi</a:t>
            </a:r>
            <a:r>
              <a:rPr kumimoji="0" lang="en-US" sz="2000" dirty="0"/>
              <a:t> </a:t>
            </a:r>
            <a:r>
              <a:rPr kumimoji="0" lang="en-US" sz="2000" dirty="0" err="1"/>
              <a:t>dan</a:t>
            </a:r>
            <a:r>
              <a:rPr kumimoji="0" lang="en-US" sz="2000" dirty="0"/>
              <a:t> </a:t>
            </a:r>
            <a:r>
              <a:rPr kumimoji="0" lang="en-US" sz="2000" dirty="0" err="1"/>
              <a:t>induksi</a:t>
            </a:r>
            <a:r>
              <a:rPr kumimoji="0" lang="en-US" sz="2000" dirty="0"/>
              <a:t> </a:t>
            </a:r>
            <a:r>
              <a:rPr kumimoji="0" lang="en-US" sz="2000" dirty="0" err="1"/>
              <a:t>bagi</a:t>
            </a:r>
            <a:r>
              <a:rPr kumimoji="0" lang="en-US" sz="2000" dirty="0"/>
              <a:t> </a:t>
            </a:r>
            <a:r>
              <a:rPr kumimoji="0" lang="en-US" sz="2000" dirty="0" err="1"/>
              <a:t>karyawan</a:t>
            </a:r>
            <a:r>
              <a:rPr kumimoji="0" lang="en-US" sz="2000" dirty="0"/>
              <a:t> </a:t>
            </a:r>
            <a:r>
              <a:rPr kumimoji="0" lang="en-US" sz="2000" dirty="0" err="1"/>
              <a:t>baru</a:t>
            </a:r>
            <a:r>
              <a:rPr kumimoji="0" lang="en-US" sz="2000" dirty="0"/>
              <a:t> </a:t>
            </a:r>
            <a:r>
              <a:rPr kumimoji="0" lang="en-US" sz="2000" dirty="0" err="1"/>
              <a:t>mengenai</a:t>
            </a:r>
            <a:r>
              <a:rPr kumimoji="0" lang="en-US" sz="2000" dirty="0"/>
              <a:t> </a:t>
            </a:r>
            <a:r>
              <a:rPr kumimoji="0" lang="en-US" sz="2000" dirty="0" err="1"/>
              <a:t>sejarah</a:t>
            </a:r>
            <a:r>
              <a:rPr kumimoji="0" lang="en-US" sz="2000" dirty="0"/>
              <a:t> </a:t>
            </a:r>
            <a:r>
              <a:rPr kumimoji="0" lang="en-US" sz="2000" dirty="0" err="1"/>
              <a:t>perusahaan</a:t>
            </a:r>
            <a:r>
              <a:rPr kumimoji="0" lang="en-US" sz="2000" dirty="0"/>
              <a:t>, </a:t>
            </a:r>
            <a:r>
              <a:rPr kumimoji="0" lang="en-US" sz="2000" dirty="0" err="1"/>
              <a:t>hak</a:t>
            </a:r>
            <a:r>
              <a:rPr kumimoji="0" lang="en-US" sz="2000" dirty="0"/>
              <a:t> </a:t>
            </a:r>
            <a:r>
              <a:rPr kumimoji="0" lang="en-US" sz="2000" dirty="0" err="1"/>
              <a:t>dan</a:t>
            </a:r>
            <a:r>
              <a:rPr kumimoji="0" lang="en-US" sz="2000" dirty="0"/>
              <a:t> </a:t>
            </a:r>
            <a:r>
              <a:rPr kumimoji="0" lang="en-US" sz="2000" dirty="0" err="1"/>
              <a:t>kewajibannya</a:t>
            </a:r>
            <a:r>
              <a:rPr kumimoji="0" lang="en-US" sz="2000" dirty="0"/>
              <a:t>, </a:t>
            </a:r>
            <a:r>
              <a:rPr kumimoji="0" lang="en-US" sz="2000" dirty="0" err="1"/>
              <a:t>menginduksi</a:t>
            </a:r>
            <a:r>
              <a:rPr kumimoji="0" lang="en-US" sz="2000" dirty="0"/>
              <a:t> </a:t>
            </a:r>
            <a:r>
              <a:rPr kumimoji="0" lang="en-US" sz="2000" dirty="0" err="1"/>
              <a:t>dan</a:t>
            </a:r>
            <a:r>
              <a:rPr kumimoji="0" lang="en-US" sz="2000" dirty="0"/>
              <a:t> </a:t>
            </a:r>
            <a:r>
              <a:rPr kumimoji="0" lang="en-US" sz="2000" dirty="0" err="1"/>
              <a:t>lainnya</a:t>
            </a:r>
            <a:r>
              <a:rPr kumimoji="0" lang="en-US" sz="2000" dirty="0" smtClean="0"/>
              <a:t>.</a:t>
            </a:r>
            <a:endParaRPr kumimoji="0" lang="id-ID" sz="2000" dirty="0" smtClean="0"/>
          </a:p>
          <a:p>
            <a:pPr lvl="1" algn="ctr">
              <a:buNone/>
            </a:pPr>
            <a:r>
              <a:rPr lang="en-US" altLang="en-US" sz="2000" b="1" dirty="0" err="1" smtClean="0">
                <a:solidFill>
                  <a:srgbClr val="7030A0"/>
                </a:solidFill>
              </a:rPr>
              <a:t>Metoda</a:t>
            </a:r>
            <a:r>
              <a:rPr lang="en-US" altLang="en-US" sz="2000" b="1" dirty="0" smtClean="0">
                <a:solidFill>
                  <a:srgbClr val="7030A0"/>
                </a:solidFill>
              </a:rPr>
              <a:t> </a:t>
            </a:r>
            <a:r>
              <a:rPr lang="en-US" altLang="en-US" sz="2000" b="1" dirty="0" err="1" smtClean="0">
                <a:solidFill>
                  <a:srgbClr val="7030A0"/>
                </a:solidFill>
              </a:rPr>
              <a:t>Mengumpulkan</a:t>
            </a:r>
            <a:r>
              <a:rPr lang="en-US" altLang="en-US" sz="2000" b="1" dirty="0" smtClean="0">
                <a:solidFill>
                  <a:srgbClr val="7030A0"/>
                </a:solidFill>
              </a:rPr>
              <a:t> </a:t>
            </a:r>
            <a:r>
              <a:rPr lang="en-US" altLang="en-US" sz="2000" b="1" dirty="0" err="1" smtClean="0">
                <a:solidFill>
                  <a:srgbClr val="7030A0"/>
                </a:solidFill>
              </a:rPr>
              <a:t>Informasi</a:t>
            </a:r>
            <a:r>
              <a:rPr lang="en-US" altLang="en-US" sz="2000" b="1" dirty="0" smtClean="0">
                <a:solidFill>
                  <a:srgbClr val="7030A0"/>
                </a:solidFill>
              </a:rPr>
              <a:t> </a:t>
            </a:r>
            <a:r>
              <a:rPr lang="en-US" altLang="en-US" sz="2000" b="1" dirty="0" err="1" smtClean="0">
                <a:solidFill>
                  <a:srgbClr val="7030A0"/>
                </a:solidFill>
              </a:rPr>
              <a:t>Analisis</a:t>
            </a:r>
            <a:r>
              <a:rPr lang="en-US" altLang="en-US" sz="2000" b="1" dirty="0" smtClean="0">
                <a:solidFill>
                  <a:srgbClr val="7030A0"/>
                </a:solidFill>
              </a:rPr>
              <a:t> </a:t>
            </a:r>
            <a:r>
              <a:rPr lang="en-US" altLang="en-US" sz="2000" b="1" dirty="0" err="1" smtClean="0">
                <a:solidFill>
                  <a:srgbClr val="7030A0"/>
                </a:solidFill>
              </a:rPr>
              <a:t>Pekerjaan</a:t>
            </a:r>
            <a:endParaRPr lang="id-ID" altLang="en-US" sz="2000" b="1" dirty="0" smtClean="0">
              <a:solidFill>
                <a:srgbClr val="7030A0"/>
              </a:solidFill>
            </a:endParaRPr>
          </a:p>
          <a:p>
            <a:r>
              <a:rPr lang="en-US" altLang="en-US" sz="2000" dirty="0" smtClean="0"/>
              <a:t>Interview (</a:t>
            </a:r>
            <a:r>
              <a:rPr lang="en-US" altLang="en-US" sz="2000" dirty="0" err="1" smtClean="0"/>
              <a:t>wawancara</a:t>
            </a:r>
            <a:r>
              <a:rPr lang="en-US" altLang="en-US" sz="2000" dirty="0" smtClean="0"/>
              <a:t>)</a:t>
            </a:r>
          </a:p>
          <a:p>
            <a:r>
              <a:rPr lang="en-US" altLang="en-US" sz="2000" dirty="0" err="1" smtClean="0"/>
              <a:t>Kuesioner</a:t>
            </a:r>
            <a:endParaRPr lang="en-US" altLang="en-US" sz="2000" dirty="0" smtClean="0"/>
          </a:p>
          <a:p>
            <a:r>
              <a:rPr lang="en-US" altLang="en-US" sz="2000" dirty="0" err="1" smtClean="0"/>
              <a:t>Observasi</a:t>
            </a:r>
            <a:r>
              <a:rPr lang="en-US" altLang="en-US" sz="2000" dirty="0" smtClean="0"/>
              <a:t> (</a:t>
            </a:r>
            <a:r>
              <a:rPr lang="en-US" altLang="en-US" sz="2000" dirty="0" err="1" smtClean="0"/>
              <a:t>Pengamatan</a:t>
            </a:r>
            <a:r>
              <a:rPr lang="en-US" altLang="en-US" sz="2000" dirty="0" smtClean="0"/>
              <a:t>)</a:t>
            </a:r>
          </a:p>
          <a:p>
            <a:r>
              <a:rPr lang="en-US" altLang="en-US" sz="2000" dirty="0" err="1" smtClean="0"/>
              <a:t>Buku</a:t>
            </a:r>
            <a:r>
              <a:rPr lang="en-US" altLang="en-US" sz="2000" dirty="0" smtClean="0"/>
              <a:t> </a:t>
            </a:r>
            <a:r>
              <a:rPr lang="en-US" altLang="en-US" sz="2000" dirty="0" err="1" smtClean="0"/>
              <a:t>harian</a:t>
            </a:r>
            <a:r>
              <a:rPr lang="en-US" altLang="en-US" sz="2000" dirty="0" smtClean="0"/>
              <a:t> </a:t>
            </a:r>
            <a:r>
              <a:rPr lang="en-US" altLang="en-US" sz="2000" dirty="0" err="1" smtClean="0"/>
              <a:t>pastisipan</a:t>
            </a:r>
            <a:endParaRPr lang="en-US" altLang="en-US" sz="2000" dirty="0" smtClean="0"/>
          </a:p>
          <a:p>
            <a:r>
              <a:rPr lang="en-US" altLang="en-US" sz="2000" dirty="0" err="1" smtClean="0"/>
              <a:t>Teknik-teknik</a:t>
            </a:r>
            <a:r>
              <a:rPr lang="en-US" altLang="en-US" sz="2000" dirty="0" smtClean="0"/>
              <a:t> </a:t>
            </a:r>
            <a:r>
              <a:rPr lang="en-US" altLang="en-US" sz="2000" dirty="0" err="1" smtClean="0"/>
              <a:t>kuantitatif</a:t>
            </a:r>
            <a:endParaRPr lang="en-US" altLang="en-US" sz="2000" dirty="0" smtClean="0"/>
          </a:p>
          <a:p>
            <a:r>
              <a:rPr lang="en-US" altLang="en-US" sz="2000" dirty="0" err="1" smtClean="0"/>
              <a:t>Berbagai</a:t>
            </a:r>
            <a:r>
              <a:rPr lang="en-US" altLang="en-US" sz="2000" dirty="0" smtClean="0"/>
              <a:t> </a:t>
            </a:r>
            <a:r>
              <a:rPr lang="en-US" altLang="en-US" sz="2000" dirty="0" err="1" smtClean="0"/>
              <a:t>sumber</a:t>
            </a:r>
            <a:r>
              <a:rPr lang="en-US" altLang="en-US" sz="2000" dirty="0" smtClean="0"/>
              <a:t> </a:t>
            </a:r>
            <a:r>
              <a:rPr lang="en-US" altLang="en-US" sz="2000" dirty="0" err="1" smtClean="0"/>
              <a:t>informasi</a:t>
            </a:r>
            <a:r>
              <a:rPr lang="en-US" altLang="en-US" sz="2000" dirty="0" smtClean="0"/>
              <a:t> </a:t>
            </a:r>
          </a:p>
          <a:p>
            <a:pPr lvl="1">
              <a:buNone/>
            </a:pPr>
            <a:endParaRPr lang="id-ID" altLang="en-US" sz="2000" b="1" dirty="0" smtClean="0">
              <a:solidFill>
                <a:srgbClr val="7030A0"/>
              </a:solidFill>
            </a:endParaRPr>
          </a:p>
          <a:p>
            <a:pPr lvl="1">
              <a:buNone/>
            </a:pPr>
            <a:endParaRPr kumimoji="0" lang="en-US" altLang="en-US" sz="2000" b="1" dirty="0">
              <a:solidFill>
                <a:srgbClr val="7030A0"/>
              </a:solidFill>
            </a:endParaRPr>
          </a:p>
        </p:txBody>
      </p:sp>
    </p:spTree>
  </p:cSld>
  <p:clrMapOvr>
    <a:masterClrMapping/>
  </p:clrMapOvr>
  <p:transition>
    <p:rand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5"/>
          <p:cNvSpPr>
            <a:spLocks noGrp="1"/>
          </p:cNvSpPr>
          <p:nvPr>
            <p:ph type="sldNum" sz="quarter" idx="12"/>
          </p:nvPr>
        </p:nvSpPr>
        <p:spPr/>
        <p:txBody>
          <a:bodyPr/>
          <a:lstStyle/>
          <a:p>
            <a:fld id="{4EFD2645-4FF1-4FF4-AAEC-6EF451E97706}" type="slidenum">
              <a:rPr lang="en-US" altLang="en-US"/>
              <a:pPr/>
              <a:t>61</a:t>
            </a:fld>
            <a:endParaRPr lang="en-US" altLang="en-US"/>
          </a:p>
        </p:txBody>
      </p:sp>
      <p:sp>
        <p:nvSpPr>
          <p:cNvPr id="118786" name="Rectangle 2"/>
          <p:cNvSpPr>
            <a:spLocks noGrp="1" noChangeArrowheads="1"/>
          </p:cNvSpPr>
          <p:nvPr>
            <p:ph type="title"/>
          </p:nvPr>
        </p:nvSpPr>
        <p:spPr/>
        <p:txBody>
          <a:bodyPr/>
          <a:lstStyle/>
          <a:p>
            <a:r>
              <a:rPr lang="en-US" altLang="en-US"/>
              <a:t>Wawancara</a:t>
            </a:r>
          </a:p>
        </p:txBody>
      </p:sp>
      <p:sp>
        <p:nvSpPr>
          <p:cNvPr id="118787" name="Rectangle 3"/>
          <p:cNvSpPr>
            <a:spLocks noGrp="1" noChangeArrowheads="1"/>
          </p:cNvSpPr>
          <p:nvPr>
            <p:ph type="body" idx="1"/>
          </p:nvPr>
        </p:nvSpPr>
        <p:spPr>
          <a:xfrm>
            <a:off x="827088" y="1557338"/>
            <a:ext cx="7777162" cy="4500562"/>
          </a:xfrm>
        </p:spPr>
        <p:txBody>
          <a:bodyPr/>
          <a:lstStyle/>
          <a:p>
            <a:r>
              <a:rPr lang="en-US" altLang="en-US" sz="3200" dirty="0" err="1"/>
              <a:t>Wawancara</a:t>
            </a:r>
            <a:r>
              <a:rPr lang="en-US" altLang="en-US" sz="3200" dirty="0"/>
              <a:t> </a:t>
            </a:r>
            <a:r>
              <a:rPr lang="en-US" altLang="en-US" sz="3200" dirty="0" err="1"/>
              <a:t>banyak</a:t>
            </a:r>
            <a:r>
              <a:rPr lang="en-US" altLang="en-US" sz="3200" dirty="0"/>
              <a:t> </a:t>
            </a:r>
            <a:r>
              <a:rPr lang="en-US" altLang="en-US" sz="3200" dirty="0" err="1"/>
              <a:t>digunakan</a:t>
            </a:r>
            <a:r>
              <a:rPr lang="en-US" altLang="en-US" sz="3200" dirty="0"/>
              <a:t> :</a:t>
            </a:r>
          </a:p>
          <a:p>
            <a:pPr lvl="1"/>
            <a:r>
              <a:rPr lang="en-US" altLang="en-US" sz="2800" dirty="0" err="1"/>
              <a:t>Wawancara</a:t>
            </a:r>
            <a:r>
              <a:rPr lang="en-US" altLang="en-US" sz="2800" dirty="0"/>
              <a:t> individual </a:t>
            </a:r>
            <a:r>
              <a:rPr lang="en-US" altLang="en-US" sz="2800" dirty="0" err="1"/>
              <a:t>dengan</a:t>
            </a:r>
            <a:r>
              <a:rPr lang="en-US" altLang="en-US" sz="2800" dirty="0"/>
              <a:t> </a:t>
            </a:r>
            <a:r>
              <a:rPr lang="en-US" altLang="en-US" sz="2800" dirty="0" err="1"/>
              <a:t>tiap-tiap</a:t>
            </a:r>
            <a:r>
              <a:rPr lang="en-US" altLang="en-US" sz="2800" dirty="0"/>
              <a:t> </a:t>
            </a:r>
            <a:r>
              <a:rPr lang="en-US" altLang="en-US" sz="2800" dirty="0" err="1"/>
              <a:t>karyawan</a:t>
            </a:r>
            <a:endParaRPr lang="en-US" altLang="en-US" sz="2800" dirty="0"/>
          </a:p>
          <a:p>
            <a:pPr lvl="1"/>
            <a:r>
              <a:rPr lang="en-US" altLang="en-US" sz="2800" dirty="0" err="1"/>
              <a:t>Wawancara</a:t>
            </a:r>
            <a:r>
              <a:rPr lang="en-US" altLang="en-US" sz="2800" dirty="0"/>
              <a:t> </a:t>
            </a:r>
            <a:r>
              <a:rPr lang="en-US" altLang="en-US" sz="2800" dirty="0" err="1"/>
              <a:t>kelompok</a:t>
            </a:r>
            <a:r>
              <a:rPr lang="en-US" altLang="en-US" sz="2800" dirty="0"/>
              <a:t> </a:t>
            </a:r>
            <a:r>
              <a:rPr lang="en-US" altLang="en-US" sz="2800" dirty="0" err="1"/>
              <a:t>dengan</a:t>
            </a:r>
            <a:r>
              <a:rPr lang="en-US" altLang="en-US" sz="2800" dirty="0"/>
              <a:t> </a:t>
            </a:r>
            <a:r>
              <a:rPr lang="en-US" altLang="en-US" sz="2800" dirty="0" err="1"/>
              <a:t>kelompok</a:t>
            </a:r>
            <a:r>
              <a:rPr lang="en-US" altLang="en-US" sz="2800" dirty="0"/>
              <a:t> </a:t>
            </a:r>
            <a:r>
              <a:rPr lang="en-US" altLang="en-US" sz="2800" dirty="0" err="1"/>
              <a:t>karyawan</a:t>
            </a:r>
            <a:r>
              <a:rPr lang="en-US" altLang="en-US" sz="2800" dirty="0"/>
              <a:t> yang </a:t>
            </a:r>
            <a:r>
              <a:rPr lang="en-US" altLang="en-US" sz="2800" dirty="0" err="1"/>
              <a:t>memiliki</a:t>
            </a:r>
            <a:r>
              <a:rPr lang="en-US" altLang="en-US" sz="2800" dirty="0"/>
              <a:t> </a:t>
            </a:r>
            <a:r>
              <a:rPr lang="en-US" altLang="en-US" sz="2800" dirty="0" err="1"/>
              <a:t>pekerjaan</a:t>
            </a:r>
            <a:r>
              <a:rPr lang="en-US" altLang="en-US" sz="2800" dirty="0"/>
              <a:t> yang </a:t>
            </a:r>
            <a:r>
              <a:rPr lang="en-US" altLang="en-US" sz="2800" dirty="0" err="1"/>
              <a:t>sama</a:t>
            </a:r>
            <a:endParaRPr lang="en-US" altLang="en-US" sz="2800" dirty="0"/>
          </a:p>
          <a:p>
            <a:pPr lvl="1"/>
            <a:r>
              <a:rPr lang="en-US" altLang="en-US" sz="2800" dirty="0" err="1"/>
              <a:t>Wawancara</a:t>
            </a:r>
            <a:r>
              <a:rPr lang="en-US" altLang="en-US" sz="2800" dirty="0"/>
              <a:t> supervisor </a:t>
            </a:r>
            <a:r>
              <a:rPr lang="en-US" altLang="en-US" sz="2800" dirty="0" err="1"/>
              <a:t>dengan</a:t>
            </a:r>
            <a:r>
              <a:rPr lang="en-US" altLang="en-US" sz="2800" dirty="0"/>
              <a:t> </a:t>
            </a:r>
            <a:r>
              <a:rPr lang="en-US" altLang="en-US" sz="2800" dirty="0" err="1"/>
              <a:t>satu</a:t>
            </a:r>
            <a:r>
              <a:rPr lang="en-US" altLang="en-US" sz="2800" dirty="0"/>
              <a:t> </a:t>
            </a:r>
            <a:r>
              <a:rPr lang="en-US" altLang="en-US" sz="2800" dirty="0" err="1"/>
              <a:t>atau</a:t>
            </a:r>
            <a:r>
              <a:rPr lang="en-US" altLang="en-US" sz="2800" dirty="0"/>
              <a:t> </a:t>
            </a:r>
            <a:r>
              <a:rPr lang="en-US" altLang="en-US" sz="2800" dirty="0" err="1"/>
              <a:t>lebih</a:t>
            </a:r>
            <a:r>
              <a:rPr lang="en-US" altLang="en-US" sz="2800" dirty="0"/>
              <a:t> supervisor yang </a:t>
            </a:r>
            <a:r>
              <a:rPr lang="en-US" altLang="en-US" sz="2800" dirty="0" err="1"/>
              <a:t>mengetahui</a:t>
            </a:r>
            <a:r>
              <a:rPr lang="en-US" altLang="en-US" sz="2800" dirty="0"/>
              <a:t> </a:t>
            </a:r>
            <a:r>
              <a:rPr lang="en-US" altLang="en-US" sz="2800" dirty="0" err="1"/>
              <a:t>pekerjaan</a:t>
            </a:r>
            <a:endParaRPr lang="en-US" altLang="en-US" sz="2800" dirty="0"/>
          </a:p>
        </p:txBody>
      </p:sp>
    </p:spTree>
  </p:cSld>
  <p:clrMapOvr>
    <a:masterClrMapping/>
  </p:clrMapOvr>
  <p:transition>
    <p:rand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896CA661-D17C-4017-ADCE-C4A3CC00799D}" type="slidenum">
              <a:rPr lang="en-US" altLang="en-US"/>
              <a:pPr/>
              <a:t>62</a:t>
            </a:fld>
            <a:endParaRPr lang="en-US" altLang="en-US"/>
          </a:p>
        </p:txBody>
      </p:sp>
      <p:sp>
        <p:nvSpPr>
          <p:cNvPr id="82946" name="Rectangle 2"/>
          <p:cNvSpPr>
            <a:spLocks noGrp="1" noChangeArrowheads="1"/>
          </p:cNvSpPr>
          <p:nvPr>
            <p:ph type="title"/>
          </p:nvPr>
        </p:nvSpPr>
        <p:spPr/>
        <p:txBody>
          <a:bodyPr/>
          <a:lstStyle/>
          <a:p>
            <a:r>
              <a:rPr lang="en-US" altLang="en-US"/>
              <a:t>Petunjuk Wawancara</a:t>
            </a:r>
          </a:p>
        </p:txBody>
      </p:sp>
      <p:sp>
        <p:nvSpPr>
          <p:cNvPr id="82947" name="Rectangle 3"/>
          <p:cNvSpPr>
            <a:spLocks noGrp="1" noChangeArrowheads="1"/>
          </p:cNvSpPr>
          <p:nvPr>
            <p:ph type="body" sz="half" idx="1"/>
          </p:nvPr>
        </p:nvSpPr>
        <p:spPr>
          <a:xfrm>
            <a:off x="457200" y="1484313"/>
            <a:ext cx="7715250" cy="4573587"/>
          </a:xfrm>
        </p:spPr>
        <p:txBody>
          <a:bodyPr/>
          <a:lstStyle/>
          <a:p>
            <a:r>
              <a:rPr lang="en-US" altLang="en-US" sz="2400" dirty="0" err="1"/>
              <a:t>Analis</a:t>
            </a:r>
            <a:r>
              <a:rPr lang="en-US" altLang="en-US" sz="2400" dirty="0"/>
              <a:t> </a:t>
            </a:r>
            <a:r>
              <a:rPr lang="en-US" altLang="en-US" sz="2400" dirty="0" err="1"/>
              <a:t>pekerjaan</a:t>
            </a:r>
            <a:r>
              <a:rPr lang="en-US" altLang="en-US" sz="2400" dirty="0"/>
              <a:t> </a:t>
            </a:r>
            <a:r>
              <a:rPr lang="en-US" altLang="en-US" sz="2400" dirty="0" err="1"/>
              <a:t>dan</a:t>
            </a:r>
            <a:r>
              <a:rPr lang="en-US" altLang="en-US" sz="2400" dirty="0"/>
              <a:t> supervisor </a:t>
            </a:r>
            <a:r>
              <a:rPr lang="en-US" altLang="en-US" sz="2400" dirty="0" err="1"/>
              <a:t>perlu</a:t>
            </a:r>
            <a:r>
              <a:rPr lang="en-US" altLang="en-US" sz="2400" dirty="0"/>
              <a:t> </a:t>
            </a:r>
            <a:r>
              <a:rPr lang="en-US" altLang="en-US" sz="2400" dirty="0" err="1"/>
              <a:t>mengindentifikasikan</a:t>
            </a:r>
            <a:r>
              <a:rPr lang="en-US" altLang="en-US" sz="2400" dirty="0"/>
              <a:t> </a:t>
            </a:r>
            <a:r>
              <a:rPr lang="en-US" altLang="en-US" sz="2400" dirty="0" err="1"/>
              <a:t>pekerja</a:t>
            </a:r>
            <a:r>
              <a:rPr lang="en-US" altLang="en-US" sz="2400" dirty="0"/>
              <a:t> yang </a:t>
            </a:r>
            <a:r>
              <a:rPr lang="en-US" altLang="en-US" sz="2400" dirty="0" err="1"/>
              <a:t>mengetahui</a:t>
            </a:r>
            <a:r>
              <a:rPr lang="en-US" altLang="en-US" sz="2400" dirty="0"/>
              <a:t> </a:t>
            </a:r>
            <a:r>
              <a:rPr lang="en-US" altLang="en-US" sz="2400" dirty="0" err="1"/>
              <a:t>dengan</a:t>
            </a:r>
            <a:r>
              <a:rPr lang="en-US" altLang="en-US" sz="2400" dirty="0"/>
              <a:t> </a:t>
            </a:r>
            <a:r>
              <a:rPr lang="en-US" altLang="en-US" sz="2400" dirty="0" err="1"/>
              <a:t>baik</a:t>
            </a:r>
            <a:r>
              <a:rPr lang="en-US" altLang="en-US" sz="2400" dirty="0"/>
              <a:t> </a:t>
            </a:r>
            <a:r>
              <a:rPr lang="en-US" altLang="en-US" sz="2400" dirty="0" err="1"/>
              <a:t>dan</a:t>
            </a:r>
            <a:r>
              <a:rPr lang="en-US" altLang="en-US" sz="2400" dirty="0"/>
              <a:t> </a:t>
            </a:r>
            <a:r>
              <a:rPr lang="en-US" altLang="en-US" sz="2400" dirty="0" err="1"/>
              <a:t>objektif</a:t>
            </a:r>
            <a:r>
              <a:rPr lang="en-US" altLang="en-US" sz="2400" dirty="0"/>
              <a:t>.</a:t>
            </a:r>
          </a:p>
          <a:p>
            <a:r>
              <a:rPr lang="en-US" altLang="en-US" sz="2400" dirty="0" err="1"/>
              <a:t>Membangun</a:t>
            </a:r>
            <a:r>
              <a:rPr lang="en-US" altLang="en-US" sz="2400" dirty="0"/>
              <a:t> </a:t>
            </a:r>
            <a:r>
              <a:rPr lang="en-US" altLang="en-US" sz="2400" dirty="0" err="1"/>
              <a:t>hubungan</a:t>
            </a:r>
            <a:r>
              <a:rPr lang="en-US" altLang="en-US" sz="2400" dirty="0"/>
              <a:t> </a:t>
            </a:r>
            <a:r>
              <a:rPr lang="en-US" altLang="en-US" sz="2400" dirty="0" err="1"/>
              <a:t>dengan</a:t>
            </a:r>
            <a:r>
              <a:rPr lang="en-US" altLang="en-US" sz="2400" dirty="0"/>
              <a:t> yang </a:t>
            </a:r>
            <a:r>
              <a:rPr lang="en-US" altLang="en-US" sz="2400" dirty="0" err="1"/>
              <a:t>diwawancarai</a:t>
            </a:r>
            <a:r>
              <a:rPr lang="en-US" altLang="en-US" sz="2400" dirty="0"/>
              <a:t>.</a:t>
            </a:r>
          </a:p>
          <a:p>
            <a:r>
              <a:rPr lang="en-US" altLang="en-US" sz="2400" dirty="0" err="1"/>
              <a:t>Mengikuti</a:t>
            </a:r>
            <a:r>
              <a:rPr lang="en-US" altLang="en-US" sz="2400" dirty="0"/>
              <a:t> </a:t>
            </a:r>
            <a:r>
              <a:rPr lang="en-US" altLang="en-US" sz="2400" dirty="0" err="1"/>
              <a:t>petunjuk</a:t>
            </a:r>
            <a:r>
              <a:rPr lang="en-US" altLang="en-US" sz="2400" dirty="0"/>
              <a:t> </a:t>
            </a:r>
            <a:r>
              <a:rPr lang="en-US" altLang="en-US" sz="2400" dirty="0" err="1"/>
              <a:t>atau</a:t>
            </a:r>
            <a:r>
              <a:rPr lang="en-US" altLang="en-US" sz="2400" dirty="0"/>
              <a:t> </a:t>
            </a:r>
            <a:r>
              <a:rPr lang="en-US" altLang="en-US" sz="2400" dirty="0" err="1"/>
              <a:t>daftar</a:t>
            </a:r>
            <a:r>
              <a:rPr lang="en-US" altLang="en-US" sz="2400" dirty="0"/>
              <a:t> (</a:t>
            </a:r>
            <a:r>
              <a:rPr lang="en-US" altLang="en-US" sz="2400" i="1" dirty="0"/>
              <a:t>checklist</a:t>
            </a:r>
            <a:r>
              <a:rPr lang="en-US" altLang="en-US" sz="2400" dirty="0"/>
              <a:t>) yang </a:t>
            </a:r>
            <a:r>
              <a:rPr lang="en-US" altLang="en-US" sz="2400" dirty="0" err="1"/>
              <a:t>terstruktur</a:t>
            </a:r>
            <a:endParaRPr lang="en-US" altLang="en-US" sz="2400" dirty="0"/>
          </a:p>
          <a:p>
            <a:r>
              <a:rPr lang="en-US" altLang="en-US" sz="2400" dirty="0" err="1"/>
              <a:t>Meminta</a:t>
            </a:r>
            <a:r>
              <a:rPr lang="en-US" altLang="en-US" sz="2400" dirty="0"/>
              <a:t> </a:t>
            </a:r>
            <a:r>
              <a:rPr lang="en-US" altLang="en-US" sz="2400" dirty="0" err="1"/>
              <a:t>pekerja</a:t>
            </a:r>
            <a:r>
              <a:rPr lang="en-US" altLang="en-US" sz="2400" dirty="0"/>
              <a:t> </a:t>
            </a:r>
            <a:r>
              <a:rPr lang="en-US" altLang="en-US" sz="2400" dirty="0" err="1"/>
              <a:t>untuk</a:t>
            </a:r>
            <a:r>
              <a:rPr lang="en-US" altLang="en-US" sz="2400" dirty="0"/>
              <a:t> </a:t>
            </a:r>
            <a:r>
              <a:rPr lang="en-US" altLang="en-US" sz="2400" dirty="0" err="1"/>
              <a:t>menulis</a:t>
            </a:r>
            <a:r>
              <a:rPr lang="en-US" altLang="en-US" sz="2400" dirty="0"/>
              <a:t> </a:t>
            </a:r>
            <a:r>
              <a:rPr lang="en-US" altLang="en-US" sz="2400" dirty="0" err="1"/>
              <a:t>tugas-tugas</a:t>
            </a:r>
            <a:r>
              <a:rPr lang="en-US" altLang="en-US" sz="2400" dirty="0"/>
              <a:t> </a:t>
            </a:r>
            <a:r>
              <a:rPr lang="en-US" altLang="en-US" sz="2400" dirty="0" err="1"/>
              <a:t>sesuai</a:t>
            </a:r>
            <a:r>
              <a:rPr lang="en-US" altLang="en-US" sz="2400" dirty="0"/>
              <a:t> </a:t>
            </a:r>
            <a:r>
              <a:rPr lang="en-US" altLang="en-US" sz="2400" dirty="0" err="1"/>
              <a:t>dengan</a:t>
            </a:r>
            <a:r>
              <a:rPr lang="en-US" altLang="en-US" sz="2400" dirty="0"/>
              <a:t> </a:t>
            </a:r>
            <a:r>
              <a:rPr lang="en-US" altLang="en-US" sz="2400" dirty="0" err="1"/>
              <a:t>urutan</a:t>
            </a:r>
            <a:r>
              <a:rPr lang="en-US" altLang="en-US" sz="2400" dirty="0"/>
              <a:t> </a:t>
            </a:r>
            <a:r>
              <a:rPr lang="en-US" altLang="en-US" sz="2400" dirty="0" err="1"/>
              <a:t>pentingnya</a:t>
            </a:r>
            <a:r>
              <a:rPr lang="en-US" altLang="en-US" sz="2400" dirty="0"/>
              <a:t> </a:t>
            </a:r>
            <a:r>
              <a:rPr lang="en-US" altLang="en-US" sz="2400" dirty="0" err="1"/>
              <a:t>dan</a:t>
            </a:r>
            <a:r>
              <a:rPr lang="en-US" altLang="en-US" sz="2400" dirty="0"/>
              <a:t> </a:t>
            </a:r>
            <a:r>
              <a:rPr lang="en-US" altLang="en-US" sz="2400" dirty="0" err="1"/>
              <a:t>frekuensi</a:t>
            </a:r>
            <a:r>
              <a:rPr lang="en-US" altLang="en-US" sz="2400" dirty="0"/>
              <a:t> </a:t>
            </a:r>
            <a:r>
              <a:rPr lang="en-US" altLang="en-US" sz="2400" dirty="0" err="1"/>
              <a:t>kejadiannya</a:t>
            </a:r>
            <a:r>
              <a:rPr lang="en-US" altLang="en-US" sz="2400" dirty="0"/>
              <a:t>.</a:t>
            </a:r>
          </a:p>
          <a:p>
            <a:r>
              <a:rPr lang="en-US" altLang="en-US" sz="2400" dirty="0" err="1"/>
              <a:t>Meninjau</a:t>
            </a:r>
            <a:r>
              <a:rPr lang="en-US" altLang="en-US" sz="2400" dirty="0"/>
              <a:t> </a:t>
            </a:r>
            <a:r>
              <a:rPr lang="en-US" altLang="en-US" sz="2400" dirty="0" err="1"/>
              <a:t>dan</a:t>
            </a:r>
            <a:r>
              <a:rPr lang="en-US" altLang="en-US" sz="2400" dirty="0"/>
              <a:t> </a:t>
            </a:r>
            <a:r>
              <a:rPr lang="en-US" altLang="en-US" sz="2400" dirty="0" err="1"/>
              <a:t>menguji</a:t>
            </a:r>
            <a:r>
              <a:rPr lang="en-US" altLang="en-US" sz="2400" dirty="0"/>
              <a:t> </a:t>
            </a:r>
            <a:r>
              <a:rPr lang="en-US" altLang="en-US" sz="2400" dirty="0" smtClean="0"/>
              <a:t>data</a:t>
            </a:r>
            <a:endParaRPr lang="en-US" altLang="en-US" sz="2400" dirty="0"/>
          </a:p>
        </p:txBody>
      </p:sp>
    </p:spTree>
  </p:cSld>
  <p:clrMapOvr>
    <a:masterClrMapping/>
  </p:clrMapOvr>
  <p:transition>
    <p:rand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5"/>
          <p:cNvSpPr>
            <a:spLocks noGrp="1"/>
          </p:cNvSpPr>
          <p:nvPr>
            <p:ph type="sldNum" sz="quarter" idx="12"/>
          </p:nvPr>
        </p:nvSpPr>
        <p:spPr/>
        <p:txBody>
          <a:bodyPr/>
          <a:lstStyle/>
          <a:p>
            <a:fld id="{39C134D4-172E-4B45-AE36-2B3F2D79DA38}" type="slidenum">
              <a:rPr lang="en-US" altLang="en-US"/>
              <a:pPr/>
              <a:t>63</a:t>
            </a:fld>
            <a:endParaRPr lang="en-US" altLang="en-US"/>
          </a:p>
        </p:txBody>
      </p:sp>
      <p:sp>
        <p:nvSpPr>
          <p:cNvPr id="119810" name="Rectangle 2"/>
          <p:cNvSpPr>
            <a:spLocks noGrp="1" noChangeArrowheads="1"/>
          </p:cNvSpPr>
          <p:nvPr>
            <p:ph type="title"/>
          </p:nvPr>
        </p:nvSpPr>
        <p:spPr>
          <a:xfrm>
            <a:off x="406400" y="228600"/>
            <a:ext cx="8558213" cy="679450"/>
          </a:xfrm>
        </p:spPr>
        <p:txBody>
          <a:bodyPr/>
          <a:lstStyle/>
          <a:p>
            <a:r>
              <a:rPr lang="en-US" altLang="en-US"/>
              <a:t>Contoh Pertanyaan Dalam Wawancara</a:t>
            </a:r>
          </a:p>
        </p:txBody>
      </p:sp>
      <p:sp>
        <p:nvSpPr>
          <p:cNvPr id="119811" name="Rectangle 3"/>
          <p:cNvSpPr>
            <a:spLocks noGrp="1" noChangeArrowheads="1"/>
          </p:cNvSpPr>
          <p:nvPr>
            <p:ph type="body" idx="1"/>
          </p:nvPr>
        </p:nvSpPr>
        <p:spPr>
          <a:xfrm>
            <a:off x="827088" y="1557338"/>
            <a:ext cx="7993062" cy="4500562"/>
          </a:xfrm>
        </p:spPr>
        <p:txBody>
          <a:bodyPr/>
          <a:lstStyle/>
          <a:p>
            <a:pPr>
              <a:lnSpc>
                <a:spcPct val="90000"/>
              </a:lnSpc>
            </a:pPr>
            <a:r>
              <a:rPr lang="en-US" altLang="en-US"/>
              <a:t>Apa pekerjaan yang dilakukan ?</a:t>
            </a:r>
          </a:p>
          <a:p>
            <a:pPr>
              <a:lnSpc>
                <a:spcPct val="90000"/>
              </a:lnSpc>
            </a:pPr>
            <a:r>
              <a:rPr lang="en-US" altLang="en-US"/>
              <a:t>Apa tugas utama pada posisi anda ? Apa sebenarnya yang anda lakukan ?</a:t>
            </a:r>
          </a:p>
          <a:p>
            <a:pPr>
              <a:lnSpc>
                <a:spcPct val="90000"/>
              </a:lnSpc>
            </a:pPr>
            <a:r>
              <a:rPr lang="en-US" altLang="en-US"/>
              <a:t>Di lokasi fisik seperti apa anda bekerja ?</a:t>
            </a:r>
          </a:p>
          <a:p>
            <a:pPr>
              <a:lnSpc>
                <a:spcPct val="90000"/>
              </a:lnSpc>
            </a:pPr>
            <a:r>
              <a:rPr lang="en-US" altLang="en-US"/>
              <a:t>Apa syarat pendidikan, pengalaman, keterampilan, dan (jika diperlukan), sertifikat atau lisensi yang dibutuhkan ?</a:t>
            </a:r>
          </a:p>
          <a:p>
            <a:pPr>
              <a:lnSpc>
                <a:spcPct val="90000"/>
              </a:lnSpc>
            </a:pPr>
            <a:r>
              <a:rPr lang="en-US" altLang="en-US"/>
              <a:t>Pada aktivitas apa anda berpartisipasi ?</a:t>
            </a:r>
          </a:p>
          <a:p>
            <a:pPr>
              <a:lnSpc>
                <a:spcPct val="90000"/>
              </a:lnSpc>
            </a:pPr>
            <a:r>
              <a:rPr lang="en-US" altLang="en-US"/>
              <a:t>Apa tanggung jawab dan tugas-tugas dalam pekerjaan anda ?</a:t>
            </a:r>
          </a:p>
        </p:txBody>
      </p:sp>
    </p:spTree>
  </p:cSld>
  <p:clrMapOvr>
    <a:masterClrMapping/>
  </p:clrMapOvr>
  <p:transition>
    <p:rand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5"/>
          <p:cNvSpPr>
            <a:spLocks noGrp="1"/>
          </p:cNvSpPr>
          <p:nvPr>
            <p:ph type="sldNum" sz="quarter" idx="12"/>
          </p:nvPr>
        </p:nvSpPr>
        <p:spPr/>
        <p:txBody>
          <a:bodyPr/>
          <a:lstStyle/>
          <a:p>
            <a:fld id="{43BE8F05-F9B7-46DA-94D8-3BD4462C85C8}" type="slidenum">
              <a:rPr lang="en-US" altLang="en-US"/>
              <a:pPr/>
              <a:t>64</a:t>
            </a:fld>
            <a:endParaRPr lang="en-US" altLang="en-US" dirty="0"/>
          </a:p>
        </p:txBody>
      </p:sp>
      <p:sp>
        <p:nvSpPr>
          <p:cNvPr id="143362" name="Rectangle 2"/>
          <p:cNvSpPr>
            <a:spLocks noGrp="1" noChangeArrowheads="1"/>
          </p:cNvSpPr>
          <p:nvPr>
            <p:ph type="title"/>
          </p:nvPr>
        </p:nvSpPr>
        <p:spPr>
          <a:xfrm>
            <a:off x="406400" y="228600"/>
            <a:ext cx="8558213" cy="679450"/>
          </a:xfrm>
        </p:spPr>
        <p:txBody>
          <a:bodyPr/>
          <a:lstStyle/>
          <a:p>
            <a:r>
              <a:rPr lang="en-US" altLang="en-US"/>
              <a:t>Contoh Pertanyaan Dalam Wawancara</a:t>
            </a:r>
          </a:p>
        </p:txBody>
      </p:sp>
      <p:sp>
        <p:nvSpPr>
          <p:cNvPr id="143363" name="Rectangle 3"/>
          <p:cNvSpPr>
            <a:spLocks noGrp="1" noChangeArrowheads="1"/>
          </p:cNvSpPr>
          <p:nvPr>
            <p:ph type="body" idx="1"/>
          </p:nvPr>
        </p:nvSpPr>
        <p:spPr>
          <a:xfrm>
            <a:off x="457200" y="1557338"/>
            <a:ext cx="7786688" cy="4500562"/>
          </a:xfrm>
        </p:spPr>
        <p:txBody>
          <a:bodyPr/>
          <a:lstStyle/>
          <a:p>
            <a:r>
              <a:rPr lang="en-US" altLang="en-US" sz="2400"/>
              <a:t>Apa pertanggung jawaban dasar atau standar kinerja dari pekerjaan anda ?</a:t>
            </a:r>
          </a:p>
          <a:p>
            <a:r>
              <a:rPr lang="en-US" altLang="en-US" sz="2400"/>
              <a:t>Apa tanggung jawab anda ? Kondisi atau likngkungan kerja apa yang dibutuhkan pada pekerjaan anda ?</a:t>
            </a:r>
          </a:p>
          <a:p>
            <a:r>
              <a:rPr lang="en-US" altLang="en-US" sz="2400"/>
              <a:t>Apa tuntutan fisik pekerjaan anda ? Tuntutan emosi dan mental ?</a:t>
            </a:r>
          </a:p>
          <a:p>
            <a:r>
              <a:rPr lang="en-US" altLang="en-US" sz="2400"/>
              <a:t>Kondisi kesehatan dan keamanan apa yang dibutuhkan ?</a:t>
            </a:r>
          </a:p>
          <a:p>
            <a:r>
              <a:rPr lang="en-US" altLang="en-US" sz="2400"/>
              <a:t>Apakah anda dihadapkan pada kondisi beresiko atau kondisi tidak seperti biasa atau umumnya ?</a:t>
            </a:r>
          </a:p>
        </p:txBody>
      </p:sp>
    </p:spTree>
  </p:cSld>
  <p:clrMapOvr>
    <a:masterClrMapping/>
  </p:clrMapOvr>
  <p:transition>
    <p:random/>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BDD391DD-7EA1-43C0-8913-257FC802DD86}" type="slidenum">
              <a:rPr lang="en-US" altLang="en-US"/>
              <a:pPr/>
              <a:t>65</a:t>
            </a:fld>
            <a:endParaRPr lang="en-US" altLang="en-US"/>
          </a:p>
        </p:txBody>
      </p:sp>
      <p:sp>
        <p:nvSpPr>
          <p:cNvPr id="125954" name="Rectangle 2"/>
          <p:cNvSpPr>
            <a:spLocks noGrp="1" noChangeArrowheads="1"/>
          </p:cNvSpPr>
          <p:nvPr>
            <p:ph type="title"/>
          </p:nvPr>
        </p:nvSpPr>
        <p:spPr/>
        <p:txBody>
          <a:bodyPr/>
          <a:lstStyle/>
          <a:p>
            <a:r>
              <a:rPr lang="en-US" altLang="en-US"/>
              <a:t>Pengamatan (Observasi)</a:t>
            </a:r>
          </a:p>
        </p:txBody>
      </p:sp>
      <p:sp>
        <p:nvSpPr>
          <p:cNvPr id="125955" name="Rectangle 3"/>
          <p:cNvSpPr>
            <a:spLocks noGrp="1" noChangeArrowheads="1"/>
          </p:cNvSpPr>
          <p:nvPr>
            <p:ph type="body" sz="half" idx="1"/>
          </p:nvPr>
        </p:nvSpPr>
        <p:spPr>
          <a:xfrm>
            <a:off x="1187450" y="1412875"/>
            <a:ext cx="6965950" cy="4302141"/>
          </a:xfrm>
        </p:spPr>
        <p:txBody>
          <a:bodyPr/>
          <a:lstStyle/>
          <a:p>
            <a:r>
              <a:rPr lang="en-US" altLang="en-US" sz="2300" dirty="0" err="1"/>
              <a:t>Observasi</a:t>
            </a:r>
            <a:r>
              <a:rPr lang="en-US" altLang="en-US" sz="2300" dirty="0"/>
              <a:t> </a:t>
            </a:r>
            <a:r>
              <a:rPr lang="en-US" altLang="en-US" sz="2300" dirty="0" err="1"/>
              <a:t>mungkin</a:t>
            </a:r>
            <a:r>
              <a:rPr lang="en-US" altLang="en-US" sz="2300" dirty="0"/>
              <a:t> </a:t>
            </a:r>
            <a:r>
              <a:rPr lang="en-US" altLang="en-US" sz="2300" dirty="0" err="1"/>
              <a:t>dikombinasikan</a:t>
            </a:r>
            <a:r>
              <a:rPr lang="en-US" altLang="en-US" sz="2300" dirty="0"/>
              <a:t> </a:t>
            </a:r>
            <a:r>
              <a:rPr lang="en-US" altLang="en-US" sz="2300" dirty="0" err="1"/>
              <a:t>dengan</a:t>
            </a:r>
            <a:r>
              <a:rPr lang="en-US" altLang="en-US" sz="2300" dirty="0"/>
              <a:t> </a:t>
            </a:r>
            <a:r>
              <a:rPr lang="en-US" altLang="en-US" sz="2300" dirty="0" err="1"/>
              <a:t>wawancara</a:t>
            </a:r>
            <a:endParaRPr lang="en-US" altLang="en-US" sz="2300" dirty="0"/>
          </a:p>
          <a:p>
            <a:r>
              <a:rPr lang="en-US" altLang="en-US" sz="2300" dirty="0" err="1"/>
              <a:t>Buat</a:t>
            </a:r>
            <a:r>
              <a:rPr lang="en-US" altLang="en-US" sz="2300" dirty="0"/>
              <a:t> </a:t>
            </a:r>
            <a:r>
              <a:rPr lang="en-US" altLang="en-US" sz="2300" dirty="0" err="1"/>
              <a:t>catatan</a:t>
            </a:r>
            <a:r>
              <a:rPr lang="en-US" altLang="en-US" sz="2300" dirty="0"/>
              <a:t> yang </a:t>
            </a:r>
            <a:r>
              <a:rPr lang="en-US" altLang="en-US" sz="2300" dirty="0" err="1"/>
              <a:t>lengkap</a:t>
            </a:r>
            <a:endParaRPr lang="en-US" altLang="en-US" sz="2300" dirty="0"/>
          </a:p>
          <a:p>
            <a:r>
              <a:rPr lang="en-US" altLang="en-US" sz="2300" dirty="0" err="1"/>
              <a:t>Berbicara</a:t>
            </a:r>
            <a:r>
              <a:rPr lang="en-US" altLang="en-US" sz="2300" dirty="0"/>
              <a:t> </a:t>
            </a:r>
            <a:r>
              <a:rPr lang="en-US" altLang="en-US" sz="2300" dirty="0" err="1"/>
              <a:t>dengan</a:t>
            </a:r>
            <a:r>
              <a:rPr lang="en-US" altLang="en-US" sz="2300" dirty="0"/>
              <a:t> </a:t>
            </a:r>
            <a:r>
              <a:rPr lang="en-US" altLang="en-US" sz="2300" dirty="0" err="1"/>
              <a:t>orang</a:t>
            </a:r>
            <a:r>
              <a:rPr lang="en-US" altLang="en-US" sz="2300" dirty="0"/>
              <a:t> yang </a:t>
            </a:r>
            <a:r>
              <a:rPr lang="en-US" altLang="en-US" sz="2300" dirty="0" err="1"/>
              <a:t>diobservasi—jelaskan</a:t>
            </a:r>
            <a:r>
              <a:rPr lang="en-US" altLang="en-US" sz="2300" dirty="0"/>
              <a:t> </a:t>
            </a:r>
            <a:r>
              <a:rPr lang="en-US" altLang="en-US" sz="2300" dirty="0" err="1"/>
              <a:t>apa</a:t>
            </a:r>
            <a:r>
              <a:rPr lang="en-US" altLang="en-US" sz="2300" dirty="0"/>
              <a:t> yang </a:t>
            </a:r>
            <a:r>
              <a:rPr lang="en-US" altLang="en-US" sz="2300" dirty="0" err="1"/>
              <a:t>terjadi</a:t>
            </a:r>
            <a:r>
              <a:rPr lang="en-US" altLang="en-US" sz="2300" dirty="0"/>
              <a:t> </a:t>
            </a:r>
            <a:r>
              <a:rPr lang="en-US" altLang="en-US" sz="2300" dirty="0" err="1"/>
              <a:t>dan</a:t>
            </a:r>
            <a:r>
              <a:rPr lang="en-US" altLang="en-US" sz="2300" dirty="0"/>
              <a:t> </a:t>
            </a:r>
            <a:r>
              <a:rPr lang="en-US" altLang="en-US" sz="2300" dirty="0" err="1"/>
              <a:t>mengapa</a:t>
            </a:r>
            <a:endParaRPr lang="en-US" altLang="en-US" sz="2300" dirty="0"/>
          </a:p>
          <a:p>
            <a:r>
              <a:rPr lang="en-US" altLang="en-US" sz="2300" dirty="0" err="1"/>
              <a:t>Tanyakan</a:t>
            </a:r>
            <a:r>
              <a:rPr lang="en-US" altLang="en-US" sz="2300" dirty="0"/>
              <a:t> </a:t>
            </a:r>
            <a:r>
              <a:rPr lang="en-US" altLang="en-US" sz="2300" dirty="0" err="1"/>
              <a:t>berbagai</a:t>
            </a:r>
            <a:r>
              <a:rPr lang="en-US" altLang="en-US" sz="2300" dirty="0"/>
              <a:t> </a:t>
            </a:r>
            <a:r>
              <a:rPr lang="en-US" altLang="en-US" sz="2300" dirty="0" err="1"/>
              <a:t>pertanyaan</a:t>
            </a:r>
            <a:endParaRPr lang="en-US" altLang="en-US" sz="2300" dirty="0"/>
          </a:p>
          <a:p>
            <a:pPr algn="ctr">
              <a:buNone/>
            </a:pPr>
            <a:r>
              <a:rPr lang="en-US" altLang="en-US" sz="2300" b="1" dirty="0" err="1" smtClean="0">
                <a:solidFill>
                  <a:srgbClr val="7030A0"/>
                </a:solidFill>
              </a:rPr>
              <a:t>Diari</a:t>
            </a:r>
            <a:r>
              <a:rPr lang="en-US" altLang="en-US" sz="2300" b="1" dirty="0" smtClean="0">
                <a:solidFill>
                  <a:srgbClr val="7030A0"/>
                </a:solidFill>
              </a:rPr>
              <a:t> </a:t>
            </a:r>
            <a:r>
              <a:rPr lang="en-US" altLang="en-US" sz="2300" b="1" dirty="0" err="1" smtClean="0">
                <a:solidFill>
                  <a:srgbClr val="7030A0"/>
                </a:solidFill>
              </a:rPr>
              <a:t>dan</a:t>
            </a:r>
            <a:r>
              <a:rPr lang="en-US" altLang="en-US" sz="2300" b="1" dirty="0" smtClean="0">
                <a:solidFill>
                  <a:srgbClr val="7030A0"/>
                </a:solidFill>
              </a:rPr>
              <a:t> </a:t>
            </a:r>
            <a:r>
              <a:rPr lang="en-US" altLang="en-US" sz="2300" b="1" dirty="0" err="1" smtClean="0">
                <a:solidFill>
                  <a:srgbClr val="7030A0"/>
                </a:solidFill>
              </a:rPr>
              <a:t>Buku</a:t>
            </a:r>
            <a:r>
              <a:rPr lang="en-US" altLang="en-US" sz="2300" b="1" dirty="0" smtClean="0">
                <a:solidFill>
                  <a:srgbClr val="7030A0"/>
                </a:solidFill>
              </a:rPr>
              <a:t> </a:t>
            </a:r>
            <a:r>
              <a:rPr lang="en-US" altLang="en-US" sz="2300" b="1" dirty="0" err="1" smtClean="0">
                <a:solidFill>
                  <a:srgbClr val="7030A0"/>
                </a:solidFill>
              </a:rPr>
              <a:t>Harian</a:t>
            </a:r>
            <a:r>
              <a:rPr lang="en-US" altLang="en-US" sz="2300" b="1" dirty="0" smtClean="0">
                <a:solidFill>
                  <a:srgbClr val="7030A0"/>
                </a:solidFill>
              </a:rPr>
              <a:t> (Logs)</a:t>
            </a:r>
            <a:endParaRPr lang="id-ID" altLang="en-US" sz="2300" b="1" dirty="0" smtClean="0">
              <a:solidFill>
                <a:srgbClr val="7030A0"/>
              </a:solidFill>
            </a:endParaRPr>
          </a:p>
          <a:p>
            <a:pPr>
              <a:buNone/>
            </a:pPr>
            <a:endParaRPr lang="en-US" altLang="en-US" sz="2300" b="1" dirty="0">
              <a:solidFill>
                <a:srgbClr val="7030A0"/>
              </a:solidFill>
            </a:endParaRPr>
          </a:p>
          <a:p>
            <a:r>
              <a:rPr lang="en-US" altLang="en-US" sz="2300" dirty="0" err="1" smtClean="0"/>
              <a:t>Menghabiskan</a:t>
            </a:r>
            <a:r>
              <a:rPr lang="en-US" altLang="en-US" sz="2300" dirty="0" smtClean="0"/>
              <a:t> </a:t>
            </a:r>
            <a:r>
              <a:rPr lang="en-US" altLang="en-US" sz="2300" dirty="0" err="1" smtClean="0"/>
              <a:t>waktu</a:t>
            </a:r>
            <a:endParaRPr lang="en-US" altLang="en-US" sz="2300" dirty="0" smtClean="0"/>
          </a:p>
          <a:p>
            <a:r>
              <a:rPr lang="en-US" altLang="en-US" sz="2300" dirty="0" err="1" smtClean="0"/>
              <a:t>Laporan</a:t>
            </a:r>
            <a:r>
              <a:rPr lang="en-US" altLang="en-US" sz="2300" dirty="0" smtClean="0"/>
              <a:t> </a:t>
            </a:r>
            <a:r>
              <a:rPr lang="en-US" altLang="en-US" sz="2300" dirty="0" err="1" smtClean="0"/>
              <a:t>diri</a:t>
            </a:r>
            <a:endParaRPr lang="en-US" altLang="en-US" sz="2300" dirty="0" smtClean="0"/>
          </a:p>
          <a:p>
            <a:r>
              <a:rPr lang="en-US" altLang="en-US" sz="2300" dirty="0" err="1" smtClean="0"/>
              <a:t>Mengingatkan</a:t>
            </a:r>
            <a:r>
              <a:rPr lang="en-US" altLang="en-US" sz="2300" dirty="0" smtClean="0"/>
              <a:t> </a:t>
            </a:r>
            <a:r>
              <a:rPr lang="en-US" altLang="en-US" sz="2300" dirty="0" err="1" smtClean="0"/>
              <a:t>apa</a:t>
            </a:r>
            <a:r>
              <a:rPr lang="en-US" altLang="en-US" sz="2300" dirty="0" smtClean="0"/>
              <a:t> yang </a:t>
            </a:r>
            <a:r>
              <a:rPr lang="en-US" altLang="en-US" sz="2300" dirty="0" err="1" smtClean="0"/>
              <a:t>dikerjakan</a:t>
            </a:r>
            <a:r>
              <a:rPr lang="en-US" altLang="en-US" sz="2300" dirty="0" smtClean="0"/>
              <a:t> </a:t>
            </a:r>
            <a:r>
              <a:rPr lang="en-US" altLang="en-US" sz="2300" dirty="0" err="1" smtClean="0"/>
              <a:t>terlebih</a:t>
            </a:r>
            <a:r>
              <a:rPr lang="en-US" altLang="en-US" sz="2300" dirty="0" smtClean="0"/>
              <a:t> </a:t>
            </a:r>
            <a:r>
              <a:rPr lang="en-US" altLang="en-US" sz="2300" dirty="0" err="1" smtClean="0"/>
              <a:t>dahulu</a:t>
            </a:r>
            <a:endParaRPr lang="en-US" altLang="en-US" sz="2300" dirty="0" smtClean="0"/>
          </a:p>
          <a:p>
            <a:endParaRPr lang="en-US" altLang="en-US" sz="2300" dirty="0" smtClean="0"/>
          </a:p>
          <a:p>
            <a:endParaRPr lang="en-US" altLang="en-US" sz="2300" dirty="0" smtClean="0"/>
          </a:p>
          <a:p>
            <a:endParaRPr lang="en-US" altLang="en-US" sz="2300" dirty="0"/>
          </a:p>
        </p:txBody>
      </p:sp>
    </p:spTree>
  </p:cSld>
  <p:clrMapOvr>
    <a:masterClrMapping/>
  </p:clrMapOvr>
  <p:transition>
    <p:random/>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5"/>
          <p:cNvSpPr>
            <a:spLocks noGrp="1"/>
          </p:cNvSpPr>
          <p:nvPr>
            <p:ph type="sldNum" sz="quarter" idx="12"/>
          </p:nvPr>
        </p:nvSpPr>
        <p:spPr/>
        <p:txBody>
          <a:bodyPr/>
          <a:lstStyle/>
          <a:p>
            <a:fld id="{469A921A-5A36-4995-83AA-AD3769C3599E}" type="slidenum">
              <a:rPr lang="en-US" altLang="en-US"/>
              <a:pPr/>
              <a:t>66</a:t>
            </a:fld>
            <a:endParaRPr lang="en-US" altLang="en-US"/>
          </a:p>
        </p:txBody>
      </p:sp>
      <p:sp>
        <p:nvSpPr>
          <p:cNvPr id="128002" name="Rectangle 2"/>
          <p:cNvSpPr>
            <a:spLocks noGrp="1" noChangeArrowheads="1"/>
          </p:cNvSpPr>
          <p:nvPr>
            <p:ph type="title"/>
          </p:nvPr>
        </p:nvSpPr>
        <p:spPr>
          <a:xfrm>
            <a:off x="406400" y="404813"/>
            <a:ext cx="8486775" cy="503237"/>
          </a:xfrm>
        </p:spPr>
        <p:txBody>
          <a:bodyPr/>
          <a:lstStyle/>
          <a:p>
            <a:r>
              <a:rPr lang="en-US" altLang="en-US" sz="3200"/>
              <a:t>Teknik-teknik Kuantitatif Analisis Pekerjaan</a:t>
            </a:r>
          </a:p>
        </p:txBody>
      </p:sp>
      <p:sp>
        <p:nvSpPr>
          <p:cNvPr id="128003" name="Rectangle 3"/>
          <p:cNvSpPr>
            <a:spLocks noGrp="1" noChangeArrowheads="1"/>
          </p:cNvSpPr>
          <p:nvPr>
            <p:ph type="body" idx="1"/>
          </p:nvPr>
        </p:nvSpPr>
        <p:spPr>
          <a:xfrm>
            <a:off x="457200" y="1484313"/>
            <a:ext cx="8002588" cy="4573587"/>
          </a:xfrm>
        </p:spPr>
        <p:txBody>
          <a:bodyPr/>
          <a:lstStyle/>
          <a:p>
            <a:r>
              <a:rPr lang="en-US" altLang="en-US" dirty="0" err="1"/>
              <a:t>Kuesioner</a:t>
            </a:r>
            <a:r>
              <a:rPr lang="en-US" altLang="en-US" dirty="0"/>
              <a:t> </a:t>
            </a:r>
            <a:r>
              <a:rPr lang="en-US" altLang="en-US" dirty="0" err="1"/>
              <a:t>Analisis</a:t>
            </a:r>
            <a:r>
              <a:rPr lang="en-US" altLang="en-US" dirty="0"/>
              <a:t> </a:t>
            </a:r>
            <a:r>
              <a:rPr lang="en-US" altLang="en-US" dirty="0" err="1"/>
              <a:t>Posisi</a:t>
            </a:r>
            <a:endParaRPr lang="en-US" altLang="en-US" dirty="0"/>
          </a:p>
          <a:p>
            <a:pPr lvl="1"/>
            <a:r>
              <a:rPr lang="en-US" altLang="en-US" dirty="0" err="1"/>
              <a:t>Digunakan</a:t>
            </a:r>
            <a:r>
              <a:rPr lang="en-US" altLang="en-US" dirty="0"/>
              <a:t> </a:t>
            </a:r>
            <a:r>
              <a:rPr lang="en-US" altLang="en-US" dirty="0" err="1"/>
              <a:t>untuk</a:t>
            </a:r>
            <a:r>
              <a:rPr lang="en-US" altLang="en-US" dirty="0"/>
              <a:t> </a:t>
            </a:r>
            <a:r>
              <a:rPr lang="en-US" altLang="en-US" dirty="0" err="1"/>
              <a:t>mengumpulkan</a:t>
            </a:r>
            <a:r>
              <a:rPr lang="en-US" altLang="en-US" dirty="0"/>
              <a:t> data yang </a:t>
            </a:r>
            <a:r>
              <a:rPr lang="en-US" altLang="en-US" dirty="0" err="1"/>
              <a:t>dapat</a:t>
            </a:r>
            <a:r>
              <a:rPr lang="en-US" altLang="en-US" dirty="0"/>
              <a:t> </a:t>
            </a:r>
            <a:r>
              <a:rPr lang="en-US" altLang="en-US" dirty="0" err="1"/>
              <a:t>dikuantifikasikan</a:t>
            </a:r>
            <a:r>
              <a:rPr lang="en-US" altLang="en-US" dirty="0"/>
              <a:t> </a:t>
            </a:r>
            <a:r>
              <a:rPr lang="en-US" altLang="en-US" dirty="0" err="1"/>
              <a:t>berkaitan</a:t>
            </a:r>
            <a:r>
              <a:rPr lang="en-US" altLang="en-US" dirty="0"/>
              <a:t> </a:t>
            </a:r>
            <a:r>
              <a:rPr lang="en-US" altLang="en-US" dirty="0" err="1"/>
              <a:t>dengan</a:t>
            </a:r>
            <a:r>
              <a:rPr lang="en-US" altLang="en-US" dirty="0"/>
              <a:t> </a:t>
            </a:r>
            <a:r>
              <a:rPr lang="en-US" altLang="en-US" dirty="0" err="1"/>
              <a:t>tugas-tugas</a:t>
            </a:r>
            <a:r>
              <a:rPr lang="en-US" altLang="en-US" dirty="0"/>
              <a:t> </a:t>
            </a:r>
            <a:r>
              <a:rPr lang="en-US" altLang="en-US" dirty="0" err="1"/>
              <a:t>dan</a:t>
            </a:r>
            <a:r>
              <a:rPr lang="en-US" altLang="en-US" dirty="0"/>
              <a:t> </a:t>
            </a:r>
            <a:r>
              <a:rPr lang="en-US" altLang="en-US" dirty="0" err="1"/>
              <a:t>tanggung</a:t>
            </a:r>
            <a:r>
              <a:rPr lang="en-US" altLang="en-US" dirty="0"/>
              <a:t> </a:t>
            </a:r>
            <a:r>
              <a:rPr lang="en-US" altLang="en-US" dirty="0" err="1"/>
              <a:t>jawab</a:t>
            </a:r>
            <a:r>
              <a:rPr lang="en-US" altLang="en-US" dirty="0"/>
              <a:t> </a:t>
            </a:r>
            <a:r>
              <a:rPr lang="en-US" altLang="en-US" dirty="0" err="1"/>
              <a:t>dari</a:t>
            </a:r>
            <a:r>
              <a:rPr lang="en-US" altLang="en-US" dirty="0"/>
              <a:t> </a:t>
            </a:r>
            <a:r>
              <a:rPr lang="en-US" altLang="en-US" dirty="0" err="1"/>
              <a:t>berbagai</a:t>
            </a:r>
            <a:r>
              <a:rPr lang="en-US" altLang="en-US" dirty="0"/>
              <a:t> </a:t>
            </a:r>
            <a:r>
              <a:rPr lang="en-US" altLang="en-US" dirty="0" err="1"/>
              <a:t>macam</a:t>
            </a:r>
            <a:r>
              <a:rPr lang="en-US" altLang="en-US" dirty="0"/>
              <a:t> </a:t>
            </a:r>
            <a:r>
              <a:rPr lang="en-US" altLang="en-US" dirty="0" err="1"/>
              <a:t>pekerjaan</a:t>
            </a:r>
            <a:r>
              <a:rPr lang="en-US" altLang="en-US" dirty="0"/>
              <a:t>.</a:t>
            </a:r>
          </a:p>
          <a:p>
            <a:r>
              <a:rPr lang="en-US" altLang="en-US" dirty="0" err="1"/>
              <a:t>Analisis</a:t>
            </a:r>
            <a:r>
              <a:rPr lang="en-US" altLang="en-US" dirty="0"/>
              <a:t> </a:t>
            </a:r>
            <a:r>
              <a:rPr lang="en-US" altLang="en-US" dirty="0" err="1"/>
              <a:t>Jabatan</a:t>
            </a:r>
            <a:r>
              <a:rPr lang="en-US" altLang="en-US" dirty="0"/>
              <a:t> </a:t>
            </a:r>
            <a:r>
              <a:rPr lang="en-US" altLang="en-US" dirty="0" err="1"/>
              <a:t>Fungsional</a:t>
            </a:r>
            <a:endParaRPr lang="en-US" altLang="en-US" dirty="0"/>
          </a:p>
          <a:p>
            <a:pPr lvl="1"/>
            <a:r>
              <a:rPr lang="en-US" altLang="en-US" dirty="0" err="1"/>
              <a:t>Metoda</a:t>
            </a:r>
            <a:r>
              <a:rPr lang="en-US" altLang="en-US" dirty="0"/>
              <a:t> yang </a:t>
            </a:r>
            <a:r>
              <a:rPr lang="en-US" altLang="en-US" dirty="0" err="1"/>
              <a:t>mengklasifikan</a:t>
            </a:r>
            <a:r>
              <a:rPr lang="en-US" altLang="en-US" dirty="0"/>
              <a:t> </a:t>
            </a:r>
            <a:r>
              <a:rPr lang="en-US" altLang="en-US" dirty="0" err="1"/>
              <a:t>dan</a:t>
            </a:r>
            <a:r>
              <a:rPr lang="en-US" altLang="en-US" dirty="0"/>
              <a:t> </a:t>
            </a:r>
            <a:r>
              <a:rPr lang="en-US" altLang="en-US" dirty="0" err="1"/>
              <a:t>membandingkan</a:t>
            </a:r>
            <a:r>
              <a:rPr lang="en-US" altLang="en-US" dirty="0"/>
              <a:t> </a:t>
            </a:r>
            <a:r>
              <a:rPr lang="en-US" altLang="en-US" dirty="0" err="1"/>
              <a:t>setiap</a:t>
            </a:r>
            <a:r>
              <a:rPr lang="en-US" altLang="en-US" dirty="0"/>
              <a:t> </a:t>
            </a:r>
            <a:r>
              <a:rPr lang="en-US" altLang="en-US" dirty="0" err="1"/>
              <a:t>jenis</a:t>
            </a:r>
            <a:r>
              <a:rPr lang="en-US" altLang="en-US" dirty="0"/>
              <a:t> </a:t>
            </a:r>
            <a:r>
              <a:rPr lang="en-US" altLang="en-US" dirty="0" err="1"/>
              <a:t>pekerjaan</a:t>
            </a:r>
            <a:r>
              <a:rPr lang="en-US" altLang="en-US" dirty="0"/>
              <a:t>, </a:t>
            </a:r>
            <a:r>
              <a:rPr lang="en-US" altLang="en-US" dirty="0" err="1"/>
              <a:t>tetapi</a:t>
            </a:r>
            <a:r>
              <a:rPr lang="en-US" altLang="en-US" dirty="0"/>
              <a:t> </a:t>
            </a:r>
            <a:r>
              <a:rPr lang="en-US" altLang="en-US" dirty="0" err="1"/>
              <a:t>instruksi</a:t>
            </a:r>
            <a:r>
              <a:rPr lang="en-US" altLang="en-US" dirty="0"/>
              <a:t>, </a:t>
            </a:r>
            <a:r>
              <a:rPr lang="en-US" altLang="en-US" dirty="0" err="1"/>
              <a:t>alasan</a:t>
            </a:r>
            <a:r>
              <a:rPr lang="en-US" altLang="en-US" dirty="0"/>
              <a:t> </a:t>
            </a:r>
            <a:r>
              <a:rPr lang="en-US" altLang="en-US" dirty="0" err="1"/>
              <a:t>pertimbangan</a:t>
            </a:r>
            <a:r>
              <a:rPr lang="en-US" altLang="en-US" dirty="0"/>
              <a:t> </a:t>
            </a:r>
            <a:r>
              <a:rPr lang="en-US" altLang="en-US" dirty="0" err="1"/>
              <a:t>dan</a:t>
            </a:r>
            <a:r>
              <a:rPr lang="en-US" altLang="en-US" dirty="0"/>
              <a:t> </a:t>
            </a:r>
            <a:r>
              <a:rPr lang="en-US" altLang="en-US" dirty="0" err="1"/>
              <a:t>kemampuan</a:t>
            </a:r>
            <a:r>
              <a:rPr lang="en-US" altLang="en-US" dirty="0"/>
              <a:t> </a:t>
            </a:r>
            <a:r>
              <a:rPr lang="en-US" altLang="en-US" dirty="0" err="1"/>
              <a:t>matematik</a:t>
            </a:r>
            <a:r>
              <a:rPr lang="en-US" altLang="en-US" dirty="0"/>
              <a:t> </a:t>
            </a:r>
            <a:r>
              <a:rPr lang="en-US" altLang="en-US" dirty="0" err="1"/>
              <a:t>dan</a:t>
            </a:r>
            <a:r>
              <a:rPr lang="en-US" altLang="en-US" dirty="0"/>
              <a:t> verbal </a:t>
            </a:r>
            <a:r>
              <a:rPr lang="en-US" altLang="en-US" dirty="0" err="1"/>
              <a:t>adalah</a:t>
            </a:r>
            <a:r>
              <a:rPr lang="en-US" altLang="en-US" dirty="0"/>
              <a:t> </a:t>
            </a:r>
            <a:r>
              <a:rPr lang="en-US" altLang="en-US" dirty="0" err="1"/>
              <a:t>penting</a:t>
            </a:r>
            <a:r>
              <a:rPr lang="en-US" altLang="en-US" dirty="0"/>
              <a:t> </a:t>
            </a:r>
            <a:r>
              <a:rPr lang="en-US" altLang="en-US" dirty="0" err="1"/>
              <a:t>untuk</a:t>
            </a:r>
            <a:r>
              <a:rPr lang="en-US" altLang="en-US" dirty="0"/>
              <a:t> </a:t>
            </a:r>
            <a:r>
              <a:rPr lang="en-US" altLang="en-US" dirty="0" err="1"/>
              <a:t>melaksanakan</a:t>
            </a:r>
            <a:r>
              <a:rPr lang="en-US" altLang="en-US" dirty="0"/>
              <a:t> </a:t>
            </a:r>
            <a:r>
              <a:rPr lang="en-US" altLang="en-US" dirty="0" err="1"/>
              <a:t>tugas</a:t>
            </a:r>
            <a:r>
              <a:rPr lang="en-US" altLang="en-US" dirty="0"/>
              <a:t> </a:t>
            </a:r>
            <a:r>
              <a:rPr lang="en-US" altLang="en-US" dirty="0" err="1"/>
              <a:t>pekerjaan</a:t>
            </a:r>
            <a:r>
              <a:rPr lang="en-US" altLang="en-US" dirty="0"/>
              <a:t>.</a:t>
            </a:r>
          </a:p>
          <a:p>
            <a:pPr>
              <a:buFont typeface="Monotype Sorts" pitchFamily="2" charset="2"/>
              <a:buNone/>
            </a:pPr>
            <a:endParaRPr lang="en-US" altLang="en-US" dirty="0"/>
          </a:p>
        </p:txBody>
      </p:sp>
    </p:spTree>
  </p:cSld>
  <p:clrMapOvr>
    <a:masterClrMapping/>
  </p:clrMapOvr>
  <p:transition>
    <p:rand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5"/>
          <p:cNvSpPr>
            <a:spLocks noGrp="1"/>
          </p:cNvSpPr>
          <p:nvPr>
            <p:ph type="sldNum" sz="quarter" idx="12"/>
          </p:nvPr>
        </p:nvSpPr>
        <p:spPr/>
        <p:txBody>
          <a:bodyPr/>
          <a:lstStyle/>
          <a:p>
            <a:fld id="{2C48E1A4-0779-43BF-BC1E-16522452BD8F}" type="slidenum">
              <a:rPr lang="en-US" altLang="en-US"/>
              <a:pPr/>
              <a:t>67</a:t>
            </a:fld>
            <a:endParaRPr lang="en-US" altLang="en-US"/>
          </a:p>
        </p:txBody>
      </p:sp>
      <p:sp>
        <p:nvSpPr>
          <p:cNvPr id="129026" name="Rectangle 2"/>
          <p:cNvSpPr>
            <a:spLocks noGrp="1" noChangeArrowheads="1"/>
          </p:cNvSpPr>
          <p:nvPr>
            <p:ph type="title"/>
          </p:nvPr>
        </p:nvSpPr>
        <p:spPr>
          <a:xfrm>
            <a:off x="406400" y="404813"/>
            <a:ext cx="8486775" cy="503237"/>
          </a:xfrm>
        </p:spPr>
        <p:txBody>
          <a:bodyPr/>
          <a:lstStyle/>
          <a:p>
            <a:r>
              <a:rPr lang="en-US" altLang="en-US"/>
              <a:t>Menulis Deskripsi Pekerjaan/Jabatan</a:t>
            </a:r>
          </a:p>
        </p:txBody>
      </p:sp>
      <p:sp>
        <p:nvSpPr>
          <p:cNvPr id="129027" name="Rectangle 3"/>
          <p:cNvSpPr>
            <a:spLocks noGrp="1" noChangeArrowheads="1"/>
          </p:cNvSpPr>
          <p:nvPr>
            <p:ph type="body" idx="1"/>
          </p:nvPr>
        </p:nvSpPr>
        <p:spPr>
          <a:xfrm>
            <a:off x="900113" y="1484313"/>
            <a:ext cx="7735887" cy="4573587"/>
          </a:xfrm>
        </p:spPr>
        <p:txBody>
          <a:bodyPr/>
          <a:lstStyle/>
          <a:p>
            <a:r>
              <a:rPr lang="en-US" altLang="en-US"/>
              <a:t>Deskripsi Pekerjaan</a:t>
            </a:r>
          </a:p>
          <a:p>
            <a:pPr lvl="1"/>
            <a:r>
              <a:rPr lang="en-US" altLang="en-US"/>
              <a:t>Suatu peryataan tertulis tentang apa yang sesungguhnya dilakukan oleh pemegang pekerjaan, bagaimana dia melakukannya, dan dalam kondisi apakah pekerjaan itu dijalankan.</a:t>
            </a:r>
          </a:p>
          <a:p>
            <a:pPr lvl="1"/>
            <a:r>
              <a:rPr kumimoji="0" lang="en-US"/>
              <a:t>Informasi tertulis yang menguraikan tugas dan tanggung jawab, kondisi pekerjaan, dan aspek-aspek pekerjaan pada suatu jabatan tertentu dalam organisasi</a:t>
            </a:r>
            <a:endParaRPr lang="en-US" altLang="en-US"/>
          </a:p>
          <a:p>
            <a:endParaRPr lang="en-US" altLang="en-US"/>
          </a:p>
        </p:txBody>
      </p:sp>
    </p:spTree>
  </p:cSld>
  <p:clrMapOvr>
    <a:masterClrMapping/>
  </p:clrMapOvr>
  <p:transition>
    <p:random/>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5"/>
          <p:cNvSpPr>
            <a:spLocks noGrp="1"/>
          </p:cNvSpPr>
          <p:nvPr>
            <p:ph type="sldNum" sz="quarter" idx="12"/>
          </p:nvPr>
        </p:nvSpPr>
        <p:spPr/>
        <p:txBody>
          <a:bodyPr/>
          <a:lstStyle/>
          <a:p>
            <a:fld id="{6216EFF7-422E-479A-844E-F703515AAE54}" type="slidenum">
              <a:rPr lang="en-US" altLang="en-US"/>
              <a:pPr/>
              <a:t>68</a:t>
            </a:fld>
            <a:endParaRPr lang="en-US" altLang="en-US"/>
          </a:p>
        </p:txBody>
      </p:sp>
      <p:sp>
        <p:nvSpPr>
          <p:cNvPr id="144386" name="Rectangle 2"/>
          <p:cNvSpPr>
            <a:spLocks noGrp="1" noChangeArrowheads="1"/>
          </p:cNvSpPr>
          <p:nvPr>
            <p:ph type="title"/>
          </p:nvPr>
        </p:nvSpPr>
        <p:spPr>
          <a:xfrm>
            <a:off x="406400" y="404813"/>
            <a:ext cx="8486775" cy="503237"/>
          </a:xfrm>
        </p:spPr>
        <p:txBody>
          <a:bodyPr/>
          <a:lstStyle/>
          <a:p>
            <a:r>
              <a:rPr lang="en-US" altLang="en-US"/>
              <a:t>Menulis Deskripsi Pekerjaan/Jabatan</a:t>
            </a:r>
          </a:p>
        </p:txBody>
      </p:sp>
      <p:sp>
        <p:nvSpPr>
          <p:cNvPr id="144387" name="Rectangle 3"/>
          <p:cNvSpPr>
            <a:spLocks noGrp="1" noChangeArrowheads="1"/>
          </p:cNvSpPr>
          <p:nvPr>
            <p:ph type="body" idx="1"/>
          </p:nvPr>
        </p:nvSpPr>
        <p:spPr>
          <a:xfrm>
            <a:off x="457200" y="1484313"/>
            <a:ext cx="7859713" cy="4573587"/>
          </a:xfrm>
        </p:spPr>
        <p:txBody>
          <a:bodyPr/>
          <a:lstStyle/>
          <a:p>
            <a:r>
              <a:rPr lang="en-US" altLang="en-US"/>
              <a:t>Tidak ada format standar, tetapi kebanyakan uraian memuat bagian-bagian tentang:</a:t>
            </a:r>
          </a:p>
          <a:p>
            <a:pPr lvl="1"/>
            <a:r>
              <a:rPr lang="en-US" altLang="en-US"/>
              <a:t>Identifikasi pekerjaan</a:t>
            </a:r>
          </a:p>
          <a:p>
            <a:pPr lvl="1"/>
            <a:r>
              <a:rPr lang="en-US" altLang="en-US"/>
              <a:t>Ringkasan pekerjaan</a:t>
            </a:r>
          </a:p>
          <a:p>
            <a:pPr lvl="1"/>
            <a:r>
              <a:rPr lang="en-US" altLang="en-US"/>
              <a:t>Hubungan pekerjaan, tanggung jawab, dan kewajiban</a:t>
            </a:r>
          </a:p>
          <a:p>
            <a:pPr lvl="1"/>
            <a:r>
              <a:rPr lang="en-US" altLang="en-US"/>
              <a:t>Tanggung jawab dan tugas pemegang pekerjaan</a:t>
            </a:r>
          </a:p>
          <a:p>
            <a:pPr lvl="1"/>
            <a:r>
              <a:rPr lang="en-US" altLang="en-US"/>
              <a:t>Standar kinerja</a:t>
            </a:r>
          </a:p>
          <a:p>
            <a:pPr lvl="1"/>
            <a:r>
              <a:rPr lang="en-US" altLang="en-US"/>
              <a:t>Kondisi kerja dan lingkungan fisik</a:t>
            </a:r>
          </a:p>
          <a:p>
            <a:endParaRPr lang="en-US" altLang="en-US"/>
          </a:p>
          <a:p>
            <a:endParaRPr lang="en-US" altLang="en-US"/>
          </a:p>
        </p:txBody>
      </p:sp>
    </p:spTree>
  </p:cSld>
  <p:clrMapOvr>
    <a:masterClrMapping/>
  </p:clrMapOvr>
  <p:transition>
    <p:random/>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5"/>
          <p:cNvSpPr>
            <a:spLocks noGrp="1"/>
          </p:cNvSpPr>
          <p:nvPr>
            <p:ph type="sldNum" sz="quarter" idx="12"/>
          </p:nvPr>
        </p:nvSpPr>
        <p:spPr/>
        <p:txBody>
          <a:bodyPr/>
          <a:lstStyle/>
          <a:p>
            <a:fld id="{3B3F23B1-E364-4723-A655-D5C5CFA2C041}" type="slidenum">
              <a:rPr lang="en-US" altLang="en-US"/>
              <a:pPr/>
              <a:t>69</a:t>
            </a:fld>
            <a:endParaRPr lang="en-US" altLang="en-US"/>
          </a:p>
        </p:txBody>
      </p:sp>
      <p:sp>
        <p:nvSpPr>
          <p:cNvPr id="130050" name="Rectangle 2"/>
          <p:cNvSpPr>
            <a:spLocks noGrp="1" noChangeArrowheads="1"/>
          </p:cNvSpPr>
          <p:nvPr>
            <p:ph type="title"/>
          </p:nvPr>
        </p:nvSpPr>
        <p:spPr>
          <a:xfrm>
            <a:off x="406400" y="404813"/>
            <a:ext cx="8486775" cy="503237"/>
          </a:xfrm>
        </p:spPr>
        <p:txBody>
          <a:bodyPr/>
          <a:lstStyle/>
          <a:p>
            <a:r>
              <a:rPr lang="en-US" altLang="en-US"/>
              <a:t>Identifikasi Pekerjaan/Jabatan</a:t>
            </a:r>
          </a:p>
        </p:txBody>
      </p:sp>
      <p:sp>
        <p:nvSpPr>
          <p:cNvPr id="130051" name="Rectangle 3"/>
          <p:cNvSpPr>
            <a:spLocks noGrp="1" noChangeArrowheads="1"/>
          </p:cNvSpPr>
          <p:nvPr>
            <p:ph type="body" idx="1"/>
          </p:nvPr>
        </p:nvSpPr>
        <p:spPr>
          <a:xfrm>
            <a:off x="1042988" y="1484313"/>
            <a:ext cx="7593012" cy="4573587"/>
          </a:xfrm>
        </p:spPr>
        <p:txBody>
          <a:bodyPr/>
          <a:lstStyle/>
          <a:p>
            <a:r>
              <a:rPr lang="en-US" altLang="en-US" dirty="0" err="1"/>
              <a:t>Judul</a:t>
            </a:r>
            <a:endParaRPr lang="en-US" altLang="en-US" dirty="0"/>
          </a:p>
          <a:p>
            <a:r>
              <a:rPr lang="en-US" altLang="en-US" dirty="0" err="1"/>
              <a:t>Tanggal</a:t>
            </a:r>
            <a:endParaRPr lang="en-US" altLang="en-US" dirty="0"/>
          </a:p>
          <a:p>
            <a:r>
              <a:rPr lang="en-US" altLang="en-US" dirty="0" err="1"/>
              <a:t>Disetujui</a:t>
            </a:r>
            <a:endParaRPr lang="en-US" altLang="en-US" dirty="0"/>
          </a:p>
          <a:p>
            <a:r>
              <a:rPr lang="en-US" altLang="en-US" i="1" dirty="0"/>
              <a:t>Supervisor’s </a:t>
            </a:r>
            <a:r>
              <a:rPr lang="en-US" altLang="en-US" i="1" dirty="0" err="1"/>
              <a:t>Tittle</a:t>
            </a:r>
            <a:endParaRPr lang="en-US" altLang="en-US" i="1" dirty="0"/>
          </a:p>
          <a:p>
            <a:r>
              <a:rPr lang="en-US" altLang="en-US" dirty="0" err="1"/>
              <a:t>Gaji</a:t>
            </a:r>
            <a:r>
              <a:rPr lang="en-US" altLang="en-US" dirty="0"/>
              <a:t> (</a:t>
            </a:r>
            <a:r>
              <a:rPr lang="en-US" altLang="en-US" i="1" dirty="0"/>
              <a:t>Salary</a:t>
            </a:r>
            <a:r>
              <a:rPr lang="en-US" altLang="en-US" dirty="0"/>
              <a:t>)</a:t>
            </a:r>
          </a:p>
          <a:p>
            <a:r>
              <a:rPr lang="en-US" altLang="en-US" dirty="0"/>
              <a:t>Grade Level</a:t>
            </a:r>
          </a:p>
          <a:p>
            <a:endParaRPr lang="en-US" altLang="en-US" dirty="0"/>
          </a:p>
          <a:p>
            <a:endParaRPr lang="en-US" altLang="en-US" dirty="0"/>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D702B359-AFE3-4A3C-B990-D3D46313D321}" type="slidenum">
              <a:rPr lang="en-US"/>
              <a:pPr/>
              <a:t>7</a:t>
            </a:fld>
            <a:endParaRPr lang="en-US"/>
          </a:p>
        </p:txBody>
      </p:sp>
      <p:sp>
        <p:nvSpPr>
          <p:cNvPr id="9218" name="Rectangle 2"/>
          <p:cNvSpPr>
            <a:spLocks noGrp="1" noChangeArrowheads="1"/>
          </p:cNvSpPr>
          <p:nvPr>
            <p:ph type="title"/>
          </p:nvPr>
        </p:nvSpPr>
        <p:spPr/>
        <p:txBody>
          <a:bodyPr/>
          <a:lstStyle/>
          <a:p>
            <a:r>
              <a:rPr lang="en-US"/>
              <a:t>Definisi Manajemen</a:t>
            </a:r>
          </a:p>
        </p:txBody>
      </p:sp>
      <p:sp>
        <p:nvSpPr>
          <p:cNvPr id="9219" name="Rectangle 3"/>
          <p:cNvSpPr>
            <a:spLocks noGrp="1" noChangeArrowheads="1"/>
          </p:cNvSpPr>
          <p:nvPr>
            <p:ph type="body" idx="1"/>
          </p:nvPr>
        </p:nvSpPr>
        <p:spPr>
          <a:xfrm>
            <a:off x="457200" y="2362200"/>
            <a:ext cx="8229600" cy="3124200"/>
          </a:xfrm>
        </p:spPr>
        <p:txBody>
          <a:bodyPr/>
          <a:lstStyle/>
          <a:p>
            <a:r>
              <a:rPr lang="en-US"/>
              <a:t>Manajemen adalah ilmu dan seni mengatur proses pemanfaatan sumber daya manusia dan sumber-sumber lainnya secara efekti dan efisien untuk mencapai tujuan tertentu.</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26858236-563F-40D9-8EB7-7E45E85C16F5}" type="slidenum">
              <a:rPr lang="en-US" altLang="en-US"/>
              <a:pPr/>
              <a:t>70</a:t>
            </a:fld>
            <a:endParaRPr lang="en-US" altLang="en-US"/>
          </a:p>
        </p:txBody>
      </p:sp>
      <p:sp>
        <p:nvSpPr>
          <p:cNvPr id="83970" name="Rectangle 2"/>
          <p:cNvSpPr>
            <a:spLocks noGrp="1" noChangeArrowheads="1"/>
          </p:cNvSpPr>
          <p:nvPr>
            <p:ph type="title"/>
          </p:nvPr>
        </p:nvSpPr>
        <p:spPr/>
        <p:txBody>
          <a:bodyPr/>
          <a:lstStyle/>
          <a:p>
            <a:r>
              <a:rPr lang="en-US" altLang="en-US"/>
              <a:t>Menulis Spesifikasi Pekerjaan/Jabatan</a:t>
            </a:r>
          </a:p>
        </p:txBody>
      </p:sp>
      <p:sp>
        <p:nvSpPr>
          <p:cNvPr id="83971" name="Rectangle 3"/>
          <p:cNvSpPr>
            <a:spLocks noGrp="1" noChangeArrowheads="1"/>
          </p:cNvSpPr>
          <p:nvPr>
            <p:ph type="body" sz="half" idx="2"/>
          </p:nvPr>
        </p:nvSpPr>
        <p:spPr>
          <a:xfrm>
            <a:off x="468313" y="1484313"/>
            <a:ext cx="7488237" cy="4573587"/>
          </a:xfrm>
        </p:spPr>
        <p:txBody>
          <a:bodyPr/>
          <a:lstStyle/>
          <a:p>
            <a:r>
              <a:rPr lang="en-US" altLang="en-US" sz="2000"/>
              <a:t>Spesifikasi Pekerjaan</a:t>
            </a:r>
          </a:p>
          <a:p>
            <a:pPr lvl="1"/>
            <a:r>
              <a:rPr lang="en-US" altLang="en-US" sz="1800"/>
              <a:t>Menunjukkan orang macam apakah yang direkrut dan dalam kualitas apakah orang tersebut hendaknya diuji.</a:t>
            </a:r>
          </a:p>
          <a:p>
            <a:pPr lvl="1"/>
            <a:r>
              <a:rPr kumimoji="0" lang="en-US" sz="1800"/>
              <a:t>uraian persyaratan kualitas minimum orang yang bisa diterima agar dapat menjalankan suatu jabatan/pekerjaan dengan baik dan kompeten</a:t>
            </a:r>
            <a:endParaRPr lang="en-US" altLang="en-US" sz="1800"/>
          </a:p>
          <a:p>
            <a:r>
              <a:rPr lang="en-US" altLang="en-US" sz="2000"/>
              <a:t>Spesialisasi untuk karyawan terlatih vs tidak terlatih</a:t>
            </a:r>
          </a:p>
          <a:p>
            <a:r>
              <a:rPr lang="en-US" altLang="en-US" sz="2000"/>
              <a:t>Spesialisasi pekerjaan berdasar </a:t>
            </a:r>
            <a:r>
              <a:rPr lang="en-US" altLang="en-US" sz="2000" i="1"/>
              <a:t>judgment</a:t>
            </a:r>
          </a:p>
          <a:p>
            <a:pPr lvl="1"/>
            <a:r>
              <a:rPr lang="en-US" altLang="en-US" sz="1800"/>
              <a:t>Kebanyakan spesifikasi pekerjaan datang dari perkiraan orang yang terdidik, seperti supervisor dan manajer SDM</a:t>
            </a:r>
          </a:p>
          <a:p>
            <a:pPr lvl="1"/>
            <a:r>
              <a:rPr lang="en-US" altLang="en-US" sz="1800"/>
              <a:t>Prosedur dasar adalah dengan bertanya “apa yang harus dimiliki (dalam hal pendidikan, kemampuan intelegensi, pelatihan, dan lainnya) untuk melakukan pekerjaan dengan baik ?</a:t>
            </a:r>
          </a:p>
          <a:p>
            <a:r>
              <a:rPr lang="en-US" altLang="en-US" sz="2000"/>
              <a:t>Spesifikasi pekerjaan menggunakan analisis statistik</a:t>
            </a:r>
          </a:p>
          <a:p>
            <a:endParaRPr lang="en-US" altLang="en-US" sz="2000"/>
          </a:p>
        </p:txBody>
      </p:sp>
    </p:spTree>
  </p:cSld>
  <p:clrMapOvr>
    <a:masterClrMapping/>
  </p:clrMapOvr>
  <p:transition>
    <p:random/>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E7ED0FA7-5B93-410E-BF70-134D53984551}" type="slidenum">
              <a:rPr lang="en-US" altLang="en-US"/>
              <a:pPr/>
              <a:t>71</a:t>
            </a:fld>
            <a:endParaRPr lang="en-US" altLang="en-US"/>
          </a:p>
        </p:txBody>
      </p:sp>
      <p:sp>
        <p:nvSpPr>
          <p:cNvPr id="145410" name="Rectangle 2"/>
          <p:cNvSpPr>
            <a:spLocks noGrp="1" noChangeArrowheads="1"/>
          </p:cNvSpPr>
          <p:nvPr>
            <p:ph type="title"/>
          </p:nvPr>
        </p:nvSpPr>
        <p:spPr/>
        <p:txBody>
          <a:bodyPr/>
          <a:lstStyle/>
          <a:p>
            <a:r>
              <a:rPr lang="en-US" altLang="en-US"/>
              <a:t>Isi Spesifikasi Pekerjaan/Jabatan</a:t>
            </a:r>
          </a:p>
        </p:txBody>
      </p:sp>
      <p:sp>
        <p:nvSpPr>
          <p:cNvPr id="145411" name="Rectangle 3"/>
          <p:cNvSpPr>
            <a:spLocks noGrp="1" noChangeArrowheads="1"/>
          </p:cNvSpPr>
          <p:nvPr>
            <p:ph type="body" sz="half" idx="2"/>
          </p:nvPr>
        </p:nvSpPr>
        <p:spPr>
          <a:xfrm>
            <a:off x="468313" y="1484313"/>
            <a:ext cx="8167687" cy="4573587"/>
          </a:xfrm>
        </p:spPr>
        <p:txBody>
          <a:bodyPr/>
          <a:lstStyle/>
          <a:p>
            <a:r>
              <a:rPr lang="en-US" altLang="en-US" sz="2400"/>
              <a:t> Isi Spesifikasi Pekerjaan</a:t>
            </a:r>
          </a:p>
          <a:p>
            <a:pPr lvl="1"/>
            <a:r>
              <a:rPr kumimoji="0" lang="en-US" sz="2000">
                <a:solidFill>
                  <a:schemeClr val="tx1"/>
                </a:solidFill>
              </a:rPr>
              <a:t>Tingkat pendidikan pekerja</a:t>
            </a:r>
          </a:p>
          <a:p>
            <a:pPr lvl="1"/>
            <a:r>
              <a:rPr kumimoji="0" lang="en-US" sz="2000">
                <a:solidFill>
                  <a:schemeClr val="tx1"/>
                </a:solidFill>
              </a:rPr>
              <a:t> Jenis kelamin pekerja</a:t>
            </a:r>
          </a:p>
          <a:p>
            <a:pPr lvl="1"/>
            <a:r>
              <a:rPr kumimoji="0" lang="en-US" sz="2000">
                <a:solidFill>
                  <a:schemeClr val="tx1"/>
                </a:solidFill>
              </a:rPr>
              <a:t> Keadaan fisik pekerja</a:t>
            </a:r>
          </a:p>
          <a:p>
            <a:pPr lvl="1"/>
            <a:r>
              <a:rPr kumimoji="0" lang="en-US" sz="2000">
                <a:solidFill>
                  <a:schemeClr val="tx1"/>
                </a:solidFill>
              </a:rPr>
              <a:t> Pengetahuan dan Kecakapan kerja</a:t>
            </a:r>
          </a:p>
          <a:p>
            <a:pPr lvl="1"/>
            <a:r>
              <a:rPr kumimoji="0" lang="en-US" sz="2000">
                <a:solidFill>
                  <a:schemeClr val="tx1"/>
                </a:solidFill>
              </a:rPr>
              <a:t> Batas umur pekerja</a:t>
            </a:r>
          </a:p>
          <a:p>
            <a:pPr lvl="1"/>
            <a:r>
              <a:rPr kumimoji="0" lang="en-US" sz="2000">
                <a:solidFill>
                  <a:schemeClr val="tx1"/>
                </a:solidFill>
              </a:rPr>
              <a:t> Nikah atau belum</a:t>
            </a:r>
          </a:p>
          <a:p>
            <a:pPr lvl="1"/>
            <a:r>
              <a:rPr kumimoji="0" lang="en-US" sz="2000">
                <a:solidFill>
                  <a:schemeClr val="tx1"/>
                </a:solidFill>
              </a:rPr>
              <a:t> Minat pekerja</a:t>
            </a:r>
          </a:p>
          <a:p>
            <a:pPr lvl="1"/>
            <a:r>
              <a:rPr kumimoji="0" lang="en-US" sz="2000">
                <a:solidFill>
                  <a:schemeClr val="tx1"/>
                </a:solidFill>
              </a:rPr>
              <a:t> Emosi dan temparamen pekerja</a:t>
            </a:r>
          </a:p>
          <a:p>
            <a:pPr lvl="1"/>
            <a:r>
              <a:rPr kumimoji="0" lang="en-US" sz="2000">
                <a:solidFill>
                  <a:schemeClr val="tx1"/>
                </a:solidFill>
              </a:rPr>
              <a:t> Pengalaman pekerja</a:t>
            </a:r>
            <a:endParaRPr lang="en-US" altLang="en-US" sz="2000"/>
          </a:p>
          <a:p>
            <a:endParaRPr lang="en-US" altLang="en-US" sz="2400"/>
          </a:p>
        </p:txBody>
      </p:sp>
    </p:spTree>
  </p:cSld>
  <p:clrMapOvr>
    <a:masterClrMapping/>
  </p:clrMapOvr>
  <p:transition>
    <p:rand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9BD43162-2EC5-42D9-AFCB-FD29E771D6E2}" type="slidenum">
              <a:rPr lang="en-US" altLang="en-US"/>
              <a:pPr/>
              <a:t>72</a:t>
            </a:fld>
            <a:endParaRPr lang="en-US" altLang="en-US"/>
          </a:p>
        </p:txBody>
      </p:sp>
      <p:sp>
        <p:nvSpPr>
          <p:cNvPr id="133122" name="Rectangle 2"/>
          <p:cNvSpPr>
            <a:spLocks noGrp="1" noChangeArrowheads="1"/>
          </p:cNvSpPr>
          <p:nvPr>
            <p:ph type="title"/>
          </p:nvPr>
        </p:nvSpPr>
        <p:spPr>
          <a:xfrm>
            <a:off x="406400" y="228600"/>
            <a:ext cx="8269288" cy="679450"/>
          </a:xfrm>
        </p:spPr>
        <p:txBody>
          <a:bodyPr/>
          <a:lstStyle/>
          <a:p>
            <a:r>
              <a:rPr lang="en-US" altLang="en-US"/>
              <a:t>Statistik dan Analisis Pekerjaan</a:t>
            </a:r>
          </a:p>
        </p:txBody>
      </p:sp>
      <p:sp>
        <p:nvSpPr>
          <p:cNvPr id="133123" name="Rectangle 3"/>
          <p:cNvSpPr>
            <a:spLocks noGrp="1" noChangeArrowheads="1"/>
          </p:cNvSpPr>
          <p:nvPr>
            <p:ph type="body" sz="half" idx="2"/>
          </p:nvPr>
        </p:nvSpPr>
        <p:spPr>
          <a:xfrm>
            <a:off x="539750" y="1628775"/>
            <a:ext cx="8096250" cy="4537075"/>
          </a:xfrm>
        </p:spPr>
        <p:txBody>
          <a:bodyPr/>
          <a:lstStyle/>
          <a:p>
            <a:pPr>
              <a:lnSpc>
                <a:spcPct val="90000"/>
              </a:lnSpc>
            </a:pPr>
            <a:r>
              <a:rPr lang="en-US" altLang="en-US" sz="2400"/>
              <a:t>Tujuan untuk menentukan secara statistik hubungan antara (1) beberapa prediktor atau sifat manusia, seperti tinggi, intelgensi, atau keterampilan jari, dan (2) beberapa indikator atau kriteria keefektifan kerja, seperti prestasi kerja seperti apa yang dinilai oleh supervisor.</a:t>
            </a:r>
          </a:p>
          <a:p>
            <a:pPr>
              <a:lnSpc>
                <a:spcPct val="90000"/>
              </a:lnSpc>
            </a:pPr>
            <a:r>
              <a:rPr lang="en-US" altLang="en-US" sz="2400"/>
              <a:t>Prosedurnya memiliki lima langkah:</a:t>
            </a:r>
          </a:p>
          <a:p>
            <a:pPr lvl="1">
              <a:lnSpc>
                <a:spcPct val="90000"/>
              </a:lnSpc>
            </a:pPr>
            <a:r>
              <a:rPr lang="en-US" altLang="en-US" sz="2000"/>
              <a:t>Menganalisis pekerjaan</a:t>
            </a:r>
          </a:p>
          <a:p>
            <a:pPr lvl="1">
              <a:lnSpc>
                <a:spcPct val="90000"/>
              </a:lnSpc>
            </a:pPr>
            <a:r>
              <a:rPr lang="en-US" altLang="en-US" sz="2000"/>
              <a:t>Menyeleksi sifat-sifat personal</a:t>
            </a:r>
          </a:p>
          <a:p>
            <a:pPr lvl="1">
              <a:lnSpc>
                <a:spcPct val="90000"/>
              </a:lnSpc>
            </a:pPr>
            <a:r>
              <a:rPr lang="en-US" altLang="en-US" sz="2000"/>
              <a:t>Test</a:t>
            </a:r>
          </a:p>
          <a:p>
            <a:pPr lvl="1">
              <a:lnSpc>
                <a:spcPct val="90000"/>
              </a:lnSpc>
            </a:pPr>
            <a:r>
              <a:rPr lang="en-US" altLang="en-US" sz="2000"/>
              <a:t>Mengukur prestasi kerja berikutnya</a:t>
            </a:r>
          </a:p>
          <a:p>
            <a:pPr lvl="1">
              <a:lnSpc>
                <a:spcPct val="90000"/>
              </a:lnSpc>
            </a:pPr>
            <a:r>
              <a:rPr lang="en-US" altLang="en-US" sz="2000"/>
              <a:t>Menganalisis secara sistematis hubungan antara sifat dan prestasi kerja</a:t>
            </a:r>
          </a:p>
        </p:txBody>
      </p:sp>
    </p:spTree>
  </p:cSld>
  <p:clrMapOvr>
    <a:masterClrMapping/>
  </p:clrMapOvr>
  <p:transition>
    <p:random/>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6"/>
          <p:cNvSpPr>
            <a:spLocks noGrp="1"/>
          </p:cNvSpPr>
          <p:nvPr>
            <p:ph type="sldNum" sz="quarter" idx="12"/>
          </p:nvPr>
        </p:nvSpPr>
        <p:spPr/>
        <p:txBody>
          <a:bodyPr/>
          <a:lstStyle/>
          <a:p>
            <a:fld id="{56A2F1CC-1F1E-4CBF-8368-08A2AFAC9EE4}" type="slidenum">
              <a:rPr lang="en-US" altLang="en-US"/>
              <a:pPr/>
              <a:t>73</a:t>
            </a:fld>
            <a:endParaRPr lang="en-US" altLang="en-US"/>
          </a:p>
        </p:txBody>
      </p:sp>
      <p:sp>
        <p:nvSpPr>
          <p:cNvPr id="150530" name="Rectangle 2"/>
          <p:cNvSpPr>
            <a:spLocks noGrp="1" noChangeArrowheads="1"/>
          </p:cNvSpPr>
          <p:nvPr>
            <p:ph type="title"/>
          </p:nvPr>
        </p:nvSpPr>
        <p:spPr/>
        <p:txBody>
          <a:bodyPr/>
          <a:lstStyle/>
          <a:p>
            <a:r>
              <a:rPr lang="en-US"/>
              <a:t>Job Evaluation</a:t>
            </a:r>
          </a:p>
        </p:txBody>
      </p:sp>
      <p:sp>
        <p:nvSpPr>
          <p:cNvPr id="150531" name="Rectangle 3"/>
          <p:cNvSpPr>
            <a:spLocks noGrp="1" noChangeArrowheads="1"/>
          </p:cNvSpPr>
          <p:nvPr>
            <p:ph type="body" sz="half" idx="1"/>
          </p:nvPr>
        </p:nvSpPr>
        <p:spPr>
          <a:xfrm>
            <a:off x="457200" y="1484313"/>
            <a:ext cx="7931150" cy="4573587"/>
          </a:xfrm>
        </p:spPr>
        <p:txBody>
          <a:bodyPr/>
          <a:lstStyle/>
          <a:p>
            <a:r>
              <a:rPr kumimoji="0" lang="en-US" sz="2400"/>
              <a:t>Menilai berat atau ringan, mudah atau sukar, besar atau kecil resiko pekerjaan dan memberikan nama, rangking, serta harga atau gaji suatu jabatan.</a:t>
            </a:r>
          </a:p>
          <a:p>
            <a:r>
              <a:rPr kumimoji="0" lang="en-US" sz="2400"/>
              <a:t>Bila pekerjaan berat, sukar, berisiko besr, dan rangking jabatan semakin tinggi maka harga atau gaji semakin besar. Sebaliknya, bila pekerjaan mudah, ringan, resiko kecil, tanggung jawab kecil, dan rangking jabatan rendah, makagaji jabatannya semakin kecil.</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6" name="Slide Number Placeholder 3"/>
          <p:cNvSpPr>
            <a:spLocks noGrp="1"/>
          </p:cNvSpPr>
          <p:nvPr>
            <p:ph type="sldNum" sz="quarter" idx="12"/>
          </p:nvPr>
        </p:nvSpPr>
        <p:spPr/>
        <p:txBody>
          <a:bodyPr/>
          <a:lstStyle/>
          <a:p>
            <a:fld id="{F6F1F41A-26F7-4DE2-8A0E-BB7CCD7CBA2D}" type="slidenum">
              <a:rPr lang="en-US" altLang="en-US"/>
              <a:pPr/>
              <a:t>74</a:t>
            </a:fld>
            <a:endParaRPr lang="en-US" altLang="en-US"/>
          </a:p>
        </p:txBody>
      </p:sp>
      <p:sp>
        <p:nvSpPr>
          <p:cNvPr id="151554" name="Text Box 2"/>
          <p:cNvSpPr txBox="1">
            <a:spLocks noChangeArrowheads="1"/>
          </p:cNvSpPr>
          <p:nvPr/>
        </p:nvSpPr>
        <p:spPr bwMode="auto">
          <a:xfrm>
            <a:off x="2362200" y="304800"/>
            <a:ext cx="4876800" cy="641350"/>
          </a:xfrm>
          <a:prstGeom prst="rect">
            <a:avLst/>
          </a:prstGeom>
          <a:noFill/>
          <a:ln w="9525">
            <a:noFill/>
            <a:miter lim="800000"/>
            <a:headEnd/>
            <a:tailEnd/>
          </a:ln>
          <a:effectLst/>
        </p:spPr>
        <p:txBody>
          <a:bodyPr wrap="none">
            <a:spAutoFit/>
          </a:bodyPr>
          <a:lstStyle/>
          <a:p>
            <a:pPr algn="ctr" eaLnBrk="1" hangingPunct="1"/>
            <a:r>
              <a:rPr lang="en-US" sz="1800"/>
              <a:t>PERUSAHAAN CV. METRO DATA PRATAMA</a:t>
            </a:r>
          </a:p>
          <a:p>
            <a:pPr algn="ctr" eaLnBrk="1" hangingPunct="1"/>
            <a:r>
              <a:rPr lang="en-US" sz="1800"/>
              <a:t>Spesifikasi Pekerjaan</a:t>
            </a:r>
          </a:p>
        </p:txBody>
      </p:sp>
      <p:sp>
        <p:nvSpPr>
          <p:cNvPr id="151555" name="Text Box 3"/>
          <p:cNvSpPr txBox="1">
            <a:spLocks noChangeArrowheads="1"/>
          </p:cNvSpPr>
          <p:nvPr/>
        </p:nvSpPr>
        <p:spPr bwMode="auto">
          <a:xfrm>
            <a:off x="2743200" y="990600"/>
            <a:ext cx="4572000" cy="1739900"/>
          </a:xfrm>
          <a:prstGeom prst="rect">
            <a:avLst/>
          </a:prstGeom>
          <a:noFill/>
          <a:ln w="9525">
            <a:noFill/>
            <a:miter lim="800000"/>
            <a:headEnd/>
            <a:tailEnd/>
          </a:ln>
          <a:effectLst/>
        </p:spPr>
        <p:txBody>
          <a:bodyPr wrap="none">
            <a:spAutoFit/>
          </a:bodyPr>
          <a:lstStyle/>
          <a:p>
            <a:pPr eaLnBrk="1" hangingPunct="1"/>
            <a:r>
              <a:rPr lang="en-US" sz="1800"/>
              <a:t>Nama Jabatan	: Kepala Bagian Komputer</a:t>
            </a:r>
          </a:p>
          <a:p>
            <a:pPr eaLnBrk="1" hangingPunct="1"/>
            <a:r>
              <a:rPr lang="en-US" sz="1800"/>
              <a:t>Kode Jabatan	: R-239</a:t>
            </a:r>
          </a:p>
          <a:p>
            <a:pPr eaLnBrk="1" hangingPunct="1"/>
            <a:r>
              <a:rPr lang="en-US" sz="1800"/>
              <a:t>Tanggal		: 12 September 2005</a:t>
            </a:r>
          </a:p>
          <a:p>
            <a:pPr eaLnBrk="1" hangingPunct="1"/>
            <a:r>
              <a:rPr lang="en-US" sz="1800"/>
              <a:t>Penyusun		: Ir. Chacha Maricha Heihei</a:t>
            </a:r>
          </a:p>
          <a:p>
            <a:pPr eaLnBrk="1" hangingPunct="1"/>
            <a:r>
              <a:rPr lang="en-US" sz="1800"/>
              <a:t>Departemen	: Divisi Administrasi</a:t>
            </a:r>
          </a:p>
          <a:p>
            <a:pPr eaLnBrk="1" hangingPunct="1"/>
            <a:r>
              <a:rPr lang="en-US" sz="1800"/>
              <a:t>Lokasi		: Palembang</a:t>
            </a:r>
          </a:p>
        </p:txBody>
      </p:sp>
      <p:sp>
        <p:nvSpPr>
          <p:cNvPr id="151556" name="Text Box 4"/>
          <p:cNvSpPr txBox="1">
            <a:spLocks noChangeArrowheads="1"/>
          </p:cNvSpPr>
          <p:nvPr/>
        </p:nvSpPr>
        <p:spPr bwMode="auto">
          <a:xfrm>
            <a:off x="304800" y="2895600"/>
            <a:ext cx="8407400" cy="3387725"/>
          </a:xfrm>
          <a:prstGeom prst="rect">
            <a:avLst/>
          </a:prstGeom>
          <a:noFill/>
          <a:ln w="9525">
            <a:noFill/>
            <a:miter lim="800000"/>
            <a:headEnd/>
            <a:tailEnd/>
          </a:ln>
          <a:effectLst/>
        </p:spPr>
        <p:txBody>
          <a:bodyPr wrap="none">
            <a:spAutoFit/>
          </a:bodyPr>
          <a:lstStyle/>
          <a:p>
            <a:pPr eaLnBrk="1" hangingPunct="1"/>
            <a:r>
              <a:rPr lang="en-US" sz="1800" i="1"/>
              <a:t>PERSYARATAN PEKERJAAN :</a:t>
            </a:r>
          </a:p>
          <a:p>
            <a:pPr eaLnBrk="1" hangingPunct="1">
              <a:buFontTx/>
              <a:buChar char="•"/>
            </a:pPr>
            <a:r>
              <a:rPr lang="en-US" sz="1800"/>
              <a:t> Pendidikan	     : Akademi Komputer ; menguasai komputer</a:t>
            </a:r>
          </a:p>
          <a:p>
            <a:pPr eaLnBrk="1" hangingPunct="1">
              <a:buFontTx/>
              <a:buChar char="•"/>
            </a:pPr>
            <a:r>
              <a:rPr lang="en-US" sz="1800"/>
              <a:t> Pengalaman	     : 3 Tahun bekerja di bidang komputer</a:t>
            </a:r>
          </a:p>
          <a:p>
            <a:pPr eaLnBrk="1" hangingPunct="1">
              <a:buFontTx/>
              <a:buChar char="•"/>
            </a:pPr>
            <a:r>
              <a:rPr lang="en-US" sz="1800"/>
              <a:t> Persyaratan Fisik	     : Kesehatan baik untuk melakukan pekerjaan dan mempunyai </a:t>
            </a:r>
          </a:p>
          <a:p>
            <a:pPr eaLnBrk="1" hangingPunct="1"/>
            <a:r>
              <a:rPr lang="en-US" sz="1800"/>
              <a:t>                                       stamina serta daya tahan cukup kuat untuk melaksanakan </a:t>
            </a:r>
          </a:p>
          <a:p>
            <a:pPr eaLnBrk="1" hangingPunct="1"/>
            <a:r>
              <a:rPr lang="en-US" sz="1800"/>
              <a:t>                                       tugas berat</a:t>
            </a:r>
          </a:p>
          <a:p>
            <a:pPr eaLnBrk="1" hangingPunct="1">
              <a:buFontTx/>
              <a:buChar char="•"/>
            </a:pPr>
            <a:r>
              <a:rPr lang="en-US" sz="1800"/>
              <a:t> Persyaratan Mental   : Jujur, inisiatif dan kreatif , dapat mengambil keputusan dengan </a:t>
            </a:r>
          </a:p>
          <a:p>
            <a:pPr eaLnBrk="1" hangingPunct="1"/>
            <a:r>
              <a:rPr lang="en-US" sz="1800"/>
              <a:t>                                       cepat; mampu menganalisis……</a:t>
            </a:r>
          </a:p>
          <a:p>
            <a:pPr eaLnBrk="1" hangingPunct="1">
              <a:buFontTx/>
              <a:buChar char="•"/>
            </a:pPr>
            <a:r>
              <a:rPr lang="en-US" sz="1800"/>
              <a:t> Supervisi	    : Rentang kendali 3-9 orang lulusan SMA. Mampu berkomunikasi </a:t>
            </a:r>
          </a:p>
          <a:p>
            <a:pPr eaLnBrk="1" hangingPunct="1"/>
            <a:r>
              <a:rPr lang="en-US" sz="1800"/>
              <a:t>                                      efektif lisan dan tertulis, vertikal dan horizontal dalam perusahaan</a:t>
            </a:r>
          </a:p>
          <a:p>
            <a:pPr eaLnBrk="1" hangingPunct="1">
              <a:buFontTx/>
              <a:buChar char="•"/>
            </a:pPr>
            <a:r>
              <a:rPr lang="en-US" sz="1800"/>
              <a:t> Kondisi Kerja 	    : baik, 75% duduk di kursi yang nyaman, tenang dan </a:t>
            </a:r>
          </a:p>
          <a:p>
            <a:pPr eaLnBrk="1" hangingPunct="1"/>
            <a:r>
              <a:rPr lang="en-US" sz="1800"/>
              <a:t>                                      dalam ruang AC</a:t>
            </a:r>
            <a:r>
              <a:rPr lang="en-US" sz="1600"/>
              <a:t>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5" name="Slide Number Placeholder 3"/>
          <p:cNvSpPr>
            <a:spLocks noGrp="1"/>
          </p:cNvSpPr>
          <p:nvPr>
            <p:ph type="sldNum" sz="quarter" idx="12"/>
          </p:nvPr>
        </p:nvSpPr>
        <p:spPr/>
        <p:txBody>
          <a:bodyPr/>
          <a:lstStyle/>
          <a:p>
            <a:fld id="{7271126D-FDA1-455D-ACBB-645D4BF99341}" type="slidenum">
              <a:rPr lang="en-US" altLang="en-US"/>
              <a:pPr/>
              <a:t>75</a:t>
            </a:fld>
            <a:endParaRPr lang="en-US" altLang="en-US"/>
          </a:p>
        </p:txBody>
      </p:sp>
      <p:sp>
        <p:nvSpPr>
          <p:cNvPr id="152578" name="Text Box 2"/>
          <p:cNvSpPr txBox="1">
            <a:spLocks noChangeArrowheads="1"/>
          </p:cNvSpPr>
          <p:nvPr/>
        </p:nvSpPr>
        <p:spPr bwMode="auto">
          <a:xfrm>
            <a:off x="2305050" y="255588"/>
            <a:ext cx="4249738" cy="822325"/>
          </a:xfrm>
          <a:prstGeom prst="rect">
            <a:avLst/>
          </a:prstGeom>
          <a:noFill/>
          <a:ln w="9525">
            <a:noFill/>
            <a:miter lim="800000"/>
            <a:headEnd/>
            <a:tailEnd/>
          </a:ln>
          <a:effectLst/>
        </p:spPr>
        <p:txBody>
          <a:bodyPr wrap="none">
            <a:spAutoFit/>
          </a:bodyPr>
          <a:lstStyle/>
          <a:p>
            <a:pPr algn="ctr" eaLnBrk="1" hangingPunct="1"/>
            <a:r>
              <a:rPr lang="en-US"/>
              <a:t>PERUSAHAAN “Dinoel Manis”</a:t>
            </a:r>
          </a:p>
          <a:p>
            <a:pPr algn="ctr" eaLnBrk="1" hangingPunct="1"/>
            <a:r>
              <a:rPr lang="en-US"/>
              <a:t>Uraian Pekerjaan</a:t>
            </a:r>
          </a:p>
        </p:txBody>
      </p:sp>
      <p:sp>
        <p:nvSpPr>
          <p:cNvPr id="152579" name="Text Box 3"/>
          <p:cNvSpPr txBox="1">
            <a:spLocks noChangeArrowheads="1"/>
          </p:cNvSpPr>
          <p:nvPr/>
        </p:nvSpPr>
        <p:spPr bwMode="auto">
          <a:xfrm>
            <a:off x="252413" y="1339850"/>
            <a:ext cx="8662987" cy="5035550"/>
          </a:xfrm>
          <a:prstGeom prst="rect">
            <a:avLst/>
          </a:prstGeom>
          <a:noFill/>
          <a:ln w="9525">
            <a:noFill/>
            <a:miter lim="800000"/>
            <a:headEnd/>
            <a:tailEnd/>
          </a:ln>
          <a:effectLst/>
        </p:spPr>
        <p:txBody>
          <a:bodyPr>
            <a:spAutoFit/>
          </a:bodyPr>
          <a:lstStyle/>
          <a:p>
            <a:pPr marL="457200" indent="-457200" eaLnBrk="1" hangingPunct="1"/>
            <a:r>
              <a:rPr lang="en-US" sz="1800"/>
              <a:t>Nama Jabatan	: Manajer Latihan &amp; Pengembangan</a:t>
            </a:r>
          </a:p>
          <a:p>
            <a:pPr marL="457200" indent="-457200" eaLnBrk="1" hangingPunct="1"/>
            <a:r>
              <a:rPr lang="en-US" sz="1800"/>
              <a:t>Kode Jabatan	: A-25537			       Dep.    : Personalia</a:t>
            </a:r>
          </a:p>
          <a:p>
            <a:pPr marL="457200" indent="-457200" eaLnBrk="1" hangingPunct="1"/>
            <a:r>
              <a:rPr lang="en-US" sz="1800"/>
              <a:t>Tanggal		: 12 September 2004		       Lokasi : Kantor Pusat</a:t>
            </a:r>
          </a:p>
          <a:p>
            <a:pPr marL="457200" indent="-457200" eaLnBrk="1" hangingPunct="1"/>
            <a:r>
              <a:rPr lang="en-US" sz="1800"/>
              <a:t>Penyusun		: Siti Tergeli</a:t>
            </a:r>
          </a:p>
          <a:p>
            <a:pPr marL="457200" indent="-457200" eaLnBrk="1" hangingPunct="1"/>
            <a:endParaRPr lang="en-US" sz="1800"/>
          </a:p>
          <a:p>
            <a:pPr marL="457200" indent="-457200" eaLnBrk="1" hangingPunct="1"/>
            <a:r>
              <a:rPr lang="en-US" sz="1800" i="1"/>
              <a:t>Fungsi </a:t>
            </a:r>
            <a:r>
              <a:rPr lang="en-US" sz="1800"/>
              <a:t>: Di bawah supervisi umum direktur personalia, mengembangkan-</a:t>
            </a:r>
          </a:p>
          <a:p>
            <a:pPr marL="457200" indent="-457200" eaLnBrk="1" hangingPunct="1"/>
            <a:r>
              <a:rPr lang="en-US" sz="1800"/>
              <a:t>              menyelenggarakan  dan mengevaluasi program2 latihan on the job </a:t>
            </a:r>
          </a:p>
          <a:p>
            <a:pPr marL="457200" indent="-457200" eaLnBrk="1" hangingPunct="1"/>
            <a:r>
              <a:rPr lang="en-US" sz="1800"/>
              <a:t>              &amp; off the job. Bertindak sbg penasesat bagi manajemen operasional </a:t>
            </a:r>
          </a:p>
          <a:p>
            <a:pPr marL="457200" indent="-457200" eaLnBrk="1" hangingPunct="1"/>
            <a:r>
              <a:rPr lang="en-US" sz="1800"/>
              <a:t>              dalam pelaksanaan latihan.</a:t>
            </a:r>
          </a:p>
          <a:p>
            <a:pPr marL="457200" indent="-457200" eaLnBrk="1" hangingPunct="1"/>
            <a:endParaRPr lang="en-US" sz="1800"/>
          </a:p>
          <a:p>
            <a:pPr marL="457200" indent="-457200" eaLnBrk="1" hangingPunct="1"/>
            <a:r>
              <a:rPr lang="en-US" sz="1800" i="1"/>
              <a:t>Tugas-Tugas</a:t>
            </a:r>
            <a:r>
              <a:rPr lang="en-US" sz="1800"/>
              <a:t> :</a:t>
            </a:r>
          </a:p>
          <a:p>
            <a:pPr marL="457200" indent="-457200" eaLnBrk="1" hangingPunct="1">
              <a:buFontTx/>
              <a:buAutoNum type="arabicPeriod"/>
            </a:pPr>
            <a:r>
              <a:rPr lang="en-US" sz="1800"/>
              <a:t>Bekerjasama dg para anggota manajemen lainnya menentukan </a:t>
            </a:r>
          </a:p>
          <a:p>
            <a:pPr marL="457200" indent="-457200" eaLnBrk="1" hangingPunct="1"/>
            <a:r>
              <a:rPr lang="en-US" sz="1800"/>
              <a:t>        kebutuhan latihan.</a:t>
            </a:r>
          </a:p>
          <a:p>
            <a:pPr marL="457200" indent="-457200" eaLnBrk="1" hangingPunct="1">
              <a:buFontTx/>
              <a:buAutoNum type="arabicPeriod"/>
            </a:pPr>
            <a:r>
              <a:rPr lang="en-US" sz="1800"/>
              <a:t>Dengan persetujuan direktur mengembangkan struktur program latihan</a:t>
            </a:r>
          </a:p>
          <a:p>
            <a:pPr marL="457200" indent="-457200" eaLnBrk="1" hangingPunct="1">
              <a:buFontTx/>
              <a:buAutoNum type="arabicPeriod"/>
            </a:pPr>
            <a:r>
              <a:rPr lang="en-US" sz="1800"/>
              <a:t>Menentukan metoda latihan, </a:t>
            </a:r>
          </a:p>
          <a:p>
            <a:pPr marL="457200" indent="-457200" eaLnBrk="1" hangingPunct="1">
              <a:buFontTx/>
              <a:buAutoNum type="arabicPeriod"/>
            </a:pPr>
            <a:r>
              <a:rPr lang="en-US" sz="1800"/>
              <a:t>dll</a:t>
            </a:r>
          </a:p>
          <a:p>
            <a:pPr marL="457200" indent="-457200" eaLnBrk="1" hangingPunct="1"/>
            <a:endParaRPr lang="en-US" sz="1800"/>
          </a:p>
          <a:p>
            <a:pPr marL="457200" indent="-457200" eaLnBrk="1" hangingPunct="1"/>
            <a:endParaRPr lang="en-US" sz="180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eaLnBrk="1" hangingPunct="1">
              <a:lnSpc>
                <a:spcPct val="90000"/>
              </a:lnSpc>
            </a:pPr>
            <a:r>
              <a:rPr lang="id-ID" b="1" dirty="0" smtClean="0">
                <a:solidFill>
                  <a:srgbClr val="7030A0"/>
                </a:solidFill>
              </a:rPr>
              <a:t>Nur Hamzah</a:t>
            </a:r>
            <a:r>
              <a:rPr lang="en-US" b="1" dirty="0" smtClean="0">
                <a:solidFill>
                  <a:srgbClr val="7030A0"/>
                </a:solidFill>
              </a:rPr>
              <a:t>, S.E, M.M</a:t>
            </a:r>
            <a:endParaRPr lang="id-ID" b="1" dirty="0" smtClean="0">
              <a:solidFill>
                <a:srgbClr val="7030A0"/>
              </a:solidFill>
            </a:endParaRPr>
          </a:p>
        </p:txBody>
      </p:sp>
      <p:sp>
        <p:nvSpPr>
          <p:cNvPr id="4" name="Slide Number Placeholder 3"/>
          <p:cNvSpPr>
            <a:spLocks noGrp="1"/>
          </p:cNvSpPr>
          <p:nvPr>
            <p:ph type="sldNum" sz="quarter" idx="12"/>
          </p:nvPr>
        </p:nvSpPr>
        <p:spPr/>
        <p:txBody>
          <a:bodyPr/>
          <a:lstStyle/>
          <a:p>
            <a:fld id="{B813260B-F238-458B-94B4-DE812141439F}" type="slidenum">
              <a:rPr lang="en-US" altLang="en-US"/>
              <a:pPr/>
              <a:t>76</a:t>
            </a:fld>
            <a:endParaRPr lang="en-US" altLang="en-US"/>
          </a:p>
        </p:txBody>
      </p:sp>
      <p:sp>
        <p:nvSpPr>
          <p:cNvPr id="153602" name="Text Box 2"/>
          <p:cNvSpPr txBox="1">
            <a:spLocks noChangeArrowheads="1"/>
          </p:cNvSpPr>
          <p:nvPr/>
        </p:nvSpPr>
        <p:spPr bwMode="auto">
          <a:xfrm>
            <a:off x="457200" y="762000"/>
            <a:ext cx="7937500" cy="5400675"/>
          </a:xfrm>
          <a:prstGeom prst="rect">
            <a:avLst/>
          </a:prstGeom>
          <a:noFill/>
          <a:ln w="9525">
            <a:noFill/>
            <a:miter lim="800000"/>
            <a:headEnd/>
            <a:tailEnd/>
          </a:ln>
          <a:effectLst/>
        </p:spPr>
        <p:txBody>
          <a:bodyPr wrap="none">
            <a:spAutoFit/>
          </a:bodyPr>
          <a:lstStyle/>
          <a:p>
            <a:pPr marL="457200" indent="-457200" eaLnBrk="1" hangingPunct="1"/>
            <a:r>
              <a:rPr lang="en-US" sz="1800" i="1"/>
              <a:t>Wewenang : </a:t>
            </a:r>
          </a:p>
          <a:p>
            <a:pPr marL="457200" indent="-457200" eaLnBrk="1" hangingPunct="1">
              <a:buFontTx/>
              <a:buChar char="•"/>
            </a:pPr>
            <a:r>
              <a:rPr lang="en-US" sz="1800"/>
              <a:t>Menentukan struktur dan para pelaksana program latihan</a:t>
            </a:r>
          </a:p>
          <a:p>
            <a:pPr marL="457200" indent="-457200" eaLnBrk="1" hangingPunct="1">
              <a:buFontTx/>
              <a:buChar char="•"/>
            </a:pPr>
            <a:r>
              <a:rPr lang="en-US" sz="1800"/>
              <a:t>Menentukan jadwal latihan, dll</a:t>
            </a:r>
          </a:p>
          <a:p>
            <a:pPr marL="457200" indent="-457200" eaLnBrk="1" hangingPunct="1"/>
            <a:endParaRPr lang="en-US" sz="1800"/>
          </a:p>
          <a:p>
            <a:pPr marL="457200" indent="-457200" eaLnBrk="1" hangingPunct="1"/>
            <a:r>
              <a:rPr lang="en-US" sz="1800" i="1"/>
              <a:t>Tanggung Jawab :</a:t>
            </a:r>
          </a:p>
          <a:p>
            <a:pPr marL="457200" indent="-457200" eaLnBrk="1" hangingPunct="1">
              <a:buFontTx/>
              <a:buChar char="•"/>
            </a:pPr>
            <a:r>
              <a:rPr lang="en-US" sz="1800"/>
              <a:t>Bertanggung-jawab atas kelancaran pelaksanaan latihan</a:t>
            </a:r>
          </a:p>
          <a:p>
            <a:pPr marL="457200" indent="-457200" eaLnBrk="1" hangingPunct="1">
              <a:buFontTx/>
              <a:buChar char="•"/>
            </a:pPr>
            <a:r>
              <a:rPr lang="en-US" sz="1800"/>
              <a:t>Bertanggung-jawab atas biaya-biaya latihan yang dikeluarkan</a:t>
            </a:r>
          </a:p>
          <a:p>
            <a:pPr marL="457200" indent="-457200" eaLnBrk="1" hangingPunct="1"/>
            <a:endParaRPr lang="en-US" sz="1800"/>
          </a:p>
          <a:p>
            <a:pPr marL="457200" indent="-457200" eaLnBrk="1" hangingPunct="1"/>
            <a:r>
              <a:rPr lang="en-US" sz="1800" i="1"/>
              <a:t>Hubungan Lini</a:t>
            </a:r>
            <a:r>
              <a:rPr lang="en-US" sz="1800"/>
              <a:t> :</a:t>
            </a:r>
          </a:p>
          <a:p>
            <a:pPr marL="457200" indent="-457200" eaLnBrk="1" hangingPunct="1"/>
            <a:endParaRPr lang="en-US" sz="1800"/>
          </a:p>
          <a:p>
            <a:pPr marL="457200" indent="-457200" eaLnBrk="1" hangingPunct="1"/>
            <a:r>
              <a:rPr lang="en-US" sz="1800"/>
              <a:t>Atasan langsung	: Direktur Personalia</a:t>
            </a:r>
          </a:p>
          <a:p>
            <a:pPr marL="457200" indent="-457200" eaLnBrk="1" hangingPunct="1"/>
            <a:r>
              <a:rPr lang="en-US" sz="1800"/>
              <a:t>Bawahan langsung  : Para pelatih, Kepala Bagian Administrasi Latihan.</a:t>
            </a:r>
          </a:p>
          <a:p>
            <a:pPr marL="457200" indent="-457200" eaLnBrk="1" hangingPunct="1"/>
            <a:endParaRPr lang="en-US" sz="1800"/>
          </a:p>
          <a:p>
            <a:pPr marL="457200" indent="-457200" eaLnBrk="1" hangingPunct="1"/>
            <a:r>
              <a:rPr lang="en-US" sz="1800" i="1"/>
              <a:t>Kondisi Kerja</a:t>
            </a:r>
            <a:r>
              <a:rPr lang="en-US" sz="1800"/>
              <a:t> :</a:t>
            </a:r>
          </a:p>
          <a:p>
            <a:pPr marL="457200" indent="-457200" eaLnBrk="1" hangingPunct="1"/>
            <a:endParaRPr lang="en-US" sz="1800"/>
          </a:p>
          <a:p>
            <a:pPr marL="457200" indent="-457200" eaLnBrk="1" hangingPunct="1"/>
            <a:r>
              <a:rPr lang="en-US" sz="1800"/>
              <a:t>Bekerja di kantor yang nyaman. Waktu kerja mulai jam 8.00 pagi sampai 16.00</a:t>
            </a:r>
          </a:p>
          <a:p>
            <a:pPr marL="457200" indent="-457200" eaLnBrk="1" hangingPunct="1"/>
            <a:r>
              <a:rPr lang="en-US" sz="1800"/>
              <a:t>Sore kecuali bila memberikan latihan dan melakukan perjalanan (tiga hari per bulan)</a:t>
            </a:r>
          </a:p>
          <a:p>
            <a:pPr marL="457200" indent="-457200" eaLnBrk="1" hangingPunct="1"/>
            <a:endParaRPr lang="en-US" sz="1800"/>
          </a:p>
          <a:p>
            <a:pPr marL="457200" indent="-457200" eaLnBrk="1" hangingPunct="1"/>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3"/>
          <p:cNvSpPr>
            <a:spLocks noGrp="1"/>
          </p:cNvSpPr>
          <p:nvPr>
            <p:ph type="ftr" sz="quarter" idx="11"/>
          </p:nvPr>
        </p:nvSpPr>
        <p:spPr/>
        <p:txBody>
          <a:bodyPr/>
          <a:lstStyle/>
          <a:p>
            <a:pPr>
              <a:defRPr/>
            </a:pPr>
            <a:r>
              <a:rPr lang="en-US" dirty="0" smtClean="0"/>
              <a:t>NUR HAMZAH S.E,M.M</a:t>
            </a:r>
          </a:p>
        </p:txBody>
      </p:sp>
      <p:sp>
        <p:nvSpPr>
          <p:cNvPr id="3075" name="Rectangle 2"/>
          <p:cNvSpPr>
            <a:spLocks noGrp="1" noChangeArrowheads="1"/>
          </p:cNvSpPr>
          <p:nvPr>
            <p:ph type="title"/>
          </p:nvPr>
        </p:nvSpPr>
        <p:spPr>
          <a:xfrm>
            <a:off x="1173163" y="1905000"/>
            <a:ext cx="7772400" cy="2667000"/>
          </a:xfrm>
        </p:spPr>
        <p:txBody>
          <a:bodyPr/>
          <a:lstStyle/>
          <a:p>
            <a:pPr algn="r" eaLnBrk="1" hangingPunct="1">
              <a:lnSpc>
                <a:spcPct val="90000"/>
              </a:lnSpc>
              <a:defRPr/>
            </a:pPr>
            <a:r>
              <a:rPr lang="en-US" dirty="0" smtClean="0">
                <a:latin typeface="Georgia" pitchFamily="18" charset="0"/>
              </a:rPr>
              <a:t>PERENCANAAN S.D.M</a:t>
            </a:r>
            <a:r>
              <a:rPr lang="en-US" sz="3600" dirty="0" smtClean="0">
                <a:latin typeface="Georgia" pitchFamily="18" charset="0"/>
              </a:rPr>
              <a:t>.</a:t>
            </a:r>
            <a:br>
              <a:rPr lang="en-US" sz="3600" dirty="0" smtClean="0">
                <a:latin typeface="Georgia" pitchFamily="18" charset="0"/>
              </a:rPr>
            </a:br>
            <a:r>
              <a:rPr lang="id-ID" sz="2000" b="1" i="1" dirty="0" smtClean="0">
                <a:latin typeface="Georgia" pitchFamily="18" charset="0"/>
              </a:rPr>
              <a:t/>
            </a:r>
            <a:br>
              <a:rPr lang="id-ID" sz="2000" b="1" i="1" dirty="0" smtClean="0">
                <a:latin typeface="Georgia" pitchFamily="18" charset="0"/>
              </a:rPr>
            </a:br>
            <a:r>
              <a:rPr lang="id-ID" sz="2000" b="1" i="1" dirty="0" smtClean="0">
                <a:latin typeface="Georgia" pitchFamily="18" charset="0"/>
              </a:rPr>
              <a:t/>
            </a:r>
            <a:br>
              <a:rPr lang="id-ID" sz="2000" b="1" i="1" dirty="0" smtClean="0">
                <a:latin typeface="Georgia" pitchFamily="18" charset="0"/>
              </a:rPr>
            </a:br>
            <a:r>
              <a:rPr lang="id-ID" sz="2800" b="1" dirty="0" smtClean="0"/>
              <a:t>H Adriwilza,SE, </a:t>
            </a:r>
            <a:r>
              <a:rPr lang="id-ID" sz="2800" b="1" dirty="0" smtClean="0"/>
              <a:t>MPd, Msi.</a:t>
            </a:r>
            <a:r>
              <a:rPr lang="id-ID" sz="2800" b="1" dirty="0" smtClean="0"/>
              <a:t/>
            </a:r>
            <a:br>
              <a:rPr lang="id-ID" sz="2800" b="1" dirty="0" smtClean="0"/>
            </a:br>
            <a:r>
              <a:rPr lang="id-ID" sz="2800" b="1" dirty="0" smtClean="0"/>
              <a:t>Dan </a:t>
            </a:r>
            <a:br>
              <a:rPr lang="id-ID" sz="2800" b="1" dirty="0" smtClean="0"/>
            </a:br>
            <a:r>
              <a:rPr lang="id-ID" sz="2800" b="1" dirty="0" smtClean="0"/>
              <a:t>Nur Hamzah</a:t>
            </a:r>
            <a:r>
              <a:rPr lang="en-US" sz="2800" b="1" dirty="0" smtClean="0"/>
              <a:t>, S.E, M.M</a:t>
            </a:r>
            <a:r>
              <a:rPr lang="id-ID" sz="2000" b="1" dirty="0" smtClean="0"/>
              <a:t/>
            </a:r>
            <a:br>
              <a:rPr lang="id-ID" sz="2000" b="1" dirty="0" smtClean="0"/>
            </a:br>
            <a:r>
              <a:rPr lang="en-US" sz="2000" b="1" i="1" dirty="0" smtClean="0">
                <a:latin typeface="Georgia" pitchFamily="18" charset="0"/>
              </a:rPr>
              <a:t> </a:t>
            </a:r>
          </a:p>
        </p:txBody>
      </p:sp>
      <p:pic>
        <p:nvPicPr>
          <p:cNvPr id="5124" name="Picture 4" descr="ArtikelSDM"/>
          <p:cNvPicPr>
            <a:picLocks noChangeAspect="1" noChangeArrowheads="1"/>
          </p:cNvPicPr>
          <p:nvPr/>
        </p:nvPicPr>
        <p:blipFill>
          <a:blip r:embed="rId2"/>
          <a:srcRect/>
          <a:stretch>
            <a:fillRect/>
          </a:stretch>
        </p:blipFill>
        <p:spPr bwMode="auto">
          <a:xfrm>
            <a:off x="990600" y="2743200"/>
            <a:ext cx="3048000" cy="2066925"/>
          </a:xfrm>
          <a:prstGeom prst="rect">
            <a:avLst/>
          </a:prstGeom>
          <a:noFill/>
          <a:ln w="9525">
            <a:noFill/>
            <a:miter lim="800000"/>
            <a:headEnd/>
            <a:tailEnd/>
          </a:ln>
        </p:spPr>
      </p:pic>
      <p:sp>
        <p:nvSpPr>
          <p:cNvPr id="5" name="AutoShape 2"/>
          <p:cNvSpPr>
            <a:spLocks noChangeArrowheads="1"/>
          </p:cNvSpPr>
          <p:nvPr/>
        </p:nvSpPr>
        <p:spPr bwMode="auto">
          <a:xfrm>
            <a:off x="0" y="4876800"/>
            <a:ext cx="2143125" cy="1909763"/>
          </a:xfrm>
          <a:prstGeom prst="roundRect">
            <a:avLst>
              <a:gd name="adj" fmla="val 16667"/>
            </a:avLst>
          </a:prstGeom>
          <a:gradFill rotWithShape="0">
            <a:gsLst>
              <a:gs pos="0">
                <a:srgbClr val="4F81BD"/>
              </a:gs>
              <a:gs pos="100000">
                <a:srgbClr val="243F60"/>
              </a:gs>
            </a:gsLst>
            <a:lin ang="2700000" scaled="1"/>
          </a:gradFill>
          <a:ln w="12700">
            <a:solidFill>
              <a:srgbClr val="F2F2F2"/>
            </a:solidFill>
            <a:round/>
            <a:headEnd/>
            <a:tailEnd/>
          </a:ln>
          <a:effectLst>
            <a:outerShdw sy="50000" kx="-2453608" rotWithShape="0">
              <a:srgbClr val="B8CCE4">
                <a:alpha val="50000"/>
              </a:srgbClr>
            </a:outerShdw>
          </a:effectLst>
        </p:spPr>
        <p:txBody>
          <a:bodyPr/>
          <a:lstStyle/>
          <a:p>
            <a:pPr algn="ctr">
              <a:defRPr/>
            </a:pPr>
            <a:r>
              <a:rPr lang="en-US" sz="4000" b="1" dirty="0">
                <a:solidFill>
                  <a:srgbClr val="FF0000"/>
                </a:solidFill>
                <a:latin typeface="Bernard MT Condensed" pitchFamily="18" charset="0"/>
                <a:cs typeface="Arial" pitchFamily="34" charset="0"/>
              </a:rPr>
              <a:t>Q &amp; E</a:t>
            </a:r>
          </a:p>
          <a:p>
            <a:pPr>
              <a:defRPr/>
            </a:pPr>
            <a:endParaRPr lang="en-US" sz="600" b="1" dirty="0">
              <a:latin typeface="Lucida Handwriting" pitchFamily="66" charset="0"/>
              <a:cs typeface="Arial" pitchFamily="34" charset="0"/>
            </a:endParaRPr>
          </a:p>
          <a:p>
            <a:pPr algn="ctr">
              <a:defRPr/>
            </a:pPr>
            <a:endParaRPr lang="en-US" sz="600" dirty="0">
              <a:latin typeface="Lucida Handwriting" pitchFamily="66" charset="0"/>
              <a:cs typeface="Arial" pitchFamily="34" charset="0"/>
            </a:endParaRPr>
          </a:p>
          <a:p>
            <a:pPr algn="ctr">
              <a:defRPr/>
            </a:pPr>
            <a:r>
              <a:rPr lang="en-US" sz="1100" b="1" dirty="0">
                <a:latin typeface="Lucida Handwriting" pitchFamily="66" charset="0"/>
                <a:cs typeface="Arial" pitchFamily="34" charset="0"/>
              </a:rPr>
              <a:t>Quality &amp; entrepreneurship</a:t>
            </a:r>
          </a:p>
          <a:p>
            <a:pPr>
              <a:defRPr/>
            </a:pPr>
            <a:endParaRPr lang="id-ID" dirty="0">
              <a:latin typeface="Arial" pitchFamily="34" charset="0"/>
              <a:cs typeface="Arial" pitchFamily="34" charset="0"/>
            </a:endParaRPr>
          </a:p>
        </p:txBody>
      </p:sp>
      <p:pic>
        <p:nvPicPr>
          <p:cNvPr id="5126" name="Picture 4" descr="LOGO TWH"/>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810375" y="42863"/>
            <a:ext cx="1495425" cy="1481137"/>
          </a:xfrm>
          <a:prstGeom prst="rect">
            <a:avLst/>
          </a:prstGeom>
          <a:noFill/>
          <a:ln w="9525">
            <a:noFill/>
            <a:miter lim="800000"/>
            <a:headEnd/>
            <a:tailEnd/>
          </a:ln>
        </p:spPr>
      </p:pic>
      <p:pic>
        <p:nvPicPr>
          <p:cNvPr id="5127" name="Picture 3" descr="STIE BARU"/>
          <p:cNvPicPr>
            <a:picLocks noChangeAspect="1" noChangeArrowheads="1"/>
          </p:cNvPicPr>
          <p:nvPr/>
        </p:nvPicPr>
        <p:blipFill>
          <a:blip r:embed="rId4"/>
          <a:srcRect r="-2243" b="-3806"/>
          <a:stretch>
            <a:fillRect/>
          </a:stretch>
        </p:blipFill>
        <p:spPr bwMode="auto">
          <a:xfrm>
            <a:off x="7581900" y="5181600"/>
            <a:ext cx="144145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id-ID" dirty="0" smtClean="0">
                <a:solidFill>
                  <a:srgbClr val="FFC000"/>
                </a:solidFill>
              </a:rPr>
              <a:t>SASARAN BELAJAR</a:t>
            </a:r>
            <a:endParaRPr lang="id-ID" dirty="0">
              <a:solidFill>
                <a:srgbClr val="FFC000"/>
              </a:solidFill>
            </a:endParaRPr>
          </a:p>
        </p:txBody>
      </p:sp>
      <p:sp>
        <p:nvSpPr>
          <p:cNvPr id="3" name="Content Placeholder 2"/>
          <p:cNvSpPr>
            <a:spLocks noGrp="1"/>
          </p:cNvSpPr>
          <p:nvPr>
            <p:ph idx="1"/>
          </p:nvPr>
        </p:nvSpPr>
        <p:spPr/>
        <p:txBody>
          <a:bodyPr/>
          <a:lstStyle/>
          <a:p>
            <a:pPr>
              <a:defRPr/>
            </a:pPr>
            <a:r>
              <a:rPr lang="id-ID" sz="2000" dirty="0" smtClean="0"/>
              <a:t>Memahami ,</a:t>
            </a:r>
            <a:r>
              <a:rPr lang="en-US" sz="2000" dirty="0" smtClean="0"/>
              <a:t> </a:t>
            </a:r>
            <a:r>
              <a:rPr lang="en-US" sz="2000" dirty="0" err="1" smtClean="0"/>
              <a:t>Perencanaan</a:t>
            </a:r>
            <a:r>
              <a:rPr lang="en-US" sz="2000" dirty="0" smtClean="0"/>
              <a:t> </a:t>
            </a:r>
            <a:r>
              <a:rPr lang="id-ID" sz="2000" dirty="0" smtClean="0"/>
              <a:t>SDM</a:t>
            </a:r>
          </a:p>
          <a:p>
            <a:pPr>
              <a:defRPr/>
            </a:pPr>
            <a:r>
              <a:rPr lang="id-ID" sz="2000" dirty="0" smtClean="0"/>
              <a:t>Memahami</a:t>
            </a:r>
            <a:r>
              <a:rPr lang="en-US" sz="2000" dirty="0" smtClean="0"/>
              <a:t> </a:t>
            </a:r>
            <a:r>
              <a:rPr lang="en-US" sz="2000" dirty="0" err="1" smtClean="0"/>
              <a:t>Tujuan</a:t>
            </a:r>
            <a:r>
              <a:rPr lang="en-US" sz="2000" dirty="0" smtClean="0"/>
              <a:t> </a:t>
            </a:r>
            <a:r>
              <a:rPr lang="id-ID" sz="2000" dirty="0" smtClean="0"/>
              <a:t> </a:t>
            </a:r>
            <a:r>
              <a:rPr lang="en-US" sz="2000" dirty="0" err="1" smtClean="0"/>
              <a:t>Perencanaan</a:t>
            </a:r>
            <a:r>
              <a:rPr lang="en-US" sz="2000" dirty="0" smtClean="0"/>
              <a:t> </a:t>
            </a:r>
            <a:r>
              <a:rPr lang="id-ID" sz="2000" dirty="0" smtClean="0"/>
              <a:t>SDM</a:t>
            </a:r>
          </a:p>
          <a:p>
            <a:pPr>
              <a:defRPr/>
            </a:pPr>
            <a:r>
              <a:rPr lang="id-ID" sz="2000" dirty="0" smtClean="0"/>
              <a:t>Memahami </a:t>
            </a:r>
            <a:r>
              <a:rPr lang="fi-FI" sz="1800" b="1" dirty="0" smtClean="0">
                <a:solidFill>
                  <a:srgbClr val="FFC000"/>
                </a:solidFill>
              </a:rPr>
              <a:t> </a:t>
            </a:r>
            <a:r>
              <a:rPr lang="fi-FI" sz="2000" b="1" dirty="0" smtClean="0">
                <a:solidFill>
                  <a:srgbClr val="FFC000"/>
                </a:solidFill>
              </a:rPr>
              <a:t>Manfaat Perencanaan SDM</a:t>
            </a:r>
            <a:endParaRPr lang="id-ID" sz="2000" dirty="0" smtClean="0"/>
          </a:p>
          <a:p>
            <a:pPr marL="457200" indent="-457200" eaLnBrk="1" hangingPunct="1">
              <a:tabLst>
                <a:tab pos="228600" algn="l"/>
              </a:tabLst>
              <a:defRPr/>
            </a:pPr>
            <a:r>
              <a:rPr lang="id-ID" sz="2000" dirty="0" smtClean="0"/>
              <a:t>Memahami </a:t>
            </a:r>
            <a:r>
              <a:rPr lang="en-US" sz="2000" b="1" dirty="0" smtClean="0">
                <a:solidFill>
                  <a:srgbClr val="FFFF00"/>
                </a:solidFill>
              </a:rPr>
              <a:t>PERENCANAAN </a:t>
            </a:r>
            <a:r>
              <a:rPr lang="id-ID" sz="2000" b="1" dirty="0" smtClean="0">
                <a:solidFill>
                  <a:srgbClr val="FFFF00"/>
                </a:solidFill>
              </a:rPr>
              <a:t>SDM </a:t>
            </a:r>
            <a:r>
              <a:rPr lang="en-US" sz="2000" b="1" dirty="0" smtClean="0">
                <a:solidFill>
                  <a:srgbClr val="FFFF00"/>
                </a:solidFill>
              </a:rPr>
              <a:t>SEBAGAI PROSES </a:t>
            </a:r>
          </a:p>
          <a:p>
            <a:pPr marL="457200" indent="-457200" eaLnBrk="1" hangingPunct="1">
              <a:tabLst>
                <a:tab pos="228600" algn="l"/>
              </a:tabLst>
              <a:defRPr/>
            </a:pPr>
            <a:r>
              <a:rPr lang="en-US" sz="2000" b="1" dirty="0" smtClean="0">
                <a:solidFill>
                  <a:srgbClr val="FFFF00"/>
                </a:solidFill>
              </a:rPr>
              <a:t>     </a:t>
            </a:r>
            <a:r>
              <a:rPr lang="id-ID" sz="2000" b="1" dirty="0" smtClean="0">
                <a:solidFill>
                  <a:srgbClr val="FFFF00"/>
                </a:solidFill>
              </a:rPr>
              <a:t>         </a:t>
            </a:r>
            <a:r>
              <a:rPr lang="en-US" sz="1800" b="1" dirty="0" smtClean="0">
                <a:solidFill>
                  <a:srgbClr val="FFFF00"/>
                </a:solidFill>
              </a:rPr>
              <a:t>PENGAMBILAN KEPUTUSAN &amp; </a:t>
            </a:r>
            <a:r>
              <a:rPr lang="en-US" sz="1800" b="1" dirty="0" err="1" smtClean="0">
                <a:solidFill>
                  <a:srgbClr val="FFFF00"/>
                </a:solidFill>
              </a:rPr>
              <a:t>Kebijakan</a:t>
            </a:r>
            <a:endParaRPr lang="id-ID"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pPr eaLnBrk="1" hangingPunct="1">
              <a:defRPr/>
            </a:pPr>
            <a:r>
              <a:rPr lang="en-US" sz="2800" b="1" i="1" dirty="0" smtClean="0">
                <a:solidFill>
                  <a:srgbClr val="FF9900"/>
                </a:solidFill>
              </a:rPr>
              <a:t>P</a:t>
            </a:r>
            <a:r>
              <a:rPr lang="id-ID" sz="2800" b="1" i="1" dirty="0" smtClean="0">
                <a:solidFill>
                  <a:srgbClr val="FF9900"/>
                </a:solidFill>
              </a:rPr>
              <a:t>ERENCANAAN</a:t>
            </a:r>
            <a:r>
              <a:rPr lang="en-US" sz="2800" b="1" i="1" dirty="0" smtClean="0">
                <a:solidFill>
                  <a:srgbClr val="FF9900"/>
                </a:solidFill>
              </a:rPr>
              <a:t>  SDM</a:t>
            </a:r>
            <a:r>
              <a:rPr lang="id-ID" sz="2800" i="1" dirty="0" smtClean="0">
                <a:solidFill>
                  <a:schemeClr val="hlink"/>
                </a:solidFill>
              </a:rPr>
              <a:t/>
            </a:r>
            <a:br>
              <a:rPr lang="id-ID" sz="2800" i="1" dirty="0" smtClean="0">
                <a:solidFill>
                  <a:schemeClr val="hlink"/>
                </a:solidFill>
              </a:rPr>
            </a:br>
            <a:endParaRPr lang="en-US" sz="2800" i="1" dirty="0" smtClean="0">
              <a:solidFill>
                <a:schemeClr val="hlink"/>
              </a:solidFill>
            </a:endParaRPr>
          </a:p>
        </p:txBody>
      </p:sp>
      <p:sp>
        <p:nvSpPr>
          <p:cNvPr id="246787" name="Rectangle 3"/>
          <p:cNvSpPr>
            <a:spLocks noGrp="1" noChangeArrowheads="1"/>
          </p:cNvSpPr>
          <p:nvPr>
            <p:ph type="body" idx="1"/>
          </p:nvPr>
        </p:nvSpPr>
        <p:spPr>
          <a:xfrm>
            <a:off x="914400" y="1447800"/>
            <a:ext cx="7696200" cy="5715000"/>
          </a:xfrm>
        </p:spPr>
        <p:txBody>
          <a:bodyPr/>
          <a:lstStyle/>
          <a:p>
            <a:pPr algn="just" eaLnBrk="1" hangingPunct="1">
              <a:defRPr/>
            </a:pPr>
            <a:r>
              <a:rPr lang="en-US" sz="2600" dirty="0" err="1" smtClean="0"/>
              <a:t>Perencanaan</a:t>
            </a:r>
            <a:r>
              <a:rPr lang="en-US" sz="2600" dirty="0" smtClean="0"/>
              <a:t> </a:t>
            </a:r>
            <a:r>
              <a:rPr lang="en-US" sz="2600" dirty="0" err="1" smtClean="0"/>
              <a:t>pada</a:t>
            </a:r>
            <a:r>
              <a:rPr lang="en-US" sz="2600" dirty="0" smtClean="0"/>
              <a:t> </a:t>
            </a:r>
            <a:r>
              <a:rPr lang="en-US" sz="2600" dirty="0" err="1" smtClean="0"/>
              <a:t>dasarnya</a:t>
            </a:r>
            <a:r>
              <a:rPr lang="en-US" sz="2600" dirty="0" smtClean="0"/>
              <a:t> </a:t>
            </a:r>
            <a:r>
              <a:rPr lang="en-US" sz="2600" dirty="0" err="1" smtClean="0"/>
              <a:t>merupakan</a:t>
            </a:r>
            <a:r>
              <a:rPr lang="en-US" sz="2600" dirty="0" smtClean="0"/>
              <a:t> </a:t>
            </a:r>
            <a:r>
              <a:rPr lang="en-US" sz="2600" dirty="0" err="1" smtClean="0"/>
              <a:t>pengambilan</a:t>
            </a:r>
            <a:r>
              <a:rPr lang="en-US" sz="2600" dirty="0" smtClean="0"/>
              <a:t> </a:t>
            </a:r>
            <a:r>
              <a:rPr lang="en-US" sz="2600" dirty="0" err="1" smtClean="0"/>
              <a:t>keputusan</a:t>
            </a:r>
            <a:r>
              <a:rPr lang="en-US" sz="2600" dirty="0" smtClean="0"/>
              <a:t> </a:t>
            </a:r>
            <a:r>
              <a:rPr lang="en-US" sz="2600" dirty="0" err="1" smtClean="0"/>
              <a:t>sekarang</a:t>
            </a:r>
            <a:r>
              <a:rPr lang="en-US" sz="2600" dirty="0" smtClean="0"/>
              <a:t> </a:t>
            </a:r>
            <a:r>
              <a:rPr lang="en-US" sz="2600" dirty="0" err="1" smtClean="0"/>
              <a:t>tentang</a:t>
            </a:r>
            <a:r>
              <a:rPr lang="en-US" sz="2600" dirty="0" smtClean="0"/>
              <a:t> </a:t>
            </a:r>
            <a:r>
              <a:rPr lang="en-US" sz="2600" dirty="0" err="1" smtClean="0"/>
              <a:t>hal-hal</a:t>
            </a:r>
            <a:r>
              <a:rPr lang="en-US" sz="2600" dirty="0" smtClean="0"/>
              <a:t> yang </a:t>
            </a:r>
            <a:r>
              <a:rPr lang="en-US" sz="2600" dirty="0" err="1" smtClean="0"/>
              <a:t>akan</a:t>
            </a:r>
            <a:r>
              <a:rPr lang="en-US" sz="2600" dirty="0" smtClean="0"/>
              <a:t> </a:t>
            </a:r>
            <a:r>
              <a:rPr lang="en-US" sz="2600" dirty="0" err="1" smtClean="0"/>
              <a:t>dikerjakan</a:t>
            </a:r>
            <a:r>
              <a:rPr lang="en-US" sz="2600" dirty="0" smtClean="0"/>
              <a:t> </a:t>
            </a:r>
            <a:r>
              <a:rPr lang="en-US" sz="2600" dirty="0" err="1" smtClean="0"/>
              <a:t>di</a:t>
            </a:r>
            <a:r>
              <a:rPr lang="en-US" sz="2600" dirty="0" smtClean="0"/>
              <a:t> </a:t>
            </a:r>
            <a:r>
              <a:rPr lang="en-US" sz="2600" dirty="0" err="1" smtClean="0"/>
              <a:t>masa</a:t>
            </a:r>
            <a:r>
              <a:rPr lang="en-US" sz="2600" dirty="0" smtClean="0"/>
              <a:t> </a:t>
            </a:r>
            <a:r>
              <a:rPr lang="en-US" sz="2600" dirty="0" err="1" smtClean="0"/>
              <a:t>mendatang</a:t>
            </a:r>
            <a:r>
              <a:rPr lang="id-ID" sz="2600" dirty="0" smtClean="0"/>
              <a:t> </a:t>
            </a:r>
          </a:p>
          <a:p>
            <a:pPr algn="just" eaLnBrk="1" hangingPunct="1">
              <a:defRPr/>
            </a:pPr>
            <a:r>
              <a:rPr lang="id-ID" sz="2600" dirty="0" smtClean="0"/>
              <a:t>SDM, adalah manusia sebagai sumber daya</a:t>
            </a:r>
            <a:endParaRPr lang="en-US" sz="2600" dirty="0" smtClean="0"/>
          </a:p>
          <a:p>
            <a:pPr algn="just" eaLnBrk="1" hangingPunct="1">
              <a:defRPr/>
            </a:pPr>
            <a:r>
              <a:rPr lang="en-US" sz="2600" b="1" dirty="0" err="1" smtClean="0"/>
              <a:t>Perencanaan</a:t>
            </a:r>
            <a:r>
              <a:rPr lang="en-US" sz="2600" b="1" dirty="0" smtClean="0"/>
              <a:t> SDM </a:t>
            </a:r>
            <a:r>
              <a:rPr lang="en-US" sz="2600" dirty="0" err="1" smtClean="0"/>
              <a:t>ialah</a:t>
            </a:r>
            <a:r>
              <a:rPr lang="en-US" sz="2600" dirty="0" smtClean="0"/>
              <a:t> </a:t>
            </a:r>
            <a:r>
              <a:rPr lang="en-US" sz="2600" dirty="0" err="1" smtClean="0">
                <a:solidFill>
                  <a:srgbClr val="FF0000"/>
                </a:solidFill>
              </a:rPr>
              <a:t>langkah-langkah</a:t>
            </a:r>
            <a:r>
              <a:rPr lang="en-US" sz="2600" dirty="0" smtClean="0">
                <a:solidFill>
                  <a:srgbClr val="FF0000"/>
                </a:solidFill>
              </a:rPr>
              <a:t> </a:t>
            </a:r>
            <a:r>
              <a:rPr lang="en-US" sz="2600" dirty="0" err="1" smtClean="0">
                <a:solidFill>
                  <a:srgbClr val="FF0000"/>
                </a:solidFill>
              </a:rPr>
              <a:t>tertentu</a:t>
            </a:r>
            <a:r>
              <a:rPr lang="en-US" sz="2600" dirty="0" smtClean="0">
                <a:solidFill>
                  <a:srgbClr val="FF0000"/>
                </a:solidFill>
              </a:rPr>
              <a:t> yang </a:t>
            </a:r>
            <a:r>
              <a:rPr lang="en-US" sz="2600" dirty="0" err="1" smtClean="0">
                <a:solidFill>
                  <a:srgbClr val="FF0000"/>
                </a:solidFill>
              </a:rPr>
              <a:t>dambil</a:t>
            </a:r>
            <a:r>
              <a:rPr lang="en-US" sz="2600" dirty="0" smtClean="0">
                <a:solidFill>
                  <a:srgbClr val="FF0000"/>
                </a:solidFill>
              </a:rPr>
              <a:t> </a:t>
            </a:r>
            <a:r>
              <a:rPr lang="en-US" sz="2600" dirty="0" err="1" smtClean="0">
                <a:solidFill>
                  <a:srgbClr val="FF0000"/>
                </a:solidFill>
              </a:rPr>
              <a:t>oleh</a:t>
            </a:r>
            <a:r>
              <a:rPr lang="en-US" sz="2600" dirty="0" smtClean="0">
                <a:solidFill>
                  <a:srgbClr val="FF0000"/>
                </a:solidFill>
              </a:rPr>
              <a:t> </a:t>
            </a:r>
            <a:r>
              <a:rPr lang="en-US" sz="2600" dirty="0" err="1" smtClean="0">
                <a:solidFill>
                  <a:srgbClr val="FF0000"/>
                </a:solidFill>
              </a:rPr>
              <a:t>manajemen</a:t>
            </a:r>
            <a:r>
              <a:rPr lang="en-US" sz="2600" dirty="0" smtClean="0">
                <a:solidFill>
                  <a:srgbClr val="FF0000"/>
                </a:solidFill>
              </a:rPr>
              <a:t> </a:t>
            </a:r>
            <a:r>
              <a:rPr lang="en-US" sz="2600" dirty="0" err="1" smtClean="0">
                <a:solidFill>
                  <a:srgbClr val="FF0000"/>
                </a:solidFill>
              </a:rPr>
              <a:t>guna</a:t>
            </a:r>
            <a:r>
              <a:rPr lang="en-US" sz="2600" dirty="0" smtClean="0">
                <a:solidFill>
                  <a:srgbClr val="FF0000"/>
                </a:solidFill>
              </a:rPr>
              <a:t> </a:t>
            </a:r>
            <a:r>
              <a:rPr lang="en-US" sz="2600" dirty="0" err="1" smtClean="0">
                <a:solidFill>
                  <a:srgbClr val="FF0000"/>
                </a:solidFill>
              </a:rPr>
              <a:t>lebih</a:t>
            </a:r>
            <a:r>
              <a:rPr lang="en-US" sz="2600" dirty="0" smtClean="0">
                <a:solidFill>
                  <a:srgbClr val="FF0000"/>
                </a:solidFill>
              </a:rPr>
              <a:t> </a:t>
            </a:r>
            <a:r>
              <a:rPr lang="en-US" sz="2600" dirty="0" err="1" smtClean="0">
                <a:solidFill>
                  <a:srgbClr val="FF0000"/>
                </a:solidFill>
              </a:rPr>
              <a:t>menjamin</a:t>
            </a:r>
            <a:r>
              <a:rPr lang="en-US" sz="2600" dirty="0" smtClean="0">
                <a:solidFill>
                  <a:srgbClr val="FF0000"/>
                </a:solidFill>
              </a:rPr>
              <a:t>  </a:t>
            </a:r>
            <a:r>
              <a:rPr lang="en-US" sz="2600" dirty="0" err="1" smtClean="0">
                <a:solidFill>
                  <a:srgbClr val="FF0000"/>
                </a:solidFill>
              </a:rPr>
              <a:t>bagi</a:t>
            </a:r>
            <a:r>
              <a:rPr lang="en-US" sz="2600" dirty="0" smtClean="0">
                <a:solidFill>
                  <a:srgbClr val="FF0000"/>
                </a:solidFill>
              </a:rPr>
              <a:t> </a:t>
            </a:r>
            <a:r>
              <a:rPr lang="en-US" sz="2600" dirty="0" err="1" smtClean="0">
                <a:solidFill>
                  <a:srgbClr val="FF0000"/>
                </a:solidFill>
              </a:rPr>
              <a:t>organisasi</a:t>
            </a:r>
            <a:r>
              <a:rPr lang="en-US" sz="2600" dirty="0" smtClean="0">
                <a:solidFill>
                  <a:srgbClr val="FF0000"/>
                </a:solidFill>
              </a:rPr>
              <a:t> </a:t>
            </a:r>
            <a:r>
              <a:rPr lang="en-US" sz="2600" dirty="0" err="1" smtClean="0">
                <a:solidFill>
                  <a:srgbClr val="FF0000"/>
                </a:solidFill>
              </a:rPr>
              <a:t>tersedia</a:t>
            </a:r>
            <a:r>
              <a:rPr lang="en-US" sz="2600" dirty="0" smtClean="0">
                <a:solidFill>
                  <a:srgbClr val="FF0000"/>
                </a:solidFill>
              </a:rPr>
              <a:t> </a:t>
            </a:r>
            <a:r>
              <a:rPr lang="en-US" sz="2600" dirty="0" err="1" smtClean="0">
                <a:solidFill>
                  <a:srgbClr val="FF0000"/>
                </a:solidFill>
              </a:rPr>
              <a:t>tenaga</a:t>
            </a:r>
            <a:r>
              <a:rPr lang="en-US" sz="2600" dirty="0" smtClean="0">
                <a:solidFill>
                  <a:srgbClr val="FF0000"/>
                </a:solidFill>
              </a:rPr>
              <a:t> </a:t>
            </a:r>
            <a:r>
              <a:rPr lang="en-US" sz="2600" dirty="0" err="1" smtClean="0">
                <a:solidFill>
                  <a:srgbClr val="FF0000"/>
                </a:solidFill>
              </a:rPr>
              <a:t>kerja</a:t>
            </a:r>
            <a:r>
              <a:rPr lang="en-US" sz="2600" dirty="0" smtClean="0">
                <a:solidFill>
                  <a:srgbClr val="FF0000"/>
                </a:solidFill>
              </a:rPr>
              <a:t> </a:t>
            </a:r>
            <a:r>
              <a:rPr lang="id-ID" sz="2600" dirty="0" smtClean="0">
                <a:solidFill>
                  <a:srgbClr val="FF0000"/>
                </a:solidFill>
              </a:rPr>
              <a:t>/ SDM </a:t>
            </a:r>
            <a:r>
              <a:rPr lang="en-US" sz="2600" dirty="0" smtClean="0">
                <a:solidFill>
                  <a:srgbClr val="FF0000"/>
                </a:solidFill>
              </a:rPr>
              <a:t>yang </a:t>
            </a:r>
            <a:r>
              <a:rPr lang="en-US" sz="2600" dirty="0" err="1" smtClean="0">
                <a:solidFill>
                  <a:srgbClr val="FF0000"/>
                </a:solidFill>
              </a:rPr>
              <a:t>tepat</a:t>
            </a:r>
            <a:r>
              <a:rPr lang="en-US" sz="2600" dirty="0" smtClean="0">
                <a:solidFill>
                  <a:srgbClr val="FF0000"/>
                </a:solidFill>
              </a:rPr>
              <a:t> </a:t>
            </a:r>
            <a:r>
              <a:rPr lang="en-US" sz="2600" dirty="0" err="1" smtClean="0">
                <a:solidFill>
                  <a:srgbClr val="FF0000"/>
                </a:solidFill>
              </a:rPr>
              <a:t>untuk</a:t>
            </a:r>
            <a:r>
              <a:rPr lang="en-US" sz="2600" dirty="0" smtClean="0">
                <a:solidFill>
                  <a:srgbClr val="FF0000"/>
                </a:solidFill>
              </a:rPr>
              <a:t> </a:t>
            </a:r>
            <a:r>
              <a:rPr lang="en-US" sz="2600" dirty="0" err="1" smtClean="0">
                <a:solidFill>
                  <a:srgbClr val="FF0000"/>
                </a:solidFill>
              </a:rPr>
              <a:t>menduduki</a:t>
            </a:r>
            <a:r>
              <a:rPr lang="en-US" sz="2600" dirty="0" smtClean="0">
                <a:solidFill>
                  <a:srgbClr val="FF0000"/>
                </a:solidFill>
              </a:rPr>
              <a:t>  </a:t>
            </a:r>
            <a:r>
              <a:rPr lang="en-US" sz="2600" dirty="0" err="1" smtClean="0">
                <a:solidFill>
                  <a:srgbClr val="FF0000"/>
                </a:solidFill>
              </a:rPr>
              <a:t>kedudukan</a:t>
            </a:r>
            <a:r>
              <a:rPr lang="en-US" sz="2600" dirty="0" smtClean="0">
                <a:solidFill>
                  <a:srgbClr val="FF0000"/>
                </a:solidFill>
              </a:rPr>
              <a:t>, </a:t>
            </a:r>
            <a:r>
              <a:rPr lang="en-US" sz="2600" dirty="0" err="1" smtClean="0">
                <a:solidFill>
                  <a:srgbClr val="FF0000"/>
                </a:solidFill>
              </a:rPr>
              <a:t>jabatan</a:t>
            </a:r>
            <a:r>
              <a:rPr lang="en-US" sz="2600" dirty="0" smtClean="0">
                <a:solidFill>
                  <a:srgbClr val="FF0000"/>
                </a:solidFill>
              </a:rPr>
              <a:t> </a:t>
            </a:r>
            <a:r>
              <a:rPr lang="en-US" sz="2600" dirty="0" err="1" smtClean="0">
                <a:solidFill>
                  <a:srgbClr val="FF0000"/>
                </a:solidFill>
              </a:rPr>
              <a:t>dan</a:t>
            </a:r>
            <a:r>
              <a:rPr lang="en-US" sz="2600" dirty="0" smtClean="0">
                <a:solidFill>
                  <a:srgbClr val="FF0000"/>
                </a:solidFill>
              </a:rPr>
              <a:t> </a:t>
            </a:r>
            <a:r>
              <a:rPr lang="en-US" sz="2600" dirty="0" err="1" smtClean="0">
                <a:solidFill>
                  <a:srgbClr val="FF0000"/>
                </a:solidFill>
              </a:rPr>
              <a:t>pekerjaan</a:t>
            </a:r>
            <a:r>
              <a:rPr lang="en-US" sz="2600" dirty="0" smtClean="0">
                <a:solidFill>
                  <a:srgbClr val="FF0000"/>
                </a:solidFill>
              </a:rPr>
              <a:t> yang </a:t>
            </a:r>
            <a:r>
              <a:rPr lang="en-US" sz="2600" dirty="0" err="1" smtClean="0">
                <a:solidFill>
                  <a:srgbClr val="FF0000"/>
                </a:solidFill>
              </a:rPr>
              <a:t>tepat</a:t>
            </a:r>
            <a:r>
              <a:rPr lang="en-US" sz="2600" dirty="0" smtClean="0">
                <a:solidFill>
                  <a:srgbClr val="FF0000"/>
                </a:solidFill>
              </a:rPr>
              <a:t> </a:t>
            </a:r>
            <a:r>
              <a:rPr lang="en-US" sz="2600" dirty="0" err="1" smtClean="0">
                <a:solidFill>
                  <a:srgbClr val="FF0000"/>
                </a:solidFill>
              </a:rPr>
              <a:t>pada</a:t>
            </a:r>
            <a:r>
              <a:rPr lang="en-US" sz="2600" dirty="0" smtClean="0">
                <a:solidFill>
                  <a:srgbClr val="FF0000"/>
                </a:solidFill>
              </a:rPr>
              <a:t> </a:t>
            </a:r>
            <a:r>
              <a:rPr lang="en-US" sz="2600" dirty="0" err="1" smtClean="0">
                <a:solidFill>
                  <a:srgbClr val="FF0000"/>
                </a:solidFill>
              </a:rPr>
              <a:t>waktu</a:t>
            </a:r>
            <a:r>
              <a:rPr lang="en-US" sz="2600" dirty="0" smtClean="0">
                <a:solidFill>
                  <a:srgbClr val="FF0000"/>
                </a:solidFill>
              </a:rPr>
              <a:t> yang </a:t>
            </a:r>
            <a:r>
              <a:rPr lang="en-US" sz="2600" dirty="0" err="1" smtClean="0">
                <a:solidFill>
                  <a:srgbClr val="FF0000"/>
                </a:solidFill>
              </a:rPr>
              <a:t>tepat</a:t>
            </a:r>
            <a:r>
              <a:rPr lang="en-US" sz="2600" dirty="0" smtClean="0">
                <a:solidFill>
                  <a:srgbClr val="FF0000"/>
                </a:solidFill>
              </a:rPr>
              <a:t> yang </a:t>
            </a:r>
            <a:r>
              <a:rPr lang="en-US" sz="2600" dirty="0" err="1" smtClean="0">
                <a:solidFill>
                  <a:srgbClr val="FF0000"/>
                </a:solidFill>
              </a:rPr>
              <a:t>kesemuanya</a:t>
            </a:r>
            <a:r>
              <a:rPr lang="en-US" sz="2600" dirty="0" smtClean="0">
                <a:solidFill>
                  <a:srgbClr val="FF0000"/>
                </a:solidFill>
              </a:rPr>
              <a:t> </a:t>
            </a:r>
            <a:r>
              <a:rPr lang="en-US" sz="2600" dirty="0" err="1" smtClean="0">
                <a:solidFill>
                  <a:srgbClr val="FF0000"/>
                </a:solidFill>
              </a:rPr>
              <a:t>dalam</a:t>
            </a:r>
            <a:r>
              <a:rPr lang="en-US" sz="2600" dirty="0" smtClean="0">
                <a:solidFill>
                  <a:srgbClr val="FF0000"/>
                </a:solidFill>
              </a:rPr>
              <a:t> </a:t>
            </a:r>
            <a:r>
              <a:rPr lang="en-US" sz="2600" dirty="0" err="1" smtClean="0">
                <a:solidFill>
                  <a:srgbClr val="FF0000"/>
                </a:solidFill>
              </a:rPr>
              <a:t>rangka</a:t>
            </a:r>
            <a:r>
              <a:rPr lang="en-US" sz="2600" dirty="0" smtClean="0">
                <a:solidFill>
                  <a:srgbClr val="FF0000"/>
                </a:solidFill>
              </a:rPr>
              <a:t> </a:t>
            </a:r>
            <a:r>
              <a:rPr lang="en-US" sz="2600" dirty="0" err="1" smtClean="0">
                <a:solidFill>
                  <a:srgbClr val="FF0000"/>
                </a:solidFill>
              </a:rPr>
              <a:t>pencapaian</a:t>
            </a:r>
            <a:r>
              <a:rPr lang="en-US" sz="2600" dirty="0" smtClean="0">
                <a:solidFill>
                  <a:srgbClr val="FF0000"/>
                </a:solidFill>
              </a:rPr>
              <a:t> </a:t>
            </a:r>
            <a:r>
              <a:rPr lang="en-US" sz="2600" dirty="0" err="1" smtClean="0">
                <a:solidFill>
                  <a:srgbClr val="FF0000"/>
                </a:solidFill>
              </a:rPr>
              <a:t>tujuan</a:t>
            </a:r>
            <a:r>
              <a:rPr lang="en-US" sz="2600" dirty="0" smtClean="0">
                <a:solidFill>
                  <a:srgbClr val="FF0000"/>
                </a:solidFill>
              </a:rPr>
              <a:t> </a:t>
            </a:r>
            <a:r>
              <a:rPr lang="en-US" sz="2600" dirty="0" err="1" smtClean="0">
                <a:solidFill>
                  <a:srgbClr val="FF0000"/>
                </a:solidFill>
              </a:rPr>
              <a:t>dan</a:t>
            </a:r>
            <a:r>
              <a:rPr lang="en-US" sz="2600" dirty="0" smtClean="0">
                <a:solidFill>
                  <a:srgbClr val="FF0000"/>
                </a:solidFill>
              </a:rPr>
              <a:t> </a:t>
            </a:r>
            <a:r>
              <a:rPr lang="en-US" sz="2600" dirty="0" err="1" smtClean="0">
                <a:solidFill>
                  <a:srgbClr val="FF0000"/>
                </a:solidFill>
              </a:rPr>
              <a:t>berbagai</a:t>
            </a:r>
            <a:r>
              <a:rPr lang="en-US" sz="2600" dirty="0" smtClean="0">
                <a:solidFill>
                  <a:srgbClr val="FF0000"/>
                </a:solidFill>
              </a:rPr>
              <a:t> </a:t>
            </a:r>
            <a:r>
              <a:rPr lang="en-US" sz="2600" dirty="0" err="1" smtClean="0">
                <a:solidFill>
                  <a:srgbClr val="FF0000"/>
                </a:solidFill>
              </a:rPr>
              <a:t>sasaran</a:t>
            </a:r>
            <a:r>
              <a:rPr lang="id-ID" sz="2600" dirty="0" smtClean="0">
                <a:solidFill>
                  <a:srgbClr val="FF0000"/>
                </a:solidFill>
              </a:rPr>
              <a:t> organisasi</a:t>
            </a:r>
            <a:r>
              <a:rPr lang="en-US" sz="2600" dirty="0" smtClean="0">
                <a:solidFill>
                  <a:srgbClr val="FF0000"/>
                </a:solidFill>
              </a:rPr>
              <a:t> yang </a:t>
            </a:r>
            <a:r>
              <a:rPr lang="en-US" sz="2600" dirty="0" err="1" smtClean="0">
                <a:solidFill>
                  <a:srgbClr val="FF0000"/>
                </a:solidFill>
              </a:rPr>
              <a:t>telah</a:t>
            </a:r>
            <a:r>
              <a:rPr lang="en-US" sz="2600" dirty="0" smtClean="0">
                <a:solidFill>
                  <a:srgbClr val="FF0000"/>
                </a:solidFill>
              </a:rPr>
              <a:t>  </a:t>
            </a:r>
            <a:r>
              <a:rPr lang="en-US" sz="2600" dirty="0" err="1" smtClean="0">
                <a:solidFill>
                  <a:srgbClr val="FF0000"/>
                </a:solidFill>
              </a:rPr>
              <a:t>ditetapkan</a:t>
            </a:r>
            <a:r>
              <a:rPr lang="en-US" sz="2600" dirty="0" smtClean="0">
                <a:solidFill>
                  <a:srgbClr val="FF0000"/>
                </a:solidFill>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4AD12F5B-0552-48F6-9849-0FDD1115280D}" type="slidenum">
              <a:rPr lang="en-US"/>
              <a:pPr/>
              <a:t>8</a:t>
            </a:fld>
            <a:endParaRPr lang="en-US"/>
          </a:p>
        </p:txBody>
      </p:sp>
      <p:sp>
        <p:nvSpPr>
          <p:cNvPr id="10242" name="Rectangle 2"/>
          <p:cNvSpPr>
            <a:spLocks noGrp="1" noChangeArrowheads="1"/>
          </p:cNvSpPr>
          <p:nvPr>
            <p:ph type="title"/>
          </p:nvPr>
        </p:nvSpPr>
        <p:spPr/>
        <p:txBody>
          <a:bodyPr/>
          <a:lstStyle/>
          <a:p>
            <a:r>
              <a:rPr lang="en-US"/>
              <a:t>Apakah sumber daya manusia ?</a:t>
            </a:r>
          </a:p>
        </p:txBody>
      </p:sp>
      <p:sp>
        <p:nvSpPr>
          <p:cNvPr id="10243" name="Rectangle 3"/>
          <p:cNvSpPr>
            <a:spLocks noGrp="1" noChangeArrowheads="1"/>
          </p:cNvSpPr>
          <p:nvPr>
            <p:ph type="body" idx="1"/>
          </p:nvPr>
        </p:nvSpPr>
        <p:spPr>
          <a:xfrm>
            <a:off x="457200" y="2286000"/>
            <a:ext cx="8229600" cy="4038600"/>
          </a:xfrm>
        </p:spPr>
        <p:txBody>
          <a:bodyPr/>
          <a:lstStyle/>
          <a:p>
            <a:pPr>
              <a:lnSpc>
                <a:spcPct val="90000"/>
              </a:lnSpc>
            </a:pPr>
            <a:r>
              <a:rPr lang="en-US"/>
              <a:t>adalah kemampuan terpadu dari daya pikir dan daya fisik yang dimiliki individu.</a:t>
            </a:r>
          </a:p>
          <a:p>
            <a:pPr>
              <a:lnSpc>
                <a:spcPct val="90000"/>
              </a:lnSpc>
              <a:buFont typeface="Wingdings" pitchFamily="2" charset="2"/>
              <a:buNone/>
            </a:pPr>
            <a:r>
              <a:rPr lang="en-US"/>
              <a:t>	Perilaku dan sifatnya ditentukan oleh keturunan dan lingkungannya, sedangkan prestasi kerja dimotivasi oleh keinginan untuk memenuhi kepuasannya</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304800" y="962025"/>
            <a:ext cx="8534400" cy="519113"/>
          </a:xfrm>
          <a:prstGeom prst="rect">
            <a:avLst/>
          </a:prstGeom>
          <a:solidFill>
            <a:srgbClr val="FFFFFF">
              <a:alpha val="0"/>
            </a:srgbClr>
          </a:solidFill>
          <a:ln w="9525">
            <a:noFill/>
            <a:miter lim="800000"/>
            <a:headEnd/>
            <a:tailEnd/>
          </a:ln>
        </p:spPr>
        <p:txBody>
          <a:bodyPr anchor="ctr">
            <a:spAutoFit/>
          </a:bodyPr>
          <a:lstStyle/>
          <a:p>
            <a:pPr algn="just" eaLnBrk="1" hangingPunct="1">
              <a:tabLst>
                <a:tab pos="228600" algn="l"/>
              </a:tabLst>
            </a:pPr>
            <a:r>
              <a:rPr lang="fi-FI" sz="2400" b="1">
                <a:solidFill>
                  <a:srgbClr val="FFC000"/>
                </a:solidFill>
              </a:rPr>
              <a:t>B.  </a:t>
            </a:r>
            <a:r>
              <a:rPr lang="fi-FI" sz="2800" b="1">
                <a:solidFill>
                  <a:srgbClr val="FFC000"/>
                </a:solidFill>
              </a:rPr>
              <a:t>Tujuan Perencanaan SDM</a:t>
            </a:r>
            <a:endParaRPr lang="fi-FI" sz="2800">
              <a:solidFill>
                <a:srgbClr val="FFC000"/>
              </a:solidFill>
            </a:endParaRPr>
          </a:p>
        </p:txBody>
      </p:sp>
      <p:sp>
        <p:nvSpPr>
          <p:cNvPr id="6146" name="Rectangle 2"/>
          <p:cNvSpPr>
            <a:spLocks noChangeArrowheads="1"/>
          </p:cNvSpPr>
          <p:nvPr/>
        </p:nvSpPr>
        <p:spPr bwMode="auto">
          <a:xfrm>
            <a:off x="838200" y="1600200"/>
            <a:ext cx="8077200" cy="2524125"/>
          </a:xfrm>
          <a:prstGeom prst="rect">
            <a:avLst/>
          </a:prstGeom>
          <a:noFill/>
          <a:ln w="9525">
            <a:noFill/>
            <a:miter lim="800000"/>
            <a:headEnd/>
            <a:tailEnd/>
          </a:ln>
          <a:effectLst/>
        </p:spPr>
        <p:txBody>
          <a:bodyPr anchor="ctr">
            <a:spAutoFit/>
          </a:bodyPr>
          <a:lstStyle/>
          <a:p>
            <a:pPr lvl="1" indent="-457200" algn="just" eaLnBrk="1" hangingPunct="1">
              <a:buFontTx/>
              <a:buAutoNum type="arabicPeriod"/>
              <a:tabLst>
                <a:tab pos="465138" algn="l"/>
              </a:tabLst>
              <a:defRPr/>
            </a:pPr>
            <a:r>
              <a:rPr lang="fi-FI" sz="2400" b="1" dirty="0">
                <a:solidFill>
                  <a:schemeClr val="accent2">
                    <a:lumMod val="40000"/>
                    <a:lumOff val="60000"/>
                  </a:schemeClr>
                </a:solidFill>
                <a:latin typeface="Arial" pitchFamily="34" charset="0"/>
                <a:ea typeface="Calibri" pitchFamily="34" charset="0"/>
                <a:cs typeface="Arial" pitchFamily="34" charset="0"/>
              </a:rPr>
              <a:t>Tujuan Umum</a:t>
            </a:r>
          </a:p>
          <a:p>
            <a:pPr lvl="1" indent="-457200" algn="just" eaLnBrk="1" hangingPunct="1">
              <a:tabLst>
                <a:tab pos="465138" algn="l"/>
              </a:tabLst>
              <a:defRPr/>
            </a:pPr>
            <a:endParaRPr lang="fi-FI" sz="2000" dirty="0">
              <a:solidFill>
                <a:schemeClr val="tx1">
                  <a:lumMod val="95000"/>
                </a:schemeClr>
              </a:solidFill>
              <a:latin typeface="Arial" pitchFamily="34" charset="0"/>
              <a:ea typeface="Calibri" pitchFamily="34" charset="0"/>
              <a:cs typeface="+mn-cs"/>
            </a:endParaRPr>
          </a:p>
          <a:p>
            <a:pPr indent="566738" algn="just">
              <a:tabLst>
                <a:tab pos="228600" algn="l"/>
              </a:tabLst>
              <a:defRPr/>
            </a:pPr>
            <a:r>
              <a:rPr lang="fi-FI" sz="2200" dirty="0">
                <a:solidFill>
                  <a:schemeClr val="tx1">
                    <a:lumMod val="95000"/>
                  </a:schemeClr>
                </a:solidFill>
                <a:latin typeface="Arial" pitchFamily="34" charset="0"/>
                <a:ea typeface="Calibri" pitchFamily="34" charset="0"/>
                <a:cs typeface="+mn-cs"/>
              </a:rPr>
              <a:t>Sehubungan dengan uraian-uraian di atas perlu ditekankan kembali bahwa perencanaan dan program bisnis di lingkungan setiap dan semua organisasi/perusahaan secara ideal bertujuan untuk mempertahankan dan mengembangkan eksistensinya.</a:t>
            </a:r>
            <a:r>
              <a:rPr lang="en-US" sz="2200" dirty="0">
                <a:solidFill>
                  <a:schemeClr val="tx1">
                    <a:lumMod val="95000"/>
                  </a:schemeClr>
                </a:solidFill>
                <a:latin typeface="Arial" pitchFamily="34" charset="0"/>
                <a:cs typeface="+mn-cs"/>
              </a:rPr>
              <a:t> </a:t>
            </a:r>
          </a:p>
        </p:txBody>
      </p:sp>
      <p:sp>
        <p:nvSpPr>
          <p:cNvPr id="8196" name="Rectangle 3"/>
          <p:cNvSpPr>
            <a:spLocks noChangeArrowheads="1"/>
          </p:cNvSpPr>
          <p:nvPr/>
        </p:nvSpPr>
        <p:spPr bwMode="auto">
          <a:xfrm>
            <a:off x="914400" y="4038600"/>
            <a:ext cx="7924800" cy="2124075"/>
          </a:xfrm>
          <a:prstGeom prst="rect">
            <a:avLst/>
          </a:prstGeom>
          <a:noFill/>
          <a:ln w="9525">
            <a:noFill/>
            <a:miter lim="800000"/>
            <a:headEnd/>
            <a:tailEnd/>
          </a:ln>
        </p:spPr>
        <p:txBody>
          <a:bodyPr anchor="ctr">
            <a:spAutoFit/>
          </a:bodyPr>
          <a:lstStyle/>
          <a:p>
            <a:pPr indent="465138" algn="just" eaLnBrk="1" hangingPunct="1"/>
            <a:r>
              <a:rPr lang="fi-FI" sz="2200">
                <a:solidFill>
                  <a:srgbClr val="F2F2F2"/>
                </a:solidFill>
              </a:rPr>
              <a:t>Perencanaan SDM harus mampu mendukung Tujuan Bisnis Organisasi/Perusahaan dalam arti harus terarah pada pengadaan dan mempertahankan SDM yang memiliki kemampuan melaksanakan tugas-tugas (pekerjaan) secara efektif dan efisien dalam bidang bisnis organisasi/perusahaan yang mempekerjakannya.</a:t>
            </a:r>
          </a:p>
        </p:txBody>
      </p:sp>
    </p:spTree>
  </p:cSld>
  <p:clrMapOvr>
    <a:masterClrMapping/>
  </p:clrMapOvr>
  <p:transition spd="slow">
    <p:wheel spokes="3"/>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381000" y="611188"/>
            <a:ext cx="8534400" cy="457200"/>
          </a:xfrm>
          <a:prstGeom prst="rect">
            <a:avLst/>
          </a:prstGeom>
          <a:noFill/>
          <a:ln w="9525">
            <a:noFill/>
            <a:miter lim="800000"/>
            <a:headEnd/>
            <a:tailEnd/>
          </a:ln>
          <a:effectLst/>
        </p:spPr>
        <p:txBody>
          <a:bodyPr anchor="ctr">
            <a:spAutoFit/>
          </a:bodyPr>
          <a:lstStyle/>
          <a:p>
            <a:pPr algn="just" eaLnBrk="1" hangingPunct="1">
              <a:tabLst>
                <a:tab pos="228600" algn="l"/>
              </a:tabLst>
              <a:defRPr/>
            </a:pPr>
            <a:r>
              <a:rPr lang="fi-FI" sz="2400" b="1" dirty="0">
                <a:solidFill>
                  <a:schemeClr val="accent2">
                    <a:lumMod val="40000"/>
                    <a:lumOff val="60000"/>
                  </a:schemeClr>
                </a:solidFill>
                <a:latin typeface="Arial" pitchFamily="34" charset="0"/>
                <a:ea typeface="Calibri" pitchFamily="34" charset="0"/>
                <a:cs typeface="Arial" pitchFamily="34" charset="0"/>
              </a:rPr>
              <a:t>2.  Tujuan Khusus</a:t>
            </a:r>
            <a:endParaRPr lang="fi-FI" sz="2400" dirty="0">
              <a:solidFill>
                <a:schemeClr val="accent2">
                  <a:lumMod val="40000"/>
                  <a:lumOff val="60000"/>
                </a:schemeClr>
              </a:solidFill>
              <a:latin typeface="Arial" pitchFamily="34" charset="0"/>
              <a:cs typeface="+mn-cs"/>
            </a:endParaRPr>
          </a:p>
        </p:txBody>
      </p:sp>
      <p:sp>
        <p:nvSpPr>
          <p:cNvPr id="9219" name="Rectangle 2"/>
          <p:cNvSpPr>
            <a:spLocks noChangeArrowheads="1"/>
          </p:cNvSpPr>
          <p:nvPr/>
        </p:nvSpPr>
        <p:spPr bwMode="auto">
          <a:xfrm>
            <a:off x="457200" y="1150938"/>
            <a:ext cx="8534400" cy="5543550"/>
          </a:xfrm>
          <a:prstGeom prst="rect">
            <a:avLst/>
          </a:prstGeom>
          <a:noFill/>
          <a:ln w="9525">
            <a:noFill/>
            <a:miter lim="800000"/>
            <a:headEnd/>
            <a:tailEnd/>
          </a:ln>
        </p:spPr>
        <p:txBody>
          <a:bodyPr anchor="ctr">
            <a:spAutoFit/>
          </a:bodyPr>
          <a:lstStyle/>
          <a:p>
            <a:pPr algn="just" eaLnBrk="1" hangingPunct="1"/>
            <a:r>
              <a:rPr lang="fi-FI" sz="2100" b="1">
                <a:solidFill>
                  <a:srgbClr val="F2F2F2"/>
                </a:solidFill>
              </a:rPr>
              <a:t>Tujuan khususnya terkait pula dengan waktu, yang terdiri dari : </a:t>
            </a:r>
          </a:p>
          <a:p>
            <a:pPr algn="just"/>
            <a:r>
              <a:rPr lang="fi-FI" sz="2100" b="1">
                <a:solidFill>
                  <a:srgbClr val="F2F2F2"/>
                </a:solidFill>
              </a:rPr>
              <a:t>a.	</a:t>
            </a:r>
            <a:r>
              <a:rPr lang="fi-FI" sz="2100" b="1">
                <a:solidFill>
                  <a:srgbClr val="FF0000"/>
                </a:solidFill>
              </a:rPr>
              <a:t>Tujuan perencanaan SDM jangka pendek (perspektif tahunan)</a:t>
            </a:r>
            <a:r>
              <a:rPr lang="fi-FI" sz="2100" b="1">
                <a:solidFill>
                  <a:srgbClr val="F2F2F2"/>
                </a:solidFill>
              </a:rPr>
              <a:t> adalah menetapkan prediksi posisi/jabatan dan pekerjaan yang kosong  satu  tahun  mendatang  yang  harus  diisi,  baik jumlah maupun kualifikasinya di lingkungan  sebuah organisasi /perusahaan.</a:t>
            </a:r>
            <a:endParaRPr lang="en-US" sz="2100" b="1">
              <a:solidFill>
                <a:srgbClr val="F2F2F2"/>
              </a:solidFill>
            </a:endParaRPr>
          </a:p>
          <a:p>
            <a:pPr algn="just"/>
            <a:r>
              <a:rPr lang="fi-FI" sz="2100" b="1">
                <a:solidFill>
                  <a:srgbClr val="F2F2F2"/>
                </a:solidFill>
              </a:rPr>
              <a:t>	Tujuan ini bermaksud untuk mencegah terjadinya kekurangan SDM yang dapat berdampak pelaksanaan pekerjaan menjadi tidak efektif dan tidak efisien dalam menyelesaikan tugas-tugas dan masalah-masalah bisnis selama satu tahun mendatang. </a:t>
            </a:r>
            <a:endParaRPr lang="en-US" sz="2100" b="1">
              <a:solidFill>
                <a:srgbClr val="F2F2F2"/>
              </a:solidFill>
            </a:endParaRPr>
          </a:p>
          <a:p>
            <a:pPr algn="just"/>
            <a:r>
              <a:rPr lang="fi-FI" sz="2100" b="1">
                <a:solidFill>
                  <a:srgbClr val="F2F2F2"/>
                </a:solidFill>
              </a:rPr>
              <a:t>b. 	</a:t>
            </a:r>
            <a:r>
              <a:rPr lang="fi-FI" sz="2100" b="1">
                <a:solidFill>
                  <a:srgbClr val="FF0000"/>
                </a:solidFill>
              </a:rPr>
              <a:t>Tujuan perencanaan SDM jangka sedang/panjang</a:t>
            </a:r>
            <a:r>
              <a:rPr lang="fi-FI" sz="2100" b="1">
                <a:solidFill>
                  <a:srgbClr val="F2F2F2"/>
                </a:solidFill>
              </a:rPr>
              <a:t> adalah menetapkan prediksi permintaan (demand) SDM selama 2-3 tahun atau lebih (maksimal 5 tahun mendatang), agar perusahaan memiliki kemampuan mempertahankan dan mengembangkan eksistensi kompetitifnya melalui kemampuan meraih laba secara berkelanjutan</a:t>
            </a:r>
            <a:r>
              <a:rPr lang="fi-FI" sz="2100">
                <a:solidFill>
                  <a:srgbClr val="F2F2F2"/>
                </a:solidFill>
              </a:rPr>
              <a:t>.</a:t>
            </a:r>
          </a:p>
        </p:txBody>
      </p:sp>
    </p:spTree>
  </p:cSld>
  <p:clrMapOvr>
    <a:masterClrMapping/>
  </p:clrMapOvr>
  <p:transition spd="slow">
    <p:wheel spokes="3"/>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381000" y="304800"/>
            <a:ext cx="8458200" cy="519113"/>
          </a:xfrm>
          <a:prstGeom prst="rect">
            <a:avLst/>
          </a:prstGeom>
          <a:solidFill>
            <a:srgbClr val="FFFFFF">
              <a:alpha val="0"/>
            </a:srgbClr>
          </a:solidFill>
          <a:ln w="9525">
            <a:noFill/>
            <a:miter lim="800000"/>
            <a:headEnd/>
            <a:tailEnd/>
          </a:ln>
        </p:spPr>
        <p:txBody>
          <a:bodyPr anchor="ctr">
            <a:spAutoFit/>
          </a:bodyPr>
          <a:lstStyle/>
          <a:p>
            <a:pPr algn="just" eaLnBrk="1" hangingPunct="1">
              <a:tabLst>
                <a:tab pos="228600" algn="l"/>
              </a:tabLst>
            </a:pPr>
            <a:r>
              <a:rPr lang="fi-FI" sz="2400" b="1">
                <a:solidFill>
                  <a:srgbClr val="FFC000"/>
                </a:solidFill>
              </a:rPr>
              <a:t>C.  </a:t>
            </a:r>
            <a:r>
              <a:rPr lang="fi-FI" sz="2800" b="1">
                <a:solidFill>
                  <a:srgbClr val="FFC000"/>
                </a:solidFill>
              </a:rPr>
              <a:t>Manfaat Perencanaan SDM Secara Umum</a:t>
            </a:r>
            <a:endParaRPr lang="fi-FI" sz="2800">
              <a:solidFill>
                <a:srgbClr val="FFC000"/>
              </a:solidFill>
            </a:endParaRPr>
          </a:p>
        </p:txBody>
      </p:sp>
      <p:sp>
        <p:nvSpPr>
          <p:cNvPr id="10243" name="Rectangle 2"/>
          <p:cNvSpPr>
            <a:spLocks noChangeArrowheads="1"/>
          </p:cNvSpPr>
          <p:nvPr/>
        </p:nvSpPr>
        <p:spPr bwMode="auto">
          <a:xfrm>
            <a:off x="457200" y="914400"/>
            <a:ext cx="8305800" cy="461963"/>
          </a:xfrm>
          <a:prstGeom prst="rect">
            <a:avLst/>
          </a:prstGeom>
          <a:noFill/>
          <a:ln w="9525">
            <a:noFill/>
            <a:miter lim="800000"/>
            <a:headEnd/>
            <a:tailEnd/>
          </a:ln>
        </p:spPr>
        <p:txBody>
          <a:bodyPr anchor="ctr">
            <a:spAutoFit/>
          </a:bodyPr>
          <a:lstStyle/>
          <a:p>
            <a:pPr indent="269875" algn="just" eaLnBrk="1" hangingPunct="1"/>
            <a:r>
              <a:rPr lang="fi-FI" sz="2400" b="1">
                <a:solidFill>
                  <a:schemeClr val="folHlink"/>
                </a:solidFill>
              </a:rPr>
              <a:t>Beberapa manfaat perencanaan SDM  adalah sbb:</a:t>
            </a:r>
          </a:p>
        </p:txBody>
      </p:sp>
      <p:sp>
        <p:nvSpPr>
          <p:cNvPr id="10244" name="Rectangle 4"/>
          <p:cNvSpPr>
            <a:spLocks noChangeArrowheads="1"/>
          </p:cNvSpPr>
          <p:nvPr/>
        </p:nvSpPr>
        <p:spPr bwMode="auto">
          <a:xfrm>
            <a:off x="762000" y="1420813"/>
            <a:ext cx="8077200" cy="5273675"/>
          </a:xfrm>
          <a:prstGeom prst="rect">
            <a:avLst/>
          </a:prstGeom>
          <a:noFill/>
          <a:ln w="9525">
            <a:noFill/>
            <a:miter lim="800000"/>
            <a:headEnd/>
            <a:tailEnd/>
          </a:ln>
        </p:spPr>
        <p:txBody>
          <a:bodyPr anchor="ctr">
            <a:spAutoFit/>
          </a:bodyPr>
          <a:lstStyle/>
          <a:p>
            <a:pPr marL="465138" indent="-465138" algn="just" eaLnBrk="1" hangingPunct="1"/>
            <a:r>
              <a:rPr lang="sv-SE" sz="2000" b="1">
                <a:solidFill>
                  <a:srgbClr val="F2F2F2"/>
                </a:solidFill>
              </a:rPr>
              <a:t>1.	</a:t>
            </a:r>
            <a:r>
              <a:rPr lang="sv-SE" sz="2000" b="1">
                <a:solidFill>
                  <a:srgbClr val="FF0000"/>
                </a:solidFill>
              </a:rPr>
              <a:t>Meningkatkan efektivitas dan efisiensi pendayagunaan SDM</a:t>
            </a:r>
            <a:r>
              <a:rPr lang="sv-SE" sz="2000" b="1">
                <a:solidFill>
                  <a:srgbClr val="F2F2F2"/>
                </a:solidFill>
              </a:rPr>
              <a:t>. Pendayagunaan SDM akan berlangsung efektif dan efisien karena Perencanaan SDM harus dimulai dengan kegiatan pengaturan kembali  atau penempatan ulang (restaffing/ replacement) SDM yang dimiliki.</a:t>
            </a:r>
            <a:r>
              <a:rPr lang="fi-FI" sz="2000" b="1">
                <a:solidFill>
                  <a:srgbClr val="F2F2F2"/>
                </a:solidFill>
              </a:rPr>
              <a:t>  Dengan  kata  lain  setiap jabatan/pekerjaan dilaksanakan oleh SDM yang kualifaid, yang dapat memberikan kontribusi maksimal pada pencapaian tujuan organisasi/perusahaan.</a:t>
            </a:r>
            <a:endParaRPr lang="en-US" sz="2000" b="1">
              <a:solidFill>
                <a:srgbClr val="F2F2F2"/>
              </a:solidFill>
            </a:endParaRPr>
          </a:p>
          <a:p>
            <a:pPr marL="465138" indent="-465138" algn="just"/>
            <a:r>
              <a:rPr lang="fi-FI" sz="2000" b="1">
                <a:solidFill>
                  <a:srgbClr val="F2F2F2"/>
                </a:solidFill>
              </a:rPr>
              <a:t>2. 	</a:t>
            </a:r>
            <a:r>
              <a:rPr lang="fi-FI" sz="2000" b="1">
                <a:solidFill>
                  <a:srgbClr val="FF0000"/>
                </a:solidFill>
              </a:rPr>
              <a:t>Menyelaraskan aktivitas SDM berdasarkan potensinya</a:t>
            </a:r>
            <a:r>
              <a:rPr lang="fi-FI" sz="2000" b="1">
                <a:solidFill>
                  <a:srgbClr val="F2F2F2"/>
                </a:solidFill>
              </a:rPr>
              <a:t> masing-masing dengan tugas-tugas yang sasaranannya berpengaruh pada peningkatan efisiensi dan efektivitas pencapaian tujuan organisasi/perusahaan. Dengan kata lain setiap dan semua SDM berpeluang untuk berperilaku proaktif dalam bekerja, karena setiap tugas dan masalah yang berada dalam lingkup kemampuannya akan dapat diselesaikan secara baik sebagai prestasi yang memberikan kepuasan dalam bekerja.</a:t>
            </a:r>
          </a:p>
        </p:txBody>
      </p:sp>
    </p:spTree>
  </p:cSld>
  <p:clrMapOvr>
    <a:masterClrMapping/>
  </p:clrMapOvr>
  <p:transition spd="slow">
    <p:wheel spokes="3"/>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304800" y="495300"/>
            <a:ext cx="8534400" cy="6188075"/>
          </a:xfrm>
          <a:prstGeom prst="rect">
            <a:avLst/>
          </a:prstGeom>
          <a:noFill/>
          <a:ln w="9525">
            <a:noFill/>
            <a:miter lim="800000"/>
            <a:headEnd/>
            <a:tailEnd/>
          </a:ln>
        </p:spPr>
        <p:txBody>
          <a:bodyPr anchor="ctr">
            <a:spAutoFit/>
          </a:bodyPr>
          <a:lstStyle/>
          <a:p>
            <a:pPr marL="465138" indent="-465138" algn="just" eaLnBrk="1" hangingPunct="1"/>
            <a:r>
              <a:rPr lang="fi-FI" sz="2000" b="1">
                <a:solidFill>
                  <a:srgbClr val="F2F2F2"/>
                </a:solidFill>
              </a:rPr>
              <a:t>3.	</a:t>
            </a:r>
            <a:r>
              <a:rPr lang="fi-FI" sz="2000" b="1">
                <a:solidFill>
                  <a:srgbClr val="FF0000"/>
                </a:solidFill>
              </a:rPr>
              <a:t>Meningkatkan kecermatan dan penghematan pembiayaan (cost) dan tenaga dalam melaksanakan rekrutmen dan seleksi</a:t>
            </a:r>
            <a:r>
              <a:rPr lang="fi-FI" sz="2000" b="1">
                <a:solidFill>
                  <a:srgbClr val="F2F2F2"/>
                </a:solidFill>
              </a:rPr>
              <a:t>. Rekrutmen dan seleksi untuk menindaklanjuti perencanaan SDM harus didahului dengan melaksanakan promosi dan pemindahan jabatan, mempensiunkan dan memberhentikan pekerja sesuai alasan masing-masing. Tidak perlu menyediakan pembiayaan untuk mengangkat atau menambah SDM dari sumber eksternal, jika masih tersedia dari sumber internal yang memenuhi kualifikasi untuk mengisi kekosongan. Di samping itu kontribusi SDM akan meningkat sebanding atau melebihi pembiayaan (cost) SDM yang dipergunakan.</a:t>
            </a:r>
            <a:endParaRPr lang="en-US" sz="2000" b="1">
              <a:solidFill>
                <a:srgbClr val="F2F2F2"/>
              </a:solidFill>
            </a:endParaRPr>
          </a:p>
          <a:p>
            <a:pPr marL="465138" indent="-465138" algn="just"/>
            <a:r>
              <a:rPr lang="fi-FI" sz="2000" b="1">
                <a:solidFill>
                  <a:srgbClr val="F2F2F2"/>
                </a:solidFill>
              </a:rPr>
              <a:t>4. 	</a:t>
            </a:r>
            <a:r>
              <a:rPr lang="fi-FI" sz="2000" b="1">
                <a:solidFill>
                  <a:srgbClr val="FF0000"/>
                </a:solidFill>
              </a:rPr>
              <a:t>Perencanaan SDM yang profesional mendorong usaha menciptakan dan menyempurnakan Sistem Informasi SDM</a:t>
            </a:r>
            <a:r>
              <a:rPr lang="fi-FI" sz="2000" b="1">
                <a:solidFill>
                  <a:srgbClr val="F2F2F2"/>
                </a:solidFill>
              </a:rPr>
              <a:t> agar selalu akurat siap pakai untuk berbagai kegiatan Manajemen SDM lainnya. Selanjutnya informasi dari perencanaan SDM dapat digunakan untuk melengkapi informasi di dalam sistem Informasi SDM. Berikutnya informasi dari sistem Informasi SDM yang terus menerus dikembangkan itu, dapat dipergunakan untuk melengkapi sistem Informasi manajemen (SIM) organisasi/perusahaan.</a:t>
            </a:r>
          </a:p>
        </p:txBody>
      </p:sp>
    </p:spTree>
  </p:cSld>
  <p:clrMapOvr>
    <a:masterClrMapping/>
  </p:clrMapOvr>
  <p:transition spd="slow">
    <p:wheel spokes="3"/>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228600" y="823913"/>
            <a:ext cx="8915400" cy="579437"/>
          </a:xfrm>
          <a:prstGeom prst="rect">
            <a:avLst/>
          </a:prstGeom>
          <a:solidFill>
            <a:srgbClr val="FFFFFF">
              <a:alpha val="0"/>
            </a:srgbClr>
          </a:solidFill>
          <a:ln w="9525">
            <a:noFill/>
            <a:miter lim="800000"/>
            <a:headEnd/>
            <a:tailEnd/>
          </a:ln>
        </p:spPr>
        <p:txBody>
          <a:bodyPr anchor="ctr">
            <a:spAutoFit/>
          </a:bodyPr>
          <a:lstStyle/>
          <a:p>
            <a:pPr algn="just" eaLnBrk="1" hangingPunct="1">
              <a:tabLst>
                <a:tab pos="228600" algn="l"/>
              </a:tabLst>
            </a:pPr>
            <a:r>
              <a:rPr lang="id-ID" sz="3200" b="1">
                <a:solidFill>
                  <a:srgbClr val="FFC000"/>
                </a:solidFill>
              </a:rPr>
              <a:t>         </a:t>
            </a:r>
            <a:r>
              <a:rPr lang="fi-FI" sz="3200" b="1">
                <a:solidFill>
                  <a:srgbClr val="FFC000"/>
                </a:solidFill>
              </a:rPr>
              <a:t>Manfaat</a:t>
            </a:r>
            <a:r>
              <a:rPr lang="fi-FI" sz="2800" b="1">
                <a:solidFill>
                  <a:srgbClr val="FFC000"/>
                </a:solidFill>
              </a:rPr>
              <a:t> Perencanaan SDM Secara khusus</a:t>
            </a:r>
            <a:endParaRPr lang="fi-FI" sz="2800">
              <a:solidFill>
                <a:srgbClr val="FFC000"/>
              </a:solidFill>
            </a:endParaRPr>
          </a:p>
        </p:txBody>
      </p:sp>
      <p:sp>
        <p:nvSpPr>
          <p:cNvPr id="12291" name="Rectangle 4"/>
          <p:cNvSpPr>
            <a:spLocks noChangeArrowheads="1"/>
          </p:cNvSpPr>
          <p:nvPr/>
        </p:nvSpPr>
        <p:spPr bwMode="auto">
          <a:xfrm>
            <a:off x="685800" y="1444625"/>
            <a:ext cx="8229600" cy="2724150"/>
          </a:xfrm>
          <a:prstGeom prst="rect">
            <a:avLst/>
          </a:prstGeom>
          <a:noFill/>
          <a:ln w="9525">
            <a:noFill/>
            <a:miter lim="800000"/>
            <a:headEnd/>
            <a:tailEnd/>
          </a:ln>
        </p:spPr>
        <p:txBody>
          <a:bodyPr>
            <a:spAutoFit/>
          </a:bodyPr>
          <a:lstStyle/>
          <a:p>
            <a:pPr marL="465138" indent="-465138" algn="just" eaLnBrk="1" hangingPunct="1">
              <a:lnSpc>
                <a:spcPct val="95000"/>
              </a:lnSpc>
            </a:pPr>
            <a:r>
              <a:rPr lang="fi-FI" sz="2000" b="1"/>
              <a:t>1.	</a:t>
            </a:r>
            <a:r>
              <a:rPr lang="fi-FI" sz="2000" b="1">
                <a:solidFill>
                  <a:srgbClr val="FF0000"/>
                </a:solidFill>
              </a:rPr>
              <a:t>Mendorong perilaku proaktif dan terhindar dari perilaku reaktif dalam   melaksanakan   kegiatan  Perencanaan   SDM   yang   akan berdampak positif pada pelaksanaan kegiatan</a:t>
            </a:r>
            <a:r>
              <a:rPr lang="fi-FI" sz="2000" b="1"/>
              <a:t> bisnis. Perilaku proaktif dalam perencanaan SDM, rekrutmen dan seleksi yang akan menghasilkan SDM yang potensial, dengan kemampuan yang dimilikinya akan bekerja secara efektif dan efisien, baik sekarang maupun di masa yang akan datang. Di samping itu SDM seperti itu akan memiliki motivasi kerja dan motivasi berprestasi tinggi dalam bekerja.</a:t>
            </a:r>
            <a:endParaRPr lang="en-US" sz="2000" b="1"/>
          </a:p>
        </p:txBody>
      </p:sp>
      <p:sp>
        <p:nvSpPr>
          <p:cNvPr id="12292" name="Rectangle 2"/>
          <p:cNvSpPr>
            <a:spLocks noChangeArrowheads="1"/>
          </p:cNvSpPr>
          <p:nvPr/>
        </p:nvSpPr>
        <p:spPr bwMode="auto">
          <a:xfrm>
            <a:off x="838200" y="4129088"/>
            <a:ext cx="8001000" cy="2432050"/>
          </a:xfrm>
          <a:prstGeom prst="rect">
            <a:avLst/>
          </a:prstGeom>
          <a:noFill/>
          <a:ln w="9525">
            <a:noFill/>
            <a:miter lim="800000"/>
            <a:headEnd/>
            <a:tailEnd/>
          </a:ln>
        </p:spPr>
        <p:txBody>
          <a:bodyPr anchor="ctr">
            <a:spAutoFit/>
          </a:bodyPr>
          <a:lstStyle/>
          <a:p>
            <a:pPr marL="290513" indent="-290513" algn="just" eaLnBrk="1" hangingPunct="1">
              <a:lnSpc>
                <a:spcPct val="95000"/>
              </a:lnSpc>
            </a:pPr>
            <a:r>
              <a:rPr lang="fi-FI" sz="2000" b="1">
                <a:solidFill>
                  <a:srgbClr val="F2F2F2"/>
                </a:solidFill>
              </a:rPr>
              <a:t>2.	</a:t>
            </a:r>
            <a:r>
              <a:rPr lang="fi-FI" sz="2000" b="1">
                <a:solidFill>
                  <a:srgbClr val="FF0000"/>
                </a:solidFill>
              </a:rPr>
              <a:t>Perencanaan SDM berfungsi untuk memantapkan tujuan organisasi/ perusahaan. </a:t>
            </a:r>
          </a:p>
          <a:p>
            <a:pPr marL="290513" indent="-290513" algn="just">
              <a:lnSpc>
                <a:spcPct val="95000"/>
              </a:lnSpc>
            </a:pPr>
            <a:r>
              <a:rPr lang="fi-FI" sz="2000" b="1">
                <a:solidFill>
                  <a:srgbClr val="F2F2F2"/>
                </a:solidFill>
              </a:rPr>
              <a:t>	Perencanaan SDM dalam menetapkan kualifikasi SDM akan menghadirkan sejumlah SDM yang memiliki know-how sejenis yang berkualitas tinggi dalam melaksanakan kegiatan bisnis. Kesamaan yang bersifat khusus itu dapat memantapkan organisasi/ perusahaan dalam memilih dan menetapkan bidang bisnis dan tujuan organisasi/perusahaan. </a:t>
            </a:r>
          </a:p>
        </p:txBody>
      </p:sp>
    </p:spTree>
  </p:cSld>
  <p:clrMapOvr>
    <a:masterClrMapping/>
  </p:clrMapOvr>
  <p:transition spd="slow">
    <p:wheel spokes="3"/>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381000" y="533400"/>
            <a:ext cx="8382000" cy="5578475"/>
          </a:xfrm>
          <a:prstGeom prst="rect">
            <a:avLst/>
          </a:prstGeom>
          <a:noFill/>
          <a:ln w="9525">
            <a:noFill/>
            <a:miter lim="800000"/>
            <a:headEnd/>
            <a:tailEnd/>
          </a:ln>
        </p:spPr>
        <p:txBody>
          <a:bodyPr anchor="ctr">
            <a:spAutoFit/>
          </a:bodyPr>
          <a:lstStyle/>
          <a:p>
            <a:pPr marL="347663" indent="-347663" algn="just" eaLnBrk="1" hangingPunct="1"/>
            <a:r>
              <a:rPr lang="sv-SE" sz="2000" b="1">
                <a:solidFill>
                  <a:srgbClr val="F2F2F2"/>
                </a:solidFill>
              </a:rPr>
              <a:t>3.	Merangsang pemikiran kritis dalam menguji assumsi bisnis.</a:t>
            </a:r>
            <a:endParaRPr lang="en-US" sz="2000" b="1">
              <a:solidFill>
                <a:srgbClr val="F2F2F2"/>
              </a:solidFill>
            </a:endParaRPr>
          </a:p>
          <a:p>
            <a:pPr marL="347663" indent="-347663" algn="just"/>
            <a:r>
              <a:rPr lang="sv-SE" sz="2000" b="1">
                <a:solidFill>
                  <a:srgbClr val="F2F2F2"/>
                </a:solidFill>
              </a:rPr>
              <a:t>	SDM potensial yang dihasilkan dari perencanaan SDM yang akurat akan selalu terangsang untuk berpikir kritis dalam menghadapi lingkungan bisnis yang mudah berubah, dengan menghasilkan berbagai asumsi bisnis baru secara operasional dan realistik, yang harus diuji dalam usaha pengembangan eksistensi organisasi/perusahaan. SDM tersebut akan memiliki pengalaman yang akan mendukung kemampuan berpikir kritisnya, yang akan semakin meningkatkan kemampuannya dalam menguji berbagai asumsi bisnis baru sesuai kondisi lingkungan yang terus berubah dan berkembang.</a:t>
            </a:r>
            <a:endParaRPr lang="en-US" sz="2000" b="1">
              <a:solidFill>
                <a:srgbClr val="F2F2F2"/>
              </a:solidFill>
            </a:endParaRPr>
          </a:p>
          <a:p>
            <a:pPr marL="347663" indent="-347663" algn="just"/>
            <a:r>
              <a:rPr lang="sv-SE" sz="2000" b="1">
                <a:solidFill>
                  <a:srgbClr val="F2F2F2"/>
                </a:solidFill>
              </a:rPr>
              <a:t>4. 	Mendorong partisipasi tenaga profesional dalam proses produksi.</a:t>
            </a:r>
          </a:p>
          <a:p>
            <a:pPr marL="347663" indent="-347663" algn="just"/>
            <a:r>
              <a:rPr lang="sv-SE" sz="2000" b="1">
                <a:solidFill>
                  <a:srgbClr val="F2F2F2"/>
                </a:solidFill>
              </a:rPr>
              <a:t>	Perencanaan SDM dalam menetapkan kualifikasi SDM produk lini, dapat dilakukan dengan tidak sekedar mempersyaratkan tingkat keterampilan dan/atau keahlian yang dikuasai sesuai bidang kerjanya, tetapi mempersyaratkan juga kemampuan bekerjasama dalam tim kerja.  </a:t>
            </a:r>
          </a:p>
        </p:txBody>
      </p:sp>
    </p:spTree>
  </p:cSld>
  <p:clrMapOvr>
    <a:masterClrMapping/>
  </p:clrMapOvr>
  <p:transition spd="slow">
    <p:wheel spokes="3"/>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381000" y="914400"/>
            <a:ext cx="8458200" cy="2835275"/>
          </a:xfrm>
          <a:prstGeom prst="rect">
            <a:avLst/>
          </a:prstGeom>
          <a:noFill/>
          <a:ln w="9525">
            <a:noFill/>
            <a:miter lim="800000"/>
            <a:headEnd/>
            <a:tailEnd/>
          </a:ln>
        </p:spPr>
        <p:txBody>
          <a:bodyPr anchor="ctr">
            <a:spAutoFit/>
          </a:bodyPr>
          <a:lstStyle/>
          <a:p>
            <a:pPr marL="347663" indent="-347663" eaLnBrk="1" hangingPunct="1"/>
            <a:r>
              <a:rPr lang="sv-SE" sz="2000" b="1">
                <a:solidFill>
                  <a:srgbClr val="F2F2F2"/>
                </a:solidFill>
              </a:rPr>
              <a:t>5. 	Menjembatani jurang pemisah antara bisnis sekarang dengan visi bisnis di masa depan.</a:t>
            </a:r>
          </a:p>
          <a:p>
            <a:pPr marL="347663" indent="-347663" algn="just"/>
            <a:r>
              <a:rPr lang="sv-SE" sz="2000" b="1">
                <a:solidFill>
                  <a:srgbClr val="F2F2F2"/>
                </a:solidFill>
              </a:rPr>
              <a:t>	Dari satu sisi perencanaan SDM harus mengidentifikasi kualifikasi SDM yang dibutuhkan berdasarkan kondisi bisnis sekarang. Sedang di sisi lain harus memprediksi juga kualifikasi SDM yang dibutuhkan berdasarkan prediksi kondisi bisnis di masa rnendatang. Dengan kata lain melalui perencanaan SDM dapat dijembatani perbedaan kebutuhan SDM dalam melaksanakan bisnis sekarang dan di masa yang akan datang.</a:t>
            </a:r>
          </a:p>
        </p:txBody>
      </p:sp>
      <p:sp>
        <p:nvSpPr>
          <p:cNvPr id="14339" name="Rectangle 2"/>
          <p:cNvSpPr>
            <a:spLocks noChangeArrowheads="1"/>
          </p:cNvSpPr>
          <p:nvPr/>
        </p:nvSpPr>
        <p:spPr bwMode="auto">
          <a:xfrm>
            <a:off x="381000" y="3962400"/>
            <a:ext cx="8305800" cy="2530475"/>
          </a:xfrm>
          <a:prstGeom prst="rect">
            <a:avLst/>
          </a:prstGeom>
          <a:noFill/>
          <a:ln w="9525">
            <a:noFill/>
            <a:miter lim="800000"/>
            <a:headEnd/>
            <a:tailEnd/>
          </a:ln>
        </p:spPr>
        <p:txBody>
          <a:bodyPr anchor="ctr">
            <a:spAutoFit/>
          </a:bodyPr>
          <a:lstStyle/>
          <a:p>
            <a:pPr marL="290513" indent="-290513" algn="just" eaLnBrk="1" hangingPunct="1"/>
            <a:r>
              <a:rPr lang="fi-FI" sz="2000" b="1">
                <a:solidFill>
                  <a:srgbClr val="F2F2F2"/>
                </a:solidFill>
              </a:rPr>
              <a:t>6. 	Memantapkan alokasi SDM dan pilihan bisnis.</a:t>
            </a:r>
          </a:p>
          <a:p>
            <a:pPr marL="290513" indent="-290513" algn="just"/>
            <a:r>
              <a:rPr lang="fi-FI" sz="2000" b="1">
                <a:solidFill>
                  <a:srgbClr val="F2F2F2"/>
                </a:solidFill>
              </a:rPr>
              <a:t>    Keberhasilan atau kegagalan sebuah organisasi/perusahaan sangat tergantung pada SDM yang dipekerjakannya. Untuk itu melalui perencanaan SDM harus ditetapkan kualifikasi SDM sesuai dengan pilihan bidang bisnis sebuah organisasi/perusahaan dan dalam jumlah atau alokasi SDM yang sesuai kebutuhan, untuk melaksanakan operasional bisnis secara efektif, efisien, produktif dan berkualitas. </a:t>
            </a:r>
          </a:p>
        </p:txBody>
      </p:sp>
    </p:spTree>
  </p:cSld>
  <p:clrMapOvr>
    <a:masterClrMapping/>
  </p:clrMapOvr>
  <p:transition spd="slow">
    <p:wheel spokes="3"/>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304800" y="636588"/>
            <a:ext cx="8534400" cy="3113087"/>
          </a:xfrm>
          <a:prstGeom prst="rect">
            <a:avLst/>
          </a:prstGeom>
          <a:noFill/>
          <a:ln w="9525">
            <a:noFill/>
            <a:miter lim="800000"/>
            <a:headEnd/>
            <a:tailEnd/>
          </a:ln>
        </p:spPr>
        <p:txBody>
          <a:bodyPr anchor="ctr">
            <a:spAutoFit/>
          </a:bodyPr>
          <a:lstStyle/>
          <a:p>
            <a:pPr marL="406400" indent="-406400" algn="just" eaLnBrk="1" hangingPunct="1">
              <a:lnSpc>
                <a:spcPct val="90000"/>
              </a:lnSpc>
              <a:tabLst>
                <a:tab pos="180975" algn="l"/>
              </a:tabLst>
            </a:pPr>
            <a:r>
              <a:rPr lang="fi-FI" sz="2000" b="1">
                <a:solidFill>
                  <a:srgbClr val="F2F2F2"/>
                </a:solidFill>
              </a:rPr>
              <a:t>7. 	Menciptakan suasana kebersamaan.</a:t>
            </a:r>
          </a:p>
          <a:p>
            <a:pPr marL="406400" indent="-406400" algn="just">
              <a:lnSpc>
                <a:spcPct val="90000"/>
              </a:lnSpc>
              <a:tabLst>
                <a:tab pos="180975" algn="l"/>
              </a:tabLst>
            </a:pPr>
            <a:r>
              <a:rPr lang="fi-FI" sz="2000" b="1">
                <a:solidFill>
                  <a:srgbClr val="F2F2F2"/>
                </a:solidFill>
              </a:rPr>
              <a:t>		Dalam menetapkan kualifikasi SDM untuk semua jenjang jabatan dan semua jenis pekerjaan, Perencanaan SDM dapat mempersyaratkan mengenai sikap, kematangan emosi, penguasaan nilai-nilai, dan sifat-sifat kepribadian yang positif untuk mewujudkan pergaulan yang harmonis dalam bekerja. Kehadiran pekerja baru, harus dapat diterima, dihargai dan dihormati oleh pekerja yang lain. Dengan demikian setiap SDM akan selalu terdorong untuk menciptakan organisasi/perusahaan sebagai masyarakat kecil yang diliputi suasana kehidupan bersama dalam kebersamaan. </a:t>
            </a:r>
          </a:p>
        </p:txBody>
      </p:sp>
      <p:sp>
        <p:nvSpPr>
          <p:cNvPr id="15363" name="Rectangle 3"/>
          <p:cNvSpPr>
            <a:spLocks noChangeArrowheads="1"/>
          </p:cNvSpPr>
          <p:nvPr/>
        </p:nvSpPr>
        <p:spPr bwMode="auto">
          <a:xfrm>
            <a:off x="304800" y="3717925"/>
            <a:ext cx="8458200" cy="3140075"/>
          </a:xfrm>
          <a:prstGeom prst="rect">
            <a:avLst/>
          </a:prstGeom>
          <a:noFill/>
          <a:ln w="9525">
            <a:noFill/>
            <a:miter lim="800000"/>
            <a:headEnd/>
            <a:tailEnd/>
          </a:ln>
        </p:spPr>
        <p:txBody>
          <a:bodyPr anchor="ctr">
            <a:spAutoFit/>
          </a:bodyPr>
          <a:lstStyle/>
          <a:p>
            <a:pPr indent="465138" algn="just" eaLnBrk="1" hangingPunct="1">
              <a:tabLst>
                <a:tab pos="180975" algn="l"/>
              </a:tabLst>
            </a:pPr>
            <a:r>
              <a:rPr lang="fi-FI" sz="2000" b="1">
                <a:solidFill>
                  <a:srgbClr val="F2F2F2"/>
                </a:solidFill>
              </a:rPr>
              <a:t>Setiap kali sebuah organisasi/perusahaan akan melaksanakan</a:t>
            </a:r>
          </a:p>
          <a:p>
            <a:pPr indent="465138" algn="just" eaLnBrk="1" hangingPunct="1">
              <a:tabLst>
                <a:tab pos="180975" algn="l"/>
              </a:tabLst>
            </a:pPr>
            <a:r>
              <a:rPr lang="fi-FI" sz="2000" b="1">
                <a:solidFill>
                  <a:srgbClr val="F2F2F2"/>
                </a:solidFill>
              </a:rPr>
              <a:t>perencanaan SDM maka harus diikuti langkah-langkah sbb:</a:t>
            </a:r>
            <a:endParaRPr lang="en-US" sz="2000" b="1">
              <a:solidFill>
                <a:srgbClr val="F2F2F2"/>
              </a:solidFill>
            </a:endParaRPr>
          </a:p>
          <a:p>
            <a:pPr indent="465138" algn="just">
              <a:tabLst>
                <a:tab pos="180975" algn="l"/>
              </a:tabLst>
            </a:pPr>
            <a:r>
              <a:rPr lang="id-ID" sz="2000" b="1">
                <a:solidFill>
                  <a:srgbClr val="F2F2F2"/>
                </a:solidFill>
              </a:rPr>
              <a:t>1. </a:t>
            </a:r>
            <a:r>
              <a:rPr lang="fi-FI" sz="2000" b="1">
                <a:solidFill>
                  <a:srgbClr val="F2F2F2"/>
                </a:solidFill>
              </a:rPr>
              <a:t>Menghimpun dan mengolah data dan informasi SDM yang</a:t>
            </a:r>
            <a:endParaRPr lang="id-ID" sz="2000" b="1">
              <a:solidFill>
                <a:srgbClr val="F2F2F2"/>
              </a:solidFill>
            </a:endParaRPr>
          </a:p>
          <a:p>
            <a:pPr indent="465138" algn="just">
              <a:tabLst>
                <a:tab pos="180975" algn="l"/>
              </a:tabLst>
            </a:pPr>
            <a:r>
              <a:rPr lang="id-ID" sz="2000" b="1">
                <a:solidFill>
                  <a:srgbClr val="F2F2F2"/>
                </a:solidFill>
              </a:rPr>
              <a:t>    </a:t>
            </a:r>
            <a:r>
              <a:rPr lang="fi-FI" sz="2000" b="1">
                <a:solidFill>
                  <a:srgbClr val="F2F2F2"/>
                </a:solidFill>
              </a:rPr>
              <a:t>suda</a:t>
            </a:r>
            <a:r>
              <a:rPr lang="id-ID" sz="2000" b="1">
                <a:solidFill>
                  <a:srgbClr val="F2F2F2"/>
                </a:solidFill>
              </a:rPr>
              <a:t>h</a:t>
            </a:r>
            <a:r>
              <a:rPr lang="fi-FI" sz="2000" b="1">
                <a:solidFill>
                  <a:srgbClr val="F2F2F2"/>
                </a:solidFill>
              </a:rPr>
              <a:t> dimiliki</a:t>
            </a:r>
            <a:endParaRPr lang="en-US" sz="2000" b="1">
              <a:solidFill>
                <a:srgbClr val="F2F2F2"/>
              </a:solidFill>
            </a:endParaRPr>
          </a:p>
          <a:p>
            <a:pPr indent="465138" algn="just">
              <a:tabLst>
                <a:tab pos="180975" algn="l"/>
              </a:tabLst>
            </a:pPr>
            <a:r>
              <a:rPr lang="fi-FI" sz="2000" b="1">
                <a:solidFill>
                  <a:srgbClr val="F2F2F2"/>
                </a:solidFill>
              </a:rPr>
              <a:t>2. Memprediksi kekurangan SDM dengan membandingkan SDM</a:t>
            </a:r>
          </a:p>
          <a:p>
            <a:pPr indent="465138" algn="just">
              <a:tabLst>
                <a:tab pos="180975" algn="l"/>
              </a:tabLst>
            </a:pPr>
            <a:r>
              <a:rPr lang="fi-FI" sz="2000" b="1">
                <a:solidFill>
                  <a:srgbClr val="F2F2F2"/>
                </a:solidFill>
              </a:rPr>
              <a:t>   yang dimiliki dengan permintaan (demand)</a:t>
            </a:r>
            <a:endParaRPr lang="en-US" sz="2000" b="1">
              <a:solidFill>
                <a:srgbClr val="F2F2F2"/>
              </a:solidFill>
            </a:endParaRPr>
          </a:p>
          <a:p>
            <a:pPr indent="465138" algn="just">
              <a:tabLst>
                <a:tab pos="180975" algn="l"/>
              </a:tabLst>
            </a:pPr>
            <a:r>
              <a:rPr lang="en-US" sz="2000" b="1">
                <a:solidFill>
                  <a:srgbClr val="F2F2F2"/>
                </a:solidFill>
              </a:rPr>
              <a:t>3. Mengontrol kesesuaian SDM yang diprediksi berupa jumlah</a:t>
            </a:r>
            <a:endParaRPr lang="id-ID" sz="2000" b="1">
              <a:solidFill>
                <a:srgbClr val="F2F2F2"/>
              </a:solidFill>
            </a:endParaRPr>
          </a:p>
          <a:p>
            <a:pPr indent="465138" algn="just">
              <a:tabLst>
                <a:tab pos="180975" algn="l"/>
              </a:tabLst>
            </a:pPr>
            <a:r>
              <a:rPr lang="id-ID" sz="2000" b="1">
                <a:solidFill>
                  <a:srgbClr val="F2F2F2"/>
                </a:solidFill>
              </a:rPr>
              <a:t>  </a:t>
            </a:r>
            <a:r>
              <a:rPr lang="en-US" sz="2000" b="1">
                <a:solidFill>
                  <a:srgbClr val="F2F2F2"/>
                </a:solidFill>
              </a:rPr>
              <a:t> dan kualitasnya dengan perencanaan bisnis, agar tujuan</a:t>
            </a:r>
            <a:endParaRPr lang="id-ID" sz="2000" b="1">
              <a:solidFill>
                <a:srgbClr val="F2F2F2"/>
              </a:solidFill>
            </a:endParaRPr>
          </a:p>
          <a:p>
            <a:pPr indent="465138" algn="just">
              <a:tabLst>
                <a:tab pos="180975" algn="l"/>
              </a:tabLst>
            </a:pPr>
            <a:r>
              <a:rPr lang="id-ID" sz="2000" b="1">
                <a:solidFill>
                  <a:srgbClr val="F2F2F2"/>
                </a:solidFill>
              </a:rPr>
              <a:t>  </a:t>
            </a:r>
            <a:r>
              <a:rPr lang="en-US" sz="2000" b="1">
                <a:solidFill>
                  <a:srgbClr val="F2F2F2"/>
                </a:solidFill>
              </a:rPr>
              <a:t> strategik dan visi organisasi/perusahaan dapat dicapai secara</a:t>
            </a:r>
            <a:endParaRPr lang="id-ID" sz="2000" b="1">
              <a:solidFill>
                <a:srgbClr val="F2F2F2"/>
              </a:solidFill>
            </a:endParaRPr>
          </a:p>
          <a:p>
            <a:pPr indent="465138" algn="just">
              <a:tabLst>
                <a:tab pos="180975" algn="l"/>
              </a:tabLst>
            </a:pPr>
            <a:r>
              <a:rPr lang="en-US" sz="2000" b="1">
                <a:solidFill>
                  <a:srgbClr val="F2F2F2"/>
                </a:solidFill>
              </a:rPr>
              <a:t> </a:t>
            </a:r>
            <a:r>
              <a:rPr lang="id-ID" sz="2000" b="1">
                <a:solidFill>
                  <a:srgbClr val="F2F2F2"/>
                </a:solidFill>
              </a:rPr>
              <a:t>  </a:t>
            </a:r>
            <a:r>
              <a:rPr lang="en-US" sz="2000" b="1">
                <a:solidFill>
                  <a:srgbClr val="F2F2F2"/>
                </a:solidFill>
              </a:rPr>
              <a:t>maksimal. </a:t>
            </a:r>
          </a:p>
        </p:txBody>
      </p:sp>
    </p:spTree>
  </p:cSld>
  <p:clrMapOvr>
    <a:masterClrMapping/>
  </p:clrMapOvr>
  <p:transition spd="slow">
    <p:wheel spokes="3"/>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381000" y="636588"/>
            <a:ext cx="8305800" cy="5354637"/>
          </a:xfrm>
          <a:prstGeom prst="rect">
            <a:avLst/>
          </a:prstGeom>
          <a:noFill/>
          <a:ln w="9525">
            <a:noFill/>
            <a:miter lim="800000"/>
            <a:headEnd/>
            <a:tailEnd/>
          </a:ln>
        </p:spPr>
        <p:txBody>
          <a:bodyPr anchor="ctr">
            <a:spAutoFit/>
          </a:bodyPr>
          <a:lstStyle/>
          <a:p>
            <a:pPr marL="457200" indent="-457200" algn="just" eaLnBrk="1" hangingPunct="1">
              <a:tabLst>
                <a:tab pos="228600" algn="l"/>
              </a:tabLst>
            </a:pPr>
            <a:r>
              <a:rPr lang="sv-SE" sz="2800" b="1">
                <a:solidFill>
                  <a:srgbClr val="FFC000"/>
                </a:solidFill>
              </a:rPr>
              <a:t>   </a:t>
            </a:r>
            <a:r>
              <a:rPr lang="id-ID" sz="2800" b="1">
                <a:solidFill>
                  <a:srgbClr val="FFC000"/>
                </a:solidFill>
              </a:rPr>
              <a:t>D</a:t>
            </a:r>
            <a:r>
              <a:rPr lang="sv-SE" sz="2800" b="1">
                <a:solidFill>
                  <a:srgbClr val="FFC000"/>
                </a:solidFill>
              </a:rPr>
              <a:t>.</a:t>
            </a:r>
            <a:r>
              <a:rPr lang="id-ID" sz="2800" b="1">
                <a:solidFill>
                  <a:srgbClr val="FFC000"/>
                </a:solidFill>
              </a:rPr>
              <a:t>  Rangkuman</a:t>
            </a:r>
            <a:r>
              <a:rPr lang="sv-SE" sz="2800" b="1">
                <a:solidFill>
                  <a:srgbClr val="FFC000"/>
                </a:solidFill>
              </a:rPr>
              <a:t> Pengertian Perencanaan SDM</a:t>
            </a:r>
          </a:p>
          <a:p>
            <a:pPr marL="457200" indent="-457200" algn="just" eaLnBrk="1" hangingPunct="1">
              <a:tabLst>
                <a:tab pos="228600" algn="l"/>
              </a:tabLst>
            </a:pPr>
            <a:endParaRPr lang="en-US" sz="1400">
              <a:solidFill>
                <a:srgbClr val="F2F2F2"/>
              </a:solidFill>
            </a:endParaRPr>
          </a:p>
          <a:p>
            <a:pPr marL="457200" indent="-457200" algn="just">
              <a:lnSpc>
                <a:spcPct val="120000"/>
              </a:lnSpc>
              <a:tabLst>
                <a:tab pos="228600" algn="l"/>
              </a:tabLst>
            </a:pPr>
            <a:r>
              <a:rPr lang="sv-SE" sz="2000">
                <a:solidFill>
                  <a:srgbClr val="F2F2F2"/>
                </a:solidFill>
              </a:rPr>
              <a:t>	</a:t>
            </a:r>
            <a:r>
              <a:rPr lang="sv-SE" sz="2000" b="1">
                <a:solidFill>
                  <a:srgbClr val="F2F2F2"/>
                </a:solidFill>
              </a:rPr>
              <a:t>	Dari uraian-uraian terdahulu telah diketengahkan secara terpisah tentang pengertian  perencanaan  SDM di lingkungan sebuah organisasi/perusahaan. Dari pengertian perencanaan tersebut dapat diketengahkan beberapa pengertian perencanaan SDM sebagai kesimpulan. Pengertian tersebut adalah sebagai berikut : </a:t>
            </a:r>
            <a:endParaRPr lang="en-US" sz="2000" b="1">
              <a:solidFill>
                <a:srgbClr val="F2F2F2"/>
              </a:solidFill>
            </a:endParaRPr>
          </a:p>
          <a:p>
            <a:pPr marL="457200" indent="-457200" algn="just">
              <a:lnSpc>
                <a:spcPct val="120000"/>
              </a:lnSpc>
              <a:tabLst>
                <a:tab pos="228600" algn="l"/>
              </a:tabLst>
            </a:pPr>
            <a:endParaRPr lang="en-US" sz="2000" b="1">
              <a:solidFill>
                <a:srgbClr val="F2F2F2"/>
              </a:solidFill>
            </a:endParaRPr>
          </a:p>
          <a:p>
            <a:pPr marL="457200" indent="-457200" algn="just">
              <a:lnSpc>
                <a:spcPct val="110000"/>
              </a:lnSpc>
              <a:tabLst>
                <a:tab pos="228600" algn="l"/>
              </a:tabLst>
            </a:pPr>
            <a:r>
              <a:rPr lang="sv-SE" sz="2000" b="1">
                <a:solidFill>
                  <a:srgbClr val="F2F2F2"/>
                </a:solidFill>
              </a:rPr>
              <a:t>1.		</a:t>
            </a:r>
            <a:r>
              <a:rPr lang="sv-SE" sz="2000" b="1">
                <a:solidFill>
                  <a:srgbClr val="FFFF00"/>
                </a:solidFill>
              </a:rPr>
              <a:t>Perencanaan SDM adalah proses mengantisipasi dan membuat ketentuan/ persyaratan untuk mengatur arus gerak tenaga kerja ke dalam (pekerja baru), di dalam (promosi, pindah dan demosi), dan ke luar (pensiun, berhenti, dan diberhentikan) di lingkungan sebuah organisasi/perusahaan. (Arthur W. Sherman dan George W. Bohlander; 1992)</a:t>
            </a:r>
          </a:p>
        </p:txBody>
      </p:sp>
    </p:spTree>
  </p:cSld>
  <p:clrMapOvr>
    <a:masterClrMapping/>
  </p:clrMapOvr>
  <p:transition spd="slow">
    <p:wheel spokes="3"/>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ChangeArrowheads="1"/>
          </p:cNvSpPr>
          <p:nvPr/>
        </p:nvSpPr>
        <p:spPr bwMode="auto">
          <a:xfrm>
            <a:off x="381000" y="381000"/>
            <a:ext cx="8458200" cy="4708525"/>
          </a:xfrm>
          <a:prstGeom prst="rect">
            <a:avLst/>
          </a:prstGeom>
          <a:noFill/>
          <a:ln w="9525">
            <a:noFill/>
            <a:miter lim="800000"/>
            <a:headEnd/>
            <a:tailEnd/>
          </a:ln>
        </p:spPr>
        <p:txBody>
          <a:bodyPr anchor="ctr">
            <a:spAutoFit/>
          </a:bodyPr>
          <a:lstStyle/>
          <a:p>
            <a:pPr marL="457200" indent="-457200" algn="just" eaLnBrk="1" hangingPunct="1">
              <a:buFontTx/>
              <a:buAutoNum type="arabicPeriod" startAt="2"/>
              <a:defRPr/>
            </a:pPr>
            <a:r>
              <a:rPr lang="sv-SE" sz="2000" b="1" dirty="0">
                <a:solidFill>
                  <a:srgbClr val="FFFF00"/>
                </a:solidFill>
              </a:rPr>
              <a:t>Perencanaan SDM adalah rangkaian kegiatan peramalan (prediksi atau estimasi) kebutuhan atau permintaan (demand) tenaga kerja di masa depan pada sebuah organisasi/perusahaan, yang mencakup pendayagunaan SDM yang sudah ada dan pengadaan tenaga kerja baru yang dibutuhkan (</a:t>
            </a:r>
            <a:r>
              <a:rPr lang="id-ID" sz="2000" b="1" dirty="0">
                <a:solidFill>
                  <a:srgbClr val="FFFF00"/>
                </a:solidFill>
              </a:rPr>
              <a:t>G</a:t>
            </a:r>
            <a:r>
              <a:rPr lang="sv-SE" sz="2000" b="1" dirty="0">
                <a:solidFill>
                  <a:srgbClr val="FFFF00"/>
                </a:solidFill>
              </a:rPr>
              <a:t>. Steiner).</a:t>
            </a:r>
            <a:endParaRPr lang="id-ID" sz="2000" b="1" dirty="0">
              <a:solidFill>
                <a:srgbClr val="FFFF00"/>
              </a:solidFill>
            </a:endParaRPr>
          </a:p>
          <a:p>
            <a:pPr marL="457200" indent="-457200" algn="just" eaLnBrk="1" hangingPunct="1">
              <a:buFontTx/>
              <a:buAutoNum type="arabicPeriod" startAt="2"/>
              <a:defRPr/>
            </a:pPr>
            <a:endParaRPr lang="sv-SE" sz="2000" b="1" dirty="0">
              <a:solidFill>
                <a:srgbClr val="F2F2F2"/>
              </a:solidFill>
            </a:endParaRPr>
          </a:p>
          <a:p>
            <a:pPr marL="347663" indent="-347663" algn="just">
              <a:defRPr/>
            </a:pPr>
            <a:r>
              <a:rPr lang="sv-SE" sz="2000" b="1" dirty="0">
                <a:solidFill>
                  <a:srgbClr val="F2F2F2"/>
                </a:solidFill>
              </a:rPr>
              <a:t>	Dari  pengertian  di  atas   terlihat   bahwa  perencanaan  SDM merupakan proses menetapkan keputusan yang bersifat prediktif, yang hasilnya   selalu   berpeluang   untuk  keliru. </a:t>
            </a:r>
          </a:p>
          <a:p>
            <a:pPr marL="347663" indent="-347663" algn="just">
              <a:defRPr/>
            </a:pPr>
            <a:r>
              <a:rPr lang="sv-SE" sz="2000" b="1" dirty="0">
                <a:solidFill>
                  <a:srgbClr val="F2F2F2"/>
                </a:solidFill>
              </a:rPr>
              <a:t>	Perencanaan SDM harus dimulai dari pendayagunaan secara efektif    dan efisien (optimal) SDM yang sudah dimiliki dan hanya akan menambah atau merekrut SDM dari luar apabila ternyata terdapat kekurangan SDM untuk melaksanakan tugas-tugas pokok organisasi/perusahaan.</a:t>
            </a:r>
            <a:r>
              <a:rPr lang="sv-SE" sz="2000" b="1" dirty="0"/>
              <a:t> </a:t>
            </a:r>
          </a:p>
        </p:txBody>
      </p:sp>
      <p:sp>
        <p:nvSpPr>
          <p:cNvPr id="17411" name="Rectangle 2"/>
          <p:cNvSpPr>
            <a:spLocks noChangeArrowheads="1"/>
          </p:cNvSpPr>
          <p:nvPr/>
        </p:nvSpPr>
        <p:spPr bwMode="auto">
          <a:xfrm>
            <a:off x="0" y="5029200"/>
            <a:ext cx="8686800" cy="1616075"/>
          </a:xfrm>
          <a:prstGeom prst="rect">
            <a:avLst/>
          </a:prstGeom>
          <a:noFill/>
          <a:ln w="9525">
            <a:noFill/>
            <a:miter lim="800000"/>
            <a:headEnd/>
            <a:tailEnd/>
          </a:ln>
        </p:spPr>
        <p:txBody>
          <a:bodyPr anchor="ctr">
            <a:spAutoFit/>
          </a:bodyPr>
          <a:lstStyle/>
          <a:p>
            <a:pPr marL="290513" indent="57150" algn="just" eaLnBrk="1" hangingPunct="1"/>
            <a:r>
              <a:rPr lang="sv-SE" sz="2000" i="1">
                <a:solidFill>
                  <a:srgbClr val="F2F2F2"/>
                </a:solidFill>
              </a:rPr>
              <a:t>    </a:t>
            </a:r>
          </a:p>
          <a:p>
            <a:pPr marL="290513" indent="57150" algn="just" eaLnBrk="1" hangingPunct="1"/>
            <a:r>
              <a:rPr lang="sv-SE" sz="2000" b="1">
                <a:solidFill>
                  <a:srgbClr val="F2F2F2"/>
                </a:solidFill>
              </a:rPr>
              <a:t>3. </a:t>
            </a:r>
            <a:r>
              <a:rPr lang="sv-SE" sz="2000" b="1">
                <a:solidFill>
                  <a:srgbClr val="FFFF00"/>
                </a:solidFill>
              </a:rPr>
              <a:t>Perencanaan   SDM  adalah  proses   menetapkan  strategi  untuk </a:t>
            </a:r>
          </a:p>
          <a:p>
            <a:pPr marL="290513" indent="57150" algn="just" eaLnBrk="1" hangingPunct="1"/>
            <a:r>
              <a:rPr lang="sv-SE" sz="2000" b="1">
                <a:solidFill>
                  <a:srgbClr val="FFFF00"/>
                </a:solidFill>
              </a:rPr>
              <a:t>    memperoleh, me</a:t>
            </a:r>
            <a:r>
              <a:rPr lang="id-ID" sz="2000" b="1">
                <a:solidFill>
                  <a:srgbClr val="FFFF00"/>
                </a:solidFill>
              </a:rPr>
              <a:t>m</a:t>
            </a:r>
            <a:r>
              <a:rPr lang="sv-SE" sz="2000" b="1">
                <a:solidFill>
                  <a:srgbClr val="FFFF00"/>
                </a:solidFill>
              </a:rPr>
              <a:t>anfaatkan, mengembangkan, dan  </a:t>
            </a:r>
          </a:p>
          <a:p>
            <a:pPr marL="290513" indent="57150" algn="just" eaLnBrk="1" hangingPunct="1"/>
            <a:r>
              <a:rPr lang="sv-SE" sz="2000" b="1">
                <a:solidFill>
                  <a:srgbClr val="FFFF00"/>
                </a:solidFill>
              </a:rPr>
              <a:t>    mempertahankan SDM sesuai dengan kebutuhan organisasi/  </a:t>
            </a:r>
          </a:p>
          <a:p>
            <a:pPr marL="290513" indent="57150" algn="just" eaLnBrk="1" hangingPunct="1"/>
            <a:r>
              <a:rPr lang="sv-SE" sz="2000" b="1">
                <a:solidFill>
                  <a:srgbClr val="FFFF00"/>
                </a:solidFill>
              </a:rPr>
              <a:t>    perusahaan sekarang dan pengembangannya di masa depan.</a:t>
            </a:r>
          </a:p>
        </p:txBody>
      </p:sp>
    </p:spTree>
  </p:cSld>
  <p:clrMapOvr>
    <a:masterClrMapping/>
  </p:clrMapOvr>
  <p:transition spd="slow">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manajemen sumber daya manusia</a:t>
            </a:r>
          </a:p>
        </p:txBody>
      </p:sp>
      <p:sp>
        <p:nvSpPr>
          <p:cNvPr id="5" name="Footer Placeholder 4"/>
          <p:cNvSpPr>
            <a:spLocks noGrp="1"/>
          </p:cNvSpPr>
          <p:nvPr>
            <p:ph type="ftr" sz="quarter" idx="11"/>
          </p:nvPr>
        </p:nvSpPr>
        <p:spPr/>
        <p:txBody>
          <a:bodyPr/>
          <a:lstStyle/>
          <a:p>
            <a:r>
              <a:rPr lang="id-ID" dirty="0" smtClean="0"/>
              <a:t>Nurhamzah S.E</a:t>
            </a:r>
            <a:endParaRPr lang="en-US" dirty="0"/>
          </a:p>
        </p:txBody>
      </p:sp>
      <p:sp>
        <p:nvSpPr>
          <p:cNvPr id="6" name="Slide Number Placeholder 5"/>
          <p:cNvSpPr>
            <a:spLocks noGrp="1"/>
          </p:cNvSpPr>
          <p:nvPr>
            <p:ph type="sldNum" sz="quarter" idx="12"/>
          </p:nvPr>
        </p:nvSpPr>
        <p:spPr/>
        <p:txBody>
          <a:bodyPr/>
          <a:lstStyle/>
          <a:p>
            <a:fld id="{1E2F9E2C-7388-4A0D-8B1F-CA411BCC9E47}" type="slidenum">
              <a:rPr lang="en-US"/>
              <a:pPr/>
              <a:t>9</a:t>
            </a:fld>
            <a:endParaRPr lang="en-US"/>
          </a:p>
        </p:txBody>
      </p:sp>
      <p:sp>
        <p:nvSpPr>
          <p:cNvPr id="11266" name="Rectangle 2"/>
          <p:cNvSpPr>
            <a:spLocks noGrp="1" noChangeArrowheads="1"/>
          </p:cNvSpPr>
          <p:nvPr>
            <p:ph type="title"/>
          </p:nvPr>
        </p:nvSpPr>
        <p:spPr/>
        <p:txBody>
          <a:bodyPr/>
          <a:lstStyle/>
          <a:p>
            <a:r>
              <a:rPr lang="en-US"/>
              <a:t>Apakah daya pikir ?</a:t>
            </a:r>
          </a:p>
        </p:txBody>
      </p:sp>
      <p:sp>
        <p:nvSpPr>
          <p:cNvPr id="11267" name="Rectangle 3"/>
          <p:cNvSpPr>
            <a:spLocks noGrp="1" noChangeArrowheads="1"/>
          </p:cNvSpPr>
          <p:nvPr>
            <p:ph type="body" idx="1"/>
          </p:nvPr>
        </p:nvSpPr>
        <p:spPr/>
        <p:txBody>
          <a:bodyPr/>
          <a:lstStyle/>
          <a:p>
            <a:r>
              <a:rPr lang="en-US" dirty="0" err="1"/>
              <a:t>adalah</a:t>
            </a:r>
            <a:r>
              <a:rPr lang="en-US" dirty="0"/>
              <a:t> </a:t>
            </a:r>
            <a:r>
              <a:rPr lang="en-US" dirty="0" err="1"/>
              <a:t>kecerdasan</a:t>
            </a:r>
            <a:r>
              <a:rPr lang="en-US" dirty="0"/>
              <a:t> yang </a:t>
            </a:r>
            <a:r>
              <a:rPr lang="en-US" dirty="0" err="1"/>
              <a:t>dibawa</a:t>
            </a:r>
            <a:r>
              <a:rPr lang="en-US" dirty="0"/>
              <a:t> </a:t>
            </a:r>
            <a:r>
              <a:rPr lang="en-US" dirty="0" err="1"/>
              <a:t>sejak</a:t>
            </a:r>
            <a:r>
              <a:rPr lang="en-US" dirty="0"/>
              <a:t> </a:t>
            </a:r>
            <a:r>
              <a:rPr lang="en-US" dirty="0" err="1"/>
              <a:t>lahir</a:t>
            </a:r>
            <a:r>
              <a:rPr lang="en-US" dirty="0"/>
              <a:t> (modal </a:t>
            </a:r>
            <a:r>
              <a:rPr lang="en-US" dirty="0" err="1"/>
              <a:t>dasar</a:t>
            </a:r>
            <a:r>
              <a:rPr lang="en-US" dirty="0"/>
              <a:t>) </a:t>
            </a:r>
            <a:r>
              <a:rPr lang="en-US" dirty="0" err="1"/>
              <a:t>sedangkan</a:t>
            </a:r>
            <a:r>
              <a:rPr lang="en-US" dirty="0"/>
              <a:t> </a:t>
            </a:r>
            <a:r>
              <a:rPr lang="en-US" dirty="0" err="1"/>
              <a:t>kecakapan</a:t>
            </a:r>
            <a:r>
              <a:rPr lang="en-US" dirty="0"/>
              <a:t> </a:t>
            </a:r>
            <a:r>
              <a:rPr lang="en-US" dirty="0" err="1"/>
              <a:t>diperoleh</a:t>
            </a:r>
            <a:r>
              <a:rPr lang="en-US" dirty="0"/>
              <a:t> </a:t>
            </a:r>
            <a:r>
              <a:rPr lang="en-US" dirty="0" err="1"/>
              <a:t>dari</a:t>
            </a:r>
            <a:r>
              <a:rPr lang="en-US" dirty="0"/>
              <a:t> </a:t>
            </a:r>
            <a:r>
              <a:rPr lang="en-US" dirty="0" err="1"/>
              <a:t>usaha</a:t>
            </a:r>
            <a:r>
              <a:rPr lang="en-US" dirty="0"/>
              <a:t> (</a:t>
            </a:r>
            <a:r>
              <a:rPr lang="en-US" dirty="0" err="1"/>
              <a:t>belajar</a:t>
            </a:r>
            <a:r>
              <a:rPr lang="en-US" dirty="0"/>
              <a:t> </a:t>
            </a:r>
            <a:r>
              <a:rPr lang="en-US" dirty="0" err="1"/>
              <a:t>atau</a:t>
            </a:r>
            <a:r>
              <a:rPr lang="en-US" dirty="0"/>
              <a:t> </a:t>
            </a:r>
            <a:r>
              <a:rPr lang="en-US" dirty="0" err="1"/>
              <a:t>pelatihan</a:t>
            </a:r>
            <a:r>
              <a:rPr lang="en-US" dirty="0"/>
              <a:t>). </a:t>
            </a:r>
            <a:r>
              <a:rPr lang="en-US" dirty="0" err="1"/>
              <a:t>Kecerdasarn</a:t>
            </a:r>
            <a:r>
              <a:rPr lang="en-US" dirty="0"/>
              <a:t> </a:t>
            </a:r>
            <a:r>
              <a:rPr lang="en-US" dirty="0" err="1"/>
              <a:t>tolok</a:t>
            </a:r>
            <a:r>
              <a:rPr lang="en-US" dirty="0"/>
              <a:t> </a:t>
            </a:r>
            <a:r>
              <a:rPr lang="en-US" dirty="0" err="1" smtClean="0"/>
              <a:t>uku</a:t>
            </a:r>
            <a:r>
              <a:rPr lang="id-ID" dirty="0" smtClean="0"/>
              <a:t>r</a:t>
            </a:r>
            <a:r>
              <a:rPr lang="en-US" dirty="0" err="1" smtClean="0"/>
              <a:t>nya</a:t>
            </a:r>
            <a:r>
              <a:rPr lang="en-US" dirty="0" smtClean="0"/>
              <a:t> </a:t>
            </a:r>
            <a:r>
              <a:rPr lang="en-US" dirty="0"/>
              <a:t>IQ.</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228600" y="1250950"/>
            <a:ext cx="8686800" cy="5651500"/>
          </a:xfrm>
          <a:prstGeom prst="rect">
            <a:avLst/>
          </a:prstGeom>
          <a:blipFill dpi="0" rotWithShape="1">
            <a:blip r:embed="rId2"/>
            <a:srcRect/>
            <a:tile tx="0" ty="0" sx="100000" sy="100000" flip="none" algn="tl"/>
          </a:blipFill>
          <a:ln w="9525">
            <a:noFill/>
            <a:miter lim="800000"/>
            <a:headEnd/>
            <a:tailEnd/>
          </a:ln>
        </p:spPr>
        <p:txBody>
          <a:bodyPr anchor="ctr">
            <a:spAutoFit/>
          </a:bodyPr>
          <a:lstStyle/>
          <a:p>
            <a:pPr indent="365125" algn="just" eaLnBrk="1" hangingPunct="1">
              <a:lnSpc>
                <a:spcPct val="90000"/>
              </a:lnSpc>
            </a:pPr>
            <a:r>
              <a:rPr lang="en-US" sz="2400" b="1">
                <a:solidFill>
                  <a:srgbClr val="4F4D52"/>
                </a:solidFill>
                <a:latin typeface="Gothic725 Blk BT" pitchFamily="34" charset="0"/>
                <a:cs typeface="Times New Roman" pitchFamily="18" charset="0"/>
              </a:rPr>
              <a:t>Perencanaan SDM adalah sebuah keputusan tentang masa depan sebuah perusahaan yang berisi prediksi jumlah dan kualitas SDM yang dibutuhkannya dalam mengoperasionalkan perencanaan bisnisnya. Prediksi tersebut berarti menetapkan keputusan tentang SDM yang akan dipekerjakan untuk melaksanakan program bisnis, yang sangat besar pengaruhnya pada kesuksesan atau kegagalan organisasi/perusahaan mempertahankan dan mengembangkan eksistensinya, sebagai tujuan ideal yang hendak dicapai.</a:t>
            </a:r>
            <a:r>
              <a:rPr lang="en-US" sz="2400" b="1">
                <a:solidFill>
                  <a:srgbClr val="4F4D52"/>
                </a:solidFill>
                <a:latin typeface="Gothic725 Blk BT" pitchFamily="34" charset="0"/>
              </a:rPr>
              <a:t> </a:t>
            </a:r>
          </a:p>
          <a:p>
            <a:pPr indent="365125" algn="just" eaLnBrk="1" hangingPunct="1">
              <a:lnSpc>
                <a:spcPct val="90000"/>
              </a:lnSpc>
            </a:pPr>
            <a:r>
              <a:rPr lang="en-US" sz="2400" b="1">
                <a:solidFill>
                  <a:srgbClr val="4F4D52"/>
                </a:solidFill>
                <a:latin typeface="Gothic725 Blk BT" pitchFamily="34" charset="0"/>
              </a:rPr>
              <a:t>Berdasarkan uraian-uraian singkat di atas berarti keberhasilan Perencanaan SDM dalam memprediksi kebutuhan (demand) SDM, sangat tergantung pada tingkat keakuratan proses penetapannya menjadi sebuah keputusan dan/atau sebagai pembuatan kebijakan organisasi/perusahaan.</a:t>
            </a:r>
          </a:p>
          <a:p>
            <a:pPr indent="365125" algn="just" eaLnBrk="1" hangingPunct="1">
              <a:lnSpc>
                <a:spcPct val="90000"/>
              </a:lnSpc>
            </a:pPr>
            <a:endParaRPr lang="en-US" sz="2200" b="1">
              <a:solidFill>
                <a:srgbClr val="4F4D52"/>
              </a:solidFill>
              <a:latin typeface="Gothic725 Blk BT" pitchFamily="34" charset="0"/>
            </a:endParaRPr>
          </a:p>
        </p:txBody>
      </p:sp>
      <p:sp>
        <p:nvSpPr>
          <p:cNvPr id="18435" name="Rectangle 4"/>
          <p:cNvSpPr>
            <a:spLocks noChangeArrowheads="1"/>
          </p:cNvSpPr>
          <p:nvPr/>
        </p:nvSpPr>
        <p:spPr bwMode="auto">
          <a:xfrm>
            <a:off x="228600" y="77788"/>
            <a:ext cx="8686800" cy="1006475"/>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16200000"/>
          </a:gradFill>
          <a:ln w="9525">
            <a:noFill/>
            <a:miter lim="800000"/>
            <a:headEnd/>
            <a:tailEnd/>
          </a:ln>
        </p:spPr>
        <p:txBody>
          <a:bodyPr anchor="ctr">
            <a:spAutoFit/>
          </a:bodyPr>
          <a:lstStyle/>
          <a:p>
            <a:pPr marL="457200" indent="-457200" eaLnBrk="1" hangingPunct="1">
              <a:tabLst>
                <a:tab pos="228600" algn="l"/>
              </a:tabLst>
            </a:pPr>
            <a:r>
              <a:rPr lang="id-ID" sz="3000" b="1">
                <a:solidFill>
                  <a:srgbClr val="FFFF00"/>
                </a:solidFill>
              </a:rPr>
              <a:t>E. </a:t>
            </a:r>
            <a:r>
              <a:rPr lang="en-US" sz="3000" b="1">
                <a:solidFill>
                  <a:srgbClr val="FFFF00"/>
                </a:solidFill>
              </a:rPr>
              <a:t>PERENCANAAN </a:t>
            </a:r>
            <a:r>
              <a:rPr lang="id-ID" sz="3000" b="1">
                <a:solidFill>
                  <a:srgbClr val="FFFF00"/>
                </a:solidFill>
              </a:rPr>
              <a:t>SDM </a:t>
            </a:r>
            <a:r>
              <a:rPr lang="en-US" sz="3000" b="1">
                <a:solidFill>
                  <a:srgbClr val="FFFF00"/>
                </a:solidFill>
              </a:rPr>
              <a:t>SEBAGAI PROSES </a:t>
            </a:r>
          </a:p>
          <a:p>
            <a:pPr marL="457200" indent="-457200" eaLnBrk="1" hangingPunct="1">
              <a:tabLst>
                <a:tab pos="228600" algn="l"/>
              </a:tabLst>
            </a:pPr>
            <a:r>
              <a:rPr lang="en-US" sz="3000" b="1">
                <a:solidFill>
                  <a:srgbClr val="FFFF00"/>
                </a:solidFill>
              </a:rPr>
              <a:t>     </a:t>
            </a:r>
            <a:r>
              <a:rPr lang="id-ID" sz="3000" b="1">
                <a:solidFill>
                  <a:srgbClr val="FFFF00"/>
                </a:solidFill>
              </a:rPr>
              <a:t>         </a:t>
            </a:r>
            <a:r>
              <a:rPr lang="en-US" sz="2800" b="1">
                <a:solidFill>
                  <a:srgbClr val="FFFF00"/>
                </a:solidFill>
              </a:rPr>
              <a:t>PENGAMBILAN KEPUTUSAN</a:t>
            </a:r>
            <a:endParaRPr lang="en-US" sz="2800">
              <a:solidFill>
                <a:srgbClr val="FFFF00"/>
              </a:solidFill>
            </a:endParaRPr>
          </a:p>
        </p:txBody>
      </p:sp>
    </p:spTree>
  </p:cSld>
  <p:clrMapOvr>
    <a:masterClrMapping/>
  </p:clrMapOvr>
  <p:transition spd="slow">
    <p:diamond/>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457200" y="0"/>
            <a:ext cx="8229600" cy="1143000"/>
          </a:xfrm>
        </p:spPr>
        <p:txBody>
          <a:bodyPr/>
          <a:lstStyle/>
          <a:p>
            <a:pPr eaLnBrk="1" hangingPunct="1">
              <a:defRPr/>
            </a:pPr>
            <a:r>
              <a:rPr lang="en-US" sz="2700" dirty="0" smtClean="0"/>
              <a:t>  </a:t>
            </a:r>
            <a:r>
              <a:rPr lang="id-ID" sz="2800" dirty="0" smtClean="0">
                <a:solidFill>
                  <a:srgbClr val="FFCC66"/>
                </a:solidFill>
              </a:rPr>
              <a:t>1</a:t>
            </a:r>
            <a:r>
              <a:rPr lang="en-US" sz="2800" dirty="0" smtClean="0">
                <a:solidFill>
                  <a:srgbClr val="FFCC66"/>
                </a:solidFill>
              </a:rPr>
              <a:t>. </a:t>
            </a:r>
            <a:r>
              <a:rPr lang="en-US" sz="2800" dirty="0" err="1" smtClean="0">
                <a:solidFill>
                  <a:srgbClr val="FFCC66"/>
                </a:solidFill>
              </a:rPr>
              <a:t>Teori</a:t>
            </a:r>
            <a:r>
              <a:rPr lang="en-US" sz="2800" dirty="0" smtClean="0">
                <a:solidFill>
                  <a:srgbClr val="FFCC66"/>
                </a:solidFill>
              </a:rPr>
              <a:t> </a:t>
            </a:r>
            <a:r>
              <a:rPr lang="en-US" sz="2800" dirty="0" err="1" smtClean="0">
                <a:solidFill>
                  <a:srgbClr val="FFCC66"/>
                </a:solidFill>
              </a:rPr>
              <a:t>Dasar</a:t>
            </a:r>
            <a:r>
              <a:rPr lang="id-ID" sz="2800" dirty="0" smtClean="0">
                <a:solidFill>
                  <a:srgbClr val="FFCC66"/>
                </a:solidFill>
              </a:rPr>
              <a:t> </a:t>
            </a:r>
            <a:r>
              <a:rPr lang="en-US" sz="2800" dirty="0" smtClean="0">
                <a:solidFill>
                  <a:srgbClr val="FFCC66"/>
                </a:solidFill>
              </a:rPr>
              <a:t> </a:t>
            </a:r>
            <a:r>
              <a:rPr lang="en-US" sz="2800" dirty="0" err="1" smtClean="0">
                <a:solidFill>
                  <a:srgbClr val="FFCC66"/>
                </a:solidFill>
              </a:rPr>
              <a:t>Pengambilan</a:t>
            </a:r>
            <a:r>
              <a:rPr lang="en-US" sz="2800" dirty="0" smtClean="0">
                <a:solidFill>
                  <a:srgbClr val="FFCC66"/>
                </a:solidFill>
              </a:rPr>
              <a:t> </a:t>
            </a:r>
            <a:r>
              <a:rPr lang="en-US" sz="2800" dirty="0" err="1" smtClean="0">
                <a:solidFill>
                  <a:srgbClr val="FFCC66"/>
                </a:solidFill>
              </a:rPr>
              <a:t>Keputusan</a:t>
            </a:r>
            <a:endParaRPr lang="en-US" sz="2800" dirty="0" smtClean="0">
              <a:solidFill>
                <a:srgbClr val="FFCC66"/>
              </a:solidFill>
            </a:endParaRPr>
          </a:p>
        </p:txBody>
      </p:sp>
      <p:sp>
        <p:nvSpPr>
          <p:cNvPr id="167939" name="Rectangle 3"/>
          <p:cNvSpPr>
            <a:spLocks noGrp="1" noChangeArrowheads="1"/>
          </p:cNvSpPr>
          <p:nvPr>
            <p:ph type="body" idx="1"/>
          </p:nvPr>
        </p:nvSpPr>
        <p:spPr>
          <a:xfrm>
            <a:off x="304800" y="914400"/>
            <a:ext cx="8229600" cy="5257800"/>
          </a:xfrm>
        </p:spPr>
        <p:txBody>
          <a:bodyPr/>
          <a:lstStyle/>
          <a:p>
            <a:pPr algn="just" eaLnBrk="1" hangingPunct="1">
              <a:lnSpc>
                <a:spcPct val="90000"/>
              </a:lnSpc>
              <a:defRPr/>
            </a:pPr>
            <a:r>
              <a:rPr lang="en-US" sz="2400" dirty="0" err="1" smtClean="0"/>
              <a:t>Perencanaan</a:t>
            </a:r>
            <a:r>
              <a:rPr lang="en-US" sz="2400" dirty="0" smtClean="0"/>
              <a:t> SDM </a:t>
            </a:r>
            <a:r>
              <a:rPr lang="en-US" sz="2400" dirty="0" err="1" smtClean="0"/>
              <a:t>adalah</a:t>
            </a:r>
            <a:r>
              <a:rPr lang="en-US" sz="2400" dirty="0" smtClean="0"/>
              <a:t> </a:t>
            </a:r>
            <a:r>
              <a:rPr lang="en-US" sz="2400" dirty="0" err="1" smtClean="0"/>
              <a:t>sebuah</a:t>
            </a:r>
            <a:r>
              <a:rPr lang="en-US" sz="2400" dirty="0" smtClean="0"/>
              <a:t> </a:t>
            </a:r>
            <a:r>
              <a:rPr lang="en-US" sz="2400" dirty="0" err="1" smtClean="0"/>
              <a:t>keputusan</a:t>
            </a:r>
            <a:r>
              <a:rPr lang="en-US" sz="2400" dirty="0" smtClean="0"/>
              <a:t> yang </a:t>
            </a:r>
            <a:r>
              <a:rPr lang="en-US" sz="2400" dirty="0" err="1" smtClean="0"/>
              <a:t>ditetapkan</a:t>
            </a:r>
            <a:r>
              <a:rPr lang="en-US" sz="2400" dirty="0" smtClean="0"/>
              <a:t> </a:t>
            </a:r>
            <a:r>
              <a:rPr lang="en-US" sz="2400" dirty="0" err="1" smtClean="0"/>
              <a:t>melalui</a:t>
            </a:r>
            <a:r>
              <a:rPr lang="en-US" sz="2400" dirty="0" smtClean="0"/>
              <a:t> </a:t>
            </a:r>
            <a:r>
              <a:rPr lang="en-US" sz="2400" dirty="0" err="1" smtClean="0"/>
              <a:t>suatu</a:t>
            </a:r>
            <a:r>
              <a:rPr lang="en-US" sz="2400" dirty="0" smtClean="0"/>
              <a:t> </a:t>
            </a:r>
            <a:r>
              <a:rPr lang="en-US" sz="2400" dirty="0" err="1" smtClean="0"/>
              <a:t>proses</a:t>
            </a:r>
            <a:r>
              <a:rPr lang="en-US" sz="2400" dirty="0" smtClean="0"/>
              <a:t> </a:t>
            </a:r>
            <a:r>
              <a:rPr lang="en-US" sz="2400" dirty="0" err="1" smtClean="0"/>
              <a:t>yqng</a:t>
            </a:r>
            <a:r>
              <a:rPr lang="en-US" sz="2400" dirty="0" smtClean="0"/>
              <a:t> </a:t>
            </a:r>
            <a:r>
              <a:rPr lang="en-US" sz="2400" dirty="0" err="1" smtClean="0"/>
              <a:t>langkah-langkahnya</a:t>
            </a:r>
            <a:r>
              <a:rPr lang="en-US" sz="2400" dirty="0" smtClean="0"/>
              <a:t> </a:t>
            </a:r>
            <a:r>
              <a:rPr lang="en-US" sz="2400" dirty="0" err="1" smtClean="0"/>
              <a:t>harus</a:t>
            </a:r>
            <a:r>
              <a:rPr lang="en-US" sz="2400" dirty="0" smtClean="0"/>
              <a:t> </a:t>
            </a:r>
            <a:r>
              <a:rPr lang="en-US" sz="2400" dirty="0" err="1" smtClean="0"/>
              <a:t>dilakukan</a:t>
            </a:r>
            <a:r>
              <a:rPr lang="en-US" sz="2400" dirty="0" smtClean="0"/>
              <a:t> </a:t>
            </a:r>
            <a:r>
              <a:rPr lang="en-US" sz="2400" dirty="0" err="1" smtClean="0"/>
              <a:t>secara</a:t>
            </a:r>
            <a:r>
              <a:rPr lang="en-US" sz="2400" dirty="0" smtClean="0"/>
              <a:t> </a:t>
            </a:r>
            <a:r>
              <a:rPr lang="en-US" sz="2400" dirty="0" err="1" smtClean="0"/>
              <a:t>sistematik</a:t>
            </a:r>
            <a:r>
              <a:rPr lang="en-US" sz="2400" dirty="0" smtClean="0"/>
              <a:t> </a:t>
            </a:r>
            <a:r>
              <a:rPr lang="en-US" sz="2400" dirty="0" err="1" smtClean="0"/>
              <a:t>dan</a:t>
            </a:r>
            <a:r>
              <a:rPr lang="en-US" sz="2400" dirty="0" smtClean="0"/>
              <a:t> </a:t>
            </a:r>
            <a:r>
              <a:rPr lang="en-US" sz="2400" dirty="0" err="1" smtClean="0"/>
              <a:t>tertib</a:t>
            </a:r>
            <a:r>
              <a:rPr lang="en-US" sz="2400" dirty="0" smtClean="0"/>
              <a:t>. </a:t>
            </a:r>
          </a:p>
          <a:p>
            <a:pPr algn="just" eaLnBrk="1" hangingPunct="1">
              <a:lnSpc>
                <a:spcPct val="90000"/>
              </a:lnSpc>
              <a:defRPr/>
            </a:pPr>
            <a:r>
              <a:rPr lang="en-US" sz="2400" dirty="0" err="1" smtClean="0"/>
              <a:t>Proses</a:t>
            </a:r>
            <a:r>
              <a:rPr lang="en-US" sz="2400" dirty="0" smtClean="0"/>
              <a:t> </a:t>
            </a:r>
            <a:r>
              <a:rPr lang="en-US" sz="2400" dirty="0" err="1" smtClean="0"/>
              <a:t>pengambilan</a:t>
            </a:r>
            <a:r>
              <a:rPr lang="en-US" sz="2400" dirty="0" smtClean="0"/>
              <a:t> </a:t>
            </a:r>
            <a:r>
              <a:rPr lang="en-US" sz="2400" dirty="0" err="1" smtClean="0"/>
              <a:t>keputusan</a:t>
            </a:r>
            <a:r>
              <a:rPr lang="en-US" sz="2400" dirty="0" smtClean="0"/>
              <a:t> </a:t>
            </a:r>
            <a:r>
              <a:rPr lang="en-US" sz="2400" dirty="0" err="1" smtClean="0"/>
              <a:t>dalam</a:t>
            </a:r>
            <a:r>
              <a:rPr lang="en-US" sz="2400" dirty="0" smtClean="0"/>
              <a:t> </a:t>
            </a:r>
            <a:r>
              <a:rPr lang="en-US" sz="2400" dirty="0" err="1" smtClean="0"/>
              <a:t>bentuk</a:t>
            </a:r>
            <a:r>
              <a:rPr lang="en-US" sz="2400" dirty="0" smtClean="0"/>
              <a:t> </a:t>
            </a:r>
            <a:r>
              <a:rPr lang="en-US" sz="2400" dirty="0" err="1" smtClean="0"/>
              <a:t>perencanaan</a:t>
            </a:r>
            <a:r>
              <a:rPr lang="en-US" sz="2400" dirty="0" smtClean="0"/>
              <a:t>,</a:t>
            </a:r>
            <a:r>
              <a:rPr lang="id-ID" sz="2400" dirty="0" smtClean="0"/>
              <a:t> </a:t>
            </a:r>
            <a:r>
              <a:rPr lang="en-US" sz="2400" dirty="0" smtClean="0"/>
              <a:t>agar </a:t>
            </a:r>
            <a:r>
              <a:rPr lang="en-US" sz="2400" dirty="0" err="1" smtClean="0"/>
              <a:t>mendapat</a:t>
            </a:r>
            <a:r>
              <a:rPr lang="en-US" sz="2400" dirty="0" smtClean="0"/>
              <a:t> </a:t>
            </a:r>
            <a:r>
              <a:rPr lang="en-US" sz="2400" dirty="0" err="1" smtClean="0"/>
              <a:t>dukungan</a:t>
            </a:r>
            <a:r>
              <a:rPr lang="en-US" sz="2400" dirty="0" smtClean="0"/>
              <a:t> </a:t>
            </a:r>
            <a:r>
              <a:rPr lang="en-US" sz="2400" dirty="0" err="1" smtClean="0"/>
              <a:t>dalam</a:t>
            </a:r>
            <a:r>
              <a:rPr lang="en-US" sz="2400" dirty="0" smtClean="0"/>
              <a:t> </a:t>
            </a:r>
            <a:r>
              <a:rPr lang="en-US" sz="2400" dirty="0" err="1" smtClean="0"/>
              <a:t>pelaksanaannya</a:t>
            </a:r>
            <a:r>
              <a:rPr lang="en-US" sz="2400" dirty="0" smtClean="0"/>
              <a:t>, </a:t>
            </a:r>
            <a:r>
              <a:rPr lang="en-US" sz="2400" dirty="0" err="1" smtClean="0"/>
              <a:t>harus</a:t>
            </a:r>
            <a:r>
              <a:rPr lang="en-US" sz="2400" dirty="0" smtClean="0"/>
              <a:t> </a:t>
            </a:r>
            <a:r>
              <a:rPr lang="en-US" sz="2400" dirty="0" err="1" smtClean="0"/>
              <a:t>diproses</a:t>
            </a:r>
            <a:r>
              <a:rPr lang="en-US" sz="2400" dirty="0" smtClean="0"/>
              <a:t> </a:t>
            </a:r>
            <a:r>
              <a:rPr lang="en-US" sz="2400" dirty="0" err="1" smtClean="0"/>
              <a:t>melalui</a:t>
            </a:r>
            <a:r>
              <a:rPr lang="en-US" sz="2400" dirty="0" smtClean="0"/>
              <a:t> </a:t>
            </a:r>
            <a:r>
              <a:rPr lang="en-US" sz="2400" dirty="0" err="1" smtClean="0"/>
              <a:t>kegiatan</a:t>
            </a:r>
            <a:r>
              <a:rPr lang="en-US" sz="2400" dirty="0" smtClean="0"/>
              <a:t> </a:t>
            </a:r>
            <a:r>
              <a:rPr lang="en-US" sz="2400" dirty="0" err="1" smtClean="0"/>
              <a:t>partisipatif</a:t>
            </a:r>
            <a:r>
              <a:rPr lang="en-US" sz="2400" dirty="0" smtClean="0"/>
              <a:t>, </a:t>
            </a:r>
            <a:r>
              <a:rPr lang="en-US" sz="2400" dirty="0" err="1" smtClean="0"/>
              <a:t>dengan</a:t>
            </a:r>
            <a:r>
              <a:rPr lang="en-US" sz="2400" dirty="0" smtClean="0"/>
              <a:t> </a:t>
            </a:r>
            <a:r>
              <a:rPr lang="en-US" sz="2400" dirty="0" err="1" smtClean="0"/>
              <a:t>mengikut</a:t>
            </a:r>
            <a:r>
              <a:rPr lang="en-US" sz="2400" dirty="0" smtClean="0"/>
              <a:t> </a:t>
            </a:r>
            <a:r>
              <a:rPr lang="en-US" sz="2400" dirty="0" err="1" smtClean="0"/>
              <a:t>sertakan</a:t>
            </a:r>
            <a:r>
              <a:rPr lang="en-US" sz="2400" dirty="0" smtClean="0"/>
              <a:t> </a:t>
            </a:r>
            <a:r>
              <a:rPr lang="en-US" sz="2400" dirty="0" err="1" smtClean="0"/>
              <a:t>pihak</a:t>
            </a:r>
            <a:r>
              <a:rPr lang="en-US" sz="2400" dirty="0" smtClean="0"/>
              <a:t> </a:t>
            </a:r>
            <a:r>
              <a:rPr lang="en-US" sz="2400" dirty="0" err="1" smtClean="0"/>
              <a:t>terkait</a:t>
            </a:r>
            <a:r>
              <a:rPr lang="en-US" sz="2400" dirty="0" smtClean="0"/>
              <a:t>, </a:t>
            </a:r>
            <a:r>
              <a:rPr lang="en-US" sz="2400" dirty="0" err="1" smtClean="0"/>
              <a:t>berarti</a:t>
            </a:r>
            <a:r>
              <a:rPr lang="en-US" sz="2400" dirty="0" smtClean="0"/>
              <a:t> </a:t>
            </a:r>
            <a:r>
              <a:rPr lang="en-US" sz="2400" dirty="0" err="1" smtClean="0"/>
              <a:t>Departemen</a:t>
            </a:r>
            <a:r>
              <a:rPr lang="en-US" sz="2400" dirty="0" smtClean="0"/>
              <a:t> SDM </a:t>
            </a:r>
            <a:r>
              <a:rPr lang="en-US" sz="2400" dirty="0" err="1" smtClean="0"/>
              <a:t>harus</a:t>
            </a:r>
            <a:r>
              <a:rPr lang="en-US" sz="2400" dirty="0" smtClean="0"/>
              <a:t> </a:t>
            </a:r>
            <a:r>
              <a:rPr lang="en-US" sz="2400" dirty="0" err="1" smtClean="0"/>
              <a:t>melakukan</a:t>
            </a:r>
            <a:r>
              <a:rPr lang="en-US" sz="2400" dirty="0" smtClean="0"/>
              <a:t> </a:t>
            </a:r>
            <a:r>
              <a:rPr lang="en-US" sz="2400" dirty="0" err="1" smtClean="0"/>
              <a:t>koordinasi</a:t>
            </a:r>
            <a:r>
              <a:rPr lang="en-US" sz="2400" dirty="0" smtClean="0"/>
              <a:t> </a:t>
            </a:r>
            <a:r>
              <a:rPr lang="en-US" sz="2400" dirty="0" err="1" smtClean="0"/>
              <a:t>dengan</a:t>
            </a:r>
            <a:r>
              <a:rPr lang="en-US" sz="2400" dirty="0" smtClean="0"/>
              <a:t> </a:t>
            </a:r>
            <a:r>
              <a:rPr lang="en-US" sz="2400" dirty="0" err="1" smtClean="0"/>
              <a:t>Departemen</a:t>
            </a:r>
            <a:r>
              <a:rPr lang="en-US" sz="2400" dirty="0" smtClean="0"/>
              <a:t> </a:t>
            </a:r>
            <a:r>
              <a:rPr lang="en-US" sz="2400" dirty="0" err="1" smtClean="0"/>
              <a:t>lainnya</a:t>
            </a:r>
            <a:r>
              <a:rPr lang="en-US" sz="2400" dirty="0" smtClean="0"/>
              <a:t> yang </a:t>
            </a:r>
            <a:r>
              <a:rPr lang="en-US" sz="2400" dirty="0" err="1" smtClean="0"/>
              <a:t>terkait</a:t>
            </a:r>
            <a:endParaRPr lang="en-US" sz="2400" dirty="0" smtClean="0"/>
          </a:p>
          <a:p>
            <a:pPr algn="just" eaLnBrk="1" hangingPunct="1">
              <a:lnSpc>
                <a:spcPct val="90000"/>
              </a:lnSpc>
              <a:defRPr/>
            </a:pPr>
            <a:r>
              <a:rPr lang="en-US" sz="2400" dirty="0" err="1" smtClean="0"/>
              <a:t>Dengan</a:t>
            </a:r>
            <a:r>
              <a:rPr lang="en-US" sz="2400" dirty="0" smtClean="0"/>
              <a:t> </a:t>
            </a:r>
            <a:r>
              <a:rPr lang="en-US" sz="2400" dirty="0" err="1" smtClean="0"/>
              <a:t>memperhatikan</a:t>
            </a:r>
            <a:r>
              <a:rPr lang="en-US" sz="2400" dirty="0" smtClean="0"/>
              <a:t> </a:t>
            </a:r>
            <a:r>
              <a:rPr lang="en-US" sz="2400" dirty="0" err="1" smtClean="0"/>
              <a:t>tujuan</a:t>
            </a:r>
            <a:r>
              <a:rPr lang="en-US" sz="2400" dirty="0" smtClean="0"/>
              <a:t> </a:t>
            </a:r>
            <a:r>
              <a:rPr lang="en-US" sz="2400" dirty="0" err="1" smtClean="0"/>
              <a:t>perencanaan</a:t>
            </a:r>
            <a:r>
              <a:rPr lang="en-US" sz="2400" dirty="0" smtClean="0"/>
              <a:t> SDM, </a:t>
            </a:r>
            <a:r>
              <a:rPr lang="en-US" sz="2400" dirty="0" err="1" smtClean="0"/>
              <a:t>berarti</a:t>
            </a:r>
            <a:r>
              <a:rPr lang="en-US" sz="2400" dirty="0" smtClean="0"/>
              <a:t> </a:t>
            </a:r>
            <a:r>
              <a:rPr lang="en-US" sz="2400" dirty="0" err="1" smtClean="0"/>
              <a:t>keputusan</a:t>
            </a:r>
            <a:r>
              <a:rPr lang="en-US" sz="2400" dirty="0" smtClean="0"/>
              <a:t> yang </a:t>
            </a:r>
            <a:r>
              <a:rPr lang="en-US" sz="2400" dirty="0" err="1" smtClean="0"/>
              <a:t>ditetapkan</a:t>
            </a:r>
            <a:r>
              <a:rPr lang="en-US" sz="2400" dirty="0" smtClean="0"/>
              <a:t> </a:t>
            </a:r>
            <a:r>
              <a:rPr lang="en-US" sz="2400" dirty="0" err="1" smtClean="0"/>
              <a:t>menya</a:t>
            </a:r>
            <a:r>
              <a:rPr lang="id-ID" sz="2400" dirty="0" smtClean="0"/>
              <a:t>n</a:t>
            </a:r>
            <a:r>
              <a:rPr lang="en-US" sz="2400" dirty="0" err="1" smtClean="0"/>
              <a:t>gkut</a:t>
            </a:r>
            <a:r>
              <a:rPr lang="en-US" sz="2400" dirty="0" smtClean="0"/>
              <a:t> </a:t>
            </a:r>
            <a:r>
              <a:rPr lang="en-US" sz="2400" dirty="0" err="1" smtClean="0"/>
              <a:t>dua</a:t>
            </a:r>
            <a:r>
              <a:rPr lang="en-US" sz="2400" dirty="0" smtClean="0"/>
              <a:t> </a:t>
            </a:r>
            <a:r>
              <a:rPr lang="en-US" sz="2400" dirty="0" err="1" smtClean="0"/>
              <a:t>aspek</a:t>
            </a:r>
            <a:r>
              <a:rPr lang="en-US" sz="2400" dirty="0" smtClean="0"/>
              <a:t> </a:t>
            </a:r>
            <a:r>
              <a:rPr lang="en-US" sz="2400" dirty="0" err="1" smtClean="0"/>
              <a:t>berupa</a:t>
            </a:r>
            <a:r>
              <a:rPr lang="en-US" sz="2400" dirty="0" smtClean="0"/>
              <a:t> </a:t>
            </a:r>
            <a:r>
              <a:rPr lang="en-US" sz="2400" dirty="0" err="1" smtClean="0"/>
              <a:t>keputusan</a:t>
            </a:r>
            <a:r>
              <a:rPr lang="en-US" sz="2400" dirty="0" smtClean="0"/>
              <a:t> </a:t>
            </a:r>
            <a:r>
              <a:rPr lang="en-US" sz="2400" dirty="0" err="1" smtClean="0"/>
              <a:t>mengenai</a:t>
            </a:r>
            <a:r>
              <a:rPr lang="en-US" sz="2400" dirty="0" smtClean="0"/>
              <a:t> </a:t>
            </a:r>
            <a:r>
              <a:rPr lang="en-US" sz="2400" dirty="0" err="1" smtClean="0"/>
              <a:t>kuantitas</a:t>
            </a:r>
            <a:r>
              <a:rPr lang="en-US" sz="2400" dirty="0" smtClean="0"/>
              <a:t> yang </a:t>
            </a:r>
            <a:r>
              <a:rPr lang="en-US" sz="2400" dirty="0" err="1" smtClean="0"/>
              <a:t>bersifat</a:t>
            </a:r>
            <a:r>
              <a:rPr lang="en-US" sz="2400" dirty="0" smtClean="0"/>
              <a:t> </a:t>
            </a:r>
            <a:r>
              <a:rPr lang="en-US" sz="2400" dirty="0" err="1" smtClean="0"/>
              <a:t>prediktif</a:t>
            </a:r>
            <a:r>
              <a:rPr lang="en-US" sz="2400" dirty="0" smtClean="0"/>
              <a:t> </a:t>
            </a:r>
            <a:r>
              <a:rPr lang="en-US" sz="2400" dirty="0" err="1" smtClean="0"/>
              <a:t>dan</a:t>
            </a:r>
            <a:r>
              <a:rPr lang="en-US" sz="2400" dirty="0" smtClean="0"/>
              <a:t> </a:t>
            </a:r>
            <a:r>
              <a:rPr lang="en-US" sz="2400" dirty="0" err="1" smtClean="0"/>
              <a:t>keputusan</a:t>
            </a:r>
            <a:r>
              <a:rPr lang="en-US" sz="2400" dirty="0" smtClean="0"/>
              <a:t> </a:t>
            </a:r>
            <a:r>
              <a:rPr lang="en-US" sz="2400" dirty="0" err="1" smtClean="0"/>
              <a:t>tentang</a:t>
            </a:r>
            <a:r>
              <a:rPr lang="en-US" sz="2400" dirty="0" smtClean="0"/>
              <a:t> </a:t>
            </a:r>
            <a:r>
              <a:rPr lang="en-US" sz="2400" dirty="0" err="1" smtClean="0"/>
              <a:t>kualifikasi</a:t>
            </a:r>
            <a:endParaRPr lang="id-ID" sz="2400" dirty="0" smtClean="0"/>
          </a:p>
          <a:p>
            <a:pPr algn="just" eaLnBrk="1" hangingPunct="1">
              <a:lnSpc>
                <a:spcPct val="90000"/>
              </a:lnSpc>
              <a:buFont typeface="Wingdings" pitchFamily="2" charset="2"/>
              <a:buNone/>
              <a:defRPr/>
            </a:pPr>
            <a:r>
              <a:rPr lang="id-ID" sz="2400" dirty="0" smtClean="0"/>
              <a:t>   </a:t>
            </a:r>
            <a:r>
              <a:rPr lang="en-US" sz="2400" dirty="0" smtClean="0"/>
              <a:t> ( </a:t>
            </a:r>
            <a:r>
              <a:rPr lang="en-US" sz="2400" dirty="0" err="1" smtClean="0"/>
              <a:t>kualitas</a:t>
            </a:r>
            <a:r>
              <a:rPr lang="en-US" sz="2400" dirty="0" smtClean="0"/>
              <a:t> ) yang </a:t>
            </a:r>
            <a:r>
              <a:rPr lang="en-US" sz="2400" dirty="0" err="1" smtClean="0"/>
              <a:t>sesuai</a:t>
            </a:r>
            <a:r>
              <a:rPr lang="en-US" sz="2400" dirty="0" smtClean="0"/>
              <a:t> </a:t>
            </a:r>
            <a:r>
              <a:rPr lang="en-US" sz="2400" dirty="0" err="1" smtClean="0"/>
              <a:t>dengan</a:t>
            </a:r>
            <a:r>
              <a:rPr lang="en-US" sz="2400" dirty="0" smtClean="0"/>
              <a:t> </a:t>
            </a:r>
            <a:r>
              <a:rPr lang="en-US" sz="2400" dirty="0" err="1" smtClean="0"/>
              <a:t>kebutuhan</a:t>
            </a:r>
            <a:r>
              <a:rPr lang="en-US" sz="2400" dirty="0" smtClean="0"/>
              <a:t> </a:t>
            </a:r>
            <a:r>
              <a:rPr lang="en-US" sz="2400" dirty="0" err="1" smtClean="0"/>
              <a:t>organissi</a:t>
            </a:r>
            <a:r>
              <a:rPr lang="en-US" sz="2400" dirty="0" smtClean="0"/>
              <a:t>/ </a:t>
            </a:r>
            <a:r>
              <a:rPr lang="en-US" sz="2400" dirty="0" err="1" smtClean="0"/>
              <a:t>perusahaan</a:t>
            </a:r>
            <a:r>
              <a:rPr lang="en-US" sz="2400" dirty="0" smtClean="0"/>
              <a:t> </a:t>
            </a:r>
            <a:r>
              <a:rPr lang="en-US" sz="2400" dirty="0" err="1" smtClean="0"/>
              <a:t>dimasa</a:t>
            </a:r>
            <a:r>
              <a:rPr lang="en-US" sz="2400" dirty="0" smtClean="0"/>
              <a:t> </a:t>
            </a:r>
            <a:r>
              <a:rPr lang="en-US" sz="2400" dirty="0" err="1" smtClean="0"/>
              <a:t>mendatang</a:t>
            </a:r>
            <a:endParaRPr lang="en-US" sz="2400"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6"/>
          <p:cNvSpPr>
            <a:spLocks noChangeArrowheads="1"/>
          </p:cNvSpPr>
          <p:nvPr/>
        </p:nvSpPr>
        <p:spPr bwMode="auto">
          <a:xfrm>
            <a:off x="-9525" y="2058988"/>
            <a:ext cx="9144000" cy="0"/>
          </a:xfrm>
          <a:prstGeom prst="rect">
            <a:avLst/>
          </a:prstGeom>
          <a:noFill/>
          <a:ln w="9525">
            <a:noFill/>
            <a:miter lim="800000"/>
            <a:headEnd/>
            <a:tailEnd/>
          </a:ln>
        </p:spPr>
        <p:txBody>
          <a:bodyPr wrap="none" anchor="ctr">
            <a:spAutoFit/>
          </a:bodyPr>
          <a:lstStyle/>
          <a:p>
            <a:pPr indent="354013" eaLnBrk="1" hangingPunct="1"/>
            <a:endParaRPr lang="en-GB">
              <a:latin typeface="Constantia" pitchFamily="18" charset="0"/>
            </a:endParaRPr>
          </a:p>
        </p:txBody>
      </p:sp>
      <p:sp>
        <p:nvSpPr>
          <p:cNvPr id="20483" name="Rectangle 17"/>
          <p:cNvSpPr>
            <a:spLocks noChangeArrowheads="1"/>
          </p:cNvSpPr>
          <p:nvPr/>
        </p:nvSpPr>
        <p:spPr bwMode="auto">
          <a:xfrm>
            <a:off x="9525" y="2058988"/>
            <a:ext cx="9144000" cy="0"/>
          </a:xfrm>
          <a:prstGeom prst="rect">
            <a:avLst/>
          </a:prstGeom>
          <a:solidFill>
            <a:srgbClr val="FFFFFF"/>
          </a:solidFill>
          <a:ln w="9525">
            <a:noFill/>
            <a:miter lim="800000"/>
            <a:headEnd/>
            <a:tailEnd/>
          </a:ln>
        </p:spPr>
        <p:txBody>
          <a:bodyPr wrap="none" anchor="ctr">
            <a:spAutoFit/>
          </a:bodyPr>
          <a:lstStyle/>
          <a:p>
            <a:pPr indent="354013" eaLnBrk="1" hangingPunct="1"/>
            <a:endParaRPr lang="en-GB">
              <a:latin typeface="Constantia" pitchFamily="18" charset="0"/>
            </a:endParaRPr>
          </a:p>
        </p:txBody>
      </p:sp>
      <p:sp>
        <p:nvSpPr>
          <p:cNvPr id="20484" name="Rectangle 19"/>
          <p:cNvSpPr>
            <a:spLocks noChangeArrowheads="1"/>
          </p:cNvSpPr>
          <p:nvPr/>
        </p:nvSpPr>
        <p:spPr bwMode="auto">
          <a:xfrm>
            <a:off x="304800" y="730250"/>
            <a:ext cx="538163" cy="701675"/>
          </a:xfrm>
          <a:prstGeom prst="rect">
            <a:avLst/>
          </a:prstGeom>
          <a:solidFill>
            <a:srgbClr val="FFFFFF">
              <a:alpha val="0"/>
            </a:srgbClr>
          </a:solidFill>
          <a:ln w="9525">
            <a:noFill/>
            <a:miter lim="800000"/>
            <a:headEnd/>
            <a:tailEnd/>
          </a:ln>
        </p:spPr>
        <p:txBody>
          <a:bodyPr wrap="none" anchor="ctr">
            <a:spAutoFit/>
          </a:bodyPr>
          <a:lstStyle/>
          <a:p>
            <a:pPr indent="354013" eaLnBrk="1" hangingPunct="1"/>
            <a:endParaRPr lang="en-US" sz="2000"/>
          </a:p>
          <a:p>
            <a:pPr indent="354013"/>
            <a:endParaRPr lang="en-US" sz="2000">
              <a:latin typeface="Constantia" pitchFamily="18" charset="0"/>
            </a:endParaRPr>
          </a:p>
        </p:txBody>
      </p:sp>
      <p:grpSp>
        <p:nvGrpSpPr>
          <p:cNvPr id="2" name="Group 20"/>
          <p:cNvGrpSpPr>
            <a:grpSpLocks/>
          </p:cNvGrpSpPr>
          <p:nvPr/>
        </p:nvGrpSpPr>
        <p:grpSpPr bwMode="auto">
          <a:xfrm>
            <a:off x="1295400" y="1524000"/>
            <a:ext cx="5791200" cy="4200525"/>
            <a:chOff x="1455" y="7982"/>
            <a:chExt cx="9120" cy="6614"/>
          </a:xfrm>
        </p:grpSpPr>
        <p:sp>
          <p:nvSpPr>
            <p:cNvPr id="20510" name="Rectangle 21"/>
            <p:cNvSpPr>
              <a:spLocks noChangeArrowheads="1"/>
            </p:cNvSpPr>
            <p:nvPr/>
          </p:nvSpPr>
          <p:spPr bwMode="auto">
            <a:xfrm>
              <a:off x="1470" y="8438"/>
              <a:ext cx="2025" cy="1080"/>
            </a:xfrm>
            <a:prstGeom prst="rect">
              <a:avLst/>
            </a:prstGeom>
            <a:solidFill>
              <a:srgbClr val="FFFFFF">
                <a:alpha val="0"/>
              </a:srgbClr>
            </a:solidFill>
            <a:ln w="38100" cmpd="dbl">
              <a:solidFill>
                <a:schemeClr val="tx1"/>
              </a:solidFill>
              <a:miter lim="800000"/>
              <a:headEnd/>
              <a:tailEnd/>
            </a:ln>
          </p:spPr>
          <p:txBody>
            <a:bodyPr/>
            <a:lstStyle/>
            <a:p>
              <a:pPr algn="ctr" eaLnBrk="1" hangingPunct="1"/>
              <a:endParaRPr lang="en-US" sz="500" b="1"/>
            </a:p>
            <a:p>
              <a:pPr algn="ctr" eaLnBrk="1" hangingPunct="1"/>
              <a:r>
                <a:rPr lang="en-US" sz="1000" b="1"/>
                <a:t>ALTERNATIF</a:t>
              </a:r>
            </a:p>
            <a:p>
              <a:pPr algn="ctr" eaLnBrk="1" hangingPunct="1"/>
              <a:r>
                <a:rPr lang="en-US" sz="1000" b="1"/>
                <a:t>KEPUTUSAN</a:t>
              </a:r>
              <a:endParaRPr lang="en-US" sz="4800" i="1"/>
            </a:p>
          </p:txBody>
        </p:sp>
        <p:sp>
          <p:nvSpPr>
            <p:cNvPr id="20511" name="Rectangle 22"/>
            <p:cNvSpPr>
              <a:spLocks noChangeArrowheads="1"/>
            </p:cNvSpPr>
            <p:nvPr/>
          </p:nvSpPr>
          <p:spPr bwMode="auto">
            <a:xfrm>
              <a:off x="1455" y="10584"/>
              <a:ext cx="2040" cy="1770"/>
            </a:xfrm>
            <a:prstGeom prst="rect">
              <a:avLst/>
            </a:prstGeom>
            <a:solidFill>
              <a:srgbClr val="FFFFFF">
                <a:alpha val="0"/>
              </a:srgbClr>
            </a:solidFill>
            <a:ln w="38100" cmpd="dbl">
              <a:solidFill>
                <a:schemeClr val="tx1"/>
              </a:solidFill>
              <a:miter lim="800000"/>
              <a:headEnd/>
              <a:tailEnd/>
            </a:ln>
          </p:spPr>
          <p:txBody>
            <a:bodyPr lIns="0" tIns="0" rIns="0" bIns="0"/>
            <a:lstStyle/>
            <a:p>
              <a:pPr algn="ctr" eaLnBrk="1" hangingPunct="1"/>
              <a:endParaRPr lang="en-US" sz="600" b="1"/>
            </a:p>
            <a:p>
              <a:pPr algn="ctr" eaLnBrk="1" hangingPunct="1"/>
              <a:r>
                <a:rPr lang="en-US" sz="1200" b="1"/>
                <a:t>ANALISIS DATA KUANTITATIF DAN INFORMASI KUALITATIF</a:t>
              </a:r>
              <a:endParaRPr lang="en-US" sz="4800" i="1"/>
            </a:p>
          </p:txBody>
        </p:sp>
        <p:sp>
          <p:nvSpPr>
            <p:cNvPr id="20512" name="Rectangle 23"/>
            <p:cNvSpPr>
              <a:spLocks noChangeArrowheads="1"/>
            </p:cNvSpPr>
            <p:nvPr/>
          </p:nvSpPr>
          <p:spPr bwMode="auto">
            <a:xfrm>
              <a:off x="4504" y="12826"/>
              <a:ext cx="2595" cy="1770"/>
            </a:xfrm>
            <a:prstGeom prst="rect">
              <a:avLst/>
            </a:prstGeom>
            <a:solidFill>
              <a:srgbClr val="FFFFFF">
                <a:alpha val="0"/>
              </a:srgbClr>
            </a:solidFill>
            <a:ln w="38100" cmpd="dbl">
              <a:solidFill>
                <a:schemeClr val="tx1"/>
              </a:solidFill>
              <a:miter lim="800000"/>
              <a:headEnd/>
              <a:tailEnd/>
            </a:ln>
          </p:spPr>
          <p:txBody>
            <a:bodyPr/>
            <a:lstStyle/>
            <a:p>
              <a:pPr algn="ctr" eaLnBrk="1" hangingPunct="1"/>
              <a:endParaRPr lang="en-US" sz="500" b="1"/>
            </a:p>
            <a:p>
              <a:pPr algn="ctr" eaLnBrk="1" hangingPunct="1"/>
              <a:r>
                <a:rPr lang="en-US" sz="1000" b="1"/>
                <a:t>SISTEM INFORMASI SDM DAN SISTEM INFORMASI</a:t>
              </a:r>
              <a:r>
                <a:rPr lang="en-US" sz="1200" b="1"/>
                <a:t> </a:t>
              </a:r>
              <a:r>
                <a:rPr lang="en-US" sz="1000" b="1"/>
                <a:t>MANAJEMEN (SIM</a:t>
              </a:r>
              <a:r>
                <a:rPr lang="en-US" sz="1200" b="1"/>
                <a:t>)</a:t>
              </a:r>
              <a:endParaRPr lang="en-US" sz="4800" i="1"/>
            </a:p>
          </p:txBody>
        </p:sp>
        <p:sp>
          <p:nvSpPr>
            <p:cNvPr id="20513" name="Rectangle 24"/>
            <p:cNvSpPr>
              <a:spLocks noChangeArrowheads="1"/>
            </p:cNvSpPr>
            <p:nvPr/>
          </p:nvSpPr>
          <p:spPr bwMode="auto">
            <a:xfrm>
              <a:off x="8220" y="12481"/>
              <a:ext cx="2295" cy="2115"/>
            </a:xfrm>
            <a:prstGeom prst="rect">
              <a:avLst/>
            </a:prstGeom>
            <a:solidFill>
              <a:srgbClr val="FFFFFF">
                <a:alpha val="0"/>
              </a:srgbClr>
            </a:solidFill>
            <a:ln w="38100" cmpd="dbl">
              <a:solidFill>
                <a:schemeClr val="tx1"/>
              </a:solidFill>
              <a:miter lim="800000"/>
              <a:headEnd/>
              <a:tailEnd/>
            </a:ln>
          </p:spPr>
          <p:txBody>
            <a:bodyPr/>
            <a:lstStyle/>
            <a:p>
              <a:pPr algn="ctr" eaLnBrk="1" hangingPunct="1"/>
              <a:endParaRPr lang="en-US" sz="500" b="1"/>
            </a:p>
            <a:p>
              <a:pPr algn="ctr" eaLnBrk="1" hangingPunct="1"/>
              <a:endParaRPr lang="sv-SE" sz="1000" b="1"/>
            </a:p>
            <a:p>
              <a:pPr algn="ctr" eaLnBrk="1" hangingPunct="1"/>
              <a:r>
                <a:rPr lang="sv-SE" sz="1000" b="1"/>
                <a:t>PENJARINGAN PENGUMPULAN, PENELITIAN DAN PENGEMBANGAN DATA/INFORMASI    </a:t>
              </a:r>
              <a:endParaRPr lang="en-US" sz="4800" i="1"/>
            </a:p>
          </p:txBody>
        </p:sp>
        <p:sp>
          <p:nvSpPr>
            <p:cNvPr id="20514" name="Rectangle 25"/>
            <p:cNvSpPr>
              <a:spLocks noChangeArrowheads="1"/>
            </p:cNvSpPr>
            <p:nvPr/>
          </p:nvSpPr>
          <p:spPr bwMode="auto">
            <a:xfrm>
              <a:off x="8280" y="10834"/>
              <a:ext cx="2145" cy="1080"/>
            </a:xfrm>
            <a:prstGeom prst="rect">
              <a:avLst/>
            </a:prstGeom>
            <a:solidFill>
              <a:srgbClr val="FFFFFF">
                <a:alpha val="0"/>
              </a:srgbClr>
            </a:solidFill>
            <a:ln w="38100" cmpd="dbl">
              <a:solidFill>
                <a:schemeClr val="tx1"/>
              </a:solidFill>
              <a:miter lim="800000"/>
              <a:headEnd/>
              <a:tailEnd/>
            </a:ln>
          </p:spPr>
          <p:txBody>
            <a:bodyPr/>
            <a:lstStyle/>
            <a:p>
              <a:pPr algn="ctr" eaLnBrk="1" hangingPunct="1"/>
              <a:endParaRPr lang="en-US" sz="400" b="1"/>
            </a:p>
            <a:p>
              <a:pPr algn="ctr" eaLnBrk="1" hangingPunct="1"/>
              <a:r>
                <a:rPr lang="en-US" sz="1000" b="1"/>
                <a:t>DATA</a:t>
              </a:r>
            </a:p>
            <a:p>
              <a:pPr algn="ctr" eaLnBrk="1" hangingPunct="1"/>
              <a:r>
                <a:rPr lang="en-US" sz="1000" b="1"/>
                <a:t>OPERASIONAL</a:t>
              </a:r>
              <a:endParaRPr lang="en-US" sz="4800" i="1"/>
            </a:p>
          </p:txBody>
        </p:sp>
        <p:sp>
          <p:nvSpPr>
            <p:cNvPr id="20515" name="Oval 26"/>
            <p:cNvSpPr>
              <a:spLocks noChangeArrowheads="1"/>
            </p:cNvSpPr>
            <p:nvPr/>
          </p:nvSpPr>
          <p:spPr bwMode="auto">
            <a:xfrm>
              <a:off x="4560" y="8327"/>
              <a:ext cx="2865" cy="1350"/>
            </a:xfrm>
            <a:prstGeom prst="ellipse">
              <a:avLst/>
            </a:prstGeom>
            <a:solidFill>
              <a:srgbClr val="FFFFFF">
                <a:alpha val="0"/>
              </a:srgbClr>
            </a:solidFill>
            <a:ln w="38100" cmpd="dbl">
              <a:solidFill>
                <a:schemeClr val="tx1"/>
              </a:solidFill>
              <a:round/>
              <a:headEnd/>
              <a:tailEnd/>
            </a:ln>
          </p:spPr>
          <p:txBody>
            <a:bodyPr lIns="0" tIns="0" rIns="0" bIns="0"/>
            <a:lstStyle/>
            <a:p>
              <a:pPr algn="ctr" eaLnBrk="1" hangingPunct="1"/>
              <a:r>
                <a:rPr lang="en-US" sz="1200" b="1"/>
                <a:t>KEPUTUSAN DALAM BENTUK PERENCANAAN </a:t>
              </a:r>
              <a:endParaRPr lang="en-US" sz="4800" i="1"/>
            </a:p>
          </p:txBody>
        </p:sp>
        <p:sp>
          <p:nvSpPr>
            <p:cNvPr id="20516" name="Oval 27"/>
            <p:cNvSpPr>
              <a:spLocks noChangeArrowheads="1"/>
            </p:cNvSpPr>
            <p:nvPr/>
          </p:nvSpPr>
          <p:spPr bwMode="auto">
            <a:xfrm>
              <a:off x="8160" y="7982"/>
              <a:ext cx="2415" cy="2130"/>
            </a:xfrm>
            <a:prstGeom prst="ellipse">
              <a:avLst/>
            </a:prstGeom>
            <a:solidFill>
              <a:srgbClr val="FFFFFF">
                <a:alpha val="0"/>
              </a:srgbClr>
            </a:solidFill>
            <a:ln w="38100" cmpd="dbl">
              <a:solidFill>
                <a:schemeClr val="tx1"/>
              </a:solidFill>
              <a:round/>
              <a:headEnd/>
              <a:tailEnd/>
            </a:ln>
          </p:spPr>
          <p:txBody>
            <a:bodyPr lIns="0" tIns="0" rIns="0" bIns="0"/>
            <a:lstStyle/>
            <a:p>
              <a:pPr algn="ctr" eaLnBrk="1" hangingPunct="1"/>
              <a:endParaRPr lang="en-US" sz="400"/>
            </a:p>
            <a:p>
              <a:pPr algn="ctr" eaLnBrk="1" hangingPunct="1"/>
              <a:r>
                <a:rPr lang="en-US" sz="1100" b="1"/>
                <a:t>PELAKSANAAN (OPERASIO-NALISASI)  </a:t>
              </a:r>
              <a:r>
                <a:rPr lang="en-US" sz="1000" b="1"/>
                <a:t>KEPUTUSAN</a:t>
              </a:r>
              <a:endParaRPr lang="en-US" sz="4800" i="1"/>
            </a:p>
          </p:txBody>
        </p:sp>
      </p:grpSp>
      <p:cxnSp>
        <p:nvCxnSpPr>
          <p:cNvPr id="20486" name="AutoShape 37"/>
          <p:cNvCxnSpPr>
            <a:cxnSpLocks noChangeShapeType="1"/>
          </p:cNvCxnSpPr>
          <p:nvPr/>
        </p:nvCxnSpPr>
        <p:spPr bwMode="auto">
          <a:xfrm flipV="1">
            <a:off x="1828800" y="2514600"/>
            <a:ext cx="0" cy="576263"/>
          </a:xfrm>
          <a:prstGeom prst="straightConnector1">
            <a:avLst/>
          </a:prstGeom>
          <a:noFill/>
          <a:ln w="19050">
            <a:solidFill>
              <a:srgbClr val="000000"/>
            </a:solidFill>
            <a:round/>
            <a:headEnd/>
            <a:tailEnd type="triangle" w="med" len="med"/>
          </a:ln>
        </p:spPr>
      </p:cxnSp>
      <p:grpSp>
        <p:nvGrpSpPr>
          <p:cNvPr id="3" name="Group 28"/>
          <p:cNvGrpSpPr>
            <a:grpSpLocks/>
          </p:cNvGrpSpPr>
          <p:nvPr/>
        </p:nvGrpSpPr>
        <p:grpSpPr bwMode="auto">
          <a:xfrm>
            <a:off x="1905000" y="4419600"/>
            <a:ext cx="1230313" cy="835025"/>
            <a:chOff x="2492" y="12420"/>
            <a:chExt cx="1937" cy="1043"/>
          </a:xfrm>
        </p:grpSpPr>
        <p:cxnSp>
          <p:nvCxnSpPr>
            <p:cNvPr id="20508" name="AutoShape 30"/>
            <p:cNvCxnSpPr>
              <a:cxnSpLocks noChangeShapeType="1"/>
            </p:cNvCxnSpPr>
            <p:nvPr/>
          </p:nvCxnSpPr>
          <p:spPr bwMode="auto">
            <a:xfrm flipV="1">
              <a:off x="2492" y="12420"/>
              <a:ext cx="1" cy="1043"/>
            </a:xfrm>
            <a:prstGeom prst="straightConnector1">
              <a:avLst/>
            </a:prstGeom>
            <a:noFill/>
            <a:ln w="19050">
              <a:solidFill>
                <a:srgbClr val="000000"/>
              </a:solidFill>
              <a:round/>
              <a:headEnd/>
              <a:tailEnd type="triangle" w="med" len="med"/>
            </a:ln>
          </p:spPr>
        </p:cxnSp>
        <p:cxnSp>
          <p:nvCxnSpPr>
            <p:cNvPr id="20509" name="AutoShape 29"/>
            <p:cNvCxnSpPr>
              <a:cxnSpLocks noChangeShapeType="1"/>
            </p:cNvCxnSpPr>
            <p:nvPr/>
          </p:nvCxnSpPr>
          <p:spPr bwMode="auto">
            <a:xfrm>
              <a:off x="2493" y="13463"/>
              <a:ext cx="1936" cy="0"/>
            </a:xfrm>
            <a:prstGeom prst="straightConnector1">
              <a:avLst/>
            </a:prstGeom>
            <a:noFill/>
            <a:ln w="19050">
              <a:solidFill>
                <a:srgbClr val="000000"/>
              </a:solidFill>
              <a:round/>
              <a:headEnd/>
              <a:tailEnd/>
            </a:ln>
          </p:spPr>
        </p:cxnSp>
      </p:grpSp>
      <p:cxnSp>
        <p:nvCxnSpPr>
          <p:cNvPr id="20488" name="AutoShape 36"/>
          <p:cNvCxnSpPr>
            <a:cxnSpLocks noChangeShapeType="1"/>
          </p:cNvCxnSpPr>
          <p:nvPr/>
        </p:nvCxnSpPr>
        <p:spPr bwMode="auto">
          <a:xfrm flipH="1">
            <a:off x="4953000" y="5181600"/>
            <a:ext cx="534988" cy="0"/>
          </a:xfrm>
          <a:prstGeom prst="straightConnector1">
            <a:avLst/>
          </a:prstGeom>
          <a:noFill/>
          <a:ln w="19050">
            <a:solidFill>
              <a:srgbClr val="000000"/>
            </a:solidFill>
            <a:round/>
            <a:headEnd/>
            <a:tailEnd type="triangle" w="med" len="med"/>
          </a:ln>
        </p:spPr>
      </p:cxnSp>
      <p:cxnSp>
        <p:nvCxnSpPr>
          <p:cNvPr id="20489" name="AutoShape 39"/>
          <p:cNvCxnSpPr>
            <a:cxnSpLocks noChangeShapeType="1"/>
          </p:cNvCxnSpPr>
          <p:nvPr/>
        </p:nvCxnSpPr>
        <p:spPr bwMode="auto">
          <a:xfrm>
            <a:off x="2590800" y="2209800"/>
            <a:ext cx="593725" cy="0"/>
          </a:xfrm>
          <a:prstGeom prst="straightConnector1">
            <a:avLst/>
          </a:prstGeom>
          <a:noFill/>
          <a:ln w="19050">
            <a:solidFill>
              <a:srgbClr val="000000"/>
            </a:solidFill>
            <a:round/>
            <a:headEnd/>
            <a:tailEnd type="triangle" w="med" len="med"/>
          </a:ln>
        </p:spPr>
      </p:cxnSp>
      <p:cxnSp>
        <p:nvCxnSpPr>
          <p:cNvPr id="20490" name="AutoShape 38"/>
          <p:cNvCxnSpPr>
            <a:cxnSpLocks noChangeShapeType="1"/>
          </p:cNvCxnSpPr>
          <p:nvPr/>
        </p:nvCxnSpPr>
        <p:spPr bwMode="auto">
          <a:xfrm>
            <a:off x="5181600" y="2209800"/>
            <a:ext cx="360363" cy="0"/>
          </a:xfrm>
          <a:prstGeom prst="straightConnector1">
            <a:avLst/>
          </a:prstGeom>
          <a:noFill/>
          <a:ln w="19050">
            <a:solidFill>
              <a:srgbClr val="000000"/>
            </a:solidFill>
            <a:round/>
            <a:headEnd/>
            <a:tailEnd type="triangle" w="med" len="med"/>
          </a:ln>
        </p:spPr>
      </p:cxnSp>
      <p:cxnSp>
        <p:nvCxnSpPr>
          <p:cNvPr id="20491" name="AutoShape 31"/>
          <p:cNvCxnSpPr>
            <a:cxnSpLocks noChangeShapeType="1"/>
          </p:cNvCxnSpPr>
          <p:nvPr/>
        </p:nvCxnSpPr>
        <p:spPr bwMode="auto">
          <a:xfrm>
            <a:off x="6324600" y="2971800"/>
            <a:ext cx="0" cy="357188"/>
          </a:xfrm>
          <a:prstGeom prst="straightConnector1">
            <a:avLst/>
          </a:prstGeom>
          <a:noFill/>
          <a:ln w="19050">
            <a:solidFill>
              <a:srgbClr val="000000"/>
            </a:solidFill>
            <a:round/>
            <a:headEnd/>
            <a:tailEnd type="triangle" w="med" len="med"/>
          </a:ln>
        </p:spPr>
      </p:cxnSp>
      <p:cxnSp>
        <p:nvCxnSpPr>
          <p:cNvPr id="20492" name="AutoShape 35"/>
          <p:cNvCxnSpPr>
            <a:cxnSpLocks noChangeShapeType="1"/>
          </p:cNvCxnSpPr>
          <p:nvPr/>
        </p:nvCxnSpPr>
        <p:spPr bwMode="auto">
          <a:xfrm>
            <a:off x="6324600" y="4038600"/>
            <a:ext cx="0" cy="284163"/>
          </a:xfrm>
          <a:prstGeom prst="straightConnector1">
            <a:avLst/>
          </a:prstGeom>
          <a:noFill/>
          <a:ln w="19050">
            <a:solidFill>
              <a:srgbClr val="000000"/>
            </a:solidFill>
            <a:round/>
            <a:headEnd/>
            <a:tailEnd type="triangle" w="med" len="med"/>
          </a:ln>
        </p:spPr>
      </p:cxnSp>
      <p:cxnSp>
        <p:nvCxnSpPr>
          <p:cNvPr id="20493" name="AutoShape 34"/>
          <p:cNvCxnSpPr>
            <a:cxnSpLocks noChangeShapeType="1"/>
          </p:cNvCxnSpPr>
          <p:nvPr/>
        </p:nvCxnSpPr>
        <p:spPr bwMode="auto">
          <a:xfrm flipH="1">
            <a:off x="2667000" y="3657600"/>
            <a:ext cx="2870200" cy="0"/>
          </a:xfrm>
          <a:prstGeom prst="straightConnector1">
            <a:avLst/>
          </a:prstGeom>
          <a:noFill/>
          <a:ln w="19050">
            <a:solidFill>
              <a:srgbClr val="000000"/>
            </a:solidFill>
            <a:prstDash val="dash"/>
            <a:round/>
            <a:headEnd/>
            <a:tailEnd type="triangle" w="med" len="med"/>
          </a:ln>
        </p:spPr>
      </p:cxnSp>
      <p:cxnSp>
        <p:nvCxnSpPr>
          <p:cNvPr id="20494" name="AutoShape 32"/>
          <p:cNvCxnSpPr>
            <a:cxnSpLocks noChangeShapeType="1"/>
          </p:cNvCxnSpPr>
          <p:nvPr/>
        </p:nvCxnSpPr>
        <p:spPr bwMode="auto">
          <a:xfrm>
            <a:off x="2743200" y="3810000"/>
            <a:ext cx="2817813" cy="0"/>
          </a:xfrm>
          <a:prstGeom prst="straightConnector1">
            <a:avLst/>
          </a:prstGeom>
          <a:noFill/>
          <a:ln w="19050">
            <a:solidFill>
              <a:srgbClr val="000000"/>
            </a:solidFill>
            <a:prstDash val="dash"/>
            <a:round/>
            <a:headEnd/>
            <a:tailEnd type="triangle" w="med" len="med"/>
          </a:ln>
        </p:spPr>
      </p:cxnSp>
      <p:sp>
        <p:nvSpPr>
          <p:cNvPr id="20495" name="Rectangle 33"/>
          <p:cNvSpPr>
            <a:spLocks noChangeArrowheads="1"/>
          </p:cNvSpPr>
          <p:nvPr/>
        </p:nvSpPr>
        <p:spPr bwMode="auto">
          <a:xfrm>
            <a:off x="3200400" y="3429000"/>
            <a:ext cx="1901825" cy="304800"/>
          </a:xfrm>
          <a:prstGeom prst="rect">
            <a:avLst/>
          </a:prstGeom>
          <a:solidFill>
            <a:srgbClr val="FFFFFF">
              <a:alpha val="0"/>
            </a:srgbClr>
          </a:solidFill>
          <a:ln w="9525">
            <a:noFill/>
            <a:miter lim="800000"/>
            <a:headEnd/>
            <a:tailEnd/>
          </a:ln>
        </p:spPr>
        <p:txBody>
          <a:bodyPr/>
          <a:lstStyle/>
          <a:p>
            <a:pPr algn="ctr" eaLnBrk="1" hangingPunct="1"/>
            <a:r>
              <a:rPr lang="en-US" sz="1000">
                <a:latin typeface="Constantia" pitchFamily="18" charset="0"/>
                <a:ea typeface="Calibri" pitchFamily="34" charset="0"/>
                <a:cs typeface="Times New Roman" pitchFamily="18" charset="0"/>
              </a:rPr>
              <a:t>UMPAN BALIK</a:t>
            </a:r>
            <a:endParaRPr lang="en-US" sz="1400">
              <a:latin typeface="Constantia" pitchFamily="18" charset="0"/>
              <a:ea typeface="Calibri" pitchFamily="34" charset="0"/>
              <a:cs typeface="Times New Roman" pitchFamily="18" charset="0"/>
            </a:endParaRPr>
          </a:p>
          <a:p>
            <a:endParaRPr lang="en-US">
              <a:latin typeface="Constantia" pitchFamily="18" charset="0"/>
              <a:ea typeface="Calibri" pitchFamily="34" charset="0"/>
              <a:cs typeface="Times New Roman" pitchFamily="18" charset="0"/>
            </a:endParaRPr>
          </a:p>
        </p:txBody>
      </p:sp>
      <p:sp>
        <p:nvSpPr>
          <p:cNvPr id="20496" name="Rectangle 40"/>
          <p:cNvSpPr>
            <a:spLocks noChangeArrowheads="1"/>
          </p:cNvSpPr>
          <p:nvPr/>
        </p:nvSpPr>
        <p:spPr bwMode="auto">
          <a:xfrm>
            <a:off x="0" y="1874838"/>
            <a:ext cx="538163" cy="366712"/>
          </a:xfrm>
          <a:prstGeom prst="rect">
            <a:avLst/>
          </a:prstGeom>
          <a:noFill/>
          <a:ln w="9525">
            <a:noFill/>
            <a:miter lim="800000"/>
            <a:headEnd/>
            <a:tailEnd/>
          </a:ln>
        </p:spPr>
        <p:txBody>
          <a:bodyPr wrap="none" anchor="ctr">
            <a:spAutoFit/>
          </a:bodyPr>
          <a:lstStyle/>
          <a:p>
            <a:pPr indent="354013" eaLnBrk="1" hangingPunct="1"/>
            <a:endParaRPr lang="en-GB">
              <a:latin typeface="Constantia" pitchFamily="18" charset="0"/>
            </a:endParaRPr>
          </a:p>
        </p:txBody>
      </p:sp>
      <p:sp>
        <p:nvSpPr>
          <p:cNvPr id="20497" name="Rectangle 41"/>
          <p:cNvSpPr>
            <a:spLocks noChangeArrowheads="1"/>
          </p:cNvSpPr>
          <p:nvPr/>
        </p:nvSpPr>
        <p:spPr bwMode="auto">
          <a:xfrm>
            <a:off x="9525" y="2058988"/>
            <a:ext cx="9144000" cy="0"/>
          </a:xfrm>
          <a:prstGeom prst="rect">
            <a:avLst/>
          </a:prstGeom>
          <a:solidFill>
            <a:srgbClr val="FFFFFF"/>
          </a:solidFill>
          <a:ln w="9525">
            <a:noFill/>
            <a:miter lim="800000"/>
            <a:headEnd/>
            <a:tailEnd/>
          </a:ln>
        </p:spPr>
        <p:txBody>
          <a:bodyPr wrap="none" anchor="ctr">
            <a:spAutoFit/>
          </a:bodyPr>
          <a:lstStyle/>
          <a:p>
            <a:pPr indent="354013" eaLnBrk="1" hangingPunct="1"/>
            <a:endParaRPr lang="en-GB">
              <a:latin typeface="Constantia" pitchFamily="18" charset="0"/>
            </a:endParaRPr>
          </a:p>
        </p:txBody>
      </p:sp>
      <p:sp>
        <p:nvSpPr>
          <p:cNvPr id="20498" name="Rectangle 43"/>
          <p:cNvSpPr>
            <a:spLocks noChangeArrowheads="1"/>
          </p:cNvSpPr>
          <p:nvPr/>
        </p:nvSpPr>
        <p:spPr bwMode="auto">
          <a:xfrm>
            <a:off x="9525" y="2058988"/>
            <a:ext cx="9144000" cy="0"/>
          </a:xfrm>
          <a:prstGeom prst="rect">
            <a:avLst/>
          </a:prstGeom>
          <a:solidFill>
            <a:srgbClr val="FFFFFF"/>
          </a:solidFill>
          <a:ln w="9525">
            <a:noFill/>
            <a:miter lim="800000"/>
            <a:headEnd/>
            <a:tailEnd/>
          </a:ln>
        </p:spPr>
        <p:txBody>
          <a:bodyPr wrap="none" anchor="ctr">
            <a:spAutoFit/>
          </a:bodyPr>
          <a:lstStyle/>
          <a:p>
            <a:pPr indent="354013" eaLnBrk="1" hangingPunct="1"/>
            <a:endParaRPr lang="en-GB">
              <a:latin typeface="Constantia" pitchFamily="18" charset="0"/>
            </a:endParaRPr>
          </a:p>
        </p:txBody>
      </p:sp>
      <p:sp>
        <p:nvSpPr>
          <p:cNvPr id="20499" name="Rectangle 44"/>
          <p:cNvSpPr>
            <a:spLocks noChangeArrowheads="1"/>
          </p:cNvSpPr>
          <p:nvPr/>
        </p:nvSpPr>
        <p:spPr bwMode="auto">
          <a:xfrm>
            <a:off x="304800" y="730250"/>
            <a:ext cx="538163" cy="701675"/>
          </a:xfrm>
          <a:prstGeom prst="rect">
            <a:avLst/>
          </a:prstGeom>
          <a:solidFill>
            <a:srgbClr val="FFFFFF">
              <a:alpha val="0"/>
            </a:srgbClr>
          </a:solidFill>
          <a:ln w="9525">
            <a:noFill/>
            <a:miter lim="800000"/>
            <a:headEnd/>
            <a:tailEnd/>
          </a:ln>
        </p:spPr>
        <p:txBody>
          <a:bodyPr wrap="none" anchor="ctr">
            <a:spAutoFit/>
          </a:bodyPr>
          <a:lstStyle/>
          <a:p>
            <a:pPr indent="354013" eaLnBrk="1" hangingPunct="1"/>
            <a:endParaRPr lang="en-US" sz="2000"/>
          </a:p>
          <a:p>
            <a:pPr indent="354013"/>
            <a:endParaRPr lang="en-US" sz="2000">
              <a:latin typeface="Constantia" pitchFamily="18" charset="0"/>
            </a:endParaRPr>
          </a:p>
        </p:txBody>
      </p:sp>
      <p:sp>
        <p:nvSpPr>
          <p:cNvPr id="20500" name="Rectangle 45"/>
          <p:cNvSpPr>
            <a:spLocks noChangeArrowheads="1"/>
          </p:cNvSpPr>
          <p:nvPr/>
        </p:nvSpPr>
        <p:spPr bwMode="auto">
          <a:xfrm>
            <a:off x="0" y="1874838"/>
            <a:ext cx="538163" cy="366712"/>
          </a:xfrm>
          <a:prstGeom prst="rect">
            <a:avLst/>
          </a:prstGeom>
          <a:noFill/>
          <a:ln w="9525">
            <a:noFill/>
            <a:miter lim="800000"/>
            <a:headEnd/>
            <a:tailEnd/>
          </a:ln>
        </p:spPr>
        <p:txBody>
          <a:bodyPr wrap="none" anchor="ctr">
            <a:spAutoFit/>
          </a:bodyPr>
          <a:lstStyle/>
          <a:p>
            <a:pPr indent="354013" eaLnBrk="1" hangingPunct="1"/>
            <a:endParaRPr lang="en-GB">
              <a:latin typeface="Constantia" pitchFamily="18" charset="0"/>
            </a:endParaRPr>
          </a:p>
        </p:txBody>
      </p:sp>
      <p:sp>
        <p:nvSpPr>
          <p:cNvPr id="20501" name="Rectangle 46"/>
          <p:cNvSpPr>
            <a:spLocks noChangeArrowheads="1"/>
          </p:cNvSpPr>
          <p:nvPr/>
        </p:nvSpPr>
        <p:spPr bwMode="auto">
          <a:xfrm>
            <a:off x="228600" y="457200"/>
            <a:ext cx="8686800" cy="1006475"/>
          </a:xfrm>
          <a:prstGeom prst="rect">
            <a:avLst/>
          </a:prstGeom>
          <a:solidFill>
            <a:srgbClr val="FFFFFF">
              <a:alpha val="0"/>
            </a:srgbClr>
          </a:solidFill>
          <a:ln w="9525">
            <a:noFill/>
            <a:miter lim="800000"/>
            <a:headEnd/>
            <a:tailEnd/>
          </a:ln>
        </p:spPr>
        <p:txBody>
          <a:bodyPr anchor="ctr">
            <a:spAutoFit/>
          </a:bodyPr>
          <a:lstStyle/>
          <a:p>
            <a:pPr indent="354013" eaLnBrk="1" hangingPunct="1"/>
            <a:r>
              <a:rPr lang="fi-FI" sz="2000" b="1">
                <a:solidFill>
                  <a:srgbClr val="FFCC66"/>
                </a:solidFill>
                <a:latin typeface="Times New Roman" pitchFamily="18" charset="0"/>
                <a:ea typeface="Calibri" pitchFamily="34" charset="0"/>
                <a:cs typeface="Times New Roman" pitchFamily="18" charset="0"/>
              </a:rPr>
              <a:t>Gambar : Teori Dasar Pengambilan Keputusan</a:t>
            </a:r>
          </a:p>
          <a:p>
            <a:pPr indent="354013" eaLnBrk="1" hangingPunct="1"/>
            <a:r>
              <a:rPr lang="fi-FI" sz="2000" b="1">
                <a:solidFill>
                  <a:srgbClr val="FFCC66"/>
                </a:solidFill>
                <a:latin typeface="Times New Roman" pitchFamily="18" charset="0"/>
                <a:ea typeface="Calibri" pitchFamily="34" charset="0"/>
                <a:cs typeface="Times New Roman" pitchFamily="18" charset="0"/>
              </a:rPr>
              <a:t>                   untuk Perencanaan SDM</a:t>
            </a:r>
            <a:endParaRPr lang="en-US" sz="2000" b="1">
              <a:solidFill>
                <a:srgbClr val="FFCC66"/>
              </a:solidFill>
              <a:latin typeface="Times New Roman" pitchFamily="18" charset="0"/>
              <a:ea typeface="Calibri" pitchFamily="34" charset="0"/>
              <a:cs typeface="Times New Roman" pitchFamily="18" charset="0"/>
            </a:endParaRPr>
          </a:p>
          <a:p>
            <a:pPr indent="354013"/>
            <a:endParaRPr lang="en-US" sz="2000" b="1">
              <a:solidFill>
                <a:srgbClr val="FFCC66"/>
              </a:solidFill>
              <a:latin typeface="Times New Roman" pitchFamily="18" charset="0"/>
              <a:ea typeface="Calibri" pitchFamily="34" charset="0"/>
              <a:cs typeface="Times New Roman" pitchFamily="18" charset="0"/>
            </a:endParaRPr>
          </a:p>
        </p:txBody>
      </p:sp>
      <p:sp>
        <p:nvSpPr>
          <p:cNvPr id="20502" name="Rectangle 47"/>
          <p:cNvSpPr>
            <a:spLocks noChangeArrowheads="1"/>
          </p:cNvSpPr>
          <p:nvPr/>
        </p:nvSpPr>
        <p:spPr bwMode="auto">
          <a:xfrm>
            <a:off x="0" y="1874838"/>
            <a:ext cx="538163" cy="366712"/>
          </a:xfrm>
          <a:prstGeom prst="rect">
            <a:avLst/>
          </a:prstGeom>
          <a:noFill/>
          <a:ln w="9525">
            <a:noFill/>
            <a:miter lim="800000"/>
            <a:headEnd/>
            <a:tailEnd/>
          </a:ln>
        </p:spPr>
        <p:txBody>
          <a:bodyPr wrap="none" anchor="ctr">
            <a:spAutoFit/>
          </a:bodyPr>
          <a:lstStyle/>
          <a:p>
            <a:pPr indent="354013" eaLnBrk="1" hangingPunct="1"/>
            <a:endParaRPr lang="en-GB">
              <a:latin typeface="Constantia" pitchFamily="18" charset="0"/>
            </a:endParaRPr>
          </a:p>
        </p:txBody>
      </p:sp>
      <p:sp>
        <p:nvSpPr>
          <p:cNvPr id="20503" name="Rectangle 48"/>
          <p:cNvSpPr>
            <a:spLocks noChangeArrowheads="1"/>
          </p:cNvSpPr>
          <p:nvPr/>
        </p:nvSpPr>
        <p:spPr bwMode="auto">
          <a:xfrm>
            <a:off x="304800" y="304800"/>
            <a:ext cx="8458200" cy="976313"/>
          </a:xfrm>
          <a:prstGeom prst="rect">
            <a:avLst/>
          </a:prstGeom>
          <a:solidFill>
            <a:srgbClr val="FFFFFF">
              <a:alpha val="0"/>
            </a:srgbClr>
          </a:solidFill>
          <a:ln w="9525">
            <a:noFill/>
            <a:miter lim="800000"/>
            <a:headEnd/>
            <a:tailEnd/>
          </a:ln>
        </p:spPr>
        <p:txBody>
          <a:bodyPr anchor="ctr">
            <a:spAutoFit/>
          </a:bodyPr>
          <a:lstStyle/>
          <a:p>
            <a:pPr indent="354013" eaLnBrk="1" hangingPunct="1"/>
            <a:r>
              <a:rPr lang="en-US">
                <a:latin typeface="Constantia" pitchFamily="18" charset="0"/>
              </a:rPr>
              <a:t/>
            </a:r>
            <a:br>
              <a:rPr lang="en-US">
                <a:latin typeface="Constantia" pitchFamily="18" charset="0"/>
              </a:rPr>
            </a:br>
            <a:endParaRPr lang="en-US" sz="2000"/>
          </a:p>
          <a:p>
            <a:pPr indent="354013"/>
            <a:endParaRPr lang="en-US" sz="2000">
              <a:latin typeface="Constantia" pitchFamily="18" charset="0"/>
            </a:endParaRPr>
          </a:p>
        </p:txBody>
      </p:sp>
      <p:sp>
        <p:nvSpPr>
          <p:cNvPr id="20504" name="Rectangle 49"/>
          <p:cNvSpPr>
            <a:spLocks noChangeArrowheads="1"/>
          </p:cNvSpPr>
          <p:nvPr/>
        </p:nvSpPr>
        <p:spPr bwMode="auto">
          <a:xfrm>
            <a:off x="0" y="1874838"/>
            <a:ext cx="538163" cy="366712"/>
          </a:xfrm>
          <a:prstGeom prst="rect">
            <a:avLst/>
          </a:prstGeom>
          <a:noFill/>
          <a:ln w="9525">
            <a:noFill/>
            <a:miter lim="800000"/>
            <a:headEnd/>
            <a:tailEnd/>
          </a:ln>
        </p:spPr>
        <p:txBody>
          <a:bodyPr wrap="none" anchor="ctr">
            <a:spAutoFit/>
          </a:bodyPr>
          <a:lstStyle/>
          <a:p>
            <a:pPr indent="354013" eaLnBrk="1" hangingPunct="1"/>
            <a:endParaRPr lang="en-GB">
              <a:latin typeface="Constantia" pitchFamily="18" charset="0"/>
            </a:endParaRPr>
          </a:p>
        </p:txBody>
      </p:sp>
      <p:sp>
        <p:nvSpPr>
          <p:cNvPr id="20505" name="Rectangle 50"/>
          <p:cNvSpPr>
            <a:spLocks noChangeArrowheads="1"/>
          </p:cNvSpPr>
          <p:nvPr/>
        </p:nvSpPr>
        <p:spPr bwMode="auto">
          <a:xfrm>
            <a:off x="838200" y="6096000"/>
            <a:ext cx="538163" cy="396875"/>
          </a:xfrm>
          <a:prstGeom prst="rect">
            <a:avLst/>
          </a:prstGeom>
          <a:solidFill>
            <a:srgbClr val="FFFFFF">
              <a:alpha val="0"/>
            </a:srgbClr>
          </a:solidFill>
          <a:ln w="9525">
            <a:noFill/>
            <a:miter lim="800000"/>
            <a:headEnd/>
            <a:tailEnd/>
          </a:ln>
        </p:spPr>
        <p:txBody>
          <a:bodyPr wrap="none" anchor="ctr">
            <a:spAutoFit/>
          </a:bodyPr>
          <a:lstStyle/>
          <a:p>
            <a:pPr indent="354013" eaLnBrk="1" hangingPunct="1"/>
            <a:endParaRPr lang="en-GB" sz="2000">
              <a:latin typeface="Constantia" pitchFamily="18" charset="0"/>
            </a:endParaRPr>
          </a:p>
        </p:txBody>
      </p:sp>
      <p:sp>
        <p:nvSpPr>
          <p:cNvPr id="20506" name="Rectangle 51"/>
          <p:cNvSpPr>
            <a:spLocks noChangeArrowheads="1"/>
          </p:cNvSpPr>
          <p:nvPr/>
        </p:nvSpPr>
        <p:spPr bwMode="auto">
          <a:xfrm>
            <a:off x="533400" y="6156325"/>
            <a:ext cx="8610600" cy="701675"/>
          </a:xfrm>
          <a:prstGeom prst="rect">
            <a:avLst/>
          </a:prstGeom>
          <a:solidFill>
            <a:srgbClr val="FFFFFF">
              <a:alpha val="0"/>
            </a:srgbClr>
          </a:solidFill>
          <a:ln w="9525">
            <a:noFill/>
            <a:miter lim="800000"/>
            <a:headEnd/>
            <a:tailEnd/>
          </a:ln>
        </p:spPr>
        <p:txBody>
          <a:bodyPr anchor="ctr">
            <a:spAutoFit/>
          </a:bodyPr>
          <a:lstStyle/>
          <a:p>
            <a:pPr indent="354013" eaLnBrk="1" hangingPunct="1"/>
            <a:endParaRPr lang="en-US" sz="2000"/>
          </a:p>
          <a:p>
            <a:pPr indent="354013"/>
            <a:r>
              <a:rPr lang="id-ID" sz="2000">
                <a:latin typeface="Constantia" pitchFamily="18" charset="0"/>
              </a:rPr>
              <a:t>                        Sumber, Hadari Nawawi  2008</a:t>
            </a:r>
            <a:endParaRPr lang="en-US" sz="2000">
              <a:latin typeface="Constantia" pitchFamily="18" charset="0"/>
            </a:endParaRPr>
          </a:p>
        </p:txBody>
      </p:sp>
      <p:sp>
        <p:nvSpPr>
          <p:cNvPr id="20507" name="Rectangle 52"/>
          <p:cNvSpPr>
            <a:spLocks noChangeArrowheads="1"/>
          </p:cNvSpPr>
          <p:nvPr/>
        </p:nvSpPr>
        <p:spPr bwMode="auto">
          <a:xfrm>
            <a:off x="533400" y="-1219200"/>
            <a:ext cx="8610600" cy="823912"/>
          </a:xfrm>
          <a:prstGeom prst="rect">
            <a:avLst/>
          </a:prstGeom>
          <a:solidFill>
            <a:srgbClr val="FFFFFF">
              <a:alpha val="0"/>
            </a:srgbClr>
          </a:solidFill>
          <a:ln w="9525">
            <a:noFill/>
            <a:miter lim="800000"/>
            <a:headEnd/>
            <a:tailEnd/>
          </a:ln>
        </p:spPr>
        <p:txBody>
          <a:bodyPr anchor="ctr">
            <a:spAutoFit/>
          </a:bodyPr>
          <a:lstStyle/>
          <a:p>
            <a:pPr indent="354013" eaLnBrk="1" hangingPunct="1"/>
            <a:endParaRPr lang="en-US" sz="2800" b="1">
              <a:solidFill>
                <a:srgbClr val="000000"/>
              </a:solidFill>
              <a:latin typeface="Times New Roman" pitchFamily="18" charset="0"/>
            </a:endParaRPr>
          </a:p>
          <a:p>
            <a:pPr indent="354013"/>
            <a:endParaRPr lang="en-US" sz="2000">
              <a:latin typeface="Constantia" pitchFamily="18"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228600" y="117475"/>
            <a:ext cx="8686800" cy="65182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spAutoFit/>
          </a:bodyPr>
          <a:lstStyle/>
          <a:p>
            <a:pPr indent="574675" algn="just" eaLnBrk="1" hangingPunct="1">
              <a:lnSpc>
                <a:spcPct val="90000"/>
              </a:lnSpc>
              <a:defRPr/>
            </a:pPr>
            <a:r>
              <a:rPr lang="en-US" sz="2400" b="1" dirty="0" err="1">
                <a:solidFill>
                  <a:srgbClr val="375BB0"/>
                </a:solidFill>
                <a:latin typeface="Book Antiqua" pitchFamily="18" charset="0"/>
              </a:rPr>
              <a:t>Berdasarkan</a:t>
            </a:r>
            <a:r>
              <a:rPr lang="en-US" sz="2400" b="1" dirty="0">
                <a:solidFill>
                  <a:srgbClr val="375BB0"/>
                </a:solidFill>
                <a:latin typeface="Book Antiqua" pitchFamily="18" charset="0"/>
              </a:rPr>
              <a:t>  data/</a:t>
            </a:r>
            <a:r>
              <a:rPr lang="en-US" sz="2400" b="1" dirty="0" err="1">
                <a:solidFill>
                  <a:srgbClr val="375BB0"/>
                </a:solidFill>
                <a:latin typeface="Book Antiqua" pitchFamily="18" charset="0"/>
              </a:rPr>
              <a:t>informasi</a:t>
            </a:r>
            <a:r>
              <a:rPr lang="en-US" sz="2400" b="1" dirty="0">
                <a:solidFill>
                  <a:srgbClr val="375BB0"/>
                </a:solidFill>
                <a:latin typeface="Book Antiqua" pitchFamily="18" charset="0"/>
              </a:rPr>
              <a:t> yang  </a:t>
            </a:r>
            <a:r>
              <a:rPr lang="en-US" sz="2400" b="1" dirty="0" err="1">
                <a:solidFill>
                  <a:srgbClr val="375BB0"/>
                </a:solidFill>
                <a:latin typeface="Book Antiqua" pitchFamily="18" charset="0"/>
              </a:rPr>
              <a:t>dianalisis</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berupa</a:t>
            </a:r>
            <a:r>
              <a:rPr lang="en-US" sz="2400" b="1" dirty="0">
                <a:solidFill>
                  <a:srgbClr val="375BB0"/>
                </a:solidFill>
                <a:latin typeface="Book Antiqua" pitchFamily="18" charset="0"/>
              </a:rPr>
              <a:t>  data/</a:t>
            </a:r>
            <a:r>
              <a:rPr lang="en-US" sz="2400" b="1" dirty="0" err="1">
                <a:solidFill>
                  <a:srgbClr val="375BB0"/>
                </a:solidFill>
                <a:latin typeface="Book Antiqua" pitchFamily="18" charset="0"/>
              </a:rPr>
              <a:t>informasi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kuantitatif</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dan</a:t>
            </a:r>
            <a:r>
              <a:rPr lang="en-US" sz="2400" b="1" dirty="0">
                <a:solidFill>
                  <a:srgbClr val="375BB0"/>
                </a:solidFill>
                <a:latin typeface="Book Antiqua" pitchFamily="18" charset="0"/>
              </a:rPr>
              <a:t> data/</a:t>
            </a:r>
            <a:r>
              <a:rPr lang="en-US" sz="2400" b="1" dirty="0" err="1">
                <a:solidFill>
                  <a:srgbClr val="375BB0"/>
                </a:solidFill>
                <a:latin typeface="Book Antiqua" pitchFamily="18" charset="0"/>
              </a:rPr>
              <a:t>informasi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kualitatif</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maka</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dalam</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membuat</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alternatif</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keputusan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mengenai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prediksi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permintaan</a:t>
            </a:r>
            <a:r>
              <a:rPr lang="en-US" sz="2400" b="1" dirty="0">
                <a:solidFill>
                  <a:srgbClr val="375BB0"/>
                </a:solidFill>
                <a:latin typeface="Book Antiqua" pitchFamily="18" charset="0"/>
              </a:rPr>
              <a:t> (demand) SDM </a:t>
            </a:r>
            <a:r>
              <a:rPr lang="en-US" sz="2400" b="1" dirty="0" err="1">
                <a:solidFill>
                  <a:srgbClr val="375BB0"/>
                </a:solidFill>
                <a:latin typeface="Book Antiqua" pitchFamily="18" charset="0"/>
              </a:rPr>
              <a:t>sebagai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Perencanaan</a:t>
            </a:r>
            <a:r>
              <a:rPr lang="en-US" sz="2400" b="1" dirty="0">
                <a:solidFill>
                  <a:srgbClr val="375BB0"/>
                </a:solidFill>
                <a:latin typeface="Book Antiqua" pitchFamily="18" charset="0"/>
              </a:rPr>
              <a:t>   SDM  </a:t>
            </a:r>
            <a:r>
              <a:rPr lang="en-US" sz="2400" b="1" dirty="0" err="1">
                <a:solidFill>
                  <a:srgbClr val="375BB0"/>
                </a:solidFill>
                <a:latin typeface="Book Antiqua" pitchFamily="18" charset="0"/>
              </a:rPr>
              <a:t>dapat</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terjadi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tiga</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tingkat</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keakuratan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sebagai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spektrum</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dalam</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proses</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pembuatan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keputusan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Spektrum</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tingkat</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keakuratan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pengambilan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keputusan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tersebut</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terdiri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dari</a:t>
            </a:r>
            <a:r>
              <a:rPr lang="en-US" sz="2400" b="1" dirty="0">
                <a:solidFill>
                  <a:srgbClr val="375BB0"/>
                </a:solidFill>
                <a:latin typeface="Book Antiqua" pitchFamily="18" charset="0"/>
              </a:rPr>
              <a:t>: </a:t>
            </a:r>
          </a:p>
          <a:p>
            <a:pPr indent="574675" algn="just" eaLnBrk="1" hangingPunct="1">
              <a:lnSpc>
                <a:spcPct val="90000"/>
              </a:lnSpc>
              <a:defRPr/>
            </a:pPr>
            <a:endParaRPr lang="en-US" sz="2400" b="1" dirty="0">
              <a:solidFill>
                <a:srgbClr val="375BB0"/>
              </a:solidFill>
              <a:latin typeface="Book Antiqua" pitchFamily="18" charset="0"/>
            </a:endParaRPr>
          </a:p>
          <a:p>
            <a:pPr marL="742950" lvl="1" indent="-285750" algn="just" eaLnBrk="1" hangingPunct="1">
              <a:lnSpc>
                <a:spcPct val="90000"/>
              </a:lnSpc>
              <a:defRPr/>
            </a:pPr>
            <a:r>
              <a:rPr lang="id-ID" sz="2400" b="1" dirty="0">
                <a:solidFill>
                  <a:schemeClr val="bg1"/>
                </a:solidFill>
                <a:latin typeface="Book Antiqua" pitchFamily="18" charset="0"/>
              </a:rPr>
              <a:t>1). </a:t>
            </a:r>
            <a:r>
              <a:rPr lang="en-US" sz="2400" b="1" dirty="0" err="1">
                <a:solidFill>
                  <a:schemeClr val="bg1"/>
                </a:solidFill>
                <a:latin typeface="Book Antiqua" pitchFamily="18" charset="0"/>
              </a:rPr>
              <a:t>Keakuratan</a:t>
            </a:r>
            <a:r>
              <a:rPr lang="en-US" sz="2400" b="1" dirty="0">
                <a:solidFill>
                  <a:schemeClr val="bg1"/>
                </a:solidFill>
                <a:latin typeface="Book Antiqua" pitchFamily="18" charset="0"/>
              </a:rPr>
              <a:t> </a:t>
            </a:r>
            <a:r>
              <a:rPr lang="en-US" sz="2400" b="1" dirty="0" err="1">
                <a:solidFill>
                  <a:schemeClr val="bg1"/>
                </a:solidFill>
                <a:latin typeface="Book Antiqua" pitchFamily="18" charset="0"/>
              </a:rPr>
              <a:t>Tinggi</a:t>
            </a:r>
            <a:r>
              <a:rPr lang="en-US" sz="2400" b="1" dirty="0">
                <a:solidFill>
                  <a:schemeClr val="bg1"/>
                </a:solidFill>
                <a:latin typeface="Book Antiqua" pitchFamily="18" charset="0"/>
              </a:rPr>
              <a:t> (</a:t>
            </a:r>
            <a:r>
              <a:rPr lang="en-US" sz="2400" b="1" dirty="0" err="1">
                <a:solidFill>
                  <a:schemeClr val="bg1"/>
                </a:solidFill>
                <a:latin typeface="Book Antiqua" pitchFamily="18" charset="0"/>
              </a:rPr>
              <a:t>Certainity</a:t>
            </a:r>
            <a:r>
              <a:rPr lang="en-US" sz="2400" b="1" dirty="0">
                <a:solidFill>
                  <a:schemeClr val="bg1"/>
                </a:solidFill>
                <a:latin typeface="Book Antiqua" pitchFamily="18" charset="0"/>
              </a:rPr>
              <a:t>).</a:t>
            </a:r>
          </a:p>
          <a:p>
            <a:pPr indent="574675" algn="just" eaLnBrk="1" hangingPunct="1">
              <a:lnSpc>
                <a:spcPct val="90000"/>
              </a:lnSpc>
              <a:defRPr/>
            </a:pPr>
            <a:endParaRPr lang="en-US" sz="2400" b="1" dirty="0">
              <a:solidFill>
                <a:schemeClr val="folHlink"/>
              </a:solidFill>
              <a:latin typeface="Book Antiqua" pitchFamily="18" charset="0"/>
            </a:endParaRPr>
          </a:p>
          <a:p>
            <a:pPr indent="574675" algn="just" eaLnBrk="1" hangingPunct="1">
              <a:lnSpc>
                <a:spcPct val="90000"/>
              </a:lnSpc>
              <a:defRPr/>
            </a:pPr>
            <a:r>
              <a:rPr lang="en-US" sz="2400" b="1" dirty="0" err="1">
                <a:solidFill>
                  <a:srgbClr val="375BB0"/>
                </a:solidFill>
                <a:latin typeface="Book Antiqua" pitchFamily="18" charset="0"/>
              </a:rPr>
              <a:t>Pengambilan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keputusan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ini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dilakukan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dengan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mempergunakan</a:t>
            </a:r>
            <a:r>
              <a:rPr lang="en-US" sz="2400" b="1" dirty="0">
                <a:solidFill>
                  <a:srgbClr val="375BB0"/>
                </a:solidFill>
                <a:latin typeface="Book Antiqua" pitchFamily="18" charset="0"/>
              </a:rPr>
              <a:t> data </a:t>
            </a:r>
            <a:r>
              <a:rPr lang="en-US" sz="2400" b="1" dirty="0" err="1">
                <a:solidFill>
                  <a:srgbClr val="375BB0"/>
                </a:solidFill>
                <a:latin typeface="Book Antiqua" pitchFamily="18" charset="0"/>
              </a:rPr>
              <a:t>kuantitatif</a:t>
            </a:r>
            <a:r>
              <a:rPr lang="en-US" sz="2400" b="1" dirty="0">
                <a:solidFill>
                  <a:srgbClr val="375BB0"/>
                </a:solidFill>
                <a:latin typeface="Book Antiqua" pitchFamily="18" charset="0"/>
              </a:rPr>
              <a:t> yang </a:t>
            </a:r>
            <a:r>
              <a:rPr lang="en-US" sz="2400" b="1" dirty="0" err="1">
                <a:solidFill>
                  <a:srgbClr val="375BB0"/>
                </a:solidFill>
                <a:latin typeface="Book Antiqua" pitchFamily="18" charset="0"/>
              </a:rPr>
              <a:t>cukup</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lengkap</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dengan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analisis</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mempergunakan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perhitungan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statistik</a:t>
            </a:r>
            <a:r>
              <a:rPr lang="en-US" sz="2400" b="1" dirty="0">
                <a:solidFill>
                  <a:srgbClr val="375BB0"/>
                </a:solidFill>
                <a:latin typeface="Book Antiqua" pitchFamily="18" charset="0"/>
              </a:rPr>
              <a:t> yang </a:t>
            </a:r>
            <a:r>
              <a:rPr lang="en-US" sz="2400" b="1" dirty="0" err="1">
                <a:solidFill>
                  <a:srgbClr val="375BB0"/>
                </a:solidFill>
                <a:latin typeface="Book Antiqua" pitchFamily="18" charset="0"/>
              </a:rPr>
              <a:t>relevan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Spektrum</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keputusan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ini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terbatas</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pada</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prediksi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untuk</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membuat</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perencanaan</a:t>
            </a:r>
            <a:r>
              <a:rPr lang="en-US" sz="2400" b="1" dirty="0">
                <a:solidFill>
                  <a:srgbClr val="375BB0"/>
                </a:solidFill>
                <a:latin typeface="Book Antiqua" pitchFamily="18" charset="0"/>
              </a:rPr>
              <a:t> SDM </a:t>
            </a:r>
            <a:r>
              <a:rPr lang="en-US" sz="2400" b="1" dirty="0" err="1">
                <a:solidFill>
                  <a:srgbClr val="375BB0"/>
                </a:solidFill>
                <a:latin typeface="Book Antiqua" pitchFamily="18" charset="0"/>
              </a:rPr>
              <a:t>dari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segi</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jumlahnya</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perencanaan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kuantitatif</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tidak</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dapat</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dipergunakan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untuk</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menetapkan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kualifikasi</a:t>
            </a:r>
            <a:r>
              <a:rPr lang="en-US" sz="2400" b="1" dirty="0">
                <a:solidFill>
                  <a:srgbClr val="375BB0"/>
                </a:solidFill>
                <a:latin typeface="Book Antiqua" pitchFamily="18" charset="0"/>
              </a:rPr>
              <a:t> SDM yang </a:t>
            </a:r>
            <a:r>
              <a:rPr lang="en-US" sz="2400" b="1" dirty="0" err="1">
                <a:solidFill>
                  <a:srgbClr val="375BB0"/>
                </a:solidFill>
                <a:latin typeface="Book Antiqua" pitchFamily="18" charset="0"/>
              </a:rPr>
              <a:t>dibutuhkan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perencanaan</a:t>
            </a:r>
            <a:r>
              <a:rPr lang="en-US" sz="2400" b="1" dirty="0">
                <a:solidFill>
                  <a:srgbClr val="375BB0"/>
                </a:solidFill>
                <a:latin typeface="Book Antiqua" pitchFamily="18" charset="0"/>
              </a:rPr>
              <a:t> </a:t>
            </a:r>
            <a:r>
              <a:rPr lang="en-US" sz="2400" b="1" dirty="0" err="1">
                <a:solidFill>
                  <a:srgbClr val="375BB0"/>
                </a:solidFill>
                <a:latin typeface="Book Antiqua" pitchFamily="18" charset="0"/>
              </a:rPr>
              <a:t>kualitatif</a:t>
            </a:r>
            <a:r>
              <a:rPr lang="en-US" sz="2400" b="1" dirty="0">
                <a:solidFill>
                  <a:srgbClr val="375BB0"/>
                </a:solidFill>
                <a:latin typeface="Book Antiqua" pitchFamily="18" charset="0"/>
              </a:rPr>
              <a:t>)</a:t>
            </a:r>
            <a:r>
              <a:rPr lang="en-US" sz="2400" b="1" dirty="0">
                <a:solidFill>
                  <a:srgbClr val="4F4D52"/>
                </a:solidFill>
                <a:latin typeface="Book Antiqua" pitchFamily="18" charset="0"/>
              </a:rPr>
              <a:t>.</a:t>
            </a:r>
          </a:p>
        </p:txBody>
      </p:sp>
    </p:spTree>
  </p:cSld>
  <p:clrMapOvr>
    <a:masterClrMapping/>
  </p:clrMapOvr>
  <p:transition spd="slow">
    <p:diamond/>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228600" y="98425"/>
            <a:ext cx="8686800" cy="6429375"/>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anchor="ctr">
            <a:spAutoFit/>
          </a:bodyPr>
          <a:lstStyle/>
          <a:p>
            <a:pPr indent="365125" algn="just" eaLnBrk="1" hangingPunct="1">
              <a:lnSpc>
                <a:spcPct val="90000"/>
              </a:lnSpc>
              <a:defRPr/>
            </a:pPr>
            <a:r>
              <a:rPr lang="en-US" sz="2800" b="1" dirty="0">
                <a:solidFill>
                  <a:srgbClr val="FFFF00"/>
                </a:solidFill>
                <a:latin typeface="Book Antiqua" pitchFamily="18" charset="0"/>
              </a:rPr>
              <a:t>2</a:t>
            </a:r>
            <a:r>
              <a:rPr lang="id-ID" sz="2800" b="1" dirty="0">
                <a:solidFill>
                  <a:srgbClr val="FFFF00"/>
                </a:solidFill>
                <a:latin typeface="Book Antiqua" pitchFamily="18" charset="0"/>
              </a:rPr>
              <a:t>).</a:t>
            </a:r>
            <a:r>
              <a:rPr lang="en-US" sz="2800" b="1" dirty="0">
                <a:solidFill>
                  <a:srgbClr val="FFFF00"/>
                </a:solidFill>
                <a:latin typeface="Book Antiqua" pitchFamily="18" charset="0"/>
              </a:rPr>
              <a:t> </a:t>
            </a:r>
            <a:r>
              <a:rPr lang="en-US" sz="2800" b="1" dirty="0" err="1">
                <a:solidFill>
                  <a:srgbClr val="FFFF00"/>
                </a:solidFill>
                <a:latin typeface="Book Antiqua" pitchFamily="18" charset="0"/>
              </a:rPr>
              <a:t>Keputusan</a:t>
            </a:r>
            <a:r>
              <a:rPr lang="en-US" sz="2800" b="1" dirty="0">
                <a:solidFill>
                  <a:srgbClr val="FFFF00"/>
                </a:solidFill>
                <a:latin typeface="Book Antiqua" pitchFamily="18" charset="0"/>
              </a:rPr>
              <a:t> </a:t>
            </a:r>
            <a:r>
              <a:rPr lang="en-US" sz="2800" b="1" dirty="0" err="1">
                <a:solidFill>
                  <a:srgbClr val="FFFF00"/>
                </a:solidFill>
                <a:latin typeface="Book Antiqua" pitchFamily="18" charset="0"/>
              </a:rPr>
              <a:t>Beresiko</a:t>
            </a:r>
            <a:endParaRPr lang="en-US" sz="2800" b="1" dirty="0">
              <a:solidFill>
                <a:srgbClr val="FFFF00"/>
              </a:solidFill>
              <a:latin typeface="Book Antiqua" pitchFamily="18" charset="0"/>
            </a:endParaRPr>
          </a:p>
          <a:p>
            <a:pPr indent="365125" algn="just" eaLnBrk="1" hangingPunct="1">
              <a:lnSpc>
                <a:spcPct val="90000"/>
              </a:lnSpc>
              <a:defRPr/>
            </a:pPr>
            <a:r>
              <a:rPr lang="en-US" sz="2400" b="1" dirty="0" err="1">
                <a:solidFill>
                  <a:srgbClr val="FFFF00"/>
                </a:solidFill>
                <a:latin typeface="Book Antiqua" pitchFamily="18" charset="0"/>
              </a:rPr>
              <a:t>Keputusan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ini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merupakan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hasil</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analisis</a:t>
            </a:r>
            <a:r>
              <a:rPr lang="en-US" sz="2400" b="1" dirty="0">
                <a:solidFill>
                  <a:srgbClr val="FFFF00"/>
                </a:solidFill>
                <a:latin typeface="Book Antiqua" pitchFamily="18" charset="0"/>
              </a:rPr>
              <a:t> data/</a:t>
            </a:r>
            <a:r>
              <a:rPr lang="en-US" sz="2400" b="1" dirty="0" err="1">
                <a:solidFill>
                  <a:srgbClr val="FFFF00"/>
                </a:solidFill>
                <a:latin typeface="Book Antiqua" pitchFamily="18" charset="0"/>
              </a:rPr>
              <a:t>informasi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kuantitatif</a:t>
            </a:r>
            <a:r>
              <a:rPr lang="en-US" sz="2400" b="1" dirty="0">
                <a:solidFill>
                  <a:srgbClr val="FFFF00"/>
                </a:solidFill>
                <a:latin typeface="Book Antiqua" pitchFamily="18" charset="0"/>
              </a:rPr>
              <a:t> yang </a:t>
            </a:r>
            <a:r>
              <a:rPr lang="en-US" sz="2400" b="1" dirty="0" err="1">
                <a:solidFill>
                  <a:srgbClr val="FFFF00"/>
                </a:solidFill>
                <a:latin typeface="Book Antiqua" pitchFamily="18" charset="0"/>
              </a:rPr>
              <a:t>tidak</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lengkap</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kemudian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dilengkapi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dengan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informasi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kualitatif</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sehingga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penggunaan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statistik</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menjadi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bersifat</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terbatas</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Informasi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kualitatif</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untuk</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mendukung</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hasil</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analisis</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statistik</a:t>
            </a:r>
            <a:r>
              <a:rPr lang="en-US" sz="2400" b="1" dirty="0">
                <a:solidFill>
                  <a:srgbClr val="FFFF00"/>
                </a:solidFill>
                <a:latin typeface="Book Antiqua" pitchFamily="18" charset="0"/>
              </a:rPr>
              <a:t> yang </a:t>
            </a:r>
            <a:r>
              <a:rPr lang="en-US" sz="2400" b="1" dirty="0" err="1">
                <a:solidFill>
                  <a:srgbClr val="FFFF00"/>
                </a:solidFill>
                <a:latin typeface="Book Antiqua" pitchFamily="18" charset="0"/>
              </a:rPr>
              <a:t>terbatas</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itu</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antara</a:t>
            </a:r>
            <a:r>
              <a:rPr lang="en-US" sz="2400" b="1" dirty="0">
                <a:solidFill>
                  <a:srgbClr val="FFFF00"/>
                </a:solidFill>
                <a:latin typeface="Book Antiqua" pitchFamily="18" charset="0"/>
              </a:rPr>
              <a:t> lain </a:t>
            </a:r>
            <a:r>
              <a:rPr lang="en-US" sz="2400" b="1" dirty="0" err="1">
                <a:solidFill>
                  <a:srgbClr val="FFFF00"/>
                </a:solidFill>
                <a:latin typeface="Book Antiqua" pitchFamily="18" charset="0"/>
              </a:rPr>
              <a:t>dapat</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diperoleh</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dari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pengalaman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pendapat</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keyakinan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intuisi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dll</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dari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para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perencana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termasuk</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para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manajer</a:t>
            </a:r>
            <a:r>
              <a:rPr lang="en-US" sz="2400" b="1" dirty="0">
                <a:solidFill>
                  <a:srgbClr val="FFFF00"/>
                </a:solidFill>
                <a:latin typeface="Book Antiqua" pitchFamily="18" charset="0"/>
              </a:rPr>
              <a:t> yang </a:t>
            </a:r>
            <a:r>
              <a:rPr lang="en-US" sz="2400" b="1" dirty="0" err="1">
                <a:solidFill>
                  <a:srgbClr val="FFFF00"/>
                </a:solidFill>
                <a:latin typeface="Book Antiqua" pitchFamily="18" charset="0"/>
              </a:rPr>
              <a:t>ikut</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serta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dalam</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melakukan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Perencanaan</a:t>
            </a:r>
            <a:r>
              <a:rPr lang="en-US" sz="2400" b="1" dirty="0">
                <a:solidFill>
                  <a:srgbClr val="FFFF00"/>
                </a:solidFill>
                <a:latin typeface="Book Antiqua" pitchFamily="18" charset="0"/>
              </a:rPr>
              <a:t> SDM.</a:t>
            </a:r>
          </a:p>
          <a:p>
            <a:pPr indent="365125" algn="just" eaLnBrk="1" hangingPunct="1">
              <a:lnSpc>
                <a:spcPct val="90000"/>
              </a:lnSpc>
              <a:defRPr/>
            </a:pPr>
            <a:endParaRPr lang="en-US" sz="2400" b="1" dirty="0">
              <a:solidFill>
                <a:srgbClr val="FFFF00"/>
              </a:solidFill>
              <a:latin typeface="Book Antiqua" pitchFamily="18" charset="0"/>
            </a:endParaRPr>
          </a:p>
          <a:p>
            <a:pPr indent="365125" algn="just" eaLnBrk="1" hangingPunct="1">
              <a:lnSpc>
                <a:spcPct val="90000"/>
              </a:lnSpc>
              <a:defRPr/>
            </a:pPr>
            <a:r>
              <a:rPr lang="en-US" sz="2400" b="1" dirty="0" err="1">
                <a:solidFill>
                  <a:srgbClr val="FFFF00"/>
                </a:solidFill>
                <a:latin typeface="Book Antiqua" pitchFamily="18" charset="0"/>
              </a:rPr>
              <a:t>Setiap</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alternatif</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tersebut</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sudah</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diketahui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dampak</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atau</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konsekwensinya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jika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dipilih</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untuk</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dilaksanakan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Dampak</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itu</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berupa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kebaikan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kelebihan</a:t>
            </a:r>
            <a:r>
              <a:rPr lang="en-US" sz="2400" b="1" dirty="0">
                <a:solidFill>
                  <a:srgbClr val="FFFF00"/>
                </a:solidFill>
                <a:latin typeface="Book Antiqua" pitchFamily="18" charset="0"/>
              </a:rPr>
              <a:t>/</a:t>
            </a:r>
            <a:r>
              <a:rPr lang="en-US" sz="2400" b="1" dirty="0" err="1">
                <a:solidFill>
                  <a:srgbClr val="FFFF00"/>
                </a:solidFill>
                <a:latin typeface="Book Antiqua" pitchFamily="18" charset="0"/>
              </a:rPr>
              <a:t>keuntungan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kekurangan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keburukan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kerugian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setiap</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alternatif</a:t>
            </a:r>
            <a:r>
              <a:rPr lang="en-US" sz="2400" b="1" dirty="0">
                <a:solidFill>
                  <a:srgbClr val="FFFF00"/>
                </a:solidFill>
                <a:latin typeface="Book Antiqua" pitchFamily="18" charset="0"/>
              </a:rPr>
              <a:t> yang </a:t>
            </a:r>
            <a:r>
              <a:rPr lang="en-US" sz="2400" b="1" dirty="0" err="1">
                <a:solidFill>
                  <a:srgbClr val="FFFF00"/>
                </a:solidFill>
                <a:latin typeface="Book Antiqua" pitchFamily="18" charset="0"/>
              </a:rPr>
              <a:t>akan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dipilih</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ditetapkan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menjadi</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keputusan</a:t>
            </a:r>
            <a:r>
              <a:rPr lang="en-US" sz="2400" b="1" dirty="0">
                <a:solidFill>
                  <a:srgbClr val="FFFF00"/>
                </a:solidFill>
                <a:latin typeface="Book Antiqua" pitchFamily="18" charset="0"/>
              </a:rPr>
              <a:t>. </a:t>
            </a:r>
          </a:p>
          <a:p>
            <a:pPr indent="365125" algn="just" eaLnBrk="1" hangingPunct="1">
              <a:lnSpc>
                <a:spcPct val="90000"/>
              </a:lnSpc>
              <a:defRPr/>
            </a:pPr>
            <a:endParaRPr lang="en-US" sz="2400" b="1" dirty="0">
              <a:solidFill>
                <a:srgbClr val="FFFF00"/>
              </a:solidFill>
              <a:latin typeface="Book Antiqua" pitchFamily="18" charset="0"/>
            </a:endParaRPr>
          </a:p>
          <a:p>
            <a:pPr indent="365125" algn="just" eaLnBrk="1" hangingPunct="1">
              <a:lnSpc>
                <a:spcPct val="90000"/>
              </a:lnSpc>
              <a:defRPr/>
            </a:pPr>
            <a:r>
              <a:rPr lang="en-US" sz="2400" b="1" dirty="0" err="1">
                <a:solidFill>
                  <a:srgbClr val="FFFF00"/>
                </a:solidFill>
                <a:latin typeface="Book Antiqua" pitchFamily="18" charset="0"/>
              </a:rPr>
              <a:t>Dengan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kata</a:t>
            </a:r>
            <a:r>
              <a:rPr lang="en-US" sz="2400" b="1" dirty="0">
                <a:solidFill>
                  <a:srgbClr val="FFFF00"/>
                </a:solidFill>
                <a:latin typeface="Book Antiqua" pitchFamily="18" charset="0"/>
              </a:rPr>
              <a:t> lain </a:t>
            </a:r>
            <a:r>
              <a:rPr lang="en-US" sz="2400" b="1" dirty="0" err="1">
                <a:solidFill>
                  <a:srgbClr val="FFFF00"/>
                </a:solidFill>
                <a:latin typeface="Book Antiqua" pitchFamily="18" charset="0"/>
              </a:rPr>
              <a:t>alternatif</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keputusan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harus</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dipilih</a:t>
            </a:r>
            <a:r>
              <a:rPr lang="en-US" sz="2400" b="1" dirty="0">
                <a:solidFill>
                  <a:srgbClr val="FFFF00"/>
                </a:solidFill>
                <a:latin typeface="Book Antiqua" pitchFamily="18" charset="0"/>
              </a:rPr>
              <a:t> yang paling </a:t>
            </a:r>
            <a:r>
              <a:rPr lang="en-US" sz="2400" b="1" dirty="0" err="1">
                <a:solidFill>
                  <a:srgbClr val="FFFF00"/>
                </a:solidFill>
                <a:latin typeface="Book Antiqua" pitchFamily="18" charset="0"/>
              </a:rPr>
              <a:t>kecil</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negatifnya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atau</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resiko</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kekeliruan</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atau</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kegagalannya</a:t>
            </a:r>
            <a:r>
              <a:rPr lang="en-US" sz="2400" b="1" dirty="0">
                <a:solidFill>
                  <a:srgbClr val="FFFF00"/>
                </a:solidFill>
                <a:latin typeface="Book Antiqua" pitchFamily="18" charset="0"/>
              </a:rPr>
              <a:t> </a:t>
            </a:r>
            <a:r>
              <a:rPr lang="en-US" sz="2400" b="1" dirty="0" err="1">
                <a:solidFill>
                  <a:srgbClr val="FFFF00"/>
                </a:solidFill>
                <a:latin typeface="Book Antiqua" pitchFamily="18" charset="0"/>
              </a:rPr>
              <a:t>jika</a:t>
            </a:r>
            <a:r>
              <a:rPr lang="en-US" sz="2000" b="1" dirty="0">
                <a:solidFill>
                  <a:srgbClr val="FFFF00"/>
                </a:solidFill>
                <a:latin typeface="Book Antiqua" pitchFamily="18" charset="0"/>
              </a:rPr>
              <a:t> </a:t>
            </a:r>
            <a:r>
              <a:rPr lang="en-US" sz="2000" b="1" dirty="0" err="1">
                <a:solidFill>
                  <a:srgbClr val="FFFF00"/>
                </a:solidFill>
                <a:latin typeface="Book Antiqua" pitchFamily="18" charset="0"/>
              </a:rPr>
              <a:t>dilaksanakan</a:t>
            </a:r>
            <a:r>
              <a:rPr lang="en-US" sz="2000" b="1" dirty="0">
                <a:solidFill>
                  <a:srgbClr val="FFFF00"/>
                </a:solidFill>
                <a:latin typeface="Book Antiqua" pitchFamily="18" charset="0"/>
              </a:rPr>
              <a:t>.</a:t>
            </a:r>
            <a:endParaRPr lang="en-US" sz="2000" b="1" dirty="0">
              <a:solidFill>
                <a:srgbClr val="FFFF00"/>
              </a:solidFill>
              <a:latin typeface="Gothic725 Blk BT" pitchFamily="34" charset="0"/>
            </a:endParaRPr>
          </a:p>
        </p:txBody>
      </p:sp>
    </p:spTree>
  </p:cSld>
  <p:clrMapOvr>
    <a:masterClrMapping/>
  </p:clrMapOvr>
  <p:transition spd="slow">
    <p:diamond/>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228600" y="1111250"/>
            <a:ext cx="8686800" cy="4511675"/>
          </a:xfrm>
          <a:prstGeom prst="rect">
            <a:avLst/>
          </a:prstGeom>
          <a:ln>
            <a:headEnd/>
            <a:tailEnd/>
          </a:ln>
        </p:spPr>
        <p:style>
          <a:lnRef idx="3">
            <a:schemeClr val="lt1"/>
          </a:lnRef>
          <a:fillRef idx="1">
            <a:schemeClr val="dk1"/>
          </a:fillRef>
          <a:effectRef idx="1">
            <a:schemeClr val="dk1"/>
          </a:effectRef>
          <a:fontRef idx="minor">
            <a:schemeClr val="lt1"/>
          </a:fontRef>
        </p:style>
        <p:txBody>
          <a:bodyPr anchor="ctr">
            <a:spAutoFit/>
          </a:bodyPr>
          <a:lstStyle/>
          <a:p>
            <a:pPr algn="just" eaLnBrk="1" hangingPunct="1">
              <a:defRPr/>
            </a:pPr>
            <a:r>
              <a:rPr lang="en-US" sz="2400" b="1" dirty="0" err="1">
                <a:solidFill>
                  <a:srgbClr val="FFFFFF"/>
                </a:solidFill>
                <a:latin typeface="Book Antiqua" pitchFamily="18" charset="0"/>
              </a:rPr>
              <a:t>Analisis</a:t>
            </a:r>
            <a:r>
              <a:rPr lang="en-US" sz="2400" b="1" dirty="0">
                <a:solidFill>
                  <a:srgbClr val="FFFFFF"/>
                </a:solidFill>
                <a:latin typeface="Book Antiqua" pitchFamily="18" charset="0"/>
              </a:rPr>
              <a:t> yang </a:t>
            </a:r>
            <a:r>
              <a:rPr lang="en-US" sz="2400" b="1" dirty="0" err="1">
                <a:solidFill>
                  <a:srgbClr val="FFFFFF"/>
                </a:solidFill>
                <a:latin typeface="Book Antiqua" pitchFamily="18" charset="0"/>
              </a:rPr>
              <a:t>banyak</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digunakan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dalam</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pengambilan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keputusan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beresiko</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ini</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adalah</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Analisis</a:t>
            </a:r>
            <a:r>
              <a:rPr lang="en-US" sz="2400" b="1" dirty="0">
                <a:solidFill>
                  <a:srgbClr val="FFFFFF"/>
                </a:solidFill>
                <a:latin typeface="Book Antiqua" pitchFamily="18" charset="0"/>
              </a:rPr>
              <a:t> SWOT (</a:t>
            </a:r>
            <a:r>
              <a:rPr lang="en-US" sz="2400" b="1" dirty="0" err="1">
                <a:solidFill>
                  <a:srgbClr val="FFFFFF"/>
                </a:solidFill>
                <a:latin typeface="Book Antiqua" pitchFamily="18" charset="0"/>
              </a:rPr>
              <a:t>Strenght-Kekuatan</a:t>
            </a:r>
            <a:r>
              <a:rPr lang="en-US" sz="2400" b="1" dirty="0">
                <a:solidFill>
                  <a:srgbClr val="FFFFFF"/>
                </a:solidFill>
                <a:latin typeface="Book Antiqua" pitchFamily="18" charset="0"/>
              </a:rPr>
              <a:t>, Weakness-</a:t>
            </a:r>
            <a:r>
              <a:rPr lang="en-US" sz="2400" b="1" dirty="0" err="1">
                <a:solidFill>
                  <a:srgbClr val="FFFFFF"/>
                </a:solidFill>
                <a:latin typeface="Book Antiqua" pitchFamily="18" charset="0"/>
              </a:rPr>
              <a:t>Kelemahan</a:t>
            </a:r>
            <a:r>
              <a:rPr lang="en-US" sz="2400" b="1" dirty="0">
                <a:solidFill>
                  <a:srgbClr val="FFFFFF"/>
                </a:solidFill>
                <a:latin typeface="Book Antiqua" pitchFamily="18" charset="0"/>
              </a:rPr>
              <a:t>, Opportunities-</a:t>
            </a:r>
            <a:r>
              <a:rPr lang="en-US" sz="2400" b="1" dirty="0" err="1">
                <a:solidFill>
                  <a:srgbClr val="FFFFFF"/>
                </a:solidFill>
                <a:latin typeface="Book Antiqua" pitchFamily="18" charset="0"/>
              </a:rPr>
              <a:t>Peluang</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Treath-Hambatan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Dengan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kata</a:t>
            </a:r>
            <a:r>
              <a:rPr lang="en-US" sz="2400" b="1" dirty="0">
                <a:solidFill>
                  <a:srgbClr val="FFFFFF"/>
                </a:solidFill>
                <a:latin typeface="Book Antiqua" pitchFamily="18" charset="0"/>
              </a:rPr>
              <a:t> lain </a:t>
            </a:r>
            <a:r>
              <a:rPr lang="en-US" sz="2400" b="1" dirty="0" err="1">
                <a:solidFill>
                  <a:srgbClr val="FFFFFF"/>
                </a:solidFill>
                <a:latin typeface="Book Antiqua" pitchFamily="18" charset="0"/>
              </a:rPr>
              <a:t>pemilihan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salah</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satu</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alternatif</a:t>
            </a:r>
            <a:r>
              <a:rPr lang="en-US" sz="2400" b="1" dirty="0">
                <a:solidFill>
                  <a:srgbClr val="FFFFFF"/>
                </a:solidFill>
                <a:latin typeface="Book Antiqua" pitchFamily="18" charset="0"/>
              </a:rPr>
              <a:t> yang </a:t>
            </a:r>
            <a:r>
              <a:rPr lang="en-US" sz="2400" b="1" dirty="0" err="1">
                <a:solidFill>
                  <a:srgbClr val="FFFFFF"/>
                </a:solidFill>
                <a:latin typeface="Book Antiqua" pitchFamily="18" charset="0"/>
              </a:rPr>
              <a:t>akan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ditetapkan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sebagai</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keputusan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harus</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diketahui</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secara</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jelas</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Kekuatan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Kelemahan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Peluang</a:t>
            </a:r>
            <a:r>
              <a:rPr lang="en-US" sz="2400" b="1" dirty="0">
                <a:solidFill>
                  <a:srgbClr val="FFFFFF"/>
                </a:solidFill>
                <a:latin typeface="Book Antiqua" pitchFamily="18" charset="0"/>
              </a:rPr>
              <a:t>/</a:t>
            </a:r>
            <a:r>
              <a:rPr lang="en-US" sz="2400" b="1" dirty="0" err="1">
                <a:solidFill>
                  <a:srgbClr val="FFFFFF"/>
                </a:solidFill>
                <a:latin typeface="Book Antiqua" pitchFamily="18" charset="0"/>
              </a:rPr>
              <a:t>Kesempatan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Hambatannya</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untuk</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gagal</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atau</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berhasil</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jika</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dilaksanakan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Analisis</a:t>
            </a:r>
            <a:r>
              <a:rPr lang="en-US" sz="2400" b="1" dirty="0">
                <a:solidFill>
                  <a:srgbClr val="FFFFFF"/>
                </a:solidFill>
                <a:latin typeface="Book Antiqua" pitchFamily="18" charset="0"/>
              </a:rPr>
              <a:t> SWOT yang </a:t>
            </a:r>
            <a:r>
              <a:rPr lang="en-US" sz="2400" b="1" dirty="0" err="1">
                <a:solidFill>
                  <a:srgbClr val="FFFFFF"/>
                </a:solidFill>
                <a:latin typeface="Book Antiqua" pitchFamily="18" charset="0"/>
              </a:rPr>
              <a:t>terbaik</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dilakukan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secara</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tertulis</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namun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sebenarnya</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setiap</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pengambilan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keputusan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tanpa</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analisis</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statistik</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dalam</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kegiatan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bisnis</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selalu</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berlangsung</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proses</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berpikir</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dalam</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bentuk</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analisis</a:t>
            </a:r>
            <a:r>
              <a:rPr lang="en-US" sz="2400" b="1" dirty="0">
                <a:solidFill>
                  <a:srgbClr val="FFFFFF"/>
                </a:solidFill>
                <a:latin typeface="Book Antiqua" pitchFamily="18" charset="0"/>
              </a:rPr>
              <a:t> SWOT, </a:t>
            </a:r>
            <a:r>
              <a:rPr lang="en-US" sz="2400" b="1" dirty="0" err="1">
                <a:solidFill>
                  <a:srgbClr val="FFFFFF"/>
                </a:solidFill>
                <a:latin typeface="Book Antiqua" pitchFamily="18" charset="0"/>
              </a:rPr>
              <a:t>meskipun</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secara</a:t>
            </a:r>
            <a:r>
              <a:rPr lang="en-US" sz="2400" b="1" dirty="0">
                <a:solidFill>
                  <a:srgbClr val="FFFFFF"/>
                </a:solidFill>
                <a:latin typeface="Book Antiqua" pitchFamily="18" charset="0"/>
              </a:rPr>
              <a:t> </a:t>
            </a:r>
            <a:r>
              <a:rPr lang="en-US" sz="2400" b="1" dirty="0" err="1">
                <a:solidFill>
                  <a:srgbClr val="FFFFFF"/>
                </a:solidFill>
                <a:latin typeface="Book Antiqua" pitchFamily="18" charset="0"/>
              </a:rPr>
              <a:t>sederhana</a:t>
            </a:r>
            <a:r>
              <a:rPr lang="en-US" sz="2400" b="1" dirty="0">
                <a:solidFill>
                  <a:srgbClr val="FFFFFF"/>
                </a:solidFill>
                <a:latin typeface="Book Antiqua" pitchFamily="18" charset="0"/>
              </a:rPr>
              <a:t>. </a:t>
            </a:r>
          </a:p>
        </p:txBody>
      </p:sp>
    </p:spTree>
  </p:cSld>
  <p:clrMapOvr>
    <a:masterClrMapping/>
  </p:clrMapOvr>
  <p:transition spd="slow">
    <p:diamond/>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914400" y="0"/>
            <a:ext cx="8229600" cy="788988"/>
          </a:xfrm>
        </p:spPr>
        <p:txBody>
          <a:bodyPr/>
          <a:lstStyle/>
          <a:p>
            <a:pPr eaLnBrk="1" hangingPunct="1">
              <a:defRPr/>
            </a:pPr>
            <a:r>
              <a:rPr lang="en-US" sz="2700" b="0" smtClean="0">
                <a:latin typeface="Bodoni Black" pitchFamily="18" charset="0"/>
              </a:rPr>
              <a:t>MATRIK  SWOT</a:t>
            </a:r>
          </a:p>
        </p:txBody>
      </p:sp>
      <p:graphicFrame>
        <p:nvGraphicFramePr>
          <p:cNvPr id="93226" name="Group 42"/>
          <p:cNvGraphicFramePr>
            <a:graphicFrameLocks noGrp="1"/>
          </p:cNvGraphicFramePr>
          <p:nvPr>
            <p:ph idx="1"/>
          </p:nvPr>
        </p:nvGraphicFramePr>
        <p:xfrm>
          <a:off x="228600" y="609600"/>
          <a:ext cx="8915400" cy="6248400"/>
        </p:xfrm>
        <a:graphic>
          <a:graphicData uri="http://schemas.openxmlformats.org/drawingml/2006/table">
            <a:tbl>
              <a:tblPr/>
              <a:tblGrid>
                <a:gridCol w="2971800"/>
                <a:gridCol w="2971800"/>
                <a:gridCol w="2971800"/>
              </a:tblGrid>
              <a:tr h="1819275">
                <a:tc>
                  <a:txBody>
                    <a:bodyPr/>
                    <a:lstStyle/>
                    <a:p>
                      <a:pPr marL="0" marR="0" lvl="0" indent="0" algn="r" defTabSz="914400" rtl="0" eaLnBrk="1" fontAlgn="base" latinLnBrk="0" hangingPunct="1">
                        <a:lnSpc>
                          <a:spcPct val="100000"/>
                        </a:lnSpc>
                        <a:spcBef>
                          <a:spcPct val="20000"/>
                        </a:spcBef>
                        <a:spcAft>
                          <a:spcPct val="0"/>
                        </a:spcAft>
                        <a:buClr>
                          <a:schemeClr val="hlink"/>
                        </a:buClr>
                        <a:buSzTx/>
                        <a:buFontTx/>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r" defTabSz="914400" rtl="0" eaLnBrk="1" fontAlgn="base" latinLnBrk="0" hangingPunct="1">
                        <a:lnSpc>
                          <a:spcPct val="100000"/>
                        </a:lnSpc>
                        <a:spcBef>
                          <a:spcPct val="20000"/>
                        </a:spcBef>
                        <a:spcAft>
                          <a:spcPct val="0"/>
                        </a:spcAft>
                        <a:buClr>
                          <a:schemeClr val="hlink"/>
                        </a:buClr>
                        <a:buSzTx/>
                        <a:buFontTx/>
                        <a:buNone/>
                        <a:tabLst/>
                      </a:pPr>
                      <a:r>
                        <a:rPr kumimoji="0" lang="en-US" sz="25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Internal</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2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r>
                        <a:rPr kumimoji="0" lang="en-US" sz="25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Eksternal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Strenght (Kekuatan)</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Susun daftar ranking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 ………………….. Dst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Weaknesses (Kelemahan)</a:t>
                      </a: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Susun daftar ranking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 ………………….. dst</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066925">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Opportunities (Peluang)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Susun daftar ranking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 ………………….. dst</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Strategi SO</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Pakai Kekuatan untuk memanfaatkan Peluang</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 ………………….. dst</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Strategi WO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Tanggulangi Kelemahan dg memanfaatkan Peluang</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 ………………….. dst</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36220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Threats (Tantangan)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Susun daftar ranking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 ………………….. dst</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4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Strategi ST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Pakai Kekuatan untuk menghadapi Tantangan atau mengubahnya menjadi Peluang</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 ………………….. dst</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1"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Strategi WT</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Perkecil Kelemahan dan hindari Tantangan</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1.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2. …………………..</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rPr>
                        <a:t>3. ………………….. dst</a:t>
                      </a:r>
                    </a:p>
                    <a:p>
                      <a:pPr marL="0" marR="0" lvl="0" indent="0" algn="l" defTabSz="914400" rtl="0" eaLnBrk="1" fontAlgn="base" latinLnBrk="0" hangingPunct="1">
                        <a:lnSpc>
                          <a:spcPct val="100000"/>
                        </a:lnSpc>
                        <a:spcBef>
                          <a:spcPct val="20000"/>
                        </a:spcBef>
                        <a:spcAft>
                          <a:spcPct val="0"/>
                        </a:spcAft>
                        <a:buClr>
                          <a:schemeClr val="hlink"/>
                        </a:buClr>
                        <a:buSzTx/>
                        <a:buFontTx/>
                        <a:buNone/>
                        <a:tabLst/>
                      </a:pPr>
                      <a:endParaRPr kumimoji="0" lang="en-US" sz="1600" b="0" i="0" u="none" strike="noStrike" cap="none" normalizeH="0" baseline="0" smtClean="0">
                        <a:ln>
                          <a:noFill/>
                        </a:ln>
                        <a:solidFill>
                          <a:schemeClr val="tx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597" name="Line 21"/>
          <p:cNvSpPr>
            <a:spLocks noChangeShapeType="1"/>
          </p:cNvSpPr>
          <p:nvPr/>
        </p:nvSpPr>
        <p:spPr bwMode="auto">
          <a:xfrm>
            <a:off x="304800" y="685800"/>
            <a:ext cx="2895600" cy="1671638"/>
          </a:xfrm>
          <a:prstGeom prst="line">
            <a:avLst/>
          </a:prstGeom>
          <a:noFill/>
          <a:ln w="9525">
            <a:solidFill>
              <a:schemeClr val="tx1"/>
            </a:solidFill>
            <a:round/>
            <a:headEnd/>
            <a:tailEnd/>
          </a:ln>
        </p:spPr>
        <p:txBody>
          <a:bodyPr/>
          <a:lstStyle/>
          <a:p>
            <a:endParaRPr lang="id-ID"/>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08013" y="274638"/>
            <a:ext cx="7958137" cy="985837"/>
          </a:xfrm>
        </p:spPr>
        <p:txBody>
          <a:bodyPr/>
          <a:lstStyle/>
          <a:p>
            <a:pPr eaLnBrk="1" hangingPunct="1">
              <a:defRPr/>
            </a:pPr>
            <a:r>
              <a:rPr lang="en-US" sz="2800" dirty="0" smtClean="0">
                <a:solidFill>
                  <a:schemeClr val="folHlink"/>
                </a:solidFill>
              </a:rPr>
              <a:t>3</a:t>
            </a:r>
            <a:r>
              <a:rPr lang="id-ID" sz="2800" dirty="0" smtClean="0">
                <a:solidFill>
                  <a:schemeClr val="folHlink"/>
                </a:solidFill>
              </a:rPr>
              <a:t>). </a:t>
            </a:r>
            <a:r>
              <a:rPr lang="en-US" sz="2800" dirty="0" smtClean="0"/>
              <a:t> </a:t>
            </a:r>
            <a:r>
              <a:rPr lang="en-US" sz="2800" dirty="0" err="1" smtClean="0">
                <a:solidFill>
                  <a:schemeClr val="folHlink"/>
                </a:solidFill>
              </a:rPr>
              <a:t>Tidak</a:t>
            </a:r>
            <a:r>
              <a:rPr lang="en-US" sz="2800" dirty="0" smtClean="0">
                <a:solidFill>
                  <a:schemeClr val="folHlink"/>
                </a:solidFill>
              </a:rPr>
              <a:t> </a:t>
            </a:r>
            <a:r>
              <a:rPr lang="en-US" sz="2800" dirty="0" err="1" smtClean="0">
                <a:solidFill>
                  <a:schemeClr val="folHlink"/>
                </a:solidFill>
              </a:rPr>
              <a:t>Akurat</a:t>
            </a:r>
            <a:r>
              <a:rPr lang="en-US" sz="2800" dirty="0" smtClean="0">
                <a:solidFill>
                  <a:schemeClr val="folHlink"/>
                </a:solidFill>
              </a:rPr>
              <a:t> ( Uncertainty )</a:t>
            </a:r>
          </a:p>
        </p:txBody>
      </p:sp>
      <p:sp>
        <p:nvSpPr>
          <p:cNvPr id="94211" name="Rectangle 3"/>
          <p:cNvSpPr>
            <a:spLocks noGrp="1" noChangeArrowheads="1"/>
          </p:cNvSpPr>
          <p:nvPr>
            <p:ph type="body" idx="1"/>
          </p:nvPr>
        </p:nvSpPr>
        <p:spPr/>
        <p:txBody>
          <a:bodyPr/>
          <a:lstStyle/>
          <a:p>
            <a:pPr algn="just" eaLnBrk="1" hangingPunct="1">
              <a:lnSpc>
                <a:spcPct val="90000"/>
              </a:lnSpc>
              <a:defRPr/>
            </a:pPr>
            <a:r>
              <a:rPr lang="en-US" sz="2800" smtClean="0"/>
              <a:t>Pengambilan keputusan ini dilakukan dengan menggunakan informasi kualitatif karena tidak tersedia data kuantitatif yang akurat.</a:t>
            </a:r>
          </a:p>
          <a:p>
            <a:pPr algn="just" eaLnBrk="1" hangingPunct="1">
              <a:lnSpc>
                <a:spcPct val="90000"/>
              </a:lnSpc>
              <a:defRPr/>
            </a:pPr>
            <a:r>
              <a:rPr lang="en-US" sz="2800" smtClean="0"/>
              <a:t>Prosesnya dilakukan melalui analisis berpikir rasional dalam mempertimbangkan pendapat. Pengalaman saran, intuisi dll dari para perencana dan manajer yang ikut serta dalam membuat perencanaan SDM</a:t>
            </a:r>
          </a:p>
          <a:p>
            <a:pPr algn="just" eaLnBrk="1" hangingPunct="1">
              <a:lnSpc>
                <a:spcPct val="90000"/>
              </a:lnSpc>
              <a:defRPr/>
            </a:pPr>
            <a:r>
              <a:rPr lang="en-US" sz="2800" smtClean="0"/>
              <a:t>Analisis dilakukan tanpa perhitungan statistik karena data kuantitatif tidak tersedia atau sangat sedikit yang dimiliki didalam Sistem informasi SDM organisasi/perusahaan</a:t>
            </a: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defRPr/>
            </a:pPr>
            <a:r>
              <a:rPr lang="id-ID" sz="2800" b="1" dirty="0" smtClean="0">
                <a:solidFill>
                  <a:srgbClr val="FF9900"/>
                </a:solidFill>
              </a:rPr>
              <a:t>2.</a:t>
            </a:r>
            <a:r>
              <a:rPr lang="en-US" sz="2800" b="1" dirty="0" smtClean="0">
                <a:solidFill>
                  <a:schemeClr val="hlink"/>
                </a:solidFill>
              </a:rPr>
              <a:t> </a:t>
            </a:r>
            <a:r>
              <a:rPr lang="en-US" sz="2800" b="1" dirty="0" err="1" smtClean="0">
                <a:solidFill>
                  <a:srgbClr val="FF9900"/>
                </a:solidFill>
              </a:rPr>
              <a:t>Pembuatan</a:t>
            </a:r>
            <a:r>
              <a:rPr lang="en-US" sz="2800" b="1" dirty="0" smtClean="0">
                <a:solidFill>
                  <a:srgbClr val="FF9900"/>
                </a:solidFill>
              </a:rPr>
              <a:t> </a:t>
            </a:r>
            <a:r>
              <a:rPr lang="en-US" sz="2800" b="1" dirty="0" err="1" smtClean="0">
                <a:solidFill>
                  <a:srgbClr val="FF9900"/>
                </a:solidFill>
              </a:rPr>
              <a:t>Kebijakan</a:t>
            </a:r>
            <a:r>
              <a:rPr lang="id-ID" sz="2800" b="1" dirty="0" smtClean="0">
                <a:solidFill>
                  <a:srgbClr val="FF9900"/>
                </a:solidFill>
              </a:rPr>
              <a:t/>
            </a:r>
            <a:br>
              <a:rPr lang="id-ID" sz="2800" b="1" dirty="0" smtClean="0">
                <a:solidFill>
                  <a:srgbClr val="FF9900"/>
                </a:solidFill>
              </a:rPr>
            </a:br>
            <a:r>
              <a:rPr lang="id-ID" sz="2800" b="1" dirty="0" smtClean="0">
                <a:solidFill>
                  <a:srgbClr val="FF9900"/>
                </a:solidFill>
              </a:rPr>
              <a:t> </a:t>
            </a:r>
            <a:r>
              <a:rPr lang="en-US" sz="2800" b="1" dirty="0" smtClean="0">
                <a:solidFill>
                  <a:srgbClr val="FF9900"/>
                </a:solidFill>
              </a:rPr>
              <a:t> </a:t>
            </a:r>
            <a:r>
              <a:rPr lang="en-US" sz="2800" b="1" dirty="0" err="1" smtClean="0">
                <a:solidFill>
                  <a:srgbClr val="FF9900"/>
                </a:solidFill>
              </a:rPr>
              <a:t>Dalam</a:t>
            </a:r>
            <a:r>
              <a:rPr lang="en-US" sz="2800" b="1" dirty="0" smtClean="0">
                <a:solidFill>
                  <a:srgbClr val="FF9900"/>
                </a:solidFill>
              </a:rPr>
              <a:t> </a:t>
            </a:r>
            <a:r>
              <a:rPr lang="en-US" sz="2800" b="1" dirty="0" err="1" smtClean="0">
                <a:solidFill>
                  <a:srgbClr val="FF9900"/>
                </a:solidFill>
              </a:rPr>
              <a:t>Perencanaan</a:t>
            </a:r>
            <a:r>
              <a:rPr lang="en-US" sz="2800" b="1" dirty="0" smtClean="0">
                <a:solidFill>
                  <a:srgbClr val="FF9900"/>
                </a:solidFill>
              </a:rPr>
              <a:t> SDM</a:t>
            </a:r>
          </a:p>
        </p:txBody>
      </p:sp>
      <p:sp>
        <p:nvSpPr>
          <p:cNvPr id="165891" name="Rectangle 3"/>
          <p:cNvSpPr>
            <a:spLocks noGrp="1" noChangeArrowheads="1"/>
          </p:cNvSpPr>
          <p:nvPr>
            <p:ph type="body" idx="1"/>
          </p:nvPr>
        </p:nvSpPr>
        <p:spPr>
          <a:xfrm>
            <a:off x="381000" y="1600200"/>
            <a:ext cx="8229600" cy="4525963"/>
          </a:xfrm>
        </p:spPr>
        <p:txBody>
          <a:bodyPr/>
          <a:lstStyle/>
          <a:p>
            <a:pPr algn="just" eaLnBrk="1" hangingPunct="1">
              <a:lnSpc>
                <a:spcPct val="90000"/>
              </a:lnSpc>
              <a:defRPr/>
            </a:pPr>
            <a:r>
              <a:rPr lang="en-US" sz="2400" dirty="0" err="1" smtClean="0"/>
              <a:t>Kebijakan</a:t>
            </a:r>
            <a:r>
              <a:rPr lang="en-US" sz="2400" dirty="0" smtClean="0"/>
              <a:t> </a:t>
            </a:r>
            <a:r>
              <a:rPr lang="en-US" sz="2400" dirty="0" err="1" smtClean="0"/>
              <a:t>pada</a:t>
            </a:r>
            <a:r>
              <a:rPr lang="en-US" sz="2400" dirty="0" smtClean="0"/>
              <a:t> </a:t>
            </a:r>
            <a:r>
              <a:rPr lang="en-US" sz="2400" dirty="0" err="1" smtClean="0"/>
              <a:t>dasarnya</a:t>
            </a:r>
            <a:r>
              <a:rPr lang="en-US" sz="2400" dirty="0" smtClean="0"/>
              <a:t> </a:t>
            </a:r>
            <a:r>
              <a:rPr lang="en-US" sz="2400" dirty="0" err="1" smtClean="0"/>
              <a:t>adalah</a:t>
            </a:r>
            <a:r>
              <a:rPr lang="en-US" sz="2400" dirty="0" smtClean="0"/>
              <a:t> </a:t>
            </a:r>
            <a:r>
              <a:rPr lang="en-US" sz="2400" dirty="0" err="1" smtClean="0"/>
              <a:t>sebuah</a:t>
            </a:r>
            <a:r>
              <a:rPr lang="en-US" sz="2400" dirty="0" smtClean="0"/>
              <a:t> </a:t>
            </a:r>
            <a:r>
              <a:rPr lang="en-US" sz="2400" dirty="0" err="1" smtClean="0"/>
              <a:t>keputusan</a:t>
            </a:r>
            <a:r>
              <a:rPr lang="en-US" sz="2400" dirty="0" smtClean="0"/>
              <a:t> yang </a:t>
            </a:r>
            <a:r>
              <a:rPr lang="en-US" sz="2400" dirty="0" err="1" smtClean="0"/>
              <a:t>bersifat</a:t>
            </a:r>
            <a:r>
              <a:rPr lang="en-US" sz="2400" dirty="0" smtClean="0"/>
              <a:t> </a:t>
            </a:r>
            <a:r>
              <a:rPr lang="en-US" sz="2400" dirty="0" err="1" smtClean="0"/>
              <a:t>pemecahan</a:t>
            </a:r>
            <a:r>
              <a:rPr lang="en-US" sz="2400" dirty="0" smtClean="0"/>
              <a:t> </a:t>
            </a:r>
            <a:r>
              <a:rPr lang="en-US" sz="2400" dirty="0" err="1" smtClean="0"/>
              <a:t>masalah</a:t>
            </a:r>
            <a:r>
              <a:rPr lang="en-US" sz="2400" dirty="0" smtClean="0"/>
              <a:t> yang </a:t>
            </a:r>
            <a:r>
              <a:rPr lang="en-US" sz="2400" dirty="0" err="1" smtClean="0"/>
              <a:t>timbul</a:t>
            </a:r>
            <a:r>
              <a:rPr lang="en-US" sz="2400" dirty="0" smtClean="0"/>
              <a:t> </a:t>
            </a:r>
            <a:r>
              <a:rPr lang="en-US" sz="2400" dirty="0" err="1" smtClean="0"/>
              <a:t>setelah</a:t>
            </a:r>
            <a:r>
              <a:rPr lang="en-US" sz="2400" dirty="0" smtClean="0"/>
              <a:t> </a:t>
            </a:r>
            <a:r>
              <a:rPr lang="en-US" sz="2400" dirty="0" err="1" smtClean="0"/>
              <a:t>keputusan</a:t>
            </a:r>
            <a:r>
              <a:rPr lang="en-US" sz="2400" dirty="0" smtClean="0"/>
              <a:t> </a:t>
            </a:r>
            <a:r>
              <a:rPr lang="en-US" sz="2400" dirty="0" err="1" smtClean="0"/>
              <a:t>dilaksanakan</a:t>
            </a:r>
            <a:r>
              <a:rPr lang="en-US" sz="2400" dirty="0" smtClean="0"/>
              <a:t>. </a:t>
            </a:r>
          </a:p>
          <a:p>
            <a:pPr algn="just" eaLnBrk="1" hangingPunct="1">
              <a:lnSpc>
                <a:spcPct val="90000"/>
              </a:lnSpc>
              <a:defRPr/>
            </a:pPr>
            <a:r>
              <a:rPr lang="en-US" sz="2400" dirty="0" err="1" smtClean="0"/>
              <a:t>Kebijakan</a:t>
            </a:r>
            <a:r>
              <a:rPr lang="en-US" sz="2400" dirty="0" smtClean="0"/>
              <a:t> </a:t>
            </a:r>
            <a:r>
              <a:rPr lang="en-US" sz="2400" dirty="0" err="1" smtClean="0"/>
              <a:t>seperti</a:t>
            </a:r>
            <a:r>
              <a:rPr lang="en-US" sz="2400" dirty="0" smtClean="0"/>
              <a:t> </a:t>
            </a:r>
            <a:r>
              <a:rPr lang="en-US" sz="2400" dirty="0" err="1" smtClean="0"/>
              <a:t>itu</a:t>
            </a:r>
            <a:r>
              <a:rPr lang="en-US" sz="2400" dirty="0" smtClean="0"/>
              <a:t> </a:t>
            </a:r>
            <a:r>
              <a:rPr lang="en-US" sz="2400" dirty="0" err="1" smtClean="0"/>
              <a:t>bermaksud</a:t>
            </a:r>
            <a:r>
              <a:rPr lang="en-US" sz="2400" dirty="0" smtClean="0"/>
              <a:t> </a:t>
            </a:r>
            <a:r>
              <a:rPr lang="en-US" sz="2400" dirty="0" err="1" smtClean="0"/>
              <a:t>untuk</a:t>
            </a:r>
            <a:r>
              <a:rPr lang="en-US" sz="2400" dirty="0" smtClean="0"/>
              <a:t> </a:t>
            </a:r>
            <a:r>
              <a:rPr lang="en-US" sz="2400" dirty="0" err="1" smtClean="0"/>
              <a:t>memperbaiki</a:t>
            </a:r>
            <a:r>
              <a:rPr lang="en-US" sz="2400" dirty="0" smtClean="0"/>
              <a:t>, </a:t>
            </a:r>
            <a:r>
              <a:rPr lang="en-US" sz="2400" dirty="0" err="1" smtClean="0"/>
              <a:t>merubah</a:t>
            </a:r>
            <a:r>
              <a:rPr lang="en-US" sz="2400" dirty="0" smtClean="0"/>
              <a:t>, </a:t>
            </a:r>
            <a:r>
              <a:rPr lang="en-US" sz="2400" dirty="0" err="1" smtClean="0"/>
              <a:t>atau</a:t>
            </a:r>
            <a:r>
              <a:rPr lang="en-US" sz="2400" dirty="0" smtClean="0"/>
              <a:t> </a:t>
            </a:r>
            <a:r>
              <a:rPr lang="en-US" sz="2400" dirty="0" err="1" smtClean="0"/>
              <a:t>menyempurnakan</a:t>
            </a:r>
            <a:r>
              <a:rPr lang="en-US" sz="2400" dirty="0" smtClean="0"/>
              <a:t> </a:t>
            </a:r>
            <a:r>
              <a:rPr lang="en-US" sz="2400" dirty="0" err="1" smtClean="0"/>
              <a:t>sebuah</a:t>
            </a:r>
            <a:r>
              <a:rPr lang="en-US" sz="2400" dirty="0" smtClean="0"/>
              <a:t> </a:t>
            </a:r>
            <a:r>
              <a:rPr lang="en-US" sz="2400" dirty="0" err="1" smtClean="0"/>
              <a:t>keputusan</a:t>
            </a:r>
            <a:r>
              <a:rPr lang="en-US" sz="2400" dirty="0" smtClean="0"/>
              <a:t>,</a:t>
            </a:r>
            <a:r>
              <a:rPr lang="id-ID" sz="2400" dirty="0" smtClean="0"/>
              <a:t> </a:t>
            </a:r>
            <a:r>
              <a:rPr lang="en-US" sz="2400" dirty="0" err="1" smtClean="0"/>
              <a:t>kebiasaan</a:t>
            </a:r>
            <a:r>
              <a:rPr lang="en-US" sz="2400" dirty="0" smtClean="0"/>
              <a:t>, </a:t>
            </a:r>
            <a:r>
              <a:rPr lang="en-US" sz="2400" dirty="0" err="1" smtClean="0"/>
              <a:t>rutinitas</a:t>
            </a:r>
            <a:r>
              <a:rPr lang="en-US" sz="2400" dirty="0" smtClean="0"/>
              <a:t>, </a:t>
            </a:r>
            <a:r>
              <a:rPr lang="en-US" sz="2400" dirty="0" err="1" smtClean="0"/>
              <a:t>aturan</a:t>
            </a:r>
            <a:r>
              <a:rPr lang="en-US" sz="2400" dirty="0" smtClean="0"/>
              <a:t> </a:t>
            </a:r>
            <a:r>
              <a:rPr lang="en-US" sz="2400" dirty="0" err="1" smtClean="0"/>
              <a:t>yangberlaku,dll</a:t>
            </a:r>
            <a:r>
              <a:rPr lang="en-US" sz="2400" dirty="0" smtClean="0"/>
              <a:t>.</a:t>
            </a:r>
          </a:p>
          <a:p>
            <a:pPr algn="just" eaLnBrk="1" hangingPunct="1">
              <a:lnSpc>
                <a:spcPct val="90000"/>
              </a:lnSpc>
              <a:defRPr/>
            </a:pPr>
            <a:r>
              <a:rPr lang="en-US" sz="2400" dirty="0" err="1" smtClean="0"/>
              <a:t>Kebijakan</a:t>
            </a:r>
            <a:r>
              <a:rPr lang="en-US" sz="2400" dirty="0" smtClean="0"/>
              <a:t> </a:t>
            </a:r>
            <a:r>
              <a:rPr lang="en-US" sz="2400" dirty="0" err="1" smtClean="0"/>
              <a:t>dimulai</a:t>
            </a:r>
            <a:r>
              <a:rPr lang="en-US" sz="2400" dirty="0" smtClean="0"/>
              <a:t> </a:t>
            </a:r>
            <a:r>
              <a:rPr lang="en-US" sz="2400" dirty="0" err="1" smtClean="0"/>
              <a:t>dari</a:t>
            </a:r>
            <a:r>
              <a:rPr lang="en-US" sz="2400" dirty="0" smtClean="0"/>
              <a:t> </a:t>
            </a:r>
            <a:r>
              <a:rPr lang="en-US" sz="2400" dirty="0" err="1" smtClean="0"/>
              <a:t>adanya</a:t>
            </a:r>
            <a:r>
              <a:rPr lang="en-US" sz="2400" dirty="0" smtClean="0"/>
              <a:t> </a:t>
            </a:r>
            <a:r>
              <a:rPr lang="en-US" sz="2400" dirty="0" err="1" smtClean="0"/>
              <a:t>masalah</a:t>
            </a:r>
            <a:r>
              <a:rPr lang="en-US" sz="2400" dirty="0" smtClean="0"/>
              <a:t> </a:t>
            </a:r>
            <a:r>
              <a:rPr lang="en-US" sz="2400" dirty="0" err="1" smtClean="0"/>
              <a:t>terutama</a:t>
            </a:r>
            <a:r>
              <a:rPr lang="en-US" sz="2400" dirty="0" smtClean="0"/>
              <a:t> </a:t>
            </a:r>
            <a:r>
              <a:rPr lang="en-US" sz="2400" dirty="0" err="1" smtClean="0"/>
              <a:t>dalam</a:t>
            </a:r>
            <a:r>
              <a:rPr lang="en-US" sz="2400" dirty="0" smtClean="0"/>
              <a:t> </a:t>
            </a:r>
            <a:r>
              <a:rPr lang="en-US" sz="2400" dirty="0" err="1" smtClean="0"/>
              <a:t>melaksanakan</a:t>
            </a:r>
            <a:r>
              <a:rPr lang="en-US" sz="2400" dirty="0" smtClean="0"/>
              <a:t> </a:t>
            </a:r>
            <a:r>
              <a:rPr lang="en-US" sz="2400" dirty="0" err="1" smtClean="0"/>
              <a:t>sebuah</a:t>
            </a:r>
            <a:r>
              <a:rPr lang="en-US" sz="2400" dirty="0" smtClean="0"/>
              <a:t> </a:t>
            </a:r>
            <a:r>
              <a:rPr lang="en-US" sz="2400" dirty="0" err="1" smtClean="0"/>
              <a:t>keputusan</a:t>
            </a:r>
            <a:r>
              <a:rPr lang="en-US" sz="2400" dirty="0" smtClean="0"/>
              <a:t> </a:t>
            </a:r>
            <a:r>
              <a:rPr lang="en-US" sz="2400" dirty="0" err="1" smtClean="0"/>
              <a:t>termasuk</a:t>
            </a:r>
            <a:r>
              <a:rPr lang="en-US" sz="2400" dirty="0" smtClean="0"/>
              <a:t> </a:t>
            </a:r>
            <a:r>
              <a:rPr lang="en-US" sz="2400" dirty="0" err="1" smtClean="0"/>
              <a:t>juga</a:t>
            </a:r>
            <a:r>
              <a:rPr lang="en-US" sz="2400" dirty="0" smtClean="0"/>
              <a:t> </a:t>
            </a:r>
            <a:r>
              <a:rPr lang="en-US" sz="2400" dirty="0" err="1" smtClean="0"/>
              <a:t>dalam</a:t>
            </a:r>
            <a:r>
              <a:rPr lang="en-US" sz="2400" dirty="0" smtClean="0"/>
              <a:t> </a:t>
            </a:r>
            <a:r>
              <a:rPr lang="en-US" sz="2400" dirty="0" err="1" smtClean="0"/>
              <a:t>melaksanakan</a:t>
            </a:r>
            <a:r>
              <a:rPr lang="en-US" sz="2400" dirty="0" smtClean="0"/>
              <a:t> </a:t>
            </a:r>
            <a:r>
              <a:rPr lang="en-US" sz="2400" dirty="0" err="1" smtClean="0"/>
              <a:t>PerencanaanSDM</a:t>
            </a:r>
            <a:r>
              <a:rPr lang="en-US" sz="2400" dirty="0" smtClean="0"/>
              <a:t> </a:t>
            </a:r>
            <a:r>
              <a:rPr lang="en-US" sz="2400" dirty="0" err="1" smtClean="0"/>
              <a:t>sebagai</a:t>
            </a:r>
            <a:r>
              <a:rPr lang="en-US" sz="2400" dirty="0" smtClean="0"/>
              <a:t> </a:t>
            </a:r>
            <a:r>
              <a:rPr lang="en-US" sz="2400" dirty="0" err="1" smtClean="0"/>
              <a:t>sebuah</a:t>
            </a:r>
            <a:r>
              <a:rPr lang="en-US" sz="2400" dirty="0" smtClean="0"/>
              <a:t> </a:t>
            </a:r>
            <a:r>
              <a:rPr lang="en-US" sz="2400" dirty="0" err="1" smtClean="0"/>
              <a:t>keputusan</a:t>
            </a:r>
            <a:endParaRPr lang="en-US" sz="2400" dirty="0" smtClean="0"/>
          </a:p>
          <a:p>
            <a:pPr algn="just" eaLnBrk="1" hangingPunct="1">
              <a:lnSpc>
                <a:spcPct val="90000"/>
              </a:lnSpc>
              <a:defRPr/>
            </a:pPr>
            <a:r>
              <a:rPr lang="en-US" sz="2400" dirty="0" err="1" smtClean="0"/>
              <a:t>Masalah</a:t>
            </a:r>
            <a:r>
              <a:rPr lang="en-US" sz="2400" dirty="0" smtClean="0"/>
              <a:t> </a:t>
            </a:r>
            <a:r>
              <a:rPr lang="en-US" sz="2400" dirty="0" err="1" smtClean="0"/>
              <a:t>tsb</a:t>
            </a:r>
            <a:r>
              <a:rPr lang="en-US" sz="2400" dirty="0" smtClean="0"/>
              <a:t> </a:t>
            </a:r>
            <a:r>
              <a:rPr lang="en-US" sz="2400" dirty="0" err="1" smtClean="0"/>
              <a:t>harus</a:t>
            </a:r>
            <a:r>
              <a:rPr lang="en-US" sz="2400" dirty="0" smtClean="0"/>
              <a:t> </a:t>
            </a:r>
            <a:r>
              <a:rPr lang="en-US" sz="2400" dirty="0" err="1" smtClean="0"/>
              <a:t>didiagnosis</a:t>
            </a:r>
            <a:r>
              <a:rPr lang="en-US" sz="2400" dirty="0" smtClean="0"/>
              <a:t> </a:t>
            </a:r>
            <a:r>
              <a:rPr lang="en-US" sz="2400" dirty="0" err="1" smtClean="0"/>
              <a:t>atau</a:t>
            </a:r>
            <a:r>
              <a:rPr lang="en-US" sz="2400" dirty="0" smtClean="0"/>
              <a:t> </a:t>
            </a:r>
            <a:r>
              <a:rPr lang="en-US" sz="2400" dirty="0" err="1" smtClean="0"/>
              <a:t>diidentifikasi</a:t>
            </a:r>
            <a:r>
              <a:rPr lang="en-US" sz="2400" dirty="0" smtClean="0"/>
              <a:t> </a:t>
            </a:r>
            <a:r>
              <a:rPr lang="en-US" sz="2400" dirty="0" err="1" smtClean="0"/>
              <a:t>secara</a:t>
            </a:r>
            <a:r>
              <a:rPr lang="en-US" sz="2400" dirty="0" smtClean="0"/>
              <a:t> </a:t>
            </a:r>
            <a:r>
              <a:rPr lang="en-US" sz="2400" dirty="0" err="1" smtClean="0"/>
              <a:t>cermat</a:t>
            </a:r>
            <a:endParaRPr lang="en-US" sz="2400" dirty="0" smtClean="0"/>
          </a:p>
          <a:p>
            <a:pPr algn="just" eaLnBrk="1" hangingPunct="1">
              <a:lnSpc>
                <a:spcPct val="90000"/>
              </a:lnSpc>
              <a:buFont typeface="Wingdings" pitchFamily="2" charset="2"/>
              <a:buNone/>
              <a:defRPr/>
            </a:pPr>
            <a:endParaRPr lang="en-US" sz="2400" dirty="0" smtClean="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304800" y="-1143000"/>
            <a:ext cx="8229600" cy="1143000"/>
          </a:xfrm>
        </p:spPr>
        <p:txBody>
          <a:bodyPr/>
          <a:lstStyle/>
          <a:p>
            <a:pPr eaLnBrk="1" hangingPunct="1">
              <a:defRPr/>
            </a:pPr>
            <a:r>
              <a:rPr lang="en-US" sz="3500" smtClean="0"/>
              <a:t>                                                            </a:t>
            </a:r>
            <a:r>
              <a:rPr lang="en-US" sz="2800" smtClean="0"/>
              <a:t>  </a:t>
            </a:r>
            <a:r>
              <a:rPr lang="en-US" sz="3500" smtClean="0"/>
              <a:t>                                                                                       </a:t>
            </a:r>
            <a:endParaRPr lang="en-US" sz="3200" smtClean="0"/>
          </a:p>
        </p:txBody>
      </p:sp>
      <p:sp>
        <p:nvSpPr>
          <p:cNvPr id="166915" name="Rectangle 3"/>
          <p:cNvSpPr>
            <a:spLocks noGrp="1" noChangeArrowheads="1"/>
          </p:cNvSpPr>
          <p:nvPr>
            <p:ph type="body" idx="1"/>
          </p:nvPr>
        </p:nvSpPr>
        <p:spPr>
          <a:xfrm>
            <a:off x="381000" y="914400"/>
            <a:ext cx="8305800" cy="5334000"/>
          </a:xfrm>
        </p:spPr>
        <p:txBody>
          <a:bodyPr/>
          <a:lstStyle/>
          <a:p>
            <a:pPr algn="just" eaLnBrk="1" hangingPunct="1">
              <a:lnSpc>
                <a:spcPct val="90000"/>
              </a:lnSpc>
              <a:defRPr/>
            </a:pPr>
            <a:r>
              <a:rPr lang="en-US" sz="2400" smtClean="0"/>
              <a:t>Dalam mendiagnosis masalah,  perlu dilakukan pengembangan berbagai masukan dalam bentuk menghimpun pendapat, kreativitas, gagasan, dan inisiatif tentang kemungkinan penyelesaiannya dari berbagai pihak yang terkait dengan masalah yang dihadapi organisasi / perusahaan</a:t>
            </a:r>
          </a:p>
          <a:p>
            <a:pPr algn="just" eaLnBrk="1" hangingPunct="1">
              <a:lnSpc>
                <a:spcPct val="90000"/>
              </a:lnSpc>
              <a:defRPr/>
            </a:pPr>
            <a:r>
              <a:rPr lang="en-US" sz="2400" smtClean="0"/>
              <a:t>Analisis atau diagnosis  masalah yang dilakukan cenderung akan menghasilkan beberapa alternatif pemecahan masalah.</a:t>
            </a:r>
          </a:p>
          <a:p>
            <a:pPr algn="just" eaLnBrk="1" hangingPunct="1">
              <a:lnSpc>
                <a:spcPct val="90000"/>
              </a:lnSpc>
              <a:defRPr/>
            </a:pPr>
            <a:r>
              <a:rPr lang="en-US" sz="2400" smtClean="0"/>
              <a:t> Alternatif tsb harus </a:t>
            </a:r>
            <a:r>
              <a:rPr lang="id-ID" sz="2400" smtClean="0"/>
              <a:t>dilakukan penilaian</a:t>
            </a:r>
            <a:r>
              <a:rPr lang="en-US" sz="2400" smtClean="0"/>
              <a:t> dengan mempertimbangkan manfaat dan mudaratnya ( dampak nya) jika dilaksanakan</a:t>
            </a:r>
          </a:p>
          <a:p>
            <a:pPr algn="just" eaLnBrk="1" hangingPunct="1">
              <a:lnSpc>
                <a:spcPct val="90000"/>
              </a:lnSpc>
              <a:defRPr/>
            </a:pPr>
            <a:r>
              <a:rPr lang="en-US" sz="2400" smtClean="0"/>
              <a:t>Dari hasil </a:t>
            </a:r>
            <a:r>
              <a:rPr lang="id-ID" sz="2400" smtClean="0"/>
              <a:t>penilaian </a:t>
            </a:r>
            <a:r>
              <a:rPr lang="en-US" sz="2400" smtClean="0"/>
              <a:t>harus diperoleh satu </a:t>
            </a:r>
            <a:r>
              <a:rPr lang="id-ID" sz="2400" smtClean="0"/>
              <a:t>yang terbaik </a:t>
            </a:r>
            <a:r>
              <a:rPr lang="en-US" sz="2400" smtClean="0"/>
              <a:t>diantara alternatif </a:t>
            </a:r>
            <a:r>
              <a:rPr lang="id-ID" sz="2400" smtClean="0"/>
              <a:t>yang ada</a:t>
            </a:r>
            <a:r>
              <a:rPr lang="en-US" sz="2400" smtClean="0"/>
              <a:t> untuk diambil kerputusan  sebagai sebuah kebijakan dalam Perencanaan SDM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 MANAJEMEN SUMBER DAYA MANUSIA">
  <a:themeElements>
    <a:clrScheme name="1 MANAJEMEN SUMBER DAYA MANUSIA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1 MANAJEMEN SUMBER DAYA MANUSIA">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1 MANAJEMEN SUMBER DAYA MANUSIA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1 MANAJEMEN SUMBER DAYA MANUSIA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1 MANAJEMEN SUMBER DAYA MANUSIA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1 MANAJEMEN SUMBER DAYA MANUSIA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1 MANAJEMEN SUMBER DAYA MANUSIA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1 MANAJEMEN SUMBER DAYA MANUSIA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1 MANAJEMEN SUMBER DAYA MANUSIA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1 MANAJEMEN SUMBER DAYA MANUSIA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 MANAJEMEN SUMBER DAYA MANUSIA</Template>
  <TotalTime>375</TotalTime>
  <Words>6960</Words>
  <Application>Microsoft PowerPoint</Application>
  <PresentationFormat>On-screen Show (4:3)</PresentationFormat>
  <Paragraphs>1577</Paragraphs>
  <Slides>186</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186</vt:i4>
      </vt:variant>
    </vt:vector>
  </HeadingPairs>
  <TitlesOfParts>
    <vt:vector size="188" baseType="lpstr">
      <vt:lpstr>1 MANAJEMEN SUMBER DAYA MANUSIA</vt:lpstr>
      <vt:lpstr>Visio</vt:lpstr>
      <vt:lpstr>Manajemen Sumber Daya Manusia  (Human Resource Management)</vt:lpstr>
      <vt:lpstr>MANAJEMEN SUMBER DAYA MANUSIA</vt:lpstr>
      <vt:lpstr>SASARAN BELAJAR</vt:lpstr>
      <vt:lpstr>APAKAH ITU MANAJEMEN ?</vt:lpstr>
      <vt:lpstr>APAKAH ITU UNSUR-UNSUR MANAJEMEN ?</vt:lpstr>
      <vt:lpstr>Manajemen berasal dari kata to manage, artinya mengatur. Timbul pertanyaan!</vt:lpstr>
      <vt:lpstr>Definisi Manajemen</vt:lpstr>
      <vt:lpstr>Apakah sumber daya manusia ?</vt:lpstr>
      <vt:lpstr>Apakah daya pikir ?</vt:lpstr>
      <vt:lpstr>Slide 10</vt:lpstr>
      <vt:lpstr>Pengertian Manajemen Sumber Daya Manusia</vt:lpstr>
      <vt:lpstr>Pengertian Manajemen Sumber Daya Manusia</vt:lpstr>
      <vt:lpstr>Pengertian Manajemen Sumber Daya Manusia menurut Beberapa Ahli</vt:lpstr>
      <vt:lpstr>Pengertian Manajemen Sumber Daya Manusia menurut Beberapa Ahli</vt:lpstr>
      <vt:lpstr>Pengertian Manajemen Sumber Daya Manusia menurut Beberapa Ahli</vt:lpstr>
      <vt:lpstr>Pengertiannya MSDM</vt:lpstr>
      <vt:lpstr>Pentingnya MSDM</vt:lpstr>
      <vt:lpstr>Persamaan MSDM dengan Manajemen Personalia</vt:lpstr>
      <vt:lpstr>Perbedaan MSDM dengan Manajemen Personalia</vt:lpstr>
      <vt:lpstr>Proses Manajemen SDM</vt:lpstr>
      <vt:lpstr>Slide 21</vt:lpstr>
      <vt:lpstr>SKEMA PROSES MSDM</vt:lpstr>
      <vt:lpstr>KOMPONEN MSDM</vt:lpstr>
      <vt:lpstr>PERANAN MSDM</vt:lpstr>
      <vt:lpstr>METODA PENDEKATAN MSDM</vt:lpstr>
      <vt:lpstr>METODA PENDEKATAN MSDM</vt:lpstr>
      <vt:lpstr>METODA PENDEKATAN MSDM</vt:lpstr>
      <vt:lpstr>METODA PENDEKATAN MSDM</vt:lpstr>
      <vt:lpstr>METODA PENDEKATAN MSDM</vt:lpstr>
      <vt:lpstr>FUNGSI MSDM</vt:lpstr>
      <vt:lpstr>FUNGSI MSDM</vt:lpstr>
      <vt:lpstr>Tantangan-tantangan MSDM</vt:lpstr>
      <vt:lpstr>Tantangan Eksternal</vt:lpstr>
      <vt:lpstr>Tantangan Organisasional</vt:lpstr>
      <vt:lpstr>Tantangan Profesional</vt:lpstr>
      <vt:lpstr>Tantangan Internasional</vt:lpstr>
      <vt:lpstr>Tantangan dan Perubahan Kebijakan Kepegawaian</vt:lpstr>
      <vt:lpstr>Perubahan-perubahan Cara Kerja</vt:lpstr>
      <vt:lpstr>1. Flexible Working Hours</vt:lpstr>
      <vt:lpstr>2. Job Sharing</vt:lpstr>
      <vt:lpstr>3. Career Break</vt:lpstr>
      <vt:lpstr>4. Sabbatical</vt:lpstr>
      <vt:lpstr>5. Homeworking</vt:lpstr>
      <vt:lpstr>6. Annual Hours</vt:lpstr>
      <vt:lpstr>7. Part Time</vt:lpstr>
      <vt:lpstr>Slide 46</vt:lpstr>
      <vt:lpstr>Analisis Pekerjaan</vt:lpstr>
      <vt:lpstr>Analisis Pekerjaan (Job Analysis)</vt:lpstr>
      <vt:lpstr>Hasil Dari Analisis Pekerjaan</vt:lpstr>
      <vt:lpstr>Langkah-langkah Analisis Pekerjaan</vt:lpstr>
      <vt:lpstr>Pekerjaan: Dianalisis, Dideskripsikan, dan disediakan spesifikasinya</vt:lpstr>
      <vt:lpstr>Informasi Apa yang Dikumpulkan ?</vt:lpstr>
      <vt:lpstr>Informasi Apa yang Dikumpulkan ?</vt:lpstr>
      <vt:lpstr>Informasi Apa yang Dikumpulkan ?</vt:lpstr>
      <vt:lpstr>Penggunaan Informasi Analisis Pekerjaan</vt:lpstr>
      <vt:lpstr>Penggunaan Informasi Analisis Pekerjaan</vt:lpstr>
      <vt:lpstr>Penggunaan Informasi Analisis Pekerjaan</vt:lpstr>
      <vt:lpstr>Penggunaan Informasi Analisis Pekerjaan</vt:lpstr>
      <vt:lpstr>Penggunaan Informasi Analisis Pekerjaan</vt:lpstr>
      <vt:lpstr>Penggunaan Informasi Analisis Pekerjaan</vt:lpstr>
      <vt:lpstr>Wawancara</vt:lpstr>
      <vt:lpstr>Petunjuk Wawancara</vt:lpstr>
      <vt:lpstr>Contoh Pertanyaan Dalam Wawancara</vt:lpstr>
      <vt:lpstr>Contoh Pertanyaan Dalam Wawancara</vt:lpstr>
      <vt:lpstr>Pengamatan (Observasi)</vt:lpstr>
      <vt:lpstr>Teknik-teknik Kuantitatif Analisis Pekerjaan</vt:lpstr>
      <vt:lpstr>Menulis Deskripsi Pekerjaan/Jabatan</vt:lpstr>
      <vt:lpstr>Menulis Deskripsi Pekerjaan/Jabatan</vt:lpstr>
      <vt:lpstr>Identifikasi Pekerjaan/Jabatan</vt:lpstr>
      <vt:lpstr>Menulis Spesifikasi Pekerjaan/Jabatan</vt:lpstr>
      <vt:lpstr>Isi Spesifikasi Pekerjaan/Jabatan</vt:lpstr>
      <vt:lpstr>Statistik dan Analisis Pekerjaan</vt:lpstr>
      <vt:lpstr>Job Evaluation</vt:lpstr>
      <vt:lpstr>Slide 74</vt:lpstr>
      <vt:lpstr>Slide 75</vt:lpstr>
      <vt:lpstr>Slide 76</vt:lpstr>
      <vt:lpstr>PERENCANAAN S.D.M.   H Adriwilza,SE, MPd, Msi. Dan  Nur Hamzah, S.E, M.M  </vt:lpstr>
      <vt:lpstr>SASARAN BELAJAR</vt:lpstr>
      <vt:lpstr>PERENCANAAN  SDM </vt:lpstr>
      <vt:lpstr>Slide 80</vt:lpstr>
      <vt:lpstr>Slide 81</vt:lpstr>
      <vt:lpstr>Slide 82</vt:lpstr>
      <vt:lpstr>Slide 83</vt:lpstr>
      <vt:lpstr>Slide 84</vt:lpstr>
      <vt:lpstr>Slide 85</vt:lpstr>
      <vt:lpstr>Slide 86</vt:lpstr>
      <vt:lpstr>Slide 87</vt:lpstr>
      <vt:lpstr>Slide 88</vt:lpstr>
      <vt:lpstr>Slide 89</vt:lpstr>
      <vt:lpstr>Slide 90</vt:lpstr>
      <vt:lpstr>  1. Teori Dasar  Pengambilan Keputusan</vt:lpstr>
      <vt:lpstr>Slide 92</vt:lpstr>
      <vt:lpstr>Slide 93</vt:lpstr>
      <vt:lpstr>Slide 94</vt:lpstr>
      <vt:lpstr>Slide 95</vt:lpstr>
      <vt:lpstr>MATRIK  SWOT</vt:lpstr>
      <vt:lpstr>3).  Tidak Akurat ( Uncertainty )</vt:lpstr>
      <vt:lpstr>2. Pembuatan Kebijakan   Dalam Perencanaan SDM</vt:lpstr>
      <vt:lpstr>                                                                                                                                                     </vt:lpstr>
      <vt:lpstr>Slide 100</vt:lpstr>
      <vt:lpstr>Slide 101</vt:lpstr>
      <vt:lpstr>                                   </vt:lpstr>
      <vt:lpstr>                                                                       </vt:lpstr>
      <vt:lpstr> REKRUTMEN PEGAWAI </vt:lpstr>
      <vt:lpstr>SASARAN BELAJAR</vt:lpstr>
      <vt:lpstr>Rekrutmen Pegawai</vt:lpstr>
      <vt:lpstr>Alasan Dasar Rekrutmen</vt:lpstr>
      <vt:lpstr>TUJUAN AKTIVITAS REKRUTMEN</vt:lpstr>
      <vt:lpstr>Dasar-dasar Program Rekrutmen</vt:lpstr>
      <vt:lpstr>Filosofi Rekrutmen</vt:lpstr>
      <vt:lpstr>Dimensi kualifikasi Pelamar  (Henry Simamora, 1997: 220)</vt:lpstr>
      <vt:lpstr>Rekrutmen dan Pengaruh Nilai</vt:lpstr>
      <vt:lpstr>Masing-masing mempunyai tujuan dan cara yang berbeda dalam memandang proses rekrutmen</vt:lpstr>
      <vt:lpstr>Slide 114</vt:lpstr>
      <vt:lpstr>Rekrutmen</vt:lpstr>
      <vt:lpstr>Perbedaan classified positions dan except positions</vt:lpstr>
      <vt:lpstr>Keduanya punya perbedaan:</vt:lpstr>
      <vt:lpstr>Pengaruh Eksternal  terhadap Rekrutmen</vt:lpstr>
      <vt:lpstr>1.  Pengaruh Kondisi ekonomi terhadap rekrutmen</vt:lpstr>
      <vt:lpstr>2.  Pengaruh Faktor Politik</vt:lpstr>
      <vt:lpstr>Teknik Rekrutmen</vt:lpstr>
      <vt:lpstr> Informasi Lowongan Pekerjaan: </vt:lpstr>
      <vt:lpstr>SUMBER-SUMBER REKRUTMEN</vt:lpstr>
      <vt:lpstr>KELEBIHAN DAN KELEMAHAN  SUMBER INTERNAL</vt:lpstr>
      <vt:lpstr>KELEBIHAN DAN KELEMAHAN  SUMBER EKSTERNAL</vt:lpstr>
      <vt:lpstr>SALURAN REKRUTMEN</vt:lpstr>
      <vt:lpstr> SELEKSI karyawan </vt:lpstr>
      <vt:lpstr>SASARAN BELAJAR</vt:lpstr>
      <vt:lpstr>Prolog</vt:lpstr>
      <vt:lpstr>Prolog</vt:lpstr>
      <vt:lpstr>Definisi Seleksi</vt:lpstr>
      <vt:lpstr>Dasar Seleksi</vt:lpstr>
      <vt:lpstr>Tujuan Seleksi</vt:lpstr>
      <vt:lpstr>Metode penetapan jumlah Karyawan</vt:lpstr>
      <vt:lpstr>Cara Seleksi</vt:lpstr>
      <vt:lpstr>Cara Seleksi</vt:lpstr>
      <vt:lpstr>Kualifikasi Seleksi</vt:lpstr>
      <vt:lpstr>Sistem &amp; Prosedur Seleksi</vt:lpstr>
      <vt:lpstr>Langkah-langkah Seleksi</vt:lpstr>
      <vt:lpstr>Jenis-jenis Tes Penerimaan (1)</vt:lpstr>
      <vt:lpstr>Jenis-jenis Tes Penerimaan (2)</vt:lpstr>
      <vt:lpstr>Tingkat-tingkat Seleksi</vt:lpstr>
      <vt:lpstr>Kendala-kendala Seleksi</vt:lpstr>
      <vt:lpstr>Langkah-langkah dalam  proses Seleksi</vt:lpstr>
      <vt:lpstr> TRAINING </vt:lpstr>
      <vt:lpstr>SASARAN BELAJAR</vt:lpstr>
      <vt:lpstr>ORIENTASI, PELATIHAN DAN PENGEMBANGAN </vt:lpstr>
      <vt:lpstr>Manfaat:</vt:lpstr>
      <vt:lpstr>PENGERTIAN:</vt:lpstr>
      <vt:lpstr>PROGRAM ORIENTASI/INDUKSI:  </vt:lpstr>
      <vt:lpstr>Merencanakan, mengemas dan mengevaluasi Program Orientasi (Henry Simamora, 1997: 340)</vt:lpstr>
      <vt:lpstr>Garis Besar Program Orientasi </vt:lpstr>
      <vt:lpstr>Topik-Topik Program Orientasi:   1. Isu-isu Organisasional</vt:lpstr>
      <vt:lpstr>2. Tunjangan-tunjangan karyawan</vt:lpstr>
      <vt:lpstr>3.  Perkenalan-perkenalan</vt:lpstr>
      <vt:lpstr>4.  Tugas-tugas Pekerjaan</vt:lpstr>
      <vt:lpstr>Pendekatan terhadap Orientasi yang patut dihindari:</vt:lpstr>
      <vt:lpstr>Evaluasi terhadap Program Orientasi</vt:lpstr>
      <vt:lpstr>Waktu dan cara evaluasi</vt:lpstr>
      <vt:lpstr>PELATIHAN</vt:lpstr>
      <vt:lpstr>Tujuan dan Manfaat Pelatihan</vt:lpstr>
      <vt:lpstr>Penilaian dan Identifikasi Kebutuhan</vt:lpstr>
      <vt:lpstr>Prinsip-prinsip belajar</vt:lpstr>
      <vt:lpstr>Teknik-Teknik Latihan dan Pengembangan</vt:lpstr>
      <vt:lpstr>On-the Job training</vt:lpstr>
      <vt:lpstr>Tingkat-tingkat Evaluasi</vt:lpstr>
      <vt:lpstr>Penilaian manfaat program:</vt:lpstr>
      <vt:lpstr>MANAJEMEN  KARIR  </vt:lpstr>
      <vt:lpstr>SASARAN BELAJAR</vt:lpstr>
      <vt:lpstr>ISTILAH-ISTILAH</vt:lpstr>
      <vt:lpstr>KARIR</vt:lpstr>
      <vt:lpstr>KARIR</vt:lpstr>
      <vt:lpstr>MANAJEMEN KARIR</vt:lpstr>
      <vt:lpstr>TUJUAN MANAJEMEN KARIR</vt:lpstr>
      <vt:lpstr>TUJUAN MANAJEMEN KARIR</vt:lpstr>
      <vt:lpstr>MANFAAT  PERENCANAAN KARIR</vt:lpstr>
      <vt:lpstr>TAHAP-TAHAP PERENCANAAN &amp; PENGEMBANGAN KARIR</vt:lpstr>
      <vt:lpstr>SELF ASSESMENT</vt:lpstr>
      <vt:lpstr>REALITY CHECK</vt:lpstr>
      <vt:lpstr>GOAL SETTING</vt:lpstr>
      <vt:lpstr>ACTION PLANNING</vt:lpstr>
      <vt:lpstr>BERBAGAI PROGRAM PERENCANAAN &amp; PENGEMBANGAN KARIR</vt:lpstr>
      <vt:lpstr>SIKLUS KARIR</vt:lpstr>
      <vt:lpstr>PERAN dalam  PENGEMBANGAN KARIR</vt:lpstr>
      <vt:lpstr>PERAN dalam  PENGEMBANGAN KARIR</vt:lpstr>
      <vt:lpstr>PERAN dalam  PENGEMBANGAN KARIR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SUMBER DAYA MANUSIA</dc:title>
  <dc:creator>Budiarsa Dharmatanna</dc:creator>
  <cp:lastModifiedBy>HP</cp:lastModifiedBy>
  <cp:revision>25</cp:revision>
  <dcterms:created xsi:type="dcterms:W3CDTF">2008-12-08T07:46:34Z</dcterms:created>
  <dcterms:modified xsi:type="dcterms:W3CDTF">2014-03-17T03:31:43Z</dcterms:modified>
</cp:coreProperties>
</file>