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2" r:id="rId2"/>
    <p:sldId id="273"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6" d="100"/>
          <a:sy n="46" d="100"/>
        </p:scale>
        <p:origin x="-120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sz="quarter" idx="4294967295"/>
          </p:nvPr>
        </p:nvSpPr>
        <p:spPr>
          <a:xfrm>
            <a:off x="609600" y="914400"/>
            <a:ext cx="7848600" cy="1736725"/>
          </a:xfrm>
        </p:spPr>
        <p:txBody>
          <a:bodyPr>
            <a:normAutofit fontScale="90000"/>
          </a:bodyPr>
          <a:lstStyle/>
          <a:p>
            <a:pPr eaLnBrk="1" hangingPunct="1">
              <a:lnSpc>
                <a:spcPct val="90000"/>
              </a:lnSpc>
              <a:defRPr/>
            </a:pPr>
            <a:r>
              <a:rPr lang="id-ID" sz="2800" b="1" dirty="0" smtClean="0">
                <a:solidFill>
                  <a:srgbClr val="FFFF00"/>
                </a:solidFill>
                <a:latin typeface="Algerian" pitchFamily="82" charset="0"/>
              </a:rPr>
              <a:t>Materi kuliah</a:t>
            </a:r>
            <a:r>
              <a:rPr lang="id-ID" sz="6000" b="1" dirty="0" smtClean="0">
                <a:solidFill>
                  <a:srgbClr val="FFFF00"/>
                </a:solidFill>
                <a:latin typeface="Algerian" pitchFamily="82" charset="0"/>
              </a:rPr>
              <a:t/>
            </a:r>
            <a:br>
              <a:rPr lang="id-ID" sz="6000" b="1" dirty="0" smtClean="0">
                <a:solidFill>
                  <a:srgbClr val="FFFF00"/>
                </a:solidFill>
                <a:latin typeface="Algerian" pitchFamily="82" charset="0"/>
              </a:rPr>
            </a:br>
            <a:r>
              <a:rPr lang="id-ID" sz="4000" b="1" dirty="0" smtClean="0">
                <a:solidFill>
                  <a:srgbClr val="FFFF00"/>
                </a:solidFill>
                <a:latin typeface="Algerian" pitchFamily="82" charset="0"/>
              </a:rPr>
              <a:t>MANAJEMEN SUMBER </a:t>
            </a:r>
            <a:br>
              <a:rPr lang="id-ID" sz="4000" b="1" dirty="0" smtClean="0">
                <a:solidFill>
                  <a:srgbClr val="FFFF00"/>
                </a:solidFill>
                <a:latin typeface="Algerian" pitchFamily="82" charset="0"/>
              </a:rPr>
            </a:br>
            <a:r>
              <a:rPr lang="id-ID" sz="4000" b="1" dirty="0" smtClean="0">
                <a:solidFill>
                  <a:srgbClr val="FFFF00"/>
                </a:solidFill>
                <a:latin typeface="Algerian" pitchFamily="82" charset="0"/>
              </a:rPr>
              <a:t>DAYA MANUSIA LANJUTAN</a:t>
            </a:r>
            <a:r>
              <a:rPr lang="id-ID" sz="4000" dirty="0" smtClean="0">
                <a:solidFill>
                  <a:srgbClr val="FF0000"/>
                </a:solidFill>
              </a:rPr>
              <a:t/>
            </a:r>
            <a:br>
              <a:rPr lang="id-ID" sz="4000" dirty="0" smtClean="0">
                <a:solidFill>
                  <a:srgbClr val="FF0000"/>
                </a:solidFill>
              </a:rPr>
            </a:br>
            <a:r>
              <a:rPr lang="id-ID" sz="2800" dirty="0" smtClean="0"/>
              <a:t>dosen</a:t>
            </a:r>
            <a:r>
              <a:rPr lang="id-ID" sz="2800" dirty="0" smtClean="0">
                <a:solidFill>
                  <a:srgbClr val="00B050"/>
                </a:solidFill>
              </a:rPr>
              <a:t>: </a:t>
            </a:r>
            <a:r>
              <a:rPr lang="id-ID" sz="2800" b="1" dirty="0" smtClean="0"/>
              <a:t>H Adriwilza,S.E, M.Pd  /</a:t>
            </a:r>
            <a:br>
              <a:rPr lang="id-ID" sz="2800" b="1" dirty="0" smtClean="0"/>
            </a:br>
            <a:r>
              <a:rPr lang="id-ID" sz="2800" b="1" dirty="0" smtClean="0"/>
              <a:t>      Nur Hamzah</a:t>
            </a:r>
            <a:r>
              <a:rPr lang="en-US" sz="2800" b="1" dirty="0" smtClean="0"/>
              <a:t>, S</a:t>
            </a:r>
            <a:r>
              <a:rPr lang="id-ID" sz="2800" b="1" dirty="0" smtClean="0"/>
              <a:t>.</a:t>
            </a:r>
            <a:r>
              <a:rPr lang="en-US" sz="2800" b="1" dirty="0" smtClean="0"/>
              <a:t>E</a:t>
            </a:r>
            <a:r>
              <a:rPr lang="id-ID" sz="2800" dirty="0" smtClean="0">
                <a:solidFill>
                  <a:srgbClr val="00B050"/>
                </a:solidFill>
              </a:rPr>
              <a:t/>
            </a:r>
            <a:br>
              <a:rPr lang="id-ID" sz="2800" dirty="0" smtClean="0">
                <a:solidFill>
                  <a:srgbClr val="00B050"/>
                </a:solidFill>
              </a:rPr>
            </a:br>
            <a:r>
              <a:rPr lang="id-ID" sz="2800" dirty="0" smtClean="0"/>
              <a:t>buku: Gary Dessler</a:t>
            </a:r>
            <a:r>
              <a:rPr lang="id-ID" sz="2800" dirty="0" smtClean="0">
                <a:solidFill>
                  <a:srgbClr val="00B050"/>
                </a:solidFill>
              </a:rPr>
              <a:t>.</a:t>
            </a:r>
            <a:r>
              <a:rPr lang="id-ID" sz="2800" dirty="0" smtClean="0">
                <a:solidFill>
                  <a:srgbClr val="FF0000"/>
                </a:solidFill>
              </a:rPr>
              <a:t/>
            </a:r>
            <a:br>
              <a:rPr lang="id-ID" sz="2800" dirty="0" smtClean="0">
                <a:solidFill>
                  <a:srgbClr val="FF0000"/>
                </a:solidFill>
              </a:rPr>
            </a:br>
            <a:r>
              <a:rPr lang="id-ID" sz="2800" dirty="0" smtClean="0">
                <a:solidFill>
                  <a:srgbClr val="FF0000"/>
                </a:solidFill>
              </a:rPr>
              <a:t> </a:t>
            </a:r>
            <a:endParaRPr lang="id-ID" sz="4000" dirty="0" smtClean="0">
              <a:solidFill>
                <a:srgbClr val="FF0000"/>
              </a:solidFill>
            </a:endParaRPr>
          </a:p>
        </p:txBody>
      </p:sp>
      <p:pic>
        <p:nvPicPr>
          <p:cNvPr id="3075" name="Picture 3" descr="STIE BARU"/>
          <p:cNvPicPr>
            <a:picLocks noChangeAspect="1" noChangeArrowheads="1"/>
          </p:cNvPicPr>
          <p:nvPr/>
        </p:nvPicPr>
        <p:blipFill>
          <a:blip r:embed="rId3"/>
          <a:srcRect r="-2243" b="-3806"/>
          <a:stretch>
            <a:fillRect/>
          </a:stretch>
        </p:blipFill>
        <p:spPr bwMode="auto">
          <a:xfrm>
            <a:off x="3048000" y="3048000"/>
            <a:ext cx="3505200" cy="3657600"/>
          </a:xfrm>
          <a:prstGeom prst="rect">
            <a:avLst/>
          </a:prstGeom>
          <a:noFill/>
          <a:ln w="9525">
            <a:noFill/>
            <a:miter lim="800000"/>
            <a:headEnd/>
            <a:tailEnd/>
          </a:ln>
        </p:spPr>
      </p:pic>
      <p:pic>
        <p:nvPicPr>
          <p:cNvPr id="3076" name="Picture 3" descr="LOGO TWH"/>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7958138" y="5715000"/>
            <a:ext cx="957262" cy="908050"/>
          </a:xfrm>
          <a:prstGeom prst="rect">
            <a:avLst/>
          </a:prstGeom>
          <a:noFill/>
          <a:ln w="9525">
            <a:noFill/>
            <a:miter lim="800000"/>
            <a:headEnd/>
            <a:tailEnd/>
          </a:ln>
        </p:spPr>
      </p:pic>
      <p:pic>
        <p:nvPicPr>
          <p:cNvPr id="3077" name="Picture 4" descr="LOGO TWH"/>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152400" y="5721350"/>
            <a:ext cx="957263" cy="908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defRPr/>
            </a:pPr>
            <a:r>
              <a:rPr lang="en-US" sz="3600" smtClean="0"/>
              <a:t>TAHAPAN ANALISIS PEKERJAAN - 1</a:t>
            </a:r>
          </a:p>
        </p:txBody>
      </p:sp>
      <p:sp>
        <p:nvSpPr>
          <p:cNvPr id="11267" name="Rectangle 3"/>
          <p:cNvSpPr>
            <a:spLocks noGrp="1" noChangeArrowheads="1"/>
          </p:cNvSpPr>
          <p:nvPr>
            <p:ph type="body" idx="4294967295"/>
          </p:nvPr>
        </p:nvSpPr>
        <p:spPr>
          <a:xfrm>
            <a:off x="0" y="1600200"/>
            <a:ext cx="8229600" cy="4525963"/>
          </a:xfrm>
        </p:spPr>
        <p:txBody>
          <a:bodyPr/>
          <a:lstStyle/>
          <a:p>
            <a:pPr eaLnBrk="1" hangingPunct="1">
              <a:lnSpc>
                <a:spcPct val="90000"/>
              </a:lnSpc>
              <a:defRPr/>
            </a:pPr>
            <a:r>
              <a:rPr lang="en-US" sz="2800" smtClean="0"/>
              <a:t>Tahap-1 </a:t>
            </a:r>
            <a:r>
              <a:rPr lang="en-US" sz="2400" smtClean="0"/>
              <a:t>Menentukan jenis data/informasi serta cara mengumpulkannya, misalnya: dengan wawancara, kuesioner atau observasi langsung.</a:t>
            </a:r>
          </a:p>
          <a:p>
            <a:pPr eaLnBrk="1" hangingPunct="1">
              <a:lnSpc>
                <a:spcPct val="90000"/>
              </a:lnSpc>
              <a:buFontTx/>
              <a:buNone/>
              <a:defRPr/>
            </a:pPr>
            <a:endParaRPr lang="en-US" sz="2400" smtClean="0"/>
          </a:p>
          <a:p>
            <a:pPr eaLnBrk="1" hangingPunct="1">
              <a:lnSpc>
                <a:spcPct val="90000"/>
              </a:lnSpc>
              <a:defRPr/>
            </a:pPr>
            <a:r>
              <a:rPr lang="en-US" sz="2800" smtClean="0"/>
              <a:t>Tahap-2 </a:t>
            </a:r>
            <a:r>
              <a:rPr lang="en-US" sz="2400" smtClean="0"/>
              <a:t>Meninjau informasi dasar yang relevan, seperti bagan-bagan organisasi, bagan-bagan proses, dan deskripsi-deskripsi pekerjaan. </a:t>
            </a:r>
            <a:r>
              <a:rPr lang="en-US" sz="2400" i="1" smtClean="0"/>
              <a:t>Bagan organisasi</a:t>
            </a:r>
            <a:r>
              <a:rPr lang="en-US" sz="2400" smtClean="0"/>
              <a:t> memperlihatkan tata kerja dari seluruh organisasi/perusahaan. </a:t>
            </a:r>
            <a:r>
              <a:rPr lang="en-US" sz="2400" i="1" smtClean="0"/>
              <a:t>Bagan proses</a:t>
            </a:r>
            <a:r>
              <a:rPr lang="en-US" sz="2400" smtClean="0"/>
              <a:t> memberikan gambaran alur kerja yang lebih rinci.</a:t>
            </a:r>
          </a:p>
          <a:p>
            <a:pPr eaLnBrk="1" hangingPunct="1">
              <a:lnSpc>
                <a:spcPct val="90000"/>
              </a:lnSpc>
              <a:buFontTx/>
              <a:buNone/>
              <a:defRPr/>
            </a:pPr>
            <a:r>
              <a:rPr lang="en-US" sz="2400" smtClean="0"/>
              <a:t>  </a:t>
            </a:r>
          </a:p>
          <a:p>
            <a:pPr eaLnBrk="1" hangingPunct="1">
              <a:lnSpc>
                <a:spcPct val="90000"/>
              </a:lnSpc>
              <a:defRPr/>
            </a:pPr>
            <a:r>
              <a:rPr lang="en-US" sz="2800" smtClean="0"/>
              <a:t>Tahap-3 </a:t>
            </a:r>
            <a:r>
              <a:rPr lang="en-US" sz="2400" smtClean="0"/>
              <a:t>Memilih posisi pekerjaan yang dapat mewakili, karena mungkin terlalu banyak pekerjaan serupa untuk dianalisis.</a:t>
            </a:r>
          </a:p>
          <a:p>
            <a:pPr eaLnBrk="1" hangingPunct="1">
              <a:lnSpc>
                <a:spcPct val="90000"/>
              </a:lnSpc>
              <a:defRPr/>
            </a:pPr>
            <a:endParaRPr lang="en-US" sz="2800" smtClean="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defRPr/>
            </a:pPr>
            <a:r>
              <a:rPr lang="en-US" sz="3600" smtClean="0"/>
              <a:t>TAHAPAN ANALISIS PEKERJAAN - 2</a:t>
            </a:r>
          </a:p>
        </p:txBody>
      </p:sp>
      <p:sp>
        <p:nvSpPr>
          <p:cNvPr id="24579" name="Rectangle 3"/>
          <p:cNvSpPr>
            <a:spLocks noGrp="1" noChangeArrowheads="1"/>
          </p:cNvSpPr>
          <p:nvPr>
            <p:ph type="body" idx="1"/>
          </p:nvPr>
        </p:nvSpPr>
        <p:spPr/>
        <p:txBody>
          <a:bodyPr/>
          <a:lstStyle/>
          <a:p>
            <a:pPr eaLnBrk="1" hangingPunct="1">
              <a:lnSpc>
                <a:spcPct val="90000"/>
              </a:lnSpc>
              <a:defRPr/>
            </a:pPr>
            <a:r>
              <a:rPr lang="en-US" sz="2800" dirty="0" smtClean="0"/>
              <a:t>Tahap-4</a:t>
            </a:r>
            <a:r>
              <a:rPr lang="en-US" sz="2400" dirty="0" smtClean="0"/>
              <a:t> </a:t>
            </a:r>
            <a:r>
              <a:rPr lang="en-US" sz="2400" dirty="0" err="1" smtClean="0"/>
              <a:t>Menganalisis</a:t>
            </a:r>
            <a:r>
              <a:rPr lang="en-US" sz="2400" dirty="0" smtClean="0"/>
              <a:t> </a:t>
            </a:r>
            <a:r>
              <a:rPr lang="en-US" sz="2400" dirty="0" err="1" smtClean="0"/>
              <a:t>pekerjaan</a:t>
            </a:r>
            <a:r>
              <a:rPr lang="en-US" sz="2400" dirty="0" smtClean="0"/>
              <a:t>, </a:t>
            </a:r>
            <a:r>
              <a:rPr lang="en-US" sz="2400" dirty="0" err="1" smtClean="0"/>
              <a:t>dengan</a:t>
            </a:r>
            <a:r>
              <a:rPr lang="en-US" sz="2400" dirty="0" smtClean="0"/>
              <a:t> </a:t>
            </a:r>
            <a:r>
              <a:rPr lang="en-US" sz="2400" dirty="0" err="1" smtClean="0"/>
              <a:t>mengumpulkan</a:t>
            </a:r>
            <a:r>
              <a:rPr lang="en-US" sz="2400" dirty="0" smtClean="0"/>
              <a:t> data </a:t>
            </a:r>
            <a:r>
              <a:rPr lang="en-US" sz="2400" dirty="0" err="1" smtClean="0"/>
              <a:t>aktivitas</a:t>
            </a:r>
            <a:r>
              <a:rPr lang="en-US" sz="2400" dirty="0" smtClean="0"/>
              <a:t> </a:t>
            </a:r>
            <a:r>
              <a:rPr lang="en-US" sz="2400" dirty="0" err="1" smtClean="0"/>
              <a:t>pekerjaan</a:t>
            </a:r>
            <a:r>
              <a:rPr lang="en-US" sz="2400" dirty="0" smtClean="0"/>
              <a:t>, </a:t>
            </a:r>
            <a:r>
              <a:rPr lang="en-US" sz="2400" dirty="0" err="1" smtClean="0"/>
              <a:t>perilaku</a:t>
            </a:r>
            <a:r>
              <a:rPr lang="en-US" sz="2400" dirty="0" smtClean="0"/>
              <a:t> </a:t>
            </a:r>
            <a:r>
              <a:rPr lang="en-US" sz="2400" dirty="0" err="1" smtClean="0"/>
              <a:t>karyawan</a:t>
            </a:r>
            <a:r>
              <a:rPr lang="en-US" sz="2400" dirty="0" smtClean="0"/>
              <a:t> yang </a:t>
            </a:r>
            <a:r>
              <a:rPr lang="en-US" sz="2400" dirty="0" err="1" smtClean="0"/>
              <a:t>dibutuhkan</a:t>
            </a:r>
            <a:r>
              <a:rPr lang="en-US" sz="2400" dirty="0" smtClean="0"/>
              <a:t>, </a:t>
            </a:r>
            <a:r>
              <a:rPr lang="en-US" sz="2400" dirty="0" err="1" smtClean="0"/>
              <a:t>kondisi</a:t>
            </a:r>
            <a:r>
              <a:rPr lang="en-US" sz="2400" dirty="0" smtClean="0"/>
              <a:t> </a:t>
            </a:r>
            <a:r>
              <a:rPr lang="en-US" sz="2400" dirty="0" err="1" smtClean="0"/>
              <a:t>pekerjaan</a:t>
            </a:r>
            <a:r>
              <a:rPr lang="en-US" sz="2400" dirty="0" smtClean="0"/>
              <a:t>, </a:t>
            </a:r>
            <a:r>
              <a:rPr lang="en-US" sz="2400" dirty="0" err="1" smtClean="0"/>
              <a:t>dan</a:t>
            </a:r>
            <a:r>
              <a:rPr lang="en-US" sz="2400" dirty="0" smtClean="0"/>
              <a:t> </a:t>
            </a:r>
            <a:r>
              <a:rPr lang="en-US" sz="2400" dirty="0" err="1" smtClean="0"/>
              <a:t>sifat</a:t>
            </a:r>
            <a:r>
              <a:rPr lang="en-US" sz="2400" dirty="0" smtClean="0"/>
              <a:t> </a:t>
            </a:r>
            <a:r>
              <a:rPr lang="en-US" sz="2400" dirty="0" err="1" smtClean="0"/>
              <a:t>serta</a:t>
            </a:r>
            <a:r>
              <a:rPr lang="en-US" sz="2400" dirty="0" smtClean="0"/>
              <a:t> </a:t>
            </a:r>
            <a:r>
              <a:rPr lang="en-US" sz="2400" dirty="0" err="1" smtClean="0"/>
              <a:t>kemampuan</a:t>
            </a:r>
            <a:r>
              <a:rPr lang="en-US" sz="2400" dirty="0" smtClean="0"/>
              <a:t> </a:t>
            </a:r>
            <a:r>
              <a:rPr lang="en-US" sz="2400" dirty="0" err="1" smtClean="0"/>
              <a:t>manusia</a:t>
            </a:r>
            <a:r>
              <a:rPr lang="en-US" sz="2400" dirty="0" smtClean="0"/>
              <a:t> yang </a:t>
            </a:r>
            <a:r>
              <a:rPr lang="en-US" sz="2400" dirty="0" err="1" smtClean="0"/>
              <a:t>akan</a:t>
            </a:r>
            <a:r>
              <a:rPr lang="en-US" sz="2400" dirty="0" smtClean="0"/>
              <a:t> </a:t>
            </a:r>
            <a:r>
              <a:rPr lang="en-US" sz="2400" dirty="0" err="1" smtClean="0"/>
              <a:t>dipekerjakan</a:t>
            </a:r>
            <a:r>
              <a:rPr lang="en-US" sz="2400" dirty="0" smtClean="0"/>
              <a:t>.</a:t>
            </a:r>
          </a:p>
          <a:p>
            <a:pPr eaLnBrk="1" hangingPunct="1">
              <a:lnSpc>
                <a:spcPct val="90000"/>
              </a:lnSpc>
              <a:buFontTx/>
              <a:buNone/>
              <a:defRPr/>
            </a:pPr>
            <a:endParaRPr lang="en-US" sz="2400" dirty="0" smtClean="0"/>
          </a:p>
          <a:p>
            <a:pPr eaLnBrk="1" hangingPunct="1">
              <a:lnSpc>
                <a:spcPct val="90000"/>
              </a:lnSpc>
              <a:defRPr/>
            </a:pPr>
            <a:r>
              <a:rPr lang="en-US" sz="2800" dirty="0" smtClean="0"/>
              <a:t>Tahap-5 </a:t>
            </a:r>
            <a:r>
              <a:rPr lang="en-US" sz="2400" dirty="0" err="1" smtClean="0"/>
              <a:t>Melakukan</a:t>
            </a:r>
            <a:r>
              <a:rPr lang="en-US" sz="2400" dirty="0" smtClean="0"/>
              <a:t> </a:t>
            </a:r>
            <a:r>
              <a:rPr lang="en-US" sz="2400" dirty="0" err="1" smtClean="0"/>
              <a:t>verifikasi</a:t>
            </a:r>
            <a:r>
              <a:rPr lang="en-US" sz="2400" dirty="0" smtClean="0"/>
              <a:t> </a:t>
            </a:r>
            <a:r>
              <a:rPr lang="en-US" sz="2400" dirty="0" err="1" smtClean="0"/>
              <a:t>informasi</a:t>
            </a:r>
            <a:r>
              <a:rPr lang="en-US" sz="2400" dirty="0" smtClean="0"/>
              <a:t> </a:t>
            </a:r>
            <a:r>
              <a:rPr lang="en-US" sz="2400" dirty="0" err="1" smtClean="0"/>
              <a:t>analisis</a:t>
            </a:r>
            <a:r>
              <a:rPr lang="en-US" sz="2400" dirty="0" smtClean="0"/>
              <a:t> </a:t>
            </a:r>
            <a:r>
              <a:rPr lang="en-US" sz="2400" dirty="0" err="1" smtClean="0"/>
              <a:t>pekerjaan</a:t>
            </a:r>
            <a:r>
              <a:rPr lang="en-US" sz="2400" dirty="0" smtClean="0"/>
              <a:t> </a:t>
            </a:r>
            <a:r>
              <a:rPr lang="en-US" sz="2400" dirty="0" err="1" smtClean="0"/>
              <a:t>kepada</a:t>
            </a:r>
            <a:r>
              <a:rPr lang="en-US" sz="2400" dirty="0" smtClean="0"/>
              <a:t> </a:t>
            </a:r>
            <a:r>
              <a:rPr lang="en-US" sz="2400" dirty="0" err="1" smtClean="0"/>
              <a:t>pekerja</a:t>
            </a:r>
            <a:r>
              <a:rPr lang="en-US" sz="2400" dirty="0" smtClean="0"/>
              <a:t> yang </a:t>
            </a:r>
            <a:r>
              <a:rPr lang="en-US" sz="2400" dirty="0" err="1" smtClean="0"/>
              <a:t>melakukan</a:t>
            </a:r>
            <a:r>
              <a:rPr lang="en-US" sz="2400" dirty="0" smtClean="0"/>
              <a:t> </a:t>
            </a:r>
            <a:r>
              <a:rPr lang="en-US" sz="2400" dirty="0" err="1" smtClean="0"/>
              <a:t>pekerjaan</a:t>
            </a:r>
            <a:r>
              <a:rPr lang="en-US" sz="2400" dirty="0" smtClean="0"/>
              <a:t> </a:t>
            </a:r>
            <a:r>
              <a:rPr lang="en-US" sz="2400" dirty="0" err="1" smtClean="0"/>
              <a:t>tersebut</a:t>
            </a:r>
            <a:r>
              <a:rPr lang="en-US" sz="2400" dirty="0" smtClean="0"/>
              <a:t> </a:t>
            </a:r>
            <a:r>
              <a:rPr lang="en-US" sz="2400" dirty="0" err="1" smtClean="0"/>
              <a:t>dan</a:t>
            </a:r>
            <a:r>
              <a:rPr lang="en-US" sz="2400" dirty="0" smtClean="0"/>
              <a:t> </a:t>
            </a:r>
            <a:r>
              <a:rPr lang="en-US" sz="2400" dirty="0" err="1" smtClean="0"/>
              <a:t>dengan</a:t>
            </a:r>
            <a:r>
              <a:rPr lang="en-US" sz="2400" dirty="0" smtClean="0"/>
              <a:t> </a:t>
            </a:r>
            <a:r>
              <a:rPr lang="en-US" sz="2400" dirty="0" err="1" smtClean="0"/>
              <a:t>penyelia</a:t>
            </a:r>
            <a:r>
              <a:rPr lang="en-US" sz="2400" dirty="0" smtClean="0"/>
              <a:t> </a:t>
            </a:r>
            <a:r>
              <a:rPr lang="en-US" sz="2400" dirty="0" err="1" smtClean="0"/>
              <a:t>langsung</a:t>
            </a:r>
            <a:r>
              <a:rPr lang="en-US" sz="2400" dirty="0" smtClean="0"/>
              <a:t> </a:t>
            </a:r>
            <a:r>
              <a:rPr lang="en-US" sz="2400" dirty="0" err="1" smtClean="0"/>
              <a:t>pekerja</a:t>
            </a:r>
            <a:r>
              <a:rPr lang="en-US" sz="2400" dirty="0" smtClean="0"/>
              <a:t> </a:t>
            </a:r>
            <a:r>
              <a:rPr lang="en-US" sz="2400" dirty="0" err="1" smtClean="0"/>
              <a:t>tersebut</a:t>
            </a:r>
            <a:r>
              <a:rPr lang="en-US" sz="2400" dirty="0" smtClean="0"/>
              <a:t>.</a:t>
            </a:r>
          </a:p>
          <a:p>
            <a:pPr eaLnBrk="1" hangingPunct="1">
              <a:lnSpc>
                <a:spcPct val="90000"/>
              </a:lnSpc>
              <a:buFontTx/>
              <a:buNone/>
              <a:defRPr/>
            </a:pPr>
            <a:endParaRPr lang="en-US" sz="2400" dirty="0" smtClean="0"/>
          </a:p>
          <a:p>
            <a:pPr eaLnBrk="1" hangingPunct="1">
              <a:lnSpc>
                <a:spcPct val="90000"/>
              </a:lnSpc>
              <a:defRPr/>
            </a:pPr>
            <a:r>
              <a:rPr lang="en-US" sz="2800" dirty="0" smtClean="0"/>
              <a:t>Tahap-6 </a:t>
            </a:r>
            <a:r>
              <a:rPr lang="en-US" sz="2400" dirty="0" err="1" smtClean="0"/>
              <a:t>Menetapkan</a:t>
            </a:r>
            <a:r>
              <a:rPr lang="en-US" sz="2400" dirty="0" smtClean="0"/>
              <a:t> </a:t>
            </a:r>
            <a:r>
              <a:rPr lang="en-US" sz="2400" dirty="0" err="1" smtClean="0"/>
              <a:t>deskripsi</a:t>
            </a:r>
            <a:r>
              <a:rPr lang="en-US" sz="2400" dirty="0" smtClean="0"/>
              <a:t> </a:t>
            </a:r>
            <a:r>
              <a:rPr lang="en-US" sz="2400" dirty="0" err="1" smtClean="0"/>
              <a:t>dan</a:t>
            </a:r>
            <a:r>
              <a:rPr lang="en-US" sz="2400" dirty="0" smtClean="0"/>
              <a:t> </a:t>
            </a:r>
            <a:r>
              <a:rPr lang="en-US" sz="2400" dirty="0" err="1" smtClean="0"/>
              <a:t>spesifikasi</a:t>
            </a:r>
            <a:r>
              <a:rPr lang="en-US" sz="2400" dirty="0" smtClean="0"/>
              <a:t> </a:t>
            </a:r>
            <a:r>
              <a:rPr lang="en-US" sz="2400" dirty="0" err="1" smtClean="0"/>
              <a:t>pekerjaan</a:t>
            </a:r>
            <a:r>
              <a:rPr lang="en-US" sz="2400" dirty="0" smtClean="0"/>
              <a:t>, yang </a:t>
            </a:r>
            <a:r>
              <a:rPr lang="en-US" sz="2400" dirty="0" err="1" smtClean="0"/>
              <a:t>merupakan</a:t>
            </a:r>
            <a:r>
              <a:rPr lang="en-US" sz="2400" dirty="0" smtClean="0"/>
              <a:t> </a:t>
            </a:r>
            <a:r>
              <a:rPr lang="en-US" sz="2400" dirty="0" err="1" smtClean="0"/>
              <a:t>hasil</a:t>
            </a:r>
            <a:r>
              <a:rPr lang="en-US" sz="2400" dirty="0" smtClean="0"/>
              <a:t> </a:t>
            </a:r>
            <a:r>
              <a:rPr lang="en-US" sz="2400" dirty="0" err="1" smtClean="0"/>
              <a:t>dari</a:t>
            </a:r>
            <a:r>
              <a:rPr lang="en-US" sz="2400" dirty="0" smtClean="0"/>
              <a:t> </a:t>
            </a:r>
            <a:r>
              <a:rPr lang="en-US" sz="2400" dirty="0" err="1" smtClean="0"/>
              <a:t>proses</a:t>
            </a:r>
            <a:r>
              <a:rPr lang="en-US" sz="2400" dirty="0" smtClean="0"/>
              <a:t> </a:t>
            </a:r>
            <a:r>
              <a:rPr lang="en-US" sz="2400" dirty="0" err="1" smtClean="0"/>
              <a:t>analisis</a:t>
            </a:r>
            <a:r>
              <a:rPr lang="en-US" sz="2400" dirty="0" smtClean="0"/>
              <a:t> </a:t>
            </a:r>
            <a:r>
              <a:rPr lang="en-US" sz="2400" dirty="0" err="1" smtClean="0"/>
              <a:t>pekerjaan</a:t>
            </a:r>
            <a:r>
              <a:rPr lang="en-US" sz="2400" dirty="0" smtClean="0"/>
              <a:t>.</a:t>
            </a:r>
            <a:endParaRPr lang="en-US" sz="2800" dirty="0" smtClean="0"/>
          </a:p>
          <a:p>
            <a:pPr eaLnBrk="1" hangingPunct="1">
              <a:lnSpc>
                <a:spcPct val="90000"/>
              </a:lnSpc>
              <a:defRPr/>
            </a:pPr>
            <a:endParaRPr lang="en-US" sz="1200" dirty="0" smtClean="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defRPr/>
            </a:pPr>
            <a:r>
              <a:rPr lang="en-US" sz="3200" smtClean="0"/>
              <a:t>METODE PENGUMPULAN INFORMASI</a:t>
            </a:r>
          </a:p>
        </p:txBody>
      </p:sp>
      <p:sp>
        <p:nvSpPr>
          <p:cNvPr id="12291" name="Rectangle 3"/>
          <p:cNvSpPr>
            <a:spLocks noGrp="1" noChangeArrowheads="1"/>
          </p:cNvSpPr>
          <p:nvPr>
            <p:ph type="body" idx="1"/>
          </p:nvPr>
        </p:nvSpPr>
        <p:spPr/>
        <p:txBody>
          <a:bodyPr/>
          <a:lstStyle/>
          <a:p>
            <a:pPr eaLnBrk="1" hangingPunct="1">
              <a:defRPr/>
            </a:pPr>
            <a:r>
              <a:rPr lang="en-US" sz="2800" smtClean="0"/>
              <a:t>Wawancara</a:t>
            </a:r>
          </a:p>
          <a:p>
            <a:pPr eaLnBrk="1" hangingPunct="1">
              <a:buFontTx/>
              <a:buNone/>
              <a:defRPr/>
            </a:pPr>
            <a:endParaRPr lang="en-US" sz="2800" smtClean="0"/>
          </a:p>
          <a:p>
            <a:pPr eaLnBrk="1" hangingPunct="1">
              <a:defRPr/>
            </a:pPr>
            <a:r>
              <a:rPr lang="en-US" sz="2800" smtClean="0"/>
              <a:t>Kuesioner</a:t>
            </a:r>
          </a:p>
          <a:p>
            <a:pPr eaLnBrk="1" hangingPunct="1">
              <a:buFontTx/>
              <a:buNone/>
              <a:defRPr/>
            </a:pPr>
            <a:endParaRPr lang="en-US" sz="2800" smtClean="0"/>
          </a:p>
          <a:p>
            <a:pPr eaLnBrk="1" hangingPunct="1">
              <a:defRPr/>
            </a:pPr>
            <a:r>
              <a:rPr lang="en-US" sz="2800" smtClean="0"/>
              <a:t>Observasi</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defRPr/>
            </a:pPr>
            <a:r>
              <a:rPr lang="en-US" sz="3600" smtClean="0"/>
              <a:t>ISI DISKRIPSI PEKERJAAN</a:t>
            </a:r>
          </a:p>
        </p:txBody>
      </p:sp>
      <p:sp>
        <p:nvSpPr>
          <p:cNvPr id="16387" name="Rectangle 3"/>
          <p:cNvSpPr>
            <a:spLocks noGrp="1" noChangeArrowheads="1"/>
          </p:cNvSpPr>
          <p:nvPr>
            <p:ph type="body" idx="1"/>
          </p:nvPr>
        </p:nvSpPr>
        <p:spPr/>
        <p:txBody>
          <a:bodyPr/>
          <a:lstStyle/>
          <a:p>
            <a:pPr eaLnBrk="1" hangingPunct="1">
              <a:defRPr/>
            </a:pPr>
            <a:r>
              <a:rPr lang="en-US" sz="2000" smtClean="0"/>
              <a:t>Identitas pekerjaan, </a:t>
            </a:r>
            <a:r>
              <a:rPr lang="en-US" sz="1800" smtClean="0"/>
              <a:t>contoh: sekretaris .</a:t>
            </a:r>
          </a:p>
          <a:p>
            <a:pPr eaLnBrk="1" hangingPunct="1">
              <a:defRPr/>
            </a:pPr>
            <a:r>
              <a:rPr lang="en-US" sz="2000" smtClean="0"/>
              <a:t>Hubungan dengan unit lain, </a:t>
            </a:r>
            <a:r>
              <a:rPr lang="en-US" sz="1800" smtClean="0"/>
              <a:t>contoh: melapor kepada, berkoordinasi dgn..</a:t>
            </a:r>
          </a:p>
          <a:p>
            <a:pPr eaLnBrk="1" hangingPunct="1">
              <a:defRPr/>
            </a:pPr>
            <a:r>
              <a:rPr lang="en-US" sz="2000" smtClean="0"/>
              <a:t>Ringkasan pekerjaan, </a:t>
            </a:r>
            <a:r>
              <a:rPr lang="en-US" sz="1800" smtClean="0"/>
              <a:t>contoh: menjawab pangilan tilpon dan menerima tamu …</a:t>
            </a:r>
          </a:p>
          <a:p>
            <a:pPr eaLnBrk="1" hangingPunct="1">
              <a:defRPr/>
            </a:pPr>
            <a:r>
              <a:rPr lang="en-US" sz="2000" smtClean="0"/>
              <a:t>Otoritas, </a:t>
            </a:r>
            <a:r>
              <a:rPr lang="en-US" sz="1800" smtClean="0"/>
              <a:t>menolak tamu yang belum terjadwal.</a:t>
            </a:r>
          </a:p>
          <a:p>
            <a:pPr eaLnBrk="1" hangingPunct="1">
              <a:defRPr/>
            </a:pPr>
            <a:r>
              <a:rPr lang="en-US" sz="2000" smtClean="0"/>
              <a:t>Kewajiban dan tanggung jawab, </a:t>
            </a:r>
            <a:r>
              <a:rPr lang="en-US" sz="1800" smtClean="0"/>
              <a:t>membantu kelancaran tugas direktur untuk pekerjaan adm surat menyurat, menerimaan tamu, dan menjawab pangilan telpon.</a:t>
            </a:r>
          </a:p>
          <a:p>
            <a:pPr eaLnBrk="1" hangingPunct="1">
              <a:defRPr/>
            </a:pPr>
            <a:r>
              <a:rPr lang="en-US" sz="2000" smtClean="0"/>
              <a:t>Standar prestasi, </a:t>
            </a:r>
            <a:r>
              <a:rPr lang="en-US" sz="1800" smtClean="0"/>
              <a:t>rapi dalam pengarsipan, terampil dalam mengetikan, ramah dan sopan dalam menerima tamu dan menjawab panggilan tilpon.</a:t>
            </a:r>
          </a:p>
          <a:p>
            <a:pPr eaLnBrk="1" hangingPunct="1">
              <a:defRPr/>
            </a:pPr>
            <a:r>
              <a:rPr lang="en-US" sz="2000" smtClean="0"/>
              <a:t>Kondisi kerja, </a:t>
            </a:r>
            <a:r>
              <a:rPr lang="en-US" sz="1800" smtClean="0"/>
              <a:t>ruang tertutup, berpenerangan cukup dan berpendingin AC. </a:t>
            </a:r>
            <a:endParaRPr lang="en-US" sz="2000" smtClean="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defRPr/>
            </a:pPr>
            <a:r>
              <a:rPr lang="en-US" sz="3200" smtClean="0"/>
              <a:t>PERILAKU YANG BERHUBUNGAN DENGAN PEKERJAAN</a:t>
            </a:r>
          </a:p>
        </p:txBody>
      </p:sp>
      <p:sp>
        <p:nvSpPr>
          <p:cNvPr id="17411" name="Rectangle 3"/>
          <p:cNvSpPr>
            <a:spLocks noGrp="1" noChangeArrowheads="1"/>
          </p:cNvSpPr>
          <p:nvPr>
            <p:ph type="body" idx="1"/>
          </p:nvPr>
        </p:nvSpPr>
        <p:spPr/>
        <p:txBody>
          <a:bodyPr/>
          <a:lstStyle/>
          <a:p>
            <a:pPr eaLnBrk="1" hangingPunct="1">
              <a:defRPr/>
            </a:pPr>
            <a:r>
              <a:rPr lang="en-US" sz="2000" smtClean="0"/>
              <a:t>Ketekunan,</a:t>
            </a:r>
            <a:r>
              <a:rPr lang="en-US" sz="1800" smtClean="0"/>
              <a:t> contoh:</a:t>
            </a:r>
            <a:r>
              <a:rPr lang="en-US" sz="2000" smtClean="0"/>
              <a:t> </a:t>
            </a:r>
            <a:r>
              <a:rPr lang="en-US" sz="1800" smtClean="0"/>
              <a:t>tetap bekerja meski yang lainnya asik mengobrol; mencari kesibukan lain saat selesai dengan tugas rutin.</a:t>
            </a:r>
          </a:p>
          <a:p>
            <a:pPr eaLnBrk="1" hangingPunct="1">
              <a:defRPr/>
            </a:pPr>
            <a:r>
              <a:rPr lang="en-US" sz="2000" smtClean="0"/>
              <a:t>Ketelitian, </a:t>
            </a:r>
            <a:r>
              <a:rPr lang="en-US" sz="1800" smtClean="0"/>
              <a:t> contoh: membersihkan peralatan dengan cermat, memperhatikan barang yang tidak pada tempatnya.</a:t>
            </a:r>
          </a:p>
          <a:p>
            <a:pPr eaLnBrk="1" hangingPunct="1">
              <a:defRPr/>
            </a:pPr>
            <a:r>
              <a:rPr lang="en-US" sz="2000" smtClean="0"/>
              <a:t>Fleksibilitas jadwal, </a:t>
            </a:r>
            <a:r>
              <a:rPr lang="en-US" sz="1800" smtClean="0"/>
              <a:t>menerima perubahan jadwal saat diperlukan, tetap tinggal saat direktur banyak tamu.</a:t>
            </a:r>
            <a:endParaRPr lang="en-US" sz="2000" smtClean="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defRPr/>
            </a:pPr>
            <a:r>
              <a:rPr lang="en-US" sz="3200" smtClean="0"/>
              <a:t>BEBERAPA TEKNIK DALAM </a:t>
            </a:r>
            <a:br>
              <a:rPr lang="en-US" sz="3200" smtClean="0"/>
            </a:br>
            <a:r>
              <a:rPr lang="en-US" sz="3200" smtClean="0"/>
              <a:t>DISAIN PEKERJAAN (1)</a:t>
            </a:r>
          </a:p>
        </p:txBody>
      </p:sp>
      <p:sp>
        <p:nvSpPr>
          <p:cNvPr id="13315" name="Rectangle 3"/>
          <p:cNvSpPr>
            <a:spLocks noGrp="1" noChangeArrowheads="1"/>
          </p:cNvSpPr>
          <p:nvPr>
            <p:ph type="body" idx="1"/>
          </p:nvPr>
        </p:nvSpPr>
        <p:spPr/>
        <p:txBody>
          <a:bodyPr/>
          <a:lstStyle/>
          <a:p>
            <a:pPr eaLnBrk="1" hangingPunct="1">
              <a:lnSpc>
                <a:spcPct val="90000"/>
              </a:lnSpc>
              <a:defRPr/>
            </a:pPr>
            <a:r>
              <a:rPr lang="en-US" sz="2000" smtClean="0"/>
              <a:t>Job Simplification, </a:t>
            </a:r>
            <a:r>
              <a:rPr lang="en-US" sz="1800" smtClean="0"/>
              <a:t>penyederhanaan pekerjaan tanpa mengurangi tanggung jawab.</a:t>
            </a:r>
          </a:p>
          <a:p>
            <a:pPr eaLnBrk="1" hangingPunct="1">
              <a:lnSpc>
                <a:spcPct val="90000"/>
              </a:lnSpc>
              <a:defRPr/>
            </a:pPr>
            <a:r>
              <a:rPr lang="en-US" sz="2000" smtClean="0"/>
              <a:t>Job Enlargemen - </a:t>
            </a:r>
            <a:r>
              <a:rPr lang="en-US" sz="1800" smtClean="0"/>
              <a:t>perluasan pekerjaan</a:t>
            </a:r>
            <a:r>
              <a:rPr lang="en-US" sz="2000" smtClean="0"/>
              <a:t>, </a:t>
            </a:r>
            <a:r>
              <a:rPr lang="en-US" sz="1800" smtClean="0"/>
              <a:t>memberikan tambahan aktivitas berlevel sama kepada pekerja dengan maksud meningkatkan jumlah aktivitas pekerjaan.</a:t>
            </a:r>
          </a:p>
          <a:p>
            <a:pPr eaLnBrk="1" hangingPunct="1">
              <a:lnSpc>
                <a:spcPct val="90000"/>
              </a:lnSpc>
              <a:defRPr/>
            </a:pPr>
            <a:r>
              <a:rPr lang="en-US" sz="2000" smtClean="0"/>
              <a:t>Job Rotation, </a:t>
            </a:r>
            <a:r>
              <a:rPr lang="en-US" sz="1800" smtClean="0"/>
              <a:t>secara sistematis memindahkan pekerja dari satu pekerjaan ke pekerjaan lainnya.</a:t>
            </a:r>
          </a:p>
          <a:p>
            <a:pPr eaLnBrk="1" hangingPunct="1">
              <a:lnSpc>
                <a:spcPct val="90000"/>
              </a:lnSpc>
              <a:defRPr/>
            </a:pPr>
            <a:r>
              <a:rPr lang="en-US" sz="2000" smtClean="0"/>
              <a:t>Job Enrichment - </a:t>
            </a:r>
            <a:r>
              <a:rPr lang="en-US" sz="1800" smtClean="0"/>
              <a:t>memperkaya pekerjaan</a:t>
            </a:r>
            <a:r>
              <a:rPr lang="en-US" sz="2000" smtClean="0"/>
              <a:t>, </a:t>
            </a:r>
            <a:r>
              <a:rPr lang="en-US" sz="1800" smtClean="0"/>
              <a:t>merencanakan kembali pekerjaan dengan meningkatkan partisipasi dalam perencanaan, pengambilan keputusan, tanggung jawab, pertumbuhan dan pengakuan.</a:t>
            </a:r>
          </a:p>
          <a:p>
            <a:pPr eaLnBrk="1" hangingPunct="1">
              <a:lnSpc>
                <a:spcPct val="90000"/>
              </a:lnSpc>
              <a:defRPr/>
            </a:pPr>
            <a:r>
              <a:rPr lang="en-US" sz="2000" smtClean="0"/>
              <a:t>Dejobbing, </a:t>
            </a:r>
            <a:r>
              <a:rPr lang="en-US" sz="1800" smtClean="0"/>
              <a:t>dalam banyak perusahaan saat ini, pekerjaan makin tidak berbentuk dan lebih sulit untuk didefiniskan, dengan kata lain trennya menuju “dejobbing” yaitu memperluas tanggung jawab dengan mendorong karyawan untuk tidak membatasi diri dengan deskripsi pekerjaan mereka.</a:t>
            </a:r>
          </a:p>
          <a:p>
            <a:pPr eaLnBrk="1" hangingPunct="1">
              <a:lnSpc>
                <a:spcPct val="90000"/>
              </a:lnSpc>
              <a:buFontTx/>
              <a:buNone/>
              <a:defRPr/>
            </a:pPr>
            <a:endParaRPr lang="en-US" sz="2000" smtClean="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defRPr/>
            </a:pPr>
            <a:r>
              <a:rPr lang="en-US" sz="3200" smtClean="0"/>
              <a:t>BEBERAPA TEKNIK DALAM</a:t>
            </a:r>
            <a:br>
              <a:rPr lang="en-US" sz="3200" smtClean="0"/>
            </a:br>
            <a:r>
              <a:rPr lang="en-US" sz="3200" smtClean="0"/>
              <a:t>DISAIN PEKERJAAN (2)</a:t>
            </a:r>
          </a:p>
        </p:txBody>
      </p:sp>
      <p:sp>
        <p:nvSpPr>
          <p:cNvPr id="14339" name="Rectangle 3"/>
          <p:cNvSpPr>
            <a:spLocks noGrp="1" noChangeArrowheads="1"/>
          </p:cNvSpPr>
          <p:nvPr>
            <p:ph type="body" idx="1"/>
          </p:nvPr>
        </p:nvSpPr>
        <p:spPr/>
        <p:txBody>
          <a:bodyPr/>
          <a:lstStyle/>
          <a:p>
            <a:pPr eaLnBrk="1" hangingPunct="1">
              <a:defRPr/>
            </a:pPr>
            <a:r>
              <a:rPr lang="en-US" sz="1800" b="1" smtClean="0"/>
              <a:t>Organisasi tanpa batas</a:t>
            </a:r>
            <a:r>
              <a:rPr lang="en-US" sz="1800" smtClean="0"/>
              <a:t>, </a:t>
            </a:r>
            <a:r>
              <a:rPr lang="en-US" sz="1600" smtClean="0"/>
              <a:t>menumbuhkan sifat responsif dengan mendorong karyawan untuk menghilangkan sikap “bukan pekerjaan saya” yang biasanya menjadi dinding pemisah antar kelompok karyawan. Fokusnya mendefinisikan proyek atau tugas dalam konteks keunggulan seluruh organisasi. Dengan demikian menghindari pemikiran bahwa pekerjaan hanyalah kumpulan kewajiban yang harus dikerjakan.</a:t>
            </a:r>
          </a:p>
          <a:p>
            <a:pPr eaLnBrk="1" hangingPunct="1">
              <a:defRPr/>
            </a:pPr>
            <a:r>
              <a:rPr lang="en-US" sz="1800" b="1" smtClean="0"/>
              <a:t>Reengineering – </a:t>
            </a:r>
            <a:r>
              <a:rPr lang="en-US" sz="1600" smtClean="0"/>
              <a:t>rekayasa ualang</a:t>
            </a:r>
            <a:r>
              <a:rPr lang="en-US" sz="1800" smtClean="0"/>
              <a:t>, </a:t>
            </a:r>
            <a:r>
              <a:rPr lang="en-US" sz="1600" smtClean="0"/>
              <a:t>pemikiran kembali atau perencanaan kembali secara radikal proses bisnis untuk mencapai peningkatan dramatis ukuran prestasi seperti biaya, mutu, jasa, dan kecepatan.</a:t>
            </a:r>
          </a:p>
          <a:p>
            <a:pPr eaLnBrk="1" hangingPunct="1">
              <a:defRPr/>
            </a:pPr>
            <a:r>
              <a:rPr lang="en-US" sz="1800" b="1" smtClean="0"/>
              <a:t>Kompetensi</a:t>
            </a:r>
            <a:r>
              <a:rPr lang="en-US" sz="1800" smtClean="0"/>
              <a:t>, </a:t>
            </a:r>
            <a:r>
              <a:rPr lang="en-US" sz="1600" smtClean="0"/>
              <a:t>(1)</a:t>
            </a:r>
            <a:r>
              <a:rPr lang="en-US" sz="1800" smtClean="0"/>
              <a:t> </a:t>
            </a:r>
            <a:r>
              <a:rPr lang="en-US" sz="1600" smtClean="0"/>
              <a:t>karakteristik dari suatu kemampuan seseorang yang dapat dibuktikan sehingga memunculkan suatu prestasi kerja. (2) Pengetahuan, keahlian, kemampuan yang dibutuhkan untuk dapat melaksanakan pekerjaan.</a:t>
            </a:r>
          </a:p>
          <a:p>
            <a:pPr eaLnBrk="1" hangingPunct="1">
              <a:defRPr/>
            </a:pPr>
            <a:r>
              <a:rPr lang="en-US" sz="1800" b="1" smtClean="0"/>
              <a:t>Analisis pekerjaan berbasis kompetensi</a:t>
            </a:r>
            <a:r>
              <a:rPr lang="en-US" sz="1800" smtClean="0"/>
              <a:t>, </a:t>
            </a:r>
            <a:r>
              <a:rPr lang="en-US" sz="1600" smtClean="0"/>
              <a:t>mendiskripsikan pekerjaan dengan kompetensi yang dapat diukur, dapat diobservasi, dengan perilaku yang harus ditunjukkan kualitasnya untuk dapat melakukan pekerjaan dengan lebih baik. </a:t>
            </a:r>
            <a:endParaRPr lang="en-US" sz="1800" smtClean="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defRPr/>
            </a:pPr>
            <a:r>
              <a:rPr lang="en-US" sz="2800" smtClean="0"/>
              <a:t>ANALISIS PEKERJAAN (TRADISIONAL) VS ANALISIS PEKERJAAN BERBASIS KOMPETENSI</a:t>
            </a:r>
          </a:p>
        </p:txBody>
      </p:sp>
      <p:sp>
        <p:nvSpPr>
          <p:cNvPr id="15363" name="Rectangle 3"/>
          <p:cNvSpPr>
            <a:spLocks noGrp="1" noChangeArrowheads="1"/>
          </p:cNvSpPr>
          <p:nvPr>
            <p:ph type="body" idx="1"/>
          </p:nvPr>
        </p:nvSpPr>
        <p:spPr/>
        <p:txBody>
          <a:bodyPr/>
          <a:lstStyle/>
          <a:p>
            <a:pPr eaLnBrk="1" hangingPunct="1">
              <a:defRPr/>
            </a:pPr>
            <a:r>
              <a:rPr lang="en-US" sz="2000" smtClean="0"/>
              <a:t>Analisis pekerjaan tradisional </a:t>
            </a:r>
            <a:r>
              <a:rPr lang="en-US" sz="1800" smtClean="0"/>
              <a:t>berfokus pada “apa” yang harus dikerjakan + kewajiban dan tanggung jawab yang menyertainya.</a:t>
            </a:r>
          </a:p>
          <a:p>
            <a:pPr eaLnBrk="1" hangingPunct="1">
              <a:defRPr/>
            </a:pPr>
            <a:r>
              <a:rPr lang="en-US" sz="2000" smtClean="0"/>
              <a:t>Analisis pekerjaan berbasis kompetensi </a:t>
            </a:r>
            <a:r>
              <a:rPr lang="en-US" sz="1800" smtClean="0"/>
              <a:t>berfokus pada “bagaimana” karyawan mencapai tujuan-tujuan pekerjaan mereka.</a:t>
            </a:r>
            <a:endParaRPr lang="en-US" sz="2000" smtClean="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defRPr/>
            </a:pPr>
            <a:r>
              <a:rPr lang="en-US" smtClean="0"/>
              <a:t>RECRUITMENT AND PLACEMENT</a:t>
            </a:r>
          </a:p>
        </p:txBody>
      </p:sp>
      <p:sp>
        <p:nvSpPr>
          <p:cNvPr id="2051" name="Rectangle 3"/>
          <p:cNvSpPr>
            <a:spLocks noGrp="1" noChangeArrowheads="1"/>
          </p:cNvSpPr>
          <p:nvPr>
            <p:ph type="subTitle" idx="1"/>
          </p:nvPr>
        </p:nvSpPr>
        <p:spPr/>
        <p:txBody>
          <a:bodyPr/>
          <a:lstStyle/>
          <a:p>
            <a:pPr eaLnBrk="1" hangingPunct="1">
              <a:defRPr/>
            </a:pPr>
            <a:r>
              <a:rPr lang="id-ID" sz="4400" dirty="0" smtClean="0"/>
              <a:t>TTM - 4</a:t>
            </a:r>
            <a:endParaRPr lang="en-US" sz="4400"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2000"/>
                                        <p:tgtEl>
                                          <p:spTgt spid="20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51">
                                            <p:txEl>
                                              <p:pRg st="0" end="0"/>
                                            </p:txEl>
                                          </p:spTgt>
                                        </p:tgtEl>
                                        <p:attrNameLst>
                                          <p:attrName>style.visibility</p:attrName>
                                        </p:attrNameLst>
                                      </p:cBhvr>
                                      <p:to>
                                        <p:strVal val="visible"/>
                                      </p:to>
                                    </p:set>
                                    <p:animEffect transition="in" filter="fade">
                                      <p:cBhvr>
                                        <p:cTn id="12" dur="2000"/>
                                        <p:tgtEl>
                                          <p:spTgt spid="205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2051"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100" name="Rectangle 4"/>
          <p:cNvSpPr>
            <a:spLocks noGrp="1" noChangeArrowheads="1"/>
          </p:cNvSpPr>
          <p:nvPr>
            <p:ph type="title"/>
          </p:nvPr>
        </p:nvSpPr>
        <p:spPr>
          <a:xfrm>
            <a:off x="533400" y="2438400"/>
            <a:ext cx="8229600" cy="1143000"/>
          </a:xfrm>
        </p:spPr>
        <p:txBody>
          <a:bodyPr/>
          <a:lstStyle/>
          <a:p>
            <a:pPr eaLnBrk="1" hangingPunct="1">
              <a:defRPr/>
            </a:pPr>
            <a:r>
              <a:rPr lang="en-US" smtClean="0"/>
              <a:t>JOB ANALYSIS</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defRPr/>
            </a:pPr>
            <a:r>
              <a:rPr lang="en-US" smtClean="0"/>
              <a:t>PENGERTIAN</a:t>
            </a:r>
          </a:p>
        </p:txBody>
      </p:sp>
      <p:sp>
        <p:nvSpPr>
          <p:cNvPr id="3075" name="Rectangle 3"/>
          <p:cNvSpPr>
            <a:spLocks noGrp="1" noChangeArrowheads="1"/>
          </p:cNvSpPr>
          <p:nvPr>
            <p:ph type="body" idx="1"/>
          </p:nvPr>
        </p:nvSpPr>
        <p:spPr/>
        <p:txBody>
          <a:bodyPr/>
          <a:lstStyle/>
          <a:p>
            <a:pPr eaLnBrk="1" hangingPunct="1">
              <a:lnSpc>
                <a:spcPct val="80000"/>
              </a:lnSpc>
              <a:buFontTx/>
              <a:buNone/>
              <a:defRPr/>
            </a:pPr>
            <a:endParaRPr lang="en-US" sz="2400" smtClean="0"/>
          </a:p>
          <a:p>
            <a:pPr eaLnBrk="1" hangingPunct="1">
              <a:lnSpc>
                <a:spcPct val="80000"/>
              </a:lnSpc>
              <a:defRPr/>
            </a:pPr>
            <a:r>
              <a:rPr lang="en-US" sz="2400" b="1" smtClean="0"/>
              <a:t>Analisis pekerjaan</a:t>
            </a:r>
            <a:r>
              <a:rPr lang="en-US" sz="2400" smtClean="0"/>
              <a:t> adalah prosedur untuk menentukan tanggung jawab dan persyaratan keterampilan yang dibutuhkan dari pekerjaan dan jenis orang yang harus dipekerjakan untuk pekerjaan tersebut.</a:t>
            </a:r>
          </a:p>
          <a:p>
            <a:pPr eaLnBrk="1" hangingPunct="1">
              <a:lnSpc>
                <a:spcPct val="80000"/>
              </a:lnSpc>
              <a:buFontTx/>
              <a:buNone/>
              <a:defRPr/>
            </a:pPr>
            <a:endParaRPr lang="en-US" sz="2400" smtClean="0"/>
          </a:p>
          <a:p>
            <a:pPr eaLnBrk="1" hangingPunct="1">
              <a:lnSpc>
                <a:spcPct val="80000"/>
              </a:lnSpc>
              <a:defRPr/>
            </a:pPr>
            <a:r>
              <a:rPr lang="en-US" sz="2400" b="1" smtClean="0"/>
              <a:t>Deskripsi pekerjaan</a:t>
            </a:r>
            <a:r>
              <a:rPr lang="en-US" sz="2400" smtClean="0"/>
              <a:t> adalah daftar pekerjaan, wewenang, tanggung jawab, hubungan pelaporan, kondisi pekerjaan, dan tanggung jawab penyeliaan.</a:t>
            </a:r>
          </a:p>
          <a:p>
            <a:pPr eaLnBrk="1" hangingPunct="1">
              <a:lnSpc>
                <a:spcPct val="80000"/>
              </a:lnSpc>
              <a:buFontTx/>
              <a:buNone/>
              <a:defRPr/>
            </a:pPr>
            <a:endParaRPr lang="en-US" sz="2400" smtClean="0"/>
          </a:p>
          <a:p>
            <a:pPr eaLnBrk="1" hangingPunct="1">
              <a:lnSpc>
                <a:spcPct val="80000"/>
              </a:lnSpc>
              <a:defRPr/>
            </a:pPr>
            <a:r>
              <a:rPr lang="en-US" sz="2400" b="1" smtClean="0"/>
              <a:t>Spesifikasi pekerjaan</a:t>
            </a:r>
            <a:r>
              <a:rPr lang="en-US" sz="2400" smtClean="0"/>
              <a:t> adalah daftar “persyaratan tenaga kerja” untuk pekerjaan, yaitu syarat pendidikan, keterampilan, kepribadian, dan seterusnya.</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defRPr/>
            </a:pPr>
            <a:r>
              <a:rPr lang="en-US" sz="3200" smtClean="0"/>
              <a:t>INFORMASI DALAM ANALISIS PEKERJAAN - 1</a:t>
            </a:r>
          </a:p>
        </p:txBody>
      </p:sp>
      <p:sp>
        <p:nvSpPr>
          <p:cNvPr id="6147" name="Rectangle 3"/>
          <p:cNvSpPr>
            <a:spLocks noGrp="1" noChangeArrowheads="1"/>
          </p:cNvSpPr>
          <p:nvPr>
            <p:ph type="body" idx="1"/>
          </p:nvPr>
        </p:nvSpPr>
        <p:spPr/>
        <p:txBody>
          <a:bodyPr/>
          <a:lstStyle/>
          <a:p>
            <a:pPr eaLnBrk="1" hangingPunct="1">
              <a:lnSpc>
                <a:spcPct val="80000"/>
              </a:lnSpc>
              <a:defRPr/>
            </a:pPr>
            <a:r>
              <a:rPr lang="en-US" sz="2800" b="1" smtClean="0"/>
              <a:t>Aktivitas pekerjaan</a:t>
            </a:r>
            <a:r>
              <a:rPr lang="en-US" sz="2800" smtClean="0"/>
              <a:t>, seperti: membersihkan, menjual, mengajar, melukis, dll.  </a:t>
            </a:r>
          </a:p>
          <a:p>
            <a:pPr eaLnBrk="1" hangingPunct="1">
              <a:lnSpc>
                <a:spcPct val="80000"/>
              </a:lnSpc>
              <a:buFontTx/>
              <a:buNone/>
              <a:defRPr/>
            </a:pPr>
            <a:endParaRPr lang="en-US" sz="2800" smtClean="0"/>
          </a:p>
          <a:p>
            <a:pPr eaLnBrk="1" hangingPunct="1">
              <a:lnSpc>
                <a:spcPct val="80000"/>
              </a:lnSpc>
              <a:defRPr/>
            </a:pPr>
            <a:r>
              <a:rPr lang="en-US" sz="2800" b="1" smtClean="0"/>
              <a:t>Perilaku manusia</a:t>
            </a:r>
            <a:r>
              <a:rPr lang="en-US" sz="2800" smtClean="0"/>
              <a:t>, seperti: merasakan, berkomunikasi, memutuskan, menulis, dll.</a:t>
            </a:r>
          </a:p>
          <a:p>
            <a:pPr eaLnBrk="1" hangingPunct="1">
              <a:lnSpc>
                <a:spcPct val="80000"/>
              </a:lnSpc>
              <a:buFontTx/>
              <a:buNone/>
              <a:defRPr/>
            </a:pPr>
            <a:endParaRPr lang="en-US" sz="2800" smtClean="0"/>
          </a:p>
          <a:p>
            <a:pPr eaLnBrk="1" hangingPunct="1">
              <a:lnSpc>
                <a:spcPct val="80000"/>
              </a:lnSpc>
              <a:defRPr/>
            </a:pPr>
            <a:r>
              <a:rPr lang="en-US" sz="2800" b="1" smtClean="0"/>
              <a:t>Mesin, perangkat</a:t>
            </a:r>
            <a:r>
              <a:rPr lang="en-US" sz="2800" smtClean="0"/>
              <a:t>, peralatan, dan bantuan pekerjaan, termasuk informasi bahan-bahan yang diperlukan, pengetahuan yang diterapkan (seperti keuangan atau hukum), dan pelayanan yang diberikan (seperti konseling atau servis).</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defRPr/>
            </a:pPr>
            <a:r>
              <a:rPr lang="en-US" sz="3200" smtClean="0"/>
              <a:t>INFORMASI DALAM ANALISIS PEKERJAAN - 2</a:t>
            </a:r>
          </a:p>
        </p:txBody>
      </p:sp>
      <p:sp>
        <p:nvSpPr>
          <p:cNvPr id="21507" name="Rectangle 3"/>
          <p:cNvSpPr>
            <a:spLocks noGrp="1" noChangeArrowheads="1"/>
          </p:cNvSpPr>
          <p:nvPr>
            <p:ph type="body" idx="1"/>
          </p:nvPr>
        </p:nvSpPr>
        <p:spPr/>
        <p:txBody>
          <a:bodyPr/>
          <a:lstStyle/>
          <a:p>
            <a:pPr eaLnBrk="1" hangingPunct="1">
              <a:lnSpc>
                <a:spcPct val="90000"/>
              </a:lnSpc>
              <a:defRPr/>
            </a:pPr>
            <a:r>
              <a:rPr lang="en-US" sz="2400" b="1" smtClean="0"/>
              <a:t>Standar prestasi</a:t>
            </a:r>
            <a:r>
              <a:rPr lang="en-US" sz="2400" smtClean="0"/>
              <a:t>, misal: dalam konteks level atau mutu untuk setiap kewajiban pekerjaan.</a:t>
            </a:r>
          </a:p>
          <a:p>
            <a:pPr eaLnBrk="1" hangingPunct="1">
              <a:lnSpc>
                <a:spcPct val="90000"/>
              </a:lnSpc>
              <a:buFontTx/>
              <a:buNone/>
              <a:defRPr/>
            </a:pPr>
            <a:endParaRPr lang="en-US" sz="2400" smtClean="0"/>
          </a:p>
          <a:p>
            <a:pPr eaLnBrk="1" hangingPunct="1">
              <a:lnSpc>
                <a:spcPct val="90000"/>
              </a:lnSpc>
              <a:defRPr/>
            </a:pPr>
            <a:r>
              <a:rPr lang="en-US" sz="2400" b="1" smtClean="0"/>
              <a:t>Konteks pekerjaan</a:t>
            </a:r>
            <a:r>
              <a:rPr lang="en-US" sz="2400" smtClean="0"/>
              <a:t>, seperti: kondisi fisik pekerjaan, jadwal kerja, dan siapa karyawan yang biasanya berinteraksi.</a:t>
            </a:r>
          </a:p>
          <a:p>
            <a:pPr eaLnBrk="1" hangingPunct="1">
              <a:lnSpc>
                <a:spcPct val="90000"/>
              </a:lnSpc>
              <a:buFontTx/>
              <a:buNone/>
              <a:defRPr/>
            </a:pPr>
            <a:endParaRPr lang="en-US" sz="2400" smtClean="0"/>
          </a:p>
          <a:p>
            <a:pPr eaLnBrk="1" hangingPunct="1">
              <a:lnSpc>
                <a:spcPct val="90000"/>
              </a:lnSpc>
              <a:defRPr/>
            </a:pPr>
            <a:r>
              <a:rPr lang="en-US" sz="2400" b="1" smtClean="0"/>
              <a:t>Persyaratan manusia</a:t>
            </a:r>
            <a:r>
              <a:rPr lang="en-US" sz="2400" smtClean="0"/>
              <a:t>, seperti pengetahuan dan keterampilan yang berhubungan dengan pekerjaan (mencakup: pendidikan, pelatihan, pengalaman) serta atribut pribadi yang dibutuhkan (seperti: bakat, karakteristik pisik, kepribadian, dan minat) </a:t>
            </a:r>
          </a:p>
          <a:p>
            <a:pPr eaLnBrk="1" hangingPunct="1">
              <a:lnSpc>
                <a:spcPct val="90000"/>
              </a:lnSpc>
              <a:defRPr/>
            </a:pPr>
            <a:endParaRPr lang="en-US" sz="1000" smtClean="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defRPr/>
            </a:pPr>
            <a:r>
              <a:rPr lang="en-US" smtClean="0"/>
              <a:t>TUJUAN</a:t>
            </a:r>
          </a:p>
        </p:txBody>
      </p:sp>
      <p:sp>
        <p:nvSpPr>
          <p:cNvPr id="7171" name="Rectangle 3"/>
          <p:cNvSpPr>
            <a:spLocks noGrp="1" noChangeArrowheads="1"/>
          </p:cNvSpPr>
          <p:nvPr>
            <p:ph type="body" idx="1"/>
          </p:nvPr>
        </p:nvSpPr>
        <p:spPr/>
        <p:txBody>
          <a:bodyPr/>
          <a:lstStyle/>
          <a:p>
            <a:pPr eaLnBrk="1" hangingPunct="1">
              <a:defRPr/>
            </a:pPr>
            <a:r>
              <a:rPr lang="en-US" smtClean="0"/>
              <a:t>Menentukan batasan tanggung jawab pada masing-masing posisi pekerjaan.</a:t>
            </a:r>
          </a:p>
          <a:p>
            <a:pPr eaLnBrk="1" hangingPunct="1">
              <a:defRPr/>
            </a:pPr>
            <a:r>
              <a:rPr lang="en-US" smtClean="0"/>
              <a:t>Menentukan kualifikasi dan karakteristik orang-orang yang seharusnya mengisi posisi jabatan tersebut. </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defRPr/>
            </a:pPr>
            <a:r>
              <a:rPr lang="en-US" smtClean="0"/>
              <a:t>MANFAAT - 1</a:t>
            </a:r>
          </a:p>
        </p:txBody>
      </p:sp>
      <p:sp>
        <p:nvSpPr>
          <p:cNvPr id="8195" name="Rectangle 3"/>
          <p:cNvSpPr>
            <a:spLocks noGrp="1" noChangeArrowheads="1"/>
          </p:cNvSpPr>
          <p:nvPr>
            <p:ph type="body" idx="1"/>
          </p:nvPr>
        </p:nvSpPr>
        <p:spPr/>
        <p:txBody>
          <a:bodyPr/>
          <a:lstStyle/>
          <a:p>
            <a:pPr eaLnBrk="1" hangingPunct="1">
              <a:lnSpc>
                <a:spcPct val="90000"/>
              </a:lnSpc>
              <a:defRPr/>
            </a:pPr>
            <a:r>
              <a:rPr lang="en-US" sz="2800" smtClean="0"/>
              <a:t>Perekrutan dan penyeleksian, </a:t>
            </a:r>
            <a:r>
              <a:rPr lang="en-US" sz="2400" smtClean="0"/>
              <a:t>Analisis pekerjaan memberikan informasi mengenai kebutuhan pekerjaan dan karakteristik manusia yang dibutuhkan untuk melaksanakan pekerjaan tersebut.</a:t>
            </a:r>
          </a:p>
          <a:p>
            <a:pPr eaLnBrk="1" hangingPunct="1">
              <a:lnSpc>
                <a:spcPct val="90000"/>
              </a:lnSpc>
              <a:buFontTx/>
              <a:buNone/>
              <a:defRPr/>
            </a:pPr>
            <a:endParaRPr lang="en-US" sz="2400" smtClean="0"/>
          </a:p>
          <a:p>
            <a:pPr eaLnBrk="1" hangingPunct="1">
              <a:lnSpc>
                <a:spcPct val="90000"/>
              </a:lnSpc>
              <a:defRPr/>
            </a:pPr>
            <a:r>
              <a:rPr lang="en-US" sz="2800" smtClean="0"/>
              <a:t>Kompensasi, </a:t>
            </a:r>
            <a:r>
              <a:rPr lang="en-US" sz="2400" smtClean="0"/>
              <a:t>informasi analisis pekerjaan sangat penting untuk memperkirakan nilai dari setiap pekerjaan dan kompensasi yang tepat.</a:t>
            </a:r>
          </a:p>
          <a:p>
            <a:pPr eaLnBrk="1" hangingPunct="1">
              <a:lnSpc>
                <a:spcPct val="90000"/>
              </a:lnSpc>
              <a:buFontTx/>
              <a:buNone/>
              <a:defRPr/>
            </a:pPr>
            <a:endParaRPr lang="en-US" sz="2400" smtClean="0"/>
          </a:p>
          <a:p>
            <a:pPr eaLnBrk="1" hangingPunct="1">
              <a:lnSpc>
                <a:spcPct val="90000"/>
              </a:lnSpc>
              <a:defRPr/>
            </a:pPr>
            <a:r>
              <a:rPr lang="en-US" sz="2800" smtClean="0"/>
              <a:t>Penilaian prestasi, </a:t>
            </a:r>
            <a:r>
              <a:rPr lang="en-US" sz="2400" smtClean="0"/>
              <a:t>penilaian prestasi dilakukan dengan membandingkan prestasi setiap karyawan dengan standar prestasi perusahaan.</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defRPr/>
            </a:pPr>
            <a:r>
              <a:rPr lang="en-US" smtClean="0"/>
              <a:t>MANFAAT - 2</a:t>
            </a:r>
          </a:p>
        </p:txBody>
      </p:sp>
      <p:sp>
        <p:nvSpPr>
          <p:cNvPr id="22531" name="Rectangle 3"/>
          <p:cNvSpPr>
            <a:spLocks noGrp="1" noChangeArrowheads="1"/>
          </p:cNvSpPr>
          <p:nvPr>
            <p:ph type="body" idx="1"/>
          </p:nvPr>
        </p:nvSpPr>
        <p:spPr/>
        <p:txBody>
          <a:bodyPr/>
          <a:lstStyle/>
          <a:p>
            <a:pPr eaLnBrk="1" hangingPunct="1">
              <a:lnSpc>
                <a:spcPct val="90000"/>
              </a:lnSpc>
              <a:defRPr/>
            </a:pPr>
            <a:r>
              <a:rPr lang="en-US" sz="2800" smtClean="0"/>
              <a:t>Pelatihan, </a:t>
            </a:r>
            <a:r>
              <a:rPr lang="en-US" sz="2400" smtClean="0"/>
              <a:t>deskripsi pekerjaan harus memberikan gambaran tentang aktivitas, keterampilan, dan pelatihan yang dibutuhkan oleh pekerjaan tsb.</a:t>
            </a:r>
          </a:p>
          <a:p>
            <a:pPr eaLnBrk="1" hangingPunct="1">
              <a:lnSpc>
                <a:spcPct val="90000"/>
              </a:lnSpc>
              <a:buFontTx/>
              <a:buNone/>
              <a:defRPr/>
            </a:pPr>
            <a:endParaRPr lang="en-US" sz="2400" smtClean="0"/>
          </a:p>
          <a:p>
            <a:pPr eaLnBrk="1" hangingPunct="1">
              <a:lnSpc>
                <a:spcPct val="90000"/>
              </a:lnSpc>
              <a:defRPr/>
            </a:pPr>
            <a:r>
              <a:rPr lang="en-US" sz="2800" smtClean="0"/>
              <a:t>Menentukan kewajiban yang tidak ditugaskan, </a:t>
            </a:r>
            <a:r>
              <a:rPr lang="en-US" sz="2400" smtClean="0"/>
              <a:t>Analisis pekerjaan juga dapat membantu mengungkapkan kewajiban yang belum ditugaskan.</a:t>
            </a:r>
          </a:p>
          <a:p>
            <a:pPr eaLnBrk="1" hangingPunct="1">
              <a:lnSpc>
                <a:spcPct val="90000"/>
              </a:lnSpc>
              <a:buFontTx/>
              <a:buNone/>
              <a:defRPr/>
            </a:pPr>
            <a:endParaRPr lang="en-US" sz="2400" smtClean="0"/>
          </a:p>
          <a:p>
            <a:pPr eaLnBrk="1" hangingPunct="1">
              <a:lnSpc>
                <a:spcPct val="90000"/>
              </a:lnSpc>
              <a:defRPr/>
            </a:pPr>
            <a:r>
              <a:rPr lang="en-US" sz="2800" smtClean="0"/>
              <a:t>Memenuhi peraturan/uu, </a:t>
            </a:r>
            <a:r>
              <a:rPr lang="en-US" sz="2400" smtClean="0"/>
              <a:t>Analisis pekerjaan juga berperan dalam menggiring pelaksanaan pekerjaan sesuai peraturan dan undang-undang yang berlaku. </a:t>
            </a:r>
            <a:endParaRPr lang="en-US" sz="2800" smtClean="0"/>
          </a:p>
          <a:p>
            <a:pPr eaLnBrk="1" hangingPunct="1">
              <a:lnSpc>
                <a:spcPct val="90000"/>
              </a:lnSpc>
              <a:defRPr/>
            </a:pPr>
            <a:endParaRPr lang="en-US" sz="1000" smtClean="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982</Words>
  <Application>Microsoft Office PowerPoint</Application>
  <PresentationFormat>On-screen Show (4:3)</PresentationFormat>
  <Paragraphs>82</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Materi kuliah MANAJEMEN SUMBER  DAYA MANUSIA LANJUTAN dosen: H Adriwilza,S.E, M.Pd  /       Nur Hamzah, S.E buku: Gary Dessler.  </vt:lpstr>
      <vt:lpstr>RECRUITMENT AND PLACEMENT</vt:lpstr>
      <vt:lpstr>JOB ANALYSIS</vt:lpstr>
      <vt:lpstr>PENGERTIAN</vt:lpstr>
      <vt:lpstr>INFORMASI DALAM ANALISIS PEKERJAAN - 1</vt:lpstr>
      <vt:lpstr>INFORMASI DALAM ANALISIS PEKERJAAN - 2</vt:lpstr>
      <vt:lpstr>TUJUAN</vt:lpstr>
      <vt:lpstr>MANFAAT - 1</vt:lpstr>
      <vt:lpstr>MANFAAT - 2</vt:lpstr>
      <vt:lpstr>TAHAPAN ANALISIS PEKERJAAN - 1</vt:lpstr>
      <vt:lpstr>TAHAPAN ANALISIS PEKERJAAN - 2</vt:lpstr>
      <vt:lpstr>METODE PENGUMPULAN INFORMASI</vt:lpstr>
      <vt:lpstr>ISI DISKRIPSI PEKERJAAN</vt:lpstr>
      <vt:lpstr>PERILAKU YANG BERHUBUNGAN DENGAN PEKERJAAN</vt:lpstr>
      <vt:lpstr>BEBERAPA TEKNIK DALAM  DISAIN PEKERJAAN (1)</vt:lpstr>
      <vt:lpstr>BEBERAPA TEKNIK DALAM DISAIN PEKERJAAN (2)</vt:lpstr>
      <vt:lpstr>ANALISIS PEKERJAAN (TRADISIONAL) VS ANALISIS PEKERJAAN BERBASIS KOMPETENSI</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Materi kuliah MANAJEMEN SUMBER  DAYA MANUSIA LANJUTAN dosen: H Adriwilza,S.E, M.Pd  /       Nur Hamzah, S.E buku: Gary Dessler.  </dc:title>
  <dc:creator>DELTA COMPUTER</dc:creator>
  <cp:lastModifiedBy>DELTA COMPUTER</cp:lastModifiedBy>
  <cp:revision>1</cp:revision>
  <dcterms:created xsi:type="dcterms:W3CDTF">2006-08-16T00:00:00Z</dcterms:created>
  <dcterms:modified xsi:type="dcterms:W3CDTF">2012-12-05T06:57:50Z</dcterms:modified>
</cp:coreProperties>
</file>