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2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81" r:id="rId22"/>
    <p:sldId id="276" r:id="rId23"/>
    <p:sldId id="278" r:id="rId24"/>
    <p:sldId id="279" r:id="rId25"/>
    <p:sldId id="285" r:id="rId26"/>
    <p:sldId id="286" r:id="rId27"/>
    <p:sldId id="280" r:id="rId28"/>
    <p:sldId id="282" r:id="rId29"/>
    <p:sldId id="283" r:id="rId30"/>
    <p:sldId id="284" r:id="rId31"/>
    <p:sldId id="290" r:id="rId32"/>
    <p:sldId id="291" r:id="rId33"/>
    <p:sldId id="292" r:id="rId34"/>
    <p:sldId id="293" r:id="rId35"/>
    <p:sldId id="321" r:id="rId36"/>
    <p:sldId id="294" r:id="rId37"/>
    <p:sldId id="295" r:id="rId38"/>
    <p:sldId id="296" r:id="rId39"/>
    <p:sldId id="297" r:id="rId40"/>
    <p:sldId id="298" r:id="rId41"/>
    <p:sldId id="299" r:id="rId42"/>
    <p:sldId id="322" r:id="rId43"/>
    <p:sldId id="300" r:id="rId44"/>
    <p:sldId id="301" r:id="rId45"/>
    <p:sldId id="302" r:id="rId46"/>
    <p:sldId id="303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04" r:id="rId60"/>
    <p:sldId id="305" r:id="rId61"/>
    <p:sldId id="306" r:id="rId62"/>
    <p:sldId id="307" r:id="rId63"/>
    <p:sldId id="308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  <p:sldId id="277" r:id="rId9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AE04C-87C1-48C5-929C-4B78865CA7D1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12CF5-9040-4B69-BEE9-73FBD7ECE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12CF5-9040-4B69-BEE9-73FBD7ECEC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12CF5-9040-4B69-BEE9-73FBD7ECEC9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8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12CF5-9040-4B69-BEE9-73FBD7ECEC9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89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12CF5-9040-4B69-BEE9-73FBD7ECEC98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86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6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9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8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5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3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5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8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5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9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4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5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769DA-3EC6-4066-ADE8-36FFD7F2FDC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44116-60B5-4094-B822-DEC46D646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0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PERTEMUAN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</a:t>
            </a:r>
          </a:p>
          <a:p>
            <a:pPr marL="457200" indent="-457200" algn="l"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</a:rPr>
              <a:t>Kontrak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kuliah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en-US" sz="2800" dirty="0" smtClean="0">
                <a:solidFill>
                  <a:schemeClr val="tx1"/>
                </a:solidFill>
              </a:rPr>
              <a:t>RPS</a:t>
            </a:r>
          </a:p>
          <a:p>
            <a:pPr marL="457200" indent="-457200" algn="l">
              <a:buFontTx/>
              <a:buChar char="-"/>
            </a:pPr>
            <a:r>
              <a:rPr lang="en-US" sz="2800" dirty="0" err="1" smtClean="0">
                <a:solidFill>
                  <a:schemeClr val="tx1"/>
                </a:solidFill>
              </a:rPr>
              <a:t>Pengantar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Kewirausahaan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</a:rPr>
              <a:t>Hasil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penelitain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terhadap</a:t>
            </a:r>
            <a:r>
              <a:rPr lang="en-US" sz="2000" dirty="0" smtClean="0">
                <a:solidFill>
                  <a:schemeClr val="tx1"/>
                </a:solidFill>
              </a:rPr>
              <a:t> 500 </a:t>
            </a:r>
            <a:r>
              <a:rPr lang="en-US" sz="2000" dirty="0" err="1" smtClean="0">
                <a:solidFill>
                  <a:schemeClr val="tx1"/>
                </a:solidFill>
              </a:rPr>
              <a:t>mahasiswa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terdiri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PT. </a:t>
            </a:r>
            <a:r>
              <a:rPr lang="en-US" sz="2000" dirty="0" err="1" smtClean="0">
                <a:solidFill>
                  <a:schemeClr val="tx1"/>
                </a:solidFill>
              </a:rPr>
              <a:t>Kelas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bawah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menengah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atas</a:t>
            </a:r>
            <a:r>
              <a:rPr lang="en-US" sz="2000" dirty="0" smtClean="0">
                <a:solidFill>
                  <a:schemeClr val="tx1"/>
                </a:solidFill>
              </a:rPr>
              <a:t> di </a:t>
            </a:r>
            <a:r>
              <a:rPr lang="en-US" sz="2000" dirty="0">
                <a:solidFill>
                  <a:schemeClr val="tx1"/>
                </a:solidFill>
              </a:rPr>
              <a:t>J</a:t>
            </a:r>
            <a:r>
              <a:rPr lang="en-US" sz="2000" dirty="0" smtClean="0">
                <a:solidFill>
                  <a:schemeClr val="tx1"/>
                </a:solidFill>
              </a:rPr>
              <a:t>akarta, </a:t>
            </a:r>
            <a:r>
              <a:rPr lang="en-US" sz="2000" dirty="0" err="1" smtClean="0">
                <a:solidFill>
                  <a:schemeClr val="tx1"/>
                </a:solidFill>
              </a:rPr>
              <a:t>hasilnya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merisaukan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tentang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motivasi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berwirausaha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dikalangan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mahasiswa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Hasilnya</a:t>
            </a:r>
            <a:r>
              <a:rPr lang="en-US" sz="2000" dirty="0" smtClean="0">
                <a:solidFill>
                  <a:schemeClr val="tx1"/>
                </a:solidFill>
              </a:rPr>
              <a:t> 76 % </a:t>
            </a:r>
            <a:r>
              <a:rPr lang="en-US" sz="2000" dirty="0" err="1" smtClean="0">
                <a:solidFill>
                  <a:schemeClr val="tx1"/>
                </a:solidFill>
              </a:rPr>
              <a:t>setelah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tamat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kuliah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mahasiswa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cendrung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melamar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pekerjaan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pegawai</a:t>
            </a:r>
            <a:r>
              <a:rPr lang="en-US" sz="2000" dirty="0" smtClean="0">
                <a:solidFill>
                  <a:schemeClr val="tx1"/>
                </a:solidFill>
              </a:rPr>
              <a:t>, 4 % </a:t>
            </a:r>
            <a:r>
              <a:rPr lang="en-US" sz="2000" dirty="0" err="1" smtClean="0">
                <a:solidFill>
                  <a:schemeClr val="tx1"/>
                </a:solidFill>
              </a:rPr>
              <a:t>menjawab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ingin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berwira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usaha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20 % </a:t>
            </a:r>
            <a:r>
              <a:rPr lang="en-US" sz="2000" dirty="0" err="1" smtClean="0">
                <a:solidFill>
                  <a:schemeClr val="tx1"/>
                </a:solidFill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karyawan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sambil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berwira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usaha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</a:rPr>
              <a:t>Orientasinya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Apa</a:t>
            </a:r>
            <a:r>
              <a:rPr lang="en-US" sz="2000" dirty="0" smtClean="0">
                <a:solidFill>
                  <a:schemeClr val="tx1"/>
                </a:solidFill>
              </a:rPr>
              <a:t>?.. </a:t>
            </a:r>
            <a:r>
              <a:rPr lang="en-US" sz="2000" dirty="0" err="1" smtClean="0">
                <a:solidFill>
                  <a:schemeClr val="tx1"/>
                </a:solidFill>
              </a:rPr>
              <a:t>Hanya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mencari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kerja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menciptakan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lapangan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pekerjaan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000" dirty="0">
              <a:solidFill>
                <a:schemeClr val="tx1"/>
              </a:solidFill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</a:rPr>
              <a:t>Tidak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mengherankan</a:t>
            </a:r>
            <a:r>
              <a:rPr lang="en-US" sz="2000" dirty="0" smtClean="0">
                <a:solidFill>
                  <a:schemeClr val="tx1"/>
                </a:solidFill>
              </a:rPr>
              <a:t>.....</a:t>
            </a:r>
            <a:r>
              <a:rPr lang="en-US" sz="2000" dirty="0" err="1" smtClean="0">
                <a:solidFill>
                  <a:schemeClr val="tx1"/>
                </a:solidFill>
              </a:rPr>
              <a:t>jika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setiap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tahun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orang yang </a:t>
            </a:r>
            <a:r>
              <a:rPr lang="en-US" sz="2000" dirty="0" err="1" smtClean="0">
                <a:solidFill>
                  <a:schemeClr val="tx1"/>
                </a:solidFill>
              </a:rPr>
              <a:t>menganggur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bertambah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Sampai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akhir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tahun</a:t>
            </a:r>
            <a:r>
              <a:rPr lang="en-US" sz="2000" dirty="0" smtClean="0">
                <a:solidFill>
                  <a:schemeClr val="tx1"/>
                </a:solidFill>
              </a:rPr>
              <a:t> 2005 </a:t>
            </a:r>
            <a:r>
              <a:rPr lang="en-US" sz="2000" dirty="0" err="1" smtClean="0">
                <a:solidFill>
                  <a:schemeClr val="tx1"/>
                </a:solidFill>
              </a:rPr>
              <a:t>diperkirakan</a:t>
            </a:r>
            <a:r>
              <a:rPr lang="en-US" sz="2000" dirty="0" smtClean="0">
                <a:solidFill>
                  <a:schemeClr val="tx1"/>
                </a:solidFill>
              </a:rPr>
              <a:t> 12.000.000 orang </a:t>
            </a:r>
            <a:r>
              <a:rPr lang="en-US" sz="2000" dirty="0" err="1" smtClean="0">
                <a:solidFill>
                  <a:schemeClr val="tx1"/>
                </a:solidFill>
              </a:rPr>
              <a:t>menganggur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sekitar</a:t>
            </a:r>
            <a:r>
              <a:rPr lang="en-US" sz="2000" dirty="0" smtClean="0">
                <a:solidFill>
                  <a:schemeClr val="tx1"/>
                </a:solidFill>
              </a:rPr>
              <a:t> 10%  (1.200.000)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kaum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intelektual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menyandang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gelar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dikeluarkan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perguruan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tinggi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27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Profil</a:t>
            </a:r>
            <a:r>
              <a:rPr lang="en-US" sz="2800" dirty="0" smtClean="0"/>
              <a:t> </a:t>
            </a:r>
            <a:r>
              <a:rPr lang="en-US" sz="2800" dirty="0" err="1" smtClean="0"/>
              <a:t>Penduduk</a:t>
            </a:r>
            <a:r>
              <a:rPr lang="en-US" sz="2800" dirty="0" smtClean="0"/>
              <a:t> Indonesia Dan </a:t>
            </a:r>
            <a:r>
              <a:rPr lang="en-US" sz="2800" dirty="0" err="1" smtClean="0"/>
              <a:t>Pemicu</a:t>
            </a:r>
            <a:r>
              <a:rPr lang="en-US" sz="2800" dirty="0" smtClean="0"/>
              <a:t> </a:t>
            </a:r>
            <a:r>
              <a:rPr lang="en-US" sz="2800" dirty="0" err="1" smtClean="0"/>
              <a:t>Berwirausaha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9436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nya</a:t>
            </a:r>
            <a:r>
              <a:rPr lang="en-US" sz="2000" dirty="0" smtClean="0"/>
              <a:t> </a:t>
            </a:r>
            <a:r>
              <a:rPr lang="en-US" sz="2000" dirty="0" err="1" smtClean="0"/>
              <a:t>pengangguran</a:t>
            </a:r>
            <a:r>
              <a:rPr lang="en-US" sz="2000" dirty="0" smtClean="0"/>
              <a:t> (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keterampilan</a:t>
            </a:r>
            <a:r>
              <a:rPr lang="en-US" sz="2000" dirty="0" smtClean="0"/>
              <a:t>,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berpendidikan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akibat</a:t>
            </a:r>
            <a:r>
              <a:rPr lang="en-US" sz="2000" dirty="0" smtClean="0"/>
              <a:t> lain)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pertumbuhan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yang </a:t>
            </a:r>
            <a:r>
              <a:rPr lang="en-US" sz="2000" dirty="0" err="1" smtClean="0"/>
              <a:t>rendah</a:t>
            </a:r>
            <a:r>
              <a:rPr lang="en-US" sz="2000" dirty="0" smtClean="0"/>
              <a:t> </a:t>
            </a:r>
            <a:r>
              <a:rPr lang="en-US" sz="2000" dirty="0" err="1" smtClean="0"/>
              <a:t>krisis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berkepanjangan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menampung</a:t>
            </a:r>
            <a:r>
              <a:rPr lang="en-US" sz="2000" dirty="0" smtClean="0"/>
              <a:t> </a:t>
            </a:r>
            <a:r>
              <a:rPr lang="en-US" sz="2000" dirty="0" err="1" smtClean="0"/>
              <a:t>pertumbuhan</a:t>
            </a:r>
            <a:r>
              <a:rPr lang="en-US" sz="2000" dirty="0" smtClean="0"/>
              <a:t> </a:t>
            </a:r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ketersediaan</a:t>
            </a:r>
            <a:r>
              <a:rPr lang="en-US" sz="2000" dirty="0" smtClean="0"/>
              <a:t> </a:t>
            </a:r>
            <a:r>
              <a:rPr lang="en-US" sz="2000" dirty="0" err="1" smtClean="0"/>
              <a:t>lapangan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ilustrasi</a:t>
            </a:r>
            <a:r>
              <a:rPr lang="en-US" sz="2000" dirty="0" smtClean="0"/>
              <a:t> </a:t>
            </a:r>
            <a:r>
              <a:rPr lang="en-US" sz="2000" dirty="0" err="1" smtClean="0"/>
              <a:t>profil</a:t>
            </a:r>
            <a:r>
              <a:rPr lang="en-US" sz="2000" dirty="0" smtClean="0"/>
              <a:t> </a:t>
            </a:r>
            <a:r>
              <a:rPr lang="en-US" sz="2000" dirty="0" err="1" smtClean="0"/>
              <a:t>penduduk</a:t>
            </a:r>
            <a:r>
              <a:rPr lang="en-US" sz="2000" dirty="0" smtClean="0"/>
              <a:t> </a:t>
            </a:r>
            <a:r>
              <a:rPr lang="en-US" sz="2000" dirty="0" err="1" smtClean="0"/>
              <a:t>indonesia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2006, total </a:t>
            </a:r>
            <a:r>
              <a:rPr lang="en-US" sz="2000" dirty="0" err="1" smtClean="0"/>
              <a:t>penduduk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u="sng" dirty="0" smtClean="0"/>
              <a:t>+ </a:t>
            </a:r>
            <a:r>
              <a:rPr lang="en-US" sz="2000" dirty="0" smtClean="0"/>
              <a:t> 230 </a:t>
            </a:r>
            <a:r>
              <a:rPr lang="en-US" sz="2000" dirty="0" err="1" smtClean="0"/>
              <a:t>juta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12 % (27,6 orang) 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, 40% (92 </a:t>
            </a:r>
            <a:r>
              <a:rPr lang="en-US" sz="2000" dirty="0" err="1" smtClean="0"/>
              <a:t>juta</a:t>
            </a:r>
            <a:r>
              <a:rPr lang="en-US" sz="2000" dirty="0" smtClean="0"/>
              <a:t> orang )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menengah</a:t>
            </a:r>
            <a:r>
              <a:rPr lang="en-US" sz="2000" u="sng" dirty="0" smtClean="0"/>
              <a:t> , </a:t>
            </a:r>
            <a:r>
              <a:rPr lang="en-US" sz="2000" dirty="0" err="1" smtClean="0"/>
              <a:t>dan</a:t>
            </a:r>
            <a:r>
              <a:rPr lang="en-US" sz="2000" dirty="0" smtClean="0"/>
              <a:t> 48% ( 110,4 </a:t>
            </a:r>
            <a:r>
              <a:rPr lang="en-US" sz="2000" dirty="0" err="1" smtClean="0"/>
              <a:t>juta</a:t>
            </a:r>
            <a:r>
              <a:rPr lang="en-US" sz="2000" dirty="0" smtClean="0"/>
              <a:t> orang)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bawah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Bank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melansir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kemiskinan</a:t>
            </a:r>
            <a:r>
              <a:rPr lang="en-US" sz="2000" dirty="0" smtClean="0"/>
              <a:t> </a:t>
            </a:r>
            <a:r>
              <a:rPr lang="en-US" sz="2000" dirty="0" err="1" smtClean="0"/>
              <a:t>diindonesia</a:t>
            </a:r>
            <a:r>
              <a:rPr lang="en-US" sz="2000" dirty="0" smtClean="0"/>
              <a:t>  </a:t>
            </a:r>
            <a:r>
              <a:rPr lang="en-US" sz="2000" dirty="0" err="1" smtClean="0"/>
              <a:t>tahun</a:t>
            </a:r>
            <a:r>
              <a:rPr lang="en-US" sz="2000" dirty="0" smtClean="0"/>
              <a:t> 2007 </a:t>
            </a:r>
            <a:r>
              <a:rPr lang="en-US" sz="2000" dirty="0" err="1" smtClean="0"/>
              <a:t>mencapai</a:t>
            </a:r>
            <a:r>
              <a:rPr lang="en-US" sz="2000" dirty="0" smtClean="0"/>
              <a:t> 49% </a:t>
            </a:r>
            <a:r>
              <a:rPr lang="en-US" sz="2000" dirty="0" err="1" smtClean="0"/>
              <a:t>dari</a:t>
            </a:r>
            <a:r>
              <a:rPr lang="en-US" sz="2000" dirty="0" smtClean="0"/>
              <a:t> total </a:t>
            </a:r>
            <a:r>
              <a:rPr lang="en-US" sz="2000" dirty="0" err="1" smtClean="0"/>
              <a:t>penduduk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60% 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indonesia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gizi</a:t>
            </a:r>
            <a:r>
              <a:rPr lang="en-US" sz="2000" dirty="0" smtClean="0"/>
              <a:t> </a:t>
            </a:r>
            <a:r>
              <a:rPr lang="en-US" sz="2000" dirty="0" err="1" smtClean="0"/>
              <a:t>buruk</a:t>
            </a:r>
            <a:r>
              <a:rPr lang="en-US" sz="2000" dirty="0" smtClean="0"/>
              <a:t>,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 </a:t>
            </a: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menyelesaikan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kemiskinan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pengangguran</a:t>
            </a:r>
            <a:r>
              <a:rPr lang="en-US" sz="2000" dirty="0" smtClean="0"/>
              <a:t> </a:t>
            </a:r>
            <a:r>
              <a:rPr lang="en-US" sz="2000" dirty="0" err="1" smtClean="0"/>
              <a:t>kecuali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menggalakan</a:t>
            </a:r>
            <a:r>
              <a:rPr lang="en-US" sz="2000" dirty="0" smtClean="0"/>
              <a:t> </a:t>
            </a:r>
            <a:r>
              <a:rPr lang="en-US" sz="2000" dirty="0" err="1" smtClean="0"/>
              <a:t>kewirausahaan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400" b="1" dirty="0" smtClean="0"/>
              <a:t>  </a:t>
            </a:r>
            <a:r>
              <a:rPr lang="en-US" sz="2400" b="1" dirty="0" err="1" smtClean="0"/>
              <a:t>Peristiwa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mempercepat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seseorang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menjadi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wirausahawan</a:t>
            </a:r>
            <a:r>
              <a:rPr lang="en-US" sz="2400" b="1" dirty="0" smtClean="0"/>
              <a:t>: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pristiwa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menyakitkan</a:t>
            </a:r>
            <a:r>
              <a:rPr lang="en-US" sz="2000" dirty="0" smtClean="0"/>
              <a:t>,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hilangnya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mengalami</a:t>
            </a:r>
            <a:r>
              <a:rPr lang="en-US" sz="2000" dirty="0" smtClean="0"/>
              <a:t> </a:t>
            </a:r>
            <a:r>
              <a:rPr lang="en-US" sz="2000" dirty="0" err="1" smtClean="0"/>
              <a:t>pemutusan</a:t>
            </a:r>
            <a:r>
              <a:rPr lang="en-US" sz="2000" dirty="0" smtClean="0"/>
              <a:t>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(PHK)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tempat</a:t>
            </a:r>
            <a:r>
              <a:rPr lang="en-US" sz="2000" dirty="0" smtClean="0"/>
              <a:t> </a:t>
            </a:r>
            <a:r>
              <a:rPr lang="en-US" sz="2000" dirty="0" err="1" smtClean="0"/>
              <a:t>kerjanya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Memasuki</a:t>
            </a:r>
            <a:r>
              <a:rPr lang="en-US" sz="2000" dirty="0" smtClean="0"/>
              <a:t> </a:t>
            </a:r>
            <a:r>
              <a:rPr lang="en-US" sz="2000" dirty="0" err="1" smtClean="0"/>
              <a:t>usia</a:t>
            </a:r>
            <a:r>
              <a:rPr lang="en-US" sz="2000" dirty="0" smtClean="0"/>
              <a:t> </a:t>
            </a:r>
            <a:r>
              <a:rPr lang="en-US" sz="2000" dirty="0" err="1" smtClean="0"/>
              <a:t>pensiun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luang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endParaRPr lang="en-US" sz="2000" dirty="0" smtClean="0"/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Sulitnya</a:t>
            </a:r>
            <a:r>
              <a:rPr lang="en-US" sz="2000" dirty="0" smtClean="0"/>
              <a:t> 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diberbagai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instansi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ditolak</a:t>
            </a:r>
            <a:r>
              <a:rPr lang="en-US" sz="2000" dirty="0" smtClean="0"/>
              <a:t> (</a:t>
            </a:r>
            <a:r>
              <a:rPr lang="en-US" sz="2000" dirty="0" err="1" smtClean="0"/>
              <a:t>sempitnya</a:t>
            </a:r>
            <a:r>
              <a:rPr lang="en-US" sz="2000" dirty="0" smtClean="0"/>
              <a:t> </a:t>
            </a:r>
            <a:r>
              <a:rPr lang="en-US" sz="2000" dirty="0" err="1" smtClean="0"/>
              <a:t>kesempatan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).</a:t>
            </a:r>
          </a:p>
          <a:p>
            <a:pPr marL="457200" indent="-457200" algn="just">
              <a:buAutoNum type="arabicPeriod"/>
            </a:pPr>
            <a:endParaRPr lang="en-US" sz="2000" dirty="0" smtClean="0"/>
          </a:p>
          <a:p>
            <a:pPr algn="just"/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335558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4.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mengikuti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seminar, </a:t>
            </a:r>
            <a:r>
              <a:rPr lang="en-US" sz="2000" dirty="0" err="1" smtClean="0"/>
              <a:t>kursus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mata</a:t>
            </a:r>
            <a:r>
              <a:rPr lang="en-US" sz="2000" dirty="0" smtClean="0"/>
              <a:t> </a:t>
            </a:r>
            <a:r>
              <a:rPr lang="en-US" sz="2000" dirty="0" err="1" smtClean="0"/>
              <a:t>kuliah</a:t>
            </a:r>
            <a:r>
              <a:rPr lang="en-US" sz="2000" dirty="0" smtClean="0"/>
              <a:t> </a:t>
            </a:r>
            <a:r>
              <a:rPr lang="en-US" sz="2000" dirty="0" err="1" smtClean="0"/>
              <a:t>kewirausahaan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5. 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sharing </a:t>
            </a:r>
            <a:r>
              <a:rPr lang="en-US" sz="2000" dirty="0" err="1" smtClean="0"/>
              <a:t>pengalaman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wirausahawan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famili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berhasil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</a:t>
            </a:r>
            <a:r>
              <a:rPr lang="en-US" sz="2000" dirty="0" err="1" smtClean="0"/>
              <a:t>sebelumnya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800" b="1" dirty="0" smtClean="0"/>
              <a:t>MOTIVASI SESEORANG BERWIRAUSAHA</a:t>
            </a:r>
          </a:p>
          <a:p>
            <a:pPr marL="0" indent="0">
              <a:buNone/>
            </a:pPr>
            <a:r>
              <a:rPr lang="en-US" sz="2000" dirty="0" err="1" smtClean="0"/>
              <a:t>Dinegara</a:t>
            </a:r>
            <a:r>
              <a:rPr lang="en-US" sz="2000" dirty="0" smtClean="0"/>
              <a:t> </a:t>
            </a:r>
            <a:r>
              <a:rPr lang="en-US" sz="2000" dirty="0" err="1" smtClean="0"/>
              <a:t>maju</a:t>
            </a:r>
            <a:r>
              <a:rPr lang="en-US" sz="2000" dirty="0" smtClean="0"/>
              <a:t> </a:t>
            </a:r>
            <a:r>
              <a:rPr lang="en-US" sz="2000" dirty="0" err="1" smtClean="0"/>
              <a:t>keinginan</a:t>
            </a:r>
            <a:r>
              <a:rPr lang="en-US" sz="2000" dirty="0" smtClean="0"/>
              <a:t> 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bos</a:t>
            </a:r>
            <a:r>
              <a:rPr lang="en-US" sz="2000" dirty="0" smtClean="0"/>
              <a:t> 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dirinya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</a:t>
            </a:r>
            <a:r>
              <a:rPr lang="en-US" sz="2000" dirty="0" smtClean="0"/>
              <a:t>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, </a:t>
            </a:r>
            <a:r>
              <a:rPr lang="en-US" sz="2000" dirty="0" err="1" smtClean="0"/>
              <a:t>berkeinginan</a:t>
            </a:r>
            <a:r>
              <a:rPr lang="en-US" sz="2000" dirty="0" smtClean="0"/>
              <a:t> </a:t>
            </a:r>
            <a:r>
              <a:rPr lang="en-US" sz="2000" dirty="0" err="1" smtClean="0"/>
              <a:t>sukses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 </a:t>
            </a:r>
            <a:r>
              <a:rPr lang="en-US" sz="2000" dirty="0" err="1" smtClean="0"/>
              <a:t>dibawah</a:t>
            </a:r>
            <a:r>
              <a:rPr lang="en-US" sz="2000" dirty="0" smtClean="0"/>
              <a:t> </a:t>
            </a:r>
            <a:r>
              <a:rPr lang="en-US" sz="2000" dirty="0" err="1" smtClean="0"/>
              <a:t>tekanan</a:t>
            </a:r>
            <a:r>
              <a:rPr lang="en-US" sz="2000" dirty="0" smtClean="0"/>
              <a:t> orang lain.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Motivasi</a:t>
            </a:r>
            <a:r>
              <a:rPr lang="en-US" sz="2000" dirty="0" smtClean="0"/>
              <a:t> </a:t>
            </a:r>
            <a:r>
              <a:rPr lang="en-US" sz="2000" dirty="0" err="1" smtClean="0"/>
              <a:t>seseorang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wirausahawan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lain: 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Laba</a:t>
            </a:r>
            <a:r>
              <a:rPr lang="en-US" sz="2000" dirty="0" smtClean="0"/>
              <a:t> :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menentukan</a:t>
            </a:r>
            <a:r>
              <a:rPr lang="en-US" sz="2000" dirty="0" smtClean="0"/>
              <a:t> </a:t>
            </a:r>
            <a:r>
              <a:rPr lang="en-US" sz="2000" dirty="0" err="1" smtClean="0"/>
              <a:t>laba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dikehendaki</a:t>
            </a:r>
            <a:r>
              <a:rPr lang="en-US" sz="2000" dirty="0" smtClean="0"/>
              <a:t>, </a:t>
            </a:r>
            <a:r>
              <a:rPr lang="en-US" sz="2000" dirty="0" err="1" smtClean="0"/>
              <a:t>keuntungan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diterima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berapa</a:t>
            </a:r>
            <a:r>
              <a:rPr lang="en-US" sz="2000" dirty="0" smtClean="0"/>
              <a:t>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dibayarkan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lain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pegawainya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Kebebasan</a:t>
            </a:r>
            <a:r>
              <a:rPr lang="en-US" sz="2000" dirty="0" smtClean="0"/>
              <a:t>: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mengatur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,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supervisi</a:t>
            </a:r>
            <a:r>
              <a:rPr lang="en-US" sz="2000" dirty="0" smtClean="0"/>
              <a:t>,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aturan</a:t>
            </a:r>
            <a:r>
              <a:rPr lang="en-US" sz="2000" dirty="0" smtClean="0"/>
              <a:t> main yang </a:t>
            </a:r>
            <a:r>
              <a:rPr lang="en-US" sz="2000" dirty="0" err="1" smtClean="0"/>
              <a:t>menekan</a:t>
            </a:r>
            <a:r>
              <a:rPr lang="en-US" sz="2000" dirty="0" smtClean="0"/>
              <a:t>/</a:t>
            </a:r>
            <a:r>
              <a:rPr lang="en-US" sz="2000" dirty="0" err="1" smtClean="0"/>
              <a:t>intervensi</a:t>
            </a:r>
            <a:r>
              <a:rPr lang="en-US" sz="2000" dirty="0" smtClean="0"/>
              <a:t>, 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aturan</a:t>
            </a:r>
            <a:r>
              <a:rPr lang="en-US" sz="2000" dirty="0" smtClean="0"/>
              <a:t> </a:t>
            </a:r>
            <a:r>
              <a:rPr lang="en-US" sz="2000" dirty="0" err="1" smtClean="0"/>
              <a:t>budaya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/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Impian</a:t>
            </a:r>
            <a:r>
              <a:rPr lang="en-US" sz="2000" dirty="0" smtClean="0"/>
              <a:t> personal: </a:t>
            </a:r>
            <a:r>
              <a:rPr lang="en-US" sz="2000" dirty="0" err="1" smtClean="0"/>
              <a:t>bebas</a:t>
            </a:r>
            <a:r>
              <a:rPr lang="en-US" sz="2000" dirty="0" smtClean="0"/>
              <a:t> </a:t>
            </a:r>
            <a:r>
              <a:rPr lang="en-US" sz="2000" dirty="0" err="1" smtClean="0"/>
              <a:t>mencapai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diharapkan</a:t>
            </a:r>
            <a:r>
              <a:rPr lang="en-US" sz="2000" dirty="0" smtClean="0"/>
              <a:t>, </a:t>
            </a:r>
            <a:r>
              <a:rPr lang="en-US" sz="2000" dirty="0" err="1" smtClean="0"/>
              <a:t>lepas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rutinitas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membosankan</a:t>
            </a:r>
            <a:r>
              <a:rPr lang="en-US" sz="2000" dirty="0" smtClean="0"/>
              <a:t>,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mengikuti</a:t>
            </a:r>
            <a:r>
              <a:rPr lang="en-US" sz="2000" dirty="0" smtClean="0"/>
              <a:t> </a:t>
            </a:r>
            <a:r>
              <a:rPr lang="en-US" sz="2000" dirty="0" err="1" smtClean="0"/>
              <a:t>visi,misi</a:t>
            </a:r>
            <a:r>
              <a:rPr lang="en-US" sz="2000" dirty="0" smtClean="0"/>
              <a:t>, </a:t>
            </a:r>
            <a:r>
              <a:rPr lang="en-US" sz="2000" dirty="0" err="1" smtClean="0"/>
              <a:t>impian</a:t>
            </a:r>
            <a:r>
              <a:rPr lang="en-US" sz="2000" dirty="0" smtClean="0"/>
              <a:t> orang lain.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Kemandirian</a:t>
            </a:r>
            <a:r>
              <a:rPr lang="en-US" sz="2000" dirty="0" smtClean="0"/>
              <a:t>: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rasa </a:t>
            </a:r>
            <a:r>
              <a:rPr lang="en-US" sz="2000" dirty="0" err="1" smtClean="0"/>
              <a:t>bangga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mandiri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segala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,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permodalan</a:t>
            </a:r>
            <a:r>
              <a:rPr lang="en-US" sz="2000" dirty="0" smtClean="0"/>
              <a:t>, </a:t>
            </a:r>
            <a:r>
              <a:rPr lang="en-US" sz="2000" dirty="0" err="1" smtClean="0"/>
              <a:t>mandiri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pengelolaan</a:t>
            </a:r>
            <a:r>
              <a:rPr lang="en-US" sz="2000" dirty="0" smtClean="0"/>
              <a:t>/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, </a:t>
            </a:r>
            <a:r>
              <a:rPr lang="en-US" sz="2000" dirty="0" err="1" smtClean="0"/>
              <a:t>mandiri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pengawasan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manajer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dirinya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</a:t>
            </a:r>
            <a:r>
              <a:rPr lang="en-US" sz="2000" dirty="0" smtClean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474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Perbedaan</a:t>
            </a:r>
            <a:r>
              <a:rPr lang="en-US" sz="3600" dirty="0" smtClean="0"/>
              <a:t> </a:t>
            </a:r>
            <a:r>
              <a:rPr lang="en-US" sz="3600" dirty="0" err="1" smtClean="0"/>
              <a:t>esensial</a:t>
            </a:r>
            <a:r>
              <a:rPr lang="en-US" sz="3600" dirty="0" smtClean="0"/>
              <a:t> </a:t>
            </a:r>
            <a:r>
              <a:rPr lang="en-US" sz="3600" dirty="0" err="1" smtClean="0"/>
              <a:t>antara</a:t>
            </a:r>
            <a:r>
              <a:rPr lang="en-US" sz="3600" dirty="0" smtClean="0"/>
              <a:t> </a:t>
            </a:r>
            <a:r>
              <a:rPr lang="en-US" sz="3600" dirty="0" err="1" smtClean="0"/>
              <a:t>wirausaha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 </a:t>
            </a:r>
            <a:r>
              <a:rPr lang="en-US" sz="3600" dirty="0" err="1" smtClean="0"/>
              <a:t>karyawan</a:t>
            </a:r>
            <a:r>
              <a:rPr lang="en-US" sz="3600" dirty="0" smtClean="0"/>
              <a:t>/ orang </a:t>
            </a:r>
            <a:r>
              <a:rPr lang="en-US" sz="3600" dirty="0" err="1" smtClean="0"/>
              <a:t>gajian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257800"/>
          </a:xfrm>
        </p:spPr>
        <p:txBody>
          <a:bodyPr/>
          <a:lstStyle/>
          <a:p>
            <a:r>
              <a:rPr lang="en-US" dirty="0" err="1" smtClean="0"/>
              <a:t>Wirausahawan</a:t>
            </a:r>
            <a:r>
              <a:rPr lang="en-US" dirty="0" smtClean="0"/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Penghasilan</a:t>
            </a:r>
            <a:r>
              <a:rPr lang="en-US" sz="2000" dirty="0" smtClean="0"/>
              <a:t> </a:t>
            </a:r>
            <a:r>
              <a:rPr lang="en-US" sz="2000" dirty="0" err="1" smtClean="0"/>
              <a:t>bervariasi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teratur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 </a:t>
            </a:r>
            <a:r>
              <a:rPr lang="en-US" sz="2000" dirty="0" err="1" smtClean="0"/>
              <a:t>sulit</a:t>
            </a:r>
            <a:r>
              <a:rPr lang="en-US" sz="2000" dirty="0" smtClean="0"/>
              <a:t> </a:t>
            </a:r>
            <a:r>
              <a:rPr lang="en-US" sz="2000" dirty="0" err="1" smtClean="0"/>
              <a:t>mengatur</a:t>
            </a:r>
            <a:r>
              <a:rPr lang="en-US" sz="2000" dirty="0" smtClean="0"/>
              <a:t> (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merasa</a:t>
            </a:r>
            <a:r>
              <a:rPr lang="en-US" sz="2000" dirty="0" smtClean="0"/>
              <a:t> </a:t>
            </a:r>
            <a:r>
              <a:rPr lang="en-US" sz="2000" dirty="0" err="1" smtClean="0"/>
              <a:t>aman</a:t>
            </a:r>
            <a:r>
              <a:rPr lang="en-US" sz="2000" dirty="0" smtClean="0"/>
              <a:t>)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penghasilan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pasti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peluang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orang kaya, </a:t>
            </a:r>
            <a:r>
              <a:rPr lang="en-US" sz="2000" dirty="0" err="1" smtClean="0"/>
              <a:t>penghasilan</a:t>
            </a:r>
            <a:r>
              <a:rPr lang="en-US" sz="2000" dirty="0" smtClean="0"/>
              <a:t> </a:t>
            </a:r>
            <a:r>
              <a:rPr lang="en-US" sz="2000" dirty="0" err="1" smtClean="0"/>
              <a:t>sebulan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menutupi</a:t>
            </a:r>
            <a:r>
              <a:rPr lang="en-US" sz="2000" dirty="0" smtClean="0"/>
              <a:t> </a:t>
            </a:r>
            <a:r>
              <a:rPr lang="en-US" sz="2000" dirty="0" err="1" smtClean="0"/>
              <a:t>pengeluaran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Pekerjaan</a:t>
            </a:r>
            <a:r>
              <a:rPr lang="en-US" sz="2000" dirty="0" smtClean="0"/>
              <a:t>  </a:t>
            </a:r>
            <a:r>
              <a:rPr lang="en-US" sz="2000" dirty="0" err="1" smtClean="0"/>
              <a:t>bersifat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rutin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Kebebasan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(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terikat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jam </a:t>
            </a:r>
            <a:r>
              <a:rPr lang="en-US" sz="2000" dirty="0" err="1" smtClean="0"/>
              <a:t>kerja</a:t>
            </a:r>
            <a:r>
              <a:rPr lang="en-US" sz="2000" dirty="0" smtClean="0"/>
              <a:t>)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kepastian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</a:t>
            </a:r>
            <a:r>
              <a:rPr lang="en-US" sz="2000" dirty="0" err="1" smtClean="0"/>
              <a:t>termasuk</a:t>
            </a:r>
            <a:r>
              <a:rPr lang="en-US" sz="2000" dirty="0" smtClean="0"/>
              <a:t> </a:t>
            </a:r>
            <a:r>
              <a:rPr lang="en-US" sz="2000" dirty="0" err="1" smtClean="0"/>
              <a:t>meramalkan</a:t>
            </a:r>
            <a:r>
              <a:rPr lang="en-US" sz="2000" dirty="0" smtClean="0"/>
              <a:t> </a:t>
            </a:r>
            <a:r>
              <a:rPr lang="en-US" sz="2000" dirty="0" err="1" smtClean="0"/>
              <a:t>kekayaan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Kreativitas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inovasi</a:t>
            </a:r>
            <a:r>
              <a:rPr lang="en-US" sz="2000" dirty="0" smtClean="0"/>
              <a:t> </a:t>
            </a:r>
            <a:r>
              <a:rPr lang="en-US" sz="2000" dirty="0" err="1" smtClean="0"/>
              <a:t>dituntut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saat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Keberuntungan</a:t>
            </a:r>
            <a:r>
              <a:rPr lang="en-US" sz="2000" dirty="0" smtClean="0"/>
              <a:t> </a:t>
            </a:r>
            <a:r>
              <a:rPr lang="en-US" sz="2000" dirty="0" err="1" smtClean="0"/>
              <a:t>rendah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(</a:t>
            </a:r>
            <a:r>
              <a:rPr lang="en-US" sz="2000" dirty="0" err="1" smtClean="0"/>
              <a:t>aset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hilang</a:t>
            </a:r>
            <a:r>
              <a:rPr lang="en-US" sz="2000" dirty="0" smtClean="0"/>
              <a:t> </a:t>
            </a:r>
            <a:r>
              <a:rPr lang="en-US" sz="2000" dirty="0" err="1" smtClean="0"/>
              <a:t>bila</a:t>
            </a:r>
            <a:r>
              <a:rPr lang="en-US" sz="2000" dirty="0" smtClean="0"/>
              <a:t> </a:t>
            </a:r>
            <a:r>
              <a:rPr lang="en-US" sz="2000" dirty="0" err="1" smtClean="0"/>
              <a:t>dijadikan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agunan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pinjaman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usahanya</a:t>
            </a:r>
            <a:r>
              <a:rPr lang="en-US" sz="2000" dirty="0" smtClean="0"/>
              <a:t> </a:t>
            </a:r>
            <a:r>
              <a:rPr lang="en-US" sz="2000" dirty="0" err="1" smtClean="0"/>
              <a:t>bangkrut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Terbuka </a:t>
            </a:r>
            <a:r>
              <a:rPr lang="en-US" sz="2000" dirty="0" err="1" smtClean="0"/>
              <a:t>peluang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bos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Tanggung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934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172200"/>
          </a:xfrm>
        </p:spPr>
        <p:txBody>
          <a:bodyPr/>
          <a:lstStyle/>
          <a:p>
            <a:r>
              <a:rPr lang="en-US" dirty="0" err="1" smtClean="0"/>
              <a:t>Karyawan</a:t>
            </a:r>
            <a:endParaRPr lang="en-US" b="1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penghasilan</a:t>
            </a:r>
            <a:r>
              <a:rPr lang="en-US" sz="2000" dirty="0" smtClean="0"/>
              <a:t> </a:t>
            </a:r>
            <a:r>
              <a:rPr lang="en-US" sz="2000" dirty="0" err="1" smtClean="0"/>
              <a:t>pasti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teratur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mudah</a:t>
            </a:r>
            <a:r>
              <a:rPr lang="en-US" sz="2000" dirty="0" smtClean="0"/>
              <a:t> </a:t>
            </a:r>
            <a:r>
              <a:rPr lang="en-US" sz="2000" dirty="0" err="1" smtClean="0"/>
              <a:t>diatur</a:t>
            </a:r>
            <a:r>
              <a:rPr lang="en-US" sz="2000" dirty="0" smtClean="0"/>
              <a:t> (rasa </a:t>
            </a:r>
            <a:r>
              <a:rPr lang="en-US" sz="2000" dirty="0" err="1" smtClean="0"/>
              <a:t>aman</a:t>
            </a:r>
            <a:r>
              <a:rPr lang="en-US" sz="2000" dirty="0" smtClean="0"/>
              <a:t>) </a:t>
            </a:r>
            <a:r>
              <a:rPr lang="en-US" sz="2000" dirty="0" err="1" smtClean="0"/>
              <a:t>meskipun</a:t>
            </a:r>
            <a:r>
              <a:rPr lang="en-US" sz="2000" dirty="0" smtClean="0"/>
              <a:t> </a:t>
            </a:r>
            <a:r>
              <a:rPr lang="en-US" sz="2000" dirty="0" err="1" smtClean="0"/>
              <a:t>gaji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Peluang</a:t>
            </a:r>
            <a:r>
              <a:rPr lang="en-US" sz="2000" dirty="0" smtClean="0"/>
              <a:t> kaya </a:t>
            </a:r>
            <a:r>
              <a:rPr lang="en-US" sz="2000" dirty="0" err="1" smtClean="0"/>
              <a:t>relatif</a:t>
            </a:r>
            <a:r>
              <a:rPr lang="en-US" sz="2000" dirty="0" smtClean="0"/>
              <a:t> (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bergantung</a:t>
            </a:r>
            <a:r>
              <a:rPr lang="en-US" sz="2000" dirty="0" smtClean="0"/>
              <a:t> </a:t>
            </a:r>
            <a:r>
              <a:rPr lang="en-US" sz="2000" dirty="0" err="1" smtClean="0"/>
              <a:t>kemujuran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karier</a:t>
            </a:r>
            <a:r>
              <a:rPr lang="en-US" sz="2000" dirty="0" smtClean="0"/>
              <a:t>)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bersifat</a:t>
            </a:r>
            <a:r>
              <a:rPr lang="en-US" sz="2000" dirty="0" smtClean="0"/>
              <a:t> </a:t>
            </a:r>
            <a:r>
              <a:rPr lang="en-US" sz="2000" dirty="0" err="1" smtClean="0"/>
              <a:t>rutin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bebas</a:t>
            </a:r>
            <a:r>
              <a:rPr lang="en-US" sz="2000" dirty="0" smtClean="0"/>
              <a:t> (</a:t>
            </a:r>
            <a:r>
              <a:rPr lang="en-US" sz="2000" dirty="0" err="1" smtClean="0"/>
              <a:t>terikat</a:t>
            </a:r>
            <a:r>
              <a:rPr lang="en-US" sz="2000" dirty="0" smtClean="0"/>
              <a:t>)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jadwal</a:t>
            </a:r>
            <a:r>
              <a:rPr lang="en-US" sz="2000" dirty="0" smtClean="0"/>
              <a:t>/jam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Ada </a:t>
            </a:r>
            <a:r>
              <a:rPr lang="en-US" sz="2000" dirty="0" err="1" smtClean="0"/>
              <a:t>kepastian</a:t>
            </a:r>
            <a:r>
              <a:rPr lang="en-US" sz="2000" dirty="0" smtClean="0"/>
              <a:t> (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diprediksi</a:t>
            </a:r>
            <a:r>
              <a:rPr lang="en-US" sz="2000" dirty="0" smtClean="0"/>
              <a:t>)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, </a:t>
            </a:r>
            <a:r>
              <a:rPr lang="en-US" sz="2000" dirty="0" err="1" smtClean="0"/>
              <a:t>kekayaan</a:t>
            </a:r>
            <a:r>
              <a:rPr lang="en-US" sz="2000" dirty="0" smtClean="0"/>
              <a:t> 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diramal</a:t>
            </a:r>
            <a:r>
              <a:rPr lang="en-US" sz="2000" dirty="0" smtClean="0"/>
              <a:t>/</a:t>
            </a:r>
            <a:r>
              <a:rPr lang="en-US" sz="2000" dirty="0" err="1" smtClean="0"/>
              <a:t>dihitung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Bersifat</a:t>
            </a:r>
            <a:r>
              <a:rPr lang="en-US" sz="2000" dirty="0" smtClean="0"/>
              <a:t> </a:t>
            </a:r>
            <a:r>
              <a:rPr lang="en-US" sz="2000" dirty="0" err="1" smtClean="0"/>
              <a:t>menunggu</a:t>
            </a:r>
            <a:r>
              <a:rPr lang="en-US" sz="2000" dirty="0" smtClean="0"/>
              <a:t> </a:t>
            </a:r>
            <a:r>
              <a:rPr lang="en-US" sz="2000" dirty="0" err="1" smtClean="0"/>
              <a:t>instruksi</a:t>
            </a:r>
            <a:r>
              <a:rPr lang="en-US" sz="2000" dirty="0" smtClean="0"/>
              <a:t>/</a:t>
            </a:r>
            <a:r>
              <a:rPr lang="en-US" sz="2000" dirty="0" err="1" smtClean="0"/>
              <a:t>perintah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Keberuntungan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Resiko</a:t>
            </a:r>
            <a:r>
              <a:rPr lang="en-US" sz="2000" dirty="0" smtClean="0"/>
              <a:t> </a:t>
            </a:r>
            <a:r>
              <a:rPr lang="en-US" sz="2000" dirty="0" err="1" smtClean="0"/>
              <a:t>relatif</a:t>
            </a:r>
            <a:r>
              <a:rPr lang="en-US" sz="2000" dirty="0" smtClean="0"/>
              <a:t> </a:t>
            </a:r>
            <a:r>
              <a:rPr lang="en-US" sz="2000" dirty="0" err="1" smtClean="0"/>
              <a:t>rendah</a:t>
            </a:r>
            <a:r>
              <a:rPr lang="en-US" sz="2000" dirty="0" smtClean="0"/>
              <a:t> </a:t>
            </a:r>
            <a:r>
              <a:rPr lang="en-US" sz="2000" dirty="0" err="1" smtClean="0"/>
              <a:t>bahkan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diramalkan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bos</a:t>
            </a:r>
            <a:r>
              <a:rPr lang="en-US" sz="2000" dirty="0" smtClean="0"/>
              <a:t> </a:t>
            </a:r>
            <a:r>
              <a:rPr lang="en-US" sz="2000" dirty="0" err="1" smtClean="0"/>
              <a:t>relatif</a:t>
            </a:r>
            <a:r>
              <a:rPr lang="en-US" sz="2000" dirty="0" smtClean="0"/>
              <a:t> </a:t>
            </a:r>
            <a:r>
              <a:rPr lang="en-US" sz="2000" dirty="0" err="1" smtClean="0"/>
              <a:t>sulit</a:t>
            </a:r>
            <a:r>
              <a:rPr lang="en-US" sz="2000" dirty="0" smtClean="0"/>
              <a:t> </a:t>
            </a:r>
            <a:r>
              <a:rPr lang="en-US" sz="2000" dirty="0" err="1" smtClean="0"/>
              <a:t>apalagi</a:t>
            </a:r>
            <a:r>
              <a:rPr lang="en-US" sz="2000" dirty="0" smtClean="0"/>
              <a:t> </a:t>
            </a:r>
            <a:r>
              <a:rPr lang="en-US" sz="2000" dirty="0" err="1" smtClean="0"/>
              <a:t>bekerja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keluarga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Tanggung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</a:t>
            </a:r>
            <a:r>
              <a:rPr lang="en-US" sz="2000" dirty="0" smtClean="0"/>
              <a:t> </a:t>
            </a:r>
            <a:r>
              <a:rPr lang="en-US" sz="2000" dirty="0" err="1" smtClean="0"/>
              <a:t>relatif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358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Keuntungan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kelemahan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wirausahawan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enurut</a:t>
            </a:r>
            <a:r>
              <a:rPr lang="en-US" dirty="0" smtClean="0"/>
              <a:t> </a:t>
            </a:r>
            <a:r>
              <a:rPr lang="en-US" dirty="0" err="1" smtClean="0"/>
              <a:t>Buchari</a:t>
            </a:r>
            <a:r>
              <a:rPr lang="en-US" dirty="0" smtClean="0"/>
              <a:t> Alma (2000):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Tercapainya</a:t>
            </a:r>
            <a:r>
              <a:rPr lang="en-US" sz="2400" dirty="0" smtClean="0"/>
              <a:t> peluang2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dikehendaki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smtClean="0"/>
              <a:t>Terbuka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mendemontrasikan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penuh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smtClean="0"/>
              <a:t>Terbuka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manfaat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smtClean="0"/>
              <a:t>Terbuka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usaha2 </a:t>
            </a:r>
            <a:r>
              <a:rPr lang="en-US" sz="2400" dirty="0" err="1" smtClean="0"/>
              <a:t>konkret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/>
              <a:t>T</a:t>
            </a:r>
            <a:r>
              <a:rPr lang="en-US" sz="2400" dirty="0" smtClean="0"/>
              <a:t>erbuka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bos</a:t>
            </a:r>
            <a:r>
              <a:rPr lang="en-US" sz="2400" dirty="0" smtClean="0"/>
              <a:t> minimal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334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r>
              <a:rPr lang="en-US" dirty="0" err="1" smtClean="0"/>
              <a:t>Kelemahan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pasti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memikul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diantisipasi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, </a:t>
            </a:r>
            <a:r>
              <a:rPr lang="en-US" sz="2400" dirty="0" err="1" smtClean="0"/>
              <a:t>wirausahawan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menggeser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keras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jam </a:t>
            </a:r>
            <a:r>
              <a:rPr lang="en-US" sz="2400" dirty="0" err="1" smtClean="0"/>
              <a:t>kerja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usahanya</a:t>
            </a:r>
            <a:r>
              <a:rPr lang="en-US" sz="2400" dirty="0" smtClean="0"/>
              <a:t> </a:t>
            </a:r>
            <a:r>
              <a:rPr lang="en-US" sz="2400" dirty="0" err="1" smtClean="0"/>
              <a:t>berhasil</a:t>
            </a:r>
            <a:r>
              <a:rPr lang="en-US" sz="2400" dirty="0" smtClean="0"/>
              <a:t>, </a:t>
            </a:r>
            <a:r>
              <a:rPr lang="en-US" sz="2400" dirty="0" err="1" smtClean="0"/>
              <a:t>sebab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tahap-tahap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wirausahawan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bersedia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berhemat</a:t>
            </a:r>
            <a:r>
              <a:rPr lang="en-US" sz="24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,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walaupun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kurangi</a:t>
            </a:r>
            <a:r>
              <a:rPr lang="en-US" sz="2400" dirty="0" smtClean="0"/>
              <a:t> </a:t>
            </a:r>
            <a:r>
              <a:rPr lang="en-US" sz="2400" dirty="0" err="1" smtClean="0"/>
              <a:t>menguasai</a:t>
            </a:r>
            <a:r>
              <a:rPr lang="en-US" sz="2400" dirty="0" smtClean="0"/>
              <a:t> </a:t>
            </a:r>
            <a:r>
              <a:rPr lang="en-US" sz="2400" dirty="0" err="1" smtClean="0"/>
              <a:t>permasalahan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dihadapinya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5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5</a:t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Berkewirausahaan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6019800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Pengertian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:</a:t>
            </a:r>
          </a:p>
          <a:p>
            <a:pPr marL="0" indent="0" algn="just">
              <a:buNone/>
            </a:pPr>
            <a:r>
              <a:rPr lang="en-US" sz="2400" dirty="0" smtClean="0"/>
              <a:t>Entrepreneurship </a:t>
            </a:r>
            <a:r>
              <a:rPr lang="en-US" sz="2400" dirty="0" err="1" smtClean="0"/>
              <a:t>dibahasa</a:t>
            </a:r>
            <a:r>
              <a:rPr lang="en-US" sz="2400" dirty="0" smtClean="0"/>
              <a:t> </a:t>
            </a:r>
            <a:r>
              <a:rPr lang="en-US" sz="2400" dirty="0" err="1" smtClean="0"/>
              <a:t>indonesiakan</a:t>
            </a:r>
            <a:r>
              <a:rPr lang="en-US" sz="2400" dirty="0" smtClean="0"/>
              <a:t>  </a:t>
            </a:r>
            <a:r>
              <a:rPr lang="en-US" sz="2400" dirty="0" err="1" smtClean="0"/>
              <a:t>berkewirausahaan</a:t>
            </a:r>
            <a:r>
              <a:rPr lang="en-US" sz="2400" dirty="0" smtClean="0"/>
              <a:t>,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devenisi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disepakati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diantara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ahli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b="1" dirty="0" err="1" smtClean="0"/>
              <a:t>Pengertian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kewirausahaan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menurut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Intruksi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Presiden</a:t>
            </a:r>
            <a:r>
              <a:rPr lang="en-US" sz="2400" b="1" dirty="0" smtClean="0"/>
              <a:t> RI No. 4 </a:t>
            </a:r>
            <a:r>
              <a:rPr lang="en-US" sz="2400" b="1" dirty="0" err="1" smtClean="0"/>
              <a:t>Tahun</a:t>
            </a:r>
            <a:r>
              <a:rPr lang="en-US" sz="2400" b="1" dirty="0" smtClean="0"/>
              <a:t> 1995</a:t>
            </a:r>
            <a:r>
              <a:rPr lang="en-US" sz="2400" dirty="0" smtClean="0"/>
              <a:t>: </a:t>
            </a:r>
            <a:r>
              <a:rPr lang="en-US" sz="2400" dirty="0" err="1" smtClean="0"/>
              <a:t>Semangat</a:t>
            </a:r>
            <a:r>
              <a:rPr lang="en-US" sz="2400" dirty="0" smtClean="0"/>
              <a:t>, </a:t>
            </a:r>
            <a:r>
              <a:rPr lang="en-US" sz="2400" dirty="0" err="1" smtClean="0"/>
              <a:t>sikap</a:t>
            </a:r>
            <a:r>
              <a:rPr lang="en-US" sz="2400" dirty="0" smtClean="0"/>
              <a:t>,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kemapuan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menangani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mengarah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,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, </a:t>
            </a:r>
            <a:r>
              <a:rPr lang="en-US" sz="2400" dirty="0" err="1" smtClean="0"/>
              <a:t>menerapkan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efisiensi</a:t>
            </a:r>
            <a:r>
              <a:rPr lang="en-US" sz="2400" dirty="0" smtClean="0"/>
              <a:t>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rangka</a:t>
            </a:r>
            <a:r>
              <a:rPr lang="en-US" sz="2400" dirty="0" smtClean="0"/>
              <a:t> ,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pelayanan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Istilah</a:t>
            </a:r>
            <a:r>
              <a:rPr lang="en-US" sz="2400" dirty="0" smtClean="0"/>
              <a:t> </a:t>
            </a:r>
            <a:r>
              <a:rPr lang="en-US" sz="2400" dirty="0" err="1" smtClean="0"/>
              <a:t>wiraswasta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</a:t>
            </a:r>
            <a:r>
              <a:rPr lang="en-US" sz="2400" dirty="0" err="1" smtClean="0"/>
              <a:t>tumpang</a:t>
            </a:r>
            <a:r>
              <a:rPr lang="en-US" sz="2400" dirty="0" smtClean="0"/>
              <a:t> </a:t>
            </a:r>
            <a:r>
              <a:rPr lang="en-US" sz="2400" dirty="0" err="1" smtClean="0"/>
              <a:t>tindih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istilah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, </a:t>
            </a:r>
            <a:r>
              <a:rPr lang="en-US" sz="2400" dirty="0" err="1" smtClean="0"/>
              <a:t>diberbagai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literatur</a:t>
            </a:r>
            <a:r>
              <a:rPr lang="en-US" sz="2400" dirty="0" smtClean="0"/>
              <a:t>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diurai</a:t>
            </a:r>
            <a:r>
              <a:rPr lang="en-US" sz="2400" dirty="0" smtClean="0"/>
              <a:t> </a:t>
            </a:r>
            <a:r>
              <a:rPr lang="en-US" sz="2400" dirty="0" err="1" smtClean="0"/>
              <a:t>muncul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. </a:t>
            </a:r>
          </a:p>
          <a:p>
            <a:pPr marL="0" indent="0" algn="just">
              <a:buNone/>
            </a:pPr>
            <a:r>
              <a:rPr lang="en-US" sz="2400" dirty="0" err="1" smtClean="0"/>
              <a:t>Wira</a:t>
            </a:r>
            <a:r>
              <a:rPr lang="en-US" sz="2400" dirty="0" smtClean="0"/>
              <a:t> 	= </a:t>
            </a:r>
            <a:r>
              <a:rPr lang="en-US" sz="2400" dirty="0" err="1" smtClean="0"/>
              <a:t>Utama</a:t>
            </a:r>
            <a:r>
              <a:rPr lang="en-US" sz="2400" dirty="0" smtClean="0"/>
              <a:t>, </a:t>
            </a:r>
            <a:r>
              <a:rPr lang="en-US" sz="2400" dirty="0" err="1" smtClean="0"/>
              <a:t>gagah</a:t>
            </a:r>
            <a:r>
              <a:rPr lang="en-US" sz="2400" dirty="0" smtClean="0"/>
              <a:t>, </a:t>
            </a:r>
            <a:r>
              <a:rPr lang="en-US" sz="2400" dirty="0" err="1" smtClean="0"/>
              <a:t>luhur</a:t>
            </a:r>
            <a:r>
              <a:rPr lang="en-US" sz="2400" dirty="0" smtClean="0"/>
              <a:t>, </a:t>
            </a:r>
            <a:r>
              <a:rPr lang="en-US" sz="2400" dirty="0" err="1" smtClean="0"/>
              <a:t>berani</a:t>
            </a:r>
            <a:r>
              <a:rPr lang="en-US" sz="2400" dirty="0" smtClean="0"/>
              <a:t>, </a:t>
            </a:r>
            <a:r>
              <a:rPr lang="en-US" sz="2400" dirty="0" err="1" smtClean="0"/>
              <a:t>teladan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pejuang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Usaha	= </a:t>
            </a:r>
            <a:r>
              <a:rPr lang="en-US" sz="2400" dirty="0" err="1" smtClean="0"/>
              <a:t>Penciptaam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aktifitas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Swa</a:t>
            </a:r>
            <a:r>
              <a:rPr lang="en-US" sz="2400" dirty="0" smtClean="0"/>
              <a:t>	=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	     </a:t>
            </a:r>
            <a:r>
              <a:rPr lang="en-US" sz="2400" dirty="0" err="1" smtClean="0"/>
              <a:t>Sta</a:t>
            </a:r>
            <a:r>
              <a:rPr lang="en-US" sz="2400" dirty="0" smtClean="0"/>
              <a:t>	=</a:t>
            </a:r>
            <a:r>
              <a:rPr lang="en-US" sz="2400" dirty="0" err="1" smtClean="0"/>
              <a:t>berdiri</a:t>
            </a:r>
            <a:r>
              <a:rPr lang="en-US" sz="2400" dirty="0" smtClean="0"/>
              <a:t>	</a:t>
            </a:r>
            <a:r>
              <a:rPr lang="en-US" sz="2400" dirty="0" err="1" smtClean="0"/>
              <a:t>Swasta</a:t>
            </a:r>
            <a:r>
              <a:rPr lang="en-US" sz="2400" dirty="0" smtClean="0"/>
              <a:t>	= </a:t>
            </a:r>
            <a:r>
              <a:rPr lang="en-US" sz="2400" dirty="0" err="1" smtClean="0"/>
              <a:t>berdiri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diatas</a:t>
            </a:r>
            <a:r>
              <a:rPr lang="en-US" sz="2400" dirty="0" smtClean="0"/>
              <a:t> kaki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/ 						     </a:t>
            </a:r>
            <a:r>
              <a:rPr lang="en-US" sz="2400" dirty="0" err="1" smtClean="0"/>
              <a:t>kemauan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b="1" dirty="0" err="1" smtClean="0"/>
              <a:t>Jadi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siapakah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wirausaha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itu</a:t>
            </a:r>
            <a:r>
              <a:rPr lang="en-US" sz="2400" b="1" dirty="0" smtClean="0"/>
              <a:t>?:</a:t>
            </a:r>
          </a:p>
          <a:p>
            <a:pPr marL="514350" indent="-514350" algn="just">
              <a:buAutoNum type="arabicPeriod"/>
            </a:pPr>
            <a:r>
              <a:rPr lang="en-US" sz="2400" dirty="0" smtClean="0"/>
              <a:t>Orang yang </a:t>
            </a:r>
            <a:r>
              <a:rPr lang="en-US" sz="2400" dirty="0" err="1" smtClean="0"/>
              <a:t>memulai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/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mengoperasikan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/</a:t>
            </a:r>
            <a:r>
              <a:rPr lang="en-US" sz="2400" dirty="0" err="1" smtClean="0"/>
              <a:t>bisnis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smtClean="0"/>
              <a:t>Para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membangun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smtClean="0"/>
              <a:t>Orang-orang yang </a:t>
            </a:r>
            <a:r>
              <a:rPr lang="en-US" sz="2400" dirty="0" err="1" smtClean="0"/>
              <a:t>berani</a:t>
            </a:r>
            <a:r>
              <a:rPr lang="en-US" sz="2400" dirty="0" smtClean="0"/>
              <a:t>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  (</a:t>
            </a:r>
            <a:r>
              <a:rPr lang="en-US" sz="2400" i="1" dirty="0" smtClean="0"/>
              <a:t>rise takers</a:t>
            </a:r>
            <a:r>
              <a:rPr lang="en-US" sz="2400" dirty="0" smtClean="0"/>
              <a:t>) yang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dorong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, </a:t>
            </a:r>
            <a:r>
              <a:rPr lang="en-US" sz="2400" dirty="0" err="1" smtClean="0"/>
              <a:t>inovasi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Semua</a:t>
            </a:r>
            <a:r>
              <a:rPr lang="en-US" sz="2400" dirty="0" smtClean="0"/>
              <a:t> active owner-managers (</a:t>
            </a:r>
            <a:r>
              <a:rPr lang="en-US" sz="2400" dirty="0" err="1" smtClean="0"/>
              <a:t>pemilik</a:t>
            </a:r>
            <a:r>
              <a:rPr lang="en-US" sz="2400" dirty="0" smtClean="0"/>
              <a:t>/</a:t>
            </a:r>
            <a:r>
              <a:rPr lang="en-US" sz="2400" dirty="0" err="1" smtClean="0"/>
              <a:t>menejer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14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Berkewirausahaan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sz="2800" dirty="0" err="1" smtClean="0"/>
              <a:t>Menurut</a:t>
            </a:r>
            <a:r>
              <a:rPr lang="en-US" sz="2800" dirty="0" smtClean="0"/>
              <a:t> Thomas </a:t>
            </a:r>
            <a:r>
              <a:rPr lang="en-US" sz="2800" dirty="0" err="1" smtClean="0"/>
              <a:t>W.Zemmerer</a:t>
            </a:r>
            <a:r>
              <a:rPr lang="en-US" sz="2800" dirty="0" smtClean="0"/>
              <a:t> et. Al (2005):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Memberi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kebebasan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mengendalikan</a:t>
            </a:r>
            <a:r>
              <a:rPr lang="en-US" sz="2400" dirty="0" smtClean="0"/>
              <a:t> </a:t>
            </a:r>
            <a:r>
              <a:rPr lang="en-US" sz="2400" dirty="0" err="1" smtClean="0"/>
              <a:t>nasib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(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kebebasan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).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(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 </a:t>
            </a:r>
            <a:r>
              <a:rPr lang="en-US" sz="2400" dirty="0" err="1" smtClean="0"/>
              <a:t>menangkap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 (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disuatu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seringkali</a:t>
            </a:r>
            <a:r>
              <a:rPr lang="en-US" sz="2400" dirty="0" smtClean="0"/>
              <a:t> </a:t>
            </a:r>
            <a:r>
              <a:rPr lang="en-US" sz="2400" dirty="0" err="1" smtClean="0"/>
              <a:t>membosankan</a:t>
            </a:r>
            <a:r>
              <a:rPr lang="en-US" sz="2400" dirty="0" smtClean="0"/>
              <a:t>,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menantang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tarik</a:t>
            </a:r>
            <a:r>
              <a:rPr lang="en-US" sz="2400" dirty="0" smtClean="0"/>
              <a:t>.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wirausahawan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merupakaan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aktualisasi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 </a:t>
            </a:r>
            <a:r>
              <a:rPr lang="en-US" sz="2400" dirty="0" err="1" smtClean="0"/>
              <a:t>meraih</a:t>
            </a:r>
            <a:r>
              <a:rPr lang="en-US" sz="2400" dirty="0" smtClean="0"/>
              <a:t>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 </a:t>
            </a:r>
            <a:r>
              <a:rPr lang="en-US" sz="2400" dirty="0" err="1" smtClean="0"/>
              <a:t>seoptimal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        </a:t>
            </a:r>
            <a:r>
              <a:rPr lang="en-US" sz="2400" dirty="0" err="1" smtClean="0"/>
              <a:t>kebanyakan</a:t>
            </a:r>
            <a:r>
              <a:rPr lang="en-US" sz="2400" dirty="0" smtClean="0"/>
              <a:t> </a:t>
            </a:r>
            <a:r>
              <a:rPr lang="en-US" sz="2400" dirty="0" err="1" smtClean="0"/>
              <a:t>pebisnis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kaya </a:t>
            </a:r>
            <a:r>
              <a:rPr lang="en-US" sz="2400" dirty="0" err="1" smtClean="0"/>
              <a:t>raya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               	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berkecukupan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marL="514350" indent="-514350" algn="just"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268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Orang-orang yang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empat</a:t>
            </a:r>
            <a:r>
              <a:rPr lang="en-US" sz="2400" dirty="0" smtClean="0"/>
              <a:t> kali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jutawan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orang-orang yang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orang lain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Memilki</a:t>
            </a:r>
            <a:r>
              <a:rPr lang="en-US" sz="2400" dirty="0" smtClean="0"/>
              <a:t> </a:t>
            </a:r>
            <a:r>
              <a:rPr lang="en-US" sz="2400" dirty="0" err="1" smtClean="0"/>
              <a:t>peran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pengakuan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usahanya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dihormati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dipercaya</a:t>
            </a:r>
            <a:r>
              <a:rPr lang="en-US" sz="2400" dirty="0" smtClean="0"/>
              <a:t>).</a:t>
            </a:r>
          </a:p>
          <a:p>
            <a:pPr marL="0" indent="0" algn="just">
              <a:buNone/>
            </a:pPr>
            <a:r>
              <a:rPr lang="en-US" sz="2400" dirty="0" smtClean="0"/>
              <a:t>6. </a:t>
            </a:r>
            <a:r>
              <a:rPr lang="en-US" sz="2400" dirty="0" err="1" smtClean="0"/>
              <a:t>Memilki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menumbuhkan</a:t>
            </a:r>
            <a:r>
              <a:rPr lang="en-US" sz="2400" dirty="0" smtClean="0"/>
              <a:t> rasa </a:t>
            </a:r>
            <a:r>
              <a:rPr lang="en-US" sz="2400" dirty="0" err="1" smtClean="0"/>
              <a:t>senang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mengerjakannya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Mc.Key</a:t>
            </a:r>
            <a:r>
              <a:rPr lang="en-US" sz="2400" dirty="0" smtClean="0"/>
              <a:t>: </a:t>
            </a:r>
            <a:r>
              <a:rPr lang="en-US" sz="2400" dirty="0" err="1" smtClean="0"/>
              <a:t>Carilah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dirikan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sukai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merasa</a:t>
            </a:r>
            <a:r>
              <a:rPr lang="en-US" sz="2400" dirty="0" smtClean="0"/>
              <a:t> </a:t>
            </a:r>
            <a:r>
              <a:rPr lang="en-US" sz="2400" dirty="0" err="1" smtClean="0"/>
              <a:t>terpaksa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sehari</a:t>
            </a:r>
            <a:r>
              <a:rPr lang="en-US" sz="2400" dirty="0" smtClean="0"/>
              <a:t> pun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264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 err="1" smtClean="0"/>
              <a:t>Fungsi</a:t>
            </a:r>
            <a:r>
              <a:rPr lang="en-US" sz="4000" dirty="0" smtClean="0"/>
              <a:t> </a:t>
            </a:r>
            <a:r>
              <a:rPr lang="en-US" sz="4000" dirty="0" err="1" smtClean="0"/>
              <a:t>Wirausaha</a:t>
            </a:r>
            <a:r>
              <a:rPr lang="en-US" sz="4000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Membuat</a:t>
            </a:r>
            <a:r>
              <a:rPr lang="en-US" dirty="0" smtClean="0"/>
              <a:t> keputusan2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dilayani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permodalan</a:t>
            </a:r>
            <a:r>
              <a:rPr lang="en-US" dirty="0" smtClean="0"/>
              <a:t> yang </a:t>
            </a:r>
            <a:r>
              <a:rPr lang="en-US" dirty="0" err="1" smtClean="0"/>
              <a:t>diinginkannya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/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memotivasinya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efesien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terobosan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mengolahnya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menarik</a:t>
            </a:r>
            <a:r>
              <a:rPr lang="en-US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Memasarkan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memuaskan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1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Dari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,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mau</a:t>
            </a:r>
            <a:r>
              <a:rPr lang="en-US" sz="2400" dirty="0" smtClean="0"/>
              <a:t> </a:t>
            </a:r>
            <a:r>
              <a:rPr lang="en-US" sz="2400" dirty="0" err="1" smtClean="0"/>
              <a:t>memulai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alasan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diajarkan</a:t>
            </a:r>
            <a:r>
              <a:rPr lang="en-US" sz="2400" dirty="0" smtClean="0"/>
              <a:t>, 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diransang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didukung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????</a:t>
            </a:r>
          </a:p>
          <a:p>
            <a:pPr marL="0" indent="0"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wirausahawan</a:t>
            </a:r>
            <a:r>
              <a:rPr lang="en-US" sz="2400" dirty="0" smtClean="0"/>
              <a:t> (</a:t>
            </a:r>
            <a:r>
              <a:rPr lang="en-US" sz="2400" i="1" dirty="0" smtClean="0"/>
              <a:t>entrepreneur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: orang yang </a:t>
            </a:r>
            <a:r>
              <a:rPr lang="en-US" sz="2400" dirty="0" err="1" smtClean="0"/>
              <a:t>berjiwa</a:t>
            </a:r>
            <a:r>
              <a:rPr lang="en-US" sz="2400" dirty="0" smtClean="0"/>
              <a:t> </a:t>
            </a:r>
            <a:r>
              <a:rPr lang="en-US" sz="2400" dirty="0" err="1" smtClean="0"/>
              <a:t>berani</a:t>
            </a:r>
            <a:r>
              <a:rPr lang="en-US" sz="2400" dirty="0" smtClean="0"/>
              <a:t>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membuka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Peter F. </a:t>
            </a:r>
            <a:r>
              <a:rPr lang="en-US" sz="2400" dirty="0" err="1" smtClean="0"/>
              <a:t>Drucker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sesutau</a:t>
            </a:r>
            <a:r>
              <a:rPr lang="en-US" sz="2400" dirty="0" smtClean="0"/>
              <a:t> yang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Zimmerer</a:t>
            </a:r>
            <a:r>
              <a:rPr lang="en-US" sz="2400" dirty="0" smtClean="0"/>
              <a:t>  </a:t>
            </a:r>
            <a:r>
              <a:rPr lang="en-US" sz="2400" dirty="0" err="1" smtClean="0"/>
              <a:t>mendevenisikan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proses  </a:t>
            </a:r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 err="1" smtClean="0"/>
              <a:t>kreatifitas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inovasi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memecahkan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persolan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menepukan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memperbaiki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( </a:t>
            </a:r>
            <a:r>
              <a:rPr lang="en-US" sz="2400" dirty="0" err="1" smtClean="0"/>
              <a:t>usaha</a:t>
            </a:r>
            <a:r>
              <a:rPr lang="en-US" sz="2400" dirty="0" smtClean="0"/>
              <a:t>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8473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 </a:t>
            </a:r>
            <a:r>
              <a:rPr lang="en-US" dirty="0" err="1" smtClean="0"/>
              <a:t>wirausaha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a. </a:t>
            </a:r>
            <a:r>
              <a:rPr lang="en-US" sz="2800" dirty="0" err="1" smtClean="0"/>
              <a:t>Mengenali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rangka</a:t>
            </a:r>
            <a:r>
              <a:rPr lang="en-US" sz="2800" dirty="0" smtClean="0"/>
              <a:t> </a:t>
            </a:r>
            <a:r>
              <a:rPr lang="en-US" sz="2800" dirty="0" err="1" smtClean="0"/>
              <a:t>mencari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menciptakan</a:t>
            </a:r>
            <a:r>
              <a:rPr lang="en-US" sz="2800" dirty="0" smtClean="0"/>
              <a:t> </a:t>
            </a:r>
            <a:r>
              <a:rPr lang="en-US" sz="2800" dirty="0" err="1" smtClean="0"/>
              <a:t>peluang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smtClean="0"/>
              <a:t>b. </a:t>
            </a:r>
            <a:r>
              <a:rPr lang="en-US" sz="2800" dirty="0" err="1" smtClean="0"/>
              <a:t>Mengendalikan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kearah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menguntungkan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smtClean="0"/>
              <a:t>c. </a:t>
            </a:r>
            <a:r>
              <a:rPr lang="en-US" sz="2800" dirty="0" err="1" smtClean="0"/>
              <a:t>Menjaga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r>
              <a:rPr lang="en-US" sz="2800" dirty="0" smtClean="0"/>
              <a:t> agar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merugikan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merusak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 </a:t>
            </a:r>
            <a:r>
              <a:rPr lang="en-US" sz="2800" dirty="0" err="1" smtClean="0"/>
              <a:t>akibat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limbah</a:t>
            </a:r>
            <a:r>
              <a:rPr lang="en-US" sz="2800" dirty="0" smtClean="0"/>
              <a:t> </a:t>
            </a:r>
            <a:r>
              <a:rPr lang="en-US" sz="2800" dirty="0" err="1" smtClean="0"/>
              <a:t>usaha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 </a:t>
            </a:r>
            <a:r>
              <a:rPr lang="en-US" sz="2800" dirty="0" err="1" smtClean="0"/>
              <a:t>dihasilkan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smtClean="0"/>
              <a:t>d. </a:t>
            </a:r>
            <a:r>
              <a:rPr lang="en-US" sz="2800" dirty="0" err="1" smtClean="0"/>
              <a:t>Meluangkan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peduli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CSR (</a:t>
            </a:r>
            <a:r>
              <a:rPr lang="en-US" sz="2800" i="1" dirty="0" smtClean="0"/>
              <a:t>corporate Social Responsibility)</a:t>
            </a:r>
            <a:r>
              <a:rPr lang="en-US" sz="2800" dirty="0" smtClean="0"/>
              <a:t>. Perusahaan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peduli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turut</a:t>
            </a:r>
            <a:r>
              <a:rPr lang="en-US" sz="2800" dirty="0" smtClean="0"/>
              <a:t>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bertanggung</a:t>
            </a:r>
            <a:r>
              <a:rPr lang="en-US" sz="2800" dirty="0" smtClean="0"/>
              <a:t> </a:t>
            </a:r>
            <a:r>
              <a:rPr lang="en-US" sz="2800" dirty="0" err="1" smtClean="0"/>
              <a:t>jawab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 </a:t>
            </a:r>
            <a:r>
              <a:rPr lang="en-US" sz="2800" dirty="0" err="1" smtClean="0"/>
              <a:t>disekiratnya</a:t>
            </a:r>
            <a:r>
              <a:rPr lang="en-US" sz="2800" dirty="0" smtClean="0"/>
              <a:t>. 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5484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8686800" cy="6629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Berkewirausahaan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err="1" smtClean="0"/>
              <a:t>Beberapa</a:t>
            </a:r>
            <a:r>
              <a:rPr lang="en-US" sz="2400" dirty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profil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 agar </a:t>
            </a:r>
            <a:r>
              <a:rPr lang="en-US" sz="2400" dirty="0" err="1" smtClean="0"/>
              <a:t>berhasil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David E. Rye (1996) :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Seseorang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berprestasi</a:t>
            </a:r>
            <a:r>
              <a:rPr lang="en-US" sz="2000" dirty="0" smtClean="0"/>
              <a:t> (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wirausaha</a:t>
            </a:r>
            <a:r>
              <a:rPr lang="en-US" sz="2000" dirty="0" smtClean="0"/>
              <a:t> </a:t>
            </a:r>
            <a:r>
              <a:rPr lang="en-US" sz="2000" dirty="0" err="1" smtClean="0"/>
              <a:t>dituntut</a:t>
            </a:r>
            <a:r>
              <a:rPr lang="en-US" sz="2000" dirty="0" smtClean="0"/>
              <a:t> </a:t>
            </a:r>
            <a:r>
              <a:rPr lang="en-US" sz="2000" dirty="0" err="1" smtClean="0"/>
              <a:t>berprestasi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bekerja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profesional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bermitra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ahli</a:t>
            </a:r>
            <a:r>
              <a:rPr lang="en-US" sz="2000" dirty="0" smtClean="0"/>
              <a:t>)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Pengambil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: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wirausahawan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boleh</a:t>
            </a:r>
            <a:r>
              <a:rPr lang="en-US" sz="2000" dirty="0" smtClean="0"/>
              <a:t> </a:t>
            </a:r>
            <a:r>
              <a:rPr lang="en-US" sz="2000" dirty="0" err="1" smtClean="0"/>
              <a:t>takut</a:t>
            </a:r>
            <a:r>
              <a:rPr lang="en-US" sz="2000" dirty="0" smtClean="0"/>
              <a:t> </a:t>
            </a:r>
            <a:r>
              <a:rPr lang="en-US" sz="2000" dirty="0" err="1" smtClean="0"/>
              <a:t>meghadapi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Pemecah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: </a:t>
            </a:r>
            <a:r>
              <a:rPr lang="en-US" sz="2000" dirty="0" err="1" smtClean="0"/>
              <a:t>wirausahawan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pandai</a:t>
            </a:r>
            <a:r>
              <a:rPr lang="en-US" sz="2000" dirty="0" smtClean="0"/>
              <a:t> </a:t>
            </a:r>
            <a:r>
              <a:rPr lang="en-US" sz="2000" dirty="0" err="1" smtClean="0"/>
              <a:t>mengidentifikasi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sekaligus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menyelesaikannya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efesien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efektif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Pencari</a:t>
            </a:r>
            <a:r>
              <a:rPr lang="en-US" sz="2000" dirty="0" smtClean="0"/>
              <a:t> status :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wirausaha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menyukai</a:t>
            </a:r>
            <a:r>
              <a:rPr lang="en-US" sz="2000" dirty="0" smtClean="0"/>
              <a:t>  </a:t>
            </a:r>
            <a:r>
              <a:rPr lang="en-US" sz="2000" dirty="0" err="1" smtClean="0"/>
              <a:t>apabila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dibangunnya</a:t>
            </a:r>
            <a:r>
              <a:rPr lang="en-US" sz="2000" dirty="0" smtClean="0"/>
              <a:t>  </a:t>
            </a:r>
            <a:r>
              <a:rPr lang="en-US" sz="2000" dirty="0" err="1" smtClean="0"/>
              <a:t>dipuji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berhasil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cadangan</a:t>
            </a:r>
            <a:r>
              <a:rPr lang="en-US" sz="2000" dirty="0" smtClean="0"/>
              <a:t> </a:t>
            </a:r>
            <a:r>
              <a:rPr lang="en-US" sz="2000" dirty="0" err="1" smtClean="0"/>
              <a:t>energi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tinggi</a:t>
            </a:r>
            <a:r>
              <a:rPr lang="en-US" sz="2000" dirty="0" smtClean="0"/>
              <a:t>: </a:t>
            </a:r>
            <a:r>
              <a:rPr lang="en-US" sz="2000" dirty="0" err="1" smtClean="0"/>
              <a:t>wirausahawan</a:t>
            </a:r>
            <a:r>
              <a:rPr lang="en-US" sz="2000" dirty="0" smtClean="0"/>
              <a:t> </a:t>
            </a:r>
            <a:r>
              <a:rPr lang="en-US" sz="2000" dirty="0" err="1" smtClean="0"/>
              <a:t>dituntut</a:t>
            </a:r>
            <a:r>
              <a:rPr lang="en-US" sz="2000" dirty="0" smtClean="0"/>
              <a:t> </a:t>
            </a:r>
            <a:r>
              <a:rPr lang="en-US" sz="2000" dirty="0" err="1" smtClean="0"/>
              <a:t>sehat</a:t>
            </a:r>
            <a:r>
              <a:rPr lang="en-US" sz="2000" dirty="0" smtClean="0"/>
              <a:t> </a:t>
            </a:r>
            <a:r>
              <a:rPr lang="en-US" sz="2000" dirty="0" err="1" smtClean="0"/>
              <a:t>jasmani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rohani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bekerja</a:t>
            </a:r>
            <a:r>
              <a:rPr lang="en-US" sz="2000" dirty="0" smtClean="0"/>
              <a:t> </a:t>
            </a:r>
            <a:r>
              <a:rPr lang="en-US" sz="2000" dirty="0" err="1" smtClean="0"/>
              <a:t>melebihi</a:t>
            </a:r>
            <a:r>
              <a:rPr lang="en-US" sz="2000" dirty="0" smtClean="0"/>
              <a:t> </a:t>
            </a:r>
            <a:r>
              <a:rPr lang="en-US" sz="2000" dirty="0" err="1" smtClean="0"/>
              <a:t>tuntutan</a:t>
            </a:r>
            <a:r>
              <a:rPr lang="en-US" sz="2000" dirty="0" smtClean="0"/>
              <a:t> jam </a:t>
            </a:r>
            <a:r>
              <a:rPr lang="en-US" sz="2000" dirty="0" err="1" smtClean="0"/>
              <a:t>kerja</a:t>
            </a:r>
            <a:r>
              <a:rPr lang="en-US" sz="2000" dirty="0" smtClean="0"/>
              <a:t> normal.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Memiliki</a:t>
            </a:r>
            <a:r>
              <a:rPr lang="en-US" sz="2000" dirty="0" smtClean="0"/>
              <a:t> rasa </a:t>
            </a:r>
            <a:r>
              <a:rPr lang="en-US" sz="2000" dirty="0" err="1" smtClean="0"/>
              <a:t>percaya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: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wirausahawan</a:t>
            </a:r>
            <a:r>
              <a:rPr lang="en-US" sz="2000" dirty="0" smtClean="0"/>
              <a:t> 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keterampilan</a:t>
            </a:r>
            <a:r>
              <a:rPr lang="en-US" sz="2000" dirty="0" smtClean="0"/>
              <a:t>, </a:t>
            </a:r>
            <a:r>
              <a:rPr lang="en-US" sz="2000" dirty="0" err="1" smtClean="0"/>
              <a:t>kemauan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kemampuannya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menguasai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bergantung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orang lain.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Menghindari</a:t>
            </a:r>
            <a:r>
              <a:rPr lang="en-US" sz="2000" dirty="0" smtClean="0"/>
              <a:t> </a:t>
            </a:r>
            <a:r>
              <a:rPr lang="en-US" sz="2000" dirty="0" err="1" smtClean="0"/>
              <a:t>ikatan</a:t>
            </a:r>
            <a:r>
              <a:rPr lang="en-US" sz="2000" dirty="0" smtClean="0"/>
              <a:t> </a:t>
            </a:r>
            <a:r>
              <a:rPr lang="en-US" sz="2000" dirty="0" err="1" smtClean="0"/>
              <a:t>emosi</a:t>
            </a:r>
            <a:r>
              <a:rPr lang="en-US" sz="2000" dirty="0" smtClean="0"/>
              <a:t> : </a:t>
            </a:r>
            <a:r>
              <a:rPr lang="en-US" sz="2000" dirty="0" err="1" smtClean="0"/>
              <a:t>wirausahan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menghindari</a:t>
            </a:r>
            <a:r>
              <a:rPr lang="en-US" sz="2000" dirty="0" smtClean="0"/>
              <a:t>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buruk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mitrausaha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kerabat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sahabat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Memerlukan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kepuasan</a:t>
            </a:r>
            <a:r>
              <a:rPr lang="en-US" sz="2000" dirty="0" smtClean="0"/>
              <a:t> </a:t>
            </a:r>
            <a:r>
              <a:rPr lang="en-US" sz="2000" dirty="0" err="1" smtClean="0"/>
              <a:t>pribadi</a:t>
            </a:r>
            <a:r>
              <a:rPr lang="en-US" sz="2000" dirty="0" smtClean="0"/>
              <a:t>: </a:t>
            </a:r>
            <a:r>
              <a:rPr lang="en-US" sz="2000" dirty="0" err="1" smtClean="0"/>
              <a:t>Wirausahawan</a:t>
            </a:r>
            <a:r>
              <a:rPr lang="en-US" sz="2000" dirty="0" smtClean="0"/>
              <a:t> </a:t>
            </a:r>
            <a:r>
              <a:rPr lang="en-US" sz="2000" dirty="0" err="1" smtClean="0"/>
              <a:t>umumya</a:t>
            </a:r>
            <a:r>
              <a:rPr lang="en-US" sz="2000" dirty="0" smtClean="0"/>
              <a:t> </a:t>
            </a:r>
            <a:r>
              <a:rPr lang="en-US" sz="2000" dirty="0" err="1" smtClean="0"/>
              <a:t>termotivasi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prestasi</a:t>
            </a:r>
            <a:r>
              <a:rPr lang="en-US" sz="2000" dirty="0" smtClean="0"/>
              <a:t> </a:t>
            </a:r>
            <a:r>
              <a:rPr lang="en-US" sz="2000" dirty="0" err="1" smtClean="0"/>
              <a:t>pribadi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994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17-8-45</a:t>
            </a: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Salim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Siagian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Asfahani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(1996)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berwirausaha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semangat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17-8-45,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berpegang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berwirausaha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Delapan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(8)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macam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syarat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pokok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(4)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macam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kualifikasi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tangguh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Lima (5)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macam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kualifikasi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unggul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 1. D\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elapan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macam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sarat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pokok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AutoNum type="alphaL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rasa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percaya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pengahsilan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keuntungan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lphaL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menagkap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menguntungkan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memanfaatkannya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lphaL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da;lam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mencoba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efesien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lphaL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berkomunkasi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tawar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menawar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musyawarah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pengaruhnya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kemajuan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sakesmanship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78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smtClean="0"/>
              <a:t>e. </a:t>
            </a:r>
            <a:r>
              <a:rPr lang="en-US" dirty="0" smtClean="0"/>
              <a:t> </a:t>
            </a:r>
            <a:r>
              <a:rPr lang="en-US" sz="2000" dirty="0" err="1" smtClean="0"/>
              <a:t>Menghadapi</a:t>
            </a:r>
            <a:r>
              <a:rPr lang="en-US" sz="2000" dirty="0" smtClean="0"/>
              <a:t> </a:t>
            </a:r>
            <a:r>
              <a:rPr lang="en-US" sz="2000" dirty="0" err="1" smtClean="0"/>
              <a:t>hidup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menangani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terencana</a:t>
            </a:r>
            <a:r>
              <a:rPr lang="en-US" sz="2000" dirty="0" smtClean="0"/>
              <a:t>,   </a:t>
            </a:r>
            <a:r>
              <a:rPr lang="en-US" sz="2000" dirty="0" err="1" smtClean="0"/>
              <a:t>jujur</a:t>
            </a:r>
            <a:r>
              <a:rPr lang="en-US" sz="2000" dirty="0" smtClean="0"/>
              <a:t>, </a:t>
            </a:r>
            <a:r>
              <a:rPr lang="en-US" sz="2000" dirty="0" err="1" smtClean="0"/>
              <a:t>hemat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displin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lphaLcPeriod" startAt="6"/>
            </a:pPr>
            <a:r>
              <a:rPr lang="en-US" sz="2000" dirty="0" err="1" smtClean="0"/>
              <a:t>Mencari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usahanya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perusahaannya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lugas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tangguh</a:t>
            </a:r>
            <a:r>
              <a:rPr lang="en-US" sz="2000" dirty="0" smtClean="0"/>
              <a:t>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luwes</a:t>
            </a:r>
            <a:r>
              <a:rPr lang="en-US" sz="2000" dirty="0" smtClean="0"/>
              <a:t> 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melindunginya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lphaLcPeriod" startAt="6"/>
            </a:pPr>
            <a:r>
              <a:rPr lang="en-US" sz="2000" dirty="0" smtClean="0"/>
              <a:t>Mau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 </a:t>
            </a:r>
            <a:r>
              <a:rPr lang="en-US" sz="2000" dirty="0" err="1" smtClean="0"/>
              <a:t>diri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memanfaatkan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memotivasi</a:t>
            </a:r>
            <a:r>
              <a:rPr lang="en-US" sz="2000" dirty="0" smtClean="0"/>
              <a:t> orang lain.</a:t>
            </a:r>
          </a:p>
          <a:p>
            <a:pPr marL="457200" indent="-457200" algn="just">
              <a:buAutoNum type="alphaLcPeriod" startAt="6"/>
            </a:pPr>
            <a:r>
              <a:rPr lang="en-US" sz="2000" dirty="0" err="1" smtClean="0"/>
              <a:t>Berusaha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mengendalikan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menggalang</a:t>
            </a:r>
            <a:r>
              <a:rPr lang="en-US" sz="2000" dirty="0" smtClean="0"/>
              <a:t> </a:t>
            </a:r>
            <a:r>
              <a:rPr lang="en-US" sz="2000" dirty="0" err="1" smtClean="0"/>
              <a:t>kerjasama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saling</a:t>
            </a:r>
            <a:r>
              <a:rPr lang="en-US" sz="2000" dirty="0" smtClean="0"/>
              <a:t> </a:t>
            </a:r>
            <a:r>
              <a:rPr lang="en-US" sz="2000" dirty="0" err="1" smtClean="0"/>
              <a:t>menguntungkan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400" b="1" dirty="0" err="1" smtClean="0"/>
              <a:t>Empat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macam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kualifikasi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wirausaha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tangguh</a:t>
            </a:r>
            <a:r>
              <a:rPr lang="en-US" sz="2400" b="1" dirty="0" smtClean="0"/>
              <a:t>.</a:t>
            </a:r>
          </a:p>
          <a:p>
            <a:pPr marL="0" indent="0" algn="just">
              <a:buNone/>
            </a:pPr>
            <a:r>
              <a:rPr lang="en-US" sz="2000" dirty="0" smtClean="0"/>
              <a:t>1. </a:t>
            </a:r>
            <a:r>
              <a:rPr lang="en-US" sz="2000" dirty="0" err="1" smtClean="0"/>
              <a:t>Berfikir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bertindak</a:t>
            </a:r>
            <a:r>
              <a:rPr lang="en-US" sz="2000" dirty="0" smtClean="0"/>
              <a:t> </a:t>
            </a:r>
            <a:r>
              <a:rPr lang="en-US" sz="2000" dirty="0" err="1" smtClean="0"/>
              <a:t>strategis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adaptif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termasuk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mengandung</a:t>
            </a:r>
            <a:r>
              <a:rPr lang="en-US" sz="2000" dirty="0" smtClean="0"/>
              <a:t> </a:t>
            </a:r>
            <a:r>
              <a:rPr lang="en-US" sz="2000" dirty="0" err="1" smtClean="0"/>
              <a:t>resiko</a:t>
            </a:r>
            <a:r>
              <a:rPr lang="en-US" sz="2000" dirty="0" smtClean="0"/>
              <a:t> yang </a:t>
            </a:r>
            <a:r>
              <a:rPr lang="en-US" sz="2000" dirty="0" err="1" smtClean="0"/>
              <a:t>agak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mengatasi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000" dirty="0" smtClean="0"/>
              <a:t>2.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berusaha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keuntungan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keunggulan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memuaskan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000" dirty="0" smtClean="0"/>
              <a:t>3. </a:t>
            </a:r>
            <a:r>
              <a:rPr lang="en-US" sz="2000" dirty="0" err="1" smtClean="0"/>
              <a:t>Berusaha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mengendalikan</a:t>
            </a:r>
            <a:r>
              <a:rPr lang="en-US" sz="2000" dirty="0" smtClean="0"/>
              <a:t> </a:t>
            </a:r>
            <a:r>
              <a:rPr lang="en-US" sz="2000" dirty="0" err="1" smtClean="0"/>
              <a:t>kekuatan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kelemahan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(</a:t>
            </a:r>
            <a:r>
              <a:rPr lang="en-US" sz="2000" dirty="0" err="1" smtClean="0"/>
              <a:t>pengusahanya</a:t>
            </a:r>
            <a:r>
              <a:rPr lang="en-US" sz="2000" dirty="0" smtClean="0"/>
              <a:t>) 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r>
              <a:rPr lang="en-US" sz="2000" dirty="0" smtClean="0"/>
              <a:t> intern.</a:t>
            </a:r>
          </a:p>
          <a:p>
            <a:pPr marL="0" indent="0" algn="just">
              <a:buNone/>
            </a:pPr>
            <a:r>
              <a:rPr lang="en-US" sz="2000" dirty="0" smtClean="0"/>
              <a:t>4.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berusaha</a:t>
            </a:r>
            <a:r>
              <a:rPr lang="en-US" sz="2000" dirty="0" smtClean="0"/>
              <a:t> </a:t>
            </a:r>
            <a:r>
              <a:rPr lang="en-US" sz="2000" dirty="0" err="1" smtClean="0"/>
              <a:t>meningkatkan</a:t>
            </a:r>
            <a:r>
              <a:rPr lang="en-US" sz="2000" dirty="0" smtClean="0"/>
              <a:t> </a:t>
            </a:r>
            <a:r>
              <a:rPr lang="en-US" sz="2000" dirty="0" err="1" smtClean="0"/>
              <a:t>kemampiuan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ketangguhan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terutama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pembinaan</a:t>
            </a:r>
            <a:r>
              <a:rPr lang="en-US" sz="2000" dirty="0" smtClean="0"/>
              <a:t> </a:t>
            </a:r>
            <a:r>
              <a:rPr lang="en-US" sz="2000" dirty="0" err="1" smtClean="0"/>
              <a:t>motivasi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semangat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, </a:t>
            </a:r>
          </a:p>
          <a:p>
            <a:pPr marL="0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919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248400"/>
          </a:xfrm>
        </p:spPr>
        <p:txBody>
          <a:bodyPr/>
          <a:lstStyle/>
          <a:p>
            <a:r>
              <a:rPr lang="en-US" sz="2800" b="1" dirty="0" smtClean="0"/>
              <a:t>Lima </a:t>
            </a:r>
            <a:r>
              <a:rPr lang="en-US" sz="2800" b="1" dirty="0" err="1" smtClean="0"/>
              <a:t>macam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ciri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sebagai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kualifikasi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wirausaha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unggul</a:t>
            </a:r>
            <a:r>
              <a:rPr lang="en-US" sz="2800" b="1" dirty="0" smtClean="0"/>
              <a:t>.</a:t>
            </a:r>
          </a:p>
          <a:p>
            <a:pPr marL="514350" indent="-514350" algn="just">
              <a:buAutoNum type="alphaLcPeriod"/>
            </a:pPr>
            <a:r>
              <a:rPr lang="en-US" sz="2400" dirty="0" err="1" smtClean="0"/>
              <a:t>Berani</a:t>
            </a:r>
            <a:r>
              <a:rPr lang="en-US" sz="2400" dirty="0" smtClean="0"/>
              <a:t>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memperhitungkan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menghindarinya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lphaLcPeriod"/>
            </a:pP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 smtClean="0"/>
              <a:t>bakti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, </a:t>
            </a:r>
            <a:r>
              <a:rPr lang="en-US" sz="2400" dirty="0" err="1" smtClean="0"/>
              <a:t>pemilik</a:t>
            </a:r>
            <a:r>
              <a:rPr lang="en-US" sz="2400" dirty="0" smtClean="0"/>
              <a:t>, </a:t>
            </a:r>
            <a:r>
              <a:rPr lang="en-US" sz="2400" dirty="0" err="1" smtClean="0"/>
              <a:t>pemasok</a:t>
            </a:r>
            <a:r>
              <a:rPr lang="en-US" sz="2400" dirty="0" smtClean="0"/>
              <a:t>,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,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lphaLcPeriod"/>
            </a:pPr>
            <a:r>
              <a:rPr lang="en-US" sz="2400" dirty="0" err="1" smtClean="0"/>
              <a:t>Antisipasi</a:t>
            </a:r>
            <a:r>
              <a:rPr lang="en-US" sz="2400" dirty="0" smtClean="0"/>
              <a:t> 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akomodatif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endParaRPr lang="en-US" sz="2400" dirty="0" smtClean="0"/>
          </a:p>
          <a:p>
            <a:pPr marL="514350" indent="-514350" algn="just">
              <a:buAutoNum type="alphaLcPeriod"/>
            </a:pPr>
            <a:r>
              <a:rPr lang="en-US" sz="2400" dirty="0" err="1" smtClean="0"/>
              <a:t>Kreatif</a:t>
            </a:r>
            <a:r>
              <a:rPr lang="en-US" sz="2400" dirty="0" smtClean="0"/>
              <a:t>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efesiensi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lphaLcPeriod"/>
            </a:pP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keunggulan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citra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investasi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diberbagai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718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sz="2800" dirty="0" err="1" smtClean="0"/>
              <a:t>wirausaha</a:t>
            </a:r>
            <a:endParaRPr lang="en-US" sz="2800" dirty="0" smtClean="0"/>
          </a:p>
          <a:p>
            <a:pPr marL="0" indent="0">
              <a:buNone/>
            </a:pPr>
            <a:r>
              <a:rPr lang="en-US" sz="2000" b="1" dirty="0" err="1" smtClean="0"/>
              <a:t>Karateristik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sukses</a:t>
            </a:r>
            <a:r>
              <a:rPr lang="en-US" sz="2000" dirty="0" smtClean="0"/>
              <a:t>				</a:t>
            </a:r>
            <a:r>
              <a:rPr lang="en-US" sz="2000" b="1" dirty="0" err="1" smtClean="0"/>
              <a:t>Ciri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Sukses</a:t>
            </a:r>
            <a:r>
              <a:rPr lang="en-US" sz="2000" b="1" dirty="0" smtClean="0"/>
              <a:t> yang </a:t>
            </a:r>
            <a:r>
              <a:rPr lang="en-US" sz="2000" b="1" dirty="0" err="1" smtClean="0"/>
              <a:t>menonjol</a:t>
            </a:r>
            <a:endParaRPr lang="en-US" sz="2000" b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88275"/>
              </p:ext>
            </p:extLst>
          </p:nvPr>
        </p:nvGraphicFramePr>
        <p:xfrm>
          <a:off x="381000" y="1066800"/>
          <a:ext cx="8458200" cy="5593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645"/>
                <a:gridCol w="4440555"/>
              </a:tblGrid>
              <a:tr h="716281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Pengendalian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diri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Mereka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ingin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dapat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mengendalikan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semua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usaha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 yang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mereka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lakukan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Mengusahakan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terselesainya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urusan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Mereka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menyukai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aktifitas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menunjukan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kemajuan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berorientasi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pada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tujuan</a:t>
                      </a:r>
                      <a:endParaRPr lang="en-US" sz="1600" dirty="0"/>
                    </a:p>
                  </a:txBody>
                  <a:tcPr/>
                </a:tc>
              </a:tr>
              <a:tr h="548639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Mengarahkan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diri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sendiri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Mereka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memotivasi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diri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sendiri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dengan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suatu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hasrat</a:t>
                      </a:r>
                      <a:r>
                        <a:rPr lang="en-US" sz="1600" baseline="0" dirty="0" smtClean="0"/>
                        <a:t> yang </a:t>
                      </a:r>
                      <a:r>
                        <a:rPr lang="en-US" sz="1600" baseline="0" dirty="0" err="1" smtClean="0"/>
                        <a:t>tinggi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untuk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berhasil</a:t>
                      </a:r>
                      <a:endParaRPr lang="en-US" sz="1600" dirty="0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Mengelola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sasaran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Mereka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cepat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memahami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rincian</a:t>
                      </a:r>
                      <a:r>
                        <a:rPr lang="en-US" sz="1600" dirty="0" smtClean="0"/>
                        <a:t>  </a:t>
                      </a:r>
                      <a:r>
                        <a:rPr lang="en-US" sz="1600" dirty="0" err="1" smtClean="0"/>
                        <a:t>tugas</a:t>
                      </a:r>
                      <a:r>
                        <a:rPr lang="en-US" sz="1600" baseline="0" dirty="0" smtClean="0"/>
                        <a:t> yang </a:t>
                      </a:r>
                      <a:r>
                        <a:rPr lang="en-US" sz="1600" baseline="0" dirty="0" err="1" smtClean="0"/>
                        <a:t>harus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diselesaikan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untuk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mencapai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sasaran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Menganalisis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kesempatan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Mereka</a:t>
                      </a:r>
                      <a:r>
                        <a:rPr lang="en-US" sz="1600" dirty="0" smtClean="0"/>
                        <a:t>  </a:t>
                      </a:r>
                      <a:r>
                        <a:rPr lang="en-US" sz="1600" dirty="0" err="1" smtClean="0"/>
                        <a:t>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menganalisis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semua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pilihan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untuk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memastikan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kesuksesannya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meminimalkan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resiko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Pengendali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pribadi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Mereka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mengenali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pentingnya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kehidupan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pribadi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terhadap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hidup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bisnisnya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Pemikir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kreatif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Mereka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selalu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mencari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cara</a:t>
                      </a:r>
                      <a:r>
                        <a:rPr lang="en-US" sz="1600" baseline="0" dirty="0" smtClean="0"/>
                        <a:t> yang </a:t>
                      </a:r>
                      <a:r>
                        <a:rPr lang="en-US" sz="1600" baseline="0" dirty="0" err="1" smtClean="0"/>
                        <a:t>lebih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baik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dalam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melakukan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suatu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usaha</a:t>
                      </a:r>
                      <a:endParaRPr lang="en-US" sz="1600" dirty="0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Pemecah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masalah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Mereka</a:t>
                      </a:r>
                      <a:r>
                        <a:rPr lang="en-US" sz="1600" dirty="0" smtClean="0"/>
                        <a:t>  </a:t>
                      </a:r>
                      <a:r>
                        <a:rPr lang="en-US" sz="1600" dirty="0" err="1" smtClean="0"/>
                        <a:t>akan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selalu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melihat</a:t>
                      </a:r>
                      <a:r>
                        <a:rPr lang="en-US" sz="1600" dirty="0" smtClean="0"/>
                        <a:t> pilihan2 </a:t>
                      </a:r>
                      <a:r>
                        <a:rPr lang="en-US" sz="1600" dirty="0" err="1" smtClean="0"/>
                        <a:t>untuk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memecahkan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setiap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masalah</a:t>
                      </a:r>
                      <a:r>
                        <a:rPr lang="en-US" sz="1600" dirty="0" smtClean="0"/>
                        <a:t> yang </a:t>
                      </a:r>
                      <a:r>
                        <a:rPr lang="en-US" sz="1600" dirty="0" err="1" smtClean="0"/>
                        <a:t>menghadang</a:t>
                      </a:r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Pemikir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objeltif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Mereka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tidak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takut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untuk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mengakui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jika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melakukan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kekeliruan</a:t>
                      </a:r>
                      <a:r>
                        <a:rPr lang="en-US" sz="160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71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en-US" dirty="0" smtClean="0"/>
          </a:p>
          <a:p>
            <a:pPr marL="0" indent="0">
              <a:buNone/>
            </a:pPr>
            <a:r>
              <a:rPr lang="en-US" sz="2800" dirty="0" err="1" smtClean="0"/>
              <a:t>Karakteristik</a:t>
            </a:r>
            <a:r>
              <a:rPr lang="en-US" sz="2800" dirty="0" smtClean="0"/>
              <a:t> </a:t>
            </a:r>
            <a:r>
              <a:rPr lang="en-US" sz="2800" dirty="0" err="1" smtClean="0"/>
              <a:t>kegagalan</a:t>
            </a:r>
            <a:r>
              <a:rPr lang="en-US" dirty="0" smtClean="0"/>
              <a:t>	       </a:t>
            </a:r>
            <a:r>
              <a:rPr lang="en-US" sz="2800" dirty="0" err="1" smtClean="0"/>
              <a:t>Ciri</a:t>
            </a:r>
            <a:r>
              <a:rPr lang="en-US" sz="2800" dirty="0" smtClean="0"/>
              <a:t> </a:t>
            </a:r>
            <a:r>
              <a:rPr lang="en-US" sz="2800" dirty="0" err="1" smtClean="0"/>
              <a:t>kegagalan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menonjol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352050"/>
              </p:ext>
            </p:extLst>
          </p:nvPr>
        </p:nvGraphicFramePr>
        <p:xfrm>
          <a:off x="228600" y="1371600"/>
          <a:ext cx="85344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Pengalaman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manajemen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Pemahaman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umum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mereka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terhadap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disiplin2 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manajemen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yang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utama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rata2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kurang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Perencanaan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keuangan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Mereka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meremehkan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kebutuhan</a:t>
                      </a:r>
                      <a:r>
                        <a:rPr lang="en-US" dirty="0" smtClean="0"/>
                        <a:t> modal </a:t>
                      </a:r>
                      <a:r>
                        <a:rPr lang="en-US" dirty="0" err="1" smtClean="0"/>
                        <a:t>bisnis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Lokasi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usaha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Mereka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memilih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lokasi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awal</a:t>
                      </a:r>
                      <a:r>
                        <a:rPr lang="en-US" dirty="0" smtClean="0"/>
                        <a:t>  yang </a:t>
                      </a:r>
                      <a:r>
                        <a:rPr lang="en-US" dirty="0" err="1" smtClean="0"/>
                        <a:t>buruk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perusahaan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Pengendalian</a:t>
                      </a:r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bisnis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Mereka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gagal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mengendalikan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aspek-aspek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utama</a:t>
                      </a:r>
                      <a:r>
                        <a:rPr lang="en-US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besar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Mereka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menghabiskan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pengeluaran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awal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tinggi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sebenarnya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dapat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ditunda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perlu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Manajemen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piutang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Mereka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menimbulkan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masalah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arus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kas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buruk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karena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kurangnya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perhatian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piutang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Dedikasi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Mereka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meremehkan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waktu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dedikasi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pribadi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diperlukan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memulai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bisnis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Memperluas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berlebihan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Mereka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memulai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suatu</a:t>
                      </a:r>
                      <a:r>
                        <a:rPr lang="en-US" dirty="0" smtClean="0"/>
                        <a:t> program </a:t>
                      </a:r>
                      <a:r>
                        <a:rPr lang="en-US" dirty="0" err="1" smtClean="0"/>
                        <a:t>perluasan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sebelum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mereka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siap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8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7056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Prinsip</a:t>
            </a:r>
            <a:r>
              <a:rPr lang="en-US" sz="2800" dirty="0" smtClean="0"/>
              <a:t> – </a:t>
            </a:r>
            <a:r>
              <a:rPr lang="en-US" sz="2800" dirty="0" err="1" smtClean="0"/>
              <a:t>prinsip</a:t>
            </a:r>
            <a:r>
              <a:rPr lang="en-US" sz="2800" dirty="0" smtClean="0"/>
              <a:t> </a:t>
            </a:r>
            <a:r>
              <a:rPr lang="en-US" sz="2800" dirty="0" err="1" smtClean="0"/>
              <a:t>Berwirausaha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400" b="1" dirty="0" err="1" smtClean="0"/>
              <a:t>Menurut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Dhidiek</a:t>
            </a:r>
            <a:r>
              <a:rPr lang="en-US" sz="2400" b="1" dirty="0" smtClean="0"/>
              <a:t> D. </a:t>
            </a:r>
            <a:r>
              <a:rPr lang="en-US" sz="2400" b="1" dirty="0" err="1" smtClean="0"/>
              <a:t>Machyudin</a:t>
            </a:r>
            <a:r>
              <a:rPr lang="en-US" sz="2400" b="1" dirty="0" smtClean="0"/>
              <a:t>: </a:t>
            </a:r>
          </a:p>
          <a:p>
            <a:pPr marL="514350" indent="-514350">
              <a:buAutoNum type="alphaLcPeriod"/>
            </a:pP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Optimis</a:t>
            </a:r>
            <a:endParaRPr lang="en-US" sz="2400" dirty="0" smtClean="0"/>
          </a:p>
          <a:p>
            <a:pPr marL="514350" indent="-514350">
              <a:buAutoNum type="alphaLcPeriod"/>
            </a:pPr>
            <a:r>
              <a:rPr lang="en-US" sz="2400" dirty="0" err="1" smtClean="0"/>
              <a:t>Ambisius</a:t>
            </a:r>
            <a:endParaRPr lang="en-US" sz="2400" dirty="0" smtClean="0"/>
          </a:p>
          <a:p>
            <a:pPr marL="514350" indent="-514350">
              <a:buAutoNum type="alphaLcPeriod"/>
            </a:pP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endParaRPr lang="en-US" sz="2400" dirty="0" smtClean="0"/>
          </a:p>
          <a:p>
            <a:pPr marL="514350" indent="-514350">
              <a:buAutoNum type="alphaLcPeriod"/>
            </a:pPr>
            <a:r>
              <a:rPr lang="en-US" sz="2400" dirty="0" err="1" smtClean="0"/>
              <a:t>Sabar</a:t>
            </a:r>
            <a:endParaRPr lang="en-US" sz="2400" dirty="0" smtClean="0"/>
          </a:p>
          <a:p>
            <a:pPr marL="514350" indent="-514350">
              <a:buAutoNum type="alphaLcPeriod"/>
            </a:pPr>
            <a:r>
              <a:rPr lang="en-US" sz="2400" dirty="0" err="1" smtClean="0"/>
              <a:t>Jangan</a:t>
            </a:r>
            <a:r>
              <a:rPr lang="en-US" sz="2400" dirty="0" smtClean="0"/>
              <a:t> </a:t>
            </a:r>
            <a:r>
              <a:rPr lang="en-US" sz="2400" dirty="0" err="1" smtClean="0"/>
              <a:t>putus</a:t>
            </a:r>
            <a:r>
              <a:rPr lang="en-US" sz="2400" dirty="0" smtClean="0"/>
              <a:t> </a:t>
            </a:r>
            <a:r>
              <a:rPr lang="en-US" sz="2400" dirty="0" err="1" smtClean="0"/>
              <a:t>asa</a:t>
            </a:r>
            <a:endParaRPr lang="en-US" sz="2400" dirty="0" smtClean="0"/>
          </a:p>
          <a:p>
            <a:pPr marL="514350" indent="-514350">
              <a:buAutoNum type="alphaLcPeriod"/>
            </a:pPr>
            <a:r>
              <a:rPr lang="en-US" sz="2400" dirty="0" err="1" smtClean="0"/>
              <a:t>Jangan</a:t>
            </a:r>
            <a:r>
              <a:rPr lang="en-US" sz="2400" dirty="0" smtClean="0"/>
              <a:t> </a:t>
            </a:r>
            <a:r>
              <a:rPr lang="en-US" sz="2400" dirty="0" err="1" smtClean="0"/>
              <a:t>takut</a:t>
            </a:r>
            <a:r>
              <a:rPr lang="en-US" sz="2400" dirty="0" smtClean="0"/>
              <a:t> </a:t>
            </a:r>
            <a:r>
              <a:rPr lang="en-US" sz="2400" dirty="0" err="1" smtClean="0"/>
              <a:t>gagal</a:t>
            </a:r>
            <a:endParaRPr lang="en-US" sz="2400" dirty="0" smtClean="0"/>
          </a:p>
          <a:p>
            <a:pPr marL="514350" indent="-514350">
              <a:buAutoNum type="alphaLcPeriod"/>
            </a:pPr>
            <a:r>
              <a:rPr lang="en-US" sz="2400" dirty="0" err="1" smtClean="0"/>
              <a:t>Kegagalan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, </a:t>
            </a:r>
            <a:r>
              <a:rPr lang="en-US" sz="2400" dirty="0" err="1" smtClean="0"/>
              <a:t>anggaplah</a:t>
            </a:r>
            <a:r>
              <a:rPr lang="en-US" sz="2400" dirty="0" smtClean="0"/>
              <a:t> </a:t>
            </a:r>
            <a:r>
              <a:rPr lang="en-US" sz="2400" dirty="0" err="1" smtClean="0"/>
              <a:t>kegagalan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kesuksesan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tertunda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82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pPr marL="0" indent="0" algn="ctr">
              <a:buNone/>
            </a:pPr>
            <a:r>
              <a:rPr lang="en-US" dirty="0" smtClean="0"/>
              <a:t>STRATEGI MENANGKAP PELUANG USAHA</a:t>
            </a:r>
          </a:p>
          <a:p>
            <a:pPr marL="0" indent="0">
              <a:buNone/>
            </a:pPr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Berkewirausahaan</a:t>
            </a:r>
            <a:endParaRPr lang="en-US" dirty="0" smtClean="0"/>
          </a:p>
          <a:p>
            <a:pPr marL="0" indent="0" algn="just">
              <a:buNone/>
            </a:pPr>
            <a:r>
              <a:rPr lang="en-US" sz="2000" dirty="0" smtClean="0"/>
              <a:t>E-commerce </a:t>
            </a:r>
            <a:r>
              <a:rPr lang="en-US" sz="2000" dirty="0"/>
              <a:t>: </a:t>
            </a:r>
            <a:r>
              <a:rPr lang="en-US" sz="2000" dirty="0" err="1"/>
              <a:t>Transaksi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online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 smtClean="0"/>
              <a:t>berbelanja</a:t>
            </a:r>
            <a:r>
              <a:rPr lang="en-US" sz="2000" dirty="0" smtClean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berdagang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smtClean="0"/>
              <a:t>online.</a:t>
            </a:r>
          </a:p>
          <a:p>
            <a:pPr marL="0" indent="0" algn="just">
              <a:buNone/>
            </a:pPr>
            <a:r>
              <a:rPr lang="en-US" sz="2000" dirty="0" smtClean="0"/>
              <a:t>E-Commerce  : </a:t>
            </a:r>
            <a:r>
              <a:rPr lang="en-US" sz="2000" dirty="0" err="1" smtClean="0"/>
              <a:t>perkembangan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era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 yang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menciptakan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000" dirty="0" smtClean="0"/>
              <a:t>Internet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rangka</a:t>
            </a:r>
            <a:r>
              <a:rPr lang="en-US" sz="2000" dirty="0" smtClean="0"/>
              <a:t>  </a:t>
            </a:r>
            <a:r>
              <a:rPr lang="en-US" sz="2000" dirty="0" err="1" smtClean="0"/>
              <a:t>mencari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dagang</a:t>
            </a:r>
            <a:r>
              <a:rPr lang="en-US" sz="2000" dirty="0" smtClean="0"/>
              <a:t>, </a:t>
            </a:r>
            <a:r>
              <a:rPr lang="en-US" sz="2000" dirty="0" err="1" smtClean="0"/>
              <a:t>promosi</a:t>
            </a:r>
            <a:r>
              <a:rPr lang="en-US" sz="2000" dirty="0" smtClean="0"/>
              <a:t> </a:t>
            </a:r>
            <a:r>
              <a:rPr lang="en-US" sz="2000" dirty="0" err="1" smtClean="0"/>
              <a:t>dagang</a:t>
            </a:r>
            <a:r>
              <a:rPr lang="en-US" sz="2000" dirty="0" smtClean="0"/>
              <a:t>,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/</a:t>
            </a:r>
            <a:r>
              <a:rPr lang="en-US" sz="2000" dirty="0" err="1" smtClean="0"/>
              <a:t>kontak</a:t>
            </a:r>
            <a:r>
              <a:rPr lang="en-US" sz="2000" dirty="0" smtClean="0"/>
              <a:t> </a:t>
            </a:r>
            <a:r>
              <a:rPr lang="en-US" sz="2000" dirty="0" err="1" smtClean="0"/>
              <a:t>dagang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internasional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keseluruh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/</a:t>
            </a:r>
            <a:r>
              <a:rPr lang="en-US" sz="2000" dirty="0" err="1" smtClean="0"/>
              <a:t>dunia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000" dirty="0" smtClean="0"/>
              <a:t>Perusahaan yang </a:t>
            </a:r>
            <a:r>
              <a:rPr lang="en-US" sz="2000" dirty="0" err="1" smtClean="0"/>
              <a:t>mengabaikan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internet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r>
              <a:rPr lang="en-US" sz="2000" dirty="0" smtClean="0"/>
              <a:t>  </a:t>
            </a:r>
            <a:r>
              <a:rPr lang="en-US" sz="2000" dirty="0" err="1" smtClean="0"/>
              <a:t>beresiko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 </a:t>
            </a:r>
            <a:r>
              <a:rPr lang="en-US" sz="2000" dirty="0" err="1" smtClean="0"/>
              <a:t>usang</a:t>
            </a:r>
            <a:r>
              <a:rPr lang="en-US" sz="2000" dirty="0" smtClean="0"/>
              <a:t> </a:t>
            </a:r>
            <a:r>
              <a:rPr lang="en-US" sz="2000" dirty="0" err="1" smtClean="0"/>
              <a:t>dimata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r>
              <a:rPr lang="en-US" sz="2000" dirty="0" smtClean="0"/>
              <a:t>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telepon</a:t>
            </a:r>
            <a:r>
              <a:rPr lang="en-US" sz="2000" dirty="0" smtClean="0"/>
              <a:t> model lama yang </a:t>
            </a:r>
            <a:r>
              <a:rPr lang="en-US" sz="2000" dirty="0" err="1" smtClean="0"/>
              <a:t>memutar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endParaRPr lang="en-US" sz="2000" dirty="0" smtClean="0"/>
          </a:p>
          <a:p>
            <a:pPr marL="0" indent="0" algn="just">
              <a:buNone/>
            </a:pPr>
            <a:r>
              <a:rPr lang="en-US" sz="2000" dirty="0" smtClean="0"/>
              <a:t>Usaha yang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e-commerce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diakses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internet,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unik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media,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/</a:t>
            </a:r>
            <a:r>
              <a:rPr lang="en-US" sz="2000" dirty="0" err="1" smtClean="0"/>
              <a:t>bisnis</a:t>
            </a:r>
            <a:r>
              <a:rPr lang="en-US" sz="2000" dirty="0" smtClean="0"/>
              <a:t> 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sesama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(</a:t>
            </a:r>
            <a:r>
              <a:rPr lang="en-US" sz="2000" i="1" dirty="0" smtClean="0"/>
              <a:t>Business to business</a:t>
            </a:r>
            <a:r>
              <a:rPr lang="en-US" sz="2000" dirty="0"/>
              <a:t> </a:t>
            </a:r>
            <a:r>
              <a:rPr lang="en-US" sz="2000" dirty="0" smtClean="0"/>
              <a:t>--- B2B) </a:t>
            </a:r>
            <a:r>
              <a:rPr lang="en-US" sz="2000" dirty="0" err="1" smtClean="0"/>
              <a:t>atau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pebisnis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konsumen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pembeli</a:t>
            </a:r>
            <a:r>
              <a:rPr lang="en-US" sz="2000" dirty="0" smtClean="0"/>
              <a:t> (</a:t>
            </a:r>
            <a:r>
              <a:rPr lang="en-US" sz="2000" i="1" dirty="0" smtClean="0"/>
              <a:t>Business to Consumer </a:t>
            </a:r>
            <a:r>
              <a:rPr lang="en-US" sz="2000" dirty="0" smtClean="0"/>
              <a:t>--- B2C ).</a:t>
            </a:r>
          </a:p>
          <a:p>
            <a:pPr marL="0" indent="0" algn="just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556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/>
          <a:lstStyle/>
          <a:p>
            <a:r>
              <a:rPr lang="en-US" i="1" dirty="0" smtClean="0"/>
              <a:t>Business to Business (B2B)</a:t>
            </a:r>
          </a:p>
          <a:p>
            <a:pPr marL="0" indent="0" algn="just">
              <a:buNone/>
            </a:pPr>
            <a:r>
              <a:rPr lang="en-US" sz="2000" dirty="0" smtClean="0"/>
              <a:t>B2B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penjual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produsen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produsen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produsen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grosir</a:t>
            </a:r>
            <a:r>
              <a:rPr lang="en-US" sz="2000" dirty="0" smtClean="0"/>
              <a:t>, </a:t>
            </a:r>
            <a:r>
              <a:rPr lang="en-US" sz="2000" dirty="0" err="1" smtClean="0"/>
              <a:t>pedagang</a:t>
            </a:r>
            <a:r>
              <a:rPr lang="en-US" sz="2000" dirty="0" smtClean="0"/>
              <a:t>, </a:t>
            </a:r>
            <a:r>
              <a:rPr lang="en-US" sz="2000" dirty="0" err="1" smtClean="0"/>
              <a:t>agen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sejenisnya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online.</a:t>
            </a:r>
            <a:endParaRPr lang="en-US" sz="2000" dirty="0"/>
          </a:p>
          <a:p>
            <a:pPr marL="0" indent="0" algn="just">
              <a:buNone/>
            </a:pPr>
            <a:r>
              <a:rPr lang="en-US" sz="2000" dirty="0" smtClean="0"/>
              <a:t>	</a:t>
            </a:r>
            <a:r>
              <a:rPr lang="en-US" sz="2800" b="1" i="1" dirty="0" smtClean="0"/>
              <a:t>Business to customer (B2C)</a:t>
            </a:r>
          </a:p>
          <a:p>
            <a:pPr marL="0" indent="0" algn="just">
              <a:buNone/>
            </a:pPr>
            <a:r>
              <a:rPr lang="en-US" sz="2000" dirty="0" smtClean="0"/>
              <a:t>B2C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e- commerce yang </a:t>
            </a:r>
            <a:r>
              <a:rPr lang="en-US" sz="2000" dirty="0" err="1" smtClean="0"/>
              <a:t>biasanya</a:t>
            </a:r>
            <a:r>
              <a:rPr lang="en-US" sz="2000" dirty="0" smtClean="0"/>
              <a:t> 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sarana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bertansaksi</a:t>
            </a:r>
            <a:r>
              <a:rPr lang="en-US" sz="2000" dirty="0" smtClean="0"/>
              <a:t> / proses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jual</a:t>
            </a:r>
            <a:r>
              <a:rPr lang="en-US" sz="2000" dirty="0" smtClean="0"/>
              <a:t> </a:t>
            </a:r>
            <a:r>
              <a:rPr lang="en-US" sz="2000" dirty="0" err="1" smtClean="0"/>
              <a:t>beli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online.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 </a:t>
            </a:r>
            <a:r>
              <a:rPr lang="en-US" sz="2000" dirty="0" err="1" smtClean="0"/>
              <a:t>mengetahui</a:t>
            </a:r>
            <a:r>
              <a:rPr lang="en-US" sz="2000" dirty="0" smtClean="0"/>
              <a:t> 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dipasar</a:t>
            </a:r>
            <a:r>
              <a:rPr lang="en-US" sz="2000" dirty="0" smtClean="0"/>
              <a:t>, </a:t>
            </a:r>
            <a:r>
              <a:rPr lang="en-US" sz="2000" dirty="0" err="1" smtClean="0"/>
              <a:t>atau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jual</a:t>
            </a:r>
            <a:r>
              <a:rPr lang="en-US" sz="2000" dirty="0" smtClean="0"/>
              <a:t> </a:t>
            </a:r>
            <a:r>
              <a:rPr lang="en-US" sz="2000" dirty="0" err="1" smtClean="0"/>
              <a:t>beli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000" dirty="0" smtClean="0"/>
              <a:t>B2C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model e-commerce yang </a:t>
            </a:r>
            <a:r>
              <a:rPr lang="en-US" sz="2000" dirty="0" err="1" smtClean="0"/>
              <a:t>muncul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membantu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konsumen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 </a:t>
            </a:r>
            <a:r>
              <a:rPr lang="en-US" sz="2000" dirty="0" err="1" smtClean="0"/>
              <a:t>transaksi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elektronik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online </a:t>
            </a:r>
            <a:r>
              <a:rPr lang="en-US" sz="2000" dirty="0" err="1" smtClean="0"/>
              <a:t>dimana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kapan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err="1" smtClean="0"/>
              <a:t>Layanan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diberikan</a:t>
            </a:r>
            <a:r>
              <a:rPr lang="en-US" sz="2000" dirty="0" smtClean="0"/>
              <a:t> B2C :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Memuat</a:t>
            </a:r>
            <a:r>
              <a:rPr lang="en-US" sz="2000" dirty="0" smtClean="0"/>
              <a:t> </a:t>
            </a:r>
            <a:r>
              <a:rPr lang="en-US" sz="2000" dirty="0" err="1" smtClean="0"/>
              <a:t>sampel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dijual</a:t>
            </a:r>
            <a:r>
              <a:rPr lang="en-US" sz="2000" dirty="0" smtClean="0"/>
              <a:t> </a:t>
            </a:r>
            <a:r>
              <a:rPr lang="en-US" sz="2000" dirty="0" err="1" smtClean="0"/>
              <a:t>beserta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r>
              <a:rPr lang="en-US" sz="2000" dirty="0" smtClean="0"/>
              <a:t> </a:t>
            </a:r>
            <a:r>
              <a:rPr lang="en-US" sz="2000" dirty="0" err="1" smtClean="0"/>
              <a:t>diinternet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maya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Transaksi</a:t>
            </a:r>
            <a:r>
              <a:rPr lang="en-US" sz="2000" dirty="0" smtClean="0"/>
              <a:t> </a:t>
            </a:r>
            <a:r>
              <a:rPr lang="en-US" sz="2000" dirty="0" err="1" smtClean="0"/>
              <a:t>pemesanan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Transaksi</a:t>
            </a:r>
            <a:r>
              <a:rPr lang="en-US" sz="2000" dirty="0" smtClean="0"/>
              <a:t> </a:t>
            </a:r>
            <a:r>
              <a:rPr lang="en-US" sz="2000" dirty="0" err="1" smtClean="0"/>
              <a:t>pembayaran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Transaksi</a:t>
            </a:r>
            <a:r>
              <a:rPr lang="en-US" sz="2000" dirty="0" smtClean="0"/>
              <a:t> </a:t>
            </a:r>
            <a:r>
              <a:rPr lang="en-US" sz="2000" dirty="0" err="1" smtClean="0"/>
              <a:t>pengiriman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6295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9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900" b="1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0" indent="0" algn="ctr">
              <a:buNone/>
            </a:pP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Pikir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“Kita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Prihatin</a:t>
            </a:r>
            <a:r>
              <a:rPr lang="en-US" sz="2400" dirty="0" smtClean="0"/>
              <a:t>”</a:t>
            </a:r>
          </a:p>
          <a:p>
            <a:pPr>
              <a:buFontTx/>
              <a:buChar char="-"/>
            </a:pPr>
            <a:r>
              <a:rPr lang="en-US" sz="2400" dirty="0" err="1" smtClean="0"/>
              <a:t>Rendahnya</a:t>
            </a:r>
            <a:r>
              <a:rPr lang="en-US" sz="2400" dirty="0" smtClean="0"/>
              <a:t> </a:t>
            </a:r>
            <a:r>
              <a:rPr lang="en-US" sz="2400" dirty="0" err="1" smtClean="0"/>
              <a:t>minat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pemuda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pikir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 yang </a:t>
            </a:r>
            <a:r>
              <a:rPr lang="en-US" sz="2400" dirty="0" err="1" smtClean="0"/>
              <a:t>berorientasi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.</a:t>
            </a:r>
          </a:p>
          <a:p>
            <a:pPr>
              <a:buFontTx/>
              <a:buChar char="-"/>
            </a:pPr>
            <a:r>
              <a:rPr lang="en-US" sz="2400" dirty="0" err="1" smtClean="0"/>
              <a:t>Sulitnya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mental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motivasi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tertanam</a:t>
            </a:r>
            <a:r>
              <a:rPr lang="en-US" sz="2400" dirty="0"/>
              <a:t> </a:t>
            </a:r>
            <a:r>
              <a:rPr lang="en-US" sz="2400" dirty="0" err="1" smtClean="0"/>
              <a:t>disetiap</a:t>
            </a:r>
            <a:r>
              <a:rPr lang="en-US" sz="2400" dirty="0" smtClean="0"/>
              <a:t> </a:t>
            </a:r>
            <a:r>
              <a:rPr lang="en-US" sz="2400" dirty="0" err="1" smtClean="0"/>
              <a:t>insan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“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pikir</a:t>
            </a:r>
            <a:r>
              <a:rPr lang="en-US" sz="2400" dirty="0" smtClean="0"/>
              <a:t> “</a:t>
            </a:r>
          </a:p>
          <a:p>
            <a:pPr>
              <a:buFontTx/>
              <a:buChar char="-"/>
            </a:pPr>
            <a:r>
              <a:rPr lang="en-US" sz="2400" dirty="0" err="1" smtClean="0"/>
              <a:t>Mendirikan</a:t>
            </a:r>
            <a:r>
              <a:rPr lang="en-US" sz="2400" dirty="0" smtClean="0"/>
              <a:t> </a:t>
            </a:r>
            <a:r>
              <a:rPr lang="en-US" sz="2400" dirty="0" err="1" smtClean="0"/>
              <a:t>sekolah</a:t>
            </a:r>
            <a:r>
              <a:rPr lang="en-US" sz="2400" dirty="0" smtClean="0"/>
              <a:t>  yang </a:t>
            </a:r>
            <a:r>
              <a:rPr lang="en-US" sz="2400" dirty="0" err="1" smtClean="0"/>
              <a:t>berwawasan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 (</a:t>
            </a:r>
            <a:r>
              <a:rPr lang="en-US" sz="2400" i="1" dirty="0" smtClean="0"/>
              <a:t>entrepreneur</a:t>
            </a:r>
            <a:r>
              <a:rPr lang="en-US" sz="2400" dirty="0" smtClean="0"/>
              <a:t>).</a:t>
            </a:r>
          </a:p>
          <a:p>
            <a:pPr>
              <a:buFontTx/>
              <a:buChar char="-"/>
            </a:pP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keberanian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memulai</a:t>
            </a:r>
            <a:r>
              <a:rPr lang="en-US" sz="2400" dirty="0" smtClean="0"/>
              <a:t> </a:t>
            </a:r>
            <a:r>
              <a:rPr lang="en-US" sz="2400" dirty="0" err="1" smtClean="0"/>
              <a:t>berwirausaha</a:t>
            </a:r>
            <a:r>
              <a:rPr lang="en-US" sz="2400" dirty="0" smtClean="0"/>
              <a:t>.</a:t>
            </a:r>
          </a:p>
          <a:p>
            <a:pPr>
              <a:buFontTx/>
              <a:buChar char="-"/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sedikit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merasa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berwirausaha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pasti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berwirausaha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ditangan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ditangan</a:t>
            </a:r>
            <a:r>
              <a:rPr lang="en-US" sz="2400" dirty="0" smtClean="0"/>
              <a:t> orang lain.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8857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Memuat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mutakhir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6. </a:t>
            </a:r>
            <a:r>
              <a:rPr lang="en-US" sz="2400" dirty="0" err="1" smtClean="0"/>
              <a:t>Menginformasikan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penjualan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7.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servis</a:t>
            </a:r>
            <a:r>
              <a:rPr lang="en-US" sz="2400" dirty="0" smtClean="0"/>
              <a:t> </a:t>
            </a:r>
            <a:r>
              <a:rPr lang="en-US" sz="2400" dirty="0" err="1" smtClean="0"/>
              <a:t>lengkap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online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45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629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menangkap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berusaha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bersikap</a:t>
            </a:r>
            <a:r>
              <a:rPr lang="en-US" sz="2000" dirty="0" smtClean="0"/>
              <a:t>  </a:t>
            </a:r>
            <a:r>
              <a:rPr lang="en-US" sz="2000" i="1" dirty="0" err="1" smtClean="0"/>
              <a:t>bagai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buih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sabun</a:t>
            </a:r>
            <a:r>
              <a:rPr lang="en-US" sz="2000" dirty="0" smtClean="0"/>
              <a:t>( </a:t>
            </a:r>
            <a:r>
              <a:rPr lang="en-US" sz="2000" dirty="0" err="1" smtClean="0"/>
              <a:t>bersemangat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awal-awal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)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berusaha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ikut-ikutan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mengikuti</a:t>
            </a:r>
            <a:r>
              <a:rPr lang="en-US" sz="2000" dirty="0" smtClean="0"/>
              <a:t>  </a:t>
            </a:r>
            <a:r>
              <a:rPr lang="en-US" sz="2000" dirty="0" err="1" smtClean="0"/>
              <a:t>tren</a:t>
            </a:r>
            <a:r>
              <a:rPr lang="en-US" sz="2000" dirty="0" smtClean="0"/>
              <a:t> yang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disekitar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ikut-ikutan</a:t>
            </a:r>
            <a:r>
              <a:rPr lang="en-US" sz="2000" dirty="0" smtClean="0"/>
              <a:t> </a:t>
            </a:r>
            <a:r>
              <a:rPr lang="en-US" sz="2000" dirty="0" err="1" smtClean="0"/>
              <a:t>teman</a:t>
            </a:r>
            <a:r>
              <a:rPr lang="en-US" sz="2000" dirty="0" smtClean="0"/>
              <a:t> </a:t>
            </a:r>
            <a:r>
              <a:rPr lang="en-US" sz="2000" dirty="0" err="1" smtClean="0"/>
              <a:t>dekat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dedikasi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sepenuh</a:t>
            </a:r>
            <a:r>
              <a:rPr lang="en-US" sz="2000" dirty="0" smtClean="0"/>
              <a:t> </a:t>
            </a:r>
            <a:r>
              <a:rPr lang="en-US" sz="2000" dirty="0" err="1" smtClean="0"/>
              <a:t>hati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dirintis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Perencanaan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pengelolaan</a:t>
            </a:r>
            <a:r>
              <a:rPr lang="en-US" sz="2000" dirty="0" smtClean="0"/>
              <a:t> 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buruk</a:t>
            </a:r>
            <a:r>
              <a:rPr lang="en-US" sz="2000" dirty="0" smtClean="0"/>
              <a:t> (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terpisahnya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pribadi</a:t>
            </a:r>
            <a:r>
              <a:rPr lang="en-US" sz="2000" dirty="0" smtClean="0"/>
              <a:t>)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Pengalaman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yang minim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buruk</a:t>
            </a:r>
            <a:r>
              <a:rPr lang="en-US" sz="2000" dirty="0" smtClean="0"/>
              <a:t>,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disiplin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terencaana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matang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Memilih</a:t>
            </a:r>
            <a:r>
              <a:rPr lang="en-US" sz="2000" dirty="0" smtClean="0"/>
              <a:t> </a:t>
            </a:r>
            <a:r>
              <a:rPr lang="en-US" sz="2000" dirty="0" err="1" smtClean="0"/>
              <a:t>lokasi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 kali </a:t>
            </a:r>
            <a:r>
              <a:rPr lang="en-US" sz="2000" dirty="0" err="1" smtClean="0"/>
              <a:t>asal-asalan</a:t>
            </a:r>
            <a:r>
              <a:rPr lang="en-US" sz="2000" dirty="0" smtClean="0"/>
              <a:t> (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strategis</a:t>
            </a:r>
            <a:r>
              <a:rPr lang="en-US" sz="2000" dirty="0"/>
              <a:t>)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Pengendalian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konsisten</a:t>
            </a:r>
            <a:r>
              <a:rPr lang="en-US" sz="2000" dirty="0" smtClean="0"/>
              <a:t> (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teliti</a:t>
            </a:r>
            <a:r>
              <a:rPr lang="en-US" sz="2000" dirty="0" smtClean="0"/>
              <a:t>)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piutang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penagihan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buruk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tegas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diyakini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bisnisnya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berhasil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26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: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Pilih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yang paling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sukai</a:t>
            </a:r>
            <a:endParaRPr lang="en-US" sz="2400" dirty="0" smtClean="0"/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Sebaiknya</a:t>
            </a:r>
            <a:r>
              <a:rPr lang="en-US" sz="2400" dirty="0" smtClean="0"/>
              <a:t> </a:t>
            </a:r>
            <a:r>
              <a:rPr lang="en-US" sz="2400" dirty="0" err="1" smtClean="0"/>
              <a:t>jangan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walaupun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keungan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Jangan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musiman</a:t>
            </a:r>
            <a:r>
              <a:rPr lang="en-US" sz="2400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waralaba</a:t>
            </a:r>
            <a:r>
              <a:rPr lang="en-US" sz="2400" dirty="0" smtClean="0"/>
              <a:t> (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terbukti</a:t>
            </a:r>
            <a:r>
              <a:rPr lang="en-US" sz="2400" dirty="0" smtClean="0"/>
              <a:t> </a:t>
            </a:r>
            <a:r>
              <a:rPr lang="en-US" sz="2400" dirty="0" err="1" smtClean="0"/>
              <a:t>sukses</a:t>
            </a:r>
            <a:r>
              <a:rPr lang="en-US" sz="2400" dirty="0" smtClean="0"/>
              <a:t>,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dikenal</a:t>
            </a:r>
            <a:r>
              <a:rPr lang="en-US" sz="2400" dirty="0" smtClean="0"/>
              <a:t>, 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modal (modal </a:t>
            </a:r>
            <a:r>
              <a:rPr lang="en-US" sz="2400" dirty="0" err="1" smtClean="0"/>
              <a:t>ringan</a:t>
            </a:r>
            <a:r>
              <a:rPr lang="en-US" sz="2400" dirty="0"/>
              <a:t> </a:t>
            </a:r>
            <a:r>
              <a:rPr lang="en-US" sz="2400" dirty="0" smtClean="0"/>
              <a:t>–</a:t>
            </a:r>
            <a:r>
              <a:rPr lang="en-US" sz="2400" dirty="0" err="1" smtClean="0"/>
              <a:t>menjalankan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/>
              <a:t>M</a:t>
            </a:r>
            <a:r>
              <a:rPr lang="en-US" sz="2400" dirty="0" smtClean="0"/>
              <a:t>ultilevel  Marketing) </a:t>
            </a:r>
          </a:p>
          <a:p>
            <a:pPr marL="0" indent="0" algn="just">
              <a:buNone/>
            </a:pPr>
            <a:r>
              <a:rPr lang="en-US" sz="2400" b="1" dirty="0" err="1" smtClean="0"/>
              <a:t>Keuntungan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Bisnis</a:t>
            </a:r>
            <a:r>
              <a:rPr lang="en-US" sz="2400" b="1" dirty="0" smtClean="0"/>
              <a:t> MLM</a:t>
            </a:r>
            <a:r>
              <a:rPr lang="en-US" sz="2400" dirty="0" smtClean="0"/>
              <a:t>:</a:t>
            </a:r>
          </a:p>
          <a:p>
            <a:pPr marL="457200" indent="-457200" algn="just">
              <a:buAutoNum type="arabicPeriod"/>
            </a:pPr>
            <a:r>
              <a:rPr lang="en-US" sz="2400" dirty="0" smtClean="0"/>
              <a:t>Modal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, yang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mau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keras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memilki</a:t>
            </a:r>
            <a:r>
              <a:rPr lang="en-US" sz="2400" dirty="0" smtClean="0"/>
              <a:t> </a:t>
            </a:r>
            <a:r>
              <a:rPr lang="en-US" sz="2400" dirty="0" err="1" smtClean="0"/>
              <a:t>keterampilan</a:t>
            </a:r>
            <a:r>
              <a:rPr lang="en-US" sz="2400" dirty="0" smtClean="0"/>
              <a:t> personal </a:t>
            </a:r>
            <a:r>
              <a:rPr lang="en-US" sz="2400" dirty="0" err="1" smtClean="0"/>
              <a:t>skiil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Penjualan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terikat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karna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bisnisnya</a:t>
            </a:r>
            <a:r>
              <a:rPr lang="en-US" sz="2400" dirty="0" smtClean="0"/>
              <a:t> </a:t>
            </a:r>
            <a:r>
              <a:rPr lang="en-US" sz="2400" dirty="0" err="1" smtClean="0"/>
              <a:t>jejaring</a:t>
            </a:r>
            <a:r>
              <a:rPr lang="en-US" sz="2400" dirty="0" smtClean="0"/>
              <a:t>(</a:t>
            </a:r>
            <a:r>
              <a:rPr lang="en-US" sz="2400" i="1" dirty="0" smtClean="0"/>
              <a:t>networking</a:t>
            </a:r>
            <a:r>
              <a:rPr lang="en-US" sz="2400" dirty="0" smtClean="0"/>
              <a:t>).</a:t>
            </a:r>
            <a:r>
              <a:rPr lang="en-US" sz="2400" dirty="0" err="1" smtClean="0"/>
              <a:t>umumnya</a:t>
            </a:r>
            <a:r>
              <a:rPr lang="en-US" sz="2400" dirty="0" smtClean="0"/>
              <a:t>  yang </a:t>
            </a:r>
            <a:r>
              <a:rPr lang="en-US" sz="2400" dirty="0" err="1" smtClean="0"/>
              <a:t>sukses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280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3.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skiil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</a:t>
            </a:r>
            <a:r>
              <a:rPr lang="en-US" sz="2400" dirty="0" err="1" smtClean="0"/>
              <a:t>sebab</a:t>
            </a:r>
            <a:r>
              <a:rPr lang="en-US" sz="2400" dirty="0" smtClean="0"/>
              <a:t> </a:t>
            </a:r>
            <a:r>
              <a:rPr lang="en-US" sz="2400" dirty="0" err="1" smtClean="0"/>
              <a:t>pola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marketing </a:t>
            </a:r>
            <a:r>
              <a:rPr lang="en-US" sz="2400" dirty="0" err="1" smtClean="0"/>
              <a:t>cendrung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pemilik</a:t>
            </a:r>
            <a:r>
              <a:rPr lang="en-US" sz="2400" dirty="0" smtClean="0"/>
              <a:t> MLM.</a:t>
            </a:r>
          </a:p>
          <a:p>
            <a:pPr marL="0" indent="0" algn="just"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,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MLM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nya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Pertemuan</a:t>
            </a:r>
            <a:r>
              <a:rPr lang="en-US" sz="2400" dirty="0" smtClean="0"/>
              <a:t> </a:t>
            </a:r>
            <a:r>
              <a:rPr lang="en-US" sz="2400" dirty="0" err="1" smtClean="0"/>
              <a:t>rutin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senior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yunior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sharing </a:t>
            </a:r>
            <a:r>
              <a:rPr lang="en-US" sz="2400" dirty="0" err="1" smtClean="0"/>
              <a:t>pengalaman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motivasi</a:t>
            </a:r>
            <a:r>
              <a:rPr lang="en-US" sz="2400" dirty="0" smtClean="0"/>
              <a:t> </a:t>
            </a:r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berkembangnya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</a:t>
            </a:r>
          </a:p>
          <a:p>
            <a:pPr marL="0" indent="0" algn="just">
              <a:buNone/>
            </a:pPr>
            <a:r>
              <a:rPr lang="en-US" sz="2400" dirty="0" smtClean="0"/>
              <a:t>KELEMAHAN BISNIS  MLM: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cendrung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mahal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sejenis</a:t>
            </a:r>
            <a:r>
              <a:rPr lang="en-US" sz="2400" dirty="0" smtClean="0"/>
              <a:t>  yang </a:t>
            </a:r>
            <a:r>
              <a:rPr lang="en-US" sz="2400" dirty="0" err="1" smtClean="0"/>
              <a:t>dijual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konvesional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smtClean="0"/>
              <a:t>Negara </a:t>
            </a:r>
            <a:r>
              <a:rPr lang="en-US" sz="2400" dirty="0" err="1" smtClean="0"/>
              <a:t>kehilangan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devisa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realtif</a:t>
            </a:r>
            <a:r>
              <a:rPr lang="en-US" sz="2400" dirty="0" smtClean="0"/>
              <a:t>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, </a:t>
            </a:r>
            <a:r>
              <a:rPr lang="en-US" sz="2400" dirty="0" err="1" smtClean="0"/>
              <a:t>sebab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MLM </a:t>
            </a:r>
            <a:r>
              <a:rPr lang="en-US" sz="2400" dirty="0" err="1" smtClean="0"/>
              <a:t>terbanyak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impor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Pemegang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MLM  </a:t>
            </a:r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 </a:t>
            </a:r>
            <a:r>
              <a:rPr lang="en-US" sz="2400" dirty="0" err="1" smtClean="0"/>
              <a:t>menduduki</a:t>
            </a:r>
            <a:r>
              <a:rPr lang="en-US" sz="2400" dirty="0" smtClean="0"/>
              <a:t>  level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terjun</a:t>
            </a:r>
            <a:r>
              <a:rPr lang="en-US" sz="2400" dirty="0" smtClean="0"/>
              <a:t> </a:t>
            </a:r>
            <a:r>
              <a:rPr lang="en-US" sz="2400" dirty="0" err="1" smtClean="0"/>
              <a:t>kelevel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kali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jujur</a:t>
            </a:r>
            <a:r>
              <a:rPr lang="en-US" sz="2400" dirty="0" smtClean="0"/>
              <a:t>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terbuka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dituduh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ajang</a:t>
            </a:r>
            <a:r>
              <a:rPr lang="en-US" sz="2400" dirty="0" smtClean="0"/>
              <a:t> </a:t>
            </a:r>
            <a:r>
              <a:rPr lang="en-US" sz="2400" dirty="0" err="1" smtClean="0"/>
              <a:t>permainan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(</a:t>
            </a:r>
            <a:r>
              <a:rPr lang="en-US" sz="2400" i="1" dirty="0" smtClean="0"/>
              <a:t>money game</a:t>
            </a:r>
            <a:r>
              <a:rPr lang="en-US" sz="2400" dirty="0" smtClean="0"/>
              <a:t>)</a:t>
            </a:r>
          </a:p>
          <a:p>
            <a:pPr marL="457200" indent="-457200" algn="just"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70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0" indent="0" algn="ctr">
              <a:buNone/>
            </a:pPr>
            <a:r>
              <a:rPr lang="en-US" sz="2800" b="1" dirty="0" smtClean="0"/>
              <a:t>KEPEMIMPINAN DAN PENGAMBILAN KEPUTUSAN</a:t>
            </a:r>
          </a:p>
          <a:p>
            <a:pPr marL="0" indent="0" algn="just">
              <a:buNone/>
            </a:pPr>
            <a:r>
              <a:rPr lang="en-US" sz="2400" dirty="0" err="1" smtClean="0"/>
              <a:t>Kepemimpinan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orang lain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sekelompok</a:t>
            </a:r>
            <a:r>
              <a:rPr lang="en-US" sz="2400" dirty="0" smtClean="0"/>
              <a:t> orang  </a:t>
            </a:r>
            <a:r>
              <a:rPr lang="en-US" sz="2400" dirty="0" err="1" smtClean="0"/>
              <a:t>kearah</a:t>
            </a:r>
            <a:r>
              <a:rPr lang="en-US" sz="2400" dirty="0" smtClean="0"/>
              <a:t> </a:t>
            </a:r>
            <a:r>
              <a:rPr lang="en-US" sz="2400" dirty="0" err="1" smtClean="0"/>
              <a:t>tercapainya</a:t>
            </a:r>
            <a:r>
              <a:rPr lang="en-US" sz="2400" dirty="0" smtClean="0"/>
              <a:t> 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disepakati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Kepemimpinan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buruk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bangkrut</a:t>
            </a:r>
            <a:r>
              <a:rPr lang="en-US" sz="2400" dirty="0"/>
              <a:t> </a:t>
            </a:r>
            <a:r>
              <a:rPr lang="en-US" sz="2400" dirty="0" smtClean="0"/>
              <a:t> (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dipandang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faktor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aset</a:t>
            </a:r>
            <a:r>
              <a:rPr lang="en-US" sz="2400" dirty="0" smtClean="0"/>
              <a:t>).</a:t>
            </a:r>
          </a:p>
          <a:p>
            <a:pPr marL="0" indent="0" algn="just">
              <a:buNone/>
            </a:pPr>
            <a:r>
              <a:rPr lang="en-US" sz="2400" dirty="0" err="1" smtClean="0"/>
              <a:t>Kepemimpinan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dicontoh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jepang</a:t>
            </a:r>
            <a:r>
              <a:rPr lang="en-US" sz="2400" dirty="0" smtClean="0"/>
              <a:t> (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aset</a:t>
            </a:r>
            <a:r>
              <a:rPr lang="en-US" sz="2400" dirty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 </a:t>
            </a:r>
            <a:r>
              <a:rPr lang="en-US" sz="2400" dirty="0" err="1" smtClean="0"/>
              <a:t>dijepang</a:t>
            </a:r>
            <a:r>
              <a:rPr lang="en-US" sz="2400" dirty="0" smtClean="0"/>
              <a:t>  </a:t>
            </a:r>
            <a:r>
              <a:rPr lang="en-US" sz="2400" dirty="0" err="1" smtClean="0"/>
              <a:t>prinsipnya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seumur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).</a:t>
            </a:r>
          </a:p>
          <a:p>
            <a:pPr marL="0" indent="0" algn="just">
              <a:buNone/>
            </a:pPr>
            <a:r>
              <a:rPr lang="en-US" sz="2400" dirty="0" err="1" smtClean="0"/>
              <a:t>Kepemimpinan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istilah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rancu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Menurut</a:t>
            </a:r>
            <a:r>
              <a:rPr lang="en-US" sz="2400" dirty="0" smtClean="0"/>
              <a:t> John </a:t>
            </a:r>
            <a:r>
              <a:rPr lang="en-US" sz="2400" dirty="0" err="1" smtClean="0"/>
              <a:t>Kottler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 Harvard Business School </a:t>
            </a:r>
            <a:r>
              <a:rPr lang="en-US" sz="2400" dirty="0" err="1" smtClean="0"/>
              <a:t>berpendapat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menyangkut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kerumitan</a:t>
            </a:r>
            <a:r>
              <a:rPr lang="en-US" sz="2400" dirty="0" smtClean="0"/>
              <a:t>. </a:t>
            </a:r>
          </a:p>
          <a:p>
            <a:pPr marL="0" indent="0" algn="just">
              <a:buNone/>
            </a:pPr>
            <a:r>
              <a:rPr lang="en-US" sz="2400" dirty="0" err="1" smtClean="0"/>
              <a:t>Perbedaan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mendasar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John </a:t>
            </a:r>
            <a:r>
              <a:rPr lang="en-US" sz="2400" dirty="0" err="1" smtClean="0"/>
              <a:t>Kottler</a:t>
            </a:r>
            <a:r>
              <a:rPr lang="en-US" sz="2400" dirty="0" smtClean="0"/>
              <a:t> :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40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Perbedaan</a:t>
            </a:r>
            <a:r>
              <a:rPr lang="en-US" dirty="0"/>
              <a:t> yang </a:t>
            </a:r>
            <a:r>
              <a:rPr lang="en-US" dirty="0" err="1"/>
              <a:t>mendasar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John </a:t>
            </a:r>
            <a:r>
              <a:rPr lang="en-US" dirty="0" err="1"/>
              <a:t>Kottler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b="1" dirty="0" err="1" smtClean="0"/>
              <a:t>Manajemen</a:t>
            </a:r>
            <a:r>
              <a:rPr lang="en-US" b="1" dirty="0" smtClean="0"/>
              <a:t> :</a:t>
            </a:r>
          </a:p>
          <a:p>
            <a:pPr marL="514350" indent="-514350">
              <a:buAutoNum type="arabicPeriod"/>
            </a:pPr>
            <a:r>
              <a:rPr lang="nl-NL" sz="2400" dirty="0"/>
              <a:t>T</a:t>
            </a:r>
            <a:r>
              <a:rPr lang="nl-NL" sz="2400" dirty="0" smtClean="0"/>
              <a:t>erkait </a:t>
            </a:r>
            <a:r>
              <a:rPr lang="nl-NL" sz="2400" dirty="0"/>
              <a:t>dengan perencanaan dan </a:t>
            </a:r>
            <a:r>
              <a:rPr lang="nl-NL" sz="2400" dirty="0" smtClean="0"/>
              <a:t>anggaran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pengorganisasian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staffing ( </a:t>
            </a:r>
            <a:r>
              <a:rPr lang="en-US" sz="2400" dirty="0" err="1" smtClean="0"/>
              <a:t>susunan</a:t>
            </a:r>
            <a:r>
              <a:rPr lang="en-US" sz="2400" dirty="0" smtClean="0"/>
              <a:t>/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)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Menghadirkan</a:t>
            </a:r>
            <a:r>
              <a:rPr lang="en-US" sz="2400" dirty="0" smtClean="0"/>
              <a:t> </a:t>
            </a:r>
            <a:r>
              <a:rPr lang="en-US" sz="2400" dirty="0" err="1"/>
              <a:t>kontrol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/>
              <a:t>pemecahan</a:t>
            </a:r>
            <a:r>
              <a:rPr lang="en-US" sz="2400" dirty="0"/>
              <a:t> </a:t>
            </a:r>
            <a:r>
              <a:rPr lang="en-US" sz="2400" dirty="0" err="1" smtClean="0"/>
              <a:t>masalah</a:t>
            </a:r>
            <a:endParaRPr lang="en-US" sz="2400" dirty="0" smtClean="0"/>
          </a:p>
          <a:p>
            <a:pPr marL="0" indent="0">
              <a:buNone/>
            </a:pPr>
            <a:r>
              <a:rPr lang="en-US" b="1" dirty="0" err="1" smtClean="0"/>
              <a:t>Kepemimpinan</a:t>
            </a:r>
            <a:r>
              <a:rPr lang="en-US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sz="2400" dirty="0" err="1"/>
              <a:t>K</a:t>
            </a:r>
            <a:r>
              <a:rPr lang="en-US" sz="2400" dirty="0" err="1" smtClean="0"/>
              <a:t>epemimpinan</a:t>
            </a:r>
            <a:r>
              <a:rPr lang="en-US" sz="2400" dirty="0" smtClean="0"/>
              <a:t>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 smtClean="0"/>
              <a:t>arah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menselaraskan</a:t>
            </a:r>
            <a:r>
              <a:rPr lang="en-US" sz="2400" dirty="0"/>
              <a:t> orang. 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Kepemimpinan</a:t>
            </a:r>
            <a:r>
              <a:rPr lang="en-US" sz="2400" dirty="0" smtClean="0"/>
              <a:t> </a:t>
            </a:r>
            <a:r>
              <a:rPr lang="en-US" sz="2400" dirty="0" err="1"/>
              <a:t>menghadirkan</a:t>
            </a:r>
            <a:r>
              <a:rPr lang="en-US" sz="2400" dirty="0"/>
              <a:t> </a:t>
            </a:r>
            <a:r>
              <a:rPr lang="en-US" sz="2400" dirty="0" err="1"/>
              <a:t>motivasi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08129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tertib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konsisten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Menyusun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rencana-rencana</a:t>
            </a:r>
            <a:r>
              <a:rPr lang="en-US" sz="2400" dirty="0" smtClean="0"/>
              <a:t> formal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Merancang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ketat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Memantau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perbandingan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menyangkut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visi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Menyatukan</a:t>
            </a:r>
            <a:r>
              <a:rPr lang="en-US" sz="2400" dirty="0" smtClean="0"/>
              <a:t> orang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mengomunikasikan</a:t>
            </a:r>
            <a:r>
              <a:rPr lang="en-US" sz="2400" dirty="0" smtClean="0"/>
              <a:t> </a:t>
            </a:r>
            <a:r>
              <a:rPr lang="en-US" sz="2400" dirty="0" err="1" smtClean="0"/>
              <a:t>visi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Mengilhami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 </a:t>
            </a:r>
            <a:r>
              <a:rPr lang="en-US" sz="2400" dirty="0" err="1" smtClean="0"/>
              <a:t>rintangan-rintangan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387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err="1" smtClean="0"/>
              <a:t>Enam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karakter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cendrung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membedakan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antara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pemimpin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bukan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pemimpin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menurut</a:t>
            </a:r>
            <a:r>
              <a:rPr lang="en-US" sz="2400" b="1" dirty="0" smtClean="0"/>
              <a:t> Stephen P. Robbins (2001)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Ambisi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energi</a:t>
            </a:r>
            <a:endParaRPr lang="en-US" sz="2000" dirty="0" smtClean="0"/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Hasrat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memimpin</a:t>
            </a:r>
            <a:endParaRPr lang="en-US" sz="2000" dirty="0" smtClean="0"/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Kejujuran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integritas</a:t>
            </a:r>
            <a:endParaRPr lang="en-US" sz="2000" dirty="0" smtClean="0"/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Percaya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endParaRPr lang="en-US" sz="2000" dirty="0" smtClean="0"/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Kecerdasan</a:t>
            </a:r>
            <a:endParaRPr lang="en-US" sz="2000" dirty="0" smtClean="0"/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Pengetahuan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relevan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400" dirty="0" err="1" smtClean="0"/>
              <a:t>Faktor-faktor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pemimpin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Kepemimpinan</a:t>
            </a:r>
            <a:r>
              <a:rPr lang="en-US" sz="2000" dirty="0" smtClean="0"/>
              <a:t> </a:t>
            </a:r>
            <a:r>
              <a:rPr lang="en-US" sz="2000" dirty="0" err="1" smtClean="0"/>
              <a:t>melibatkan</a:t>
            </a:r>
            <a:r>
              <a:rPr lang="en-US" sz="2000" dirty="0" smtClean="0"/>
              <a:t> orang lain/</a:t>
            </a:r>
            <a:r>
              <a:rPr lang="en-US" sz="2000" dirty="0" err="1" smtClean="0"/>
              <a:t>bawahan</a:t>
            </a:r>
            <a:r>
              <a:rPr lang="en-US" sz="2000" dirty="0" smtClean="0"/>
              <a:t>  (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pemimpin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merangkul</a:t>
            </a:r>
            <a:r>
              <a:rPr lang="en-US" sz="2000" dirty="0" smtClean="0"/>
              <a:t> </a:t>
            </a:r>
            <a:r>
              <a:rPr lang="en-US" sz="2000" smtClean="0"/>
              <a:t>dan </a:t>
            </a:r>
            <a:r>
              <a:rPr lang="en-US" sz="2000" dirty="0" err="1" smtClean="0"/>
              <a:t>menghargai</a:t>
            </a:r>
            <a:r>
              <a:rPr lang="en-US" sz="2000" dirty="0" smtClean="0"/>
              <a:t> </a:t>
            </a:r>
            <a:r>
              <a:rPr lang="en-US" sz="2000" dirty="0" err="1" smtClean="0"/>
              <a:t>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bawahan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Kepemimpinan</a:t>
            </a:r>
            <a:r>
              <a:rPr lang="en-US" sz="2000" dirty="0" smtClean="0"/>
              <a:t> </a:t>
            </a:r>
            <a:r>
              <a:rPr lang="en-US" sz="2000" dirty="0" err="1" smtClean="0"/>
              <a:t>menyangkut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kekuasaan</a:t>
            </a:r>
            <a:r>
              <a:rPr lang="en-US" sz="2000" dirty="0" smtClean="0"/>
              <a:t> ( </a:t>
            </a:r>
            <a:r>
              <a:rPr lang="en-US" sz="2000" dirty="0" err="1" smtClean="0"/>
              <a:t>pendelegasian</a:t>
            </a:r>
            <a:r>
              <a:rPr lang="en-US" sz="2000" dirty="0" smtClean="0"/>
              <a:t>/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kekuasaan</a:t>
            </a:r>
            <a:r>
              <a:rPr lang="en-US" sz="2000" dirty="0" smtClean="0"/>
              <a:t> 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pimpinan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bawahan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tingkatannya</a:t>
            </a:r>
            <a:r>
              <a:rPr lang="en-US" sz="2000" dirty="0" smtClean="0"/>
              <a:t> 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mutlak</a:t>
            </a:r>
            <a:r>
              <a:rPr lang="en-US" sz="2000" dirty="0" smtClean="0"/>
              <a:t> </a:t>
            </a:r>
            <a:r>
              <a:rPr lang="en-US" sz="2000" dirty="0" err="1" smtClean="0"/>
              <a:t>diperlukan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juka</a:t>
            </a:r>
            <a:r>
              <a:rPr lang="en-US" sz="2000" dirty="0" smtClean="0"/>
              <a:t>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pemimpin</a:t>
            </a:r>
            <a:r>
              <a:rPr lang="en-US" sz="2000" dirty="0" smtClean="0"/>
              <a:t>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menjalankan</a:t>
            </a:r>
            <a:r>
              <a:rPr lang="en-US" sz="2000" dirty="0" smtClean="0"/>
              <a:t> </a:t>
            </a:r>
            <a:r>
              <a:rPr lang="en-US" sz="2000" dirty="0" err="1" smtClean="0"/>
              <a:t>fungsinya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efektif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efesien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/>
              <a:t>Kepemimpinan</a:t>
            </a:r>
            <a:r>
              <a:rPr lang="en-US" sz="2000" dirty="0" smtClean="0"/>
              <a:t> </a:t>
            </a:r>
            <a:r>
              <a:rPr lang="en-US" sz="2000" dirty="0" err="1" smtClean="0"/>
              <a:t>menyangkut</a:t>
            </a:r>
            <a:r>
              <a:rPr lang="en-US" sz="2000" dirty="0" smtClean="0"/>
              <a:t> </a:t>
            </a:r>
            <a:r>
              <a:rPr lang="en-US" sz="2000" dirty="0" err="1" smtClean="0"/>
              <a:t>penanaman</a:t>
            </a:r>
            <a:r>
              <a:rPr lang="en-US" sz="2000" dirty="0" smtClean="0"/>
              <a:t> </a:t>
            </a:r>
            <a:r>
              <a:rPr lang="en-US" sz="2000" dirty="0" err="1" smtClean="0"/>
              <a:t>pengaruh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rangka</a:t>
            </a:r>
            <a:r>
              <a:rPr lang="en-US" sz="2000" dirty="0" smtClean="0"/>
              <a:t> </a:t>
            </a:r>
            <a:r>
              <a:rPr lang="en-US" sz="2000" dirty="0" err="1" smtClean="0"/>
              <a:t>mengarahkan</a:t>
            </a:r>
            <a:r>
              <a:rPr lang="en-US" sz="2000" dirty="0" smtClean="0"/>
              <a:t> </a:t>
            </a:r>
            <a:r>
              <a:rPr lang="en-US" sz="2000" dirty="0" err="1" smtClean="0"/>
              <a:t>bawahan</a:t>
            </a:r>
            <a:r>
              <a:rPr lang="en-US" sz="2000" dirty="0" smtClean="0"/>
              <a:t>. (</a:t>
            </a:r>
            <a:r>
              <a:rPr lang="en-US" sz="2000" dirty="0" err="1" smtClean="0"/>
              <a:t>pemimpin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tindakan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terpuji</a:t>
            </a:r>
            <a:r>
              <a:rPr lang="en-US" sz="2000" dirty="0" smtClean="0"/>
              <a:t>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235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Keterampilan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dimiliki</a:t>
            </a:r>
            <a:r>
              <a:rPr lang="en-US" sz="2800" dirty="0" smtClean="0"/>
              <a:t>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memimpin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400" i="1" dirty="0" smtClean="0"/>
              <a:t>Technical Skills.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pekerjaan-pekerjaan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bersifat</a:t>
            </a:r>
            <a:r>
              <a:rPr lang="en-US" sz="2000" dirty="0" smtClean="0"/>
              <a:t> </a:t>
            </a:r>
            <a:r>
              <a:rPr lang="en-US" sz="2000" dirty="0" err="1" smtClean="0"/>
              <a:t>operasional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teknis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guru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anak</a:t>
            </a:r>
            <a:r>
              <a:rPr lang="en-US" sz="2000" dirty="0" smtClean="0"/>
              <a:t> </a:t>
            </a:r>
            <a:r>
              <a:rPr lang="en-US" sz="2000" dirty="0" err="1" smtClean="0"/>
              <a:t>buahnya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000" dirty="0" smtClean="0"/>
              <a:t>2. </a:t>
            </a:r>
            <a:r>
              <a:rPr lang="en-US" sz="2400" i="1" dirty="0" smtClean="0"/>
              <a:t>Human Skills</a:t>
            </a:r>
          </a:p>
          <a:p>
            <a:pPr marL="0" indent="0" algn="just">
              <a:buNone/>
            </a:pP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bekerjasama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bawahan</a:t>
            </a:r>
            <a:r>
              <a:rPr lang="en-US" sz="2000" dirty="0" smtClean="0"/>
              <a:t>, </a:t>
            </a:r>
            <a:r>
              <a:rPr lang="en-US" sz="2000" dirty="0" err="1" smtClean="0"/>
              <a:t>membangun</a:t>
            </a:r>
            <a:r>
              <a:rPr lang="en-US" sz="2000" dirty="0" smtClean="0"/>
              <a:t> </a:t>
            </a:r>
            <a:r>
              <a:rPr lang="en-US" sz="2000" dirty="0" err="1" smtClean="0"/>
              <a:t>tim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pendekatan</a:t>
            </a:r>
            <a:r>
              <a:rPr lang="en-US" sz="2000" dirty="0" smtClean="0"/>
              <a:t> </a:t>
            </a:r>
            <a:r>
              <a:rPr lang="en-US" sz="2000" dirty="0" err="1" smtClean="0"/>
              <a:t>kemanusian</a:t>
            </a:r>
            <a:r>
              <a:rPr lang="en-US" sz="2000" dirty="0" smtClean="0"/>
              <a:t> </a:t>
            </a:r>
          </a:p>
          <a:p>
            <a:pPr marL="0" indent="0" algn="just">
              <a:buNone/>
            </a:pPr>
            <a:r>
              <a:rPr lang="en-US" sz="2000" dirty="0" smtClean="0"/>
              <a:t>3</a:t>
            </a:r>
            <a:r>
              <a:rPr lang="en-US" sz="2000" i="1" dirty="0" smtClean="0"/>
              <a:t>. </a:t>
            </a:r>
            <a:r>
              <a:rPr lang="en-US" sz="2400" i="1" dirty="0" smtClean="0"/>
              <a:t>Conceptual Skills</a:t>
            </a:r>
          </a:p>
          <a:p>
            <a:pPr marL="0" indent="0" algn="just">
              <a:buNone/>
            </a:pP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menyususn</a:t>
            </a:r>
            <a:r>
              <a:rPr lang="en-US" sz="2000" dirty="0" smtClean="0"/>
              <a:t> </a:t>
            </a:r>
            <a:r>
              <a:rPr lang="en-US" sz="2000" dirty="0" err="1" smtClean="0"/>
              <a:t>konsep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berpikir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mengungkapkan</a:t>
            </a:r>
            <a:r>
              <a:rPr lang="en-US" sz="2000" dirty="0" smtClean="0"/>
              <a:t> </a:t>
            </a:r>
            <a:r>
              <a:rPr lang="en-US" sz="2000" dirty="0" err="1" smtClean="0"/>
              <a:t>pemikirnya</a:t>
            </a:r>
            <a:r>
              <a:rPr lang="en-US" sz="2000" dirty="0" smtClean="0"/>
              <a:t>.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pemimpin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pemegang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konsep</a:t>
            </a:r>
            <a:r>
              <a:rPr lang="en-US" sz="2000" dirty="0" smtClean="0"/>
              <a:t> minimal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merumuskan</a:t>
            </a:r>
            <a:r>
              <a:rPr lang="en-US" sz="2000" dirty="0" smtClean="0"/>
              <a:t> </a:t>
            </a:r>
            <a:r>
              <a:rPr lang="en-US" sz="2000" dirty="0" err="1" smtClean="0"/>
              <a:t>misi,visi</a:t>
            </a:r>
            <a:r>
              <a:rPr lang="en-US" sz="2000" smtClean="0"/>
              <a:t>.</a:t>
            </a:r>
            <a:endParaRPr lang="en-US" sz="2000" dirty="0" smtClean="0"/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742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 err="1" smtClean="0"/>
              <a:t>Sifat-sifat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seorang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pemimpin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menurut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Kartini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Kartono</a:t>
            </a:r>
            <a:r>
              <a:rPr lang="en-US" sz="2800" b="1" dirty="0" smtClean="0"/>
              <a:t> (1983):</a:t>
            </a:r>
          </a:p>
          <a:p>
            <a:pPr marL="0" indent="0" algn="just">
              <a:buNone/>
            </a:pPr>
            <a:r>
              <a:rPr lang="en-US" sz="2400" dirty="0" smtClean="0"/>
              <a:t>1.  </a:t>
            </a:r>
            <a:r>
              <a:rPr lang="en-US" sz="2400" i="1" dirty="0" err="1" smtClean="0"/>
              <a:t>Tipe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karismatik</a:t>
            </a:r>
            <a:r>
              <a:rPr lang="en-US" sz="2400" dirty="0" smtClean="0"/>
              <a:t> :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memilik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tarik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karisma</a:t>
            </a:r>
            <a:r>
              <a:rPr lang="en-US" sz="2400" dirty="0" smtClean="0"/>
              <a:t> yang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2. </a:t>
            </a:r>
            <a:r>
              <a:rPr lang="en-US" sz="2400" i="1" dirty="0" err="1" smtClean="0"/>
              <a:t>Tipe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paternalistik</a:t>
            </a:r>
            <a:r>
              <a:rPr lang="en-US" sz="2400" dirty="0" smtClean="0"/>
              <a:t>.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bapak</a:t>
            </a:r>
            <a:r>
              <a:rPr lang="en-US" sz="2400" dirty="0" smtClean="0"/>
              <a:t> </a:t>
            </a:r>
            <a:r>
              <a:rPr lang="en-US" sz="2400" dirty="0" err="1" smtClean="0"/>
              <a:t>menganggap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anaknya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bawahan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diberi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3. </a:t>
            </a:r>
            <a:r>
              <a:rPr lang="en-US" sz="2400" i="1" dirty="0" err="1" smtClean="0"/>
              <a:t>Tipe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militeristik</a:t>
            </a:r>
            <a:r>
              <a:rPr lang="en-US" sz="2400" dirty="0" smtClean="0"/>
              <a:t>: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cendrung</a:t>
            </a:r>
            <a:r>
              <a:rPr lang="en-US" sz="2400" dirty="0" smtClean="0"/>
              <a:t> </a:t>
            </a:r>
            <a:r>
              <a:rPr lang="en-US" sz="2400" dirty="0" err="1" smtClean="0"/>
              <a:t>memerintah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pemberi</a:t>
            </a:r>
            <a:r>
              <a:rPr lang="en-US" sz="2400" dirty="0" smtClean="0"/>
              <a:t> </a:t>
            </a:r>
            <a:r>
              <a:rPr lang="en-US" sz="2400" dirty="0" err="1" smtClean="0"/>
              <a:t>komando</a:t>
            </a:r>
            <a:r>
              <a:rPr lang="en-US" sz="2400" dirty="0" smtClean="0"/>
              <a:t> 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buahnya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4. </a:t>
            </a:r>
            <a:r>
              <a:rPr lang="en-US" sz="2400" i="1" dirty="0" err="1" smtClean="0"/>
              <a:t>Tipe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Otokratis</a:t>
            </a:r>
            <a:r>
              <a:rPr lang="en-US" sz="2400" dirty="0" smtClean="0"/>
              <a:t>: </a:t>
            </a:r>
            <a:r>
              <a:rPr lang="en-US" sz="2400" dirty="0" err="1" smtClean="0"/>
              <a:t>Kekuasaan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paksaan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buahnya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5. </a:t>
            </a:r>
            <a:r>
              <a:rPr lang="en-US" sz="2400" i="1" dirty="0" err="1" smtClean="0"/>
              <a:t>Tipe</a:t>
            </a:r>
            <a:r>
              <a:rPr lang="en-US" sz="2400" i="1" dirty="0" smtClean="0"/>
              <a:t> laissez faire</a:t>
            </a:r>
            <a:r>
              <a:rPr lang="en-US" sz="2400" dirty="0" smtClean="0"/>
              <a:t>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membiarkan</a:t>
            </a:r>
            <a:r>
              <a:rPr lang="en-US" sz="2400" dirty="0" smtClean="0"/>
              <a:t>  </a:t>
            </a:r>
            <a:r>
              <a:rPr lang="en-US" sz="2400" dirty="0" err="1" smtClean="0"/>
              <a:t>bawahannya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semaunya</a:t>
            </a:r>
            <a:r>
              <a:rPr lang="en-US" sz="2400" dirty="0" smtClean="0"/>
              <a:t>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tercapai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6. </a:t>
            </a:r>
            <a:r>
              <a:rPr lang="en-US" sz="2400" i="1" dirty="0" err="1" smtClean="0"/>
              <a:t>Tipe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Populis</a:t>
            </a:r>
            <a:r>
              <a:rPr lang="en-US" sz="2400" dirty="0" smtClean="0"/>
              <a:t>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r>
              <a:rPr lang="en-US" sz="2400" dirty="0" smtClean="0"/>
              <a:t>, </a:t>
            </a:r>
            <a:r>
              <a:rPr lang="en-US" sz="2400" dirty="0" err="1" smtClean="0"/>
              <a:t>berpegang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nilai-nilai</a:t>
            </a:r>
            <a:r>
              <a:rPr lang="en-US" sz="2400" dirty="0" smtClean="0"/>
              <a:t> </a:t>
            </a:r>
            <a:r>
              <a:rPr lang="en-US" sz="2400" dirty="0" err="1" smtClean="0"/>
              <a:t>tradisional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7. </a:t>
            </a:r>
            <a:r>
              <a:rPr lang="en-US" sz="2400" i="1" dirty="0" err="1" smtClean="0"/>
              <a:t>Tipe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Administratif</a:t>
            </a:r>
            <a:r>
              <a:rPr lang="en-US" sz="2400" dirty="0" smtClean="0"/>
              <a:t>.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 yang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menyelenggarakan</a:t>
            </a:r>
            <a:r>
              <a:rPr lang="en-US" sz="2400" dirty="0" smtClean="0"/>
              <a:t>  </a:t>
            </a:r>
            <a:r>
              <a:rPr lang="en-US" sz="2400" dirty="0" err="1" smtClean="0"/>
              <a:t>tugas-tugas</a:t>
            </a:r>
            <a:r>
              <a:rPr lang="en-US" sz="2400" dirty="0" smtClean="0"/>
              <a:t> </a:t>
            </a:r>
            <a:r>
              <a:rPr lang="en-US" sz="2400" dirty="0" err="1" smtClean="0"/>
              <a:t>administrasi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8. </a:t>
            </a:r>
            <a:r>
              <a:rPr lang="en-US" sz="2400" i="1" dirty="0" err="1" smtClean="0"/>
              <a:t>Tipe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Demokratis</a:t>
            </a:r>
            <a:r>
              <a:rPr lang="en-US" sz="2400" dirty="0" smtClean="0"/>
              <a:t>: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menekankan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 </a:t>
            </a:r>
            <a:r>
              <a:rPr lang="en-US" sz="2400" dirty="0" err="1" smtClean="0"/>
              <a:t>buahnya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612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: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seseorang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turun</a:t>
            </a:r>
            <a:r>
              <a:rPr lang="en-US" sz="2400" dirty="0" smtClean="0"/>
              <a:t> </a:t>
            </a:r>
            <a:r>
              <a:rPr lang="en-US" sz="2400" dirty="0" err="1" smtClean="0"/>
              <a:t>dimasyarakat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wibawa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disegani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dihormati</a:t>
            </a:r>
            <a:r>
              <a:rPr lang="en-US" sz="2400" dirty="0" smtClean="0"/>
              <a:t>.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sukses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dibutuhkan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Penghasilan</a:t>
            </a:r>
            <a:r>
              <a:rPr lang="en-US" sz="2400" dirty="0" smtClean="0"/>
              <a:t>: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penghasilan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jauh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pegawai</a:t>
            </a:r>
            <a:endParaRPr lang="en-US" sz="2400" dirty="0" smtClean="0"/>
          </a:p>
          <a:p>
            <a:pPr marL="514350" indent="-514350" algn="just">
              <a:buAutoNum type="arabicPeriod"/>
            </a:pPr>
            <a:r>
              <a:rPr lang="en-US" sz="2400" dirty="0" smtClean="0"/>
              <a:t>Ide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motivasi</a:t>
            </a:r>
            <a:r>
              <a:rPr lang="en-US" sz="2400" dirty="0" smtClean="0"/>
              <a:t>: 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, </a:t>
            </a:r>
            <a:r>
              <a:rPr lang="en-US" sz="2400" dirty="0" err="1" smtClean="0"/>
              <a:t>guyonan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ekstrem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hidung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mencium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: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sukses</a:t>
            </a:r>
            <a:r>
              <a:rPr lang="en-US" sz="2400" dirty="0" smtClean="0"/>
              <a:t>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</a:t>
            </a:r>
            <a:r>
              <a:rPr lang="en-US" sz="2400" dirty="0" err="1" smtClean="0"/>
              <a:t>jauh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pegawai</a:t>
            </a:r>
            <a:r>
              <a:rPr lang="en-US" sz="2400" dirty="0" smtClean="0"/>
              <a:t>, </a:t>
            </a:r>
            <a:r>
              <a:rPr lang="en-US" sz="2400" dirty="0" err="1" smtClean="0"/>
              <a:t>wirausahawan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</a:t>
            </a:r>
            <a:r>
              <a:rPr lang="en-US" sz="2400" dirty="0" smtClean="0"/>
              <a:t> </a:t>
            </a:r>
            <a:r>
              <a:rPr lang="en-US" sz="2400" dirty="0" err="1" smtClean="0"/>
              <a:t>pensiun</a:t>
            </a:r>
            <a:r>
              <a:rPr lang="en-US" sz="2400" dirty="0" smtClean="0"/>
              <a:t>,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diteruskan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generasi</a:t>
            </a:r>
            <a:r>
              <a:rPr lang="en-US" sz="2400" dirty="0" smtClean="0"/>
              <a:t> </a:t>
            </a:r>
            <a:r>
              <a:rPr lang="en-US" sz="2400" dirty="0" err="1" smtClean="0"/>
              <a:t>selanjutnya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08671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Mengapa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banyak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pemimpin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gagal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memimpin</a:t>
            </a:r>
            <a:r>
              <a:rPr lang="en-US" sz="2800" b="1" dirty="0" smtClean="0"/>
              <a:t>?</a:t>
            </a:r>
          </a:p>
          <a:p>
            <a:pPr marL="0" indent="0" algn="just">
              <a:buNone/>
            </a:pPr>
            <a:r>
              <a:rPr lang="en-US" sz="2400" dirty="0" err="1" smtClean="0"/>
              <a:t>Menurut</a:t>
            </a:r>
            <a:r>
              <a:rPr lang="en-US" sz="2400" dirty="0" smtClean="0"/>
              <a:t>  David L. </a:t>
            </a:r>
            <a:r>
              <a:rPr lang="en-US" sz="2400" dirty="0" err="1" smtClean="0"/>
              <a:t>Dotlich</a:t>
            </a:r>
            <a:r>
              <a:rPr lang="en-US" sz="2400" dirty="0" smtClean="0"/>
              <a:t>, Peter C, Cain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jose</a:t>
            </a:r>
            <a:r>
              <a:rPr lang="en-US" sz="2400" dirty="0" smtClean="0"/>
              <a:t> bass (2003) </a:t>
            </a:r>
            <a:r>
              <a:rPr lang="en-US" sz="2400" dirty="0" err="1" smtClean="0"/>
              <a:t>dlam</a:t>
            </a:r>
            <a:r>
              <a:rPr lang="en-US" sz="2400" dirty="0" smtClean="0"/>
              <a:t> </a:t>
            </a:r>
            <a:r>
              <a:rPr lang="en-US" sz="2400" dirty="0" err="1" smtClean="0"/>
              <a:t>bukunya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</a:t>
            </a:r>
            <a:r>
              <a:rPr lang="en-US" sz="2400" dirty="0" smtClean="0"/>
              <a:t>, </a:t>
            </a:r>
            <a:r>
              <a:rPr lang="en-US" sz="2400" dirty="0" err="1" smtClean="0"/>
              <a:t>sebelas</a:t>
            </a:r>
            <a:r>
              <a:rPr lang="en-US" sz="2400" dirty="0" smtClean="0"/>
              <a:t> </a:t>
            </a:r>
            <a:r>
              <a:rPr lang="en-US" sz="2400" dirty="0" err="1" smtClean="0"/>
              <a:t>penyebab</a:t>
            </a:r>
            <a:r>
              <a:rPr lang="en-US" sz="2400" dirty="0" smtClean="0"/>
              <a:t> 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kegagalan</a:t>
            </a:r>
            <a:r>
              <a:rPr lang="en-US" sz="2400" dirty="0" smtClean="0"/>
              <a:t> </a:t>
            </a:r>
            <a:r>
              <a:rPr lang="en-US" sz="2400" dirty="0" err="1" smtClean="0"/>
              <a:t>dlam</a:t>
            </a:r>
            <a:r>
              <a:rPr lang="en-US" sz="2400" dirty="0" smtClean="0"/>
              <a:t> </a:t>
            </a:r>
            <a:r>
              <a:rPr lang="en-US" sz="2400" dirty="0" err="1" smtClean="0"/>
              <a:t>memimpin</a:t>
            </a:r>
            <a:r>
              <a:rPr lang="en-US" sz="2400" dirty="0" smtClean="0"/>
              <a:t> :</a:t>
            </a:r>
          </a:p>
          <a:p>
            <a:pPr marL="0" indent="0" algn="just">
              <a:buNone/>
            </a:pPr>
            <a:r>
              <a:rPr lang="en-US" sz="2400" dirty="0" smtClean="0"/>
              <a:t>1. </a:t>
            </a:r>
            <a:r>
              <a:rPr lang="en-US" sz="2400" dirty="0" err="1" smtClean="0"/>
              <a:t>Arogansi</a:t>
            </a:r>
            <a:r>
              <a:rPr lang="en-US" sz="2400" dirty="0" smtClean="0"/>
              <a:t> 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merasa</a:t>
            </a:r>
            <a:r>
              <a:rPr lang="en-US" sz="2400" dirty="0" smtClean="0"/>
              <a:t> 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paling superior </a:t>
            </a:r>
            <a:r>
              <a:rPr lang="en-US" sz="2400" dirty="0" err="1" smtClean="0"/>
              <a:t>dan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benar</a:t>
            </a:r>
            <a:r>
              <a:rPr lang="en-US" sz="2400" dirty="0" smtClean="0"/>
              <a:t> (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).</a:t>
            </a:r>
          </a:p>
          <a:p>
            <a:pPr marL="0" indent="0" algn="just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Melograma</a:t>
            </a:r>
            <a:r>
              <a:rPr lang="en-US" sz="2400" dirty="0" smtClean="0"/>
              <a:t> 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perhatian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berubah</a:t>
            </a:r>
            <a:r>
              <a:rPr lang="en-US" sz="2400" dirty="0" smtClean="0"/>
              <a:t>  </a:t>
            </a:r>
            <a:r>
              <a:rPr lang="en-US" sz="2400" dirty="0" err="1" smtClean="0"/>
              <a:t>pendirian</a:t>
            </a:r>
            <a:r>
              <a:rPr lang="en-US" sz="2400" dirty="0" smtClean="0"/>
              <a:t> 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ditebak</a:t>
            </a:r>
            <a:r>
              <a:rPr lang="en-US" sz="2400" dirty="0" smtClean="0"/>
              <a:t> </a:t>
            </a:r>
            <a:r>
              <a:rPr lang="en-US" sz="2400" dirty="0" err="1" smtClean="0"/>
              <a:t>bersikap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Hati-hati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berlebihan</a:t>
            </a:r>
            <a:r>
              <a:rPr lang="en-US" sz="2400" dirty="0" smtClean="0"/>
              <a:t>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takut</a:t>
            </a:r>
            <a:r>
              <a:rPr lang="en-US" sz="2400" dirty="0" smtClean="0"/>
              <a:t>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keraguan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berlebihan</a:t>
            </a:r>
            <a:r>
              <a:rPr lang="en-US" sz="2400" dirty="0" smtClean="0"/>
              <a:t>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Kebiasaan</a:t>
            </a:r>
            <a:r>
              <a:rPr lang="en-US" sz="2400" dirty="0" smtClean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ketidakpercayaan</a:t>
            </a:r>
            <a:r>
              <a:rPr lang="en-US" sz="2400" dirty="0" smtClean="0"/>
              <a:t>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bersikap</a:t>
            </a:r>
            <a:r>
              <a:rPr lang="en-US" sz="2400" dirty="0" smtClean="0"/>
              <a:t> </a:t>
            </a:r>
            <a:r>
              <a:rPr lang="en-US" sz="2400" dirty="0" err="1" smtClean="0"/>
              <a:t>penuh</a:t>
            </a:r>
            <a:r>
              <a:rPr lang="en-US" sz="2400" dirty="0" smtClean="0"/>
              <a:t> </a:t>
            </a:r>
            <a:r>
              <a:rPr lang="en-US" sz="2400" dirty="0" err="1" smtClean="0"/>
              <a:t>curiga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percaya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orang/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buahnya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6. </a:t>
            </a:r>
            <a:r>
              <a:rPr lang="en-US" sz="2400" dirty="0" err="1" smtClean="0"/>
              <a:t>Menjauhkan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orang lain: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dihubungi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berkomunikasi</a:t>
            </a:r>
            <a:r>
              <a:rPr lang="en-US" sz="2400" dirty="0" smtClean="0"/>
              <a:t>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orang lain (</a:t>
            </a:r>
            <a:r>
              <a:rPr lang="en-US" sz="2400" dirty="0" err="1" smtClean="0"/>
              <a:t>menjaga</a:t>
            </a:r>
            <a:r>
              <a:rPr lang="en-US" sz="2400" dirty="0" smtClean="0"/>
              <a:t> </a:t>
            </a: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terutama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buahnya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484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7. </a:t>
            </a:r>
            <a:r>
              <a:rPr lang="en-US" sz="2400" dirty="0" err="1" smtClean="0"/>
              <a:t>Kejahatan-kenakalan</a:t>
            </a:r>
            <a:r>
              <a:rPr lang="en-US" sz="2400" dirty="0" smtClean="0"/>
              <a:t>: </a:t>
            </a:r>
            <a:r>
              <a:rPr lang="en-US" sz="2400" dirty="0" err="1" smtClean="0"/>
              <a:t>peraturan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sistim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ditetapka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dilanggar</a:t>
            </a:r>
            <a:r>
              <a:rPr lang="en-US" sz="2400" dirty="0" smtClean="0"/>
              <a:t> (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dirnya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) 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tegas</a:t>
            </a:r>
            <a:r>
              <a:rPr lang="en-US" sz="2400" dirty="0" smtClean="0"/>
              <a:t> .</a:t>
            </a:r>
          </a:p>
          <a:p>
            <a:pPr marL="0" indent="0" algn="just">
              <a:buNone/>
            </a:pPr>
            <a:r>
              <a:rPr lang="en-US" sz="2400" dirty="0" smtClean="0"/>
              <a:t>8. </a:t>
            </a:r>
            <a:r>
              <a:rPr lang="en-US" sz="2400" dirty="0" err="1" smtClean="0"/>
              <a:t>Keanehan-kesintingan</a:t>
            </a:r>
            <a:r>
              <a:rPr lang="en-US" sz="2400" dirty="0" smtClean="0"/>
              <a:t>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tampil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kadang</a:t>
            </a:r>
            <a:r>
              <a:rPr lang="en-US" sz="2400" dirty="0" smtClean="0"/>
              <a:t> </a:t>
            </a:r>
            <a:r>
              <a:rPr lang="en-US" sz="2400" dirty="0" err="1" smtClean="0"/>
              <a:t>kala</a:t>
            </a:r>
            <a:r>
              <a:rPr lang="en-US" sz="2400" dirty="0" smtClean="0"/>
              <a:t> 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</a:t>
            </a:r>
            <a:r>
              <a:rPr lang="en-US" sz="2400" dirty="0" err="1" smtClean="0"/>
              <a:t>aneh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orang lain.</a:t>
            </a:r>
          </a:p>
          <a:p>
            <a:pPr marL="0" indent="0" algn="just">
              <a:buNone/>
            </a:pPr>
            <a:r>
              <a:rPr lang="en-US" sz="2400" dirty="0" smtClean="0"/>
              <a:t>9. </a:t>
            </a:r>
            <a:r>
              <a:rPr lang="en-US" sz="2400" dirty="0" err="1" smtClean="0"/>
              <a:t>Berdaya</a:t>
            </a:r>
            <a:r>
              <a:rPr lang="en-US" sz="2400" dirty="0" smtClean="0"/>
              <a:t> </a:t>
            </a:r>
            <a:r>
              <a:rPr lang="en-US" sz="2400" dirty="0" err="1" smtClean="0"/>
              <a:t>tahan</a:t>
            </a:r>
            <a:r>
              <a:rPr lang="en-US" sz="2400" dirty="0" smtClean="0"/>
              <a:t> </a:t>
            </a:r>
            <a:r>
              <a:rPr lang="en-US" sz="2400" dirty="0" err="1" smtClean="0"/>
              <a:t>pasif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yakin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dikatakan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diucapkan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dipertahankan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10. </a:t>
            </a:r>
            <a:r>
              <a:rPr lang="en-US" sz="2400" dirty="0" err="1" smtClean="0"/>
              <a:t>Perseksionisme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terlalu</a:t>
            </a:r>
            <a:r>
              <a:rPr lang="en-US" sz="2400" dirty="0" smtClean="0"/>
              <a:t>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segalanya</a:t>
            </a:r>
            <a:r>
              <a:rPr lang="en-US" sz="2400" dirty="0" smtClean="0"/>
              <a:t> </a:t>
            </a:r>
            <a:r>
              <a:rPr lang="en-US" sz="2400" dirty="0" err="1" smtClean="0"/>
              <a:t>sempurna</a:t>
            </a:r>
            <a:r>
              <a:rPr lang="en-US" sz="2400" dirty="0" smtClean="0"/>
              <a:t> 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mengangap</a:t>
            </a:r>
            <a:r>
              <a:rPr lang="en-US" sz="2400" dirty="0" smtClean="0"/>
              <a:t> </a:t>
            </a:r>
            <a:r>
              <a:rPr lang="en-US" sz="2400" dirty="0" err="1" smtClean="0"/>
              <a:t>kebanyakan</a:t>
            </a:r>
            <a:r>
              <a:rPr lang="en-US" sz="2400" dirty="0" smtClean="0"/>
              <a:t> 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 </a:t>
            </a:r>
            <a:r>
              <a:rPr lang="en-US" sz="2400" dirty="0" err="1" smtClean="0"/>
              <a:t>anakbuahnya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,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sedikit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</a:t>
            </a:r>
            <a:r>
              <a:rPr lang="en-US" sz="2400" dirty="0" err="1" smtClean="0"/>
              <a:t>benar</a:t>
            </a:r>
            <a:r>
              <a:rPr lang="en-US" sz="2400" dirty="0" smtClean="0"/>
              <a:t>.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kambing</a:t>
            </a:r>
            <a:r>
              <a:rPr lang="en-US" sz="2400" dirty="0" smtClean="0"/>
              <a:t> </a:t>
            </a:r>
            <a:r>
              <a:rPr lang="en-US" sz="2400" dirty="0" err="1" smtClean="0"/>
              <a:t>hitam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kesalahan</a:t>
            </a:r>
            <a:r>
              <a:rPr lang="en-US" sz="2400" dirty="0" smtClean="0"/>
              <a:t> </a:t>
            </a:r>
            <a:r>
              <a:rPr lang="en-US" sz="2400" dirty="0" err="1" smtClean="0"/>
              <a:t>meski</a:t>
            </a:r>
            <a:r>
              <a:rPr lang="en-US" sz="2400" dirty="0" smtClean="0"/>
              <a:t> </a:t>
            </a:r>
            <a:r>
              <a:rPr lang="en-US" sz="2400" dirty="0" err="1" smtClean="0"/>
              <a:t>kesalahan</a:t>
            </a:r>
            <a:r>
              <a:rPr lang="en-US" sz="2400" dirty="0" smtClean="0"/>
              <a:t> </a:t>
            </a:r>
            <a:r>
              <a:rPr lang="en-US" sz="2400" dirty="0" err="1" smtClean="0"/>
              <a:t>sebenarnya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11. </a:t>
            </a:r>
            <a:r>
              <a:rPr lang="en-US" sz="2400" dirty="0" err="1" smtClean="0"/>
              <a:t>Hasrat</a:t>
            </a:r>
            <a:r>
              <a:rPr lang="en-US" sz="2400" dirty="0" smtClean="0"/>
              <a:t>- </a:t>
            </a: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menyenangkan</a:t>
            </a:r>
            <a:r>
              <a:rPr lang="en-US" sz="2400" dirty="0" smtClean="0"/>
              <a:t> </a:t>
            </a:r>
            <a:r>
              <a:rPr lang="en-US" sz="2400" dirty="0" err="1" smtClean="0"/>
              <a:t>hatinya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: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mengejar</a:t>
            </a:r>
            <a:r>
              <a:rPr lang="en-US" sz="2400" dirty="0" smtClean="0"/>
              <a:t> </a:t>
            </a:r>
            <a:r>
              <a:rPr lang="en-US" sz="2400" dirty="0" err="1" smtClean="0"/>
              <a:t>popularitas</a:t>
            </a:r>
            <a:r>
              <a:rPr lang="en-US" sz="2400" dirty="0" smtClean="0"/>
              <a:t> </a:t>
            </a:r>
            <a:r>
              <a:rPr lang="en-US" sz="2400" dirty="0" err="1" smtClean="0"/>
              <a:t>semata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307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UJIAN TENGAH SEMESTER (UTS)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2423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		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9</a:t>
            </a:r>
          </a:p>
          <a:p>
            <a:pPr marL="0" indent="0">
              <a:buNone/>
            </a:pPr>
            <a:r>
              <a:rPr lang="en-US" b="1" dirty="0" smtClean="0"/>
              <a:t>STRATEGI MENCAPAI KEUNGGULAN BERSAING</a:t>
            </a:r>
          </a:p>
          <a:p>
            <a:pPr marL="0" indent="0" algn="just">
              <a:buNone/>
            </a:pPr>
            <a:r>
              <a:rPr lang="en-US" sz="2400" b="1" dirty="0" err="1" smtClean="0"/>
              <a:t>Strategi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adalah</a:t>
            </a:r>
            <a:r>
              <a:rPr lang="en-US" sz="2400" dirty="0" smtClean="0"/>
              <a:t>: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aksi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menyelaraskan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sumber-sumber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komitmen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unggul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b="1" dirty="0" err="1" smtClean="0"/>
              <a:t>Keunggulan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bersaing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kompetitif</a:t>
            </a:r>
            <a:r>
              <a:rPr lang="en-US" sz="2400" dirty="0" smtClean="0"/>
              <a:t>: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manfaat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targetnya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kompetitor</a:t>
            </a:r>
            <a:r>
              <a:rPr lang="en-US" sz="2400" dirty="0" smtClean="0"/>
              <a:t> </a:t>
            </a:r>
            <a:r>
              <a:rPr lang="en-US" sz="2400" dirty="0" err="1" smtClean="0"/>
              <a:t>terdekat</a:t>
            </a:r>
            <a:r>
              <a:rPr lang="en-US" sz="2400" dirty="0" smtClean="0"/>
              <a:t>. </a:t>
            </a:r>
          </a:p>
          <a:p>
            <a:pPr marL="0" indent="0" algn="just">
              <a:buNone/>
            </a:pPr>
            <a:r>
              <a:rPr lang="en-US" sz="2400" dirty="0" smtClean="0"/>
              <a:t>           </a:t>
            </a:r>
            <a:r>
              <a:rPr lang="en-US" sz="2400" dirty="0" err="1" smtClean="0"/>
              <a:t>Gambaran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menuju</a:t>
            </a:r>
            <a:r>
              <a:rPr lang="en-US" sz="2400" dirty="0" smtClean="0"/>
              <a:t> </a:t>
            </a:r>
            <a:r>
              <a:rPr lang="en-US" sz="2400" dirty="0" err="1" smtClean="0"/>
              <a:t>keunggulan</a:t>
            </a:r>
            <a:r>
              <a:rPr lang="en-US" sz="2400" dirty="0" smtClean="0"/>
              <a:t> </a:t>
            </a:r>
            <a:r>
              <a:rPr lang="en-US" sz="2400" dirty="0" err="1" smtClean="0"/>
              <a:t>bersaing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33400" y="4343400"/>
            <a:ext cx="1828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Mengenali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Peluang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6600" y="4343400"/>
            <a:ext cx="1981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Stretegi</a:t>
            </a:r>
            <a:endParaRPr lang="en-US" dirty="0" smtClean="0"/>
          </a:p>
          <a:p>
            <a:pPr algn="ctr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menangkap</a:t>
            </a:r>
            <a:endParaRPr lang="en-US" dirty="0" smtClean="0"/>
          </a:p>
          <a:p>
            <a:pPr algn="ctr"/>
            <a:r>
              <a:rPr lang="en-US" dirty="0" err="1" smtClean="0"/>
              <a:t>peluang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0" y="4343400"/>
            <a:ext cx="1752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endParaRPr lang="en-US" dirty="0" smtClean="0"/>
          </a:p>
          <a:p>
            <a:pPr algn="ctr"/>
            <a:r>
              <a:rPr lang="en-US" dirty="0" smtClean="0"/>
              <a:t>Dari </a:t>
            </a:r>
            <a:r>
              <a:rPr lang="en-US" dirty="0" err="1" smtClean="0"/>
              <a:t>eksploitasi</a:t>
            </a:r>
            <a:r>
              <a:rPr lang="en-US" dirty="0" smtClean="0"/>
              <a:t>/</a:t>
            </a:r>
          </a:p>
          <a:p>
            <a:pPr algn="ctr"/>
            <a:r>
              <a:rPr lang="en-US" dirty="0" err="1" smtClean="0"/>
              <a:t>pemanfaatan</a:t>
            </a:r>
            <a:endParaRPr lang="en-US" dirty="0" smtClean="0"/>
          </a:p>
          <a:p>
            <a:pPr algn="ctr"/>
            <a:r>
              <a:rPr lang="en-US" dirty="0" err="1" smtClean="0"/>
              <a:t>peluang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2362200" y="49149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>
            <a:off x="5257800" y="49149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0998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keunggulan</a:t>
            </a:r>
            <a:r>
              <a:rPr lang="en-US" sz="2800" dirty="0" smtClean="0"/>
              <a:t> </a:t>
            </a:r>
            <a:r>
              <a:rPr lang="en-US" sz="2800" dirty="0" err="1" smtClean="0"/>
              <a:t>bersaing</a:t>
            </a:r>
            <a:r>
              <a:rPr lang="en-US" sz="2800" dirty="0" smtClean="0"/>
              <a:t>, </a:t>
            </a:r>
            <a:r>
              <a:rPr lang="en-US" sz="2800" dirty="0" err="1" smtClean="0"/>
              <a:t>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wirausahawan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mengenali</a:t>
            </a:r>
            <a:r>
              <a:rPr lang="en-US" sz="2800" dirty="0" smtClean="0"/>
              <a:t> </a:t>
            </a:r>
            <a:r>
              <a:rPr lang="en-US" sz="2800" dirty="0" err="1" smtClean="0"/>
              <a:t>unsur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keunggulan</a:t>
            </a:r>
            <a:r>
              <a:rPr lang="en-US" sz="2800" dirty="0" smtClean="0"/>
              <a:t> </a:t>
            </a:r>
            <a:r>
              <a:rPr lang="en-US" sz="2800" dirty="0" err="1" smtClean="0"/>
              <a:t>bersaing</a:t>
            </a:r>
            <a:r>
              <a:rPr lang="en-US" sz="28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600" dirty="0" err="1" smtClean="0"/>
              <a:t>Harga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.  </a:t>
            </a:r>
            <a:r>
              <a:rPr lang="en-US" sz="2600" dirty="0" err="1" smtClean="0"/>
              <a:t>Pengusaha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mampu</a:t>
            </a:r>
            <a:r>
              <a:rPr lang="en-US" sz="2600" dirty="0" smtClean="0"/>
              <a:t> </a:t>
            </a:r>
            <a:r>
              <a:rPr lang="en-US" sz="2600" dirty="0" err="1" smtClean="0"/>
              <a:t>menghasilkan</a:t>
            </a:r>
            <a:r>
              <a:rPr lang="en-US" sz="2600" dirty="0" smtClean="0"/>
              <a:t> </a:t>
            </a:r>
            <a:r>
              <a:rPr lang="en-US" sz="2600" dirty="0" err="1" smtClean="0"/>
              <a:t>produk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jasa</a:t>
            </a:r>
            <a:r>
              <a:rPr lang="en-US" sz="2600" dirty="0" smtClean="0"/>
              <a:t> </a:t>
            </a:r>
            <a:r>
              <a:rPr lang="en-US" sz="2600" dirty="0" err="1" smtClean="0"/>
              <a:t>rendah</a:t>
            </a:r>
            <a:r>
              <a:rPr lang="en-US" sz="2600" dirty="0" smtClean="0"/>
              <a:t> </a:t>
            </a:r>
            <a:r>
              <a:rPr lang="en-US" sz="2600" dirty="0" err="1" smtClean="0"/>
              <a:t>biaya</a:t>
            </a:r>
            <a:r>
              <a:rPr lang="en-US" sz="2600" dirty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memiliki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dirty="0" err="1" smtClean="0"/>
              <a:t>dibanding</a:t>
            </a:r>
            <a:r>
              <a:rPr lang="en-US" sz="2600" dirty="0" smtClean="0"/>
              <a:t> </a:t>
            </a:r>
            <a:r>
              <a:rPr lang="en-US" sz="2600" dirty="0" err="1" smtClean="0"/>
              <a:t>pesaing</a:t>
            </a:r>
            <a:r>
              <a:rPr lang="en-US" sz="2600" dirty="0" smtClean="0"/>
              <a:t> .</a:t>
            </a:r>
          </a:p>
          <a:p>
            <a:pPr marL="514350" indent="-514350" algn="just">
              <a:buAutoNum type="arabicPeriod"/>
            </a:pPr>
            <a:r>
              <a:rPr lang="en-US" sz="2600" dirty="0" err="1" smtClean="0"/>
              <a:t>Menyena</a:t>
            </a:r>
            <a:r>
              <a:rPr lang="en-US" sz="2600" dirty="0" err="1"/>
              <a:t>n</a:t>
            </a:r>
            <a:r>
              <a:rPr lang="en-US" sz="2600" dirty="0" err="1" smtClean="0"/>
              <a:t>gkan</a:t>
            </a:r>
            <a:r>
              <a:rPr lang="en-US" sz="2600" dirty="0" smtClean="0"/>
              <a:t> </a:t>
            </a:r>
            <a:r>
              <a:rPr lang="en-US" sz="2600" dirty="0" err="1" smtClean="0"/>
              <a:t>konsumen</a:t>
            </a:r>
            <a:r>
              <a:rPr lang="en-US" sz="2600" dirty="0" smtClean="0"/>
              <a:t>: </a:t>
            </a:r>
            <a:r>
              <a:rPr lang="en-US" sz="2600" dirty="0" err="1" smtClean="0"/>
              <a:t>diupayakan</a:t>
            </a:r>
            <a:r>
              <a:rPr lang="en-US" sz="2600" dirty="0" smtClean="0"/>
              <a:t> </a:t>
            </a:r>
            <a:r>
              <a:rPr lang="en-US" sz="2600" dirty="0" err="1" smtClean="0"/>
              <a:t>produk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jasa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menyenangkan</a:t>
            </a:r>
            <a:r>
              <a:rPr lang="en-US" sz="2600" dirty="0" smtClean="0"/>
              <a:t> </a:t>
            </a:r>
            <a:r>
              <a:rPr lang="en-US" sz="2600" dirty="0" err="1" smtClean="0"/>
              <a:t>konsumen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segi</a:t>
            </a:r>
            <a:r>
              <a:rPr lang="en-US" sz="2600" dirty="0" smtClean="0"/>
              <a:t> </a:t>
            </a:r>
            <a:r>
              <a:rPr lang="en-US" sz="2600" dirty="0" err="1" smtClean="0"/>
              <a:t>kualitas</a:t>
            </a:r>
            <a:r>
              <a:rPr lang="en-US" sz="2600" dirty="0" smtClean="0"/>
              <a:t>,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memuaskan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bentuk</a:t>
            </a:r>
            <a:r>
              <a:rPr lang="en-US" sz="2600" dirty="0" smtClean="0"/>
              <a:t> </a:t>
            </a:r>
            <a:r>
              <a:rPr lang="en-US" sz="2600" dirty="0" err="1" smtClean="0"/>
              <a:t>pelayanan,komunikasi</a:t>
            </a:r>
            <a:r>
              <a:rPr lang="en-US" sz="26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600" dirty="0" err="1" smtClean="0"/>
              <a:t>Pengalaman</a:t>
            </a:r>
            <a:r>
              <a:rPr lang="en-US" sz="2600" dirty="0" smtClean="0"/>
              <a:t> </a:t>
            </a:r>
            <a:r>
              <a:rPr lang="en-US" sz="2600" dirty="0" err="1" smtClean="0"/>
              <a:t>konsumen</a:t>
            </a:r>
            <a:r>
              <a:rPr lang="en-US" sz="2600" dirty="0" smtClean="0"/>
              <a:t>: </a:t>
            </a:r>
            <a:r>
              <a:rPr lang="en-US" sz="2600" dirty="0" err="1" smtClean="0"/>
              <a:t>pengalaman</a:t>
            </a:r>
            <a:r>
              <a:rPr lang="en-US" sz="2600" dirty="0" smtClean="0"/>
              <a:t> </a:t>
            </a:r>
            <a:r>
              <a:rPr lang="en-US" sz="2600" dirty="0" err="1" smtClean="0"/>
              <a:t>baik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buruk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konsumen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dirty="0" err="1" smtClean="0"/>
              <a:t>catatan</a:t>
            </a:r>
            <a:r>
              <a:rPr lang="en-US" sz="2600" dirty="0" smtClean="0"/>
              <a:t> </a:t>
            </a:r>
            <a:r>
              <a:rPr lang="en-US" sz="2600" dirty="0" err="1" smtClean="0"/>
              <a:t>penting</a:t>
            </a:r>
            <a:r>
              <a:rPr lang="en-US" sz="26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600" dirty="0" err="1" smtClean="0"/>
              <a:t>Atribut</a:t>
            </a:r>
            <a:r>
              <a:rPr lang="en-US" sz="2600" dirty="0" smtClean="0"/>
              <a:t> </a:t>
            </a:r>
            <a:r>
              <a:rPr lang="en-US" sz="2600" dirty="0" err="1" smtClean="0"/>
              <a:t>produk</a:t>
            </a:r>
            <a:r>
              <a:rPr lang="en-US" sz="2600" dirty="0" smtClean="0"/>
              <a:t> yang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dicatat</a:t>
            </a:r>
            <a:r>
              <a:rPr lang="en-US" sz="2600" dirty="0" smtClean="0"/>
              <a:t>:  </a:t>
            </a:r>
            <a:r>
              <a:rPr lang="en-US" sz="2600" dirty="0" err="1" smtClean="0"/>
              <a:t>seluruh</a:t>
            </a:r>
            <a:r>
              <a:rPr lang="en-US" sz="2600" dirty="0" smtClean="0"/>
              <a:t> </a:t>
            </a:r>
            <a:r>
              <a:rPr lang="en-US" sz="2600" dirty="0" err="1" smtClean="0"/>
              <a:t>atribut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melekat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</a:t>
            </a:r>
            <a:r>
              <a:rPr lang="en-US" sz="2600" dirty="0" err="1" smtClean="0"/>
              <a:t>produk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dicatat</a:t>
            </a:r>
            <a:r>
              <a:rPr lang="en-US" sz="2600" dirty="0" smtClean="0"/>
              <a:t> yang </a:t>
            </a:r>
            <a:r>
              <a:rPr lang="en-US" sz="2600" dirty="0" err="1" smtClean="0"/>
              <a:t>manfaaatnya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ditingkatkan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atribut</a:t>
            </a:r>
            <a:r>
              <a:rPr lang="en-US" sz="2600" dirty="0" smtClean="0"/>
              <a:t> yang </a:t>
            </a:r>
            <a:r>
              <a:rPr lang="en-US" sz="2600" dirty="0" err="1" smtClean="0"/>
              <a:t>sudah</a:t>
            </a:r>
            <a:r>
              <a:rPr lang="en-US" sz="2600" dirty="0" smtClean="0"/>
              <a:t> </a:t>
            </a:r>
            <a:r>
              <a:rPr lang="en-US" sz="2600" dirty="0" err="1" smtClean="0"/>
              <a:t>ada</a:t>
            </a:r>
            <a:r>
              <a:rPr lang="en-US" sz="2600" dirty="0" smtClean="0"/>
              <a:t> </a:t>
            </a:r>
            <a:r>
              <a:rPr lang="en-US" sz="2600" dirty="0" err="1" smtClean="0"/>
              <a:t>sebelumnya</a:t>
            </a:r>
            <a:r>
              <a:rPr lang="en-US" sz="2600" dirty="0" smtClean="0"/>
              <a:t>.</a:t>
            </a:r>
          </a:p>
          <a:p>
            <a:pPr marL="0" indent="0" algn="just">
              <a:buNone/>
            </a:pPr>
            <a:r>
              <a:rPr lang="en-US" sz="2600" dirty="0" smtClean="0"/>
              <a:t>     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677672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/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Siapakah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yang </a:t>
            </a:r>
            <a:r>
              <a:rPr lang="en-US" sz="2400" dirty="0" err="1" smtClean="0"/>
              <a:t>ikut</a:t>
            </a:r>
            <a:r>
              <a:rPr lang="en-US" sz="2400" dirty="0" smtClean="0"/>
              <a:t> </a:t>
            </a:r>
            <a:r>
              <a:rPr lang="en-US" sz="2400" dirty="0" err="1" smtClean="0"/>
              <a:t>berspekulasi</a:t>
            </a:r>
            <a:r>
              <a:rPr lang="en-US" sz="2400" dirty="0" smtClean="0"/>
              <a:t> 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Sumber-sumber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kendalikan</a:t>
            </a:r>
            <a:r>
              <a:rPr lang="en-US" sz="2400" dirty="0" smtClean="0"/>
              <a:t> 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kekuatan-kekuatan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kelemahan-kelemahan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Bagaimanakah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merespons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berspekulasi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masuk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Bagaimanakah</a:t>
            </a:r>
            <a:r>
              <a:rPr lang="en-US" sz="2400" dirty="0" smtClean="0"/>
              <a:t> </a:t>
            </a:r>
            <a:r>
              <a:rPr lang="en-US" sz="2400" dirty="0" err="1" smtClean="0"/>
              <a:t>merespons</a:t>
            </a:r>
            <a:r>
              <a:rPr lang="en-US" sz="2400" dirty="0" smtClean="0"/>
              <a:t> </a:t>
            </a:r>
            <a:r>
              <a:rPr lang="en-US" sz="2400" dirty="0" err="1" smtClean="0"/>
              <a:t>barbagai</a:t>
            </a:r>
            <a:r>
              <a:rPr lang="en-US" sz="2400" dirty="0" smtClean="0"/>
              <a:t> </a:t>
            </a:r>
            <a:r>
              <a:rPr lang="en-US" sz="2400" dirty="0" err="1" smtClean="0"/>
              <a:t>spekulasi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Siapa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mengobservasi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mengeksploitasi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potensi-potensi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aktual</a:t>
            </a:r>
            <a:r>
              <a:rPr lang="en-US" sz="2400" dirty="0" smtClean="0"/>
              <a:t>/</a:t>
            </a:r>
            <a:r>
              <a:rPr lang="en-US" sz="2400" dirty="0" err="1" smtClean="0"/>
              <a:t>sebenarnya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aliansi,penggabungan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persekutuan</a:t>
            </a:r>
            <a:r>
              <a:rPr lang="en-US" sz="2400" dirty="0" smtClean="0"/>
              <a:t>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4882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Menagkap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Pilihan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(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keunggulan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unggul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persaingan</a:t>
            </a:r>
            <a:r>
              <a:rPr lang="en-US" sz="2400" dirty="0" smtClean="0"/>
              <a:t> )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Pilihan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( </a:t>
            </a:r>
            <a:r>
              <a:rPr lang="en-US" sz="2400" dirty="0" err="1" smtClean="0"/>
              <a:t>mengaharuskan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produsen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murah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Pilihan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diferensiasi</a:t>
            </a:r>
            <a:r>
              <a:rPr lang="en-US" sz="2400" dirty="0" smtClean="0"/>
              <a:t> ( </a:t>
            </a:r>
            <a:r>
              <a:rPr lang="en-US" sz="2400" dirty="0" err="1" smtClean="0"/>
              <a:t>pemusatan</a:t>
            </a:r>
            <a:r>
              <a:rPr lang="en-US" sz="2400" dirty="0" smtClean="0"/>
              <a:t> </a:t>
            </a:r>
            <a:r>
              <a:rPr lang="en-US" sz="2400" dirty="0" err="1" smtClean="0"/>
              <a:t>keunikan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Pilihan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( target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digarap</a:t>
            </a:r>
            <a:r>
              <a:rPr lang="en-US" sz="2400" dirty="0" smtClean="0"/>
              <a:t>).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Penerapan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: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Pembatasan</a:t>
            </a:r>
            <a:r>
              <a:rPr lang="en-US" sz="2400" dirty="0" smtClean="0"/>
              <a:t> </a:t>
            </a:r>
            <a:r>
              <a:rPr lang="en-US" sz="2400" dirty="0" err="1" smtClean="0"/>
              <a:t>berpusat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r>
              <a:rPr lang="en-US" sz="2400" dirty="0" smtClean="0"/>
              <a:t> </a:t>
            </a:r>
            <a:r>
              <a:rPr lang="en-US" sz="2400" dirty="0" err="1" smtClean="0"/>
              <a:t>pembeli</a:t>
            </a:r>
            <a:r>
              <a:rPr lang="en-US" sz="2400" dirty="0" smtClean="0"/>
              <a:t>/</a:t>
            </a:r>
            <a:r>
              <a:rPr lang="en-US" sz="2400" dirty="0" err="1" smtClean="0"/>
              <a:t>pelanggan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Penekanan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Pembatasan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wilayah</a:t>
            </a:r>
            <a:r>
              <a:rPr lang="en-US" sz="2400" dirty="0" smtClean="0"/>
              <a:t> </a:t>
            </a:r>
            <a:r>
              <a:rPr lang="en-US" sz="2400" dirty="0" err="1" smtClean="0"/>
              <a:t>geografis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Pemusatan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unggulan</a:t>
            </a:r>
            <a:r>
              <a:rPr lang="en-US" sz="240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02848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err="1" smtClean="0"/>
              <a:t>Pertemuan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</a:t>
            </a:r>
            <a:r>
              <a:rPr lang="en-US" sz="3600" b="1" dirty="0" smtClean="0"/>
              <a:t>  10</a:t>
            </a:r>
          </a:p>
          <a:p>
            <a:pPr marL="0" indent="0" algn="ctr">
              <a:buNone/>
            </a:pPr>
            <a:r>
              <a:rPr lang="en-US" sz="3600" b="1" dirty="0" err="1" smtClean="0"/>
              <a:t>Pengembangan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Rencana</a:t>
            </a:r>
            <a:r>
              <a:rPr lang="en-US" sz="3600" b="1" dirty="0" smtClean="0"/>
              <a:t>  </a:t>
            </a:r>
            <a:r>
              <a:rPr lang="en-US" sz="3600" b="1" dirty="0" err="1" smtClean="0"/>
              <a:t>Pemasaran</a:t>
            </a:r>
            <a:endParaRPr lang="en-US" sz="3600" b="1" dirty="0" smtClean="0"/>
          </a:p>
          <a:p>
            <a:pPr marL="0" indent="0" algn="just">
              <a:buNone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Pemasaran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marketing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):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kegiatan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kelangsungan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aliran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barang-barang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jasa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produsen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konsumen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pengguna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Pemasaran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menurut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philip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kotler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suatu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proses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sosial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manajerial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dimana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individu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kelompok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memperoleh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apa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mereka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butuhkan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inginkan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cara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menciptakan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serta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mempertukarkan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produk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nilai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pihak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lain.</a:t>
            </a:r>
          </a:p>
          <a:p>
            <a:pPr marL="0" indent="0" algn="just">
              <a:buNone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Pemasaran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bisnis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kecil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meliputi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berbagai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aktivitas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bisnis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berkaitan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langsung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Mengenali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pasar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target 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Menetapkan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potensi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pasar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target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Penyiapan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pengomunikasian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pengiriman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seberkas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kepuasan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kepada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pasar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target.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2567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Kasmir</a:t>
            </a:r>
            <a:r>
              <a:rPr lang="en-US" dirty="0" smtClean="0"/>
              <a:t> (2006):</a:t>
            </a:r>
          </a:p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: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tangga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dikonsumsi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: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membeli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menggunakannya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lain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desewakan</a:t>
            </a:r>
            <a:r>
              <a:rPr lang="en-US" sz="2400" dirty="0" smtClean="0"/>
              <a:t> 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lain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untung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Pasar</a:t>
            </a:r>
            <a:r>
              <a:rPr lang="en-US" sz="2400" dirty="0" smtClean="0"/>
              <a:t> reseller: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 yang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penjualan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 smtClean="0"/>
              <a:t>keuntungan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: </a:t>
            </a:r>
            <a:r>
              <a:rPr lang="en-US" sz="2400" dirty="0" err="1" smtClean="0"/>
              <a:t>pasar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unit-unit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membeli</a:t>
            </a:r>
            <a:r>
              <a:rPr lang="en-US" sz="2400" dirty="0" smtClean="0"/>
              <a:t>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menyewa</a:t>
            </a:r>
            <a:r>
              <a:rPr lang="en-US" sz="2400" dirty="0" smtClean="0"/>
              <a:t> 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 ;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 </a:t>
            </a:r>
            <a:r>
              <a:rPr lang="en-US" sz="2400" dirty="0" err="1" smtClean="0"/>
              <a:t>antar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 (</a:t>
            </a:r>
            <a:r>
              <a:rPr lang="en-US" sz="2400" dirty="0" err="1" smtClean="0"/>
              <a:t>ekspor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impor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43010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Hal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: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: </a:t>
            </a:r>
            <a:r>
              <a:rPr lang="en-US" sz="2400" dirty="0" err="1" smtClean="0"/>
              <a:t>suatu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 yang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 </a:t>
            </a:r>
            <a:r>
              <a:rPr lang="en-US" sz="2400" dirty="0" err="1" smtClean="0"/>
              <a:t>segmentasi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, </a:t>
            </a:r>
            <a:r>
              <a:rPr lang="en-US" sz="2400" dirty="0" err="1" smtClean="0"/>
              <a:t>riset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peramalan</a:t>
            </a:r>
            <a:r>
              <a:rPr lang="en-US" sz="2400" dirty="0" smtClean="0"/>
              <a:t> </a:t>
            </a:r>
            <a:r>
              <a:rPr lang="en-US" sz="2400" dirty="0" err="1" smtClean="0"/>
              <a:t>penjualan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dipergunakan</a:t>
            </a:r>
            <a:r>
              <a:rPr lang="en-US" sz="2400" dirty="0" smtClean="0"/>
              <a:t>  </a:t>
            </a:r>
            <a:r>
              <a:rPr lang="en-US" sz="2400" dirty="0" err="1" smtClean="0"/>
              <a:t>rumus</a:t>
            </a:r>
            <a:r>
              <a:rPr lang="en-US" sz="2400" dirty="0" smtClean="0"/>
              <a:t> SWOT :</a:t>
            </a:r>
          </a:p>
          <a:p>
            <a:pPr marL="0" indent="0" algn="just">
              <a:buNone/>
            </a:pPr>
            <a:r>
              <a:rPr lang="en-US" sz="2400" dirty="0" smtClean="0"/>
              <a:t>1. </a:t>
            </a:r>
            <a:r>
              <a:rPr lang="en-US" sz="2400" dirty="0" err="1" smtClean="0"/>
              <a:t>Kekuatan</a:t>
            </a:r>
            <a:r>
              <a:rPr lang="en-US" sz="2400" dirty="0" smtClean="0"/>
              <a:t> (</a:t>
            </a:r>
            <a:r>
              <a:rPr lang="en-US" sz="2400" i="1" dirty="0" smtClean="0"/>
              <a:t>strength</a:t>
            </a:r>
            <a:r>
              <a:rPr lang="en-US" sz="2400" dirty="0" smtClean="0"/>
              <a:t>): 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menganalisis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kekuatan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kekuatan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kekuatan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terdekat</a:t>
            </a:r>
            <a:r>
              <a:rPr lang="en-US" sz="2400" dirty="0" smtClean="0"/>
              <a:t>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merumuskan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efektif</a:t>
            </a:r>
            <a:r>
              <a:rPr lang="en-US" sz="2400" dirty="0" smtClean="0"/>
              <a:t>, </a:t>
            </a:r>
            <a:r>
              <a:rPr lang="en-US" sz="2400" dirty="0" err="1" smtClean="0"/>
              <a:t>efesien</a:t>
            </a:r>
            <a:r>
              <a:rPr lang="en-US" sz="2400" dirty="0" smtClean="0"/>
              <a:t> </a:t>
            </a:r>
            <a:r>
              <a:rPr lang="en-US" sz="2400" dirty="0" err="1" smtClean="0"/>
              <a:t>dann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Kelemahan</a:t>
            </a:r>
            <a:r>
              <a:rPr lang="en-US" sz="2400" dirty="0" smtClean="0"/>
              <a:t> ( </a:t>
            </a:r>
            <a:r>
              <a:rPr lang="en-US" sz="2400" i="1" dirty="0" smtClean="0"/>
              <a:t>weakness</a:t>
            </a:r>
            <a:r>
              <a:rPr lang="en-US" sz="2400" dirty="0" smtClean="0"/>
              <a:t>): 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menganalisis</a:t>
            </a:r>
            <a:r>
              <a:rPr lang="en-US" sz="2400" dirty="0" smtClean="0"/>
              <a:t> kelemahan2 </a:t>
            </a:r>
            <a:r>
              <a:rPr lang="en-US" sz="2400" dirty="0" err="1" smtClean="0"/>
              <a:t>diri</a:t>
            </a:r>
            <a:r>
              <a:rPr lang="en-US" sz="2400" dirty="0" smtClean="0"/>
              <a:t>, </a:t>
            </a:r>
            <a:r>
              <a:rPr lang="en-US" sz="2400" dirty="0" err="1" smtClean="0"/>
              <a:t>kelemahan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perbaikan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dijalankan</a:t>
            </a:r>
            <a:r>
              <a:rPr lang="en-US" sz="2400" dirty="0" smtClean="0"/>
              <a:t>,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menganalisis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kelemahan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terdekat</a:t>
            </a:r>
            <a:r>
              <a:rPr lang="en-US" sz="2400" dirty="0" smtClean="0"/>
              <a:t> agar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wajar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( </a:t>
            </a:r>
            <a:r>
              <a:rPr lang="en-US" sz="2400" i="1" dirty="0" smtClean="0"/>
              <a:t>Opportunity</a:t>
            </a:r>
            <a:r>
              <a:rPr lang="en-US" sz="2400" dirty="0" smtClean="0"/>
              <a:t>): </a:t>
            </a:r>
            <a:r>
              <a:rPr lang="en-US" sz="2400" dirty="0" err="1" smtClean="0"/>
              <a:t>kejelian</a:t>
            </a:r>
            <a:r>
              <a:rPr lang="en-US" sz="2400" dirty="0" smtClean="0"/>
              <a:t> 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memanfaatkan</a:t>
            </a:r>
            <a:r>
              <a:rPr lang="en-US" sz="2400" dirty="0" smtClean="0"/>
              <a:t> 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ada</a:t>
            </a:r>
            <a:r>
              <a:rPr lang="en-US" sz="2400" dirty="0" smtClean="0"/>
              <a:t>  (</a:t>
            </a:r>
            <a:r>
              <a:rPr lang="en-US" sz="2400" dirty="0" err="1" smtClean="0"/>
              <a:t>kecendrungan</a:t>
            </a:r>
            <a:r>
              <a:rPr lang="en-US" sz="2400" dirty="0" smtClean="0"/>
              <a:t> </a:t>
            </a:r>
            <a:r>
              <a:rPr lang="en-US" sz="2400" dirty="0" err="1" smtClean="0"/>
              <a:t>selera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, </a:t>
            </a:r>
            <a:r>
              <a:rPr lang="en-US" sz="2400" dirty="0" err="1" smtClean="0"/>
              <a:t>kurangnya</a:t>
            </a:r>
            <a:r>
              <a:rPr lang="en-US" sz="2400" dirty="0" smtClean="0"/>
              <a:t> </a:t>
            </a:r>
            <a:r>
              <a:rPr lang="en-US" sz="2400" dirty="0" err="1" smtClean="0"/>
              <a:t>persedian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, </a:t>
            </a:r>
            <a:r>
              <a:rPr lang="en-US" sz="2400" dirty="0" err="1" smtClean="0"/>
              <a:t>meningkatnya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beli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Ancaman</a:t>
            </a:r>
            <a:r>
              <a:rPr lang="en-US" sz="2400" dirty="0" smtClean="0"/>
              <a:t> ( </a:t>
            </a:r>
            <a:r>
              <a:rPr lang="en-US" sz="2400" i="1" dirty="0" smtClean="0"/>
              <a:t>Treat</a:t>
            </a:r>
            <a:r>
              <a:rPr lang="en-US" sz="2400" dirty="0" smtClean="0"/>
              <a:t>):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menganalisis</a:t>
            </a:r>
            <a:r>
              <a:rPr lang="en-US" sz="2400" dirty="0" smtClean="0"/>
              <a:t> 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mengancam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dijalankan</a:t>
            </a:r>
            <a:r>
              <a:rPr lang="en-US" sz="2400" dirty="0" smtClean="0"/>
              <a:t>.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 kata </a:t>
            </a:r>
            <a:r>
              <a:rPr lang="en-US" sz="2400" dirty="0" err="1" smtClean="0"/>
              <a:t>bijak</a:t>
            </a:r>
            <a:r>
              <a:rPr lang="en-US" sz="2400" dirty="0" smtClean="0"/>
              <a:t> B.R.A </a:t>
            </a:r>
            <a:r>
              <a:rPr lang="en-US" sz="2400" dirty="0" err="1" smtClean="0"/>
              <a:t>Mooryati</a:t>
            </a:r>
            <a:r>
              <a:rPr lang="en-US" sz="2400" dirty="0" smtClean="0"/>
              <a:t> </a:t>
            </a:r>
            <a:r>
              <a:rPr lang="en-US" sz="2400" dirty="0" err="1" smtClean="0"/>
              <a:t>Sodibjo</a:t>
            </a:r>
            <a:r>
              <a:rPr lang="en-US" sz="2400" dirty="0" smtClean="0"/>
              <a:t> “ </a:t>
            </a:r>
            <a:r>
              <a:rPr lang="en-US" sz="2400" dirty="0" err="1" smtClean="0"/>
              <a:t>mata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awas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kuping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terbuka</a:t>
            </a:r>
            <a:r>
              <a:rPr lang="en-US" sz="2400" dirty="0" smtClean="0"/>
              <a:t>”. (1996).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0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Jurus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pengusaha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1.   </a:t>
            </a:r>
            <a:r>
              <a:rPr lang="en-US" sz="2400" dirty="0" err="1" smtClean="0"/>
              <a:t>Berani</a:t>
            </a:r>
            <a:r>
              <a:rPr lang="en-US" sz="2400" dirty="0" smtClean="0"/>
              <a:t> </a:t>
            </a:r>
            <a:r>
              <a:rPr lang="en-US" sz="2400" dirty="0" err="1" smtClean="0"/>
              <a:t>memulai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2.   </a:t>
            </a:r>
            <a:r>
              <a:rPr lang="en-US" sz="2400" dirty="0" err="1" smtClean="0"/>
              <a:t>Berani</a:t>
            </a:r>
            <a:r>
              <a:rPr lang="en-US" sz="2400" dirty="0" smtClean="0"/>
              <a:t> </a:t>
            </a:r>
            <a:r>
              <a:rPr lang="en-US" sz="2400" dirty="0" err="1" smtClean="0"/>
              <a:t>menanggung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3.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</a:t>
            </a:r>
            <a:r>
              <a:rPr lang="en-US" sz="2400" dirty="0" smtClean="0"/>
              <a:t> &amp; </a:t>
            </a:r>
            <a:r>
              <a:rPr lang="en-US" sz="2400" dirty="0" err="1" smtClean="0"/>
              <a:t>pertimbangan</a:t>
            </a:r>
            <a:endParaRPr lang="en-US" sz="2400" dirty="0" smtClean="0"/>
          </a:p>
          <a:p>
            <a:pPr marL="457200" indent="-457200">
              <a:buAutoNum type="arabicPeriod" startAt="4"/>
            </a:pPr>
            <a:r>
              <a:rPr lang="en-US" sz="2400" dirty="0" err="1" smtClean="0"/>
              <a:t>Seorang</a:t>
            </a:r>
            <a:r>
              <a:rPr lang="en-US" sz="2400" dirty="0" smtClean="0"/>
              <a:t> entrepreneur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menyusun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 </a:t>
            </a:r>
          </a:p>
          <a:p>
            <a:pPr marL="457200" indent="-457200">
              <a:buAutoNum type="arabicPeriod" startAt="4"/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cepat</a:t>
            </a:r>
            <a:r>
              <a:rPr lang="en-US" sz="2400" dirty="0" smtClean="0"/>
              <a:t> </a:t>
            </a:r>
            <a:r>
              <a:rPr lang="en-US" sz="2400" dirty="0" err="1" smtClean="0"/>
              <a:t>puas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putus</a:t>
            </a:r>
            <a:r>
              <a:rPr lang="en-US" sz="2400" dirty="0" smtClean="0"/>
              <a:t> </a:t>
            </a:r>
            <a:r>
              <a:rPr lang="en-US" sz="2400" dirty="0" err="1" smtClean="0"/>
              <a:t>asa</a:t>
            </a:r>
            <a:endParaRPr lang="en-US" sz="2400" dirty="0" smtClean="0"/>
          </a:p>
          <a:p>
            <a:pPr marL="457200" indent="-457200">
              <a:buAutoNum type="arabicPeriod" startAt="4"/>
            </a:pP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 </a:t>
            </a:r>
            <a:r>
              <a:rPr lang="en-US" sz="2400" dirty="0" err="1" smtClean="0"/>
              <a:t>diiringi</a:t>
            </a:r>
            <a:r>
              <a:rPr lang="en-US" sz="2400" dirty="0" smtClean="0"/>
              <a:t> 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optimis</a:t>
            </a:r>
            <a:r>
              <a:rPr lang="en-US" sz="2400" dirty="0" smtClean="0"/>
              <a:t> </a:t>
            </a:r>
          </a:p>
          <a:p>
            <a:pPr marL="457200" indent="-457200">
              <a:buAutoNum type="arabicPeriod" startAt="4"/>
            </a:pP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endParaRPr lang="en-US" sz="2400" dirty="0" smtClean="0"/>
          </a:p>
          <a:p>
            <a:pPr marL="457200" indent="-457200">
              <a:buAutoNum type="arabicPeriod" startAt="4"/>
            </a:pP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Etika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moral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9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2. </a:t>
            </a:r>
            <a:r>
              <a:rPr lang="en-US" sz="2400" dirty="0" err="1" smtClean="0"/>
              <a:t>Bauran</a:t>
            </a:r>
            <a:r>
              <a:rPr lang="en-US" sz="2400" dirty="0" smtClean="0"/>
              <a:t> </a:t>
            </a:r>
            <a:r>
              <a:rPr lang="en-US" sz="2400" dirty="0" err="1"/>
              <a:t>Pemasaran</a:t>
            </a:r>
            <a:r>
              <a:rPr lang="en-US" sz="2400" dirty="0"/>
              <a:t>: </a:t>
            </a:r>
            <a:r>
              <a:rPr lang="en-US" sz="2400" dirty="0" err="1"/>
              <a:t>kombinasi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, </a:t>
            </a:r>
            <a:r>
              <a:rPr lang="en-US" sz="2400" dirty="0" err="1"/>
              <a:t>harga</a:t>
            </a:r>
            <a:r>
              <a:rPr lang="en-US" sz="2400" dirty="0"/>
              <a:t>, </a:t>
            </a:r>
            <a:r>
              <a:rPr lang="en-US" sz="2400" dirty="0" err="1"/>
              <a:t>promosi</a:t>
            </a:r>
            <a:r>
              <a:rPr lang="en-US" sz="2400" dirty="0"/>
              <a:t>,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orang (</a:t>
            </a:r>
            <a:r>
              <a:rPr lang="en-US" sz="2400" i="1" dirty="0"/>
              <a:t>person</a:t>
            </a:r>
            <a:r>
              <a:rPr lang="en-US" sz="2400" dirty="0" smtClean="0"/>
              <a:t>).</a:t>
            </a:r>
          </a:p>
          <a:p>
            <a:pPr marL="0" indent="0" algn="just">
              <a:buNone/>
            </a:pPr>
            <a:r>
              <a:rPr lang="en-US" sz="2400" dirty="0" smtClean="0"/>
              <a:t>Hal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terlepas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rumus</a:t>
            </a:r>
            <a:r>
              <a:rPr lang="en-US" sz="2400" dirty="0" smtClean="0"/>
              <a:t> P-5 (</a:t>
            </a:r>
            <a:r>
              <a:rPr lang="en-US" sz="2400" i="1" dirty="0" err="1" smtClean="0"/>
              <a:t>produck</a:t>
            </a:r>
            <a:r>
              <a:rPr lang="en-US" sz="2400" i="1" dirty="0" smtClean="0"/>
              <a:t>, price, </a:t>
            </a:r>
            <a:r>
              <a:rPr lang="en-US" sz="2400" i="1" dirty="0" err="1" smtClean="0"/>
              <a:t>place,promotion</a:t>
            </a:r>
            <a:r>
              <a:rPr lang="en-US" sz="2400" i="1" dirty="0" smtClean="0"/>
              <a:t> and person</a:t>
            </a:r>
            <a:r>
              <a:rPr lang="en-US" sz="2400" dirty="0" smtClean="0"/>
              <a:t>) </a:t>
            </a: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  </a:t>
            </a:r>
            <a:r>
              <a:rPr lang="en-US" sz="2400" dirty="0" smtClean="0"/>
              <a:t>1. </a:t>
            </a:r>
            <a:r>
              <a:rPr lang="en-US" sz="2400" dirty="0" err="1" smtClean="0"/>
              <a:t>pruduct</a:t>
            </a:r>
            <a:r>
              <a:rPr lang="en-US" sz="2400" dirty="0"/>
              <a:t> </a:t>
            </a:r>
            <a:r>
              <a:rPr lang="en-US" sz="2400" dirty="0" smtClean="0"/>
              <a:t>: </a:t>
            </a:r>
            <a:r>
              <a:rPr lang="en-US" sz="2400" dirty="0" err="1" smtClean="0"/>
              <a:t>pruduk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dipasarkan</a:t>
            </a:r>
            <a:r>
              <a:rPr lang="en-US" sz="2400" dirty="0" smtClean="0"/>
              <a:t>  </a:t>
            </a:r>
            <a:r>
              <a:rPr lang="en-US" sz="2400" dirty="0" err="1" smtClean="0"/>
              <a:t>haru</a:t>
            </a:r>
            <a:r>
              <a:rPr lang="en-US" sz="2400" dirty="0" smtClean="0"/>
              <a:t> </a:t>
            </a:r>
            <a:r>
              <a:rPr lang="en-US" sz="2400" dirty="0" err="1" smtClean="0"/>
              <a:t>stampil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bermutu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mewakili</a:t>
            </a:r>
            <a:r>
              <a:rPr lang="en-US" sz="2400" dirty="0" smtClean="0"/>
              <a:t> </a:t>
            </a:r>
            <a:r>
              <a:rPr lang="en-US" sz="2400" dirty="0" err="1" smtClean="0"/>
              <a:t>selera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2. Price :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rendahnya</a:t>
            </a:r>
            <a:r>
              <a:rPr lang="en-US" sz="2400" dirty="0" smtClean="0"/>
              <a:t> 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3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, </a:t>
            </a:r>
            <a:r>
              <a:rPr lang="en-US" sz="2400" dirty="0" err="1" smtClean="0"/>
              <a:t>mutu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</a:t>
            </a:r>
            <a:r>
              <a:rPr lang="en-US" sz="2400" dirty="0" err="1" smtClean="0"/>
              <a:t>segmen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3. Place :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kejelian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/</a:t>
            </a:r>
            <a:r>
              <a:rPr lang="en-US" sz="2400" dirty="0" err="1" smtClean="0"/>
              <a:t>pendistribusian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strategis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menempatkan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di supermarket, </a:t>
            </a:r>
            <a:r>
              <a:rPr lang="en-US" sz="2400" dirty="0" err="1" smtClean="0"/>
              <a:t>departement</a:t>
            </a:r>
            <a:r>
              <a:rPr lang="en-US" sz="2400" dirty="0" smtClean="0"/>
              <a:t> </a:t>
            </a:r>
            <a:r>
              <a:rPr lang="en-US" sz="2400" dirty="0" err="1" smtClean="0"/>
              <a:t>strore</a:t>
            </a:r>
            <a:r>
              <a:rPr lang="en-US" sz="2400" dirty="0" smtClean="0"/>
              <a:t>, </a:t>
            </a:r>
            <a:r>
              <a:rPr lang="en-US" sz="2400" dirty="0" err="1" smtClean="0"/>
              <a:t>toko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dll</a:t>
            </a:r>
            <a:r>
              <a:rPr lang="en-US" sz="2400" dirty="0" smtClean="0"/>
              <a:t>. </a:t>
            </a:r>
            <a:r>
              <a:rPr lang="en-US" sz="2400" dirty="0" err="1" smtClean="0"/>
              <a:t>Penempatan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memeberikan</a:t>
            </a:r>
            <a:r>
              <a:rPr lang="en-US" sz="2400" dirty="0" smtClean="0"/>
              <a:t>  </a:t>
            </a:r>
            <a:r>
              <a:rPr lang="en-US" sz="2400" dirty="0" err="1" smtClean="0"/>
              <a:t>citra</a:t>
            </a:r>
            <a:r>
              <a:rPr lang="en-US" sz="2400" dirty="0" smtClean="0"/>
              <a:t> (</a:t>
            </a:r>
            <a:r>
              <a:rPr lang="en-US" sz="2400" i="1" dirty="0" smtClean="0"/>
              <a:t>image</a:t>
            </a:r>
            <a:r>
              <a:rPr lang="en-US" sz="2400" dirty="0" smtClean="0"/>
              <a:t>) yang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dimata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diandalkan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562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Tingkatan-tingkatan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:</a:t>
            </a:r>
          </a:p>
          <a:p>
            <a:pPr marL="514350" indent="-514350">
              <a:buAutoNum type="alphaLcParenR"/>
            </a:pPr>
            <a:r>
              <a:rPr lang="en-US" sz="2400" dirty="0" err="1" smtClean="0"/>
              <a:t>Produsen</a:t>
            </a: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Konsumen</a:t>
            </a:r>
            <a:endParaRPr lang="en-US" sz="2400" dirty="0" smtClean="0"/>
          </a:p>
          <a:p>
            <a:pPr marL="514350" indent="-514350">
              <a:buAutoNum type="alphaLcParenR"/>
            </a:pPr>
            <a:r>
              <a:rPr lang="en-US" sz="2400" dirty="0" err="1" smtClean="0"/>
              <a:t>Produsen</a:t>
            </a: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400" dirty="0" err="1" smtClean="0"/>
              <a:t>Pengecer</a:t>
            </a:r>
            <a:r>
              <a:rPr lang="en-US" sz="2400" dirty="0" smtClean="0"/>
              <a:t>      </a:t>
            </a:r>
            <a:r>
              <a:rPr lang="en-US" sz="2400" dirty="0" err="1" smtClean="0"/>
              <a:t>konsumen</a:t>
            </a:r>
            <a:endParaRPr lang="en-US" sz="2400" dirty="0" smtClean="0"/>
          </a:p>
          <a:p>
            <a:pPr marL="514350" indent="-514350">
              <a:buAutoNum type="alphaLcParenR"/>
            </a:pPr>
            <a:r>
              <a:rPr lang="en-US" sz="2400" dirty="0" err="1" smtClean="0"/>
              <a:t>Produsen</a:t>
            </a:r>
            <a:r>
              <a:rPr lang="en-US" sz="2400" dirty="0" smtClean="0"/>
              <a:t>      </a:t>
            </a:r>
            <a:r>
              <a:rPr lang="en-US" sz="2400" dirty="0" err="1" smtClean="0"/>
              <a:t>Agen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Pengecer</a:t>
            </a: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Konsumen</a:t>
            </a:r>
            <a:endParaRPr lang="en-US" sz="2400" dirty="0" smtClean="0"/>
          </a:p>
          <a:p>
            <a:pPr marL="514350" indent="-514350">
              <a:buAutoNum type="alphaLcParenR"/>
            </a:pPr>
            <a:r>
              <a:rPr lang="en-US" sz="2400" dirty="0" err="1" smtClean="0"/>
              <a:t>Produsen</a:t>
            </a:r>
            <a:r>
              <a:rPr lang="en-US" sz="2400" dirty="0"/>
              <a:t> </a:t>
            </a:r>
            <a:r>
              <a:rPr lang="en-US" sz="2400" dirty="0" smtClean="0"/>
              <a:t>     </a:t>
            </a:r>
            <a:r>
              <a:rPr lang="en-US" sz="2400" dirty="0" err="1" smtClean="0"/>
              <a:t>Agen</a:t>
            </a:r>
            <a:r>
              <a:rPr lang="en-US" sz="2400" dirty="0"/>
              <a:t> </a:t>
            </a:r>
            <a:r>
              <a:rPr lang="en-US" sz="2400" dirty="0" smtClean="0"/>
              <a:t>    Sub </a:t>
            </a:r>
            <a:r>
              <a:rPr lang="en-US" sz="2400" dirty="0" err="1" smtClean="0"/>
              <a:t>agen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Pengecer</a:t>
            </a:r>
            <a:r>
              <a:rPr lang="en-US" sz="2400" dirty="0" smtClean="0"/>
              <a:t>       </a:t>
            </a:r>
            <a:r>
              <a:rPr lang="en-US" sz="2400" dirty="0" err="1" smtClean="0"/>
              <a:t>Konsumen</a:t>
            </a:r>
            <a:endParaRPr lang="en-US" sz="2400" dirty="0" smtClean="0"/>
          </a:p>
          <a:p>
            <a:pPr marL="514350" indent="-514350">
              <a:buAutoNum type="alphaLcParenR"/>
            </a:pPr>
            <a:r>
              <a:rPr lang="en-US" sz="2400" dirty="0" smtClean="0"/>
              <a:t> </a:t>
            </a:r>
            <a:r>
              <a:rPr lang="en-US" sz="2400" dirty="0" err="1" smtClean="0"/>
              <a:t>Produsen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Agen</a:t>
            </a:r>
            <a:r>
              <a:rPr lang="en-US" sz="2400" dirty="0"/>
              <a:t> </a:t>
            </a:r>
            <a:r>
              <a:rPr lang="en-US" sz="2400" dirty="0" smtClean="0"/>
              <a:t>    Sub </a:t>
            </a:r>
            <a:r>
              <a:rPr lang="en-US" sz="2400" dirty="0" err="1" smtClean="0"/>
              <a:t>Agen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Grosir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pengecer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konsumen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 smtClean="0"/>
              <a:t>4. </a:t>
            </a:r>
            <a:r>
              <a:rPr lang="en-US" sz="2400" i="1" dirty="0" smtClean="0"/>
              <a:t>Promotion : </a:t>
            </a:r>
            <a:r>
              <a:rPr lang="en-US" sz="2400" dirty="0" err="1" smtClean="0"/>
              <a:t>pentingnya</a:t>
            </a:r>
            <a:r>
              <a:rPr lang="en-US" sz="2400" dirty="0" smtClean="0"/>
              <a:t> </a:t>
            </a:r>
            <a:r>
              <a:rPr lang="en-US" sz="2400" dirty="0" err="1" smtClean="0"/>
              <a:t>citra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bermutu</a:t>
            </a:r>
            <a:r>
              <a:rPr lang="en-US" sz="2400" dirty="0" smtClean="0"/>
              <a:t> </a:t>
            </a:r>
            <a:r>
              <a:rPr lang="en-US" sz="2400" dirty="0" err="1" smtClean="0"/>
              <a:t>dimata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,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promosi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ditawar2,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promosi</a:t>
            </a:r>
            <a:r>
              <a:rPr lang="en-US" sz="2400" dirty="0" smtClean="0"/>
              <a:t> 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secra</a:t>
            </a:r>
            <a:r>
              <a:rPr lang="en-US" sz="2400" dirty="0" smtClean="0"/>
              <a:t> </a:t>
            </a:r>
            <a:r>
              <a:rPr lang="en-US" sz="2400" dirty="0" err="1" smtClean="0"/>
              <a:t>rutin</a:t>
            </a:r>
            <a:r>
              <a:rPr lang="en-US" sz="2400" dirty="0" smtClean="0"/>
              <a:t>, </a:t>
            </a:r>
            <a:r>
              <a:rPr lang="en-US" sz="2400" dirty="0" err="1" smtClean="0"/>
              <a:t>terencana</a:t>
            </a:r>
            <a:r>
              <a:rPr lang="en-US" sz="2400" dirty="0" smtClean="0"/>
              <a:t>, </a:t>
            </a:r>
            <a:r>
              <a:rPr lang="en-US" sz="2400" dirty="0" err="1" smtClean="0"/>
              <a:t>gencar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berskala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5. </a:t>
            </a:r>
            <a:r>
              <a:rPr lang="en-US" sz="2400" i="1" dirty="0" smtClean="0"/>
              <a:t>Person :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menempatkan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petugas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</a:t>
            </a:r>
            <a:r>
              <a:rPr lang="en-US" sz="2400" dirty="0" smtClean="0"/>
              <a:t> </a:t>
            </a:r>
            <a:r>
              <a:rPr lang="en-US" sz="2400" dirty="0" err="1" smtClean="0"/>
              <a:t>pemasaran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menguasai</a:t>
            </a:r>
            <a:r>
              <a:rPr lang="en-US" sz="2400" dirty="0" smtClean="0"/>
              <a:t> </a:t>
            </a:r>
            <a:r>
              <a:rPr lang="en-US" sz="2400" dirty="0" err="1" smtClean="0"/>
              <a:t>bidangnya</a:t>
            </a:r>
            <a:r>
              <a:rPr lang="en-US" sz="2400" i="1" dirty="0"/>
              <a:t> </a:t>
            </a:r>
            <a:r>
              <a:rPr lang="en-US" sz="2400" i="1" dirty="0" smtClean="0"/>
              <a:t>(</a:t>
            </a:r>
            <a:r>
              <a:rPr lang="en-US" sz="2400" i="1" dirty="0" err="1" smtClean="0"/>
              <a:t>profesional</a:t>
            </a:r>
            <a:r>
              <a:rPr lang="en-US" sz="2400" i="1" dirty="0" smtClean="0"/>
              <a:t>).</a:t>
            </a:r>
            <a:endParaRPr lang="en-US" sz="2400" i="1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981200" y="1066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981200" y="1447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657600" y="14478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1200" y="1905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38600" y="19050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562600" y="19050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81200" y="2362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048000" y="23622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495800" y="23622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943600" y="23622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057400" y="2819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048000" y="2819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495800" y="2819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562600" y="2819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162800" y="2819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3080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Strategi</a:t>
            </a:r>
            <a:r>
              <a:rPr lang="en-US" b="1" dirty="0" smtClean="0"/>
              <a:t> </a:t>
            </a:r>
            <a:r>
              <a:rPr lang="en-US" b="1" dirty="0" err="1" smtClean="0"/>
              <a:t>menarik</a:t>
            </a:r>
            <a:r>
              <a:rPr lang="en-US" b="1" dirty="0" smtClean="0"/>
              <a:t> </a:t>
            </a:r>
            <a:r>
              <a:rPr lang="en-US" b="1" dirty="0" err="1" smtClean="0"/>
              <a:t>Pelanggan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sz="2400" dirty="0" err="1" smtClean="0"/>
              <a:t>Starategi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langkah-langkah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b="1" dirty="0" err="1" smtClean="0"/>
              <a:t>Strategi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dapat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menarik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pelanggan</a:t>
            </a:r>
            <a:r>
              <a:rPr lang="en-US" sz="2400" b="1" dirty="0" smtClean="0"/>
              <a:t>: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inovasi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terbaru</a:t>
            </a:r>
            <a:r>
              <a:rPr lang="en-US" sz="2400" dirty="0" smtClean="0"/>
              <a:t>/</a:t>
            </a:r>
            <a:r>
              <a:rPr lang="en-US" sz="2400" dirty="0" err="1" smtClean="0"/>
              <a:t>tampil</a:t>
            </a:r>
            <a:r>
              <a:rPr lang="en-US" sz="2400" dirty="0" smtClean="0"/>
              <a:t> </a:t>
            </a:r>
            <a:r>
              <a:rPr lang="en-US" sz="2400" dirty="0" err="1" smtClean="0"/>
              <a:t>beda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</a:t>
            </a:r>
            <a:r>
              <a:rPr lang="en-US" sz="2400" dirty="0" err="1" smtClean="0"/>
              <a:t>tren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Desain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, </a:t>
            </a:r>
            <a:r>
              <a:rPr lang="en-US" sz="2400" dirty="0" err="1" smtClean="0"/>
              <a:t>menambah</a:t>
            </a:r>
            <a:r>
              <a:rPr lang="en-US" sz="2400" dirty="0" smtClean="0"/>
              <a:t> </a:t>
            </a:r>
            <a:r>
              <a:rPr lang="en-US" sz="2400" dirty="0" err="1" smtClean="0"/>
              <a:t>kesan</a:t>
            </a:r>
            <a:r>
              <a:rPr lang="en-US" sz="2400" dirty="0" smtClean="0"/>
              <a:t> </a:t>
            </a:r>
            <a:r>
              <a:rPr lang="en-US" sz="2400" dirty="0" err="1" smtClean="0"/>
              <a:t>mewah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Harga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terjangkau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dibeli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kalangan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potongan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minimum </a:t>
            </a:r>
            <a:r>
              <a:rPr lang="en-US" sz="2400" dirty="0" err="1" smtClean="0"/>
              <a:t>pembelian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servis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dijanjikan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seseuai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penjualan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keramaiannya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Ikuti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pameran</a:t>
            </a:r>
            <a:r>
              <a:rPr lang="en-US" sz="2400" dirty="0" smtClean="0"/>
              <a:t>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memperluas</a:t>
            </a:r>
            <a:r>
              <a:rPr lang="en-US" sz="2400" dirty="0" smtClean="0"/>
              <a:t> </a:t>
            </a:r>
            <a:r>
              <a:rPr lang="en-US" sz="2400" dirty="0" err="1" smtClean="0"/>
              <a:t>jaringan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5884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8. </a:t>
            </a:r>
            <a:r>
              <a:rPr lang="en-US" sz="2600" dirty="0" err="1" smtClean="0"/>
              <a:t>Fokus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produk</a:t>
            </a:r>
            <a:r>
              <a:rPr lang="en-US" sz="2600" dirty="0" smtClean="0"/>
              <a:t>, </a:t>
            </a:r>
            <a:r>
              <a:rPr lang="en-US" sz="2600" dirty="0" err="1" smtClean="0"/>
              <a:t>sehingga</a:t>
            </a:r>
            <a:r>
              <a:rPr lang="en-US" sz="2600" dirty="0" smtClean="0"/>
              <a:t> </a:t>
            </a:r>
            <a:r>
              <a:rPr lang="en-US" sz="2600" dirty="0" err="1" smtClean="0"/>
              <a:t>spesialisasi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dicapai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dirty="0" smtClean="0"/>
              <a:t>9.  </a:t>
            </a:r>
            <a:r>
              <a:rPr lang="en-US" sz="2600" dirty="0" err="1" smtClean="0"/>
              <a:t>Pilih</a:t>
            </a:r>
            <a:r>
              <a:rPr lang="en-US" sz="2600" dirty="0" smtClean="0"/>
              <a:t> </a:t>
            </a:r>
            <a:r>
              <a:rPr lang="en-US" sz="2600" dirty="0" err="1" smtClean="0"/>
              <a:t>produk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ditempat</a:t>
            </a:r>
            <a:r>
              <a:rPr lang="en-US" sz="2600" dirty="0" smtClean="0"/>
              <a:t> </a:t>
            </a:r>
            <a:r>
              <a:rPr lang="en-US" sz="2600" dirty="0" err="1" smtClean="0"/>
              <a:t>tersebut</a:t>
            </a:r>
            <a:r>
              <a:rPr lang="en-US" sz="2600" dirty="0" smtClean="0"/>
              <a:t> </a:t>
            </a:r>
            <a:r>
              <a:rPr lang="en-US" sz="2600" dirty="0" err="1" smtClean="0"/>
              <a:t>belum</a:t>
            </a:r>
            <a:r>
              <a:rPr lang="en-US" sz="2600" dirty="0" smtClean="0"/>
              <a:t> </a:t>
            </a:r>
            <a:r>
              <a:rPr lang="en-US" sz="2600" dirty="0" err="1" smtClean="0"/>
              <a:t>ada</a:t>
            </a:r>
            <a:r>
              <a:rPr lang="en-US" sz="2600" dirty="0" smtClean="0"/>
              <a:t>, </a:t>
            </a:r>
            <a:r>
              <a:rPr lang="en-US" sz="2600" dirty="0" err="1" smtClean="0"/>
              <a:t>bila</a:t>
            </a:r>
            <a:r>
              <a:rPr lang="en-US" sz="2600" dirty="0" smtClean="0"/>
              <a:t> </a:t>
            </a:r>
            <a:r>
              <a:rPr lang="en-US" sz="2600" dirty="0" err="1" smtClean="0"/>
              <a:t>sudah</a:t>
            </a:r>
            <a:r>
              <a:rPr lang="en-US" sz="2600" dirty="0" smtClean="0"/>
              <a:t> </a:t>
            </a:r>
            <a:r>
              <a:rPr lang="en-US" sz="2600" dirty="0" err="1" smtClean="0"/>
              <a:t>ada</a:t>
            </a:r>
            <a:r>
              <a:rPr lang="en-US" sz="2600" dirty="0" smtClean="0"/>
              <a:t> </a:t>
            </a:r>
            <a:r>
              <a:rPr lang="en-US" sz="2600" dirty="0" err="1" smtClean="0"/>
              <a:t>pikirkan</a:t>
            </a:r>
            <a:r>
              <a:rPr lang="en-US" sz="2600" dirty="0" smtClean="0"/>
              <a:t> </a:t>
            </a:r>
            <a:r>
              <a:rPr lang="en-US" sz="2600" dirty="0" err="1" smtClean="0"/>
              <a:t>kekhasannya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penyajian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pelayananya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dirty="0" smtClean="0"/>
              <a:t>10. </a:t>
            </a:r>
            <a:r>
              <a:rPr lang="en-US" sz="2600" dirty="0" err="1" smtClean="0"/>
              <a:t>Buat</a:t>
            </a:r>
            <a:r>
              <a:rPr lang="en-US" sz="2600" dirty="0" smtClean="0"/>
              <a:t> </a:t>
            </a:r>
            <a:r>
              <a:rPr lang="en-US" sz="2600" dirty="0" err="1" smtClean="0"/>
              <a:t>standar</a:t>
            </a:r>
            <a:r>
              <a:rPr lang="en-US" sz="2600" dirty="0" smtClean="0"/>
              <a:t> </a:t>
            </a:r>
            <a:r>
              <a:rPr lang="en-US" sz="2600" dirty="0" err="1" smtClean="0"/>
              <a:t>operasi</a:t>
            </a:r>
            <a:r>
              <a:rPr lang="en-US" sz="2600" dirty="0" smtClean="0"/>
              <a:t> yang </a:t>
            </a:r>
            <a:r>
              <a:rPr lang="en-US" sz="2600" dirty="0" err="1" smtClean="0"/>
              <a:t>sederhana</a:t>
            </a:r>
            <a:r>
              <a:rPr lang="en-US" sz="2600" dirty="0" smtClean="0"/>
              <a:t>, </a:t>
            </a:r>
            <a:r>
              <a:rPr lang="en-US" sz="2600" dirty="0" err="1" smtClean="0"/>
              <a:t>namun</a:t>
            </a:r>
            <a:r>
              <a:rPr lang="en-US" sz="2600" dirty="0" smtClean="0"/>
              <a:t> </a:t>
            </a:r>
            <a:r>
              <a:rPr lang="en-US" sz="2600" dirty="0" err="1" smtClean="0"/>
              <a:t>jelas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11. </a:t>
            </a:r>
            <a:r>
              <a:rPr lang="en-US" sz="2600" dirty="0" err="1" smtClean="0"/>
              <a:t>Tentukan</a:t>
            </a:r>
            <a:r>
              <a:rPr lang="en-US" sz="2600" dirty="0" smtClean="0"/>
              <a:t> target </a:t>
            </a:r>
            <a:r>
              <a:rPr lang="en-US" sz="2600" dirty="0" err="1" smtClean="0"/>
              <a:t>pasar</a:t>
            </a:r>
            <a:r>
              <a:rPr lang="en-US" sz="2600" dirty="0" smtClean="0"/>
              <a:t> </a:t>
            </a:r>
            <a:r>
              <a:rPr lang="en-US" sz="2600" dirty="0" err="1" smtClean="0"/>
              <a:t>sesuaikan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lingkungan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12. </a:t>
            </a:r>
            <a:r>
              <a:rPr lang="en-US" sz="2600" dirty="0" err="1" smtClean="0"/>
              <a:t>Tentukan</a:t>
            </a:r>
            <a:r>
              <a:rPr lang="en-US" sz="2600" dirty="0" smtClean="0"/>
              <a:t> </a:t>
            </a:r>
            <a:r>
              <a:rPr lang="en-US" sz="2600" dirty="0" err="1" smtClean="0"/>
              <a:t>lokasi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jam </a:t>
            </a:r>
            <a:r>
              <a:rPr lang="en-US" sz="2600" dirty="0" err="1" smtClean="0"/>
              <a:t>buka</a:t>
            </a:r>
            <a:r>
              <a:rPr lang="en-US" sz="2600" dirty="0" smtClean="0"/>
              <a:t> </a:t>
            </a:r>
            <a:r>
              <a:rPr lang="en-US" sz="2600" dirty="0" err="1" smtClean="0"/>
              <a:t>usaha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tepat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13. </a:t>
            </a:r>
            <a:r>
              <a:rPr lang="en-US" sz="2600" dirty="0" err="1" smtClean="0"/>
              <a:t>Kepuasan</a:t>
            </a:r>
            <a:r>
              <a:rPr lang="en-US" sz="2600" dirty="0" smtClean="0"/>
              <a:t> </a:t>
            </a:r>
            <a:r>
              <a:rPr lang="en-US" sz="2600" dirty="0" err="1" smtClean="0"/>
              <a:t>pelanggan</a:t>
            </a:r>
            <a:r>
              <a:rPr lang="en-US" sz="2600" dirty="0" smtClean="0"/>
              <a:t> </a:t>
            </a:r>
            <a:r>
              <a:rPr lang="en-US" sz="2600" dirty="0" err="1" smtClean="0"/>
              <a:t>harus</a:t>
            </a:r>
            <a:r>
              <a:rPr lang="en-US" sz="2600" dirty="0" smtClean="0"/>
              <a:t> </a:t>
            </a:r>
            <a:r>
              <a:rPr lang="en-US" sz="2600" dirty="0" err="1" smtClean="0"/>
              <a:t>dinomorsatukan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14. </a:t>
            </a:r>
            <a:r>
              <a:rPr lang="en-US" sz="2600" dirty="0" err="1" smtClean="0"/>
              <a:t>Usahakan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pelayanan</a:t>
            </a:r>
            <a:r>
              <a:rPr lang="en-US" sz="2600" dirty="0" smtClean="0"/>
              <a:t> </a:t>
            </a:r>
            <a:r>
              <a:rPr lang="en-US" sz="2600" dirty="0" err="1" smtClean="0"/>
              <a:t>menggunakan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prinsip</a:t>
            </a:r>
            <a:r>
              <a:rPr lang="en-US" sz="2600" dirty="0" smtClean="0"/>
              <a:t> </a:t>
            </a:r>
            <a:r>
              <a:rPr lang="en-US" sz="2600" dirty="0" err="1" smtClean="0"/>
              <a:t>tanpa</a:t>
            </a:r>
            <a:r>
              <a:rPr lang="en-US" sz="2600" dirty="0" smtClean="0"/>
              <a:t> </a:t>
            </a:r>
            <a:r>
              <a:rPr lang="en-US" sz="2600" dirty="0" err="1" smtClean="0"/>
              <a:t>komplain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dirty="0" smtClean="0"/>
              <a:t>15. </a:t>
            </a:r>
            <a:r>
              <a:rPr lang="en-US" sz="2600" dirty="0" err="1" smtClean="0"/>
              <a:t>Tawarkan</a:t>
            </a:r>
            <a:r>
              <a:rPr lang="en-US" sz="2600" dirty="0" smtClean="0"/>
              <a:t> </a:t>
            </a:r>
            <a:r>
              <a:rPr lang="en-US" sz="2600" dirty="0" err="1" smtClean="0"/>
              <a:t>produk</a:t>
            </a:r>
            <a:r>
              <a:rPr lang="en-US" sz="2600" dirty="0" smtClean="0"/>
              <a:t>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relasi</a:t>
            </a:r>
            <a:r>
              <a:rPr lang="en-US" sz="2600" dirty="0" smtClean="0"/>
              <a:t> </a:t>
            </a:r>
            <a:r>
              <a:rPr lang="en-US" sz="2600" dirty="0" err="1" smtClean="0"/>
              <a:t>terdekat</a:t>
            </a:r>
            <a:r>
              <a:rPr lang="en-US" sz="2600" dirty="0" smtClean="0"/>
              <a:t> </a:t>
            </a:r>
            <a:r>
              <a:rPr lang="en-US" sz="2600" dirty="0" err="1" smtClean="0"/>
              <a:t>anda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mulut</a:t>
            </a:r>
            <a:r>
              <a:rPr lang="en-US" sz="2600" dirty="0" smtClean="0"/>
              <a:t>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mulut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dirty="0" smtClean="0"/>
              <a:t>16. </a:t>
            </a:r>
            <a:r>
              <a:rPr lang="en-US" sz="2600" dirty="0" err="1" smtClean="0"/>
              <a:t>Jual</a:t>
            </a:r>
            <a:r>
              <a:rPr lang="en-US" sz="2600" dirty="0" smtClean="0"/>
              <a:t> </a:t>
            </a:r>
            <a:r>
              <a:rPr lang="en-US" sz="2600" dirty="0" err="1" smtClean="0"/>
              <a:t>produk</a:t>
            </a:r>
            <a:r>
              <a:rPr lang="en-US" sz="2600" dirty="0" smtClean="0"/>
              <a:t> </a:t>
            </a:r>
            <a:r>
              <a:rPr lang="en-US" sz="2600" dirty="0" err="1" smtClean="0"/>
              <a:t>ditempat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memiliki</a:t>
            </a:r>
            <a:r>
              <a:rPr lang="en-US" sz="2600" dirty="0" smtClean="0"/>
              <a:t> target </a:t>
            </a:r>
            <a:r>
              <a:rPr lang="en-US" sz="2600" dirty="0" err="1" smtClean="0"/>
              <a:t>pasar</a:t>
            </a:r>
            <a:r>
              <a:rPr lang="en-US" sz="2600" dirty="0" smtClean="0"/>
              <a:t> yang </a:t>
            </a:r>
            <a:r>
              <a:rPr lang="en-US" sz="2600" dirty="0" err="1" smtClean="0"/>
              <a:t>jelas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8628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err="1" smtClean="0"/>
              <a:t>Strategi</a:t>
            </a:r>
            <a:r>
              <a:rPr lang="en-US" b="1" dirty="0" smtClean="0"/>
              <a:t> </a:t>
            </a:r>
            <a:r>
              <a:rPr lang="en-US" b="1" dirty="0" err="1" smtClean="0"/>
              <a:t>Bauran</a:t>
            </a:r>
            <a:r>
              <a:rPr lang="en-US" b="1" dirty="0" smtClean="0"/>
              <a:t> </a:t>
            </a:r>
            <a:r>
              <a:rPr lang="en-US" b="1" dirty="0" err="1" smtClean="0"/>
              <a:t>Pemasaran</a:t>
            </a:r>
            <a:r>
              <a:rPr lang="en-US" b="1" dirty="0" smtClean="0"/>
              <a:t> (Marketing Mix)</a:t>
            </a:r>
          </a:p>
          <a:p>
            <a:pPr marL="0" indent="0">
              <a:buNone/>
            </a:pPr>
            <a:r>
              <a:rPr lang="en-US" sz="2400" dirty="0" smtClean="0"/>
              <a:t>Marketing mix </a:t>
            </a:r>
            <a:r>
              <a:rPr lang="en-US" sz="2400" dirty="0" err="1" smtClean="0"/>
              <a:t>yakni</a:t>
            </a:r>
            <a:r>
              <a:rPr lang="en-US" sz="2400" dirty="0" smtClean="0"/>
              <a:t> : </a:t>
            </a:r>
            <a:r>
              <a:rPr lang="en-US" sz="2400" i="1" dirty="0" smtClean="0"/>
              <a:t>Product, price, place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promotion </a:t>
            </a:r>
            <a:r>
              <a:rPr lang="en-US" sz="2400" dirty="0" smtClean="0"/>
              <a:t>(4-P),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lain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berkaitan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Strategi</a:t>
            </a:r>
            <a:r>
              <a:rPr lang="en-US" b="1" dirty="0" smtClean="0"/>
              <a:t> Product.</a:t>
            </a:r>
          </a:p>
          <a:p>
            <a:pPr marL="0" indent="0" algn="just">
              <a:buNone/>
            </a:pPr>
            <a:r>
              <a:rPr lang="en-US" sz="2400" dirty="0" smtClean="0"/>
              <a:t>Product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 algn="just">
              <a:buNone/>
            </a:pPr>
            <a:r>
              <a:rPr lang="en-US" sz="2400" dirty="0" smtClean="0"/>
              <a:t>Product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philip</a:t>
            </a:r>
            <a:r>
              <a:rPr lang="en-US" sz="2400" dirty="0" smtClean="0"/>
              <a:t> </a:t>
            </a:r>
            <a:r>
              <a:rPr lang="en-US" sz="2400" dirty="0" err="1" smtClean="0"/>
              <a:t>kotler</a:t>
            </a:r>
            <a:r>
              <a:rPr lang="en-US" sz="2400" dirty="0" smtClean="0"/>
              <a:t>: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ditawarkan</a:t>
            </a:r>
            <a:r>
              <a:rPr lang="en-US" sz="2400" dirty="0" smtClean="0"/>
              <a:t> </a:t>
            </a:r>
            <a:r>
              <a:rPr lang="en-US" sz="2400" dirty="0" err="1" smtClean="0"/>
              <a:t>kepasar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perhatian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dibeli</a:t>
            </a:r>
            <a:r>
              <a:rPr lang="en-US" sz="2400" dirty="0" smtClean="0"/>
              <a:t>,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dikonsumsi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keinginan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Strategi</a:t>
            </a:r>
            <a:r>
              <a:rPr lang="en-US" sz="2400" dirty="0" smtClean="0"/>
              <a:t> product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Kasmir</a:t>
            </a:r>
            <a:r>
              <a:rPr lang="en-US" sz="2400" dirty="0" smtClean="0"/>
              <a:t> (2006):</a:t>
            </a:r>
          </a:p>
          <a:p>
            <a:pPr marL="0" indent="0" algn="just">
              <a:buNone/>
            </a:pPr>
            <a:r>
              <a:rPr lang="en-US" sz="2400" dirty="0" smtClean="0"/>
              <a:t>a. </a:t>
            </a:r>
            <a:r>
              <a:rPr lang="en-US" sz="2400" i="1" dirty="0" err="1" smtClean="0"/>
              <a:t>Menentukan</a:t>
            </a:r>
            <a:r>
              <a:rPr lang="en-US" sz="2400" i="1" dirty="0" smtClean="0"/>
              <a:t> logo motto</a:t>
            </a:r>
            <a:r>
              <a:rPr lang="en-US" sz="2400" dirty="0" smtClean="0"/>
              <a:t>,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dipertimbangkan</a:t>
            </a:r>
            <a:r>
              <a:rPr lang="en-US" sz="2400" dirty="0" smtClean="0"/>
              <a:t> logo motto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diingat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b. </a:t>
            </a:r>
            <a:r>
              <a:rPr lang="en-US" sz="2400" i="1" dirty="0" err="1" smtClean="0"/>
              <a:t>Menciptakan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merek</a:t>
            </a:r>
            <a:r>
              <a:rPr lang="en-US" sz="2400" i="1" dirty="0" smtClean="0"/>
              <a:t>: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dikenal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757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Penciptaan</a:t>
            </a:r>
            <a:r>
              <a:rPr lang="en-US" sz="2400" dirty="0" smtClean="0"/>
              <a:t> </a:t>
            </a:r>
            <a:r>
              <a:rPr lang="en-US" sz="2400" dirty="0" err="1" smtClean="0"/>
              <a:t>merek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dipertimbangkan</a:t>
            </a:r>
            <a:r>
              <a:rPr lang="en-US" sz="2400" dirty="0" smtClean="0"/>
              <a:t> :</a:t>
            </a:r>
          </a:p>
          <a:p>
            <a:pPr marL="0" indent="0">
              <a:buNone/>
            </a:pPr>
            <a:r>
              <a:rPr lang="en-US" sz="2400" dirty="0" smtClean="0"/>
              <a:t>1.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diingat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Terkesan</a:t>
            </a:r>
            <a:r>
              <a:rPr lang="en-US" sz="2400" dirty="0" smtClean="0"/>
              <a:t> </a:t>
            </a:r>
            <a:r>
              <a:rPr lang="en-US" sz="2400" dirty="0" err="1" smtClean="0"/>
              <a:t>hebat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modern</a:t>
            </a:r>
          </a:p>
          <a:p>
            <a:pPr marL="0" indent="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(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perhatian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c. </a:t>
            </a:r>
            <a:r>
              <a:rPr lang="en-US" sz="2400" i="1" dirty="0" err="1" smtClean="0"/>
              <a:t>Menciptakan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kemasan</a:t>
            </a:r>
            <a:r>
              <a:rPr lang="en-US" sz="2400" i="1" dirty="0" smtClean="0"/>
              <a:t>:  </a:t>
            </a:r>
            <a:r>
              <a:rPr lang="en-US" sz="2400" dirty="0" err="1" smtClean="0"/>
              <a:t>pembungkus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,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persyaratan</a:t>
            </a:r>
            <a:r>
              <a:rPr lang="en-US" sz="2400" dirty="0" smtClean="0"/>
              <a:t>: 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kemasan</a:t>
            </a:r>
            <a:r>
              <a:rPr lang="en-US" sz="2400" dirty="0" smtClean="0"/>
              <a:t> (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rusak</a:t>
            </a:r>
            <a:r>
              <a:rPr lang="en-US" sz="2400" dirty="0" smtClean="0"/>
              <a:t>)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desain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menarik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Warna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menarik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Dll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d.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label.</a:t>
            </a:r>
          </a:p>
          <a:p>
            <a:pPr marL="0" indent="0">
              <a:buNone/>
            </a:pPr>
            <a:r>
              <a:rPr lang="en-US" sz="2400" dirty="0" smtClean="0"/>
              <a:t>Label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dilekatkan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ditawarkan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kemasan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AutoNum type="alpha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64291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label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dipertimbangkan</a:t>
            </a:r>
            <a:r>
              <a:rPr lang="en-US" sz="2400" dirty="0" smtClean="0"/>
              <a:t> 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a. </a:t>
            </a:r>
            <a:r>
              <a:rPr lang="en-US" sz="2400" dirty="0" err="1" smtClean="0"/>
              <a:t>Siapa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membuat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b.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c.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d. Cara </a:t>
            </a:r>
            <a:r>
              <a:rPr lang="en-US" sz="2400" dirty="0" err="1" smtClean="0"/>
              <a:t>menggunakannya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e.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kadaluarsa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f.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endParaRPr lang="en-US" sz="2400" dirty="0" smtClean="0"/>
          </a:p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Strategi</a:t>
            </a:r>
            <a:r>
              <a:rPr lang="en-US" b="1" dirty="0" smtClean="0"/>
              <a:t> </a:t>
            </a:r>
            <a:r>
              <a:rPr lang="en-US" b="1" dirty="0" err="1" smtClean="0"/>
              <a:t>Harga</a:t>
            </a:r>
            <a:endParaRPr lang="en-US" b="1" dirty="0" smtClean="0"/>
          </a:p>
          <a:p>
            <a:pPr marL="0" indent="0">
              <a:buNone/>
            </a:pP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sejumlah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(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mata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)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dubayar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menikmati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 yang </a:t>
            </a:r>
            <a:r>
              <a:rPr lang="en-US" sz="2400" dirty="0" err="1" smtClean="0"/>
              <a:t>ditawarkan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29095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Adapun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penentuan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</a:t>
            </a:r>
            <a:r>
              <a:rPr lang="en-US" sz="2800" dirty="0" err="1" smtClean="0"/>
              <a:t>Kasmir</a:t>
            </a:r>
            <a:r>
              <a:rPr lang="en-US" sz="2800" dirty="0" smtClean="0"/>
              <a:t> (2006) yang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dipertimbangkan</a:t>
            </a:r>
            <a:r>
              <a:rPr lang="en-US" sz="2800" dirty="0" smtClean="0"/>
              <a:t> :</a:t>
            </a:r>
          </a:p>
          <a:p>
            <a:pPr marL="514350" indent="-514350">
              <a:buAutoNum type="alphaLcPeriod"/>
            </a:pPr>
            <a:r>
              <a:rPr lang="en-US" sz="2400" i="1" dirty="0" err="1" smtClean="0"/>
              <a:t>Untuk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bertahan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hidup</a:t>
            </a:r>
            <a:r>
              <a:rPr lang="en-US" sz="2400" i="1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Penetapan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 </a:t>
            </a:r>
            <a:r>
              <a:rPr lang="en-US" sz="2400" dirty="0" err="1" smtClean="0"/>
              <a:t>semurah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tujuannya</a:t>
            </a:r>
            <a:r>
              <a:rPr lang="en-US" sz="2400" dirty="0" smtClean="0"/>
              <a:t> </a:t>
            </a:r>
            <a:r>
              <a:rPr lang="en-US" sz="2400" dirty="0" err="1" smtClean="0"/>
              <a:t>supaya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</a:t>
            </a:r>
            <a:r>
              <a:rPr lang="en-US" sz="2400" dirty="0" err="1" smtClean="0"/>
              <a:t>laku</a:t>
            </a:r>
            <a:r>
              <a:rPr lang="en-US" sz="2400" dirty="0" smtClean="0"/>
              <a:t> </a:t>
            </a:r>
            <a:r>
              <a:rPr lang="en-US" sz="2400" dirty="0" err="1" smtClean="0"/>
              <a:t>dipasaran</a:t>
            </a:r>
            <a:r>
              <a:rPr lang="en-US" sz="2400" dirty="0" smtClean="0"/>
              <a:t>, 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margin </a:t>
            </a:r>
            <a:r>
              <a:rPr lang="en-US" sz="2400" dirty="0" err="1" smtClean="0"/>
              <a:t>laba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murah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dekat</a:t>
            </a:r>
            <a:r>
              <a:rPr lang="en-US" sz="2400" dirty="0"/>
              <a:t>.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i="1" dirty="0" smtClean="0"/>
              <a:t>b. </a:t>
            </a:r>
            <a:r>
              <a:rPr lang="en-US" sz="2400" i="1" dirty="0" err="1" smtClean="0"/>
              <a:t>Untuk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memaksimalkan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laba</a:t>
            </a:r>
            <a:r>
              <a:rPr lang="en-US" sz="2400" i="1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bertujuan</a:t>
            </a:r>
            <a:r>
              <a:rPr lang="en-US" sz="2400" dirty="0" smtClean="0"/>
              <a:t> agar </a:t>
            </a:r>
            <a:r>
              <a:rPr lang="en-US" sz="2400" dirty="0" err="1" smtClean="0"/>
              <a:t>penjualan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maksmial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c. </a:t>
            </a:r>
            <a:r>
              <a:rPr lang="en-US" sz="2400" i="1" dirty="0" err="1" smtClean="0"/>
              <a:t>Untuk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memperbesar</a:t>
            </a:r>
            <a:r>
              <a:rPr lang="en-US" sz="2400" i="1" dirty="0" smtClean="0"/>
              <a:t> market share.</a:t>
            </a:r>
          </a:p>
          <a:p>
            <a:pPr marL="0" indent="0" algn="just">
              <a:buNone/>
            </a:pP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penetapan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memperluas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memperbesar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, </a:t>
            </a:r>
            <a:r>
              <a:rPr lang="en-US" sz="2400" dirty="0" err="1" smtClean="0"/>
              <a:t>penetapan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</a:t>
            </a:r>
            <a:r>
              <a:rPr lang="en-US" sz="2400" dirty="0" err="1" smtClean="0"/>
              <a:t>murah</a:t>
            </a:r>
            <a:r>
              <a:rPr lang="en-US" sz="2400" dirty="0" smtClean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meningktakan</a:t>
            </a:r>
            <a:r>
              <a:rPr lang="en-US" sz="2400" dirty="0" smtClean="0"/>
              <a:t> </a:t>
            </a:r>
            <a:r>
              <a:rPr lang="en-US" sz="2400" dirty="0" err="1" smtClean="0"/>
              <a:t>jumln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/>
              <a:t> 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lain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pindah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tawarkan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85557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400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d. </a:t>
            </a:r>
            <a:r>
              <a:rPr lang="en-US" sz="2400" i="1" dirty="0" err="1" smtClean="0"/>
              <a:t>Mutu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produk</a:t>
            </a:r>
            <a:r>
              <a:rPr lang="en-US" sz="2400" i="1" dirty="0" smtClean="0"/>
              <a:t>: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kesan</a:t>
            </a:r>
            <a:r>
              <a:rPr lang="en-US" sz="2400" dirty="0" smtClean="0"/>
              <a:t> 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ditawarkan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dekat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i="1" dirty="0" smtClean="0"/>
              <a:t>e. </a:t>
            </a:r>
            <a:r>
              <a:rPr lang="en-US" sz="2400" i="1" dirty="0" err="1" smtClean="0"/>
              <a:t>Karena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pesaing</a:t>
            </a:r>
            <a:r>
              <a:rPr lang="en-US" sz="2400" i="1" dirty="0" smtClean="0"/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bertujuan</a:t>
            </a:r>
            <a:r>
              <a:rPr lang="en-US" sz="2400" dirty="0" smtClean="0"/>
              <a:t> agar </a:t>
            </a:r>
            <a:r>
              <a:rPr lang="en-US" sz="2400" dirty="0" err="1" smtClean="0"/>
              <a:t>harga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ditawarkan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kompetitif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ditawarkan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terdekat</a:t>
            </a:r>
            <a:r>
              <a:rPr lang="en-US" sz="2400" dirty="0" smtClean="0"/>
              <a:t>. (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melebihi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).</a:t>
            </a:r>
          </a:p>
          <a:p>
            <a:pPr marL="0" indent="0" algn="just">
              <a:buNone/>
            </a:pPr>
            <a:r>
              <a:rPr lang="en-US" sz="2400" b="1" dirty="0" smtClean="0"/>
              <a:t>3. </a:t>
            </a:r>
            <a:r>
              <a:rPr lang="en-US" sz="2400" b="1" dirty="0" err="1" smtClean="0"/>
              <a:t>Strategi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Tempat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Distribusi</a:t>
            </a:r>
            <a:r>
              <a:rPr lang="en-US" sz="2400" b="1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menyalurkan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nya</a:t>
            </a:r>
            <a:r>
              <a:rPr lang="en-US" sz="2400" dirty="0" smtClean="0"/>
              <a:t> 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produsen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ketangan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. </a:t>
            </a:r>
          </a:p>
          <a:p>
            <a:pPr marL="0" indent="0" algn="just">
              <a:buNone/>
            </a:pPr>
            <a:r>
              <a:rPr lang="en-US" sz="2400" dirty="0" smtClean="0"/>
              <a:t>Yang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dipertimbangkan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berapa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rantai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/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penyalur</a:t>
            </a:r>
            <a:r>
              <a:rPr lang="en-US" sz="2400" dirty="0" smtClean="0"/>
              <a:t> an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,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pendek</a:t>
            </a:r>
            <a:r>
              <a:rPr lang="en-US" sz="2400" dirty="0" smtClean="0"/>
              <a:t> </a:t>
            </a:r>
            <a:r>
              <a:rPr lang="en-US" sz="2400" dirty="0" err="1" smtClean="0"/>
              <a:t>pendek</a:t>
            </a:r>
            <a:r>
              <a:rPr lang="en-US" sz="2400" dirty="0" smtClean="0"/>
              <a:t> </a:t>
            </a:r>
            <a:r>
              <a:rPr lang="en-US" sz="2400" dirty="0" err="1" smtClean="0"/>
              <a:t>jalur</a:t>
            </a:r>
            <a:r>
              <a:rPr lang="en-US" sz="2400" dirty="0" smtClean="0"/>
              <a:t>/</a:t>
            </a:r>
            <a:r>
              <a:rPr lang="en-US" sz="2400" dirty="0" err="1" smtClean="0"/>
              <a:t>rantai</a:t>
            </a:r>
            <a:r>
              <a:rPr lang="en-US" sz="2400" dirty="0" smtClean="0"/>
              <a:t> 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dilalui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semain</a:t>
            </a:r>
            <a:r>
              <a:rPr lang="en-US" sz="2400" dirty="0" smtClean="0"/>
              <a:t> </a:t>
            </a:r>
            <a:r>
              <a:rPr lang="en-US" sz="2400" dirty="0" err="1" smtClean="0"/>
              <a:t>efesien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</a:t>
            </a:r>
            <a:r>
              <a:rPr lang="en-US" sz="2400" dirty="0" smtClean="0"/>
              <a:t> (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sasarn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smtClean="0"/>
              <a:t>) 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7480964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11</a:t>
            </a:r>
          </a:p>
          <a:p>
            <a:pPr marL="0" indent="0" algn="ctr">
              <a:buNone/>
            </a:pPr>
            <a:r>
              <a:rPr lang="en-US" sz="2800" b="1" dirty="0" err="1" smtClean="0"/>
              <a:t>Peranan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Rencana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Bisnis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Dalam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Kewirausahaan</a:t>
            </a:r>
            <a:endParaRPr lang="en-US" sz="2800" b="1" dirty="0" smtClean="0"/>
          </a:p>
          <a:p>
            <a:pPr marL="0" indent="0" algn="just">
              <a:buNone/>
            </a:pPr>
            <a:r>
              <a:rPr lang="en-US" sz="2800" dirty="0" smtClean="0"/>
              <a:t>*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dasarnya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pengambilan</a:t>
            </a:r>
            <a:r>
              <a:rPr lang="en-US" sz="2400" dirty="0" smtClean="0"/>
              <a:t> </a:t>
            </a:r>
            <a:r>
              <a:rPr lang="en-US" sz="2400" dirty="0" err="1" smtClean="0"/>
              <a:t>keputusan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tindakan-tindakan</a:t>
            </a:r>
            <a:r>
              <a:rPr lang="en-US" sz="2400" dirty="0" smtClean="0"/>
              <a:t>/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datang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algn="just">
              <a:buFont typeface="Arial" charset="0"/>
              <a:buChar char="•"/>
            </a:pP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berpikir</a:t>
            </a:r>
            <a:r>
              <a:rPr lang="en-US" sz="2400" dirty="0" smtClean="0"/>
              <a:t> </a:t>
            </a:r>
            <a:r>
              <a:rPr lang="en-US" sz="2400" dirty="0" err="1" smtClean="0"/>
              <a:t>menyeluruh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</a:t>
            </a:r>
            <a:r>
              <a:rPr lang="en-US" sz="2400" dirty="0" smtClean="0"/>
              <a:t> (</a:t>
            </a:r>
            <a:r>
              <a:rPr lang="en-US" sz="2400" i="1" dirty="0" smtClean="0"/>
              <a:t>problem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solusinya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</a:t>
            </a:r>
            <a:r>
              <a:rPr lang="en-US" sz="2400" dirty="0" smtClean="0"/>
              <a:t> </a:t>
            </a:r>
            <a:r>
              <a:rPr lang="en-US" sz="2400" dirty="0" err="1" smtClean="0"/>
              <a:t>bertindak</a:t>
            </a:r>
            <a:r>
              <a:rPr lang="en-US" sz="2400" dirty="0" smtClean="0"/>
              <a:t>.</a:t>
            </a:r>
          </a:p>
          <a:p>
            <a:pPr algn="just">
              <a:buFont typeface="Arial" charset="0"/>
              <a:buChar char="•"/>
            </a:pPr>
            <a:endParaRPr lang="en-US" sz="2400" dirty="0" smtClean="0"/>
          </a:p>
          <a:p>
            <a:pPr marL="0" indent="0" algn="just">
              <a:buNone/>
            </a:pPr>
            <a:r>
              <a:rPr lang="en-US" sz="2800" dirty="0" smtClean="0"/>
              <a:t>*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( </a:t>
            </a:r>
            <a:r>
              <a:rPr lang="en-US" sz="2400" i="1" dirty="0" smtClean="0"/>
              <a:t>business plan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dokumen</a:t>
            </a:r>
            <a:r>
              <a:rPr lang="en-US" sz="2400" dirty="0" smtClean="0"/>
              <a:t> </a:t>
            </a:r>
            <a:r>
              <a:rPr lang="en-US" sz="2400" dirty="0" err="1" smtClean="0"/>
              <a:t>tertulis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mengemukakan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ide </a:t>
            </a:r>
            <a:r>
              <a:rPr lang="en-US" sz="2400" dirty="0" err="1" smtClean="0"/>
              <a:t>pokok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mendasari</a:t>
            </a:r>
            <a:r>
              <a:rPr lang="en-US" sz="2400" dirty="0" smtClean="0"/>
              <a:t> </a:t>
            </a:r>
            <a:r>
              <a:rPr lang="en-US" sz="2400" dirty="0" err="1" smtClean="0"/>
              <a:t>pertimbangan</a:t>
            </a:r>
            <a:r>
              <a:rPr lang="en-US" sz="2400" dirty="0" smtClean="0"/>
              <a:t> – </a:t>
            </a:r>
            <a:r>
              <a:rPr lang="en-US" sz="2400" dirty="0" err="1" smtClean="0"/>
              <a:t>pertimbangan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memulia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mendirikan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998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8610600" cy="6629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PERTEMUAN KE 3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ETIKA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WIRAUSAHA, TUJUAN DAN MANFAAT ETIKA WIRAUSAHA, SIKAP DAN PRILAKU WIRAUSAHA DAN CIRI-CIRI WIRAUSAHA YANG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BERHASIL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Etika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: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berhubungan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: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etika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mengatur</a:t>
            </a:r>
            <a:r>
              <a:rPr lang="en-US" sz="2400" dirty="0" smtClean="0"/>
              <a:t>  </a:t>
            </a:r>
            <a:r>
              <a:rPr lang="en-US" sz="2400" dirty="0" err="1" smtClean="0"/>
              <a:t>tingkah</a:t>
            </a:r>
            <a:r>
              <a:rPr lang="en-US" sz="2400" dirty="0" smtClean="0"/>
              <a:t> </a:t>
            </a:r>
            <a:r>
              <a:rPr lang="en-US" sz="2400" dirty="0" err="1" smtClean="0"/>
              <a:t>laku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.(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diatur</a:t>
            </a:r>
            <a:r>
              <a:rPr lang="en-US" sz="2400" dirty="0" smtClean="0"/>
              <a:t> agar </a:t>
            </a:r>
            <a:r>
              <a:rPr lang="en-US" sz="2400" dirty="0" err="1" smtClean="0"/>
              <a:t>melanggar</a:t>
            </a:r>
            <a:r>
              <a:rPr lang="en-US" sz="2400" dirty="0" smtClean="0"/>
              <a:t> </a:t>
            </a:r>
            <a:r>
              <a:rPr lang="en-US" sz="2400" dirty="0" err="1" smtClean="0"/>
              <a:t>norma-norma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kebiasaaan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dimasyrakat</a:t>
            </a:r>
            <a:r>
              <a:rPr lang="en-US" sz="2400" dirty="0" smtClean="0"/>
              <a:t>) </a:t>
            </a:r>
          </a:p>
          <a:p>
            <a:pPr marL="0" indent="0">
              <a:buNone/>
            </a:pPr>
            <a:r>
              <a:rPr lang="en-US" sz="2400" dirty="0" smtClean="0"/>
              <a:t> 	</a:t>
            </a:r>
            <a:r>
              <a:rPr lang="en-US" sz="2400" dirty="0" err="1" smtClean="0"/>
              <a:t>Ketentuan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diatur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 </a:t>
            </a:r>
            <a:r>
              <a:rPr lang="en-US" sz="2400" dirty="0" err="1" smtClean="0"/>
              <a:t>etika</a:t>
            </a:r>
            <a:r>
              <a:rPr lang="en-US" sz="2400" dirty="0" smtClean="0"/>
              <a:t> </a:t>
            </a:r>
            <a:r>
              <a:rPr lang="en-US" sz="2400" dirty="0" err="1" smtClean="0"/>
              <a:t>berwirausaha</a:t>
            </a:r>
            <a:r>
              <a:rPr lang="en-US" sz="2400" dirty="0" smtClean="0"/>
              <a:t> 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mengikuti</a:t>
            </a:r>
            <a:r>
              <a:rPr lang="en-US" sz="2400" dirty="0" smtClean="0"/>
              <a:t>  </a:t>
            </a:r>
            <a:r>
              <a:rPr lang="en-US" sz="2400" dirty="0" err="1" smtClean="0"/>
              <a:t>norma</a:t>
            </a:r>
            <a:r>
              <a:rPr lang="en-US" sz="2400" dirty="0" smtClean="0"/>
              <a:t>  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 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Penampilan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ditunjukan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sopan</a:t>
            </a:r>
            <a:r>
              <a:rPr lang="en-US" sz="2400" dirty="0" smtClean="0"/>
              <a:t>, </a:t>
            </a:r>
            <a:r>
              <a:rPr lang="en-US" sz="2400" dirty="0" err="1" smtClean="0"/>
              <a:t>terutama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menghadapi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acara-acara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Cara </a:t>
            </a:r>
            <a:r>
              <a:rPr lang="en-US" sz="2400" dirty="0" err="1" smtClean="0"/>
              <a:t>berpakaian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sopan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Cara </a:t>
            </a:r>
            <a:r>
              <a:rPr lang="en-US" sz="2400" dirty="0" err="1" smtClean="0"/>
              <a:t>berbicara</a:t>
            </a:r>
            <a:r>
              <a:rPr lang="en-US" sz="2400" dirty="0" smtClean="0"/>
              <a:t> </a:t>
            </a:r>
            <a:r>
              <a:rPr lang="en-US" sz="2400" dirty="0" err="1" smtClean="0"/>
              <a:t>sorang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mencerminkan</a:t>
            </a:r>
            <a:r>
              <a:rPr lang="en-US" sz="2400" dirty="0" smtClean="0"/>
              <a:t> </a:t>
            </a:r>
            <a:r>
              <a:rPr lang="en-US" sz="2400" dirty="0" err="1" smtClean="0"/>
              <a:t>usahanya</a:t>
            </a:r>
            <a:r>
              <a:rPr lang="en-US" sz="2400" dirty="0" smtClean="0"/>
              <a:t>, </a:t>
            </a:r>
            <a:r>
              <a:rPr lang="en-US" sz="2400" dirty="0" err="1" smtClean="0"/>
              <a:t>sopan</a:t>
            </a:r>
            <a:r>
              <a:rPr lang="en-US" sz="2400" dirty="0" smtClean="0"/>
              <a:t>, </a:t>
            </a:r>
            <a:r>
              <a:rPr lang="en-US" sz="2400" dirty="0" err="1" smtClean="0"/>
              <a:t>penuh</a:t>
            </a:r>
            <a:r>
              <a:rPr lang="en-US" sz="2400" dirty="0" smtClean="0"/>
              <a:t> </a:t>
            </a:r>
            <a:r>
              <a:rPr lang="en-US" sz="2400" dirty="0" err="1" smtClean="0"/>
              <a:t>tata</a:t>
            </a:r>
            <a:r>
              <a:rPr lang="en-US" sz="2400" dirty="0" smtClean="0"/>
              <a:t> </a:t>
            </a:r>
            <a:r>
              <a:rPr lang="en-US" sz="2400" dirty="0" err="1" smtClean="0"/>
              <a:t>krama</a:t>
            </a:r>
            <a:r>
              <a:rPr lang="en-US" sz="2400" dirty="0" smtClean="0"/>
              <a:t>,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menyinggung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mencela</a:t>
            </a:r>
            <a:r>
              <a:rPr lang="en-US" sz="2400" dirty="0" smtClean="0"/>
              <a:t> orang lain.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Gerak</a:t>
            </a:r>
            <a:r>
              <a:rPr lang="en-US" sz="2400" dirty="0" smtClean="0"/>
              <a:t> </a:t>
            </a:r>
            <a:r>
              <a:rPr lang="en-US" sz="2400" dirty="0" err="1" smtClean="0"/>
              <a:t>gerik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menyenangkan</a:t>
            </a:r>
            <a:r>
              <a:rPr lang="en-US" sz="2400" dirty="0" smtClean="0"/>
              <a:t> orang lain, </a:t>
            </a:r>
            <a:r>
              <a:rPr lang="en-US" sz="2400" dirty="0" err="1" smtClean="0"/>
              <a:t>hindari</a:t>
            </a:r>
            <a:r>
              <a:rPr lang="en-US" sz="2400" dirty="0" smtClean="0"/>
              <a:t> </a:t>
            </a:r>
            <a:r>
              <a:rPr lang="en-US" sz="2400" dirty="0" err="1" smtClean="0"/>
              <a:t>gerak-gerik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mencurigakan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080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77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ditetapkan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faktor-faktor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lain :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diinginkan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masa</a:t>
            </a:r>
            <a:r>
              <a:rPr lang="en-US" sz="2400" dirty="0" smtClean="0"/>
              <a:t> </a:t>
            </a:r>
            <a:r>
              <a:rPr lang="en-US" sz="2400" dirty="0" err="1" smtClean="0"/>
              <a:t>mendatang</a:t>
            </a:r>
            <a:endParaRPr lang="en-US" sz="2400" dirty="0" smtClean="0"/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keyakinan</a:t>
            </a:r>
            <a:r>
              <a:rPr lang="en-US" sz="2400" dirty="0" smtClean="0"/>
              <a:t> 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diputuskan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dicapai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mempertimbangkan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faktor-faktor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(internal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eksternal</a:t>
            </a:r>
            <a:r>
              <a:rPr lang="en-US" sz="2400" dirty="0" smtClean="0"/>
              <a:t>) yang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keyakinan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mengarahkan</a:t>
            </a:r>
            <a:r>
              <a:rPr lang="en-US" sz="2400" dirty="0" smtClean="0"/>
              <a:t>, </a:t>
            </a:r>
            <a:r>
              <a:rPr lang="en-US" sz="2400" dirty="0" err="1" smtClean="0"/>
              <a:t>mengorganisasikan</a:t>
            </a:r>
            <a:r>
              <a:rPr lang="en-US" sz="2400" dirty="0" smtClean="0"/>
              <a:t>,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 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 </a:t>
            </a:r>
            <a:r>
              <a:rPr lang="en-US" sz="2400" dirty="0" err="1" smtClean="0"/>
              <a:t>menghindarkan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merintangi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pengakuan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n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mengharuskan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 </a:t>
            </a:r>
            <a:r>
              <a:rPr lang="en-US" sz="2400" dirty="0" err="1" smtClean="0"/>
              <a:t>berkesinambungan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, </a:t>
            </a:r>
            <a:r>
              <a:rPr lang="en-US" sz="2400" dirty="0" err="1" smtClean="0"/>
              <a:t>kendala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64479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Agar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David E. Rye (1995)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target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siapa</a:t>
            </a:r>
            <a:r>
              <a:rPr lang="en-US" sz="2400" dirty="0" smtClean="0"/>
              <a:t> </a:t>
            </a:r>
            <a:r>
              <a:rPr lang="en-US" sz="2400" dirty="0" err="1" smtClean="0"/>
              <a:t>sajakah</a:t>
            </a:r>
            <a:r>
              <a:rPr lang="en-US" sz="2400" dirty="0" smtClean="0"/>
              <a:t> 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kekuatan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kelemahan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Siapa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</a:t>
            </a:r>
            <a:r>
              <a:rPr lang="en-US" sz="2400" dirty="0" err="1" smtClean="0"/>
              <a:t>terdekat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Bagaimanakah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Siapa</a:t>
            </a:r>
            <a:r>
              <a:rPr lang="en-US" sz="2400" dirty="0" smtClean="0"/>
              <a:t> </a:t>
            </a:r>
            <a:r>
              <a:rPr lang="en-US" sz="2400" dirty="0" err="1" smtClean="0"/>
              <a:t>sajakah</a:t>
            </a:r>
            <a:r>
              <a:rPr lang="en-US" sz="2400" dirty="0" smtClean="0"/>
              <a:t> </a:t>
            </a:r>
            <a:r>
              <a:rPr lang="en-US" sz="2400" dirty="0" err="1" smtClean="0"/>
              <a:t>calon</a:t>
            </a:r>
            <a:r>
              <a:rPr lang="en-US" sz="2400" dirty="0" smtClean="0"/>
              <a:t> </a:t>
            </a:r>
            <a:r>
              <a:rPr lang="en-US" sz="2400" dirty="0" err="1" smtClean="0"/>
              <a:t>pemasok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?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mengawali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menjaganya</a:t>
            </a:r>
            <a:r>
              <a:rPr lang="en-US" sz="2400" dirty="0" smtClean="0"/>
              <a:t>  agar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berjalan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/>
              <a:t>?</a:t>
            </a:r>
            <a:r>
              <a:rPr lang="en-US" sz="2400" dirty="0" smtClean="0"/>
              <a:t> 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Kapankah</a:t>
            </a:r>
            <a:r>
              <a:rPr lang="en-US" sz="2400" dirty="0" smtClean="0"/>
              <a:t> </a:t>
            </a:r>
            <a:r>
              <a:rPr lang="en-US" sz="2400" dirty="0" err="1" smtClean="0"/>
              <a:t>tepatnya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mencetak</a:t>
            </a:r>
            <a:r>
              <a:rPr lang="en-US" sz="2400" dirty="0" smtClean="0"/>
              <a:t> </a:t>
            </a:r>
            <a:r>
              <a:rPr lang="en-US" sz="2400" dirty="0" err="1" smtClean="0"/>
              <a:t>laba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39091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/Usaha</a:t>
            </a:r>
          </a:p>
          <a:p>
            <a:pPr marL="0" indent="0">
              <a:buNone/>
            </a:pP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Wirausaha</a:t>
            </a:r>
            <a:r>
              <a:rPr lang="en-US" sz="2400" dirty="0" smtClean="0"/>
              <a:t> (entrepreneur)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acuan</a:t>
            </a:r>
            <a:r>
              <a:rPr lang="en-US" sz="2400" dirty="0" smtClean="0"/>
              <a:t> </a:t>
            </a:r>
            <a:r>
              <a:rPr lang="en-US" sz="2400" dirty="0" err="1" smtClean="0"/>
              <a:t>perencanaan</a:t>
            </a:r>
            <a:r>
              <a:rPr lang="en-US" sz="2400" dirty="0" smtClean="0"/>
              <a:t>,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,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perencanaan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Pegawai</a:t>
            </a:r>
            <a:r>
              <a:rPr lang="en-US" sz="2400" dirty="0" smtClean="0"/>
              <a:t>  (employee)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pedoman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menjalankan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Pemasok</a:t>
            </a:r>
            <a:r>
              <a:rPr lang="en-US" sz="2400" dirty="0" smtClean="0"/>
              <a:t> (supplier)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menjamin</a:t>
            </a:r>
            <a:r>
              <a:rPr lang="en-US" sz="2400" dirty="0" smtClean="0"/>
              <a:t> </a:t>
            </a:r>
            <a:r>
              <a:rPr lang="en-US" sz="2400" dirty="0" err="1" smtClean="0"/>
              <a:t>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 </a:t>
            </a:r>
            <a:r>
              <a:rPr lang="en-US" sz="2400" dirty="0" err="1" smtClean="0"/>
              <a:t>sumberdaya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Pelanggan</a:t>
            </a:r>
            <a:r>
              <a:rPr lang="en-US" sz="2400" dirty="0" smtClean="0"/>
              <a:t> (customers)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 </a:t>
            </a:r>
            <a:r>
              <a:rPr lang="en-US" sz="2400" dirty="0" err="1" smtClean="0"/>
              <a:t>seberapa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ditawarkan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pengusaha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 lain yang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,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Konsultan</a:t>
            </a:r>
            <a:r>
              <a:rPr lang="en-US" sz="2400" dirty="0" smtClean="0"/>
              <a:t> (consultants) :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pedoman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konsultasi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pemangku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r>
              <a:rPr lang="en-US" sz="2400" dirty="0" smtClean="0"/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/>
              <a:t>Penasehat</a:t>
            </a:r>
            <a:r>
              <a:rPr lang="en-US" sz="2400" dirty="0" smtClean="0"/>
              <a:t> ( advisor)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pedoman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kepenasehatan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pemilik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63657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/>
              <a:t>7</a:t>
            </a:r>
            <a:r>
              <a:rPr lang="en-US" dirty="0" smtClean="0"/>
              <a:t>. </a:t>
            </a:r>
            <a:r>
              <a:rPr lang="en-US" sz="2400" dirty="0" err="1" smtClean="0"/>
              <a:t>Pihak</a:t>
            </a:r>
            <a:r>
              <a:rPr lang="en-US" sz="2400" dirty="0" smtClean="0"/>
              <a:t> bank (</a:t>
            </a:r>
            <a:r>
              <a:rPr lang="en-US" sz="2400" i="1" dirty="0" smtClean="0"/>
              <a:t>bankers</a:t>
            </a:r>
            <a:r>
              <a:rPr lang="en-US" sz="2400" dirty="0" smtClean="0"/>
              <a:t>) : </a:t>
            </a:r>
            <a:r>
              <a:rPr lang="en-US" sz="2400" dirty="0" err="1" smtClean="0"/>
              <a:t>sebgai</a:t>
            </a:r>
            <a:r>
              <a:rPr lang="en-US" sz="2400" dirty="0" smtClean="0"/>
              <a:t> </a:t>
            </a:r>
            <a:r>
              <a:rPr lang="en-US" sz="2400" dirty="0" err="1" smtClean="0"/>
              <a:t>pedoman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pendanaan</a:t>
            </a:r>
            <a:r>
              <a:rPr lang="en-US" sz="2400" dirty="0" smtClean="0"/>
              <a:t> 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bersangkutan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smtClean="0"/>
              <a:t>8. </a:t>
            </a:r>
            <a:r>
              <a:rPr lang="en-US" sz="2400" dirty="0" err="1" smtClean="0"/>
              <a:t>Penanam</a:t>
            </a:r>
            <a:r>
              <a:rPr lang="en-US" sz="2400" dirty="0" smtClean="0"/>
              <a:t> modal (</a:t>
            </a:r>
            <a:r>
              <a:rPr lang="en-US" sz="2400" i="1" dirty="0" smtClean="0"/>
              <a:t>investor</a:t>
            </a:r>
            <a:r>
              <a:rPr lang="en-US" sz="2400" dirty="0" smtClean="0"/>
              <a:t>)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pedoman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penanam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layak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dijadikan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menanam</a:t>
            </a:r>
            <a:r>
              <a:rPr lang="en-US" sz="2400" dirty="0" smtClean="0"/>
              <a:t> modal.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045917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773"/>
            <a:ext cx="8686800" cy="63246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09600" y="2812473"/>
            <a:ext cx="2438400" cy="1219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Rencana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bisnis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usaha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6600" y="1295400"/>
            <a:ext cx="1371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Pihak</a:t>
            </a:r>
            <a:r>
              <a:rPr lang="en-US" dirty="0" smtClean="0"/>
              <a:t> Internal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76600" y="4876800"/>
            <a:ext cx="1371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048000" y="1905000"/>
            <a:ext cx="914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48000" y="3505200"/>
            <a:ext cx="9906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867400" y="609600"/>
            <a:ext cx="23622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Pemilim</a:t>
            </a:r>
            <a:r>
              <a:rPr lang="en-US" dirty="0" err="1" smtClean="0"/>
              <a:t>k</a:t>
            </a:r>
            <a:r>
              <a:rPr lang="en-US" dirty="0" smtClean="0"/>
              <a:t> </a:t>
            </a:r>
            <a:r>
              <a:rPr lang="en-US" dirty="0" smtClean="0"/>
              <a:t>Usaha </a:t>
            </a:r>
            <a:r>
              <a:rPr lang="en-US" dirty="0" err="1" smtClean="0"/>
              <a:t>Baru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867400" y="1905000"/>
            <a:ext cx="2362200" cy="6477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867400" y="3810000"/>
            <a:ext cx="23622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67400" y="4800600"/>
            <a:ext cx="2362200" cy="571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Pemasok</a:t>
            </a:r>
            <a:r>
              <a:rPr lang="en-US" dirty="0" smtClean="0"/>
              <a:t>, </a:t>
            </a:r>
            <a:r>
              <a:rPr lang="en-US" dirty="0" err="1" smtClean="0"/>
              <a:t>Konsultan</a:t>
            </a:r>
            <a:r>
              <a:rPr lang="en-US" dirty="0" smtClean="0"/>
              <a:t>, </a:t>
            </a:r>
            <a:r>
              <a:rPr lang="en-US" dirty="0" err="1" smtClean="0"/>
              <a:t>Penasehat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867400" y="5715000"/>
            <a:ext cx="23622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Investot</a:t>
            </a:r>
            <a:r>
              <a:rPr lang="en-US" dirty="0" smtClean="0"/>
              <a:t>, </a:t>
            </a:r>
            <a:r>
              <a:rPr lang="en-US" dirty="0" err="1" smtClean="0"/>
              <a:t>Bankir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648200" y="1600200"/>
            <a:ext cx="2857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933950" y="949902"/>
            <a:ext cx="0" cy="127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933950" y="949902"/>
            <a:ext cx="933450" cy="25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933950" y="2228850"/>
            <a:ext cx="9334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029200" y="4142509"/>
            <a:ext cx="13855" cy="1915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029200" y="4142509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043055" y="5162550"/>
            <a:ext cx="82434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15" idx="1"/>
          </p:cNvCxnSpPr>
          <p:nvPr/>
        </p:nvCxnSpPr>
        <p:spPr>
          <a:xfrm>
            <a:off x="5043055" y="6057900"/>
            <a:ext cx="82434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648200" y="5162550"/>
            <a:ext cx="285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1482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Faktor-faktor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Memengaruhi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menyiapkan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Gaya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Pilihan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preferensi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Kerumitan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kompetitif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Tingkat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ketidakpastian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4-P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dihasilkan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7-P (yang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4- P : 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: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dibedakan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kwalitas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ukuran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desain,kemasan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dibanding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eceran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grosir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promotion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dikenal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iklan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personal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 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place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mendistribusikan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ketangan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efesien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pendistribusian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perantara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grosir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816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r>
              <a:rPr lang="en-US" dirty="0" smtClean="0"/>
              <a:t>7-P :</a:t>
            </a:r>
          </a:p>
          <a:p>
            <a:pPr marL="457200" indent="-457200">
              <a:buAutoNum type="arabicPeriod" startAt="5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Orang/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SDM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Proses (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Proses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ditampikan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diperagakan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tertarik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Bukti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fisik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physical evidence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Bukti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fisik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fasilitas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pendukung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sarana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prasarana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7864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12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5181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melibatkan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menghubungkan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naluri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perhitungan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cermat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firma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konsultan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McKinsey and Company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dampak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pengurangan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variabel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moneter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(monetary value)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ditukarkan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sudut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pandang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wirausahawan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persepsi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Rolex, Cartier,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Chopard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legendaris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jaqm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berkwalitas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$ 10.000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$50.000.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bebrapa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penanda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kemapanan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405873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kadang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mendongkrak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didasrkan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teknisnya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kelangkaan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kekuatan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ptensial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Citra,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citra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citra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rabicPeriod" startAt="2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mepertimbangkan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sebaiknya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menyamai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menyerangnya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Ada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diingat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pengaruh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kebijakan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57200" indent="-457200" algn="just">
              <a:buAutoNum type="alphaL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Lokasi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lphaL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/>
              <a:t>3. </a:t>
            </a:r>
            <a:r>
              <a:rPr lang="en-US" sz="2000" dirty="0" err="1"/>
              <a:t>Fokus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Harga</a:t>
            </a:r>
            <a:r>
              <a:rPr lang="en-US" sz="2000" dirty="0"/>
              <a:t> yang </a:t>
            </a:r>
            <a:r>
              <a:rPr lang="en-US" sz="2000" dirty="0" err="1"/>
              <a:t>sesuia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jasa</a:t>
            </a:r>
            <a:r>
              <a:rPr lang="en-US" sz="2000" dirty="0"/>
              <a:t> 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bergantung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yang </a:t>
            </a:r>
            <a:r>
              <a:rPr lang="en-US" sz="2000" dirty="0" err="1"/>
              <a:t>diberikan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 smtClean="0"/>
              <a:t>pelanggan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15444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rujukan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dikatakan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wajar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bayarkan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sebelumnya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sebelumnya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rujukan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hampir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citra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tambah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ditanggung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meyediakan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meremehkan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biaya2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ditanggung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meneutup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operasional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pantas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naluri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pantas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dipertimbagkan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Volume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pesaing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Keunggulan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kompetitif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12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3246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Bentuk-bentuk</a:t>
            </a:r>
            <a:r>
              <a:rPr lang="en-US" sz="2800" dirty="0" smtClean="0"/>
              <a:t> </a:t>
            </a:r>
            <a:r>
              <a:rPr lang="en-US" sz="2800" dirty="0" err="1" smtClean="0"/>
              <a:t>etika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norma</a:t>
            </a:r>
            <a:r>
              <a:rPr lang="en-US" sz="2800" dirty="0" smtClean="0"/>
              <a:t> yang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pengusaha</a:t>
            </a:r>
            <a:r>
              <a:rPr lang="en-US" sz="2800" dirty="0" smtClean="0"/>
              <a:t> :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Kejujuran</a:t>
            </a:r>
            <a:r>
              <a:rPr lang="en-US" sz="2000" dirty="0" smtClean="0"/>
              <a:t> :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bersikap</a:t>
            </a:r>
            <a:r>
              <a:rPr lang="en-US" sz="2000" dirty="0" smtClean="0"/>
              <a:t> </a:t>
            </a:r>
            <a:r>
              <a:rPr lang="en-US" sz="2000" dirty="0" err="1" smtClean="0"/>
              <a:t>jujur</a:t>
            </a:r>
            <a:r>
              <a:rPr lang="en-US" sz="2000" dirty="0" smtClean="0"/>
              <a:t> 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berbicara</a:t>
            </a:r>
            <a:r>
              <a:rPr lang="en-US" sz="2000" dirty="0" smtClean="0"/>
              <a:t>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</a:t>
            </a:r>
            <a:r>
              <a:rPr lang="en-US" sz="2000" dirty="0" err="1" smtClean="0"/>
              <a:t>bertindak</a:t>
            </a:r>
            <a:r>
              <a:rPr lang="en-US" sz="20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Bertanggung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</a:t>
            </a:r>
            <a:r>
              <a:rPr lang="en-US" sz="2000" dirty="0" smtClean="0"/>
              <a:t>: </a:t>
            </a:r>
            <a:r>
              <a:rPr lang="en-US" sz="2000" dirty="0" err="1" smtClean="0"/>
              <a:t>tanggung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, </a:t>
            </a:r>
            <a:r>
              <a:rPr lang="en-US" sz="2000" dirty="0" err="1" smtClean="0"/>
              <a:t>karyawan</a:t>
            </a:r>
            <a:r>
              <a:rPr lang="en-US" sz="2000" dirty="0" smtClean="0"/>
              <a:t>,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Menepati</a:t>
            </a:r>
            <a:r>
              <a:rPr lang="en-US" sz="2000" dirty="0" smtClean="0"/>
              <a:t> </a:t>
            </a:r>
            <a:r>
              <a:rPr lang="en-US" sz="2000" dirty="0" err="1" smtClean="0"/>
              <a:t>janji</a:t>
            </a:r>
            <a:r>
              <a:rPr lang="en-US" sz="2000" dirty="0" smtClean="0"/>
              <a:t>: </a:t>
            </a:r>
            <a:r>
              <a:rPr lang="en-US" sz="2000" dirty="0" err="1" smtClean="0"/>
              <a:t>pengusaha</a:t>
            </a:r>
            <a:r>
              <a:rPr lang="en-US" sz="2000" dirty="0" smtClean="0"/>
              <a:t> </a:t>
            </a:r>
            <a:r>
              <a:rPr lang="en-US" sz="2000" dirty="0" err="1" smtClean="0"/>
              <a:t>dituntut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menepati</a:t>
            </a:r>
            <a:r>
              <a:rPr lang="en-US" sz="2000" dirty="0" smtClean="0"/>
              <a:t> </a:t>
            </a:r>
            <a:r>
              <a:rPr lang="en-US" sz="2000" dirty="0" err="1" smtClean="0"/>
              <a:t>janji</a:t>
            </a:r>
            <a:r>
              <a:rPr lang="en-US" sz="2000" dirty="0" smtClean="0"/>
              <a:t> ( </a:t>
            </a:r>
            <a:r>
              <a:rPr lang="en-US" sz="2000" dirty="0" err="1" smtClean="0"/>
              <a:t>pembayaran</a:t>
            </a:r>
            <a:r>
              <a:rPr lang="en-US" sz="2000" dirty="0" smtClean="0"/>
              <a:t>, </a:t>
            </a:r>
            <a:r>
              <a:rPr lang="en-US" sz="2000" dirty="0" err="1" smtClean="0"/>
              <a:t>pengiriman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penggantian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konsisten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apa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dibuat</a:t>
            </a:r>
            <a:r>
              <a:rPr lang="en-US" sz="2000" dirty="0" smtClean="0"/>
              <a:t>).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Disiplin</a:t>
            </a:r>
            <a:r>
              <a:rPr lang="en-US" sz="2000" dirty="0" smtClean="0"/>
              <a:t>: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disiplin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usahanya</a:t>
            </a:r>
            <a:r>
              <a:rPr lang="en-US" sz="2000" dirty="0" smtClean="0"/>
              <a:t> (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pembayaran</a:t>
            </a:r>
            <a:r>
              <a:rPr lang="en-US" sz="2000" dirty="0" smtClean="0"/>
              <a:t>, </a:t>
            </a:r>
            <a:r>
              <a:rPr lang="en-US" sz="2000" dirty="0" err="1" smtClean="0"/>
              <a:t>ataupun</a:t>
            </a:r>
            <a:r>
              <a:rPr lang="en-US" sz="2000" dirty="0" smtClean="0"/>
              <a:t> </a:t>
            </a:r>
            <a:r>
              <a:rPr lang="en-US" sz="2000" dirty="0" err="1" smtClean="0"/>
              <a:t>pelaporan</a:t>
            </a:r>
            <a:r>
              <a:rPr lang="en-US" sz="2000" dirty="0" smtClean="0"/>
              <a:t> 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usahanya</a:t>
            </a:r>
            <a:r>
              <a:rPr lang="en-US" sz="2000" dirty="0" smtClean="0"/>
              <a:t>).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Taat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: </a:t>
            </a:r>
            <a:r>
              <a:rPr lang="en-US" sz="2000" dirty="0" err="1" smtClean="0"/>
              <a:t>pengusaha</a:t>
            </a:r>
            <a:r>
              <a:rPr lang="en-US" sz="2000" dirty="0" smtClean="0"/>
              <a:t>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patuh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taat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,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r>
              <a:rPr lang="en-US" sz="2000" dirty="0" smtClean="0"/>
              <a:t>, </a:t>
            </a:r>
            <a:r>
              <a:rPr lang="en-US" sz="2000" dirty="0" err="1" smtClean="0"/>
              <a:t>pelanggaran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beban</a:t>
            </a:r>
            <a:r>
              <a:rPr lang="en-US" sz="2000" dirty="0" smtClean="0"/>
              <a:t> moral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pengusaha</a:t>
            </a:r>
            <a:r>
              <a:rPr lang="en-US" sz="20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Suka</a:t>
            </a:r>
            <a:r>
              <a:rPr lang="en-US" sz="2000" dirty="0" smtClean="0"/>
              <a:t> </a:t>
            </a:r>
            <a:r>
              <a:rPr lang="en-US" sz="2000" dirty="0" err="1" smtClean="0"/>
              <a:t>membantu</a:t>
            </a:r>
            <a:r>
              <a:rPr lang="en-US" sz="2000" dirty="0" smtClean="0"/>
              <a:t>: </a:t>
            </a:r>
            <a:r>
              <a:rPr lang="en-US" sz="2000" dirty="0" err="1" smtClean="0"/>
              <a:t>pengusaha</a:t>
            </a:r>
            <a:r>
              <a:rPr lang="en-US" sz="2000" dirty="0" smtClean="0"/>
              <a:t> </a:t>
            </a:r>
            <a:r>
              <a:rPr lang="en-US" sz="2000" dirty="0" err="1" smtClean="0"/>
              <a:t>pelit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dimusuhi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orang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Komitmen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menghormati</a:t>
            </a:r>
            <a:endParaRPr lang="en-US" sz="2000" dirty="0" smtClean="0"/>
          </a:p>
          <a:p>
            <a:pPr marL="514350" indent="-514350" algn="just">
              <a:buAutoNum type="arabicPeriod"/>
            </a:pPr>
            <a:r>
              <a:rPr lang="en-US" sz="2000" dirty="0" err="1" smtClean="0"/>
              <a:t>Mengejar</a:t>
            </a:r>
            <a:r>
              <a:rPr lang="en-US" sz="2000" dirty="0" smtClean="0"/>
              <a:t> </a:t>
            </a:r>
            <a:r>
              <a:rPr lang="en-US" sz="2000" dirty="0" err="1" smtClean="0"/>
              <a:t>prestasi</a:t>
            </a:r>
            <a:r>
              <a:rPr lang="en-US" sz="2000" dirty="0" smtClean="0"/>
              <a:t>: </a:t>
            </a: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 smtClean="0"/>
              <a:t>pengusaha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cepat</a:t>
            </a:r>
            <a:r>
              <a:rPr lang="en-US" sz="2000" dirty="0" smtClean="0"/>
              <a:t> </a:t>
            </a:r>
            <a:r>
              <a:rPr lang="en-US" sz="2000" dirty="0" err="1" smtClean="0"/>
              <a:t>puas</a:t>
            </a:r>
            <a:r>
              <a:rPr lang="en-US" sz="2000" dirty="0" smtClean="0"/>
              <a:t>, </a:t>
            </a:r>
            <a:r>
              <a:rPr lang="en-US" sz="2000" dirty="0" err="1" smtClean="0"/>
              <a:t>tahan</a:t>
            </a:r>
            <a:r>
              <a:rPr lang="en-US" sz="2000" dirty="0" smtClean="0"/>
              <a:t> mental,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mudah</a:t>
            </a:r>
            <a:r>
              <a:rPr lang="en-US" sz="2000" dirty="0" smtClean="0"/>
              <a:t> puts </a:t>
            </a:r>
            <a:r>
              <a:rPr lang="en-US" sz="2000" dirty="0" err="1" smtClean="0"/>
              <a:t>asa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berbagai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387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perekonomian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Fluktuasi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musiman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psikologis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kridit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diskon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Kepekaan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12. Citra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diinginkan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`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Memperkenalkan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khawatir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terancam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mencukupi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menutup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diterima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pangsa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015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BeberapaTaktik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mapan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bulat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berakhir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angka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ganjil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$12,95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tampak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$ 13,00).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mengelompokan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rentang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mengelompokan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serupa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tampilan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kwalitas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ciri-ciri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menurunkan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normal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pokok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grosir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misal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liburan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geografis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dipengaruhi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pengiriman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melintasi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daerah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oportunistis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kelangkaan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bersedia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butuhkan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Potongan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pengurangan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normal 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tercantum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menghabiskan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lama.)</a:t>
            </a:r>
          </a:p>
        </p:txBody>
      </p:sp>
    </p:spTree>
    <p:extLst>
      <p:ext uri="{BB962C8B-B14F-4D97-AF65-F5344CB8AC3E}">
        <p14:creationId xmlns:p14="http://schemas.microsoft.com/office/powerpoint/2010/main" val="191522574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mengharapkan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kenyamanan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berbelanja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asilitas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kridit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kehilangan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beralih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kepesaing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menawarkannya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Perusahaan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pilihan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pembayaran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populer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diantara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30%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pengeluaran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cicilan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Perusahaan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beragam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lama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perabot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mobil,perahu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bergantung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cicilan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sedikit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tunai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dagang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336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248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dagang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Perusahaan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barang-barang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dagang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menagih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potongan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pinjaman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terlambat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13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Kewirausahaan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awalnya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diperuntukan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raksasa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meraih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skenario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Perusahaan global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teritorial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halnya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multinasional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raksasa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canggih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terjangkau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internet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menjalankan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global</a:t>
            </a:r>
          </a:p>
          <a:p>
            <a:pPr marL="0" indent="0"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Mengglobal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Kegagalan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kesalahan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mematikan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modern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ukurannya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Mengoperasikan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berhasil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menuntut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berlokasi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geografis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Gayle Warwick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perancang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perlengkapan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tangga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pakaian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linen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mewah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dilondon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katun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pima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diwilayah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Amerika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kapas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mentah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memintalnya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 Swiss,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menyelesaikannya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Itali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membordirnya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 Vietnam.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5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Perusahaan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global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pertanyaan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terrsedia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menguntungkan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keberhasilan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kami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bersedia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mendedikasikan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modal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memadai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kampanye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global.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kami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mempertimbangkan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global demi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global.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kami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pemahaman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memadai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sejarh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perekonomian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resiko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dinegara2 yang kami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pertimbangkan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berubah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ternyata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berhasil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menglobal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50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324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Sembilan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mengglobal</a:t>
            </a:r>
            <a:r>
              <a:rPr lang="en-US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situs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web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Pilihan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strategis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membutuhkan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memperkenalkan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globalnya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Bergantung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perantara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Agen-agen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berfungsi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distributor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domestikdari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urusan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patungan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aliansi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mengekspor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Lisensi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memasuki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lisensi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paten,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dagang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cipta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ganti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meminta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royalti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lisensi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Waralaba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waralaba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tertarik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gerai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Countertrading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barter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transaksi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setuju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investasi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Mengekspor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alternatif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mempertahankan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saingnya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Outsourcing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outsourcing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memangkas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bersaingsangat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dikalangan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brg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mewah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Mendirikan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antar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hambatan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Bea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pajak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dibebankan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p[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diimpor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4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Perusahaan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Perusahaan Kecil</a:t>
            </a: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Perusahaan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dikelola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dipimpin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menejer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profesional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organisasinya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komplek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spesialisasi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pekerjaan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Presentasi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kegagalan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rendah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Modal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Perusahaan Kecil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1.Pada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dikelola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dipimpin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pemiliknya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perangkapan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jabatan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Presentase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kegagalan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Kesulitan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dikarenakan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sulit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pinjaman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7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172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hambatan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ditemui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( 1).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kecil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ekspor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(2).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kurangnya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perdaganagn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global (3).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tersedianya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pembiayaan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Hambatan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kuota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embargo, dumping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hambatan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174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Tim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merancang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Generasi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berikutnya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proses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memengaruhi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menginspirasi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orang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mencapainya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Lima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Berkomunikasi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jujur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mendistori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rasa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percaya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terampil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Mendengarkan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menghargai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dikatakan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orang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menyetujuinya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janji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komitmen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buat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Mempraktekan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ajarka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768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Manfaat</a:t>
            </a:r>
            <a:r>
              <a:rPr lang="en-US" sz="2800" dirty="0" smtClean="0"/>
              <a:t> </a:t>
            </a:r>
            <a:r>
              <a:rPr lang="en-US" sz="2800" dirty="0" err="1" smtClean="0"/>
              <a:t>Etika</a:t>
            </a:r>
            <a:r>
              <a:rPr lang="en-US" sz="2800" dirty="0" smtClean="0"/>
              <a:t>  </a:t>
            </a:r>
            <a:r>
              <a:rPr lang="en-US" sz="2800" dirty="0" err="1" smtClean="0"/>
              <a:t>Wirausaha</a:t>
            </a:r>
            <a:endParaRPr lang="en-US" sz="2800" dirty="0" smtClean="0"/>
          </a:p>
          <a:p>
            <a:pPr marL="0" indent="0">
              <a:buNone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: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persahabatan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pergaulan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menyenangkan</a:t>
            </a:r>
            <a:r>
              <a:rPr lang="en-US" sz="2400" dirty="0" smtClean="0"/>
              <a:t> orang lain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Membujuk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Mempertahankan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Membina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menjaga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err="1" smtClean="0"/>
              <a:t>Ciri</a:t>
            </a:r>
            <a:r>
              <a:rPr lang="en-US" sz="2800" dirty="0" smtClean="0"/>
              <a:t> </a:t>
            </a:r>
            <a:r>
              <a:rPr lang="en-US" sz="2800" dirty="0" err="1" smtClean="0"/>
              <a:t>Wirausahawan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berhasil</a:t>
            </a:r>
            <a:endParaRPr lang="en-US" sz="2800" dirty="0" smtClean="0"/>
          </a:p>
          <a:p>
            <a:pPr marL="0" indent="0">
              <a:buNone/>
            </a:pPr>
            <a:r>
              <a:rPr lang="en-US" sz="2400" dirty="0" smtClean="0"/>
              <a:t>1.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visi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jelas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Inisiatif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proaktif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Berorientasi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prestasi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4. </a:t>
            </a:r>
            <a:r>
              <a:rPr lang="en-US" sz="2400" dirty="0" err="1" smtClean="0"/>
              <a:t>Berani</a:t>
            </a:r>
            <a:r>
              <a:rPr lang="en-US" sz="2400" dirty="0" smtClean="0"/>
              <a:t>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,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keras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 smtClean="0"/>
              <a:t>6. </a:t>
            </a:r>
            <a:r>
              <a:rPr lang="en-US" sz="2400" dirty="0" err="1" smtClean="0"/>
              <a:t>Bertanggung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dijalankan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 smtClean="0"/>
              <a:t>7. </a:t>
            </a:r>
            <a:r>
              <a:rPr lang="en-US" sz="2400" dirty="0" err="1" smtClean="0"/>
              <a:t>Komitmen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 smtClean="0"/>
              <a:t>8.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memelihara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lain.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7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820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Lima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menghancurkan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Menyampaikan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pesan-pesan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bingung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maksud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bertanggung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lakukan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Melompat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kesimpulan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memeriksa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fakta-fakta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dahulu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Menyembunyikan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berbohong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Lima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menghancurkan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Menyampaikan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pesan-pesan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bingung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maksud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bertanggung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lakukan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Melompat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kekesimpulan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memeriksa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fakta-fakte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Menyembunyikan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berbohong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58826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memperbaiki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mempertahankan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Merencanakan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penyerahan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estafet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kegenerasi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berikutnya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Wirausaha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meruapakan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didaki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kedalaman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diterjuni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Kesalahan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racun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menyimpulkan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80%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perputaran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disebabkan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perekrutan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mengungkapkan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penyebab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kegagalan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terletak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kurangnya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keahlian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kurangnya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keahlian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interpersonal. “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bertanggung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kebanyakan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 Proses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seleksi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perekrutan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progran2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perekrutan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23352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629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Devenisi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wajib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dipahami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Proses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orang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mengisinya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Deskripsi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tanggung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pelaporan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peralatan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Spesipikasi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kualifikasi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karakteristik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814426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Mengaitkan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deskripsi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ciri-ciri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karakteristik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41150"/>
              </p:ext>
            </p:extLst>
          </p:nvPr>
        </p:nvGraphicFramePr>
        <p:xfrm>
          <a:off x="1524000" y="1397000"/>
          <a:ext cx="60960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err="1" smtClean="0"/>
                        <a:t>Tugas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Pekerjaan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Ciri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atau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Karakteristik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Mencari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menutup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penjualan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Mudah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bergaul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persuasif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ramah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Membuat</a:t>
                      </a:r>
                      <a:r>
                        <a:rPr lang="en-US" dirty="0" smtClean="0"/>
                        <a:t> 15 kali </a:t>
                      </a:r>
                      <a:r>
                        <a:rPr lang="en-US" dirty="0" err="1" smtClean="0"/>
                        <a:t>kunjungan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tanpa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diminta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setiap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minggunya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Bermotivasi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tinggi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berpendirian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tetap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optimis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mandiri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percaya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Menganalisis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kebutuhan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pelanggandan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merekomendasikan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peralatan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tepat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Pendengar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baik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sabar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empatik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Memberikan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konseling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kepada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pelanggan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tentang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pilihan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fitur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dibutuhkan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Rapi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pembicara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fasih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cerdas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berorientasi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orang lain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Menyiapkan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menjelaskan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metode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pembiayaan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Jujur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berorientasi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angka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dapat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menggunakan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komputer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Mempertahankan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pelanggan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sudah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Berorientasi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pelanggan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pembangun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hubungan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56871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/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Penghargaan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Kompensasi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penciptaan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mempertahankan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berkwalitas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penghargaanndan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kompensasi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penghargaan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kompensasi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benar-benar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teknisi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$25.000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bonus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$3.000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motivasi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eksekutif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gajinya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$175.000.</a:t>
            </a: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satu-satunya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pemotivasi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cendrung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pemotivasi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pemotivasi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saham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asuransi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73592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15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Berwirausaha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257800"/>
          </a:xfrm>
        </p:spPr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memimpin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study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pilihan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moral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Leonardus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Saimanulis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aturan-aturan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hak-hak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produsen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dipraktikan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danProdusen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1999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mengatut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produsen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larangannya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A.R.Salim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2008, hlm.234).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64858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1.Hak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kenyamanan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keamanan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keselamatan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mengonsumsi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tukar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jaminan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dijanjikan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benar,jelas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jujur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jaminan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didengar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keluhannya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advokasi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penyelesaian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sengketa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patut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dilayani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jujur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diskriminatif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kompensasi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ganti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penggantian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perjanjian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Hak-haki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diatur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perundang-undangan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11591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324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Membaca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mengikuti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prosedur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pemakaian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Beritikat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transaksi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pembelian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tukar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disepakati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Mengikuti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penyelesaian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sengketa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patut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Produsen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Produsen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wirausahawan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pembayaran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kesepakatan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tukar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diperdagangkan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beritikat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pembelaan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sepatutnya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penyelesaian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sengketa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rehabilitasi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terbukti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diakibatkan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diperdagangkan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Hak-hak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diatur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perundang-undangan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69990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248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Produsen</a:t>
            </a:r>
            <a:r>
              <a:rPr lang="en-US" dirty="0" smtClean="0"/>
              <a:t>: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Beritikat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jujur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jaminan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melayani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jujur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diskriminatif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Menjamin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diperdagangkan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berlaku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mencoba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diperdagangkan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kompensasi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ganti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penggantian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akibat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pemakaian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pemanfaatan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diperdagangkan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kompensasi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ganti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penggantian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dimanfaatkan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tidaksesuai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perjanjian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47846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Menjalaga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: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jujur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berbisnis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kejujuran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diuntungkan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Timbulnya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berbisnis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ditinggalkan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Kemajuan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terjaga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pertimbangan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terjaga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kemajuan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disegala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kemajuan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Perolehan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Terjadinya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kesinambungan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5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PERTEMUAN KE 4</a:t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 smtClean="0"/>
              <a:t>Konsep</a:t>
            </a:r>
            <a:r>
              <a:rPr lang="en-US" sz="3200" dirty="0" smtClean="0"/>
              <a:t> </a:t>
            </a:r>
            <a:r>
              <a:rPr lang="en-US" sz="3200" dirty="0" err="1" smtClean="0"/>
              <a:t>Dasar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Motivasi</a:t>
            </a:r>
            <a:r>
              <a:rPr lang="en-US" sz="3200" dirty="0" smtClean="0"/>
              <a:t> </a:t>
            </a:r>
            <a:r>
              <a:rPr lang="en-US" sz="3200" dirty="0" err="1" smtClean="0"/>
              <a:t>Berwirausaha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638800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Pentingnya</a:t>
            </a:r>
            <a:r>
              <a:rPr lang="en-US" sz="2800" dirty="0" smtClean="0"/>
              <a:t> </a:t>
            </a:r>
            <a:r>
              <a:rPr lang="en-US" sz="2800" dirty="0" err="1" smtClean="0"/>
              <a:t>Berkewirausahaan</a:t>
            </a:r>
            <a:r>
              <a:rPr lang="en-US" sz="2800" dirty="0" smtClean="0"/>
              <a:t> </a:t>
            </a:r>
            <a:r>
              <a:rPr lang="en-US" sz="2800" dirty="0" err="1" smtClean="0"/>
              <a:t>Sejak</a:t>
            </a:r>
            <a:r>
              <a:rPr lang="en-US" sz="2800" dirty="0" smtClean="0"/>
              <a:t> </a:t>
            </a:r>
            <a:r>
              <a:rPr lang="en-US" sz="2800" dirty="0" err="1" smtClean="0"/>
              <a:t>Dini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puluh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berpendapat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diajarkan</a:t>
            </a:r>
            <a:r>
              <a:rPr lang="en-US" sz="2400" dirty="0" smtClean="0"/>
              <a:t>,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dekade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entrepreneurship (</a:t>
            </a:r>
            <a:r>
              <a:rPr lang="en-US" sz="2400" dirty="0" err="1" smtClean="0"/>
              <a:t>berkewirausahaan</a:t>
            </a:r>
            <a:r>
              <a:rPr lang="en-US" sz="2400" dirty="0" smtClean="0"/>
              <a:t>)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mata</a:t>
            </a:r>
            <a:r>
              <a:rPr lang="en-US" sz="2400" dirty="0" smtClean="0"/>
              <a:t> </a:t>
            </a:r>
            <a:r>
              <a:rPr lang="en-US" sz="2400" dirty="0" err="1" smtClean="0"/>
              <a:t>pelajaran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disekolah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perguruan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swasta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perguruan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r>
              <a:rPr lang="en-US" sz="2400" dirty="0" smtClean="0"/>
              <a:t>. </a:t>
            </a:r>
          </a:p>
          <a:p>
            <a:pPr marL="0" indent="0" algn="just">
              <a:buNone/>
            </a:pP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Buchari</a:t>
            </a:r>
            <a:r>
              <a:rPr lang="en-US" sz="2400" dirty="0" smtClean="0"/>
              <a:t> Alma (2005) </a:t>
            </a:r>
            <a:r>
              <a:rPr lang="en-US" sz="2400" dirty="0" err="1" smtClean="0"/>
              <a:t>Tahun</a:t>
            </a:r>
            <a:r>
              <a:rPr lang="en-US" sz="2400" dirty="0" smtClean="0"/>
              <a:t> 1990-an </a:t>
            </a:r>
            <a:r>
              <a:rPr lang="en-US" sz="2400" dirty="0" err="1" smtClean="0"/>
              <a:t>AS.melahirkan</a:t>
            </a:r>
            <a:r>
              <a:rPr lang="en-US" sz="2400" dirty="0" smtClean="0"/>
              <a:t> 20 </a:t>
            </a:r>
            <a:r>
              <a:rPr lang="en-US" sz="2400" dirty="0" err="1" smtClean="0"/>
              <a:t>juta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,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lapangan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universitas</a:t>
            </a:r>
            <a:r>
              <a:rPr lang="en-US" sz="2400" dirty="0" smtClean="0"/>
              <a:t> </a:t>
            </a:r>
            <a:r>
              <a:rPr lang="en-US" sz="2400" dirty="0" err="1" smtClean="0"/>
              <a:t>beijing</a:t>
            </a:r>
            <a:r>
              <a:rPr lang="en-US" sz="2400" dirty="0" smtClean="0"/>
              <a:t> </a:t>
            </a:r>
            <a:r>
              <a:rPr lang="en-US" sz="2400" dirty="0" err="1" smtClean="0"/>
              <a:t>menghapus</a:t>
            </a:r>
            <a:r>
              <a:rPr lang="en-US" sz="2400" dirty="0" smtClean="0"/>
              <a:t> </a:t>
            </a:r>
            <a:r>
              <a:rPr lang="en-US" sz="2400" dirty="0" err="1" smtClean="0"/>
              <a:t>mata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 </a:t>
            </a:r>
            <a:r>
              <a:rPr lang="en-US" sz="2400" dirty="0" err="1" smtClean="0"/>
              <a:t>Marxis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menggantinya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diperkenalkan</a:t>
            </a:r>
            <a:r>
              <a:rPr lang="en-US" sz="2400" dirty="0" smtClean="0"/>
              <a:t> cara2 </a:t>
            </a:r>
            <a:r>
              <a:rPr lang="en-US" sz="2400" dirty="0" err="1" smtClean="0"/>
              <a:t>berwirausaha</a:t>
            </a:r>
            <a:r>
              <a:rPr lang="en-US" sz="2400" dirty="0" smtClean="0"/>
              <a:t> </a:t>
            </a:r>
            <a:r>
              <a:rPr lang="en-US" sz="2400" dirty="0" err="1" smtClean="0"/>
              <a:t>sedini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lulusan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level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SMP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perguruan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dipersiapkan</a:t>
            </a:r>
            <a:r>
              <a:rPr lang="en-US" sz="2400" dirty="0" smtClean="0"/>
              <a:t> 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anak</a:t>
            </a:r>
            <a:r>
              <a:rPr lang="en-US" sz="2400" dirty="0" smtClean="0"/>
              <a:t> </a:t>
            </a:r>
            <a:r>
              <a:rPr lang="en-US" sz="2400" dirty="0" err="1" smtClean="0"/>
              <a:t>didik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siap</a:t>
            </a:r>
            <a:r>
              <a:rPr lang="en-US" sz="2400" dirty="0" smtClean="0"/>
              <a:t> </a:t>
            </a:r>
            <a:r>
              <a:rPr lang="en-US" sz="2400" dirty="0" err="1" smtClean="0"/>
              <a:t>terjun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wirausahawan</a:t>
            </a:r>
            <a:r>
              <a:rPr lang="en-US" sz="2400" dirty="0" smtClean="0"/>
              <a:t>, </a:t>
            </a:r>
            <a:r>
              <a:rPr lang="en-US" sz="2400" dirty="0" err="1" smtClean="0"/>
              <a:t>meski</a:t>
            </a:r>
            <a:r>
              <a:rPr lang="en-US" sz="2400" dirty="0" smtClean="0"/>
              <a:t> </a:t>
            </a:r>
            <a:r>
              <a:rPr lang="en-US" sz="2400" dirty="0" err="1" smtClean="0"/>
              <a:t>putus</a:t>
            </a:r>
            <a:r>
              <a:rPr lang="en-US" sz="2400" dirty="0" smtClean="0"/>
              <a:t> </a:t>
            </a:r>
            <a:r>
              <a:rPr lang="en-US" sz="2400" dirty="0" err="1" smtClean="0"/>
              <a:t>sekolah</a:t>
            </a:r>
            <a:r>
              <a:rPr lang="en-US" sz="2400" dirty="0" smtClean="0"/>
              <a:t> level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plg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42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13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5158</TotalTime>
  <Words>8408</Words>
  <Application>Microsoft Office PowerPoint</Application>
  <PresentationFormat>On-screen Show (4:3)</PresentationFormat>
  <Paragraphs>775</Paragraphs>
  <Slides>90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PERTEMUAN KE 4 Konsep Dasar dan Motivasi Berwirausaha</vt:lpstr>
      <vt:lpstr>Profil Penduduk Indonesia Dan Pemicu Berwirausaha</vt:lpstr>
      <vt:lpstr>PowerPoint Presentation</vt:lpstr>
      <vt:lpstr>Perbedaan esensial antara wirausaha dengan  karyawan/ orang gajian</vt:lpstr>
      <vt:lpstr>PowerPoint Presentation</vt:lpstr>
      <vt:lpstr>Keuntungan dan kelemahan menjadi wirausahawan</vt:lpstr>
      <vt:lpstr>PowerPoint Presentation</vt:lpstr>
      <vt:lpstr>Pertemuan Ke 5 Pengertian, Manfaat, Fungsi dan Prinsip Berkewirausahaan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Pertemuan ke 12 Strategi Penetapan Harga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Pertemuan Ke 13 Aspek Global Kewirausahaan</vt:lpstr>
      <vt:lpstr>PowerPoint Presentation</vt:lpstr>
      <vt:lpstr>PowerPoint Presentation</vt:lpstr>
      <vt:lpstr>PowerPoint Presentation</vt:lpstr>
      <vt:lpstr>PowerPoint Presentation</vt:lpstr>
      <vt:lpstr>Pertemuan Ke 14 Membangun Tim Bisnis yang baru dan merancang Generasi berikutnya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Pertemuan Ke 15 Etika Berwirausaha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TOSHIBA</cp:lastModifiedBy>
  <cp:revision>299</cp:revision>
  <dcterms:created xsi:type="dcterms:W3CDTF">2015-08-14T13:30:50Z</dcterms:created>
  <dcterms:modified xsi:type="dcterms:W3CDTF">2017-01-03T02:19:50Z</dcterms:modified>
</cp:coreProperties>
</file>