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8" r:id="rId24"/>
    <p:sldId id="279" r:id="rId25"/>
    <p:sldId id="285" r:id="rId26"/>
    <p:sldId id="286" r:id="rId27"/>
    <p:sldId id="280" r:id="rId28"/>
    <p:sldId id="282" r:id="rId29"/>
    <p:sldId id="283" r:id="rId30"/>
    <p:sldId id="284" r:id="rId31"/>
    <p:sldId id="290" r:id="rId32"/>
    <p:sldId id="291" r:id="rId33"/>
    <p:sldId id="292" r:id="rId34"/>
    <p:sldId id="293" r:id="rId35"/>
    <p:sldId id="321" r:id="rId36"/>
    <p:sldId id="294" r:id="rId37"/>
    <p:sldId id="295" r:id="rId38"/>
    <p:sldId id="296" r:id="rId39"/>
    <p:sldId id="297" r:id="rId40"/>
    <p:sldId id="298" r:id="rId41"/>
    <p:sldId id="299" r:id="rId42"/>
    <p:sldId id="322" r:id="rId43"/>
    <p:sldId id="300" r:id="rId44"/>
    <p:sldId id="301" r:id="rId45"/>
    <p:sldId id="302" r:id="rId46"/>
    <p:sldId id="303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04" r:id="rId60"/>
    <p:sldId id="305" r:id="rId61"/>
    <p:sldId id="306" r:id="rId62"/>
    <p:sldId id="307" r:id="rId63"/>
    <p:sldId id="308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277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AE04C-87C1-48C5-929C-4B78865CA7D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12CF5-9040-4B69-BEE9-73FBD7EC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12CF5-9040-4B69-BEE9-73FBD7ECEC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12CF5-9040-4B69-BEE9-73FBD7ECEC9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12CF5-9040-4B69-BEE9-73FBD7ECEC9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9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12CF5-9040-4B69-BEE9-73FBD7ECEC9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8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9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5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3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5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8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5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9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4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5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769DA-3EC6-4066-ADE8-36FFD7F2FDC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4116-60B5-4094-B822-DEC46D646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PERTEMUAN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pPr marL="457200" indent="-457200" algn="l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Kontrak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kuliah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RPS</a:t>
            </a:r>
          </a:p>
          <a:p>
            <a:pPr marL="457200" indent="-457200" algn="l"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</a:rPr>
              <a:t>Pengantar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Kewirausahaan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Hasil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penelitain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</a:rPr>
              <a:t> 500 </a:t>
            </a:r>
            <a:r>
              <a:rPr lang="en-US" sz="2000" dirty="0" err="1" smtClean="0">
                <a:solidFill>
                  <a:schemeClr val="tx1"/>
                </a:solidFill>
              </a:rPr>
              <a:t>mahasiswa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terdiri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PT. </a:t>
            </a:r>
            <a:r>
              <a:rPr lang="en-US" sz="2000" dirty="0" err="1" smtClean="0">
                <a:solidFill>
                  <a:schemeClr val="tx1"/>
                </a:solidFill>
              </a:rPr>
              <a:t>Kelas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bawah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menengah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atas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>
                <a:solidFill>
                  <a:schemeClr val="tx1"/>
                </a:solidFill>
              </a:rPr>
              <a:t>J</a:t>
            </a:r>
            <a:r>
              <a:rPr lang="en-US" sz="2000" dirty="0" smtClean="0">
                <a:solidFill>
                  <a:schemeClr val="tx1"/>
                </a:solidFill>
              </a:rPr>
              <a:t>akarta, </a:t>
            </a:r>
            <a:r>
              <a:rPr lang="en-US" sz="2000" dirty="0" err="1" smtClean="0">
                <a:solidFill>
                  <a:schemeClr val="tx1"/>
                </a:solidFill>
              </a:rPr>
              <a:t>hasilnya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merisaukan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motivasi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berwirausaha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dikalangan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mahasiswa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Hasilnya</a:t>
            </a:r>
            <a:r>
              <a:rPr lang="en-US" sz="2000" dirty="0" smtClean="0">
                <a:solidFill>
                  <a:schemeClr val="tx1"/>
                </a:solidFill>
              </a:rPr>
              <a:t> 76 % </a:t>
            </a:r>
            <a:r>
              <a:rPr lang="en-US" sz="2000" dirty="0" err="1" smtClean="0">
                <a:solidFill>
                  <a:schemeClr val="tx1"/>
                </a:solidFill>
              </a:rPr>
              <a:t>setelah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tamat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kuliah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mahasiswa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cendrung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melamar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pekerjaan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pegawai</a:t>
            </a:r>
            <a:r>
              <a:rPr lang="en-US" sz="2000" dirty="0" smtClean="0">
                <a:solidFill>
                  <a:schemeClr val="tx1"/>
                </a:solidFill>
              </a:rPr>
              <a:t>, 4 % </a:t>
            </a:r>
            <a:r>
              <a:rPr lang="en-US" sz="2000" dirty="0" err="1" smtClean="0">
                <a:solidFill>
                  <a:schemeClr val="tx1"/>
                </a:solidFill>
              </a:rPr>
              <a:t>menjawab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ingin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berwira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usaha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20 %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karyawan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sambil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berwira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usaha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Orientasinya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solidFill>
                  <a:schemeClr val="tx1"/>
                </a:solidFill>
              </a:rPr>
              <a:t>?.. </a:t>
            </a:r>
            <a:r>
              <a:rPr lang="en-US" sz="2000" dirty="0" err="1" smtClean="0">
                <a:solidFill>
                  <a:schemeClr val="tx1"/>
                </a:solidFill>
              </a:rPr>
              <a:t>Hanya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menciptakan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lapangan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pekerjaan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mengherankan</a:t>
            </a:r>
            <a:r>
              <a:rPr lang="en-US" sz="2000" dirty="0" smtClean="0">
                <a:solidFill>
                  <a:schemeClr val="tx1"/>
                </a:solidFill>
              </a:rPr>
              <a:t>.....</a:t>
            </a: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setiap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orang yang </a:t>
            </a:r>
            <a:r>
              <a:rPr lang="en-US" sz="2000" dirty="0" err="1" smtClean="0">
                <a:solidFill>
                  <a:schemeClr val="tx1"/>
                </a:solidFill>
              </a:rPr>
              <a:t>menganggur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bertambah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Sampai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akhir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r>
              <a:rPr lang="en-US" sz="2000" dirty="0" smtClean="0">
                <a:solidFill>
                  <a:schemeClr val="tx1"/>
                </a:solidFill>
              </a:rPr>
              <a:t> 2005 </a:t>
            </a:r>
            <a:r>
              <a:rPr lang="en-US" sz="2000" dirty="0" err="1" smtClean="0">
                <a:solidFill>
                  <a:schemeClr val="tx1"/>
                </a:solidFill>
              </a:rPr>
              <a:t>diperkirakan</a:t>
            </a:r>
            <a:r>
              <a:rPr lang="en-US" sz="2000" dirty="0" smtClean="0">
                <a:solidFill>
                  <a:schemeClr val="tx1"/>
                </a:solidFill>
              </a:rPr>
              <a:t> 12.000.000 orang </a:t>
            </a:r>
            <a:r>
              <a:rPr lang="en-US" sz="2000" dirty="0" err="1" smtClean="0">
                <a:solidFill>
                  <a:schemeClr val="tx1"/>
                </a:solidFill>
              </a:rPr>
              <a:t>menganggur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sekitar</a:t>
            </a:r>
            <a:r>
              <a:rPr lang="en-US" sz="2000" dirty="0" smtClean="0">
                <a:solidFill>
                  <a:schemeClr val="tx1"/>
                </a:solidFill>
              </a:rPr>
              <a:t> 10%  (1.200.000)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intelektual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menyandang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gelar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dikeluarkan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perguruan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tinggi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Profil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Indonesia Dan </a:t>
            </a:r>
            <a:r>
              <a:rPr lang="en-US" sz="2800" dirty="0" err="1" smtClean="0"/>
              <a:t>Pemicu</a:t>
            </a:r>
            <a:r>
              <a:rPr lang="en-US" sz="2800" dirty="0" smtClean="0"/>
              <a:t> </a:t>
            </a:r>
            <a:r>
              <a:rPr lang="en-US" sz="2800" dirty="0" err="1" smtClean="0"/>
              <a:t>Berwirausaha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pengangguran</a:t>
            </a:r>
            <a:r>
              <a:rPr lang="en-US" sz="2000" dirty="0" smtClean="0"/>
              <a:t> (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keterampilan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lain)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krisis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berkepanjangan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menampung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ketersediaan</a:t>
            </a:r>
            <a:r>
              <a:rPr lang="en-US" sz="2000" dirty="0" smtClean="0"/>
              <a:t>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ilustrasi</a:t>
            </a:r>
            <a:r>
              <a:rPr lang="en-US" sz="2000" dirty="0" smtClean="0"/>
              <a:t> </a:t>
            </a:r>
            <a:r>
              <a:rPr lang="en-US" sz="2000" dirty="0" err="1" smtClean="0"/>
              <a:t>profil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indonesia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2006, total </a:t>
            </a:r>
            <a:r>
              <a:rPr lang="en-US" sz="2000" dirty="0" err="1" smtClean="0"/>
              <a:t>penduduk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u="sng" dirty="0" smtClean="0"/>
              <a:t>+ </a:t>
            </a:r>
            <a:r>
              <a:rPr lang="en-US" sz="2000" dirty="0" smtClean="0"/>
              <a:t> 230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12 % (27,6 orang) 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, 40% (92 </a:t>
            </a:r>
            <a:r>
              <a:rPr lang="en-US" sz="2000" dirty="0" err="1" smtClean="0"/>
              <a:t>juta</a:t>
            </a:r>
            <a:r>
              <a:rPr lang="en-US" sz="2000" dirty="0" smtClean="0"/>
              <a:t> orang )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menengah</a:t>
            </a:r>
            <a:r>
              <a:rPr lang="en-US" sz="2000" u="sng" dirty="0" smtClean="0"/>
              <a:t> , </a:t>
            </a:r>
            <a:r>
              <a:rPr lang="en-US" sz="2000" dirty="0" err="1" smtClean="0"/>
              <a:t>dan</a:t>
            </a:r>
            <a:r>
              <a:rPr lang="en-US" sz="2000" dirty="0" smtClean="0"/>
              <a:t> 48% ( 110,4 </a:t>
            </a:r>
            <a:r>
              <a:rPr lang="en-US" sz="2000" dirty="0" err="1" smtClean="0"/>
              <a:t>juta</a:t>
            </a:r>
            <a:r>
              <a:rPr lang="en-US" sz="2000" dirty="0" smtClean="0"/>
              <a:t> orang)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Bank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melansir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kemiskinan</a:t>
            </a:r>
            <a:r>
              <a:rPr lang="en-US" sz="2000" dirty="0" smtClean="0"/>
              <a:t> </a:t>
            </a:r>
            <a:r>
              <a:rPr lang="en-US" sz="2000" dirty="0" err="1" smtClean="0"/>
              <a:t>diindonesia</a:t>
            </a:r>
            <a:r>
              <a:rPr lang="en-US" sz="2000" dirty="0" smtClean="0"/>
              <a:t> 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49% </a:t>
            </a:r>
            <a:r>
              <a:rPr lang="en-US" sz="2000" dirty="0" err="1" smtClean="0"/>
              <a:t>dari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60% 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indonesia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 </a:t>
            </a:r>
            <a:r>
              <a:rPr lang="en-US" sz="2000" dirty="0" err="1" smtClean="0"/>
              <a:t>buruk</a:t>
            </a:r>
            <a:r>
              <a:rPr lang="en-US" sz="2000" dirty="0" smtClean="0"/>
              <a:t>,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kemiskinan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pengangguran</a:t>
            </a:r>
            <a:r>
              <a:rPr lang="en-US" sz="2000" dirty="0" smtClean="0"/>
              <a:t>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menggalakan</a:t>
            </a:r>
            <a:r>
              <a:rPr lang="en-US" sz="2000" dirty="0" smtClean="0"/>
              <a:t> </a:t>
            </a:r>
            <a:r>
              <a:rPr lang="en-US" sz="2000" dirty="0" err="1" smtClean="0"/>
              <a:t>kewirausahaan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Peristiwa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mempercepat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seseorang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wirausahawan</a:t>
            </a:r>
            <a:r>
              <a:rPr lang="en-US" sz="2400" b="1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pristiwa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menyakitkan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hilangnya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pemutusan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(PHK)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kerjanya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Memasuki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pensiun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luang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endParaRPr lang="en-US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Sulitnya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ditolak</a:t>
            </a:r>
            <a:r>
              <a:rPr lang="en-US" sz="2000" dirty="0" smtClean="0"/>
              <a:t> (</a:t>
            </a:r>
            <a:r>
              <a:rPr lang="en-US" sz="2000" dirty="0" err="1" smtClean="0"/>
              <a:t>sempitnya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).</a:t>
            </a:r>
          </a:p>
          <a:p>
            <a:pPr marL="457200" indent="-457200" algn="just">
              <a:buAutoNum type="arabicPeriod"/>
            </a:pPr>
            <a:endParaRPr lang="en-US" sz="2000" dirty="0" smtClean="0"/>
          </a:p>
          <a:p>
            <a:pPr algn="just"/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3555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seminar, </a:t>
            </a:r>
            <a:r>
              <a:rPr lang="en-US" sz="2000" dirty="0" err="1" smtClean="0"/>
              <a:t>kursus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kewirausahaan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sharing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famili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b="1" dirty="0" smtClean="0"/>
              <a:t>MOTIVASI SESEORANG BERWIRAUSAHA</a:t>
            </a:r>
          </a:p>
          <a:p>
            <a:pPr marL="0" indent="0">
              <a:buNone/>
            </a:pPr>
            <a:r>
              <a:rPr lang="en-US" sz="2000" dirty="0" err="1" smtClean="0"/>
              <a:t>Dinegara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maju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bos</a:t>
            </a:r>
            <a:r>
              <a:rPr lang="en-US" sz="2000" dirty="0" smtClean="0"/>
              <a:t> 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berkeinginan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sukses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orang lain.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lain: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Laba</a:t>
            </a:r>
            <a:r>
              <a:rPr lang="en-US" sz="2000" dirty="0" smtClean="0"/>
              <a:t> :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,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pegawainya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Kebebasan</a:t>
            </a:r>
            <a:r>
              <a:rPr lang="en-US" sz="2000" dirty="0" smtClean="0"/>
              <a:t>: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,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supervisi</a:t>
            </a:r>
            <a:r>
              <a:rPr lang="en-US" sz="2000" dirty="0" smtClean="0"/>
              <a:t>,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main yang </a:t>
            </a:r>
            <a:r>
              <a:rPr lang="en-US" sz="2000" dirty="0" err="1" smtClean="0"/>
              <a:t>menekan</a:t>
            </a:r>
            <a:r>
              <a:rPr lang="en-US" sz="2000" dirty="0" smtClean="0"/>
              <a:t>/</a:t>
            </a:r>
            <a:r>
              <a:rPr lang="en-US" sz="2000" dirty="0" err="1" smtClean="0"/>
              <a:t>intervensi</a:t>
            </a:r>
            <a:r>
              <a:rPr lang="en-US" sz="2000" dirty="0" smtClean="0"/>
              <a:t>, 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/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Impian</a:t>
            </a:r>
            <a:r>
              <a:rPr lang="en-US" sz="2000" dirty="0" smtClean="0"/>
              <a:t> personal: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, </a:t>
            </a:r>
            <a:r>
              <a:rPr lang="en-US" sz="2000" dirty="0" err="1" smtClean="0"/>
              <a:t>lepas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rutinitas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membosankan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visi,misi</a:t>
            </a:r>
            <a:r>
              <a:rPr lang="en-US" sz="2000" dirty="0" smtClean="0"/>
              <a:t>, </a:t>
            </a:r>
            <a:r>
              <a:rPr lang="en-US" sz="2000" dirty="0" err="1" smtClean="0"/>
              <a:t>impian</a:t>
            </a:r>
            <a:r>
              <a:rPr lang="en-US" sz="2000" dirty="0" smtClean="0"/>
              <a:t> orang lain.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Kemandirian</a:t>
            </a:r>
            <a:r>
              <a:rPr lang="en-US" sz="2000" dirty="0" smtClean="0"/>
              <a:t>: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rasa </a:t>
            </a:r>
            <a:r>
              <a:rPr lang="en-US" sz="2000" dirty="0" err="1" smtClean="0"/>
              <a:t>bangga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mandiri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permodalan</a:t>
            </a:r>
            <a:r>
              <a:rPr lang="en-US" sz="2000" dirty="0" smtClean="0"/>
              <a:t>, </a:t>
            </a:r>
            <a:r>
              <a:rPr lang="en-US" sz="2000" dirty="0" err="1" smtClean="0"/>
              <a:t>mandiri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/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, </a:t>
            </a:r>
            <a:r>
              <a:rPr lang="en-US" sz="2000" dirty="0" err="1" smtClean="0"/>
              <a:t>mandiri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47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esensial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wirausaha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 </a:t>
            </a:r>
            <a:r>
              <a:rPr lang="en-US" sz="3600" dirty="0" err="1" smtClean="0"/>
              <a:t>karyawan</a:t>
            </a:r>
            <a:r>
              <a:rPr lang="en-US" sz="3600" dirty="0" smtClean="0"/>
              <a:t>/ orang </a:t>
            </a:r>
            <a:r>
              <a:rPr lang="en-US" sz="3600" dirty="0" err="1" smtClean="0"/>
              <a:t>gajian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r>
              <a:rPr lang="en-US" dirty="0" err="1" smtClean="0"/>
              <a:t>Wirausahawan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bervariasi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teratur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(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aman</a:t>
            </a:r>
            <a:r>
              <a:rPr lang="en-US" sz="2000" dirty="0" smtClean="0"/>
              <a:t>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pasti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orang kaya,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sebulan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menutupi</a:t>
            </a:r>
            <a:r>
              <a:rPr lang="en-US" sz="2000" dirty="0" smtClean="0"/>
              <a:t> </a:t>
            </a:r>
            <a:r>
              <a:rPr lang="en-US" sz="2000" dirty="0" err="1" smtClean="0"/>
              <a:t>pengeluaran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Pekerjaan</a:t>
            </a:r>
            <a:r>
              <a:rPr lang="en-US" sz="2000" dirty="0" smtClean="0"/>
              <a:t> 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rutin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Kebebasan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terikat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jam </a:t>
            </a:r>
            <a:r>
              <a:rPr lang="en-US" sz="2000" dirty="0" err="1" smtClean="0"/>
              <a:t>kerja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kepastian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meramalkan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Kreativitas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inovasi</a:t>
            </a:r>
            <a:r>
              <a:rPr lang="en-US" sz="2000" dirty="0" smtClean="0"/>
              <a:t> </a:t>
            </a:r>
            <a:r>
              <a:rPr lang="en-US" sz="2000" dirty="0" err="1" smtClean="0"/>
              <a:t>dituntut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Keberuntungan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(</a:t>
            </a:r>
            <a:r>
              <a:rPr lang="en-US" sz="2000" dirty="0" err="1" smtClean="0"/>
              <a:t>aset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agunan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usahanya</a:t>
            </a:r>
            <a:r>
              <a:rPr lang="en-US" sz="2000" dirty="0" smtClean="0"/>
              <a:t> </a:t>
            </a:r>
            <a:r>
              <a:rPr lang="en-US" sz="2000" dirty="0" err="1" smtClean="0"/>
              <a:t>bangkrut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Terbuka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bos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93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2200"/>
          </a:xfrm>
        </p:spPr>
        <p:txBody>
          <a:bodyPr/>
          <a:lstStyle/>
          <a:p>
            <a:r>
              <a:rPr lang="en-US" dirty="0" err="1" smtClean="0"/>
              <a:t>Karyawan</a:t>
            </a:r>
            <a:endParaRPr lang="en-US" b="1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teratur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diatur</a:t>
            </a:r>
            <a:r>
              <a:rPr lang="en-US" sz="2000" dirty="0" smtClean="0"/>
              <a:t> (rasa </a:t>
            </a:r>
            <a:r>
              <a:rPr lang="en-US" sz="2000" dirty="0" err="1" smtClean="0"/>
              <a:t>aman</a:t>
            </a:r>
            <a:r>
              <a:rPr lang="en-US" sz="2000" dirty="0" smtClean="0"/>
              <a:t>) </a:t>
            </a:r>
            <a:r>
              <a:rPr lang="en-US" sz="2000" dirty="0" err="1" smtClean="0"/>
              <a:t>meskipun</a:t>
            </a:r>
            <a:r>
              <a:rPr lang="en-US" sz="2000" dirty="0" smtClean="0"/>
              <a:t> </a:t>
            </a:r>
            <a:r>
              <a:rPr lang="en-US" sz="2000" dirty="0" err="1" smtClean="0"/>
              <a:t>gaji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Peluang</a:t>
            </a:r>
            <a:r>
              <a:rPr lang="en-US" sz="2000" dirty="0" smtClean="0"/>
              <a:t> kaya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(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kemujuran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karier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rutin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(</a:t>
            </a:r>
            <a:r>
              <a:rPr lang="en-US" sz="2000" dirty="0" err="1" smtClean="0"/>
              <a:t>terikat</a:t>
            </a:r>
            <a:r>
              <a:rPr lang="en-US" sz="2000" dirty="0" smtClean="0"/>
              <a:t>)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jadwal</a:t>
            </a:r>
            <a:r>
              <a:rPr lang="en-US" sz="2000" dirty="0" smtClean="0"/>
              <a:t>/jam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Ada </a:t>
            </a:r>
            <a:r>
              <a:rPr lang="en-US" sz="2000" dirty="0" err="1" smtClean="0"/>
              <a:t>kepastian</a:t>
            </a:r>
            <a:r>
              <a:rPr lang="en-US" sz="2000" dirty="0" smtClean="0"/>
              <a:t> (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diprediksi</a:t>
            </a:r>
            <a:r>
              <a:rPr lang="en-US" sz="2000" dirty="0" smtClean="0"/>
              <a:t>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,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diramal</a:t>
            </a:r>
            <a:r>
              <a:rPr lang="en-US" sz="2000" dirty="0" smtClean="0"/>
              <a:t>/</a:t>
            </a:r>
            <a:r>
              <a:rPr lang="en-US" sz="2000" dirty="0" err="1" smtClean="0"/>
              <a:t>dihitung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menunggu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/</a:t>
            </a:r>
            <a:r>
              <a:rPr lang="en-US" sz="2000" dirty="0" err="1" smtClean="0"/>
              <a:t>perintah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Keberuntungan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diramalkan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bos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apalagi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35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wirausahawan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enurut</a:t>
            </a:r>
            <a:r>
              <a:rPr lang="en-US" dirty="0" smtClean="0"/>
              <a:t> </a:t>
            </a:r>
            <a:r>
              <a:rPr lang="en-US" dirty="0" err="1" smtClean="0"/>
              <a:t>Buchari</a:t>
            </a:r>
            <a:r>
              <a:rPr lang="en-US" dirty="0" smtClean="0"/>
              <a:t> Alma (2000):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Tercapainya</a:t>
            </a:r>
            <a:r>
              <a:rPr lang="en-US" sz="2400" dirty="0" smtClean="0"/>
              <a:t> peluang2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dikehendaki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Terbuka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mendemontrasikan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Terbuka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Terbuka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usaha2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erbuka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bos</a:t>
            </a:r>
            <a:r>
              <a:rPr lang="en-US" sz="2400" dirty="0" smtClean="0"/>
              <a:t> minimal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33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memikul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diantisipasi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menggeser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keras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jam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usahanya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,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tahap-tahap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berhemat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kurangi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dihadapinya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Berkewirausahaan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</a:pPr>
            <a:r>
              <a:rPr lang="en-US" sz="2400" dirty="0" smtClean="0"/>
              <a:t>Entrepreneurship </a:t>
            </a:r>
            <a:r>
              <a:rPr lang="en-US" sz="2400" dirty="0" err="1" smtClean="0"/>
              <a:t>dibahasa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indonesiakan</a:t>
            </a:r>
            <a:r>
              <a:rPr lang="en-US" sz="2400" dirty="0" smtClean="0"/>
              <a:t>  </a:t>
            </a:r>
            <a:r>
              <a:rPr lang="en-US" sz="2400" dirty="0" err="1" smtClean="0"/>
              <a:t>berkewirausahaan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devenisi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disepakati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err="1" smtClean="0"/>
              <a:t>Pengertian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kewirausahaan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Intruksi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Presiden</a:t>
            </a:r>
            <a:r>
              <a:rPr lang="en-US" sz="2400" b="1" dirty="0" smtClean="0"/>
              <a:t> RI No. 4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1995</a:t>
            </a:r>
            <a:r>
              <a:rPr lang="en-US" sz="2400" dirty="0" smtClean="0"/>
              <a:t>: </a:t>
            </a:r>
            <a:r>
              <a:rPr lang="en-US" sz="2400" dirty="0" err="1" smtClean="0"/>
              <a:t>Semangat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kemapuan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mengarah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,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,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wiraswasta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tumpang</a:t>
            </a:r>
            <a:r>
              <a:rPr lang="en-US" sz="2400" dirty="0" smtClean="0"/>
              <a:t> </a:t>
            </a:r>
            <a:r>
              <a:rPr lang="en-US" sz="2400" dirty="0" err="1" smtClean="0"/>
              <a:t>tindih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, </a:t>
            </a:r>
            <a:r>
              <a:rPr lang="en-US" sz="2400" dirty="0" err="1" smtClean="0"/>
              <a:t>diberbagai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diurai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err="1" smtClean="0"/>
              <a:t>Wira</a:t>
            </a:r>
            <a:r>
              <a:rPr lang="en-US" sz="2400" dirty="0" smtClean="0"/>
              <a:t> 	= </a:t>
            </a:r>
            <a:r>
              <a:rPr lang="en-US" sz="2400" dirty="0" err="1" smtClean="0"/>
              <a:t>Utama</a:t>
            </a:r>
            <a:r>
              <a:rPr lang="en-US" sz="2400" dirty="0" smtClean="0"/>
              <a:t>, </a:t>
            </a:r>
            <a:r>
              <a:rPr lang="en-US" sz="2400" dirty="0" err="1" smtClean="0"/>
              <a:t>gagah</a:t>
            </a:r>
            <a:r>
              <a:rPr lang="en-US" sz="2400" dirty="0" smtClean="0"/>
              <a:t>, </a:t>
            </a:r>
            <a:r>
              <a:rPr lang="en-US" sz="2400" dirty="0" err="1" smtClean="0"/>
              <a:t>luhur</a:t>
            </a:r>
            <a:r>
              <a:rPr lang="en-US" sz="2400" dirty="0" smtClean="0"/>
              <a:t>, </a:t>
            </a:r>
            <a:r>
              <a:rPr lang="en-US" sz="2400" dirty="0" err="1" smtClean="0"/>
              <a:t>berani</a:t>
            </a:r>
            <a:r>
              <a:rPr lang="en-US" sz="2400" dirty="0" smtClean="0"/>
              <a:t>, </a:t>
            </a:r>
            <a:r>
              <a:rPr lang="en-US" sz="2400" dirty="0" err="1" smtClean="0"/>
              <a:t>teladan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pejuang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Usaha	= </a:t>
            </a:r>
            <a:r>
              <a:rPr lang="en-US" sz="2400" dirty="0" err="1" smtClean="0"/>
              <a:t>Penciptaam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Swa</a:t>
            </a:r>
            <a:r>
              <a:rPr lang="en-US" sz="2400" dirty="0" smtClean="0"/>
              <a:t>	=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	     </a:t>
            </a:r>
            <a:r>
              <a:rPr lang="en-US" sz="2400" dirty="0" err="1" smtClean="0"/>
              <a:t>Sta</a:t>
            </a:r>
            <a:r>
              <a:rPr lang="en-US" sz="2400" dirty="0" smtClean="0"/>
              <a:t>	=</a:t>
            </a:r>
            <a:r>
              <a:rPr lang="en-US" sz="2400" dirty="0" err="1" smtClean="0"/>
              <a:t>berdiri</a:t>
            </a:r>
            <a:r>
              <a:rPr lang="en-US" sz="2400" dirty="0" smtClean="0"/>
              <a:t>	</a:t>
            </a:r>
            <a:r>
              <a:rPr lang="en-US" sz="2400" dirty="0" err="1" smtClean="0"/>
              <a:t>Swasta</a:t>
            </a:r>
            <a:r>
              <a:rPr lang="en-US" sz="2400" dirty="0" smtClean="0"/>
              <a:t>	=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kaki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/ 						     </a:t>
            </a:r>
            <a:r>
              <a:rPr lang="en-US" sz="2400" dirty="0" err="1" smtClean="0"/>
              <a:t>kemauan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err="1" smtClean="0"/>
              <a:t>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siapakah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wirausaha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?: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Orang yang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/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Para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smtClean="0"/>
              <a:t>Orang-orang yang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 (</a:t>
            </a:r>
            <a:r>
              <a:rPr lang="en-US" sz="2400" i="1" dirty="0" smtClean="0"/>
              <a:t>rise takers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dorong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,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Semua</a:t>
            </a:r>
            <a:r>
              <a:rPr lang="en-US" sz="2400" dirty="0" smtClean="0"/>
              <a:t> active owner-managers (</a:t>
            </a:r>
            <a:r>
              <a:rPr lang="en-US" sz="2400" dirty="0" err="1" smtClean="0"/>
              <a:t>pemilik</a:t>
            </a:r>
            <a:r>
              <a:rPr lang="en-US" sz="2400" dirty="0" smtClean="0"/>
              <a:t>/</a:t>
            </a:r>
            <a:r>
              <a:rPr lang="en-US" sz="2400" dirty="0" err="1" smtClean="0"/>
              <a:t>menejer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1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Berkewirausahaan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800" dirty="0" err="1" smtClean="0"/>
              <a:t>Menurut</a:t>
            </a:r>
            <a:r>
              <a:rPr lang="en-US" sz="2800" dirty="0" smtClean="0"/>
              <a:t> Thomas </a:t>
            </a:r>
            <a:r>
              <a:rPr lang="en-US" sz="2800" dirty="0" err="1" smtClean="0"/>
              <a:t>W.Zemmerer</a:t>
            </a:r>
            <a:r>
              <a:rPr lang="en-US" sz="2800" dirty="0" smtClean="0"/>
              <a:t> et. Al (2005):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nasib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(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(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(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disuatu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 smtClean="0"/>
              <a:t>membosankan</a:t>
            </a:r>
            <a:r>
              <a:rPr lang="en-US" sz="2400" dirty="0" smtClean="0"/>
              <a:t>,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menantang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tarik</a:t>
            </a:r>
            <a:r>
              <a:rPr lang="en-US" sz="2400" dirty="0" smtClean="0"/>
              <a:t>.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aktualisasi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 </a:t>
            </a: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seoptimal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pebisnis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kaya </a:t>
            </a:r>
            <a:r>
              <a:rPr lang="en-US" sz="2400" dirty="0" err="1" smtClean="0"/>
              <a:t>raya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               	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berkecukupan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514350" indent="-514350" algn="just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26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Orang-orang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kali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jutawan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orang-orang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orang lain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Memilki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usahanya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dihormati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Memilki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rasa </a:t>
            </a:r>
            <a:r>
              <a:rPr lang="en-US" sz="2400" dirty="0" err="1" smtClean="0"/>
              <a:t>senang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mengerjakannya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Mc.Key</a:t>
            </a:r>
            <a:r>
              <a:rPr lang="en-US" sz="2400" dirty="0" smtClean="0"/>
              <a:t>: </a:t>
            </a:r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dirikan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terpaksa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sehari</a:t>
            </a:r>
            <a:r>
              <a:rPr lang="en-US" sz="2400" dirty="0" smtClean="0"/>
              <a:t> pun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6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Wirausaha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Membuat</a:t>
            </a:r>
            <a:r>
              <a:rPr lang="en-US" dirty="0" smtClean="0"/>
              <a:t> keputusan2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permodalan</a:t>
            </a:r>
            <a:r>
              <a:rPr lang="en-US" dirty="0" smtClean="0"/>
              <a:t> yang </a:t>
            </a:r>
            <a:r>
              <a:rPr lang="en-US" dirty="0" err="1" smtClean="0"/>
              <a:t>diinginkannya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/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memotivasinya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efesien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mengolahnya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Memasarkan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Dari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diajarkan</a:t>
            </a:r>
            <a:r>
              <a:rPr lang="en-US" sz="2400" dirty="0" smtClean="0"/>
              <a:t>, 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diransang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didukung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????</a:t>
            </a:r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(</a:t>
            </a:r>
            <a:r>
              <a:rPr lang="en-US" sz="2400" i="1" dirty="0" smtClean="0"/>
              <a:t>entrepreneur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 orang yang </a:t>
            </a:r>
            <a:r>
              <a:rPr lang="en-US" sz="2400" dirty="0" err="1" smtClean="0"/>
              <a:t>berjiwa</a:t>
            </a:r>
            <a:r>
              <a:rPr lang="en-US" sz="2400" dirty="0" smtClean="0"/>
              <a:t>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Peter F. </a:t>
            </a:r>
            <a:r>
              <a:rPr lang="en-US" sz="2400" dirty="0" err="1" smtClean="0"/>
              <a:t>Drucker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sesutau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Zimmerer</a:t>
            </a:r>
            <a:r>
              <a:rPr lang="en-US" sz="2400" dirty="0" smtClean="0"/>
              <a:t>  </a:t>
            </a:r>
            <a:r>
              <a:rPr lang="en-US" sz="2400" dirty="0" err="1" smtClean="0"/>
              <a:t>mendevenisikan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proses 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menepukan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( </a:t>
            </a:r>
            <a:r>
              <a:rPr lang="en-US" sz="2400" dirty="0" err="1" smtClean="0"/>
              <a:t>usaha</a:t>
            </a:r>
            <a:r>
              <a:rPr lang="en-US" sz="2400" dirty="0" smtClean="0"/>
              <a:t>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8473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 </a:t>
            </a:r>
            <a:r>
              <a:rPr lang="en-US" dirty="0" err="1" smtClean="0"/>
              <a:t>wirausaha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a.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b. </a:t>
            </a:r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menguntungkan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c.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agar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merugikan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limbah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d. </a:t>
            </a:r>
            <a:r>
              <a:rPr lang="en-US" sz="2800" dirty="0" err="1" smtClean="0"/>
              <a:t>Meluangkan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peduli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CSR (</a:t>
            </a:r>
            <a:r>
              <a:rPr lang="en-US" sz="2800" i="1" dirty="0" smtClean="0"/>
              <a:t>corporate Social Responsibility)</a:t>
            </a:r>
            <a:r>
              <a:rPr lang="en-US" sz="2800" dirty="0" smtClean="0"/>
              <a:t>. Perusahaan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peduli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turut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disekiratnya</a:t>
            </a:r>
            <a:r>
              <a:rPr lang="en-US" sz="2800" dirty="0" smtClean="0"/>
              <a:t>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484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6629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Berkewirausahaan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Beberapa</a:t>
            </a:r>
            <a:r>
              <a:rPr lang="en-US" sz="2400" dirty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profil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agar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David E. Rye (1996) 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Seseorang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berprestasi</a:t>
            </a:r>
            <a:r>
              <a:rPr lang="en-US" sz="2000" dirty="0" smtClean="0"/>
              <a:t> (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wirausaha</a:t>
            </a:r>
            <a:r>
              <a:rPr lang="en-US" sz="2000" dirty="0" smtClean="0"/>
              <a:t> </a:t>
            </a:r>
            <a:r>
              <a:rPr lang="en-US" sz="2000" dirty="0" err="1" smtClean="0"/>
              <a:t>dituntut</a:t>
            </a:r>
            <a:r>
              <a:rPr lang="en-US" sz="2000" dirty="0" smtClean="0"/>
              <a:t> </a:t>
            </a:r>
            <a:r>
              <a:rPr lang="en-US" sz="2000" dirty="0" err="1" smtClean="0"/>
              <a:t>berprestasi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bermitra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)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Pengambil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: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takut</a:t>
            </a:r>
            <a:r>
              <a:rPr lang="en-US" sz="2000" dirty="0" smtClean="0"/>
              <a:t> </a:t>
            </a:r>
            <a:r>
              <a:rPr lang="en-US" sz="2000" dirty="0" err="1" smtClean="0"/>
              <a:t>meghadapi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Pemecah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: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pandai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efesien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Pencari</a:t>
            </a:r>
            <a:r>
              <a:rPr lang="en-US" sz="2000" dirty="0" smtClean="0"/>
              <a:t> status :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wirausaha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menyukai</a:t>
            </a:r>
            <a:r>
              <a:rPr lang="en-US" sz="2000" dirty="0" smtClean="0"/>
              <a:t> 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dibangunnya</a:t>
            </a:r>
            <a:r>
              <a:rPr lang="en-US" sz="2000" dirty="0" smtClean="0"/>
              <a:t>  </a:t>
            </a:r>
            <a:r>
              <a:rPr lang="en-US" sz="2000" dirty="0" err="1" smtClean="0"/>
              <a:t>dipuji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cadangan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: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</a:t>
            </a:r>
            <a:r>
              <a:rPr lang="en-US" sz="2000" dirty="0" err="1" smtClean="0"/>
              <a:t>dituntut</a:t>
            </a:r>
            <a:r>
              <a:rPr lang="en-US" sz="2000" dirty="0" smtClean="0"/>
              <a:t> </a:t>
            </a:r>
            <a:r>
              <a:rPr lang="en-US" sz="2000" dirty="0" err="1" smtClean="0"/>
              <a:t>sehat</a:t>
            </a:r>
            <a:r>
              <a:rPr lang="en-US" sz="2000" dirty="0" smtClean="0"/>
              <a:t> </a:t>
            </a:r>
            <a:r>
              <a:rPr lang="en-US" sz="2000" dirty="0" err="1" smtClean="0"/>
              <a:t>jasmani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rohani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melebihi</a:t>
            </a:r>
            <a:r>
              <a:rPr lang="en-US" sz="2000" dirty="0" smtClean="0"/>
              <a:t> </a:t>
            </a:r>
            <a:r>
              <a:rPr lang="en-US" sz="2000" dirty="0" err="1" smtClean="0"/>
              <a:t>tuntutan</a:t>
            </a:r>
            <a:r>
              <a:rPr lang="en-US" sz="2000" dirty="0" smtClean="0"/>
              <a:t> jam </a:t>
            </a:r>
            <a:r>
              <a:rPr lang="en-US" sz="2000" dirty="0" err="1" smtClean="0"/>
              <a:t>kerja</a:t>
            </a:r>
            <a:r>
              <a:rPr lang="en-US" sz="2000" dirty="0" smtClean="0"/>
              <a:t> normal.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rasa </a:t>
            </a:r>
            <a:r>
              <a:rPr lang="en-US" sz="2000" dirty="0" err="1" smtClean="0"/>
              <a:t>percaya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: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keterampilan</a:t>
            </a:r>
            <a:r>
              <a:rPr lang="en-US" sz="2000" dirty="0" smtClean="0"/>
              <a:t>, </a:t>
            </a:r>
            <a:r>
              <a:rPr lang="en-US" sz="2000" dirty="0" err="1" smtClean="0"/>
              <a:t>kemauan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orang lain.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ikatan</a:t>
            </a:r>
            <a:r>
              <a:rPr lang="en-US" sz="2000" dirty="0" smtClean="0"/>
              <a:t> </a:t>
            </a:r>
            <a:r>
              <a:rPr lang="en-US" sz="2000" dirty="0" err="1" smtClean="0"/>
              <a:t>emosi</a:t>
            </a:r>
            <a:r>
              <a:rPr lang="en-US" sz="2000" dirty="0" smtClean="0"/>
              <a:t> : </a:t>
            </a:r>
            <a:r>
              <a:rPr lang="en-US" sz="2000" dirty="0" err="1" smtClean="0"/>
              <a:t>wirausahan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buruk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mitrausaha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kerabat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sahabat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kepuasan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: </a:t>
            </a:r>
            <a:r>
              <a:rPr lang="en-US" sz="2000" dirty="0" err="1" smtClean="0"/>
              <a:t>Wirausahawan</a:t>
            </a:r>
            <a:r>
              <a:rPr lang="en-US" sz="2000" dirty="0" smtClean="0"/>
              <a:t> </a:t>
            </a:r>
            <a:r>
              <a:rPr lang="en-US" sz="2000" dirty="0" err="1" smtClean="0"/>
              <a:t>umumya</a:t>
            </a:r>
            <a:r>
              <a:rPr lang="en-US" sz="2000" dirty="0" smtClean="0"/>
              <a:t> </a:t>
            </a:r>
            <a:r>
              <a:rPr lang="en-US" sz="2000" dirty="0" err="1" smtClean="0"/>
              <a:t>termotivasi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prestasi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99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17-8-45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Siagian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Asfahani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(1996)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berwirausaha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17-8-45,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berpegang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berwirausaha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Delapan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(8)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(4)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kualifikasi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tangguh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Lima (5)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kualifikasi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unggul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 1. D\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lphaL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pengahsilan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menagkap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memanfaatkannya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da;lam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mencoba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berkomunkasi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tawar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musyawarah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pengaruhnya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sakesmanship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smtClean="0"/>
              <a:t>e. </a:t>
            </a:r>
            <a:r>
              <a:rPr lang="en-US" dirty="0" smtClean="0"/>
              <a:t> </a:t>
            </a:r>
            <a:r>
              <a:rPr lang="en-US" sz="2000" dirty="0" err="1" smtClean="0"/>
              <a:t>Menghadapi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menangani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terencana</a:t>
            </a:r>
            <a:r>
              <a:rPr lang="en-US" sz="2000" dirty="0" smtClean="0"/>
              <a:t>,   </a:t>
            </a:r>
            <a:r>
              <a:rPr lang="en-US" sz="2000" dirty="0" err="1" smtClean="0"/>
              <a:t>jujur</a:t>
            </a:r>
            <a:r>
              <a:rPr lang="en-US" sz="2000" dirty="0" smtClean="0"/>
              <a:t>, </a:t>
            </a:r>
            <a:r>
              <a:rPr lang="en-US" sz="2000" dirty="0" err="1" smtClean="0"/>
              <a:t>hemat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displin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lphaLcPeriod" startAt="6"/>
            </a:pP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lugas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tangguh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luwes</a:t>
            </a:r>
            <a:r>
              <a:rPr lang="en-US" sz="2000" dirty="0" smtClean="0"/>
              <a:t>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melindunginya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lphaLcPeriod" startAt="6"/>
            </a:pPr>
            <a:r>
              <a:rPr lang="en-US" sz="2000" dirty="0" smtClean="0"/>
              <a:t>Mau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memotivasi</a:t>
            </a:r>
            <a:r>
              <a:rPr lang="en-US" sz="2000" dirty="0" smtClean="0"/>
              <a:t> orang lain.</a:t>
            </a:r>
          </a:p>
          <a:p>
            <a:pPr marL="457200" indent="-457200" algn="just">
              <a:buAutoNum type="alphaLcPeriod" startAt="6"/>
            </a:pP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menggalang</a:t>
            </a:r>
            <a:r>
              <a:rPr lang="en-US" sz="2000" dirty="0" smtClean="0"/>
              <a:t> </a:t>
            </a:r>
            <a:r>
              <a:rPr lang="en-US" sz="2000" dirty="0" err="1" smtClean="0"/>
              <a:t>kerjasama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menguntungkan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err="1" smtClean="0"/>
              <a:t>Empat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macam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kualifikasi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wirausaha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tangguh</a:t>
            </a:r>
            <a:r>
              <a:rPr lang="en-US" sz="2400" b="1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Berfikir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adaptif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yang </a:t>
            </a:r>
            <a:r>
              <a:rPr lang="en-US" sz="2000" dirty="0" err="1" smtClean="0"/>
              <a:t>agak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keunggulan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memuaskan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kelemahan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(</a:t>
            </a:r>
            <a:r>
              <a:rPr lang="en-US" sz="2000" dirty="0" err="1" smtClean="0"/>
              <a:t>pengusahanya</a:t>
            </a:r>
            <a:r>
              <a:rPr lang="en-US" sz="2000" dirty="0" smtClean="0"/>
              <a:t>) 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intern.</a:t>
            </a:r>
          </a:p>
          <a:p>
            <a:pPr marL="0" indent="0" algn="just"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kemampiuan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ketangguhan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pembinaan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91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r>
              <a:rPr lang="en-US" sz="2800" b="1" dirty="0" smtClean="0"/>
              <a:t>Lima </a:t>
            </a:r>
            <a:r>
              <a:rPr lang="en-US" sz="2800" b="1" dirty="0" err="1" smtClean="0"/>
              <a:t>macam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kualifikasi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wirausaha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unggul</a:t>
            </a:r>
            <a:r>
              <a:rPr lang="en-US" sz="2800" b="1" dirty="0" smtClean="0"/>
              <a:t>.</a:t>
            </a:r>
          </a:p>
          <a:p>
            <a:pPr marL="514350" indent="-514350" algn="just">
              <a:buAutoNum type="alphaLcPeriod"/>
            </a:pP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memperhitungkan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menghindarinya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lphaLcPeriod"/>
            </a:pP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bakti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,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, </a:t>
            </a:r>
            <a:r>
              <a:rPr lang="en-US" sz="2400" dirty="0" err="1" smtClean="0"/>
              <a:t>pemasok</a:t>
            </a:r>
            <a:r>
              <a:rPr lang="en-US" sz="2400" dirty="0" smtClean="0"/>
              <a:t>,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lphaLcPeriod"/>
            </a:pPr>
            <a:r>
              <a:rPr lang="en-US" sz="2400" dirty="0" err="1" smtClean="0"/>
              <a:t>Antisipasi</a:t>
            </a:r>
            <a:r>
              <a:rPr lang="en-US" sz="2400" dirty="0" smtClean="0"/>
              <a:t>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akomodatif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marL="514350" indent="-514350" algn="just">
              <a:buAutoNum type="alphaLcPeriod"/>
            </a:pPr>
            <a:r>
              <a:rPr lang="en-US" sz="2400" dirty="0" err="1" smtClean="0"/>
              <a:t>Kreatif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efesiensi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lphaLcPeriod"/>
            </a:pP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1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sz="2800" dirty="0" err="1" smtClean="0"/>
              <a:t>wirausaha</a:t>
            </a:r>
            <a:endParaRPr lang="en-US" sz="2800" dirty="0" smtClean="0"/>
          </a:p>
          <a:p>
            <a:pPr marL="0" indent="0">
              <a:buNone/>
            </a:pPr>
            <a:r>
              <a:rPr lang="en-US" sz="2000" b="1" dirty="0" err="1" smtClean="0"/>
              <a:t>Karateristik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sukses</a:t>
            </a:r>
            <a:r>
              <a:rPr lang="en-US" sz="2000" dirty="0" smtClean="0"/>
              <a:t>				</a:t>
            </a:r>
            <a:r>
              <a:rPr lang="en-US" sz="2000" b="1" dirty="0" err="1" smtClean="0"/>
              <a:t>Ciri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Sukses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menonjol</a:t>
            </a:r>
            <a:endParaRPr lang="en-US" sz="20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88275"/>
              </p:ext>
            </p:extLst>
          </p:nvPr>
        </p:nvGraphicFramePr>
        <p:xfrm>
          <a:off x="381000" y="1066800"/>
          <a:ext cx="8458200" cy="559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645"/>
                <a:gridCol w="4440555"/>
              </a:tblGrid>
              <a:tr h="71628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Pengendalian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diri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Mereka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ingin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mengendalikan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semua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usaha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yang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mereka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lakukan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Mengusahakan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terselesainya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urusan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menyukai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aktifitas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menunjukan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kemajuan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berorientasi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tujuan</a:t>
                      </a:r>
                      <a:endParaRPr lang="en-US" sz="1600" dirty="0"/>
                    </a:p>
                  </a:txBody>
                  <a:tcPr/>
                </a:tc>
              </a:tr>
              <a:tr h="548639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Mengarahkan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sendiri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memotivasi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sendiri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suatu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hasrat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tinggi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berhasil</a:t>
                      </a:r>
                      <a:endParaRPr lang="en-US" sz="1600" dirty="0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Mengelola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sasaran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cepat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rincian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tugas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harus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diselesaikan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mencapai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sasaran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Menganalisis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kesempatan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menganalisis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semua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pilihan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memastikan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kesuksesannya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meminimalkan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resiko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Pengendali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pribadi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mengenali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pentingnya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kehidupan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pribadi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bisnisnya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Pemikir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kreatif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selalu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mencari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cara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lebih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baik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dalam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melakukan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suatu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usaha</a:t>
                      </a:r>
                      <a:endParaRPr lang="en-US" sz="1600" dirty="0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Pemecah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masalah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selalu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melihat</a:t>
                      </a:r>
                      <a:r>
                        <a:rPr lang="en-US" sz="1600" dirty="0" smtClean="0"/>
                        <a:t> pilihan2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memecahkan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setiap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masalah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menghadang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Pemikir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objeltif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Mereka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takut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mengakui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jika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melakukan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kekeliruan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dirty="0" smtClean="0"/>
              <a:t>	       </a:t>
            </a:r>
            <a:r>
              <a:rPr lang="en-US" sz="2800" dirty="0" err="1" smtClean="0"/>
              <a:t>Ciri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menonjol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352050"/>
              </p:ext>
            </p:extLst>
          </p:nvPr>
        </p:nvGraphicFramePr>
        <p:xfrm>
          <a:off x="228600" y="1371600"/>
          <a:ext cx="85344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Pengalaman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manajemen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Pemahaman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mereka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disiplin2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rata2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kurang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Perencanaan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meremehkan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modal </a:t>
                      </a:r>
                      <a:r>
                        <a:rPr lang="en-US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usaha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memilih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r>
                        <a:rPr lang="en-US" dirty="0" smtClean="0"/>
                        <a:t>  yang </a:t>
                      </a:r>
                      <a:r>
                        <a:rPr lang="en-US" dirty="0" err="1" smtClean="0"/>
                        <a:t>buruk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perusahaan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Pengendalian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gagal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mengendalikan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aspek-aspek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r>
                        <a:rPr lang="en-US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menghabiskan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awal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tinggi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sebenarnya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ditunda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perlu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piutang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menimbulkan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buruk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karena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kurangnya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perhatian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Dedikasi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meremehkan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waktu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dedikasi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pribadi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diperlukan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memulai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Memperluas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berlebihan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memulai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suatu</a:t>
                      </a:r>
                      <a:r>
                        <a:rPr lang="en-US" dirty="0" smtClean="0"/>
                        <a:t> program </a:t>
                      </a:r>
                      <a:r>
                        <a:rPr lang="en-US" dirty="0" err="1" smtClean="0"/>
                        <a:t>perluasan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siap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8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705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Prinsip</a:t>
            </a:r>
            <a:r>
              <a:rPr lang="en-US" sz="2800" dirty="0" smtClean="0"/>
              <a:t> –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Berwirausaha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400" b="1" dirty="0" err="1" smtClean="0"/>
              <a:t>Menurut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Dhidiek</a:t>
            </a:r>
            <a:r>
              <a:rPr lang="en-US" sz="2400" b="1" dirty="0" smtClean="0"/>
              <a:t> D. </a:t>
            </a:r>
            <a:r>
              <a:rPr lang="en-US" sz="2400" b="1" dirty="0" err="1" smtClean="0"/>
              <a:t>Machyudin</a:t>
            </a:r>
            <a:r>
              <a:rPr lang="en-US" sz="2400" b="1" dirty="0" smtClean="0"/>
              <a:t>: </a:t>
            </a:r>
          </a:p>
          <a:p>
            <a:pPr marL="514350" indent="-514350">
              <a:buAutoNum type="alphaLcPeriod"/>
            </a:pP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Optimis</a:t>
            </a:r>
            <a:endParaRPr lang="en-US" sz="2400" dirty="0" smtClean="0"/>
          </a:p>
          <a:p>
            <a:pPr marL="514350" indent="-514350">
              <a:buAutoNum type="alphaLcPeriod"/>
            </a:pPr>
            <a:r>
              <a:rPr lang="en-US" sz="2400" dirty="0" err="1" smtClean="0"/>
              <a:t>Ambisius</a:t>
            </a:r>
            <a:endParaRPr lang="en-US" sz="2400" dirty="0" smtClean="0"/>
          </a:p>
          <a:p>
            <a:pPr marL="514350" indent="-514350">
              <a:buAutoNum type="alphaLcPeriod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pPr marL="514350" indent="-514350">
              <a:buAutoNum type="alphaLcPeriod"/>
            </a:pPr>
            <a:r>
              <a:rPr lang="en-US" sz="2400" dirty="0" err="1" smtClean="0"/>
              <a:t>Sabar</a:t>
            </a:r>
            <a:endParaRPr lang="en-US" sz="2400" dirty="0" smtClean="0"/>
          </a:p>
          <a:p>
            <a:pPr marL="514350" indent="-514350">
              <a:buAutoNum type="alphaLcPeriod"/>
            </a:pP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putus</a:t>
            </a:r>
            <a:r>
              <a:rPr lang="en-US" sz="2400" dirty="0" smtClean="0"/>
              <a:t> </a:t>
            </a:r>
            <a:r>
              <a:rPr lang="en-US" sz="2400" dirty="0" err="1" smtClean="0"/>
              <a:t>asa</a:t>
            </a:r>
            <a:endParaRPr lang="en-US" sz="2400" dirty="0" smtClean="0"/>
          </a:p>
          <a:p>
            <a:pPr marL="514350" indent="-514350">
              <a:buAutoNum type="alphaLcPeriod"/>
            </a:pP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takut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endParaRPr lang="en-US" sz="2400" dirty="0" smtClean="0"/>
          </a:p>
          <a:p>
            <a:pPr marL="514350" indent="-514350">
              <a:buAutoNum type="alphaLcPeriod"/>
            </a:pP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, </a:t>
            </a:r>
            <a:r>
              <a:rPr lang="en-US" sz="2400" dirty="0" err="1" smtClean="0"/>
              <a:t>anggaplah</a:t>
            </a:r>
            <a:r>
              <a:rPr lang="en-US" sz="2400" dirty="0" smtClean="0"/>
              <a:t>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kesuksesan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tertunda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82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0" indent="0" algn="ctr">
              <a:buNone/>
            </a:pPr>
            <a:r>
              <a:rPr lang="en-US" dirty="0" smtClean="0"/>
              <a:t>STRATEGI MENANGKAP PELUANG USAHA</a:t>
            </a:r>
          </a:p>
          <a:p>
            <a:pPr marL="0" indent="0">
              <a:buNone/>
            </a:pP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Berkewirausahaan</a:t>
            </a: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E-commerce </a:t>
            </a:r>
            <a:r>
              <a:rPr lang="en-US" sz="2000" dirty="0"/>
              <a:t>: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online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 smtClean="0"/>
              <a:t>berbelanja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berdagang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smtClean="0"/>
              <a:t>online.</a:t>
            </a:r>
          </a:p>
          <a:p>
            <a:pPr marL="0" indent="0" algn="just">
              <a:buNone/>
            </a:pPr>
            <a:r>
              <a:rPr lang="en-US" sz="2000" dirty="0" smtClean="0"/>
              <a:t>E-Commerce  :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era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 yang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Internet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r>
              <a:rPr lang="en-US" sz="2000" dirty="0" smtClean="0"/>
              <a:t>, </a:t>
            </a:r>
            <a:r>
              <a:rPr lang="en-US" sz="2000" dirty="0" err="1" smtClean="0"/>
              <a:t>promosi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r>
              <a:rPr lang="en-US" sz="2000" dirty="0" smtClean="0"/>
              <a:t>,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/</a:t>
            </a:r>
            <a:r>
              <a:rPr lang="en-US" sz="2000" dirty="0" err="1" smtClean="0"/>
              <a:t>kontak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/</a:t>
            </a:r>
            <a:r>
              <a:rPr lang="en-US" sz="2000" dirty="0" err="1" smtClean="0"/>
              <a:t>dunia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Perusahaan yang </a:t>
            </a:r>
            <a:r>
              <a:rPr lang="en-US" sz="2000" dirty="0" err="1" smtClean="0"/>
              <a:t>mengabaikan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internet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 </a:t>
            </a:r>
            <a:r>
              <a:rPr lang="en-US" sz="2000" dirty="0" err="1" smtClean="0"/>
              <a:t>beresiko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 </a:t>
            </a:r>
            <a:r>
              <a:rPr lang="en-US" sz="2000" dirty="0" err="1" smtClean="0"/>
              <a:t>usang</a:t>
            </a:r>
            <a:r>
              <a:rPr lang="en-US" sz="2000" dirty="0" smtClean="0"/>
              <a:t> </a:t>
            </a:r>
            <a:r>
              <a:rPr lang="en-US" sz="2000" dirty="0" err="1" smtClean="0"/>
              <a:t>dimata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telepon</a:t>
            </a:r>
            <a:r>
              <a:rPr lang="en-US" sz="2000" dirty="0" smtClean="0"/>
              <a:t> model lama yang </a:t>
            </a:r>
            <a:r>
              <a:rPr lang="en-US" sz="2000" dirty="0" err="1" smtClean="0"/>
              <a:t>memutar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Usaha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e-commerce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internet,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unik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media,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/</a:t>
            </a:r>
            <a:r>
              <a:rPr lang="en-US" sz="2000" dirty="0" err="1" smtClean="0"/>
              <a:t>bisnis</a:t>
            </a:r>
            <a:r>
              <a:rPr lang="en-US" sz="2000" dirty="0" smtClean="0"/>
              <a:t> 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sesama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(</a:t>
            </a:r>
            <a:r>
              <a:rPr lang="en-US" sz="2000" i="1" dirty="0" smtClean="0"/>
              <a:t>Business to business</a:t>
            </a:r>
            <a:r>
              <a:rPr lang="en-US" sz="2000" dirty="0"/>
              <a:t> </a:t>
            </a:r>
            <a:r>
              <a:rPr lang="en-US" sz="2000" dirty="0" smtClean="0"/>
              <a:t>--- B2B) </a:t>
            </a:r>
            <a:r>
              <a:rPr lang="en-US" sz="2000" dirty="0" err="1" smtClean="0"/>
              <a:t>atau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(</a:t>
            </a:r>
            <a:r>
              <a:rPr lang="en-US" sz="2000" i="1" dirty="0" smtClean="0"/>
              <a:t>Business to Consumer </a:t>
            </a:r>
            <a:r>
              <a:rPr lang="en-US" sz="2000" dirty="0" smtClean="0"/>
              <a:t>--- B2C ).</a:t>
            </a:r>
          </a:p>
          <a:p>
            <a:pPr marL="0" indent="0" algn="just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55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r>
              <a:rPr lang="en-US" i="1" dirty="0" smtClean="0"/>
              <a:t>Business to Business (B2B)</a:t>
            </a:r>
          </a:p>
          <a:p>
            <a:pPr marL="0" indent="0" algn="just">
              <a:buNone/>
            </a:pPr>
            <a:r>
              <a:rPr lang="en-US" sz="2000" dirty="0" smtClean="0"/>
              <a:t>B2B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grosir</a:t>
            </a:r>
            <a:r>
              <a:rPr lang="en-US" sz="2000" dirty="0" smtClean="0"/>
              <a:t>, </a:t>
            </a:r>
            <a:r>
              <a:rPr lang="en-US" sz="2000" dirty="0" err="1" smtClean="0"/>
              <a:t>pedagang</a:t>
            </a:r>
            <a:r>
              <a:rPr lang="en-US" sz="2000" dirty="0" smtClean="0"/>
              <a:t>, </a:t>
            </a:r>
            <a:r>
              <a:rPr lang="en-US" sz="2000" dirty="0" err="1" smtClean="0"/>
              <a:t>agen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sejenisnya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online.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	</a:t>
            </a:r>
            <a:r>
              <a:rPr lang="en-US" sz="2800" b="1" i="1" dirty="0" smtClean="0"/>
              <a:t>Business to customer (B2C)</a:t>
            </a:r>
          </a:p>
          <a:p>
            <a:pPr marL="0" indent="0" algn="just">
              <a:buNone/>
            </a:pPr>
            <a:r>
              <a:rPr lang="en-US" sz="2000" dirty="0" smtClean="0"/>
              <a:t>B2C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e- commerce yang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bertansaksi</a:t>
            </a:r>
            <a:r>
              <a:rPr lang="en-US" sz="2000" dirty="0" smtClean="0"/>
              <a:t> / proses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jual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online.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dipasar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jual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B2C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model e-commerce yang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online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Layanan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B2C 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dijual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diinternet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maya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pemesanan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29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9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0" indent="0" algn="ctr">
              <a:buNone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“Kita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Prihatin</a:t>
            </a:r>
            <a:r>
              <a:rPr lang="en-US" sz="2400" dirty="0" smtClean="0"/>
              <a:t>”</a:t>
            </a:r>
          </a:p>
          <a:p>
            <a:pPr>
              <a:buFontTx/>
              <a:buChar char="-"/>
            </a:pPr>
            <a:r>
              <a:rPr lang="en-US" sz="2400" dirty="0" err="1" smtClean="0"/>
              <a:t>Rendahnya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pemuda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err="1" smtClean="0"/>
              <a:t>Sulitnya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tertanam</a:t>
            </a:r>
            <a:r>
              <a:rPr lang="en-US" sz="2400" dirty="0"/>
              <a:t> </a:t>
            </a:r>
            <a:r>
              <a:rPr lang="en-US" sz="2400" dirty="0" err="1" smtClean="0"/>
              <a:t>disetiap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insan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“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“</a:t>
            </a:r>
          </a:p>
          <a:p>
            <a:pPr>
              <a:buFontTx/>
              <a:buChar char="-"/>
            </a:pPr>
            <a:r>
              <a:rPr lang="en-US" sz="2400" dirty="0" err="1" smtClean="0"/>
              <a:t>Mendirikan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 yang </a:t>
            </a:r>
            <a:r>
              <a:rPr lang="en-US" sz="2400" dirty="0" err="1" smtClean="0"/>
              <a:t>berwawasan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(</a:t>
            </a:r>
            <a:r>
              <a:rPr lang="en-US" sz="2400" i="1" dirty="0" smtClean="0"/>
              <a:t>entrepreneur</a:t>
            </a:r>
            <a:r>
              <a:rPr lang="en-US" sz="2400" dirty="0" smtClean="0"/>
              <a:t>).</a:t>
            </a:r>
          </a:p>
          <a:p>
            <a:pPr>
              <a:buFontTx/>
              <a:buChar char="-"/>
            </a:pP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keberanian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berwirausaha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berwirausaha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pasti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</a:t>
            </a:r>
            <a:r>
              <a:rPr lang="en-US" sz="2400" dirty="0" smtClean="0"/>
              <a:t> orang lain.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8857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mutakhir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Menginformasikan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servis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online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629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bersikap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buih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sabun</a:t>
            </a:r>
            <a:r>
              <a:rPr lang="en-US" sz="2000" dirty="0" smtClean="0"/>
              <a:t>( </a:t>
            </a:r>
            <a:r>
              <a:rPr lang="en-US" sz="2000" dirty="0" err="1" smtClean="0"/>
              <a:t>bersemangat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awal-awal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ikut-ikutan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 </a:t>
            </a:r>
            <a:r>
              <a:rPr lang="en-US" sz="2000" dirty="0" err="1" smtClean="0"/>
              <a:t>tren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disekitar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ikut-ikutan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 smtClean="0"/>
              <a:t> </a:t>
            </a:r>
            <a:r>
              <a:rPr lang="en-US" sz="2000" dirty="0" err="1" smtClean="0"/>
              <a:t>dekat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dedikasi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</a:t>
            </a:r>
            <a:r>
              <a:rPr lang="en-US" sz="2000" dirty="0" smtClean="0"/>
              <a:t> </a:t>
            </a:r>
            <a:r>
              <a:rPr lang="en-US" sz="2000" dirty="0" err="1" smtClean="0"/>
              <a:t>hati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dirintis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buruk</a:t>
            </a:r>
            <a:r>
              <a:rPr lang="en-US" sz="2000" dirty="0" smtClean="0"/>
              <a:t> (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terpisahnya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yang minim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buruk</a:t>
            </a:r>
            <a:r>
              <a:rPr lang="en-US" sz="2000" dirty="0" smtClean="0"/>
              <a:t>,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terencaana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matang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lokasi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 kali </a:t>
            </a:r>
            <a:r>
              <a:rPr lang="en-US" sz="2000" dirty="0" err="1" smtClean="0"/>
              <a:t>asal-asalan</a:t>
            </a:r>
            <a:r>
              <a:rPr lang="en-US" sz="2000" dirty="0" smtClean="0"/>
              <a:t> (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/>
              <a:t>)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konsisten</a:t>
            </a:r>
            <a:r>
              <a:rPr lang="en-US" sz="2000" dirty="0" smtClean="0"/>
              <a:t> (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teliti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piutang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penagihan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buruk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tegas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diyakini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26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sukai</a:t>
            </a:r>
            <a:endParaRPr lang="en-US" sz="2400" dirty="0" smtClean="0"/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keungan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musiman</a:t>
            </a:r>
            <a:r>
              <a:rPr lang="en-US" sz="2400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waralaba</a:t>
            </a:r>
            <a:r>
              <a:rPr lang="en-US" sz="2400" dirty="0" smtClean="0"/>
              <a:t> (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terbukti</a:t>
            </a:r>
            <a:r>
              <a:rPr lang="en-US" sz="2400" dirty="0" smtClean="0"/>
              <a:t> </a:t>
            </a:r>
            <a:r>
              <a:rPr lang="en-US" sz="2400" dirty="0" err="1" smtClean="0"/>
              <a:t>sukses</a:t>
            </a:r>
            <a:r>
              <a:rPr lang="en-US" sz="2400" dirty="0" smtClean="0"/>
              <a:t>,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, 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modal (modal </a:t>
            </a:r>
            <a:r>
              <a:rPr lang="en-US" sz="2400" dirty="0" err="1" smtClean="0"/>
              <a:t>ringan</a:t>
            </a:r>
            <a:r>
              <a:rPr lang="en-US" sz="2400" dirty="0"/>
              <a:t> </a:t>
            </a:r>
            <a:r>
              <a:rPr lang="en-US" sz="2400" dirty="0" smtClean="0"/>
              <a:t>–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/>
              <a:t>M</a:t>
            </a:r>
            <a:r>
              <a:rPr lang="en-US" sz="2400" dirty="0" smtClean="0"/>
              <a:t>ultilevel  Marketing) </a:t>
            </a:r>
          </a:p>
          <a:p>
            <a:pPr marL="0" indent="0" algn="just">
              <a:buNone/>
            </a:pPr>
            <a:r>
              <a:rPr lang="en-US" sz="2400" b="1" dirty="0" err="1" smtClean="0"/>
              <a:t>Keuntungan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Bisnis</a:t>
            </a:r>
            <a:r>
              <a:rPr lang="en-US" sz="2400" b="1" dirty="0" smtClean="0"/>
              <a:t> MLM</a:t>
            </a:r>
            <a:r>
              <a:rPr lang="en-US" sz="24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en-US" sz="2400" dirty="0" smtClean="0"/>
              <a:t>Modal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keras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memilki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personal </a:t>
            </a:r>
            <a:r>
              <a:rPr lang="en-US" sz="2400" dirty="0" err="1" smtClean="0"/>
              <a:t>skiil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bisnisnya</a:t>
            </a:r>
            <a:r>
              <a:rPr lang="en-US" sz="2400" dirty="0" smtClean="0"/>
              <a:t> </a:t>
            </a:r>
            <a:r>
              <a:rPr lang="en-US" sz="2400" dirty="0" err="1" smtClean="0"/>
              <a:t>jejaring</a:t>
            </a:r>
            <a:r>
              <a:rPr lang="en-US" sz="2400" dirty="0" smtClean="0"/>
              <a:t>(</a:t>
            </a:r>
            <a:r>
              <a:rPr lang="en-US" sz="2400" i="1" dirty="0" smtClean="0"/>
              <a:t>networking</a:t>
            </a:r>
            <a:r>
              <a:rPr lang="en-US" sz="2400" dirty="0" smtClean="0"/>
              <a:t>).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 yang </a:t>
            </a:r>
            <a:r>
              <a:rPr lang="en-US" sz="2400" dirty="0" err="1" smtClean="0"/>
              <a:t>sukses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28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skiil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marketing </a:t>
            </a:r>
            <a:r>
              <a:rPr lang="en-US" sz="2400" dirty="0" err="1" smtClean="0"/>
              <a:t>cendrung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MLM.</a:t>
            </a:r>
          </a:p>
          <a:p>
            <a:pPr marL="0" indent="0" algn="just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MLM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senior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yunior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sharing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smtClean="0"/>
              <a:t>KELEMAHAN BISNIS  MLM: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cendrung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konvesional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smtClean="0"/>
              <a:t>Negara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devisa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realtif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MLM </a:t>
            </a:r>
            <a:r>
              <a:rPr lang="en-US" sz="2400" dirty="0" err="1" smtClean="0"/>
              <a:t>terbanyak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impor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MLM 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menduduki</a:t>
            </a:r>
            <a:r>
              <a:rPr lang="en-US" sz="2400" dirty="0" smtClean="0"/>
              <a:t>  level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terjun</a:t>
            </a:r>
            <a:r>
              <a:rPr lang="en-US" sz="2400" dirty="0" smtClean="0"/>
              <a:t> </a:t>
            </a:r>
            <a:r>
              <a:rPr lang="en-US" sz="2400" dirty="0" err="1" smtClean="0"/>
              <a:t>kelevel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kali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jujur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dituduh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ajang</a:t>
            </a:r>
            <a:r>
              <a:rPr lang="en-US" sz="2400" dirty="0" smtClean="0"/>
              <a:t> </a:t>
            </a:r>
            <a:r>
              <a:rPr lang="en-US" sz="2400" dirty="0" err="1" smtClean="0"/>
              <a:t>permainan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(</a:t>
            </a:r>
            <a:r>
              <a:rPr lang="en-US" sz="2400" i="1" dirty="0" smtClean="0"/>
              <a:t>money game</a:t>
            </a:r>
            <a:r>
              <a:rPr lang="en-US" sz="2400" dirty="0" smtClean="0"/>
              <a:t>)</a:t>
            </a:r>
          </a:p>
          <a:p>
            <a:pPr marL="457200" indent="-457200" algn="just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0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0" indent="0" algn="ctr">
              <a:buNone/>
            </a:pPr>
            <a:r>
              <a:rPr lang="en-US" sz="2800" b="1" dirty="0" smtClean="0"/>
              <a:t>KEPEMIMPINAN DAN PENGAMBILAN KEPUTUSAN</a:t>
            </a:r>
          </a:p>
          <a:p>
            <a:pPr marL="0" indent="0" algn="just">
              <a:buNone/>
            </a:pP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orang lain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sekelompok</a:t>
            </a:r>
            <a:r>
              <a:rPr lang="en-US" sz="2400" dirty="0" smtClean="0"/>
              <a:t> orang  </a:t>
            </a:r>
            <a:r>
              <a:rPr lang="en-US" sz="2400" dirty="0" err="1" smtClean="0"/>
              <a:t>kearah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tercapainya</a:t>
            </a:r>
            <a:r>
              <a:rPr lang="en-US" sz="2400" dirty="0" smtClean="0"/>
              <a:t> 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disepakati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Kepemimpinan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buruk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bangkrut</a:t>
            </a:r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dirty="0" err="1" smtClean="0"/>
              <a:t>Kepemimpinan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dicontoh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jepang</a:t>
            </a:r>
            <a:r>
              <a:rPr lang="en-US" sz="2400" dirty="0" smtClean="0"/>
              <a:t> (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 </a:t>
            </a:r>
            <a:r>
              <a:rPr lang="en-US" sz="2400" dirty="0" err="1" smtClean="0"/>
              <a:t>dijepang</a:t>
            </a:r>
            <a:r>
              <a:rPr lang="en-US" sz="2400" dirty="0" smtClean="0"/>
              <a:t>  </a:t>
            </a:r>
            <a:r>
              <a:rPr lang="en-US" sz="2400" dirty="0" err="1" smtClean="0"/>
              <a:t>prinsipnya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seumur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rancu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John </a:t>
            </a:r>
            <a:r>
              <a:rPr lang="en-US" sz="2400" dirty="0" err="1" smtClean="0"/>
              <a:t>Kottler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 Harvard Business School </a:t>
            </a:r>
            <a:r>
              <a:rPr lang="en-US" sz="2400" dirty="0" err="1" smtClean="0"/>
              <a:t>berpendapat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kerumitan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err="1" smtClean="0"/>
              <a:t>Perbedaan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John </a:t>
            </a:r>
            <a:r>
              <a:rPr lang="en-US" sz="2400" dirty="0" err="1" smtClean="0"/>
              <a:t>Kottler</a:t>
            </a:r>
            <a:r>
              <a:rPr lang="en-US" sz="2400" dirty="0" smtClean="0"/>
              <a:t> :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40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John </a:t>
            </a:r>
            <a:r>
              <a:rPr lang="en-US" dirty="0" err="1"/>
              <a:t>Kottler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b="1" dirty="0" err="1" smtClean="0"/>
              <a:t>Manajemen</a:t>
            </a:r>
            <a:r>
              <a:rPr lang="en-US" b="1" dirty="0" smtClean="0"/>
              <a:t> :</a:t>
            </a:r>
          </a:p>
          <a:p>
            <a:pPr marL="514350" indent="-514350">
              <a:buAutoNum type="arabicPeriod"/>
            </a:pPr>
            <a:r>
              <a:rPr lang="nl-NL" sz="2400" dirty="0"/>
              <a:t>T</a:t>
            </a:r>
            <a:r>
              <a:rPr lang="nl-NL" sz="2400" dirty="0" smtClean="0"/>
              <a:t>erkait </a:t>
            </a:r>
            <a:r>
              <a:rPr lang="nl-NL" sz="2400" dirty="0"/>
              <a:t>dengan perencanaan dan </a:t>
            </a:r>
            <a:r>
              <a:rPr lang="nl-NL" sz="2400" dirty="0" smtClean="0"/>
              <a:t>anggaran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pengorganisasian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staffing (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/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Menghadirkan</a:t>
            </a:r>
            <a:r>
              <a:rPr lang="en-US" sz="2400" dirty="0" smtClean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 smtClean="0"/>
              <a:t>masalah</a:t>
            </a:r>
            <a:endParaRPr lang="en-US" sz="2400" dirty="0" smtClean="0"/>
          </a:p>
          <a:p>
            <a:pPr marL="0" indent="0">
              <a:buNone/>
            </a:pPr>
            <a:r>
              <a:rPr lang="en-US" b="1" dirty="0" err="1" smtClean="0"/>
              <a:t>Kepemimpinan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K</a:t>
            </a:r>
            <a:r>
              <a:rPr lang="en-US" sz="2400" dirty="0" err="1" smtClean="0"/>
              <a:t>epemimpinan</a:t>
            </a:r>
            <a:r>
              <a:rPr lang="en-US" sz="2400" dirty="0" smtClean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 smtClean="0"/>
              <a:t>arah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menselaraskan</a:t>
            </a:r>
            <a:r>
              <a:rPr lang="en-US" sz="2400" dirty="0"/>
              <a:t> orang. 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/>
              <a:t>menghadirkan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0812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tertib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rencana-rencana</a:t>
            </a:r>
            <a:r>
              <a:rPr lang="en-US" sz="2400" dirty="0" smtClean="0"/>
              <a:t> formal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ketat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Memantau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Menyatukan</a:t>
            </a:r>
            <a:r>
              <a:rPr lang="en-US" sz="2400" dirty="0" smtClean="0"/>
              <a:t> orang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mengomunikasikan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Mengilhami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 </a:t>
            </a:r>
            <a:r>
              <a:rPr lang="en-US" sz="2400" dirty="0" err="1" smtClean="0"/>
              <a:t>rintangan-rintangan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8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/>
              <a:t>Enam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cendrung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membedakan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pemimpin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pemimpin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menurut</a:t>
            </a:r>
            <a:r>
              <a:rPr lang="en-US" sz="2400" b="1" dirty="0" smtClean="0"/>
              <a:t> Stephen P. Robbins (2001)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Ambisi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Hasrat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memimpin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Kejujuran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integritas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Percaya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Kecerdasan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relevan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400" dirty="0" err="1" smtClean="0"/>
              <a:t>Faktor-faktor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Kepemimpinan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orang lain/</a:t>
            </a:r>
            <a:r>
              <a:rPr lang="en-US" sz="2000" dirty="0" err="1" smtClean="0"/>
              <a:t>bawahan</a:t>
            </a:r>
            <a:r>
              <a:rPr lang="en-US" sz="2000" dirty="0" smtClean="0"/>
              <a:t>  (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pemimpin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merangkul</a:t>
            </a:r>
            <a:r>
              <a:rPr lang="en-US" sz="2000" dirty="0" smtClean="0"/>
              <a:t> </a:t>
            </a:r>
            <a:r>
              <a:rPr lang="en-US" sz="2000" smtClean="0"/>
              <a:t>dan </a:t>
            </a:r>
            <a:r>
              <a:rPr lang="en-US" sz="2000" dirty="0" err="1" smtClean="0"/>
              <a:t>menghargai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bawahan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Kepemimpinan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( </a:t>
            </a:r>
            <a:r>
              <a:rPr lang="en-US" sz="2000" dirty="0" err="1" smtClean="0"/>
              <a:t>pendelegasian</a:t>
            </a:r>
            <a:r>
              <a:rPr lang="en-US" sz="2000" dirty="0" smtClean="0"/>
              <a:t>/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bawahan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tingkatannya</a:t>
            </a:r>
            <a:r>
              <a:rPr lang="en-US" sz="2000" dirty="0" smtClean="0"/>
              <a:t> 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mutlak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juka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pemimpin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fungsinya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efesien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Kepemimpinan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</a:t>
            </a:r>
            <a:r>
              <a:rPr lang="en-US" sz="2000" dirty="0" err="1" smtClean="0"/>
              <a:t>penanaman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mengarahkan</a:t>
            </a:r>
            <a:r>
              <a:rPr lang="en-US" sz="2000" dirty="0" smtClean="0"/>
              <a:t> </a:t>
            </a:r>
            <a:r>
              <a:rPr lang="en-US" sz="2000" dirty="0" err="1" smtClean="0"/>
              <a:t>bawahan</a:t>
            </a:r>
            <a:r>
              <a:rPr lang="en-US" sz="2000" dirty="0" smtClean="0"/>
              <a:t>. (</a:t>
            </a:r>
            <a:r>
              <a:rPr lang="en-US" sz="2000" dirty="0" err="1" smtClean="0"/>
              <a:t>pemimpin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terpuji</a:t>
            </a:r>
            <a:r>
              <a:rPr lang="en-US" sz="2000" dirty="0" smtClean="0"/>
              <a:t>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3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Keterampilan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memimpin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i="1" dirty="0" smtClean="0"/>
              <a:t>Technical Skills.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pekerjaan-pekerjaan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guru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buahnya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2. </a:t>
            </a:r>
            <a:r>
              <a:rPr lang="en-US" sz="2400" i="1" dirty="0" smtClean="0"/>
              <a:t>Human Skills</a:t>
            </a:r>
          </a:p>
          <a:p>
            <a:pPr marL="0" indent="0" algn="just">
              <a:buNone/>
            </a:pP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bawahan</a:t>
            </a:r>
            <a:r>
              <a:rPr lang="en-US" sz="2000" dirty="0" smtClean="0"/>
              <a:t>,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kemanusian</a:t>
            </a:r>
            <a:r>
              <a:rPr lang="en-US" sz="2000" dirty="0" smtClean="0"/>
              <a:t> </a:t>
            </a:r>
          </a:p>
          <a:p>
            <a:pPr marL="0" indent="0" algn="just">
              <a:buNone/>
            </a:pPr>
            <a:r>
              <a:rPr lang="en-US" sz="2000" dirty="0" smtClean="0"/>
              <a:t>3</a:t>
            </a:r>
            <a:r>
              <a:rPr lang="en-US" sz="2000" i="1" dirty="0" smtClean="0"/>
              <a:t>. </a:t>
            </a:r>
            <a:r>
              <a:rPr lang="en-US" sz="2400" i="1" dirty="0" smtClean="0"/>
              <a:t>Conceptual Skills</a:t>
            </a:r>
          </a:p>
          <a:p>
            <a:pPr marL="0" indent="0" algn="just">
              <a:buNone/>
            </a:pP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menyususn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berpikir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pemikirnya</a:t>
            </a:r>
            <a:r>
              <a:rPr lang="en-US" sz="2000" dirty="0" smtClean="0"/>
              <a:t>.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pemimpin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pemegang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minimal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merumuskan</a:t>
            </a:r>
            <a:r>
              <a:rPr lang="en-US" sz="2000" dirty="0" smtClean="0"/>
              <a:t> </a:t>
            </a:r>
            <a:r>
              <a:rPr lang="en-US" sz="2000" dirty="0" err="1" smtClean="0"/>
              <a:t>misi,visi</a:t>
            </a:r>
            <a:r>
              <a:rPr lang="en-US" sz="200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74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 smtClean="0"/>
              <a:t>Sifat-sifat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seorang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pemimpin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Kartono</a:t>
            </a:r>
            <a:r>
              <a:rPr lang="en-US" sz="2800" b="1" dirty="0" smtClean="0"/>
              <a:t> (1983):</a:t>
            </a:r>
          </a:p>
          <a:p>
            <a:pPr marL="0" indent="0" algn="just">
              <a:buNone/>
            </a:pPr>
            <a:r>
              <a:rPr lang="en-US" sz="2400" dirty="0" smtClean="0"/>
              <a:t>1. 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karismatik</a:t>
            </a:r>
            <a:r>
              <a:rPr lang="en-US" sz="2400" dirty="0" smtClean="0"/>
              <a:t> :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tarik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karisma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paternalistik</a:t>
            </a:r>
            <a:r>
              <a:rPr lang="en-US" sz="2400" dirty="0" smtClean="0"/>
              <a:t>.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bapak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menganggap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anaknya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bawahan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3.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militeristik</a:t>
            </a:r>
            <a:r>
              <a:rPr lang="en-US" sz="2400" dirty="0" smtClean="0"/>
              <a:t>: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cendrung</a:t>
            </a:r>
            <a:r>
              <a:rPr lang="en-US" sz="2400" dirty="0" smtClean="0"/>
              <a:t> </a:t>
            </a:r>
            <a:r>
              <a:rPr lang="en-US" sz="2400" dirty="0" err="1" smtClean="0"/>
              <a:t>memerintah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komando</a:t>
            </a:r>
            <a:r>
              <a:rPr lang="en-US" sz="2400" dirty="0" smtClean="0"/>
              <a:t> 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buahnya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4.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Otokratis</a:t>
            </a:r>
            <a:r>
              <a:rPr lang="en-US" sz="2400" dirty="0" smtClean="0"/>
              <a:t>: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paksaan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buahnya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5.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laissez faire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membiarkan</a:t>
            </a:r>
            <a:r>
              <a:rPr lang="en-US" sz="2400" dirty="0" smtClean="0"/>
              <a:t>  </a:t>
            </a:r>
            <a:r>
              <a:rPr lang="en-US" sz="2400" dirty="0" err="1" smtClean="0"/>
              <a:t>bawahannya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semaunya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6.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Populis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, </a:t>
            </a:r>
            <a:r>
              <a:rPr lang="en-US" sz="2400" dirty="0" err="1" smtClean="0"/>
              <a:t>berpegang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7.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Administratif</a:t>
            </a:r>
            <a:r>
              <a:rPr lang="en-US" sz="2400" dirty="0" smtClean="0"/>
              <a:t>.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menyelenggarakan</a:t>
            </a:r>
            <a:r>
              <a:rPr lang="en-US" sz="2400" dirty="0" smtClean="0"/>
              <a:t>  </a:t>
            </a:r>
            <a:r>
              <a:rPr lang="en-US" sz="2400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8. </a:t>
            </a:r>
            <a:r>
              <a:rPr lang="en-US" sz="2400" i="1" dirty="0" err="1" smtClean="0"/>
              <a:t>Tipe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Demokratis</a:t>
            </a:r>
            <a:r>
              <a:rPr lang="en-US" sz="2400" dirty="0" smtClean="0"/>
              <a:t>: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 </a:t>
            </a:r>
            <a:r>
              <a:rPr lang="en-US" sz="2400" dirty="0" err="1" smtClean="0"/>
              <a:t>buahnya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61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: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dimasyarakat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wibawa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disegani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dihormati</a:t>
            </a:r>
            <a:r>
              <a:rPr lang="en-US" sz="2400" dirty="0" smtClean="0"/>
              <a:t>.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sukses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Penghasilan</a:t>
            </a:r>
            <a:r>
              <a:rPr lang="en-US" sz="2400" dirty="0" smtClean="0"/>
              <a:t>: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endParaRPr lang="en-US" sz="2400" dirty="0" smtClean="0"/>
          </a:p>
          <a:p>
            <a:pPr marL="514350" indent="-514350" algn="just">
              <a:buAutoNum type="arabicPeriod"/>
            </a:pPr>
            <a:r>
              <a:rPr lang="en-US" sz="2400" dirty="0" smtClean="0"/>
              <a:t>Ide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: 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, </a:t>
            </a:r>
            <a:r>
              <a:rPr lang="en-US" sz="2400" dirty="0" err="1" smtClean="0"/>
              <a:t>guyonan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ekstrem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hidung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: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sukses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,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 smtClean="0"/>
              <a:t>pensiun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diteruskan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generasi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08671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Mengapa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banyak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pemimpin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gagal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memimpin</a:t>
            </a:r>
            <a:r>
              <a:rPr lang="en-US" sz="2800" b="1" dirty="0" smtClean="0"/>
              <a:t>?</a:t>
            </a:r>
          </a:p>
          <a:p>
            <a:pPr marL="0" indent="0" algn="just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 David L. </a:t>
            </a:r>
            <a:r>
              <a:rPr lang="en-US" sz="2400" dirty="0" err="1" smtClean="0"/>
              <a:t>Dotlich</a:t>
            </a:r>
            <a:r>
              <a:rPr lang="en-US" sz="2400" dirty="0" smtClean="0"/>
              <a:t>, Peter C, Cain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jose</a:t>
            </a:r>
            <a:r>
              <a:rPr lang="en-US" sz="2400" dirty="0" smtClean="0"/>
              <a:t> bass (2003) </a:t>
            </a:r>
            <a:r>
              <a:rPr lang="en-US" sz="2400" dirty="0" err="1" smtClean="0"/>
              <a:t>dlam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bukunya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</a:t>
            </a:r>
            <a:r>
              <a:rPr lang="en-US" sz="2400" dirty="0" smtClean="0"/>
              <a:t>, </a:t>
            </a:r>
            <a:r>
              <a:rPr lang="en-US" sz="2400" dirty="0" err="1" smtClean="0"/>
              <a:t>sebelas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penyebab</a:t>
            </a:r>
            <a:r>
              <a:rPr lang="en-US" sz="2400" dirty="0" smtClean="0"/>
              <a:t> 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dlam</a:t>
            </a:r>
            <a:r>
              <a:rPr lang="en-US" sz="2400" dirty="0" smtClean="0"/>
              <a:t> </a:t>
            </a:r>
            <a:r>
              <a:rPr lang="en-US" sz="2400" dirty="0" err="1" smtClean="0"/>
              <a:t>memimpin</a:t>
            </a:r>
            <a:r>
              <a:rPr lang="en-US" sz="2400" dirty="0" smtClean="0"/>
              <a:t> :</a:t>
            </a:r>
          </a:p>
          <a:p>
            <a:pPr marL="0" indent="0" algn="just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Arogansi</a:t>
            </a:r>
            <a:r>
              <a:rPr lang="en-US" sz="2400" dirty="0" smtClean="0"/>
              <a:t> 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paling superior </a:t>
            </a:r>
            <a:r>
              <a:rPr lang="en-US" sz="2400" dirty="0" err="1" smtClean="0"/>
              <a:t>dan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benar</a:t>
            </a:r>
            <a:r>
              <a:rPr lang="en-US" sz="2400" dirty="0" smtClean="0"/>
              <a:t> (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Melograma</a:t>
            </a:r>
            <a:r>
              <a:rPr lang="en-US" sz="2400" dirty="0" smtClean="0"/>
              <a:t> 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 </a:t>
            </a:r>
            <a:r>
              <a:rPr lang="en-US" sz="2400" dirty="0" err="1" smtClean="0"/>
              <a:t>pendirian</a:t>
            </a:r>
            <a:r>
              <a:rPr lang="en-US" sz="2400" dirty="0" smtClean="0"/>
              <a:t> 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ditebak</a:t>
            </a:r>
            <a:r>
              <a:rPr lang="en-US" sz="2400" dirty="0" smtClean="0"/>
              <a:t>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Hati-hati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takut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keraguan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ketidakpercayaan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curiga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orang/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buahnya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Menjauhkan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orang lain: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orang lain (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buahnya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84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Kejahatan-kenakalan</a:t>
            </a:r>
            <a:r>
              <a:rPr lang="en-US" sz="2400" dirty="0" smtClean="0"/>
              <a:t>: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sistim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dilanggar</a:t>
            </a:r>
            <a:r>
              <a:rPr lang="en-US" sz="2400" dirty="0" smtClean="0"/>
              <a:t> (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dirnya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) 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tegas</a:t>
            </a:r>
            <a:r>
              <a:rPr lang="en-US" sz="2400" dirty="0" smtClean="0"/>
              <a:t> .</a:t>
            </a:r>
          </a:p>
          <a:p>
            <a:pPr marL="0" indent="0" algn="just">
              <a:buNone/>
            </a:pPr>
            <a:r>
              <a:rPr lang="en-US" sz="2400" dirty="0" smtClean="0"/>
              <a:t>8. </a:t>
            </a:r>
            <a:r>
              <a:rPr lang="en-US" sz="2400" dirty="0" err="1" smtClean="0"/>
              <a:t>Keanehan-kesintingan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tampil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kala</a:t>
            </a:r>
            <a:r>
              <a:rPr lang="en-US" sz="2400" dirty="0" smtClean="0"/>
              <a:t> 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aneh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orang lain.</a:t>
            </a:r>
          </a:p>
          <a:p>
            <a:pPr marL="0" indent="0" algn="just">
              <a:buNone/>
            </a:pPr>
            <a:r>
              <a:rPr lang="en-US" sz="2400" dirty="0" smtClean="0"/>
              <a:t>9. </a:t>
            </a:r>
            <a:r>
              <a:rPr lang="en-US" sz="2400" dirty="0" err="1" smtClean="0"/>
              <a:t>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pasif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diucapkan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dipertahankan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10. </a:t>
            </a:r>
            <a:r>
              <a:rPr lang="en-US" sz="2400" dirty="0" err="1" smtClean="0"/>
              <a:t>Perseksionisme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segalanya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 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mengangap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anakbuahnya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kambing</a:t>
            </a:r>
            <a:r>
              <a:rPr lang="en-US" sz="2400" dirty="0" smtClean="0"/>
              <a:t> </a:t>
            </a:r>
            <a:r>
              <a:rPr lang="en-US" sz="2400" dirty="0" err="1" smtClean="0"/>
              <a:t>hitam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meski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11. </a:t>
            </a:r>
            <a:r>
              <a:rPr lang="en-US" sz="2400" dirty="0" err="1" smtClean="0"/>
              <a:t>Hasrat</a:t>
            </a:r>
            <a:r>
              <a:rPr lang="en-US" sz="2400" dirty="0" smtClean="0"/>
              <a:t>-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r>
              <a:rPr lang="en-US" sz="2400" dirty="0" smtClean="0"/>
              <a:t> </a:t>
            </a:r>
            <a:r>
              <a:rPr lang="en-US" sz="2400" dirty="0" err="1" smtClean="0"/>
              <a:t>hatinya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: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mengejar</a:t>
            </a:r>
            <a:r>
              <a:rPr lang="en-US" sz="2400" dirty="0" smtClean="0"/>
              <a:t> </a:t>
            </a:r>
            <a:r>
              <a:rPr lang="en-US" sz="2400" dirty="0" err="1" smtClean="0"/>
              <a:t>popularitas</a:t>
            </a:r>
            <a:r>
              <a:rPr lang="en-US" sz="2400" dirty="0" smtClean="0"/>
              <a:t> </a:t>
            </a:r>
            <a:r>
              <a:rPr lang="en-US" sz="2400" dirty="0" err="1" smtClean="0"/>
              <a:t>semata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30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UJIAN TENGAH SEMESTER (UTS)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2423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9</a:t>
            </a:r>
          </a:p>
          <a:p>
            <a:pPr marL="0" indent="0">
              <a:buNone/>
            </a:pPr>
            <a:r>
              <a:rPr lang="en-US" b="1" dirty="0" smtClean="0"/>
              <a:t>STRATEGI MENCAPAI KEUNGGULAN BERSAING</a:t>
            </a:r>
          </a:p>
          <a:p>
            <a:pPr marL="0" indent="0" algn="just">
              <a:buNone/>
            </a:pP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menyelaraskan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err="1" smtClean="0"/>
              <a:t>Keunggulan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bersaing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kompetitif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targetnya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kompetitor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smtClean="0"/>
              <a:t>          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bersaing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43434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Peluang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4343400"/>
            <a:ext cx="1981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Stretegi</a:t>
            </a:r>
            <a:endParaRPr lang="en-US" dirty="0" smtClean="0"/>
          </a:p>
          <a:p>
            <a:pPr algn="ctr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endParaRPr lang="en-US" dirty="0" smtClean="0"/>
          </a:p>
          <a:p>
            <a:pPr algn="ctr"/>
            <a:r>
              <a:rPr lang="en-US" dirty="0" err="1" smtClean="0"/>
              <a:t>peluang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0" y="43434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algn="ctr"/>
            <a:r>
              <a:rPr lang="en-US" dirty="0" smtClean="0"/>
              <a:t>Dari </a:t>
            </a:r>
            <a:r>
              <a:rPr lang="en-US" dirty="0" err="1" smtClean="0"/>
              <a:t>eksploitasi</a:t>
            </a:r>
            <a:r>
              <a:rPr lang="en-US" dirty="0" smtClean="0"/>
              <a:t>/</a:t>
            </a:r>
          </a:p>
          <a:p>
            <a:pPr algn="ctr"/>
            <a:r>
              <a:rPr lang="en-US" dirty="0" err="1" smtClean="0"/>
              <a:t>pemanfaatan</a:t>
            </a:r>
            <a:endParaRPr lang="en-US" dirty="0" smtClean="0"/>
          </a:p>
          <a:p>
            <a:pPr algn="ctr"/>
            <a:r>
              <a:rPr lang="en-US" dirty="0" err="1" smtClean="0"/>
              <a:t>peluang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362200" y="49149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5257800" y="49149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998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bersaing</a:t>
            </a:r>
            <a:r>
              <a:rPr lang="en-US" sz="2800" dirty="0" smtClean="0"/>
              <a:t>,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wirausahawan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bersaing</a:t>
            </a:r>
            <a:r>
              <a:rPr lang="en-US" sz="28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600" dirty="0" err="1" smtClean="0"/>
              <a:t>Harga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.  </a:t>
            </a:r>
            <a:r>
              <a:rPr lang="en-US" sz="2600" dirty="0" err="1" smtClean="0"/>
              <a:t>Pengusaha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mampu</a:t>
            </a:r>
            <a:r>
              <a:rPr lang="en-US" sz="2600" dirty="0" smtClean="0"/>
              <a:t> </a:t>
            </a:r>
            <a:r>
              <a:rPr lang="en-US" sz="2600" dirty="0" err="1" smtClean="0"/>
              <a:t>menghasilkan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jasa</a:t>
            </a:r>
            <a:r>
              <a:rPr lang="en-US" sz="2600" dirty="0" smtClean="0"/>
              <a:t> </a:t>
            </a:r>
            <a:r>
              <a:rPr lang="en-US" sz="2600" dirty="0" err="1" smtClean="0"/>
              <a:t>rendah</a:t>
            </a:r>
            <a:r>
              <a:rPr lang="en-US" sz="2600" dirty="0" smtClean="0"/>
              <a:t> </a:t>
            </a:r>
            <a:r>
              <a:rPr lang="en-US" sz="2600" dirty="0" err="1" smtClean="0"/>
              <a:t>biaya</a:t>
            </a:r>
            <a:r>
              <a:rPr lang="en-US" sz="2600" dirty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dibanding</a:t>
            </a:r>
            <a:r>
              <a:rPr lang="en-US" sz="2600" dirty="0" smtClean="0"/>
              <a:t> </a:t>
            </a:r>
            <a:r>
              <a:rPr lang="en-US" sz="2600" dirty="0" err="1" smtClean="0"/>
              <a:t>pesaing</a:t>
            </a:r>
            <a:r>
              <a:rPr lang="en-US" sz="2600" dirty="0" smtClean="0"/>
              <a:t> .</a:t>
            </a:r>
          </a:p>
          <a:p>
            <a:pPr marL="514350" indent="-514350" algn="just">
              <a:buAutoNum type="arabicPeriod"/>
            </a:pPr>
            <a:r>
              <a:rPr lang="en-US" sz="2600" dirty="0" err="1" smtClean="0"/>
              <a:t>Menyena</a:t>
            </a:r>
            <a:r>
              <a:rPr lang="en-US" sz="2600" dirty="0" err="1"/>
              <a:t>n</a:t>
            </a:r>
            <a:r>
              <a:rPr lang="en-US" sz="2600" dirty="0" err="1" smtClean="0"/>
              <a:t>gkan</a:t>
            </a:r>
            <a:r>
              <a:rPr lang="en-US" sz="2600" dirty="0" smtClean="0"/>
              <a:t> </a:t>
            </a:r>
            <a:r>
              <a:rPr lang="en-US" sz="2600" dirty="0" err="1" smtClean="0"/>
              <a:t>konsumen</a:t>
            </a:r>
            <a:r>
              <a:rPr lang="en-US" sz="2600" dirty="0" smtClean="0"/>
              <a:t>: </a:t>
            </a:r>
            <a:r>
              <a:rPr lang="en-US" sz="2600" dirty="0" err="1" smtClean="0"/>
              <a:t>diupayakan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jasa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menyenangkan</a:t>
            </a:r>
            <a:r>
              <a:rPr lang="en-US" sz="2600" dirty="0" smtClean="0"/>
              <a:t> </a:t>
            </a:r>
            <a:r>
              <a:rPr lang="en-US" sz="2600" dirty="0" err="1" smtClean="0"/>
              <a:t>konsumen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segi</a:t>
            </a:r>
            <a:r>
              <a:rPr lang="en-US" sz="2600" dirty="0" smtClean="0"/>
              <a:t> </a:t>
            </a:r>
            <a:r>
              <a:rPr lang="en-US" sz="2600" dirty="0" err="1" smtClean="0"/>
              <a:t>kualitas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memuaskan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pelayanan,komunikasi</a:t>
            </a:r>
            <a:r>
              <a:rPr lang="en-US" sz="26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600" dirty="0" err="1" smtClean="0"/>
              <a:t>Pengalaman</a:t>
            </a:r>
            <a:r>
              <a:rPr lang="en-US" sz="2600" dirty="0" smtClean="0"/>
              <a:t> </a:t>
            </a:r>
            <a:r>
              <a:rPr lang="en-US" sz="2600" dirty="0" err="1" smtClean="0"/>
              <a:t>konsumen</a:t>
            </a:r>
            <a:r>
              <a:rPr lang="en-US" sz="2600" dirty="0" smtClean="0"/>
              <a:t>: </a:t>
            </a:r>
            <a:r>
              <a:rPr lang="en-US" sz="2600" dirty="0" err="1" smtClean="0"/>
              <a:t>pengalaman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buruk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konsumen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catatan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600" dirty="0" err="1" smtClean="0"/>
              <a:t>Atribut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dicatat</a:t>
            </a:r>
            <a:r>
              <a:rPr lang="en-US" sz="2600" dirty="0" smtClean="0"/>
              <a:t>: 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atribut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melekat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dicatat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manfaaatnya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ditingkatkan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atribut</a:t>
            </a:r>
            <a:r>
              <a:rPr lang="en-US" sz="2600" dirty="0" smtClean="0"/>
              <a:t> yang </a:t>
            </a:r>
            <a:r>
              <a:rPr lang="en-US" sz="2600" dirty="0" err="1" smtClean="0"/>
              <a:t>sudah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sebelumnya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r>
              <a:rPr lang="en-US" sz="2600" dirty="0" smtClean="0"/>
              <a:t>    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677672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Siapakah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ikut</a:t>
            </a:r>
            <a:r>
              <a:rPr lang="en-US" sz="2400" dirty="0" smtClean="0"/>
              <a:t> </a:t>
            </a:r>
            <a:r>
              <a:rPr lang="en-US" sz="2400" dirty="0" err="1" smtClean="0"/>
              <a:t>berspekulasi</a:t>
            </a:r>
            <a:r>
              <a:rPr lang="en-US" sz="2400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kendalikan</a:t>
            </a:r>
            <a:r>
              <a:rPr lang="en-US" sz="2400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kekuatan-kekuatan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kelemahan-kelemahan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Bagaimanakah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merespons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berspekulasi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Bagaimanakah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merespons</a:t>
            </a:r>
            <a:r>
              <a:rPr lang="en-US" sz="2400" dirty="0" smtClean="0"/>
              <a:t> </a:t>
            </a:r>
            <a:r>
              <a:rPr lang="en-US" sz="2400" dirty="0" err="1" smtClean="0"/>
              <a:t>barbagai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spekulasi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mengobservasi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mengeksploitasi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potensi-potensi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/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aliansi,penggabungan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persekutuan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882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Menagkap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(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persaingan</a:t>
            </a:r>
            <a:r>
              <a:rPr lang="en-US" sz="2400" dirty="0" smtClean="0"/>
              <a:t> 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 </a:t>
            </a:r>
            <a:r>
              <a:rPr lang="en-US" sz="2400" dirty="0" err="1" smtClean="0"/>
              <a:t>mengaharuskan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diferensiasi</a:t>
            </a:r>
            <a:r>
              <a:rPr lang="en-US" sz="2400" dirty="0" smtClean="0"/>
              <a:t> ( </a:t>
            </a:r>
            <a:r>
              <a:rPr lang="en-US" sz="2400" dirty="0" err="1" smtClean="0"/>
              <a:t>pemusatan</a:t>
            </a:r>
            <a:r>
              <a:rPr lang="en-US" sz="2400" dirty="0" smtClean="0"/>
              <a:t> </a:t>
            </a:r>
            <a:r>
              <a:rPr lang="en-US" sz="2400" dirty="0" err="1" smtClean="0"/>
              <a:t>keunikan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( target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digarap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Pembatasan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berpusat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/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Penekanan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Pembatasan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Pemusatan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unggulan</a:t>
            </a:r>
            <a:r>
              <a:rPr lang="en-US" sz="240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284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err="1" smtClean="0"/>
              <a:t>Pertemuan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</a:t>
            </a:r>
            <a:r>
              <a:rPr lang="en-US" sz="3600" b="1" dirty="0" smtClean="0"/>
              <a:t>  10</a:t>
            </a:r>
          </a:p>
          <a:p>
            <a:pPr marL="0" indent="0" algn="ctr">
              <a:buNone/>
            </a:pPr>
            <a:r>
              <a:rPr lang="en-US" sz="3600" b="1" dirty="0" err="1" smtClean="0"/>
              <a:t>Pengembangan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Rencana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Pemasaran</a:t>
            </a:r>
            <a:endParaRPr lang="en-US" sz="3600" b="1" dirty="0" smtClean="0"/>
          </a:p>
          <a:p>
            <a:pPr marL="0" indent="0" algn="just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marketing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kelangsungan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aliran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barang-barang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jasa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produsen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konsumen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pengguna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menurut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philip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kotler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proses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sosial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manajerial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individu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kelompok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memperoleh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apa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mereka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butuhkan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inginkan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menciptakan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serta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mempertukarkan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pihak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lain.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Pemasaran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bisnis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kecil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meliputi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aktivitas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bisnis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berkaitan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langsung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Mengenali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pasar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target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Menetapkan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potensi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pasar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target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Penyiapan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pengomunikasian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pengiriman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seberkas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kepuasan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pasar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target.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567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Kasmir</a:t>
            </a:r>
            <a:r>
              <a:rPr lang="en-US" dirty="0" smtClean="0"/>
              <a:t> (2006):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: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: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lain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desewakan</a:t>
            </a:r>
            <a:r>
              <a:rPr lang="en-US" sz="2400" dirty="0" smtClean="0"/>
              <a:t> 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untung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Pasar</a:t>
            </a:r>
            <a:r>
              <a:rPr lang="en-US" sz="2400" dirty="0" smtClean="0"/>
              <a:t> reseller: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 yang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: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unit-unit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menyewa</a:t>
            </a:r>
            <a:r>
              <a:rPr lang="en-US" sz="2400" dirty="0" smtClean="0"/>
              <a:t> 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;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(</a:t>
            </a:r>
            <a:r>
              <a:rPr lang="en-US" sz="2400" dirty="0" err="1" smtClean="0"/>
              <a:t>ekspor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impor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43010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Hal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: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,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 </a:t>
            </a:r>
            <a:r>
              <a:rPr lang="en-US" sz="2400" dirty="0" err="1" smtClean="0"/>
              <a:t>rumus</a:t>
            </a:r>
            <a:r>
              <a:rPr lang="en-US" sz="2400" dirty="0" smtClean="0"/>
              <a:t> SWOT :</a:t>
            </a:r>
          </a:p>
          <a:p>
            <a:pPr marL="0" indent="0" algn="just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(</a:t>
            </a:r>
            <a:r>
              <a:rPr lang="en-US" sz="2400" i="1" dirty="0" smtClean="0"/>
              <a:t>strength</a:t>
            </a:r>
            <a:r>
              <a:rPr lang="en-US" sz="2400" dirty="0" smtClean="0"/>
              <a:t>):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, </a:t>
            </a:r>
            <a:r>
              <a:rPr lang="en-US" sz="2400" dirty="0" err="1" smtClean="0"/>
              <a:t>efesien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( </a:t>
            </a:r>
            <a:r>
              <a:rPr lang="en-US" sz="2400" i="1" dirty="0" smtClean="0"/>
              <a:t>weakness</a:t>
            </a:r>
            <a:r>
              <a:rPr lang="en-US" sz="2400" dirty="0" smtClean="0"/>
              <a:t>):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kelemahan2 </a:t>
            </a:r>
            <a:r>
              <a:rPr lang="en-US" sz="2400" dirty="0" err="1" smtClean="0"/>
              <a:t>diri</a:t>
            </a:r>
            <a:r>
              <a:rPr lang="en-US" sz="2400" dirty="0" smtClean="0"/>
              <a:t>,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dijalankan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wajar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( </a:t>
            </a:r>
            <a:r>
              <a:rPr lang="en-US" sz="2400" i="1" dirty="0" smtClean="0"/>
              <a:t>Opportunity</a:t>
            </a:r>
            <a:r>
              <a:rPr lang="en-US" sz="2400" dirty="0" smtClean="0"/>
              <a:t>): </a:t>
            </a:r>
            <a:r>
              <a:rPr lang="en-US" sz="2400" dirty="0" err="1" smtClean="0"/>
              <a:t>kejelian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 (</a:t>
            </a:r>
            <a:r>
              <a:rPr lang="en-US" sz="2400" dirty="0" err="1" smtClean="0"/>
              <a:t>kecendrungan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selera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, </a:t>
            </a: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, </a:t>
            </a: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beli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Ancaman</a:t>
            </a:r>
            <a:r>
              <a:rPr lang="en-US" sz="2400" dirty="0" smtClean="0"/>
              <a:t> ( </a:t>
            </a:r>
            <a:r>
              <a:rPr lang="en-US" sz="2400" i="1" dirty="0" smtClean="0"/>
              <a:t>Treat</a:t>
            </a:r>
            <a:r>
              <a:rPr lang="en-US" sz="2400" dirty="0" smtClean="0"/>
              <a:t>):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mengancam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dijalankan</a:t>
            </a:r>
            <a:r>
              <a:rPr lang="en-US" sz="2400" dirty="0" smtClean="0"/>
              <a:t>.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 kata </a:t>
            </a:r>
            <a:r>
              <a:rPr lang="en-US" sz="2400" dirty="0" err="1" smtClean="0"/>
              <a:t>bijak</a:t>
            </a:r>
            <a:r>
              <a:rPr lang="en-US" sz="2400" dirty="0" smtClean="0"/>
              <a:t> B.R.A </a:t>
            </a:r>
            <a:r>
              <a:rPr lang="en-US" sz="2400" dirty="0" err="1" smtClean="0"/>
              <a:t>Mooryati</a:t>
            </a:r>
            <a:r>
              <a:rPr lang="en-US" sz="2400" dirty="0" smtClean="0"/>
              <a:t> </a:t>
            </a:r>
            <a:r>
              <a:rPr lang="en-US" sz="2400" dirty="0" err="1" smtClean="0"/>
              <a:t>Sodibjo</a:t>
            </a:r>
            <a:r>
              <a:rPr lang="en-US" sz="2400" dirty="0" smtClean="0"/>
              <a:t> “ </a:t>
            </a:r>
            <a:r>
              <a:rPr lang="en-US" sz="2400" dirty="0" err="1" smtClean="0"/>
              <a:t>mata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awas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kuping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”. (1996).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0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Jurus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1.  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 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pertimbangan</a:t>
            </a:r>
            <a:endParaRPr lang="en-US" sz="2400" dirty="0" smtClean="0"/>
          </a:p>
          <a:p>
            <a:pPr marL="457200" indent="-457200">
              <a:buAutoNum type="arabicPeriod" startAt="4"/>
            </a:pPr>
            <a:r>
              <a:rPr lang="en-US" sz="2400" dirty="0" err="1" smtClean="0"/>
              <a:t>Seorang</a:t>
            </a:r>
            <a:r>
              <a:rPr lang="en-US" sz="2400" dirty="0" smtClean="0"/>
              <a:t> entrepreneur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 </a:t>
            </a:r>
          </a:p>
          <a:p>
            <a:pPr marL="457200" indent="-457200">
              <a:buAutoNum type="arabicPeriod" startAt="4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puas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putus</a:t>
            </a:r>
            <a:r>
              <a:rPr lang="en-US" sz="2400" dirty="0" smtClean="0"/>
              <a:t> </a:t>
            </a:r>
            <a:r>
              <a:rPr lang="en-US" sz="2400" dirty="0" err="1" smtClean="0"/>
              <a:t>asa</a:t>
            </a:r>
            <a:endParaRPr lang="en-US" sz="2400" dirty="0" smtClean="0"/>
          </a:p>
          <a:p>
            <a:pPr marL="457200" indent="-457200">
              <a:buAutoNum type="arabicPeriod" startAt="4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diiringi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optimis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 startAt="4"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 smtClean="0"/>
          </a:p>
          <a:p>
            <a:pPr marL="457200" indent="-457200">
              <a:buAutoNum type="arabicPeriod" startAt="4"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moral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sz="2400" dirty="0" err="1" smtClean="0"/>
              <a:t>Bauran</a:t>
            </a:r>
            <a:r>
              <a:rPr lang="en-US" sz="2400" dirty="0" smtClean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: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harga</a:t>
            </a:r>
            <a:r>
              <a:rPr lang="en-US" sz="2400" dirty="0"/>
              <a:t>, </a:t>
            </a:r>
            <a:r>
              <a:rPr lang="en-US" sz="2400" dirty="0" err="1"/>
              <a:t>promosi</a:t>
            </a:r>
            <a:r>
              <a:rPr lang="en-US" sz="2400" dirty="0"/>
              <a:t>,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orang (</a:t>
            </a:r>
            <a:r>
              <a:rPr lang="en-US" sz="2400" i="1" dirty="0"/>
              <a:t>person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terlepas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P-5 (</a:t>
            </a:r>
            <a:r>
              <a:rPr lang="en-US" sz="2400" i="1" dirty="0" err="1" smtClean="0"/>
              <a:t>produck</a:t>
            </a:r>
            <a:r>
              <a:rPr lang="en-US" sz="2400" i="1" dirty="0" smtClean="0"/>
              <a:t>, price, </a:t>
            </a:r>
            <a:r>
              <a:rPr lang="en-US" sz="2400" i="1" dirty="0" err="1" smtClean="0"/>
              <a:t>place,promotion</a:t>
            </a:r>
            <a:r>
              <a:rPr lang="en-US" sz="2400" i="1" dirty="0" smtClean="0"/>
              <a:t> and person</a:t>
            </a:r>
            <a:r>
              <a:rPr lang="en-US" sz="2400" dirty="0" smtClean="0"/>
              <a:t>) 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 </a:t>
            </a:r>
            <a:r>
              <a:rPr lang="en-US" sz="2400" dirty="0" smtClean="0"/>
              <a:t>1. </a:t>
            </a:r>
            <a:r>
              <a:rPr lang="en-US" sz="2400" dirty="0" err="1" smtClean="0"/>
              <a:t>pruduct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pruduk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dipasarkan</a:t>
            </a:r>
            <a:r>
              <a:rPr lang="en-US" sz="2400" dirty="0" smtClean="0"/>
              <a:t>  </a:t>
            </a:r>
            <a:r>
              <a:rPr lang="en-US" sz="2400" dirty="0" err="1" smtClean="0"/>
              <a:t>haru</a:t>
            </a:r>
            <a:r>
              <a:rPr lang="en-US" sz="2400" dirty="0" smtClean="0"/>
              <a:t> </a:t>
            </a:r>
            <a:r>
              <a:rPr lang="en-US" sz="2400" dirty="0" err="1" smtClean="0"/>
              <a:t>stampil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bermutu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selera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2. Price :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rendahnya</a:t>
            </a:r>
            <a:r>
              <a:rPr lang="en-US" sz="2400" dirty="0" smtClean="0"/>
              <a:t> 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3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segmen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3. Place :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kejelian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/</a:t>
            </a:r>
            <a:r>
              <a:rPr lang="en-US" sz="2400" dirty="0" err="1" smtClean="0"/>
              <a:t>pendistribusian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di supermarket, </a:t>
            </a:r>
            <a:r>
              <a:rPr lang="en-US" sz="2400" dirty="0" err="1" smtClean="0"/>
              <a:t>departement</a:t>
            </a:r>
            <a:r>
              <a:rPr lang="en-US" sz="2400" dirty="0" smtClean="0"/>
              <a:t> </a:t>
            </a:r>
            <a:r>
              <a:rPr lang="en-US" sz="2400" dirty="0" err="1" smtClean="0"/>
              <a:t>strore</a:t>
            </a:r>
            <a:r>
              <a:rPr lang="en-US" sz="2400" dirty="0" smtClean="0"/>
              <a:t>,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.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memeberikan</a:t>
            </a:r>
            <a:r>
              <a:rPr lang="en-US" sz="2400" dirty="0" smtClean="0"/>
              <a:t>  </a:t>
            </a:r>
            <a:r>
              <a:rPr lang="en-US" sz="2400" dirty="0" err="1" smtClean="0"/>
              <a:t>citra</a:t>
            </a:r>
            <a:r>
              <a:rPr lang="en-US" sz="2400" dirty="0" smtClean="0"/>
              <a:t> (</a:t>
            </a:r>
            <a:r>
              <a:rPr lang="en-US" sz="2400" i="1" dirty="0" smtClean="0"/>
              <a:t>image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dimata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diandalkan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62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Tingkatan-tingkatan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:</a:t>
            </a:r>
          </a:p>
          <a:p>
            <a:pPr marL="514350" indent="-514350">
              <a:buAutoNum type="alphaLcParenR"/>
            </a:pPr>
            <a:r>
              <a:rPr lang="en-US" sz="2400" dirty="0" err="1" smtClean="0"/>
              <a:t>Produsen</a:t>
            </a: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err="1" smtClean="0"/>
              <a:t>Produsen</a:t>
            </a: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Pengecer</a:t>
            </a:r>
            <a:r>
              <a:rPr lang="en-US" sz="2400" dirty="0" smtClean="0"/>
              <a:t>     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err="1" smtClean="0"/>
              <a:t>Produsen</a:t>
            </a:r>
            <a:r>
              <a:rPr lang="en-US" sz="2400" dirty="0" smtClean="0"/>
              <a:t>      </a:t>
            </a:r>
            <a:r>
              <a:rPr lang="en-US" sz="2400" dirty="0" err="1" smtClean="0"/>
              <a:t>Agen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Pengecer</a:t>
            </a: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err="1" smtClean="0"/>
              <a:t>Produsen</a:t>
            </a: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Agen</a:t>
            </a:r>
            <a:r>
              <a:rPr lang="en-US" sz="2400" dirty="0"/>
              <a:t> </a:t>
            </a:r>
            <a:r>
              <a:rPr lang="en-US" sz="2400" dirty="0" smtClean="0"/>
              <a:t>    Sub </a:t>
            </a:r>
            <a:r>
              <a:rPr lang="en-US" sz="2400" dirty="0" err="1" smtClean="0"/>
              <a:t>agen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Pengecer</a:t>
            </a:r>
            <a:r>
              <a:rPr lang="en-US" sz="2400" dirty="0" smtClean="0"/>
              <a:t>      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514350" indent="-514350"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Agen</a:t>
            </a:r>
            <a:r>
              <a:rPr lang="en-US" sz="2400" dirty="0"/>
              <a:t> </a:t>
            </a:r>
            <a:r>
              <a:rPr lang="en-US" sz="2400" dirty="0" smtClean="0"/>
              <a:t>    Sub </a:t>
            </a:r>
            <a:r>
              <a:rPr lang="en-US" sz="2400" dirty="0" err="1" smtClean="0"/>
              <a:t>Agen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Grosir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pengecer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4. </a:t>
            </a:r>
            <a:r>
              <a:rPr lang="en-US" sz="2400" i="1" dirty="0" smtClean="0"/>
              <a:t>Promotion :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bermutu</a:t>
            </a:r>
            <a:r>
              <a:rPr lang="en-US" sz="2400" dirty="0" smtClean="0"/>
              <a:t> </a:t>
            </a:r>
            <a:r>
              <a:rPr lang="en-US" sz="2400" dirty="0" err="1" smtClean="0"/>
              <a:t>dimata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ditawar2,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</a:t>
            </a:r>
            <a:r>
              <a:rPr lang="en-US" sz="2400" dirty="0" smtClean="0"/>
              <a:t> 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secra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, </a:t>
            </a:r>
            <a:r>
              <a:rPr lang="en-US" sz="2400" dirty="0" err="1" smtClean="0"/>
              <a:t>terencana</a:t>
            </a:r>
            <a:r>
              <a:rPr lang="en-US" sz="2400" dirty="0" smtClean="0"/>
              <a:t>, </a:t>
            </a:r>
            <a:r>
              <a:rPr lang="en-US" sz="2400" dirty="0" err="1" smtClean="0"/>
              <a:t>gencar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berskala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5. </a:t>
            </a:r>
            <a:r>
              <a:rPr lang="en-US" sz="2400" i="1" dirty="0" smtClean="0"/>
              <a:t>Person :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bidangnya</a:t>
            </a:r>
            <a:r>
              <a:rPr lang="en-US" sz="2400" i="1" dirty="0"/>
              <a:t>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profesional</a:t>
            </a:r>
            <a:r>
              <a:rPr lang="en-US" sz="2400" i="1" dirty="0" smtClean="0"/>
              <a:t>).</a:t>
            </a:r>
            <a:endParaRPr lang="en-US" sz="2400" i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981200" y="106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81200" y="1447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57600" y="1447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1200" y="1905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1905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1905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236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48000" y="2362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95800" y="2362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43600" y="2362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57400" y="2819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048000" y="2819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495800" y="2819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281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162800" y="2819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3080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menarik</a:t>
            </a:r>
            <a:r>
              <a:rPr lang="en-US" b="1" dirty="0" smtClean="0"/>
              <a:t> </a:t>
            </a:r>
            <a:r>
              <a:rPr lang="en-US" b="1" dirty="0" err="1" smtClean="0"/>
              <a:t>Pelanggan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sz="2400" dirty="0" err="1" smtClean="0"/>
              <a:t>Starategi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err="1" smtClean="0"/>
              <a:t>Strategi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pelanggan</a:t>
            </a:r>
            <a:r>
              <a:rPr lang="en-US" sz="2400" b="1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terbaru</a:t>
            </a:r>
            <a:r>
              <a:rPr lang="en-US" sz="2400" dirty="0" smtClean="0"/>
              <a:t>/</a:t>
            </a:r>
            <a:r>
              <a:rPr lang="en-US" sz="2400" dirty="0" err="1" smtClean="0"/>
              <a:t>tampil</a:t>
            </a:r>
            <a:r>
              <a:rPr lang="en-US" sz="2400" dirty="0" smtClean="0"/>
              <a:t> </a:t>
            </a:r>
            <a:r>
              <a:rPr lang="en-US" sz="2400" dirty="0" err="1" smtClean="0"/>
              <a:t>beda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tren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Desain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,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</a:t>
            </a:r>
            <a:r>
              <a:rPr lang="en-US" sz="2400" dirty="0" err="1" smtClean="0"/>
              <a:t>mewah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terjangkau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minimum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servis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dijanjikan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seseuai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keramaiannya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Ikuti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pameran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884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sz="2600" dirty="0" err="1" smtClean="0"/>
              <a:t>Fokus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,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spesialisasi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dicapai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9.  </a:t>
            </a:r>
            <a:r>
              <a:rPr lang="en-US" sz="2600" dirty="0" err="1" smtClean="0"/>
              <a:t>Pilih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ditempat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, </a:t>
            </a:r>
            <a:r>
              <a:rPr lang="en-US" sz="2600" dirty="0" err="1" smtClean="0"/>
              <a:t>bila</a:t>
            </a:r>
            <a:r>
              <a:rPr lang="en-US" sz="2600" dirty="0" smtClean="0"/>
              <a:t> </a:t>
            </a:r>
            <a:r>
              <a:rPr lang="en-US" sz="2600" dirty="0" err="1" smtClean="0"/>
              <a:t>sudah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pikirkan</a:t>
            </a:r>
            <a:r>
              <a:rPr lang="en-US" sz="2600" dirty="0" smtClean="0"/>
              <a:t> </a:t>
            </a:r>
            <a:r>
              <a:rPr lang="en-US" sz="2600" dirty="0" err="1" smtClean="0"/>
              <a:t>kekhasannya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penyajian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pelayananya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10. </a:t>
            </a:r>
            <a:r>
              <a:rPr lang="en-US" sz="2600" dirty="0" err="1" smtClean="0"/>
              <a:t>Buat</a:t>
            </a:r>
            <a:r>
              <a:rPr lang="en-US" sz="2600" dirty="0" smtClean="0"/>
              <a:t> </a:t>
            </a:r>
            <a:r>
              <a:rPr lang="en-US" sz="2600" dirty="0" err="1" smtClean="0"/>
              <a:t>standar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, </a:t>
            </a:r>
            <a:r>
              <a:rPr lang="en-US" sz="2600" dirty="0" err="1" smtClean="0"/>
              <a:t>namun</a:t>
            </a:r>
            <a:r>
              <a:rPr lang="en-US" sz="2600" dirty="0" smtClean="0"/>
              <a:t> </a:t>
            </a:r>
            <a:r>
              <a:rPr lang="en-US" sz="2600" dirty="0" err="1" smtClean="0"/>
              <a:t>jelas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11. </a:t>
            </a:r>
            <a:r>
              <a:rPr lang="en-US" sz="2600" dirty="0" err="1" smtClean="0"/>
              <a:t>Tentukan</a:t>
            </a:r>
            <a:r>
              <a:rPr lang="en-US" sz="2600" dirty="0" smtClean="0"/>
              <a:t> target </a:t>
            </a:r>
            <a:r>
              <a:rPr lang="en-US" sz="2600" dirty="0" err="1" smtClean="0"/>
              <a:t>pasar</a:t>
            </a:r>
            <a:r>
              <a:rPr lang="en-US" sz="2600" dirty="0" smtClean="0"/>
              <a:t> </a:t>
            </a:r>
            <a:r>
              <a:rPr lang="en-US" sz="2600" dirty="0" err="1" smtClean="0"/>
              <a:t>sesuaikan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12. </a:t>
            </a:r>
            <a:r>
              <a:rPr lang="en-US" sz="2600" dirty="0" err="1" smtClean="0"/>
              <a:t>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lokasi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jam </a:t>
            </a:r>
            <a:r>
              <a:rPr lang="en-US" sz="2600" dirty="0" err="1" smtClean="0"/>
              <a:t>buka</a:t>
            </a:r>
            <a:r>
              <a:rPr lang="en-US" sz="2600" dirty="0" smtClean="0"/>
              <a:t> </a:t>
            </a:r>
            <a:r>
              <a:rPr lang="en-US" sz="2600" dirty="0" err="1" smtClean="0"/>
              <a:t>usaha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tepat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13. </a:t>
            </a:r>
            <a:r>
              <a:rPr lang="en-US" sz="2600" dirty="0" err="1" smtClean="0"/>
              <a:t>Kepuasan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pelanggan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dinomorsatukan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14. </a:t>
            </a:r>
            <a:r>
              <a:rPr lang="en-US" sz="2600" dirty="0" err="1" smtClean="0"/>
              <a:t>Usahakan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prinsip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komplain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15. </a:t>
            </a:r>
            <a:r>
              <a:rPr lang="en-US" sz="2600" dirty="0" err="1" smtClean="0"/>
              <a:t>Tawarkan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relasi</a:t>
            </a:r>
            <a:r>
              <a:rPr lang="en-US" sz="2600" dirty="0" smtClean="0"/>
              <a:t> </a:t>
            </a:r>
            <a:r>
              <a:rPr lang="en-US" sz="2600" dirty="0" err="1" smtClean="0"/>
              <a:t>terdekat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mulut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mulut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16. </a:t>
            </a:r>
            <a:r>
              <a:rPr lang="en-US" sz="2600" dirty="0" err="1" smtClean="0"/>
              <a:t>Jual</a:t>
            </a:r>
            <a:r>
              <a:rPr lang="en-US" sz="2600" dirty="0" smtClean="0"/>
              <a:t> </a:t>
            </a:r>
            <a:r>
              <a:rPr lang="en-US" sz="2600" dirty="0" err="1" smtClean="0"/>
              <a:t>produk</a:t>
            </a:r>
            <a:r>
              <a:rPr lang="en-US" sz="2600" dirty="0" smtClean="0"/>
              <a:t> </a:t>
            </a:r>
            <a:r>
              <a:rPr lang="en-US" sz="2600" dirty="0" err="1" smtClean="0"/>
              <a:t>ditempat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target </a:t>
            </a:r>
            <a:r>
              <a:rPr lang="en-US" sz="2600" dirty="0" err="1" smtClean="0"/>
              <a:t>pasar</a:t>
            </a:r>
            <a:r>
              <a:rPr lang="en-US" sz="2600" dirty="0" smtClean="0"/>
              <a:t> yang </a:t>
            </a:r>
            <a:r>
              <a:rPr lang="en-US" sz="2600" dirty="0" err="1" smtClean="0"/>
              <a:t>jelas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8628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Bauran</a:t>
            </a:r>
            <a:r>
              <a:rPr lang="en-US" b="1" dirty="0" smtClean="0"/>
              <a:t> </a:t>
            </a:r>
            <a:r>
              <a:rPr lang="en-US" b="1" dirty="0" err="1" smtClean="0"/>
              <a:t>Pemasaran</a:t>
            </a:r>
            <a:r>
              <a:rPr lang="en-US" b="1" dirty="0" smtClean="0"/>
              <a:t> (Marketing Mix)</a:t>
            </a:r>
          </a:p>
          <a:p>
            <a:pPr marL="0" indent="0">
              <a:buNone/>
            </a:pPr>
            <a:r>
              <a:rPr lang="en-US" sz="2400" dirty="0" smtClean="0"/>
              <a:t>Marketing mix </a:t>
            </a:r>
            <a:r>
              <a:rPr lang="en-US" sz="2400" dirty="0" err="1" smtClean="0"/>
              <a:t>yakni</a:t>
            </a:r>
            <a:r>
              <a:rPr lang="en-US" sz="2400" dirty="0" smtClean="0"/>
              <a:t> : </a:t>
            </a:r>
            <a:r>
              <a:rPr lang="en-US" sz="2400" i="1" dirty="0" smtClean="0"/>
              <a:t>Product, price, place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promotion </a:t>
            </a:r>
            <a:r>
              <a:rPr lang="en-US" sz="2400" dirty="0" smtClean="0"/>
              <a:t>(4-P),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Strategi</a:t>
            </a:r>
            <a:r>
              <a:rPr lang="en-US" b="1" dirty="0" smtClean="0"/>
              <a:t> Product.</a:t>
            </a:r>
          </a:p>
          <a:p>
            <a:pPr marL="0" indent="0" algn="just">
              <a:buNone/>
            </a:pPr>
            <a:r>
              <a:rPr lang="en-US" sz="2400" dirty="0" smtClean="0"/>
              <a:t>Product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Product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philip</a:t>
            </a:r>
            <a:r>
              <a:rPr lang="en-US" sz="2400" dirty="0" smtClean="0"/>
              <a:t> </a:t>
            </a:r>
            <a:r>
              <a:rPr lang="en-US" sz="2400" dirty="0" err="1" smtClean="0"/>
              <a:t>kotler</a:t>
            </a:r>
            <a:r>
              <a:rPr lang="en-US" sz="2400" dirty="0" smtClean="0"/>
              <a:t>: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dikonsumsi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Strategi</a:t>
            </a:r>
            <a:r>
              <a:rPr lang="en-US" sz="2400" dirty="0" smtClean="0"/>
              <a:t> product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Kasmir</a:t>
            </a:r>
            <a:r>
              <a:rPr lang="en-US" sz="2400" dirty="0" smtClean="0"/>
              <a:t> (2006):</a:t>
            </a:r>
          </a:p>
          <a:p>
            <a:pPr marL="0" indent="0" algn="just">
              <a:buNone/>
            </a:pPr>
            <a:r>
              <a:rPr lang="en-US" sz="2400" dirty="0" smtClean="0"/>
              <a:t>a. </a:t>
            </a:r>
            <a:r>
              <a:rPr lang="en-US" sz="2400" i="1" dirty="0" err="1" smtClean="0"/>
              <a:t>Menentukan</a:t>
            </a:r>
            <a:r>
              <a:rPr lang="en-US" sz="2400" i="1" dirty="0" smtClean="0"/>
              <a:t> logo motto</a:t>
            </a:r>
            <a:r>
              <a:rPr lang="en-US" sz="2400" dirty="0" smtClean="0"/>
              <a:t>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logo motto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diingat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b. </a:t>
            </a:r>
            <a:r>
              <a:rPr lang="en-US" sz="2400" i="1" dirty="0" err="1" smtClean="0"/>
              <a:t>Menciptakan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merek</a:t>
            </a:r>
            <a:r>
              <a:rPr lang="en-US" sz="2400" i="1" dirty="0" smtClean="0"/>
              <a:t>: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57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Penciptaan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diingat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Terkesan</a:t>
            </a:r>
            <a:r>
              <a:rPr lang="en-US" sz="2400" dirty="0" smtClean="0"/>
              <a:t> </a:t>
            </a:r>
            <a:r>
              <a:rPr lang="en-US" sz="2400" dirty="0" err="1" smtClean="0"/>
              <a:t>hebat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modern</a:t>
            </a:r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c. </a:t>
            </a:r>
            <a:r>
              <a:rPr lang="en-US" sz="2400" i="1" dirty="0" err="1" smtClean="0"/>
              <a:t>Menciptakan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kemasan</a:t>
            </a:r>
            <a:r>
              <a:rPr lang="en-US" sz="2400" i="1" dirty="0" smtClean="0"/>
              <a:t>:  </a:t>
            </a:r>
            <a:r>
              <a:rPr lang="en-US" sz="2400" dirty="0" err="1" smtClean="0"/>
              <a:t>pembungkus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rusak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Warna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d.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label.</a:t>
            </a:r>
          </a:p>
          <a:p>
            <a:pPr marL="0" indent="0">
              <a:buNone/>
            </a:pPr>
            <a:r>
              <a:rPr lang="en-US" sz="2400" dirty="0" smtClean="0"/>
              <a:t>Label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dilekatkan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4291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label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membuat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c.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d. Cara </a:t>
            </a:r>
            <a:r>
              <a:rPr lang="en-US" sz="2400" dirty="0" err="1" smtClean="0"/>
              <a:t>menggunakannya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e.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kadaluarsa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f.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endParaRPr lang="en-US" b="1" dirty="0" smtClean="0"/>
          </a:p>
          <a:p>
            <a:pPr marL="0" indent="0">
              <a:buNone/>
            </a:pP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)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dubayar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9095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Adapun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Kasmir</a:t>
            </a:r>
            <a:r>
              <a:rPr lang="en-US" sz="2800" dirty="0" smtClean="0"/>
              <a:t> (2006)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dipertimbangkan</a:t>
            </a:r>
            <a:r>
              <a:rPr lang="en-US" sz="2800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bertahan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hidup</a:t>
            </a:r>
            <a:r>
              <a:rPr lang="en-US" sz="2400" i="1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 </a:t>
            </a:r>
            <a:r>
              <a:rPr lang="en-US" sz="2400" dirty="0" err="1" smtClean="0"/>
              <a:t>semurah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dipasaran</a:t>
            </a:r>
            <a:r>
              <a:rPr lang="en-US" sz="2400" dirty="0" smtClean="0"/>
              <a:t>, 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margin </a:t>
            </a:r>
            <a:r>
              <a:rPr lang="en-US" sz="2400" dirty="0" err="1" smtClean="0"/>
              <a:t>laba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dekat</a:t>
            </a:r>
            <a:r>
              <a:rPr lang="en-US" sz="2400" dirty="0"/>
              <a:t>.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i="1" dirty="0" smtClean="0"/>
              <a:t>b.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memaksimalkan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laba</a:t>
            </a:r>
            <a:r>
              <a:rPr lang="en-US" sz="2400" i="1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maksmial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c.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memperbesar</a:t>
            </a:r>
            <a:r>
              <a:rPr lang="en-US" sz="2400" i="1" dirty="0" smtClean="0"/>
              <a:t> market share.</a:t>
            </a:r>
          </a:p>
          <a:p>
            <a:pPr marL="0" indent="0" algn="just">
              <a:buNone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, </a:t>
            </a:r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meningktakan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pindah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tawarkan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85557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d. </a:t>
            </a:r>
            <a:r>
              <a:rPr lang="en-US" sz="2400" i="1" dirty="0" err="1" smtClean="0"/>
              <a:t>Mutu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produk</a:t>
            </a:r>
            <a:r>
              <a:rPr lang="en-US" sz="2400" i="1" dirty="0" smtClean="0"/>
              <a:t>: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kesan</a:t>
            </a:r>
            <a:r>
              <a:rPr lang="en-US" sz="2400" dirty="0" smtClean="0"/>
              <a:t> 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dekat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i="1" dirty="0" smtClean="0"/>
              <a:t>e. </a:t>
            </a:r>
            <a:r>
              <a:rPr lang="en-US" sz="2400" i="1" dirty="0" err="1" smtClean="0"/>
              <a:t>Karena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pesaing</a:t>
            </a:r>
            <a:r>
              <a:rPr lang="en-US" sz="2400" i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kompetitif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. (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r>
              <a:rPr lang="en-US" sz="2400" b="1" dirty="0" smtClean="0"/>
              <a:t>3.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Tempat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Distribusi</a:t>
            </a:r>
            <a:r>
              <a:rPr lang="en-US" sz="2400" b="1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menyalurkan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/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penyalur</a:t>
            </a:r>
            <a:r>
              <a:rPr lang="en-US" sz="2400" dirty="0" smtClean="0"/>
              <a:t> an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,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/</a:t>
            </a:r>
            <a:r>
              <a:rPr lang="en-US" sz="2400" dirty="0" err="1" smtClean="0"/>
              <a:t>rantai</a:t>
            </a:r>
            <a:r>
              <a:rPr lang="en-US" sz="2400" dirty="0" smtClean="0"/>
              <a:t> 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dilalui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semain</a:t>
            </a:r>
            <a:r>
              <a:rPr lang="en-US" sz="2400" dirty="0" smtClean="0"/>
              <a:t> </a:t>
            </a:r>
            <a:r>
              <a:rPr lang="en-US" sz="2400" dirty="0" err="1" smtClean="0"/>
              <a:t>efesien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(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sasarn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smtClean="0"/>
              <a:t>)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7480964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11</a:t>
            </a:r>
          </a:p>
          <a:p>
            <a:pPr marL="0" indent="0" algn="ctr">
              <a:buNone/>
            </a:pPr>
            <a:r>
              <a:rPr lang="en-US" sz="2800" b="1" dirty="0" err="1" smtClean="0"/>
              <a:t>Peranan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Rencana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Bisnis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Kewirausahaan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smtClean="0"/>
              <a:t>*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tindakan-tindakan</a:t>
            </a:r>
            <a:r>
              <a:rPr lang="en-US" sz="2400" dirty="0" smtClean="0"/>
              <a:t>/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Arial" charset="0"/>
              <a:buChar char="•"/>
            </a:pP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menyeluruh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(</a:t>
            </a:r>
            <a:r>
              <a:rPr lang="en-US" sz="2400" i="1" dirty="0" smtClean="0"/>
              <a:t>problem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.</a:t>
            </a:r>
          </a:p>
          <a:p>
            <a:pPr algn="just">
              <a:buFont typeface="Arial" charset="0"/>
              <a:buChar char="•"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800" dirty="0" smtClean="0"/>
              <a:t>*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( </a:t>
            </a:r>
            <a:r>
              <a:rPr lang="en-US" sz="2400" i="1" dirty="0" smtClean="0"/>
              <a:t>business plan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ide </a:t>
            </a:r>
            <a:r>
              <a:rPr lang="en-US" sz="2400" dirty="0" err="1" smtClean="0"/>
              <a:t>pokok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mendasari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–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memulia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mendirikan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98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629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PERTEMUAN KE 3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ETIKA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WIRAUSAHA, TUJUAN DAN MANFAAT ETIKA WIRAUSAHA, SIKAP DAN PRILAKU WIRAUSAHA DAN CIRI-CIRI WIRAUSAHA YANG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BERHASIL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: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.(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melanggar</a:t>
            </a:r>
            <a:r>
              <a:rPr lang="en-US" sz="2400" dirty="0" smtClean="0"/>
              <a:t> </a:t>
            </a:r>
            <a:r>
              <a:rPr lang="en-US" sz="2400" dirty="0" err="1" smtClean="0"/>
              <a:t>norma-norma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dimasyrakat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 smtClean="0"/>
              <a:t> 	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berwirausaha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 </a:t>
            </a:r>
            <a:r>
              <a:rPr lang="en-US" sz="2400" dirty="0" err="1" smtClean="0"/>
              <a:t>norma</a:t>
            </a:r>
            <a:r>
              <a:rPr lang="en-US" sz="2400" dirty="0" smtClean="0"/>
              <a:t>  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Penampilan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ditunjukan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sopan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acara-acara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Cara </a:t>
            </a:r>
            <a:r>
              <a:rPr lang="en-US" sz="2400" dirty="0" err="1" smtClean="0"/>
              <a:t>berpakaian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sopan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Cara </a:t>
            </a:r>
            <a:r>
              <a:rPr lang="en-US" sz="2400" dirty="0" err="1" smtClean="0"/>
              <a:t>berbicara</a:t>
            </a:r>
            <a:r>
              <a:rPr lang="en-US" sz="2400" dirty="0" smtClean="0"/>
              <a:t> </a:t>
            </a:r>
            <a:r>
              <a:rPr lang="en-US" sz="2400" dirty="0" err="1" smtClean="0"/>
              <a:t>sorang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usahanya</a:t>
            </a:r>
            <a:r>
              <a:rPr lang="en-US" sz="2400" dirty="0" smtClean="0"/>
              <a:t>, </a:t>
            </a:r>
            <a:r>
              <a:rPr lang="en-US" sz="2400" dirty="0" err="1" smtClean="0"/>
              <a:t>sopan</a:t>
            </a:r>
            <a:r>
              <a:rPr lang="en-US" sz="2400" dirty="0" smtClean="0"/>
              <a:t>,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krama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mencela</a:t>
            </a:r>
            <a:r>
              <a:rPr lang="en-US" sz="2400" dirty="0" smtClean="0"/>
              <a:t> orang lain.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gerik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r>
              <a:rPr lang="en-US" sz="2400" dirty="0" smtClean="0"/>
              <a:t> orang lain, </a:t>
            </a:r>
            <a:r>
              <a:rPr lang="en-US" sz="2400" dirty="0" err="1" smtClean="0"/>
              <a:t>hindari</a:t>
            </a:r>
            <a:r>
              <a:rPr lang="en-US" sz="2400" dirty="0" smtClean="0"/>
              <a:t> </a:t>
            </a:r>
            <a:r>
              <a:rPr lang="en-US" sz="2400" dirty="0" err="1" smtClean="0"/>
              <a:t>gerak-gerik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mencurigakan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8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77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mendatang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diputuskan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(internal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mengorganisasikan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 </a:t>
            </a:r>
            <a:r>
              <a:rPr lang="en-US" sz="2400" dirty="0" err="1" smtClean="0"/>
              <a:t>menghindarkan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merintangi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n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mengharuskan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kendala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64479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Agar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David E. Rye (1995)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target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sajakah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Bagaimanakah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sajakah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pemasok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mengawali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menjaganya</a:t>
            </a:r>
            <a:r>
              <a:rPr lang="en-US" sz="2400" dirty="0" smtClean="0"/>
              <a:t>  agar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/>
              <a:t>?</a:t>
            </a:r>
            <a:r>
              <a:rPr lang="en-US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Kapankah</a:t>
            </a:r>
            <a:r>
              <a:rPr lang="en-US" sz="2400" dirty="0" smtClean="0"/>
              <a:t> </a:t>
            </a:r>
            <a:r>
              <a:rPr lang="en-US" sz="2400" dirty="0" err="1" smtClean="0"/>
              <a:t>tepatnya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9091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/Usaha</a:t>
            </a:r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Wirausaha</a:t>
            </a:r>
            <a:r>
              <a:rPr lang="en-US" sz="2400" dirty="0" smtClean="0"/>
              <a:t> (entrepreneur)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acuan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,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,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Pegawai</a:t>
            </a:r>
            <a:r>
              <a:rPr lang="en-US" sz="2400" dirty="0" smtClean="0"/>
              <a:t>  (employee)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Pemasok</a:t>
            </a:r>
            <a:r>
              <a:rPr lang="en-US" sz="2400" dirty="0" smtClean="0"/>
              <a:t> (supplier)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Pelanggan</a:t>
            </a:r>
            <a:r>
              <a:rPr lang="en-US" sz="2400" dirty="0" smtClean="0"/>
              <a:t> (customers)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 lain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Konsultan</a:t>
            </a:r>
            <a:r>
              <a:rPr lang="en-US" sz="2400" dirty="0" smtClean="0"/>
              <a:t> (consultants) :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konsultasi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pemangku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Penasehat</a:t>
            </a:r>
            <a:r>
              <a:rPr lang="en-US" sz="2400" dirty="0" smtClean="0"/>
              <a:t> ( advisor)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kepenasehatan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3657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7</a:t>
            </a:r>
            <a:r>
              <a:rPr lang="en-US" dirty="0" smtClean="0"/>
              <a:t>. </a:t>
            </a:r>
            <a:r>
              <a:rPr lang="en-US" sz="2400" dirty="0" err="1" smtClean="0"/>
              <a:t>Pihak</a:t>
            </a:r>
            <a:r>
              <a:rPr lang="en-US" sz="2400" dirty="0" smtClean="0"/>
              <a:t> bank (</a:t>
            </a:r>
            <a:r>
              <a:rPr lang="en-US" sz="2400" i="1" dirty="0" smtClean="0"/>
              <a:t>bankers</a:t>
            </a:r>
            <a:r>
              <a:rPr lang="en-US" sz="2400" dirty="0" smtClean="0"/>
              <a:t>) : </a:t>
            </a:r>
            <a:r>
              <a:rPr lang="en-US" sz="2400" dirty="0" err="1" smtClean="0"/>
              <a:t>sebgai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8. </a:t>
            </a:r>
            <a:r>
              <a:rPr lang="en-US" sz="2400" dirty="0" err="1" smtClean="0"/>
              <a:t>Penanam</a:t>
            </a:r>
            <a:r>
              <a:rPr lang="en-US" sz="2400" dirty="0" smtClean="0"/>
              <a:t> modal (</a:t>
            </a:r>
            <a:r>
              <a:rPr lang="en-US" sz="2400" i="1" dirty="0" smtClean="0"/>
              <a:t>investor</a:t>
            </a:r>
            <a:r>
              <a:rPr lang="en-US" sz="2400" dirty="0" smtClean="0"/>
              <a:t>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penanam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menanam</a:t>
            </a:r>
            <a:r>
              <a:rPr lang="en-US" sz="2400" dirty="0" smtClean="0"/>
              <a:t> modal.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45917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773"/>
            <a:ext cx="8686800" cy="6324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812473"/>
            <a:ext cx="2438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usaha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12954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Pihak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48768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48000" y="1905000"/>
            <a:ext cx="914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48000" y="3505200"/>
            <a:ext cx="990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67400" y="609600"/>
            <a:ext cx="2362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Pemilim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Usaha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67400" y="1905000"/>
            <a:ext cx="2362200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67400" y="3810000"/>
            <a:ext cx="2362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7400" y="4800600"/>
            <a:ext cx="2362200" cy="571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Konsultan</a:t>
            </a:r>
            <a:r>
              <a:rPr lang="en-US" dirty="0" smtClean="0"/>
              <a:t>, </a:t>
            </a:r>
            <a:r>
              <a:rPr lang="en-US" dirty="0" err="1" smtClean="0"/>
              <a:t>Penasehat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5715000"/>
            <a:ext cx="2362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Investot</a:t>
            </a:r>
            <a:r>
              <a:rPr lang="en-US" dirty="0" smtClean="0"/>
              <a:t>, </a:t>
            </a:r>
            <a:r>
              <a:rPr lang="en-US" dirty="0" err="1" smtClean="0"/>
              <a:t>Bankir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648200" y="1600200"/>
            <a:ext cx="285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33950" y="949902"/>
            <a:ext cx="0" cy="127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933950" y="949902"/>
            <a:ext cx="933450" cy="2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933950" y="2228850"/>
            <a:ext cx="933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29200" y="4142509"/>
            <a:ext cx="13855" cy="1915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029200" y="4142509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043055" y="5162550"/>
            <a:ext cx="8243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5" idx="1"/>
          </p:cNvCxnSpPr>
          <p:nvPr/>
        </p:nvCxnSpPr>
        <p:spPr>
          <a:xfrm>
            <a:off x="5043055" y="6057900"/>
            <a:ext cx="8243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648200" y="5162550"/>
            <a:ext cx="28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148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menyiapkan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preferensi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Kerumitan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kompetitif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ketidakpastian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4-P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7-P (yang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4- P : 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kwalitas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desain,kemasan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dibanding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grosir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promotion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personal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mendistribusikan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ketangan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pendistribusian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perantara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grosir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816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r>
              <a:rPr lang="en-US" dirty="0" smtClean="0"/>
              <a:t>7-P :</a:t>
            </a:r>
          </a:p>
          <a:p>
            <a:pPr marL="457200" indent="-457200">
              <a:buAutoNum type="arabicPeriod" startAt="5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Orang/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SDM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Proses (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ditampikan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diperagakan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physical evidence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prasarana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86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12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menghubungkan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cermat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firma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konsultan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McKinsey and Company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moneter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(monetary value)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ditukarkan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Rolex, Cartier,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Chopard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legendaris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jaqm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berkwalitas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$ 10.000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$50.000.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kemapanan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05873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mendongkrak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didasrkan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teknisnya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kelangkaan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ptensial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Citra,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 startAt="2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mepertimbangkan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menyamai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menyerangnya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Ada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diingat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algn="just">
              <a:buAutoNum type="alphaL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/>
              <a:t>3.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Harga</a:t>
            </a:r>
            <a:r>
              <a:rPr lang="en-US" sz="2000" dirty="0"/>
              <a:t> yang </a:t>
            </a:r>
            <a:r>
              <a:rPr lang="en-US" sz="2000" dirty="0" err="1"/>
              <a:t>sesuia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544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wajar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citra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meremehkan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biaya2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meneutup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naluri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dipertimbagkan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pesaing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Keunggulan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kompetitif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2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Bentuk-bentuk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norma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pengusaha</a:t>
            </a:r>
            <a:r>
              <a:rPr lang="en-US" sz="2800" dirty="0" smtClean="0"/>
              <a:t> :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Kejujuran</a:t>
            </a:r>
            <a:r>
              <a:rPr lang="en-US" sz="2000" dirty="0" smtClean="0"/>
              <a:t> :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bersikap</a:t>
            </a:r>
            <a:r>
              <a:rPr lang="en-US" sz="2000" dirty="0" smtClean="0"/>
              <a:t> </a:t>
            </a:r>
            <a:r>
              <a:rPr lang="en-US" sz="2000" dirty="0" err="1" smtClean="0"/>
              <a:t>jujur</a:t>
            </a:r>
            <a:r>
              <a:rPr lang="en-US" sz="2000" dirty="0" smtClean="0"/>
              <a:t> 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berbicara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: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,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,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Menepati</a:t>
            </a:r>
            <a:r>
              <a:rPr lang="en-US" sz="2000" dirty="0" smtClean="0"/>
              <a:t> </a:t>
            </a:r>
            <a:r>
              <a:rPr lang="en-US" sz="2000" dirty="0" err="1" smtClean="0"/>
              <a:t>janji</a:t>
            </a:r>
            <a:r>
              <a:rPr lang="en-US" sz="2000" dirty="0" smtClean="0"/>
              <a:t>: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dituntut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menepati</a:t>
            </a:r>
            <a:r>
              <a:rPr lang="en-US" sz="2000" dirty="0" smtClean="0"/>
              <a:t> </a:t>
            </a:r>
            <a:r>
              <a:rPr lang="en-US" sz="2000" dirty="0" err="1" smtClean="0"/>
              <a:t>janji</a:t>
            </a:r>
            <a:r>
              <a:rPr lang="en-US" sz="2000" dirty="0" smtClean="0"/>
              <a:t> (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penggantian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konsisten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Disiplin</a:t>
            </a:r>
            <a:r>
              <a:rPr lang="en-US" sz="2000" dirty="0" smtClean="0"/>
              <a:t>: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usahanya</a:t>
            </a:r>
            <a:r>
              <a:rPr lang="en-US" sz="2000" dirty="0" smtClean="0"/>
              <a:t> (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,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pelaporan</a:t>
            </a:r>
            <a:r>
              <a:rPr lang="en-US" sz="2000" dirty="0" smtClean="0"/>
              <a:t> 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usahanya</a:t>
            </a:r>
            <a:r>
              <a:rPr lang="en-US" sz="2000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Taat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: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patuh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, </a:t>
            </a:r>
            <a:r>
              <a:rPr lang="en-US" sz="2000" dirty="0" err="1" smtClean="0"/>
              <a:t>pelanggaran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beban</a:t>
            </a:r>
            <a:r>
              <a:rPr lang="en-US" sz="2000" dirty="0" smtClean="0"/>
              <a:t> moral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: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pelit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dimusuhi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orang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Komitmen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menghormati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Mengejar</a:t>
            </a:r>
            <a:r>
              <a:rPr lang="en-US" sz="2000" dirty="0" smtClean="0"/>
              <a:t> </a:t>
            </a:r>
            <a:r>
              <a:rPr lang="en-US" sz="2000" dirty="0" err="1" smtClean="0"/>
              <a:t>prestasi</a:t>
            </a:r>
            <a:r>
              <a:rPr lang="en-US" sz="2000" dirty="0" smtClean="0"/>
              <a:t>: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pengusaha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puas</a:t>
            </a:r>
            <a:r>
              <a:rPr lang="en-US" sz="2000" dirty="0" smtClean="0"/>
              <a:t>, </a:t>
            </a:r>
            <a:r>
              <a:rPr lang="en-US" sz="2000" dirty="0" err="1" smtClean="0"/>
              <a:t>tahan</a:t>
            </a:r>
            <a:r>
              <a:rPr lang="en-US" sz="2000" dirty="0" smtClean="0"/>
              <a:t> mental,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puts </a:t>
            </a:r>
            <a:r>
              <a:rPr lang="en-US" sz="2000" dirty="0" err="1" smtClean="0"/>
              <a:t>asa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8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perekonomian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Fluktuasi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musiman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psikologis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kridit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diskon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 Citra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`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khawatir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terancam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mencukupi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menutup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pangsa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01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BeberapaTaktik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mapan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bulat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ganjil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$12,95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$ 13,00).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mengelompokan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rentang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mengelompokan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tampilan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kwalitas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normal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grosir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liburan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geografis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pengiriman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melintasi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oportunistis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kelangkaan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bersedia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Potongan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normal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tercantum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menghabiskan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lama.)</a:t>
            </a:r>
          </a:p>
        </p:txBody>
      </p:sp>
    </p:spTree>
    <p:extLst>
      <p:ext uri="{BB962C8B-B14F-4D97-AF65-F5344CB8AC3E}">
        <p14:creationId xmlns:p14="http://schemas.microsoft.com/office/powerpoint/2010/main" val="19152257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mengharapkan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kenyamanan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berbelanja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asilitas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kridit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beralih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kepesaing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30%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cicilan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lama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perabot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mobil,perahu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cicilan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tunai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dagang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33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dagang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dagang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menagih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potongan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terlambat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13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Kewirausahaan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awalnya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diperuntukan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raksasa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meraih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skenario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teritorial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multinasional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raksasa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canggih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terjangkau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internet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Mengglobal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Kegagalan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mematikan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modern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ukurannya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Mengoperasikan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berhasil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berlokasi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geografis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Gayle Warwick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perancang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perlengkapan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pakaian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linen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mewah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dilondon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katun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pima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diwilayah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kapas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mentah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memintalnya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Swiss,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menyelesaikannya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membordirnya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Vietnam.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mempersiapkan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terrsedia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menguntungkan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bersedia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mendedikasikan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modal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kampanye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global demi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kami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memadai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sejarh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dinegara2 yang kami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pertimbangkan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ternyata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berhasil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menglobal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Sembilan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mengglobal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situs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web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membutuhkan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globalnya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Agen-agen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distributor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patungan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aliansi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Lisensi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lisensi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paten,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dagang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cipta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royalti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lisensi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Waralaba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waralaba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gerai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Countertrading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barter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setuju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saingnya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Outsourcing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outsourcing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memangkas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bersaingsangat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dikalangan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mewah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Mendirikan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hambatan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Bea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dibebankan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diimpor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Perusahaan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Perusahaan Kecil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Perusahaan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dikelola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menejer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organisasinya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komplek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spesialisasi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pekerjaan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Presentasi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kegagalan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rendah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Perusahaan Kecil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1.Pada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dikelola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pemiliknya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perangkapan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jabatan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Presentase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kegagalan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dikarenakan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pinjaman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hambatan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ditemui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( 1).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ekspor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(2).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perdaganagn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 (3).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tersedianya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pembiayaan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Hambatan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embargo, dumping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hambatan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174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Tim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merancang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Generasi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menginspirasi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Berkomunikasi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mendistori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rasa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terampil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Mendengarkan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menghargai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menyetujuinya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komitmen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Mempraktekan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ajarka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6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 </a:t>
            </a:r>
            <a:r>
              <a:rPr lang="en-US" sz="2800" dirty="0" err="1" smtClean="0"/>
              <a:t>Wirausaha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persahabatan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pergaulan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r>
              <a:rPr lang="en-US" sz="2400" dirty="0" smtClean="0"/>
              <a:t> orang lain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Membujuk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Mempertahankan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Membina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Ciri</a:t>
            </a:r>
            <a:r>
              <a:rPr lang="en-US" sz="2800" dirty="0" smtClean="0"/>
              <a:t> </a:t>
            </a:r>
            <a:r>
              <a:rPr lang="en-US" sz="2800" dirty="0" err="1" smtClean="0"/>
              <a:t>Wirausahawan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berhasil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Inisiatif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proaktif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,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keras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dijalankan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8.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lain.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menghancurkan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pesan-pesan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bingung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Melompat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fakta-fakta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Menyembunyikan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berbohong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menghancurkan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pesan-pesan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bingung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Melompat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kekesimpulan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memeriksa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fakta-fakte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Menyembunyikan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berbohong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882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memperbaiki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penyerahan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estafet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kegenerasi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Wirausaha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meruapakan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kedalaman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diterjuni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menyimpulkan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80%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perputaran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perekrutan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mengungkapkan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kegagalan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interpersonal.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kebanyakan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? Proses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perekrutan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progran2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perekrutan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3352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629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Devenisi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wajib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Proses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mengisinya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pelaporan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Spesipikasi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kualifikasi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1442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Mengaitkan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41150"/>
              </p:ext>
            </p:extLst>
          </p:nvPr>
        </p:nvGraphicFramePr>
        <p:xfrm>
          <a:off x="1524000" y="1397000"/>
          <a:ext cx="60960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err="1" smtClean="0"/>
                        <a:t>Tugas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Pekerjaan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Karakteristik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menutup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bergaul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persuasif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ramah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15 kali </a:t>
                      </a:r>
                      <a:r>
                        <a:rPr lang="en-US" dirty="0" err="1" smtClean="0"/>
                        <a:t>kunjungan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diminta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setiap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minggunya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Bermotivasi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tinggi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berpendirian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tetap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optimis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mandiri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percaya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Menganalisis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merekomendasikan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peralatan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Pendengar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sabar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empatik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konseling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pilihan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fitur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dibutuhkan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Rapi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pembicara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fasih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cerdas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berorientasi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orang lain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Menyiapkan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menjelaskan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pembiayaan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Jujur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berorientasi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angka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Mempertahankan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Berorientasi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pelanggan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pembangun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5687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Penghargaan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penciptaan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berkwalitas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penghargaanndan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penghargaan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benar-benar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$25.000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bonus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$3.000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gajinya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$175.000.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satu-satunya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pemotivasi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cendrung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pemotivasi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pemotivasi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asuransi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359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15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Berwirausaha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memimpin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study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moral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Leonardus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Saimanulis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aturan-aturan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dipraktikan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danProdusen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Nomor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mengatut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larangannya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A.R.Salim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2008, hlm.234).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485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1.Hak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kenyamanan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keselamatan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mengonsumsi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dijanjikan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benar,jelas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didengar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keluhannya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advokasi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sengketa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patut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pembinaan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dilayani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diskriminatif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Hak-haki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1591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Beritikat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sengketa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patut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Produsen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wirausahawan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kesepakatan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diperdagangkan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beritikat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pembelaan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sepatutnya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sengketa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rehabilitasi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terbukti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diakibatkan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diperdagangkan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999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Beritikat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melayani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diskriminatif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diproduksi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diperdagangkan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berlaku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menguji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mencoba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diperdagangkan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diperdagangkan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kompensasi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ganti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dimanfaatkan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784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Menjalaga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jujur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kejujuran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diuntungkan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Timbulnya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ditinggalkan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disegala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Perolehan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kesinambungan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PERTEMUAN KE 4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Motivasi</a:t>
            </a:r>
            <a:r>
              <a:rPr lang="en-US" sz="3200" dirty="0" smtClean="0"/>
              <a:t> </a:t>
            </a:r>
            <a:r>
              <a:rPr lang="en-US" sz="3200" dirty="0" err="1" smtClean="0"/>
              <a:t>Berwirausaha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Berkewirausahaan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Dini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puluh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diajarkan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dekade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entrepreneurship (</a:t>
            </a:r>
            <a:r>
              <a:rPr lang="en-US" sz="2400" dirty="0" err="1" smtClean="0"/>
              <a:t>berkewirausahaan</a:t>
            </a:r>
            <a:r>
              <a:rPr lang="en-US" sz="2400" dirty="0" smtClean="0"/>
              <a:t>)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disekolah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swasta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Buchari</a:t>
            </a:r>
            <a:r>
              <a:rPr lang="en-US" sz="2400" dirty="0" smtClean="0"/>
              <a:t> Alma (2005)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1990-an </a:t>
            </a:r>
            <a:r>
              <a:rPr lang="en-US" sz="2400" dirty="0" err="1" smtClean="0"/>
              <a:t>AS.melahirkan</a:t>
            </a:r>
            <a:r>
              <a:rPr lang="en-US" sz="2400" dirty="0" smtClean="0"/>
              <a:t> 20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beijing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Marxis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diperkenalkan</a:t>
            </a:r>
            <a:r>
              <a:rPr lang="en-US" sz="2400" dirty="0" smtClean="0"/>
              <a:t> cara2 </a:t>
            </a:r>
            <a:r>
              <a:rPr lang="en-US" sz="2400" dirty="0" err="1" smtClean="0"/>
              <a:t>berwirausaha</a:t>
            </a:r>
            <a:r>
              <a:rPr lang="en-US" sz="2400" dirty="0" smtClean="0"/>
              <a:t> </a:t>
            </a:r>
            <a:r>
              <a:rPr lang="en-US" sz="2400" dirty="0" err="1" smtClean="0"/>
              <a:t>sedini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lulusan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level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SMP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perguruan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dipersiapkan</a:t>
            </a:r>
            <a:r>
              <a:rPr lang="en-US" sz="2400" dirty="0" smtClean="0"/>
              <a:t>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terjun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wirausahawan</a:t>
            </a:r>
            <a:r>
              <a:rPr lang="en-US" sz="2400" dirty="0" smtClean="0"/>
              <a:t>, </a:t>
            </a:r>
            <a:r>
              <a:rPr lang="en-US" sz="2400" dirty="0" err="1" smtClean="0"/>
              <a:t>meski</a:t>
            </a:r>
            <a:r>
              <a:rPr lang="en-US" sz="2400" dirty="0" smtClean="0"/>
              <a:t> </a:t>
            </a:r>
            <a:r>
              <a:rPr lang="en-US" sz="2400" dirty="0" err="1" smtClean="0"/>
              <a:t>putus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level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plg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42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1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5158</TotalTime>
  <Words>8408</Words>
  <Application>Microsoft Office PowerPoint</Application>
  <PresentationFormat>On-screen Show (4:3)</PresentationFormat>
  <Paragraphs>775</Paragraphs>
  <Slides>90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PERTEMUAN KE 4 Konsep Dasar dan Motivasi Berwirausaha</vt:lpstr>
      <vt:lpstr>Profil Penduduk Indonesia Dan Pemicu Berwirausaha</vt:lpstr>
      <vt:lpstr>PowerPoint Presentation</vt:lpstr>
      <vt:lpstr>Perbedaan esensial antara wirausaha dengan  karyawan/ orang gajian</vt:lpstr>
      <vt:lpstr>PowerPoint Presentation</vt:lpstr>
      <vt:lpstr>Keuntungan dan kelemahan menjadi wirausahawan</vt:lpstr>
      <vt:lpstr>PowerPoint Presentation</vt:lpstr>
      <vt:lpstr>Pertemuan Ke 5 Pengertian, Manfaat, Fungsi dan Prinsip Berkewirausahaan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Pertemuan ke 12 Strategi Penetapan Harga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Pertemuan Ke 13 Aspek Global Kewirausahaan</vt:lpstr>
      <vt:lpstr>PowerPoint Presentation</vt:lpstr>
      <vt:lpstr>PowerPoint Presentation</vt:lpstr>
      <vt:lpstr>PowerPoint Presentation</vt:lpstr>
      <vt:lpstr>PowerPoint Presentation</vt:lpstr>
      <vt:lpstr>Pertemuan Ke 14 Membangun Tim Bisnis yang baru dan merancang Generasi berikutnya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Pertemuan Ke 15 Etika Berwirausaha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299</cp:revision>
  <dcterms:created xsi:type="dcterms:W3CDTF">2015-08-14T13:30:50Z</dcterms:created>
  <dcterms:modified xsi:type="dcterms:W3CDTF">2017-01-03T02:19:50Z</dcterms:modified>
</cp:coreProperties>
</file>