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1" r:id="rId3"/>
    <p:sldId id="258" r:id="rId4"/>
    <p:sldId id="259" r:id="rId5"/>
    <p:sldId id="272" r:id="rId6"/>
    <p:sldId id="260" r:id="rId7"/>
    <p:sldId id="273" r:id="rId8"/>
    <p:sldId id="263" r:id="rId9"/>
    <p:sldId id="261" r:id="rId10"/>
    <p:sldId id="264" r:id="rId11"/>
    <p:sldId id="266" r:id="rId12"/>
    <p:sldId id="267" r:id="rId13"/>
    <p:sldId id="270" r:id="rId14"/>
    <p:sldId id="268" r:id="rId15"/>
    <p:sldId id="274" r:id="rId16"/>
    <p:sldId id="275" r:id="rId17"/>
    <p:sldId id="276" r:id="rId18"/>
    <p:sldId id="278" r:id="rId19"/>
    <p:sldId id="279" r:id="rId20"/>
    <p:sldId id="280" r:id="rId21"/>
    <p:sldId id="282" r:id="rId22"/>
    <p:sldId id="281" r:id="rId23"/>
    <p:sldId id="283" r:id="rId24"/>
    <p:sldId id="277" r:id="rId2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402" y="100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492BF-3E4E-4183-BA21-C701B2CCAED9}" type="doc">
      <dgm:prSet loTypeId="urn:microsoft.com/office/officeart/2009/layout/CirclePictureHierarchy" loCatId="picture" qsTypeId="urn:microsoft.com/office/officeart/2005/8/quickstyle/simple2" qsCatId="simple" csTypeId="urn:microsoft.com/office/officeart/2005/8/colors/accent1_2" csCatId="accent1" phldr="1"/>
      <dgm:spPr/>
    </dgm:pt>
    <dgm:pt modelId="{D02C9C4D-6893-4538-B018-AF0B22C1F3B8}">
      <dgm:prSet phldrT="[Text]"/>
      <dgm:spPr/>
      <dgm:t>
        <a:bodyPr/>
        <a:lstStyle/>
        <a:p>
          <a:endParaRPr lang="en-US" dirty="0"/>
        </a:p>
      </dgm:t>
    </dgm:pt>
    <dgm:pt modelId="{EB0F949C-C4A5-47F3-B85C-F87A3D14FD76}" type="parTrans" cxnId="{74922A71-0C4E-4DE4-9159-B26B0B6B4132}">
      <dgm:prSet/>
      <dgm:spPr/>
      <dgm:t>
        <a:bodyPr/>
        <a:lstStyle/>
        <a:p>
          <a:endParaRPr lang="en-US"/>
        </a:p>
      </dgm:t>
    </dgm:pt>
    <dgm:pt modelId="{8C6B1152-536D-4F55-B468-A595D0735A4A}" type="sibTrans" cxnId="{74922A71-0C4E-4DE4-9159-B26B0B6B4132}">
      <dgm:prSet/>
      <dgm:spPr/>
      <dgm:t>
        <a:bodyPr/>
        <a:lstStyle/>
        <a:p>
          <a:endParaRPr lang="en-US"/>
        </a:p>
      </dgm:t>
    </dgm:pt>
    <dgm:pt modelId="{F1E8CAAF-758F-4D3C-87A7-E1ADC7FA7931}" type="pres">
      <dgm:prSet presAssocID="{321492BF-3E4E-4183-BA21-C701B2CCAE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761AE4-815B-4EB1-A795-9BCE0D2221D8}" type="pres">
      <dgm:prSet presAssocID="{D02C9C4D-6893-4538-B018-AF0B22C1F3B8}" presName="hierRoot1" presStyleCnt="0"/>
      <dgm:spPr/>
    </dgm:pt>
    <dgm:pt modelId="{97386A44-FD40-4ADC-9E22-075F879AFAAB}" type="pres">
      <dgm:prSet presAssocID="{D02C9C4D-6893-4538-B018-AF0B22C1F3B8}" presName="composite" presStyleCnt="0"/>
      <dgm:spPr/>
    </dgm:pt>
    <dgm:pt modelId="{578CD947-4DB7-48EB-8A43-5EA122C1A426}" type="pres">
      <dgm:prSet presAssocID="{D02C9C4D-6893-4538-B018-AF0B22C1F3B8}" presName="image" presStyleLbl="node0" presStyleIdx="0" presStyleCnt="1" custLinFactNeighborX="10120" custLinFactNeighborY="-1567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948F1CE-A155-4547-B226-0D57610C962E}" type="pres">
      <dgm:prSet presAssocID="{D02C9C4D-6893-4538-B018-AF0B22C1F3B8}" presName="text" presStyleLbl="revTx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7C55-5E6F-4A0B-B18C-8203C9F8F271}" type="pres">
      <dgm:prSet presAssocID="{D02C9C4D-6893-4538-B018-AF0B22C1F3B8}" presName="hierChild2" presStyleCnt="0"/>
      <dgm:spPr/>
    </dgm:pt>
  </dgm:ptLst>
  <dgm:cxnLst>
    <dgm:cxn modelId="{9FD7EE22-FA11-406E-92A4-75ABC412770F}" type="presOf" srcId="{D02C9C4D-6893-4538-B018-AF0B22C1F3B8}" destId="{4948F1CE-A155-4547-B226-0D57610C962E}" srcOrd="0" destOrd="0" presId="urn:microsoft.com/office/officeart/2009/layout/CirclePictureHierarchy"/>
    <dgm:cxn modelId="{74922A71-0C4E-4DE4-9159-B26B0B6B4132}" srcId="{321492BF-3E4E-4183-BA21-C701B2CCAED9}" destId="{D02C9C4D-6893-4538-B018-AF0B22C1F3B8}" srcOrd="0" destOrd="0" parTransId="{EB0F949C-C4A5-47F3-B85C-F87A3D14FD76}" sibTransId="{8C6B1152-536D-4F55-B468-A595D0735A4A}"/>
    <dgm:cxn modelId="{0B057CE4-B446-4358-A64D-96B9D5D7FA6D}" type="presOf" srcId="{321492BF-3E4E-4183-BA21-C701B2CCAED9}" destId="{F1E8CAAF-758F-4D3C-87A7-E1ADC7FA7931}" srcOrd="0" destOrd="0" presId="urn:microsoft.com/office/officeart/2009/layout/CirclePictureHierarchy"/>
    <dgm:cxn modelId="{C324EDA7-1930-47E7-8D65-FA2CDDDC509E}" type="presParOf" srcId="{F1E8CAAF-758F-4D3C-87A7-E1ADC7FA7931}" destId="{E6761AE4-815B-4EB1-A795-9BCE0D2221D8}" srcOrd="0" destOrd="0" presId="urn:microsoft.com/office/officeart/2009/layout/CirclePictureHierarchy"/>
    <dgm:cxn modelId="{EFBDF370-76BE-4E53-A146-995BED1A576B}" type="presParOf" srcId="{E6761AE4-815B-4EB1-A795-9BCE0D2221D8}" destId="{97386A44-FD40-4ADC-9E22-075F879AFAAB}" srcOrd="0" destOrd="0" presId="urn:microsoft.com/office/officeart/2009/layout/CirclePictureHierarchy"/>
    <dgm:cxn modelId="{60866C9F-BCF2-48F9-AD94-D0A20139EB33}" type="presParOf" srcId="{97386A44-FD40-4ADC-9E22-075F879AFAAB}" destId="{578CD947-4DB7-48EB-8A43-5EA122C1A426}" srcOrd="0" destOrd="0" presId="urn:microsoft.com/office/officeart/2009/layout/CirclePictureHierarchy"/>
    <dgm:cxn modelId="{4C86ED35-F31F-4CC9-984F-A4F847A3DC53}" type="presParOf" srcId="{97386A44-FD40-4ADC-9E22-075F879AFAAB}" destId="{4948F1CE-A155-4547-B226-0D57610C962E}" srcOrd="1" destOrd="0" presId="urn:microsoft.com/office/officeart/2009/layout/CirclePictureHierarchy"/>
    <dgm:cxn modelId="{688BC8A1-2862-4922-AB60-29A94DA987AD}" type="presParOf" srcId="{E6761AE4-815B-4EB1-A795-9BCE0D2221D8}" destId="{DC9F7C55-5E6F-4A0B-B18C-8203C9F8F271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CD947-4DB7-48EB-8A43-5EA122C1A426}">
      <dsp:nvSpPr>
        <dsp:cNvPr id="0" name=""/>
        <dsp:cNvSpPr/>
      </dsp:nvSpPr>
      <dsp:spPr>
        <a:xfrm>
          <a:off x="357140" y="1691385"/>
          <a:ext cx="3529054" cy="35290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48F1CE-A155-4547-B226-0D57610C962E}">
      <dsp:nvSpPr>
        <dsp:cNvPr id="0" name=""/>
        <dsp:cNvSpPr/>
      </dsp:nvSpPr>
      <dsp:spPr>
        <a:xfrm>
          <a:off x="3529054" y="1658459"/>
          <a:ext cx="5293581" cy="352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529054" y="1658459"/>
        <a:ext cx="5293581" cy="3529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182F4-4599-4867-A08C-14C70A36F9D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Manajemen Perubahan, Yurasti,SE.,M.Si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C4E8-D3AD-4FB4-A0F5-352B35B1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139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8EE9-F154-4D95-952B-61AB5FED0AF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Manajemen Perubahan, Yurasti,SE.,M.Si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3AB8-211E-4AC1-AE82-FB41AFFB4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17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AB8-211E-4AC1-AE82-FB41AFFB4C8B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Manajemen Perubahan, Yurasti,SE.,M.Si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8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AB8-211E-4AC1-AE82-FB41AFFB4C8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Manajemen Perubahan, Yurasti,SE.,M.Si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A6E9495-B4CE-42DE-92F3-39040202850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DF118D-0FBB-4FB6-9E7C-87D5EFC1FD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5853447"/>
              </p:ext>
            </p:extLst>
          </p:nvPr>
        </p:nvGraphicFramePr>
        <p:xfrm>
          <a:off x="304799" y="-483704"/>
          <a:ext cx="8822635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447800"/>
            <a:ext cx="4953000" cy="609600"/>
          </a:xfrm>
          <a:blipFill>
            <a:blip r:embed="rId8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Memimpin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Perubahan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200400"/>
            <a:ext cx="3733800" cy="609600"/>
          </a:xfrm>
          <a:blipFill>
            <a:blip r:embed="rId8"/>
            <a:tile tx="0" ty="0" sx="100000" sy="100000" flip="none" algn="tl"/>
          </a:blipFill>
        </p:spPr>
        <p:txBody>
          <a:bodyPr anchor="ctr" anchorCtr="1"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Kamis</a:t>
            </a:r>
            <a:r>
              <a:rPr lang="en-US" dirty="0" smtClean="0">
                <a:solidFill>
                  <a:srgbClr val="0070C0"/>
                </a:solidFill>
              </a:rPr>
              <a:t>, 09 </a:t>
            </a:r>
            <a:r>
              <a:rPr lang="en-US" dirty="0" err="1" smtClean="0">
                <a:solidFill>
                  <a:srgbClr val="0070C0"/>
                </a:solidFill>
              </a:rPr>
              <a:t>Januari</a:t>
            </a:r>
            <a:r>
              <a:rPr lang="en-US" dirty="0" smtClean="0">
                <a:solidFill>
                  <a:srgbClr val="0070C0"/>
                </a:solidFill>
              </a:rPr>
              <a:t>  2020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Leading </a:t>
            </a:r>
            <a:r>
              <a:rPr lang="en-US" sz="2800" b="1" dirty="0"/>
              <a:t>Change: 8 </a:t>
            </a:r>
            <a:r>
              <a:rPr lang="en-US" sz="2800" b="1" dirty="0" err="1"/>
              <a:t>Langkah</a:t>
            </a:r>
            <a:r>
              <a:rPr lang="en-US" sz="2800" b="1" dirty="0"/>
              <a:t> </a:t>
            </a:r>
            <a:r>
              <a:rPr lang="en-US" sz="2800" b="1" dirty="0" err="1"/>
              <a:t>Menuju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r>
              <a:rPr lang="en-US" sz="2800" b="1" dirty="0"/>
              <a:t> Yang </a:t>
            </a:r>
            <a:r>
              <a:rPr lang="en-US" sz="2800" b="1" dirty="0" err="1"/>
              <a:t>Diinginkan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/>
              <a:t>memulai</a:t>
            </a:r>
            <a:r>
              <a:rPr lang="en-US" sz="2800" dirty="0"/>
              <a:t> proses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 smtClean="0"/>
              <a:t>dibangun</a:t>
            </a:r>
            <a:r>
              <a:rPr lang="en-US" sz="2800" dirty="0" smtClean="0"/>
              <a:t> (</a:t>
            </a:r>
            <a:r>
              <a:rPr lang="en-US" sz="2800" dirty="0" err="1" smtClean="0"/>
              <a:t>Kotter</a:t>
            </a:r>
            <a:r>
              <a:rPr lang="en-US" sz="2800" dirty="0" smtClean="0"/>
              <a:t>):</a:t>
            </a:r>
            <a:endParaRPr lang="en-US" sz="2800" dirty="0"/>
          </a:p>
          <a:p>
            <a:pPr marL="68580" indent="0" algn="just">
              <a:buNone/>
            </a:pPr>
            <a:r>
              <a:rPr lang="en-US" sz="2800" b="1" dirty="0" smtClean="0"/>
              <a:t>1</a:t>
            </a:r>
            <a:r>
              <a:rPr lang="en-US" sz="2800" b="1" dirty="0"/>
              <a:t>.</a:t>
            </a:r>
            <a:r>
              <a:rPr lang="en-US" sz="2800" b="1" dirty="0" smtClean="0"/>
              <a:t> </a:t>
            </a:r>
            <a:r>
              <a:rPr lang="en-US" b="1" dirty="0" err="1" smtClean="0"/>
              <a:t>Menciptakan</a:t>
            </a:r>
            <a:r>
              <a:rPr lang="en-US" b="1" dirty="0" smtClean="0"/>
              <a:t> </a:t>
            </a:r>
            <a:r>
              <a:rPr lang="en-US" b="1" dirty="0"/>
              <a:t>Sense of </a:t>
            </a:r>
            <a:r>
              <a:rPr lang="en-US" b="1" dirty="0" smtClean="0"/>
              <a:t>Urgency</a:t>
            </a:r>
          </a:p>
          <a:p>
            <a:pPr marL="68580" indent="0" algn="just">
              <a:buNone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perlunya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pPr marL="68580" indent="0" algn="just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Koalisi</a:t>
            </a:r>
            <a:r>
              <a:rPr lang="en-US" b="1" dirty="0" smtClean="0"/>
              <a:t> </a:t>
            </a:r>
            <a:r>
              <a:rPr lang="en-US" b="1" dirty="0" err="1"/>
              <a:t>Kepemimpinan</a:t>
            </a:r>
            <a:r>
              <a:rPr lang="en-US" b="1" dirty="0"/>
              <a:t> yang </a:t>
            </a:r>
            <a:r>
              <a:rPr lang="en-US" b="1" dirty="0" err="1"/>
              <a:t>Kuat</a:t>
            </a:r>
            <a:endParaRPr lang="en-US" b="1" dirty="0"/>
          </a:p>
          <a:p>
            <a:pPr marL="68580" indent="0" algn="just">
              <a:buNone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n-US" sz="2800" b="1" dirty="0"/>
              <a:t> </a:t>
            </a:r>
            <a:r>
              <a:rPr lang="en-US" sz="2800" b="1" dirty="0" smtClean="0"/>
              <a:t>3. 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Visi</a:t>
            </a:r>
            <a:r>
              <a:rPr lang="en-US" sz="2800" b="1" dirty="0"/>
              <a:t> 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 smtClean="0"/>
              <a:t>Perubahan</a:t>
            </a:r>
            <a:endParaRPr lang="en-US" sz="2800" b="1" dirty="0" smtClean="0"/>
          </a:p>
          <a:p>
            <a:pPr algn="just"/>
            <a:r>
              <a:rPr lang="en-US" sz="2800" dirty="0" err="1" smtClean="0"/>
              <a:t>Membangun</a:t>
            </a:r>
            <a:r>
              <a:rPr lang="en-US" sz="2800" dirty="0" smtClean="0"/>
              <a:t> </a:t>
            </a:r>
            <a:r>
              <a:rPr lang="en-US" sz="2800" dirty="0" err="1" smtClean="0"/>
              <a:t>visi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endParaRPr lang="en-US" sz="2800" dirty="0" smtClean="0"/>
          </a:p>
          <a:p>
            <a:pPr marL="68580" indent="0" algn="just">
              <a:buNone/>
            </a:pPr>
            <a:r>
              <a:rPr lang="en-US" sz="2800" b="1" dirty="0" smtClean="0"/>
              <a:t>4.  </a:t>
            </a:r>
            <a:r>
              <a:rPr lang="en-US" sz="2800" b="1" dirty="0" err="1"/>
              <a:t>Mengkomunikasikan</a:t>
            </a:r>
            <a:r>
              <a:rPr lang="en-US" sz="2800" b="1" dirty="0"/>
              <a:t> </a:t>
            </a:r>
            <a:r>
              <a:rPr lang="en-US" sz="2800" b="1" dirty="0" err="1"/>
              <a:t>Visi</a:t>
            </a:r>
            <a:r>
              <a:rPr lang="en-US" sz="2800" b="1" dirty="0"/>
              <a:t> 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 smtClean="0"/>
              <a:t>Jelas</a:t>
            </a:r>
            <a:endParaRPr lang="en-US" sz="2800" b="1" dirty="0" smtClean="0"/>
          </a:p>
          <a:p>
            <a:pPr algn="just"/>
            <a:r>
              <a:rPr lang="en-US" sz="2800" dirty="0" err="1" smtClean="0"/>
              <a:t>Mengkomunikasikan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visi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ataupun</a:t>
            </a:r>
            <a:r>
              <a:rPr lang="en-US" sz="2800" dirty="0" smtClean="0"/>
              <a:t> di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endParaRPr lang="en-US" sz="2800" dirty="0"/>
          </a:p>
          <a:p>
            <a:pPr marL="68580" indent="0" algn="just">
              <a:buNone/>
            </a:pPr>
            <a:r>
              <a:rPr lang="en-US" sz="2800" b="1" dirty="0"/>
              <a:t> </a:t>
            </a:r>
            <a:r>
              <a:rPr lang="en-US" sz="2800" b="1" dirty="0" smtClean="0"/>
              <a:t>5. </a:t>
            </a:r>
            <a:r>
              <a:rPr lang="en-US" sz="2800" b="1" dirty="0" err="1"/>
              <a:t>Menyingkirkan</a:t>
            </a:r>
            <a:r>
              <a:rPr lang="en-US" sz="2800" b="1" dirty="0"/>
              <a:t> </a:t>
            </a:r>
            <a:r>
              <a:rPr lang="en-US" sz="2800" b="1" dirty="0" err="1"/>
              <a:t>Hambatan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Proses</a:t>
            </a:r>
          </a:p>
          <a:p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 smtClean="0"/>
              <a:t>mengatasi</a:t>
            </a:r>
            <a:r>
              <a:rPr lang="en-US" sz="2800" dirty="0" smtClean="0"/>
              <a:t> </a:t>
            </a:r>
            <a:r>
              <a:rPr lang="en-US" sz="2800" dirty="0" err="1"/>
              <a:t>hambatan</a:t>
            </a:r>
            <a:r>
              <a:rPr lang="en-US" sz="2800" dirty="0"/>
              <a:t> yang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pemberdayaan</a:t>
            </a:r>
            <a:endParaRPr lang="en-US" sz="2800" dirty="0"/>
          </a:p>
          <a:p>
            <a:pPr marL="68580" indent="0" algn="just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02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smtClean="0"/>
              <a:t>6</a:t>
            </a:r>
            <a:r>
              <a:rPr lang="en-US" sz="2800" b="1" dirty="0"/>
              <a:t>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Menciptakan</a:t>
            </a:r>
            <a:r>
              <a:rPr lang="en-US" sz="2800" b="1" dirty="0" smtClean="0"/>
              <a:t> </a:t>
            </a:r>
            <a:r>
              <a:rPr lang="en-US" sz="2800" b="1" dirty="0" err="1"/>
              <a:t>Kemenangan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Jangka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Pendek</a:t>
            </a:r>
            <a:endParaRPr lang="en-US" sz="2800" b="1" dirty="0" smtClean="0"/>
          </a:p>
          <a:p>
            <a:pPr marL="68580" indent="0">
              <a:buNone/>
            </a:pPr>
            <a:r>
              <a:rPr lang="en-US" sz="2800" b="1" dirty="0" smtClean="0"/>
              <a:t>7.</a:t>
            </a:r>
            <a:r>
              <a:rPr lang="en-US" sz="2800" b="1" dirty="0"/>
              <a:t> </a:t>
            </a:r>
            <a:r>
              <a:rPr lang="en-US" sz="2800" b="1" dirty="0" err="1"/>
              <a:t>Menguatkan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endParaRPr lang="en-US" sz="2800" b="1" dirty="0"/>
          </a:p>
          <a:p>
            <a:pPr marL="68580" indent="0">
              <a:buNone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konsolidasi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melanjutkan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 </a:t>
            </a:r>
            <a:r>
              <a:rPr lang="en-US" sz="2800" dirty="0" err="1"/>
              <a:t>Kemenangan</a:t>
            </a:r>
            <a:r>
              <a:rPr lang="en-US" sz="2800" dirty="0"/>
              <a:t> yang </a:t>
            </a:r>
            <a:r>
              <a:rPr lang="en-US" sz="2800" dirty="0" err="1"/>
              <a:t>dicapai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pendek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.</a:t>
            </a:r>
          </a:p>
          <a:p>
            <a:pPr marL="6858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3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43936"/>
          </a:xfrm>
        </p:spPr>
        <p:txBody>
          <a:bodyPr>
            <a:normAutofit fontScale="90000"/>
          </a:bodyPr>
          <a:lstStyle/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8.  </a:t>
            </a:r>
            <a:r>
              <a:rPr lang="en-US" b="1" dirty="0" err="1"/>
              <a:t>Menanamkan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Kedalam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Perusahaan</a:t>
            </a:r>
            <a:endParaRPr lang="en-US" dirty="0"/>
          </a:p>
          <a:p>
            <a:r>
              <a:rPr lang="en-US" dirty="0" smtClean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:</a:t>
            </a:r>
          </a:p>
          <a:p>
            <a:r>
              <a:rPr lang="en-US" b="1" dirty="0" err="1"/>
              <a:t>Pertama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, </a:t>
            </a:r>
            <a:r>
              <a:rPr lang="en-US" dirty="0" err="1"/>
              <a:t>perilaku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</a:t>
            </a:r>
          </a:p>
          <a:p>
            <a:r>
              <a:rPr lang="en-US" b="1" dirty="0" err="1"/>
              <a:t>Kedua:</a:t>
            </a:r>
            <a:r>
              <a:rPr lang="en-US" dirty="0" err="1"/>
              <a:t>mendedikasikan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top management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menanamkan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 anchor="ctr">
            <a:normAutofit fontScale="90000"/>
          </a:bodyPr>
          <a:lstStyle/>
          <a:p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pemimpin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(</a:t>
            </a:r>
            <a:r>
              <a:rPr lang="en-US" sz="2800" dirty="0" err="1" smtClean="0"/>
              <a:t>Kotter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mendiagnosa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penolakan-penolakan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penolakan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Pemberdayaan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/>
          <a:lstStyle/>
          <a:p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,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emphati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tulus</a:t>
            </a:r>
            <a:endParaRPr lang="en-US" dirty="0" smtClean="0"/>
          </a:p>
          <a:p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 smtClean="0"/>
          </a:p>
          <a:p>
            <a:pPr marL="6858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terdapatnya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i="1" dirty="0" smtClean="0"/>
              <a:t>old style manager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empowering manager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Manager		          empowered people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employees		                   empowering		</a:t>
            </a:r>
            <a:endParaRPr lang="en-US" dirty="0"/>
          </a:p>
        </p:txBody>
      </p:sp>
      <p:sp>
        <p:nvSpPr>
          <p:cNvPr id="4" name="Flowchart: Extract 3"/>
          <p:cNvSpPr/>
          <p:nvPr/>
        </p:nvSpPr>
        <p:spPr>
          <a:xfrm>
            <a:off x="762000" y="3276600"/>
            <a:ext cx="2286000" cy="1828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erge 4"/>
          <p:cNvSpPr/>
          <p:nvPr/>
        </p:nvSpPr>
        <p:spPr>
          <a:xfrm>
            <a:off x="5181600" y="3429000"/>
            <a:ext cx="2133600" cy="1828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43936"/>
          </a:xfrm>
        </p:spPr>
        <p:txBody>
          <a:bodyPr>
            <a:normAutofit fontScale="90000"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lain,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model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orang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diberdayakan</a:t>
            </a:r>
            <a:endParaRPr lang="en-US" dirty="0" smtClean="0"/>
          </a:p>
          <a:p>
            <a:r>
              <a:rPr lang="en-US" dirty="0" err="1" smtClean="0"/>
              <a:t>Mempengaruhi</a:t>
            </a:r>
            <a:r>
              <a:rPr lang="en-US" dirty="0" smtClean="0"/>
              <a:t> orang lain</a:t>
            </a:r>
          </a:p>
          <a:p>
            <a:r>
              <a:rPr lang="en-US" dirty="0" err="1" smtClean="0"/>
              <a:t>Mengembangkan</a:t>
            </a:r>
            <a:r>
              <a:rPr lang="en-US" dirty="0" smtClean="0"/>
              <a:t> teamwork</a:t>
            </a:r>
          </a:p>
          <a:p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i="1" dirty="0" smtClean="0"/>
              <a:t> way of life</a:t>
            </a:r>
            <a:endParaRPr lang="en-US" dirty="0" smtClean="0"/>
          </a:p>
          <a:p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Kunci</a:t>
            </a:r>
            <a:r>
              <a:rPr lang="en-US" sz="2800" dirty="0" smtClean="0"/>
              <a:t> </a:t>
            </a:r>
            <a:r>
              <a:rPr lang="en-US" sz="2800" dirty="0" err="1" smtClean="0"/>
              <a:t>sukses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mengelola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Dikutip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Ulrich D. (1996)</a:t>
            </a:r>
          </a:p>
          <a:p>
            <a:pPr marL="525780" indent="-457200">
              <a:buAutoNum type="arabicPeriod"/>
            </a:pPr>
            <a:r>
              <a:rPr lang="en-US" sz="2000" b="1" i="1" dirty="0" smtClean="0"/>
              <a:t>Leading change</a:t>
            </a:r>
            <a:r>
              <a:rPr lang="en-US" sz="2000" dirty="0" smtClean="0"/>
              <a:t>,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orang yang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sponsor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perubahan-perubahan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marL="525780" indent="-457200">
              <a:buAutoNum type="arabicPeriod"/>
            </a:pPr>
            <a:r>
              <a:rPr lang="en-US" sz="2000" b="1" i="1" dirty="0" smtClean="0"/>
              <a:t>Creating a share need</a:t>
            </a:r>
            <a:r>
              <a:rPr lang="en-US" sz="2000" dirty="0" smtClean="0"/>
              <a:t>, </a:t>
            </a:r>
            <a:r>
              <a:rPr lang="en-US" sz="2000" dirty="0" err="1" smtClean="0"/>
              <a:t>meyakinkan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memikirkan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mengapa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penolakan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endParaRPr lang="en-US" sz="2000" dirty="0" smtClean="0"/>
          </a:p>
          <a:p>
            <a:pPr marL="525780" indent="-457200">
              <a:buFont typeface="Wingdings 2" pitchFamily="18" charset="2"/>
              <a:buAutoNum type="arabicPeriod"/>
            </a:pPr>
            <a:r>
              <a:rPr lang="en-US" sz="2000" b="1" i="1" dirty="0"/>
              <a:t>Shaping </a:t>
            </a:r>
            <a:r>
              <a:rPr lang="en-US" sz="2000" b="1" i="1" dirty="0" smtClean="0"/>
              <a:t> a </a:t>
            </a:r>
            <a:r>
              <a:rPr lang="en-US" sz="2000" b="1" i="1" dirty="0"/>
              <a:t>vision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mengatasi</a:t>
            </a:r>
            <a:r>
              <a:rPr lang="en-US" sz="2000" dirty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endParaRPr lang="en-US" sz="2000" dirty="0"/>
          </a:p>
          <a:p>
            <a:pPr marL="52578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73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67736"/>
          </a:xfrm>
        </p:spPr>
        <p:txBody>
          <a:bodyPr>
            <a:normAutofit fontScale="90000"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 startAt="4"/>
            </a:pPr>
            <a:r>
              <a:rPr lang="en-US" b="1" i="1" dirty="0" smtClean="0"/>
              <a:t>Mobilizing </a:t>
            </a:r>
            <a:r>
              <a:rPr lang="en-US" b="1" i="1" dirty="0" err="1" smtClean="0"/>
              <a:t>commitent</a:t>
            </a:r>
            <a:r>
              <a:rPr lang="en-US" dirty="0" smtClean="0"/>
              <a:t>,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membela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stakeholder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pPr marL="525780" indent="-457200">
              <a:buFont typeface="+mj-lt"/>
              <a:buAutoNum type="arabicPeriod" startAt="4"/>
            </a:pPr>
            <a:r>
              <a:rPr lang="en-US" b="1" i="1" dirty="0" smtClean="0"/>
              <a:t>Changing system and structure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human resource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(</a:t>
            </a:r>
            <a:r>
              <a:rPr lang="en-US" i="1" dirty="0" smtClean="0"/>
              <a:t>staffing, development, appraisal, rewards, organization design, communication, system </a:t>
            </a:r>
            <a:r>
              <a:rPr lang="en-US" dirty="0" err="1" smtClean="0"/>
              <a:t>dll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meyakinkan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 anchor="ctr">
            <a:normAutofit fontScale="90000"/>
          </a:bodyPr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Langkah2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Memimpin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secara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efektif</a:t>
            </a:r>
            <a:r>
              <a:rPr lang="en-US" sz="2800" dirty="0">
                <a:solidFill>
                  <a:schemeClr val="tx1"/>
                </a:solidFill>
              </a:rPr>
              <a:t> (Hussey, 2000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indent="-342900"/>
            <a:r>
              <a:rPr lang="en-US" i="1" dirty="0" smtClean="0"/>
              <a:t>Envisioning </a:t>
            </a:r>
            <a:r>
              <a:rPr lang="en-US" dirty="0"/>
              <a:t>(</a:t>
            </a:r>
            <a:r>
              <a:rPr lang="en-US" dirty="0" err="1"/>
              <a:t>memimpikan</a:t>
            </a:r>
            <a:r>
              <a:rPr lang="en-US" dirty="0"/>
              <a:t>);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 smtClean="0"/>
              <a:t>visi</a:t>
            </a:r>
            <a:endParaRPr lang="en-US" dirty="0"/>
          </a:p>
          <a:p>
            <a:pPr indent="-342900"/>
            <a:r>
              <a:rPr lang="en-US" i="1" dirty="0"/>
              <a:t>Activating</a:t>
            </a:r>
            <a:r>
              <a:rPr lang="en-US" dirty="0"/>
              <a:t> (</a:t>
            </a:r>
            <a:r>
              <a:rPr lang="en-US" dirty="0" err="1"/>
              <a:t>mengaktifkan</a:t>
            </a:r>
            <a:r>
              <a:rPr lang="en-US" dirty="0"/>
              <a:t>);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follower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pengikut</a:t>
            </a:r>
            <a:r>
              <a:rPr lang="en-US" dirty="0"/>
              <a:t>	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 startAt="6"/>
            </a:pPr>
            <a:r>
              <a:rPr lang="en-US" b="1" i="1" dirty="0" smtClean="0"/>
              <a:t>Monitoring Process,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bencmark</a:t>
            </a:r>
            <a:r>
              <a:rPr lang="en-US" dirty="0" smtClean="0"/>
              <a:t>, milestone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proses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525780" indent="-457200">
              <a:buFont typeface="+mj-lt"/>
              <a:buAutoNum type="arabicPeriod" startAt="6"/>
            </a:pPr>
            <a:r>
              <a:rPr lang="en-US" b="1" i="1" dirty="0" smtClean="0"/>
              <a:t>Making change last</a:t>
            </a:r>
            <a:r>
              <a:rPr lang="en-US" dirty="0" smtClean="0"/>
              <a:t>,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,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434717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Kehadiran</a:t>
            </a:r>
            <a:r>
              <a:rPr lang="en-US" sz="2000" dirty="0" smtClean="0"/>
              <a:t> </a:t>
            </a:r>
            <a:r>
              <a:rPr lang="en-US" sz="2000" i="1" dirty="0" smtClean="0"/>
              <a:t>change leader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orang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r>
              <a:rPr lang="en-US" sz="2000" dirty="0" smtClean="0"/>
              <a:t>Ulrich D. (1996) </a:t>
            </a:r>
            <a:r>
              <a:rPr lang="en-US" sz="2000" dirty="0" err="1" smtClean="0"/>
              <a:t>mengatakan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i="1" dirty="0"/>
              <a:t>change leader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champion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525780" indent="-457200">
              <a:buAutoNum type="arabicParenBoth"/>
            </a:pP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menybarkan</a:t>
            </a:r>
            <a:r>
              <a:rPr lang="en-US" sz="2000" dirty="0" smtClean="0"/>
              <a:t> </a:t>
            </a:r>
            <a:r>
              <a:rPr lang="en-US" sz="2000" dirty="0" err="1" smtClean="0"/>
              <a:t>visinya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visi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US" sz="2000" dirty="0" smtClean="0"/>
          </a:p>
          <a:p>
            <a:pPr marL="525780" indent="-457200">
              <a:buAutoNum type="arabicParenBoth"/>
            </a:pP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i="1" dirty="0" err="1" smtClean="0"/>
              <a:t>knowlledge</a:t>
            </a:r>
            <a:r>
              <a:rPr lang="en-US" sz="2000" i="1" dirty="0" smtClean="0"/>
              <a:t> worker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i="1" dirty="0" smtClean="0"/>
              <a:t>knowledge broker</a:t>
            </a:r>
          </a:p>
          <a:p>
            <a:pPr marL="525780" indent="-457200">
              <a:buAutoNum type="arabicParenBoth"/>
            </a:pP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menyebarkan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anggotanya</a:t>
            </a:r>
            <a:endParaRPr lang="en-US" sz="2000" dirty="0" smtClean="0"/>
          </a:p>
          <a:p>
            <a:pPr marL="525780" indent="-457200">
              <a:buAutoNum type="arabicParenBoth"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83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change </a:t>
            </a:r>
            <a:r>
              <a:rPr lang="en-US" sz="2800" dirty="0" err="1" smtClean="0"/>
              <a:t>leaderyang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 (Moran </a:t>
            </a:r>
            <a:r>
              <a:rPr lang="en-US" sz="2800" dirty="0" err="1" smtClean="0"/>
              <a:t>j.W</a:t>
            </a:r>
            <a:r>
              <a:rPr lang="en-US" sz="2800" dirty="0" smtClean="0"/>
              <a:t> &amp; </a:t>
            </a:r>
            <a:r>
              <a:rPr lang="en-US" sz="2800" dirty="0" err="1" smtClean="0"/>
              <a:t>Brightman</a:t>
            </a:r>
            <a:r>
              <a:rPr lang="en-US" sz="2800" dirty="0" smtClean="0"/>
              <a:t>, 2000)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25780" indent="-457200">
              <a:buAutoNum type="arabicParenBoth"/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</a:t>
            </a:r>
          </a:p>
          <a:p>
            <a:pPr marL="525780" indent="-457200">
              <a:buAutoNum type="arabicParenBoth"/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pPr marL="525780" indent="-457200">
              <a:buAutoNum type="arabicParenBoth"/>
            </a:pP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kata-kata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tindakannya</a:t>
            </a:r>
            <a:endParaRPr lang="en-US" dirty="0" smtClean="0"/>
          </a:p>
          <a:p>
            <a:pPr marL="525780" indent="-457200">
              <a:buAutoNum type="arabicParenBoth"/>
            </a:pP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dedikasi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pPr marL="525780" indent="-457200">
              <a:buAutoNum type="arabicParenBoth"/>
            </a:pP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individu-individu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Strategi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menerapkan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(David Fred R, 2010)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2800" dirty="0" err="1" smtClean="0">
                <a:latin typeface="+mj-lt"/>
              </a:rPr>
              <a:t>Strategi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paksa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smtClean="0">
                <a:latin typeface="+mj-lt"/>
              </a:rPr>
              <a:t>force change strategy</a:t>
            </a:r>
            <a:r>
              <a:rPr lang="en-US" sz="2800" dirty="0" smtClean="0">
                <a:latin typeface="+mj-lt"/>
              </a:rPr>
              <a:t>)</a:t>
            </a:r>
          </a:p>
          <a:p>
            <a:pPr marL="525780" indent="-457200">
              <a:buAutoNum type="arabicPeriod"/>
            </a:pPr>
            <a:r>
              <a:rPr lang="en-US" sz="2800" dirty="0" err="1">
                <a:latin typeface="+mj-lt"/>
              </a:rPr>
              <a:t>Strategi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edukatif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smtClean="0">
                <a:latin typeface="+mj-lt"/>
              </a:rPr>
              <a:t>educative </a:t>
            </a:r>
            <a:r>
              <a:rPr lang="en-US" sz="2800" i="1" dirty="0">
                <a:latin typeface="+mj-lt"/>
              </a:rPr>
              <a:t>change strategy</a:t>
            </a:r>
            <a:r>
              <a:rPr lang="en-US" sz="2800" dirty="0">
                <a:latin typeface="+mj-lt"/>
              </a:rPr>
              <a:t>)</a:t>
            </a:r>
            <a:r>
              <a:rPr lang="en-US" sz="2800" dirty="0" smtClean="0">
                <a:latin typeface="+mj-lt"/>
              </a:rPr>
              <a:t> </a:t>
            </a:r>
          </a:p>
          <a:p>
            <a:pPr marL="525780" indent="-457200">
              <a:buAutoNum type="arabicPeriod"/>
            </a:pPr>
            <a:r>
              <a:rPr lang="en-US" sz="2800" dirty="0" err="1">
                <a:latin typeface="+mj-lt"/>
              </a:rPr>
              <a:t>Strategi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rasional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demi </a:t>
            </a:r>
            <a:r>
              <a:rPr lang="en-US" sz="2800" dirty="0" err="1" smtClean="0">
                <a:latin typeface="+mj-lt"/>
              </a:rPr>
              <a:t>kepentingan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sendiri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i="1" dirty="0" smtClean="0">
                <a:latin typeface="+mj-lt"/>
              </a:rPr>
              <a:t>rational or interest </a:t>
            </a:r>
            <a:r>
              <a:rPr lang="en-US" sz="2800" i="1" dirty="0">
                <a:latin typeface="+mj-lt"/>
              </a:rPr>
              <a:t>change strategy</a:t>
            </a:r>
            <a:r>
              <a:rPr lang="en-US" sz="2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59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 smtClean="0"/>
              <a:t>Kepemimpinan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mempraktekkan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dikatakan</a:t>
            </a: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mempraktekkan</a:t>
            </a:r>
            <a:r>
              <a:rPr lang="en-US" dirty="0" smtClean="0"/>
              <a:t> </a:t>
            </a:r>
            <a:r>
              <a:rPr lang="en-US" dirty="0" err="1" smtClean="0"/>
              <a:t>favoritisme</a:t>
            </a: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mengintimidasi</a:t>
            </a:r>
            <a:r>
              <a:rPr lang="en-US" dirty="0" smtClean="0"/>
              <a:t> orang lain</a:t>
            </a:r>
          </a:p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mendemoralisasi</a:t>
            </a:r>
            <a:r>
              <a:rPr lang="en-US" dirty="0" smtClean="0"/>
              <a:t> orang lain</a:t>
            </a:r>
          </a:p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orangnya</a:t>
            </a: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i="1" dirty="0" smtClean="0"/>
              <a:t>Supporting</a:t>
            </a:r>
            <a:r>
              <a:rPr lang="en-US" sz="2800" dirty="0" smtClean="0"/>
              <a:t> (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); </a:t>
            </a:r>
            <a:r>
              <a:rPr lang="en-US" sz="2800" dirty="0" err="1" smtClean="0"/>
              <a:t>kepemimpinan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sekedar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memberitahu</a:t>
            </a:r>
            <a:r>
              <a:rPr lang="en-US" sz="2800" dirty="0" smtClean="0"/>
              <a:t> orang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inspirasi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endParaRPr lang="en-US" sz="2800" dirty="0" smtClean="0"/>
          </a:p>
          <a:p>
            <a:pPr algn="just"/>
            <a:r>
              <a:rPr lang="en-US" sz="2800" i="1" dirty="0"/>
              <a:t>Implementing</a:t>
            </a:r>
            <a:r>
              <a:rPr lang="en-US" sz="2800" dirty="0"/>
              <a:t> (</a:t>
            </a:r>
            <a:r>
              <a:rPr lang="en-US" sz="2800" dirty="0" err="1"/>
              <a:t>melaksanakan</a:t>
            </a:r>
            <a:r>
              <a:rPr lang="en-US" sz="2800" dirty="0"/>
              <a:t>); </a:t>
            </a:r>
            <a:r>
              <a:rPr lang="en-US" sz="2800" dirty="0" err="1"/>
              <a:t>langkah</a:t>
            </a:r>
            <a:r>
              <a:rPr lang="en-US" sz="2800" dirty="0"/>
              <a:t> </a:t>
            </a:r>
            <a:r>
              <a:rPr lang="en-US" sz="2800" dirty="0" err="1"/>
              <a:t>implementasi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jadwal</a:t>
            </a:r>
            <a:r>
              <a:rPr lang="en-US" sz="2800" dirty="0"/>
              <a:t> yang </a:t>
            </a:r>
            <a:r>
              <a:rPr lang="en-US" sz="2800" dirty="0" err="1"/>
              <a:t>ditetapkan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menjadikan</a:t>
            </a:r>
            <a:r>
              <a:rPr lang="en-US" sz="2800" dirty="0"/>
              <a:t> </a:t>
            </a:r>
            <a:r>
              <a:rPr lang="en-US" sz="2800" dirty="0" err="1"/>
              <a:t>visi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kenyataan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22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Ensuring</a:t>
            </a:r>
            <a:r>
              <a:rPr lang="en-US" sz="2800" dirty="0" smtClean="0"/>
              <a:t> (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); ensuring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rencana</a:t>
            </a:r>
            <a:r>
              <a:rPr lang="en-US" sz="2800" dirty="0" smtClean="0"/>
              <a:t>,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deviasi</a:t>
            </a:r>
            <a:r>
              <a:rPr lang="en-US" sz="2800" dirty="0" smtClean="0"/>
              <a:t>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koreksi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seharusnya</a:t>
            </a:r>
            <a:r>
              <a:rPr lang="en-US" sz="2800" dirty="0" smtClean="0"/>
              <a:t>. </a:t>
            </a:r>
          </a:p>
          <a:p>
            <a:r>
              <a:rPr lang="en-US" sz="2800" i="1" dirty="0" smtClean="0"/>
              <a:t>Recognizing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mengenal</a:t>
            </a:r>
            <a:r>
              <a:rPr lang="en-US" sz="2800" dirty="0"/>
              <a:t>);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pengakuan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perubahan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26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 anchor="ctr"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 anchor="t" anchorCtr="0">
            <a:noAutofit/>
          </a:bodyPr>
          <a:lstStyle/>
          <a:p>
            <a:pPr marL="68580" indent="0">
              <a:buNone/>
            </a:pPr>
            <a:r>
              <a:rPr lang="en-US" sz="2800" dirty="0" smtClean="0"/>
              <a:t>Cultural Leader; </a:t>
            </a:r>
            <a:r>
              <a:rPr lang="en-US" sz="2800" dirty="0" err="1" smtClean="0"/>
              <a:t>pemimpin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menyeimbangkan</a:t>
            </a:r>
            <a:r>
              <a:rPr lang="en-US" sz="2800" dirty="0" smtClean="0"/>
              <a:t> human value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kemanusiaan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endParaRPr lang="en-US" sz="2800" dirty="0" smtClean="0"/>
          </a:p>
          <a:p>
            <a:pPr marL="68580" indent="0">
              <a:buNone/>
            </a:pPr>
            <a:r>
              <a:rPr lang="en-US" sz="2800" dirty="0" smtClean="0"/>
              <a:t>Cultural leader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mau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,</a:t>
            </a:r>
            <a:r>
              <a:rPr lang="en-US" sz="2800" dirty="0" err="1" smtClean="0"/>
              <a:t>terbuka</a:t>
            </a:r>
            <a:r>
              <a:rPr lang="en-US" sz="2800" dirty="0" smtClean="0"/>
              <a:t>, </a:t>
            </a:r>
            <a:r>
              <a:rPr lang="en-US" sz="2800" dirty="0" err="1" smtClean="0"/>
              <a:t>kooperatif</a:t>
            </a:r>
            <a:r>
              <a:rPr lang="en-US" sz="2800" dirty="0" smtClean="0"/>
              <a:t>, </a:t>
            </a:r>
            <a:r>
              <a:rPr lang="en-US" sz="2800" dirty="0" err="1" smtClean="0"/>
              <a:t>partisipatif</a:t>
            </a:r>
            <a:r>
              <a:rPr lang="en-US" sz="2800" dirty="0" smtClean="0"/>
              <a:t>, </a:t>
            </a:r>
            <a:r>
              <a:rPr lang="en-US" sz="2800" dirty="0" err="1" smtClean="0"/>
              <a:t>komunikatif</a:t>
            </a:r>
            <a:r>
              <a:rPr lang="en-US" sz="2800" dirty="0" smtClean="0"/>
              <a:t>, </a:t>
            </a:r>
            <a:r>
              <a:rPr lang="en-US" sz="2800" dirty="0" err="1" smtClean="0"/>
              <a:t>berorientasi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menguntungkan</a:t>
            </a:r>
            <a:r>
              <a:rPr lang="en-US" sz="2800" dirty="0" smtClean="0"/>
              <a:t>.</a:t>
            </a:r>
          </a:p>
          <a:p>
            <a:pPr marL="6858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05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Konektif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ketergantungan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menyadari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keberagaman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diharapkan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Pemimpin</a:t>
            </a:r>
            <a:r>
              <a:rPr lang="en-US" sz="2800" dirty="0" smtClean="0"/>
              <a:t> </a:t>
            </a:r>
            <a:r>
              <a:rPr lang="en-US" sz="2800" dirty="0" err="1" smtClean="0"/>
              <a:t>membangun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,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koalisi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kolaborasi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pesaing</a:t>
            </a:r>
            <a:r>
              <a:rPr lang="en-US" sz="2800" dirty="0"/>
              <a:t> 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kepemimpinan</a:t>
            </a:r>
            <a:r>
              <a:rPr lang="en-US" sz="2800" dirty="0" smtClean="0"/>
              <a:t> </a:t>
            </a:r>
            <a:r>
              <a:rPr lang="en-US" sz="2800" dirty="0" err="1" smtClean="0"/>
              <a:t>konektif</a:t>
            </a:r>
            <a:r>
              <a:rPr lang="en-US" sz="2800" dirty="0" smtClean="0"/>
              <a:t>; </a:t>
            </a:r>
            <a:r>
              <a:rPr lang="en-US" sz="2800" dirty="0" err="1" smtClean="0"/>
              <a:t>Pemimpin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mengintegrasikan</a:t>
            </a:r>
            <a:r>
              <a:rPr lang="en-US" sz="2800" dirty="0" smtClean="0"/>
              <a:t> interdependence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diversity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keberagaman</a:t>
            </a:r>
            <a:endParaRPr lang="en-US" sz="2800" dirty="0" smtClean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8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Konektif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politis</a:t>
            </a:r>
            <a:r>
              <a:rPr lang="en-US" dirty="0"/>
              <a:t>,  connective leader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diwarnai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,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pemimpin</a:t>
            </a:r>
            <a:endParaRPr lang="en-US" dirty="0"/>
          </a:p>
          <a:p>
            <a:pPr marL="515938" indent="0">
              <a:buNone/>
            </a:pP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stakeholder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Kekuatan</a:t>
            </a:r>
            <a:r>
              <a:rPr lang="en-US" sz="2800" dirty="0" smtClean="0"/>
              <a:t> </a:t>
            </a:r>
            <a:r>
              <a:rPr lang="en-US" sz="2800" dirty="0" err="1" smtClean="0"/>
              <a:t>Kepemimpinan</a:t>
            </a:r>
            <a:r>
              <a:rPr lang="en-US" sz="2800" dirty="0" smtClean="0"/>
              <a:t> </a:t>
            </a:r>
            <a:r>
              <a:rPr lang="en-US" sz="2800" dirty="0" err="1" smtClean="0"/>
              <a:t>Konektif</a:t>
            </a:r>
            <a:r>
              <a:rPr lang="en-US" sz="2800" dirty="0" smtClean="0"/>
              <a:t> (</a:t>
            </a:r>
            <a:r>
              <a:rPr lang="en-US" sz="2800" dirty="0" err="1" smtClean="0"/>
              <a:t>lanj</a:t>
            </a:r>
            <a:r>
              <a:rPr lang="en-US" sz="2800" dirty="0" smtClean="0"/>
              <a:t>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kebersamaan</a:t>
            </a:r>
            <a:r>
              <a:rPr lang="en-US" dirty="0"/>
              <a:t>,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tehnologi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terfragmentasi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, connective leader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, </a:t>
            </a:r>
            <a:r>
              <a:rPr lang="en-US" dirty="0"/>
              <a:t>, connective leader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mempercayakan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yang paling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lain.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mempersatukan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keberagaman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mengundang</a:t>
            </a:r>
            <a:r>
              <a:rPr lang="en-US" dirty="0" smtClean="0"/>
              <a:t> orang </a:t>
            </a:r>
            <a:r>
              <a:rPr lang="en-US" dirty="0" err="1" smtClean="0"/>
              <a:t>disekitarnya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06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Memimpin</a:t>
            </a:r>
            <a:r>
              <a:rPr lang="en-US" dirty="0" smtClean="0"/>
              <a:t> di era </a:t>
            </a:r>
            <a:r>
              <a:rPr lang="en-US" dirty="0" err="1" smtClean="0"/>
              <a:t>konektif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dirty="0" smtClean="0"/>
              <a:t>Connective Leader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koneksi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</a:t>
            </a:r>
            <a:r>
              <a:rPr lang="en-US" sz="2800" dirty="0" smtClean="0"/>
              <a:t> orang,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institusi</a:t>
            </a:r>
            <a:r>
              <a:rPr lang="en-US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berbeda</a:t>
            </a:r>
            <a:endParaRPr lang="en-US" sz="2800" dirty="0" smtClean="0"/>
          </a:p>
          <a:p>
            <a:pPr algn="just"/>
            <a:r>
              <a:rPr lang="en-US" sz="2800" dirty="0"/>
              <a:t>Connective </a:t>
            </a:r>
            <a:r>
              <a:rPr lang="en-US" sz="2800" dirty="0" smtClean="0"/>
              <a:t>Leader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negosiasi</a:t>
            </a:r>
            <a:r>
              <a:rPr lang="en-US" sz="2800" dirty="0" smtClean="0"/>
              <a:t>, </a:t>
            </a:r>
            <a:r>
              <a:rPr lang="en-US" sz="2800" dirty="0" err="1" smtClean="0"/>
              <a:t>membujuk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mengintegrasikan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yang </a:t>
            </a:r>
            <a:r>
              <a:rPr lang="en-US" sz="2800" dirty="0" err="1" smtClean="0"/>
              <a:t>antagonis</a:t>
            </a:r>
            <a:endParaRPr lang="en-US" sz="2800" dirty="0" smtClean="0"/>
          </a:p>
          <a:p>
            <a:pPr algn="just"/>
            <a:r>
              <a:rPr lang="en-US" sz="2800" dirty="0"/>
              <a:t>Connective </a:t>
            </a:r>
            <a:r>
              <a:rPr lang="en-US" sz="2800" dirty="0" smtClean="0"/>
              <a:t>Leader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kontribusi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keberhasilan</a:t>
            </a:r>
            <a:r>
              <a:rPr lang="en-US" sz="2800" dirty="0" smtClean="0"/>
              <a:t> orang lain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bertindak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mentor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kehilangan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kemampuannya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bersaing</a:t>
            </a:r>
            <a:r>
              <a:rPr lang="en-US" sz="2800" dirty="0" smtClean="0"/>
              <a:t>,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23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620</TotalTime>
  <Words>906</Words>
  <Application>Microsoft Office PowerPoint</Application>
  <PresentationFormat>On-screen Show (4:3)</PresentationFormat>
  <Paragraphs>111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Memimpin Perubahan</vt:lpstr>
      <vt:lpstr>Pendekatan melalui tahapan</vt:lpstr>
      <vt:lpstr>PowerPoint Presentation</vt:lpstr>
      <vt:lpstr>PowerPoint Presentation</vt:lpstr>
      <vt:lpstr>Pendekatan Kultural</vt:lpstr>
      <vt:lpstr>Pendekatan Konektif</vt:lpstr>
      <vt:lpstr>Kekuatan Kepemimpinan Konektif</vt:lpstr>
      <vt:lpstr>Kekuatan Kepemimpinan Konektif (lanj.)</vt:lpstr>
      <vt:lpstr>Memimpin di era konektif</vt:lpstr>
      <vt:lpstr> Leading Change: 8 Langkah Menuju Perubahan Yang Diinginkan </vt:lpstr>
      <vt:lpstr>PowerPoint Presentation</vt:lpstr>
      <vt:lpstr>PowerPoint Presentation</vt:lpstr>
      <vt:lpstr>PowerPoint Presentation</vt:lpstr>
      <vt:lpstr>Kemampuan lainnya yang dibutuhkan pemimpin perubahan (Kotter) </vt:lpstr>
      <vt:lpstr>Pendekatan Pemberdayaan</vt:lpstr>
      <vt:lpstr>Perbedaan peran antara old style manager dan empowering manager</vt:lpstr>
      <vt:lpstr>PowerPoint Presentation</vt:lpstr>
      <vt:lpstr>Kunci sukses dalam mengelola perubahan organisasi</vt:lpstr>
      <vt:lpstr>PowerPoint Presentation</vt:lpstr>
      <vt:lpstr>PowerPoint Presentation</vt:lpstr>
      <vt:lpstr>PowerPoint Presentation</vt:lpstr>
      <vt:lpstr>Karakteristik seorang change leaderyang efektif  (Moran j.W &amp; Brightman, 2000)</vt:lpstr>
      <vt:lpstr>Strategi dalam menerapkan perubahan (David Fred R, 2010)</vt:lpstr>
      <vt:lpstr>Penyakit Kepemimpinan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Memimpin Perubahan</dc:title>
  <dc:creator>Asus</dc:creator>
  <cp:lastModifiedBy>asus</cp:lastModifiedBy>
  <cp:revision>76</cp:revision>
  <cp:lastPrinted>2020-01-08T23:16:34Z</cp:lastPrinted>
  <dcterms:created xsi:type="dcterms:W3CDTF">2018-01-02T06:15:47Z</dcterms:created>
  <dcterms:modified xsi:type="dcterms:W3CDTF">2020-01-09T18:52:58Z</dcterms:modified>
</cp:coreProperties>
</file>