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846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52A6F-F283-4AD5-B999-FB1E9CBF2EA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80CE8-01DE-45D0-84FE-70366391C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71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B1D3B-83A3-4E12-81FD-6DE788369757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18750-33F0-4DE2-A887-131E060FA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81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8750-33F0-4DE2-A887-131E060FA3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24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8750-33F0-4DE2-A887-131E060FA3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93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8750-33F0-4DE2-A887-131E060FA3D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31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18750-33F0-4DE2-A887-131E060FA3D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99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7B0B2F-1982-44D1-8A1A-CD71947E5647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0D3B16-86A1-4825-B41B-4DCEDDAE92D7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0B2F-1982-44D1-8A1A-CD71947E5647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3B16-86A1-4825-B41B-4DCEDDAE92D7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0B2F-1982-44D1-8A1A-CD71947E5647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3B16-86A1-4825-B41B-4DCEDDAE92D7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0B2F-1982-44D1-8A1A-CD71947E5647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3B16-86A1-4825-B41B-4DCEDDAE92D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0B2F-1982-44D1-8A1A-CD71947E5647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3B16-86A1-4825-B41B-4DCEDDAE92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0B2F-1982-44D1-8A1A-CD71947E5647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3B16-86A1-4825-B41B-4DCEDDAE92D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0B2F-1982-44D1-8A1A-CD71947E5647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3B16-86A1-4825-B41B-4DCEDDAE92D7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0B2F-1982-44D1-8A1A-CD71947E5647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3B16-86A1-4825-B41B-4DCEDDAE92D7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0B2F-1982-44D1-8A1A-CD71947E5647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3B16-86A1-4825-B41B-4DCEDDAE92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0B2F-1982-44D1-8A1A-CD71947E5647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3B16-86A1-4825-B41B-4DCEDDAE92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0B2F-1982-44D1-8A1A-CD71947E5647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3B16-86A1-4825-B41B-4DCEDDAE92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C7B0B2F-1982-44D1-8A1A-CD71947E5647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30D3B16-86A1-4825-B41B-4DCEDDAE92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Model-model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10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Present State → </a:t>
            </a:r>
            <a:r>
              <a:rPr lang="en-US" dirty="0" err="1" smtClean="0"/>
              <a:t>Kondisi</a:t>
            </a:r>
            <a:r>
              <a:rPr lang="en-US" dirty="0" smtClean="0"/>
              <a:t> status quo</a:t>
            </a:r>
          </a:p>
          <a:p>
            <a:r>
              <a:rPr lang="en-US" dirty="0" smtClean="0"/>
              <a:t>Transition state</a:t>
            </a:r>
            <a:r>
              <a:rPr lang="en-US" dirty="0"/>
              <a:t> </a:t>
            </a:r>
            <a:r>
              <a:rPr lang="en-US" dirty="0" smtClean="0"/>
              <a:t>→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transisi</a:t>
            </a:r>
            <a:endParaRPr lang="en-US" dirty="0"/>
          </a:p>
          <a:p>
            <a:r>
              <a:rPr lang="en-US" dirty="0" smtClean="0"/>
              <a:t>Desired state → </a:t>
            </a:r>
            <a:r>
              <a:rPr lang="en-US" dirty="0" err="1" smtClean="0"/>
              <a:t>Tahap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Proses </a:t>
            </a:r>
            <a:r>
              <a:rPr lang="en-US" sz="4000" dirty="0" err="1" smtClean="0"/>
              <a:t>Perubahan</a:t>
            </a:r>
            <a:r>
              <a:rPr lang="en-US" sz="4000" dirty="0" smtClean="0"/>
              <a:t> Conner</a:t>
            </a:r>
            <a:endParaRPr lang="en-US" sz="4000" dirty="0"/>
          </a:p>
        </p:txBody>
      </p:sp>
      <p:sp>
        <p:nvSpPr>
          <p:cNvPr id="10" name="Rectangle 9"/>
          <p:cNvSpPr/>
          <p:nvPr/>
        </p:nvSpPr>
        <p:spPr>
          <a:xfrm>
            <a:off x="1143000" y="3352800"/>
            <a:ext cx="1828800" cy="762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Present </a:t>
            </a:r>
          </a:p>
          <a:p>
            <a:pPr algn="ctr"/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886200" y="3352800"/>
            <a:ext cx="1981200" cy="7620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Transition</a:t>
            </a:r>
          </a:p>
          <a:p>
            <a:pPr algn="ctr"/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8000" y="3352800"/>
            <a:ext cx="1524000" cy="762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Desired</a:t>
            </a:r>
          </a:p>
          <a:p>
            <a:pPr algn="ctr"/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3048000" y="36576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5943600" y="36576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miley Face 21"/>
          <p:cNvSpPr/>
          <p:nvPr/>
        </p:nvSpPr>
        <p:spPr>
          <a:xfrm>
            <a:off x="1295400" y="2209800"/>
            <a:ext cx="990600" cy="762000"/>
          </a:xfrm>
          <a:prstGeom prst="smileyFac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4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371600"/>
            <a:ext cx="7745505" cy="4754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Dikemukakan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Prosci</a:t>
            </a:r>
            <a:r>
              <a:rPr lang="en-US" sz="2800" dirty="0" smtClean="0"/>
              <a:t> </a:t>
            </a:r>
            <a:r>
              <a:rPr lang="en-US" sz="2800" dirty="0" err="1" smtClean="0"/>
              <a:t>tahun</a:t>
            </a:r>
            <a:r>
              <a:rPr lang="en-US" sz="2800" dirty="0" smtClean="0"/>
              <a:t> 2001</a:t>
            </a:r>
          </a:p>
          <a:p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dimensi</a:t>
            </a:r>
            <a:r>
              <a:rPr lang="en-US" sz="2800" dirty="0" smtClean="0"/>
              <a:t>:</a:t>
            </a:r>
          </a:p>
          <a:p>
            <a:pPr marL="0" indent="0">
              <a:buNone/>
            </a:pPr>
            <a:r>
              <a:rPr lang="en-US" sz="2800" dirty="0" smtClean="0"/>
              <a:t>	1. </a:t>
            </a:r>
            <a:r>
              <a:rPr lang="en-US" sz="2800" dirty="0" err="1" smtClean="0"/>
              <a:t>Dimensi</a:t>
            </a:r>
            <a:r>
              <a:rPr lang="en-US" sz="2800" dirty="0" smtClean="0"/>
              <a:t> </a:t>
            </a:r>
            <a:r>
              <a:rPr lang="en-US" sz="2800" dirty="0" err="1" smtClean="0"/>
              <a:t>bisnis</a:t>
            </a:r>
            <a:r>
              <a:rPr lang="en-US" sz="2800" dirty="0" smtClean="0"/>
              <a:t> (</a:t>
            </a:r>
            <a:r>
              <a:rPr lang="en-US" sz="2800" dirty="0" err="1" smtClean="0"/>
              <a:t>sumbu</a:t>
            </a:r>
            <a:r>
              <a:rPr lang="en-US" sz="2800" dirty="0" smtClean="0"/>
              <a:t> </a:t>
            </a:r>
            <a:r>
              <a:rPr lang="en-US" sz="2800" dirty="0" err="1" smtClean="0"/>
              <a:t>vertikal</a:t>
            </a:r>
            <a:r>
              <a:rPr lang="en-US" sz="2800" dirty="0" smtClean="0"/>
              <a:t>)</a:t>
            </a:r>
          </a:p>
          <a:p>
            <a:pPr marL="0" indent="0">
              <a:buNone/>
            </a:pPr>
            <a:r>
              <a:rPr lang="en-US" sz="2800" dirty="0" smtClean="0"/>
              <a:t>	2. </a:t>
            </a:r>
            <a:r>
              <a:rPr lang="en-US" sz="2800" dirty="0" err="1" smtClean="0"/>
              <a:t>Dimensi</a:t>
            </a:r>
            <a:r>
              <a:rPr lang="en-US" sz="2800" dirty="0" smtClean="0"/>
              <a:t> </a:t>
            </a:r>
            <a:r>
              <a:rPr lang="en-US" sz="2800" dirty="0" err="1" smtClean="0"/>
              <a:t>manusia</a:t>
            </a:r>
            <a:r>
              <a:rPr lang="en-US" sz="2800" dirty="0" smtClean="0"/>
              <a:t> ( </a:t>
            </a:r>
            <a:r>
              <a:rPr lang="en-US" sz="2800" dirty="0" err="1" smtClean="0"/>
              <a:t>sumbu</a:t>
            </a:r>
            <a:r>
              <a:rPr lang="en-US" sz="2800" dirty="0" smtClean="0"/>
              <a:t> horizontal</a:t>
            </a:r>
          </a:p>
          <a:p>
            <a:pPr marL="0" indent="0">
              <a:buNone/>
            </a:pP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berhasil</a:t>
            </a:r>
            <a:r>
              <a:rPr lang="en-US" sz="2800" dirty="0" smtClean="0"/>
              <a:t> </a:t>
            </a:r>
            <a:r>
              <a:rPr lang="en-US" sz="2800" dirty="0" err="1" smtClean="0"/>
              <a:t>dicapai</a:t>
            </a:r>
            <a:r>
              <a:rPr lang="en-US" sz="2800" dirty="0" smtClean="0"/>
              <a:t> , </a:t>
            </a:r>
            <a:r>
              <a:rPr lang="en-US" sz="2800" dirty="0" err="1" smtClean="0"/>
              <a:t>apabila</a:t>
            </a:r>
            <a:r>
              <a:rPr lang="en-US" sz="2800" dirty="0" smtClean="0"/>
              <a:t> </a:t>
            </a:r>
            <a:r>
              <a:rPr lang="en-US" sz="2800" dirty="0" err="1" smtClean="0"/>
              <a:t>kedua</a:t>
            </a:r>
            <a:r>
              <a:rPr lang="en-US" sz="2800" dirty="0" smtClean="0"/>
              <a:t> </a:t>
            </a:r>
            <a:r>
              <a:rPr lang="en-US" sz="2800" dirty="0" err="1" smtClean="0"/>
              <a:t>dimensi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berlangsung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simultan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649044"/>
          </a:xfrm>
        </p:spPr>
        <p:txBody>
          <a:bodyPr/>
          <a:lstStyle/>
          <a:p>
            <a:r>
              <a:rPr lang="en-US" sz="2800" dirty="0" smtClean="0"/>
              <a:t>Model ADKAR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Manajemen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930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914400"/>
            <a:ext cx="7745505" cy="5135562"/>
          </a:xfrm>
        </p:spPr>
        <p:txBody>
          <a:bodyPr/>
          <a:lstStyle/>
          <a:p>
            <a:r>
              <a:rPr lang="en-US" dirty="0" err="1" smtClean="0"/>
              <a:t>Dimensi-dimensi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, </a:t>
            </a:r>
            <a:r>
              <a:rPr lang="en-US" dirty="0" err="1" smtClean="0"/>
              <a:t>mencakup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Diidentifikasikannya</a:t>
            </a:r>
            <a:r>
              <a:rPr lang="en-US" dirty="0" smtClean="0"/>
              <a:t> 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yang </a:t>
            </a:r>
            <a:r>
              <a:rPr lang="en-US" dirty="0" err="1" smtClean="0"/>
              <a:t>bersangkutan</a:t>
            </a:r>
            <a:r>
              <a:rPr lang="en-US" dirty="0" smtClean="0"/>
              <a:t>  (</a:t>
            </a:r>
            <a:r>
              <a:rPr lang="en-US" dirty="0" err="1" smtClean="0"/>
              <a:t>skope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err="1" smtClean="0"/>
              <a:t>Didesain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(proses-proses </a:t>
            </a:r>
            <a:r>
              <a:rPr lang="en-US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keorganisasian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smtClean="0"/>
              <a:t>Proses-proses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diimplementasikan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bersangkutan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91844"/>
          </a:xfrm>
        </p:spPr>
        <p:txBody>
          <a:bodyPr/>
          <a:lstStyle/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6428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600201"/>
            <a:ext cx="7745505" cy="452596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proses </a:t>
            </a:r>
            <a:r>
              <a:rPr lang="en-US" dirty="0" err="1" smtClean="0"/>
              <a:t>perubahan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(</a:t>
            </a:r>
            <a:r>
              <a:rPr lang="en-US" i="1" dirty="0" smtClean="0"/>
              <a:t>awareness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berpartisipasi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(</a:t>
            </a:r>
            <a:r>
              <a:rPr lang="en-US" i="1" dirty="0" smtClean="0"/>
              <a:t>desire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(</a:t>
            </a:r>
            <a:r>
              <a:rPr lang="en-US" i="1" dirty="0" smtClean="0"/>
              <a:t>knowledge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mengimplementasi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(</a:t>
            </a:r>
            <a:r>
              <a:rPr lang="en-US" i="1" dirty="0" smtClean="0"/>
              <a:t>ability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Penguatan</a:t>
            </a:r>
            <a:r>
              <a:rPr lang="en-US" dirty="0" smtClean="0"/>
              <a:t> agar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r>
              <a:rPr lang="en-US" dirty="0" smtClean="0"/>
              <a:t> (</a:t>
            </a:r>
            <a:r>
              <a:rPr lang="en-US" i="1" dirty="0" smtClean="0"/>
              <a:t>reinforcement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572844"/>
          </a:xfrm>
        </p:spPr>
        <p:txBody>
          <a:bodyPr/>
          <a:lstStyle/>
          <a:p>
            <a:pPr algn="l"/>
            <a:r>
              <a:rPr lang="en-US" sz="2400" dirty="0" smtClean="0"/>
              <a:t>2. </a:t>
            </a:r>
            <a:r>
              <a:rPr lang="en-US" sz="2400" dirty="0" err="1" smtClean="0"/>
              <a:t>Dimensi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sehubungan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12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057401"/>
            <a:ext cx="7745505" cy="406876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8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berurutan</a:t>
            </a:r>
            <a:r>
              <a:rPr lang="en-US" dirty="0" smtClean="0"/>
              <a:t>: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Persiapan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kelemahan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Mendesain</a:t>
            </a:r>
            <a:r>
              <a:rPr lang="en-US" dirty="0" smtClean="0"/>
              <a:t> sub-unit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Mendesain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Mendesain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Mendesain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Mendesain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integratif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smtClean="0"/>
              <a:t>perubahan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Proses </a:t>
            </a:r>
            <a:r>
              <a:rPr lang="en-US" sz="4000" dirty="0" err="1" smtClean="0"/>
              <a:t>perubahan</a:t>
            </a:r>
            <a:r>
              <a:rPr lang="en-US" sz="4000" dirty="0" smtClean="0"/>
              <a:t> </a:t>
            </a:r>
            <a:r>
              <a:rPr lang="en-US" sz="4000" dirty="0" err="1" smtClean="0"/>
              <a:t>pasmore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4204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752601"/>
            <a:ext cx="7745505" cy="4373562"/>
          </a:xfrm>
        </p:spPr>
        <p:txBody>
          <a:bodyPr/>
          <a:lstStyle/>
          <a:p>
            <a:r>
              <a:rPr lang="en-US" sz="2800" dirty="0" err="1"/>
              <a:t>Istilah</a:t>
            </a:r>
            <a:r>
              <a:rPr lang="en-US" sz="2800" dirty="0"/>
              <a:t> kaizen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diterima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istilah</a:t>
            </a:r>
            <a:r>
              <a:rPr lang="en-US" sz="2800" dirty="0"/>
              <a:t> </a:t>
            </a:r>
            <a:r>
              <a:rPr lang="en-US" sz="2800" dirty="0" err="1"/>
              <a:t>kunci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.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</a:t>
            </a:r>
            <a:r>
              <a:rPr lang="en-US" sz="2800" dirty="0" err="1"/>
              <a:t>jepang</a:t>
            </a:r>
            <a:r>
              <a:rPr lang="en-US" sz="2800" dirty="0"/>
              <a:t> kaizen </a:t>
            </a:r>
            <a:r>
              <a:rPr lang="en-US" sz="2800" dirty="0" err="1"/>
              <a:t>berarti</a:t>
            </a:r>
            <a:r>
              <a:rPr lang="en-US" sz="2800" dirty="0"/>
              <a:t> </a:t>
            </a:r>
            <a:r>
              <a:rPr lang="en-US" sz="2800" dirty="0" err="1"/>
              <a:t>perbaikan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berkesinambungan</a:t>
            </a:r>
            <a:r>
              <a:rPr lang="en-US" sz="2800" dirty="0"/>
              <a:t>.</a:t>
            </a:r>
          </a:p>
          <a:p>
            <a:r>
              <a:rPr lang="en-US" sz="2800" dirty="0"/>
              <a:t>Di </a:t>
            </a:r>
            <a:r>
              <a:rPr lang="en-US" sz="2800" dirty="0" err="1"/>
              <a:t>lingkungan</a:t>
            </a:r>
            <a:r>
              <a:rPr lang="en-US" sz="2800" dirty="0"/>
              <a:t> industry </a:t>
            </a:r>
            <a:r>
              <a:rPr lang="en-US" sz="2800" dirty="0" err="1"/>
              <a:t>jepang</a:t>
            </a:r>
            <a:r>
              <a:rPr lang="en-US" sz="2800" dirty="0"/>
              <a:t>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dikembangkan</a:t>
            </a:r>
            <a:r>
              <a:rPr lang="en-US" sz="2800" dirty="0"/>
              <a:t> </a:t>
            </a:r>
            <a:r>
              <a:rPr lang="en-US" sz="2800" dirty="0" err="1"/>
              <a:t>aneka</a:t>
            </a:r>
            <a:r>
              <a:rPr lang="en-US" sz="2800" dirty="0"/>
              <a:t> </a:t>
            </a:r>
            <a:r>
              <a:rPr lang="en-US" sz="2800" dirty="0" err="1"/>
              <a:t>macam</a:t>
            </a:r>
            <a:r>
              <a:rPr lang="en-US" sz="2800" dirty="0"/>
              <a:t>  </a:t>
            </a:r>
            <a:r>
              <a:rPr lang="en-US" sz="2800" dirty="0" err="1"/>
              <a:t>istilah</a:t>
            </a:r>
            <a:r>
              <a:rPr lang="en-US" sz="2800" dirty="0"/>
              <a:t> </a:t>
            </a:r>
            <a:r>
              <a:rPr lang="en-US" sz="2800" dirty="0" err="1"/>
              <a:t>teknis</a:t>
            </a:r>
            <a:r>
              <a:rPr lang="en-US" sz="2800" dirty="0"/>
              <a:t> </a:t>
            </a:r>
            <a:r>
              <a:rPr lang="en-US" sz="2800" dirty="0" err="1"/>
              <a:t>misalnya</a:t>
            </a:r>
            <a:r>
              <a:rPr lang="en-US" sz="2800" dirty="0"/>
              <a:t>: Total quality control (TQC)- </a:t>
            </a:r>
            <a:r>
              <a:rPr lang="en-US" sz="2800" dirty="0" err="1"/>
              <a:t>Qualiti</a:t>
            </a:r>
            <a:r>
              <a:rPr lang="en-US" sz="2800" dirty="0"/>
              <a:t> circles (</a:t>
            </a:r>
            <a:r>
              <a:rPr lang="en-US" sz="2800" dirty="0" err="1"/>
              <a:t>gugus</a:t>
            </a:r>
            <a:r>
              <a:rPr lang="en-US" sz="2800" dirty="0"/>
              <a:t> </a:t>
            </a:r>
            <a:r>
              <a:rPr lang="en-US" sz="2800" dirty="0" err="1"/>
              <a:t>kendali</a:t>
            </a:r>
            <a:r>
              <a:rPr lang="en-US" sz="2800" dirty="0"/>
              <a:t> </a:t>
            </a:r>
            <a:r>
              <a:rPr lang="en-US" sz="2800" dirty="0" err="1"/>
              <a:t>mutu</a:t>
            </a:r>
            <a:r>
              <a:rPr lang="en-US" sz="2800" dirty="0"/>
              <a:t>) – just in time (JIT)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lain-lain.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801444"/>
          </a:xfrm>
        </p:spPr>
        <p:txBody>
          <a:bodyPr/>
          <a:lstStyle/>
          <a:p>
            <a:pPr lvl="0"/>
            <a:r>
              <a:rPr lang="en-US" sz="3200" dirty="0" err="1"/>
              <a:t>Konsep</a:t>
            </a:r>
            <a:r>
              <a:rPr lang="en-US" sz="3200" dirty="0"/>
              <a:t> </a:t>
            </a:r>
            <a:r>
              <a:rPr lang="en-US" sz="3600" dirty="0" err="1"/>
              <a:t>Gemba</a:t>
            </a:r>
            <a:r>
              <a:rPr lang="en-US" sz="3600" dirty="0"/>
              <a:t> kaizen (Imai, 1997)</a:t>
            </a:r>
          </a:p>
        </p:txBody>
      </p:sp>
    </p:spTree>
    <p:extLst>
      <p:ext uri="{BB962C8B-B14F-4D97-AF65-F5344CB8AC3E}">
        <p14:creationId xmlns:p14="http://schemas.microsoft.com/office/powerpoint/2010/main" val="155080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45505" cy="3877815"/>
          </a:xfrm>
        </p:spPr>
        <p:txBody>
          <a:bodyPr>
            <a:noAutofit/>
          </a:bodyPr>
          <a:lstStyle/>
          <a:p>
            <a:r>
              <a:rPr lang="en-US" dirty="0" err="1"/>
              <a:t>Prinsip-prinsip</a:t>
            </a:r>
            <a:r>
              <a:rPr lang="en-US" dirty="0"/>
              <a:t> </a:t>
            </a:r>
            <a:r>
              <a:rPr lang="en-US" dirty="0" err="1"/>
              <a:t>gemba</a:t>
            </a:r>
            <a:r>
              <a:rPr lang="en-US" dirty="0"/>
              <a:t> kaizen:</a:t>
            </a:r>
          </a:p>
          <a:p>
            <a:r>
              <a:rPr lang="en-US" dirty="0" err="1"/>
              <a:t>Strategi</a:t>
            </a:r>
            <a:r>
              <a:rPr lang="en-US" dirty="0"/>
              <a:t> kaizen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tugas;pandangan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perbaikan;hubungan</a:t>
            </a:r>
            <a:r>
              <a:rPr lang="en-US" dirty="0"/>
              <a:t> proses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.</a:t>
            </a:r>
          </a:p>
          <a:p>
            <a:r>
              <a:rPr lang="en-US" dirty="0" err="1"/>
              <a:t>Siklus</a:t>
            </a:r>
            <a:r>
              <a:rPr lang="en-US" dirty="0"/>
              <a:t>: </a:t>
            </a:r>
            <a:r>
              <a:rPr lang="en-US" i="1" dirty="0"/>
              <a:t>Plan-Do-Check-Action</a:t>
            </a:r>
            <a:r>
              <a:rPr lang="en-US" dirty="0"/>
              <a:t> (PDCA) = </a:t>
            </a:r>
            <a:r>
              <a:rPr lang="en-US" dirty="0" err="1"/>
              <a:t>rencanakan-kerjakan-periksa-tindak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Standardize-Do-Check-Action (SDCA) </a:t>
            </a:r>
            <a:r>
              <a:rPr lang="en-US" dirty="0" err="1"/>
              <a:t>standarisasi-kerjakan-periksa-tindak</a:t>
            </a:r>
            <a:r>
              <a:rPr lang="en-US" dirty="0"/>
              <a:t> </a:t>
            </a:r>
            <a:r>
              <a:rPr lang="en-US" dirty="0" err="1"/>
              <a:t>lanjut;mengutamakan</a:t>
            </a:r>
            <a:r>
              <a:rPr lang="en-US" dirty="0"/>
              <a:t> </a:t>
            </a:r>
            <a:r>
              <a:rPr lang="en-US" dirty="0" err="1"/>
              <a:t>kualitas;berbicara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data yang </a:t>
            </a:r>
            <a:r>
              <a:rPr lang="en-US" dirty="0" err="1"/>
              <a:t>akurat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649044"/>
          </a:xfrm>
        </p:spPr>
        <p:txBody>
          <a:bodyPr/>
          <a:lstStyle/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85285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600201"/>
            <a:ext cx="7745505" cy="452596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Burnes</a:t>
            </a:r>
            <a:r>
              <a:rPr lang="en-US" dirty="0"/>
              <a:t> (2000) </a:t>
            </a:r>
            <a:r>
              <a:rPr lang="en-US" dirty="0" err="1"/>
              <a:t>mengemukakan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model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organisasional</a:t>
            </a:r>
            <a:r>
              <a:rPr lang="en-US" dirty="0"/>
              <a:t>, yang </a:t>
            </a:r>
            <a:r>
              <a:rPr lang="en-US" dirty="0" err="1"/>
              <a:t>dikelompokkan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frekuensi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besarnya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.</a:t>
            </a:r>
          </a:p>
          <a:p>
            <a:pPr lvl="0"/>
            <a:r>
              <a:rPr lang="en-US" i="1" dirty="0"/>
              <a:t>The incremental model of change</a:t>
            </a:r>
            <a:r>
              <a:rPr lang="en-US" dirty="0"/>
              <a:t> ;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yang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bertahap</a:t>
            </a:r>
            <a:r>
              <a:rPr lang="en-US" dirty="0"/>
              <a:t>.</a:t>
            </a:r>
          </a:p>
          <a:p>
            <a:pPr lvl="0"/>
            <a:r>
              <a:rPr lang="en-US" i="1" dirty="0"/>
              <a:t>The punctuated equilibrium model</a:t>
            </a:r>
            <a:r>
              <a:rPr lang="en-US" dirty="0"/>
              <a:t>;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stabilitas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,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goncangan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selingan</a:t>
            </a:r>
            <a:r>
              <a:rPr lang="en-US" dirty="0"/>
              <a:t>. </a:t>
            </a:r>
            <a:r>
              <a:rPr lang="en-US" dirty="0" err="1"/>
              <a:t>Goncangan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keseimbanga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stabiitas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.</a:t>
            </a:r>
          </a:p>
          <a:p>
            <a:pPr lvl="0"/>
            <a:r>
              <a:rPr lang="en-US" i="1" dirty="0"/>
              <a:t>The continuous transformation model</a:t>
            </a:r>
            <a:r>
              <a:rPr lang="en-US" dirty="0"/>
              <a:t>;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transformasi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berkelanjutan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agar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sejalan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lingkungannya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bertahan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801444"/>
          </a:xfrm>
        </p:spPr>
        <p:txBody>
          <a:bodyPr/>
          <a:lstStyle/>
          <a:p>
            <a:pPr lvl="0"/>
            <a:r>
              <a:rPr lang="en-US" sz="4000" dirty="0"/>
              <a:t>Model </a:t>
            </a:r>
            <a:r>
              <a:rPr lang="en-US" sz="4000" dirty="0" err="1"/>
              <a:t>Perubahan</a:t>
            </a:r>
            <a:r>
              <a:rPr lang="en-US" sz="4000" dirty="0"/>
              <a:t> </a:t>
            </a:r>
            <a:r>
              <a:rPr lang="en-US" sz="4000" dirty="0" err="1"/>
              <a:t>Burnes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758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Kurt </a:t>
            </a:r>
            <a:r>
              <a:rPr lang="en-US" sz="2800" dirty="0" err="1"/>
              <a:t>lewin</a:t>
            </a:r>
            <a:r>
              <a:rPr lang="en-US" sz="2800" dirty="0"/>
              <a:t> </a:t>
            </a:r>
            <a:r>
              <a:rPr lang="en-US" sz="2800" dirty="0" err="1" smtClean="0"/>
              <a:t>mengembangkan</a:t>
            </a:r>
            <a:r>
              <a:rPr lang="en-US" sz="2800" dirty="0" smtClean="0"/>
              <a:t> </a:t>
            </a:r>
            <a:r>
              <a:rPr lang="en-US" sz="2800" dirty="0"/>
              <a:t>model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terencana</a:t>
            </a:r>
            <a:r>
              <a:rPr lang="en-US" sz="2800" dirty="0"/>
              <a:t>  </a:t>
            </a:r>
            <a:r>
              <a:rPr lang="en-US" sz="2800" dirty="0" err="1"/>
              <a:t>dalam</a:t>
            </a:r>
            <a:r>
              <a:rPr lang="en-US" sz="2800" dirty="0"/>
              <a:t> 3 </a:t>
            </a:r>
            <a:r>
              <a:rPr lang="en-US" sz="2800" dirty="0" err="1"/>
              <a:t>tahapan</a:t>
            </a:r>
            <a:r>
              <a:rPr lang="en-US" sz="2800" dirty="0"/>
              <a:t> yang </a:t>
            </a:r>
            <a:r>
              <a:rPr lang="en-US" sz="2800" dirty="0" err="1"/>
              <a:t>menjelaskan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mengambil</a:t>
            </a:r>
            <a:r>
              <a:rPr lang="en-US" sz="2800" dirty="0"/>
              <a:t> </a:t>
            </a:r>
            <a:r>
              <a:rPr lang="en-US" sz="2800" dirty="0" err="1"/>
              <a:t>inisiatif</a:t>
            </a:r>
            <a:r>
              <a:rPr lang="en-US" sz="2800" dirty="0"/>
              <a:t>, </a:t>
            </a:r>
            <a:r>
              <a:rPr lang="en-US" sz="2800" dirty="0" err="1"/>
              <a:t>mengelola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menstabilisasi</a:t>
            </a:r>
            <a:r>
              <a:rPr lang="en-US" sz="2800" dirty="0"/>
              <a:t> proses </a:t>
            </a:r>
            <a:r>
              <a:rPr lang="en-US" sz="2800" dirty="0" err="1"/>
              <a:t>perubahan</a:t>
            </a:r>
            <a:r>
              <a:rPr lang="en-US" sz="2800" dirty="0"/>
              <a:t>. </a:t>
            </a:r>
            <a:r>
              <a:rPr lang="en-US" sz="2800" dirty="0" err="1"/>
              <a:t>Ketiga</a:t>
            </a:r>
            <a:r>
              <a:rPr lang="en-US" sz="2800" dirty="0"/>
              <a:t> </a:t>
            </a:r>
            <a:r>
              <a:rPr lang="en-US" sz="2800" dirty="0" err="1"/>
              <a:t>tahap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dinyatakan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smtClean="0"/>
              <a:t>unfreezing (</a:t>
            </a:r>
            <a:r>
              <a:rPr lang="en-US" sz="2800" dirty="0" err="1" smtClean="0"/>
              <a:t>fase</a:t>
            </a:r>
            <a:r>
              <a:rPr lang="en-US" sz="2800" dirty="0" smtClean="0"/>
              <a:t> </a:t>
            </a:r>
            <a:r>
              <a:rPr lang="en-US" sz="2800" dirty="0" err="1" smtClean="0"/>
              <a:t>pencairan</a:t>
            </a:r>
            <a:r>
              <a:rPr lang="en-US" sz="2800" dirty="0" smtClean="0"/>
              <a:t>), </a:t>
            </a:r>
            <a:r>
              <a:rPr lang="en-US" sz="2800" dirty="0"/>
              <a:t>changing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smtClean="0"/>
              <a:t>moving (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),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smtClean="0"/>
              <a:t>refreezing (</a:t>
            </a:r>
            <a:r>
              <a:rPr lang="en-US" sz="2800" dirty="0" err="1" smtClean="0"/>
              <a:t>Pembekuan</a:t>
            </a:r>
            <a:r>
              <a:rPr lang="en-US" sz="2800" dirty="0" smtClean="0"/>
              <a:t> </a:t>
            </a:r>
            <a:r>
              <a:rPr lang="en-US" sz="2800" dirty="0" err="1" smtClean="0"/>
              <a:t>kembali</a:t>
            </a:r>
            <a:r>
              <a:rPr lang="en-US" sz="2800" dirty="0" smtClean="0"/>
              <a:t>)</a:t>
            </a:r>
            <a:endParaRPr lang="en-US" sz="28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Model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Lewin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3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447801"/>
            <a:ext cx="7745505" cy="4678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649044"/>
          </a:xfrm>
        </p:spPr>
        <p:txBody>
          <a:bodyPr/>
          <a:lstStyle/>
          <a:p>
            <a:r>
              <a:rPr lang="en-US" sz="3600" dirty="0" smtClean="0"/>
              <a:t>Model </a:t>
            </a:r>
            <a:r>
              <a:rPr lang="en-US" sz="3600" dirty="0" err="1" smtClean="0"/>
              <a:t>perubahan</a:t>
            </a:r>
            <a:r>
              <a:rPr lang="en-US" sz="3600" dirty="0" smtClean="0"/>
              <a:t> </a:t>
            </a:r>
            <a:r>
              <a:rPr lang="en-US" sz="3600" dirty="0" err="1" smtClean="0"/>
              <a:t>lewin</a:t>
            </a:r>
            <a:r>
              <a:rPr lang="en-US" sz="3600" dirty="0" smtClean="0"/>
              <a:t> (</a:t>
            </a:r>
            <a:r>
              <a:rPr lang="en-US" sz="3600" dirty="0" err="1" smtClean="0"/>
              <a:t>lanj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62000" y="2325445"/>
            <a:ext cx="2133600" cy="239895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600" dirty="0" err="1" smtClean="0"/>
              <a:t>Fase</a:t>
            </a:r>
            <a:r>
              <a:rPr lang="en-US" sz="1600" dirty="0" smtClean="0"/>
              <a:t> 1: </a:t>
            </a:r>
            <a:r>
              <a:rPr lang="en-US" sz="1600" dirty="0" err="1" smtClean="0"/>
              <a:t>Pencairan</a:t>
            </a:r>
            <a:endParaRPr lang="en-US" sz="1600" dirty="0" smtClean="0"/>
          </a:p>
          <a:p>
            <a:pPr algn="ctr"/>
            <a:endParaRPr lang="en-US" sz="1600" dirty="0"/>
          </a:p>
          <a:p>
            <a:pPr marL="285750" indent="-285750">
              <a:buFontTx/>
              <a:buChar char="-"/>
            </a:pPr>
            <a:r>
              <a:rPr lang="en-US" sz="1600" dirty="0" err="1" smtClean="0"/>
              <a:t>Menciptakan</a:t>
            </a:r>
            <a:r>
              <a:rPr lang="en-US" sz="1600" dirty="0" smtClean="0"/>
              <a:t> </a:t>
            </a:r>
            <a:r>
              <a:rPr lang="en-US" sz="1600" dirty="0" err="1" smtClean="0"/>
              <a:t>kebutuhan</a:t>
            </a:r>
            <a:r>
              <a:rPr lang="en-US" sz="1600" dirty="0" smtClean="0"/>
              <a:t>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perubahan</a:t>
            </a:r>
            <a:endParaRPr lang="en-US" sz="1600" dirty="0" smtClean="0"/>
          </a:p>
          <a:p>
            <a:pPr marL="285750" indent="-285750">
              <a:buFontTx/>
              <a:buChar char="-"/>
            </a:pPr>
            <a:r>
              <a:rPr lang="en-US" sz="1600" dirty="0" err="1" smtClean="0"/>
              <a:t>Meminimasi</a:t>
            </a:r>
            <a:r>
              <a:rPr lang="en-US" sz="1600" dirty="0" smtClean="0"/>
              <a:t> </a:t>
            </a:r>
            <a:r>
              <a:rPr lang="en-US" sz="1600" dirty="0" err="1" smtClean="0"/>
              <a:t>tentangan</a:t>
            </a:r>
            <a:r>
              <a:rPr lang="en-US" sz="1600" dirty="0" smtClean="0"/>
              <a:t> </a:t>
            </a:r>
            <a:r>
              <a:rPr lang="en-US" sz="1600" dirty="0" err="1" smtClean="0"/>
              <a:t>terhadap</a:t>
            </a:r>
            <a:r>
              <a:rPr lang="en-US" sz="1600" dirty="0" smtClean="0"/>
              <a:t> </a:t>
            </a:r>
            <a:r>
              <a:rPr lang="en-US" sz="1600" dirty="0" err="1" smtClean="0"/>
              <a:t>perubahan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657600" y="2325445"/>
            <a:ext cx="1752600" cy="239895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600" dirty="0" err="1" smtClean="0"/>
              <a:t>Fase</a:t>
            </a:r>
            <a:r>
              <a:rPr lang="en-US" sz="1600" dirty="0" smtClean="0"/>
              <a:t> 2: </a:t>
            </a:r>
            <a:r>
              <a:rPr lang="en-US" sz="1600" dirty="0" err="1" smtClean="0"/>
              <a:t>Mengubah</a:t>
            </a:r>
            <a:endParaRPr lang="en-US" sz="1600" dirty="0" smtClean="0"/>
          </a:p>
          <a:p>
            <a:pPr algn="ctr"/>
            <a:endParaRPr lang="en-US" sz="1600" dirty="0"/>
          </a:p>
          <a:p>
            <a:pPr marL="285750" indent="-285750">
              <a:buFontTx/>
              <a:buChar char="-"/>
            </a:pPr>
            <a:r>
              <a:rPr lang="en-US" sz="1600" dirty="0" err="1" smtClean="0"/>
              <a:t>Mengubah</a:t>
            </a:r>
            <a:r>
              <a:rPr lang="en-US" sz="1600" dirty="0" smtClean="0"/>
              <a:t> orang </a:t>
            </a:r>
          </a:p>
          <a:p>
            <a:pPr marL="285750" indent="-285750">
              <a:buFontTx/>
              <a:buChar char="-"/>
            </a:pPr>
            <a:r>
              <a:rPr lang="en-US" sz="1600" dirty="0" err="1" smtClean="0"/>
              <a:t>Tugas-tugas</a:t>
            </a:r>
            <a:endParaRPr lang="en-US" sz="1600" dirty="0" smtClean="0"/>
          </a:p>
          <a:p>
            <a:pPr marL="285750" indent="-285750">
              <a:buFontTx/>
              <a:buChar char="-"/>
            </a:pPr>
            <a:r>
              <a:rPr lang="en-US" sz="1600" dirty="0" err="1" smtClean="0"/>
              <a:t>Struktur</a:t>
            </a:r>
            <a:endParaRPr lang="en-US" sz="1600" dirty="0" smtClean="0"/>
          </a:p>
          <a:p>
            <a:pPr marL="285750" indent="-285750">
              <a:buFontTx/>
              <a:buChar char="-"/>
            </a:pPr>
            <a:r>
              <a:rPr lang="en-US" sz="1600" dirty="0" err="1" smtClean="0"/>
              <a:t>teknologi</a:t>
            </a:r>
            <a:endParaRPr lang="en-US" sz="1600" dirty="0" smtClean="0"/>
          </a:p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172200" y="2325445"/>
            <a:ext cx="1981200" cy="239895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err="1" smtClean="0"/>
              <a:t>Fase</a:t>
            </a:r>
            <a:r>
              <a:rPr lang="en-US" sz="1400" dirty="0" smtClean="0"/>
              <a:t> 3: </a:t>
            </a:r>
            <a:r>
              <a:rPr lang="en-US" sz="1400" dirty="0" err="1" smtClean="0"/>
              <a:t>Pembekuan</a:t>
            </a:r>
            <a:r>
              <a:rPr lang="en-US" sz="1400" dirty="0" smtClean="0"/>
              <a:t> </a:t>
            </a:r>
            <a:r>
              <a:rPr lang="en-US" sz="1400" dirty="0" err="1" smtClean="0"/>
              <a:t>kembali</a:t>
            </a:r>
            <a:endParaRPr lang="en-US" sz="1400" dirty="0" smtClean="0"/>
          </a:p>
          <a:p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1400" dirty="0" err="1" smtClean="0"/>
              <a:t>Memperkuat</a:t>
            </a:r>
            <a:r>
              <a:rPr lang="en-US" sz="1400" dirty="0" smtClean="0"/>
              <a:t> </a:t>
            </a:r>
            <a:r>
              <a:rPr lang="en-US" sz="1400" dirty="0" err="1" smtClean="0"/>
              <a:t>hasil-hasil</a:t>
            </a:r>
            <a:endParaRPr lang="en-US" sz="1400" dirty="0" smtClean="0"/>
          </a:p>
          <a:p>
            <a:pPr marL="285750" indent="-285750">
              <a:buFontTx/>
              <a:buChar char="-"/>
            </a:pPr>
            <a:r>
              <a:rPr lang="en-US" sz="1400" dirty="0" err="1" smtClean="0"/>
              <a:t>Mengevaluasi</a:t>
            </a:r>
            <a:r>
              <a:rPr lang="en-US" sz="1400" dirty="0" smtClean="0"/>
              <a:t> </a:t>
            </a:r>
            <a:r>
              <a:rPr lang="en-US" sz="1400" dirty="0" err="1" smtClean="0"/>
              <a:t>hasil-hasil</a:t>
            </a:r>
            <a:endParaRPr lang="en-US" sz="1400" dirty="0" smtClean="0"/>
          </a:p>
          <a:p>
            <a:pPr marL="285750" indent="-285750">
              <a:buFontTx/>
              <a:buChar char="-"/>
            </a:pPr>
            <a:r>
              <a:rPr lang="en-US" sz="1400" dirty="0" err="1" smtClean="0"/>
              <a:t>Membuat</a:t>
            </a:r>
            <a:r>
              <a:rPr lang="en-US" sz="1400" dirty="0" smtClean="0"/>
              <a:t> modifikasi2 </a:t>
            </a:r>
            <a:r>
              <a:rPr lang="en-US" sz="1400" dirty="0" err="1" smtClean="0"/>
              <a:t>konstruktuf</a:t>
            </a:r>
            <a:endParaRPr lang="en-US" sz="1400" dirty="0" smtClean="0"/>
          </a:p>
          <a:p>
            <a:endParaRPr lang="en-US" sz="1400" dirty="0"/>
          </a:p>
        </p:txBody>
      </p:sp>
      <p:sp>
        <p:nvSpPr>
          <p:cNvPr id="10" name="Right Arrow 9"/>
          <p:cNvSpPr/>
          <p:nvPr/>
        </p:nvSpPr>
        <p:spPr>
          <a:xfrm>
            <a:off x="3048000" y="3429000"/>
            <a:ext cx="584200" cy="1714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5410200" y="3514725"/>
            <a:ext cx="76200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1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    Proses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tyagi</a:t>
            </a:r>
            <a:r>
              <a:rPr lang="en-US" sz="2800" dirty="0"/>
              <a:t>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dirty="0" err="1"/>
              <a:t>kekuatan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berubah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Mengenal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mendefinisikan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Proses </a:t>
            </a:r>
            <a:r>
              <a:rPr lang="en-US" sz="2800" dirty="0" err="1"/>
              <a:t>penyelesaian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Mengimplementasikan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Mengukur</a:t>
            </a:r>
            <a:r>
              <a:rPr lang="en-US" sz="2800" dirty="0"/>
              <a:t>, </a:t>
            </a:r>
            <a:r>
              <a:rPr lang="en-US" sz="2800" dirty="0" err="1"/>
              <a:t>mengevaluasi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mengontrol</a:t>
            </a:r>
            <a:r>
              <a:rPr lang="en-US" sz="2800" dirty="0"/>
              <a:t> </a:t>
            </a:r>
            <a:r>
              <a:rPr lang="en-US" sz="2800" dirty="0" err="1"/>
              <a:t>hasilnya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Model </a:t>
            </a:r>
            <a:r>
              <a:rPr lang="en-US" sz="3600" dirty="0" err="1"/>
              <a:t>Perubahan</a:t>
            </a:r>
            <a:r>
              <a:rPr lang="en-US" sz="3600" dirty="0"/>
              <a:t> </a:t>
            </a:r>
            <a:r>
              <a:rPr lang="en-US" sz="3600" dirty="0" err="1"/>
              <a:t>Tyagi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946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11430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Model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Tyagi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762000" y="1364672"/>
            <a:ext cx="2209800" cy="8451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dirty="0" err="1" smtClean="0"/>
              <a:t>Kekuatan</a:t>
            </a:r>
            <a:endParaRPr lang="en-US" dirty="0" smtClean="0"/>
          </a:p>
          <a:p>
            <a:r>
              <a:rPr lang="en-US" dirty="0" smtClean="0"/>
              <a:t>    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5200" y="1364672"/>
            <a:ext cx="2362200" cy="8451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2.  </a:t>
            </a:r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mendefenisikan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629400" y="1371600"/>
            <a:ext cx="2057400" cy="8451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3. Proses </a:t>
            </a:r>
            <a:r>
              <a:rPr lang="en-US" dirty="0" err="1" smtClean="0"/>
              <a:t>Pemecahan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629400" y="3574472"/>
            <a:ext cx="2057400" cy="9975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81400" y="3574472"/>
            <a:ext cx="2286000" cy="9975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5. </a:t>
            </a:r>
            <a:r>
              <a:rPr lang="en-US" dirty="0" err="1" smtClean="0"/>
              <a:t>Mengukur</a:t>
            </a:r>
            <a:r>
              <a:rPr lang="en-US" dirty="0" smtClean="0"/>
              <a:t>, </a:t>
            </a:r>
            <a:r>
              <a:rPr lang="en-US" dirty="0" err="1" smtClean="0"/>
              <a:t>mengevaluasi</a:t>
            </a:r>
            <a:r>
              <a:rPr lang="en-US" dirty="0" smtClean="0"/>
              <a:t>, </a:t>
            </a:r>
            <a:r>
              <a:rPr lang="en-US" dirty="0" err="1" smtClean="0"/>
              <a:t>mengawasi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86400" y="2493817"/>
            <a:ext cx="1143000" cy="78278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Change Agent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629400" y="5098472"/>
            <a:ext cx="2057400" cy="8451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2971800" y="1752600"/>
            <a:ext cx="519545" cy="1177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5943600" y="1787236"/>
            <a:ext cx="533400" cy="1177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7543800" y="2362200"/>
            <a:ext cx="1143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Arrow 15"/>
          <p:cNvSpPr/>
          <p:nvPr/>
        </p:nvSpPr>
        <p:spPr>
          <a:xfrm>
            <a:off x="5943600" y="4003964"/>
            <a:ext cx="685800" cy="1108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>
            <a:off x="7467600" y="4572000"/>
            <a:ext cx="76200" cy="5264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>
            <a:off x="4572000" y="2216728"/>
            <a:ext cx="95250" cy="12884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286500" y="2216728"/>
            <a:ext cx="342900" cy="2770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553200" y="32766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5257800" y="2286000"/>
            <a:ext cx="228600" cy="2078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5257800" y="3276600"/>
            <a:ext cx="228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97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Kerangka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orgasnisasional</a:t>
            </a:r>
            <a:r>
              <a:rPr lang="en-US" sz="2800" dirty="0" smtClean="0"/>
              <a:t>  </a:t>
            </a:r>
            <a:r>
              <a:rPr lang="en-US" sz="2800" dirty="0" err="1" smtClean="0"/>
              <a:t>terdiri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3 </a:t>
            </a:r>
            <a:r>
              <a:rPr lang="en-US" sz="2800" dirty="0" err="1" smtClean="0"/>
              <a:t>komponen</a:t>
            </a:r>
            <a:r>
              <a:rPr lang="en-US" sz="2800" dirty="0" smtClean="0"/>
              <a:t>:</a:t>
            </a:r>
          </a:p>
          <a:p>
            <a:pPr marL="571500" indent="-457200">
              <a:buAutoNum type="arabicPeriod"/>
            </a:pPr>
            <a:r>
              <a:rPr lang="en-US" sz="2800" dirty="0" smtClean="0"/>
              <a:t>Inputs (</a:t>
            </a:r>
            <a:r>
              <a:rPr lang="en-US" sz="2800" dirty="0" err="1" smtClean="0"/>
              <a:t>masukan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pendorong</a:t>
            </a:r>
            <a:r>
              <a:rPr lang="en-US" sz="2800" dirty="0" smtClean="0"/>
              <a:t> </a:t>
            </a:r>
            <a:r>
              <a:rPr lang="en-US" sz="2800" dirty="0" err="1" smtClean="0"/>
              <a:t>terjadinya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)</a:t>
            </a:r>
          </a:p>
          <a:p>
            <a:pPr marL="571500" indent="-457200">
              <a:buAutoNum type="arabicPeriod"/>
            </a:pPr>
            <a:r>
              <a:rPr lang="en-US" sz="2800" dirty="0" smtClean="0"/>
              <a:t>Target Element of Change (</a:t>
            </a:r>
            <a:r>
              <a:rPr lang="en-US" sz="2800" dirty="0" err="1" smtClean="0"/>
              <a:t>Elemen</a:t>
            </a:r>
            <a:r>
              <a:rPr lang="en-US" sz="2800" dirty="0" smtClean="0"/>
              <a:t> di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memerlukan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)</a:t>
            </a:r>
          </a:p>
          <a:p>
            <a:pPr marL="571500" indent="-457200">
              <a:buAutoNum type="arabicPeriod"/>
            </a:pPr>
            <a:r>
              <a:rPr lang="en-US" sz="2800" dirty="0" smtClean="0"/>
              <a:t>Output (</a:t>
            </a:r>
            <a:r>
              <a:rPr lang="en-US" sz="2800" dirty="0" err="1" smtClean="0"/>
              <a:t>Hasil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diharapkan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82228"/>
          </a:xfrm>
        </p:spPr>
        <p:txBody>
          <a:bodyPr>
            <a:normAutofit/>
          </a:bodyPr>
          <a:lstStyle/>
          <a:p>
            <a:r>
              <a:rPr lang="en-US" sz="1800" dirty="0" smtClean="0"/>
              <a:t>Model </a:t>
            </a:r>
            <a:r>
              <a:rPr lang="en-US" sz="1800" dirty="0" err="1" smtClean="0"/>
              <a:t>perubahan</a:t>
            </a:r>
            <a:r>
              <a:rPr lang="en-US" sz="1800" dirty="0" smtClean="0"/>
              <a:t> </a:t>
            </a:r>
            <a:r>
              <a:rPr lang="en-US" sz="1800" dirty="0" err="1" smtClean="0"/>
              <a:t>kreitner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kinicki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6660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7924800" cy="4800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1600" dirty="0" smtClean="0"/>
              <a:t>Target Element of Change</a:t>
            </a:r>
          </a:p>
          <a:p>
            <a:pPr algn="ctr"/>
            <a:endParaRPr lang="en-US" sz="1600" dirty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r>
              <a:rPr lang="en-US" sz="1600" dirty="0" smtClean="0"/>
              <a:t>Inputs						Outputs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8438"/>
            <a:ext cx="7924800" cy="3349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1600" dirty="0" smtClean="0"/>
              <a:t>Model </a:t>
            </a:r>
            <a:r>
              <a:rPr lang="en-US" sz="1600" dirty="0" err="1" smtClean="0"/>
              <a:t>Perubahan</a:t>
            </a:r>
            <a:r>
              <a:rPr lang="en-US" sz="1600" dirty="0" smtClean="0"/>
              <a:t> </a:t>
            </a:r>
            <a:r>
              <a:rPr lang="en-US" sz="1600" dirty="0" err="1" smtClean="0"/>
              <a:t>Kreitner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Kinicki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805031" y="3048000"/>
            <a:ext cx="1219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 smtClean="0"/>
              <a:t>Internal</a:t>
            </a:r>
          </a:p>
          <a:p>
            <a:r>
              <a:rPr lang="en-US" sz="1000" dirty="0" smtClean="0"/>
              <a:t>- </a:t>
            </a:r>
            <a:r>
              <a:rPr lang="en-US" sz="1000" dirty="0" err="1" smtClean="0"/>
              <a:t>kekuatan</a:t>
            </a:r>
            <a:endParaRPr lang="en-US" sz="1000" dirty="0" smtClean="0"/>
          </a:p>
          <a:p>
            <a:r>
              <a:rPr lang="en-US" sz="1000" dirty="0" smtClean="0"/>
              <a:t>- </a:t>
            </a:r>
            <a:r>
              <a:rPr lang="en-US" sz="1000" dirty="0" err="1" smtClean="0"/>
              <a:t>Kelemahan</a:t>
            </a:r>
            <a:endParaRPr lang="en-US" sz="1000" dirty="0" smtClean="0"/>
          </a:p>
          <a:p>
            <a:r>
              <a:rPr lang="en-US" sz="1000" dirty="0" err="1" smtClean="0"/>
              <a:t>Eksternal</a:t>
            </a:r>
            <a:endParaRPr lang="en-US" sz="1000" dirty="0" smtClean="0"/>
          </a:p>
          <a:p>
            <a:r>
              <a:rPr lang="en-US" sz="1000" dirty="0" smtClean="0"/>
              <a:t>- </a:t>
            </a:r>
            <a:r>
              <a:rPr lang="en-US" sz="1000" dirty="0" err="1" smtClean="0"/>
              <a:t>Peluang</a:t>
            </a:r>
            <a:endParaRPr lang="en-US" sz="1000" dirty="0" smtClean="0"/>
          </a:p>
          <a:p>
            <a:r>
              <a:rPr lang="en-US" sz="1000" dirty="0" smtClean="0"/>
              <a:t>- </a:t>
            </a:r>
            <a:r>
              <a:rPr lang="en-US" sz="1000" dirty="0" err="1" smtClean="0"/>
              <a:t>Ancaman</a:t>
            </a:r>
            <a:r>
              <a:rPr lang="en-US" sz="1000" dirty="0" smtClean="0"/>
              <a:t> </a:t>
            </a:r>
            <a:endParaRPr lang="en-US" sz="1000" dirty="0"/>
          </a:p>
        </p:txBody>
      </p:sp>
      <p:sp>
        <p:nvSpPr>
          <p:cNvPr id="7" name="Rectangle 6"/>
          <p:cNvSpPr/>
          <p:nvPr/>
        </p:nvSpPr>
        <p:spPr>
          <a:xfrm>
            <a:off x="3962400" y="1295400"/>
            <a:ext cx="990600" cy="1371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050" dirty="0" smtClean="0"/>
              <a:t>Pengaturan2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err="1" smtClean="0"/>
              <a:t>Kebijakan</a:t>
            </a:r>
            <a:endParaRPr lang="en-US" sz="1050" dirty="0" smtClean="0"/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smtClean="0"/>
              <a:t>Prosedur2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smtClean="0"/>
              <a:t>Aturan2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err="1" smtClean="0"/>
              <a:t>Struktur</a:t>
            </a:r>
            <a:endParaRPr lang="en-US" sz="1050" dirty="0" smtClean="0"/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smtClean="0"/>
              <a:t>Rewards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err="1" smtClean="0"/>
              <a:t>Lingkungan</a:t>
            </a:r>
            <a:r>
              <a:rPr lang="en-US" sz="1050" dirty="0" smtClean="0"/>
              <a:t> </a:t>
            </a:r>
            <a:r>
              <a:rPr lang="en-US" sz="1050" dirty="0" err="1" smtClean="0"/>
              <a:t>fisik</a:t>
            </a:r>
            <a:endParaRPr lang="en-US" sz="1050" dirty="0" smtClean="0"/>
          </a:p>
          <a:p>
            <a:pPr marL="171450" indent="-171450" algn="just">
              <a:buFontTx/>
              <a:buChar char="-"/>
            </a:pPr>
            <a:endParaRPr lang="en-US" sz="1050" dirty="0"/>
          </a:p>
        </p:txBody>
      </p:sp>
      <p:sp>
        <p:nvSpPr>
          <p:cNvPr id="9" name="Rectangle 8"/>
          <p:cNvSpPr/>
          <p:nvPr/>
        </p:nvSpPr>
        <p:spPr>
          <a:xfrm>
            <a:off x="2590800" y="2819400"/>
            <a:ext cx="990600" cy="1371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1050" dirty="0" smtClean="0"/>
          </a:p>
          <a:p>
            <a:pPr algn="just"/>
            <a:r>
              <a:rPr lang="en-US" sz="1050" dirty="0" err="1" smtClean="0"/>
              <a:t>Tujuan</a:t>
            </a:r>
            <a:endParaRPr lang="en-US" sz="1050" dirty="0" smtClean="0"/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err="1" smtClean="0"/>
              <a:t>Hasil</a:t>
            </a:r>
            <a:r>
              <a:rPr lang="en-US" sz="1050" dirty="0" smtClean="0"/>
              <a:t> </a:t>
            </a:r>
            <a:r>
              <a:rPr lang="en-US" sz="1050" dirty="0" err="1" smtClean="0"/>
              <a:t>yg</a:t>
            </a:r>
            <a:r>
              <a:rPr lang="en-US" sz="1050" dirty="0" smtClean="0"/>
              <a:t> </a:t>
            </a:r>
            <a:r>
              <a:rPr lang="en-US" sz="1050" dirty="0" err="1" smtClean="0"/>
              <a:t>dinginkan</a:t>
            </a:r>
            <a:endParaRPr lang="en-US" sz="1050" dirty="0" smtClean="0"/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err="1" smtClean="0"/>
              <a:t>Prioritas</a:t>
            </a:r>
            <a:endParaRPr lang="en-US" sz="1050" dirty="0" smtClean="0"/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err="1" smtClean="0"/>
              <a:t>Standar</a:t>
            </a:r>
            <a:endParaRPr lang="en-US" sz="1050" dirty="0"/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err="1" smtClean="0"/>
              <a:t>Sumber</a:t>
            </a:r>
            <a:r>
              <a:rPr lang="en-US" sz="1050" dirty="0" smtClean="0"/>
              <a:t> </a:t>
            </a:r>
            <a:r>
              <a:rPr lang="en-US" sz="1050" dirty="0" err="1" smtClean="0"/>
              <a:t>daya</a:t>
            </a:r>
            <a:endParaRPr lang="en-US" sz="1050" dirty="0" smtClean="0"/>
          </a:p>
          <a:p>
            <a:pPr marL="171450" indent="-171450" algn="just">
              <a:buFontTx/>
              <a:buChar char="-"/>
            </a:pPr>
            <a:endParaRPr lang="en-US" sz="1050" dirty="0"/>
          </a:p>
        </p:txBody>
      </p:sp>
      <p:sp>
        <p:nvSpPr>
          <p:cNvPr id="10" name="Rectangle 9"/>
          <p:cNvSpPr/>
          <p:nvPr/>
        </p:nvSpPr>
        <p:spPr>
          <a:xfrm>
            <a:off x="3886200" y="3071308"/>
            <a:ext cx="11430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1050" dirty="0" smtClean="0"/>
          </a:p>
          <a:p>
            <a:pPr algn="just"/>
            <a:r>
              <a:rPr lang="en-US" sz="1050" dirty="0" smtClean="0"/>
              <a:t>People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00" dirty="0" smtClean="0"/>
              <a:t>Knowledge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smtClean="0"/>
              <a:t>Ability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smtClean="0"/>
              <a:t>Attitudes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err="1" smtClean="0"/>
              <a:t>Motivasi</a:t>
            </a:r>
            <a:endParaRPr lang="en-US" sz="1050" dirty="0" smtClean="0"/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smtClean="0"/>
              <a:t>Behavior</a:t>
            </a:r>
          </a:p>
          <a:p>
            <a:pPr marL="171450" indent="-171450" algn="just">
              <a:buFontTx/>
              <a:buChar char="-"/>
            </a:pPr>
            <a:endParaRPr lang="en-US" sz="1050" dirty="0"/>
          </a:p>
        </p:txBody>
      </p:sp>
      <p:sp>
        <p:nvSpPr>
          <p:cNvPr id="11" name="Rectangle 10"/>
          <p:cNvSpPr/>
          <p:nvPr/>
        </p:nvSpPr>
        <p:spPr>
          <a:xfrm>
            <a:off x="5257800" y="2819400"/>
            <a:ext cx="1143000" cy="1371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1050" dirty="0" smtClean="0"/>
          </a:p>
          <a:p>
            <a:pPr algn="just"/>
            <a:r>
              <a:rPr lang="en-US" sz="1050" dirty="0" smtClean="0"/>
              <a:t>Faktor2 </a:t>
            </a:r>
            <a:r>
              <a:rPr lang="en-US" sz="1050" dirty="0" err="1" smtClean="0"/>
              <a:t>sosial</a:t>
            </a:r>
            <a:endParaRPr lang="en-US" sz="1050" dirty="0" smtClean="0"/>
          </a:p>
          <a:p>
            <a:pPr marL="171450" indent="-171450" algn="just">
              <a:buSzPct val="99000"/>
              <a:buFont typeface="Arial" pitchFamily="34" charset="0"/>
              <a:buChar char="•"/>
            </a:pPr>
            <a:r>
              <a:rPr lang="en-US" sz="1050" dirty="0" err="1" smtClean="0"/>
              <a:t>Budaya</a:t>
            </a:r>
            <a:r>
              <a:rPr lang="en-US" sz="1050" dirty="0" smtClean="0"/>
              <a:t> orgs</a:t>
            </a:r>
          </a:p>
          <a:p>
            <a:pPr marL="171450" indent="-171450" algn="just">
              <a:buSzPct val="99000"/>
              <a:buFont typeface="Arial" pitchFamily="34" charset="0"/>
              <a:buChar char="•"/>
            </a:pPr>
            <a:r>
              <a:rPr lang="en-US" sz="1000" dirty="0" err="1" smtClean="0"/>
              <a:t>Interaksi</a:t>
            </a:r>
            <a:r>
              <a:rPr lang="en-US" sz="1000" dirty="0"/>
              <a:t> </a:t>
            </a:r>
            <a:r>
              <a:rPr lang="en-US" sz="1000" dirty="0" smtClean="0"/>
              <a:t>Interpersonal</a:t>
            </a:r>
          </a:p>
          <a:p>
            <a:pPr marL="171450" indent="-171450" algn="just">
              <a:buSzPct val="99000"/>
              <a:buFont typeface="Arial" pitchFamily="34" charset="0"/>
              <a:buChar char="•"/>
            </a:pPr>
            <a:r>
              <a:rPr lang="en-US" sz="1000" dirty="0" err="1" smtClean="0"/>
              <a:t>komunikasi</a:t>
            </a:r>
            <a:endParaRPr lang="en-US" sz="1050" dirty="0"/>
          </a:p>
          <a:p>
            <a:pPr marL="171450" indent="-171450" algn="just">
              <a:buSzPct val="99000"/>
              <a:buFont typeface="Arial" pitchFamily="34" charset="0"/>
              <a:buChar char="•"/>
            </a:pPr>
            <a:r>
              <a:rPr lang="en-US" sz="1050" dirty="0" err="1" smtClean="0"/>
              <a:t>kepemimpinan</a:t>
            </a:r>
            <a:endParaRPr lang="en-US" sz="1050" dirty="0" smtClean="0"/>
          </a:p>
          <a:p>
            <a:pPr marL="171450" indent="-171450" algn="just">
              <a:buFontTx/>
              <a:buChar char="-"/>
            </a:pPr>
            <a:endParaRPr lang="en-US" sz="1050" dirty="0"/>
          </a:p>
        </p:txBody>
      </p:sp>
      <p:sp>
        <p:nvSpPr>
          <p:cNvPr id="12" name="Rectangle 11"/>
          <p:cNvSpPr/>
          <p:nvPr/>
        </p:nvSpPr>
        <p:spPr>
          <a:xfrm>
            <a:off x="3886200" y="4267200"/>
            <a:ext cx="1066800" cy="121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1050" dirty="0" smtClean="0"/>
          </a:p>
          <a:p>
            <a:pPr algn="just"/>
            <a:r>
              <a:rPr lang="en-US" sz="1050" dirty="0" smtClean="0"/>
              <a:t>Metoda2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smtClean="0"/>
              <a:t>Proses2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err="1" smtClean="0"/>
              <a:t>Alur</a:t>
            </a:r>
            <a:r>
              <a:rPr lang="en-US" sz="1050" dirty="0" smtClean="0"/>
              <a:t> </a:t>
            </a:r>
            <a:r>
              <a:rPr lang="en-US" sz="1050" dirty="0" err="1" smtClean="0"/>
              <a:t>kerja</a:t>
            </a:r>
            <a:endParaRPr lang="en-US" sz="1050" dirty="0" smtClean="0"/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err="1" smtClean="0"/>
              <a:t>Rancangan</a:t>
            </a:r>
            <a:r>
              <a:rPr lang="en-US" sz="1050" dirty="0" smtClean="0"/>
              <a:t> </a:t>
            </a:r>
            <a:r>
              <a:rPr lang="en-US" sz="1050" dirty="0" err="1" smtClean="0"/>
              <a:t>pekerjaan</a:t>
            </a:r>
            <a:endParaRPr lang="en-US" sz="1050" dirty="0" smtClean="0"/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050" dirty="0" err="1" smtClean="0"/>
              <a:t>Teknologi</a:t>
            </a:r>
            <a:endParaRPr lang="en-US" sz="1050" dirty="0" smtClean="0"/>
          </a:p>
          <a:p>
            <a:pPr marL="171450" indent="-171450" algn="just">
              <a:buFontTx/>
              <a:buChar char="-"/>
            </a:pPr>
            <a:endParaRPr lang="en-US" sz="1050" dirty="0"/>
          </a:p>
        </p:txBody>
      </p:sp>
      <p:sp>
        <p:nvSpPr>
          <p:cNvPr id="13" name="Right Arrow 12"/>
          <p:cNvSpPr/>
          <p:nvPr/>
        </p:nvSpPr>
        <p:spPr>
          <a:xfrm>
            <a:off x="2024231" y="3505200"/>
            <a:ext cx="566569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971800" y="1828800"/>
            <a:ext cx="914400" cy="9906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4914900" y="4267200"/>
            <a:ext cx="914400" cy="8382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971800" y="4267200"/>
            <a:ext cx="838200" cy="7620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029200" y="1905000"/>
            <a:ext cx="838200" cy="7620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086600" y="3048000"/>
            <a:ext cx="1219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 smtClean="0"/>
              <a:t>-Level </a:t>
            </a:r>
            <a:r>
              <a:rPr lang="en-US" sz="1000" dirty="0" err="1" smtClean="0"/>
              <a:t>organisasi</a:t>
            </a:r>
            <a:endParaRPr lang="en-US" sz="1000" dirty="0" smtClean="0"/>
          </a:p>
          <a:p>
            <a:pPr marL="171450" indent="-171450">
              <a:buFontTx/>
              <a:buChar char="-"/>
            </a:pPr>
            <a:r>
              <a:rPr lang="en-US" sz="1000" dirty="0" smtClean="0"/>
              <a:t>Level </a:t>
            </a:r>
            <a:r>
              <a:rPr lang="en-US" sz="1000" dirty="0" err="1" smtClean="0"/>
              <a:t>kelompok</a:t>
            </a:r>
            <a:r>
              <a:rPr lang="en-US" sz="1000" dirty="0" smtClean="0"/>
              <a:t>/</a:t>
            </a:r>
          </a:p>
          <a:p>
            <a:pPr marL="171450" indent="-171450">
              <a:buFontTx/>
              <a:buChar char="-"/>
            </a:pPr>
            <a:r>
              <a:rPr lang="en-US" sz="1000" dirty="0" err="1" smtClean="0"/>
              <a:t>departement</a:t>
            </a:r>
            <a:endParaRPr lang="en-US" sz="1000" dirty="0" smtClean="0"/>
          </a:p>
          <a:p>
            <a:r>
              <a:rPr lang="en-US" sz="1000" dirty="0" smtClean="0"/>
              <a:t>- Level </a:t>
            </a:r>
            <a:r>
              <a:rPr lang="en-US" sz="1000" dirty="0" err="1" smtClean="0"/>
              <a:t>individu</a:t>
            </a:r>
            <a:endParaRPr lang="en-US" sz="1000" dirty="0"/>
          </a:p>
        </p:txBody>
      </p:sp>
      <p:sp>
        <p:nvSpPr>
          <p:cNvPr id="40" name="Right Arrow 39"/>
          <p:cNvSpPr/>
          <p:nvPr/>
        </p:nvSpPr>
        <p:spPr>
          <a:xfrm>
            <a:off x="6443831" y="3505200"/>
            <a:ext cx="566569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419600" y="2667000"/>
            <a:ext cx="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2"/>
          </p:cNvCxnSpPr>
          <p:nvPr/>
        </p:nvCxnSpPr>
        <p:spPr>
          <a:xfrm>
            <a:off x="4457700" y="3985708"/>
            <a:ext cx="0" cy="20529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029200" y="3657600"/>
            <a:ext cx="228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602916" y="3657600"/>
            <a:ext cx="228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13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371600"/>
            <a:ext cx="7745505" cy="47545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Dinamika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       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tahan</a:t>
            </a:r>
            <a:r>
              <a:rPr lang="en-US" dirty="0" smtClean="0"/>
              <a:t> (</a:t>
            </a:r>
            <a:r>
              <a:rPr lang="en-US" i="1" dirty="0" smtClean="0"/>
              <a:t>resilience</a:t>
            </a:r>
            <a:r>
              <a:rPr lang="en-US" dirty="0" smtClean="0"/>
              <a:t>)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sentral</a:t>
            </a:r>
            <a:r>
              <a:rPr lang="en-US" dirty="0" smtClean="0"/>
              <a:t>. </a:t>
            </a:r>
            <a:r>
              <a:rPr lang="en-US" dirty="0" err="1" smtClean="0"/>
              <a:t>Didukug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7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(</a:t>
            </a:r>
            <a:r>
              <a:rPr lang="en-US" i="1" dirty="0" smtClean="0"/>
              <a:t>the nature of change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Proses </a:t>
            </a:r>
            <a:r>
              <a:rPr lang="en-US" dirty="0" err="1" smtClean="0"/>
              <a:t>perubahan</a:t>
            </a:r>
            <a:endParaRPr lang="en-US" dirty="0" smtClean="0"/>
          </a:p>
          <a:p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(</a:t>
            </a:r>
            <a:r>
              <a:rPr lang="en-US" i="1" dirty="0" smtClean="0"/>
              <a:t>role of change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Menolak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(</a:t>
            </a:r>
            <a:r>
              <a:rPr lang="en-US" i="1" dirty="0" smtClean="0"/>
              <a:t>resisting change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Terikat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(</a:t>
            </a:r>
            <a:r>
              <a:rPr lang="en-US" i="1" dirty="0" err="1" smtClean="0"/>
              <a:t>comitting</a:t>
            </a:r>
            <a:r>
              <a:rPr lang="en-US" i="1" dirty="0" smtClean="0"/>
              <a:t> to change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(</a:t>
            </a:r>
            <a:r>
              <a:rPr lang="en-US" i="1" dirty="0" smtClean="0"/>
              <a:t>how culture influence change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496644"/>
          </a:xfrm>
        </p:spPr>
        <p:txBody>
          <a:bodyPr/>
          <a:lstStyle/>
          <a:p>
            <a:r>
              <a:rPr lang="en-US" sz="2400" dirty="0"/>
              <a:t>Model </a:t>
            </a:r>
            <a:r>
              <a:rPr lang="en-US" sz="2400" dirty="0" err="1"/>
              <a:t>Perubahan</a:t>
            </a:r>
            <a:r>
              <a:rPr lang="en-US" sz="2400" dirty="0"/>
              <a:t> Conner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981200" y="24384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47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133600"/>
            <a:ext cx="7745505" cy="38778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725244"/>
          </a:xfrm>
        </p:spPr>
        <p:txBody>
          <a:bodyPr/>
          <a:lstStyle/>
          <a:p>
            <a:r>
              <a:rPr lang="en-US" sz="4000" dirty="0" err="1" smtClean="0"/>
              <a:t>Struktur</a:t>
            </a:r>
            <a:r>
              <a:rPr lang="en-US" sz="4000" dirty="0" smtClean="0"/>
              <a:t> </a:t>
            </a:r>
            <a:r>
              <a:rPr lang="en-US" sz="4000" dirty="0" err="1" smtClean="0"/>
              <a:t>perubahan</a:t>
            </a:r>
            <a:r>
              <a:rPr lang="en-US" sz="4000" dirty="0" smtClean="0"/>
              <a:t> </a:t>
            </a:r>
            <a:r>
              <a:rPr lang="en-US" sz="4000" dirty="0" err="1" smtClean="0"/>
              <a:t>conner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3627120" y="3886200"/>
            <a:ext cx="2133600" cy="533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Resilience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486400" y="2438400"/>
            <a:ext cx="1752600" cy="533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Nature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83275" y="3352800"/>
            <a:ext cx="1752600" cy="533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0" y="4572000"/>
            <a:ext cx="1752600" cy="533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Roles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57600" y="5410200"/>
            <a:ext cx="1752600" cy="533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Resistance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43000" y="5105400"/>
            <a:ext cx="1752600" cy="533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Comittment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38200" y="3733800"/>
            <a:ext cx="1752600" cy="533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828800" y="2590800"/>
            <a:ext cx="1752600" cy="533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Synergy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200400" y="3124200"/>
            <a:ext cx="13335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760720" y="3619500"/>
            <a:ext cx="60198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705100" y="4000500"/>
            <a:ext cx="8763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3048000" y="4419600"/>
            <a:ext cx="533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ontent Placeholder 1"/>
          <p:cNvSpPr txBox="1">
            <a:spLocks/>
          </p:cNvSpPr>
          <p:nvPr/>
        </p:nvSpPr>
        <p:spPr>
          <a:xfrm>
            <a:off x="821167" y="2328292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4572000" y="4614292"/>
            <a:ext cx="0" cy="6435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7" idx="1"/>
          </p:cNvCxnSpPr>
          <p:nvPr/>
        </p:nvCxnSpPr>
        <p:spPr>
          <a:xfrm flipH="1" flipV="1">
            <a:off x="5029200" y="4572000"/>
            <a:ext cx="1066800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4693920" y="2971800"/>
            <a:ext cx="10668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74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705</Words>
  <Application>Microsoft Office PowerPoint</Application>
  <PresentationFormat>On-screen Show (4:3)</PresentationFormat>
  <Paragraphs>171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Hardcover</vt:lpstr>
      <vt:lpstr>Model-model Mengelola Perubahan </vt:lpstr>
      <vt:lpstr> Model Perubahan Lewin </vt:lpstr>
      <vt:lpstr>Model perubahan lewin (lanj)</vt:lpstr>
      <vt:lpstr> Model Perubahan Tyagi </vt:lpstr>
      <vt:lpstr>Model Perubahan Tyagi</vt:lpstr>
      <vt:lpstr>Model perubahan kreitner dan kinicki</vt:lpstr>
      <vt:lpstr>Model Perubahan Kreitner dan Kinicki</vt:lpstr>
      <vt:lpstr>Model Perubahan Conner</vt:lpstr>
      <vt:lpstr>Struktur perubahan conner</vt:lpstr>
      <vt:lpstr>Proses Perubahan Conner</vt:lpstr>
      <vt:lpstr>Model ADKAR untuk Manajemen Perubahan</vt:lpstr>
      <vt:lpstr>PowerPoint Presentation</vt:lpstr>
      <vt:lpstr>2. Dimensi manusia sehubungan dengan perubahan</vt:lpstr>
      <vt:lpstr>Proses perubahan pasmore</vt:lpstr>
      <vt:lpstr>Konsep Gemba kaizen (Imai, 1997)</vt:lpstr>
      <vt:lpstr>PowerPoint Presentation</vt:lpstr>
      <vt:lpstr>Model Perubahan Burnes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Model-model Mengelola Perubahan </dc:title>
  <dc:creator>Asus</dc:creator>
  <cp:lastModifiedBy>asus</cp:lastModifiedBy>
  <cp:revision>51</cp:revision>
  <cp:lastPrinted>2018-09-27T00:34:17Z</cp:lastPrinted>
  <dcterms:created xsi:type="dcterms:W3CDTF">2017-10-09T09:21:09Z</dcterms:created>
  <dcterms:modified xsi:type="dcterms:W3CDTF">2019-10-02T04:23:10Z</dcterms:modified>
</cp:coreProperties>
</file>