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4"/>
  </p:handoutMasterIdLst>
  <p:sldIdLst>
    <p:sldId id="256" r:id="rId2"/>
    <p:sldId id="271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77" r:id="rId11"/>
    <p:sldId id="263" r:id="rId12"/>
    <p:sldId id="264" r:id="rId13"/>
    <p:sldId id="265" r:id="rId14"/>
    <p:sldId id="268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</p:sldIdLst>
  <p:sldSz cx="9144000" cy="6858000" type="screen4x3"/>
  <p:notesSz cx="121316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871809" y="0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/>
          <a:lstStyle>
            <a:lvl1pPr algn="r">
              <a:defRPr sz="1400"/>
            </a:lvl1pPr>
          </a:lstStyle>
          <a:p>
            <a:fld id="{05BAD09D-82B2-4AA1-944C-3D1C693AAFC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871809" y="6746119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 anchor="b"/>
          <a:lstStyle>
            <a:lvl1pPr algn="r">
              <a:defRPr sz="1400"/>
            </a:lvl1pPr>
          </a:lstStyle>
          <a:p>
            <a:fld id="{80BF3FDB-10C3-4A4A-8CE4-464EE09C6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16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786CAFA-C24A-4A58-8EF2-BAE61C2EA85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FD8B7F-CBD1-4CAC-8FBA-DEFFB40842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abad</a:t>
            </a:r>
            <a:r>
              <a:rPr lang="en-US" dirty="0" smtClean="0"/>
              <a:t> 21:</a:t>
            </a:r>
          </a:p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4000" dirty="0"/>
              <a:t>Membangun</a:t>
            </a:r>
            <a:r>
              <a:rPr lang="id-ID" dirty="0"/>
              <a:t> organisasi 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Organisasi pembelajaran adalah sebuah organisasi yang telah mengembangkan kapasitas untuk terus menerus melakukan penyesuaian dan perubahan</a:t>
            </a:r>
          </a:p>
          <a:p>
            <a:r>
              <a:rPr lang="id-ID" dirty="0"/>
              <a:t>Pembelajaran organisasi berarti proses perbaikan tindakan melalui pengetahuan yang lebih baik (C. Marlene Fiol &amp; Margorie A. Lyles, 1985)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7909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dirty="0" smtClean="0"/>
              <a:t>Peter </a:t>
            </a:r>
            <a:r>
              <a:rPr lang="en-US" dirty="0" err="1" smtClean="0"/>
              <a:t>senge</a:t>
            </a:r>
            <a:r>
              <a:rPr lang="en-US" dirty="0" smtClean="0"/>
              <a:t>, : </a:t>
            </a:r>
            <a:r>
              <a:rPr lang="en-US" dirty="0" err="1" smtClean="0"/>
              <a:t>komponen</a:t>
            </a:r>
            <a:endParaRPr lang="en-US" dirty="0" smtClean="0"/>
          </a:p>
          <a:p>
            <a:pPr lvl="1"/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</a:t>
            </a:r>
            <a:r>
              <a:rPr lang="en-US" i="1" dirty="0"/>
              <a:t>system thinking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(</a:t>
            </a:r>
            <a:r>
              <a:rPr lang="en-US" i="1" dirty="0"/>
              <a:t>personal mastery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Pola</a:t>
            </a:r>
            <a:r>
              <a:rPr lang="en-US" dirty="0"/>
              <a:t> mental (</a:t>
            </a:r>
            <a:r>
              <a:rPr lang="en-US" i="1" dirty="0"/>
              <a:t>mental models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(</a:t>
            </a:r>
            <a:r>
              <a:rPr lang="en-US" i="1" dirty="0"/>
              <a:t>shared vision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Beregu</a:t>
            </a:r>
            <a:r>
              <a:rPr lang="en-US" dirty="0"/>
              <a:t> (</a:t>
            </a:r>
            <a:r>
              <a:rPr lang="en-US" i="1" dirty="0"/>
              <a:t>team learning</a:t>
            </a:r>
            <a:r>
              <a:rPr lang="en-US" i="1" dirty="0" smtClean="0"/>
              <a:t>)</a:t>
            </a:r>
            <a:endParaRPr lang="en-US" dirty="0"/>
          </a:p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berfikir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</a:t>
            </a:r>
            <a:r>
              <a:rPr lang="en-US" i="1" dirty="0"/>
              <a:t>system thinking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err="1"/>
              <a:t>Organisasi</a:t>
            </a:r>
            <a:r>
              <a:rPr lang="en-US" sz="4000" dirty="0"/>
              <a:t>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mampu</a:t>
            </a:r>
            <a:r>
              <a:rPr lang="en-US" sz="4000" dirty="0"/>
              <a:t> </a:t>
            </a:r>
            <a:r>
              <a:rPr lang="en-US" sz="4000" dirty="0" err="1"/>
              <a:t>berpikir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melihat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keseluruhan</a:t>
            </a:r>
            <a:r>
              <a:rPr lang="en-US" sz="4000" dirty="0"/>
              <a:t>, </a:t>
            </a:r>
            <a:r>
              <a:rPr lang="en-US" sz="4000" dirty="0" err="1"/>
              <a:t>sehingga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</a:t>
            </a:r>
            <a:r>
              <a:rPr lang="en-US" sz="4000" dirty="0" err="1"/>
              <a:t>usaha</a:t>
            </a:r>
            <a:r>
              <a:rPr lang="en-US" sz="4000" dirty="0"/>
              <a:t> </a:t>
            </a:r>
            <a:r>
              <a:rPr lang="en-US" sz="4000" dirty="0" err="1"/>
              <a:t>saling</a:t>
            </a:r>
            <a:r>
              <a:rPr lang="en-US" sz="4000" dirty="0"/>
              <a:t> </a:t>
            </a:r>
            <a:r>
              <a:rPr lang="en-US" sz="4000" dirty="0" err="1"/>
              <a:t>berkaitan</a:t>
            </a:r>
            <a:r>
              <a:rPr lang="en-US" sz="4000" dirty="0"/>
              <a:t>,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bersinergi</a:t>
            </a:r>
            <a:r>
              <a:rPr lang="en-US" sz="4000" dirty="0"/>
              <a:t>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96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i="1" dirty="0"/>
              <a:t>(personal mastery)</a:t>
            </a:r>
            <a:r>
              <a:rPr lang="en-US" dirty="0"/>
              <a:t>  </a:t>
            </a:r>
          </a:p>
          <a:p>
            <a:r>
              <a:rPr lang="en-US" sz="3600" dirty="0" err="1" smtClean="0"/>
              <a:t>Kemampuan</a:t>
            </a:r>
            <a:r>
              <a:rPr lang="en-US" sz="3600" dirty="0" smtClean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mengelola</a:t>
            </a:r>
            <a:r>
              <a:rPr lang="en-US" sz="3600" dirty="0"/>
              <a:t>  </a:t>
            </a:r>
            <a:r>
              <a:rPr lang="en-US" sz="3600" dirty="0" err="1"/>
              <a:t>emosi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timbul</a:t>
            </a:r>
            <a:r>
              <a:rPr lang="en-US" sz="3600" dirty="0"/>
              <a:t> </a:t>
            </a:r>
            <a:r>
              <a:rPr lang="en-US" sz="3600" dirty="0" err="1"/>
              <a:t>kesabaran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 smtClean="0"/>
              <a:t>objektif</a:t>
            </a:r>
            <a:endParaRPr lang="en-US" sz="3600" dirty="0" smtClean="0"/>
          </a:p>
          <a:p>
            <a:pPr marL="0" indent="0">
              <a:buNone/>
            </a:pPr>
            <a:r>
              <a:rPr lang="en-US" dirty="0" err="1"/>
              <a:t>Pola</a:t>
            </a:r>
            <a:r>
              <a:rPr lang="en-US" dirty="0"/>
              <a:t> mental (</a:t>
            </a:r>
            <a:r>
              <a:rPr lang="en-US" i="1" dirty="0"/>
              <a:t>mental models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generalisasi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dilihatnya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04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"/>
          </a:xfrm>
        </p:spPr>
        <p:txBody>
          <a:bodyPr>
            <a:normAutofit fontScale="90000"/>
          </a:bodyPr>
          <a:lstStyle/>
          <a:p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117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(</a:t>
            </a:r>
            <a:r>
              <a:rPr lang="en-US" i="1" dirty="0"/>
              <a:t>shared vision</a:t>
            </a:r>
            <a:r>
              <a:rPr lang="en-US" dirty="0"/>
              <a:t>)</a:t>
            </a:r>
          </a:p>
          <a:p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tekad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</a:t>
            </a:r>
            <a:r>
              <a:rPr lang="en-US" dirty="0" err="1"/>
              <a:t>kepatuhan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pimpinan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Beregu</a:t>
            </a:r>
            <a:r>
              <a:rPr lang="en-US" dirty="0"/>
              <a:t> (</a:t>
            </a:r>
            <a:r>
              <a:rPr lang="en-US" i="1" dirty="0"/>
              <a:t>team learning</a:t>
            </a:r>
            <a:r>
              <a:rPr lang="en-US" dirty="0"/>
              <a:t>)</a:t>
            </a:r>
          </a:p>
          <a:p>
            <a:r>
              <a:rPr lang="en-US" dirty="0"/>
              <a:t>Dialog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jati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?</a:t>
            </a:r>
          </a:p>
          <a:p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dilatih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, </a:t>
            </a:r>
            <a:r>
              <a:rPr lang="en-US" dirty="0" err="1"/>
              <a:t>memperoleh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mentransfer</a:t>
            </a:r>
            <a:r>
              <a:rPr lang="en-US" dirty="0"/>
              <a:t> knowledge,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memodifikasi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4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Karakteristik organisasi pembelajaran: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Budaya organisasi mendorong dan mendukung pembelajaran, terbuka terhadap pengalaman dan bertanggung jawab terhadap resiko</a:t>
            </a:r>
          </a:p>
          <a:p>
            <a:r>
              <a:rPr lang="id-ID" dirty="0"/>
              <a:t>Mempraktekkan eksperimen yang berkelanjutan melalui perubahan-perubahan kecil</a:t>
            </a:r>
          </a:p>
          <a:p>
            <a:r>
              <a:rPr lang="id-ID" dirty="0"/>
              <a:t>Mempunyai garis yang fleksibel antara manajemen, pekerja, pelanggan dan bahkan pesaing dengan penekanan struktur pada hasil yang diharapkan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6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id-ID" dirty="0"/>
              <a:t>Karakteristik....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id-ID" dirty="0"/>
              <a:t>Anggota organisasi fokus pada nilai informasi dan mendayagunakannya</a:t>
            </a:r>
          </a:p>
          <a:p>
            <a:r>
              <a:rPr lang="id-ID" dirty="0"/>
              <a:t>Sistem reward mendorong pembelajaran (dikaitkan dengan pengambilan resiko, sikap terhadap perubahan)</a:t>
            </a:r>
          </a:p>
          <a:p>
            <a:r>
              <a:rPr lang="id-ID" dirty="0"/>
              <a:t>Rekruitmen mempertimbangkan kemampuan untuk belajar</a:t>
            </a:r>
          </a:p>
          <a:p>
            <a:r>
              <a:rPr lang="id-ID" dirty="0"/>
              <a:t>Peran pemimpin adalah mendorong dan memotivasi pembelajaran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id-ID" sz="4000" dirty="0"/>
              <a:t>Tingkatan organisasi pembelajaran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id-ID" dirty="0"/>
              <a:t>Pembelajaran satu putaran (single-loop learning): mengikuti ketentuan/kebijakan sekarang untuk mencapai objektif saat ini</a:t>
            </a:r>
          </a:p>
          <a:p>
            <a:pPr>
              <a:buNone/>
            </a:pPr>
            <a:r>
              <a:rPr lang="id-ID" dirty="0"/>
              <a:t>	Ketika kesalahan terdekteksi , proses koreksi mengandalkan rutinitas masa lalu dan kebijakan saat ini</a:t>
            </a:r>
          </a:p>
          <a:p>
            <a:r>
              <a:rPr lang="id-ID" dirty="0"/>
              <a:t>Double-loop learning: modifikasi ketentuan/kebijakan untuk mencapai objektif baru</a:t>
            </a:r>
          </a:p>
        </p:txBody>
      </p:sp>
    </p:spTree>
    <p:extLst>
      <p:ext uri="{BB962C8B-B14F-4D97-AF65-F5344CB8AC3E}">
        <p14:creationId xmlns:p14="http://schemas.microsoft.com/office/powerpoint/2010/main" val="4731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dirty="0"/>
              <a:t>Bagaimana kita tahu bila organisasi telah belajar?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id-ID" sz="3600" dirty="0"/>
              <a:t>Learning sebagai hasil: pembelajaran terjadi bila ditemukan perbaikan hasil</a:t>
            </a:r>
          </a:p>
          <a:p>
            <a:pPr>
              <a:buFont typeface="Wingdings" pitchFamily="2" charset="2"/>
              <a:buChar char="§"/>
            </a:pPr>
            <a:r>
              <a:rPr lang="id-ID" sz="3600" dirty="0"/>
              <a:t>Learning sebagai proses: perubahan rutin sebagai akibat pengalaman yang terakumulasi</a:t>
            </a:r>
          </a:p>
        </p:txBody>
      </p:sp>
    </p:spTree>
    <p:extLst>
      <p:ext uri="{BB962C8B-B14F-4D97-AF65-F5344CB8AC3E}">
        <p14:creationId xmlns:p14="http://schemas.microsoft.com/office/powerpoint/2010/main" val="29856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Organisasi pembelajaran</a:t>
            </a:r>
            <a:br>
              <a:rPr lang="id-ID" dirty="0"/>
            </a:br>
            <a:r>
              <a:rPr lang="id-ID" dirty="0"/>
              <a:t> (</a:t>
            </a:r>
            <a:r>
              <a:rPr lang="id-ID" i="1" dirty="0"/>
              <a:t>Learning Organization</a:t>
            </a:r>
            <a:r>
              <a:rPr lang="id-ID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Mulai diajukan pada tahun 1980-an khususnya total quality management dan business process re-engineering</a:t>
            </a:r>
          </a:p>
          <a:p>
            <a:r>
              <a:rPr lang="id-ID" dirty="0"/>
              <a:t>Munculnya </a:t>
            </a:r>
            <a:r>
              <a:rPr lang="id-ID" i="1" dirty="0"/>
              <a:t>Human Resources Development</a:t>
            </a:r>
            <a:r>
              <a:rPr lang="id-ID" dirty="0"/>
              <a:t> dimulai untuk mendorong penyempurnaan pembelajaran organisasi dalam bentuk intervensi </a:t>
            </a:r>
            <a:r>
              <a:rPr lang="id-ID" i="1" dirty="0"/>
              <a:t>skill</a:t>
            </a:r>
            <a:r>
              <a:rPr lang="id-ID" dirty="0"/>
              <a:t> dan </a:t>
            </a:r>
            <a:r>
              <a:rPr lang="id-ID" i="1" dirty="0"/>
              <a:t>knowledge </a:t>
            </a:r>
            <a:r>
              <a:rPr lang="id-ID" dirty="0"/>
              <a:t>proses perubahan oleh lini manajer dalam organisasi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Organisasi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</a:t>
            </a:r>
            <a:r>
              <a:rPr lang="en-US" sz="3200" dirty="0" err="1" smtClean="0"/>
              <a:t>memerlukan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sistematis</a:t>
            </a:r>
            <a:endParaRPr lang="en-US" dirty="0" smtClean="0"/>
          </a:p>
          <a:p>
            <a:r>
              <a:rPr lang="en-US" dirty="0" err="1" smtClean="0"/>
              <a:t>Percobaan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</a:t>
            </a:r>
          </a:p>
          <a:p>
            <a:r>
              <a:rPr lang="en-US" dirty="0" smtClean="0"/>
              <a:t>Transfer knowledge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segenap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(Garvin, 1993)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66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Improvement yang </a:t>
            </a:r>
            <a:r>
              <a:rPr lang="en-US" sz="3600" dirty="0" err="1" smtClean="0"/>
              <a:t>terus</a:t>
            </a:r>
            <a:r>
              <a:rPr lang="en-US" sz="3600" dirty="0" smtClean="0"/>
              <a:t> </a:t>
            </a:r>
            <a:r>
              <a:rPr lang="en-US" sz="3600" dirty="0" err="1" smtClean="0"/>
              <a:t>menerus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define as…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“.. The </a:t>
            </a:r>
            <a:r>
              <a:rPr lang="en-US" sz="2400" dirty="0" err="1" smtClean="0"/>
              <a:t>pland</a:t>
            </a:r>
            <a:r>
              <a:rPr lang="en-US" sz="2400" dirty="0" smtClean="0"/>
              <a:t>, organized and systematic process of on going, incremental company-wide change of existing practice aimed at improving company </a:t>
            </a:r>
            <a:r>
              <a:rPr lang="en-US" sz="2400" dirty="0" err="1" smtClean="0"/>
              <a:t>performace</a:t>
            </a:r>
            <a:r>
              <a:rPr lang="en-US" sz="2400" dirty="0" smtClean="0"/>
              <a:t> (Boer et al., 2000)”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400050"/>
            <a:r>
              <a:rPr lang="en-US" sz="2800" dirty="0" smtClean="0"/>
              <a:t>Is based on..</a:t>
            </a:r>
          </a:p>
          <a:p>
            <a:pPr marL="857250" lvl="1" indent="-342900">
              <a:buFont typeface="Wingdings" pitchFamily="2" charset="2"/>
              <a:buChar char="§"/>
            </a:pPr>
            <a:r>
              <a:rPr lang="en-US" sz="2400" dirty="0" smtClean="0"/>
              <a:t>Continuous development &amp; learning</a:t>
            </a:r>
          </a:p>
          <a:p>
            <a:pPr marL="857250" lvl="1" indent="-342900">
              <a:buFont typeface="Wingdings" pitchFamily="2" charset="2"/>
              <a:buChar char="§"/>
            </a:pPr>
            <a:r>
              <a:rPr lang="en-US" sz="2400" dirty="0" smtClean="0"/>
              <a:t>Full utilization of employee potential</a:t>
            </a:r>
          </a:p>
          <a:p>
            <a:pPr marL="857250" lvl="1" indent="-342900">
              <a:buFont typeface="Wingdings" pitchFamily="2" charset="2"/>
              <a:buChar char="§"/>
            </a:pPr>
            <a:r>
              <a:rPr lang="en-US" sz="2400" dirty="0" smtClean="0"/>
              <a:t>Employee responsibility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71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Pengertian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Peter </a:t>
            </a:r>
            <a:r>
              <a:rPr lang="en-US" dirty="0" err="1"/>
              <a:t>Sange</a:t>
            </a:r>
            <a:r>
              <a:rPr lang="en-US" dirty="0"/>
              <a:t> (1990)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 “yang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  <a:r>
              <a:rPr lang="en-US" dirty="0" err="1"/>
              <a:t>memperbesar</a:t>
            </a:r>
            <a:r>
              <a:rPr lang="en-US" dirty="0"/>
              <a:t> </a:t>
            </a:r>
            <a:r>
              <a:rPr lang="en-US" dirty="0" err="1"/>
              <a:t>kemampuannya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 smtClean="0"/>
              <a:t>depannya”dan</a:t>
            </a:r>
            <a:r>
              <a:rPr lang="en-US" dirty="0" smtClean="0"/>
              <a:t>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lima </a:t>
            </a:r>
            <a:r>
              <a:rPr lang="en-US" dirty="0" err="1"/>
              <a:t>disiplin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, </a:t>
            </a:r>
            <a:r>
              <a:rPr lang="en-US" dirty="0" smtClean="0"/>
              <a:t>model mental</a:t>
            </a:r>
            <a:r>
              <a:rPr lang="en-US" dirty="0"/>
              <a:t>, </a:t>
            </a: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,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</a:p>
          <a:p>
            <a:r>
              <a:rPr lang="en-US" dirty="0"/>
              <a:t>Lundberg (Dale, 2003)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pemerolehan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smtClean="0"/>
              <a:t> pengetahuan</a:t>
            </a:r>
            <a:r>
              <a:rPr lang="en-US" dirty="0" smtClean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aplikasinya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9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Lingkungan</a:t>
            </a:r>
            <a:r>
              <a:rPr lang="en-US" dirty="0" smtClean="0"/>
              <a:t> global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berfikir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smtClean="0"/>
              <a:t>Reengineering process </a:t>
            </a:r>
            <a:r>
              <a:rPr lang="en-US" dirty="0" err="1" smtClean="0"/>
              <a:t>vs</a:t>
            </a:r>
            <a:r>
              <a:rPr lang="en-US" dirty="0" smtClean="0"/>
              <a:t> market, </a:t>
            </a:r>
            <a:r>
              <a:rPr lang="en-US" dirty="0" err="1" smtClean="0"/>
              <a:t>restrukturisasi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memadai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Kedepan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endParaRPr lang="en-US" dirty="0" smtClean="0"/>
          </a:p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/ide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philosophy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6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762000"/>
          </a:xfrm>
        </p:spPr>
        <p:txBody>
          <a:bodyPr/>
          <a:lstStyle/>
          <a:p>
            <a:r>
              <a:rPr lang="en-US" dirty="0" smtClean="0"/>
              <a:t>5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err="1" smtClean="0"/>
              <a:t>Diskontiniuitas</a:t>
            </a:r>
            <a:r>
              <a:rPr lang="en-US" sz="2800" dirty="0" smtClean="0"/>
              <a:t> di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dipicu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endParaRPr lang="en-US" sz="2800" dirty="0" smtClean="0"/>
          </a:p>
          <a:p>
            <a:r>
              <a:rPr lang="en-US" sz="2800" dirty="0" err="1" smtClean="0"/>
              <a:t>Menangani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 </a:t>
            </a:r>
            <a:r>
              <a:rPr lang="en-US" sz="2800" dirty="0" err="1" smtClean="0"/>
              <a:t>memerlukan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pergeseran</a:t>
            </a:r>
            <a:r>
              <a:rPr lang="en-US" sz="2800" dirty="0" smtClean="0"/>
              <a:t> 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forecasting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penciptaan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merespon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cepat</a:t>
            </a:r>
            <a:endParaRPr lang="en-US" sz="2800" dirty="0" smtClean="0"/>
          </a:p>
          <a:p>
            <a:r>
              <a:rPr lang="en-US" sz="2800" dirty="0" err="1" smtClean="0"/>
              <a:t>Pendekatan</a:t>
            </a:r>
            <a:r>
              <a:rPr lang="en-US" sz="2800" dirty="0" smtClean="0"/>
              <a:t> </a:t>
            </a:r>
            <a:r>
              <a:rPr lang="en-US" sz="2800" dirty="0" err="1" smtClean="0"/>
              <a:t>keunggulan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kompetitif</a:t>
            </a:r>
            <a:r>
              <a:rPr lang="en-US" sz="2800" dirty="0" smtClean="0"/>
              <a:t>: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kompetisi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co-operation</a:t>
            </a:r>
          </a:p>
          <a:p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berfikir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: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tarik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 smtClean="0"/>
              <a:t> main</a:t>
            </a:r>
          </a:p>
          <a:p>
            <a:r>
              <a:rPr lang="en-US" sz="2800" dirty="0" smtClean="0"/>
              <a:t>Leadership: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figur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visi</a:t>
            </a:r>
            <a:r>
              <a:rPr lang="en-US" sz="2800" dirty="0" smtClean="0"/>
              <a:t> business </a:t>
            </a:r>
            <a:r>
              <a:rPr lang="en-US" sz="2800" dirty="0" err="1" smtClean="0"/>
              <a:t>daripada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controller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69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Organization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Individual learning</a:t>
            </a:r>
          </a:p>
          <a:p>
            <a:pPr lvl="1"/>
            <a:r>
              <a:rPr lang="en-US" dirty="0" smtClean="0"/>
              <a:t>Group Learning</a:t>
            </a:r>
          </a:p>
          <a:p>
            <a:pPr lvl="1"/>
            <a:r>
              <a:rPr lang="en-US" dirty="0" err="1" smtClean="0"/>
              <a:t>Lebih</a:t>
            </a:r>
            <a:endParaRPr lang="en-US" dirty="0" smtClean="0"/>
          </a:p>
          <a:p>
            <a:pPr lvl="1"/>
            <a:endParaRPr lang="en-US" dirty="0"/>
          </a:p>
          <a:p>
            <a:pPr marL="514350" indent="-457200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Individual: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Organisasi</a:t>
            </a:r>
            <a:r>
              <a:rPr lang="en-US" dirty="0" smtClean="0"/>
              <a:t>: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, </a:t>
            </a:r>
            <a:r>
              <a:rPr lang="en-US" dirty="0" err="1" smtClean="0"/>
              <a:t>visi</a:t>
            </a:r>
            <a:r>
              <a:rPr lang="en-US" dirty="0" smtClean="0"/>
              <a:t>,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mengalihkan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 smtClean="0"/>
          </a:p>
          <a:p>
            <a:r>
              <a:rPr lang="en-US" dirty="0" smtClean="0"/>
              <a:t>Individual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: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pembaharuan-penciptaan</a:t>
            </a:r>
            <a:r>
              <a:rPr lang="en-US" dirty="0" smtClean="0"/>
              <a:t>, </a:t>
            </a:r>
            <a:r>
              <a:rPr lang="en-US" dirty="0" err="1" smtClean="0"/>
              <a:t>penjajagan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gagasan-gagasan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56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(learning)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Arygris and Schon (1978): suatu proses pendektesian dan perbaikan atas kesalahan.</a:t>
            </a:r>
          </a:p>
          <a:p>
            <a:r>
              <a:rPr lang="id-ID" dirty="0"/>
              <a:t>Friedlander (1983): perubahan yang mengarah pada wawasan dan pemahaman baru</a:t>
            </a:r>
          </a:p>
          <a:p>
            <a:r>
              <a:rPr lang="id-ID" dirty="0"/>
              <a:t>Probst and Büchel (1997): suatu proses dimana perubahan yang berbasis knowledge dan value, mengarah pada penyelesaian masalah dan kapasitas untuk aksi yang lebih baik</a:t>
            </a:r>
          </a:p>
        </p:txBody>
      </p:sp>
    </p:spTree>
    <p:extLst>
      <p:ext uri="{BB962C8B-B14F-4D97-AF65-F5344CB8AC3E}">
        <p14:creationId xmlns:p14="http://schemas.microsoft.com/office/powerpoint/2010/main" val="5034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456</TotalTime>
  <Words>818</Words>
  <Application>Microsoft Office PowerPoint</Application>
  <PresentationFormat>On-screen Show (4:3)</PresentationFormat>
  <Paragraphs>94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Austin</vt:lpstr>
      <vt:lpstr>Manajemen Perubahan </vt:lpstr>
      <vt:lpstr>Organisasi pembelajaran  (Learning Organization)</vt:lpstr>
      <vt:lpstr>Pengertian</vt:lpstr>
      <vt:lpstr>Organisasi Pembelajaran</vt:lpstr>
      <vt:lpstr>Perubahan aturan main</vt:lpstr>
      <vt:lpstr>5 hal penting:</vt:lpstr>
      <vt:lpstr>Apa yang dimaksud dengan Organization Learning?</vt:lpstr>
      <vt:lpstr>Tingkatan Belajar</vt:lpstr>
      <vt:lpstr>Pembelajaran (learning) sebagai perubahan</vt:lpstr>
      <vt:lpstr>Membangun organisasi pembelajaran</vt:lpstr>
      <vt:lpstr>Membangun organisasi pembelajaran</vt:lpstr>
      <vt:lpstr>Berpikir Sistem (system thinking)</vt:lpstr>
      <vt:lpstr>PowerPoint Presentation</vt:lpstr>
      <vt:lpstr>PowerPoint Presentation</vt:lpstr>
      <vt:lpstr>Membangun organisasi pembelajaran</vt:lpstr>
      <vt:lpstr>Karakteristik organisasi pembelajaran:</vt:lpstr>
      <vt:lpstr>Karakteristik....</vt:lpstr>
      <vt:lpstr>Tingkatan organisasi pembelajaran</vt:lpstr>
      <vt:lpstr>Bagaimana kita tahu bila organisasi telah belajar?</vt:lpstr>
      <vt:lpstr>Organisasi pembelajaran memerlukan…</vt:lpstr>
      <vt:lpstr>Improvement yang terus menerus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Pebahan</dc:title>
  <dc:creator>Asus</dc:creator>
  <cp:lastModifiedBy>asus</cp:lastModifiedBy>
  <cp:revision>37</cp:revision>
  <cp:lastPrinted>2016-12-06T08:41:10Z</cp:lastPrinted>
  <dcterms:created xsi:type="dcterms:W3CDTF">2016-11-29T08:19:50Z</dcterms:created>
  <dcterms:modified xsi:type="dcterms:W3CDTF">2019-11-27T00:03:15Z</dcterms:modified>
</cp:coreProperties>
</file>