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handoutMasterIdLst>
    <p:handoutMasterId r:id="rId23"/>
  </p:handoutMasterIdLst>
  <p:sldIdLst>
    <p:sldId id="256" r:id="rId2"/>
    <p:sldId id="257" r:id="rId3"/>
    <p:sldId id="258" r:id="rId4"/>
    <p:sldId id="259" r:id="rId5"/>
    <p:sldId id="260" r:id="rId6"/>
    <p:sldId id="269" r:id="rId7"/>
    <p:sldId id="270" r:id="rId8"/>
    <p:sldId id="271" r:id="rId9"/>
    <p:sldId id="261" r:id="rId10"/>
    <p:sldId id="262" r:id="rId11"/>
    <p:sldId id="263" r:id="rId12"/>
    <p:sldId id="264" r:id="rId13"/>
    <p:sldId id="265" r:id="rId14"/>
    <p:sldId id="266" r:id="rId15"/>
    <p:sldId id="267" r:id="rId16"/>
    <p:sldId id="268" r:id="rId17"/>
    <p:sldId id="272" r:id="rId18"/>
    <p:sldId id="273" r:id="rId19"/>
    <p:sldId id="275" r:id="rId20"/>
    <p:sldId id="274" r:id="rId2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506"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2BA4834-05B8-4EBE-9B84-AF365114339D}" type="datetimeFigureOut">
              <a:rPr lang="id-ID" smtClean="0"/>
              <a:t>13/09/2013</a:t>
            </a:fld>
            <a:endParaRPr lang="id-ID"/>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6FAA52-9E18-4F6A-AE5B-3336BF7926CE}" type="slidenum">
              <a:rPr lang="id-ID" smtClean="0"/>
              <a:t>‹#›</a:t>
            </a:fld>
            <a:endParaRPr lang="id-ID"/>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2920EC-76AA-4150-A200-76FC52DE2A03}" type="datetimeFigureOut">
              <a:rPr lang="id-ID" smtClean="0"/>
              <a:pPr/>
              <a:t>13/09/2013</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379DCC-4676-4450-B9D1-47CCEDCD69DA}"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d-ID" dirty="0" smtClean="0"/>
              <a:t>  </a:t>
            </a:r>
            <a:endParaRPr lang="id-ID" dirty="0"/>
          </a:p>
        </p:txBody>
      </p:sp>
      <p:sp>
        <p:nvSpPr>
          <p:cNvPr id="4" name="Slide Number Placeholder 3"/>
          <p:cNvSpPr>
            <a:spLocks noGrp="1"/>
          </p:cNvSpPr>
          <p:nvPr>
            <p:ph type="sldNum" sz="quarter" idx="10"/>
          </p:nvPr>
        </p:nvSpPr>
        <p:spPr/>
        <p:txBody>
          <a:bodyPr/>
          <a:lstStyle/>
          <a:p>
            <a:fld id="{33379DCC-4676-4450-B9D1-47CCEDCD69DA}" type="slidenum">
              <a:rPr lang="id-ID" smtClean="0"/>
              <a:pPr/>
              <a:t>9</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d-ID" smtClean="0"/>
              <a:t>0.</a:t>
            </a:r>
            <a:endParaRPr lang="id-ID"/>
          </a:p>
        </p:txBody>
      </p:sp>
      <p:sp>
        <p:nvSpPr>
          <p:cNvPr id="4" name="Slide Number Placeholder 3"/>
          <p:cNvSpPr>
            <a:spLocks noGrp="1"/>
          </p:cNvSpPr>
          <p:nvPr>
            <p:ph type="sldNum" sz="quarter" idx="10"/>
          </p:nvPr>
        </p:nvSpPr>
        <p:spPr/>
        <p:txBody>
          <a:bodyPr/>
          <a:lstStyle/>
          <a:p>
            <a:fld id="{33379DCC-4676-4450-B9D1-47CCEDCD69DA}" type="slidenum">
              <a:rPr lang="id-ID" smtClean="0"/>
              <a:pPr/>
              <a:t>16</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1E526C2-1889-4751-9E50-12F8F57307E1}" type="datetimeFigureOut">
              <a:rPr lang="id-ID" smtClean="0"/>
              <a:pPr/>
              <a:t>13/09/2013</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86071DF-014D-4835-A4E3-A4166CD1EA86}"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1E526C2-1889-4751-9E50-12F8F57307E1}" type="datetimeFigureOut">
              <a:rPr lang="id-ID" smtClean="0"/>
              <a:pPr/>
              <a:t>13/09/2013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D86071DF-014D-4835-A4E3-A4166CD1EA86}"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1E526C2-1889-4751-9E50-12F8F57307E1}" type="datetimeFigureOut">
              <a:rPr lang="id-ID" smtClean="0"/>
              <a:pPr/>
              <a:t>13/09/2013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D86071DF-014D-4835-A4E3-A4166CD1EA86}"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1E526C2-1889-4751-9E50-12F8F57307E1}" type="datetimeFigureOut">
              <a:rPr lang="id-ID" smtClean="0"/>
              <a:pPr/>
              <a:t>13/09/2013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D86071DF-014D-4835-A4E3-A4166CD1EA86}" type="slidenum">
              <a:rPr lang="id-ID" smtClean="0"/>
              <a:pPr/>
              <a:t>‹#›</a:t>
            </a:fld>
            <a:endParaRPr lang="id-ID"/>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1E526C2-1889-4751-9E50-12F8F57307E1}" type="datetimeFigureOut">
              <a:rPr lang="id-ID" smtClean="0"/>
              <a:pPr/>
              <a:t>13/09/2013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D86071DF-014D-4835-A4E3-A4166CD1EA86}" type="slidenum">
              <a:rPr lang="id-ID" smtClean="0"/>
              <a:pPr/>
              <a:t>‹#›</a:t>
            </a:fld>
            <a:endParaRPr lang="id-ID"/>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1E526C2-1889-4751-9E50-12F8F57307E1}" type="datetimeFigureOut">
              <a:rPr lang="id-ID" smtClean="0"/>
              <a:pPr/>
              <a:t>13/09/2013</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D86071DF-014D-4835-A4E3-A4166CD1EA86}" type="slidenum">
              <a:rPr lang="id-ID" smtClean="0"/>
              <a:pPr/>
              <a:t>‹#›</a:t>
            </a:fld>
            <a:endParaRPr lang="id-ID"/>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1E526C2-1889-4751-9E50-12F8F57307E1}" type="datetimeFigureOut">
              <a:rPr lang="id-ID" smtClean="0"/>
              <a:pPr/>
              <a:t>13/09/2013</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D86071DF-014D-4835-A4E3-A4166CD1EA86}"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1E526C2-1889-4751-9E50-12F8F57307E1}" type="datetimeFigureOut">
              <a:rPr lang="id-ID" smtClean="0"/>
              <a:pPr/>
              <a:t>13/09/2013</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D86071DF-014D-4835-A4E3-A4166CD1EA86}" type="slidenum">
              <a:rPr lang="id-ID" smtClean="0"/>
              <a:pPr/>
              <a:t>‹#›</a:t>
            </a:fld>
            <a:endParaRPr lang="id-ID"/>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1E526C2-1889-4751-9E50-12F8F57307E1}" type="datetimeFigureOut">
              <a:rPr lang="id-ID" smtClean="0"/>
              <a:pPr/>
              <a:t>13/09/2013</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D86071DF-014D-4835-A4E3-A4166CD1EA86}"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E526C2-1889-4751-9E50-12F8F57307E1}" type="datetimeFigureOut">
              <a:rPr lang="id-ID" smtClean="0"/>
              <a:pPr/>
              <a:t>13/09/2013</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D86071DF-014D-4835-A4E3-A4166CD1EA86}"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1E526C2-1889-4751-9E50-12F8F57307E1}" type="datetimeFigureOut">
              <a:rPr lang="id-ID" smtClean="0"/>
              <a:pPr/>
              <a:t>13/09/2013</a:t>
            </a:fld>
            <a:endParaRPr lang="id-ID"/>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86071DF-014D-4835-A4E3-A4166CD1EA86}" type="slidenum">
              <a:rPr lang="id-ID" smtClean="0"/>
              <a:pPr/>
              <a:t>‹#›</a:t>
            </a:fld>
            <a:endParaRPr lang="id-ID"/>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1E526C2-1889-4751-9E50-12F8F57307E1}" type="datetimeFigureOut">
              <a:rPr lang="id-ID" smtClean="0"/>
              <a:pPr/>
              <a:t>13/09/2013</a:t>
            </a:fld>
            <a:endParaRPr lang="id-ID"/>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d-ID"/>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86071DF-014D-4835-A4E3-A4166CD1EA86}"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id-ID" dirty="0" smtClean="0"/>
              <a:t>ANGGARAN PENJUALAN</a:t>
            </a:r>
            <a:endParaRPr lang="id-ID" dirty="0"/>
          </a:p>
        </p:txBody>
      </p:sp>
      <p:sp>
        <p:nvSpPr>
          <p:cNvPr id="3" name="Subtitle 2"/>
          <p:cNvSpPr>
            <a:spLocks noGrp="1"/>
          </p:cNvSpPr>
          <p:nvPr>
            <p:ph type="subTitle" idx="1"/>
          </p:nvPr>
        </p:nvSpPr>
        <p:spPr/>
        <p:txBody>
          <a:bodyPr/>
          <a:lstStyle/>
          <a:p>
            <a:pPr algn="ctr"/>
            <a:r>
              <a:rPr lang="id-ID" dirty="0" smtClean="0"/>
              <a:t>STIE YAPPAS OPHIR</a:t>
            </a: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85794"/>
            <a:ext cx="8229600" cy="5221497"/>
          </a:xfrm>
        </p:spPr>
        <p:txBody>
          <a:bodyPr>
            <a:normAutofit fontScale="70000" lnSpcReduction="20000"/>
          </a:bodyPr>
          <a:lstStyle/>
          <a:p>
            <a:pPr algn="just"/>
            <a:r>
              <a:rPr lang="id-ID" sz="2100" dirty="0" smtClean="0"/>
              <a:t>Harga jual perbotol kecap sbb :</a:t>
            </a:r>
          </a:p>
          <a:p>
            <a:pPr algn="just">
              <a:buNone/>
            </a:pPr>
            <a:r>
              <a:rPr lang="id-ID" sz="2100" dirty="0" smtClean="0"/>
              <a:t>	Jenis kecap		   harga jual / botol</a:t>
            </a:r>
          </a:p>
          <a:p>
            <a:pPr algn="just">
              <a:buNone/>
            </a:pPr>
            <a:r>
              <a:rPr lang="id-ID" sz="2100" dirty="0" smtClean="0"/>
              <a:t>			       Banjarmasin 		Martapura</a:t>
            </a:r>
          </a:p>
          <a:p>
            <a:pPr algn="just">
              <a:buNone/>
            </a:pPr>
            <a:r>
              <a:rPr lang="id-ID" sz="2100" dirty="0" smtClean="0"/>
              <a:t>	Kecap Sedang		Rp. 500		Rp. 600</a:t>
            </a:r>
          </a:p>
          <a:p>
            <a:pPr algn="just">
              <a:buNone/>
            </a:pPr>
            <a:r>
              <a:rPr lang="id-ID" sz="2100" dirty="0" smtClean="0"/>
              <a:t>	Kecap Manis		Rp. 600		Rp. 750</a:t>
            </a:r>
          </a:p>
          <a:p>
            <a:pPr algn="just">
              <a:buNone/>
            </a:pPr>
            <a:r>
              <a:rPr lang="id-ID" sz="2100" dirty="0" smtClean="0"/>
              <a:t>	Kecap Asin		Rp. 500		Rp. 600</a:t>
            </a:r>
          </a:p>
          <a:p>
            <a:pPr algn="just">
              <a:buNone/>
            </a:pPr>
            <a:endParaRPr lang="id-ID" sz="2100" dirty="0" smtClean="0"/>
          </a:p>
          <a:p>
            <a:pPr algn="just">
              <a:buNone/>
            </a:pPr>
            <a:r>
              <a:rPr lang="id-ID" sz="2100" dirty="0" smtClean="0"/>
              <a:t>	Distribusi penjualan tiap jenis produk ditaksir untuk kecap sedang 50 %, kecap manis 30 % dan kecap asin 20 %.</a:t>
            </a:r>
          </a:p>
          <a:p>
            <a:pPr algn="just">
              <a:buNone/>
            </a:pPr>
            <a:r>
              <a:rPr lang="id-ID" sz="2100" dirty="0" smtClean="0"/>
              <a:t>	</a:t>
            </a:r>
          </a:p>
          <a:p>
            <a:pPr algn="just">
              <a:buNone/>
            </a:pPr>
            <a:r>
              <a:rPr lang="id-ID" sz="2100" dirty="0" smtClean="0"/>
              <a:t>	Dari data diatas dibuat forecast penjualan tahun 2011, dengan menggunakan metode least square sbb:</a:t>
            </a:r>
          </a:p>
          <a:p>
            <a:pPr algn="just">
              <a:buNone/>
            </a:pPr>
            <a:r>
              <a:rPr lang="id-ID" sz="2100" dirty="0" smtClean="0"/>
              <a:t>	n	tahun	penjualan (Y)	X	X²	XY</a:t>
            </a:r>
          </a:p>
          <a:p>
            <a:pPr algn="just">
              <a:buNone/>
            </a:pPr>
            <a:r>
              <a:rPr lang="id-ID" sz="2100" dirty="0" smtClean="0"/>
              <a:t>	1	2006	     130		0	0	0</a:t>
            </a:r>
          </a:p>
          <a:p>
            <a:pPr algn="just">
              <a:buNone/>
            </a:pPr>
            <a:r>
              <a:rPr lang="id-ID" sz="2100" dirty="0" smtClean="0"/>
              <a:t>	2	2007	     145		1	1	145</a:t>
            </a:r>
          </a:p>
          <a:p>
            <a:pPr algn="just">
              <a:buNone/>
            </a:pPr>
            <a:r>
              <a:rPr lang="id-ID" sz="2100" dirty="0" smtClean="0"/>
              <a:t>	3	2008	     150		2	4	300</a:t>
            </a:r>
          </a:p>
          <a:p>
            <a:pPr algn="just">
              <a:buNone/>
            </a:pPr>
            <a:r>
              <a:rPr lang="id-ID" sz="2100" dirty="0" smtClean="0"/>
              <a:t>	4	2009	     165		3	9	495</a:t>
            </a:r>
          </a:p>
          <a:p>
            <a:pPr algn="just">
              <a:buNone/>
            </a:pPr>
            <a:r>
              <a:rPr lang="id-ID" sz="2100" dirty="0" smtClean="0"/>
              <a:t>	5	2010	     170		4	16	680</a:t>
            </a:r>
          </a:p>
          <a:p>
            <a:pPr algn="just">
              <a:buNone/>
            </a:pPr>
            <a:r>
              <a:rPr lang="id-ID" sz="2100" dirty="0" smtClean="0"/>
              <a:t>			 ∑Y=760	           ∑X= 10      ∑X²=30     ∑XY= 1.620</a:t>
            </a:r>
          </a:p>
          <a:p>
            <a:pPr algn="just">
              <a:buNone/>
            </a:pPr>
            <a:r>
              <a:rPr lang="id-ID" sz="2100" dirty="0" smtClean="0"/>
              <a:t>			</a:t>
            </a:r>
          </a:p>
          <a:p>
            <a:pPr algn="just">
              <a:buNone/>
            </a:pPr>
            <a:r>
              <a:rPr lang="id-ID" sz="2100" dirty="0" smtClean="0"/>
              <a:t>	</a:t>
            </a:r>
            <a:r>
              <a:rPr lang="id-ID" sz="1600" dirty="0" smtClean="0"/>
              <a:t>		</a:t>
            </a:r>
          </a:p>
          <a:p>
            <a:pPr algn="just">
              <a:buNone/>
            </a:pPr>
            <a:r>
              <a:rPr lang="id-ID" sz="1800" dirty="0" smtClean="0"/>
              <a:t>	</a:t>
            </a:r>
            <a:endParaRPr lang="id-ID"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14356"/>
            <a:ext cx="8229600" cy="5292935"/>
          </a:xfrm>
        </p:spPr>
        <p:txBody>
          <a:bodyPr>
            <a:normAutofit/>
          </a:bodyPr>
          <a:lstStyle/>
          <a:p>
            <a:r>
              <a:rPr lang="id-ID" sz="1800" dirty="0" smtClean="0"/>
              <a:t>Peramalan penjualan untuk tahun 2011 sbb :</a:t>
            </a:r>
          </a:p>
          <a:p>
            <a:pPr>
              <a:buNone/>
            </a:pPr>
            <a:r>
              <a:rPr lang="id-ID" sz="1800" dirty="0" smtClean="0"/>
              <a:t>	b= 5 x 1.620 – 10 x 760</a:t>
            </a:r>
          </a:p>
          <a:p>
            <a:pPr>
              <a:buNone/>
            </a:pPr>
            <a:r>
              <a:rPr lang="id-ID" sz="1800" dirty="0" smtClean="0"/>
              <a:t>		   5 x 30 – (10)²</a:t>
            </a:r>
          </a:p>
          <a:p>
            <a:pPr>
              <a:buNone/>
            </a:pPr>
            <a:r>
              <a:rPr lang="id-ID" sz="1800" dirty="0" smtClean="0"/>
              <a:t>	  = 8.100 – 7600</a:t>
            </a:r>
          </a:p>
          <a:p>
            <a:pPr>
              <a:buNone/>
            </a:pPr>
            <a:r>
              <a:rPr lang="id-ID" sz="1800" dirty="0" smtClean="0"/>
              <a:t>		  150 – 100</a:t>
            </a:r>
          </a:p>
          <a:p>
            <a:pPr>
              <a:buNone/>
            </a:pPr>
            <a:r>
              <a:rPr lang="id-ID" sz="1800" dirty="0" smtClean="0"/>
              <a:t>	  = 10</a:t>
            </a:r>
          </a:p>
          <a:p>
            <a:pPr>
              <a:buNone/>
            </a:pPr>
            <a:r>
              <a:rPr lang="id-ID" sz="1800" dirty="0" smtClean="0"/>
              <a:t>	</a:t>
            </a:r>
          </a:p>
          <a:p>
            <a:pPr>
              <a:buNone/>
            </a:pPr>
            <a:r>
              <a:rPr lang="id-ID" sz="1800" dirty="0" smtClean="0"/>
              <a:t>	a= 760  - 10  10</a:t>
            </a:r>
          </a:p>
          <a:p>
            <a:pPr>
              <a:buNone/>
            </a:pPr>
            <a:r>
              <a:rPr lang="id-ID" sz="1800" dirty="0" smtClean="0"/>
              <a:t>		5	   5</a:t>
            </a:r>
          </a:p>
          <a:p>
            <a:pPr>
              <a:buNone/>
            </a:pPr>
            <a:r>
              <a:rPr lang="id-ID" sz="1800" dirty="0" smtClean="0"/>
              <a:t>	  = 152 – 20</a:t>
            </a:r>
          </a:p>
          <a:p>
            <a:pPr>
              <a:buNone/>
            </a:pPr>
            <a:r>
              <a:rPr lang="id-ID" sz="1800" dirty="0" smtClean="0"/>
              <a:t>	  = 132</a:t>
            </a:r>
          </a:p>
          <a:p>
            <a:pPr>
              <a:buNone/>
            </a:pPr>
            <a:r>
              <a:rPr lang="id-ID" sz="1800" dirty="0" smtClean="0"/>
              <a:t>	Persamaan trend garis lurus Y    = a + bX</a:t>
            </a:r>
          </a:p>
          <a:p>
            <a:pPr>
              <a:buNone/>
            </a:pPr>
            <a:r>
              <a:rPr lang="id-ID" sz="1800" dirty="0" smtClean="0"/>
              <a:t>	Forecast penjualan tahun 2011  = 132 + 10 (5)</a:t>
            </a:r>
          </a:p>
          <a:p>
            <a:pPr>
              <a:buNone/>
            </a:pPr>
            <a:r>
              <a:rPr lang="id-ID" sz="1800" dirty="0" smtClean="0"/>
              <a:t>					    = 182</a:t>
            </a:r>
          </a:p>
          <a:p>
            <a:pPr>
              <a:buNone/>
            </a:pPr>
            <a:endParaRPr lang="id-ID" sz="1800" dirty="0"/>
          </a:p>
        </p:txBody>
      </p:sp>
      <p:cxnSp>
        <p:nvCxnSpPr>
          <p:cNvPr id="4" name="Straight Connector 3"/>
          <p:cNvCxnSpPr/>
          <p:nvPr/>
        </p:nvCxnSpPr>
        <p:spPr>
          <a:xfrm>
            <a:off x="1285852" y="1357298"/>
            <a:ext cx="235745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285852" y="2000240"/>
            <a:ext cx="16430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285852" y="3286124"/>
            <a:ext cx="500066"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Double Bracket 6"/>
          <p:cNvSpPr/>
          <p:nvPr/>
        </p:nvSpPr>
        <p:spPr>
          <a:xfrm>
            <a:off x="2428860" y="3071810"/>
            <a:ext cx="428628" cy="500066"/>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cxnSp>
        <p:nvCxnSpPr>
          <p:cNvPr id="8" name="Straight Connector 7"/>
          <p:cNvCxnSpPr/>
          <p:nvPr/>
        </p:nvCxnSpPr>
        <p:spPr>
          <a:xfrm>
            <a:off x="2500298" y="3286124"/>
            <a:ext cx="28575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42918"/>
            <a:ext cx="8229600" cy="5364373"/>
          </a:xfrm>
        </p:spPr>
        <p:txBody>
          <a:bodyPr>
            <a:normAutofit lnSpcReduction="10000"/>
          </a:bodyPr>
          <a:lstStyle/>
          <a:p>
            <a:r>
              <a:rPr lang="id-ID" sz="1600" dirty="0" smtClean="0"/>
              <a:t>Forecast penjualan untuk tahun 2011 sebanyak 182 botol untuk daerah Banjarmasin dan Martapura dengan perbandingan 2 : 1</a:t>
            </a:r>
          </a:p>
          <a:p>
            <a:r>
              <a:rPr lang="id-ID" sz="1600" dirty="0" smtClean="0"/>
              <a:t>Banjarmasin 2/3 x 182 =121 botol</a:t>
            </a:r>
          </a:p>
          <a:p>
            <a:pPr>
              <a:buNone/>
            </a:pPr>
            <a:r>
              <a:rPr lang="id-ID" sz="1600" dirty="0" smtClean="0"/>
              <a:t>	Martapura    1/3 x 182 = 61 botol</a:t>
            </a:r>
          </a:p>
          <a:p>
            <a:pPr>
              <a:buNone/>
            </a:pPr>
            <a:r>
              <a:rPr lang="id-ID" sz="1600" dirty="0" smtClean="0"/>
              <a:t>			Jumlah   = 182 botol</a:t>
            </a:r>
          </a:p>
          <a:p>
            <a:pPr>
              <a:buNone/>
            </a:pPr>
            <a:endParaRPr lang="id-ID" sz="1600" dirty="0" smtClean="0"/>
          </a:p>
          <a:p>
            <a:pPr>
              <a:buFont typeface="Wingdings" pitchFamily="2" charset="2"/>
              <a:buChar char="v"/>
            </a:pPr>
            <a:r>
              <a:rPr lang="id-ID" sz="1600" dirty="0" smtClean="0"/>
              <a:t>Banjarmasin</a:t>
            </a:r>
          </a:p>
          <a:p>
            <a:pPr>
              <a:buNone/>
            </a:pPr>
            <a:r>
              <a:rPr lang="id-ID" sz="1600" dirty="0" smtClean="0"/>
              <a:t>	Kecap Sedang 50 % x 121 = 61 Botol</a:t>
            </a:r>
          </a:p>
          <a:p>
            <a:pPr>
              <a:buNone/>
            </a:pPr>
            <a:r>
              <a:rPr lang="id-ID" sz="1600" dirty="0" smtClean="0"/>
              <a:t>	Kecap Manis   30 % x 121 = 36 Botol</a:t>
            </a:r>
          </a:p>
          <a:p>
            <a:pPr>
              <a:buNone/>
            </a:pPr>
            <a:r>
              <a:rPr lang="id-ID" sz="1600" dirty="0" smtClean="0"/>
              <a:t>	Kecap Asin     20 % x 121 = 24 Botol</a:t>
            </a:r>
          </a:p>
          <a:p>
            <a:pPr>
              <a:buNone/>
            </a:pPr>
            <a:r>
              <a:rPr lang="id-ID" sz="1600" dirty="0" smtClean="0"/>
              <a:t>			     Jumlah			=121 Botol</a:t>
            </a:r>
          </a:p>
          <a:p>
            <a:pPr>
              <a:buFont typeface="Wingdings" pitchFamily="2" charset="2"/>
              <a:buChar char="v"/>
            </a:pPr>
            <a:r>
              <a:rPr lang="id-ID" sz="1600" dirty="0" smtClean="0"/>
              <a:t>Martapura</a:t>
            </a:r>
          </a:p>
          <a:p>
            <a:pPr>
              <a:buNone/>
            </a:pPr>
            <a:r>
              <a:rPr lang="id-ID" sz="1600" dirty="0" smtClean="0"/>
              <a:t>	Kecap sedang 50 % x 61 = 31 botol</a:t>
            </a:r>
          </a:p>
          <a:p>
            <a:pPr>
              <a:buNone/>
            </a:pPr>
            <a:r>
              <a:rPr lang="id-ID" sz="1600" dirty="0" smtClean="0"/>
              <a:t>	Kecap Manis   30 % x 61 = 18 botol</a:t>
            </a:r>
          </a:p>
          <a:p>
            <a:pPr>
              <a:buNone/>
            </a:pPr>
            <a:r>
              <a:rPr lang="id-ID" sz="1600" dirty="0" smtClean="0"/>
              <a:t>	Kecap asin      20 % x 61 = 12 botol</a:t>
            </a:r>
          </a:p>
          <a:p>
            <a:pPr>
              <a:buNone/>
            </a:pPr>
            <a:r>
              <a:rPr lang="id-ID" sz="1600" dirty="0" smtClean="0"/>
              <a:t>			jumlah				= 61 botol</a:t>
            </a:r>
          </a:p>
          <a:p>
            <a:pPr>
              <a:buNone/>
            </a:pPr>
            <a:r>
              <a:rPr lang="id-ID" sz="1600" dirty="0" smtClean="0"/>
              <a:t>			Total				= 182 botol</a:t>
            </a:r>
          </a:p>
          <a:p>
            <a:pPr>
              <a:buNone/>
            </a:pPr>
            <a:endParaRPr lang="id-ID" sz="1600" dirty="0" smtClean="0"/>
          </a:p>
          <a:p>
            <a:pPr>
              <a:buNone/>
            </a:pPr>
            <a:r>
              <a:rPr lang="id-ID" sz="1600" dirty="0" smtClean="0"/>
              <a:t> </a:t>
            </a:r>
            <a:endParaRPr lang="id-ID" sz="1600" dirty="0"/>
          </a:p>
        </p:txBody>
      </p:sp>
      <p:cxnSp>
        <p:nvCxnSpPr>
          <p:cNvPr id="5" name="Straight Connector 4"/>
          <p:cNvCxnSpPr/>
          <p:nvPr/>
        </p:nvCxnSpPr>
        <p:spPr>
          <a:xfrm>
            <a:off x="3357554" y="1641462"/>
            <a:ext cx="114300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714744" y="3284536"/>
            <a:ext cx="107157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571868" y="4643446"/>
            <a:ext cx="92869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143636" y="4857760"/>
            <a:ext cx="114300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42918"/>
            <a:ext cx="8229600" cy="5364373"/>
          </a:xfrm>
        </p:spPr>
        <p:txBody>
          <a:bodyPr>
            <a:normAutofit/>
          </a:bodyPr>
          <a:lstStyle/>
          <a:p>
            <a:r>
              <a:rPr lang="id-ID" sz="1800" dirty="0" smtClean="0"/>
              <a:t>Banjarmasin</a:t>
            </a:r>
          </a:p>
          <a:p>
            <a:pPr>
              <a:buFont typeface="Wingdings" pitchFamily="2" charset="2"/>
              <a:buChar char="v"/>
            </a:pPr>
            <a:r>
              <a:rPr lang="id-ID" sz="1800" dirty="0" smtClean="0"/>
              <a:t>Triwulan I</a:t>
            </a:r>
          </a:p>
          <a:p>
            <a:pPr>
              <a:buNone/>
            </a:pPr>
            <a:r>
              <a:rPr lang="id-ID" sz="1800" dirty="0" smtClean="0"/>
              <a:t>	Kecap Sedang (23,68 % x 61 = 14 botol x Rp. 500 = Rp. 7.000</a:t>
            </a:r>
          </a:p>
          <a:p>
            <a:pPr>
              <a:buNone/>
            </a:pPr>
            <a:r>
              <a:rPr lang="id-ID" sz="1800" dirty="0" smtClean="0"/>
              <a:t>	Kecap Manis   (23,68 % x 36 =   9 botol x Rp. 600 = Rp. 5.400</a:t>
            </a:r>
          </a:p>
          <a:p>
            <a:pPr>
              <a:buNone/>
            </a:pPr>
            <a:r>
              <a:rPr lang="id-ID" sz="1800" dirty="0" smtClean="0"/>
              <a:t>	Kecap Asin     (23,68 % x 24 =   6 botol x Rp. 500 = Rp. 3.000</a:t>
            </a:r>
          </a:p>
          <a:p>
            <a:pPr>
              <a:buNone/>
            </a:pPr>
            <a:r>
              <a:rPr lang="id-ID" sz="1800" dirty="0" smtClean="0"/>
              <a:t>			       jumlah I    =  29 botol                = Rp. 15.400</a:t>
            </a:r>
          </a:p>
          <a:p>
            <a:pPr>
              <a:buFont typeface="Wingdings" pitchFamily="2" charset="2"/>
              <a:buChar char="v"/>
            </a:pPr>
            <a:r>
              <a:rPr lang="id-ID" sz="1800" dirty="0" smtClean="0"/>
              <a:t>Triwulan II</a:t>
            </a:r>
          </a:p>
          <a:p>
            <a:pPr>
              <a:buNone/>
            </a:pPr>
            <a:r>
              <a:rPr lang="id-ID" sz="1800" dirty="0" smtClean="0"/>
              <a:t>	Kecap Sedang (24,34 % x 61 = 15 botol x Rp. 500 = Rp. 7.500</a:t>
            </a:r>
          </a:p>
          <a:p>
            <a:pPr>
              <a:buNone/>
            </a:pPr>
            <a:r>
              <a:rPr lang="id-ID" sz="1800" dirty="0" smtClean="0"/>
              <a:t>	Kecap Manis   (24,34 % x 36 =   9 botol x Rp. 600 = Rp. 5.400</a:t>
            </a:r>
          </a:p>
          <a:p>
            <a:pPr>
              <a:buNone/>
            </a:pPr>
            <a:r>
              <a:rPr lang="id-ID" sz="1800" dirty="0" smtClean="0"/>
              <a:t>	Kecap Asin     (24,34 % x 24 =   6 botol x Rp. 500 = Rp. 3.000</a:t>
            </a:r>
          </a:p>
          <a:p>
            <a:pPr>
              <a:buNone/>
            </a:pPr>
            <a:r>
              <a:rPr lang="id-ID" sz="1800" dirty="0" smtClean="0"/>
              <a:t>			       jumlah II   =  30 botol                = Rp. 15.900</a:t>
            </a:r>
          </a:p>
          <a:p>
            <a:pPr>
              <a:buFont typeface="Wingdings" pitchFamily="2" charset="2"/>
              <a:buChar char="v"/>
            </a:pPr>
            <a:r>
              <a:rPr lang="id-ID" sz="1800" dirty="0" smtClean="0"/>
              <a:t>Triwulan III</a:t>
            </a:r>
          </a:p>
          <a:p>
            <a:pPr>
              <a:buNone/>
            </a:pPr>
            <a:r>
              <a:rPr lang="id-ID" sz="1800" dirty="0" smtClean="0"/>
              <a:t>	Kecap Sedang (25,66 % x 61 = 16 botol x Rp. 500 = Rp. 8.000</a:t>
            </a:r>
          </a:p>
          <a:p>
            <a:pPr>
              <a:buNone/>
            </a:pPr>
            <a:r>
              <a:rPr lang="id-ID" sz="1800" dirty="0" smtClean="0"/>
              <a:t>	Kecap Manis   (25,66 % x 36 =   9 botol x Rp. 600 = Rp. 5.400</a:t>
            </a:r>
          </a:p>
          <a:p>
            <a:pPr>
              <a:buNone/>
            </a:pPr>
            <a:r>
              <a:rPr lang="id-ID" sz="1800" dirty="0" smtClean="0"/>
              <a:t>	Kecap Asin     (25,66 % x 24 =   6 botol x Rp. 500 = Rp. 3.000</a:t>
            </a:r>
          </a:p>
          <a:p>
            <a:pPr>
              <a:buNone/>
            </a:pPr>
            <a:r>
              <a:rPr lang="id-ID" sz="1800" dirty="0" smtClean="0"/>
              <a:t>			       jumlah III  =  31 botol                = Rp. 16.400</a:t>
            </a:r>
          </a:p>
          <a:p>
            <a:pPr>
              <a:buNone/>
            </a:pPr>
            <a:endParaRPr lang="id-ID" sz="1800" dirty="0" smtClean="0"/>
          </a:p>
          <a:p>
            <a:pPr>
              <a:buNone/>
            </a:pPr>
            <a:endParaRPr lang="id-ID" sz="1800" dirty="0" smtClean="0"/>
          </a:p>
          <a:p>
            <a:pPr>
              <a:buNone/>
            </a:pPr>
            <a:endParaRPr lang="id-ID" sz="1800" dirty="0"/>
          </a:p>
        </p:txBody>
      </p:sp>
      <p:cxnSp>
        <p:nvCxnSpPr>
          <p:cNvPr id="5" name="Straight Connector 4"/>
          <p:cNvCxnSpPr/>
          <p:nvPr/>
        </p:nvCxnSpPr>
        <p:spPr>
          <a:xfrm>
            <a:off x="4357686" y="3857628"/>
            <a:ext cx="35719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429124" y="2284404"/>
            <a:ext cx="35719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429124" y="5500702"/>
            <a:ext cx="35719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28670"/>
            <a:ext cx="8229600" cy="5078621"/>
          </a:xfrm>
        </p:spPr>
        <p:txBody>
          <a:bodyPr>
            <a:normAutofit/>
          </a:bodyPr>
          <a:lstStyle/>
          <a:p>
            <a:pPr>
              <a:buFont typeface="Wingdings" pitchFamily="2" charset="2"/>
              <a:buChar char="v"/>
            </a:pPr>
            <a:r>
              <a:rPr lang="id-ID" sz="1800" dirty="0" smtClean="0"/>
              <a:t>Triwulan IV</a:t>
            </a:r>
          </a:p>
          <a:p>
            <a:pPr>
              <a:buNone/>
            </a:pPr>
            <a:r>
              <a:rPr lang="id-ID" sz="1800" dirty="0" smtClean="0"/>
              <a:t>	Kecap Sedang (26,32 % x 61 = 16 botol x Rp. 500 = Rp. 8.000</a:t>
            </a:r>
          </a:p>
          <a:p>
            <a:pPr>
              <a:buNone/>
            </a:pPr>
            <a:r>
              <a:rPr lang="id-ID" sz="1800" dirty="0" smtClean="0"/>
              <a:t>	Kecap Manis   (26,32 % x 36 =   9 botol x Rp. 600 = Rp. 5.400</a:t>
            </a:r>
          </a:p>
          <a:p>
            <a:pPr>
              <a:buNone/>
            </a:pPr>
            <a:r>
              <a:rPr lang="id-ID" sz="1800" dirty="0" smtClean="0"/>
              <a:t>	Kecap Asin     (26,32 % x 24 =   6 botol x Rp. 500 = Rp. 3.000</a:t>
            </a:r>
          </a:p>
          <a:p>
            <a:pPr>
              <a:buNone/>
            </a:pPr>
            <a:r>
              <a:rPr lang="id-ID" sz="1800" dirty="0" smtClean="0"/>
              <a:t>			       jumlah IV   =  31 botol                = Rp.16.400</a:t>
            </a:r>
          </a:p>
          <a:p>
            <a:pPr>
              <a:buFont typeface="Wingdings" pitchFamily="2" charset="2"/>
              <a:buChar char="ü"/>
            </a:pPr>
            <a:r>
              <a:rPr lang="id-ID" sz="1800" dirty="0" smtClean="0"/>
              <a:t>Total........I + II + III + IV       = 121 botol               = Rp. 64.100</a:t>
            </a:r>
          </a:p>
          <a:p>
            <a:pPr>
              <a:buNone/>
            </a:pPr>
            <a:endParaRPr lang="id-ID" sz="1800" dirty="0" smtClean="0"/>
          </a:p>
          <a:p>
            <a:r>
              <a:rPr lang="id-ID" sz="1800" dirty="0" smtClean="0"/>
              <a:t>Martapura</a:t>
            </a:r>
          </a:p>
          <a:p>
            <a:pPr>
              <a:buFont typeface="Wingdings" pitchFamily="2" charset="2"/>
              <a:buChar char="v"/>
            </a:pPr>
            <a:r>
              <a:rPr lang="id-ID" sz="1800" dirty="0" smtClean="0"/>
              <a:t>Triwulan I</a:t>
            </a:r>
          </a:p>
          <a:p>
            <a:pPr>
              <a:buNone/>
            </a:pPr>
            <a:r>
              <a:rPr lang="id-ID" sz="1800" dirty="0" smtClean="0"/>
              <a:t>	Kecap Sedang (23,68 % x 31 = 7 botol x Rp. 600 = Rp. 4.200</a:t>
            </a:r>
          </a:p>
          <a:p>
            <a:pPr>
              <a:buNone/>
            </a:pPr>
            <a:r>
              <a:rPr lang="id-ID" sz="1800" dirty="0" smtClean="0"/>
              <a:t>	Kecap Manis   (23,68 % x 18 = 4 botol x Rp. 750 = Rp. 3.000</a:t>
            </a:r>
          </a:p>
          <a:p>
            <a:pPr>
              <a:buNone/>
            </a:pPr>
            <a:r>
              <a:rPr lang="id-ID" sz="1800" dirty="0" smtClean="0"/>
              <a:t>	Kecap Asin     (23,68 % x 12 = 3 botol x Rp. 600 = Rp. 1.800</a:t>
            </a:r>
          </a:p>
          <a:p>
            <a:pPr>
              <a:buNone/>
            </a:pPr>
            <a:r>
              <a:rPr lang="id-ID" sz="1800" dirty="0" smtClean="0"/>
              <a:t>			       jumlah I    =  14 botol              = Rp. 9.000</a:t>
            </a:r>
          </a:p>
          <a:p>
            <a:pPr>
              <a:buFont typeface="Wingdings" pitchFamily="2" charset="2"/>
              <a:buChar char="v"/>
            </a:pPr>
            <a:endParaRPr lang="id-ID" sz="1800" dirty="0" smtClean="0"/>
          </a:p>
          <a:p>
            <a:pPr>
              <a:buFont typeface="Wingdings" pitchFamily="2" charset="2"/>
              <a:buChar char="v"/>
            </a:pPr>
            <a:endParaRPr lang="id-ID" sz="1800" dirty="0"/>
          </a:p>
        </p:txBody>
      </p:sp>
      <p:cxnSp>
        <p:nvCxnSpPr>
          <p:cNvPr id="4" name="Straight Connector 3"/>
          <p:cNvCxnSpPr/>
          <p:nvPr/>
        </p:nvCxnSpPr>
        <p:spPr>
          <a:xfrm>
            <a:off x="4429124" y="2212966"/>
            <a:ext cx="35719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429124" y="2500306"/>
            <a:ext cx="35719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357686" y="4786322"/>
            <a:ext cx="35719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85794"/>
            <a:ext cx="8229600" cy="5221497"/>
          </a:xfrm>
        </p:spPr>
        <p:txBody>
          <a:bodyPr>
            <a:normAutofit lnSpcReduction="10000"/>
          </a:bodyPr>
          <a:lstStyle/>
          <a:p>
            <a:pPr>
              <a:buFont typeface="Wingdings" pitchFamily="2" charset="2"/>
              <a:buChar char="v"/>
            </a:pPr>
            <a:r>
              <a:rPr lang="id-ID" sz="1800" dirty="0" smtClean="0"/>
              <a:t>Triwulan II</a:t>
            </a:r>
          </a:p>
          <a:p>
            <a:pPr>
              <a:buNone/>
            </a:pPr>
            <a:r>
              <a:rPr lang="id-ID" sz="1800" dirty="0" smtClean="0"/>
              <a:t>	Kecap Sedang (24,34 % x 31 = 8 botol x Rp. 600 = Rp. 4.800</a:t>
            </a:r>
          </a:p>
          <a:p>
            <a:pPr>
              <a:buNone/>
            </a:pPr>
            <a:r>
              <a:rPr lang="id-ID" sz="1800" dirty="0" smtClean="0"/>
              <a:t>	Kecap Manis   (24,34 % x 18 = 4 botol x Rp. 750 = Rp. 3.000</a:t>
            </a:r>
          </a:p>
          <a:p>
            <a:pPr>
              <a:buNone/>
            </a:pPr>
            <a:r>
              <a:rPr lang="id-ID" sz="1800" dirty="0" smtClean="0"/>
              <a:t>	Kecap Asin     (24,34 % x 12 = 3 botol x Rp. 600 = Rp. 1.800</a:t>
            </a:r>
          </a:p>
          <a:p>
            <a:pPr>
              <a:buNone/>
            </a:pPr>
            <a:r>
              <a:rPr lang="id-ID" sz="1800" dirty="0" smtClean="0"/>
              <a:t>			       jumlah II   =  15 botol              = Rp. 9.600</a:t>
            </a:r>
          </a:p>
          <a:p>
            <a:pPr>
              <a:buFont typeface="Wingdings" pitchFamily="2" charset="2"/>
              <a:buChar char="v"/>
            </a:pPr>
            <a:r>
              <a:rPr lang="id-ID" sz="1800" dirty="0" smtClean="0"/>
              <a:t>Triwulan III</a:t>
            </a:r>
          </a:p>
          <a:p>
            <a:pPr>
              <a:buNone/>
            </a:pPr>
            <a:r>
              <a:rPr lang="id-ID" sz="1800" dirty="0" smtClean="0"/>
              <a:t>	Kecap Sedang (25,66 % x 31 = 8 botol x Rp. 600 = Rp. 4.800</a:t>
            </a:r>
          </a:p>
          <a:p>
            <a:pPr>
              <a:buNone/>
            </a:pPr>
            <a:r>
              <a:rPr lang="id-ID" sz="1800" dirty="0" smtClean="0"/>
              <a:t>	Kecap Manis   (25,66 % x 18 = 5 botol x Rp. 750 = Rp. 3.750</a:t>
            </a:r>
          </a:p>
          <a:p>
            <a:pPr>
              <a:buNone/>
            </a:pPr>
            <a:r>
              <a:rPr lang="id-ID" sz="1800" dirty="0" smtClean="0"/>
              <a:t>	Kecap Asin     (25,66 % x 12 = 3 botol x Rp. 600 = Rp. 1.800</a:t>
            </a:r>
          </a:p>
          <a:p>
            <a:pPr>
              <a:buNone/>
            </a:pPr>
            <a:r>
              <a:rPr lang="id-ID" sz="1800" dirty="0" smtClean="0"/>
              <a:t>			       jumlah III   =  16 botol              = Rp. 10.350</a:t>
            </a:r>
          </a:p>
          <a:p>
            <a:pPr>
              <a:buFont typeface="Wingdings" pitchFamily="2" charset="2"/>
              <a:buChar char="v"/>
            </a:pPr>
            <a:r>
              <a:rPr lang="id-ID" sz="1800" dirty="0" smtClean="0"/>
              <a:t>Triwulan IV</a:t>
            </a:r>
          </a:p>
          <a:p>
            <a:pPr>
              <a:buNone/>
            </a:pPr>
            <a:r>
              <a:rPr lang="id-ID" sz="1800" dirty="0" smtClean="0"/>
              <a:t>	Kecap Sedang (26,32 % x 31 = 8 botol x Rp. 600 = Rp. 4.800</a:t>
            </a:r>
          </a:p>
          <a:p>
            <a:pPr>
              <a:buNone/>
            </a:pPr>
            <a:r>
              <a:rPr lang="id-ID" sz="1800" dirty="0" smtClean="0"/>
              <a:t>	Kecap Manis   (26,32 % x 18 = 5 botol x Rp. 750 = Rp. 3.750</a:t>
            </a:r>
          </a:p>
          <a:p>
            <a:pPr>
              <a:buNone/>
            </a:pPr>
            <a:r>
              <a:rPr lang="id-ID" sz="1800" dirty="0" smtClean="0"/>
              <a:t>	Kecap Asin     </a:t>
            </a:r>
            <a:r>
              <a:rPr lang="id-ID" sz="1800" smtClean="0"/>
              <a:t>(26,32 </a:t>
            </a:r>
            <a:r>
              <a:rPr lang="id-ID" sz="1800" dirty="0" smtClean="0"/>
              <a:t>% x 12 = 3 botol x Rp. 600 = Rp. 1.800</a:t>
            </a:r>
          </a:p>
          <a:p>
            <a:pPr>
              <a:buNone/>
            </a:pPr>
            <a:r>
              <a:rPr lang="id-ID" sz="1800" dirty="0" smtClean="0"/>
              <a:t>			       jumlah IV  =  16 botol              = Rp. 10.350</a:t>
            </a:r>
          </a:p>
          <a:p>
            <a:pPr>
              <a:buFont typeface="Wingdings" pitchFamily="2" charset="2"/>
              <a:buChar char="ü"/>
            </a:pPr>
            <a:r>
              <a:rPr lang="id-ID" sz="1800" dirty="0" smtClean="0"/>
              <a:t>Total........I + II + III + IV       = 61 botol               = Rp. 39.300</a:t>
            </a:r>
          </a:p>
          <a:p>
            <a:pPr>
              <a:buNone/>
            </a:pPr>
            <a:endParaRPr lang="id-ID" sz="1800" dirty="0" smtClean="0"/>
          </a:p>
          <a:p>
            <a:pPr>
              <a:buNone/>
            </a:pPr>
            <a:endParaRPr lang="id-ID" sz="1800" dirty="0" smtClean="0"/>
          </a:p>
          <a:p>
            <a:pPr>
              <a:buNone/>
            </a:pPr>
            <a:endParaRPr lang="id-ID" sz="1800" dirty="0"/>
          </a:p>
        </p:txBody>
      </p:sp>
      <p:cxnSp>
        <p:nvCxnSpPr>
          <p:cNvPr id="4" name="Straight Connector 3"/>
          <p:cNvCxnSpPr/>
          <p:nvPr/>
        </p:nvCxnSpPr>
        <p:spPr>
          <a:xfrm>
            <a:off x="4214810" y="1928802"/>
            <a:ext cx="35719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286248" y="3429000"/>
            <a:ext cx="35719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286248" y="4929198"/>
            <a:ext cx="35719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286248" y="5213362"/>
            <a:ext cx="35719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42918"/>
            <a:ext cx="8229600" cy="5364373"/>
          </a:xfrm>
        </p:spPr>
        <p:txBody>
          <a:bodyPr>
            <a:normAutofit/>
          </a:bodyPr>
          <a:lstStyle/>
          <a:p>
            <a:pPr algn="ctr">
              <a:buNone/>
            </a:pPr>
            <a:r>
              <a:rPr lang="id-ID" sz="1400" dirty="0" smtClean="0"/>
              <a:t>Perusahaan Kecap Asli</a:t>
            </a:r>
          </a:p>
          <a:p>
            <a:pPr algn="ctr">
              <a:buNone/>
            </a:pPr>
            <a:r>
              <a:rPr lang="id-ID" sz="1400" dirty="0" smtClean="0"/>
              <a:t>ANGGARAN PENJUALAN</a:t>
            </a:r>
          </a:p>
          <a:p>
            <a:pPr algn="ctr">
              <a:buNone/>
            </a:pPr>
            <a:r>
              <a:rPr lang="id-ID" sz="1400" dirty="0" smtClean="0"/>
              <a:t>Tiap Triwulan pada Tahun 2011</a:t>
            </a:r>
          </a:p>
          <a:p>
            <a:pPr algn="ctr">
              <a:buNone/>
            </a:pPr>
            <a:endParaRPr lang="id-ID" sz="1400" dirty="0" smtClean="0"/>
          </a:p>
          <a:p>
            <a:pPr algn="ctr">
              <a:buNone/>
            </a:pPr>
            <a:endParaRPr lang="id-ID" sz="1400" dirty="0" smtClean="0"/>
          </a:p>
          <a:p>
            <a:pPr algn="ctr">
              <a:buNone/>
            </a:pPr>
            <a:r>
              <a:rPr lang="id-ID" sz="1400" dirty="0" smtClean="0"/>
              <a:t> </a:t>
            </a:r>
            <a:endParaRPr lang="id-ID" sz="1400" dirty="0"/>
          </a:p>
        </p:txBody>
      </p:sp>
      <p:graphicFrame>
        <p:nvGraphicFramePr>
          <p:cNvPr id="3" name="Table 2"/>
          <p:cNvGraphicFramePr>
            <a:graphicFrameLocks noGrp="1"/>
          </p:cNvGraphicFramePr>
          <p:nvPr/>
        </p:nvGraphicFramePr>
        <p:xfrm>
          <a:off x="642907" y="1714488"/>
          <a:ext cx="8072496" cy="3870960"/>
        </p:xfrm>
        <a:graphic>
          <a:graphicData uri="http://schemas.openxmlformats.org/drawingml/2006/table">
            <a:tbl>
              <a:tblPr firstRow="1" bandRow="1">
                <a:tableStyleId>{5C22544A-7EE6-4342-B048-85BDC9FD1C3A}</a:tableStyleId>
              </a:tblPr>
              <a:tblGrid>
                <a:gridCol w="1251803"/>
                <a:gridCol w="377510"/>
                <a:gridCol w="888715"/>
                <a:gridCol w="417425"/>
                <a:gridCol w="989707"/>
                <a:gridCol w="444357"/>
                <a:gridCol w="988336"/>
                <a:gridCol w="513053"/>
                <a:gridCol w="844269"/>
                <a:gridCol w="500066"/>
                <a:gridCol w="857255"/>
              </a:tblGrid>
              <a:tr h="370840">
                <a:tc rowSpan="3">
                  <a:txBody>
                    <a:bodyPr/>
                    <a:lstStyle/>
                    <a:p>
                      <a:r>
                        <a:rPr lang="id-ID" sz="1400" dirty="0" smtClean="0"/>
                        <a:t>Daerah Penj.</a:t>
                      </a:r>
                      <a:r>
                        <a:rPr lang="id-ID" sz="1400" baseline="0" dirty="0" smtClean="0"/>
                        <a:t> Dan Jenis kecap</a:t>
                      </a:r>
                      <a:endParaRPr lang="id-ID" sz="1400" dirty="0"/>
                    </a:p>
                  </a:txBody>
                  <a:tcPr/>
                </a:tc>
                <a:tc gridSpan="8">
                  <a:txBody>
                    <a:bodyPr/>
                    <a:lstStyle/>
                    <a:p>
                      <a:r>
                        <a:rPr lang="id-ID" sz="1400" dirty="0" smtClean="0"/>
                        <a:t>Triwulan</a:t>
                      </a:r>
                      <a:endParaRPr lang="id-ID" sz="1400" dirty="0"/>
                    </a:p>
                  </a:txBody>
                  <a:tcPr/>
                </a:tc>
                <a:tc hMerge="1">
                  <a:txBody>
                    <a:bodyPr/>
                    <a:lstStyle/>
                    <a:p>
                      <a:endParaRPr lang="id-ID"/>
                    </a:p>
                  </a:txBody>
                  <a:tcPr/>
                </a:tc>
                <a:tc hMerge="1">
                  <a:txBody>
                    <a:bodyPr/>
                    <a:lstStyle/>
                    <a:p>
                      <a:endParaRPr lang="id-ID" dirty="0"/>
                    </a:p>
                  </a:txBody>
                  <a:tcPr/>
                </a:tc>
                <a:tc hMerge="1">
                  <a:txBody>
                    <a:bodyPr/>
                    <a:lstStyle/>
                    <a:p>
                      <a:endParaRPr lang="id-ID"/>
                    </a:p>
                  </a:txBody>
                  <a:tcPr/>
                </a:tc>
                <a:tc hMerge="1">
                  <a:txBody>
                    <a:bodyPr/>
                    <a:lstStyle/>
                    <a:p>
                      <a:endParaRPr lang="id-ID" dirty="0"/>
                    </a:p>
                  </a:txBody>
                  <a:tcPr/>
                </a:tc>
                <a:tc hMerge="1">
                  <a:txBody>
                    <a:bodyPr/>
                    <a:lstStyle/>
                    <a:p>
                      <a:endParaRPr lang="id-ID"/>
                    </a:p>
                  </a:txBody>
                  <a:tcPr/>
                </a:tc>
                <a:tc hMerge="1">
                  <a:txBody>
                    <a:bodyPr/>
                    <a:lstStyle/>
                    <a:p>
                      <a:endParaRPr lang="id-ID"/>
                    </a:p>
                  </a:txBody>
                  <a:tcPr/>
                </a:tc>
                <a:tc hMerge="1">
                  <a:txBody>
                    <a:bodyPr/>
                    <a:lstStyle/>
                    <a:p>
                      <a:endParaRPr lang="id-ID"/>
                    </a:p>
                  </a:txBody>
                  <a:tcPr/>
                </a:tc>
                <a:tc rowSpan="2" gridSpan="2">
                  <a:txBody>
                    <a:bodyPr/>
                    <a:lstStyle/>
                    <a:p>
                      <a:r>
                        <a:rPr lang="id-ID" sz="1400" dirty="0" smtClean="0"/>
                        <a:t>Setahun</a:t>
                      </a:r>
                      <a:endParaRPr lang="id-ID" sz="1400" dirty="0"/>
                    </a:p>
                  </a:txBody>
                  <a:tcPr/>
                </a:tc>
                <a:tc rowSpan="2" hMerge="1">
                  <a:txBody>
                    <a:bodyPr/>
                    <a:lstStyle/>
                    <a:p>
                      <a:endParaRPr lang="id-ID"/>
                    </a:p>
                  </a:txBody>
                  <a:tcPr/>
                </a:tc>
              </a:tr>
              <a:tr h="370840">
                <a:tc vMerge="1">
                  <a:txBody>
                    <a:bodyPr/>
                    <a:lstStyle/>
                    <a:p>
                      <a:endParaRPr lang="id-ID" dirty="0"/>
                    </a:p>
                  </a:txBody>
                  <a:tcPr/>
                </a:tc>
                <a:tc gridSpan="2">
                  <a:txBody>
                    <a:bodyPr/>
                    <a:lstStyle/>
                    <a:p>
                      <a:r>
                        <a:rPr lang="id-ID" dirty="0" smtClean="0"/>
                        <a:t>I</a:t>
                      </a:r>
                      <a:endParaRPr lang="id-ID" dirty="0"/>
                    </a:p>
                  </a:txBody>
                  <a:tcPr/>
                </a:tc>
                <a:tc hMerge="1">
                  <a:txBody>
                    <a:bodyPr/>
                    <a:lstStyle/>
                    <a:p>
                      <a:endParaRPr lang="id-ID"/>
                    </a:p>
                  </a:txBody>
                  <a:tcPr/>
                </a:tc>
                <a:tc gridSpan="2">
                  <a:txBody>
                    <a:bodyPr/>
                    <a:lstStyle/>
                    <a:p>
                      <a:r>
                        <a:rPr lang="id-ID" dirty="0" smtClean="0"/>
                        <a:t>II</a:t>
                      </a:r>
                      <a:endParaRPr lang="id-ID" dirty="0"/>
                    </a:p>
                  </a:txBody>
                  <a:tcPr/>
                </a:tc>
                <a:tc hMerge="1">
                  <a:txBody>
                    <a:bodyPr/>
                    <a:lstStyle/>
                    <a:p>
                      <a:endParaRPr lang="id-ID"/>
                    </a:p>
                  </a:txBody>
                  <a:tcPr/>
                </a:tc>
                <a:tc gridSpan="2">
                  <a:txBody>
                    <a:bodyPr/>
                    <a:lstStyle/>
                    <a:p>
                      <a:r>
                        <a:rPr lang="id-ID" dirty="0" smtClean="0"/>
                        <a:t>III</a:t>
                      </a:r>
                      <a:endParaRPr lang="id-ID" dirty="0"/>
                    </a:p>
                  </a:txBody>
                  <a:tcPr/>
                </a:tc>
                <a:tc hMerge="1">
                  <a:txBody>
                    <a:bodyPr/>
                    <a:lstStyle/>
                    <a:p>
                      <a:endParaRPr lang="id-ID"/>
                    </a:p>
                  </a:txBody>
                  <a:tcPr/>
                </a:tc>
                <a:tc gridSpan="2">
                  <a:txBody>
                    <a:bodyPr/>
                    <a:lstStyle/>
                    <a:p>
                      <a:r>
                        <a:rPr lang="id-ID" dirty="0" smtClean="0"/>
                        <a:t>IV</a:t>
                      </a:r>
                      <a:endParaRPr lang="id-ID" dirty="0"/>
                    </a:p>
                  </a:txBody>
                  <a:tcPr/>
                </a:tc>
                <a:tc hMerge="1">
                  <a:txBody>
                    <a:bodyPr/>
                    <a:lstStyle/>
                    <a:p>
                      <a:endParaRPr lang="id-ID"/>
                    </a:p>
                  </a:txBody>
                  <a:tcPr/>
                </a:tc>
                <a:tc gridSpan="2" vMerge="1">
                  <a:txBody>
                    <a:bodyPr/>
                    <a:lstStyle/>
                    <a:p>
                      <a:endParaRPr lang="id-ID"/>
                    </a:p>
                  </a:txBody>
                  <a:tcPr>
                    <a:lnT w="38100" cmpd="sng">
                      <a:noFill/>
                    </a:lnT>
                  </a:tcPr>
                </a:tc>
                <a:tc hMerge="1" vMerge="1">
                  <a:txBody>
                    <a:bodyPr/>
                    <a:lstStyle/>
                    <a:p>
                      <a:endParaRPr lang="id-ID"/>
                    </a:p>
                  </a:txBody>
                  <a:tcPr>
                    <a:lnT w="38100" cmpd="sng">
                      <a:noFill/>
                    </a:lnT>
                  </a:tcPr>
                </a:tc>
              </a:tr>
              <a:tr h="370840">
                <a:tc vMerge="1">
                  <a:txBody>
                    <a:bodyPr/>
                    <a:lstStyle/>
                    <a:p>
                      <a:endParaRPr lang="id-ID" dirty="0"/>
                    </a:p>
                  </a:txBody>
                  <a:tcPr/>
                </a:tc>
                <a:tc>
                  <a:txBody>
                    <a:bodyPr/>
                    <a:lstStyle/>
                    <a:p>
                      <a:r>
                        <a:rPr lang="id-ID" sz="1400" dirty="0" smtClean="0"/>
                        <a:t>Bt</a:t>
                      </a:r>
                      <a:endParaRPr lang="id-ID" sz="1400" dirty="0"/>
                    </a:p>
                  </a:txBody>
                  <a:tcPr/>
                </a:tc>
                <a:tc>
                  <a:txBody>
                    <a:bodyPr/>
                    <a:lstStyle/>
                    <a:p>
                      <a:r>
                        <a:rPr lang="id-ID" sz="1400" dirty="0" smtClean="0"/>
                        <a:t>Rp</a:t>
                      </a:r>
                      <a:endParaRPr lang="id-ID" sz="1400" dirty="0"/>
                    </a:p>
                  </a:txBody>
                  <a:tcPr/>
                </a:tc>
                <a:tc>
                  <a:txBody>
                    <a:bodyPr/>
                    <a:lstStyle/>
                    <a:p>
                      <a:r>
                        <a:rPr lang="id-ID" sz="1400" dirty="0" smtClean="0"/>
                        <a:t>Bt</a:t>
                      </a:r>
                      <a:endParaRPr lang="id-ID" sz="1400" dirty="0"/>
                    </a:p>
                  </a:txBody>
                  <a:tcPr/>
                </a:tc>
                <a:tc>
                  <a:txBody>
                    <a:bodyPr/>
                    <a:lstStyle/>
                    <a:p>
                      <a:r>
                        <a:rPr lang="id-ID" sz="1400" dirty="0" smtClean="0"/>
                        <a:t>Rp</a:t>
                      </a:r>
                      <a:endParaRPr lang="id-ID" sz="1400" dirty="0"/>
                    </a:p>
                  </a:txBody>
                  <a:tcPr/>
                </a:tc>
                <a:tc>
                  <a:txBody>
                    <a:bodyPr/>
                    <a:lstStyle/>
                    <a:p>
                      <a:r>
                        <a:rPr lang="id-ID" sz="1400" dirty="0" smtClean="0"/>
                        <a:t>Bt</a:t>
                      </a:r>
                      <a:endParaRPr lang="id-ID" sz="1400" dirty="0"/>
                    </a:p>
                  </a:txBody>
                  <a:tcPr/>
                </a:tc>
                <a:tc>
                  <a:txBody>
                    <a:bodyPr/>
                    <a:lstStyle/>
                    <a:p>
                      <a:r>
                        <a:rPr lang="id-ID" sz="1400" dirty="0" smtClean="0"/>
                        <a:t>Rp</a:t>
                      </a:r>
                      <a:endParaRPr lang="id-ID" sz="1400" dirty="0"/>
                    </a:p>
                  </a:txBody>
                  <a:tcPr/>
                </a:tc>
                <a:tc>
                  <a:txBody>
                    <a:bodyPr/>
                    <a:lstStyle/>
                    <a:p>
                      <a:r>
                        <a:rPr lang="id-ID" sz="1400" dirty="0" smtClean="0"/>
                        <a:t>Bt</a:t>
                      </a:r>
                      <a:endParaRPr lang="id-ID" sz="1400" dirty="0"/>
                    </a:p>
                  </a:txBody>
                  <a:tcPr/>
                </a:tc>
                <a:tc>
                  <a:txBody>
                    <a:bodyPr/>
                    <a:lstStyle/>
                    <a:p>
                      <a:r>
                        <a:rPr lang="id-ID" sz="1400" dirty="0" smtClean="0"/>
                        <a:t>Rp</a:t>
                      </a:r>
                      <a:endParaRPr lang="id-ID" sz="1400" dirty="0"/>
                    </a:p>
                  </a:txBody>
                  <a:tcPr/>
                </a:tc>
                <a:tc>
                  <a:txBody>
                    <a:bodyPr/>
                    <a:lstStyle/>
                    <a:p>
                      <a:r>
                        <a:rPr lang="id-ID" sz="1400" dirty="0" smtClean="0"/>
                        <a:t>Bt</a:t>
                      </a:r>
                      <a:endParaRPr lang="id-ID" sz="1400" dirty="0"/>
                    </a:p>
                  </a:txBody>
                  <a:tcPr/>
                </a:tc>
                <a:tc>
                  <a:txBody>
                    <a:bodyPr/>
                    <a:lstStyle/>
                    <a:p>
                      <a:r>
                        <a:rPr lang="id-ID" sz="1400" dirty="0" smtClean="0"/>
                        <a:t>Rp</a:t>
                      </a:r>
                      <a:endParaRPr lang="id-ID" sz="1400" dirty="0"/>
                    </a:p>
                  </a:txBody>
                  <a:tcPr/>
                </a:tc>
              </a:tr>
              <a:tr h="370840">
                <a:tc>
                  <a:txBody>
                    <a:bodyPr/>
                    <a:lstStyle/>
                    <a:p>
                      <a:r>
                        <a:rPr lang="id-ID" sz="1200" dirty="0" smtClean="0"/>
                        <a:t>Banjarmasin</a:t>
                      </a:r>
                    </a:p>
                    <a:p>
                      <a:pPr>
                        <a:buFontTx/>
                        <a:buChar char="-"/>
                      </a:pPr>
                      <a:r>
                        <a:rPr lang="id-ID" sz="1200" dirty="0" smtClean="0"/>
                        <a:t>K. Sedang</a:t>
                      </a:r>
                    </a:p>
                    <a:p>
                      <a:pPr>
                        <a:buFontTx/>
                        <a:buChar char="-"/>
                      </a:pPr>
                      <a:r>
                        <a:rPr lang="id-ID" sz="1200" dirty="0" smtClean="0"/>
                        <a:t>K.</a:t>
                      </a:r>
                      <a:r>
                        <a:rPr lang="id-ID" sz="1200" baseline="0" dirty="0" smtClean="0"/>
                        <a:t> Manis</a:t>
                      </a:r>
                    </a:p>
                    <a:p>
                      <a:pPr>
                        <a:buFontTx/>
                        <a:buChar char="-"/>
                      </a:pPr>
                      <a:r>
                        <a:rPr lang="id-ID" sz="1200" baseline="0" dirty="0" smtClean="0"/>
                        <a:t>K. Asin</a:t>
                      </a:r>
                      <a:endParaRPr lang="id-ID" sz="1200" dirty="0"/>
                    </a:p>
                  </a:txBody>
                  <a:tcPr/>
                </a:tc>
                <a:tc>
                  <a:txBody>
                    <a:bodyPr/>
                    <a:lstStyle/>
                    <a:p>
                      <a:endParaRPr lang="id-ID" sz="1200" dirty="0" smtClean="0"/>
                    </a:p>
                    <a:p>
                      <a:r>
                        <a:rPr lang="id-ID" sz="1200" dirty="0" smtClean="0"/>
                        <a:t>14</a:t>
                      </a:r>
                    </a:p>
                    <a:p>
                      <a:r>
                        <a:rPr lang="id-ID" sz="1200" dirty="0" smtClean="0"/>
                        <a:t>9</a:t>
                      </a:r>
                    </a:p>
                    <a:p>
                      <a:r>
                        <a:rPr lang="id-ID" sz="1200" dirty="0" smtClean="0"/>
                        <a:t>6</a:t>
                      </a:r>
                      <a:endParaRPr lang="id-ID" sz="1200" dirty="0"/>
                    </a:p>
                  </a:txBody>
                  <a:tcPr/>
                </a:tc>
                <a:tc>
                  <a:txBody>
                    <a:bodyPr/>
                    <a:lstStyle/>
                    <a:p>
                      <a:endParaRPr lang="id-ID" sz="1200" dirty="0" smtClean="0"/>
                    </a:p>
                    <a:p>
                      <a:r>
                        <a:rPr lang="id-ID" sz="1200" dirty="0" smtClean="0"/>
                        <a:t>7.000</a:t>
                      </a:r>
                    </a:p>
                    <a:p>
                      <a:r>
                        <a:rPr lang="id-ID" sz="1200" dirty="0" smtClean="0"/>
                        <a:t>5.400</a:t>
                      </a:r>
                    </a:p>
                    <a:p>
                      <a:r>
                        <a:rPr lang="id-ID" sz="1200" dirty="0" smtClean="0"/>
                        <a:t>3.000</a:t>
                      </a:r>
                      <a:endParaRPr lang="id-ID" sz="1200" dirty="0"/>
                    </a:p>
                  </a:txBody>
                  <a:tcPr/>
                </a:tc>
                <a:tc>
                  <a:txBody>
                    <a:bodyPr/>
                    <a:lstStyle/>
                    <a:p>
                      <a:endParaRPr lang="id-ID" sz="1200" dirty="0" smtClean="0"/>
                    </a:p>
                    <a:p>
                      <a:r>
                        <a:rPr lang="id-ID" sz="1200" dirty="0" smtClean="0"/>
                        <a:t>15</a:t>
                      </a:r>
                    </a:p>
                    <a:p>
                      <a:r>
                        <a:rPr lang="id-ID" sz="1200" dirty="0" smtClean="0"/>
                        <a:t>9</a:t>
                      </a:r>
                    </a:p>
                    <a:p>
                      <a:r>
                        <a:rPr lang="id-ID" sz="1200" dirty="0" smtClean="0"/>
                        <a:t>6</a:t>
                      </a:r>
                    </a:p>
                  </a:txBody>
                  <a:tcPr/>
                </a:tc>
                <a:tc>
                  <a:txBody>
                    <a:bodyPr/>
                    <a:lstStyle/>
                    <a:p>
                      <a:endParaRPr lang="id-ID" sz="1200" dirty="0" smtClean="0"/>
                    </a:p>
                    <a:p>
                      <a:r>
                        <a:rPr lang="id-ID" sz="1200" dirty="0" smtClean="0"/>
                        <a:t>7.500</a:t>
                      </a:r>
                    </a:p>
                    <a:p>
                      <a:r>
                        <a:rPr lang="id-ID" sz="1200" dirty="0" smtClean="0"/>
                        <a:t>5.400</a:t>
                      </a:r>
                    </a:p>
                    <a:p>
                      <a:r>
                        <a:rPr lang="id-ID" sz="1200" dirty="0" smtClean="0"/>
                        <a:t>3.000</a:t>
                      </a:r>
                      <a:endParaRPr lang="id-ID" sz="1200" dirty="0"/>
                    </a:p>
                  </a:txBody>
                  <a:tcPr/>
                </a:tc>
                <a:tc>
                  <a:txBody>
                    <a:bodyPr/>
                    <a:lstStyle/>
                    <a:p>
                      <a:endParaRPr lang="id-ID" sz="1200" dirty="0" smtClean="0"/>
                    </a:p>
                    <a:p>
                      <a:r>
                        <a:rPr lang="id-ID" sz="1200" dirty="0" smtClean="0"/>
                        <a:t>16</a:t>
                      </a:r>
                    </a:p>
                    <a:p>
                      <a:r>
                        <a:rPr lang="id-ID" sz="1200" dirty="0" smtClean="0"/>
                        <a:t>9</a:t>
                      </a:r>
                    </a:p>
                    <a:p>
                      <a:r>
                        <a:rPr lang="id-ID" sz="1200" dirty="0" smtClean="0"/>
                        <a:t>6</a:t>
                      </a:r>
                      <a:endParaRPr lang="id-ID" sz="1200" dirty="0"/>
                    </a:p>
                  </a:txBody>
                  <a:tcPr/>
                </a:tc>
                <a:tc>
                  <a:txBody>
                    <a:bodyPr/>
                    <a:lstStyle/>
                    <a:p>
                      <a:endParaRPr lang="id-ID" sz="1200" dirty="0" smtClean="0"/>
                    </a:p>
                    <a:p>
                      <a:r>
                        <a:rPr lang="id-ID" sz="1200" dirty="0" smtClean="0"/>
                        <a:t>8.000</a:t>
                      </a:r>
                    </a:p>
                    <a:p>
                      <a:r>
                        <a:rPr lang="id-ID" sz="1200" dirty="0" smtClean="0"/>
                        <a:t>5.400</a:t>
                      </a:r>
                    </a:p>
                    <a:p>
                      <a:r>
                        <a:rPr lang="id-ID" sz="1200" dirty="0" smtClean="0"/>
                        <a:t>3.000</a:t>
                      </a:r>
                      <a:endParaRPr lang="id-ID" sz="1200" dirty="0"/>
                    </a:p>
                  </a:txBody>
                  <a:tcPr/>
                </a:tc>
                <a:tc>
                  <a:txBody>
                    <a:bodyPr/>
                    <a:lstStyle/>
                    <a:p>
                      <a:endParaRPr lang="id-ID" sz="1200" dirty="0" smtClean="0"/>
                    </a:p>
                    <a:p>
                      <a:r>
                        <a:rPr lang="id-ID" sz="1200" dirty="0" smtClean="0"/>
                        <a:t>16</a:t>
                      </a:r>
                    </a:p>
                    <a:p>
                      <a:r>
                        <a:rPr lang="id-ID" sz="1200" dirty="0" smtClean="0"/>
                        <a:t>9</a:t>
                      </a:r>
                    </a:p>
                    <a:p>
                      <a:r>
                        <a:rPr lang="id-ID" sz="1200" dirty="0" smtClean="0"/>
                        <a:t>6</a:t>
                      </a:r>
                      <a:endParaRPr lang="id-ID" sz="1200" dirty="0"/>
                    </a:p>
                  </a:txBody>
                  <a:tcPr/>
                </a:tc>
                <a:tc>
                  <a:txBody>
                    <a:bodyPr/>
                    <a:lstStyle/>
                    <a:p>
                      <a:endParaRPr lang="id-ID" sz="1200" dirty="0" smtClean="0"/>
                    </a:p>
                    <a:p>
                      <a:r>
                        <a:rPr lang="id-ID" sz="1200" dirty="0" smtClean="0"/>
                        <a:t>8.000</a:t>
                      </a:r>
                    </a:p>
                    <a:p>
                      <a:r>
                        <a:rPr lang="id-ID" sz="1200" dirty="0" smtClean="0"/>
                        <a:t>5.400</a:t>
                      </a:r>
                    </a:p>
                    <a:p>
                      <a:r>
                        <a:rPr lang="id-ID" sz="1200" dirty="0" smtClean="0"/>
                        <a:t>3.000</a:t>
                      </a:r>
                      <a:endParaRPr lang="id-ID" sz="1200" dirty="0"/>
                    </a:p>
                  </a:txBody>
                  <a:tcPr/>
                </a:tc>
                <a:tc>
                  <a:txBody>
                    <a:bodyPr/>
                    <a:lstStyle/>
                    <a:p>
                      <a:endParaRPr lang="id-ID" sz="1200" dirty="0" smtClean="0"/>
                    </a:p>
                    <a:p>
                      <a:r>
                        <a:rPr lang="id-ID" sz="1200" dirty="0" smtClean="0"/>
                        <a:t>61</a:t>
                      </a:r>
                    </a:p>
                    <a:p>
                      <a:r>
                        <a:rPr lang="id-ID" sz="1200" dirty="0" smtClean="0"/>
                        <a:t>36</a:t>
                      </a:r>
                    </a:p>
                    <a:p>
                      <a:r>
                        <a:rPr lang="id-ID" sz="1200" dirty="0" smtClean="0"/>
                        <a:t>24</a:t>
                      </a:r>
                      <a:endParaRPr lang="id-ID" sz="1200" dirty="0"/>
                    </a:p>
                  </a:txBody>
                  <a:tcPr/>
                </a:tc>
                <a:tc>
                  <a:txBody>
                    <a:bodyPr/>
                    <a:lstStyle/>
                    <a:p>
                      <a:endParaRPr lang="id-ID" sz="1200" dirty="0" smtClean="0"/>
                    </a:p>
                    <a:p>
                      <a:r>
                        <a:rPr lang="id-ID" sz="1200" dirty="0" smtClean="0"/>
                        <a:t>30.500</a:t>
                      </a:r>
                    </a:p>
                    <a:p>
                      <a:r>
                        <a:rPr lang="id-ID" sz="1200" dirty="0" smtClean="0"/>
                        <a:t>21.600</a:t>
                      </a:r>
                    </a:p>
                    <a:p>
                      <a:r>
                        <a:rPr lang="id-ID" sz="1200" dirty="0" smtClean="0"/>
                        <a:t>12.000</a:t>
                      </a:r>
                      <a:endParaRPr lang="id-ID" sz="1200" dirty="0"/>
                    </a:p>
                  </a:txBody>
                  <a:tcPr/>
                </a:tc>
              </a:tr>
              <a:tr h="370840">
                <a:tc>
                  <a:txBody>
                    <a:bodyPr/>
                    <a:lstStyle/>
                    <a:p>
                      <a:r>
                        <a:rPr lang="id-ID" sz="1200" dirty="0" smtClean="0"/>
                        <a:t>Total I</a:t>
                      </a:r>
                      <a:endParaRPr lang="id-ID" sz="1200" dirty="0"/>
                    </a:p>
                  </a:txBody>
                  <a:tcPr/>
                </a:tc>
                <a:tc>
                  <a:txBody>
                    <a:bodyPr/>
                    <a:lstStyle/>
                    <a:p>
                      <a:r>
                        <a:rPr lang="id-ID" sz="1200" dirty="0" smtClean="0"/>
                        <a:t>29</a:t>
                      </a:r>
                      <a:endParaRPr lang="id-ID" sz="1200" dirty="0"/>
                    </a:p>
                  </a:txBody>
                  <a:tcPr/>
                </a:tc>
                <a:tc>
                  <a:txBody>
                    <a:bodyPr/>
                    <a:lstStyle/>
                    <a:p>
                      <a:r>
                        <a:rPr lang="id-ID" sz="1200" dirty="0" smtClean="0"/>
                        <a:t>15.400</a:t>
                      </a:r>
                      <a:endParaRPr lang="id-ID" sz="1200" dirty="0"/>
                    </a:p>
                  </a:txBody>
                  <a:tcPr/>
                </a:tc>
                <a:tc>
                  <a:txBody>
                    <a:bodyPr/>
                    <a:lstStyle/>
                    <a:p>
                      <a:r>
                        <a:rPr lang="id-ID" sz="1200" dirty="0" smtClean="0"/>
                        <a:t>30</a:t>
                      </a:r>
                      <a:endParaRPr lang="id-ID" sz="1200" dirty="0"/>
                    </a:p>
                  </a:txBody>
                  <a:tcPr/>
                </a:tc>
                <a:tc>
                  <a:txBody>
                    <a:bodyPr/>
                    <a:lstStyle/>
                    <a:p>
                      <a:r>
                        <a:rPr lang="id-ID" sz="1200" dirty="0" smtClean="0"/>
                        <a:t>15.900</a:t>
                      </a:r>
                      <a:endParaRPr lang="id-ID" sz="1200" dirty="0"/>
                    </a:p>
                  </a:txBody>
                  <a:tcPr/>
                </a:tc>
                <a:tc>
                  <a:txBody>
                    <a:bodyPr/>
                    <a:lstStyle/>
                    <a:p>
                      <a:r>
                        <a:rPr lang="id-ID" sz="1200" dirty="0" smtClean="0"/>
                        <a:t>31</a:t>
                      </a:r>
                      <a:endParaRPr lang="id-ID" sz="1200" dirty="0"/>
                    </a:p>
                  </a:txBody>
                  <a:tcPr/>
                </a:tc>
                <a:tc>
                  <a:txBody>
                    <a:bodyPr/>
                    <a:lstStyle/>
                    <a:p>
                      <a:r>
                        <a:rPr lang="id-ID" sz="1200" dirty="0" smtClean="0"/>
                        <a:t>16.400</a:t>
                      </a:r>
                      <a:endParaRPr lang="id-ID" sz="1200" dirty="0"/>
                    </a:p>
                  </a:txBody>
                  <a:tcPr/>
                </a:tc>
                <a:tc>
                  <a:txBody>
                    <a:bodyPr/>
                    <a:lstStyle/>
                    <a:p>
                      <a:r>
                        <a:rPr lang="id-ID" sz="1200" dirty="0" smtClean="0"/>
                        <a:t>31</a:t>
                      </a:r>
                      <a:endParaRPr lang="id-ID" sz="1200" dirty="0"/>
                    </a:p>
                  </a:txBody>
                  <a:tcPr/>
                </a:tc>
                <a:tc>
                  <a:txBody>
                    <a:bodyPr/>
                    <a:lstStyle/>
                    <a:p>
                      <a:r>
                        <a:rPr lang="id-ID" sz="1200" dirty="0" smtClean="0"/>
                        <a:t>16.400</a:t>
                      </a:r>
                      <a:endParaRPr lang="id-ID" sz="1200" dirty="0"/>
                    </a:p>
                  </a:txBody>
                  <a:tcPr/>
                </a:tc>
                <a:tc>
                  <a:txBody>
                    <a:bodyPr/>
                    <a:lstStyle/>
                    <a:p>
                      <a:r>
                        <a:rPr lang="id-ID" sz="1200" dirty="0" smtClean="0"/>
                        <a:t>121</a:t>
                      </a:r>
                      <a:endParaRPr lang="id-ID" sz="1200" dirty="0"/>
                    </a:p>
                  </a:txBody>
                  <a:tcPr/>
                </a:tc>
                <a:tc>
                  <a:txBody>
                    <a:bodyPr/>
                    <a:lstStyle/>
                    <a:p>
                      <a:r>
                        <a:rPr lang="id-ID" sz="1200" dirty="0" smtClean="0"/>
                        <a:t>64.100</a:t>
                      </a:r>
                      <a:endParaRPr lang="id-ID" sz="1200" dirty="0"/>
                    </a:p>
                  </a:txBody>
                  <a:tcPr/>
                </a:tc>
              </a:tr>
              <a:tr h="370840">
                <a:tc>
                  <a:txBody>
                    <a:bodyPr/>
                    <a:lstStyle/>
                    <a:p>
                      <a:r>
                        <a:rPr lang="id-ID" sz="1200" dirty="0" smtClean="0"/>
                        <a:t>Martapura</a:t>
                      </a:r>
                    </a:p>
                    <a:p>
                      <a:pPr>
                        <a:buFontTx/>
                        <a:buChar char="-"/>
                      </a:pPr>
                      <a:r>
                        <a:rPr lang="id-ID" sz="1200" dirty="0" smtClean="0"/>
                        <a:t>K. Sedang</a:t>
                      </a:r>
                    </a:p>
                    <a:p>
                      <a:pPr>
                        <a:buFontTx/>
                        <a:buChar char="-"/>
                      </a:pPr>
                      <a:r>
                        <a:rPr lang="id-ID" sz="1200" dirty="0" smtClean="0"/>
                        <a:t>K. Manis</a:t>
                      </a:r>
                    </a:p>
                    <a:p>
                      <a:pPr>
                        <a:buFontTx/>
                        <a:buChar char="-"/>
                      </a:pPr>
                      <a:r>
                        <a:rPr lang="id-ID" sz="1200" dirty="0" smtClean="0"/>
                        <a:t>K. Asin</a:t>
                      </a:r>
                      <a:endParaRPr lang="id-ID" sz="1200" dirty="0"/>
                    </a:p>
                  </a:txBody>
                  <a:tcPr/>
                </a:tc>
                <a:tc>
                  <a:txBody>
                    <a:bodyPr/>
                    <a:lstStyle/>
                    <a:p>
                      <a:endParaRPr lang="id-ID" sz="1200" dirty="0" smtClean="0"/>
                    </a:p>
                    <a:p>
                      <a:r>
                        <a:rPr lang="id-ID" sz="1200" dirty="0" smtClean="0"/>
                        <a:t>7</a:t>
                      </a:r>
                    </a:p>
                    <a:p>
                      <a:r>
                        <a:rPr lang="id-ID" sz="1200" dirty="0" smtClean="0"/>
                        <a:t>4</a:t>
                      </a:r>
                    </a:p>
                    <a:p>
                      <a:r>
                        <a:rPr lang="id-ID" sz="1200" dirty="0" smtClean="0"/>
                        <a:t>3</a:t>
                      </a:r>
                      <a:endParaRPr lang="id-ID" sz="1200" dirty="0"/>
                    </a:p>
                  </a:txBody>
                  <a:tcPr/>
                </a:tc>
                <a:tc>
                  <a:txBody>
                    <a:bodyPr/>
                    <a:lstStyle/>
                    <a:p>
                      <a:endParaRPr lang="id-ID" sz="1200" dirty="0" smtClean="0"/>
                    </a:p>
                    <a:p>
                      <a:r>
                        <a:rPr lang="id-ID" sz="1200" dirty="0" smtClean="0"/>
                        <a:t>4.200</a:t>
                      </a:r>
                    </a:p>
                    <a:p>
                      <a:r>
                        <a:rPr lang="id-ID" sz="1200" dirty="0" smtClean="0"/>
                        <a:t>3.000</a:t>
                      </a:r>
                    </a:p>
                    <a:p>
                      <a:r>
                        <a:rPr lang="id-ID" sz="1200" dirty="0" smtClean="0"/>
                        <a:t>1.800</a:t>
                      </a:r>
                      <a:endParaRPr lang="id-ID" sz="1200" dirty="0"/>
                    </a:p>
                  </a:txBody>
                  <a:tcPr/>
                </a:tc>
                <a:tc>
                  <a:txBody>
                    <a:bodyPr/>
                    <a:lstStyle/>
                    <a:p>
                      <a:endParaRPr lang="id-ID" sz="1200" dirty="0" smtClean="0"/>
                    </a:p>
                    <a:p>
                      <a:r>
                        <a:rPr lang="id-ID" sz="1200" dirty="0" smtClean="0"/>
                        <a:t>8</a:t>
                      </a:r>
                    </a:p>
                    <a:p>
                      <a:r>
                        <a:rPr lang="id-ID" sz="1200" dirty="0" smtClean="0"/>
                        <a:t>4</a:t>
                      </a:r>
                    </a:p>
                    <a:p>
                      <a:r>
                        <a:rPr lang="id-ID" sz="1200" dirty="0" smtClean="0"/>
                        <a:t>3</a:t>
                      </a:r>
                      <a:endParaRPr lang="id-ID" sz="1200" dirty="0"/>
                    </a:p>
                  </a:txBody>
                  <a:tcPr/>
                </a:tc>
                <a:tc>
                  <a:txBody>
                    <a:bodyPr/>
                    <a:lstStyle/>
                    <a:p>
                      <a:endParaRPr lang="id-ID" sz="1200" dirty="0" smtClean="0"/>
                    </a:p>
                    <a:p>
                      <a:r>
                        <a:rPr lang="id-ID" sz="1200" dirty="0" smtClean="0"/>
                        <a:t>4.800</a:t>
                      </a:r>
                    </a:p>
                    <a:p>
                      <a:r>
                        <a:rPr lang="id-ID" sz="1200" dirty="0" smtClean="0"/>
                        <a:t>3.000</a:t>
                      </a:r>
                    </a:p>
                    <a:p>
                      <a:r>
                        <a:rPr lang="id-ID" sz="1200" dirty="0" smtClean="0"/>
                        <a:t>1.800</a:t>
                      </a:r>
                      <a:endParaRPr lang="id-ID" sz="1200" dirty="0"/>
                    </a:p>
                  </a:txBody>
                  <a:tcPr/>
                </a:tc>
                <a:tc>
                  <a:txBody>
                    <a:bodyPr/>
                    <a:lstStyle/>
                    <a:p>
                      <a:endParaRPr lang="id-ID" sz="1200" dirty="0" smtClean="0"/>
                    </a:p>
                    <a:p>
                      <a:r>
                        <a:rPr lang="id-ID" sz="1200" dirty="0" smtClean="0"/>
                        <a:t>8</a:t>
                      </a:r>
                    </a:p>
                    <a:p>
                      <a:r>
                        <a:rPr lang="id-ID" sz="1200" dirty="0" smtClean="0"/>
                        <a:t>5</a:t>
                      </a:r>
                    </a:p>
                    <a:p>
                      <a:r>
                        <a:rPr lang="id-ID" sz="1200" dirty="0" smtClean="0"/>
                        <a:t>3</a:t>
                      </a:r>
                      <a:endParaRPr lang="id-ID" sz="1200" dirty="0"/>
                    </a:p>
                  </a:txBody>
                  <a:tcPr/>
                </a:tc>
                <a:tc>
                  <a:txBody>
                    <a:bodyPr/>
                    <a:lstStyle/>
                    <a:p>
                      <a:endParaRPr lang="id-ID" sz="1200" dirty="0" smtClean="0"/>
                    </a:p>
                    <a:p>
                      <a:r>
                        <a:rPr lang="id-ID" sz="1200" dirty="0" smtClean="0"/>
                        <a:t>4.800</a:t>
                      </a:r>
                    </a:p>
                    <a:p>
                      <a:r>
                        <a:rPr lang="id-ID" sz="1200" dirty="0" smtClean="0"/>
                        <a:t>3.750</a:t>
                      </a:r>
                    </a:p>
                    <a:p>
                      <a:r>
                        <a:rPr lang="id-ID" sz="1200" dirty="0" smtClean="0"/>
                        <a:t>1.800</a:t>
                      </a:r>
                      <a:endParaRPr lang="id-ID" sz="1200" dirty="0"/>
                    </a:p>
                  </a:txBody>
                  <a:tcPr/>
                </a:tc>
                <a:tc>
                  <a:txBody>
                    <a:bodyPr/>
                    <a:lstStyle/>
                    <a:p>
                      <a:endParaRPr lang="id-ID" sz="1200" dirty="0" smtClean="0"/>
                    </a:p>
                    <a:p>
                      <a:r>
                        <a:rPr lang="id-ID" sz="1200" dirty="0" smtClean="0"/>
                        <a:t>8</a:t>
                      </a:r>
                    </a:p>
                    <a:p>
                      <a:r>
                        <a:rPr lang="id-ID" sz="1200" dirty="0" smtClean="0"/>
                        <a:t>5</a:t>
                      </a:r>
                    </a:p>
                    <a:p>
                      <a:r>
                        <a:rPr lang="id-ID" sz="1200" dirty="0" smtClean="0"/>
                        <a:t>3</a:t>
                      </a:r>
                      <a:endParaRPr lang="id-ID" sz="1200" dirty="0"/>
                    </a:p>
                  </a:txBody>
                  <a:tcPr/>
                </a:tc>
                <a:tc>
                  <a:txBody>
                    <a:bodyPr/>
                    <a:lstStyle/>
                    <a:p>
                      <a:endParaRPr lang="id-ID" sz="1200" dirty="0" smtClean="0"/>
                    </a:p>
                    <a:p>
                      <a:r>
                        <a:rPr lang="id-ID" sz="1200" dirty="0" smtClean="0"/>
                        <a:t>4.800</a:t>
                      </a:r>
                    </a:p>
                    <a:p>
                      <a:r>
                        <a:rPr lang="id-ID" sz="1200" dirty="0" smtClean="0"/>
                        <a:t>3.750</a:t>
                      </a:r>
                    </a:p>
                    <a:p>
                      <a:r>
                        <a:rPr lang="id-ID" sz="1200" dirty="0" smtClean="0"/>
                        <a:t>1.800</a:t>
                      </a:r>
                      <a:endParaRPr lang="id-ID" sz="1200" dirty="0"/>
                    </a:p>
                  </a:txBody>
                  <a:tcPr/>
                </a:tc>
                <a:tc>
                  <a:txBody>
                    <a:bodyPr/>
                    <a:lstStyle/>
                    <a:p>
                      <a:endParaRPr lang="id-ID" sz="1200" dirty="0" smtClean="0"/>
                    </a:p>
                    <a:p>
                      <a:r>
                        <a:rPr lang="id-ID" sz="1200" dirty="0" smtClean="0"/>
                        <a:t>31</a:t>
                      </a:r>
                    </a:p>
                    <a:p>
                      <a:r>
                        <a:rPr lang="id-ID" sz="1200" dirty="0" smtClean="0"/>
                        <a:t>18</a:t>
                      </a:r>
                    </a:p>
                    <a:p>
                      <a:r>
                        <a:rPr lang="id-ID" sz="1200" dirty="0" smtClean="0"/>
                        <a:t>12</a:t>
                      </a:r>
                      <a:endParaRPr lang="id-ID" sz="1200" dirty="0"/>
                    </a:p>
                  </a:txBody>
                  <a:tcPr/>
                </a:tc>
                <a:tc>
                  <a:txBody>
                    <a:bodyPr/>
                    <a:lstStyle/>
                    <a:p>
                      <a:endParaRPr lang="id-ID" sz="1200" dirty="0" smtClean="0"/>
                    </a:p>
                    <a:p>
                      <a:r>
                        <a:rPr lang="id-ID" sz="1200" dirty="0" smtClean="0"/>
                        <a:t>18.600</a:t>
                      </a:r>
                    </a:p>
                    <a:p>
                      <a:r>
                        <a:rPr lang="id-ID" sz="1200" dirty="0" smtClean="0"/>
                        <a:t>13.500</a:t>
                      </a:r>
                    </a:p>
                    <a:p>
                      <a:r>
                        <a:rPr lang="id-ID" sz="1200" dirty="0" smtClean="0"/>
                        <a:t>7.200</a:t>
                      </a:r>
                      <a:endParaRPr lang="id-ID" sz="1200" dirty="0"/>
                    </a:p>
                  </a:txBody>
                  <a:tcPr/>
                </a:tc>
              </a:tr>
              <a:tr h="370840">
                <a:tc>
                  <a:txBody>
                    <a:bodyPr/>
                    <a:lstStyle/>
                    <a:p>
                      <a:r>
                        <a:rPr lang="id-ID" sz="1200" dirty="0" smtClean="0"/>
                        <a:t>Total II</a:t>
                      </a:r>
                      <a:endParaRPr lang="id-ID" sz="1200" dirty="0"/>
                    </a:p>
                  </a:txBody>
                  <a:tcPr/>
                </a:tc>
                <a:tc>
                  <a:txBody>
                    <a:bodyPr/>
                    <a:lstStyle/>
                    <a:p>
                      <a:r>
                        <a:rPr lang="id-ID" sz="1200" dirty="0" smtClean="0"/>
                        <a:t>14</a:t>
                      </a:r>
                      <a:endParaRPr lang="id-ID" sz="1200" dirty="0"/>
                    </a:p>
                  </a:txBody>
                  <a:tcPr/>
                </a:tc>
                <a:tc>
                  <a:txBody>
                    <a:bodyPr/>
                    <a:lstStyle/>
                    <a:p>
                      <a:r>
                        <a:rPr lang="id-ID" sz="1200" dirty="0" smtClean="0"/>
                        <a:t>9.000</a:t>
                      </a:r>
                      <a:endParaRPr lang="id-ID" sz="1200" dirty="0"/>
                    </a:p>
                  </a:txBody>
                  <a:tcPr/>
                </a:tc>
                <a:tc>
                  <a:txBody>
                    <a:bodyPr/>
                    <a:lstStyle/>
                    <a:p>
                      <a:r>
                        <a:rPr lang="id-ID" sz="1200" dirty="0" smtClean="0"/>
                        <a:t>15</a:t>
                      </a:r>
                      <a:endParaRPr lang="id-ID" sz="1200" dirty="0"/>
                    </a:p>
                  </a:txBody>
                  <a:tcPr/>
                </a:tc>
                <a:tc>
                  <a:txBody>
                    <a:bodyPr/>
                    <a:lstStyle/>
                    <a:p>
                      <a:r>
                        <a:rPr lang="id-ID" sz="1200" dirty="0" smtClean="0"/>
                        <a:t>9.600</a:t>
                      </a:r>
                      <a:endParaRPr lang="id-ID" sz="1200" dirty="0"/>
                    </a:p>
                  </a:txBody>
                  <a:tcPr/>
                </a:tc>
                <a:tc>
                  <a:txBody>
                    <a:bodyPr/>
                    <a:lstStyle/>
                    <a:p>
                      <a:r>
                        <a:rPr lang="id-ID" sz="1200" dirty="0" smtClean="0"/>
                        <a:t>16</a:t>
                      </a:r>
                      <a:endParaRPr lang="id-ID" sz="1200" dirty="0"/>
                    </a:p>
                  </a:txBody>
                  <a:tcPr/>
                </a:tc>
                <a:tc>
                  <a:txBody>
                    <a:bodyPr/>
                    <a:lstStyle/>
                    <a:p>
                      <a:r>
                        <a:rPr lang="id-ID" sz="1200" dirty="0" smtClean="0"/>
                        <a:t>10.350</a:t>
                      </a:r>
                      <a:endParaRPr lang="id-ID" sz="1200" dirty="0"/>
                    </a:p>
                  </a:txBody>
                  <a:tcPr/>
                </a:tc>
                <a:tc>
                  <a:txBody>
                    <a:bodyPr/>
                    <a:lstStyle/>
                    <a:p>
                      <a:r>
                        <a:rPr lang="id-ID" sz="1200" dirty="0" smtClean="0"/>
                        <a:t>16</a:t>
                      </a:r>
                      <a:endParaRPr lang="id-ID" sz="1200" dirty="0"/>
                    </a:p>
                  </a:txBody>
                  <a:tcPr/>
                </a:tc>
                <a:tc>
                  <a:txBody>
                    <a:bodyPr/>
                    <a:lstStyle/>
                    <a:p>
                      <a:r>
                        <a:rPr lang="id-ID" sz="1200" dirty="0" smtClean="0"/>
                        <a:t>10.350</a:t>
                      </a:r>
                      <a:endParaRPr lang="id-ID" sz="1200" dirty="0"/>
                    </a:p>
                  </a:txBody>
                  <a:tcPr/>
                </a:tc>
                <a:tc>
                  <a:txBody>
                    <a:bodyPr/>
                    <a:lstStyle/>
                    <a:p>
                      <a:r>
                        <a:rPr lang="id-ID" sz="1200" dirty="0" smtClean="0"/>
                        <a:t>61</a:t>
                      </a:r>
                      <a:endParaRPr lang="id-ID" sz="1200" dirty="0"/>
                    </a:p>
                  </a:txBody>
                  <a:tcPr/>
                </a:tc>
                <a:tc>
                  <a:txBody>
                    <a:bodyPr/>
                    <a:lstStyle/>
                    <a:p>
                      <a:r>
                        <a:rPr lang="id-ID" sz="1200" dirty="0" smtClean="0"/>
                        <a:t>39.300</a:t>
                      </a:r>
                      <a:endParaRPr lang="id-ID" sz="1200" dirty="0"/>
                    </a:p>
                  </a:txBody>
                  <a:tcPr/>
                </a:tc>
              </a:tr>
              <a:tr h="370840">
                <a:tc>
                  <a:txBody>
                    <a:bodyPr/>
                    <a:lstStyle/>
                    <a:p>
                      <a:r>
                        <a:rPr lang="id-ID" sz="1200" dirty="0" smtClean="0"/>
                        <a:t>Total I + II</a:t>
                      </a:r>
                      <a:endParaRPr lang="id-ID" sz="1200" dirty="0"/>
                    </a:p>
                  </a:txBody>
                  <a:tcPr/>
                </a:tc>
                <a:tc>
                  <a:txBody>
                    <a:bodyPr/>
                    <a:lstStyle/>
                    <a:p>
                      <a:r>
                        <a:rPr lang="id-ID" sz="1200" dirty="0" smtClean="0"/>
                        <a:t>43</a:t>
                      </a:r>
                      <a:endParaRPr lang="id-ID" sz="1200" dirty="0"/>
                    </a:p>
                  </a:txBody>
                  <a:tcPr/>
                </a:tc>
                <a:tc>
                  <a:txBody>
                    <a:bodyPr/>
                    <a:lstStyle/>
                    <a:p>
                      <a:r>
                        <a:rPr lang="id-ID" sz="1200" dirty="0" smtClean="0"/>
                        <a:t>24.400</a:t>
                      </a:r>
                      <a:endParaRPr lang="id-ID" sz="1200" dirty="0"/>
                    </a:p>
                  </a:txBody>
                  <a:tcPr/>
                </a:tc>
                <a:tc>
                  <a:txBody>
                    <a:bodyPr/>
                    <a:lstStyle/>
                    <a:p>
                      <a:r>
                        <a:rPr lang="id-ID" sz="1200" dirty="0" smtClean="0"/>
                        <a:t>45</a:t>
                      </a:r>
                      <a:endParaRPr lang="id-ID" sz="1200" dirty="0"/>
                    </a:p>
                  </a:txBody>
                  <a:tcPr/>
                </a:tc>
                <a:tc>
                  <a:txBody>
                    <a:bodyPr/>
                    <a:lstStyle/>
                    <a:p>
                      <a:r>
                        <a:rPr lang="id-ID" sz="1200" dirty="0" smtClean="0"/>
                        <a:t>25.500</a:t>
                      </a:r>
                      <a:endParaRPr lang="id-ID" sz="1200" dirty="0"/>
                    </a:p>
                  </a:txBody>
                  <a:tcPr/>
                </a:tc>
                <a:tc>
                  <a:txBody>
                    <a:bodyPr/>
                    <a:lstStyle/>
                    <a:p>
                      <a:r>
                        <a:rPr lang="id-ID" sz="1200" dirty="0" smtClean="0"/>
                        <a:t>47</a:t>
                      </a:r>
                      <a:endParaRPr lang="id-ID" sz="1200" dirty="0"/>
                    </a:p>
                  </a:txBody>
                  <a:tcPr/>
                </a:tc>
                <a:tc>
                  <a:txBody>
                    <a:bodyPr/>
                    <a:lstStyle/>
                    <a:p>
                      <a:r>
                        <a:rPr lang="id-ID" sz="1200" dirty="0" smtClean="0"/>
                        <a:t>26.750</a:t>
                      </a:r>
                      <a:endParaRPr lang="id-ID" sz="1200" dirty="0"/>
                    </a:p>
                  </a:txBody>
                  <a:tcPr/>
                </a:tc>
                <a:tc>
                  <a:txBody>
                    <a:bodyPr/>
                    <a:lstStyle/>
                    <a:p>
                      <a:r>
                        <a:rPr lang="id-ID" sz="1200" dirty="0" smtClean="0"/>
                        <a:t>47</a:t>
                      </a:r>
                      <a:endParaRPr lang="id-ID" sz="1200" dirty="0"/>
                    </a:p>
                  </a:txBody>
                  <a:tcPr/>
                </a:tc>
                <a:tc>
                  <a:txBody>
                    <a:bodyPr/>
                    <a:lstStyle/>
                    <a:p>
                      <a:r>
                        <a:rPr lang="id-ID" sz="1200" dirty="0" smtClean="0"/>
                        <a:t>26.750</a:t>
                      </a:r>
                      <a:endParaRPr lang="id-ID" sz="1200" dirty="0"/>
                    </a:p>
                  </a:txBody>
                  <a:tcPr/>
                </a:tc>
                <a:tc>
                  <a:txBody>
                    <a:bodyPr/>
                    <a:lstStyle/>
                    <a:p>
                      <a:r>
                        <a:rPr lang="id-ID" sz="1200" dirty="0" smtClean="0"/>
                        <a:t>182</a:t>
                      </a:r>
                      <a:endParaRPr lang="id-ID" sz="1200" dirty="0"/>
                    </a:p>
                  </a:txBody>
                  <a:tcPr/>
                </a:tc>
                <a:tc>
                  <a:txBody>
                    <a:bodyPr/>
                    <a:lstStyle/>
                    <a:p>
                      <a:r>
                        <a:rPr lang="id-ID" sz="1200" dirty="0" smtClean="0"/>
                        <a:t>103.400</a:t>
                      </a:r>
                      <a:endParaRPr lang="id-ID" sz="1200"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452628" indent="-342900" algn="just">
              <a:buAutoNum type="arabicPeriod"/>
            </a:pPr>
            <a:r>
              <a:rPr lang="id-ID" sz="1800" dirty="0" smtClean="0"/>
              <a:t>Data penjualan sesugguhnya dari Perusahaan Amandit utuk beberapa tahun yang lalu terlihat sbb :</a:t>
            </a:r>
          </a:p>
          <a:p>
            <a:pPr marL="452628" indent="-342900" algn="just">
              <a:buNone/>
            </a:pPr>
            <a:r>
              <a:rPr lang="id-ID" sz="1800" dirty="0" smtClean="0"/>
              <a:t>	Tahun		Penjualan	Harga Jual/Ton</a:t>
            </a:r>
          </a:p>
          <a:p>
            <a:pPr marL="452628" indent="-342900" algn="just">
              <a:buNone/>
            </a:pPr>
            <a:r>
              <a:rPr lang="id-ID" sz="1800" dirty="0" smtClean="0"/>
              <a:t>	2005		150 Ton		Rp 125</a:t>
            </a:r>
          </a:p>
          <a:p>
            <a:pPr marL="452628" indent="-342900" algn="just">
              <a:buNone/>
            </a:pPr>
            <a:r>
              <a:rPr lang="id-ID" sz="1800" dirty="0" smtClean="0"/>
              <a:t>	2006		140 Ton		Rp 125</a:t>
            </a:r>
          </a:p>
          <a:p>
            <a:pPr marL="452628" indent="-342900" algn="just">
              <a:buNone/>
            </a:pPr>
            <a:r>
              <a:rPr lang="id-ID" sz="1800" dirty="0" smtClean="0"/>
              <a:t>	2007		170 Ton		Rp 128</a:t>
            </a:r>
          </a:p>
          <a:p>
            <a:pPr marL="452628" indent="-342900" algn="just">
              <a:buNone/>
            </a:pPr>
            <a:r>
              <a:rPr lang="id-ID" sz="1800" dirty="0" smtClean="0"/>
              <a:t>	2008		150 Ton		Rp 130</a:t>
            </a:r>
          </a:p>
          <a:p>
            <a:pPr marL="452628" indent="-342900" algn="just">
              <a:buNone/>
            </a:pPr>
            <a:r>
              <a:rPr lang="id-ID" sz="1800" dirty="0" smtClean="0"/>
              <a:t>	2009		180 Ton		Rp 132</a:t>
            </a:r>
          </a:p>
          <a:p>
            <a:pPr marL="452628" indent="-342900" algn="just">
              <a:buNone/>
            </a:pPr>
            <a:endParaRPr lang="id-ID" sz="1800" dirty="0" smtClean="0"/>
          </a:p>
          <a:p>
            <a:pPr marL="452628" indent="-342900" algn="just">
              <a:buNone/>
            </a:pPr>
            <a:r>
              <a:rPr lang="id-ID" sz="1800" dirty="0" smtClean="0"/>
              <a:t>	Barang yang dihasilkan dijual kedua daerah yaitu daerah A dan B dengan perbandingan 60 % A dan 40 % B, dengan pembagian waktu sbb :</a:t>
            </a:r>
          </a:p>
          <a:p>
            <a:pPr marL="452628" indent="-342900" algn="just">
              <a:buNone/>
            </a:pPr>
            <a:r>
              <a:rPr lang="id-ID" sz="1800" dirty="0" smtClean="0"/>
              <a:t>	Triwulan	I   = 20 %</a:t>
            </a:r>
          </a:p>
          <a:p>
            <a:pPr marL="452628" indent="-342900" algn="just">
              <a:buNone/>
            </a:pPr>
            <a:r>
              <a:rPr lang="id-ID" sz="1800" dirty="0" smtClean="0"/>
              <a:t>			II  = 30 %</a:t>
            </a:r>
          </a:p>
          <a:p>
            <a:pPr marL="452628" indent="-342900" algn="just">
              <a:buNone/>
            </a:pPr>
            <a:r>
              <a:rPr lang="id-ID" sz="1800" dirty="0" smtClean="0"/>
              <a:t>			III = 25 %</a:t>
            </a:r>
          </a:p>
          <a:p>
            <a:pPr marL="452628" indent="-342900" algn="just">
              <a:buNone/>
            </a:pPr>
            <a:r>
              <a:rPr lang="id-ID" sz="1800" dirty="0" smtClean="0"/>
              <a:t>			IV = 25 %</a:t>
            </a:r>
            <a:endParaRPr lang="id-ID" sz="1800" dirty="0"/>
          </a:p>
        </p:txBody>
      </p:sp>
      <p:sp>
        <p:nvSpPr>
          <p:cNvPr id="3" name="Title 2"/>
          <p:cNvSpPr>
            <a:spLocks noGrp="1"/>
          </p:cNvSpPr>
          <p:nvPr>
            <p:ph type="title"/>
          </p:nvPr>
        </p:nvSpPr>
        <p:spPr/>
        <p:txBody>
          <a:bodyPr>
            <a:normAutofit/>
          </a:bodyPr>
          <a:lstStyle/>
          <a:p>
            <a:r>
              <a:rPr lang="id-ID" sz="2800" dirty="0" smtClean="0"/>
              <a:t>Soal Latihan</a:t>
            </a:r>
            <a:endParaRPr lang="id-ID"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00108"/>
            <a:ext cx="8229600" cy="5007183"/>
          </a:xfrm>
        </p:spPr>
        <p:txBody>
          <a:bodyPr>
            <a:normAutofit lnSpcReduction="10000"/>
          </a:bodyPr>
          <a:lstStyle/>
          <a:p>
            <a:endParaRPr lang="id-ID" sz="1800" dirty="0" smtClean="0"/>
          </a:p>
          <a:p>
            <a:endParaRPr lang="id-ID" sz="1800" dirty="0" smtClean="0"/>
          </a:p>
          <a:p>
            <a:r>
              <a:rPr lang="id-ID" sz="1800" dirty="0" smtClean="0"/>
              <a:t>Dari data diatas hitung :</a:t>
            </a:r>
          </a:p>
          <a:p>
            <a:pPr marL="452628" indent="-342900" algn="just">
              <a:buAutoNum type="alphaLcPeriod"/>
            </a:pPr>
            <a:r>
              <a:rPr lang="id-ID" sz="1800" dirty="0" smtClean="0"/>
              <a:t>Besarnya forecast penjualan tahun 2010 dengan menggunakan metode moment</a:t>
            </a:r>
          </a:p>
          <a:p>
            <a:pPr marL="452628" indent="-342900" algn="just">
              <a:buAutoNum type="alphaLcPeriod"/>
            </a:pPr>
            <a:r>
              <a:rPr lang="id-ID" sz="1800" dirty="0" smtClean="0"/>
              <a:t>Menyusun anggaran penjualan tahun 2010 dalam tiap triwulan jika harga jual per ton tahun 2010 juga di forecast dengan metode moment. Harga jual per ton kedua daerah sama dan perusahaan hanya menjual satu jenis barang.</a:t>
            </a:r>
          </a:p>
          <a:p>
            <a:pPr marL="452628" indent="-342900" algn="just">
              <a:buNone/>
            </a:pPr>
            <a:r>
              <a:rPr lang="id-ID" sz="1800" dirty="0" smtClean="0"/>
              <a:t> ∑Y  = 790		= 640</a:t>
            </a:r>
          </a:p>
          <a:p>
            <a:pPr marL="452628" indent="-342900" algn="just">
              <a:buNone/>
            </a:pPr>
            <a:r>
              <a:rPr lang="id-ID" sz="1800" dirty="0" smtClean="0"/>
              <a:t> ∑X  = 10		= 10</a:t>
            </a:r>
          </a:p>
          <a:p>
            <a:pPr marL="452628" indent="-342900" algn="just">
              <a:buNone/>
            </a:pPr>
            <a:r>
              <a:rPr lang="id-ID" sz="1800" dirty="0" smtClean="0"/>
              <a:t> ∑X² = 30		= 30</a:t>
            </a:r>
          </a:p>
          <a:p>
            <a:pPr marL="452628" indent="-342900" algn="just">
              <a:buNone/>
            </a:pPr>
            <a:r>
              <a:rPr lang="id-ID" sz="1800" dirty="0" smtClean="0"/>
              <a:t> ∑XY = 1.650		= 1299</a:t>
            </a:r>
          </a:p>
          <a:p>
            <a:pPr marL="452628" indent="-342900" algn="just">
              <a:buNone/>
            </a:pPr>
            <a:r>
              <a:rPr lang="id-ID" sz="1800" dirty="0" smtClean="0"/>
              <a:t>	a = 144		= 124</a:t>
            </a:r>
          </a:p>
          <a:p>
            <a:pPr marL="452628" indent="-342900" algn="just">
              <a:buNone/>
            </a:pPr>
            <a:r>
              <a:rPr lang="id-ID" sz="1800" dirty="0" smtClean="0"/>
              <a:t>	b = 7		= 1,9 = 2</a:t>
            </a:r>
          </a:p>
          <a:p>
            <a:pPr marL="452628" indent="-342900" algn="just">
              <a:buNone/>
            </a:pPr>
            <a:r>
              <a:rPr lang="id-ID" sz="1800" smtClean="0"/>
              <a:t>2010 = 179		= 134</a:t>
            </a:r>
            <a:endParaRPr lang="id-ID" sz="1800" dirty="0" smtClean="0"/>
          </a:p>
          <a:p>
            <a:pPr marL="452628" indent="-342900" algn="just">
              <a:buNone/>
            </a:pPr>
            <a:endParaRPr lang="id-ID" sz="1800" dirty="0" smtClean="0"/>
          </a:p>
          <a:p>
            <a:pPr marL="452628" indent="-342900">
              <a:buAutoNum type="alphaLcPeriod"/>
            </a:pPr>
            <a:endParaRPr lang="id-ID" sz="1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00108"/>
            <a:ext cx="8229600" cy="5007183"/>
          </a:xfrm>
        </p:spPr>
        <p:txBody>
          <a:bodyPr>
            <a:normAutofit/>
          </a:bodyPr>
          <a:lstStyle/>
          <a:p>
            <a:pPr marL="452628" indent="-342900" algn="just">
              <a:buNone/>
            </a:pPr>
            <a:r>
              <a:rPr lang="id-ID" sz="1800" dirty="0" smtClean="0"/>
              <a:t>2. Perusahaan dagang XYZ ingin membuat forecast penjualan tahun 2010. Adapun data penjualan sesungguhnya selama empat tahun sebagai berikut :</a:t>
            </a:r>
          </a:p>
          <a:p>
            <a:pPr marL="452628" indent="-342900" algn="just">
              <a:buNone/>
            </a:pPr>
            <a:r>
              <a:rPr lang="id-ID" sz="1800" dirty="0" smtClean="0"/>
              <a:t>	Tahun		Penjualan</a:t>
            </a:r>
          </a:p>
          <a:p>
            <a:pPr marL="452628" indent="-342900" algn="just">
              <a:buNone/>
            </a:pPr>
            <a:r>
              <a:rPr lang="id-ID" sz="1800" dirty="0" smtClean="0"/>
              <a:t>	2006		4.400 unit</a:t>
            </a:r>
          </a:p>
          <a:p>
            <a:pPr marL="452628" indent="-342900" algn="just">
              <a:buNone/>
            </a:pPr>
            <a:r>
              <a:rPr lang="id-ID" sz="1800" dirty="0" smtClean="0"/>
              <a:t>	2007		4.000 unit</a:t>
            </a:r>
          </a:p>
          <a:p>
            <a:pPr marL="452628" indent="-342900" algn="just">
              <a:buNone/>
            </a:pPr>
            <a:r>
              <a:rPr lang="id-ID" sz="1800" dirty="0" smtClean="0"/>
              <a:t>	2008		3.800 unit</a:t>
            </a:r>
          </a:p>
          <a:p>
            <a:pPr marL="452628" indent="-342900" algn="just">
              <a:buNone/>
            </a:pPr>
            <a:r>
              <a:rPr lang="id-ID" sz="1800" dirty="0" smtClean="0"/>
              <a:t>	2009		3.900 unit</a:t>
            </a:r>
          </a:p>
          <a:p>
            <a:pPr>
              <a:buNone/>
            </a:pPr>
            <a:r>
              <a:rPr lang="id-ID" sz="1800" dirty="0" smtClean="0"/>
              <a:t>	</a:t>
            </a:r>
          </a:p>
          <a:p>
            <a:pPr>
              <a:buNone/>
            </a:pPr>
            <a:r>
              <a:rPr lang="id-ID" sz="1800" dirty="0" smtClean="0"/>
              <a:t>	Perusahaan menjual satu jenis barang dengan harga jual per unit direncanakan tahun 2010 sebesar @ Rp. 100. Harga jual per unit tiap triwulan pada tahun 2010 yang akan datang diperkirakan naik 10 % dari triwulan dibelakangnya. </a:t>
            </a:r>
          </a:p>
          <a:p>
            <a:pPr>
              <a:buNone/>
            </a:pPr>
            <a:endParaRPr lang="id-ID"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id-ID" sz="1800" dirty="0" smtClean="0"/>
              <a:t>Anggaran pejualan merupakan dasar penyusunan anggaran lainnya dan pada umumnya anggaran penjualan disusun terlebih dahulu sebelum menyusun anggaran lainnya.</a:t>
            </a:r>
          </a:p>
          <a:p>
            <a:pPr algn="just"/>
            <a:r>
              <a:rPr lang="id-ID" sz="1800" dirty="0" smtClean="0"/>
              <a:t>Sebelum menyusun anggaran penjualan maka diperlukan forecast penjualan.</a:t>
            </a:r>
          </a:p>
          <a:p>
            <a:pPr algn="just">
              <a:buNone/>
            </a:pPr>
            <a:endParaRPr lang="id-ID" sz="1800" dirty="0" smtClean="0"/>
          </a:p>
          <a:p>
            <a:pPr algn="just"/>
            <a:r>
              <a:rPr lang="id-ID" sz="1800" dirty="0" smtClean="0"/>
              <a:t>Forecast penjualan merupakan perkiraan penjualan pada suatu waktu yang akan datang dalam keadaan tertentu dan dibuat berdasarkan data-data yang pernah terjadi dan atau mungkin akan terjadi.</a:t>
            </a:r>
          </a:p>
          <a:p>
            <a:pPr algn="just">
              <a:buNone/>
            </a:pPr>
            <a:endParaRPr lang="id-ID" sz="1800" dirty="0" smtClean="0"/>
          </a:p>
          <a:p>
            <a:pPr algn="just"/>
            <a:r>
              <a:rPr lang="id-ID" sz="1800" dirty="0" smtClean="0"/>
              <a:t>Adapun metode statistik yang dapat digunakan dalam membuat forecast penjualan seperti : analisis trend, standar kesalahan forecasting dan analisis korelasi.</a:t>
            </a:r>
            <a:endParaRPr lang="id-ID" sz="1800" dirty="0"/>
          </a:p>
        </p:txBody>
      </p:sp>
      <p:sp>
        <p:nvSpPr>
          <p:cNvPr id="2" name="Title 1"/>
          <p:cNvSpPr>
            <a:spLocks noGrp="1"/>
          </p:cNvSpPr>
          <p:nvPr>
            <p:ph type="title"/>
          </p:nvPr>
        </p:nvSpPr>
        <p:spPr/>
        <p:txBody>
          <a:bodyPr>
            <a:normAutofit/>
          </a:bodyPr>
          <a:lstStyle/>
          <a:p>
            <a:pPr algn="ctr"/>
            <a:r>
              <a:rPr lang="id-ID" sz="3200" dirty="0" smtClean="0"/>
              <a:t>ANGGARAN PENJUALAN</a:t>
            </a:r>
            <a:endParaRPr lang="id-ID"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14356"/>
            <a:ext cx="8229600" cy="5292935"/>
          </a:xfrm>
        </p:spPr>
        <p:txBody>
          <a:bodyPr>
            <a:normAutofit/>
          </a:bodyPr>
          <a:lstStyle/>
          <a:p>
            <a:pPr algn="just">
              <a:buNone/>
            </a:pPr>
            <a:r>
              <a:rPr lang="id-ID" sz="1800" dirty="0" smtClean="0"/>
              <a:t>	</a:t>
            </a:r>
          </a:p>
          <a:p>
            <a:pPr algn="just">
              <a:buNone/>
            </a:pPr>
            <a:r>
              <a:rPr lang="id-ID" sz="1800" dirty="0" smtClean="0"/>
              <a:t>	Perkiraan penjualan triwulan 	I    = 30 %</a:t>
            </a:r>
          </a:p>
          <a:p>
            <a:pPr algn="just">
              <a:buNone/>
            </a:pPr>
            <a:r>
              <a:rPr lang="id-ID" sz="1800" dirty="0" smtClean="0"/>
              <a:t>					II   = 20 %</a:t>
            </a:r>
          </a:p>
          <a:p>
            <a:pPr algn="just">
              <a:buNone/>
            </a:pPr>
            <a:r>
              <a:rPr lang="id-ID" sz="1800" dirty="0" smtClean="0"/>
              <a:t>					III  = 20 %</a:t>
            </a:r>
          </a:p>
          <a:p>
            <a:pPr algn="just">
              <a:buNone/>
            </a:pPr>
            <a:r>
              <a:rPr lang="id-ID" sz="1800" dirty="0" smtClean="0"/>
              <a:t>					IV  = 30 %</a:t>
            </a:r>
          </a:p>
          <a:p>
            <a:pPr algn="just">
              <a:buNone/>
            </a:pPr>
            <a:r>
              <a:rPr lang="id-ID" sz="1800" dirty="0" smtClean="0"/>
              <a:t>	Dari data tersebut diminta :</a:t>
            </a:r>
          </a:p>
          <a:p>
            <a:pPr marL="452628" indent="-342900" algn="just">
              <a:buAutoNum type="alphaLcPeriod"/>
            </a:pPr>
            <a:r>
              <a:rPr lang="id-ID" sz="1800" dirty="0" smtClean="0"/>
              <a:t>Membuat forecast penjualan tahun 2010 dengan metode least square</a:t>
            </a:r>
          </a:p>
          <a:p>
            <a:pPr marL="452628" indent="-342900" algn="just">
              <a:buAutoNum type="alphaLcPeriod"/>
            </a:pPr>
            <a:r>
              <a:rPr lang="id-ID" sz="1800" dirty="0" smtClean="0"/>
              <a:t>Menyusun anggaran penjualan tiap triwulan pada tahun 2010</a:t>
            </a:r>
            <a:endParaRPr lang="id-ID"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243847"/>
          </a:xfrm>
        </p:spPr>
        <p:txBody>
          <a:bodyPr>
            <a:normAutofit fontScale="92500" lnSpcReduction="10000"/>
          </a:bodyPr>
          <a:lstStyle/>
          <a:p>
            <a:r>
              <a:rPr lang="id-ID" sz="1800" dirty="0" smtClean="0"/>
              <a:t>Analisis Trend</a:t>
            </a:r>
          </a:p>
          <a:p>
            <a:endParaRPr lang="id-ID" sz="1800" dirty="0" smtClean="0"/>
          </a:p>
          <a:p>
            <a:r>
              <a:rPr lang="id-ID" sz="1800" dirty="0" smtClean="0"/>
              <a:t>Analisis trend yang dapat dipergunakan seperti :</a:t>
            </a:r>
          </a:p>
          <a:p>
            <a:pPr marL="342900" indent="-342900">
              <a:buAutoNum type="alphaLcPeriod"/>
            </a:pPr>
            <a:r>
              <a:rPr lang="id-ID" sz="1800" dirty="0" smtClean="0"/>
              <a:t>Metode least square (trend garis lurus)</a:t>
            </a:r>
          </a:p>
          <a:p>
            <a:pPr marL="342900" indent="-342900">
              <a:buAutoNum type="alphaLcPeriod"/>
            </a:pPr>
            <a:r>
              <a:rPr lang="id-ID" sz="1800" dirty="0" smtClean="0"/>
              <a:t>Metode Moment</a:t>
            </a:r>
          </a:p>
          <a:p>
            <a:pPr marL="342900" indent="-342900">
              <a:buAutoNum type="alphaLcPeriod"/>
            </a:pPr>
            <a:r>
              <a:rPr lang="id-ID" sz="1800" dirty="0" smtClean="0"/>
              <a:t>Metode Kuadrat (trend garis lengkung)</a:t>
            </a:r>
          </a:p>
          <a:p>
            <a:pPr marL="342900" indent="-342900">
              <a:buNone/>
            </a:pPr>
            <a:endParaRPr lang="id-ID" sz="1800" dirty="0" smtClean="0"/>
          </a:p>
          <a:p>
            <a:pPr marL="342900" indent="-342900">
              <a:buFontTx/>
              <a:buChar char="-"/>
            </a:pPr>
            <a:r>
              <a:rPr lang="id-ID" sz="1800" dirty="0" smtClean="0"/>
              <a:t>Metode least square</a:t>
            </a:r>
          </a:p>
          <a:p>
            <a:pPr marL="342900" indent="-342900">
              <a:buNone/>
            </a:pPr>
            <a:r>
              <a:rPr lang="id-ID" sz="1800" dirty="0" smtClean="0"/>
              <a:t>	Forecast penjualan dengan metode least square dapat dihitung dengan rumus sbb :</a:t>
            </a:r>
          </a:p>
          <a:p>
            <a:pPr marL="342900" indent="-342900">
              <a:buNone/>
            </a:pPr>
            <a:r>
              <a:rPr lang="id-ID" sz="1800" dirty="0" smtClean="0"/>
              <a:t>	Y = a + bX</a:t>
            </a:r>
          </a:p>
          <a:p>
            <a:pPr marL="342900" indent="-342900">
              <a:buNone/>
            </a:pPr>
            <a:endParaRPr lang="id-ID" sz="1800" dirty="0" smtClean="0"/>
          </a:p>
          <a:p>
            <a:pPr marL="342900" indent="-342900">
              <a:buNone/>
            </a:pPr>
            <a:r>
              <a:rPr lang="id-ID" sz="1800" dirty="0" smtClean="0"/>
              <a:t>	</a:t>
            </a:r>
          </a:p>
          <a:p>
            <a:pPr marL="342900" indent="-342900">
              <a:buNone/>
            </a:pPr>
            <a:endParaRPr lang="id-ID" sz="1800" dirty="0" smtClean="0"/>
          </a:p>
          <a:p>
            <a:pPr marL="342900" indent="-342900">
              <a:buNone/>
            </a:pPr>
            <a:endParaRPr lang="id-ID" sz="1800" dirty="0" smtClean="0"/>
          </a:p>
          <a:p>
            <a:pPr>
              <a:buNone/>
            </a:pPr>
            <a:r>
              <a:rPr lang="id-ID" sz="1800" dirty="0" smtClean="0"/>
              <a:t>	 </a:t>
            </a:r>
          </a:p>
          <a:p>
            <a:pPr marL="342900" indent="-342900">
              <a:buNone/>
            </a:pPr>
            <a:endParaRPr lang="id-ID" sz="1800" dirty="0" smtClean="0"/>
          </a:p>
          <a:p>
            <a:pPr marL="342900" indent="-342900">
              <a:buNone/>
            </a:pPr>
            <a:r>
              <a:rPr lang="id-ID" sz="1800" dirty="0" smtClean="0"/>
              <a:t>		</a:t>
            </a:r>
          </a:p>
          <a:p>
            <a:pPr marL="342900" indent="-342900">
              <a:buNone/>
            </a:pPr>
            <a:endParaRPr lang="id-ID" sz="1800" dirty="0" smtClean="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pic>
        <p:nvPicPr>
          <p:cNvPr id="1029"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0"/>
            <a:ext cx="3295650" cy="971550"/>
          </a:xfrm>
          <a:prstGeom prst="rect">
            <a:avLst/>
          </a:prstGeom>
          <a:noFill/>
        </p:spPr>
      </p:pic>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sp>
        <p:nvSpPr>
          <p:cNvPr id="1036"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pic>
        <p:nvPicPr>
          <p:cNvPr id="1035" name="Picture 1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928662" y="4143380"/>
            <a:ext cx="2286016" cy="642942"/>
          </a:xfrm>
          <a:prstGeom prst="rect">
            <a:avLst/>
          </a:prstGeom>
          <a:noFill/>
        </p:spPr>
      </p:pic>
      <p:sp>
        <p:nvSpPr>
          <p:cNvPr id="103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pic>
        <p:nvPicPr>
          <p:cNvPr id="1037" name="Picture 1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928662" y="5000636"/>
            <a:ext cx="2286016" cy="642942"/>
          </a:xfrm>
          <a:prstGeom prst="rect">
            <a:avLst/>
          </a:prstGeom>
          <a:noFill/>
        </p:spPr>
      </p:pic>
      <p:sp>
        <p:nvSpPr>
          <p:cNvPr id="1039" name="Rectangle 15"/>
          <p:cNvSpPr>
            <a:spLocks noChangeArrowheads="1"/>
          </p:cNvSpPr>
          <p:nvPr/>
        </p:nvSpPr>
        <p:spPr bwMode="auto">
          <a:xfrm>
            <a:off x="0" y="1019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142976" y="1481139"/>
          <a:ext cx="6902872" cy="2743200"/>
        </p:xfrm>
        <a:graphic>
          <a:graphicData uri="http://schemas.openxmlformats.org/drawingml/2006/table">
            <a:tbl>
              <a:tblPr firstRow="1" bandRow="1">
                <a:tableStyleId>{5C22544A-7EE6-4342-B048-85BDC9FD1C3A}</a:tableStyleId>
              </a:tblPr>
              <a:tblGrid>
                <a:gridCol w="521346"/>
                <a:gridCol w="1117169"/>
                <a:gridCol w="1504757"/>
                <a:gridCol w="1376308"/>
                <a:gridCol w="1240284"/>
                <a:gridCol w="1143008"/>
              </a:tblGrid>
              <a:tr h="604521">
                <a:tc>
                  <a:txBody>
                    <a:bodyPr/>
                    <a:lstStyle/>
                    <a:p>
                      <a:pPr algn="ctr"/>
                      <a:r>
                        <a:rPr lang="id-ID" dirty="0" smtClean="0"/>
                        <a:t>No</a:t>
                      </a:r>
                      <a:endParaRPr lang="id-ID" dirty="0"/>
                    </a:p>
                  </a:txBody>
                  <a:tcPr/>
                </a:tc>
                <a:tc>
                  <a:txBody>
                    <a:bodyPr/>
                    <a:lstStyle/>
                    <a:p>
                      <a:pPr algn="ctr"/>
                      <a:r>
                        <a:rPr lang="id-ID" dirty="0" smtClean="0"/>
                        <a:t>Tahun</a:t>
                      </a:r>
                      <a:endParaRPr lang="id-ID" dirty="0"/>
                    </a:p>
                  </a:txBody>
                  <a:tcPr/>
                </a:tc>
                <a:tc>
                  <a:txBody>
                    <a:bodyPr/>
                    <a:lstStyle/>
                    <a:p>
                      <a:pPr algn="ctr"/>
                      <a:r>
                        <a:rPr lang="id-ID" dirty="0" smtClean="0"/>
                        <a:t>Penjualan (Y)</a:t>
                      </a:r>
                      <a:endParaRPr lang="id-ID" dirty="0"/>
                    </a:p>
                  </a:txBody>
                  <a:tcPr/>
                </a:tc>
                <a:tc>
                  <a:txBody>
                    <a:bodyPr/>
                    <a:lstStyle/>
                    <a:p>
                      <a:pPr algn="ctr"/>
                      <a:r>
                        <a:rPr lang="id-ID" dirty="0" smtClean="0"/>
                        <a:t>X</a:t>
                      </a:r>
                      <a:endParaRPr lang="id-ID" dirty="0"/>
                    </a:p>
                  </a:txBody>
                  <a:tcPr/>
                </a:tc>
                <a:tc>
                  <a:txBody>
                    <a:bodyPr/>
                    <a:lstStyle/>
                    <a:p>
                      <a:pPr algn="ctr"/>
                      <a:r>
                        <a:rPr lang="id-ID" dirty="0" smtClean="0"/>
                        <a:t>X²</a:t>
                      </a:r>
                      <a:endParaRPr lang="id-ID" dirty="0"/>
                    </a:p>
                  </a:txBody>
                  <a:tcPr/>
                </a:tc>
                <a:tc>
                  <a:txBody>
                    <a:bodyPr/>
                    <a:lstStyle/>
                    <a:p>
                      <a:pPr algn="ctr"/>
                      <a:r>
                        <a:rPr lang="id-ID" dirty="0" smtClean="0"/>
                        <a:t>XY</a:t>
                      </a:r>
                      <a:endParaRPr lang="id-ID" dirty="0"/>
                    </a:p>
                  </a:txBody>
                  <a:tcPr/>
                </a:tc>
              </a:tr>
              <a:tr h="1381762">
                <a:tc>
                  <a:txBody>
                    <a:bodyPr/>
                    <a:lstStyle/>
                    <a:p>
                      <a:pPr algn="ctr"/>
                      <a:r>
                        <a:rPr lang="id-ID" dirty="0" smtClean="0"/>
                        <a:t>1</a:t>
                      </a:r>
                    </a:p>
                    <a:p>
                      <a:pPr algn="ctr"/>
                      <a:r>
                        <a:rPr lang="id-ID" dirty="0" smtClean="0"/>
                        <a:t>2</a:t>
                      </a:r>
                    </a:p>
                    <a:p>
                      <a:pPr algn="ctr"/>
                      <a:r>
                        <a:rPr lang="id-ID" dirty="0" smtClean="0"/>
                        <a:t>3</a:t>
                      </a:r>
                    </a:p>
                    <a:p>
                      <a:pPr algn="ctr"/>
                      <a:r>
                        <a:rPr lang="id-ID" dirty="0" smtClean="0"/>
                        <a:t>4</a:t>
                      </a:r>
                    </a:p>
                    <a:p>
                      <a:pPr algn="ctr"/>
                      <a:r>
                        <a:rPr lang="id-ID" dirty="0" smtClean="0"/>
                        <a:t>5</a:t>
                      </a:r>
                      <a:endParaRPr lang="id-ID" dirty="0"/>
                    </a:p>
                  </a:txBody>
                  <a:tcPr/>
                </a:tc>
                <a:tc>
                  <a:txBody>
                    <a:bodyPr/>
                    <a:lstStyle/>
                    <a:p>
                      <a:pPr algn="ctr"/>
                      <a:r>
                        <a:rPr lang="id-ID" dirty="0" smtClean="0"/>
                        <a:t>2006</a:t>
                      </a:r>
                    </a:p>
                    <a:p>
                      <a:pPr algn="ctr"/>
                      <a:r>
                        <a:rPr lang="id-ID" dirty="0" smtClean="0"/>
                        <a:t>2007</a:t>
                      </a:r>
                    </a:p>
                    <a:p>
                      <a:pPr algn="ctr"/>
                      <a:r>
                        <a:rPr lang="id-ID" dirty="0" smtClean="0"/>
                        <a:t>2008</a:t>
                      </a:r>
                    </a:p>
                    <a:p>
                      <a:pPr algn="ctr"/>
                      <a:r>
                        <a:rPr lang="id-ID" dirty="0" smtClean="0"/>
                        <a:t>2009</a:t>
                      </a:r>
                    </a:p>
                    <a:p>
                      <a:pPr algn="ctr"/>
                      <a:r>
                        <a:rPr lang="id-ID" dirty="0" smtClean="0"/>
                        <a:t>2010</a:t>
                      </a:r>
                      <a:endParaRPr lang="id-ID" dirty="0"/>
                    </a:p>
                  </a:txBody>
                  <a:tcPr/>
                </a:tc>
                <a:tc>
                  <a:txBody>
                    <a:bodyPr/>
                    <a:lstStyle/>
                    <a:p>
                      <a:pPr algn="ctr"/>
                      <a:r>
                        <a:rPr lang="id-ID" dirty="0" smtClean="0"/>
                        <a:t>130</a:t>
                      </a:r>
                    </a:p>
                    <a:p>
                      <a:pPr algn="ctr"/>
                      <a:r>
                        <a:rPr lang="id-ID" dirty="0" smtClean="0"/>
                        <a:t>145</a:t>
                      </a:r>
                    </a:p>
                    <a:p>
                      <a:pPr algn="ctr"/>
                      <a:r>
                        <a:rPr lang="id-ID" dirty="0" smtClean="0"/>
                        <a:t>150</a:t>
                      </a:r>
                    </a:p>
                    <a:p>
                      <a:pPr algn="ctr"/>
                      <a:r>
                        <a:rPr lang="id-ID" dirty="0" smtClean="0"/>
                        <a:t>165</a:t>
                      </a:r>
                    </a:p>
                    <a:p>
                      <a:pPr algn="ctr"/>
                      <a:r>
                        <a:rPr lang="id-ID" dirty="0" smtClean="0"/>
                        <a:t>170</a:t>
                      </a:r>
                      <a:endParaRPr lang="id-ID" dirty="0"/>
                    </a:p>
                  </a:txBody>
                  <a:tcPr/>
                </a:tc>
                <a:tc>
                  <a:txBody>
                    <a:bodyPr/>
                    <a:lstStyle/>
                    <a:p>
                      <a:pPr algn="ctr"/>
                      <a:r>
                        <a:rPr lang="id-ID" dirty="0" smtClean="0"/>
                        <a:t>0</a:t>
                      </a:r>
                    </a:p>
                    <a:p>
                      <a:pPr algn="ctr"/>
                      <a:r>
                        <a:rPr lang="id-ID" dirty="0" smtClean="0"/>
                        <a:t>1</a:t>
                      </a:r>
                    </a:p>
                    <a:p>
                      <a:pPr algn="ctr"/>
                      <a:r>
                        <a:rPr lang="id-ID" dirty="0" smtClean="0"/>
                        <a:t>2</a:t>
                      </a:r>
                    </a:p>
                    <a:p>
                      <a:pPr algn="ctr"/>
                      <a:r>
                        <a:rPr lang="id-ID" dirty="0" smtClean="0"/>
                        <a:t>3</a:t>
                      </a:r>
                    </a:p>
                    <a:p>
                      <a:pPr algn="ctr"/>
                      <a:r>
                        <a:rPr lang="id-ID" dirty="0" smtClean="0"/>
                        <a:t>4</a:t>
                      </a:r>
                      <a:endParaRPr lang="id-ID" dirty="0"/>
                    </a:p>
                  </a:txBody>
                  <a:tcPr/>
                </a:tc>
                <a:tc>
                  <a:txBody>
                    <a:bodyPr/>
                    <a:lstStyle/>
                    <a:p>
                      <a:pPr algn="ctr"/>
                      <a:r>
                        <a:rPr lang="id-ID" dirty="0" smtClean="0"/>
                        <a:t>0</a:t>
                      </a:r>
                    </a:p>
                    <a:p>
                      <a:pPr algn="ctr"/>
                      <a:r>
                        <a:rPr lang="id-ID" dirty="0" smtClean="0"/>
                        <a:t>1</a:t>
                      </a:r>
                    </a:p>
                    <a:p>
                      <a:pPr algn="ctr"/>
                      <a:r>
                        <a:rPr lang="id-ID" dirty="0" smtClean="0"/>
                        <a:t>4</a:t>
                      </a:r>
                    </a:p>
                    <a:p>
                      <a:pPr algn="ctr"/>
                      <a:r>
                        <a:rPr lang="id-ID" dirty="0" smtClean="0"/>
                        <a:t>9</a:t>
                      </a:r>
                    </a:p>
                    <a:p>
                      <a:pPr algn="ctr"/>
                      <a:r>
                        <a:rPr lang="id-ID" dirty="0" smtClean="0"/>
                        <a:t>16</a:t>
                      </a:r>
                      <a:endParaRPr lang="id-ID" dirty="0"/>
                    </a:p>
                  </a:txBody>
                  <a:tcPr/>
                </a:tc>
                <a:tc>
                  <a:txBody>
                    <a:bodyPr/>
                    <a:lstStyle/>
                    <a:p>
                      <a:pPr algn="ctr"/>
                      <a:r>
                        <a:rPr lang="id-ID" dirty="0" smtClean="0"/>
                        <a:t>0</a:t>
                      </a:r>
                    </a:p>
                    <a:p>
                      <a:pPr algn="ctr"/>
                      <a:r>
                        <a:rPr lang="id-ID" dirty="0" smtClean="0"/>
                        <a:t>145</a:t>
                      </a:r>
                    </a:p>
                    <a:p>
                      <a:pPr algn="ctr"/>
                      <a:r>
                        <a:rPr lang="id-ID" dirty="0" smtClean="0"/>
                        <a:t>300</a:t>
                      </a:r>
                    </a:p>
                    <a:p>
                      <a:pPr algn="ctr"/>
                      <a:r>
                        <a:rPr lang="id-ID" dirty="0" smtClean="0"/>
                        <a:t>495</a:t>
                      </a:r>
                    </a:p>
                    <a:p>
                      <a:pPr algn="ctr"/>
                      <a:r>
                        <a:rPr lang="id-ID" dirty="0" smtClean="0"/>
                        <a:t>680</a:t>
                      </a:r>
                      <a:endParaRPr lang="id-ID" dirty="0"/>
                    </a:p>
                  </a:txBody>
                  <a:tcPr/>
                </a:tc>
              </a:tr>
              <a:tr h="604521">
                <a:tc>
                  <a:txBody>
                    <a:bodyPr/>
                    <a:lstStyle/>
                    <a:p>
                      <a:pPr algn="ctr"/>
                      <a:endParaRPr lang="id-ID"/>
                    </a:p>
                  </a:txBody>
                  <a:tcPr/>
                </a:tc>
                <a:tc>
                  <a:txBody>
                    <a:bodyPr/>
                    <a:lstStyle/>
                    <a:p>
                      <a:pPr algn="ctr"/>
                      <a:endParaRPr lang="id-ID"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dirty="0" smtClean="0"/>
                        <a:t>∑ Y = 760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dirty="0" smtClean="0"/>
                        <a:t>∑X = 10</a:t>
                      </a:r>
                    </a:p>
                    <a:p>
                      <a:pPr algn="ctr"/>
                      <a:endParaRPr lang="id-ID"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dirty="0" smtClean="0"/>
                        <a:t>∑X² = 30</a:t>
                      </a:r>
                    </a:p>
                    <a:p>
                      <a:pPr algn="ctr"/>
                      <a:endParaRPr lang="id-ID"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dirty="0" smtClean="0"/>
                        <a:t>∑XY = 1.620</a:t>
                      </a:r>
                    </a:p>
                  </a:txBody>
                  <a:tcPr/>
                </a:tc>
              </a:tr>
            </a:tbl>
          </a:graphicData>
        </a:graphic>
      </p:graphicFrame>
      <p:sp>
        <p:nvSpPr>
          <p:cNvPr id="3" name="Title 2"/>
          <p:cNvSpPr>
            <a:spLocks noGrp="1"/>
          </p:cNvSpPr>
          <p:nvPr>
            <p:ph type="title"/>
          </p:nvPr>
        </p:nvSpPr>
        <p:spPr/>
        <p:txBody>
          <a:bodyPr>
            <a:normAutofit/>
          </a:bodyPr>
          <a:lstStyle/>
          <a:p>
            <a:r>
              <a:rPr lang="id-ID" sz="2800" dirty="0" smtClean="0"/>
              <a:t>Contoh Soal</a:t>
            </a:r>
            <a:endParaRPr lang="id-ID"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id-ID" sz="2000" dirty="0" smtClean="0"/>
              <a:t>Lanjutan jawaban</a:t>
            </a:r>
            <a:endParaRPr lang="id-ID" sz="2000" dirty="0"/>
          </a:p>
        </p:txBody>
      </p:sp>
      <p:sp>
        <p:nvSpPr>
          <p:cNvPr id="5" name="Content Placeholder 4"/>
          <p:cNvSpPr>
            <a:spLocks noGrp="1"/>
          </p:cNvSpPr>
          <p:nvPr>
            <p:ph idx="1"/>
          </p:nvPr>
        </p:nvSpPr>
        <p:spPr/>
        <p:txBody>
          <a:bodyPr>
            <a:normAutofit lnSpcReduction="10000"/>
          </a:bodyPr>
          <a:lstStyle/>
          <a:p>
            <a:r>
              <a:rPr lang="id-ID" sz="1800" dirty="0" smtClean="0"/>
              <a:t>Peramalan penjualan untuk tahun 2011 sbb :</a:t>
            </a:r>
          </a:p>
          <a:p>
            <a:pPr>
              <a:buNone/>
            </a:pPr>
            <a:r>
              <a:rPr lang="id-ID" sz="1800" dirty="0" smtClean="0"/>
              <a:t>	b= 5 x 1.620 – 10 x 760</a:t>
            </a:r>
          </a:p>
          <a:p>
            <a:pPr>
              <a:buNone/>
            </a:pPr>
            <a:r>
              <a:rPr lang="id-ID" sz="1800" dirty="0" smtClean="0"/>
              <a:t>		   5 x 30 – (10)²</a:t>
            </a:r>
          </a:p>
          <a:p>
            <a:pPr>
              <a:buNone/>
            </a:pPr>
            <a:r>
              <a:rPr lang="id-ID" sz="1800" dirty="0" smtClean="0"/>
              <a:t>	  = 8.100 – 7600</a:t>
            </a:r>
          </a:p>
          <a:p>
            <a:pPr>
              <a:buNone/>
            </a:pPr>
            <a:r>
              <a:rPr lang="id-ID" sz="1800" dirty="0" smtClean="0"/>
              <a:t>		  150 – 100</a:t>
            </a:r>
          </a:p>
          <a:p>
            <a:pPr>
              <a:buNone/>
            </a:pPr>
            <a:r>
              <a:rPr lang="id-ID" sz="1800" dirty="0" smtClean="0"/>
              <a:t>	  = 10</a:t>
            </a:r>
          </a:p>
          <a:p>
            <a:pPr>
              <a:buNone/>
            </a:pPr>
            <a:r>
              <a:rPr lang="id-ID" sz="1800" dirty="0" smtClean="0"/>
              <a:t>	</a:t>
            </a:r>
          </a:p>
          <a:p>
            <a:pPr>
              <a:buNone/>
            </a:pPr>
            <a:r>
              <a:rPr lang="id-ID" sz="1800" dirty="0" smtClean="0"/>
              <a:t>	a= 760  - 10  10</a:t>
            </a:r>
          </a:p>
          <a:p>
            <a:pPr>
              <a:buNone/>
            </a:pPr>
            <a:r>
              <a:rPr lang="id-ID" sz="1800" dirty="0" smtClean="0"/>
              <a:t>		5	   5</a:t>
            </a:r>
          </a:p>
          <a:p>
            <a:pPr>
              <a:buNone/>
            </a:pPr>
            <a:r>
              <a:rPr lang="id-ID" sz="1800" dirty="0" smtClean="0"/>
              <a:t>	  = 152 – 20</a:t>
            </a:r>
          </a:p>
          <a:p>
            <a:pPr>
              <a:buNone/>
            </a:pPr>
            <a:r>
              <a:rPr lang="id-ID" sz="1800" dirty="0" smtClean="0"/>
              <a:t>	  = 132</a:t>
            </a:r>
          </a:p>
          <a:p>
            <a:pPr>
              <a:buNone/>
            </a:pPr>
            <a:r>
              <a:rPr lang="id-ID" sz="1800" dirty="0" smtClean="0"/>
              <a:t>	Persamaan trend garis lurus Y    = a + bX</a:t>
            </a:r>
          </a:p>
          <a:p>
            <a:pPr>
              <a:buNone/>
            </a:pPr>
            <a:r>
              <a:rPr lang="id-ID" sz="1800" dirty="0" smtClean="0"/>
              <a:t>	Forecast penjualan tahun 2011  = 132 + 10 (5)</a:t>
            </a:r>
          </a:p>
          <a:p>
            <a:pPr>
              <a:buNone/>
            </a:pPr>
            <a:r>
              <a:rPr lang="id-ID" sz="1800" dirty="0" smtClean="0"/>
              <a:t>					    = 182</a:t>
            </a:r>
          </a:p>
          <a:p>
            <a:pPr>
              <a:buNone/>
            </a:pPr>
            <a:endParaRPr lang="id-ID" sz="1800" dirty="0"/>
          </a:p>
        </p:txBody>
      </p:sp>
      <p:cxnSp>
        <p:nvCxnSpPr>
          <p:cNvPr id="7" name="Straight Connector 6"/>
          <p:cNvCxnSpPr/>
          <p:nvPr/>
        </p:nvCxnSpPr>
        <p:spPr>
          <a:xfrm>
            <a:off x="1285852" y="2071678"/>
            <a:ext cx="235745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285852" y="2643182"/>
            <a:ext cx="16430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285852" y="3856040"/>
            <a:ext cx="5000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500298" y="3857628"/>
            <a:ext cx="285752" cy="1588"/>
          </a:xfrm>
          <a:prstGeom prst="line">
            <a:avLst/>
          </a:prstGeom>
        </p:spPr>
        <p:style>
          <a:lnRef idx="1">
            <a:schemeClr val="accent1"/>
          </a:lnRef>
          <a:fillRef idx="0">
            <a:schemeClr val="accent1"/>
          </a:fillRef>
          <a:effectRef idx="0">
            <a:schemeClr val="accent1"/>
          </a:effectRef>
          <a:fontRef idx="minor">
            <a:schemeClr val="tx1"/>
          </a:fontRef>
        </p:style>
      </p:cxnSp>
      <p:sp>
        <p:nvSpPr>
          <p:cNvPr id="18" name="Double Bracket 17"/>
          <p:cNvSpPr/>
          <p:nvPr/>
        </p:nvSpPr>
        <p:spPr>
          <a:xfrm>
            <a:off x="2428860" y="3571876"/>
            <a:ext cx="428628" cy="500066"/>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42918"/>
            <a:ext cx="8229600" cy="5364373"/>
          </a:xfrm>
        </p:spPr>
        <p:txBody>
          <a:bodyPr>
            <a:normAutofit lnSpcReduction="10000"/>
          </a:bodyPr>
          <a:lstStyle/>
          <a:p>
            <a:r>
              <a:rPr lang="id-ID" sz="1800" dirty="0" smtClean="0"/>
              <a:t>Metode Moment</a:t>
            </a:r>
          </a:p>
          <a:p>
            <a:pPr>
              <a:buNone/>
            </a:pPr>
            <a:r>
              <a:rPr lang="id-ID" sz="1800" dirty="0" smtClean="0"/>
              <a:t>	Rumusnya :	Y = a + b X</a:t>
            </a:r>
          </a:p>
          <a:p>
            <a:pPr>
              <a:buNone/>
            </a:pPr>
            <a:r>
              <a:rPr lang="id-ID" sz="1800" dirty="0" smtClean="0"/>
              <a:t>			∑Y = n a + b ∑X</a:t>
            </a:r>
          </a:p>
          <a:p>
            <a:pPr>
              <a:buNone/>
            </a:pPr>
            <a:r>
              <a:rPr lang="id-ID" sz="1800" dirty="0" smtClean="0"/>
              <a:t>			∑XY = a ∑X + b ∑X²</a:t>
            </a:r>
          </a:p>
          <a:p>
            <a:pPr>
              <a:buNone/>
            </a:pPr>
            <a:endParaRPr lang="id-ID" sz="1800" dirty="0" smtClean="0"/>
          </a:p>
          <a:p>
            <a:pPr>
              <a:buNone/>
            </a:pPr>
            <a:r>
              <a:rPr lang="id-ID" sz="1800" dirty="0" smtClean="0"/>
              <a:t>CS. Sesuai Tabel diatas</a:t>
            </a:r>
          </a:p>
          <a:p>
            <a:pPr>
              <a:buNone/>
            </a:pPr>
            <a:endParaRPr lang="id-ID" sz="1800" dirty="0" smtClean="0"/>
          </a:p>
          <a:p>
            <a:pPr>
              <a:buFont typeface="Wingdings" pitchFamily="2" charset="2"/>
              <a:buChar char="v"/>
            </a:pPr>
            <a:r>
              <a:rPr lang="id-ID" sz="1800" dirty="0" smtClean="0"/>
              <a:t>Cara Eliminasi</a:t>
            </a:r>
          </a:p>
          <a:p>
            <a:pPr>
              <a:buNone/>
            </a:pPr>
            <a:r>
              <a:rPr lang="id-ID" sz="1800" dirty="0" smtClean="0"/>
              <a:t>	760    = 5 a   + b 10.........(3)   (∑Y = n a + b ∑X)</a:t>
            </a:r>
          </a:p>
          <a:p>
            <a:pPr>
              <a:buNone/>
            </a:pPr>
            <a:r>
              <a:rPr lang="id-ID" sz="1800" dirty="0" smtClean="0"/>
              <a:t>	1.620 = 10 a + b 30		  (∑XY = a ∑X + b ∑X²)</a:t>
            </a:r>
          </a:p>
          <a:p>
            <a:pPr>
              <a:buNone/>
            </a:pPr>
            <a:endParaRPr lang="id-ID" sz="1800" dirty="0" smtClean="0"/>
          </a:p>
          <a:p>
            <a:pPr>
              <a:buNone/>
            </a:pPr>
            <a:r>
              <a:rPr lang="id-ID" sz="1800" dirty="0" smtClean="0"/>
              <a:t>	2.280 = 15 a + b 30</a:t>
            </a:r>
          </a:p>
          <a:p>
            <a:pPr>
              <a:buNone/>
            </a:pPr>
            <a:r>
              <a:rPr lang="id-ID" sz="1800" dirty="0" smtClean="0"/>
              <a:t>	1.620 = 10 a + b 30</a:t>
            </a:r>
          </a:p>
          <a:p>
            <a:pPr>
              <a:buNone/>
            </a:pPr>
            <a:r>
              <a:rPr lang="id-ID" sz="1800" dirty="0" smtClean="0"/>
              <a:t>	660    = 5 a</a:t>
            </a:r>
          </a:p>
          <a:p>
            <a:pPr>
              <a:buNone/>
            </a:pPr>
            <a:r>
              <a:rPr lang="id-ID" sz="1800" dirty="0" smtClean="0"/>
              <a:t>		a = 660</a:t>
            </a:r>
          </a:p>
          <a:p>
            <a:pPr>
              <a:buNone/>
            </a:pPr>
            <a:r>
              <a:rPr lang="id-ID" sz="1800" dirty="0" smtClean="0"/>
              <a:t>		        5</a:t>
            </a:r>
          </a:p>
          <a:p>
            <a:pPr>
              <a:buNone/>
            </a:pPr>
            <a:r>
              <a:rPr lang="id-ID" sz="1800" dirty="0" smtClean="0"/>
              <a:t>		a = 132</a:t>
            </a:r>
          </a:p>
          <a:p>
            <a:pPr>
              <a:buNone/>
            </a:pPr>
            <a:endParaRPr lang="id-ID" sz="1800" dirty="0" smtClean="0"/>
          </a:p>
          <a:p>
            <a:pPr>
              <a:buNone/>
            </a:pPr>
            <a:endParaRPr lang="id-ID" sz="1800" dirty="0"/>
          </a:p>
        </p:txBody>
      </p:sp>
      <p:cxnSp>
        <p:nvCxnSpPr>
          <p:cNvPr id="7" name="Straight Connector 6"/>
          <p:cNvCxnSpPr/>
          <p:nvPr/>
        </p:nvCxnSpPr>
        <p:spPr>
          <a:xfrm>
            <a:off x="857224" y="4500570"/>
            <a:ext cx="242889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857356" y="5072074"/>
            <a:ext cx="50006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85794"/>
            <a:ext cx="8229600" cy="5221497"/>
          </a:xfrm>
        </p:spPr>
        <p:txBody>
          <a:bodyPr>
            <a:normAutofit fontScale="92500" lnSpcReduction="10000"/>
          </a:bodyPr>
          <a:lstStyle/>
          <a:p>
            <a:r>
              <a:rPr lang="id-ID" sz="1800" dirty="0" smtClean="0"/>
              <a:t>760	  = 5 a   + b 10.........(2)</a:t>
            </a:r>
          </a:p>
          <a:p>
            <a:pPr>
              <a:buNone/>
            </a:pPr>
            <a:r>
              <a:rPr lang="id-ID" sz="1800" dirty="0" smtClean="0"/>
              <a:t>	1.620 = 10 a + b 30</a:t>
            </a:r>
          </a:p>
          <a:p>
            <a:pPr>
              <a:buNone/>
            </a:pPr>
            <a:endParaRPr lang="id-ID" sz="1800" dirty="0" smtClean="0"/>
          </a:p>
          <a:p>
            <a:pPr>
              <a:buNone/>
            </a:pPr>
            <a:r>
              <a:rPr lang="id-ID" sz="1800" dirty="0" smtClean="0"/>
              <a:t>	1.520 = 10 a + b 20</a:t>
            </a:r>
          </a:p>
          <a:p>
            <a:pPr>
              <a:buNone/>
            </a:pPr>
            <a:r>
              <a:rPr lang="id-ID" sz="1800" dirty="0" smtClean="0"/>
              <a:t>	1.620 = 10 a + b 30</a:t>
            </a:r>
          </a:p>
          <a:p>
            <a:pPr>
              <a:buNone/>
            </a:pPr>
            <a:r>
              <a:rPr lang="id-ID" sz="1800" dirty="0" smtClean="0"/>
              <a:t>	100    = b 10</a:t>
            </a:r>
          </a:p>
          <a:p>
            <a:pPr>
              <a:buNone/>
            </a:pPr>
            <a:r>
              <a:rPr lang="id-ID" sz="1800" dirty="0" smtClean="0"/>
              <a:t>		b = 100</a:t>
            </a:r>
          </a:p>
          <a:p>
            <a:pPr>
              <a:buNone/>
            </a:pPr>
            <a:r>
              <a:rPr lang="id-ID" sz="1800" dirty="0" smtClean="0"/>
              <a:t>		       10</a:t>
            </a:r>
          </a:p>
          <a:p>
            <a:pPr>
              <a:buNone/>
            </a:pPr>
            <a:r>
              <a:rPr lang="id-ID" sz="1800" dirty="0" smtClean="0"/>
              <a:t>		b = 10</a:t>
            </a:r>
          </a:p>
          <a:p>
            <a:pPr>
              <a:buNone/>
            </a:pPr>
            <a:endParaRPr lang="id-ID" sz="1800" dirty="0" smtClean="0"/>
          </a:p>
          <a:p>
            <a:pPr>
              <a:buFont typeface="Wingdings" pitchFamily="2" charset="2"/>
              <a:buChar char="v"/>
            </a:pPr>
            <a:r>
              <a:rPr lang="id-ID" sz="1800" dirty="0" smtClean="0"/>
              <a:t>Cara Subsitusi</a:t>
            </a:r>
          </a:p>
          <a:p>
            <a:pPr>
              <a:buNone/>
            </a:pPr>
            <a:r>
              <a:rPr lang="id-ID" sz="1800" dirty="0" smtClean="0"/>
              <a:t>	</a:t>
            </a:r>
          </a:p>
          <a:p>
            <a:pPr>
              <a:buNone/>
            </a:pPr>
            <a:r>
              <a:rPr lang="id-ID" sz="1800" dirty="0" smtClean="0"/>
              <a:t>	1.620	 = 10 a + b 30</a:t>
            </a:r>
          </a:p>
          <a:p>
            <a:pPr>
              <a:buNone/>
            </a:pPr>
            <a:r>
              <a:rPr lang="id-ID" sz="1800" dirty="0" smtClean="0"/>
              <a:t>	10 a + b 30   = 1.620</a:t>
            </a:r>
          </a:p>
          <a:p>
            <a:pPr>
              <a:buNone/>
            </a:pPr>
            <a:r>
              <a:rPr lang="id-ID" sz="1800" dirty="0" smtClean="0"/>
              <a:t>	b 30		 = 1.620 – 10 a</a:t>
            </a:r>
          </a:p>
          <a:p>
            <a:pPr>
              <a:buNone/>
            </a:pPr>
            <a:r>
              <a:rPr lang="id-ID" sz="1800" dirty="0" smtClean="0"/>
              <a:t>		        b    = 1.620 – 10a </a:t>
            </a:r>
          </a:p>
          <a:p>
            <a:pPr>
              <a:buNone/>
            </a:pPr>
            <a:r>
              <a:rPr lang="id-ID" sz="1800" dirty="0" smtClean="0"/>
              <a:t>				30</a:t>
            </a:r>
          </a:p>
          <a:p>
            <a:pPr>
              <a:buNone/>
            </a:pPr>
            <a:r>
              <a:rPr lang="id-ID" sz="1800" dirty="0" smtClean="0"/>
              <a:t>		        b    = 54 – 0,3333 a		</a:t>
            </a:r>
          </a:p>
          <a:p>
            <a:pPr>
              <a:buNone/>
            </a:pPr>
            <a:endParaRPr lang="id-ID" sz="1800" dirty="0" smtClean="0"/>
          </a:p>
          <a:p>
            <a:pPr>
              <a:buFont typeface="Wingdings" pitchFamily="2" charset="2"/>
              <a:buChar char="v"/>
            </a:pPr>
            <a:endParaRPr lang="id-ID" sz="1800" dirty="0"/>
          </a:p>
        </p:txBody>
      </p:sp>
      <p:cxnSp>
        <p:nvCxnSpPr>
          <p:cNvPr id="5" name="Straight Connector 4"/>
          <p:cNvCxnSpPr/>
          <p:nvPr/>
        </p:nvCxnSpPr>
        <p:spPr>
          <a:xfrm>
            <a:off x="928662" y="2212966"/>
            <a:ext cx="228601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57356" y="2786058"/>
            <a:ext cx="5000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714612" y="5286388"/>
            <a:ext cx="135732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42918"/>
            <a:ext cx="8229600" cy="5364373"/>
          </a:xfrm>
        </p:spPr>
        <p:txBody>
          <a:bodyPr>
            <a:normAutofit lnSpcReduction="10000"/>
          </a:bodyPr>
          <a:lstStyle/>
          <a:p>
            <a:r>
              <a:rPr lang="id-ID" sz="1800" dirty="0" smtClean="0"/>
              <a:t>5 a + b 10 = 760</a:t>
            </a:r>
          </a:p>
          <a:p>
            <a:pPr>
              <a:buNone/>
            </a:pPr>
            <a:r>
              <a:rPr lang="id-ID" sz="1800" dirty="0" smtClean="0"/>
              <a:t>	5 a + 10 (54 – 0,3333 a) = 760</a:t>
            </a:r>
          </a:p>
          <a:p>
            <a:pPr>
              <a:buNone/>
            </a:pPr>
            <a:r>
              <a:rPr lang="id-ID" sz="1800" dirty="0" smtClean="0"/>
              <a:t>	5 a + 540 – 3,333 a	      = 760</a:t>
            </a:r>
          </a:p>
          <a:p>
            <a:pPr>
              <a:buNone/>
            </a:pPr>
            <a:r>
              <a:rPr lang="id-ID" sz="1800" dirty="0" smtClean="0"/>
              <a:t>		5 a – 3,333 a 	      = 760 – 540</a:t>
            </a:r>
          </a:p>
          <a:p>
            <a:pPr>
              <a:buNone/>
            </a:pPr>
            <a:r>
              <a:rPr lang="id-ID" sz="1800" dirty="0" smtClean="0"/>
              <a:t>			1,667 a	      = 220</a:t>
            </a:r>
          </a:p>
          <a:p>
            <a:pPr>
              <a:buNone/>
            </a:pPr>
            <a:r>
              <a:rPr lang="id-ID" sz="1800" dirty="0" smtClean="0"/>
              <a:t>				a     = 220</a:t>
            </a:r>
          </a:p>
          <a:p>
            <a:pPr>
              <a:buNone/>
            </a:pPr>
            <a:r>
              <a:rPr lang="id-ID" sz="1800" dirty="0" smtClean="0"/>
              <a:t>				         1,667</a:t>
            </a:r>
          </a:p>
          <a:p>
            <a:pPr>
              <a:buNone/>
            </a:pPr>
            <a:r>
              <a:rPr lang="id-ID" sz="1800" dirty="0" smtClean="0"/>
              <a:t>				a     = 132</a:t>
            </a:r>
          </a:p>
          <a:p>
            <a:pPr>
              <a:buNone/>
            </a:pPr>
            <a:r>
              <a:rPr lang="id-ID" sz="1800" dirty="0" smtClean="0"/>
              <a:t>Jadi  : b = 54 – 0,3333a</a:t>
            </a:r>
          </a:p>
          <a:p>
            <a:pPr>
              <a:buNone/>
            </a:pPr>
            <a:r>
              <a:rPr lang="id-ID" sz="1800" dirty="0" smtClean="0"/>
              <a:t>	      b = 54 – 0,3333 (132)</a:t>
            </a:r>
          </a:p>
          <a:p>
            <a:pPr>
              <a:buNone/>
            </a:pPr>
            <a:r>
              <a:rPr lang="id-ID" sz="1800" dirty="0" smtClean="0"/>
              <a:t>	      b = 10</a:t>
            </a:r>
          </a:p>
          <a:p>
            <a:pPr>
              <a:buNone/>
            </a:pPr>
            <a:endParaRPr lang="id-ID" sz="1800" dirty="0" smtClean="0"/>
          </a:p>
          <a:p>
            <a:pPr>
              <a:buNone/>
            </a:pPr>
            <a:r>
              <a:rPr lang="id-ID" sz="1800" dirty="0" smtClean="0"/>
              <a:t>Dari kedua cara diatas didapat :</a:t>
            </a:r>
          </a:p>
          <a:p>
            <a:pPr>
              <a:buNone/>
            </a:pPr>
            <a:r>
              <a:rPr lang="id-ID" sz="1800" dirty="0" smtClean="0"/>
              <a:t>Persamaan 		Y = a + b X</a:t>
            </a:r>
          </a:p>
          <a:p>
            <a:pPr>
              <a:buNone/>
            </a:pPr>
            <a:r>
              <a:rPr lang="id-ID" sz="1800" dirty="0" smtClean="0"/>
              <a:t>Forecast tahun 2011	Y = 132 + 10 (5)</a:t>
            </a:r>
          </a:p>
          <a:p>
            <a:pPr>
              <a:buNone/>
            </a:pPr>
            <a:r>
              <a:rPr lang="id-ID" sz="1800" dirty="0" smtClean="0"/>
              <a:t>				   = 182</a:t>
            </a:r>
          </a:p>
          <a:p>
            <a:pPr>
              <a:buNone/>
            </a:pPr>
            <a:r>
              <a:rPr lang="id-ID" sz="1800" dirty="0" smtClean="0"/>
              <a:t>		    </a:t>
            </a:r>
            <a:endParaRPr lang="id-ID" sz="1800" dirty="0"/>
          </a:p>
        </p:txBody>
      </p:sp>
      <p:cxnSp>
        <p:nvCxnSpPr>
          <p:cNvPr id="5" name="Straight Connector 4"/>
          <p:cNvCxnSpPr/>
          <p:nvPr/>
        </p:nvCxnSpPr>
        <p:spPr>
          <a:xfrm>
            <a:off x="4000496" y="2427280"/>
            <a:ext cx="50006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id-ID" sz="1800" dirty="0" smtClean="0"/>
              <a:t>Perusahaan Kecap Asli mempunyai data penjualan kecap selama 5 tahun sbb :</a:t>
            </a:r>
          </a:p>
          <a:p>
            <a:pPr algn="just">
              <a:buNone/>
            </a:pPr>
            <a:endParaRPr lang="id-ID" sz="1800" dirty="0" smtClean="0"/>
          </a:p>
          <a:p>
            <a:pPr algn="just">
              <a:buNone/>
            </a:pPr>
            <a:r>
              <a:rPr lang="id-ID" sz="1800" dirty="0" smtClean="0"/>
              <a:t>	Tahun 			Triwulan		setahun</a:t>
            </a:r>
          </a:p>
          <a:p>
            <a:pPr algn="just">
              <a:buNone/>
            </a:pPr>
            <a:r>
              <a:rPr lang="id-ID" sz="1800" dirty="0" smtClean="0"/>
              <a:t>				I	II	III	IV</a:t>
            </a:r>
          </a:p>
          <a:p>
            <a:pPr algn="just">
              <a:buNone/>
            </a:pPr>
            <a:r>
              <a:rPr lang="id-ID" sz="1800" dirty="0" smtClean="0"/>
              <a:t>	2006		28	32	36	34	    130</a:t>
            </a:r>
          </a:p>
          <a:p>
            <a:pPr algn="just">
              <a:buNone/>
            </a:pPr>
            <a:r>
              <a:rPr lang="id-ID" sz="1800" dirty="0" smtClean="0"/>
              <a:t>	2007		32	35	38	40	    145</a:t>
            </a:r>
          </a:p>
          <a:p>
            <a:pPr algn="just">
              <a:buNone/>
            </a:pPr>
            <a:r>
              <a:rPr lang="id-ID" sz="1800" dirty="0" smtClean="0"/>
              <a:t>	2008		36	37	38	39	    150</a:t>
            </a:r>
          </a:p>
          <a:p>
            <a:pPr algn="just">
              <a:buNone/>
            </a:pPr>
            <a:r>
              <a:rPr lang="id-ID" sz="1800" dirty="0" smtClean="0"/>
              <a:t>	2009		40	40	42	43	    165</a:t>
            </a:r>
          </a:p>
          <a:p>
            <a:pPr algn="just">
              <a:buNone/>
            </a:pPr>
            <a:r>
              <a:rPr lang="id-ID" sz="1800" dirty="0" smtClean="0"/>
              <a:t>	2010		44	41	41	44	    170</a:t>
            </a:r>
          </a:p>
          <a:p>
            <a:pPr algn="just">
              <a:buNone/>
            </a:pPr>
            <a:r>
              <a:rPr lang="id-ID" sz="1800" dirty="0" smtClean="0"/>
              <a:t>	Jumlah		180	185	195	200	    760</a:t>
            </a:r>
          </a:p>
          <a:p>
            <a:pPr algn="just">
              <a:buNone/>
            </a:pPr>
            <a:r>
              <a:rPr lang="id-ID" sz="1800" dirty="0" smtClean="0"/>
              <a:t>	rata-rata		36	37	39	40</a:t>
            </a:r>
          </a:p>
          <a:p>
            <a:pPr algn="just">
              <a:buNone/>
            </a:pPr>
            <a:r>
              <a:rPr lang="id-ID" sz="1800" dirty="0" smtClean="0"/>
              <a:t>		%		23,68	24,34	25,66	26,32	   100</a:t>
            </a:r>
          </a:p>
          <a:p>
            <a:pPr algn="just">
              <a:buNone/>
            </a:pPr>
            <a:r>
              <a:rPr lang="id-ID" sz="1800" dirty="0" smtClean="0"/>
              <a:t>	Daerah penjualan yaitu Banjarmasin dan Martapura dengan perbandingan 2 : 1</a:t>
            </a:r>
          </a:p>
        </p:txBody>
      </p:sp>
      <p:sp>
        <p:nvSpPr>
          <p:cNvPr id="3" name="Title 2"/>
          <p:cNvSpPr>
            <a:spLocks noGrp="1"/>
          </p:cNvSpPr>
          <p:nvPr>
            <p:ph type="title"/>
          </p:nvPr>
        </p:nvSpPr>
        <p:spPr/>
        <p:txBody>
          <a:bodyPr>
            <a:normAutofit/>
          </a:bodyPr>
          <a:lstStyle/>
          <a:p>
            <a:r>
              <a:rPr lang="id-ID" sz="3200" dirty="0" smtClean="0"/>
              <a:t>Penyusunan Anggaran Penjualan</a:t>
            </a:r>
            <a:endParaRPr lang="id-ID" sz="3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782</TotalTime>
  <Words>500</Words>
  <Application>Microsoft Office PowerPoint</Application>
  <PresentationFormat>On-screen Show (4:3)</PresentationFormat>
  <Paragraphs>437</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ANGGARAN PENJUALAN</vt:lpstr>
      <vt:lpstr>ANGGARAN PENJUALAN</vt:lpstr>
      <vt:lpstr>Slide 3</vt:lpstr>
      <vt:lpstr>Contoh Soal</vt:lpstr>
      <vt:lpstr>Lanjutan jawaban</vt:lpstr>
      <vt:lpstr>Slide 6</vt:lpstr>
      <vt:lpstr>Slide 7</vt:lpstr>
      <vt:lpstr>Slide 8</vt:lpstr>
      <vt:lpstr>Penyusunan Anggaran Penjualan</vt:lpstr>
      <vt:lpstr>Slide 10</vt:lpstr>
      <vt:lpstr>Slide 11</vt:lpstr>
      <vt:lpstr>Slide 12</vt:lpstr>
      <vt:lpstr>Slide 13</vt:lpstr>
      <vt:lpstr>Slide 14</vt:lpstr>
      <vt:lpstr>Slide 15</vt:lpstr>
      <vt:lpstr>Slide 16</vt:lpstr>
      <vt:lpstr>Soal Latihan</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ANGGARAN PENJUALAN</dc:title>
  <dc:creator>user</dc:creator>
  <cp:lastModifiedBy>user</cp:lastModifiedBy>
  <cp:revision>77</cp:revision>
  <dcterms:created xsi:type="dcterms:W3CDTF">2011-09-22T03:23:03Z</dcterms:created>
  <dcterms:modified xsi:type="dcterms:W3CDTF">2013-09-13T02:51:15Z</dcterms:modified>
</cp:coreProperties>
</file>