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60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4B2F0-875A-4039-B82A-FBA0FF821459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383AF-ACC9-4948-918B-90AAAC9B00C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0383AF-ACC9-4948-918B-90AAAC9B00C8}" type="slidenum">
              <a:rPr lang="id-ID" smtClean="0"/>
              <a:pPr/>
              <a:t>10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9475CA-01ED-468C-AF36-2A758B2BDD98}" type="datetimeFigureOut">
              <a:rPr lang="id-ID" smtClean="0"/>
              <a:pPr/>
              <a:t>28/11/2012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05DE4B4-58EF-45C4-9A8C-82B93B1AB35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dirty="0" smtClean="0"/>
              <a:t>ANGGARAN PRODUKSI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d-ID" dirty="0" smtClean="0"/>
              <a:t>SEMESTER V</a:t>
            </a:r>
          </a:p>
          <a:p>
            <a:pPr algn="ctr"/>
            <a:r>
              <a:rPr lang="id-ID" dirty="0" smtClean="0"/>
              <a:t> STIE YAPPAS OPHIR</a:t>
            </a:r>
            <a:endParaRPr lang="id-ID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 algn="just"/>
            <a:r>
              <a:rPr lang="id-ID" sz="1800" dirty="0" smtClean="0"/>
              <a:t>Dari perhitungan diatas dibuat anggaran produksi yang mengutamakan stabilitas produksi sbb:</a:t>
            </a:r>
          </a:p>
          <a:p>
            <a:pPr algn="just"/>
            <a:r>
              <a:rPr lang="id-ID" sz="1800" dirty="0" smtClean="0"/>
              <a:t>Catt : (Mestinya tiap triwulan produksinya sama, tapi karena produksi setahun setelah dibagi 4 tidak menghasilkan bilangan bulat  (genap maka produksi triwulan satu berbeda)</a:t>
            </a:r>
          </a:p>
          <a:p>
            <a:pPr algn="just"/>
            <a:endParaRPr lang="id-ID" sz="1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2844" y="2428868"/>
          <a:ext cx="8786874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29"/>
                <a:gridCol w="428628"/>
                <a:gridCol w="428631"/>
                <a:gridCol w="357190"/>
                <a:gridCol w="428628"/>
                <a:gridCol w="428628"/>
                <a:gridCol w="357190"/>
                <a:gridCol w="357190"/>
                <a:gridCol w="357190"/>
                <a:gridCol w="428628"/>
                <a:gridCol w="357190"/>
                <a:gridCol w="428628"/>
                <a:gridCol w="374054"/>
                <a:gridCol w="372201"/>
                <a:gridCol w="372201"/>
                <a:gridCol w="381742"/>
                <a:gridCol w="357187"/>
                <a:gridCol w="357190"/>
                <a:gridCol w="357190"/>
                <a:gridCol w="428628"/>
                <a:gridCol w="428631"/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id-ID" sz="1200" dirty="0" smtClean="0"/>
                        <a:t>Keterangan</a:t>
                      </a:r>
                      <a:endParaRPr lang="id-ID" sz="1200" dirty="0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Triwulan</a:t>
                      </a:r>
                      <a:endParaRPr lang="id-ID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Setahun</a:t>
                      </a:r>
                      <a:endParaRPr lang="id-ID" sz="12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I</a:t>
                      </a:r>
                      <a:endParaRPr lang="id-ID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II</a:t>
                      </a:r>
                      <a:endParaRPr lang="id-ID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III</a:t>
                      </a:r>
                      <a:endParaRPr lang="id-ID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IV</a:t>
                      </a:r>
                      <a:endParaRPr lang="id-ID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200" dirty="0" smtClean="0"/>
                        <a:t>M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A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T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M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A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T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M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A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T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M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A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T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S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M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A</a:t>
                      </a:r>
                      <a:endParaRPr lang="id-ID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T</a:t>
                      </a:r>
                      <a:endParaRPr lang="id-ID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id-ID" sz="1100" dirty="0" smtClean="0"/>
                        <a:t>Penjualan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id-ID" sz="1100" dirty="0" smtClean="0"/>
                        <a:t>Persediaan Akhir</a:t>
                      </a:r>
                      <a:endParaRPr lang="id-ID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21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13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2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9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2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43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7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23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5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13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9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45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11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24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6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14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9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4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47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13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24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7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14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9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5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47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15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92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7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54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36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5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182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15</a:t>
                      </a:r>
                      <a:endParaRPr lang="id-ID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buFontTx/>
                        <a:buChar char="-"/>
                      </a:pPr>
                      <a:r>
                        <a:rPr lang="id-ID" sz="1100" dirty="0" smtClean="0"/>
                        <a:t>Kebutuhan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id-ID" sz="1100" dirty="0" smtClean="0"/>
                        <a:t>Persediaan</a:t>
                      </a:r>
                      <a:r>
                        <a:rPr lang="id-ID" sz="1100" baseline="0" dirty="0" smtClean="0"/>
                        <a:t> awal</a:t>
                      </a:r>
                      <a:endParaRPr lang="id-ID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24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4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15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11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50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10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28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16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2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12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2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56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7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30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5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17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13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60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31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6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17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14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4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62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99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4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57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41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3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197</a:t>
                      </a:r>
                    </a:p>
                    <a:p>
                      <a:pPr algn="ctr"/>
                      <a:endParaRPr lang="id-ID" sz="1000" dirty="0" smtClean="0"/>
                    </a:p>
                    <a:p>
                      <a:pPr algn="ctr"/>
                      <a:r>
                        <a:rPr lang="id-ID" sz="1000" dirty="0" smtClean="0"/>
                        <a:t>10</a:t>
                      </a:r>
                      <a:endParaRPr lang="id-ID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1100" dirty="0" smtClean="0"/>
                        <a:t>Produksi</a:t>
                      </a:r>
                      <a:endParaRPr lang="id-ID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20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12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8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40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25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14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10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49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25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14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10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49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25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14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10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49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95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54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38</a:t>
                      </a:r>
                      <a:endParaRPr lang="id-ID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000" dirty="0" smtClean="0"/>
                        <a:t>187</a:t>
                      </a:r>
                      <a:endParaRPr lang="id-ID" sz="10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1428728" y="4000504"/>
            <a:ext cx="142876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143240" y="4000504"/>
            <a:ext cx="1285884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643438" y="4000504"/>
            <a:ext cx="1357322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1800" dirty="0" smtClean="0"/>
              <a:t>Misalkan Perusahaan kecap Asli hanya memproduksi satu jenis produk kecap dan penjualan yang dianggarkan tahun 2005 sbb :</a:t>
            </a:r>
          </a:p>
          <a:p>
            <a:pPr algn="just"/>
            <a:endParaRPr lang="id-ID" sz="1800" dirty="0" smtClean="0"/>
          </a:p>
          <a:p>
            <a:pPr algn="just">
              <a:buNone/>
            </a:pPr>
            <a:r>
              <a:rPr lang="id-ID" sz="1800" dirty="0" smtClean="0"/>
              <a:t>	Triwulan 	I    43 botol</a:t>
            </a:r>
          </a:p>
          <a:p>
            <a:pPr algn="just">
              <a:buNone/>
            </a:pPr>
            <a:r>
              <a:rPr lang="id-ID" sz="1800" dirty="0" smtClean="0"/>
              <a:t>			II   45 botol</a:t>
            </a:r>
          </a:p>
          <a:p>
            <a:pPr algn="just">
              <a:buNone/>
            </a:pPr>
            <a:r>
              <a:rPr lang="id-ID" sz="1800" dirty="0" smtClean="0"/>
              <a:t>			III  47 botol</a:t>
            </a:r>
          </a:p>
          <a:p>
            <a:pPr algn="just">
              <a:buNone/>
            </a:pPr>
            <a:r>
              <a:rPr lang="id-ID" sz="1800" dirty="0" smtClean="0"/>
              <a:t>			IV  47 botol</a:t>
            </a:r>
          </a:p>
          <a:p>
            <a:pPr algn="just">
              <a:buNone/>
            </a:pPr>
            <a:r>
              <a:rPr lang="id-ID" sz="1800" dirty="0" smtClean="0"/>
              <a:t>	Jumlah	     182 botol</a:t>
            </a:r>
          </a:p>
          <a:p>
            <a:pPr algn="just">
              <a:buNone/>
            </a:pPr>
            <a:endParaRPr lang="id-ID" sz="1800" dirty="0" smtClean="0"/>
          </a:p>
          <a:p>
            <a:pPr algn="just">
              <a:buNone/>
            </a:pPr>
            <a:r>
              <a:rPr lang="id-ID" sz="1800" dirty="0" smtClean="0"/>
              <a:t>	Persediaan awal dan akhir direncanakan sama yaitu 10 botol. Maka dapat Anggaran Produksi dibuat sbb :</a:t>
            </a:r>
          </a:p>
          <a:p>
            <a:pPr algn="just">
              <a:buNone/>
            </a:pPr>
            <a:endParaRPr lang="id-ID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Mengutamakan Stabilitas Persediaan</a:t>
            </a:r>
            <a:endParaRPr lang="id-ID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714612" y="3643314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1800" dirty="0" smtClean="0"/>
              <a:t>Perusahaan Kecap Asli</a:t>
            </a:r>
          </a:p>
          <a:p>
            <a:pPr algn="ctr">
              <a:buNone/>
            </a:pPr>
            <a:r>
              <a:rPr lang="id-ID" sz="1800" dirty="0" smtClean="0"/>
              <a:t>ANGGARAN PRODUKSI</a:t>
            </a:r>
          </a:p>
          <a:p>
            <a:pPr algn="ctr">
              <a:buNone/>
            </a:pPr>
            <a:r>
              <a:rPr lang="id-ID" sz="1800" dirty="0" smtClean="0"/>
              <a:t>Tahun berakhir 31 Desember 2006</a:t>
            </a:r>
          </a:p>
          <a:p>
            <a:pPr algn="ctr">
              <a:buNone/>
            </a:pPr>
            <a:endParaRPr lang="id-ID" sz="1800" dirty="0" smtClean="0"/>
          </a:p>
          <a:p>
            <a:pPr algn="ctr">
              <a:buNone/>
            </a:pPr>
            <a:endParaRPr lang="id-ID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48" y="2143116"/>
          <a:ext cx="7715304" cy="2737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071570"/>
                <a:gridCol w="1143008"/>
                <a:gridCol w="1071570"/>
                <a:gridCol w="1285884"/>
                <a:gridCol w="1285884"/>
              </a:tblGrid>
              <a:tr h="485778">
                <a:tc rowSpan="2">
                  <a:txBody>
                    <a:bodyPr/>
                    <a:lstStyle/>
                    <a:p>
                      <a:r>
                        <a:rPr lang="id-ID" dirty="0" smtClean="0"/>
                        <a:t>Keterangan</a:t>
                      </a:r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Triwulan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Setahun</a:t>
                      </a:r>
                      <a:endParaRPr lang="id-ID" dirty="0"/>
                    </a:p>
                  </a:txBody>
                  <a:tcPr/>
                </a:tc>
              </a:tr>
              <a:tr h="48577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III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IV</a:t>
                      </a:r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85778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dirty="0" smtClean="0"/>
                        <a:t>Penjualan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dirty="0" smtClean="0"/>
                        <a:t>Pers.</a:t>
                      </a:r>
                      <a:r>
                        <a:rPr lang="id-ID" baseline="0" dirty="0" smtClean="0"/>
                        <a:t> Akhir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43</a:t>
                      </a:r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45</a:t>
                      </a:r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47</a:t>
                      </a:r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47</a:t>
                      </a:r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182</a:t>
                      </a:r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  <a:tr h="485778">
                <a:tc>
                  <a:txBody>
                    <a:bodyPr/>
                    <a:lstStyle/>
                    <a:p>
                      <a:r>
                        <a:rPr lang="id-ID" dirty="0" smtClean="0"/>
                        <a:t>3. Kebutuhan</a:t>
                      </a:r>
                    </a:p>
                    <a:p>
                      <a:r>
                        <a:rPr lang="id-ID" dirty="0" smtClean="0"/>
                        <a:t>4. Pers. Awal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53</a:t>
                      </a:r>
                      <a:endParaRPr lang="id-ID" dirty="0" smtClean="0"/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55</a:t>
                      </a:r>
                      <a:endParaRPr lang="id-ID" dirty="0" smtClean="0"/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57</a:t>
                      </a:r>
                      <a:endParaRPr lang="id-ID" dirty="0" smtClean="0"/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57</a:t>
                      </a:r>
                      <a:endParaRPr lang="id-ID" dirty="0" smtClean="0"/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192</a:t>
                      </a:r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  <a:tr h="485778">
                <a:tc>
                  <a:txBody>
                    <a:bodyPr/>
                    <a:lstStyle/>
                    <a:p>
                      <a:r>
                        <a:rPr lang="id-ID" dirty="0" smtClean="0"/>
                        <a:t>5. Produksi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182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000364" y="3571876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71934" y="3571876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214942" y="3571876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id-ID" sz="1800" dirty="0" smtClean="0"/>
              <a:t>Apabila jumlah persediaan awal dan akhir berbeda, maka selisih dari persediaan tersebut dibagi 3 (tiga). Hasil pembagian tersebut dialokasikan tiap triwulan untuk menambah persediaan akhir yang terendah.</a:t>
            </a:r>
          </a:p>
          <a:p>
            <a:pPr algn="just"/>
            <a:r>
              <a:rPr lang="id-ID" sz="1800" dirty="0" smtClean="0"/>
              <a:t>CS</a:t>
            </a:r>
          </a:p>
          <a:p>
            <a:pPr algn="just">
              <a:buNone/>
            </a:pPr>
            <a:r>
              <a:rPr lang="id-ID" sz="1800" dirty="0" smtClean="0"/>
              <a:t>	Triwulan 	I    43 botol</a:t>
            </a:r>
          </a:p>
          <a:p>
            <a:pPr algn="just">
              <a:buNone/>
            </a:pPr>
            <a:r>
              <a:rPr lang="id-ID" sz="1800" dirty="0" smtClean="0"/>
              <a:t>			II   45 botol</a:t>
            </a:r>
          </a:p>
          <a:p>
            <a:pPr algn="just">
              <a:buNone/>
            </a:pPr>
            <a:r>
              <a:rPr lang="id-ID" sz="1800" dirty="0" smtClean="0"/>
              <a:t>			III  47 botol</a:t>
            </a:r>
          </a:p>
          <a:p>
            <a:pPr algn="just">
              <a:buNone/>
            </a:pPr>
            <a:r>
              <a:rPr lang="id-ID" sz="1800" dirty="0" smtClean="0"/>
              <a:t>			IV  47 botol</a:t>
            </a:r>
          </a:p>
          <a:p>
            <a:pPr algn="just">
              <a:buNone/>
            </a:pPr>
            <a:r>
              <a:rPr lang="id-ID" sz="1800" dirty="0" smtClean="0"/>
              <a:t>	Jumlah	     182 botol</a:t>
            </a:r>
          </a:p>
          <a:p>
            <a:pPr algn="just">
              <a:buNone/>
            </a:pPr>
            <a:endParaRPr lang="id-ID" sz="1800" dirty="0" smtClean="0"/>
          </a:p>
          <a:p>
            <a:pPr algn="just"/>
            <a:endParaRPr lang="id-ID" sz="1800" dirty="0" smtClean="0"/>
          </a:p>
          <a:p>
            <a:pPr algn="just">
              <a:buNone/>
            </a:pPr>
            <a:r>
              <a:rPr lang="id-ID" sz="1800" dirty="0" smtClean="0"/>
              <a:t>	Persediaan awal 	10</a:t>
            </a:r>
          </a:p>
          <a:p>
            <a:pPr algn="just">
              <a:buNone/>
            </a:pPr>
            <a:r>
              <a:rPr lang="id-ID" sz="1800" dirty="0" smtClean="0"/>
              <a:t>	Persediaan akhir	13</a:t>
            </a:r>
          </a:p>
          <a:p>
            <a:pPr algn="just">
              <a:buNone/>
            </a:pPr>
            <a:r>
              <a:rPr lang="id-ID" sz="1800" dirty="0" smtClean="0"/>
              <a:t>	Selisih		 3</a:t>
            </a:r>
          </a:p>
          <a:p>
            <a:pPr algn="just">
              <a:buNone/>
            </a:pPr>
            <a:r>
              <a:rPr lang="id-ID" sz="1800" dirty="0" smtClean="0"/>
              <a:t>	Rencana penjualan sama dengan tabel diatas.</a:t>
            </a:r>
          </a:p>
          <a:p>
            <a:pPr algn="just">
              <a:buNone/>
            </a:pPr>
            <a:endParaRPr lang="id-ID" sz="1800" dirty="0" smtClean="0"/>
          </a:p>
          <a:p>
            <a:pPr algn="just">
              <a:buNone/>
            </a:pPr>
            <a:r>
              <a:rPr lang="id-ID" sz="1800" dirty="0" smtClean="0"/>
              <a:t>	(Catt. Persediaan awal tiap triwulan ditambah 1 botol kecuali persediaan triwulan I. Karena persediaan awal triwulan I dan perdediaan akhir triwulan IV tidak boleh ditambah atau dikurang sebab sudah ditentukan lebih awal)</a:t>
            </a:r>
            <a:endParaRPr lang="id-ID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14678" y="414338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714612" y="2857496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d-ID" sz="1800" dirty="0" smtClean="0"/>
              <a:t>Perusahaan Kecap Asli</a:t>
            </a:r>
          </a:p>
          <a:p>
            <a:pPr algn="ctr">
              <a:buNone/>
            </a:pPr>
            <a:r>
              <a:rPr lang="id-ID" sz="1800" dirty="0" smtClean="0"/>
              <a:t>ANGGARAN PRODUKSI</a:t>
            </a:r>
          </a:p>
          <a:p>
            <a:pPr algn="ctr">
              <a:buNone/>
            </a:pPr>
            <a:r>
              <a:rPr lang="id-ID" sz="1800" dirty="0" smtClean="0"/>
              <a:t>Tahun berakhir 31 Desember 2006</a:t>
            </a:r>
          </a:p>
          <a:p>
            <a:pPr algn="ctr">
              <a:buNone/>
            </a:pPr>
            <a:endParaRPr lang="id-ID" sz="1800" dirty="0" smtClean="0"/>
          </a:p>
          <a:p>
            <a:pPr algn="ctr">
              <a:buNone/>
            </a:pPr>
            <a:endParaRPr lang="id-ID" sz="1800" dirty="0" smtClean="0"/>
          </a:p>
          <a:p>
            <a:pPr algn="ctr">
              <a:buNone/>
            </a:pPr>
            <a:endParaRPr lang="id-ID" sz="1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14350" y="2214554"/>
          <a:ext cx="750099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62"/>
                <a:gridCol w="1071570"/>
                <a:gridCol w="1071570"/>
                <a:gridCol w="1071570"/>
                <a:gridCol w="1035853"/>
                <a:gridCol w="1250165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Keterangan</a:t>
                      </a:r>
                      <a:endParaRPr lang="id-ID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Triwulan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Setahun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III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IV</a:t>
                      </a:r>
                      <a:endParaRPr lang="id-ID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id-ID" dirty="0" smtClean="0"/>
                        <a:t>Penjualan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id-ID" dirty="0" smtClean="0"/>
                        <a:t>Pers. Akhir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43</a:t>
                      </a:r>
                    </a:p>
                    <a:p>
                      <a:r>
                        <a:rPr lang="id-ID" dirty="0" smtClean="0"/>
                        <a:t>11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45</a:t>
                      </a:r>
                    </a:p>
                    <a:p>
                      <a:r>
                        <a:rPr lang="id-ID" dirty="0" smtClean="0"/>
                        <a:t>11</a:t>
                      </a:r>
                      <a:r>
                        <a:rPr lang="id-ID" baseline="0" dirty="0" smtClean="0"/>
                        <a:t>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47</a:t>
                      </a:r>
                    </a:p>
                    <a:p>
                      <a:r>
                        <a:rPr lang="id-ID" dirty="0" smtClean="0"/>
                        <a:t>11 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47</a:t>
                      </a:r>
                    </a:p>
                    <a:p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182</a:t>
                      </a:r>
                    </a:p>
                    <a:p>
                      <a:r>
                        <a:rPr lang="id-ID" dirty="0" smtClean="0"/>
                        <a:t>13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3. Kebutuhan</a:t>
                      </a:r>
                    </a:p>
                    <a:p>
                      <a:r>
                        <a:rPr lang="id-ID" dirty="0" smtClean="0"/>
                        <a:t>4.</a:t>
                      </a:r>
                      <a:r>
                        <a:rPr lang="id-ID" baseline="0" dirty="0" smtClean="0"/>
                        <a:t> Pers. Awal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54</a:t>
                      </a:r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56</a:t>
                      </a:r>
                    </a:p>
                    <a:p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58</a:t>
                      </a:r>
                    </a:p>
                    <a:p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60</a:t>
                      </a:r>
                    </a:p>
                    <a:p>
                      <a:r>
                        <a:rPr lang="id-ID" dirty="0" smtClean="0"/>
                        <a:t>11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195</a:t>
                      </a:r>
                    </a:p>
                    <a:p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5. Produksi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47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49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185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3143240" y="3429000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214810" y="3429000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286380" y="3429000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d-ID" sz="1800" dirty="0" smtClean="0"/>
              <a:t>Sebuah perusahaan kecap hanya memproduksi satu jenis kecap dan penjualan tahun 2006 tiap triwulan dianggarkan sbb :</a:t>
            </a:r>
          </a:p>
          <a:p>
            <a:pPr algn="just">
              <a:buNone/>
            </a:pPr>
            <a:endParaRPr lang="id-ID" sz="1800" dirty="0" smtClean="0"/>
          </a:p>
          <a:p>
            <a:pPr algn="just">
              <a:buNone/>
            </a:pPr>
            <a:r>
              <a:rPr lang="id-ID" sz="1800" dirty="0" smtClean="0"/>
              <a:t>	Triwulan 	I    43 botol</a:t>
            </a:r>
          </a:p>
          <a:p>
            <a:pPr algn="just">
              <a:buNone/>
            </a:pPr>
            <a:r>
              <a:rPr lang="id-ID" sz="1800" dirty="0" smtClean="0"/>
              <a:t>			II   45 botol</a:t>
            </a:r>
          </a:p>
          <a:p>
            <a:pPr algn="just">
              <a:buNone/>
            </a:pPr>
            <a:r>
              <a:rPr lang="id-ID" sz="1800" dirty="0" smtClean="0"/>
              <a:t>			III  47 botol</a:t>
            </a:r>
          </a:p>
          <a:p>
            <a:pPr algn="just">
              <a:buNone/>
            </a:pPr>
            <a:r>
              <a:rPr lang="id-ID" sz="1800" dirty="0" smtClean="0"/>
              <a:t>			IV  47 botol</a:t>
            </a:r>
          </a:p>
          <a:p>
            <a:pPr algn="just">
              <a:buNone/>
            </a:pPr>
            <a:r>
              <a:rPr lang="id-ID" sz="1800" dirty="0" smtClean="0"/>
              <a:t>			     182 botol</a:t>
            </a:r>
          </a:p>
          <a:p>
            <a:pPr algn="just">
              <a:buNone/>
            </a:pPr>
            <a:r>
              <a:rPr lang="id-ID" sz="1800" dirty="0" smtClean="0"/>
              <a:t>	Direncanakan persediaan barang jadi awal 13 botol dan akhir 15 botol. Dari data tersebut susunlah anggaran produksi tiap triwulan </a:t>
            </a:r>
            <a:r>
              <a:rPr lang="id-ID" sz="1800" dirty="0" smtClean="0"/>
              <a:t>dengan</a:t>
            </a:r>
          </a:p>
          <a:p>
            <a:pPr marL="452628" indent="-342900" algn="just">
              <a:buAutoNum type="alphaLcPeriod"/>
            </a:pPr>
            <a:r>
              <a:rPr lang="id-ID" sz="1800" dirty="0" smtClean="0"/>
              <a:t>mengutamakan </a:t>
            </a:r>
            <a:r>
              <a:rPr lang="id-ID" sz="1800" dirty="0" smtClean="0"/>
              <a:t>stabilitas produksi </a:t>
            </a:r>
            <a:endParaRPr lang="id-ID" sz="1800" dirty="0" smtClean="0"/>
          </a:p>
          <a:p>
            <a:pPr marL="452628" indent="-342900" algn="just">
              <a:buAutoNum type="alphaLcPeriod"/>
            </a:pPr>
            <a:r>
              <a:rPr lang="id-ID" sz="1800" dirty="0" smtClean="0"/>
              <a:t>Mengutamakan stabilitas persediaan dimana pers awal dan akhirnya 12 dan susun juga anggaran produksi dengan mengutamakan stabilitas persediaan apabila pers. Akhir 18 dan pers. </a:t>
            </a:r>
            <a:r>
              <a:rPr lang="id-ID" sz="1800" smtClean="0"/>
              <a:t>Awal 12. </a:t>
            </a:r>
            <a:endParaRPr lang="id-ID" sz="1800" dirty="0" smtClean="0"/>
          </a:p>
          <a:p>
            <a:pPr algn="just">
              <a:buNone/>
            </a:pPr>
            <a:r>
              <a:rPr lang="id-ID" sz="1800" dirty="0" smtClean="0"/>
              <a:t>	</a:t>
            </a:r>
          </a:p>
          <a:p>
            <a:pPr algn="just">
              <a:buNone/>
            </a:pPr>
            <a:endParaRPr lang="id-ID" sz="1800" dirty="0" smtClean="0"/>
          </a:p>
          <a:p>
            <a:pPr algn="just">
              <a:buNone/>
            </a:pPr>
            <a:r>
              <a:rPr lang="id-ID" sz="1800" dirty="0" smtClean="0"/>
              <a:t>	</a:t>
            </a:r>
            <a:endParaRPr lang="id-ID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Soal Latihan</a:t>
            </a:r>
            <a:endParaRPr lang="id-ID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714612" y="3214686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1800" dirty="0" smtClean="0"/>
              <a:t>Bagi perusahaan yang bergerak dalam struktur pasar penjual, kegiatan produksi justru lebih penting dari kegiatan penjualan karena barang yang diproduksi berapa saja jumlahnya akan laku dijual (bila memenuhi syarat ).</a:t>
            </a:r>
          </a:p>
          <a:p>
            <a:pPr algn="just"/>
            <a:r>
              <a:rPr lang="id-ID" sz="1800" dirty="0" smtClean="0"/>
              <a:t>Persediaan produk terdiri dari persediaan barang jadi dan persediaan barang dalam proses.</a:t>
            </a:r>
          </a:p>
          <a:p>
            <a:pPr algn="just"/>
            <a:r>
              <a:rPr lang="id-ID" sz="1800" dirty="0" smtClean="0"/>
              <a:t>Persediaan barang jadi minimal adalah persediaan barang jadi yang jumlahnya harus dipertahankan untuk menjamin kontinuitas usaha.</a:t>
            </a:r>
          </a:p>
          <a:p>
            <a:pPr algn="just"/>
            <a:r>
              <a:rPr lang="id-ID" sz="1800" dirty="0" smtClean="0"/>
              <a:t>Besar kecilnya persediaan barang jadi minimal dipengaruhi faktor-faktor berikut :</a:t>
            </a:r>
          </a:p>
          <a:p>
            <a:pPr marL="452628" indent="-342900" algn="just">
              <a:buAutoNum type="alphaLcPeriod"/>
            </a:pPr>
            <a:r>
              <a:rPr lang="id-ID" sz="1800" dirty="0" smtClean="0"/>
              <a:t>Sifat penyesuaian skedul produksi dengan pesanan ekstra</a:t>
            </a:r>
          </a:p>
          <a:p>
            <a:pPr marL="452628" indent="-342900" algn="just">
              <a:buAutoNum type="alphaLcPeriod"/>
            </a:pPr>
            <a:r>
              <a:rPr lang="id-ID" sz="1800" dirty="0" smtClean="0"/>
              <a:t>Sifat Persaingan Industri</a:t>
            </a:r>
          </a:p>
          <a:p>
            <a:pPr marL="452628" indent="-342900" algn="just">
              <a:buAutoNum type="alphaLcPeriod"/>
            </a:pPr>
            <a:r>
              <a:rPr lang="id-ID" sz="1800" dirty="0" smtClean="0"/>
              <a:t>Hubungan antara biaya penyimpanan di gudang (carrying Cost) dengan biaya karena kehabisan persediaan (stock out cost).</a:t>
            </a:r>
          </a:p>
          <a:p>
            <a:pPr algn="just">
              <a:buNone/>
            </a:pPr>
            <a:endParaRPr lang="id-ID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Rencana Persediaan Produksi</a:t>
            </a:r>
            <a:endParaRPr lang="id-ID" sz="28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sz="1800" dirty="0" smtClean="0"/>
              <a:t>Misal, Biaya penyimpanan barang jadi di gudang sebesar Rp. 4.000</a:t>
            </a:r>
          </a:p>
          <a:p>
            <a:pPr algn="just">
              <a:buNone/>
            </a:pPr>
            <a:r>
              <a:rPr lang="id-ID" sz="1800" dirty="0" smtClean="0"/>
              <a:t>	Persediaan barang jadi awal sebesar Rp. 15.000 dan persediaan barang jadi akhir sebesar Rp. 5.000.</a:t>
            </a:r>
          </a:p>
          <a:p>
            <a:pPr algn="just">
              <a:buNone/>
            </a:pPr>
            <a:r>
              <a:rPr lang="id-ID" sz="1800" dirty="0" smtClean="0"/>
              <a:t>	Maka biaya penyimpanan barang jadi di gudang adalah sbb :</a:t>
            </a:r>
          </a:p>
          <a:p>
            <a:pPr algn="just">
              <a:buNone/>
            </a:pPr>
            <a:r>
              <a:rPr lang="id-ID" sz="1800" dirty="0" smtClean="0"/>
              <a:t>		=	Rp 4.000</a:t>
            </a:r>
          </a:p>
          <a:p>
            <a:pPr algn="just">
              <a:buNone/>
            </a:pPr>
            <a:r>
              <a:rPr lang="id-ID" sz="1800" dirty="0" smtClean="0"/>
              <a:t>		     (Rp 15.000 + Rp 5.000) : 2</a:t>
            </a:r>
          </a:p>
          <a:p>
            <a:pPr algn="just">
              <a:buNone/>
            </a:pPr>
            <a:r>
              <a:rPr lang="id-ID" sz="1800" dirty="0" smtClean="0"/>
              <a:t>		= 40 %</a:t>
            </a:r>
          </a:p>
          <a:p>
            <a:pPr algn="just"/>
            <a:r>
              <a:rPr lang="id-ID" sz="1800" dirty="0" smtClean="0"/>
              <a:t>Yang termasuk biaya  penyimpanan di gudang antara lain : biaya sewa gudang, biaya pemeliharaan persediaan, biaya asuransi persediaan dll.</a:t>
            </a:r>
          </a:p>
          <a:p>
            <a:pPr algn="just"/>
            <a:r>
              <a:rPr lang="id-ID" sz="1800" dirty="0" smtClean="0"/>
              <a:t>Untuk menentukan berapa besarnya persediaan barang jadi akhir yaitu dengan cara menetapkan Tingkat Perputaran Persediaan (TPP) barang jadi, yang dihitung dengan rumus sbb :</a:t>
            </a:r>
          </a:p>
          <a:p>
            <a:pPr algn="just">
              <a:buNone/>
            </a:pPr>
            <a:r>
              <a:rPr lang="id-ID" sz="1800" dirty="0" smtClean="0"/>
              <a:t>		TPP Barang jadi =  HPP</a:t>
            </a:r>
          </a:p>
          <a:p>
            <a:pPr algn="just">
              <a:buNone/>
            </a:pPr>
            <a:r>
              <a:rPr lang="id-ID" sz="1800" dirty="0" smtClean="0"/>
              <a:t>				   RPBJ</a:t>
            </a:r>
          </a:p>
          <a:p>
            <a:pPr algn="just">
              <a:buNone/>
            </a:pPr>
            <a:r>
              <a:rPr lang="id-ID" sz="1800" dirty="0" smtClean="0"/>
              <a:t>	HPP = Harga pokok penjualan</a:t>
            </a:r>
          </a:p>
          <a:p>
            <a:pPr algn="just">
              <a:buNone/>
            </a:pPr>
            <a:r>
              <a:rPr lang="id-ID" sz="1800" dirty="0" smtClean="0"/>
              <a:t>	RPBJ = Rata-rata persediaan Barang Jadi</a:t>
            </a:r>
            <a:endParaRPr lang="id-ID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14480" y="2357430"/>
            <a:ext cx="32147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428992" y="4786322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/>
          </a:bodyPr>
          <a:lstStyle/>
          <a:p>
            <a:pPr algn="just"/>
            <a:r>
              <a:rPr lang="id-ID" sz="1800" dirty="0" smtClean="0"/>
              <a:t>Untuk mencari RPBJ digunakan rumus :</a:t>
            </a:r>
          </a:p>
          <a:p>
            <a:pPr algn="just">
              <a:buNone/>
            </a:pPr>
            <a:r>
              <a:rPr lang="id-ID" sz="1800" dirty="0" smtClean="0"/>
              <a:t>	RPBJ = Persediaan barang jadi awal + Persediaan barang jadi akhir</a:t>
            </a:r>
          </a:p>
          <a:p>
            <a:pPr algn="just">
              <a:buNone/>
            </a:pPr>
            <a:r>
              <a:rPr lang="id-ID" sz="1800" dirty="0" smtClean="0"/>
              <a:t>						2</a:t>
            </a:r>
          </a:p>
          <a:p>
            <a:pPr algn="just"/>
            <a:r>
              <a:rPr lang="id-ID" sz="1800" dirty="0" smtClean="0"/>
              <a:t>Adapun besarnya TPP Barang Dalam Proses dapat dihitung dengan :</a:t>
            </a:r>
          </a:p>
          <a:p>
            <a:pPr algn="just">
              <a:buNone/>
            </a:pPr>
            <a:r>
              <a:rPr lang="id-ID" sz="1800" dirty="0" smtClean="0"/>
              <a:t>		TPP Barang Dalam Proses = HPPS</a:t>
            </a:r>
          </a:p>
          <a:p>
            <a:pPr algn="just">
              <a:buNone/>
            </a:pPr>
            <a:r>
              <a:rPr lang="id-ID" sz="1800" dirty="0" smtClean="0"/>
              <a:t>					     RPBDP</a:t>
            </a:r>
          </a:p>
          <a:p>
            <a:pPr algn="just">
              <a:buNone/>
            </a:pPr>
            <a:r>
              <a:rPr lang="id-ID" sz="1800" dirty="0" smtClean="0"/>
              <a:t>HPPS = Harga Pokok Produk Selesai dibuat periode ini</a:t>
            </a:r>
          </a:p>
          <a:p>
            <a:pPr algn="just">
              <a:buNone/>
            </a:pPr>
            <a:r>
              <a:rPr lang="id-ID" sz="1800" dirty="0" smtClean="0"/>
              <a:t>RPBDP = Rata-rata Persediaan Barang Dalam Proses</a:t>
            </a:r>
          </a:p>
          <a:p>
            <a:pPr algn="just">
              <a:buNone/>
            </a:pPr>
            <a:endParaRPr lang="id-ID" sz="1800" dirty="0" smtClean="0"/>
          </a:p>
          <a:p>
            <a:pPr algn="just"/>
            <a:r>
              <a:rPr lang="id-ID" sz="1800" dirty="0" smtClean="0"/>
              <a:t>RPBDP =Persediaan barang dalam proses awal + akhir</a:t>
            </a:r>
          </a:p>
          <a:p>
            <a:pPr algn="just">
              <a:buNone/>
            </a:pPr>
            <a:r>
              <a:rPr lang="id-ID" sz="1800" dirty="0" smtClean="0"/>
              <a:t>					2</a:t>
            </a:r>
          </a:p>
          <a:p>
            <a:pPr algn="just"/>
            <a:r>
              <a:rPr lang="id-ID" sz="1800" dirty="0" smtClean="0"/>
              <a:t>HPP = HPPS + persediaan barang jadi awal – persediaan barang jadi akhir</a:t>
            </a:r>
          </a:p>
          <a:p>
            <a:pPr algn="just"/>
            <a:r>
              <a:rPr lang="id-ID" sz="1800" dirty="0" smtClean="0"/>
              <a:t>HPPS = Biaya pabrik + persediaan barang dalam proses awal – persediaan barang dalam proses akhir</a:t>
            </a:r>
          </a:p>
          <a:p>
            <a:pPr algn="just"/>
            <a:r>
              <a:rPr lang="id-ID" sz="1800" dirty="0" smtClean="0"/>
              <a:t>Biaya pabrik terdiri dari : Biaya bahan baku (BBB), Biaya tenaker langsung (BTKL), biaya overhead pabrik (BOP).</a:t>
            </a:r>
          </a:p>
          <a:p>
            <a:pPr algn="just">
              <a:buNone/>
            </a:pPr>
            <a:endParaRPr lang="id-ID" sz="1800" dirty="0" smtClean="0"/>
          </a:p>
          <a:p>
            <a:pPr algn="just">
              <a:buNone/>
            </a:pPr>
            <a:endParaRPr lang="id-ID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714480" y="1214422"/>
            <a:ext cx="66437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0" y="2143116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57356" y="3786190"/>
            <a:ext cx="507209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sz="1800" dirty="0" smtClean="0"/>
              <a:t>Anggaran produksi dibuat berdasarkan anggaran penjualan dan anggaran persediaan sehingga dapat dihitung barang yang diproduksi, sbb:</a:t>
            </a:r>
          </a:p>
          <a:p>
            <a:pPr algn="just">
              <a:buNone/>
            </a:pPr>
            <a:r>
              <a:rPr lang="id-ID" sz="1800" dirty="0" smtClean="0"/>
              <a:t>	Penjualan					...........unit</a:t>
            </a:r>
          </a:p>
          <a:p>
            <a:pPr algn="just">
              <a:buNone/>
            </a:pPr>
            <a:r>
              <a:rPr lang="id-ID" sz="1800" dirty="0" smtClean="0"/>
              <a:t>	Persediaan barang jadi akhir			...........unit</a:t>
            </a:r>
            <a:r>
              <a:rPr lang="id-ID" sz="2000" dirty="0" smtClean="0"/>
              <a:t> </a:t>
            </a:r>
          </a:p>
          <a:p>
            <a:pPr algn="just">
              <a:buNone/>
            </a:pPr>
            <a:r>
              <a:rPr lang="id-ID" sz="2000" dirty="0" smtClean="0"/>
              <a:t>	</a:t>
            </a:r>
            <a:r>
              <a:rPr lang="id-ID" sz="1800" dirty="0" smtClean="0"/>
              <a:t>Produk siap dijual				...........unit</a:t>
            </a:r>
          </a:p>
          <a:p>
            <a:pPr algn="just">
              <a:buNone/>
            </a:pPr>
            <a:r>
              <a:rPr lang="id-ID" sz="1800" dirty="0" smtClean="0"/>
              <a:t>	Persediaan barang jadi awal			...........unit</a:t>
            </a:r>
          </a:p>
          <a:p>
            <a:pPr algn="just">
              <a:buNone/>
            </a:pPr>
            <a:r>
              <a:rPr lang="id-ID" sz="1800" dirty="0" smtClean="0"/>
              <a:t>	Barang jadi yang diproduksi			...........unit</a:t>
            </a:r>
          </a:p>
          <a:p>
            <a:pPr algn="just">
              <a:buNone/>
            </a:pPr>
            <a:r>
              <a:rPr lang="id-ID" sz="1800" dirty="0" smtClean="0"/>
              <a:t>	Persediaan barang dalam proses akhir	...........unit</a:t>
            </a:r>
          </a:p>
          <a:p>
            <a:pPr algn="just">
              <a:buNone/>
            </a:pPr>
            <a:r>
              <a:rPr lang="id-ID" sz="1800" dirty="0" smtClean="0"/>
              <a:t>							...........unit</a:t>
            </a:r>
          </a:p>
          <a:p>
            <a:pPr algn="just">
              <a:buNone/>
            </a:pPr>
            <a:r>
              <a:rPr lang="id-ID" sz="1800" dirty="0" smtClean="0"/>
              <a:t>	Persediaan barang dalam proses awal		...........unit</a:t>
            </a:r>
          </a:p>
          <a:p>
            <a:pPr algn="just">
              <a:buNone/>
            </a:pPr>
            <a:r>
              <a:rPr lang="id-ID" sz="1800" dirty="0" smtClean="0"/>
              <a:t>	Produk masuk proses produksi		...........unit</a:t>
            </a:r>
          </a:p>
          <a:p>
            <a:pPr algn="just">
              <a:buNone/>
            </a:pPr>
            <a:r>
              <a:rPr lang="id-ID" sz="1800" dirty="0" smtClean="0"/>
              <a:t>	</a:t>
            </a:r>
          </a:p>
          <a:p>
            <a:pPr algn="just">
              <a:buNone/>
            </a:pPr>
            <a:r>
              <a:rPr lang="id-ID" sz="1800" dirty="0" smtClean="0"/>
              <a:t>	</a:t>
            </a:r>
          </a:p>
          <a:p>
            <a:pPr algn="just">
              <a:buNone/>
            </a:pPr>
            <a:r>
              <a:rPr lang="id-ID" sz="1800" dirty="0" smtClean="0"/>
              <a:t>	</a:t>
            </a:r>
            <a:endParaRPr lang="id-ID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Penyusunan anggaran produksi</a:t>
            </a:r>
            <a:endParaRPr lang="id-ID" sz="3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00760" y="2857496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00760" y="3498850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000760" y="4071942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00760" y="4643446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1800" dirty="0" smtClean="0"/>
              <a:t>Contoh Soal :</a:t>
            </a:r>
          </a:p>
          <a:p>
            <a:pPr algn="ctr">
              <a:buNone/>
            </a:pPr>
            <a:r>
              <a:rPr lang="id-ID" sz="1800" dirty="0" smtClean="0"/>
              <a:t>	</a:t>
            </a:r>
            <a:r>
              <a:rPr lang="id-ID" sz="1400" dirty="0" smtClean="0"/>
              <a:t>Perusahaan Kecap Asli</a:t>
            </a:r>
          </a:p>
          <a:p>
            <a:pPr algn="ctr">
              <a:buNone/>
            </a:pPr>
            <a:r>
              <a:rPr lang="id-ID" sz="1400" dirty="0" smtClean="0"/>
              <a:t>ANGGARAN PENJUALAN</a:t>
            </a:r>
          </a:p>
          <a:p>
            <a:pPr algn="ctr">
              <a:buNone/>
            </a:pPr>
            <a:r>
              <a:rPr lang="id-ID" sz="1400" dirty="0" smtClean="0"/>
              <a:t>	tahun yang berakhir 31 desember 2005</a:t>
            </a:r>
          </a:p>
          <a:p>
            <a:pPr algn="ctr">
              <a:buNone/>
            </a:pPr>
            <a:r>
              <a:rPr lang="id-ID" sz="1400" dirty="0" smtClean="0"/>
              <a:t>(dalam botol)</a:t>
            </a:r>
          </a:p>
          <a:p>
            <a:pPr algn="ctr">
              <a:buNone/>
            </a:pPr>
            <a:endParaRPr lang="id-ID" sz="1800" dirty="0" smtClean="0"/>
          </a:p>
          <a:p>
            <a:pPr algn="ctr">
              <a:buNone/>
            </a:pPr>
            <a:endParaRPr lang="id-ID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/>
              <a:t>Mengutamakan Stabilitas Produksi</a:t>
            </a:r>
            <a:endParaRPr lang="id-ID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28594" y="3214686"/>
          <a:ext cx="8429686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609"/>
                <a:gridCol w="527105"/>
                <a:gridCol w="451805"/>
                <a:gridCol w="451805"/>
                <a:gridCol w="451805"/>
                <a:gridCol w="451805"/>
                <a:gridCol w="527105"/>
                <a:gridCol w="527105"/>
                <a:gridCol w="527105"/>
                <a:gridCol w="527105"/>
                <a:gridCol w="451805"/>
                <a:gridCol w="527105"/>
                <a:gridCol w="527105"/>
                <a:gridCol w="527105"/>
                <a:gridCol w="527105"/>
                <a:gridCol w="523107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Jenis</a:t>
                      </a:r>
                      <a:endParaRPr lang="id-ID" sz="1400" dirty="0"/>
                    </a:p>
                    <a:p>
                      <a:pPr algn="ctr"/>
                      <a:r>
                        <a:rPr lang="id-ID" sz="1400" dirty="0" smtClean="0"/>
                        <a:t>Kecap</a:t>
                      </a:r>
                      <a:endParaRPr lang="id-ID" sz="1400" dirty="0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TRIWULAN</a:t>
                      </a:r>
                      <a:endParaRPr lang="id-ID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SETAHUN</a:t>
                      </a:r>
                      <a:endParaRPr lang="id-ID" sz="1400" dirty="0"/>
                    </a:p>
                  </a:txBody>
                  <a:tcPr anchor="b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I</a:t>
                      </a:r>
                      <a:endParaRPr lang="id-ID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II</a:t>
                      </a:r>
                      <a:endParaRPr lang="id-ID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III</a:t>
                      </a:r>
                      <a:endParaRPr lang="id-ID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IV</a:t>
                      </a:r>
                      <a:endParaRPr lang="id-ID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endParaRPr lang="id-ID" sz="1400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d-ID" sz="1400"/>
                    </a:p>
                  </a:txBody>
                  <a:tcPr>
                    <a:lnT w="38100" cmpd="sng">
                      <a:noFill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B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M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B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M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B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M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B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M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B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M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T</a:t>
                      </a:r>
                      <a:endParaRPr lang="id-ID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1400" dirty="0" smtClean="0"/>
                        <a:t>Sedang</a:t>
                      </a:r>
                    </a:p>
                    <a:p>
                      <a:pPr algn="l"/>
                      <a:r>
                        <a:rPr lang="id-ID" sz="1400" dirty="0" smtClean="0"/>
                        <a:t>Manis</a:t>
                      </a:r>
                    </a:p>
                    <a:p>
                      <a:pPr algn="l"/>
                      <a:r>
                        <a:rPr lang="id-ID" sz="1400" dirty="0" smtClean="0"/>
                        <a:t>Asin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14</a:t>
                      </a:r>
                    </a:p>
                    <a:p>
                      <a:pPr algn="ctr"/>
                      <a:r>
                        <a:rPr lang="id-ID" sz="1400" dirty="0" smtClean="0"/>
                        <a:t>9</a:t>
                      </a:r>
                    </a:p>
                    <a:p>
                      <a:pPr algn="ctr"/>
                      <a:r>
                        <a:rPr lang="id-ID" sz="1400" dirty="0" smtClean="0"/>
                        <a:t>6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7</a:t>
                      </a:r>
                    </a:p>
                    <a:p>
                      <a:pPr algn="ctr"/>
                      <a:r>
                        <a:rPr lang="id-ID" sz="1400" dirty="0" smtClean="0"/>
                        <a:t>4</a:t>
                      </a:r>
                    </a:p>
                    <a:p>
                      <a:pPr algn="ctr"/>
                      <a:r>
                        <a:rPr lang="id-ID" sz="1400" dirty="0" smtClean="0"/>
                        <a:t>3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21</a:t>
                      </a:r>
                    </a:p>
                    <a:p>
                      <a:pPr algn="ctr"/>
                      <a:r>
                        <a:rPr lang="id-ID" sz="1400" dirty="0" smtClean="0"/>
                        <a:t>13</a:t>
                      </a:r>
                    </a:p>
                    <a:p>
                      <a:pPr algn="ctr"/>
                      <a:r>
                        <a:rPr lang="id-ID" sz="1400" dirty="0" smtClean="0"/>
                        <a:t>9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15</a:t>
                      </a:r>
                    </a:p>
                    <a:p>
                      <a:pPr algn="ctr"/>
                      <a:r>
                        <a:rPr lang="id-ID" sz="1400" dirty="0" smtClean="0"/>
                        <a:t>9</a:t>
                      </a:r>
                    </a:p>
                    <a:p>
                      <a:pPr algn="ctr"/>
                      <a:r>
                        <a:rPr lang="id-ID" sz="140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8</a:t>
                      </a:r>
                    </a:p>
                    <a:p>
                      <a:pPr algn="ctr"/>
                      <a:r>
                        <a:rPr lang="id-ID" sz="1400" dirty="0" smtClean="0"/>
                        <a:t>4</a:t>
                      </a:r>
                    </a:p>
                    <a:p>
                      <a:pPr algn="ctr"/>
                      <a:r>
                        <a:rPr lang="id-ID" sz="1400" dirty="0" smtClean="0"/>
                        <a:t>3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23</a:t>
                      </a:r>
                    </a:p>
                    <a:p>
                      <a:pPr algn="ctr"/>
                      <a:r>
                        <a:rPr lang="id-ID" sz="1400" dirty="0" smtClean="0"/>
                        <a:t>13</a:t>
                      </a:r>
                    </a:p>
                    <a:p>
                      <a:pPr algn="ctr"/>
                      <a:r>
                        <a:rPr lang="id-ID" sz="1400" dirty="0" smtClean="0"/>
                        <a:t>9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16</a:t>
                      </a:r>
                    </a:p>
                    <a:p>
                      <a:pPr algn="ctr"/>
                      <a:r>
                        <a:rPr lang="id-ID" sz="1400" dirty="0" smtClean="0"/>
                        <a:t>9</a:t>
                      </a:r>
                    </a:p>
                    <a:p>
                      <a:pPr algn="ctr"/>
                      <a:r>
                        <a:rPr lang="id-ID" sz="1400" dirty="0" smtClean="0"/>
                        <a:t>6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8</a:t>
                      </a:r>
                    </a:p>
                    <a:p>
                      <a:pPr algn="ctr"/>
                      <a:r>
                        <a:rPr lang="id-ID" sz="1400" dirty="0" smtClean="0"/>
                        <a:t>5</a:t>
                      </a:r>
                    </a:p>
                    <a:p>
                      <a:pPr algn="ctr"/>
                      <a:r>
                        <a:rPr lang="id-ID" sz="1400" dirty="0" smtClean="0"/>
                        <a:t>3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24</a:t>
                      </a:r>
                    </a:p>
                    <a:p>
                      <a:pPr algn="ctr"/>
                      <a:r>
                        <a:rPr lang="id-ID" sz="1400" dirty="0" smtClean="0"/>
                        <a:t>14</a:t>
                      </a:r>
                    </a:p>
                    <a:p>
                      <a:pPr algn="ctr"/>
                      <a:r>
                        <a:rPr lang="id-ID" sz="1400" dirty="0" smtClean="0"/>
                        <a:t>9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16</a:t>
                      </a:r>
                    </a:p>
                    <a:p>
                      <a:pPr algn="ctr"/>
                      <a:r>
                        <a:rPr lang="id-ID" sz="1400" dirty="0" smtClean="0"/>
                        <a:t>9</a:t>
                      </a:r>
                    </a:p>
                    <a:p>
                      <a:pPr algn="ctr"/>
                      <a:r>
                        <a:rPr lang="id-ID" sz="1400" dirty="0" smtClean="0"/>
                        <a:t>6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8</a:t>
                      </a:r>
                    </a:p>
                    <a:p>
                      <a:pPr algn="ctr"/>
                      <a:r>
                        <a:rPr lang="id-ID" sz="1400" dirty="0" smtClean="0"/>
                        <a:t>5</a:t>
                      </a:r>
                    </a:p>
                    <a:p>
                      <a:pPr algn="ctr"/>
                      <a:r>
                        <a:rPr lang="id-ID" sz="1400" dirty="0" smtClean="0"/>
                        <a:t>3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24</a:t>
                      </a:r>
                    </a:p>
                    <a:p>
                      <a:pPr algn="ctr"/>
                      <a:r>
                        <a:rPr lang="id-ID" sz="1400" dirty="0" smtClean="0"/>
                        <a:t>14</a:t>
                      </a:r>
                    </a:p>
                    <a:p>
                      <a:pPr algn="ctr"/>
                      <a:r>
                        <a:rPr lang="id-ID" sz="1400" dirty="0" smtClean="0"/>
                        <a:t>9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61</a:t>
                      </a:r>
                    </a:p>
                    <a:p>
                      <a:pPr algn="ctr"/>
                      <a:r>
                        <a:rPr lang="id-ID" sz="1400" dirty="0" smtClean="0"/>
                        <a:t>36</a:t>
                      </a:r>
                    </a:p>
                    <a:p>
                      <a:pPr algn="ctr"/>
                      <a:r>
                        <a:rPr lang="id-ID" sz="1400" dirty="0" smtClean="0"/>
                        <a:t>24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31</a:t>
                      </a:r>
                    </a:p>
                    <a:p>
                      <a:pPr algn="ctr"/>
                      <a:r>
                        <a:rPr lang="id-ID" sz="1400" dirty="0" smtClean="0"/>
                        <a:t>18</a:t>
                      </a:r>
                    </a:p>
                    <a:p>
                      <a:pPr algn="ctr"/>
                      <a:r>
                        <a:rPr lang="id-ID" sz="1400" dirty="0" smtClean="0"/>
                        <a:t>12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92</a:t>
                      </a:r>
                    </a:p>
                    <a:p>
                      <a:pPr algn="ctr"/>
                      <a:r>
                        <a:rPr lang="id-ID" sz="1400" dirty="0" smtClean="0"/>
                        <a:t>54</a:t>
                      </a:r>
                    </a:p>
                    <a:p>
                      <a:pPr algn="ctr"/>
                      <a:r>
                        <a:rPr lang="id-ID" sz="1400" dirty="0" smtClean="0"/>
                        <a:t>36</a:t>
                      </a:r>
                      <a:endParaRPr lang="id-ID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d-ID" sz="1400" dirty="0" smtClean="0"/>
                        <a:t>Jumlah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29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14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43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30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15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45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16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47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31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16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47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121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61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182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/>
          </a:bodyPr>
          <a:lstStyle/>
          <a:p>
            <a:r>
              <a:rPr lang="id-ID" sz="1800" dirty="0" smtClean="0"/>
              <a:t>Taksiran persediaan barang jadi awal dan persediaan barang jadi akhir tahun 2005 sbb:</a:t>
            </a:r>
          </a:p>
          <a:p>
            <a:pPr>
              <a:buNone/>
            </a:pPr>
            <a:r>
              <a:rPr lang="id-ID" sz="1800" dirty="0" smtClean="0"/>
              <a:t>	Jenis kecap		persediaan awal		Persediaan Akhir</a:t>
            </a:r>
          </a:p>
          <a:p>
            <a:pPr>
              <a:buNone/>
            </a:pPr>
            <a:r>
              <a:rPr lang="id-ID" sz="1800" dirty="0" smtClean="0"/>
              <a:t>	Sedang			4 btl			7 btl</a:t>
            </a:r>
          </a:p>
          <a:p>
            <a:pPr>
              <a:buNone/>
            </a:pPr>
            <a:r>
              <a:rPr lang="id-ID" sz="1800" dirty="0" smtClean="0"/>
              <a:t>	Manis			3 btl			3 btl</a:t>
            </a:r>
          </a:p>
          <a:p>
            <a:pPr>
              <a:buNone/>
            </a:pPr>
            <a:r>
              <a:rPr lang="id-ID" sz="1800" dirty="0" smtClean="0"/>
              <a:t>	Asin				3 btl			5 btl</a:t>
            </a:r>
          </a:p>
          <a:p>
            <a:pPr>
              <a:buNone/>
            </a:pPr>
            <a:r>
              <a:rPr lang="id-ID" sz="1800" dirty="0" smtClean="0"/>
              <a:t>	Total (T)			10 btl			15 btl</a:t>
            </a:r>
          </a:p>
          <a:p>
            <a:pPr>
              <a:buNone/>
            </a:pPr>
            <a:r>
              <a:rPr lang="id-ID" sz="1800" dirty="0" smtClean="0"/>
              <a:t>Jawaban :</a:t>
            </a:r>
          </a:p>
          <a:p>
            <a:pPr>
              <a:buNone/>
            </a:pPr>
            <a:r>
              <a:rPr lang="id-ID" sz="1800" dirty="0" smtClean="0"/>
              <a:t>	Bila tidak terdapat persediaan barang dalam proses awal dan akhir, maka dapat disusun anggaran produksi sbb :</a:t>
            </a:r>
          </a:p>
          <a:p>
            <a:pPr>
              <a:buNone/>
            </a:pPr>
            <a:r>
              <a:rPr lang="id-ID" sz="1800" dirty="0"/>
              <a:t>	</a:t>
            </a:r>
            <a:endParaRPr lang="id-ID" sz="1800" dirty="0" smtClean="0"/>
          </a:p>
          <a:p>
            <a:pPr>
              <a:buNone/>
            </a:pPr>
            <a:r>
              <a:rPr lang="id-ID" sz="1800" dirty="0" smtClean="0"/>
              <a:t>	Penjualan tahun 2005 total				182 btl</a:t>
            </a:r>
          </a:p>
          <a:p>
            <a:pPr>
              <a:buNone/>
            </a:pPr>
            <a:r>
              <a:rPr lang="id-ID" sz="1800" dirty="0" smtClean="0"/>
              <a:t>	persediaan brg jadi akhir total			  15 btl</a:t>
            </a:r>
          </a:p>
          <a:p>
            <a:pPr>
              <a:buNone/>
            </a:pPr>
            <a:r>
              <a:rPr lang="id-ID" sz="1800" dirty="0" smtClean="0"/>
              <a:t>	Produk siap dijual					197 btl</a:t>
            </a:r>
          </a:p>
          <a:p>
            <a:pPr>
              <a:buNone/>
            </a:pPr>
            <a:r>
              <a:rPr lang="id-ID" sz="1800" dirty="0" smtClean="0"/>
              <a:t>	Persediaan barang jadi awal				  10 btl</a:t>
            </a:r>
          </a:p>
          <a:p>
            <a:pPr>
              <a:buNone/>
            </a:pPr>
            <a:r>
              <a:rPr lang="id-ID" sz="1800" dirty="0" smtClean="0"/>
              <a:t>	Barang jadi yang diproduksi tahun 2005		187 btl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143372" y="2643182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858016" y="2643182"/>
            <a:ext cx="78581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858016" y="4857760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858016" y="5500702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pPr algn="just"/>
            <a:r>
              <a:rPr lang="id-ID" sz="1800" dirty="0" smtClean="0"/>
              <a:t>Kalau penjualan pertahun dibuat dalam triwulan, maka produksi tiap triwulan = 187/4 = 46,75 botol (kita bulatkan jadi 40 botol), bila di produksi tiap triwulan 40 botol maka dalam setahun 4 x 40 = 160 botol. Dengan demikian terdapat kekurangan 187-160 = 27 botol, kekurangan ini di tambahkan pada tigkat penjualan tertinggi pada tahun tsb yaitu triwulan II, III, IV masing-masing mendapatkan tambahan 9 botol (27/3)</a:t>
            </a:r>
          </a:p>
          <a:p>
            <a:pPr algn="just"/>
            <a:r>
              <a:rPr lang="id-ID" sz="1800" dirty="0" smtClean="0"/>
              <a:t>Jadi pada triwulan II, III, IV diproduksi masing-masing 49 botol sehingga jumlah yang diproduksi setahun 187 botol (40 + 147).</a:t>
            </a:r>
          </a:p>
          <a:p>
            <a:pPr algn="just"/>
            <a:r>
              <a:rPr lang="id-ID" sz="1800" dirty="0" smtClean="0"/>
              <a:t>Berdasarkan perbandingan penjualan, maka rincian produksinya sbb :</a:t>
            </a:r>
          </a:p>
          <a:p>
            <a:pPr algn="just">
              <a:buNone/>
            </a:pPr>
            <a:r>
              <a:rPr lang="id-ID" sz="1800" dirty="0" smtClean="0"/>
              <a:t>	Triwulan I :	K. Sedang	(21 : 43) x 40 = 20 botol</a:t>
            </a:r>
          </a:p>
          <a:p>
            <a:pPr algn="just">
              <a:buNone/>
            </a:pPr>
            <a:r>
              <a:rPr lang="id-ID" sz="1800" dirty="0" smtClean="0"/>
              <a:t>			K. Manis	(13 : 43) x 40 = 12 botol</a:t>
            </a:r>
          </a:p>
          <a:p>
            <a:pPr algn="just">
              <a:buNone/>
            </a:pPr>
            <a:r>
              <a:rPr lang="id-ID" sz="1800" dirty="0" smtClean="0"/>
              <a:t>			K. Asin		(9   : 43) x 40 =   8 botol</a:t>
            </a:r>
          </a:p>
          <a:p>
            <a:pPr algn="just">
              <a:buNone/>
            </a:pPr>
            <a:r>
              <a:rPr lang="id-ID" sz="1800" dirty="0" smtClean="0"/>
              <a:t>			jumlah produksi triwulan I	40 botol</a:t>
            </a:r>
          </a:p>
          <a:p>
            <a:pPr algn="just">
              <a:buNone/>
            </a:pPr>
            <a:r>
              <a:rPr lang="id-ID" sz="1800" dirty="0" smtClean="0"/>
              <a:t>		</a:t>
            </a:r>
            <a:endParaRPr lang="id-ID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000760" y="4857760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endParaRPr lang="id-ID" sz="1800" dirty="0" smtClean="0"/>
          </a:p>
          <a:p>
            <a:r>
              <a:rPr lang="id-ID" sz="1800" dirty="0" smtClean="0"/>
              <a:t>Penjualan kecap pada triwulan II, III, IV sbb :</a:t>
            </a:r>
          </a:p>
          <a:p>
            <a:pPr>
              <a:buNone/>
            </a:pPr>
            <a:r>
              <a:rPr lang="id-ID" sz="1800" dirty="0" smtClean="0"/>
              <a:t>	K. Sedang	= 23 + 24 + 24 = 71 botol</a:t>
            </a:r>
          </a:p>
          <a:p>
            <a:pPr>
              <a:buNone/>
            </a:pPr>
            <a:r>
              <a:rPr lang="id-ID" sz="1800" dirty="0" smtClean="0"/>
              <a:t> 	K. Manis 	= 13 + 14 + 14 = 41 botol</a:t>
            </a:r>
          </a:p>
          <a:p>
            <a:pPr>
              <a:buNone/>
            </a:pPr>
            <a:r>
              <a:rPr lang="id-ID" sz="1800" dirty="0" smtClean="0"/>
              <a:t>	K. Asin	=   9 +   9 +   9 = 27 botol</a:t>
            </a:r>
          </a:p>
          <a:p>
            <a:pPr>
              <a:buNone/>
            </a:pPr>
            <a:r>
              <a:rPr lang="id-ID" sz="1800" dirty="0" smtClean="0"/>
              <a:t>			Jumlah 		= 139 botol</a:t>
            </a:r>
          </a:p>
          <a:p>
            <a:pPr>
              <a:buNone/>
            </a:pPr>
            <a:endParaRPr lang="id-ID" sz="1800" dirty="0" smtClean="0"/>
          </a:p>
          <a:p>
            <a:r>
              <a:rPr lang="id-ID" sz="1800" dirty="0" smtClean="0"/>
              <a:t>Rincian produksi triwulan II, III, IV sbb :</a:t>
            </a:r>
          </a:p>
          <a:p>
            <a:pPr>
              <a:buNone/>
            </a:pPr>
            <a:r>
              <a:rPr lang="id-ID" sz="1800" dirty="0" smtClean="0"/>
              <a:t>	K. Sedang 	= (71 : 139) x 49 = 25 botol</a:t>
            </a:r>
          </a:p>
          <a:p>
            <a:pPr>
              <a:buNone/>
            </a:pPr>
            <a:r>
              <a:rPr lang="id-ID" sz="1800" dirty="0" smtClean="0"/>
              <a:t>	K. Manis	= (41 : 139) x 49 = 14 botol</a:t>
            </a:r>
          </a:p>
          <a:p>
            <a:pPr>
              <a:buNone/>
            </a:pPr>
            <a:r>
              <a:rPr lang="id-ID" sz="1800" dirty="0" smtClean="0"/>
              <a:t>	K. Asin	= (27 : 139) x 49 = 10 botol</a:t>
            </a:r>
          </a:p>
          <a:p>
            <a:pPr>
              <a:buNone/>
            </a:pPr>
            <a:r>
              <a:rPr lang="id-ID" sz="1800" dirty="0" smtClean="0"/>
              <a:t>			Jumlah		  = 49 botol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357686" y="2214554"/>
            <a:ext cx="107157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0" y="4213230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725</TotalTime>
  <Words>739</Words>
  <Application>Microsoft Office PowerPoint</Application>
  <PresentationFormat>On-screen Show (4:3)</PresentationFormat>
  <Paragraphs>473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ANGGARAN PRODUKSI</vt:lpstr>
      <vt:lpstr>Rencana Persediaan Produksi</vt:lpstr>
      <vt:lpstr>Slide 3</vt:lpstr>
      <vt:lpstr>Slide 4</vt:lpstr>
      <vt:lpstr>Penyusunan anggaran produksi</vt:lpstr>
      <vt:lpstr>Mengutamakan Stabilitas Produksi</vt:lpstr>
      <vt:lpstr>Slide 7</vt:lpstr>
      <vt:lpstr>Slide 8</vt:lpstr>
      <vt:lpstr>Slide 9</vt:lpstr>
      <vt:lpstr>Slide 10</vt:lpstr>
      <vt:lpstr>Mengutamakan Stabilitas Persediaan</vt:lpstr>
      <vt:lpstr>Slide 12</vt:lpstr>
      <vt:lpstr>Slide 13</vt:lpstr>
      <vt:lpstr>Slide 14</vt:lpstr>
      <vt:lpstr>Soal Latihan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ANGGARAN PRODUKSI</dc:title>
  <dc:creator>user</dc:creator>
  <cp:lastModifiedBy>Zyrex</cp:lastModifiedBy>
  <cp:revision>93</cp:revision>
  <dcterms:created xsi:type="dcterms:W3CDTF">2011-09-24T13:15:41Z</dcterms:created>
  <dcterms:modified xsi:type="dcterms:W3CDTF">2012-11-28T13:11:41Z</dcterms:modified>
</cp:coreProperties>
</file>