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5" r:id="rId26"/>
    <p:sldId id="281" r:id="rId27"/>
    <p:sldId id="282" r:id="rId28"/>
    <p:sldId id="283" r:id="rId29"/>
    <p:sldId id="284" r:id="rId3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0" autoAdjust="0"/>
    <p:restoredTop sz="94640" autoAdjust="0"/>
  </p:normalViewPr>
  <p:slideViewPr>
    <p:cSldViewPr>
      <p:cViewPr varScale="1">
        <p:scale>
          <a:sx n="47" d="100"/>
          <a:sy n="47" d="100"/>
        </p:scale>
        <p:origin x="-612" y="-90"/>
      </p:cViewPr>
      <p:guideLst>
        <p:guide orient="horz" pos="2160"/>
        <p:guide pos="2880"/>
      </p:guideLst>
    </p:cSldViewPr>
  </p:slideViewPr>
  <p:outlineViewPr>
    <p:cViewPr>
      <p:scale>
        <a:sx n="33" d="100"/>
        <a:sy n="33" d="100"/>
      </p:scale>
      <p:origin x="0" y="78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9B55B5-C8EC-488B-AF06-3067166CE767}" type="datetimeFigureOut">
              <a:rPr lang="id-ID" smtClean="0"/>
              <a:pPr/>
              <a:t>03/01/2013</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8E124E-9691-465B-ACAC-4982EC02513D}"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a:lstStyle/>
          <a:p>
            <a:fld id="{502CB401-787B-4D8E-A52D-93FEA7E29549}" type="slidenum">
              <a:rPr lang="id-ID" smtClean="0"/>
              <a:pPr/>
              <a:t>‹#›</a:t>
            </a:fld>
            <a:endParaRPr lang="id-ID"/>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7924800" y="6416675"/>
            <a:ext cx="762000" cy="365125"/>
          </a:xfrm>
        </p:spPr>
        <p:txBody>
          <a:bodyPr/>
          <a:lstStyle/>
          <a:p>
            <a:fld id="{502CB401-787B-4D8E-A52D-93FEA7E29549}"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6C21C3-C3DF-40BA-931E-FB3A97D15846}" type="datetimeFigureOut">
              <a:rPr lang="id-ID" smtClean="0"/>
              <a:pPr/>
              <a:t>03/01/2013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02CB401-787B-4D8E-A52D-93FEA7E29549}"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06C21C3-C3DF-40BA-931E-FB3A97D15846}" type="datetimeFigureOut">
              <a:rPr lang="id-ID" smtClean="0"/>
              <a:pPr/>
              <a:t>03/01/2013</a:t>
            </a:fld>
            <a:endParaRPr lang="id-ID"/>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d-ID"/>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02CB401-787B-4D8E-A52D-93FEA7E2954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ANGGARAN BAHAN BAKU</a:t>
            </a:r>
            <a:endParaRPr lang="id-ID" dirty="0"/>
          </a:p>
        </p:txBody>
      </p:sp>
      <p:sp>
        <p:nvSpPr>
          <p:cNvPr id="3" name="Subtitle 2"/>
          <p:cNvSpPr>
            <a:spLocks noGrp="1"/>
          </p:cNvSpPr>
          <p:nvPr>
            <p:ph type="subTitle" idx="1"/>
          </p:nvPr>
        </p:nvSpPr>
        <p:spPr/>
        <p:txBody>
          <a:bodyPr/>
          <a:lstStyle/>
          <a:p>
            <a:endParaRPr lang="id-ID" dirty="0" smtClean="0"/>
          </a:p>
          <a:p>
            <a:r>
              <a:rPr lang="id-ID" dirty="0" smtClean="0"/>
              <a:t>SEMESTER V STIE YAPPAS</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23566"/>
          </a:xfrm>
        </p:spPr>
        <p:txBody>
          <a:bodyPr>
            <a:normAutofit/>
          </a:bodyPr>
          <a:lstStyle/>
          <a:p>
            <a:pPr algn="just"/>
            <a:r>
              <a:rPr lang="id-ID" sz="1800" dirty="0" smtClean="0"/>
              <a:t>REORDER POINT</a:t>
            </a:r>
          </a:p>
          <a:p>
            <a:pPr algn="just">
              <a:buNone/>
            </a:pPr>
            <a:r>
              <a:rPr lang="id-ID" sz="1800" dirty="0" smtClean="0"/>
              <a:t>	Adalah saat harus dilakukan pesanan kembali bahan yang diperlukan, sehingga kedatangan bahan yang dipesan tersebut tepat pada waktu persediaan di atas safety stock sama dengan nol.</a:t>
            </a:r>
          </a:p>
          <a:p>
            <a:pPr algn="just">
              <a:buNone/>
            </a:pPr>
            <a:endParaRPr lang="id-ID" sz="1800" dirty="0" smtClean="0"/>
          </a:p>
          <a:p>
            <a:pPr algn="just">
              <a:buFont typeface="Wingdings" pitchFamily="2" charset="2"/>
              <a:buChar char="v"/>
            </a:pPr>
            <a:r>
              <a:rPr lang="id-ID" sz="1800" dirty="0" smtClean="0"/>
              <a:t>Safety Stock adalah persediaan inti dari bahan yang harus dipertahankan untuk menjamin kelangsungan usaha artinya safety stock tidak boleh dipakai kecuali keadaan darurat.</a:t>
            </a:r>
          </a:p>
          <a:p>
            <a:pPr algn="just">
              <a:buFont typeface="Wingdings" pitchFamily="2" charset="2"/>
              <a:buChar char="v"/>
            </a:pPr>
            <a:r>
              <a:rPr lang="id-ID" sz="1800" dirty="0" smtClean="0"/>
              <a:t>Faktor-faktor yang mempengaruhi besar kecilnya safety stock bahan baku antara lain :</a:t>
            </a:r>
          </a:p>
          <a:p>
            <a:pPr algn="just">
              <a:buAutoNum type="arabicPeriod"/>
            </a:pPr>
            <a:r>
              <a:rPr lang="id-ID" sz="1800" dirty="0" smtClean="0"/>
              <a:t>Kebiasaan para leveransir menyerahkan bahan baku yang dipesan apakah tepat waktu atau terlambat.</a:t>
            </a:r>
          </a:p>
          <a:p>
            <a:pPr algn="just">
              <a:buAutoNum type="arabicPeriod"/>
            </a:pPr>
            <a:r>
              <a:rPr lang="id-ID" sz="1800" dirty="0" smtClean="0"/>
              <a:t>Besar kecilnya bahan baku yang dibeli setiap saat</a:t>
            </a:r>
          </a:p>
          <a:p>
            <a:pPr algn="just">
              <a:buAutoNum type="arabicPeriod"/>
            </a:pPr>
            <a:r>
              <a:rPr lang="id-ID" sz="1800" dirty="0" smtClean="0"/>
              <a:t>Kemudahan menduga bahan baku yang diperlukan</a:t>
            </a:r>
          </a:p>
          <a:p>
            <a:pPr algn="just">
              <a:buAutoNum type="arabicPeriod"/>
            </a:pPr>
            <a:r>
              <a:rPr lang="id-ID" sz="1800" dirty="0" smtClean="0"/>
              <a:t>Hubungan biaya penyimpanan dengan biaya ekstra kekurangan persediaan </a:t>
            </a:r>
            <a:endParaRPr lang="id-ID"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23566"/>
          </a:xfrm>
        </p:spPr>
        <p:txBody>
          <a:bodyPr>
            <a:normAutofit/>
          </a:bodyPr>
          <a:lstStyle/>
          <a:p>
            <a:pPr algn="just"/>
            <a:r>
              <a:rPr lang="id-ID" sz="1800" dirty="0" smtClean="0"/>
              <a:t>Contoh soal</a:t>
            </a:r>
          </a:p>
          <a:p>
            <a:pPr algn="just">
              <a:buNone/>
            </a:pPr>
            <a:r>
              <a:rPr lang="id-ID" sz="1800" dirty="0" smtClean="0"/>
              <a:t>	Keperluan bahan baku kedelai selama setahun sebanyak 364 ons dan keperluan bahan baku setiap minggu 7 ons (setahun 52 minggu) . Lead time yaitu waktu yang diperlukan untuk memesan bahan dari waktu memesan sampai bahan diterima digudang, misalnya 4 minggu. Harga bahan baku kedelai per ons sebesar Rp 160. Biaya pemesanan setiap kali pesan sebesar Rp 728. Persediaan bahan baku yang ada sebanyak 40 ons. Biaya penyimpanan bahan baku dgudang 40 %.</a:t>
            </a:r>
          </a:p>
          <a:p>
            <a:pPr algn="just">
              <a:buNone/>
            </a:pPr>
            <a:r>
              <a:rPr lang="id-ID" sz="1800" dirty="0" smtClean="0"/>
              <a:t>	Safety stock ditetapkan sebesar 50 % dari penggunaan selama lead time. Dari data tersebut dapat dihitung reorder point dan persediaan bahan baku yang direncanakan sebagai berikut :</a:t>
            </a:r>
          </a:p>
          <a:p>
            <a:pPr algn="just">
              <a:buNone/>
            </a:pPr>
            <a:r>
              <a:rPr lang="id-ID" sz="1800" dirty="0" smtClean="0"/>
              <a:t>Jawaban</a:t>
            </a:r>
          </a:p>
          <a:p>
            <a:pPr algn="just">
              <a:buNone/>
            </a:pPr>
            <a:r>
              <a:rPr lang="id-ID" sz="1800" dirty="0" smtClean="0"/>
              <a:t>	Pemakaian selama lead time    	= 4 x 7 ons = 28 ons</a:t>
            </a:r>
          </a:p>
          <a:p>
            <a:pPr algn="just">
              <a:buNone/>
            </a:pPr>
            <a:r>
              <a:rPr lang="id-ID" sz="1800" dirty="0" smtClean="0"/>
              <a:t>	Safety stock			 = 50 % x 28 ons = 14 ons</a:t>
            </a:r>
          </a:p>
          <a:p>
            <a:pPr algn="just">
              <a:buNone/>
            </a:pPr>
            <a:r>
              <a:rPr lang="id-ID" sz="1800" dirty="0" smtClean="0"/>
              <a:t>	Reorder point 		 = 28 ons + 14 ons = 42 ons</a:t>
            </a:r>
          </a:p>
          <a:p>
            <a:pPr algn="just">
              <a:buNone/>
            </a:pPr>
            <a:r>
              <a:rPr lang="id-ID" sz="1800" dirty="0" smtClean="0"/>
              <a:t>					</a:t>
            </a:r>
          </a:p>
          <a:p>
            <a:pPr algn="just">
              <a:buNone/>
            </a:pPr>
            <a:r>
              <a:rPr lang="id-ID" sz="1800" dirty="0" smtClean="0"/>
              <a:t>				         = 91 ons</a:t>
            </a:r>
          </a:p>
        </p:txBody>
      </p:sp>
      <p:pic>
        <p:nvPicPr>
          <p:cNvPr id="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5357826"/>
            <a:ext cx="2143140" cy="71438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14356"/>
            <a:ext cx="8229600" cy="5595004"/>
          </a:xfrm>
        </p:spPr>
        <p:txBody>
          <a:bodyPr>
            <a:normAutofit/>
          </a:bodyPr>
          <a:lstStyle/>
          <a:p>
            <a:r>
              <a:rPr lang="id-ID" sz="1800" dirty="0" smtClean="0"/>
              <a:t>Artinya pemesanan sebanyak 91 ons dilakukan pada saat persediaan tersisa 42 ons</a:t>
            </a:r>
          </a:p>
          <a:p>
            <a:pPr>
              <a:buNone/>
            </a:pPr>
            <a:endParaRPr lang="id-ID"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solidFill>
                  <a:schemeClr val="tx1"/>
                </a:solidFill>
                <a:effectLst/>
              </a:rPr>
              <a:t>Penyusunan Anggaran Bahan Baku</a:t>
            </a:r>
            <a:endParaRPr lang="id-ID" sz="2800" dirty="0">
              <a:solidFill>
                <a:schemeClr val="tx1"/>
              </a:solidFill>
              <a:effectLst/>
            </a:endParaRPr>
          </a:p>
        </p:txBody>
      </p:sp>
      <p:sp>
        <p:nvSpPr>
          <p:cNvPr id="3" name="Content Placeholder 2"/>
          <p:cNvSpPr>
            <a:spLocks noGrp="1"/>
          </p:cNvSpPr>
          <p:nvPr>
            <p:ph idx="1"/>
          </p:nvPr>
        </p:nvSpPr>
        <p:spPr/>
        <p:txBody>
          <a:bodyPr>
            <a:normAutofit/>
          </a:bodyPr>
          <a:lstStyle/>
          <a:p>
            <a:pPr algn="just"/>
            <a:endParaRPr lang="id-ID" sz="1800" dirty="0" smtClean="0"/>
          </a:p>
          <a:p>
            <a:pPr algn="just"/>
            <a:r>
              <a:rPr lang="id-ID" sz="1800" dirty="0" smtClean="0"/>
              <a:t>Misal Perusahaan Kecap Asli pada tahun 2006 bermaksud menyusun anggaran bahan baku dengan data-data sebagai berikut :</a:t>
            </a:r>
          </a:p>
          <a:p>
            <a:pPr algn="just">
              <a:buNone/>
            </a:pPr>
            <a:r>
              <a:rPr lang="id-ID" sz="1800" dirty="0" smtClean="0"/>
              <a:t>	Anggaran produksi setahun 182 unit</a:t>
            </a:r>
          </a:p>
          <a:p>
            <a:pPr algn="just">
              <a:buNone/>
            </a:pPr>
            <a:r>
              <a:rPr lang="id-ID" sz="1800" dirty="0" smtClean="0"/>
              <a:t>	Standar pemakaian bahan baku per unit produk 2 ons</a:t>
            </a:r>
          </a:p>
          <a:p>
            <a:pPr algn="just">
              <a:buNone/>
            </a:pPr>
            <a:r>
              <a:rPr lang="id-ID" sz="1800" dirty="0" smtClean="0"/>
              <a:t>	Standar harga bahan baku per ons Rp 160</a:t>
            </a:r>
          </a:p>
          <a:p>
            <a:pPr algn="just">
              <a:buNone/>
            </a:pPr>
            <a:r>
              <a:rPr lang="id-ID" sz="1800" dirty="0" smtClean="0"/>
              <a:t>	Rencana persediaan bahan baku akhir 65 ons</a:t>
            </a:r>
          </a:p>
          <a:p>
            <a:pPr algn="just">
              <a:buNone/>
            </a:pPr>
            <a:r>
              <a:rPr lang="id-ID" sz="1800" dirty="0" smtClean="0"/>
              <a:t>	persediaan bahan baku awal 26 ons</a:t>
            </a:r>
          </a:p>
          <a:p>
            <a:pPr algn="just">
              <a:buNone/>
            </a:pPr>
            <a:r>
              <a:rPr lang="id-ID" sz="1800" dirty="0" smtClean="0"/>
              <a:t>	Dari data tersebut dapat dihitung bahan baku yang dipakai setahun sebanyak = 182 x 2 ons = 364 ons.</a:t>
            </a:r>
          </a:p>
          <a:p>
            <a:pPr algn="just">
              <a:buNone/>
            </a:pPr>
            <a:r>
              <a:rPr lang="id-ID" sz="1800" dirty="0" smtClean="0"/>
              <a:t>	Dari data diatas dapat disusun Anggaran bahan baku sebagai berikut :</a:t>
            </a:r>
            <a:endParaRPr lang="id-ID"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09252"/>
          </a:xfrm>
        </p:spPr>
        <p:txBody>
          <a:bodyPr>
            <a:normAutofit/>
          </a:bodyPr>
          <a:lstStyle/>
          <a:p>
            <a:pPr algn="ctr">
              <a:buNone/>
            </a:pPr>
            <a:r>
              <a:rPr lang="id-ID" sz="1800" dirty="0" smtClean="0"/>
              <a:t>Perusahaan Kecap Asli</a:t>
            </a:r>
          </a:p>
          <a:p>
            <a:pPr algn="ctr">
              <a:buNone/>
            </a:pPr>
            <a:r>
              <a:rPr lang="id-ID" sz="1800" dirty="0" smtClean="0"/>
              <a:t>ANGGARAN BAHAN BAKU</a:t>
            </a:r>
          </a:p>
          <a:p>
            <a:pPr algn="ctr">
              <a:buNone/>
            </a:pPr>
            <a:r>
              <a:rPr lang="id-ID" sz="1800" dirty="0" smtClean="0"/>
              <a:t>31 Desember 2006</a:t>
            </a:r>
          </a:p>
          <a:p>
            <a:pPr algn="ctr">
              <a:buNone/>
            </a:pPr>
            <a:endParaRPr lang="id-ID" sz="1800" dirty="0" smtClean="0"/>
          </a:p>
          <a:p>
            <a:pPr algn="ctr">
              <a:buNone/>
            </a:pPr>
            <a:endParaRPr lang="id-ID" sz="1800" dirty="0" smtClean="0"/>
          </a:p>
          <a:p>
            <a:pPr algn="ctr">
              <a:buNone/>
            </a:pPr>
            <a:endParaRPr lang="id-ID" sz="1800" dirty="0" smtClean="0"/>
          </a:p>
          <a:p>
            <a:pPr algn="ctr">
              <a:buNone/>
            </a:pPr>
            <a:endParaRPr lang="id-ID" sz="1800" dirty="0" smtClean="0"/>
          </a:p>
          <a:p>
            <a:pPr algn="ctr">
              <a:buNone/>
            </a:pPr>
            <a:endParaRPr lang="id-ID" sz="1800" dirty="0" smtClean="0"/>
          </a:p>
          <a:p>
            <a:pPr algn="ctr"/>
            <a:endParaRPr lang="id-ID" sz="1800" dirty="0"/>
          </a:p>
        </p:txBody>
      </p:sp>
      <p:graphicFrame>
        <p:nvGraphicFramePr>
          <p:cNvPr id="5" name="Table 4"/>
          <p:cNvGraphicFramePr>
            <a:graphicFrameLocks noGrp="1"/>
          </p:cNvGraphicFramePr>
          <p:nvPr/>
        </p:nvGraphicFramePr>
        <p:xfrm>
          <a:off x="642910" y="2357430"/>
          <a:ext cx="7858180" cy="2857520"/>
        </p:xfrm>
        <a:graphic>
          <a:graphicData uri="http://schemas.openxmlformats.org/drawingml/2006/table">
            <a:tbl>
              <a:tblPr firstRow="1" bandRow="1">
                <a:tableStyleId>{5C22544A-7EE6-4342-B048-85BDC9FD1C3A}</a:tableStyleId>
              </a:tblPr>
              <a:tblGrid>
                <a:gridCol w="3286148"/>
                <a:gridCol w="1500198"/>
                <a:gridCol w="1571636"/>
                <a:gridCol w="1500198"/>
              </a:tblGrid>
              <a:tr h="714380">
                <a:tc>
                  <a:txBody>
                    <a:bodyPr/>
                    <a:lstStyle/>
                    <a:p>
                      <a:pPr algn="ctr"/>
                      <a:r>
                        <a:rPr lang="id-ID" dirty="0" smtClean="0"/>
                        <a:t>Keterangan</a:t>
                      </a:r>
                      <a:endParaRPr lang="id-ID" dirty="0"/>
                    </a:p>
                  </a:txBody>
                  <a:tcPr/>
                </a:tc>
                <a:tc>
                  <a:txBody>
                    <a:bodyPr/>
                    <a:lstStyle/>
                    <a:p>
                      <a:pPr algn="ctr"/>
                      <a:r>
                        <a:rPr lang="id-ID" dirty="0" smtClean="0"/>
                        <a:t>Dalam Ons</a:t>
                      </a:r>
                      <a:endParaRPr lang="id-ID" dirty="0"/>
                    </a:p>
                  </a:txBody>
                  <a:tcPr/>
                </a:tc>
                <a:tc>
                  <a:txBody>
                    <a:bodyPr/>
                    <a:lstStyle/>
                    <a:p>
                      <a:pPr algn="ctr"/>
                      <a:r>
                        <a:rPr lang="id-ID" dirty="0" smtClean="0"/>
                        <a:t>Harga /</a:t>
                      </a:r>
                      <a:r>
                        <a:rPr lang="id-ID" baseline="0" dirty="0" smtClean="0"/>
                        <a:t> ons</a:t>
                      </a:r>
                      <a:endParaRPr lang="id-ID" dirty="0"/>
                    </a:p>
                  </a:txBody>
                  <a:tcPr/>
                </a:tc>
                <a:tc>
                  <a:txBody>
                    <a:bodyPr/>
                    <a:lstStyle/>
                    <a:p>
                      <a:pPr algn="ctr"/>
                      <a:r>
                        <a:rPr lang="id-ID" dirty="0" smtClean="0"/>
                        <a:t>Dalam Rp</a:t>
                      </a:r>
                      <a:endParaRPr lang="id-ID" dirty="0"/>
                    </a:p>
                  </a:txBody>
                  <a:tcPr/>
                </a:tc>
              </a:tr>
              <a:tr h="714380">
                <a:tc>
                  <a:txBody>
                    <a:bodyPr/>
                    <a:lstStyle/>
                    <a:p>
                      <a:r>
                        <a:rPr lang="id-ID" dirty="0" smtClean="0"/>
                        <a:t>Pembelian Bahan Baku</a:t>
                      </a:r>
                    </a:p>
                    <a:p>
                      <a:r>
                        <a:rPr lang="id-ID" dirty="0" smtClean="0"/>
                        <a:t>Pers. Bahan Baku awal</a:t>
                      </a:r>
                      <a:endParaRPr lang="id-ID" dirty="0"/>
                    </a:p>
                  </a:txBody>
                  <a:tcPr/>
                </a:tc>
                <a:tc>
                  <a:txBody>
                    <a:bodyPr/>
                    <a:lstStyle/>
                    <a:p>
                      <a:pPr algn="ctr"/>
                      <a:r>
                        <a:rPr lang="id-ID" dirty="0" smtClean="0"/>
                        <a:t>403 ons</a:t>
                      </a:r>
                    </a:p>
                    <a:p>
                      <a:pPr algn="ctr"/>
                      <a:r>
                        <a:rPr lang="id-ID" dirty="0" smtClean="0"/>
                        <a:t>  26 ons</a:t>
                      </a:r>
                      <a:endParaRPr lang="id-ID" dirty="0"/>
                    </a:p>
                  </a:txBody>
                  <a:tcPr/>
                </a:tc>
                <a:tc>
                  <a:txBody>
                    <a:bodyPr/>
                    <a:lstStyle/>
                    <a:p>
                      <a:pPr algn="ctr"/>
                      <a:r>
                        <a:rPr lang="id-ID" dirty="0" smtClean="0"/>
                        <a:t>Rp</a:t>
                      </a:r>
                      <a:r>
                        <a:rPr lang="id-ID" baseline="0" dirty="0" smtClean="0"/>
                        <a:t> 160</a:t>
                      </a:r>
                    </a:p>
                    <a:p>
                      <a:pPr algn="ctr"/>
                      <a:r>
                        <a:rPr lang="id-ID" baseline="0" dirty="0" smtClean="0"/>
                        <a:t>Rp 160</a:t>
                      </a:r>
                      <a:endParaRPr lang="id-ID" dirty="0"/>
                    </a:p>
                  </a:txBody>
                  <a:tcPr/>
                </a:tc>
                <a:tc>
                  <a:txBody>
                    <a:bodyPr/>
                    <a:lstStyle/>
                    <a:p>
                      <a:pPr algn="ctr"/>
                      <a:r>
                        <a:rPr lang="id-ID" dirty="0" smtClean="0"/>
                        <a:t>Rp 64.480</a:t>
                      </a:r>
                    </a:p>
                    <a:p>
                      <a:pPr algn="ctr"/>
                      <a:r>
                        <a:rPr lang="id-ID" dirty="0" smtClean="0"/>
                        <a:t>Rp   4.160</a:t>
                      </a:r>
                      <a:endParaRPr lang="id-ID" dirty="0"/>
                    </a:p>
                  </a:txBody>
                  <a:tcPr/>
                </a:tc>
              </a:tr>
              <a:tr h="714380">
                <a:tc>
                  <a:txBody>
                    <a:bodyPr/>
                    <a:lstStyle/>
                    <a:p>
                      <a:r>
                        <a:rPr lang="id-ID" dirty="0" smtClean="0"/>
                        <a:t>Bahan Baku tersedia</a:t>
                      </a:r>
                    </a:p>
                    <a:p>
                      <a:r>
                        <a:rPr lang="id-ID" dirty="0" smtClean="0"/>
                        <a:t>Pers. Bahan baku akhir</a:t>
                      </a:r>
                      <a:endParaRPr lang="id-ID" dirty="0"/>
                    </a:p>
                  </a:txBody>
                  <a:tcPr/>
                </a:tc>
                <a:tc>
                  <a:txBody>
                    <a:bodyPr/>
                    <a:lstStyle/>
                    <a:p>
                      <a:pPr algn="ctr"/>
                      <a:r>
                        <a:rPr lang="id-ID" dirty="0" smtClean="0"/>
                        <a:t>429 ons</a:t>
                      </a:r>
                    </a:p>
                    <a:p>
                      <a:pPr algn="ctr"/>
                      <a:r>
                        <a:rPr lang="id-ID" dirty="0" smtClean="0"/>
                        <a:t>  65 ons</a:t>
                      </a:r>
                      <a:endParaRPr lang="id-ID" dirty="0"/>
                    </a:p>
                  </a:txBody>
                  <a:tcPr/>
                </a:tc>
                <a:tc>
                  <a:txBody>
                    <a:bodyPr/>
                    <a:lstStyle/>
                    <a:p>
                      <a:pPr algn="ctr"/>
                      <a:r>
                        <a:rPr lang="id-ID" dirty="0" smtClean="0"/>
                        <a:t>Rp 160</a:t>
                      </a:r>
                    </a:p>
                    <a:p>
                      <a:pPr algn="ctr"/>
                      <a:r>
                        <a:rPr lang="id-ID" dirty="0" smtClean="0"/>
                        <a:t>Rp</a:t>
                      </a:r>
                      <a:r>
                        <a:rPr lang="id-ID" baseline="0" dirty="0" smtClean="0"/>
                        <a:t> 160</a:t>
                      </a:r>
                      <a:endParaRPr lang="id-ID" dirty="0"/>
                    </a:p>
                  </a:txBody>
                  <a:tcPr/>
                </a:tc>
                <a:tc>
                  <a:txBody>
                    <a:bodyPr/>
                    <a:lstStyle/>
                    <a:p>
                      <a:pPr algn="ctr"/>
                      <a:r>
                        <a:rPr lang="id-ID" dirty="0" smtClean="0"/>
                        <a:t>Rp 68.640</a:t>
                      </a:r>
                    </a:p>
                    <a:p>
                      <a:pPr algn="ctr"/>
                      <a:r>
                        <a:rPr lang="id-ID" dirty="0" smtClean="0"/>
                        <a:t>Rp</a:t>
                      </a:r>
                      <a:r>
                        <a:rPr lang="id-ID" baseline="0" dirty="0" smtClean="0"/>
                        <a:t> 10.400</a:t>
                      </a:r>
                      <a:endParaRPr lang="id-ID" dirty="0"/>
                    </a:p>
                  </a:txBody>
                  <a:tcPr/>
                </a:tc>
              </a:tr>
              <a:tr h="714380">
                <a:tc>
                  <a:txBody>
                    <a:bodyPr/>
                    <a:lstStyle/>
                    <a:p>
                      <a:r>
                        <a:rPr lang="id-ID" dirty="0" smtClean="0"/>
                        <a:t>Bahan baku dipakai (BBB)</a:t>
                      </a:r>
                      <a:endParaRPr lang="id-ID" dirty="0"/>
                    </a:p>
                  </a:txBody>
                  <a:tcPr/>
                </a:tc>
                <a:tc>
                  <a:txBody>
                    <a:bodyPr/>
                    <a:lstStyle/>
                    <a:p>
                      <a:pPr algn="ctr"/>
                      <a:r>
                        <a:rPr lang="id-ID" dirty="0" smtClean="0"/>
                        <a:t>364</a:t>
                      </a:r>
                      <a:r>
                        <a:rPr lang="id-ID" baseline="0" dirty="0" smtClean="0"/>
                        <a:t> ons</a:t>
                      </a:r>
                      <a:endParaRPr lang="id-ID" dirty="0"/>
                    </a:p>
                  </a:txBody>
                  <a:tcPr/>
                </a:tc>
                <a:tc>
                  <a:txBody>
                    <a:bodyPr/>
                    <a:lstStyle/>
                    <a:p>
                      <a:pPr algn="ctr"/>
                      <a:r>
                        <a:rPr lang="id-ID" dirty="0" smtClean="0"/>
                        <a:t>Rp 160</a:t>
                      </a:r>
                      <a:endParaRPr lang="id-ID" dirty="0"/>
                    </a:p>
                  </a:txBody>
                  <a:tcPr/>
                </a:tc>
                <a:tc>
                  <a:txBody>
                    <a:bodyPr/>
                    <a:lstStyle/>
                    <a:p>
                      <a:pPr algn="ctr"/>
                      <a:r>
                        <a:rPr lang="id-ID" dirty="0" smtClean="0"/>
                        <a:t>Rp 58.240</a:t>
                      </a:r>
                      <a:endParaRPr lang="id-ID"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09252"/>
          </a:xfrm>
        </p:spPr>
        <p:txBody>
          <a:bodyPr>
            <a:normAutofit/>
          </a:bodyPr>
          <a:lstStyle/>
          <a:p>
            <a:pPr algn="just"/>
            <a:r>
              <a:rPr lang="id-ID" sz="1800" dirty="0" smtClean="0"/>
              <a:t>Anggaran bahan baku terdiri dari :</a:t>
            </a:r>
          </a:p>
          <a:p>
            <a:pPr algn="just">
              <a:buAutoNum type="alphaLcPeriod"/>
            </a:pPr>
            <a:r>
              <a:rPr lang="id-ID" sz="1800" dirty="0" smtClean="0"/>
              <a:t>Anggaran pemakaian bahan baku</a:t>
            </a:r>
          </a:p>
          <a:p>
            <a:pPr algn="just">
              <a:buAutoNum type="alphaLcPeriod" startAt="2"/>
            </a:pPr>
            <a:r>
              <a:rPr lang="id-ID" sz="1800" dirty="0" smtClean="0"/>
              <a:t>Anggaran persediaan bahan baku</a:t>
            </a:r>
          </a:p>
          <a:p>
            <a:pPr algn="just">
              <a:buAutoNum type="alphaLcPeriod" startAt="3"/>
            </a:pPr>
            <a:r>
              <a:rPr lang="id-ID" sz="1800" dirty="0" smtClean="0"/>
              <a:t>Anggaran pembelian bahan baku</a:t>
            </a:r>
          </a:p>
          <a:p>
            <a:pPr algn="just">
              <a:buNone/>
            </a:pPr>
            <a:r>
              <a:rPr lang="id-ID" sz="1800" dirty="0" smtClean="0"/>
              <a:t>	Anggaran bahan baku ini disusun berdasarkan standar pemakaian bahan baku</a:t>
            </a:r>
          </a:p>
          <a:p>
            <a:pPr algn="just">
              <a:buFontTx/>
              <a:buChar char="-"/>
            </a:pPr>
            <a:endParaRPr lang="id-ID" sz="1800" dirty="0" smtClean="0"/>
          </a:p>
          <a:p>
            <a:pPr algn="just">
              <a:buFont typeface="Wingdings" pitchFamily="2" charset="2"/>
              <a:buChar char="v"/>
            </a:pPr>
            <a:r>
              <a:rPr lang="id-ID" sz="1800" dirty="0" smtClean="0"/>
              <a:t>Standar Pemakaian Bahan Baku</a:t>
            </a:r>
          </a:p>
          <a:p>
            <a:pPr algn="just">
              <a:buAutoNum type="alphaLcPeriod"/>
            </a:pPr>
            <a:r>
              <a:rPr lang="id-ID" sz="1800" dirty="0" smtClean="0"/>
              <a:t>Kuantitas standar bahan baku</a:t>
            </a:r>
          </a:p>
          <a:p>
            <a:pPr algn="just">
              <a:buNone/>
            </a:pPr>
            <a:r>
              <a:rPr lang="id-ID" sz="1800" dirty="0" smtClean="0"/>
              <a:t>	Yaitu taksiran sejumlah unit bahan baku yang diperlukan untuk memproduksi satu unit produk tertentu.</a:t>
            </a:r>
          </a:p>
          <a:p>
            <a:pPr algn="just">
              <a:buNone/>
            </a:pPr>
            <a:r>
              <a:rPr lang="id-ID" sz="1800" dirty="0" smtClean="0"/>
              <a:t>	Kuantitas standar bahan baku dapat ditentukan dengan menggunakan :</a:t>
            </a:r>
          </a:p>
          <a:p>
            <a:pPr algn="just">
              <a:buFontTx/>
              <a:buChar char="-"/>
            </a:pPr>
            <a:r>
              <a:rPr lang="id-ID" sz="1800" dirty="0" smtClean="0"/>
              <a:t>Penyelidikan teknis</a:t>
            </a:r>
          </a:p>
          <a:p>
            <a:pPr algn="just">
              <a:buFontTx/>
              <a:buChar char="-"/>
            </a:pPr>
            <a:r>
              <a:rPr lang="id-ID" sz="1800" dirty="0" smtClean="0"/>
              <a:t>Analisis catatan masa lalu dalam bentuk :</a:t>
            </a:r>
          </a:p>
          <a:p>
            <a:pPr algn="just">
              <a:buAutoNum type="arabicPeriod"/>
            </a:pPr>
            <a:r>
              <a:rPr lang="id-ID" sz="1800" dirty="0" smtClean="0"/>
              <a:t>menghitung rata-rata pemakaian bahan baku untuk produk atau pekerjaan yang sama dalam periode tertentu di masa lalu</a:t>
            </a:r>
          </a:p>
          <a:p>
            <a:pPr algn="just">
              <a:buNone/>
            </a:pPr>
            <a:endParaRPr lang="id-ID" sz="1800" dirty="0" smtClean="0"/>
          </a:p>
          <a:p>
            <a:pPr algn="just">
              <a:buNone/>
            </a:pPr>
            <a:endParaRPr lang="id-ID"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a:bodyPr>
          <a:lstStyle/>
          <a:p>
            <a:pPr algn="just">
              <a:buAutoNum type="arabicPeriod" startAt="2"/>
            </a:pPr>
            <a:r>
              <a:rPr lang="id-ID" sz="1800" dirty="0" smtClean="0"/>
              <a:t>Menghitung rata-rata pemakaian bahan baku dalam pelaksanaan pekejaan yang paling baik dan yang paling buruk di masa lalu</a:t>
            </a:r>
          </a:p>
          <a:p>
            <a:pPr algn="just">
              <a:buAutoNum type="arabicPeriod" startAt="2"/>
            </a:pPr>
            <a:r>
              <a:rPr lang="id-ID" sz="1800" dirty="0" smtClean="0"/>
              <a:t>Menghitung rata-rata pemakaian bahan baku dalam pekerjaan yang paling baik.</a:t>
            </a:r>
          </a:p>
          <a:p>
            <a:pPr algn="just">
              <a:buNone/>
            </a:pPr>
            <a:endParaRPr lang="id-ID" sz="1800" dirty="0" smtClean="0"/>
          </a:p>
          <a:p>
            <a:pPr algn="just">
              <a:buNone/>
            </a:pPr>
            <a:r>
              <a:rPr lang="id-ID" sz="1800" dirty="0" smtClean="0"/>
              <a:t>Contoh :</a:t>
            </a:r>
          </a:p>
          <a:p>
            <a:pPr algn="just">
              <a:buNone/>
            </a:pPr>
            <a:r>
              <a:rPr lang="id-ID" sz="1800" dirty="0" smtClean="0"/>
              <a:t>	Untuk memproduksi kecap diperlukan bahan baku berupa kedelai dan gula merah. Misalkan untuk memproduksi per botol kecap diperlukan bahan baku berupa kedelai dan gula merah sebagai berikut :</a:t>
            </a:r>
          </a:p>
          <a:p>
            <a:pPr algn="just">
              <a:buNone/>
            </a:pPr>
            <a:r>
              <a:rPr lang="id-ID" sz="1800" dirty="0" smtClean="0"/>
              <a:t>	</a:t>
            </a:r>
          </a:p>
          <a:p>
            <a:pPr algn="just">
              <a:buNone/>
            </a:pPr>
            <a:r>
              <a:rPr lang="id-ID" sz="1800" dirty="0" smtClean="0"/>
              <a:t>	</a:t>
            </a:r>
          </a:p>
          <a:p>
            <a:pPr algn="just">
              <a:buAutoNum type="arabicPeriod" startAt="2"/>
            </a:pPr>
            <a:endParaRPr lang="id-ID" sz="1800" dirty="0" smtClean="0"/>
          </a:p>
          <a:p>
            <a:pPr>
              <a:buNone/>
            </a:pPr>
            <a:endParaRPr lang="id-ID" sz="1800" dirty="0" smtClean="0"/>
          </a:p>
          <a:p>
            <a:pPr>
              <a:buNone/>
            </a:pPr>
            <a:endParaRPr lang="id-ID" sz="1800" dirty="0"/>
          </a:p>
        </p:txBody>
      </p:sp>
      <p:graphicFrame>
        <p:nvGraphicFramePr>
          <p:cNvPr id="5" name="Table 4"/>
          <p:cNvGraphicFramePr>
            <a:graphicFrameLocks noGrp="1"/>
          </p:cNvGraphicFramePr>
          <p:nvPr/>
        </p:nvGraphicFramePr>
        <p:xfrm>
          <a:off x="1071538" y="3929066"/>
          <a:ext cx="6572295" cy="1866906"/>
        </p:xfrm>
        <a:graphic>
          <a:graphicData uri="http://schemas.openxmlformats.org/drawingml/2006/table">
            <a:tbl>
              <a:tblPr firstRow="1" bandRow="1">
                <a:tableStyleId>{5C22544A-7EE6-4342-B048-85BDC9FD1C3A}</a:tableStyleId>
              </a:tblPr>
              <a:tblGrid>
                <a:gridCol w="2714644"/>
                <a:gridCol w="1928826"/>
                <a:gridCol w="1928825"/>
              </a:tblGrid>
              <a:tr h="476253">
                <a:tc rowSpan="2">
                  <a:txBody>
                    <a:bodyPr/>
                    <a:lstStyle/>
                    <a:p>
                      <a:pPr algn="ctr"/>
                      <a:r>
                        <a:rPr lang="id-ID" dirty="0" smtClean="0"/>
                        <a:t>Jenis Produk</a:t>
                      </a:r>
                      <a:endParaRPr lang="id-ID" dirty="0"/>
                    </a:p>
                  </a:txBody>
                  <a:tcPr/>
                </a:tc>
                <a:tc gridSpan="2">
                  <a:txBody>
                    <a:bodyPr/>
                    <a:lstStyle/>
                    <a:p>
                      <a:pPr algn="ctr"/>
                      <a:r>
                        <a:rPr lang="id-ID" dirty="0" smtClean="0"/>
                        <a:t>Jenis Bahan</a:t>
                      </a:r>
                      <a:r>
                        <a:rPr lang="id-ID" baseline="0" dirty="0" smtClean="0"/>
                        <a:t> Baku</a:t>
                      </a:r>
                      <a:endParaRPr lang="id-ID" dirty="0"/>
                    </a:p>
                  </a:txBody>
                  <a:tcPr/>
                </a:tc>
                <a:tc hMerge="1">
                  <a:txBody>
                    <a:bodyPr/>
                    <a:lstStyle/>
                    <a:p>
                      <a:endParaRPr lang="id-ID"/>
                    </a:p>
                  </a:txBody>
                  <a:tcPr/>
                </a:tc>
              </a:tr>
              <a:tr h="476253">
                <a:tc vMerge="1">
                  <a:txBody>
                    <a:bodyPr/>
                    <a:lstStyle/>
                    <a:p>
                      <a:endParaRPr lang="id-ID"/>
                    </a:p>
                  </a:txBody>
                  <a:tcPr/>
                </a:tc>
                <a:tc>
                  <a:txBody>
                    <a:bodyPr/>
                    <a:lstStyle/>
                    <a:p>
                      <a:pPr algn="ctr"/>
                      <a:r>
                        <a:rPr lang="id-ID" dirty="0" smtClean="0"/>
                        <a:t>Kedelai</a:t>
                      </a:r>
                      <a:endParaRPr lang="id-ID" dirty="0"/>
                    </a:p>
                  </a:txBody>
                  <a:tcPr/>
                </a:tc>
                <a:tc>
                  <a:txBody>
                    <a:bodyPr/>
                    <a:lstStyle/>
                    <a:p>
                      <a:pPr algn="ctr"/>
                      <a:r>
                        <a:rPr lang="id-ID" dirty="0" smtClean="0"/>
                        <a:t>Gula Merah</a:t>
                      </a:r>
                      <a:endParaRPr lang="id-ID" dirty="0"/>
                    </a:p>
                  </a:txBody>
                  <a:tcPr/>
                </a:tc>
              </a:tr>
              <a:tr h="476253">
                <a:tc>
                  <a:txBody>
                    <a:bodyPr/>
                    <a:lstStyle/>
                    <a:p>
                      <a:r>
                        <a:rPr lang="id-ID" dirty="0" smtClean="0"/>
                        <a:t>Kecap Sedang</a:t>
                      </a:r>
                    </a:p>
                    <a:p>
                      <a:r>
                        <a:rPr lang="id-ID" dirty="0" smtClean="0"/>
                        <a:t>Kecap</a:t>
                      </a:r>
                      <a:r>
                        <a:rPr lang="id-ID" baseline="0" dirty="0" smtClean="0"/>
                        <a:t> Manis</a:t>
                      </a:r>
                    </a:p>
                    <a:p>
                      <a:r>
                        <a:rPr lang="id-ID" baseline="0" dirty="0" smtClean="0"/>
                        <a:t>Kecap Asin</a:t>
                      </a:r>
                      <a:endParaRPr lang="id-ID" dirty="0"/>
                    </a:p>
                  </a:txBody>
                  <a:tcPr/>
                </a:tc>
                <a:tc>
                  <a:txBody>
                    <a:bodyPr/>
                    <a:lstStyle/>
                    <a:p>
                      <a:pPr algn="ctr"/>
                      <a:r>
                        <a:rPr lang="id-ID" dirty="0" smtClean="0"/>
                        <a:t>2 ons</a:t>
                      </a:r>
                    </a:p>
                    <a:p>
                      <a:pPr algn="ctr"/>
                      <a:r>
                        <a:rPr lang="id-ID" dirty="0" smtClean="0"/>
                        <a:t>1 ons</a:t>
                      </a:r>
                    </a:p>
                    <a:p>
                      <a:pPr algn="ctr"/>
                      <a:r>
                        <a:rPr lang="id-ID" dirty="0" smtClean="0"/>
                        <a:t>2 ons</a:t>
                      </a:r>
                      <a:endParaRPr lang="id-ID" dirty="0"/>
                    </a:p>
                  </a:txBody>
                  <a:tcPr/>
                </a:tc>
                <a:tc>
                  <a:txBody>
                    <a:bodyPr/>
                    <a:lstStyle/>
                    <a:p>
                      <a:pPr algn="ctr"/>
                      <a:r>
                        <a:rPr lang="id-ID" dirty="0" smtClean="0"/>
                        <a:t>2 ons</a:t>
                      </a:r>
                    </a:p>
                    <a:p>
                      <a:pPr algn="ctr"/>
                      <a:r>
                        <a:rPr lang="id-ID" dirty="0" smtClean="0"/>
                        <a:t>3 ons</a:t>
                      </a:r>
                    </a:p>
                    <a:p>
                      <a:pPr algn="ctr"/>
                      <a:r>
                        <a:rPr lang="id-ID" dirty="0" smtClean="0"/>
                        <a:t>1 ons</a:t>
                      </a:r>
                      <a:endParaRPr lang="id-ID"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normAutofit/>
          </a:bodyPr>
          <a:lstStyle/>
          <a:p>
            <a:pPr algn="just">
              <a:buAutoNum type="alphaLcPeriod" startAt="2"/>
            </a:pPr>
            <a:r>
              <a:rPr lang="id-ID" sz="1800" dirty="0" smtClean="0"/>
              <a:t>Harga standar bahan baku</a:t>
            </a:r>
          </a:p>
          <a:p>
            <a:pPr algn="just">
              <a:buNone/>
            </a:pPr>
            <a:r>
              <a:rPr lang="id-ID" sz="1800" dirty="0" smtClean="0"/>
              <a:t>	Yaitu taksiran harga perunit bahan baku. Harga ini umumnya ditentukan dari daftar harga pemasok (Supplier), katalog atau informasi yang sejenis dan informasi lain yang tersedia yang berhubungan dengan kemungkinan perubahan harga di masa yang akan datang.</a:t>
            </a:r>
          </a:p>
          <a:p>
            <a:pPr algn="just">
              <a:buNone/>
            </a:pPr>
            <a:endParaRPr lang="id-ID" sz="1800" dirty="0" smtClean="0"/>
          </a:p>
          <a:p>
            <a:pPr algn="just">
              <a:buNone/>
            </a:pPr>
            <a:r>
              <a:rPr lang="id-ID" sz="1800" dirty="0" smtClean="0"/>
              <a:t>	Contoh :</a:t>
            </a:r>
          </a:p>
          <a:p>
            <a:pPr algn="just">
              <a:buNone/>
            </a:pPr>
            <a:r>
              <a:rPr lang="id-ID" sz="1800" dirty="0" smtClean="0"/>
              <a:t>	Harga bahan baku berupa kedelai 10.000 ons @ Rp 90	= Rp 900.000</a:t>
            </a:r>
          </a:p>
          <a:p>
            <a:pPr algn="just">
              <a:buNone/>
            </a:pPr>
            <a:r>
              <a:rPr lang="id-ID" sz="1800" dirty="0" smtClean="0"/>
              <a:t>	ongkos Angkut...................................................................	= Rp 190.000</a:t>
            </a:r>
          </a:p>
          <a:p>
            <a:pPr algn="just">
              <a:buNone/>
            </a:pPr>
            <a:r>
              <a:rPr lang="id-ID" sz="1800" dirty="0" smtClean="0"/>
              <a:t>	potongan pembelian..........................................................	= (Rp  90.000)</a:t>
            </a:r>
          </a:p>
          <a:p>
            <a:pPr algn="just">
              <a:buNone/>
            </a:pPr>
            <a:r>
              <a:rPr lang="id-ID" sz="1800" dirty="0" smtClean="0"/>
              <a:t>	Harga pokok bahan baku kedelai 10.000 ons.................	= Rp 1.000.000  </a:t>
            </a:r>
          </a:p>
          <a:p>
            <a:pPr algn="just">
              <a:buNone/>
            </a:pPr>
            <a:endParaRPr lang="id-ID" sz="1800" dirty="0" smtClean="0"/>
          </a:p>
          <a:p>
            <a:pPr algn="just">
              <a:buNone/>
            </a:pPr>
            <a:r>
              <a:rPr lang="id-ID" sz="1800" dirty="0" smtClean="0"/>
              <a:t>	Harga bahan baku standar berupa kedelai = Rp 1.000.000</a:t>
            </a:r>
          </a:p>
          <a:p>
            <a:pPr algn="just">
              <a:buNone/>
            </a:pPr>
            <a:r>
              <a:rPr lang="id-ID" sz="1800" dirty="0" smtClean="0"/>
              <a:t>						             10.000 ons</a:t>
            </a:r>
          </a:p>
          <a:p>
            <a:pPr algn="just">
              <a:buNone/>
            </a:pPr>
            <a:r>
              <a:rPr lang="id-ID" sz="1800" dirty="0" smtClean="0"/>
              <a:t>						      = Rp 100 per ons</a:t>
            </a:r>
          </a:p>
        </p:txBody>
      </p:sp>
      <p:cxnSp>
        <p:nvCxnSpPr>
          <p:cNvPr id="5" name="Straight Connector 4"/>
          <p:cNvCxnSpPr/>
          <p:nvPr/>
        </p:nvCxnSpPr>
        <p:spPr>
          <a:xfrm>
            <a:off x="7143768" y="3857628"/>
            <a:ext cx="128588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72132" y="4857760"/>
            <a:ext cx="142876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normAutofit/>
          </a:bodyPr>
          <a:lstStyle/>
          <a:p>
            <a:pPr algn="just"/>
            <a:r>
              <a:rPr lang="id-ID" sz="1800" dirty="0" smtClean="0"/>
              <a:t>Standar Pemakaian bahan baku</a:t>
            </a:r>
          </a:p>
          <a:p>
            <a:pPr algn="just">
              <a:buNone/>
            </a:pPr>
            <a:r>
              <a:rPr lang="id-ID" sz="1800" dirty="0" smtClean="0"/>
              <a:t>	Dari contoh kuantitas standar  bahan baku dan harga standar bahan baku </a:t>
            </a:r>
            <a:r>
              <a:rPr lang="id-ID" sz="1800" smtClean="0"/>
              <a:t>seperti yang </a:t>
            </a:r>
            <a:r>
              <a:rPr lang="id-ID" sz="1800" dirty="0" smtClean="0"/>
              <a:t>telah dikemukakan di atas, maka dapat dibuat standar pemakaian bahan baku (biaya bahan baku) sebagai beri kut :</a:t>
            </a:r>
          </a:p>
          <a:p>
            <a:pPr algn="just">
              <a:buNone/>
            </a:pPr>
            <a:endParaRPr lang="id-ID" sz="1800" dirty="0" smtClean="0"/>
          </a:p>
          <a:p>
            <a:pPr algn="ctr">
              <a:buNone/>
            </a:pPr>
            <a:r>
              <a:rPr lang="id-ID" sz="1800" dirty="0" smtClean="0"/>
              <a:t>	Perusahaan Kecap Asli</a:t>
            </a:r>
          </a:p>
          <a:p>
            <a:pPr algn="ctr">
              <a:buNone/>
            </a:pPr>
            <a:r>
              <a:rPr lang="id-ID" sz="1800" dirty="0" smtClean="0"/>
              <a:t>Standar Pemakaian Bahan Baku Per Botol Kecap</a:t>
            </a:r>
          </a:p>
          <a:p>
            <a:pPr algn="ctr">
              <a:buNone/>
            </a:pPr>
            <a:r>
              <a:rPr lang="id-ID" sz="1800" dirty="0" smtClean="0"/>
              <a:t>Tahun 2006</a:t>
            </a:r>
          </a:p>
          <a:p>
            <a:pPr algn="ctr">
              <a:buNone/>
            </a:pPr>
            <a:endParaRPr lang="id-ID" sz="1800" dirty="0" smtClean="0"/>
          </a:p>
          <a:p>
            <a:pPr algn="ctr">
              <a:buNone/>
            </a:pPr>
            <a:endParaRPr lang="id-ID" sz="1800" dirty="0"/>
          </a:p>
        </p:txBody>
      </p:sp>
      <p:graphicFrame>
        <p:nvGraphicFramePr>
          <p:cNvPr id="4" name="Table 3"/>
          <p:cNvGraphicFramePr>
            <a:graphicFrameLocks noGrp="1"/>
          </p:cNvGraphicFramePr>
          <p:nvPr/>
        </p:nvGraphicFramePr>
        <p:xfrm>
          <a:off x="500035" y="3500438"/>
          <a:ext cx="8072491" cy="2615966"/>
        </p:xfrm>
        <a:graphic>
          <a:graphicData uri="http://schemas.openxmlformats.org/drawingml/2006/table">
            <a:tbl>
              <a:tblPr firstRow="1" bandRow="1">
                <a:tableStyleId>{5C22544A-7EE6-4342-B048-85BDC9FD1C3A}</a:tableStyleId>
              </a:tblPr>
              <a:tblGrid>
                <a:gridCol w="1143007"/>
                <a:gridCol w="785818"/>
                <a:gridCol w="857256"/>
                <a:gridCol w="857256"/>
                <a:gridCol w="857256"/>
                <a:gridCol w="928694"/>
                <a:gridCol w="928694"/>
                <a:gridCol w="1714510"/>
              </a:tblGrid>
              <a:tr h="652663">
                <a:tc rowSpan="2">
                  <a:txBody>
                    <a:bodyPr/>
                    <a:lstStyle/>
                    <a:p>
                      <a:pPr algn="ctr"/>
                      <a:r>
                        <a:rPr lang="id-ID" dirty="0" smtClean="0"/>
                        <a:t>Jenis Kecap</a:t>
                      </a:r>
                      <a:endParaRPr lang="id-ID" dirty="0"/>
                    </a:p>
                  </a:txBody>
                  <a:tcPr/>
                </a:tc>
                <a:tc gridSpan="3">
                  <a:txBody>
                    <a:bodyPr/>
                    <a:lstStyle/>
                    <a:p>
                      <a:pPr algn="ctr"/>
                      <a:r>
                        <a:rPr lang="id-ID" dirty="0" smtClean="0"/>
                        <a:t>Kedelai</a:t>
                      </a:r>
                      <a:endParaRPr lang="id-ID" dirty="0"/>
                    </a:p>
                  </a:txBody>
                  <a:tcPr/>
                </a:tc>
                <a:tc hMerge="1">
                  <a:txBody>
                    <a:bodyPr/>
                    <a:lstStyle/>
                    <a:p>
                      <a:endParaRPr lang="id-ID"/>
                    </a:p>
                  </a:txBody>
                  <a:tcPr/>
                </a:tc>
                <a:tc hMerge="1">
                  <a:txBody>
                    <a:bodyPr/>
                    <a:lstStyle/>
                    <a:p>
                      <a:endParaRPr lang="id-ID"/>
                    </a:p>
                  </a:txBody>
                  <a:tcPr/>
                </a:tc>
                <a:tc gridSpan="3">
                  <a:txBody>
                    <a:bodyPr/>
                    <a:lstStyle/>
                    <a:p>
                      <a:pPr algn="ctr"/>
                      <a:r>
                        <a:rPr lang="id-ID" dirty="0" smtClean="0"/>
                        <a:t>Gula Merah</a:t>
                      </a:r>
                      <a:endParaRPr lang="id-ID" dirty="0"/>
                    </a:p>
                  </a:txBody>
                  <a:tcPr/>
                </a:tc>
                <a:tc hMerge="1">
                  <a:txBody>
                    <a:bodyPr/>
                    <a:lstStyle/>
                    <a:p>
                      <a:endParaRPr lang="id-ID"/>
                    </a:p>
                  </a:txBody>
                  <a:tcPr/>
                </a:tc>
                <a:tc hMerge="1">
                  <a:txBody>
                    <a:bodyPr/>
                    <a:lstStyle/>
                    <a:p>
                      <a:endParaRPr lang="id-ID"/>
                    </a:p>
                  </a:txBody>
                  <a:tcPr/>
                </a:tc>
                <a:tc rowSpan="2">
                  <a:txBody>
                    <a:bodyPr/>
                    <a:lstStyle/>
                    <a:p>
                      <a:pPr algn="ctr"/>
                      <a:r>
                        <a:rPr lang="id-ID" dirty="0" smtClean="0"/>
                        <a:t>Biaya Bahan Baku Per Botol Kecap</a:t>
                      </a:r>
                      <a:endParaRPr lang="id-ID" dirty="0"/>
                    </a:p>
                  </a:txBody>
                  <a:tcPr/>
                </a:tc>
              </a:tr>
              <a:tr h="652663">
                <a:tc vMerge="1">
                  <a:txBody>
                    <a:bodyPr/>
                    <a:lstStyle/>
                    <a:p>
                      <a:endParaRPr lang="id-ID"/>
                    </a:p>
                  </a:txBody>
                  <a:tcPr/>
                </a:tc>
                <a:tc>
                  <a:txBody>
                    <a:bodyPr/>
                    <a:lstStyle/>
                    <a:p>
                      <a:pPr algn="ctr"/>
                      <a:r>
                        <a:rPr lang="id-ID" sz="1600" dirty="0" smtClean="0"/>
                        <a:t>Unit</a:t>
                      </a:r>
                      <a:endParaRPr lang="id-ID" sz="1600" dirty="0"/>
                    </a:p>
                  </a:txBody>
                  <a:tcPr/>
                </a:tc>
                <a:tc>
                  <a:txBody>
                    <a:bodyPr/>
                    <a:lstStyle/>
                    <a:p>
                      <a:pPr algn="ctr"/>
                      <a:r>
                        <a:rPr lang="id-ID" sz="1600" dirty="0" smtClean="0"/>
                        <a:t>Harga</a:t>
                      </a:r>
                      <a:endParaRPr lang="id-ID" sz="1600" dirty="0"/>
                    </a:p>
                  </a:txBody>
                  <a:tcPr/>
                </a:tc>
                <a:tc>
                  <a:txBody>
                    <a:bodyPr/>
                    <a:lstStyle/>
                    <a:p>
                      <a:pPr algn="ctr"/>
                      <a:r>
                        <a:rPr lang="id-ID" sz="1600" dirty="0" smtClean="0"/>
                        <a:t>Jumlah</a:t>
                      </a:r>
                      <a:endParaRPr lang="id-ID" sz="1600" dirty="0"/>
                    </a:p>
                  </a:txBody>
                  <a:tcPr/>
                </a:tc>
                <a:tc>
                  <a:txBody>
                    <a:bodyPr/>
                    <a:lstStyle/>
                    <a:p>
                      <a:pPr algn="ctr"/>
                      <a:r>
                        <a:rPr lang="id-ID" sz="1600" dirty="0" smtClean="0"/>
                        <a:t>Unit</a:t>
                      </a:r>
                      <a:endParaRPr lang="id-ID" sz="1600" dirty="0"/>
                    </a:p>
                  </a:txBody>
                  <a:tcPr/>
                </a:tc>
                <a:tc>
                  <a:txBody>
                    <a:bodyPr/>
                    <a:lstStyle/>
                    <a:p>
                      <a:pPr algn="ctr"/>
                      <a:r>
                        <a:rPr lang="id-ID" sz="1600" dirty="0" smtClean="0"/>
                        <a:t>Harga</a:t>
                      </a:r>
                      <a:endParaRPr lang="id-ID" sz="1600" dirty="0"/>
                    </a:p>
                  </a:txBody>
                  <a:tcPr/>
                </a:tc>
                <a:tc>
                  <a:txBody>
                    <a:bodyPr/>
                    <a:lstStyle/>
                    <a:p>
                      <a:pPr algn="ctr"/>
                      <a:r>
                        <a:rPr lang="id-ID" sz="1600" dirty="0" smtClean="0"/>
                        <a:t>Jumlah</a:t>
                      </a:r>
                      <a:endParaRPr lang="id-ID" sz="1600" dirty="0"/>
                    </a:p>
                  </a:txBody>
                  <a:tcPr/>
                </a:tc>
                <a:tc vMerge="1">
                  <a:txBody>
                    <a:bodyPr/>
                    <a:lstStyle/>
                    <a:p>
                      <a:endParaRPr lang="id-ID"/>
                    </a:p>
                  </a:txBody>
                  <a:tcPr/>
                </a:tc>
              </a:tr>
              <a:tr h="980690">
                <a:tc>
                  <a:txBody>
                    <a:bodyPr/>
                    <a:lstStyle/>
                    <a:p>
                      <a:r>
                        <a:rPr lang="id-ID" sz="1600" dirty="0" smtClean="0"/>
                        <a:t>K. Sedang</a:t>
                      </a:r>
                    </a:p>
                    <a:p>
                      <a:endParaRPr lang="id-ID" sz="1600" dirty="0" smtClean="0"/>
                    </a:p>
                    <a:p>
                      <a:r>
                        <a:rPr lang="id-ID" sz="1600" dirty="0" smtClean="0"/>
                        <a:t>K. Manis</a:t>
                      </a:r>
                    </a:p>
                    <a:p>
                      <a:endParaRPr lang="id-ID" sz="1600" dirty="0" smtClean="0"/>
                    </a:p>
                    <a:p>
                      <a:r>
                        <a:rPr lang="id-ID" sz="1600" dirty="0" smtClean="0"/>
                        <a:t>K. Asin</a:t>
                      </a:r>
                      <a:endParaRPr lang="id-ID" sz="1600" dirty="0"/>
                    </a:p>
                  </a:txBody>
                  <a:tcPr/>
                </a:tc>
                <a:tc>
                  <a:txBody>
                    <a:bodyPr/>
                    <a:lstStyle/>
                    <a:p>
                      <a:r>
                        <a:rPr lang="id-ID" sz="1600" dirty="0" smtClean="0"/>
                        <a:t>2 ons</a:t>
                      </a:r>
                    </a:p>
                    <a:p>
                      <a:endParaRPr lang="id-ID" sz="1600" dirty="0" smtClean="0"/>
                    </a:p>
                    <a:p>
                      <a:r>
                        <a:rPr lang="id-ID" sz="1600" dirty="0" smtClean="0"/>
                        <a:t>1 ons</a:t>
                      </a:r>
                    </a:p>
                    <a:p>
                      <a:endParaRPr lang="id-ID" sz="1600" dirty="0" smtClean="0"/>
                    </a:p>
                    <a:p>
                      <a:r>
                        <a:rPr lang="id-ID" sz="1600" dirty="0" smtClean="0"/>
                        <a:t>2 ons</a:t>
                      </a:r>
                      <a:endParaRPr lang="id-ID" sz="1600" dirty="0"/>
                    </a:p>
                  </a:txBody>
                  <a:tcPr/>
                </a:tc>
                <a:tc>
                  <a:txBody>
                    <a:bodyPr/>
                    <a:lstStyle/>
                    <a:p>
                      <a:r>
                        <a:rPr lang="id-ID" sz="1600" dirty="0" smtClean="0"/>
                        <a:t>Rp 100</a:t>
                      </a:r>
                    </a:p>
                    <a:p>
                      <a:endParaRPr lang="id-ID" sz="1600" dirty="0" smtClean="0"/>
                    </a:p>
                    <a:p>
                      <a:r>
                        <a:rPr lang="id-ID" sz="1600" dirty="0" smtClean="0"/>
                        <a:t>Rp 100</a:t>
                      </a:r>
                    </a:p>
                    <a:p>
                      <a:endParaRPr lang="id-ID" sz="1600" dirty="0" smtClean="0"/>
                    </a:p>
                    <a:p>
                      <a:r>
                        <a:rPr lang="id-ID" sz="1600" dirty="0" smtClean="0"/>
                        <a:t>Rp 100</a:t>
                      </a:r>
                      <a:endParaRPr lang="id-ID" sz="1600" dirty="0"/>
                    </a:p>
                  </a:txBody>
                  <a:tcPr/>
                </a:tc>
                <a:tc>
                  <a:txBody>
                    <a:bodyPr/>
                    <a:lstStyle/>
                    <a:p>
                      <a:r>
                        <a:rPr lang="id-ID" sz="1600" dirty="0" smtClean="0"/>
                        <a:t>Rp 200</a:t>
                      </a:r>
                    </a:p>
                    <a:p>
                      <a:endParaRPr lang="id-ID" sz="1600" dirty="0" smtClean="0"/>
                    </a:p>
                    <a:p>
                      <a:r>
                        <a:rPr lang="id-ID" sz="1600" dirty="0" smtClean="0"/>
                        <a:t>Rp 100</a:t>
                      </a:r>
                    </a:p>
                    <a:p>
                      <a:endParaRPr lang="id-ID" sz="1600" dirty="0" smtClean="0"/>
                    </a:p>
                    <a:p>
                      <a:r>
                        <a:rPr lang="id-ID" sz="1600" dirty="0" smtClean="0"/>
                        <a:t>Rp 200</a:t>
                      </a:r>
                      <a:endParaRPr lang="id-ID" sz="1600" dirty="0"/>
                    </a:p>
                  </a:txBody>
                  <a:tcPr/>
                </a:tc>
                <a:tc>
                  <a:txBody>
                    <a:bodyPr/>
                    <a:lstStyle/>
                    <a:p>
                      <a:r>
                        <a:rPr lang="id-ID" sz="1600" dirty="0" smtClean="0"/>
                        <a:t>2 ons</a:t>
                      </a:r>
                    </a:p>
                    <a:p>
                      <a:endParaRPr lang="id-ID" sz="1600" dirty="0" smtClean="0"/>
                    </a:p>
                    <a:p>
                      <a:r>
                        <a:rPr lang="id-ID" sz="1600" dirty="0" smtClean="0"/>
                        <a:t>3 ons</a:t>
                      </a:r>
                    </a:p>
                    <a:p>
                      <a:endParaRPr lang="id-ID" sz="1600" dirty="0" smtClean="0"/>
                    </a:p>
                    <a:p>
                      <a:r>
                        <a:rPr lang="id-ID" sz="1600" dirty="0" smtClean="0"/>
                        <a:t>1 ons</a:t>
                      </a:r>
                      <a:endParaRPr lang="id-ID" sz="1600" dirty="0"/>
                    </a:p>
                  </a:txBody>
                  <a:tcPr/>
                </a:tc>
                <a:tc>
                  <a:txBody>
                    <a:bodyPr/>
                    <a:lstStyle/>
                    <a:p>
                      <a:r>
                        <a:rPr lang="id-ID" sz="1600" dirty="0" smtClean="0"/>
                        <a:t>Rp 60</a:t>
                      </a:r>
                    </a:p>
                    <a:p>
                      <a:endParaRPr lang="id-ID" sz="1600" dirty="0" smtClean="0"/>
                    </a:p>
                    <a:p>
                      <a:r>
                        <a:rPr lang="id-ID" sz="1600" dirty="0" smtClean="0"/>
                        <a:t>Rp 60</a:t>
                      </a:r>
                    </a:p>
                    <a:p>
                      <a:endParaRPr lang="id-ID" sz="1600" dirty="0" smtClean="0"/>
                    </a:p>
                    <a:p>
                      <a:r>
                        <a:rPr lang="id-ID" sz="1600" dirty="0" smtClean="0"/>
                        <a:t>Rp 60</a:t>
                      </a:r>
                      <a:endParaRPr lang="id-ID" sz="1600" dirty="0"/>
                    </a:p>
                  </a:txBody>
                  <a:tcPr/>
                </a:tc>
                <a:tc>
                  <a:txBody>
                    <a:bodyPr/>
                    <a:lstStyle/>
                    <a:p>
                      <a:r>
                        <a:rPr lang="id-ID" sz="1600" dirty="0" smtClean="0"/>
                        <a:t>Rp 120</a:t>
                      </a:r>
                    </a:p>
                    <a:p>
                      <a:endParaRPr lang="id-ID" sz="1600" dirty="0" smtClean="0"/>
                    </a:p>
                    <a:p>
                      <a:r>
                        <a:rPr lang="id-ID" sz="1600" dirty="0" smtClean="0"/>
                        <a:t>Rp 180</a:t>
                      </a:r>
                    </a:p>
                    <a:p>
                      <a:endParaRPr lang="id-ID" sz="1600" dirty="0" smtClean="0"/>
                    </a:p>
                    <a:p>
                      <a:r>
                        <a:rPr lang="id-ID" sz="1600" dirty="0" smtClean="0"/>
                        <a:t>Rp 60</a:t>
                      </a:r>
                      <a:endParaRPr lang="id-ID" sz="1600" dirty="0"/>
                    </a:p>
                  </a:txBody>
                  <a:tcPr/>
                </a:tc>
                <a:tc>
                  <a:txBody>
                    <a:bodyPr/>
                    <a:lstStyle/>
                    <a:p>
                      <a:pPr algn="ctr"/>
                      <a:r>
                        <a:rPr lang="id-ID" sz="1600" dirty="0" smtClean="0"/>
                        <a:t>Rp 320</a:t>
                      </a:r>
                    </a:p>
                    <a:p>
                      <a:pPr algn="ctr"/>
                      <a:endParaRPr lang="id-ID" sz="1600" dirty="0" smtClean="0"/>
                    </a:p>
                    <a:p>
                      <a:pPr algn="ctr"/>
                      <a:r>
                        <a:rPr lang="id-ID" sz="1600" dirty="0" smtClean="0"/>
                        <a:t>Rp 280</a:t>
                      </a:r>
                    </a:p>
                    <a:p>
                      <a:pPr algn="ctr"/>
                      <a:endParaRPr lang="id-ID" sz="1600" dirty="0" smtClean="0"/>
                    </a:p>
                    <a:p>
                      <a:pPr algn="ctr"/>
                      <a:r>
                        <a:rPr lang="id-ID" sz="1600" dirty="0" smtClean="0"/>
                        <a:t>Rp 260</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2800" dirty="0" smtClean="0"/>
              <a:t>Anggaran Pemakaian Bahan Baku</a:t>
            </a:r>
            <a:endParaRPr lang="id-ID" sz="2800" dirty="0"/>
          </a:p>
        </p:txBody>
      </p:sp>
      <p:sp>
        <p:nvSpPr>
          <p:cNvPr id="3" name="Content Placeholder 2"/>
          <p:cNvSpPr>
            <a:spLocks noGrp="1"/>
          </p:cNvSpPr>
          <p:nvPr>
            <p:ph idx="1"/>
          </p:nvPr>
        </p:nvSpPr>
        <p:spPr/>
        <p:txBody>
          <a:bodyPr>
            <a:normAutofit lnSpcReduction="10000"/>
          </a:bodyPr>
          <a:lstStyle/>
          <a:p>
            <a:pPr algn="just"/>
            <a:r>
              <a:rPr lang="id-ID" sz="1800" dirty="0" smtClean="0"/>
              <a:t>Anggaran Pemakaian bahan baku disusun dengan dua cara yaitu :</a:t>
            </a:r>
          </a:p>
          <a:p>
            <a:pPr algn="just">
              <a:buNone/>
            </a:pPr>
            <a:r>
              <a:rPr lang="id-ID" sz="1800" dirty="0" smtClean="0"/>
              <a:t>a.	Anggaran Pemakaian Bahan Baku dalam Unit</a:t>
            </a:r>
          </a:p>
          <a:p>
            <a:pPr algn="just">
              <a:buNone/>
            </a:pPr>
            <a:r>
              <a:rPr lang="id-ID" sz="1800" dirty="0" smtClean="0"/>
              <a:t>	Anggaran pemakaian bahan baku dalam unit barang disusun berdasarkan anggaran produksi ditambah denga data standar pemakaian bahan baku.</a:t>
            </a:r>
          </a:p>
          <a:p>
            <a:pPr algn="just">
              <a:buNone/>
            </a:pPr>
            <a:endParaRPr lang="id-ID" sz="1800" dirty="0" smtClean="0"/>
          </a:p>
          <a:p>
            <a:pPr algn="just">
              <a:buNone/>
            </a:pPr>
            <a:r>
              <a:rPr lang="id-ID" sz="1800" dirty="0" smtClean="0"/>
              <a:t>	Misalkan Perusahaan Kecap Asli selama tahun 2006 memproduksi kecap setiap triwulan sebagai berikut :</a:t>
            </a:r>
          </a:p>
          <a:p>
            <a:pPr algn="just">
              <a:buNone/>
            </a:pPr>
            <a:r>
              <a:rPr lang="id-ID" sz="1800" dirty="0" smtClean="0"/>
              <a:t>Triwulan I:	Kecap sedang	22 botol</a:t>
            </a:r>
          </a:p>
          <a:p>
            <a:pPr algn="just">
              <a:buNone/>
            </a:pPr>
            <a:r>
              <a:rPr lang="id-ID" sz="1800" dirty="0" smtClean="0"/>
              <a:t>			Kecap Manis	13 botol</a:t>
            </a:r>
          </a:p>
          <a:p>
            <a:pPr algn="just">
              <a:buNone/>
            </a:pPr>
            <a:r>
              <a:rPr lang="id-ID" sz="1800" dirty="0" smtClean="0"/>
              <a:t>			Kecap Asin	  9 botol</a:t>
            </a:r>
          </a:p>
          <a:p>
            <a:pPr algn="just">
              <a:buNone/>
            </a:pPr>
            <a:r>
              <a:rPr lang="id-ID" sz="1800" dirty="0" smtClean="0"/>
              <a:t>					Jumlah I		= 44 botol</a:t>
            </a:r>
          </a:p>
          <a:p>
            <a:pPr algn="just">
              <a:buNone/>
            </a:pPr>
            <a:endParaRPr lang="id-ID" sz="1800" dirty="0" smtClean="0"/>
          </a:p>
          <a:p>
            <a:pPr algn="just">
              <a:buNone/>
            </a:pPr>
            <a:endParaRPr lang="id-ID" sz="1800" dirty="0" smtClean="0"/>
          </a:p>
          <a:p>
            <a:pPr algn="just">
              <a:buNone/>
            </a:pPr>
            <a:endParaRPr lang="id-ID" sz="1800" dirty="0" smtClean="0"/>
          </a:p>
          <a:p>
            <a:pPr algn="just">
              <a:buNone/>
            </a:pPr>
            <a:r>
              <a:rPr lang="id-ID" sz="1800" dirty="0" smtClean="0"/>
              <a:t>	</a:t>
            </a:r>
          </a:p>
          <a:p>
            <a:pPr algn="just">
              <a:buNone/>
            </a:pPr>
            <a:endParaRPr lang="id-ID" sz="1800" dirty="0"/>
          </a:p>
        </p:txBody>
      </p:sp>
      <p:cxnSp>
        <p:nvCxnSpPr>
          <p:cNvPr id="5" name="Straight Connector 4"/>
          <p:cNvCxnSpPr/>
          <p:nvPr/>
        </p:nvCxnSpPr>
        <p:spPr>
          <a:xfrm>
            <a:off x="4214810" y="4714884"/>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smtClean="0"/>
              <a:t>Pengertian Bahan Baku</a:t>
            </a:r>
            <a:endParaRPr lang="id-ID" sz="3200" dirty="0"/>
          </a:p>
        </p:txBody>
      </p:sp>
      <p:sp>
        <p:nvSpPr>
          <p:cNvPr id="3" name="Content Placeholder 2"/>
          <p:cNvSpPr>
            <a:spLocks noGrp="1"/>
          </p:cNvSpPr>
          <p:nvPr>
            <p:ph idx="1"/>
          </p:nvPr>
        </p:nvSpPr>
        <p:spPr/>
        <p:txBody>
          <a:bodyPr>
            <a:normAutofit/>
          </a:bodyPr>
          <a:lstStyle/>
          <a:p>
            <a:pPr algn="just"/>
            <a:r>
              <a:rPr lang="id-ID" sz="1800" dirty="0" smtClean="0"/>
              <a:t>Bahan Baku merupakan bahan langsung yaitu bahan yang membentuk suatu kesatuan yang tak terpisahkan dari produk jadi.</a:t>
            </a:r>
          </a:p>
          <a:p>
            <a:pPr algn="just"/>
            <a:r>
              <a:rPr lang="id-ID" sz="1800" dirty="0" smtClean="0"/>
              <a:t>Bahan Baku adalah bahan utama atau bahan pokok dari suatu produk</a:t>
            </a:r>
          </a:p>
          <a:p>
            <a:pPr algn="just"/>
            <a:r>
              <a:rPr lang="id-ID" sz="1800" dirty="0" smtClean="0"/>
              <a:t>Dasar penyusunan bahan baku bersumber dari anggaran produksi, rencana persediaan bahan baku dan standar pemakaian bahan baku.</a:t>
            </a:r>
          </a:p>
          <a:p>
            <a:pPr algn="just"/>
            <a:endParaRPr lang="id-ID" sz="1800" dirty="0" smtClean="0"/>
          </a:p>
          <a:p>
            <a:pPr algn="just"/>
            <a:r>
              <a:rPr lang="id-ID" sz="1800" dirty="0" smtClean="0"/>
              <a:t>Formula yang digunakan untuk menyusun anggaran bahan baku sbb :</a:t>
            </a:r>
          </a:p>
          <a:p>
            <a:pPr algn="just">
              <a:buNone/>
            </a:pPr>
            <a:r>
              <a:rPr lang="id-ID" sz="1800" dirty="0" smtClean="0"/>
              <a:t>	</a:t>
            </a:r>
          </a:p>
          <a:p>
            <a:pPr algn="just">
              <a:buNone/>
            </a:pPr>
            <a:r>
              <a:rPr lang="id-ID" sz="1800" dirty="0" smtClean="0"/>
              <a:t>	Pembelian bahan baku	xxx unit @ Rp xxx = Rp xxx</a:t>
            </a:r>
          </a:p>
          <a:p>
            <a:pPr algn="just">
              <a:buNone/>
            </a:pPr>
            <a:r>
              <a:rPr lang="id-ID" sz="1800" dirty="0" smtClean="0"/>
              <a:t>	Persediaan bahan baku awal	xxx unit @ Rp xxx = Rp xxx     +</a:t>
            </a:r>
          </a:p>
          <a:p>
            <a:pPr algn="just">
              <a:buNone/>
            </a:pPr>
            <a:r>
              <a:rPr lang="id-ID" sz="1800" dirty="0" smtClean="0"/>
              <a:t>	Bahan baku tersedia		xxx unit @ Rp xxx = Rp xxx</a:t>
            </a:r>
          </a:p>
          <a:p>
            <a:pPr algn="just">
              <a:buNone/>
            </a:pPr>
            <a:r>
              <a:rPr lang="id-ID" sz="1800" dirty="0" smtClean="0"/>
              <a:t>	Persediaan bahan baku akhir	xxx unit @ Rp xxx = Rp xxx      -</a:t>
            </a:r>
          </a:p>
          <a:p>
            <a:pPr algn="just">
              <a:buNone/>
            </a:pPr>
            <a:r>
              <a:rPr lang="id-ID" sz="1800" dirty="0" smtClean="0"/>
              <a:t>	Bahan baku dipakai		xxx unit @ Rp xxx = Rp xxx	</a:t>
            </a:r>
            <a:endParaRPr lang="id-ID" sz="1800" dirty="0"/>
          </a:p>
        </p:txBody>
      </p:sp>
      <p:cxnSp>
        <p:nvCxnSpPr>
          <p:cNvPr id="5" name="Straight Connector 4"/>
          <p:cNvCxnSpPr/>
          <p:nvPr/>
        </p:nvCxnSpPr>
        <p:spPr>
          <a:xfrm>
            <a:off x="4143372" y="4786322"/>
            <a:ext cx="285752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143372" y="5429264"/>
            <a:ext cx="285752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normAutofit/>
          </a:bodyPr>
          <a:lstStyle/>
          <a:p>
            <a:pPr>
              <a:buNone/>
            </a:pPr>
            <a:r>
              <a:rPr lang="id-ID" sz="1800" dirty="0" smtClean="0"/>
              <a:t>Triwulan II :	K. Sedang 	23 botol</a:t>
            </a:r>
          </a:p>
          <a:p>
            <a:pPr>
              <a:buNone/>
            </a:pPr>
            <a:r>
              <a:rPr lang="id-ID" sz="1800" dirty="0" smtClean="0"/>
              <a:t>			K. Manis		13 botol</a:t>
            </a:r>
          </a:p>
          <a:p>
            <a:pPr>
              <a:buNone/>
            </a:pPr>
            <a:r>
              <a:rPr lang="id-ID" sz="1800" dirty="0" smtClean="0"/>
              <a:t>			K. Asin		10 botol</a:t>
            </a:r>
          </a:p>
          <a:p>
            <a:pPr>
              <a:buNone/>
            </a:pPr>
            <a:r>
              <a:rPr lang="id-ID" sz="1800" dirty="0" smtClean="0"/>
              <a:t>					Jumlah		II = 46 botol</a:t>
            </a:r>
          </a:p>
          <a:p>
            <a:pPr>
              <a:buNone/>
            </a:pPr>
            <a:endParaRPr lang="id-ID" sz="1800" dirty="0" smtClean="0"/>
          </a:p>
          <a:p>
            <a:pPr>
              <a:buNone/>
            </a:pPr>
            <a:r>
              <a:rPr lang="id-ID" sz="1800" dirty="0" smtClean="0"/>
              <a:t>Triwulan III:	K. Sedang	24 botol</a:t>
            </a:r>
          </a:p>
          <a:p>
            <a:pPr>
              <a:buNone/>
            </a:pPr>
            <a:r>
              <a:rPr lang="id-ID" sz="1800" dirty="0" smtClean="0"/>
              <a:t>			K. Manis		14 botol	</a:t>
            </a:r>
          </a:p>
          <a:p>
            <a:pPr>
              <a:buNone/>
            </a:pPr>
            <a:r>
              <a:rPr lang="id-ID" sz="1800" dirty="0" smtClean="0"/>
              <a:t>			K. Asin		  9 botol</a:t>
            </a:r>
          </a:p>
          <a:p>
            <a:pPr>
              <a:buNone/>
            </a:pPr>
            <a:r>
              <a:rPr lang="id-ID" sz="1800" dirty="0" smtClean="0"/>
              <a:t>					Jumlah		III = 47 botol</a:t>
            </a:r>
          </a:p>
          <a:p>
            <a:pPr>
              <a:buNone/>
            </a:pPr>
            <a:endParaRPr lang="id-ID" sz="1800" dirty="0" smtClean="0"/>
          </a:p>
          <a:p>
            <a:pPr>
              <a:buNone/>
            </a:pPr>
            <a:r>
              <a:rPr lang="id-ID" sz="1800" dirty="0" smtClean="0"/>
              <a:t>Triwulan IV :	K. Sedang	26 botol</a:t>
            </a:r>
          </a:p>
          <a:p>
            <a:pPr>
              <a:buNone/>
            </a:pPr>
            <a:r>
              <a:rPr lang="id-ID" sz="1800" dirty="0" smtClean="0"/>
              <a:t>			K. Manis		14 botol</a:t>
            </a:r>
          </a:p>
          <a:p>
            <a:pPr>
              <a:buNone/>
            </a:pPr>
            <a:r>
              <a:rPr lang="id-ID" sz="1800" dirty="0" smtClean="0"/>
              <a:t>			K. Asin		10 botol</a:t>
            </a:r>
          </a:p>
          <a:p>
            <a:pPr>
              <a:buNone/>
            </a:pPr>
            <a:r>
              <a:rPr lang="id-ID" sz="1800" dirty="0" smtClean="0"/>
              <a:t>					Jumlah		IV = 50 botol</a:t>
            </a:r>
          </a:p>
          <a:p>
            <a:pPr>
              <a:buNone/>
            </a:pPr>
            <a:r>
              <a:rPr lang="id-ID" sz="1800" dirty="0" smtClean="0"/>
              <a:t>				Selama tahun 2006	      = 187 botol </a:t>
            </a:r>
            <a:endParaRPr lang="id-ID" sz="1800" dirty="0"/>
          </a:p>
        </p:txBody>
      </p:sp>
      <p:cxnSp>
        <p:nvCxnSpPr>
          <p:cNvPr id="5" name="Straight Connector 4"/>
          <p:cNvCxnSpPr/>
          <p:nvPr/>
        </p:nvCxnSpPr>
        <p:spPr>
          <a:xfrm>
            <a:off x="4143372" y="1714488"/>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143372" y="3357562"/>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214810" y="5000636"/>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429388" y="5356238"/>
            <a:ext cx="100013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09318"/>
          </a:xfrm>
        </p:spPr>
        <p:txBody>
          <a:bodyPr>
            <a:normAutofit/>
          </a:bodyPr>
          <a:lstStyle/>
          <a:p>
            <a:pPr algn="ctr">
              <a:buNone/>
            </a:pPr>
            <a:r>
              <a:rPr lang="id-ID" sz="1600" dirty="0" smtClean="0"/>
              <a:t>Perusahaan Kecap Asli</a:t>
            </a:r>
          </a:p>
          <a:p>
            <a:pPr algn="ctr">
              <a:buNone/>
            </a:pPr>
            <a:r>
              <a:rPr lang="id-ID" sz="1600" dirty="0" smtClean="0"/>
              <a:t>ANGGARAN PEMAKAIAN BAHAN BAKU DALAM UNIT</a:t>
            </a:r>
          </a:p>
          <a:p>
            <a:pPr algn="ctr">
              <a:buNone/>
            </a:pPr>
            <a:r>
              <a:rPr lang="id-ID" sz="1600" dirty="0" smtClean="0"/>
              <a:t>31 Desember 2006</a:t>
            </a:r>
          </a:p>
          <a:p>
            <a:pPr algn="ctr">
              <a:buNone/>
            </a:pPr>
            <a:endParaRPr lang="id-ID" sz="1800" dirty="0" smtClean="0"/>
          </a:p>
          <a:p>
            <a:pPr algn="ctr">
              <a:buNone/>
            </a:pPr>
            <a:endParaRPr lang="id-ID" sz="1800" dirty="0"/>
          </a:p>
        </p:txBody>
      </p:sp>
      <p:graphicFrame>
        <p:nvGraphicFramePr>
          <p:cNvPr id="4" name="Table 3"/>
          <p:cNvGraphicFramePr>
            <a:graphicFrameLocks noGrp="1"/>
          </p:cNvGraphicFramePr>
          <p:nvPr/>
        </p:nvGraphicFramePr>
        <p:xfrm>
          <a:off x="1428728" y="1500174"/>
          <a:ext cx="6095999" cy="494820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279540">
                <a:tc rowSpan="3">
                  <a:txBody>
                    <a:bodyPr/>
                    <a:lstStyle/>
                    <a:p>
                      <a:r>
                        <a:rPr lang="id-ID" sz="1800" dirty="0" smtClean="0"/>
                        <a:t>Triwulan</a:t>
                      </a:r>
                      <a:endParaRPr lang="id-ID" sz="1800" dirty="0"/>
                    </a:p>
                  </a:txBody>
                  <a:tcPr/>
                </a:tc>
                <a:tc rowSpan="3">
                  <a:txBody>
                    <a:bodyPr/>
                    <a:lstStyle/>
                    <a:p>
                      <a:r>
                        <a:rPr lang="id-ID" sz="1800" dirty="0" smtClean="0"/>
                        <a:t>Jenis Kecap</a:t>
                      </a:r>
                      <a:endParaRPr lang="id-ID" sz="1800" dirty="0"/>
                    </a:p>
                  </a:txBody>
                  <a:tcPr/>
                </a:tc>
                <a:tc rowSpan="2">
                  <a:txBody>
                    <a:bodyPr/>
                    <a:lstStyle/>
                    <a:p>
                      <a:r>
                        <a:rPr lang="id-ID" sz="1800" dirty="0" smtClean="0"/>
                        <a:t>Produksi</a:t>
                      </a:r>
                      <a:endParaRPr lang="id-ID" sz="1800" dirty="0"/>
                    </a:p>
                  </a:txBody>
                  <a:tcPr/>
                </a:tc>
                <a:tc gridSpan="2">
                  <a:txBody>
                    <a:bodyPr/>
                    <a:lstStyle/>
                    <a:p>
                      <a:r>
                        <a:rPr lang="id-ID" sz="1800" dirty="0" smtClean="0"/>
                        <a:t>Kedelai</a:t>
                      </a:r>
                      <a:endParaRPr lang="id-ID" sz="1800" dirty="0"/>
                    </a:p>
                  </a:txBody>
                  <a:tcPr/>
                </a:tc>
                <a:tc hMerge="1">
                  <a:txBody>
                    <a:bodyPr/>
                    <a:lstStyle/>
                    <a:p>
                      <a:endParaRPr lang="id-ID" sz="800" dirty="0"/>
                    </a:p>
                  </a:txBody>
                  <a:tcPr/>
                </a:tc>
                <a:tc gridSpan="2">
                  <a:txBody>
                    <a:bodyPr/>
                    <a:lstStyle/>
                    <a:p>
                      <a:r>
                        <a:rPr lang="id-ID" sz="1800" dirty="0" smtClean="0"/>
                        <a:t>Gula Merah</a:t>
                      </a:r>
                      <a:endParaRPr lang="id-ID" sz="1800" dirty="0"/>
                    </a:p>
                  </a:txBody>
                  <a:tcPr/>
                </a:tc>
                <a:tc hMerge="1">
                  <a:txBody>
                    <a:bodyPr/>
                    <a:lstStyle/>
                    <a:p>
                      <a:endParaRPr lang="id-ID" sz="800" dirty="0"/>
                    </a:p>
                  </a:txBody>
                  <a:tcPr/>
                </a:tc>
              </a:tr>
              <a:tr h="232950">
                <a:tc vMerge="1">
                  <a:txBody>
                    <a:bodyPr/>
                    <a:lstStyle/>
                    <a:p>
                      <a:endParaRPr lang="id-ID" sz="800"/>
                    </a:p>
                  </a:txBody>
                  <a:tcPr/>
                </a:tc>
                <a:tc vMerge="1">
                  <a:txBody>
                    <a:bodyPr/>
                    <a:lstStyle/>
                    <a:p>
                      <a:endParaRPr lang="id-ID" sz="800"/>
                    </a:p>
                  </a:txBody>
                  <a:tcPr/>
                </a:tc>
                <a:tc vMerge="1">
                  <a:txBody>
                    <a:bodyPr/>
                    <a:lstStyle/>
                    <a:p>
                      <a:endParaRPr lang="id-ID" sz="800"/>
                    </a:p>
                  </a:txBody>
                  <a:tcPr/>
                </a:tc>
                <a:tc>
                  <a:txBody>
                    <a:bodyPr/>
                    <a:lstStyle/>
                    <a:p>
                      <a:r>
                        <a:rPr lang="id-ID" sz="1400" dirty="0" smtClean="0"/>
                        <a:t>Standar</a:t>
                      </a:r>
                      <a:endParaRPr lang="id-ID" sz="1400" dirty="0"/>
                    </a:p>
                  </a:txBody>
                  <a:tcPr/>
                </a:tc>
                <a:tc>
                  <a:txBody>
                    <a:bodyPr/>
                    <a:lstStyle/>
                    <a:p>
                      <a:r>
                        <a:rPr lang="id-ID" sz="1400" dirty="0" smtClean="0"/>
                        <a:t>Jumlah</a:t>
                      </a:r>
                      <a:endParaRPr lang="id-ID" sz="1400" dirty="0"/>
                    </a:p>
                  </a:txBody>
                  <a:tcPr/>
                </a:tc>
                <a:tc>
                  <a:txBody>
                    <a:bodyPr/>
                    <a:lstStyle/>
                    <a:p>
                      <a:r>
                        <a:rPr lang="id-ID" sz="1400" dirty="0" smtClean="0"/>
                        <a:t>Standar</a:t>
                      </a:r>
                      <a:endParaRPr lang="id-ID" sz="1400" dirty="0"/>
                    </a:p>
                  </a:txBody>
                  <a:tcPr/>
                </a:tc>
                <a:tc>
                  <a:txBody>
                    <a:bodyPr/>
                    <a:lstStyle/>
                    <a:p>
                      <a:r>
                        <a:rPr lang="id-ID" sz="1400" dirty="0" smtClean="0"/>
                        <a:t>Jumlah</a:t>
                      </a:r>
                      <a:endParaRPr lang="id-ID" sz="1400" dirty="0"/>
                    </a:p>
                  </a:txBody>
                  <a:tcPr/>
                </a:tc>
              </a:tr>
              <a:tr h="279540">
                <a:tc vMerge="1">
                  <a:txBody>
                    <a:bodyPr/>
                    <a:lstStyle/>
                    <a:p>
                      <a:endParaRPr lang="id-ID" sz="800"/>
                    </a:p>
                  </a:txBody>
                  <a:tcPr/>
                </a:tc>
                <a:tc vMerge="1">
                  <a:txBody>
                    <a:bodyPr/>
                    <a:lstStyle/>
                    <a:p>
                      <a:endParaRPr lang="id-ID" sz="800"/>
                    </a:p>
                  </a:txBody>
                  <a:tcPr/>
                </a:tc>
                <a:tc>
                  <a:txBody>
                    <a:bodyPr/>
                    <a:lstStyle/>
                    <a:p>
                      <a:r>
                        <a:rPr lang="id-ID" sz="1600" dirty="0" smtClean="0"/>
                        <a:t>Botol</a:t>
                      </a:r>
                      <a:endParaRPr lang="id-ID" sz="1600" dirty="0"/>
                    </a:p>
                  </a:txBody>
                  <a:tcPr/>
                </a:tc>
                <a:tc>
                  <a:txBody>
                    <a:bodyPr/>
                    <a:lstStyle/>
                    <a:p>
                      <a:r>
                        <a:rPr lang="id-ID" sz="1600" dirty="0" smtClean="0"/>
                        <a:t>ons</a:t>
                      </a:r>
                      <a:endParaRPr lang="id-ID" sz="1600" dirty="0"/>
                    </a:p>
                  </a:txBody>
                  <a:tcPr/>
                </a:tc>
                <a:tc>
                  <a:txBody>
                    <a:bodyPr/>
                    <a:lstStyle/>
                    <a:p>
                      <a:r>
                        <a:rPr lang="id-ID" sz="1600" dirty="0" smtClean="0"/>
                        <a:t>ons</a:t>
                      </a:r>
                      <a:endParaRPr lang="id-ID" sz="1600" dirty="0"/>
                    </a:p>
                  </a:txBody>
                  <a:tcPr/>
                </a:tc>
                <a:tc>
                  <a:txBody>
                    <a:bodyPr/>
                    <a:lstStyle/>
                    <a:p>
                      <a:r>
                        <a:rPr lang="id-ID" sz="1600" dirty="0" smtClean="0"/>
                        <a:t>ons</a:t>
                      </a:r>
                      <a:endParaRPr lang="id-ID" sz="1600" dirty="0"/>
                    </a:p>
                  </a:txBody>
                  <a:tcPr/>
                </a:tc>
                <a:tc>
                  <a:txBody>
                    <a:bodyPr/>
                    <a:lstStyle/>
                    <a:p>
                      <a:r>
                        <a:rPr lang="id-ID" sz="1600" dirty="0" smtClean="0"/>
                        <a:t>Ons</a:t>
                      </a:r>
                      <a:endParaRPr lang="id-ID" sz="1600" dirty="0"/>
                    </a:p>
                  </a:txBody>
                  <a:tcPr/>
                </a:tc>
              </a:tr>
              <a:tr h="559080">
                <a:tc rowSpan="2">
                  <a:txBody>
                    <a:bodyPr/>
                    <a:lstStyle/>
                    <a:p>
                      <a:r>
                        <a:rPr lang="id-ID" sz="1800" dirty="0" smtClean="0"/>
                        <a:t>I</a:t>
                      </a:r>
                      <a:endParaRPr lang="id-ID" sz="1800" dirty="0"/>
                    </a:p>
                  </a:txBody>
                  <a:tcPr/>
                </a:tc>
                <a:tc rowSpan="2">
                  <a:txBody>
                    <a:bodyPr/>
                    <a:lstStyle/>
                    <a:p>
                      <a:r>
                        <a:rPr lang="id-ID" sz="1200" dirty="0" smtClean="0"/>
                        <a:t>Sedang</a:t>
                      </a:r>
                    </a:p>
                    <a:p>
                      <a:r>
                        <a:rPr lang="id-ID" sz="1200" dirty="0" smtClean="0"/>
                        <a:t>Manis</a:t>
                      </a:r>
                    </a:p>
                    <a:p>
                      <a:r>
                        <a:rPr lang="id-ID" sz="1200" dirty="0" smtClean="0"/>
                        <a:t>Asin</a:t>
                      </a:r>
                      <a:endParaRPr lang="id-ID" sz="1200" dirty="0"/>
                    </a:p>
                  </a:txBody>
                  <a:tcPr/>
                </a:tc>
                <a:tc>
                  <a:txBody>
                    <a:bodyPr/>
                    <a:lstStyle/>
                    <a:p>
                      <a:r>
                        <a:rPr lang="id-ID" sz="1200" dirty="0" smtClean="0"/>
                        <a:t>22</a:t>
                      </a:r>
                    </a:p>
                    <a:p>
                      <a:r>
                        <a:rPr lang="id-ID" sz="1200" dirty="0" smtClean="0"/>
                        <a:t>13</a:t>
                      </a:r>
                    </a:p>
                    <a:p>
                      <a:r>
                        <a:rPr lang="id-ID" sz="1200" dirty="0" smtClean="0"/>
                        <a:t>9</a:t>
                      </a:r>
                      <a:endParaRPr lang="id-ID" sz="1200" dirty="0"/>
                    </a:p>
                  </a:txBody>
                  <a:tcPr/>
                </a:tc>
                <a:tc>
                  <a:txBody>
                    <a:bodyPr/>
                    <a:lstStyle/>
                    <a:p>
                      <a:r>
                        <a:rPr lang="id-ID" sz="1200" dirty="0" smtClean="0"/>
                        <a:t>2</a:t>
                      </a:r>
                    </a:p>
                    <a:p>
                      <a:r>
                        <a:rPr lang="id-ID" sz="1200" dirty="0" smtClean="0"/>
                        <a:t>1</a:t>
                      </a:r>
                    </a:p>
                    <a:p>
                      <a:r>
                        <a:rPr lang="id-ID" sz="1200" dirty="0" smtClean="0"/>
                        <a:t>2</a:t>
                      </a:r>
                      <a:endParaRPr lang="id-ID" sz="1200" dirty="0"/>
                    </a:p>
                  </a:txBody>
                  <a:tcPr/>
                </a:tc>
                <a:tc>
                  <a:txBody>
                    <a:bodyPr/>
                    <a:lstStyle/>
                    <a:p>
                      <a:r>
                        <a:rPr lang="id-ID" sz="1200" dirty="0" smtClean="0"/>
                        <a:t>44</a:t>
                      </a:r>
                    </a:p>
                    <a:p>
                      <a:r>
                        <a:rPr lang="id-ID" sz="1200" dirty="0" smtClean="0"/>
                        <a:t>13</a:t>
                      </a:r>
                    </a:p>
                    <a:p>
                      <a:r>
                        <a:rPr lang="id-ID" sz="1200" smtClean="0"/>
                        <a:t>18</a:t>
                      </a:r>
                      <a:endParaRPr lang="id-ID" sz="1200" dirty="0"/>
                    </a:p>
                  </a:txBody>
                  <a:tcPr/>
                </a:tc>
                <a:tc>
                  <a:txBody>
                    <a:bodyPr/>
                    <a:lstStyle/>
                    <a:p>
                      <a:r>
                        <a:rPr lang="id-ID" sz="1200" dirty="0" smtClean="0"/>
                        <a:t>2</a:t>
                      </a:r>
                    </a:p>
                    <a:p>
                      <a:r>
                        <a:rPr lang="id-ID" sz="1200" dirty="0" smtClean="0"/>
                        <a:t>3</a:t>
                      </a:r>
                    </a:p>
                    <a:p>
                      <a:r>
                        <a:rPr lang="id-ID" sz="1200" dirty="0" smtClean="0"/>
                        <a:t>1</a:t>
                      </a:r>
                      <a:endParaRPr lang="id-ID" sz="1200" dirty="0"/>
                    </a:p>
                  </a:txBody>
                  <a:tcPr/>
                </a:tc>
                <a:tc>
                  <a:txBody>
                    <a:bodyPr/>
                    <a:lstStyle/>
                    <a:p>
                      <a:r>
                        <a:rPr lang="id-ID" sz="1200" dirty="0" smtClean="0"/>
                        <a:t>44</a:t>
                      </a:r>
                    </a:p>
                    <a:p>
                      <a:r>
                        <a:rPr lang="id-ID" sz="1200" dirty="0" smtClean="0"/>
                        <a:t>39</a:t>
                      </a:r>
                    </a:p>
                    <a:p>
                      <a:r>
                        <a:rPr lang="id-ID" sz="1200" dirty="0" smtClean="0"/>
                        <a:t>9</a:t>
                      </a:r>
                      <a:endParaRPr lang="id-ID" sz="1200" dirty="0"/>
                    </a:p>
                  </a:txBody>
                  <a:tcPr/>
                </a:tc>
              </a:tr>
              <a:tr h="232424">
                <a:tc vMerge="1">
                  <a:txBody>
                    <a:bodyPr/>
                    <a:lstStyle/>
                    <a:p>
                      <a:endParaRPr lang="id-ID" sz="1800"/>
                    </a:p>
                  </a:txBody>
                  <a:tcPr/>
                </a:tc>
                <a:tc vMerge="1">
                  <a:txBody>
                    <a:bodyPr/>
                    <a:lstStyle/>
                    <a:p>
                      <a:endParaRPr lang="id-ID" sz="1400" dirty="0"/>
                    </a:p>
                  </a:txBody>
                  <a:tcPr/>
                </a:tc>
                <a:tc>
                  <a:txBody>
                    <a:bodyPr/>
                    <a:lstStyle/>
                    <a:p>
                      <a:r>
                        <a:rPr lang="id-ID" sz="1200" dirty="0" smtClean="0"/>
                        <a:t>44</a:t>
                      </a:r>
                      <a:endParaRPr lang="id-ID" sz="1200" dirty="0"/>
                    </a:p>
                  </a:txBody>
                  <a:tcPr/>
                </a:tc>
                <a:tc>
                  <a:txBody>
                    <a:bodyPr/>
                    <a:lstStyle/>
                    <a:p>
                      <a:endParaRPr lang="id-ID" sz="1200" dirty="0"/>
                    </a:p>
                  </a:txBody>
                  <a:tcPr/>
                </a:tc>
                <a:tc>
                  <a:txBody>
                    <a:bodyPr/>
                    <a:lstStyle/>
                    <a:p>
                      <a:r>
                        <a:rPr lang="id-ID" sz="1200" dirty="0" smtClean="0"/>
                        <a:t>75</a:t>
                      </a:r>
                      <a:endParaRPr lang="id-ID" sz="1200" dirty="0"/>
                    </a:p>
                  </a:txBody>
                  <a:tcPr/>
                </a:tc>
                <a:tc>
                  <a:txBody>
                    <a:bodyPr/>
                    <a:lstStyle/>
                    <a:p>
                      <a:endParaRPr lang="id-ID" sz="1200" dirty="0"/>
                    </a:p>
                  </a:txBody>
                  <a:tcPr/>
                </a:tc>
                <a:tc>
                  <a:txBody>
                    <a:bodyPr/>
                    <a:lstStyle/>
                    <a:p>
                      <a:r>
                        <a:rPr lang="id-ID" sz="1200" dirty="0" smtClean="0"/>
                        <a:t>92</a:t>
                      </a:r>
                      <a:endParaRPr lang="id-ID" sz="1200" dirty="0"/>
                    </a:p>
                  </a:txBody>
                  <a:tcPr/>
                </a:tc>
              </a:tr>
              <a:tr h="559080">
                <a:tc rowSpan="2">
                  <a:txBody>
                    <a:bodyPr/>
                    <a:lstStyle/>
                    <a:p>
                      <a:r>
                        <a:rPr lang="id-ID" sz="1800" dirty="0" smtClean="0"/>
                        <a:t>II</a:t>
                      </a:r>
                      <a:endParaRPr lang="id-ID" sz="1800" dirty="0"/>
                    </a:p>
                  </a:txBody>
                  <a:tcPr/>
                </a:tc>
                <a:tc rowSpan="2">
                  <a:txBody>
                    <a:bodyPr/>
                    <a:lstStyle/>
                    <a:p>
                      <a:r>
                        <a:rPr lang="id-ID" sz="1200" dirty="0" smtClean="0"/>
                        <a:t>Sedang</a:t>
                      </a:r>
                    </a:p>
                    <a:p>
                      <a:r>
                        <a:rPr lang="id-ID" sz="1200" dirty="0" smtClean="0"/>
                        <a:t>Manis</a:t>
                      </a:r>
                    </a:p>
                    <a:p>
                      <a:r>
                        <a:rPr lang="id-ID" sz="1200" dirty="0" smtClean="0"/>
                        <a:t>Asin</a:t>
                      </a:r>
                      <a:endParaRPr lang="id-ID" sz="1200" dirty="0"/>
                    </a:p>
                  </a:txBody>
                  <a:tcPr/>
                </a:tc>
                <a:tc>
                  <a:txBody>
                    <a:bodyPr/>
                    <a:lstStyle/>
                    <a:p>
                      <a:r>
                        <a:rPr lang="id-ID" sz="1200" dirty="0" smtClean="0"/>
                        <a:t>23</a:t>
                      </a:r>
                    </a:p>
                    <a:p>
                      <a:r>
                        <a:rPr lang="id-ID" sz="1200" dirty="0" smtClean="0"/>
                        <a:t>13</a:t>
                      </a:r>
                    </a:p>
                    <a:p>
                      <a:r>
                        <a:rPr lang="id-ID" sz="1200" dirty="0" smtClean="0"/>
                        <a:t>10</a:t>
                      </a:r>
                      <a:endParaRPr lang="id-ID" sz="1200" dirty="0"/>
                    </a:p>
                  </a:txBody>
                  <a:tcPr/>
                </a:tc>
                <a:tc>
                  <a:txBody>
                    <a:bodyPr/>
                    <a:lstStyle/>
                    <a:p>
                      <a:r>
                        <a:rPr lang="id-ID" sz="1200" dirty="0" smtClean="0"/>
                        <a:t>2</a:t>
                      </a:r>
                    </a:p>
                    <a:p>
                      <a:r>
                        <a:rPr lang="id-ID" sz="1200" dirty="0" smtClean="0"/>
                        <a:t>1</a:t>
                      </a:r>
                    </a:p>
                    <a:p>
                      <a:r>
                        <a:rPr lang="id-ID" sz="1200" dirty="0" smtClean="0"/>
                        <a:t>2</a:t>
                      </a:r>
                      <a:endParaRPr lang="id-ID" sz="1200" dirty="0"/>
                    </a:p>
                  </a:txBody>
                  <a:tcPr/>
                </a:tc>
                <a:tc>
                  <a:txBody>
                    <a:bodyPr/>
                    <a:lstStyle/>
                    <a:p>
                      <a:r>
                        <a:rPr lang="id-ID" sz="1200" dirty="0" smtClean="0"/>
                        <a:t>46</a:t>
                      </a:r>
                    </a:p>
                    <a:p>
                      <a:r>
                        <a:rPr lang="id-ID" sz="1200" dirty="0" smtClean="0"/>
                        <a:t>13</a:t>
                      </a:r>
                    </a:p>
                    <a:p>
                      <a:r>
                        <a:rPr lang="id-ID" sz="1200" dirty="0" smtClean="0"/>
                        <a:t>20</a:t>
                      </a:r>
                      <a:endParaRPr lang="id-ID" sz="1200" dirty="0"/>
                    </a:p>
                  </a:txBody>
                  <a:tcPr/>
                </a:tc>
                <a:tc>
                  <a:txBody>
                    <a:bodyPr/>
                    <a:lstStyle/>
                    <a:p>
                      <a:r>
                        <a:rPr lang="id-ID" sz="1200" dirty="0" smtClean="0"/>
                        <a:t>2</a:t>
                      </a:r>
                    </a:p>
                    <a:p>
                      <a:r>
                        <a:rPr lang="id-ID" sz="1200" dirty="0" smtClean="0"/>
                        <a:t>3</a:t>
                      </a:r>
                    </a:p>
                    <a:p>
                      <a:r>
                        <a:rPr lang="id-ID" sz="1200" dirty="0" smtClean="0"/>
                        <a:t>1</a:t>
                      </a:r>
                      <a:endParaRPr lang="id-ID" sz="1200" dirty="0"/>
                    </a:p>
                  </a:txBody>
                  <a:tcPr/>
                </a:tc>
                <a:tc>
                  <a:txBody>
                    <a:bodyPr/>
                    <a:lstStyle/>
                    <a:p>
                      <a:r>
                        <a:rPr lang="id-ID" sz="1200" dirty="0" smtClean="0"/>
                        <a:t>46</a:t>
                      </a:r>
                    </a:p>
                    <a:p>
                      <a:r>
                        <a:rPr lang="id-ID" sz="1200" dirty="0" smtClean="0"/>
                        <a:t>39</a:t>
                      </a:r>
                    </a:p>
                    <a:p>
                      <a:r>
                        <a:rPr lang="id-ID" sz="1200" dirty="0" smtClean="0"/>
                        <a:t>10</a:t>
                      </a:r>
                      <a:endParaRPr lang="id-ID" sz="1200" dirty="0"/>
                    </a:p>
                  </a:txBody>
                  <a:tcPr/>
                </a:tc>
              </a:tr>
              <a:tr h="232950">
                <a:tc vMerge="1">
                  <a:txBody>
                    <a:bodyPr/>
                    <a:lstStyle/>
                    <a:p>
                      <a:endParaRPr lang="id-ID" sz="1800"/>
                    </a:p>
                  </a:txBody>
                  <a:tcPr/>
                </a:tc>
                <a:tc vMerge="1">
                  <a:txBody>
                    <a:bodyPr/>
                    <a:lstStyle/>
                    <a:p>
                      <a:endParaRPr lang="id-ID" sz="1400"/>
                    </a:p>
                  </a:txBody>
                  <a:tcPr/>
                </a:tc>
                <a:tc>
                  <a:txBody>
                    <a:bodyPr/>
                    <a:lstStyle/>
                    <a:p>
                      <a:r>
                        <a:rPr lang="id-ID" sz="1200" dirty="0" smtClean="0"/>
                        <a:t>46</a:t>
                      </a:r>
                      <a:endParaRPr lang="id-ID" sz="1200" dirty="0"/>
                    </a:p>
                  </a:txBody>
                  <a:tcPr/>
                </a:tc>
                <a:tc>
                  <a:txBody>
                    <a:bodyPr/>
                    <a:lstStyle/>
                    <a:p>
                      <a:endParaRPr lang="id-ID" sz="1200" dirty="0"/>
                    </a:p>
                  </a:txBody>
                  <a:tcPr/>
                </a:tc>
                <a:tc>
                  <a:txBody>
                    <a:bodyPr/>
                    <a:lstStyle/>
                    <a:p>
                      <a:r>
                        <a:rPr lang="id-ID" sz="1200" dirty="0" smtClean="0"/>
                        <a:t>79</a:t>
                      </a:r>
                      <a:endParaRPr lang="id-ID" sz="1200" dirty="0"/>
                    </a:p>
                  </a:txBody>
                  <a:tcPr/>
                </a:tc>
                <a:tc>
                  <a:txBody>
                    <a:bodyPr/>
                    <a:lstStyle/>
                    <a:p>
                      <a:endParaRPr lang="id-ID" sz="1200" dirty="0"/>
                    </a:p>
                  </a:txBody>
                  <a:tcPr/>
                </a:tc>
                <a:tc>
                  <a:txBody>
                    <a:bodyPr/>
                    <a:lstStyle/>
                    <a:p>
                      <a:r>
                        <a:rPr lang="id-ID" sz="1200" dirty="0" smtClean="0"/>
                        <a:t>95</a:t>
                      </a:r>
                      <a:endParaRPr lang="id-ID" sz="1200" dirty="0"/>
                    </a:p>
                  </a:txBody>
                  <a:tcPr/>
                </a:tc>
              </a:tr>
              <a:tr h="559080">
                <a:tc rowSpan="2">
                  <a:txBody>
                    <a:bodyPr/>
                    <a:lstStyle/>
                    <a:p>
                      <a:r>
                        <a:rPr lang="id-ID" sz="1800" dirty="0" smtClean="0"/>
                        <a:t>III</a:t>
                      </a:r>
                      <a:endParaRPr lang="id-ID" sz="1800" dirty="0"/>
                    </a:p>
                  </a:txBody>
                  <a:tcPr/>
                </a:tc>
                <a:tc rowSpan="2">
                  <a:txBody>
                    <a:bodyPr/>
                    <a:lstStyle/>
                    <a:p>
                      <a:r>
                        <a:rPr lang="id-ID" sz="1200" dirty="0" smtClean="0"/>
                        <a:t>Sedang</a:t>
                      </a:r>
                    </a:p>
                    <a:p>
                      <a:r>
                        <a:rPr lang="id-ID" sz="1200" dirty="0" smtClean="0"/>
                        <a:t>Manis</a:t>
                      </a:r>
                    </a:p>
                    <a:p>
                      <a:r>
                        <a:rPr lang="id-ID" sz="1200" dirty="0" smtClean="0"/>
                        <a:t>Asin</a:t>
                      </a:r>
                      <a:endParaRPr lang="id-ID" sz="1200" dirty="0"/>
                    </a:p>
                  </a:txBody>
                  <a:tcPr/>
                </a:tc>
                <a:tc>
                  <a:txBody>
                    <a:bodyPr/>
                    <a:lstStyle/>
                    <a:p>
                      <a:r>
                        <a:rPr lang="id-ID" sz="1200" dirty="0" smtClean="0"/>
                        <a:t>24</a:t>
                      </a:r>
                    </a:p>
                    <a:p>
                      <a:r>
                        <a:rPr lang="id-ID" sz="1200" dirty="0" smtClean="0"/>
                        <a:t>14</a:t>
                      </a:r>
                    </a:p>
                    <a:p>
                      <a:r>
                        <a:rPr lang="id-ID" sz="1200" dirty="0" smtClean="0"/>
                        <a:t>9</a:t>
                      </a:r>
                      <a:endParaRPr lang="id-ID" sz="1200" dirty="0"/>
                    </a:p>
                  </a:txBody>
                  <a:tcPr/>
                </a:tc>
                <a:tc>
                  <a:txBody>
                    <a:bodyPr/>
                    <a:lstStyle/>
                    <a:p>
                      <a:r>
                        <a:rPr lang="id-ID" sz="1200" dirty="0" smtClean="0"/>
                        <a:t>2</a:t>
                      </a:r>
                    </a:p>
                    <a:p>
                      <a:r>
                        <a:rPr lang="id-ID" sz="1200" dirty="0" smtClean="0"/>
                        <a:t>1</a:t>
                      </a:r>
                    </a:p>
                    <a:p>
                      <a:r>
                        <a:rPr lang="id-ID" sz="1200" dirty="0" smtClean="0"/>
                        <a:t>2</a:t>
                      </a:r>
                      <a:endParaRPr lang="id-ID" sz="1200" dirty="0"/>
                    </a:p>
                  </a:txBody>
                  <a:tcPr/>
                </a:tc>
                <a:tc>
                  <a:txBody>
                    <a:bodyPr/>
                    <a:lstStyle/>
                    <a:p>
                      <a:r>
                        <a:rPr lang="id-ID" sz="1200" dirty="0" smtClean="0"/>
                        <a:t>48</a:t>
                      </a:r>
                    </a:p>
                    <a:p>
                      <a:r>
                        <a:rPr lang="id-ID" sz="1200" dirty="0" smtClean="0"/>
                        <a:t>14</a:t>
                      </a:r>
                    </a:p>
                    <a:p>
                      <a:r>
                        <a:rPr lang="id-ID" sz="1200" dirty="0" smtClean="0"/>
                        <a:t>18</a:t>
                      </a:r>
                      <a:endParaRPr lang="id-ID" sz="1200" dirty="0"/>
                    </a:p>
                  </a:txBody>
                  <a:tcPr/>
                </a:tc>
                <a:tc>
                  <a:txBody>
                    <a:bodyPr/>
                    <a:lstStyle/>
                    <a:p>
                      <a:r>
                        <a:rPr lang="id-ID" sz="1200" dirty="0" smtClean="0"/>
                        <a:t>2</a:t>
                      </a:r>
                    </a:p>
                    <a:p>
                      <a:r>
                        <a:rPr lang="id-ID" sz="1200" dirty="0" smtClean="0"/>
                        <a:t>3</a:t>
                      </a:r>
                    </a:p>
                    <a:p>
                      <a:r>
                        <a:rPr lang="id-ID" sz="1200" dirty="0" smtClean="0"/>
                        <a:t>1</a:t>
                      </a:r>
                      <a:endParaRPr lang="id-ID" sz="1200" dirty="0"/>
                    </a:p>
                  </a:txBody>
                  <a:tcPr/>
                </a:tc>
                <a:tc>
                  <a:txBody>
                    <a:bodyPr/>
                    <a:lstStyle/>
                    <a:p>
                      <a:r>
                        <a:rPr lang="id-ID" sz="1200" dirty="0" smtClean="0"/>
                        <a:t>48</a:t>
                      </a:r>
                    </a:p>
                    <a:p>
                      <a:r>
                        <a:rPr lang="id-ID" sz="1200" dirty="0" smtClean="0"/>
                        <a:t>42</a:t>
                      </a:r>
                    </a:p>
                    <a:p>
                      <a:r>
                        <a:rPr lang="id-ID" sz="1200" dirty="0" smtClean="0"/>
                        <a:t>9</a:t>
                      </a:r>
                      <a:endParaRPr lang="id-ID" sz="1200" dirty="0"/>
                    </a:p>
                  </a:txBody>
                  <a:tcPr/>
                </a:tc>
              </a:tr>
              <a:tr h="232950">
                <a:tc vMerge="1">
                  <a:txBody>
                    <a:bodyPr/>
                    <a:lstStyle/>
                    <a:p>
                      <a:endParaRPr lang="id-ID" sz="1800"/>
                    </a:p>
                  </a:txBody>
                  <a:tcPr/>
                </a:tc>
                <a:tc vMerge="1">
                  <a:txBody>
                    <a:bodyPr/>
                    <a:lstStyle/>
                    <a:p>
                      <a:endParaRPr lang="id-ID" sz="1400"/>
                    </a:p>
                  </a:txBody>
                  <a:tcPr/>
                </a:tc>
                <a:tc>
                  <a:txBody>
                    <a:bodyPr/>
                    <a:lstStyle/>
                    <a:p>
                      <a:r>
                        <a:rPr lang="id-ID" sz="1200" dirty="0" smtClean="0"/>
                        <a:t>47</a:t>
                      </a:r>
                      <a:endParaRPr lang="id-ID" sz="1200" dirty="0"/>
                    </a:p>
                  </a:txBody>
                  <a:tcPr/>
                </a:tc>
                <a:tc>
                  <a:txBody>
                    <a:bodyPr/>
                    <a:lstStyle/>
                    <a:p>
                      <a:endParaRPr lang="id-ID" sz="1200" dirty="0"/>
                    </a:p>
                  </a:txBody>
                  <a:tcPr/>
                </a:tc>
                <a:tc>
                  <a:txBody>
                    <a:bodyPr/>
                    <a:lstStyle/>
                    <a:p>
                      <a:r>
                        <a:rPr lang="id-ID" sz="1200" dirty="0" smtClean="0"/>
                        <a:t>80</a:t>
                      </a:r>
                      <a:endParaRPr lang="id-ID" sz="1200" dirty="0"/>
                    </a:p>
                  </a:txBody>
                  <a:tcPr/>
                </a:tc>
                <a:tc>
                  <a:txBody>
                    <a:bodyPr/>
                    <a:lstStyle/>
                    <a:p>
                      <a:endParaRPr lang="id-ID" sz="1200" dirty="0"/>
                    </a:p>
                  </a:txBody>
                  <a:tcPr/>
                </a:tc>
                <a:tc>
                  <a:txBody>
                    <a:bodyPr/>
                    <a:lstStyle/>
                    <a:p>
                      <a:r>
                        <a:rPr lang="id-ID" sz="1200" dirty="0" smtClean="0"/>
                        <a:t>99</a:t>
                      </a:r>
                      <a:endParaRPr lang="id-ID" sz="1200" dirty="0"/>
                    </a:p>
                  </a:txBody>
                  <a:tcPr/>
                </a:tc>
              </a:tr>
              <a:tr h="559080">
                <a:tc rowSpan="2">
                  <a:txBody>
                    <a:bodyPr/>
                    <a:lstStyle/>
                    <a:p>
                      <a:r>
                        <a:rPr lang="id-ID" sz="1800" dirty="0" smtClean="0"/>
                        <a:t>IV</a:t>
                      </a:r>
                      <a:endParaRPr lang="id-ID" sz="1800" dirty="0"/>
                    </a:p>
                  </a:txBody>
                  <a:tcPr/>
                </a:tc>
                <a:tc rowSpan="2">
                  <a:txBody>
                    <a:bodyPr/>
                    <a:lstStyle/>
                    <a:p>
                      <a:r>
                        <a:rPr lang="id-ID" sz="1200" dirty="0" smtClean="0"/>
                        <a:t>Sedang</a:t>
                      </a:r>
                    </a:p>
                    <a:p>
                      <a:r>
                        <a:rPr lang="id-ID" sz="1200" dirty="0" smtClean="0"/>
                        <a:t>Manis</a:t>
                      </a:r>
                    </a:p>
                    <a:p>
                      <a:r>
                        <a:rPr lang="id-ID" sz="1200" dirty="0" smtClean="0"/>
                        <a:t>Asin</a:t>
                      </a:r>
                      <a:endParaRPr lang="id-ID" sz="1200" dirty="0"/>
                    </a:p>
                  </a:txBody>
                  <a:tcPr/>
                </a:tc>
                <a:tc>
                  <a:txBody>
                    <a:bodyPr/>
                    <a:lstStyle/>
                    <a:p>
                      <a:r>
                        <a:rPr lang="id-ID" sz="1200" dirty="0" smtClean="0"/>
                        <a:t>26</a:t>
                      </a:r>
                    </a:p>
                    <a:p>
                      <a:r>
                        <a:rPr lang="id-ID" sz="1200" dirty="0" smtClean="0"/>
                        <a:t>14</a:t>
                      </a:r>
                    </a:p>
                    <a:p>
                      <a:r>
                        <a:rPr lang="id-ID" sz="1200" dirty="0" smtClean="0"/>
                        <a:t>10</a:t>
                      </a:r>
                      <a:endParaRPr lang="id-ID" sz="1200" dirty="0"/>
                    </a:p>
                  </a:txBody>
                  <a:tcPr/>
                </a:tc>
                <a:tc>
                  <a:txBody>
                    <a:bodyPr/>
                    <a:lstStyle/>
                    <a:p>
                      <a:r>
                        <a:rPr lang="id-ID" sz="1200" dirty="0" smtClean="0"/>
                        <a:t>2</a:t>
                      </a:r>
                    </a:p>
                    <a:p>
                      <a:r>
                        <a:rPr lang="id-ID" sz="1200" dirty="0" smtClean="0"/>
                        <a:t>1</a:t>
                      </a:r>
                    </a:p>
                    <a:p>
                      <a:r>
                        <a:rPr lang="id-ID" sz="1200" dirty="0" smtClean="0"/>
                        <a:t>2</a:t>
                      </a:r>
                      <a:endParaRPr lang="id-ID" sz="1200" dirty="0"/>
                    </a:p>
                  </a:txBody>
                  <a:tcPr/>
                </a:tc>
                <a:tc>
                  <a:txBody>
                    <a:bodyPr/>
                    <a:lstStyle/>
                    <a:p>
                      <a:r>
                        <a:rPr lang="id-ID" sz="1200" dirty="0" smtClean="0"/>
                        <a:t>52</a:t>
                      </a:r>
                    </a:p>
                    <a:p>
                      <a:r>
                        <a:rPr lang="id-ID" sz="1200" dirty="0" smtClean="0"/>
                        <a:t>18</a:t>
                      </a:r>
                    </a:p>
                    <a:p>
                      <a:r>
                        <a:rPr lang="id-ID" sz="1200" dirty="0" smtClean="0"/>
                        <a:t>20</a:t>
                      </a:r>
                      <a:endParaRPr lang="id-ID" sz="1200" dirty="0"/>
                    </a:p>
                  </a:txBody>
                  <a:tcPr/>
                </a:tc>
                <a:tc>
                  <a:txBody>
                    <a:bodyPr/>
                    <a:lstStyle/>
                    <a:p>
                      <a:r>
                        <a:rPr lang="id-ID" sz="1200" dirty="0" smtClean="0"/>
                        <a:t>2</a:t>
                      </a:r>
                    </a:p>
                    <a:p>
                      <a:r>
                        <a:rPr lang="id-ID" sz="1200" dirty="0" smtClean="0"/>
                        <a:t>3</a:t>
                      </a:r>
                    </a:p>
                    <a:p>
                      <a:r>
                        <a:rPr lang="id-ID" sz="1200" dirty="0" smtClean="0"/>
                        <a:t>1</a:t>
                      </a:r>
                      <a:endParaRPr lang="id-ID" sz="1200" dirty="0"/>
                    </a:p>
                  </a:txBody>
                  <a:tcPr/>
                </a:tc>
                <a:tc>
                  <a:txBody>
                    <a:bodyPr/>
                    <a:lstStyle/>
                    <a:p>
                      <a:r>
                        <a:rPr lang="id-ID" sz="1200" dirty="0" smtClean="0"/>
                        <a:t>52</a:t>
                      </a:r>
                    </a:p>
                    <a:p>
                      <a:r>
                        <a:rPr lang="id-ID" sz="1200" dirty="0" smtClean="0"/>
                        <a:t>42</a:t>
                      </a:r>
                    </a:p>
                    <a:p>
                      <a:r>
                        <a:rPr lang="id-ID" sz="1200" dirty="0" smtClean="0"/>
                        <a:t>10</a:t>
                      </a:r>
                      <a:endParaRPr lang="id-ID" sz="1200" dirty="0"/>
                    </a:p>
                  </a:txBody>
                  <a:tcPr/>
                </a:tc>
              </a:tr>
              <a:tr h="279540">
                <a:tc vMerge="1">
                  <a:txBody>
                    <a:bodyPr/>
                    <a:lstStyle/>
                    <a:p>
                      <a:endParaRPr lang="id-ID" sz="1800"/>
                    </a:p>
                  </a:txBody>
                  <a:tcPr/>
                </a:tc>
                <a:tc vMerge="1">
                  <a:txBody>
                    <a:bodyPr/>
                    <a:lstStyle/>
                    <a:p>
                      <a:endParaRPr lang="id-ID" sz="1400"/>
                    </a:p>
                  </a:txBody>
                  <a:tcPr/>
                </a:tc>
                <a:tc>
                  <a:txBody>
                    <a:bodyPr/>
                    <a:lstStyle/>
                    <a:p>
                      <a:r>
                        <a:rPr lang="id-ID" sz="1200" dirty="0" smtClean="0"/>
                        <a:t>50</a:t>
                      </a:r>
                      <a:endParaRPr lang="id-ID" sz="1200" dirty="0"/>
                    </a:p>
                  </a:txBody>
                  <a:tcPr/>
                </a:tc>
                <a:tc>
                  <a:txBody>
                    <a:bodyPr/>
                    <a:lstStyle/>
                    <a:p>
                      <a:endParaRPr lang="id-ID" sz="1200" dirty="0"/>
                    </a:p>
                  </a:txBody>
                  <a:tcPr/>
                </a:tc>
                <a:tc>
                  <a:txBody>
                    <a:bodyPr/>
                    <a:lstStyle/>
                    <a:p>
                      <a:r>
                        <a:rPr lang="id-ID" sz="1200" dirty="0" smtClean="0"/>
                        <a:t>86</a:t>
                      </a:r>
                      <a:endParaRPr lang="id-ID" sz="1200" dirty="0"/>
                    </a:p>
                  </a:txBody>
                  <a:tcPr/>
                </a:tc>
                <a:tc>
                  <a:txBody>
                    <a:bodyPr/>
                    <a:lstStyle/>
                    <a:p>
                      <a:endParaRPr lang="id-ID" sz="1200" dirty="0"/>
                    </a:p>
                  </a:txBody>
                  <a:tcPr/>
                </a:tc>
                <a:tc>
                  <a:txBody>
                    <a:bodyPr/>
                    <a:lstStyle/>
                    <a:p>
                      <a:r>
                        <a:rPr lang="id-ID" sz="1200" dirty="0" smtClean="0"/>
                        <a:t>104</a:t>
                      </a:r>
                      <a:endParaRPr lang="id-ID" sz="1200" dirty="0"/>
                    </a:p>
                  </a:txBody>
                  <a:tcPr/>
                </a:tc>
              </a:tr>
              <a:tr h="279540">
                <a:tc gridSpan="2">
                  <a:txBody>
                    <a:bodyPr/>
                    <a:lstStyle/>
                    <a:p>
                      <a:r>
                        <a:rPr lang="id-ID" sz="1200" dirty="0" smtClean="0"/>
                        <a:t>Setahun</a:t>
                      </a:r>
                      <a:endParaRPr lang="id-ID" sz="1200" dirty="0"/>
                    </a:p>
                  </a:txBody>
                  <a:tcPr/>
                </a:tc>
                <a:tc hMerge="1">
                  <a:txBody>
                    <a:bodyPr/>
                    <a:lstStyle/>
                    <a:p>
                      <a:endParaRPr lang="id-ID" sz="1400" dirty="0"/>
                    </a:p>
                  </a:txBody>
                  <a:tcPr/>
                </a:tc>
                <a:tc>
                  <a:txBody>
                    <a:bodyPr/>
                    <a:lstStyle/>
                    <a:p>
                      <a:r>
                        <a:rPr lang="id-ID" sz="1200" dirty="0" smtClean="0"/>
                        <a:t>187</a:t>
                      </a:r>
                      <a:endParaRPr lang="id-ID" sz="1200" dirty="0"/>
                    </a:p>
                  </a:txBody>
                  <a:tcPr/>
                </a:tc>
                <a:tc>
                  <a:txBody>
                    <a:bodyPr/>
                    <a:lstStyle/>
                    <a:p>
                      <a:endParaRPr lang="id-ID" sz="1200" dirty="0"/>
                    </a:p>
                  </a:txBody>
                  <a:tcPr/>
                </a:tc>
                <a:tc>
                  <a:txBody>
                    <a:bodyPr/>
                    <a:lstStyle/>
                    <a:p>
                      <a:r>
                        <a:rPr lang="id-ID" sz="1200" dirty="0" smtClean="0"/>
                        <a:t>320</a:t>
                      </a:r>
                      <a:endParaRPr lang="id-ID" sz="1200" dirty="0"/>
                    </a:p>
                  </a:txBody>
                  <a:tcPr/>
                </a:tc>
                <a:tc>
                  <a:txBody>
                    <a:bodyPr/>
                    <a:lstStyle/>
                    <a:p>
                      <a:endParaRPr lang="id-ID" sz="1200" dirty="0"/>
                    </a:p>
                  </a:txBody>
                  <a:tcPr/>
                </a:tc>
                <a:tc>
                  <a:txBody>
                    <a:bodyPr/>
                    <a:lstStyle/>
                    <a:p>
                      <a:r>
                        <a:rPr lang="id-ID" sz="1200" dirty="0" smtClean="0"/>
                        <a:t>390</a:t>
                      </a:r>
                      <a:endParaRPr lang="id-ID" sz="1200"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a:bodyPr>
          <a:lstStyle/>
          <a:p>
            <a:pPr algn="just">
              <a:buAutoNum type="alphaLcPeriod" startAt="2"/>
            </a:pPr>
            <a:r>
              <a:rPr lang="id-ID" sz="1800" dirty="0" smtClean="0"/>
              <a:t>Anggaran Biaya Bahan Baku (BBB)</a:t>
            </a:r>
          </a:p>
          <a:p>
            <a:pPr algn="just">
              <a:buNone/>
            </a:pPr>
            <a:r>
              <a:rPr lang="id-ID" sz="1800" dirty="0" smtClean="0"/>
              <a:t>	Merupakan anggaran pemakaian bahan baku dalam satuan uang (rupiah)</a:t>
            </a:r>
          </a:p>
          <a:p>
            <a:pPr algn="just">
              <a:buNone/>
            </a:pPr>
            <a:r>
              <a:rPr lang="id-ID" sz="1800" dirty="0" smtClean="0"/>
              <a:t>	</a:t>
            </a:r>
            <a:r>
              <a:rPr lang="id-ID" sz="1800" dirty="0" smtClean="0">
                <a:solidFill>
                  <a:srgbClr val="FF0000"/>
                </a:solidFill>
              </a:rPr>
              <a:t>Anggaran BBB = Anggaran pemakaian bahan baku dalam unit x Standar `		         harga bahan baku</a:t>
            </a:r>
          </a:p>
          <a:p>
            <a:pPr algn="just">
              <a:buNone/>
            </a:pPr>
            <a:endParaRPr lang="id-ID" sz="1800" dirty="0" smtClean="0"/>
          </a:p>
          <a:p>
            <a:pPr algn="just">
              <a:buNone/>
            </a:pPr>
            <a:r>
              <a:rPr lang="id-ID" sz="1800" dirty="0" smtClean="0"/>
              <a:t>	Dari data pada anggaran pemakaian bahan baku diatas dapat disusun anggaran biaya bahan baku sebagai berikut :</a:t>
            </a:r>
          </a:p>
          <a:p>
            <a:pPr algn="ctr">
              <a:buNone/>
            </a:pPr>
            <a:r>
              <a:rPr lang="id-ID" sz="1600" dirty="0" smtClean="0"/>
              <a:t>Perusahaan Kecap Asli</a:t>
            </a:r>
          </a:p>
          <a:p>
            <a:pPr algn="ctr">
              <a:buNone/>
            </a:pPr>
            <a:r>
              <a:rPr lang="id-ID" sz="1600" dirty="0" smtClean="0"/>
              <a:t>ANGGARAN BIAYA BAHAN BAKU (BBB)</a:t>
            </a:r>
          </a:p>
          <a:p>
            <a:pPr algn="ctr">
              <a:buNone/>
            </a:pPr>
            <a:r>
              <a:rPr lang="id-ID" sz="1600" dirty="0" smtClean="0"/>
              <a:t>Desember 2006</a:t>
            </a:r>
          </a:p>
          <a:p>
            <a:pPr algn="just">
              <a:buNone/>
            </a:pPr>
            <a:endParaRPr lang="id-ID" sz="1800" dirty="0" smtClean="0"/>
          </a:p>
          <a:p>
            <a:pPr algn="just">
              <a:buNone/>
            </a:pPr>
            <a:endParaRPr lang="id-ID" sz="1800" dirty="0"/>
          </a:p>
        </p:txBody>
      </p:sp>
      <p:graphicFrame>
        <p:nvGraphicFramePr>
          <p:cNvPr id="4" name="Table 3"/>
          <p:cNvGraphicFramePr>
            <a:graphicFrameLocks noGrp="1"/>
          </p:cNvGraphicFramePr>
          <p:nvPr/>
        </p:nvGraphicFramePr>
        <p:xfrm>
          <a:off x="571474" y="3857628"/>
          <a:ext cx="7929617" cy="2631440"/>
        </p:xfrm>
        <a:graphic>
          <a:graphicData uri="http://schemas.openxmlformats.org/drawingml/2006/table">
            <a:tbl>
              <a:tblPr firstRow="1" bandRow="1">
                <a:tableStyleId>{5C22544A-7EE6-4342-B048-85BDC9FD1C3A}</a:tableStyleId>
              </a:tblPr>
              <a:tblGrid>
                <a:gridCol w="928695"/>
                <a:gridCol w="732750"/>
                <a:gridCol w="910321"/>
                <a:gridCol w="1355283"/>
                <a:gridCol w="755202"/>
                <a:gridCol w="889911"/>
                <a:gridCol w="1149133"/>
                <a:gridCol w="1208322"/>
              </a:tblGrid>
              <a:tr h="370840">
                <a:tc rowSpan="2">
                  <a:txBody>
                    <a:bodyPr/>
                    <a:lstStyle/>
                    <a:p>
                      <a:r>
                        <a:rPr lang="id-ID" sz="1600" dirty="0" smtClean="0"/>
                        <a:t>Triwulan</a:t>
                      </a:r>
                      <a:endParaRPr lang="id-ID" sz="1600" dirty="0"/>
                    </a:p>
                  </a:txBody>
                  <a:tcPr/>
                </a:tc>
                <a:tc gridSpan="3">
                  <a:txBody>
                    <a:bodyPr/>
                    <a:lstStyle/>
                    <a:p>
                      <a:pPr algn="ctr"/>
                      <a:r>
                        <a:rPr lang="id-ID" sz="1600" dirty="0" smtClean="0"/>
                        <a:t>Kedelai</a:t>
                      </a:r>
                      <a:endParaRPr lang="id-ID" sz="1600" dirty="0"/>
                    </a:p>
                  </a:txBody>
                  <a:tcPr/>
                </a:tc>
                <a:tc hMerge="1">
                  <a:txBody>
                    <a:bodyPr/>
                    <a:lstStyle/>
                    <a:p>
                      <a:endParaRPr lang="id-ID" sz="1600"/>
                    </a:p>
                  </a:txBody>
                  <a:tcPr/>
                </a:tc>
                <a:tc hMerge="1">
                  <a:txBody>
                    <a:bodyPr/>
                    <a:lstStyle/>
                    <a:p>
                      <a:endParaRPr lang="id-ID" sz="1600"/>
                    </a:p>
                  </a:txBody>
                  <a:tcPr/>
                </a:tc>
                <a:tc gridSpan="3">
                  <a:txBody>
                    <a:bodyPr/>
                    <a:lstStyle/>
                    <a:p>
                      <a:pPr algn="ctr"/>
                      <a:r>
                        <a:rPr lang="id-ID" sz="1600" dirty="0" smtClean="0"/>
                        <a:t>Gula Merah</a:t>
                      </a:r>
                      <a:endParaRPr lang="id-ID" sz="1600" dirty="0"/>
                    </a:p>
                  </a:txBody>
                  <a:tcPr/>
                </a:tc>
                <a:tc hMerge="1">
                  <a:txBody>
                    <a:bodyPr/>
                    <a:lstStyle/>
                    <a:p>
                      <a:endParaRPr lang="id-ID" sz="1600"/>
                    </a:p>
                  </a:txBody>
                  <a:tcPr/>
                </a:tc>
                <a:tc hMerge="1">
                  <a:txBody>
                    <a:bodyPr/>
                    <a:lstStyle/>
                    <a:p>
                      <a:endParaRPr lang="id-ID" sz="1600"/>
                    </a:p>
                  </a:txBody>
                  <a:tcPr/>
                </a:tc>
                <a:tc rowSpan="2">
                  <a:txBody>
                    <a:bodyPr/>
                    <a:lstStyle/>
                    <a:p>
                      <a:r>
                        <a:rPr lang="id-ID" sz="1600" dirty="0" smtClean="0"/>
                        <a:t>Jumlah</a:t>
                      </a:r>
                      <a:r>
                        <a:rPr lang="id-ID" sz="1600" baseline="0" dirty="0" smtClean="0"/>
                        <a:t> biaya bahan baku</a:t>
                      </a:r>
                      <a:endParaRPr lang="id-ID" sz="1600" dirty="0"/>
                    </a:p>
                  </a:txBody>
                  <a:tcPr/>
                </a:tc>
              </a:tr>
              <a:tr h="370840">
                <a:tc vMerge="1">
                  <a:txBody>
                    <a:bodyPr/>
                    <a:lstStyle/>
                    <a:p>
                      <a:endParaRPr lang="id-ID" dirty="0"/>
                    </a:p>
                  </a:txBody>
                  <a:tcPr/>
                </a:tc>
                <a:tc>
                  <a:txBody>
                    <a:bodyPr/>
                    <a:lstStyle/>
                    <a:p>
                      <a:r>
                        <a:rPr lang="id-ID" sz="1600" dirty="0" smtClean="0"/>
                        <a:t>Unit (ons)</a:t>
                      </a:r>
                      <a:endParaRPr lang="id-ID" sz="1600" dirty="0"/>
                    </a:p>
                  </a:txBody>
                  <a:tcPr/>
                </a:tc>
                <a:tc>
                  <a:txBody>
                    <a:bodyPr/>
                    <a:lstStyle/>
                    <a:p>
                      <a:r>
                        <a:rPr lang="id-ID" sz="1600" dirty="0" smtClean="0"/>
                        <a:t>Standar harga perons</a:t>
                      </a:r>
                      <a:endParaRPr lang="id-ID" sz="1600" dirty="0"/>
                    </a:p>
                  </a:txBody>
                  <a:tcPr/>
                </a:tc>
                <a:tc>
                  <a:txBody>
                    <a:bodyPr/>
                    <a:lstStyle/>
                    <a:p>
                      <a:r>
                        <a:rPr lang="id-ID" sz="1600" dirty="0" smtClean="0"/>
                        <a:t>Biaya bahan baku</a:t>
                      </a:r>
                      <a:endParaRPr lang="id-ID" sz="1600" dirty="0"/>
                    </a:p>
                  </a:txBody>
                  <a:tcPr/>
                </a:tc>
                <a:tc>
                  <a:txBody>
                    <a:bodyPr/>
                    <a:lstStyle/>
                    <a:p>
                      <a:r>
                        <a:rPr lang="id-ID" sz="1600" dirty="0" smtClean="0"/>
                        <a:t>Unit (ons)</a:t>
                      </a:r>
                      <a:endParaRPr lang="id-ID" sz="1600" dirty="0"/>
                    </a:p>
                  </a:txBody>
                  <a:tcPr/>
                </a:tc>
                <a:tc>
                  <a:txBody>
                    <a:bodyPr/>
                    <a:lstStyle/>
                    <a:p>
                      <a:r>
                        <a:rPr lang="id-ID" sz="1600" dirty="0" smtClean="0"/>
                        <a:t>Standar harga perons</a:t>
                      </a:r>
                      <a:endParaRPr lang="id-ID" sz="1600" dirty="0"/>
                    </a:p>
                  </a:txBody>
                  <a:tcPr/>
                </a:tc>
                <a:tc>
                  <a:txBody>
                    <a:bodyPr/>
                    <a:lstStyle/>
                    <a:p>
                      <a:r>
                        <a:rPr lang="id-ID" sz="1600" dirty="0" smtClean="0"/>
                        <a:t>Biaya bahan baku</a:t>
                      </a:r>
                      <a:endParaRPr lang="id-ID" sz="1600" dirty="0"/>
                    </a:p>
                  </a:txBody>
                  <a:tcPr/>
                </a:tc>
                <a:tc vMerge="1">
                  <a:txBody>
                    <a:bodyPr/>
                    <a:lstStyle/>
                    <a:p>
                      <a:endParaRPr lang="id-ID"/>
                    </a:p>
                  </a:txBody>
                  <a:tcPr/>
                </a:tc>
              </a:tr>
              <a:tr h="370840">
                <a:tc>
                  <a:txBody>
                    <a:bodyPr/>
                    <a:lstStyle/>
                    <a:p>
                      <a:r>
                        <a:rPr lang="id-ID" sz="1600" dirty="0" smtClean="0"/>
                        <a:t>I</a:t>
                      </a:r>
                    </a:p>
                    <a:p>
                      <a:r>
                        <a:rPr lang="id-ID" sz="1600" dirty="0" smtClean="0"/>
                        <a:t>II</a:t>
                      </a:r>
                    </a:p>
                    <a:p>
                      <a:r>
                        <a:rPr lang="id-ID" sz="1600" dirty="0" smtClean="0"/>
                        <a:t>III</a:t>
                      </a:r>
                    </a:p>
                    <a:p>
                      <a:r>
                        <a:rPr lang="id-ID" sz="1600" dirty="0" smtClean="0"/>
                        <a:t>IV</a:t>
                      </a:r>
                      <a:endParaRPr lang="id-ID" sz="1600" dirty="0"/>
                    </a:p>
                  </a:txBody>
                  <a:tcPr/>
                </a:tc>
                <a:tc>
                  <a:txBody>
                    <a:bodyPr/>
                    <a:lstStyle/>
                    <a:p>
                      <a:r>
                        <a:rPr lang="id-ID" sz="1600" dirty="0" smtClean="0"/>
                        <a:t>75</a:t>
                      </a:r>
                    </a:p>
                    <a:p>
                      <a:r>
                        <a:rPr lang="id-ID" sz="1600" dirty="0" smtClean="0"/>
                        <a:t>79</a:t>
                      </a:r>
                    </a:p>
                    <a:p>
                      <a:r>
                        <a:rPr lang="id-ID" sz="1600" dirty="0" smtClean="0"/>
                        <a:t>80</a:t>
                      </a:r>
                    </a:p>
                    <a:p>
                      <a:r>
                        <a:rPr lang="id-ID" sz="1600" dirty="0" smtClean="0"/>
                        <a:t>86</a:t>
                      </a:r>
                      <a:endParaRPr lang="id-ID" sz="1600" dirty="0"/>
                    </a:p>
                  </a:txBody>
                  <a:tcPr/>
                </a:tc>
                <a:tc>
                  <a:txBody>
                    <a:bodyPr/>
                    <a:lstStyle/>
                    <a:p>
                      <a:r>
                        <a:rPr lang="id-ID" sz="1600" dirty="0" smtClean="0"/>
                        <a:t>Rp 100</a:t>
                      </a:r>
                    </a:p>
                    <a:p>
                      <a:r>
                        <a:rPr lang="id-ID" sz="1600" dirty="0" smtClean="0"/>
                        <a:t>Rp 100</a:t>
                      </a:r>
                    </a:p>
                    <a:p>
                      <a:r>
                        <a:rPr lang="id-ID" sz="1600" dirty="0" smtClean="0"/>
                        <a:t>Rp 100</a:t>
                      </a:r>
                    </a:p>
                    <a:p>
                      <a:r>
                        <a:rPr lang="id-ID" sz="1600" dirty="0" smtClean="0"/>
                        <a:t>Rp 100</a:t>
                      </a:r>
                      <a:endParaRPr lang="id-ID" sz="1600" dirty="0"/>
                    </a:p>
                  </a:txBody>
                  <a:tcPr/>
                </a:tc>
                <a:tc>
                  <a:txBody>
                    <a:bodyPr/>
                    <a:lstStyle/>
                    <a:p>
                      <a:r>
                        <a:rPr lang="id-ID" sz="1600" dirty="0" smtClean="0"/>
                        <a:t>Rp</a:t>
                      </a:r>
                      <a:r>
                        <a:rPr lang="id-ID" sz="1600" baseline="0" dirty="0" smtClean="0"/>
                        <a:t> 7.500</a:t>
                      </a:r>
                    </a:p>
                    <a:p>
                      <a:r>
                        <a:rPr lang="id-ID" sz="1600" baseline="0" dirty="0" smtClean="0"/>
                        <a:t>Rp 7.900</a:t>
                      </a:r>
                    </a:p>
                    <a:p>
                      <a:r>
                        <a:rPr lang="id-ID" sz="1600" baseline="0" dirty="0" smtClean="0"/>
                        <a:t>Rp 8.000</a:t>
                      </a:r>
                    </a:p>
                    <a:p>
                      <a:r>
                        <a:rPr lang="id-ID" sz="1600" baseline="0" dirty="0" smtClean="0"/>
                        <a:t>Rp 8.600</a:t>
                      </a:r>
                      <a:endParaRPr lang="id-ID" sz="1600" dirty="0"/>
                    </a:p>
                  </a:txBody>
                  <a:tcPr/>
                </a:tc>
                <a:tc>
                  <a:txBody>
                    <a:bodyPr/>
                    <a:lstStyle/>
                    <a:p>
                      <a:r>
                        <a:rPr lang="id-ID" sz="1600" dirty="0" smtClean="0"/>
                        <a:t>92</a:t>
                      </a:r>
                    </a:p>
                    <a:p>
                      <a:r>
                        <a:rPr lang="id-ID" sz="1600" dirty="0" smtClean="0"/>
                        <a:t>95</a:t>
                      </a:r>
                    </a:p>
                    <a:p>
                      <a:r>
                        <a:rPr lang="id-ID" sz="1600" dirty="0" smtClean="0"/>
                        <a:t>99</a:t>
                      </a:r>
                    </a:p>
                    <a:p>
                      <a:r>
                        <a:rPr lang="id-ID" sz="1600" dirty="0" smtClean="0"/>
                        <a:t>104</a:t>
                      </a:r>
                    </a:p>
                  </a:txBody>
                  <a:tcPr/>
                </a:tc>
                <a:tc>
                  <a:txBody>
                    <a:bodyPr/>
                    <a:lstStyle/>
                    <a:p>
                      <a:r>
                        <a:rPr lang="id-ID" sz="1600" dirty="0" smtClean="0"/>
                        <a:t>Rp 60</a:t>
                      </a:r>
                    </a:p>
                    <a:p>
                      <a:r>
                        <a:rPr lang="id-ID" sz="1600" dirty="0" smtClean="0"/>
                        <a:t>Rp 60</a:t>
                      </a:r>
                    </a:p>
                    <a:p>
                      <a:r>
                        <a:rPr lang="id-ID" sz="1600" dirty="0" smtClean="0"/>
                        <a:t>Rp 60</a:t>
                      </a:r>
                    </a:p>
                    <a:p>
                      <a:r>
                        <a:rPr lang="id-ID" sz="1600" dirty="0" smtClean="0"/>
                        <a:t>Rp 60</a:t>
                      </a:r>
                      <a:endParaRPr lang="id-ID" sz="1600" dirty="0"/>
                    </a:p>
                  </a:txBody>
                  <a:tcPr/>
                </a:tc>
                <a:tc>
                  <a:txBody>
                    <a:bodyPr/>
                    <a:lstStyle/>
                    <a:p>
                      <a:r>
                        <a:rPr lang="id-ID" sz="1600" dirty="0" smtClean="0"/>
                        <a:t>Rp 5.520</a:t>
                      </a:r>
                    </a:p>
                    <a:p>
                      <a:r>
                        <a:rPr lang="id-ID" sz="1600" dirty="0" smtClean="0"/>
                        <a:t>Rp 5.700</a:t>
                      </a:r>
                    </a:p>
                    <a:p>
                      <a:r>
                        <a:rPr lang="id-ID" sz="1600" dirty="0" smtClean="0"/>
                        <a:t>Rp 5.940</a:t>
                      </a:r>
                    </a:p>
                    <a:p>
                      <a:r>
                        <a:rPr lang="id-ID" sz="1600" dirty="0" smtClean="0"/>
                        <a:t>Rp 6.240</a:t>
                      </a:r>
                      <a:endParaRPr lang="id-ID" sz="1600" dirty="0"/>
                    </a:p>
                  </a:txBody>
                  <a:tcPr/>
                </a:tc>
                <a:tc>
                  <a:txBody>
                    <a:bodyPr/>
                    <a:lstStyle/>
                    <a:p>
                      <a:r>
                        <a:rPr lang="id-ID" sz="1600" dirty="0" smtClean="0"/>
                        <a:t>Rp 13.020</a:t>
                      </a:r>
                    </a:p>
                    <a:p>
                      <a:r>
                        <a:rPr lang="id-ID" sz="1600" dirty="0" smtClean="0"/>
                        <a:t>Rp 13.600</a:t>
                      </a:r>
                    </a:p>
                    <a:p>
                      <a:r>
                        <a:rPr lang="id-ID" sz="1600" dirty="0" smtClean="0"/>
                        <a:t>Rp 13.940</a:t>
                      </a:r>
                    </a:p>
                    <a:p>
                      <a:r>
                        <a:rPr lang="id-ID" sz="1600" dirty="0" smtClean="0"/>
                        <a:t>Rp 14.840</a:t>
                      </a:r>
                      <a:endParaRPr lang="id-ID" sz="1600" dirty="0"/>
                    </a:p>
                  </a:txBody>
                  <a:tcPr/>
                </a:tc>
              </a:tr>
              <a:tr h="370840">
                <a:tc>
                  <a:txBody>
                    <a:bodyPr/>
                    <a:lstStyle/>
                    <a:p>
                      <a:r>
                        <a:rPr lang="id-ID" sz="1600" dirty="0" smtClean="0"/>
                        <a:t>Setahun</a:t>
                      </a:r>
                      <a:endParaRPr lang="id-ID" sz="1600" dirty="0"/>
                    </a:p>
                  </a:txBody>
                  <a:tcPr/>
                </a:tc>
                <a:tc>
                  <a:txBody>
                    <a:bodyPr/>
                    <a:lstStyle/>
                    <a:p>
                      <a:r>
                        <a:rPr lang="id-ID" sz="1600" dirty="0" smtClean="0"/>
                        <a:t>320</a:t>
                      </a:r>
                      <a:endParaRPr lang="id-ID" sz="1600" dirty="0"/>
                    </a:p>
                  </a:txBody>
                  <a:tcPr/>
                </a:tc>
                <a:tc>
                  <a:txBody>
                    <a:bodyPr/>
                    <a:lstStyle/>
                    <a:p>
                      <a:r>
                        <a:rPr lang="id-ID" sz="1600" dirty="0" smtClean="0"/>
                        <a:t>Rp 100</a:t>
                      </a:r>
                      <a:endParaRPr lang="id-ID" sz="1600" dirty="0"/>
                    </a:p>
                  </a:txBody>
                  <a:tcPr/>
                </a:tc>
                <a:tc>
                  <a:txBody>
                    <a:bodyPr/>
                    <a:lstStyle/>
                    <a:p>
                      <a:r>
                        <a:rPr lang="id-ID" sz="1600" dirty="0" smtClean="0"/>
                        <a:t>Rp 32.000</a:t>
                      </a:r>
                      <a:endParaRPr lang="id-ID" sz="1600" dirty="0"/>
                    </a:p>
                  </a:txBody>
                  <a:tcPr/>
                </a:tc>
                <a:tc>
                  <a:txBody>
                    <a:bodyPr/>
                    <a:lstStyle/>
                    <a:p>
                      <a:r>
                        <a:rPr lang="id-ID" sz="1600" dirty="0" smtClean="0"/>
                        <a:t>390</a:t>
                      </a:r>
                      <a:endParaRPr lang="id-ID" sz="1600" dirty="0"/>
                    </a:p>
                  </a:txBody>
                  <a:tcPr/>
                </a:tc>
                <a:tc>
                  <a:txBody>
                    <a:bodyPr/>
                    <a:lstStyle/>
                    <a:p>
                      <a:r>
                        <a:rPr lang="id-ID" sz="1600" dirty="0" smtClean="0"/>
                        <a:t>Rp 60</a:t>
                      </a:r>
                      <a:endParaRPr lang="id-ID" sz="1600" dirty="0"/>
                    </a:p>
                  </a:txBody>
                  <a:tcPr/>
                </a:tc>
                <a:tc>
                  <a:txBody>
                    <a:bodyPr/>
                    <a:lstStyle/>
                    <a:p>
                      <a:r>
                        <a:rPr lang="id-ID" sz="1600" dirty="0" smtClean="0"/>
                        <a:t>Rp 23.400</a:t>
                      </a:r>
                      <a:endParaRPr lang="id-ID" sz="1600" dirty="0"/>
                    </a:p>
                  </a:txBody>
                  <a:tcPr/>
                </a:tc>
                <a:tc>
                  <a:txBody>
                    <a:bodyPr/>
                    <a:lstStyle/>
                    <a:p>
                      <a:r>
                        <a:rPr lang="id-ID" sz="1600" dirty="0" smtClean="0"/>
                        <a:t>Rp 55.400</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Anggaran Persediaan Bahan Baku</a:t>
            </a:r>
            <a:endParaRPr lang="id-ID" sz="2800" dirty="0"/>
          </a:p>
        </p:txBody>
      </p:sp>
      <p:sp>
        <p:nvSpPr>
          <p:cNvPr id="3" name="Content Placeholder 2"/>
          <p:cNvSpPr>
            <a:spLocks noGrp="1"/>
          </p:cNvSpPr>
          <p:nvPr>
            <p:ph idx="1"/>
          </p:nvPr>
        </p:nvSpPr>
        <p:spPr/>
        <p:txBody>
          <a:bodyPr>
            <a:normAutofit/>
          </a:bodyPr>
          <a:lstStyle/>
          <a:p>
            <a:pPr algn="just"/>
            <a:r>
              <a:rPr lang="id-ID" sz="1800" dirty="0" smtClean="0"/>
              <a:t>Untuk mengetahui persediaan bahan baku awal periode akan datang dapat diketahui dengan melihat laporan keuangan berupa neraca atau laporan laba rugi pada periode telah lalu.</a:t>
            </a:r>
          </a:p>
          <a:p>
            <a:pPr algn="just"/>
            <a:endParaRPr lang="id-ID" sz="1800" dirty="0" smtClean="0"/>
          </a:p>
          <a:p>
            <a:pPr algn="just"/>
            <a:r>
              <a:rPr lang="id-ID" sz="1800" dirty="0" smtClean="0"/>
              <a:t>Misalkan berdasarkan anggaran biaya bahan baku diatas dan data persediaan bahan baku awal tahun 2006 sebagai berikut :</a:t>
            </a:r>
          </a:p>
          <a:p>
            <a:pPr algn="just">
              <a:buNone/>
            </a:pPr>
            <a:r>
              <a:rPr lang="id-ID" sz="1800" dirty="0" smtClean="0"/>
              <a:t>	Kedelai	10 ons @ Rp 100	= Rp 1.000</a:t>
            </a:r>
          </a:p>
          <a:p>
            <a:pPr algn="just">
              <a:buNone/>
            </a:pPr>
            <a:r>
              <a:rPr lang="id-ID" sz="1800" dirty="0" smtClean="0"/>
              <a:t>	Gula merah	15 ons @ Rp 60	= Rp    900</a:t>
            </a:r>
          </a:p>
          <a:p>
            <a:pPr algn="just">
              <a:buNone/>
            </a:pPr>
            <a:r>
              <a:rPr lang="id-ID" sz="1800" dirty="0" smtClean="0"/>
              <a:t>				Jumlah	    Rp 1.900</a:t>
            </a:r>
          </a:p>
          <a:p>
            <a:pPr algn="just">
              <a:buNone/>
            </a:pPr>
            <a:endParaRPr lang="id-ID" sz="1800" dirty="0" smtClean="0"/>
          </a:p>
          <a:p>
            <a:pPr algn="just">
              <a:buNone/>
            </a:pPr>
            <a:r>
              <a:rPr lang="id-ID" sz="1800" dirty="0" smtClean="0"/>
              <a:t>	Perusahaan Kecap Asli menetapkan perputaran persediaan bahan baku 8 kali. Untuk menentukan besarnya persediaan bahan baku akhir dapat digunakan rumus :</a:t>
            </a:r>
          </a:p>
          <a:p>
            <a:pPr algn="just">
              <a:buNone/>
            </a:pPr>
            <a:r>
              <a:rPr lang="id-ID" sz="1800" dirty="0" smtClean="0"/>
              <a:t>	</a:t>
            </a:r>
            <a:endParaRPr lang="id-ID" sz="1800" dirty="0"/>
          </a:p>
        </p:txBody>
      </p:sp>
      <p:cxnSp>
        <p:nvCxnSpPr>
          <p:cNvPr id="5" name="Straight Connector 4"/>
          <p:cNvCxnSpPr/>
          <p:nvPr/>
        </p:nvCxnSpPr>
        <p:spPr>
          <a:xfrm>
            <a:off x="4357686" y="4071942"/>
            <a:ext cx="92869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43174" y="5715016"/>
            <a:ext cx="2357454" cy="571504"/>
          </a:xfrm>
          <a:prstGeom prst="rect">
            <a:avLst/>
          </a:prstGeom>
          <a:noFill/>
        </p:spPr>
      </p:pic>
      <p:sp>
        <p:nvSpPr>
          <p:cNvPr id="1027"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a:bodyPr>
          <a:lstStyle/>
          <a:p>
            <a:pPr algn="just">
              <a:buNone/>
            </a:pPr>
            <a:r>
              <a:rPr lang="id-ID" sz="1800" dirty="0" smtClean="0"/>
              <a:t>Dimana :</a:t>
            </a:r>
          </a:p>
          <a:p>
            <a:pPr algn="just">
              <a:buNone/>
            </a:pPr>
            <a:r>
              <a:rPr lang="id-ID" sz="1800" dirty="0" smtClean="0"/>
              <a:t>	Pbb	= Persediaan bahan baku akhir</a:t>
            </a:r>
          </a:p>
          <a:p>
            <a:pPr algn="just">
              <a:buNone/>
            </a:pPr>
            <a:r>
              <a:rPr lang="id-ID" sz="1800" dirty="0" smtClean="0"/>
              <a:t>	BBB	= Biaya bahan baku</a:t>
            </a:r>
          </a:p>
          <a:p>
            <a:pPr algn="just">
              <a:buNone/>
            </a:pPr>
            <a:r>
              <a:rPr lang="id-ID" sz="1800" dirty="0" smtClean="0"/>
              <a:t>	Pbba	= Persediaan bahan baku awal</a:t>
            </a:r>
          </a:p>
          <a:p>
            <a:pPr algn="just">
              <a:buNone/>
            </a:pPr>
            <a:r>
              <a:rPr lang="id-ID" sz="1800" dirty="0" smtClean="0"/>
              <a:t>	TPPBB	= Tingkat perputaran persediaan bahan baku</a:t>
            </a:r>
          </a:p>
          <a:p>
            <a:pPr algn="just">
              <a:buNone/>
            </a:pPr>
            <a:endParaRPr lang="id-ID" sz="1800" dirty="0" smtClean="0"/>
          </a:p>
          <a:p>
            <a:pPr algn="just">
              <a:buNone/>
            </a:pPr>
            <a:r>
              <a:rPr lang="id-ID" sz="1800" dirty="0" smtClean="0"/>
              <a:t>	Dari data tersebut diatas dapat dibuat anggaran persediaan bahan baku akhir sebagai berikut : (pada lembaran belakang)</a:t>
            </a:r>
          </a:p>
          <a:p>
            <a:pPr algn="just">
              <a:buNone/>
            </a:pPr>
            <a:endParaRPr lang="id-ID" sz="1800" dirty="0" smtClean="0"/>
          </a:p>
          <a:p>
            <a:pPr algn="just">
              <a:buNone/>
            </a:pPr>
            <a:endParaRPr lang="id-ID" sz="1800" dirty="0" smtClean="0"/>
          </a:p>
          <a:p>
            <a:pPr algn="just"/>
            <a:r>
              <a:rPr lang="id-ID" sz="1800" dirty="0" smtClean="0"/>
              <a:t>Persediaan bahan baku akhir dalam ons diperoleh dari perhitungan sebagai berikut :</a:t>
            </a:r>
          </a:p>
          <a:p>
            <a:pPr algn="just"/>
            <a:endParaRPr lang="id-ID" sz="1800" dirty="0" smtClean="0"/>
          </a:p>
          <a:p>
            <a:pPr algn="just">
              <a:buNone/>
            </a:pPr>
            <a:r>
              <a:rPr lang="id-ID" sz="1800" dirty="0" smtClean="0"/>
              <a:t>	</a:t>
            </a:r>
            <a:r>
              <a:rPr lang="id-ID" sz="1800" dirty="0" smtClean="0">
                <a:solidFill>
                  <a:srgbClr val="FF0000"/>
                </a:solidFill>
              </a:rPr>
              <a:t>Persediaan bahan baku akhir dalam Rp</a:t>
            </a:r>
          </a:p>
          <a:p>
            <a:pPr algn="just">
              <a:buNone/>
            </a:pPr>
            <a:r>
              <a:rPr lang="id-ID" sz="1800" dirty="0" smtClean="0">
                <a:solidFill>
                  <a:srgbClr val="FF0000"/>
                </a:solidFill>
              </a:rPr>
              <a:t>		Harga per ons bahan baku</a:t>
            </a:r>
          </a:p>
          <a:p>
            <a:pPr algn="just">
              <a:buNone/>
            </a:pPr>
            <a:endParaRPr lang="id-ID" sz="1800" dirty="0" smtClean="0"/>
          </a:p>
          <a:p>
            <a:pPr algn="just">
              <a:buNone/>
            </a:pPr>
            <a:endParaRPr lang="id-ID" sz="1800" dirty="0" smtClean="0"/>
          </a:p>
          <a:p>
            <a:pPr algn="just">
              <a:buNone/>
            </a:pPr>
            <a:endParaRPr lang="id-ID" sz="1800" dirty="0" smtClean="0"/>
          </a:p>
          <a:p>
            <a:pPr algn="just">
              <a:buNone/>
            </a:pPr>
            <a:endParaRPr lang="id-ID" sz="1800" dirty="0" smtClean="0"/>
          </a:p>
          <a:p>
            <a:pPr algn="just">
              <a:buNone/>
            </a:pPr>
            <a:endParaRPr lang="id-ID" sz="1800" dirty="0"/>
          </a:p>
        </p:txBody>
      </p:sp>
      <p:cxnSp>
        <p:nvCxnSpPr>
          <p:cNvPr id="6" name="Straight Connector 5"/>
          <p:cNvCxnSpPr/>
          <p:nvPr/>
        </p:nvCxnSpPr>
        <p:spPr>
          <a:xfrm>
            <a:off x="1071538" y="5143512"/>
            <a:ext cx="400052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normAutofit/>
          </a:bodyPr>
          <a:lstStyle/>
          <a:p>
            <a:pPr algn="ctr">
              <a:buNone/>
            </a:pPr>
            <a:r>
              <a:rPr lang="id-ID" sz="1800" dirty="0" smtClean="0"/>
              <a:t>Perusahaan Kecap Asli</a:t>
            </a:r>
          </a:p>
          <a:p>
            <a:pPr algn="ctr">
              <a:buNone/>
            </a:pPr>
            <a:r>
              <a:rPr lang="id-ID" sz="1800" dirty="0" smtClean="0"/>
              <a:t>ANGGARAN PERSEDIAAN BAHAN BAKU AKHIR</a:t>
            </a:r>
          </a:p>
          <a:p>
            <a:pPr algn="ctr">
              <a:buNone/>
            </a:pPr>
            <a:r>
              <a:rPr lang="id-ID" sz="1800" dirty="0" smtClean="0"/>
              <a:t>Tiap Akhir Triwulan 2006</a:t>
            </a:r>
          </a:p>
          <a:p>
            <a:pPr algn="ctr">
              <a:buNone/>
            </a:pPr>
            <a:endParaRPr lang="id-ID" sz="1800" dirty="0"/>
          </a:p>
        </p:txBody>
      </p:sp>
      <p:graphicFrame>
        <p:nvGraphicFramePr>
          <p:cNvPr id="4" name="Table 3"/>
          <p:cNvGraphicFramePr>
            <a:graphicFrameLocks noGrp="1"/>
          </p:cNvGraphicFramePr>
          <p:nvPr/>
        </p:nvGraphicFramePr>
        <p:xfrm>
          <a:off x="214282" y="1928802"/>
          <a:ext cx="8715430" cy="3512595"/>
        </p:xfrm>
        <a:graphic>
          <a:graphicData uri="http://schemas.openxmlformats.org/drawingml/2006/table">
            <a:tbl>
              <a:tblPr firstRow="1" bandRow="1">
                <a:tableStyleId>{5C22544A-7EE6-4342-B048-85BDC9FD1C3A}</a:tableStyleId>
              </a:tblPr>
              <a:tblGrid>
                <a:gridCol w="871543"/>
                <a:gridCol w="1271597"/>
                <a:gridCol w="642940"/>
                <a:gridCol w="857256"/>
                <a:gridCol w="714379"/>
                <a:gridCol w="1214449"/>
                <a:gridCol w="714378"/>
                <a:gridCol w="785818"/>
                <a:gridCol w="771527"/>
                <a:gridCol w="871543"/>
              </a:tblGrid>
              <a:tr h="553645">
                <a:tc rowSpan="3">
                  <a:txBody>
                    <a:bodyPr/>
                    <a:lstStyle/>
                    <a:p>
                      <a:pPr algn="ctr"/>
                      <a:r>
                        <a:rPr lang="id-ID" sz="1200" dirty="0" smtClean="0"/>
                        <a:t>Triwulan</a:t>
                      </a:r>
                      <a:endParaRPr lang="id-ID" sz="1200" dirty="0"/>
                    </a:p>
                  </a:txBody>
                  <a:tcPr/>
                </a:tc>
                <a:tc gridSpan="8">
                  <a:txBody>
                    <a:bodyPr/>
                    <a:lstStyle/>
                    <a:p>
                      <a:pPr algn="ctr"/>
                      <a:r>
                        <a:rPr lang="id-ID" sz="1200" dirty="0" smtClean="0"/>
                        <a:t>Jenis Bahan Baku</a:t>
                      </a:r>
                      <a:endParaRPr lang="id-ID" sz="12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rowSpan="3">
                  <a:txBody>
                    <a:bodyPr/>
                    <a:lstStyle/>
                    <a:p>
                      <a:pPr algn="ctr"/>
                      <a:r>
                        <a:rPr lang="id-ID" sz="1200" dirty="0" smtClean="0"/>
                        <a:t>Jumlah (Rp)</a:t>
                      </a:r>
                    </a:p>
                    <a:p>
                      <a:pPr algn="ctr"/>
                      <a:r>
                        <a:rPr lang="id-ID" sz="1200" dirty="0" smtClean="0"/>
                        <a:t> Ons</a:t>
                      </a:r>
                      <a:endParaRPr lang="id-ID" sz="1200" dirty="0"/>
                    </a:p>
                  </a:txBody>
                  <a:tcPr/>
                </a:tc>
              </a:tr>
              <a:tr h="553645">
                <a:tc vMerge="1">
                  <a:txBody>
                    <a:bodyPr/>
                    <a:lstStyle/>
                    <a:p>
                      <a:endParaRPr lang="id-ID" sz="1000" dirty="0"/>
                    </a:p>
                  </a:txBody>
                  <a:tcPr/>
                </a:tc>
                <a:tc gridSpan="4">
                  <a:txBody>
                    <a:bodyPr/>
                    <a:lstStyle/>
                    <a:p>
                      <a:pPr algn="ctr"/>
                      <a:r>
                        <a:rPr lang="id-ID" sz="1200" dirty="0" smtClean="0"/>
                        <a:t>Kedelai</a:t>
                      </a:r>
                      <a:endParaRPr lang="id-ID" sz="12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gridSpan="4">
                  <a:txBody>
                    <a:bodyPr/>
                    <a:lstStyle/>
                    <a:p>
                      <a:pPr algn="ctr"/>
                      <a:r>
                        <a:rPr lang="id-ID" sz="1200" dirty="0" smtClean="0"/>
                        <a:t>Gula Merah</a:t>
                      </a:r>
                      <a:endParaRPr lang="id-ID" sz="1200" dirty="0"/>
                    </a:p>
                  </a:txBody>
                  <a:tcPr/>
                </a:tc>
                <a:tc hMerge="1">
                  <a:txBody>
                    <a:bodyPr/>
                    <a:lstStyle/>
                    <a:p>
                      <a:endParaRPr lang="id-ID" sz="1000" dirty="0"/>
                    </a:p>
                  </a:txBody>
                  <a:tcPr/>
                </a:tc>
                <a:tc hMerge="1">
                  <a:txBody>
                    <a:bodyPr/>
                    <a:lstStyle/>
                    <a:p>
                      <a:endParaRPr lang="id-ID" sz="1000" dirty="0"/>
                    </a:p>
                  </a:txBody>
                  <a:tcPr/>
                </a:tc>
                <a:tc hMerge="1">
                  <a:txBody>
                    <a:bodyPr/>
                    <a:lstStyle/>
                    <a:p>
                      <a:endParaRPr lang="id-ID" sz="1000" dirty="0"/>
                    </a:p>
                  </a:txBody>
                  <a:tcPr/>
                </a:tc>
                <a:tc vMerge="1">
                  <a:txBody>
                    <a:bodyPr/>
                    <a:lstStyle/>
                    <a:p>
                      <a:endParaRPr lang="id-ID" sz="1000" dirty="0"/>
                    </a:p>
                  </a:txBody>
                  <a:tcPr/>
                </a:tc>
              </a:tr>
              <a:tr h="553645">
                <a:tc vMerge="1">
                  <a:txBody>
                    <a:bodyPr/>
                    <a:lstStyle/>
                    <a:p>
                      <a:endParaRPr lang="id-ID" sz="1000" dirty="0"/>
                    </a:p>
                  </a:txBody>
                  <a:tcPr/>
                </a:tc>
                <a:tc>
                  <a:txBody>
                    <a:bodyPr/>
                    <a:lstStyle/>
                    <a:p>
                      <a:pPr algn="ctr"/>
                      <a:r>
                        <a:rPr lang="id-ID" sz="1000" dirty="0" smtClean="0"/>
                        <a:t>Perhitungan</a:t>
                      </a:r>
                      <a:endParaRPr lang="id-ID" sz="1000" dirty="0"/>
                    </a:p>
                  </a:txBody>
                  <a:tcPr/>
                </a:tc>
                <a:tc>
                  <a:txBody>
                    <a:bodyPr/>
                    <a:lstStyle/>
                    <a:p>
                      <a:pPr algn="ctr"/>
                      <a:r>
                        <a:rPr lang="id-ID" sz="1000" dirty="0" smtClean="0"/>
                        <a:t>Dalam Rp</a:t>
                      </a:r>
                      <a:endParaRPr lang="id-ID" sz="1000" dirty="0"/>
                    </a:p>
                  </a:txBody>
                  <a:tcPr/>
                </a:tc>
                <a:tc>
                  <a:txBody>
                    <a:bodyPr/>
                    <a:lstStyle/>
                    <a:p>
                      <a:pPr algn="ctr"/>
                      <a:r>
                        <a:rPr lang="id-ID" sz="1000" dirty="0" smtClean="0"/>
                        <a:t>Harga Per Ons</a:t>
                      </a:r>
                      <a:endParaRPr lang="id-ID" sz="1000" dirty="0"/>
                    </a:p>
                  </a:txBody>
                  <a:tcPr/>
                </a:tc>
                <a:tc>
                  <a:txBody>
                    <a:bodyPr/>
                    <a:lstStyle/>
                    <a:p>
                      <a:pPr algn="ctr"/>
                      <a:r>
                        <a:rPr lang="id-ID" sz="1000" dirty="0" smtClean="0"/>
                        <a:t>Dalam Ons</a:t>
                      </a:r>
                      <a:endParaRPr lang="id-ID" sz="1000" dirty="0"/>
                    </a:p>
                  </a:txBody>
                  <a:tcPr/>
                </a:tc>
                <a:tc>
                  <a:txBody>
                    <a:bodyPr/>
                    <a:lstStyle/>
                    <a:p>
                      <a:pPr algn="ctr"/>
                      <a:r>
                        <a:rPr lang="id-ID" sz="1000" dirty="0" smtClean="0"/>
                        <a:t>Perhitungan</a:t>
                      </a:r>
                      <a:endParaRPr lang="id-ID" sz="1000" dirty="0"/>
                    </a:p>
                  </a:txBody>
                  <a:tcPr/>
                </a:tc>
                <a:tc>
                  <a:txBody>
                    <a:bodyPr/>
                    <a:lstStyle/>
                    <a:p>
                      <a:pPr algn="ctr"/>
                      <a:r>
                        <a:rPr lang="id-ID" sz="1000" dirty="0" smtClean="0"/>
                        <a:t>Dalam Rp</a:t>
                      </a:r>
                      <a:endParaRPr lang="id-ID" sz="1000" dirty="0"/>
                    </a:p>
                  </a:txBody>
                  <a:tcPr/>
                </a:tc>
                <a:tc>
                  <a:txBody>
                    <a:bodyPr/>
                    <a:lstStyle/>
                    <a:p>
                      <a:pPr algn="ctr"/>
                      <a:r>
                        <a:rPr lang="id-ID" sz="1000" dirty="0" smtClean="0"/>
                        <a:t>Harga Per Ons</a:t>
                      </a:r>
                      <a:endParaRPr lang="id-ID" sz="1000" dirty="0"/>
                    </a:p>
                  </a:txBody>
                  <a:tcPr/>
                </a:tc>
                <a:tc>
                  <a:txBody>
                    <a:bodyPr/>
                    <a:lstStyle/>
                    <a:p>
                      <a:pPr algn="ctr"/>
                      <a:r>
                        <a:rPr lang="id-ID" sz="1000" dirty="0" smtClean="0"/>
                        <a:t>Dalam Ons</a:t>
                      </a:r>
                      <a:endParaRPr lang="id-ID" sz="1000" dirty="0"/>
                    </a:p>
                  </a:txBody>
                  <a:tcPr/>
                </a:tc>
                <a:tc vMerge="1">
                  <a:txBody>
                    <a:bodyPr/>
                    <a:lstStyle/>
                    <a:p>
                      <a:endParaRPr lang="id-ID" sz="1000" dirty="0"/>
                    </a:p>
                  </a:txBody>
                  <a:tcPr/>
                </a:tc>
              </a:tr>
              <a:tr h="553645">
                <a:tc>
                  <a:txBody>
                    <a:bodyPr/>
                    <a:lstStyle/>
                    <a:p>
                      <a:pPr algn="ctr"/>
                      <a:r>
                        <a:rPr lang="id-ID" sz="1050" dirty="0" smtClean="0"/>
                        <a:t>I</a:t>
                      </a:r>
                    </a:p>
                    <a:p>
                      <a:pPr algn="ctr"/>
                      <a:endParaRPr lang="id-ID" sz="1050" dirty="0" smtClean="0"/>
                    </a:p>
                    <a:p>
                      <a:pPr algn="ctr"/>
                      <a:endParaRPr lang="id-ID" sz="1050" dirty="0" smtClean="0"/>
                    </a:p>
                    <a:p>
                      <a:pPr algn="ctr"/>
                      <a:r>
                        <a:rPr lang="id-ID" sz="1050" dirty="0" smtClean="0"/>
                        <a:t>II</a:t>
                      </a:r>
                    </a:p>
                    <a:p>
                      <a:pPr algn="ctr"/>
                      <a:endParaRPr lang="id-ID" sz="1050" dirty="0" smtClean="0"/>
                    </a:p>
                    <a:p>
                      <a:pPr algn="ctr"/>
                      <a:endParaRPr lang="id-ID" sz="1050" dirty="0" smtClean="0"/>
                    </a:p>
                    <a:p>
                      <a:pPr algn="ctr"/>
                      <a:r>
                        <a:rPr lang="id-ID" sz="1050" dirty="0" smtClean="0"/>
                        <a:t>III</a:t>
                      </a:r>
                    </a:p>
                    <a:p>
                      <a:pPr algn="ctr"/>
                      <a:endParaRPr lang="id-ID" sz="1050" dirty="0" smtClean="0"/>
                    </a:p>
                    <a:p>
                      <a:pPr algn="ctr"/>
                      <a:endParaRPr lang="id-ID" sz="1050" dirty="0" smtClean="0"/>
                    </a:p>
                    <a:p>
                      <a:pPr algn="ctr"/>
                      <a:r>
                        <a:rPr lang="id-ID" sz="1050" dirty="0" smtClean="0"/>
                        <a:t>IV</a:t>
                      </a:r>
                      <a:endParaRPr lang="id-ID" sz="1050" dirty="0"/>
                    </a:p>
                  </a:txBody>
                  <a:tcPr/>
                </a:tc>
                <a:tc>
                  <a:txBody>
                    <a:bodyPr/>
                    <a:lstStyle/>
                    <a:p>
                      <a:r>
                        <a:rPr lang="id-ID" sz="1050" dirty="0" smtClean="0"/>
                        <a:t>7500    x 2</a:t>
                      </a:r>
                      <a:r>
                        <a:rPr lang="id-ID" sz="1050" baseline="0" dirty="0" smtClean="0"/>
                        <a:t> - 1000</a:t>
                      </a:r>
                      <a:endParaRPr lang="id-ID" sz="1050" dirty="0" smtClean="0"/>
                    </a:p>
                    <a:p>
                      <a:r>
                        <a:rPr lang="id-ID" sz="1050" dirty="0" smtClean="0"/>
                        <a:t>    8</a:t>
                      </a:r>
                    </a:p>
                    <a:p>
                      <a:endParaRPr lang="id-ID" sz="1050" dirty="0" smtClean="0"/>
                    </a:p>
                    <a:p>
                      <a:pPr marL="228600" indent="-228600">
                        <a:buAutoNum type="arabicPlain" startAt="7900"/>
                      </a:pPr>
                      <a:r>
                        <a:rPr lang="id-ID" sz="1050" dirty="0" smtClean="0"/>
                        <a:t>    x</a:t>
                      </a:r>
                      <a:r>
                        <a:rPr lang="id-ID" sz="1050" baseline="0" dirty="0" smtClean="0"/>
                        <a:t> 2 – 875</a:t>
                      </a:r>
                      <a:endParaRPr lang="id-ID" sz="1050" dirty="0" smtClean="0"/>
                    </a:p>
                    <a:p>
                      <a:r>
                        <a:rPr lang="id-ID" sz="1050" dirty="0" smtClean="0"/>
                        <a:t>   8</a:t>
                      </a:r>
                    </a:p>
                    <a:p>
                      <a:endParaRPr lang="id-ID" sz="1050" dirty="0" smtClean="0"/>
                    </a:p>
                    <a:p>
                      <a:r>
                        <a:rPr lang="id-ID" sz="1050" dirty="0" smtClean="0"/>
                        <a:t>8000   X</a:t>
                      </a:r>
                      <a:r>
                        <a:rPr lang="id-ID" sz="1050" baseline="0" dirty="0" smtClean="0"/>
                        <a:t> 2 - 1100</a:t>
                      </a:r>
                      <a:endParaRPr lang="id-ID" sz="1050" dirty="0" smtClean="0"/>
                    </a:p>
                    <a:p>
                      <a:r>
                        <a:rPr lang="id-ID" sz="1050" dirty="0" smtClean="0"/>
                        <a:t>   8</a:t>
                      </a:r>
                    </a:p>
                    <a:p>
                      <a:endParaRPr lang="id-ID" sz="1050" dirty="0" smtClean="0"/>
                    </a:p>
                    <a:p>
                      <a:r>
                        <a:rPr lang="id-ID" sz="1050" dirty="0" smtClean="0"/>
                        <a:t>8600    X 2 - 900</a:t>
                      </a:r>
                    </a:p>
                    <a:p>
                      <a:r>
                        <a:rPr lang="id-ID" sz="1050" dirty="0" smtClean="0"/>
                        <a:t>   8</a:t>
                      </a:r>
                    </a:p>
                  </a:txBody>
                  <a:tcPr/>
                </a:tc>
                <a:tc>
                  <a:txBody>
                    <a:bodyPr/>
                    <a:lstStyle/>
                    <a:p>
                      <a:pPr algn="ctr"/>
                      <a:r>
                        <a:rPr lang="id-ID" sz="1050" dirty="0" smtClean="0"/>
                        <a:t>875</a:t>
                      </a:r>
                    </a:p>
                    <a:p>
                      <a:pPr algn="ctr"/>
                      <a:endParaRPr lang="id-ID" sz="1050" dirty="0" smtClean="0"/>
                    </a:p>
                    <a:p>
                      <a:pPr algn="ctr"/>
                      <a:endParaRPr lang="id-ID" sz="1050" dirty="0" smtClean="0"/>
                    </a:p>
                    <a:p>
                      <a:pPr algn="ctr"/>
                      <a:r>
                        <a:rPr lang="id-ID" sz="1050" dirty="0" smtClean="0"/>
                        <a:t>1.100</a:t>
                      </a:r>
                    </a:p>
                    <a:p>
                      <a:pPr algn="ctr"/>
                      <a:endParaRPr lang="id-ID" sz="1050" dirty="0" smtClean="0"/>
                    </a:p>
                    <a:p>
                      <a:pPr algn="ctr"/>
                      <a:endParaRPr lang="id-ID" sz="1050" dirty="0" smtClean="0"/>
                    </a:p>
                    <a:p>
                      <a:pPr algn="ctr"/>
                      <a:r>
                        <a:rPr lang="id-ID" sz="1050" dirty="0" smtClean="0"/>
                        <a:t>900</a:t>
                      </a:r>
                    </a:p>
                    <a:p>
                      <a:pPr algn="ctr"/>
                      <a:endParaRPr lang="id-ID" sz="1050" dirty="0" smtClean="0"/>
                    </a:p>
                    <a:p>
                      <a:pPr algn="ctr"/>
                      <a:endParaRPr lang="id-ID" sz="1050" dirty="0" smtClean="0"/>
                    </a:p>
                    <a:p>
                      <a:pPr algn="ctr"/>
                      <a:r>
                        <a:rPr lang="id-ID" sz="1050" dirty="0" smtClean="0"/>
                        <a:t>1.250</a:t>
                      </a:r>
                      <a:endParaRPr lang="id-ID" sz="1050" dirty="0"/>
                    </a:p>
                  </a:txBody>
                  <a:tcPr/>
                </a:tc>
                <a:tc>
                  <a:txBody>
                    <a:bodyPr/>
                    <a:lstStyle/>
                    <a:p>
                      <a:pPr algn="ctr"/>
                      <a:r>
                        <a:rPr lang="id-ID" sz="1050" dirty="0" smtClean="0"/>
                        <a:t>Rp. 100</a:t>
                      </a:r>
                    </a:p>
                    <a:p>
                      <a:pPr algn="ctr"/>
                      <a:endParaRPr lang="id-ID" sz="1050" dirty="0" smtClean="0"/>
                    </a:p>
                    <a:p>
                      <a:pPr algn="ctr"/>
                      <a:endParaRPr lang="id-ID" sz="1050" dirty="0" smtClean="0"/>
                    </a:p>
                    <a:p>
                      <a:pPr algn="ctr"/>
                      <a:r>
                        <a:rPr lang="id-ID" sz="1050" dirty="0" smtClean="0"/>
                        <a:t>Rp. 100</a:t>
                      </a:r>
                    </a:p>
                    <a:p>
                      <a:pPr algn="ctr"/>
                      <a:endParaRPr lang="id-ID" sz="1050" dirty="0" smtClean="0"/>
                    </a:p>
                    <a:p>
                      <a:pPr algn="ctr"/>
                      <a:endParaRPr lang="id-ID" sz="1050" dirty="0" smtClean="0"/>
                    </a:p>
                    <a:p>
                      <a:pPr algn="ctr"/>
                      <a:r>
                        <a:rPr lang="id-ID" sz="1050" dirty="0" smtClean="0"/>
                        <a:t>Rp. 100</a:t>
                      </a:r>
                    </a:p>
                    <a:p>
                      <a:pPr algn="ctr"/>
                      <a:endParaRPr lang="id-ID" sz="1050" dirty="0" smtClean="0"/>
                    </a:p>
                    <a:p>
                      <a:pPr algn="ctr"/>
                      <a:endParaRPr lang="id-ID" sz="1050" dirty="0" smtClean="0"/>
                    </a:p>
                    <a:p>
                      <a:pPr algn="ctr"/>
                      <a:r>
                        <a:rPr lang="id-ID" sz="1050" dirty="0" smtClean="0"/>
                        <a:t>Rp. 100</a:t>
                      </a:r>
                      <a:endParaRPr lang="id-ID" sz="1050" dirty="0"/>
                    </a:p>
                  </a:txBody>
                  <a:tcPr/>
                </a:tc>
                <a:tc>
                  <a:txBody>
                    <a:bodyPr/>
                    <a:lstStyle/>
                    <a:p>
                      <a:pPr algn="ctr"/>
                      <a:r>
                        <a:rPr lang="id-ID" sz="1050" dirty="0" smtClean="0"/>
                        <a:t>8,75</a:t>
                      </a:r>
                    </a:p>
                    <a:p>
                      <a:pPr algn="ctr"/>
                      <a:endParaRPr lang="id-ID" sz="1050" dirty="0" smtClean="0"/>
                    </a:p>
                    <a:p>
                      <a:pPr algn="ctr"/>
                      <a:endParaRPr lang="id-ID" sz="1050" dirty="0" smtClean="0"/>
                    </a:p>
                    <a:p>
                      <a:pPr algn="ctr"/>
                      <a:r>
                        <a:rPr lang="id-ID" sz="1050" dirty="0" smtClean="0"/>
                        <a:t>11,00</a:t>
                      </a:r>
                    </a:p>
                    <a:p>
                      <a:pPr algn="ctr"/>
                      <a:endParaRPr lang="id-ID" sz="1050" dirty="0" smtClean="0"/>
                    </a:p>
                    <a:p>
                      <a:pPr algn="ctr"/>
                      <a:endParaRPr lang="id-ID" sz="1050" dirty="0" smtClean="0"/>
                    </a:p>
                    <a:p>
                      <a:pPr algn="ctr"/>
                      <a:r>
                        <a:rPr lang="id-ID" sz="1050" dirty="0" smtClean="0"/>
                        <a:t>9,00</a:t>
                      </a:r>
                    </a:p>
                    <a:p>
                      <a:pPr algn="ctr"/>
                      <a:endParaRPr lang="id-ID" sz="1050" dirty="0" smtClean="0"/>
                    </a:p>
                    <a:p>
                      <a:pPr algn="ctr"/>
                      <a:endParaRPr lang="id-ID" sz="1050" dirty="0" smtClean="0"/>
                    </a:p>
                    <a:p>
                      <a:pPr algn="ctr"/>
                      <a:r>
                        <a:rPr lang="id-ID" sz="1050" dirty="0" smtClean="0"/>
                        <a:t>12,50</a:t>
                      </a:r>
                      <a:endParaRPr lang="id-ID" sz="1050" dirty="0"/>
                    </a:p>
                  </a:txBody>
                  <a:tcPr/>
                </a:tc>
                <a:tc>
                  <a:txBody>
                    <a:bodyPr/>
                    <a:lstStyle/>
                    <a:p>
                      <a:r>
                        <a:rPr lang="id-ID" sz="1050" dirty="0" smtClean="0"/>
                        <a:t>5520    X 2 - 900</a:t>
                      </a:r>
                    </a:p>
                    <a:p>
                      <a:r>
                        <a:rPr lang="id-ID" sz="1050" dirty="0" smtClean="0"/>
                        <a:t>   8</a:t>
                      </a:r>
                    </a:p>
                    <a:p>
                      <a:endParaRPr lang="id-ID" sz="1050" dirty="0" smtClean="0"/>
                    </a:p>
                    <a:p>
                      <a:r>
                        <a:rPr lang="id-ID" sz="1050" dirty="0" smtClean="0"/>
                        <a:t>5700    X 2- 480</a:t>
                      </a:r>
                    </a:p>
                    <a:p>
                      <a:r>
                        <a:rPr lang="id-ID" sz="1050" dirty="0" smtClean="0"/>
                        <a:t>   8</a:t>
                      </a:r>
                    </a:p>
                    <a:p>
                      <a:endParaRPr lang="id-ID" sz="1050" dirty="0" smtClean="0"/>
                    </a:p>
                    <a:p>
                      <a:r>
                        <a:rPr lang="id-ID" sz="1050" dirty="0" smtClean="0"/>
                        <a:t>5940     X 2- 945</a:t>
                      </a:r>
                    </a:p>
                    <a:p>
                      <a:r>
                        <a:rPr lang="id-ID" sz="1050" dirty="0" smtClean="0"/>
                        <a:t>   8</a:t>
                      </a:r>
                    </a:p>
                    <a:p>
                      <a:endParaRPr lang="id-ID" sz="1050" dirty="0" smtClean="0"/>
                    </a:p>
                    <a:p>
                      <a:r>
                        <a:rPr lang="id-ID" sz="1050" dirty="0" smtClean="0"/>
                        <a:t>6240    X 2- 540</a:t>
                      </a:r>
                    </a:p>
                    <a:p>
                      <a:r>
                        <a:rPr lang="id-ID" sz="1050" dirty="0" smtClean="0"/>
                        <a:t>   8</a:t>
                      </a:r>
                      <a:endParaRPr lang="id-ID" sz="1050" dirty="0"/>
                    </a:p>
                  </a:txBody>
                  <a:tcPr/>
                </a:tc>
                <a:tc>
                  <a:txBody>
                    <a:bodyPr/>
                    <a:lstStyle/>
                    <a:p>
                      <a:pPr algn="ctr"/>
                      <a:r>
                        <a:rPr lang="id-ID" sz="1050" dirty="0" smtClean="0"/>
                        <a:t>480</a:t>
                      </a:r>
                    </a:p>
                    <a:p>
                      <a:pPr algn="ctr"/>
                      <a:endParaRPr lang="id-ID" sz="1050" dirty="0" smtClean="0"/>
                    </a:p>
                    <a:p>
                      <a:pPr algn="ctr"/>
                      <a:endParaRPr lang="id-ID" sz="1050" dirty="0" smtClean="0"/>
                    </a:p>
                    <a:p>
                      <a:pPr algn="ctr"/>
                      <a:r>
                        <a:rPr lang="id-ID" sz="1050" dirty="0" smtClean="0"/>
                        <a:t>945</a:t>
                      </a:r>
                    </a:p>
                    <a:p>
                      <a:pPr algn="ctr"/>
                      <a:endParaRPr lang="id-ID" sz="1050" dirty="0" smtClean="0"/>
                    </a:p>
                    <a:p>
                      <a:pPr algn="ctr"/>
                      <a:endParaRPr lang="id-ID" sz="1050" dirty="0" smtClean="0"/>
                    </a:p>
                    <a:p>
                      <a:pPr algn="ctr"/>
                      <a:r>
                        <a:rPr lang="id-ID" sz="1050" dirty="0" smtClean="0"/>
                        <a:t>540</a:t>
                      </a:r>
                    </a:p>
                    <a:p>
                      <a:pPr algn="ctr"/>
                      <a:endParaRPr lang="id-ID" sz="1050" dirty="0" smtClean="0"/>
                    </a:p>
                    <a:p>
                      <a:pPr algn="ctr"/>
                      <a:endParaRPr lang="id-ID" sz="1050" dirty="0" smtClean="0"/>
                    </a:p>
                    <a:p>
                      <a:pPr algn="ctr"/>
                      <a:r>
                        <a:rPr lang="id-ID" sz="1050" dirty="0" smtClean="0"/>
                        <a:t>1.020</a:t>
                      </a:r>
                      <a:endParaRPr lang="id-ID" sz="1050" dirty="0"/>
                    </a:p>
                  </a:txBody>
                  <a:tcPr/>
                </a:tc>
                <a:tc>
                  <a:txBody>
                    <a:bodyPr/>
                    <a:lstStyle/>
                    <a:p>
                      <a:pPr algn="ctr"/>
                      <a:r>
                        <a:rPr lang="id-ID" sz="1050" dirty="0" smtClean="0"/>
                        <a:t>Rp. 60</a:t>
                      </a:r>
                    </a:p>
                    <a:p>
                      <a:pPr algn="ctr"/>
                      <a:endParaRPr lang="id-ID" sz="1050" dirty="0" smtClean="0"/>
                    </a:p>
                    <a:p>
                      <a:pPr algn="ctr"/>
                      <a:endParaRPr lang="id-ID" sz="1050" dirty="0" smtClean="0"/>
                    </a:p>
                    <a:p>
                      <a:pPr algn="ctr"/>
                      <a:r>
                        <a:rPr lang="id-ID" sz="1050" dirty="0" smtClean="0"/>
                        <a:t>Rp. 60</a:t>
                      </a:r>
                    </a:p>
                    <a:p>
                      <a:pPr algn="ctr"/>
                      <a:endParaRPr lang="id-ID" sz="1050" dirty="0" smtClean="0"/>
                    </a:p>
                    <a:p>
                      <a:pPr algn="ctr"/>
                      <a:endParaRPr lang="id-ID" sz="1050" dirty="0" smtClean="0"/>
                    </a:p>
                    <a:p>
                      <a:pPr algn="ctr"/>
                      <a:r>
                        <a:rPr lang="id-ID" sz="1050" dirty="0" smtClean="0"/>
                        <a:t>Rp. 60</a:t>
                      </a:r>
                    </a:p>
                    <a:p>
                      <a:pPr algn="ctr"/>
                      <a:endParaRPr lang="id-ID" sz="1050" dirty="0" smtClean="0"/>
                    </a:p>
                    <a:p>
                      <a:pPr algn="ctr"/>
                      <a:endParaRPr lang="id-ID" sz="1050" dirty="0" smtClean="0"/>
                    </a:p>
                    <a:p>
                      <a:pPr algn="ctr"/>
                      <a:r>
                        <a:rPr lang="id-ID" sz="1050" dirty="0" smtClean="0"/>
                        <a:t>Rp. 60</a:t>
                      </a:r>
                      <a:endParaRPr lang="id-ID" sz="1050" dirty="0"/>
                    </a:p>
                  </a:txBody>
                  <a:tcPr/>
                </a:tc>
                <a:tc>
                  <a:txBody>
                    <a:bodyPr/>
                    <a:lstStyle/>
                    <a:p>
                      <a:pPr algn="ctr"/>
                      <a:r>
                        <a:rPr lang="id-ID" sz="1050" dirty="0" smtClean="0"/>
                        <a:t>8,00</a:t>
                      </a:r>
                    </a:p>
                    <a:p>
                      <a:pPr algn="ctr"/>
                      <a:endParaRPr lang="id-ID" sz="1050" dirty="0" smtClean="0"/>
                    </a:p>
                    <a:p>
                      <a:pPr algn="ctr"/>
                      <a:endParaRPr lang="id-ID" sz="1050" dirty="0" smtClean="0"/>
                    </a:p>
                    <a:p>
                      <a:pPr algn="ctr"/>
                      <a:r>
                        <a:rPr lang="id-ID" sz="1050" dirty="0" smtClean="0"/>
                        <a:t>15,75</a:t>
                      </a:r>
                    </a:p>
                    <a:p>
                      <a:pPr algn="ctr"/>
                      <a:endParaRPr lang="id-ID" sz="1050" dirty="0" smtClean="0"/>
                    </a:p>
                    <a:p>
                      <a:pPr algn="ctr"/>
                      <a:endParaRPr lang="id-ID" sz="1050" dirty="0" smtClean="0"/>
                    </a:p>
                    <a:p>
                      <a:pPr algn="ctr"/>
                      <a:r>
                        <a:rPr lang="id-ID" sz="1050" dirty="0" smtClean="0"/>
                        <a:t>9,00</a:t>
                      </a:r>
                    </a:p>
                    <a:p>
                      <a:pPr algn="ctr"/>
                      <a:endParaRPr lang="id-ID" sz="1050" dirty="0" smtClean="0"/>
                    </a:p>
                    <a:p>
                      <a:pPr algn="ctr"/>
                      <a:endParaRPr lang="id-ID" sz="1050" dirty="0" smtClean="0"/>
                    </a:p>
                    <a:p>
                      <a:pPr algn="ctr"/>
                      <a:r>
                        <a:rPr lang="id-ID" sz="1050" dirty="0" smtClean="0"/>
                        <a:t>17,00</a:t>
                      </a:r>
                      <a:endParaRPr lang="id-ID" sz="1050" dirty="0"/>
                    </a:p>
                  </a:txBody>
                  <a:tcPr/>
                </a:tc>
                <a:tc>
                  <a:txBody>
                    <a:bodyPr/>
                    <a:lstStyle/>
                    <a:p>
                      <a:pPr algn="ctr"/>
                      <a:r>
                        <a:rPr lang="id-ID" sz="1050" dirty="0" smtClean="0"/>
                        <a:t>1.355</a:t>
                      </a:r>
                    </a:p>
                    <a:p>
                      <a:pPr algn="ctr"/>
                      <a:endParaRPr lang="id-ID" sz="1050" dirty="0" smtClean="0"/>
                    </a:p>
                    <a:p>
                      <a:pPr algn="ctr"/>
                      <a:endParaRPr lang="id-ID" sz="1050" dirty="0" smtClean="0"/>
                    </a:p>
                    <a:p>
                      <a:pPr algn="ctr"/>
                      <a:r>
                        <a:rPr lang="id-ID" sz="1050" dirty="0" smtClean="0"/>
                        <a:t>2.045</a:t>
                      </a:r>
                    </a:p>
                    <a:p>
                      <a:pPr algn="ctr"/>
                      <a:endParaRPr lang="id-ID" sz="1050" dirty="0" smtClean="0"/>
                    </a:p>
                    <a:p>
                      <a:pPr algn="ctr"/>
                      <a:endParaRPr lang="id-ID" sz="1050" dirty="0" smtClean="0"/>
                    </a:p>
                    <a:p>
                      <a:pPr algn="ctr"/>
                      <a:r>
                        <a:rPr lang="id-ID" sz="1050" dirty="0" smtClean="0"/>
                        <a:t>1.440</a:t>
                      </a:r>
                    </a:p>
                    <a:p>
                      <a:pPr algn="ctr"/>
                      <a:endParaRPr lang="id-ID" sz="1050" dirty="0" smtClean="0"/>
                    </a:p>
                    <a:p>
                      <a:pPr algn="ctr"/>
                      <a:endParaRPr lang="id-ID" sz="1050" dirty="0" smtClean="0"/>
                    </a:p>
                    <a:p>
                      <a:pPr algn="ctr"/>
                      <a:r>
                        <a:rPr lang="id-ID" sz="1050" dirty="0" smtClean="0"/>
                        <a:t>2.270</a:t>
                      </a:r>
                      <a:endParaRPr lang="id-ID" sz="1050" dirty="0"/>
                    </a:p>
                  </a:txBody>
                  <a:tcPr/>
                </a:tc>
              </a:tr>
            </a:tbl>
          </a:graphicData>
        </a:graphic>
      </p:graphicFrame>
      <p:cxnSp>
        <p:nvCxnSpPr>
          <p:cNvPr id="6" name="Straight Connector 5"/>
          <p:cNvCxnSpPr/>
          <p:nvPr/>
        </p:nvCxnSpPr>
        <p:spPr>
          <a:xfrm>
            <a:off x="1142976" y="3786190"/>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142976" y="4284668"/>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42976" y="4784734"/>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42976" y="5214950"/>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2000232" y="3714752"/>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2071670" y="4143380"/>
            <a:ext cx="42862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071670" y="4643446"/>
            <a:ext cx="42862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643438" y="3786190"/>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643438" y="4286256"/>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643438" y="4714884"/>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643438" y="5214950"/>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5500694" y="3714752"/>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V="1">
            <a:off x="5500694" y="4143380"/>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800000" flipV="1">
            <a:off x="5500694" y="4643446"/>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Anggaran Pembelian Bahan Baku</a:t>
            </a:r>
            <a:endParaRPr lang="id-ID" sz="2800" dirty="0"/>
          </a:p>
        </p:txBody>
      </p:sp>
      <p:sp>
        <p:nvSpPr>
          <p:cNvPr id="3" name="Content Placeholder 2"/>
          <p:cNvSpPr>
            <a:spLocks noGrp="1"/>
          </p:cNvSpPr>
          <p:nvPr>
            <p:ph idx="1"/>
          </p:nvPr>
        </p:nvSpPr>
        <p:spPr/>
        <p:txBody>
          <a:bodyPr>
            <a:normAutofit/>
          </a:bodyPr>
          <a:lstStyle/>
          <a:p>
            <a:pPr algn="just"/>
            <a:r>
              <a:rPr lang="id-ID" sz="1800" dirty="0" smtClean="0"/>
              <a:t>Untuk menyusun anggaran pembelian bahan baku diperlukan data anggaran biaya bahan baku dan anggaran persediaan bahan baku dengan formula sebagai berikut :</a:t>
            </a:r>
          </a:p>
          <a:p>
            <a:pPr algn="just">
              <a:buNone/>
            </a:pPr>
            <a:endParaRPr lang="id-ID" sz="1800" dirty="0" smtClean="0"/>
          </a:p>
          <a:p>
            <a:pPr algn="just">
              <a:buNone/>
            </a:pPr>
            <a:r>
              <a:rPr lang="id-ID" sz="1800" dirty="0" smtClean="0"/>
              <a:t>	</a:t>
            </a:r>
            <a:r>
              <a:rPr lang="id-ID" sz="1800" dirty="0" smtClean="0">
                <a:solidFill>
                  <a:srgbClr val="FF0000"/>
                </a:solidFill>
              </a:rPr>
              <a:t>Pembelian bahan baku = Persediaan bahan baku akhir + Biaya bahan 			       baku – Persediaan bahan baku awal</a:t>
            </a:r>
          </a:p>
          <a:p>
            <a:pPr algn="just">
              <a:buNone/>
            </a:pPr>
            <a:endParaRPr lang="id-ID" sz="1800" dirty="0" smtClean="0">
              <a:solidFill>
                <a:srgbClr val="FF0000"/>
              </a:solidFill>
            </a:endParaRPr>
          </a:p>
          <a:p>
            <a:pPr algn="just"/>
            <a:r>
              <a:rPr lang="id-ID" sz="1800" dirty="0" smtClean="0"/>
              <a:t>Misalkan anggaran biaya bahan baku  dan data anggaran persediaan bahan baku akhir pada tabel diatas ditambah data persediaan bahan baku awal pada contoh anggaran persediaan bahan baku, kemiudian dapatlah disusun anggaran pembelian bahan baku sebagai </a:t>
            </a:r>
            <a:r>
              <a:rPr lang="id-ID" sz="1800" smtClean="0"/>
              <a:t>berikut : </a:t>
            </a:r>
            <a:endParaRPr lang="id-ID"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dirty="0" smtClean="0"/>
              <a:t>Anggaran pengeluaran kas untuk pembelian bahan baku</a:t>
            </a:r>
            <a:endParaRPr lang="id-ID" sz="2800" dirty="0"/>
          </a:p>
        </p:txBody>
      </p:sp>
      <p:sp>
        <p:nvSpPr>
          <p:cNvPr id="3" name="Content Placeholder 2"/>
          <p:cNvSpPr>
            <a:spLocks noGrp="1"/>
          </p:cNvSpPr>
          <p:nvPr>
            <p:ph idx="1"/>
          </p:nvPr>
        </p:nvSpPr>
        <p:spPr/>
        <p:txBody>
          <a:bodyPr>
            <a:normAutofit/>
          </a:bodyPr>
          <a:lstStyle/>
          <a:p>
            <a:pPr algn="just"/>
            <a:r>
              <a:rPr lang="id-ID" sz="1800" dirty="0" smtClean="0"/>
              <a:t>Bila pembelian bahan baku dilakukan dengan tunai maka tidak diperlukan lagi penyyusunan anggaran pengeluaran kas untuk pembelian bahan baku namun apabila pembelian bahan baku sebagian tunai dan sebagian kredit maka dibuat anggaran pengeluaran kas untuk pembelian bahan baku.</a:t>
            </a:r>
          </a:p>
          <a:p>
            <a:pPr algn="just"/>
            <a:endParaRPr lang="id-ID" sz="1800" dirty="0" smtClean="0"/>
          </a:p>
          <a:p>
            <a:pPr algn="just"/>
            <a:r>
              <a:rPr lang="id-ID" sz="1800" dirty="0" smtClean="0"/>
              <a:t>Misalkan syarat pembebelian 80 % tunai dan 20 % lagi dibayar triwulan berikutnya. Berdasarkan data anggaran pembelian bahan baku diatas dapat dibuat anggaran pengeluaran kas untuk pembelian bahan baku sebagai berikut : </a:t>
            </a:r>
          </a:p>
          <a:p>
            <a:pPr algn="just">
              <a:buNone/>
            </a:pPr>
            <a:endParaRPr lang="id-ID" sz="1800" dirty="0" smtClean="0"/>
          </a:p>
          <a:p>
            <a:pPr algn="just"/>
            <a:endParaRPr lang="id-ID" sz="1800" dirty="0" smtClean="0"/>
          </a:p>
          <a:p>
            <a:pPr algn="just"/>
            <a:endParaRPr lang="id-ID" sz="1800" dirty="0" smtClean="0"/>
          </a:p>
          <a:p>
            <a:pPr algn="just"/>
            <a:endParaRPr lang="id-ID"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52128"/>
          </a:xfrm>
        </p:spPr>
        <p:txBody>
          <a:bodyPr>
            <a:normAutofit/>
          </a:bodyPr>
          <a:lstStyle/>
          <a:p>
            <a:pPr algn="ctr">
              <a:buNone/>
            </a:pPr>
            <a:r>
              <a:rPr lang="id-ID" sz="1800" dirty="0" smtClean="0"/>
              <a:t>Perusahaan Kecap asli</a:t>
            </a:r>
          </a:p>
          <a:p>
            <a:pPr algn="ctr">
              <a:buNone/>
            </a:pPr>
            <a:r>
              <a:rPr lang="id-ID" sz="1800" dirty="0" smtClean="0"/>
              <a:t>ANGGARAN PENGELUARAN KAS UNTUK PEMBELIAN BAHAN BAKU</a:t>
            </a:r>
          </a:p>
          <a:p>
            <a:pPr algn="ctr">
              <a:buNone/>
            </a:pPr>
            <a:r>
              <a:rPr lang="id-ID" sz="1800" dirty="0" smtClean="0"/>
              <a:t>Tiap triwulan tahun 2006</a:t>
            </a:r>
          </a:p>
          <a:p>
            <a:pPr algn="ctr">
              <a:buNone/>
            </a:pPr>
            <a:endParaRPr lang="id-ID" sz="1800" dirty="0" smtClean="0"/>
          </a:p>
          <a:p>
            <a:pPr algn="ctr">
              <a:buNone/>
            </a:pPr>
            <a:endParaRPr lang="id-ID" sz="1800" dirty="0"/>
          </a:p>
        </p:txBody>
      </p:sp>
      <p:graphicFrame>
        <p:nvGraphicFramePr>
          <p:cNvPr id="4" name="Table 3"/>
          <p:cNvGraphicFramePr>
            <a:graphicFrameLocks noGrp="1"/>
          </p:cNvGraphicFramePr>
          <p:nvPr/>
        </p:nvGraphicFramePr>
        <p:xfrm>
          <a:off x="857223" y="2214554"/>
          <a:ext cx="7286675" cy="2052320"/>
        </p:xfrm>
        <a:graphic>
          <a:graphicData uri="http://schemas.openxmlformats.org/drawingml/2006/table">
            <a:tbl>
              <a:tblPr firstRow="1" bandRow="1">
                <a:tableStyleId>{5C22544A-7EE6-4342-B048-85BDC9FD1C3A}</a:tableStyleId>
              </a:tblPr>
              <a:tblGrid>
                <a:gridCol w="2286017"/>
                <a:gridCol w="1285884"/>
                <a:gridCol w="1143008"/>
                <a:gridCol w="1357322"/>
                <a:gridCol w="1214444"/>
              </a:tblGrid>
              <a:tr h="370840">
                <a:tc rowSpan="2">
                  <a:txBody>
                    <a:bodyPr/>
                    <a:lstStyle/>
                    <a:p>
                      <a:pPr algn="ctr"/>
                      <a:r>
                        <a:rPr lang="id-ID" dirty="0" smtClean="0"/>
                        <a:t>Keterangan</a:t>
                      </a:r>
                      <a:endParaRPr lang="id-ID" dirty="0"/>
                    </a:p>
                  </a:txBody>
                  <a:tcPr/>
                </a:tc>
                <a:tc gridSpan="4">
                  <a:txBody>
                    <a:bodyPr/>
                    <a:lstStyle/>
                    <a:p>
                      <a:pPr algn="ctr"/>
                      <a:r>
                        <a:rPr lang="id-ID" dirty="0" smtClean="0"/>
                        <a:t>Triwulan</a:t>
                      </a:r>
                      <a:endParaRPr lang="id-ID" dirty="0"/>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70840">
                <a:tc vMerge="1">
                  <a:txBody>
                    <a:bodyPr/>
                    <a:lstStyle/>
                    <a:p>
                      <a:pPr algn="ctr"/>
                      <a:endParaRPr lang="id-ID" dirty="0"/>
                    </a:p>
                  </a:txBody>
                  <a:tcPr/>
                </a:tc>
                <a:tc>
                  <a:txBody>
                    <a:bodyPr/>
                    <a:lstStyle/>
                    <a:p>
                      <a:pPr algn="ctr"/>
                      <a:r>
                        <a:rPr lang="id-ID" dirty="0" smtClean="0"/>
                        <a:t>I</a:t>
                      </a:r>
                      <a:endParaRPr lang="id-ID" dirty="0"/>
                    </a:p>
                  </a:txBody>
                  <a:tcPr/>
                </a:tc>
                <a:tc>
                  <a:txBody>
                    <a:bodyPr/>
                    <a:lstStyle/>
                    <a:p>
                      <a:pPr algn="ctr"/>
                      <a:r>
                        <a:rPr lang="id-ID" dirty="0" smtClean="0"/>
                        <a:t>II</a:t>
                      </a:r>
                      <a:endParaRPr lang="id-ID" dirty="0"/>
                    </a:p>
                  </a:txBody>
                  <a:tcPr/>
                </a:tc>
                <a:tc>
                  <a:txBody>
                    <a:bodyPr/>
                    <a:lstStyle/>
                    <a:p>
                      <a:pPr algn="ctr"/>
                      <a:r>
                        <a:rPr lang="id-ID" dirty="0" smtClean="0"/>
                        <a:t>III</a:t>
                      </a:r>
                      <a:endParaRPr lang="id-ID" dirty="0"/>
                    </a:p>
                  </a:txBody>
                  <a:tcPr/>
                </a:tc>
                <a:tc>
                  <a:txBody>
                    <a:bodyPr/>
                    <a:lstStyle/>
                    <a:p>
                      <a:pPr algn="ctr"/>
                      <a:r>
                        <a:rPr lang="id-ID" dirty="0" smtClean="0"/>
                        <a:t>IV</a:t>
                      </a:r>
                      <a:endParaRPr lang="id-ID" dirty="0"/>
                    </a:p>
                  </a:txBody>
                  <a:tcPr/>
                </a:tc>
              </a:tr>
              <a:tr h="370840">
                <a:tc>
                  <a:txBody>
                    <a:bodyPr/>
                    <a:lstStyle/>
                    <a:p>
                      <a:pPr marL="342900" indent="-342900">
                        <a:buAutoNum type="arabicPeriod"/>
                      </a:pPr>
                      <a:r>
                        <a:rPr lang="id-ID" sz="1600" dirty="0" smtClean="0"/>
                        <a:t>Pembelian</a:t>
                      </a:r>
                    </a:p>
                    <a:p>
                      <a:pPr marL="342900" indent="-342900">
                        <a:buAutoNum type="arabicPeriod"/>
                      </a:pPr>
                      <a:r>
                        <a:rPr lang="id-ID" sz="1600" dirty="0" smtClean="0"/>
                        <a:t>Tunai 80 %</a:t>
                      </a:r>
                    </a:p>
                    <a:p>
                      <a:pPr marL="342900" indent="-342900">
                        <a:buAutoNum type="arabicPeriod"/>
                      </a:pPr>
                      <a:r>
                        <a:rPr lang="id-ID" sz="1600" dirty="0" smtClean="0"/>
                        <a:t>Kredit 20 %</a:t>
                      </a:r>
                    </a:p>
                    <a:p>
                      <a:pPr marL="342900" indent="-342900">
                        <a:buAutoNum type="arabicPeriod"/>
                      </a:pPr>
                      <a:r>
                        <a:rPr lang="id-ID" sz="1600" dirty="0" smtClean="0"/>
                        <a:t>Bayar</a:t>
                      </a:r>
                      <a:r>
                        <a:rPr lang="id-ID" sz="1600" baseline="0" dirty="0" smtClean="0"/>
                        <a:t> Utang</a:t>
                      </a:r>
                    </a:p>
                    <a:p>
                      <a:pPr marL="342900" indent="-342900">
                        <a:buAutoNum type="arabicPeriod"/>
                      </a:pPr>
                      <a:r>
                        <a:rPr lang="id-ID" sz="1600" baseline="0" dirty="0" smtClean="0"/>
                        <a:t>Pengeluaran Kas</a:t>
                      </a:r>
                      <a:endParaRPr lang="id-ID" sz="1600" dirty="0"/>
                    </a:p>
                  </a:txBody>
                  <a:tcPr/>
                </a:tc>
                <a:tc>
                  <a:txBody>
                    <a:bodyPr/>
                    <a:lstStyle/>
                    <a:p>
                      <a:pPr algn="l"/>
                      <a:r>
                        <a:rPr lang="id-ID" sz="1600" dirty="0" smtClean="0"/>
                        <a:t>Rp. 12.475</a:t>
                      </a:r>
                    </a:p>
                    <a:p>
                      <a:pPr algn="l"/>
                      <a:r>
                        <a:rPr lang="id-ID" sz="1600" dirty="0" smtClean="0"/>
                        <a:t>Rp.    9.980</a:t>
                      </a:r>
                    </a:p>
                    <a:p>
                      <a:pPr algn="l"/>
                      <a:r>
                        <a:rPr lang="id-ID" sz="1600" dirty="0" smtClean="0"/>
                        <a:t>Rp.    2.495</a:t>
                      </a:r>
                    </a:p>
                    <a:p>
                      <a:pPr algn="l"/>
                      <a:r>
                        <a:rPr lang="id-ID" sz="1600" dirty="0" smtClean="0"/>
                        <a:t>Rp            0</a:t>
                      </a:r>
                    </a:p>
                    <a:p>
                      <a:pPr algn="l"/>
                      <a:r>
                        <a:rPr lang="id-ID" sz="1600" dirty="0" smtClean="0"/>
                        <a:t>Rp.    9.980</a:t>
                      </a:r>
                      <a:endParaRPr lang="id-ID" sz="1600" dirty="0"/>
                    </a:p>
                  </a:txBody>
                  <a:tcPr/>
                </a:tc>
                <a:tc>
                  <a:txBody>
                    <a:bodyPr/>
                    <a:lstStyle/>
                    <a:p>
                      <a:pPr algn="l"/>
                      <a:r>
                        <a:rPr lang="id-ID" sz="1600" dirty="0" smtClean="0"/>
                        <a:t>Rp. 14.290</a:t>
                      </a:r>
                    </a:p>
                    <a:p>
                      <a:pPr algn="l"/>
                      <a:r>
                        <a:rPr lang="id-ID" sz="1600" dirty="0" smtClean="0"/>
                        <a:t>Rp. 11.432</a:t>
                      </a:r>
                    </a:p>
                    <a:p>
                      <a:pPr algn="l"/>
                      <a:r>
                        <a:rPr lang="id-ID" sz="1600" dirty="0" smtClean="0"/>
                        <a:t>Rp.   2.858</a:t>
                      </a:r>
                    </a:p>
                    <a:p>
                      <a:pPr algn="l"/>
                      <a:r>
                        <a:rPr lang="id-ID" sz="1600" dirty="0" smtClean="0"/>
                        <a:t>Rp.   2.495</a:t>
                      </a:r>
                    </a:p>
                    <a:p>
                      <a:pPr algn="l"/>
                      <a:r>
                        <a:rPr lang="id-ID" sz="1600" dirty="0" smtClean="0"/>
                        <a:t>Rp. 13.927</a:t>
                      </a:r>
                      <a:endParaRPr lang="id-ID" sz="1600" dirty="0"/>
                    </a:p>
                  </a:txBody>
                  <a:tcPr/>
                </a:tc>
                <a:tc>
                  <a:txBody>
                    <a:bodyPr/>
                    <a:lstStyle/>
                    <a:p>
                      <a:pPr algn="l"/>
                      <a:r>
                        <a:rPr lang="id-ID" sz="1600" dirty="0" smtClean="0"/>
                        <a:t>Rp. 13.335</a:t>
                      </a:r>
                    </a:p>
                    <a:p>
                      <a:pPr algn="l"/>
                      <a:r>
                        <a:rPr lang="id-ID" sz="1600" dirty="0" smtClean="0"/>
                        <a:t>Rp. 10.668</a:t>
                      </a:r>
                    </a:p>
                    <a:p>
                      <a:pPr algn="l"/>
                      <a:r>
                        <a:rPr lang="id-ID" sz="1600" dirty="0" smtClean="0"/>
                        <a:t>Rp.   2.667</a:t>
                      </a:r>
                    </a:p>
                    <a:p>
                      <a:pPr algn="l"/>
                      <a:r>
                        <a:rPr lang="id-ID" sz="1600" dirty="0" smtClean="0"/>
                        <a:t>Rp.   2.858</a:t>
                      </a:r>
                    </a:p>
                    <a:p>
                      <a:pPr algn="l"/>
                      <a:r>
                        <a:rPr lang="id-ID" sz="1600" dirty="0" smtClean="0"/>
                        <a:t>Rp. 13.526</a:t>
                      </a:r>
                      <a:endParaRPr lang="id-ID" sz="1600" dirty="0"/>
                    </a:p>
                  </a:txBody>
                  <a:tcPr/>
                </a:tc>
                <a:tc>
                  <a:txBody>
                    <a:bodyPr/>
                    <a:lstStyle/>
                    <a:p>
                      <a:pPr algn="l"/>
                      <a:r>
                        <a:rPr lang="id-ID" sz="1600" dirty="0" smtClean="0"/>
                        <a:t>Rp. 15.670</a:t>
                      </a:r>
                    </a:p>
                    <a:p>
                      <a:pPr algn="l"/>
                      <a:r>
                        <a:rPr lang="id-ID" sz="1600" dirty="0" smtClean="0"/>
                        <a:t>Rp. 12.536</a:t>
                      </a:r>
                    </a:p>
                    <a:p>
                      <a:pPr algn="l"/>
                      <a:r>
                        <a:rPr lang="id-ID" sz="1600" dirty="0" smtClean="0"/>
                        <a:t>Rp.</a:t>
                      </a:r>
                      <a:r>
                        <a:rPr lang="id-ID" sz="1600" baseline="0" dirty="0" smtClean="0"/>
                        <a:t>   3.134</a:t>
                      </a:r>
                    </a:p>
                    <a:p>
                      <a:pPr algn="l"/>
                      <a:r>
                        <a:rPr lang="id-ID" sz="1600" baseline="0" dirty="0" smtClean="0"/>
                        <a:t>Rp.   2.667</a:t>
                      </a:r>
                    </a:p>
                    <a:p>
                      <a:pPr algn="l"/>
                      <a:r>
                        <a:rPr lang="id-ID" sz="1600" baseline="0" dirty="0" smtClean="0"/>
                        <a:t>Rp. 15.203</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2000" dirty="0" smtClean="0"/>
              <a:t>Soal Latihan</a:t>
            </a:r>
            <a:endParaRPr lang="id-ID" sz="2000" dirty="0"/>
          </a:p>
        </p:txBody>
      </p:sp>
      <p:sp>
        <p:nvSpPr>
          <p:cNvPr id="3" name="Content Placeholder 2"/>
          <p:cNvSpPr>
            <a:spLocks noGrp="1"/>
          </p:cNvSpPr>
          <p:nvPr>
            <p:ph idx="1"/>
          </p:nvPr>
        </p:nvSpPr>
        <p:spPr/>
        <p:txBody>
          <a:bodyPr>
            <a:normAutofit fontScale="92500" lnSpcReduction="10000"/>
          </a:bodyPr>
          <a:lstStyle/>
          <a:p>
            <a:pPr algn="just"/>
            <a:r>
              <a:rPr lang="id-ID" sz="1800" dirty="0" smtClean="0"/>
              <a:t>Perusahaan Pandulangan memproduksi satu jenis produk. Produksi dianggarkan selama triwulan I </a:t>
            </a:r>
            <a:r>
              <a:rPr lang="id-ID" sz="1800" smtClean="0"/>
              <a:t>tahun </a:t>
            </a:r>
            <a:r>
              <a:rPr lang="id-ID" sz="1800" smtClean="0"/>
              <a:t>2006 </a:t>
            </a:r>
            <a:r>
              <a:rPr lang="id-ID" sz="1800" smtClean="0"/>
              <a:t>sebagai </a:t>
            </a:r>
            <a:r>
              <a:rPr lang="id-ID" sz="1800" dirty="0" smtClean="0"/>
              <a:t>berikut :</a:t>
            </a:r>
          </a:p>
          <a:p>
            <a:pPr algn="just">
              <a:buNone/>
            </a:pPr>
            <a:r>
              <a:rPr lang="id-ID" sz="1800" dirty="0" smtClean="0"/>
              <a:t>		Januari		1.000 unit</a:t>
            </a:r>
          </a:p>
          <a:p>
            <a:pPr algn="just">
              <a:buNone/>
            </a:pPr>
            <a:r>
              <a:rPr lang="id-ID" sz="1800" dirty="0" smtClean="0"/>
              <a:t>		Februari		1.100 unit</a:t>
            </a:r>
          </a:p>
          <a:p>
            <a:pPr algn="just">
              <a:buNone/>
            </a:pPr>
            <a:r>
              <a:rPr lang="id-ID" sz="1800" dirty="0" smtClean="0"/>
              <a:t>		Maret		1.200 unit</a:t>
            </a:r>
          </a:p>
          <a:p>
            <a:pPr algn="just">
              <a:buNone/>
            </a:pPr>
            <a:r>
              <a:rPr lang="id-ID" sz="1800" dirty="0" smtClean="0"/>
              <a:t>	Bahan baku standar perunit produk 2 kg @ Rp 100</a:t>
            </a:r>
          </a:p>
          <a:p>
            <a:pPr algn="just">
              <a:buNone/>
            </a:pPr>
            <a:r>
              <a:rPr lang="id-ID" sz="1800" dirty="0" smtClean="0"/>
              <a:t>	Persediaan bahan baku awal Januari 2006 sebanyak 50 kg</a:t>
            </a:r>
          </a:p>
          <a:p>
            <a:pPr algn="just">
              <a:buNone/>
            </a:pPr>
            <a:r>
              <a:rPr lang="id-ID" sz="1800" dirty="0" smtClean="0"/>
              <a:t>	Persediaan bahan baku akhir direncanakan sebagai berikut :</a:t>
            </a:r>
          </a:p>
          <a:p>
            <a:pPr algn="just">
              <a:buNone/>
            </a:pPr>
            <a:r>
              <a:rPr lang="id-ID" sz="1800" dirty="0" smtClean="0"/>
              <a:t>		Januari 		100 kg</a:t>
            </a:r>
          </a:p>
          <a:p>
            <a:pPr algn="just">
              <a:buNone/>
            </a:pPr>
            <a:r>
              <a:rPr lang="id-ID" sz="1800" dirty="0" smtClean="0"/>
              <a:t>		Februari		110 kg</a:t>
            </a:r>
          </a:p>
          <a:p>
            <a:pPr algn="just">
              <a:buNone/>
            </a:pPr>
            <a:r>
              <a:rPr lang="id-ID" sz="1800" dirty="0" smtClean="0"/>
              <a:t>		Maret		120 kg</a:t>
            </a:r>
          </a:p>
          <a:p>
            <a:pPr algn="just">
              <a:buNone/>
            </a:pPr>
            <a:r>
              <a:rPr lang="id-ID" sz="1800" dirty="0" smtClean="0"/>
              <a:t>	Syarat pembelian bahan baku 30 % tunai, 40 % bulan akan datang dan 30 % bulan berikutnya.</a:t>
            </a:r>
          </a:p>
          <a:p>
            <a:pPr algn="just">
              <a:buNone/>
            </a:pPr>
            <a:r>
              <a:rPr lang="id-ID" sz="1800" dirty="0" smtClean="0"/>
              <a:t>	Dari data tersebut buatlah pada Triwulan I dalam tiap bulan</a:t>
            </a:r>
          </a:p>
          <a:p>
            <a:pPr algn="just">
              <a:buAutoNum type="arabicPeriod"/>
            </a:pPr>
            <a:r>
              <a:rPr lang="id-ID" sz="1800" dirty="0" smtClean="0"/>
              <a:t>Anggaran pembelian dan pemakaian bahan baku</a:t>
            </a:r>
          </a:p>
          <a:p>
            <a:pPr algn="just">
              <a:buAutoNum type="arabicPeriod"/>
            </a:pPr>
            <a:r>
              <a:rPr lang="id-ID" sz="1800" dirty="0" smtClean="0"/>
              <a:t>Anggaran pengeluaran kas untuk pembelian bahan baku</a:t>
            </a:r>
          </a:p>
          <a:p>
            <a:pPr algn="just">
              <a:buNone/>
            </a:pPr>
            <a:endParaRPr lang="id-ID"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normAutofit/>
          </a:bodyPr>
          <a:lstStyle/>
          <a:p>
            <a:pPr marL="723900" indent="-450850"/>
            <a:r>
              <a:rPr lang="id-ID" sz="1800" dirty="0" smtClean="0"/>
              <a:t>Bahan baku dipakai = unit yang diproduksi x standar pemakaian bahan 			     baku</a:t>
            </a:r>
          </a:p>
          <a:p>
            <a:pPr marL="723900" indent="-450850"/>
            <a:endParaRPr lang="id-ID" sz="1800" dirty="0" smtClean="0"/>
          </a:p>
          <a:p>
            <a:pPr marL="723900" indent="-450850"/>
            <a:r>
              <a:rPr lang="id-ID" sz="1800" dirty="0" smtClean="0"/>
              <a:t>Contoh :</a:t>
            </a:r>
          </a:p>
          <a:p>
            <a:pPr marL="723900" indent="-450850">
              <a:buNone/>
            </a:pPr>
            <a:r>
              <a:rPr lang="id-ID" sz="1800" dirty="0" smtClean="0"/>
              <a:t>	Anggaran produksi perusahaan Kecap Asli selama tahun 2005 sebanyak 182 botol. Standar bahan baku per botol kecap asli yaitu sebanyak 2 ons kedelai dan 2 ons gula merah. Harga per ons kedelai Rp 100 dan harga per ons gula merah Rp 60.</a:t>
            </a:r>
          </a:p>
          <a:p>
            <a:pPr marL="723900" indent="-450850">
              <a:buNone/>
            </a:pPr>
            <a:endParaRPr lang="id-ID" sz="1800" dirty="0" smtClean="0"/>
          </a:p>
          <a:p>
            <a:pPr marL="723900" indent="-450850">
              <a:buNone/>
            </a:pPr>
            <a:r>
              <a:rPr lang="id-ID" sz="1800" dirty="0" smtClean="0"/>
              <a:t>	Dari data tersebut diatas berarti bahan baku dipakai dalam unit = 182 unit x 2 ons = 364 ons. Berarti untuk memproduksi kecap asli sebanyak 182 unit diperlukan bahan baku kedelai 364 ons dan gula merah juga 364 ons.</a:t>
            </a:r>
          </a:p>
          <a:p>
            <a:pPr marL="723900" indent="-450850">
              <a:buNone/>
            </a:pPr>
            <a:endParaRPr lang="id-ID" sz="1800" dirty="0" smtClean="0"/>
          </a:p>
          <a:p>
            <a:pPr marL="723900" indent="-450850">
              <a:buNone/>
            </a:pPr>
            <a:r>
              <a:rPr lang="id-ID" sz="1800" dirty="0" smtClean="0"/>
              <a:t>	Adapun bahan baku dipakai dalam Rp (biaya bahan baku) sbb :</a:t>
            </a:r>
          </a:p>
          <a:p>
            <a:pPr marL="723900" indent="-450850">
              <a:buNone/>
            </a:pPr>
            <a:r>
              <a:rPr lang="id-ID" sz="1800" dirty="0" smtClean="0"/>
              <a:t>	Kedelai		364 ons x Rp 100 = Rp 36.400</a:t>
            </a:r>
          </a:p>
          <a:p>
            <a:pPr marL="723900" indent="-450850">
              <a:buNone/>
            </a:pPr>
            <a:r>
              <a:rPr lang="id-ID" sz="1800" dirty="0" smtClean="0"/>
              <a:t>	Gula Merah	364 ons x Rp 60   = Rp 21.840</a:t>
            </a:r>
          </a:p>
          <a:p>
            <a:pPr marL="723900" indent="-450850">
              <a:buNone/>
            </a:pPr>
            <a:r>
              <a:rPr lang="id-ID" sz="1800" dirty="0" smtClean="0"/>
              <a:t>	Jumlah biaya bahan baku (BBB)          = Rp 58.240 </a:t>
            </a:r>
            <a:endParaRPr lang="id-ID" sz="1800" dirty="0"/>
          </a:p>
        </p:txBody>
      </p:sp>
      <p:cxnSp>
        <p:nvCxnSpPr>
          <p:cNvPr id="5" name="Straight Connector 4"/>
          <p:cNvCxnSpPr/>
          <p:nvPr/>
        </p:nvCxnSpPr>
        <p:spPr>
          <a:xfrm>
            <a:off x="5143504" y="5929330"/>
            <a:ext cx="114300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smtClean="0"/>
              <a:t>Rencana persediaan bahan baku</a:t>
            </a:r>
            <a:endParaRPr lang="id-ID" sz="3200" dirty="0"/>
          </a:p>
        </p:txBody>
      </p:sp>
      <p:sp>
        <p:nvSpPr>
          <p:cNvPr id="3" name="Content Placeholder 2"/>
          <p:cNvSpPr>
            <a:spLocks noGrp="1"/>
          </p:cNvSpPr>
          <p:nvPr>
            <p:ph idx="1"/>
          </p:nvPr>
        </p:nvSpPr>
        <p:spPr/>
        <p:txBody>
          <a:bodyPr>
            <a:normAutofit/>
          </a:bodyPr>
          <a:lstStyle/>
          <a:p>
            <a:pPr algn="just">
              <a:buNone/>
            </a:pPr>
            <a:r>
              <a:rPr lang="id-ID" sz="1800" dirty="0" smtClean="0"/>
              <a:t>	Faktor-faktor yang menentukan rencana persediaan bahan baku  al:</a:t>
            </a:r>
          </a:p>
          <a:p>
            <a:pPr algn="just">
              <a:buAutoNum type="arabicPeriod"/>
            </a:pPr>
            <a:r>
              <a:rPr lang="id-ID" sz="1800" dirty="0" smtClean="0"/>
              <a:t>Anggaran Produksi</a:t>
            </a:r>
          </a:p>
          <a:p>
            <a:pPr algn="just">
              <a:buNone/>
            </a:pPr>
            <a:r>
              <a:rPr lang="id-ID" sz="1800" dirty="0" smtClean="0"/>
              <a:t>	Semakin besar produksi yang dianggarkan semakin besar bahan baku yang disediakan dan sebaliknya.</a:t>
            </a:r>
          </a:p>
          <a:p>
            <a:pPr algn="just">
              <a:buAutoNum type="arabicPeriod" startAt="2"/>
            </a:pPr>
            <a:r>
              <a:rPr lang="id-ID" sz="1800" dirty="0" smtClean="0"/>
              <a:t>Harga beli bahan baku</a:t>
            </a:r>
          </a:p>
          <a:p>
            <a:pPr algn="just">
              <a:buNone/>
            </a:pPr>
            <a:r>
              <a:rPr lang="id-ID" sz="1800" dirty="0" smtClean="0"/>
              <a:t>	Semakin tinggi harga beli bahan baku semakin tinggi persediaan bahan baku yang direncanakan dan sebaliknya</a:t>
            </a:r>
          </a:p>
          <a:p>
            <a:pPr algn="just">
              <a:buAutoNum type="arabicPeriod" startAt="3"/>
            </a:pPr>
            <a:r>
              <a:rPr lang="id-ID" sz="1800" dirty="0" smtClean="0"/>
              <a:t>Biaya penyimpanan bahan baku digudang dalam hubungannya dengan biaya ekstra yang dikeluarkan sebagai akibat kehabisan persediaan</a:t>
            </a:r>
          </a:p>
          <a:p>
            <a:pPr algn="just">
              <a:buNone/>
            </a:pPr>
            <a:r>
              <a:rPr lang="id-ID" sz="1800" dirty="0" smtClean="0"/>
              <a:t>	Bila biaya penyimpanan bahan baku digudang lebih kecil dibanding biaya ekstra yang dikeluarkan sebagai akibat kehabisan persediaan maka perlu persediaan bahan baku yang besar dan sebaliknya</a:t>
            </a:r>
          </a:p>
          <a:p>
            <a:pPr algn="just">
              <a:buAutoNum type="arabicPeriod" startAt="4"/>
            </a:pPr>
            <a:r>
              <a:rPr lang="id-ID" sz="1800" dirty="0" smtClean="0"/>
              <a:t>Ketepatan pembuatan standar pemakaian bahan baku</a:t>
            </a:r>
          </a:p>
          <a:p>
            <a:pPr algn="just">
              <a:buNone/>
            </a:pPr>
            <a:r>
              <a:rPr lang="id-ID" sz="1800" dirty="0" smtClean="0"/>
              <a:t>	Semakin tepat standar pemakaian bahan baku yang dibuat semakin kecil persediaan bahan baku yang direncanakan dan sebaliknya.</a:t>
            </a:r>
          </a:p>
          <a:p>
            <a:pPr algn="just">
              <a:buNone/>
            </a:pPr>
            <a:endParaRPr lang="id-ID" sz="1800" dirty="0" smtClean="0"/>
          </a:p>
          <a:p>
            <a:pPr>
              <a:buNone/>
            </a:pPr>
            <a:endParaRPr lang="id-ID"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lnSpcReduction="10000"/>
          </a:bodyPr>
          <a:lstStyle/>
          <a:p>
            <a:pPr algn="just">
              <a:buAutoNum type="arabicPeriod" startAt="5"/>
            </a:pPr>
            <a:r>
              <a:rPr lang="id-ID" sz="1800" dirty="0" smtClean="0"/>
              <a:t>Ketepatan leveransir (penjual bahan baku) dalam menyerahkan bahan baku yang dipesan</a:t>
            </a:r>
          </a:p>
          <a:p>
            <a:pPr algn="just">
              <a:buNone/>
            </a:pPr>
            <a:r>
              <a:rPr lang="id-ID" sz="1800" dirty="0" smtClean="0"/>
              <a:t>	Bila leveransir  biasanya tidak tepat dalam menyerahkan bahan baku yang dipesan maka persediaan bahan baku yang direncanakan jumlahya besar dan sebaliknya</a:t>
            </a:r>
          </a:p>
          <a:p>
            <a:pPr algn="just">
              <a:buAutoNum type="arabicPeriod" startAt="6"/>
            </a:pPr>
            <a:r>
              <a:rPr lang="id-ID" sz="1800" dirty="0" smtClean="0"/>
              <a:t>Jumlah bahan baku tiap kali pesan</a:t>
            </a:r>
          </a:p>
          <a:p>
            <a:pPr algn="just">
              <a:buNone/>
            </a:pPr>
            <a:r>
              <a:rPr lang="id-ID" sz="1800" dirty="0" smtClean="0"/>
              <a:t>	Bila bahan baku tiap kali pesan jumlahnya besar maka persediaan yang direncanakan juga besar dan sebaliknya.</a:t>
            </a:r>
          </a:p>
          <a:p>
            <a:pPr algn="just">
              <a:buNone/>
            </a:pPr>
            <a:endParaRPr lang="id-ID" sz="1800" dirty="0" smtClean="0"/>
          </a:p>
          <a:p>
            <a:pPr algn="just">
              <a:buNone/>
            </a:pPr>
            <a:r>
              <a:rPr lang="id-ID" sz="1800" dirty="0" smtClean="0"/>
              <a:t>ECONOMICAL ORDER QUANTITY (EOQ)</a:t>
            </a:r>
          </a:p>
          <a:p>
            <a:pPr algn="just">
              <a:buFont typeface="Wingdings" pitchFamily="2" charset="2"/>
              <a:buChar char="Ø"/>
            </a:pPr>
            <a:r>
              <a:rPr lang="id-ID" sz="1800" dirty="0" smtClean="0"/>
              <a:t>Adalah kuantitas  barang yang dapat diperoleh dengan biaya yang minimal atau sering dikatakan sebagai jumlah pembelian yang optimal.</a:t>
            </a:r>
          </a:p>
          <a:p>
            <a:pPr algn="just">
              <a:buFont typeface="Wingdings" pitchFamily="2" charset="2"/>
              <a:buChar char="Ø"/>
            </a:pPr>
            <a:endParaRPr lang="id-ID" sz="1800" dirty="0" smtClean="0"/>
          </a:p>
          <a:p>
            <a:pPr algn="just">
              <a:buFont typeface="Wingdings" pitchFamily="2" charset="2"/>
              <a:buChar char="Ø"/>
            </a:pPr>
            <a:endParaRPr lang="id-ID" sz="1800" dirty="0" smtClean="0"/>
          </a:p>
          <a:p>
            <a:pPr algn="just">
              <a:buNone/>
            </a:pPr>
            <a:r>
              <a:rPr lang="id-ID" sz="1800" dirty="0" smtClean="0"/>
              <a:t>		           </a:t>
            </a:r>
          </a:p>
          <a:p>
            <a:pPr algn="just">
              <a:buNone/>
            </a:pPr>
            <a:r>
              <a:rPr lang="id-ID" sz="1800" dirty="0" smtClean="0"/>
              <a:t>R = Kuantitas yang diperlukan selam periode tertentu</a:t>
            </a:r>
          </a:p>
          <a:p>
            <a:pPr algn="just">
              <a:buNone/>
            </a:pPr>
            <a:r>
              <a:rPr lang="id-ID" sz="1800" dirty="0" smtClean="0"/>
              <a:t>S = Biaya pesanan setiap kali pesan (procurement cost / ordering cost / setup cost)</a:t>
            </a:r>
          </a:p>
          <a:p>
            <a:pPr algn="just">
              <a:buNone/>
            </a:pPr>
            <a:r>
              <a:rPr lang="id-ID" sz="1800" dirty="0" smtClean="0"/>
              <a:t>P = Harga bahan perunit</a:t>
            </a:r>
            <a:endParaRPr lang="id-ID" sz="1800" dirty="0"/>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63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71538" y="4143380"/>
            <a:ext cx="1500198" cy="642942"/>
          </a:xfrm>
          <a:prstGeom prst="rect">
            <a:avLst/>
          </a:prstGeom>
          <a:noFill/>
        </p:spPr>
      </p:pic>
      <p:sp>
        <p:nvSpPr>
          <p:cNvPr id="16387" name="Rectangle 3"/>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lnSpcReduction="10000"/>
          </a:bodyPr>
          <a:lstStyle/>
          <a:p>
            <a:pPr algn="just">
              <a:buNone/>
            </a:pPr>
            <a:r>
              <a:rPr lang="id-ID" sz="1800" smtClean="0"/>
              <a:t>I	 </a:t>
            </a:r>
            <a:r>
              <a:rPr lang="id-ID" sz="1800" dirty="0" smtClean="0"/>
              <a:t>= 	Biaya penyimpanan bahan di gudang yang dinyatakan </a:t>
            </a:r>
            <a:r>
              <a:rPr lang="id-ID" sz="1800" smtClean="0"/>
              <a:t>dalam 	persentase </a:t>
            </a:r>
            <a:r>
              <a:rPr lang="id-ID" sz="1800" dirty="0" smtClean="0"/>
              <a:t>dari nilai  persediaan rata-rata dalam satuan mata </a:t>
            </a:r>
            <a:r>
              <a:rPr lang="id-ID" sz="1800" smtClean="0"/>
              <a:t>uang 	yang </a:t>
            </a:r>
            <a:r>
              <a:rPr lang="id-ID" sz="1800" dirty="0" smtClean="0"/>
              <a:t>disebut dengan carrying cost / storage cost / holding cost</a:t>
            </a:r>
          </a:p>
          <a:p>
            <a:pPr algn="just">
              <a:buNone/>
            </a:pPr>
            <a:r>
              <a:rPr lang="id-ID" sz="1800" dirty="0" smtClean="0"/>
              <a:t>P x I = Besarnya biaya penyimpanan perunit</a:t>
            </a:r>
          </a:p>
          <a:p>
            <a:pPr algn="just">
              <a:buNone/>
            </a:pPr>
            <a:endParaRPr lang="id-ID" sz="1800" dirty="0" smtClean="0"/>
          </a:p>
          <a:p>
            <a:pPr algn="just">
              <a:buFont typeface="Wingdings" pitchFamily="2" charset="2"/>
              <a:buChar char="Ø"/>
            </a:pPr>
            <a:r>
              <a:rPr lang="id-ID" sz="1800" dirty="0" smtClean="0"/>
              <a:t>Biaya pemesanan meliputi : biaya proses persiapan pesanan, biaya pengiriman untuk pesanan, biaya penerimaan barang yang dipesan, biaya proses pembayaran bahan yang dipesan.</a:t>
            </a:r>
          </a:p>
          <a:p>
            <a:pPr algn="just">
              <a:buFont typeface="Wingdings" pitchFamily="2" charset="2"/>
              <a:buChar char="Ø"/>
            </a:pPr>
            <a:r>
              <a:rPr lang="id-ID" sz="1800" dirty="0" smtClean="0"/>
              <a:t>Biaya penyimpanan meliputi : biaya tempat penyimpanan, biaya pemeliharaan bahan, biaya kemungkinan bahan rusak dan hilang, biaya asuransi, biaya modal yang diinvestasikan, biaya pajak, biaya menghitung dan menimbang bahan dll.</a:t>
            </a:r>
          </a:p>
          <a:p>
            <a:pPr algn="just">
              <a:buFont typeface="Wingdings" pitchFamily="2" charset="2"/>
              <a:buChar char="Ø"/>
            </a:pPr>
            <a:r>
              <a:rPr lang="id-ID" sz="1800" dirty="0" smtClean="0"/>
              <a:t>Pembelian berdasarkan EOQ dapat dibenarkan bila syarat berikut terpenuhi :</a:t>
            </a:r>
          </a:p>
          <a:p>
            <a:pPr algn="just">
              <a:buAutoNum type="arabicPeriod"/>
            </a:pPr>
            <a:r>
              <a:rPr lang="id-ID" sz="1800" dirty="0" smtClean="0"/>
              <a:t>Kebutuhan bahan relatif stabil sepanjang tahun (periode)</a:t>
            </a:r>
          </a:p>
          <a:p>
            <a:pPr algn="just">
              <a:buAutoNum type="arabicPeriod"/>
            </a:pPr>
            <a:r>
              <a:rPr lang="id-ID" sz="1800" dirty="0" smtClean="0"/>
              <a:t>Harga beli bahan perunit konstan sepanjang periode</a:t>
            </a:r>
          </a:p>
          <a:p>
            <a:pPr algn="just">
              <a:buAutoNum type="arabicPeriod"/>
            </a:pPr>
            <a:r>
              <a:rPr lang="id-ID" sz="1800" dirty="0" smtClean="0"/>
              <a:t>Setiap saat bahan diperlukan selalu tersedia di pasar</a:t>
            </a:r>
          </a:p>
          <a:p>
            <a:pPr algn="just">
              <a:buAutoNum type="arabicPeriod"/>
            </a:pPr>
            <a:r>
              <a:rPr lang="id-ID" sz="1800" dirty="0" smtClean="0"/>
              <a:t>Bahan yang dipesan tidak terikat dengan bahan yang lain terkecuali bahan tsb ikut diperhitungkan tersediri dalam EOQ.</a:t>
            </a:r>
          </a:p>
          <a:p>
            <a:pPr algn="just">
              <a:buNone/>
            </a:pPr>
            <a:endParaRPr lang="id-ID" sz="1800" dirty="0" smtClean="0"/>
          </a:p>
          <a:p>
            <a:pPr algn="just">
              <a:buNone/>
            </a:pPr>
            <a:endParaRPr lang="id-ID"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66442"/>
          </a:xfrm>
        </p:spPr>
        <p:txBody>
          <a:bodyPr>
            <a:normAutofit/>
          </a:bodyPr>
          <a:lstStyle/>
          <a:p>
            <a:pPr algn="just"/>
            <a:r>
              <a:rPr lang="id-ID" sz="1800" dirty="0" smtClean="0"/>
              <a:t>Contoh : bahan baku berupa kedelai yang diperlukan untuk membuat kecap asli selama tahun 2006 sebanyak 364 ons. Harga bahan baku berupa kedelai per ons sebesar Rp 160. biaya pesanan setiap kali pesan Rp 728, biaya penyimpanan bahan baku digudang 40%.</a:t>
            </a:r>
          </a:p>
          <a:p>
            <a:pPr algn="just">
              <a:buNone/>
            </a:pPr>
            <a:endParaRPr lang="id-ID" sz="1800" dirty="0" smtClean="0"/>
          </a:p>
          <a:p>
            <a:pPr algn="just">
              <a:buNone/>
            </a:pPr>
            <a:r>
              <a:rPr lang="id-ID" sz="1800" dirty="0" smtClean="0"/>
              <a:t>Jwb :</a:t>
            </a:r>
          </a:p>
          <a:p>
            <a:pPr algn="just">
              <a:buNone/>
            </a:pPr>
            <a:endParaRPr lang="id-ID" sz="1800" dirty="0" smtClean="0"/>
          </a:p>
          <a:p>
            <a:pPr algn="just">
              <a:buNone/>
            </a:pPr>
            <a:r>
              <a:rPr lang="id-ID" sz="1800" dirty="0" smtClean="0"/>
              <a:t>		          = 91 ons</a:t>
            </a:r>
          </a:p>
          <a:p>
            <a:pPr algn="just">
              <a:buNone/>
            </a:pPr>
            <a:endParaRPr lang="id-ID" sz="1800" dirty="0" smtClean="0"/>
          </a:p>
          <a:p>
            <a:pPr algn="just">
              <a:buNone/>
            </a:pPr>
            <a:r>
              <a:rPr lang="id-ID" sz="1800" dirty="0" smtClean="0"/>
              <a:t>	Berarti cara pembelian yang paling ekonomis untuk setiap kali pesanan sebanyak 91 ons kedelai. Bila dalam setahun diperlukan bahan baku kedelai sebanyak 364 ons maka dalam setahun dilakukan 4 kali pesanan (364 : 91) = 3 bulan sekali memesan.		      </a:t>
            </a:r>
          </a:p>
          <a:p>
            <a:pPr>
              <a:buNone/>
            </a:pPr>
            <a:endParaRPr lang="id-ID" sz="1800" dirty="0" smtClean="0"/>
          </a:p>
          <a:p>
            <a:endParaRPr lang="id-ID" sz="1800" dirty="0" smtClean="0"/>
          </a:p>
          <a:p>
            <a:pPr>
              <a:buNone/>
            </a:pPr>
            <a:r>
              <a:rPr lang="id-ID" sz="1800" dirty="0" smtClean="0"/>
              <a:t>	</a:t>
            </a:r>
          </a:p>
          <a:p>
            <a:pPr>
              <a:buNone/>
            </a:pPr>
            <a:endParaRPr lang="id-ID" sz="1800" dirty="0" smtClean="0"/>
          </a:p>
          <a:p>
            <a:pPr>
              <a:buNone/>
            </a:pPr>
            <a:r>
              <a:rPr lang="id-ID" sz="1800" dirty="0" smtClean="0"/>
              <a:t>	   </a:t>
            </a: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28728" y="2000240"/>
            <a:ext cx="2500330" cy="78581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595004"/>
          </a:xfrm>
        </p:spPr>
        <p:txBody>
          <a:bodyPr>
            <a:normAutofit/>
          </a:bodyPr>
          <a:lstStyle/>
          <a:p>
            <a:pPr algn="just"/>
            <a:r>
              <a:rPr lang="id-ID" sz="1800" dirty="0" smtClean="0"/>
              <a:t>Kebutuhan Kedelai sebanyak 364 ons dapat dilakukan dengan cara :</a:t>
            </a:r>
          </a:p>
          <a:p>
            <a:pPr algn="just">
              <a:buAutoNum type="alphaLcPeriod"/>
            </a:pPr>
            <a:r>
              <a:rPr lang="id-ID" sz="1800" dirty="0" smtClean="0"/>
              <a:t>2 kali pesanan dan setiap kali pesan sebanyak 182 ons</a:t>
            </a:r>
          </a:p>
          <a:p>
            <a:pPr>
              <a:buAutoNum type="alphaLcPeriod"/>
            </a:pPr>
            <a:r>
              <a:rPr lang="id-ID" sz="1800" dirty="0" smtClean="0"/>
              <a:t>4 kali pesanan dan setiap kali pesan sebanyak 91 ons</a:t>
            </a:r>
          </a:p>
          <a:p>
            <a:pPr>
              <a:buAutoNum type="alphaLcPeriod"/>
            </a:pPr>
            <a:r>
              <a:rPr lang="id-ID" sz="1800" dirty="0" smtClean="0"/>
              <a:t>7 kali pesanan dan setiap kali pesan sebanyak 52 ons</a:t>
            </a:r>
          </a:p>
          <a:p>
            <a:pPr>
              <a:buNone/>
            </a:pPr>
            <a:endParaRPr lang="id-ID" sz="1800" dirty="0" smtClean="0"/>
          </a:p>
          <a:p>
            <a:pPr>
              <a:buNone/>
            </a:pPr>
            <a:r>
              <a:rPr lang="id-ID" sz="1800" dirty="0" smtClean="0"/>
              <a:t>	Dari ketiga cara diatas yang paling ekonomis adalah :</a:t>
            </a:r>
          </a:p>
          <a:p>
            <a:pPr>
              <a:buNone/>
            </a:pPr>
            <a:r>
              <a:rPr lang="id-ID" sz="1800" dirty="0" smtClean="0"/>
              <a:t>	4 kali pesanan, perhitungannya :</a:t>
            </a:r>
          </a:p>
          <a:p>
            <a:pPr>
              <a:buNone/>
            </a:pPr>
            <a:r>
              <a:rPr lang="id-ID" sz="1800" dirty="0" smtClean="0"/>
              <a:t>a. 2 kali pesan</a:t>
            </a:r>
          </a:p>
          <a:p>
            <a:pPr>
              <a:buNone/>
            </a:pPr>
            <a:r>
              <a:rPr lang="id-ID" sz="1800" dirty="0" smtClean="0"/>
              <a:t>	Nilai rata-rata persediaan	= 180 ons x Rp 160   = Rp 14.560						2</a:t>
            </a:r>
          </a:p>
          <a:p>
            <a:pPr>
              <a:buNone/>
            </a:pPr>
            <a:r>
              <a:rPr lang="id-ID" sz="1800" dirty="0" smtClean="0"/>
              <a:t>	Biaya penyimpanan setahun	= 40 % x Rp 14.400 = Rp   5.824</a:t>
            </a:r>
          </a:p>
          <a:p>
            <a:pPr>
              <a:buNone/>
            </a:pPr>
            <a:r>
              <a:rPr lang="id-ID" sz="1800" dirty="0" smtClean="0"/>
              <a:t>	Biaya pesanan setahun	= 2 x Rp 728 	   = Rp   1.456</a:t>
            </a:r>
          </a:p>
          <a:p>
            <a:pPr>
              <a:buNone/>
            </a:pPr>
            <a:r>
              <a:rPr lang="id-ID" sz="1800" dirty="0" smtClean="0"/>
              <a:t>	Biaya bahan baku setahun	= 364 ons x Rp 160  = Rp 58.240</a:t>
            </a:r>
          </a:p>
          <a:p>
            <a:pPr>
              <a:buNone/>
            </a:pPr>
            <a:r>
              <a:rPr lang="id-ID" sz="1800" dirty="0" smtClean="0"/>
              <a:t>				Jumlah Biaya setahun	   = Rp 65.520</a:t>
            </a:r>
          </a:p>
          <a:p>
            <a:pPr>
              <a:buNone/>
            </a:pPr>
            <a:endParaRPr lang="id-ID" sz="1800" dirty="0" smtClean="0"/>
          </a:p>
          <a:p>
            <a:pPr>
              <a:buNone/>
            </a:pPr>
            <a:r>
              <a:rPr lang="id-ID" sz="1800" dirty="0" smtClean="0"/>
              <a:t>	</a:t>
            </a:r>
          </a:p>
          <a:p>
            <a:pPr>
              <a:buNone/>
            </a:pPr>
            <a:r>
              <a:rPr lang="id-ID" sz="1800" dirty="0" smtClean="0"/>
              <a:t>	</a:t>
            </a:r>
            <a:endParaRPr lang="id-ID" sz="1800" dirty="0"/>
          </a:p>
        </p:txBody>
      </p:sp>
      <p:cxnSp>
        <p:nvCxnSpPr>
          <p:cNvPr id="5" name="Straight Connector 4"/>
          <p:cNvCxnSpPr/>
          <p:nvPr/>
        </p:nvCxnSpPr>
        <p:spPr>
          <a:xfrm>
            <a:off x="4429124" y="3643314"/>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500826" y="4929198"/>
            <a:ext cx="92869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52128"/>
          </a:xfrm>
        </p:spPr>
        <p:txBody>
          <a:bodyPr>
            <a:normAutofit fontScale="92500" lnSpcReduction="10000"/>
          </a:bodyPr>
          <a:lstStyle/>
          <a:p>
            <a:pPr>
              <a:buNone/>
            </a:pPr>
            <a:r>
              <a:rPr lang="id-ID" sz="1800" dirty="0" smtClean="0"/>
              <a:t>b.	4 kali pesanan, perhitungannya :</a:t>
            </a:r>
          </a:p>
          <a:p>
            <a:pPr>
              <a:buNone/>
            </a:pPr>
            <a:r>
              <a:rPr lang="id-ID" sz="1800" dirty="0" smtClean="0"/>
              <a:t>	Nilai rata-rata persediaan	= 91 ons x Rp 160   = Rp 7.280</a:t>
            </a:r>
          </a:p>
          <a:p>
            <a:pPr>
              <a:buNone/>
            </a:pPr>
            <a:r>
              <a:rPr lang="id-ID" sz="1800" dirty="0" smtClean="0"/>
              <a:t>						2</a:t>
            </a:r>
          </a:p>
          <a:p>
            <a:pPr>
              <a:buNone/>
            </a:pPr>
            <a:r>
              <a:rPr lang="id-ID" sz="1800" dirty="0" smtClean="0"/>
              <a:t>	Biaya penyimpanan setahun	= 40 % x Rp 7.280    = Rp   2.912</a:t>
            </a:r>
          </a:p>
          <a:p>
            <a:pPr>
              <a:buNone/>
            </a:pPr>
            <a:r>
              <a:rPr lang="id-ID" sz="1800" dirty="0" smtClean="0"/>
              <a:t>	Biaya pesanan setahun		= 4 x Rp 728 	  = Rp   2.912</a:t>
            </a:r>
          </a:p>
          <a:p>
            <a:pPr>
              <a:buNone/>
            </a:pPr>
            <a:r>
              <a:rPr lang="id-ID" sz="1800" dirty="0" smtClean="0"/>
              <a:t>	Biaya bahan baku setahun	= 364 ons x Rp 160   = Rp 58.240</a:t>
            </a:r>
          </a:p>
          <a:p>
            <a:pPr>
              <a:buNone/>
            </a:pPr>
            <a:r>
              <a:rPr lang="id-ID" sz="1800" dirty="0" smtClean="0"/>
              <a:t>				Jumlah Biaya setahun	   = Rp 64.064</a:t>
            </a:r>
          </a:p>
          <a:p>
            <a:pPr>
              <a:buNone/>
            </a:pPr>
            <a:endParaRPr lang="id-ID" sz="1800" dirty="0" smtClean="0"/>
          </a:p>
          <a:p>
            <a:pPr>
              <a:buNone/>
            </a:pPr>
            <a:r>
              <a:rPr lang="id-ID" sz="1800" dirty="0" smtClean="0"/>
              <a:t>c.	7 kali pesanan, perhitungannya :</a:t>
            </a:r>
          </a:p>
          <a:p>
            <a:pPr>
              <a:buNone/>
            </a:pPr>
            <a:r>
              <a:rPr lang="id-ID" sz="1800" dirty="0" smtClean="0"/>
              <a:t>	Nilai rata-rata persediaan	= 52 ons x Rp 160   = Rp 4.160</a:t>
            </a:r>
          </a:p>
          <a:p>
            <a:pPr>
              <a:buNone/>
            </a:pPr>
            <a:r>
              <a:rPr lang="id-ID" sz="1800" dirty="0" smtClean="0"/>
              <a:t>						2</a:t>
            </a:r>
          </a:p>
          <a:p>
            <a:pPr>
              <a:buNone/>
            </a:pPr>
            <a:r>
              <a:rPr lang="id-ID" sz="1800" dirty="0" smtClean="0"/>
              <a:t>	Biaya penyimpanan setahun	= 40 % x Rp 4.160     = Rp  1.664</a:t>
            </a:r>
          </a:p>
          <a:p>
            <a:pPr>
              <a:buNone/>
            </a:pPr>
            <a:r>
              <a:rPr lang="id-ID" sz="1800" dirty="0" smtClean="0"/>
              <a:t>	Biaya pesanan setahun		= 7 x Rp 728 	  = Rp   5.096</a:t>
            </a:r>
          </a:p>
          <a:p>
            <a:pPr>
              <a:buNone/>
            </a:pPr>
            <a:r>
              <a:rPr lang="id-ID" sz="1800" dirty="0" smtClean="0"/>
              <a:t>	Biaya bahan baku setahun	= 364 ons x Rp 160   = Rp 58.240</a:t>
            </a:r>
          </a:p>
          <a:p>
            <a:pPr>
              <a:buNone/>
            </a:pPr>
            <a:r>
              <a:rPr lang="id-ID" sz="1800" dirty="0" smtClean="0"/>
              <a:t>				Jumlah Biaya setahun	   = Rp 65.000</a:t>
            </a:r>
          </a:p>
          <a:p>
            <a:endParaRPr lang="id-ID" sz="1800" dirty="0" smtClean="0"/>
          </a:p>
          <a:p>
            <a:pPr>
              <a:buNone/>
            </a:pPr>
            <a:endParaRPr lang="id-ID" sz="1800" dirty="0" smtClean="0"/>
          </a:p>
          <a:p>
            <a:pPr>
              <a:buNone/>
            </a:pPr>
            <a:r>
              <a:rPr lang="id-ID" sz="1800" dirty="0" smtClean="0"/>
              <a:t>	</a:t>
            </a:r>
            <a:endParaRPr lang="id-ID" sz="1800" dirty="0"/>
          </a:p>
        </p:txBody>
      </p:sp>
      <p:cxnSp>
        <p:nvCxnSpPr>
          <p:cNvPr id="5" name="Straight Connector 4"/>
          <p:cNvCxnSpPr/>
          <p:nvPr/>
        </p:nvCxnSpPr>
        <p:spPr>
          <a:xfrm>
            <a:off x="4429124" y="1428736"/>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57950" y="2571744"/>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357686" y="3713164"/>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286512" y="4856172"/>
            <a:ext cx="100013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963</TotalTime>
  <Words>1090</Words>
  <Application>Microsoft Office PowerPoint</Application>
  <PresentationFormat>On-screen Show (4:3)</PresentationFormat>
  <Paragraphs>669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Apex</vt:lpstr>
      <vt:lpstr>ANGGARAN BAHAN BAKU</vt:lpstr>
      <vt:lpstr>Pengertian Bahan Baku</vt:lpstr>
      <vt:lpstr>Slide 3</vt:lpstr>
      <vt:lpstr>Rencana persediaan bahan baku</vt:lpstr>
      <vt:lpstr>Slide 5</vt:lpstr>
      <vt:lpstr>Slide 6</vt:lpstr>
      <vt:lpstr>Slide 7</vt:lpstr>
      <vt:lpstr>Slide 8</vt:lpstr>
      <vt:lpstr>Slide 9</vt:lpstr>
      <vt:lpstr>Slide 10</vt:lpstr>
      <vt:lpstr>Slide 11</vt:lpstr>
      <vt:lpstr>Slide 12</vt:lpstr>
      <vt:lpstr>Penyusunan Anggaran Bahan Baku</vt:lpstr>
      <vt:lpstr>Slide 14</vt:lpstr>
      <vt:lpstr>Slide 15</vt:lpstr>
      <vt:lpstr>Slide 16</vt:lpstr>
      <vt:lpstr>Slide 17</vt:lpstr>
      <vt:lpstr>Slide 18</vt:lpstr>
      <vt:lpstr>Anggaran Pemakaian Bahan Baku</vt:lpstr>
      <vt:lpstr>Slide 20</vt:lpstr>
      <vt:lpstr>Slide 21</vt:lpstr>
      <vt:lpstr>Slide 22</vt:lpstr>
      <vt:lpstr>Anggaran Persediaan Bahan Baku</vt:lpstr>
      <vt:lpstr>Slide 24</vt:lpstr>
      <vt:lpstr>Slide 25</vt:lpstr>
      <vt:lpstr>Anggaran Pembelian Bahan Baku</vt:lpstr>
      <vt:lpstr>Anggaran pengeluaran kas untuk pembelian bahan baku</vt:lpstr>
      <vt:lpstr>Slide 28</vt:lpstr>
      <vt:lpstr>Soal Latihan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ANGGARAN BAHAN BAKU</dc:title>
  <dc:creator>user</dc:creator>
  <cp:lastModifiedBy>Zyrex</cp:lastModifiedBy>
  <cp:revision>206</cp:revision>
  <dcterms:created xsi:type="dcterms:W3CDTF">2011-10-10T10:50:44Z</dcterms:created>
  <dcterms:modified xsi:type="dcterms:W3CDTF">2013-01-03T08:27:45Z</dcterms:modified>
</cp:coreProperties>
</file>