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DE67402F-CA07-48EE-902A-8A8A37760455}" type="datetimeFigureOut">
              <a:rPr lang="id-ID" smtClean="0"/>
              <a:pPr/>
              <a:t>08/01/2013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09DCCB-B02B-4670-8662-60DEA2D44E44}"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E67402F-CA07-48EE-902A-8A8A37760455}" type="datetimeFigureOut">
              <a:rPr lang="id-ID" smtClean="0"/>
              <a:pPr/>
              <a:t>08/01/2013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09DCCB-B02B-4670-8662-60DEA2D44E44}"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E67402F-CA07-48EE-902A-8A8A37760455}" type="datetimeFigureOut">
              <a:rPr lang="id-ID" smtClean="0"/>
              <a:pPr/>
              <a:t>08/01/2013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09DCCB-B02B-4670-8662-60DEA2D44E44}"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E67402F-CA07-48EE-902A-8A8A37760455}" type="datetimeFigureOut">
              <a:rPr lang="id-ID" smtClean="0"/>
              <a:pPr/>
              <a:t>08/01/2013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09DCCB-B02B-4670-8662-60DEA2D44E44}"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67402F-CA07-48EE-902A-8A8A37760455}" type="datetimeFigureOut">
              <a:rPr lang="id-ID" smtClean="0"/>
              <a:pPr/>
              <a:t>08/01/2013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09DCCB-B02B-4670-8662-60DEA2D44E44}"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DE67402F-CA07-48EE-902A-8A8A37760455}" type="datetimeFigureOut">
              <a:rPr lang="id-ID" smtClean="0"/>
              <a:pPr/>
              <a:t>08/01/2013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D09DCCB-B02B-4670-8662-60DEA2D44E44}"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DE67402F-CA07-48EE-902A-8A8A37760455}" type="datetimeFigureOut">
              <a:rPr lang="id-ID" smtClean="0"/>
              <a:pPr/>
              <a:t>08/01/2013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D09DCCB-B02B-4670-8662-60DEA2D44E44}"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DE67402F-CA07-48EE-902A-8A8A37760455}" type="datetimeFigureOut">
              <a:rPr lang="id-ID" smtClean="0"/>
              <a:pPr/>
              <a:t>08/01/2013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D09DCCB-B02B-4670-8662-60DEA2D44E44}"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67402F-CA07-48EE-902A-8A8A37760455}" type="datetimeFigureOut">
              <a:rPr lang="id-ID" smtClean="0"/>
              <a:pPr/>
              <a:t>08/01/2013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D09DCCB-B02B-4670-8662-60DEA2D44E44}"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67402F-CA07-48EE-902A-8A8A37760455}" type="datetimeFigureOut">
              <a:rPr lang="id-ID" smtClean="0"/>
              <a:pPr/>
              <a:t>08/01/2013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D09DCCB-B02B-4670-8662-60DEA2D44E44}"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67402F-CA07-48EE-902A-8A8A37760455}" type="datetimeFigureOut">
              <a:rPr lang="id-ID" smtClean="0"/>
              <a:pPr/>
              <a:t>08/01/2013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D09DCCB-B02B-4670-8662-60DEA2D44E44}"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67402F-CA07-48EE-902A-8A8A37760455}" type="datetimeFigureOut">
              <a:rPr lang="id-ID" smtClean="0"/>
              <a:pPr/>
              <a:t>08/01/2013</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09DCCB-B02B-4670-8662-60DEA2D44E44}"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ANGGARAN BIAYA KONVERSI DAN ANGGARAN BEBAN USAHA</a:t>
            </a:r>
            <a:endParaRPr lang="id-ID" dirty="0"/>
          </a:p>
        </p:txBody>
      </p:sp>
      <p:sp>
        <p:nvSpPr>
          <p:cNvPr id="3" name="Subtitle 2"/>
          <p:cNvSpPr>
            <a:spLocks noGrp="1"/>
          </p:cNvSpPr>
          <p:nvPr>
            <p:ph type="subTitle" idx="1"/>
          </p:nvPr>
        </p:nvSpPr>
        <p:spPr/>
        <p:txBody>
          <a:bodyPr/>
          <a:lstStyle/>
          <a:p>
            <a:r>
              <a:rPr lang="id-ID" dirty="0" smtClean="0"/>
              <a:t>SEMESTER V STIE YAPPAS</a:t>
            </a: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a:bodyPr>
          <a:lstStyle/>
          <a:p>
            <a:pPr algn="just"/>
            <a:r>
              <a:rPr lang="id-ID" sz="1800" dirty="0" smtClean="0"/>
              <a:t>Bila kita gabungkan standar biaya bahan baku (BBB) sebelumnya dengan standar biaya tenaga kerja langsung (BTKL) dan standar biay overhead pabrik (BOP) maka dapat disusun standar harga pokok per botol produk jadi kecap sebagai berikut :</a:t>
            </a:r>
          </a:p>
          <a:p>
            <a:pPr algn="just">
              <a:buNone/>
            </a:pPr>
            <a:endParaRPr lang="id-ID" sz="1800" dirty="0" smtClean="0"/>
          </a:p>
          <a:p>
            <a:pPr algn="ctr">
              <a:buNone/>
            </a:pPr>
            <a:r>
              <a:rPr lang="id-ID" sz="1800" dirty="0" smtClean="0"/>
              <a:t>Perusahaan Kecap Asli</a:t>
            </a:r>
          </a:p>
          <a:p>
            <a:pPr algn="ctr">
              <a:buNone/>
            </a:pPr>
            <a:r>
              <a:rPr lang="id-ID" sz="1800" dirty="0" smtClean="0"/>
              <a:t>STANDAR HARGA POKOK KECAP SEDANG PER BOTOL</a:t>
            </a:r>
          </a:p>
          <a:p>
            <a:pPr algn="ctr">
              <a:buNone/>
            </a:pPr>
            <a:r>
              <a:rPr lang="id-ID" sz="1800" dirty="0" smtClean="0"/>
              <a:t>31 Desember 2006</a:t>
            </a:r>
          </a:p>
          <a:p>
            <a:pPr algn="ctr">
              <a:buNone/>
            </a:pPr>
            <a:endParaRPr lang="id-ID" sz="1800" dirty="0"/>
          </a:p>
        </p:txBody>
      </p:sp>
      <p:graphicFrame>
        <p:nvGraphicFramePr>
          <p:cNvPr id="4" name="Table 3"/>
          <p:cNvGraphicFramePr>
            <a:graphicFrameLocks noGrp="1"/>
          </p:cNvGraphicFramePr>
          <p:nvPr/>
        </p:nvGraphicFramePr>
        <p:xfrm>
          <a:off x="857225" y="3071810"/>
          <a:ext cx="7429551" cy="2748280"/>
        </p:xfrm>
        <a:graphic>
          <a:graphicData uri="http://schemas.openxmlformats.org/drawingml/2006/table">
            <a:tbl>
              <a:tblPr firstRow="1" bandRow="1">
                <a:tableStyleId>{5C22544A-7EE6-4342-B048-85BDC9FD1C3A}</a:tableStyleId>
              </a:tblPr>
              <a:tblGrid>
                <a:gridCol w="3500461"/>
                <a:gridCol w="2000264"/>
                <a:gridCol w="1928826"/>
              </a:tblGrid>
              <a:tr h="370840">
                <a:tc>
                  <a:txBody>
                    <a:bodyPr/>
                    <a:lstStyle/>
                    <a:p>
                      <a:r>
                        <a:rPr lang="id-ID" dirty="0" smtClean="0"/>
                        <a:t>Unsur Harga Pokok Produk</a:t>
                      </a:r>
                      <a:endParaRPr lang="id-ID" dirty="0"/>
                    </a:p>
                  </a:txBody>
                  <a:tcPr/>
                </a:tc>
                <a:tc>
                  <a:txBody>
                    <a:bodyPr/>
                    <a:lstStyle/>
                    <a:p>
                      <a:r>
                        <a:rPr lang="id-ID" dirty="0" smtClean="0"/>
                        <a:t>Metode Full Costing</a:t>
                      </a:r>
                      <a:endParaRPr lang="id-ID" dirty="0"/>
                    </a:p>
                  </a:txBody>
                  <a:tcPr/>
                </a:tc>
                <a:tc>
                  <a:txBody>
                    <a:bodyPr/>
                    <a:lstStyle/>
                    <a:p>
                      <a:r>
                        <a:rPr lang="id-ID" dirty="0" smtClean="0"/>
                        <a:t>Metode Variabel Costing</a:t>
                      </a:r>
                      <a:endParaRPr lang="id-ID" dirty="0"/>
                    </a:p>
                  </a:txBody>
                  <a:tcPr/>
                </a:tc>
              </a:tr>
              <a:tr h="741680">
                <a:tc>
                  <a:txBody>
                    <a:bodyPr/>
                    <a:lstStyle/>
                    <a:p>
                      <a:r>
                        <a:rPr lang="id-ID" dirty="0" smtClean="0"/>
                        <a:t>BBB kedelai         2 ons @ Rp</a:t>
                      </a:r>
                      <a:r>
                        <a:rPr lang="id-ID" baseline="0" dirty="0" smtClean="0"/>
                        <a:t> 100</a:t>
                      </a:r>
                    </a:p>
                    <a:p>
                      <a:r>
                        <a:rPr lang="id-ID" baseline="0" dirty="0" smtClean="0"/>
                        <a:t>        gula merah  2 ons @ Rp 60</a:t>
                      </a:r>
                    </a:p>
                    <a:p>
                      <a:endParaRPr lang="id-ID" baseline="0" dirty="0" smtClean="0"/>
                    </a:p>
                    <a:p>
                      <a:r>
                        <a:rPr lang="id-ID" baseline="0" dirty="0" smtClean="0"/>
                        <a:t>BTKL 0,1 jam @ Rp 500</a:t>
                      </a:r>
                    </a:p>
                    <a:p>
                      <a:r>
                        <a:rPr lang="id-ID" baseline="0" dirty="0" smtClean="0"/>
                        <a:t>BOP variabel 0,1 jam @ Rp 680</a:t>
                      </a:r>
                    </a:p>
                    <a:p>
                      <a:r>
                        <a:rPr lang="id-ID" baseline="0" dirty="0" smtClean="0"/>
                        <a:t>BOP tetap 0,1 jam @ Rp 320</a:t>
                      </a:r>
                    </a:p>
                  </a:txBody>
                  <a:tcPr/>
                </a:tc>
                <a:tc>
                  <a:txBody>
                    <a:bodyPr/>
                    <a:lstStyle/>
                    <a:p>
                      <a:r>
                        <a:rPr lang="id-ID" dirty="0" smtClean="0"/>
                        <a:t>Rp 200</a:t>
                      </a:r>
                    </a:p>
                    <a:p>
                      <a:r>
                        <a:rPr lang="id-ID" dirty="0" smtClean="0"/>
                        <a:t>Rp 120</a:t>
                      </a:r>
                      <a:endParaRPr lang="id-ID" dirty="0"/>
                    </a:p>
                    <a:p>
                      <a:r>
                        <a:rPr lang="id-ID" dirty="0" smtClean="0"/>
                        <a:t>Rp 320</a:t>
                      </a:r>
                    </a:p>
                    <a:p>
                      <a:r>
                        <a:rPr lang="id-ID" dirty="0" smtClean="0"/>
                        <a:t>Rp 50</a:t>
                      </a:r>
                    </a:p>
                    <a:p>
                      <a:r>
                        <a:rPr lang="id-ID" dirty="0" smtClean="0"/>
                        <a:t>Rp 68</a:t>
                      </a:r>
                    </a:p>
                    <a:p>
                      <a:r>
                        <a:rPr lang="id-ID" dirty="0" smtClean="0"/>
                        <a:t>Rp 32</a:t>
                      </a:r>
                      <a:endParaRPr lang="id-ID" dirty="0"/>
                    </a:p>
                  </a:txBody>
                  <a:tcPr/>
                </a:tc>
                <a:tc>
                  <a:txBody>
                    <a:bodyPr/>
                    <a:lstStyle/>
                    <a:p>
                      <a:r>
                        <a:rPr lang="id-ID" dirty="0" smtClean="0"/>
                        <a:t>Rp 200</a:t>
                      </a:r>
                    </a:p>
                    <a:p>
                      <a:r>
                        <a:rPr lang="id-ID" dirty="0" smtClean="0"/>
                        <a:t>Rp 120</a:t>
                      </a:r>
                      <a:endParaRPr lang="id-ID" dirty="0"/>
                    </a:p>
                    <a:p>
                      <a:r>
                        <a:rPr lang="id-ID" dirty="0" smtClean="0"/>
                        <a:t>Rp 320</a:t>
                      </a:r>
                    </a:p>
                    <a:p>
                      <a:r>
                        <a:rPr lang="id-ID" dirty="0" smtClean="0"/>
                        <a:t>Rp 50</a:t>
                      </a:r>
                    </a:p>
                    <a:p>
                      <a:r>
                        <a:rPr lang="id-ID" dirty="0" smtClean="0"/>
                        <a:t>Rp</a:t>
                      </a:r>
                      <a:r>
                        <a:rPr lang="id-ID" baseline="0" dirty="0" smtClean="0"/>
                        <a:t> 68</a:t>
                      </a:r>
                    </a:p>
                    <a:p>
                      <a:r>
                        <a:rPr lang="id-ID" baseline="0" dirty="0" smtClean="0"/>
                        <a:t>-</a:t>
                      </a:r>
                      <a:endParaRPr lang="id-ID" dirty="0"/>
                    </a:p>
                  </a:txBody>
                  <a:tcPr/>
                </a:tc>
              </a:tr>
              <a:tr h="370840">
                <a:tc>
                  <a:txBody>
                    <a:bodyPr/>
                    <a:lstStyle/>
                    <a:p>
                      <a:r>
                        <a:rPr lang="id-ID" dirty="0" smtClean="0"/>
                        <a:t>Harga pokok per botol kecap</a:t>
                      </a:r>
                      <a:endParaRPr lang="id-ID" dirty="0"/>
                    </a:p>
                  </a:txBody>
                  <a:tcPr/>
                </a:tc>
                <a:tc>
                  <a:txBody>
                    <a:bodyPr/>
                    <a:lstStyle/>
                    <a:p>
                      <a:r>
                        <a:rPr lang="id-ID" dirty="0" smtClean="0"/>
                        <a:t>Rp 470</a:t>
                      </a:r>
                      <a:endParaRPr lang="id-ID" dirty="0"/>
                    </a:p>
                  </a:txBody>
                  <a:tcPr/>
                </a:tc>
                <a:tc>
                  <a:txBody>
                    <a:bodyPr/>
                    <a:lstStyle/>
                    <a:p>
                      <a:r>
                        <a:rPr lang="id-ID" dirty="0" smtClean="0"/>
                        <a:t>Rp 438</a:t>
                      </a:r>
                      <a:endParaRPr lang="id-ID" dirty="0"/>
                    </a:p>
                  </a:txBody>
                  <a:tcPr/>
                </a:tc>
              </a:tr>
            </a:tbl>
          </a:graphicData>
        </a:graphic>
      </p:graphicFrame>
      <p:cxnSp>
        <p:nvCxnSpPr>
          <p:cNvPr id="6" name="Straight Connector 5"/>
          <p:cNvCxnSpPr/>
          <p:nvPr/>
        </p:nvCxnSpPr>
        <p:spPr>
          <a:xfrm>
            <a:off x="4429124" y="4286256"/>
            <a:ext cx="64294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429388" y="4286256"/>
            <a:ext cx="64294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a:bodyPr>
          <a:lstStyle/>
          <a:p>
            <a:pPr algn="just"/>
            <a:r>
              <a:rPr lang="id-ID" sz="1800" dirty="0" smtClean="0"/>
              <a:t>Dengan harga pokok per botol kecap sedang sudah diketahui maka dapat dihitung harga jual per botol kecap sedang.</a:t>
            </a:r>
          </a:p>
          <a:p>
            <a:pPr algn="just">
              <a:buNone/>
            </a:pPr>
            <a:r>
              <a:rPr lang="id-ID" sz="1800" dirty="0" smtClean="0"/>
              <a:t>	Contoh :</a:t>
            </a:r>
          </a:p>
          <a:p>
            <a:pPr algn="just">
              <a:buNone/>
            </a:pPr>
            <a:r>
              <a:rPr lang="id-ID" sz="1800" dirty="0" smtClean="0"/>
              <a:t>	Perusahaan menetapkan kontribusi margin per botol kecap Rp 262, berarti harga jual per botol kecap sedang sebesar Rp 262 + Rp </a:t>
            </a:r>
            <a:r>
              <a:rPr lang="id-ID" sz="1800" smtClean="0"/>
              <a:t>438 = </a:t>
            </a:r>
            <a:r>
              <a:rPr lang="id-ID" sz="1800" dirty="0" smtClean="0"/>
              <a:t>Rp 700. Dengan demikian kontribusi margin yang diinginkan oleh perusahaan sebesar 262 : 700 = 37 %. Bila harga jual per botol Rp 700, berarti mark-up 59,82 % dari harga pokok produk variabel per botol kecap.</a:t>
            </a:r>
          </a:p>
          <a:p>
            <a:pPr algn="just">
              <a:buNone/>
            </a:pPr>
            <a:endParaRPr lang="id-ID" sz="1800" dirty="0" smtClean="0"/>
          </a:p>
          <a:p>
            <a:pPr algn="just">
              <a:buNone/>
            </a:pPr>
            <a:r>
              <a:rPr lang="id-ID" sz="1800" dirty="0" smtClean="0"/>
              <a:t>	Harga pokok produk variabel per botol kecap		= Rp 438</a:t>
            </a:r>
          </a:p>
          <a:p>
            <a:pPr algn="just">
              <a:buNone/>
            </a:pPr>
            <a:r>
              <a:rPr lang="id-ID" sz="1800" dirty="0" smtClean="0"/>
              <a:t>	Mark-up 59,82 % x Rp 438			= Rp 262</a:t>
            </a:r>
          </a:p>
          <a:p>
            <a:pPr algn="just">
              <a:buNone/>
            </a:pPr>
            <a:r>
              <a:rPr lang="id-ID" sz="1800" dirty="0" smtClean="0"/>
              <a:t>			Harga jual per botol kecap		= Rp 700</a:t>
            </a:r>
            <a:endParaRPr lang="id-ID" sz="1800" dirty="0"/>
          </a:p>
        </p:txBody>
      </p:sp>
      <p:cxnSp>
        <p:nvCxnSpPr>
          <p:cNvPr id="5" name="Straight Connector 4"/>
          <p:cNvCxnSpPr/>
          <p:nvPr/>
        </p:nvCxnSpPr>
        <p:spPr>
          <a:xfrm>
            <a:off x="6143636" y="4000504"/>
            <a:ext cx="71438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800" dirty="0" smtClean="0"/>
              <a:t>ANGGARAN BEBAN USAHA</a:t>
            </a:r>
            <a:endParaRPr lang="id-ID" sz="2800" dirty="0"/>
          </a:p>
        </p:txBody>
      </p:sp>
      <p:sp>
        <p:nvSpPr>
          <p:cNvPr id="3" name="Content Placeholder 2"/>
          <p:cNvSpPr>
            <a:spLocks noGrp="1"/>
          </p:cNvSpPr>
          <p:nvPr>
            <p:ph idx="1"/>
          </p:nvPr>
        </p:nvSpPr>
        <p:spPr/>
        <p:txBody>
          <a:bodyPr>
            <a:normAutofit/>
          </a:bodyPr>
          <a:lstStyle/>
          <a:p>
            <a:pPr algn="just"/>
            <a:r>
              <a:rPr lang="id-ID" sz="1800" dirty="0" smtClean="0"/>
              <a:t>Beba Usaha (operating expense) adalah beban usaha pokok perusahaan selain harga pokok penjualan. Beban usaha terdiri dari : beban penjualan, beban adminstrasi dan umum.</a:t>
            </a:r>
          </a:p>
          <a:p>
            <a:pPr algn="just"/>
            <a:r>
              <a:rPr lang="id-ID" sz="1800" dirty="0" smtClean="0"/>
              <a:t>Beban penjualan adalah beban yag terjadi untuk kepentingan penjualan produk utama. Beban penjualan ada yang bersifat tetap, tetapi ada juga yang bersifat variabel.</a:t>
            </a:r>
          </a:p>
          <a:p>
            <a:pPr algn="just"/>
            <a:r>
              <a:rPr lang="id-ID" sz="1800" dirty="0" smtClean="0"/>
              <a:t>Beban penjualan variabel sebagai berikut :</a:t>
            </a:r>
          </a:p>
          <a:p>
            <a:pPr algn="just">
              <a:buNone/>
            </a:pPr>
            <a:r>
              <a:rPr lang="id-ID" sz="1800" dirty="0" smtClean="0"/>
              <a:t>	- beban komisi penjualan</a:t>
            </a:r>
          </a:p>
          <a:p>
            <a:pPr algn="just">
              <a:buNone/>
            </a:pPr>
            <a:r>
              <a:rPr lang="id-ID" sz="1800" dirty="0" smtClean="0"/>
              <a:t>	- beban angkutan penjualan</a:t>
            </a:r>
          </a:p>
          <a:p>
            <a:pPr algn="just"/>
            <a:r>
              <a:rPr lang="id-ID" sz="1800" dirty="0" smtClean="0"/>
              <a:t>Beban penjualan tetap sebagai berikut :</a:t>
            </a:r>
          </a:p>
          <a:p>
            <a:pPr algn="just">
              <a:buNone/>
            </a:pPr>
            <a:r>
              <a:rPr lang="id-ID" sz="1800" dirty="0" smtClean="0"/>
              <a:t>	- beban depresiasi alat penjualan</a:t>
            </a:r>
          </a:p>
          <a:p>
            <a:pPr algn="just">
              <a:buNone/>
            </a:pPr>
            <a:r>
              <a:rPr lang="id-ID" sz="1800" dirty="0" smtClean="0"/>
              <a:t>	- beban penghapusan piutang</a:t>
            </a:r>
          </a:p>
          <a:p>
            <a:pPr algn="just">
              <a:buNone/>
            </a:pPr>
            <a:r>
              <a:rPr lang="id-ID" sz="1800" dirty="0" smtClean="0"/>
              <a:t>	- beban gaji pegawai tetap bagian penjualan</a:t>
            </a:r>
          </a:p>
          <a:p>
            <a:pPr algn="just">
              <a:buNone/>
            </a:pPr>
            <a:r>
              <a:rPr lang="id-ID" sz="1800" dirty="0" smtClean="0"/>
              <a:t>	- dan lain-lain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a:bodyPr>
          <a:lstStyle/>
          <a:p>
            <a:r>
              <a:rPr lang="id-ID" sz="1800" dirty="0" smtClean="0"/>
              <a:t>Beban pejualan semi variabel sebagai berikut :</a:t>
            </a:r>
          </a:p>
          <a:p>
            <a:pPr>
              <a:buNone/>
            </a:pPr>
            <a:r>
              <a:rPr lang="id-ID" sz="1800" dirty="0" smtClean="0"/>
              <a:t>	- beban supplies penjualan </a:t>
            </a:r>
          </a:p>
          <a:p>
            <a:pPr>
              <a:buNone/>
            </a:pPr>
            <a:r>
              <a:rPr lang="id-ID" sz="1800" dirty="0" smtClean="0"/>
              <a:t>	- beban promosi penjualan</a:t>
            </a:r>
          </a:p>
          <a:p>
            <a:pPr>
              <a:buNone/>
            </a:pPr>
            <a:r>
              <a:rPr lang="id-ID" sz="1800" dirty="0" smtClean="0"/>
              <a:t>	- dan lain-lain</a:t>
            </a:r>
          </a:p>
          <a:p>
            <a:r>
              <a:rPr lang="id-ID" sz="1800" dirty="0" smtClean="0"/>
              <a:t>Beban administrasi dan umum adalah beban yang umumnya terjadi pada bagian personalia, bagian keuangan dan bagian umum seperti :</a:t>
            </a:r>
          </a:p>
          <a:p>
            <a:pPr>
              <a:buNone/>
            </a:pPr>
            <a:r>
              <a:rPr lang="id-ID" sz="1800" dirty="0" smtClean="0"/>
              <a:t>	- beban gaji pemimpin dan staf</a:t>
            </a:r>
          </a:p>
          <a:p>
            <a:pPr>
              <a:buNone/>
            </a:pPr>
            <a:r>
              <a:rPr lang="id-ID" sz="1800" dirty="0" smtClean="0"/>
              <a:t>	- beban depresiasi peralatan kantor</a:t>
            </a:r>
          </a:p>
          <a:p>
            <a:pPr>
              <a:buNone/>
            </a:pPr>
            <a:r>
              <a:rPr lang="id-ID" sz="1800" dirty="0" smtClean="0"/>
              <a:t>	- beban supplies kantor</a:t>
            </a:r>
          </a:p>
          <a:p>
            <a:pPr>
              <a:buNone/>
            </a:pPr>
            <a:r>
              <a:rPr lang="id-ID" sz="1800" dirty="0" smtClean="0"/>
              <a:t>	- beban pemeliharaan kantor</a:t>
            </a:r>
          </a:p>
          <a:p>
            <a:pPr>
              <a:buNone/>
            </a:pPr>
            <a:r>
              <a:rPr lang="id-ID" sz="1800" dirty="0" smtClean="0"/>
              <a:t>	- beban umum lainnya</a:t>
            </a:r>
          </a:p>
          <a:p>
            <a:pPr>
              <a:buNone/>
            </a:pPr>
            <a:endParaRPr lang="id-ID" sz="1800" dirty="0" smtClean="0"/>
          </a:p>
          <a:p>
            <a:pPr>
              <a:buNone/>
            </a:pPr>
            <a:endParaRPr lang="id-ID"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lnSpcReduction="10000"/>
          </a:bodyPr>
          <a:lstStyle/>
          <a:p>
            <a:pPr algn="just"/>
            <a:r>
              <a:rPr lang="id-ID" sz="1800" dirty="0" smtClean="0"/>
              <a:t>Contoh :</a:t>
            </a:r>
          </a:p>
          <a:p>
            <a:pPr algn="just">
              <a:buNone/>
            </a:pPr>
            <a:r>
              <a:rPr lang="id-ID" sz="1800" dirty="0" smtClean="0"/>
              <a:t>	Perusahaan Kecap Asli akan menyusun anggaran beban usaha selama tahun 2006 dengan data sebagai berikut :</a:t>
            </a:r>
          </a:p>
          <a:p>
            <a:pPr algn="just">
              <a:buAutoNum type="alphaLcPeriod"/>
            </a:pPr>
            <a:r>
              <a:rPr lang="id-ID" sz="1800" dirty="0" smtClean="0"/>
              <a:t>Mempenyai aktiva tetap terdiri dari :</a:t>
            </a:r>
          </a:p>
          <a:p>
            <a:pPr algn="just">
              <a:buNone/>
            </a:pPr>
            <a:r>
              <a:rPr lang="id-ID" sz="1800" dirty="0" smtClean="0"/>
              <a:t>	Pada bagian penjualan senilai Rp 100.000</a:t>
            </a:r>
          </a:p>
          <a:p>
            <a:pPr algn="just">
              <a:buNone/>
            </a:pPr>
            <a:r>
              <a:rPr lang="id-ID" sz="1800" dirty="0" smtClean="0"/>
              <a:t>	Pada bagain umum senilai Rp 50.000</a:t>
            </a:r>
          </a:p>
          <a:p>
            <a:pPr algn="just">
              <a:buNone/>
            </a:pPr>
            <a:r>
              <a:rPr lang="id-ID" sz="1800" dirty="0" smtClean="0"/>
              <a:t>	Aktiva tetap disusun dengan metode garis lurus 12 % setahun atau 3 % tiap triwulan.</a:t>
            </a:r>
          </a:p>
          <a:p>
            <a:pPr algn="just">
              <a:buAutoNum type="alphaLcPeriod" startAt="2"/>
            </a:pPr>
            <a:r>
              <a:rPr lang="id-ID" sz="1800" dirty="0" smtClean="0"/>
              <a:t>Penjualan direncanakan triwulan : I Rp 24.400, II Rp 25.500, III Rp 26.750 dan IV Rp 26.750</a:t>
            </a:r>
          </a:p>
          <a:p>
            <a:pPr algn="just">
              <a:buAutoNum type="alphaLcPeriod" startAt="2"/>
            </a:pPr>
            <a:r>
              <a:rPr lang="id-ID" sz="1800" dirty="0" smtClean="0"/>
              <a:t>Komisi penjualan 5 % dari penjualan dan angkutan penjualan ditaksir 2 % dari penjualan</a:t>
            </a:r>
          </a:p>
          <a:p>
            <a:pPr algn="just">
              <a:buAutoNum type="alphaLcPeriod" startAt="2"/>
            </a:pPr>
            <a:r>
              <a:rPr lang="id-ID" sz="1800" dirty="0" smtClean="0"/>
              <a:t>Gaji penjualan dan pemeliharaan alat penjualan tiap triwulan masing-masing Rp  1.000 dan Rp 700</a:t>
            </a:r>
          </a:p>
          <a:p>
            <a:pPr algn="just">
              <a:buAutoNum type="alphaLcPeriod" startAt="2"/>
            </a:pPr>
            <a:r>
              <a:rPr lang="id-ID" sz="1800" dirty="0" smtClean="0"/>
              <a:t>Supplies penjualan ditaksir triwulan: I Rp 200, II Rp 210, III Rp 250 dan IV Rp 250</a:t>
            </a:r>
          </a:p>
          <a:p>
            <a:pPr algn="just">
              <a:buAutoNum type="alphaLcPeriod" startAt="2"/>
            </a:pPr>
            <a:r>
              <a:rPr lang="id-ID" sz="1800" dirty="0" smtClean="0"/>
              <a:t>Beban promosi tetap tiap triwulan Rp 300 dan beban promosi variabel triwulan I dan II masing-masing 1 % dari penjualan, triwulan III dan IV masing-masing 2 % dari penjualan</a:t>
            </a:r>
          </a:p>
          <a:p>
            <a:pPr algn="just">
              <a:buNone/>
            </a:pPr>
            <a:endParaRPr lang="id-ID" sz="1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a:bodyPr>
          <a:lstStyle/>
          <a:p>
            <a:pPr algn="just">
              <a:buAutoNum type="alphaLcPeriod" startAt="7"/>
            </a:pPr>
            <a:r>
              <a:rPr lang="id-ID" sz="1800" dirty="0" smtClean="0"/>
              <a:t>Beban penjualan lainnya tiap triwulan I dan II masing-masing Rp 150, triwulan III dan IV masing-masing Rp 200</a:t>
            </a:r>
          </a:p>
          <a:p>
            <a:pPr algn="just">
              <a:buAutoNum type="alphaLcPeriod" startAt="7"/>
            </a:pPr>
            <a:r>
              <a:rPr lang="id-ID" sz="1800" dirty="0" smtClean="0"/>
              <a:t>Beba Administrasi ditaksir tiap triwulan terdiri dari:</a:t>
            </a:r>
          </a:p>
          <a:p>
            <a:pPr algn="just">
              <a:buNone/>
            </a:pPr>
            <a:r>
              <a:rPr lang="id-ID" sz="1800" dirty="0" smtClean="0"/>
              <a:t>	Gaji pemimpin dan staf kantor		Rp 300</a:t>
            </a:r>
          </a:p>
          <a:p>
            <a:pPr algn="just">
              <a:buNone/>
            </a:pPr>
            <a:r>
              <a:rPr lang="id-ID" sz="1800" dirty="0" smtClean="0"/>
              <a:t>	Asuransi alat kantor			Rp 100</a:t>
            </a:r>
          </a:p>
          <a:p>
            <a:pPr algn="just">
              <a:buNone/>
            </a:pPr>
            <a:r>
              <a:rPr lang="id-ID" sz="1800" dirty="0" smtClean="0"/>
              <a:t>	Supplies kantor				Rp 50</a:t>
            </a:r>
          </a:p>
          <a:p>
            <a:pPr algn="just">
              <a:buNone/>
            </a:pPr>
            <a:r>
              <a:rPr lang="id-ID" sz="1800" dirty="0" smtClean="0"/>
              <a:t>	Pemeliharaan kantor			Rp 125</a:t>
            </a:r>
          </a:p>
          <a:p>
            <a:pPr algn="just">
              <a:buNone/>
            </a:pPr>
            <a:r>
              <a:rPr lang="id-ID" sz="1800" dirty="0" smtClean="0"/>
              <a:t>	Lainnya				Rp 75</a:t>
            </a:r>
          </a:p>
          <a:p>
            <a:pPr algn="just">
              <a:buNone/>
            </a:pPr>
            <a:endParaRPr lang="id-ID" sz="1800" dirty="0" smtClean="0"/>
          </a:p>
          <a:p>
            <a:pPr algn="just">
              <a:buNone/>
            </a:pPr>
            <a:r>
              <a:rPr lang="id-ID" sz="1800" dirty="0" smtClean="0"/>
              <a:t>	Dari data diatas dapat disusun Anggaran beban usaha sebagai berikut :</a:t>
            </a:r>
          </a:p>
          <a:p>
            <a:pPr algn="just">
              <a:buNone/>
            </a:pPr>
            <a:endParaRPr lang="id-ID" sz="1800" dirty="0" smtClean="0"/>
          </a:p>
          <a:p>
            <a:pPr algn="just">
              <a:buNone/>
            </a:pPr>
            <a:endParaRPr lang="id-ID" sz="1800" dirty="0" smtClean="0"/>
          </a:p>
          <a:p>
            <a:pPr algn="just">
              <a:buNone/>
            </a:pPr>
            <a:endParaRPr lang="id-ID" sz="1800" dirty="0" smtClean="0"/>
          </a:p>
          <a:p>
            <a:pPr algn="just">
              <a:buNone/>
            </a:pPr>
            <a:endParaRPr lang="id-ID" sz="1800" dirty="0" smtClean="0"/>
          </a:p>
          <a:p>
            <a:pPr algn="just">
              <a:buNone/>
            </a:pPr>
            <a:r>
              <a:rPr lang="id-ID" sz="1800" dirty="0" smtClean="0"/>
              <a:t>Jawaban.......	</a:t>
            </a:r>
            <a:endParaRPr lang="id-ID"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a:bodyPr>
          <a:lstStyle/>
          <a:p>
            <a:pPr algn="ctr">
              <a:buNone/>
            </a:pPr>
            <a:r>
              <a:rPr lang="id-ID" sz="1800" dirty="0" smtClean="0"/>
              <a:t>Perusahaan Kecap Asli</a:t>
            </a:r>
          </a:p>
          <a:p>
            <a:pPr algn="ctr">
              <a:buNone/>
            </a:pPr>
            <a:r>
              <a:rPr lang="id-ID" sz="1800" dirty="0" smtClean="0"/>
              <a:t>ANGGARAN BEBAN USAHA</a:t>
            </a:r>
          </a:p>
          <a:p>
            <a:pPr algn="ctr">
              <a:buNone/>
            </a:pPr>
            <a:r>
              <a:rPr lang="id-ID" sz="1800" dirty="0" smtClean="0"/>
              <a:t>Tiap Triwulan Tahun 2006 (dalam Rp)</a:t>
            </a:r>
          </a:p>
          <a:p>
            <a:pPr algn="ctr">
              <a:buNone/>
            </a:pPr>
            <a:endParaRPr lang="id-ID" sz="1800" dirty="0" smtClean="0"/>
          </a:p>
          <a:p>
            <a:pPr algn="ctr">
              <a:buNone/>
            </a:pPr>
            <a:endParaRPr lang="id-ID" sz="1800" dirty="0"/>
          </a:p>
        </p:txBody>
      </p:sp>
      <p:graphicFrame>
        <p:nvGraphicFramePr>
          <p:cNvPr id="4" name="Table 3"/>
          <p:cNvGraphicFramePr>
            <a:graphicFrameLocks noGrp="1"/>
          </p:cNvGraphicFramePr>
          <p:nvPr/>
        </p:nvGraphicFramePr>
        <p:xfrm>
          <a:off x="571472" y="1643050"/>
          <a:ext cx="8001054" cy="5080000"/>
        </p:xfrm>
        <a:graphic>
          <a:graphicData uri="http://schemas.openxmlformats.org/drawingml/2006/table">
            <a:tbl>
              <a:tblPr firstRow="1" bandRow="1">
                <a:tableStyleId>{5C22544A-7EE6-4342-B048-85BDC9FD1C3A}</a:tableStyleId>
              </a:tblPr>
              <a:tblGrid>
                <a:gridCol w="2928958"/>
                <a:gridCol w="928694"/>
                <a:gridCol w="928694"/>
                <a:gridCol w="928694"/>
                <a:gridCol w="952505"/>
                <a:gridCol w="1333509"/>
              </a:tblGrid>
              <a:tr h="370840">
                <a:tc>
                  <a:txBody>
                    <a:bodyPr/>
                    <a:lstStyle/>
                    <a:p>
                      <a:pPr algn="ctr"/>
                      <a:r>
                        <a:rPr lang="id-ID" sz="1400" dirty="0" smtClean="0"/>
                        <a:t>Unsur Beban Usaha</a:t>
                      </a:r>
                      <a:endParaRPr lang="id-ID" sz="1400" dirty="0"/>
                    </a:p>
                  </a:txBody>
                  <a:tcPr/>
                </a:tc>
                <a:tc>
                  <a:txBody>
                    <a:bodyPr/>
                    <a:lstStyle/>
                    <a:p>
                      <a:pPr algn="ctr"/>
                      <a:r>
                        <a:rPr lang="id-ID" sz="1400" dirty="0" smtClean="0"/>
                        <a:t>I</a:t>
                      </a:r>
                      <a:endParaRPr lang="id-ID" sz="1400" dirty="0"/>
                    </a:p>
                  </a:txBody>
                  <a:tcPr/>
                </a:tc>
                <a:tc>
                  <a:txBody>
                    <a:bodyPr/>
                    <a:lstStyle/>
                    <a:p>
                      <a:pPr algn="ctr"/>
                      <a:r>
                        <a:rPr lang="id-ID" sz="1400" dirty="0" smtClean="0"/>
                        <a:t>II</a:t>
                      </a:r>
                      <a:endParaRPr lang="id-ID" sz="1400" dirty="0"/>
                    </a:p>
                  </a:txBody>
                  <a:tcPr/>
                </a:tc>
                <a:tc>
                  <a:txBody>
                    <a:bodyPr/>
                    <a:lstStyle/>
                    <a:p>
                      <a:pPr algn="ctr"/>
                      <a:r>
                        <a:rPr lang="id-ID" sz="1400" dirty="0" smtClean="0"/>
                        <a:t>III</a:t>
                      </a:r>
                      <a:endParaRPr lang="id-ID" sz="1400" dirty="0"/>
                    </a:p>
                  </a:txBody>
                  <a:tcPr/>
                </a:tc>
                <a:tc>
                  <a:txBody>
                    <a:bodyPr/>
                    <a:lstStyle/>
                    <a:p>
                      <a:pPr algn="ctr"/>
                      <a:r>
                        <a:rPr lang="id-ID" sz="1400" dirty="0" smtClean="0"/>
                        <a:t>IV</a:t>
                      </a:r>
                      <a:endParaRPr lang="id-ID" sz="1400" dirty="0"/>
                    </a:p>
                  </a:txBody>
                  <a:tcPr/>
                </a:tc>
                <a:tc>
                  <a:txBody>
                    <a:bodyPr/>
                    <a:lstStyle/>
                    <a:p>
                      <a:pPr algn="ctr"/>
                      <a:r>
                        <a:rPr lang="id-ID" sz="1400" dirty="0" smtClean="0"/>
                        <a:t>Setahun</a:t>
                      </a:r>
                      <a:endParaRPr lang="id-ID" sz="1400" dirty="0"/>
                    </a:p>
                  </a:txBody>
                  <a:tcPr/>
                </a:tc>
              </a:tr>
              <a:tr h="370840">
                <a:tc>
                  <a:txBody>
                    <a:bodyPr/>
                    <a:lstStyle/>
                    <a:p>
                      <a:pPr marL="342900" indent="-342900">
                        <a:buAutoNum type="arabicPeriod"/>
                      </a:pPr>
                      <a:r>
                        <a:rPr lang="id-ID" sz="1400" dirty="0" smtClean="0"/>
                        <a:t>Beban Penjualan</a:t>
                      </a:r>
                    </a:p>
                    <a:p>
                      <a:pPr marL="342900" indent="-342900">
                        <a:buNone/>
                      </a:pPr>
                      <a:r>
                        <a:rPr lang="id-ID" sz="1400" dirty="0" smtClean="0"/>
                        <a:t>           Komisi Penjualan</a:t>
                      </a:r>
                    </a:p>
                    <a:p>
                      <a:pPr marL="342900" indent="-342900">
                        <a:buNone/>
                      </a:pPr>
                      <a:r>
                        <a:rPr lang="id-ID" sz="1400" baseline="0" dirty="0" smtClean="0"/>
                        <a:t>           Angkutan penjualan</a:t>
                      </a:r>
                    </a:p>
                    <a:p>
                      <a:pPr marL="342900" indent="-342900">
                        <a:buNone/>
                      </a:pPr>
                      <a:r>
                        <a:rPr lang="id-ID" sz="1400" baseline="0" dirty="0" smtClean="0"/>
                        <a:t>           Gaji penjualan</a:t>
                      </a:r>
                    </a:p>
                    <a:p>
                      <a:pPr marL="342900" indent="-342900">
                        <a:buNone/>
                      </a:pPr>
                      <a:r>
                        <a:rPr lang="id-ID" sz="1400" baseline="0" dirty="0" smtClean="0"/>
                        <a:t>           Pemeliharaan alat</a:t>
                      </a:r>
                    </a:p>
                    <a:p>
                      <a:pPr marL="342900" indent="-342900">
                        <a:buNone/>
                      </a:pPr>
                      <a:r>
                        <a:rPr lang="id-ID" sz="1400" baseline="0" dirty="0" smtClean="0"/>
                        <a:t>           Depresiasi alat</a:t>
                      </a:r>
                    </a:p>
                    <a:p>
                      <a:pPr marL="342900" indent="-342900">
                        <a:buNone/>
                      </a:pPr>
                      <a:r>
                        <a:rPr lang="id-ID" sz="1400" baseline="0" dirty="0" smtClean="0"/>
                        <a:t>           Promosi</a:t>
                      </a:r>
                    </a:p>
                    <a:p>
                      <a:pPr marL="342900" indent="-342900">
                        <a:buNone/>
                      </a:pPr>
                      <a:r>
                        <a:rPr lang="id-ID" sz="1400" dirty="0" smtClean="0"/>
                        <a:t>           Supplies penjualan</a:t>
                      </a:r>
                    </a:p>
                    <a:p>
                      <a:pPr marL="342900" indent="-342900">
                        <a:buNone/>
                      </a:pPr>
                      <a:r>
                        <a:rPr lang="id-ID" sz="1400" dirty="0" smtClean="0"/>
                        <a:t>           Lainnya</a:t>
                      </a:r>
                      <a:endParaRPr lang="id-ID" sz="1400" dirty="0"/>
                    </a:p>
                  </a:txBody>
                  <a:tcPr/>
                </a:tc>
                <a:tc>
                  <a:txBody>
                    <a:bodyPr/>
                    <a:lstStyle/>
                    <a:p>
                      <a:pPr algn="ctr"/>
                      <a:endParaRPr lang="id-ID" sz="1400" dirty="0" smtClean="0"/>
                    </a:p>
                    <a:p>
                      <a:pPr algn="ctr"/>
                      <a:r>
                        <a:rPr lang="id-ID" sz="1400" dirty="0" smtClean="0"/>
                        <a:t>1.220</a:t>
                      </a:r>
                    </a:p>
                    <a:p>
                      <a:pPr algn="ctr"/>
                      <a:r>
                        <a:rPr lang="id-ID" sz="1400" dirty="0" smtClean="0"/>
                        <a:t>    488</a:t>
                      </a:r>
                    </a:p>
                    <a:p>
                      <a:pPr algn="ctr"/>
                      <a:r>
                        <a:rPr lang="id-ID" sz="1400" dirty="0" smtClean="0"/>
                        <a:t>1.000</a:t>
                      </a:r>
                    </a:p>
                    <a:p>
                      <a:pPr algn="ctr"/>
                      <a:r>
                        <a:rPr lang="id-ID" sz="1400" dirty="0" smtClean="0"/>
                        <a:t>   700</a:t>
                      </a:r>
                    </a:p>
                    <a:p>
                      <a:pPr algn="ctr"/>
                      <a:r>
                        <a:rPr lang="id-ID" sz="1400" dirty="0" smtClean="0"/>
                        <a:t>3.000</a:t>
                      </a:r>
                    </a:p>
                    <a:p>
                      <a:pPr algn="ctr"/>
                      <a:r>
                        <a:rPr lang="id-ID" sz="1400" dirty="0" smtClean="0"/>
                        <a:t>   244</a:t>
                      </a:r>
                    </a:p>
                    <a:p>
                      <a:pPr algn="ctr"/>
                      <a:r>
                        <a:rPr lang="id-ID" sz="1400" dirty="0" smtClean="0"/>
                        <a:t>   200</a:t>
                      </a:r>
                    </a:p>
                    <a:p>
                      <a:pPr algn="ctr"/>
                      <a:r>
                        <a:rPr lang="id-ID" sz="1400" dirty="0" smtClean="0"/>
                        <a:t>   150</a:t>
                      </a:r>
                      <a:endParaRPr lang="id-ID" sz="1400" dirty="0"/>
                    </a:p>
                  </a:txBody>
                  <a:tcPr/>
                </a:tc>
                <a:tc>
                  <a:txBody>
                    <a:bodyPr/>
                    <a:lstStyle/>
                    <a:p>
                      <a:pPr algn="ctr"/>
                      <a:endParaRPr lang="id-ID" sz="1400" dirty="0" smtClean="0"/>
                    </a:p>
                    <a:p>
                      <a:pPr algn="ctr"/>
                      <a:r>
                        <a:rPr lang="id-ID" sz="1400" dirty="0" smtClean="0"/>
                        <a:t>1.275</a:t>
                      </a:r>
                    </a:p>
                    <a:p>
                      <a:pPr algn="ctr"/>
                      <a:r>
                        <a:rPr lang="id-ID" sz="1400" dirty="0" smtClean="0"/>
                        <a:t>510</a:t>
                      </a:r>
                    </a:p>
                    <a:p>
                      <a:pPr algn="ctr"/>
                      <a:r>
                        <a:rPr lang="id-ID" sz="1400" dirty="0" smtClean="0"/>
                        <a:t>1.000</a:t>
                      </a:r>
                    </a:p>
                    <a:p>
                      <a:pPr algn="ctr"/>
                      <a:r>
                        <a:rPr lang="id-ID" sz="1400" dirty="0" smtClean="0"/>
                        <a:t>700</a:t>
                      </a:r>
                    </a:p>
                    <a:p>
                      <a:pPr algn="ctr"/>
                      <a:r>
                        <a:rPr lang="id-ID" sz="1400" dirty="0" smtClean="0"/>
                        <a:t>3.000</a:t>
                      </a:r>
                    </a:p>
                    <a:p>
                      <a:pPr algn="ctr"/>
                      <a:r>
                        <a:rPr lang="id-ID" sz="1400" dirty="0" smtClean="0"/>
                        <a:t>255</a:t>
                      </a:r>
                    </a:p>
                    <a:p>
                      <a:pPr algn="ctr"/>
                      <a:r>
                        <a:rPr lang="id-ID" sz="1400" dirty="0" smtClean="0"/>
                        <a:t>210</a:t>
                      </a:r>
                    </a:p>
                    <a:p>
                      <a:pPr algn="ctr"/>
                      <a:r>
                        <a:rPr lang="id-ID" sz="1400" dirty="0" smtClean="0"/>
                        <a:t>150</a:t>
                      </a:r>
                      <a:endParaRPr lang="id-ID" sz="1400" dirty="0"/>
                    </a:p>
                  </a:txBody>
                  <a:tcPr/>
                </a:tc>
                <a:tc>
                  <a:txBody>
                    <a:bodyPr/>
                    <a:lstStyle/>
                    <a:p>
                      <a:pPr algn="ctr"/>
                      <a:endParaRPr lang="id-ID" sz="1400" dirty="0" smtClean="0"/>
                    </a:p>
                    <a:p>
                      <a:pPr algn="ctr"/>
                      <a:r>
                        <a:rPr lang="id-ID" sz="1400" dirty="0" smtClean="0"/>
                        <a:t>1.338</a:t>
                      </a:r>
                    </a:p>
                    <a:p>
                      <a:pPr algn="ctr"/>
                      <a:r>
                        <a:rPr lang="id-ID" sz="1400" dirty="0" smtClean="0"/>
                        <a:t>535</a:t>
                      </a:r>
                    </a:p>
                    <a:p>
                      <a:pPr algn="ctr"/>
                      <a:r>
                        <a:rPr lang="id-ID" sz="1400" dirty="0" smtClean="0"/>
                        <a:t>1.000</a:t>
                      </a:r>
                    </a:p>
                    <a:p>
                      <a:pPr algn="ctr"/>
                      <a:r>
                        <a:rPr lang="id-ID" sz="1400" dirty="0" smtClean="0"/>
                        <a:t>700</a:t>
                      </a:r>
                    </a:p>
                    <a:p>
                      <a:pPr algn="ctr"/>
                      <a:r>
                        <a:rPr lang="id-ID" sz="1400" dirty="0" smtClean="0"/>
                        <a:t>3.000</a:t>
                      </a:r>
                    </a:p>
                    <a:p>
                      <a:pPr algn="ctr"/>
                      <a:r>
                        <a:rPr lang="id-ID" sz="1400" dirty="0" smtClean="0"/>
                        <a:t>535</a:t>
                      </a:r>
                    </a:p>
                    <a:p>
                      <a:pPr algn="ctr"/>
                      <a:r>
                        <a:rPr lang="id-ID" sz="1400" dirty="0" smtClean="0"/>
                        <a:t>250</a:t>
                      </a:r>
                    </a:p>
                    <a:p>
                      <a:pPr algn="ctr"/>
                      <a:r>
                        <a:rPr lang="id-ID" sz="1400" dirty="0" smtClean="0"/>
                        <a:t>200</a:t>
                      </a:r>
                      <a:endParaRPr lang="id-ID" sz="1400" dirty="0"/>
                    </a:p>
                  </a:txBody>
                  <a:tcPr/>
                </a:tc>
                <a:tc>
                  <a:txBody>
                    <a:bodyPr/>
                    <a:lstStyle/>
                    <a:p>
                      <a:pPr algn="ctr"/>
                      <a:endParaRPr lang="id-ID" sz="1400" dirty="0" smtClean="0"/>
                    </a:p>
                    <a:p>
                      <a:pPr algn="ctr"/>
                      <a:r>
                        <a:rPr lang="id-ID" sz="1400" dirty="0" smtClean="0"/>
                        <a:t>1.338</a:t>
                      </a:r>
                    </a:p>
                    <a:p>
                      <a:pPr algn="ctr"/>
                      <a:r>
                        <a:rPr lang="id-ID" sz="1400" dirty="0" smtClean="0"/>
                        <a:t>535</a:t>
                      </a:r>
                    </a:p>
                    <a:p>
                      <a:pPr algn="ctr"/>
                      <a:r>
                        <a:rPr lang="id-ID" sz="1400" dirty="0" smtClean="0"/>
                        <a:t>1.000</a:t>
                      </a:r>
                    </a:p>
                    <a:p>
                      <a:pPr algn="ctr"/>
                      <a:r>
                        <a:rPr lang="id-ID" sz="1400" dirty="0" smtClean="0"/>
                        <a:t>700</a:t>
                      </a:r>
                    </a:p>
                    <a:p>
                      <a:pPr algn="ctr"/>
                      <a:r>
                        <a:rPr lang="id-ID" sz="1400" dirty="0" smtClean="0"/>
                        <a:t>3.000</a:t>
                      </a:r>
                    </a:p>
                    <a:p>
                      <a:pPr algn="ctr"/>
                      <a:r>
                        <a:rPr lang="id-ID" sz="1400" dirty="0" smtClean="0"/>
                        <a:t>535</a:t>
                      </a:r>
                    </a:p>
                    <a:p>
                      <a:pPr algn="ctr"/>
                      <a:r>
                        <a:rPr lang="id-ID" sz="1400" dirty="0" smtClean="0"/>
                        <a:t>250</a:t>
                      </a:r>
                    </a:p>
                    <a:p>
                      <a:pPr algn="ctr"/>
                      <a:r>
                        <a:rPr lang="id-ID" sz="1400" dirty="0" smtClean="0"/>
                        <a:t>200</a:t>
                      </a:r>
                      <a:endParaRPr lang="id-ID" sz="1400" dirty="0"/>
                    </a:p>
                  </a:txBody>
                  <a:tcPr/>
                </a:tc>
                <a:tc>
                  <a:txBody>
                    <a:bodyPr/>
                    <a:lstStyle/>
                    <a:p>
                      <a:pPr algn="ctr"/>
                      <a:endParaRPr lang="id-ID" sz="1400" dirty="0" smtClean="0"/>
                    </a:p>
                    <a:p>
                      <a:pPr algn="ctr"/>
                      <a:r>
                        <a:rPr lang="id-ID" sz="1400" dirty="0" smtClean="0"/>
                        <a:t>5.171</a:t>
                      </a:r>
                    </a:p>
                    <a:p>
                      <a:pPr algn="ctr"/>
                      <a:r>
                        <a:rPr lang="id-ID" sz="1400" dirty="0" smtClean="0"/>
                        <a:t>2.068</a:t>
                      </a:r>
                    </a:p>
                    <a:p>
                      <a:pPr algn="ctr"/>
                      <a:r>
                        <a:rPr lang="id-ID" sz="1400" dirty="0" smtClean="0"/>
                        <a:t>4.000</a:t>
                      </a:r>
                    </a:p>
                    <a:p>
                      <a:pPr algn="ctr"/>
                      <a:r>
                        <a:rPr lang="id-ID" sz="1400" dirty="0" smtClean="0"/>
                        <a:t>2.800</a:t>
                      </a:r>
                    </a:p>
                    <a:p>
                      <a:pPr algn="ctr"/>
                      <a:r>
                        <a:rPr lang="id-ID" sz="1400" dirty="0" smtClean="0"/>
                        <a:t>12.000</a:t>
                      </a:r>
                    </a:p>
                    <a:p>
                      <a:pPr algn="ctr"/>
                      <a:r>
                        <a:rPr lang="id-ID" sz="1400" dirty="0" smtClean="0"/>
                        <a:t>1.569</a:t>
                      </a:r>
                    </a:p>
                    <a:p>
                      <a:pPr algn="ctr"/>
                      <a:r>
                        <a:rPr lang="id-ID" sz="1400" dirty="0" smtClean="0"/>
                        <a:t>910</a:t>
                      </a:r>
                    </a:p>
                    <a:p>
                      <a:pPr algn="ctr"/>
                      <a:r>
                        <a:rPr lang="id-ID" sz="1400" dirty="0" smtClean="0"/>
                        <a:t>700</a:t>
                      </a:r>
                      <a:endParaRPr lang="id-ID" sz="1400" dirty="0"/>
                    </a:p>
                  </a:txBody>
                  <a:tcPr/>
                </a:tc>
              </a:tr>
              <a:tr h="370840">
                <a:tc>
                  <a:txBody>
                    <a:bodyPr/>
                    <a:lstStyle/>
                    <a:p>
                      <a:r>
                        <a:rPr lang="id-ID" sz="1400" dirty="0" smtClean="0"/>
                        <a:t>                           Jumlah 1</a:t>
                      </a:r>
                      <a:endParaRPr lang="id-ID" sz="1400" dirty="0"/>
                    </a:p>
                  </a:txBody>
                  <a:tcPr/>
                </a:tc>
                <a:tc>
                  <a:txBody>
                    <a:bodyPr/>
                    <a:lstStyle/>
                    <a:p>
                      <a:pPr algn="ctr"/>
                      <a:r>
                        <a:rPr lang="id-ID" sz="1400" dirty="0" smtClean="0"/>
                        <a:t>7.002</a:t>
                      </a:r>
                      <a:endParaRPr lang="id-ID" sz="1400" dirty="0"/>
                    </a:p>
                  </a:txBody>
                  <a:tcPr/>
                </a:tc>
                <a:tc>
                  <a:txBody>
                    <a:bodyPr/>
                    <a:lstStyle/>
                    <a:p>
                      <a:pPr algn="ctr"/>
                      <a:r>
                        <a:rPr lang="id-ID" sz="1400" dirty="0" smtClean="0"/>
                        <a:t>7.100</a:t>
                      </a:r>
                      <a:endParaRPr lang="id-ID" sz="1400" dirty="0"/>
                    </a:p>
                  </a:txBody>
                  <a:tcPr/>
                </a:tc>
                <a:tc>
                  <a:txBody>
                    <a:bodyPr/>
                    <a:lstStyle/>
                    <a:p>
                      <a:pPr algn="ctr"/>
                      <a:r>
                        <a:rPr lang="id-ID" sz="1400" dirty="0" smtClean="0"/>
                        <a:t>7.558</a:t>
                      </a:r>
                      <a:endParaRPr lang="id-ID" sz="1400" dirty="0"/>
                    </a:p>
                  </a:txBody>
                  <a:tcPr/>
                </a:tc>
                <a:tc>
                  <a:txBody>
                    <a:bodyPr/>
                    <a:lstStyle/>
                    <a:p>
                      <a:pPr algn="ctr"/>
                      <a:r>
                        <a:rPr lang="id-ID" sz="1400" dirty="0" smtClean="0"/>
                        <a:t>7.558</a:t>
                      </a:r>
                      <a:endParaRPr lang="id-ID" sz="1400" dirty="0"/>
                    </a:p>
                  </a:txBody>
                  <a:tcPr/>
                </a:tc>
                <a:tc>
                  <a:txBody>
                    <a:bodyPr/>
                    <a:lstStyle/>
                    <a:p>
                      <a:pPr algn="ctr"/>
                      <a:r>
                        <a:rPr lang="id-ID" sz="1400" dirty="0" smtClean="0"/>
                        <a:t>29.218</a:t>
                      </a:r>
                      <a:endParaRPr lang="id-ID" sz="1400" dirty="0"/>
                    </a:p>
                  </a:txBody>
                  <a:tcPr/>
                </a:tc>
              </a:tr>
              <a:tr h="370840">
                <a:tc>
                  <a:txBody>
                    <a:bodyPr/>
                    <a:lstStyle/>
                    <a:p>
                      <a:pPr marL="342900" indent="-342900">
                        <a:buAutoNum type="arabicPeriod" startAt="2"/>
                      </a:pPr>
                      <a:r>
                        <a:rPr lang="id-ID" sz="1400" dirty="0" smtClean="0"/>
                        <a:t>Beban Administrasi</a:t>
                      </a:r>
                    </a:p>
                    <a:p>
                      <a:pPr marL="342900" indent="-342900">
                        <a:buNone/>
                      </a:pPr>
                      <a:r>
                        <a:rPr lang="id-ID" sz="1400" dirty="0" smtClean="0"/>
                        <a:t>            Gaji pimpinan/staf</a:t>
                      </a:r>
                    </a:p>
                    <a:p>
                      <a:pPr marL="342900" indent="-342900">
                        <a:buNone/>
                      </a:pPr>
                      <a:r>
                        <a:rPr lang="id-ID" sz="1400" dirty="0" smtClean="0"/>
                        <a:t>            Depresiasi alat</a:t>
                      </a:r>
                    </a:p>
                    <a:p>
                      <a:pPr marL="342900" indent="-342900">
                        <a:buNone/>
                      </a:pPr>
                      <a:r>
                        <a:rPr lang="id-ID" sz="1400" baseline="0" dirty="0" smtClean="0"/>
                        <a:t>            Asuransi alat</a:t>
                      </a:r>
                    </a:p>
                    <a:p>
                      <a:pPr marL="342900" indent="-342900">
                        <a:buNone/>
                      </a:pPr>
                      <a:r>
                        <a:rPr lang="id-ID" sz="1400" baseline="0" dirty="0" smtClean="0"/>
                        <a:t>            Supplies kantor</a:t>
                      </a:r>
                    </a:p>
                    <a:p>
                      <a:pPr marL="342900" indent="-342900">
                        <a:buNone/>
                      </a:pPr>
                      <a:r>
                        <a:rPr lang="id-ID" sz="1400" baseline="0" dirty="0" smtClean="0"/>
                        <a:t>            Pemeliharaan alat</a:t>
                      </a:r>
                    </a:p>
                    <a:p>
                      <a:pPr marL="342900" indent="-342900">
                        <a:buNone/>
                      </a:pPr>
                      <a:r>
                        <a:rPr lang="id-ID" sz="1400" baseline="0" dirty="0" smtClean="0"/>
                        <a:t>            Lainnya</a:t>
                      </a:r>
                      <a:endParaRPr lang="id-ID" sz="1400" dirty="0" smtClean="0"/>
                    </a:p>
                  </a:txBody>
                  <a:tcPr/>
                </a:tc>
                <a:tc>
                  <a:txBody>
                    <a:bodyPr/>
                    <a:lstStyle/>
                    <a:p>
                      <a:pPr algn="ctr"/>
                      <a:endParaRPr lang="id-ID" sz="1400" dirty="0" smtClean="0"/>
                    </a:p>
                    <a:p>
                      <a:pPr algn="ctr"/>
                      <a:r>
                        <a:rPr lang="id-ID" sz="1400" dirty="0" smtClean="0"/>
                        <a:t>300</a:t>
                      </a:r>
                    </a:p>
                    <a:p>
                      <a:pPr algn="ctr"/>
                      <a:r>
                        <a:rPr lang="id-ID" sz="1400" dirty="0" smtClean="0"/>
                        <a:t>1.500</a:t>
                      </a:r>
                    </a:p>
                    <a:p>
                      <a:pPr algn="ctr"/>
                      <a:r>
                        <a:rPr lang="id-ID" sz="1400" dirty="0" smtClean="0"/>
                        <a:t>100</a:t>
                      </a:r>
                    </a:p>
                    <a:p>
                      <a:pPr algn="ctr"/>
                      <a:r>
                        <a:rPr lang="id-ID" sz="1400" dirty="0" smtClean="0"/>
                        <a:t>50</a:t>
                      </a:r>
                    </a:p>
                    <a:p>
                      <a:pPr algn="ctr"/>
                      <a:r>
                        <a:rPr lang="id-ID" sz="1400" dirty="0" smtClean="0"/>
                        <a:t>125</a:t>
                      </a:r>
                    </a:p>
                    <a:p>
                      <a:pPr algn="ctr"/>
                      <a:r>
                        <a:rPr lang="id-ID" sz="1400" dirty="0" smtClean="0"/>
                        <a:t>75</a:t>
                      </a:r>
                      <a:endParaRPr lang="id-ID" sz="1400" dirty="0"/>
                    </a:p>
                  </a:txBody>
                  <a:tcPr/>
                </a:tc>
                <a:tc>
                  <a:txBody>
                    <a:bodyPr/>
                    <a:lstStyle/>
                    <a:p>
                      <a:pPr algn="ctr"/>
                      <a:endParaRPr lang="id-ID" sz="1400" dirty="0" smtClean="0"/>
                    </a:p>
                    <a:p>
                      <a:pPr algn="ctr"/>
                      <a:r>
                        <a:rPr lang="id-ID" sz="1400" dirty="0" smtClean="0"/>
                        <a:t>300</a:t>
                      </a:r>
                    </a:p>
                    <a:p>
                      <a:pPr algn="ctr"/>
                      <a:r>
                        <a:rPr lang="id-ID" sz="1400" dirty="0" smtClean="0"/>
                        <a:t>1.500</a:t>
                      </a:r>
                    </a:p>
                    <a:p>
                      <a:pPr algn="ctr"/>
                      <a:r>
                        <a:rPr lang="id-ID" sz="1400" dirty="0" smtClean="0"/>
                        <a:t>100</a:t>
                      </a:r>
                    </a:p>
                    <a:p>
                      <a:pPr algn="ctr"/>
                      <a:r>
                        <a:rPr lang="id-ID" sz="1400" dirty="0" smtClean="0"/>
                        <a:t>50</a:t>
                      </a:r>
                    </a:p>
                    <a:p>
                      <a:pPr algn="ctr"/>
                      <a:r>
                        <a:rPr lang="id-ID" sz="1400" dirty="0" smtClean="0"/>
                        <a:t>125</a:t>
                      </a:r>
                    </a:p>
                    <a:p>
                      <a:pPr algn="ctr"/>
                      <a:r>
                        <a:rPr lang="id-ID" sz="1400" dirty="0" smtClean="0"/>
                        <a:t>75</a:t>
                      </a:r>
                      <a:endParaRPr lang="id-ID" sz="1400" dirty="0"/>
                    </a:p>
                  </a:txBody>
                  <a:tcPr/>
                </a:tc>
                <a:tc>
                  <a:txBody>
                    <a:bodyPr/>
                    <a:lstStyle/>
                    <a:p>
                      <a:pPr algn="ctr"/>
                      <a:endParaRPr lang="id-ID" sz="1400" dirty="0" smtClean="0"/>
                    </a:p>
                    <a:p>
                      <a:pPr algn="ctr"/>
                      <a:r>
                        <a:rPr lang="id-ID" sz="1400" dirty="0" smtClean="0"/>
                        <a:t>300</a:t>
                      </a:r>
                    </a:p>
                    <a:p>
                      <a:pPr algn="ctr"/>
                      <a:r>
                        <a:rPr lang="id-ID" sz="1400" dirty="0" smtClean="0"/>
                        <a:t>1.500</a:t>
                      </a:r>
                    </a:p>
                    <a:p>
                      <a:pPr algn="ctr"/>
                      <a:r>
                        <a:rPr lang="id-ID" sz="1400" dirty="0" smtClean="0"/>
                        <a:t>100</a:t>
                      </a:r>
                    </a:p>
                    <a:p>
                      <a:pPr algn="ctr"/>
                      <a:r>
                        <a:rPr lang="id-ID" sz="1400" dirty="0" smtClean="0"/>
                        <a:t>50</a:t>
                      </a:r>
                    </a:p>
                    <a:p>
                      <a:pPr algn="ctr"/>
                      <a:r>
                        <a:rPr lang="id-ID" sz="1400" dirty="0" smtClean="0"/>
                        <a:t>125</a:t>
                      </a:r>
                    </a:p>
                    <a:p>
                      <a:pPr algn="ctr"/>
                      <a:r>
                        <a:rPr lang="id-ID" sz="1400" dirty="0" smtClean="0"/>
                        <a:t>75</a:t>
                      </a:r>
                      <a:endParaRPr lang="id-ID" sz="1400" dirty="0"/>
                    </a:p>
                  </a:txBody>
                  <a:tcPr/>
                </a:tc>
                <a:tc>
                  <a:txBody>
                    <a:bodyPr/>
                    <a:lstStyle/>
                    <a:p>
                      <a:pPr algn="ctr"/>
                      <a:endParaRPr lang="id-ID" sz="1400" dirty="0" smtClean="0"/>
                    </a:p>
                    <a:p>
                      <a:pPr algn="ctr"/>
                      <a:r>
                        <a:rPr lang="id-ID" sz="1400" dirty="0" smtClean="0"/>
                        <a:t>300</a:t>
                      </a:r>
                    </a:p>
                    <a:p>
                      <a:pPr algn="ctr"/>
                      <a:r>
                        <a:rPr lang="id-ID" sz="1400" dirty="0" smtClean="0"/>
                        <a:t>1.500</a:t>
                      </a:r>
                    </a:p>
                    <a:p>
                      <a:pPr algn="ctr"/>
                      <a:r>
                        <a:rPr lang="id-ID" sz="1400" dirty="0" smtClean="0"/>
                        <a:t>100</a:t>
                      </a:r>
                    </a:p>
                    <a:p>
                      <a:pPr algn="ctr"/>
                      <a:r>
                        <a:rPr lang="id-ID" sz="1400" dirty="0" smtClean="0"/>
                        <a:t>50</a:t>
                      </a:r>
                    </a:p>
                    <a:p>
                      <a:pPr algn="ctr"/>
                      <a:r>
                        <a:rPr lang="id-ID" sz="1400" dirty="0" smtClean="0"/>
                        <a:t>125</a:t>
                      </a:r>
                    </a:p>
                    <a:p>
                      <a:pPr algn="ctr"/>
                      <a:r>
                        <a:rPr lang="id-ID" sz="1400" dirty="0" smtClean="0"/>
                        <a:t>75</a:t>
                      </a:r>
                      <a:endParaRPr lang="id-ID" sz="1400" dirty="0"/>
                    </a:p>
                  </a:txBody>
                  <a:tcPr/>
                </a:tc>
                <a:tc>
                  <a:txBody>
                    <a:bodyPr/>
                    <a:lstStyle/>
                    <a:p>
                      <a:pPr algn="ctr"/>
                      <a:endParaRPr lang="id-ID" sz="1400" dirty="0" smtClean="0"/>
                    </a:p>
                    <a:p>
                      <a:pPr algn="ctr"/>
                      <a:r>
                        <a:rPr lang="id-ID" sz="1400" dirty="0" smtClean="0"/>
                        <a:t>1.200</a:t>
                      </a:r>
                    </a:p>
                    <a:p>
                      <a:pPr algn="ctr"/>
                      <a:r>
                        <a:rPr lang="id-ID" sz="1400" dirty="0" smtClean="0"/>
                        <a:t>6.000</a:t>
                      </a:r>
                    </a:p>
                    <a:p>
                      <a:pPr algn="ctr"/>
                      <a:r>
                        <a:rPr lang="id-ID" sz="1400" dirty="0" smtClean="0"/>
                        <a:t>400</a:t>
                      </a:r>
                    </a:p>
                    <a:p>
                      <a:pPr algn="ctr"/>
                      <a:r>
                        <a:rPr lang="id-ID" sz="1400" dirty="0" smtClean="0"/>
                        <a:t>200</a:t>
                      </a:r>
                    </a:p>
                    <a:p>
                      <a:pPr algn="ctr"/>
                      <a:r>
                        <a:rPr lang="id-ID" sz="1400" dirty="0" smtClean="0"/>
                        <a:t>500</a:t>
                      </a:r>
                    </a:p>
                    <a:p>
                      <a:pPr algn="ctr"/>
                      <a:r>
                        <a:rPr lang="id-ID" sz="1400" dirty="0" smtClean="0"/>
                        <a:t>300</a:t>
                      </a:r>
                      <a:endParaRPr lang="id-ID" sz="1400" dirty="0"/>
                    </a:p>
                  </a:txBody>
                  <a:tcPr/>
                </a:tc>
              </a:tr>
              <a:tr h="370840">
                <a:tc>
                  <a:txBody>
                    <a:bodyPr/>
                    <a:lstStyle/>
                    <a:p>
                      <a:r>
                        <a:rPr lang="id-ID" sz="1400" dirty="0" smtClean="0"/>
                        <a:t>                             Jumlah 2</a:t>
                      </a:r>
                      <a:endParaRPr lang="id-ID" sz="1400" dirty="0"/>
                    </a:p>
                  </a:txBody>
                  <a:tcPr/>
                </a:tc>
                <a:tc>
                  <a:txBody>
                    <a:bodyPr/>
                    <a:lstStyle/>
                    <a:p>
                      <a:pPr algn="ctr"/>
                      <a:r>
                        <a:rPr lang="id-ID" sz="1400" dirty="0" smtClean="0"/>
                        <a:t>2.150</a:t>
                      </a:r>
                      <a:endParaRPr lang="id-ID" sz="1400" dirty="0"/>
                    </a:p>
                  </a:txBody>
                  <a:tcPr/>
                </a:tc>
                <a:tc>
                  <a:txBody>
                    <a:bodyPr/>
                    <a:lstStyle/>
                    <a:p>
                      <a:pPr algn="ctr"/>
                      <a:r>
                        <a:rPr lang="id-ID" sz="1400" dirty="0" smtClean="0"/>
                        <a:t>2.150</a:t>
                      </a:r>
                      <a:endParaRPr lang="id-ID" sz="1400" dirty="0"/>
                    </a:p>
                  </a:txBody>
                  <a:tcPr/>
                </a:tc>
                <a:tc>
                  <a:txBody>
                    <a:bodyPr/>
                    <a:lstStyle/>
                    <a:p>
                      <a:pPr algn="ctr"/>
                      <a:r>
                        <a:rPr lang="id-ID" sz="1400" dirty="0" smtClean="0"/>
                        <a:t>2.150</a:t>
                      </a:r>
                      <a:endParaRPr lang="id-ID" sz="1400" dirty="0"/>
                    </a:p>
                  </a:txBody>
                  <a:tcPr/>
                </a:tc>
                <a:tc>
                  <a:txBody>
                    <a:bodyPr/>
                    <a:lstStyle/>
                    <a:p>
                      <a:pPr algn="ctr"/>
                      <a:r>
                        <a:rPr lang="id-ID" sz="1400" dirty="0" smtClean="0"/>
                        <a:t>2.150</a:t>
                      </a:r>
                      <a:endParaRPr lang="id-ID" sz="1400" dirty="0"/>
                    </a:p>
                  </a:txBody>
                  <a:tcPr/>
                </a:tc>
                <a:tc>
                  <a:txBody>
                    <a:bodyPr/>
                    <a:lstStyle/>
                    <a:p>
                      <a:pPr algn="ctr"/>
                      <a:r>
                        <a:rPr lang="id-ID" sz="1400" dirty="0" smtClean="0"/>
                        <a:t>8.600</a:t>
                      </a:r>
                      <a:endParaRPr lang="id-ID" sz="1400" dirty="0"/>
                    </a:p>
                  </a:txBody>
                  <a:tcPr/>
                </a:tc>
              </a:tr>
              <a:tr h="370840">
                <a:tc>
                  <a:txBody>
                    <a:bodyPr/>
                    <a:lstStyle/>
                    <a:p>
                      <a:r>
                        <a:rPr lang="id-ID" sz="1400" dirty="0" smtClean="0"/>
                        <a:t>3. Beban</a:t>
                      </a:r>
                      <a:r>
                        <a:rPr lang="id-ID" sz="1400" baseline="0" dirty="0" smtClean="0"/>
                        <a:t> usaha (1+2)</a:t>
                      </a:r>
                      <a:endParaRPr lang="id-ID" sz="1400" dirty="0"/>
                    </a:p>
                  </a:txBody>
                  <a:tcPr/>
                </a:tc>
                <a:tc>
                  <a:txBody>
                    <a:bodyPr/>
                    <a:lstStyle/>
                    <a:p>
                      <a:pPr algn="ctr"/>
                      <a:r>
                        <a:rPr lang="id-ID" sz="1400" dirty="0" smtClean="0"/>
                        <a:t>9.152</a:t>
                      </a:r>
                      <a:endParaRPr lang="id-ID" sz="1400" dirty="0"/>
                    </a:p>
                  </a:txBody>
                  <a:tcPr/>
                </a:tc>
                <a:tc>
                  <a:txBody>
                    <a:bodyPr/>
                    <a:lstStyle/>
                    <a:p>
                      <a:pPr algn="ctr"/>
                      <a:r>
                        <a:rPr lang="id-ID" sz="1400" dirty="0" smtClean="0"/>
                        <a:t>9.250</a:t>
                      </a:r>
                      <a:endParaRPr lang="id-ID" sz="1400" dirty="0"/>
                    </a:p>
                  </a:txBody>
                  <a:tcPr/>
                </a:tc>
                <a:tc>
                  <a:txBody>
                    <a:bodyPr/>
                    <a:lstStyle/>
                    <a:p>
                      <a:pPr algn="ctr"/>
                      <a:r>
                        <a:rPr lang="id-ID" sz="1400" dirty="0" smtClean="0"/>
                        <a:t>9.708</a:t>
                      </a:r>
                      <a:endParaRPr lang="id-ID" sz="1400" dirty="0"/>
                    </a:p>
                  </a:txBody>
                  <a:tcPr/>
                </a:tc>
                <a:tc>
                  <a:txBody>
                    <a:bodyPr/>
                    <a:lstStyle/>
                    <a:p>
                      <a:pPr algn="ctr"/>
                      <a:r>
                        <a:rPr lang="id-ID" sz="1400" dirty="0" smtClean="0"/>
                        <a:t>9.708</a:t>
                      </a:r>
                      <a:endParaRPr lang="id-ID" sz="1400" dirty="0"/>
                    </a:p>
                  </a:txBody>
                  <a:tcPr/>
                </a:tc>
                <a:tc>
                  <a:txBody>
                    <a:bodyPr/>
                    <a:lstStyle/>
                    <a:p>
                      <a:pPr algn="ctr"/>
                      <a:r>
                        <a:rPr lang="id-ID" sz="1400" dirty="0" smtClean="0"/>
                        <a:t>37.818</a:t>
                      </a:r>
                      <a:endParaRPr lang="id-ID" sz="1400" dirty="0"/>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a:bodyPr>
          <a:lstStyle/>
          <a:p>
            <a:pPr algn="just"/>
            <a:r>
              <a:rPr lang="id-ID" sz="1800" dirty="0" smtClean="0"/>
              <a:t>Perhitungan komisi penjualan tiap triwulan 5 % dar penjualan pada triwulan bersangkutan, misalnya pada triwulan I = 5 % x Rp 24.400 = Rp 1.220</a:t>
            </a:r>
          </a:p>
          <a:p>
            <a:r>
              <a:rPr lang="id-ID" sz="1800" dirty="0" smtClean="0"/>
              <a:t>Perhitungan angkutan penjualan tiap triwulan 2 % dari penjualan pada triwulan bersangkutan, misalnya pada triwulan I = 2 % x Rp 24.400 = Rp 488</a:t>
            </a:r>
          </a:p>
          <a:p>
            <a:r>
              <a:rPr lang="id-ID" sz="1800" dirty="0" smtClean="0"/>
              <a:t>Perhitungan depresiasi aalat penjualan tiap triwulan = 3 %x Rp 100.000 = Rp 3.000</a:t>
            </a:r>
          </a:p>
          <a:p>
            <a:r>
              <a:rPr lang="id-ID" sz="1800" dirty="0" smtClean="0"/>
              <a:t>Perhitungan beban promosi pada triwulan I = 1 % x Rp 24.400 = Rp 244</a:t>
            </a:r>
          </a:p>
          <a:p>
            <a:pPr>
              <a:buNone/>
            </a:pPr>
            <a:r>
              <a:rPr lang="id-ID" sz="1800" dirty="0" smtClean="0"/>
              <a:t>	Triwulan II = 1 % x Rp 25.500 = Rp 255</a:t>
            </a:r>
          </a:p>
          <a:p>
            <a:pPr>
              <a:buNone/>
            </a:pPr>
            <a:r>
              <a:rPr lang="id-ID" sz="1800" dirty="0" smtClean="0"/>
              <a:t>	Triwulan III = 2 % x Rp 26.750 = Rp 535</a:t>
            </a:r>
          </a:p>
          <a:p>
            <a:pPr>
              <a:buNone/>
            </a:pPr>
            <a:r>
              <a:rPr lang="id-ID" sz="1800" dirty="0" smtClean="0"/>
              <a:t>	Triwulan IV = 2 % x Rp 26.750 = Rp 535</a:t>
            </a:r>
          </a:p>
          <a:p>
            <a:r>
              <a:rPr lang="id-ID" sz="1800" dirty="0" smtClean="0"/>
              <a:t>Perhitungan depresiasi alat kantor tiap triwulan = 3 % x Rp 50.000 = Rp 1.500</a:t>
            </a:r>
          </a:p>
          <a:p>
            <a:endParaRPr lang="id-ID"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800" dirty="0" smtClean="0"/>
              <a:t>Contoh Soal</a:t>
            </a:r>
            <a:endParaRPr lang="id-ID" sz="2800" dirty="0"/>
          </a:p>
        </p:txBody>
      </p:sp>
      <p:sp>
        <p:nvSpPr>
          <p:cNvPr id="3" name="Content Placeholder 2"/>
          <p:cNvSpPr>
            <a:spLocks noGrp="1"/>
          </p:cNvSpPr>
          <p:nvPr>
            <p:ph idx="1"/>
          </p:nvPr>
        </p:nvSpPr>
        <p:spPr/>
        <p:txBody>
          <a:bodyPr>
            <a:normAutofit/>
          </a:bodyPr>
          <a:lstStyle/>
          <a:p>
            <a:endParaRPr lang="id-ID"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800" dirty="0" smtClean="0"/>
              <a:t>ANGGARAN BIAYA TENAGA KERJA LANGSUNG</a:t>
            </a:r>
            <a:endParaRPr lang="id-ID" sz="2800" dirty="0"/>
          </a:p>
        </p:txBody>
      </p:sp>
      <p:sp>
        <p:nvSpPr>
          <p:cNvPr id="3" name="Content Placeholder 2"/>
          <p:cNvSpPr>
            <a:spLocks noGrp="1"/>
          </p:cNvSpPr>
          <p:nvPr>
            <p:ph idx="1"/>
          </p:nvPr>
        </p:nvSpPr>
        <p:spPr/>
        <p:txBody>
          <a:bodyPr>
            <a:normAutofit fontScale="92500" lnSpcReduction="20000"/>
          </a:bodyPr>
          <a:lstStyle/>
          <a:p>
            <a:pPr algn="just"/>
            <a:r>
              <a:rPr lang="id-ID" sz="1800" dirty="0" smtClean="0"/>
              <a:t>Tenaga kerja langsung adalah tenaga yang bekerja langsung mengolah produk</a:t>
            </a:r>
          </a:p>
          <a:p>
            <a:pPr algn="just"/>
            <a:r>
              <a:rPr lang="id-ID" sz="1800" dirty="0" smtClean="0"/>
              <a:t>Tenaga kerja tak langsung adalah tenaga kerja yang ikut membantu menyelesaikan produk</a:t>
            </a:r>
          </a:p>
          <a:p>
            <a:pPr algn="just"/>
            <a:r>
              <a:rPr lang="id-ID" sz="1800" dirty="0" smtClean="0"/>
              <a:t>Upah untuk tenaga kerja langsung disebut biaya tenaga kerja langsung (BTKL), sedangkan upah untuk tenaga kerja tak langsung disebut biaya tenaga kerja tak langsung (BTKTL)</a:t>
            </a:r>
          </a:p>
          <a:p>
            <a:pPr algn="just"/>
            <a:endParaRPr lang="id-ID" sz="1800" dirty="0"/>
          </a:p>
          <a:p>
            <a:pPr algn="just">
              <a:buFont typeface="Wingdings" pitchFamily="2" charset="2"/>
              <a:buChar char="v"/>
            </a:pPr>
            <a:r>
              <a:rPr lang="id-ID" sz="1800" dirty="0" smtClean="0"/>
              <a:t>Standar Tenaga Kerja Langsung</a:t>
            </a:r>
          </a:p>
          <a:p>
            <a:pPr algn="just">
              <a:buNone/>
            </a:pPr>
            <a:r>
              <a:rPr lang="id-ID" sz="1800" dirty="0" smtClean="0"/>
              <a:t>	Standar tenaga kerja langsung terdiri dari standar jam tenaga kerja langsung dan standar tarif upah tenaga kerja langsung.</a:t>
            </a:r>
          </a:p>
          <a:p>
            <a:pPr algn="just"/>
            <a:r>
              <a:rPr lang="id-ID" sz="1800" dirty="0" smtClean="0"/>
              <a:t>Standar jam tenaga kerja langsung ditentukan dengan cara :</a:t>
            </a:r>
          </a:p>
          <a:p>
            <a:pPr algn="just">
              <a:buAutoNum type="alphaLcPeriod"/>
            </a:pPr>
            <a:r>
              <a:rPr lang="id-ID" sz="1800" dirty="0" smtClean="0"/>
              <a:t>Menghitung rata-rata jam kerja yag dikonsumsi dalam suatu pekerjaan dari kartu harga pokok periode lalu.</a:t>
            </a:r>
          </a:p>
          <a:p>
            <a:pPr algn="just">
              <a:buAutoNum type="alphaLcPeriod"/>
            </a:pPr>
            <a:r>
              <a:rPr lang="id-ID" sz="1800" dirty="0" smtClean="0"/>
              <a:t>Membuat test-run operasi produksi dibawah keadaan normal yang diharapkan</a:t>
            </a:r>
          </a:p>
          <a:p>
            <a:pPr algn="just">
              <a:buAutoNum type="alphaLcPeriod"/>
            </a:pPr>
            <a:r>
              <a:rPr lang="id-ID" sz="1800" dirty="0" smtClean="0"/>
              <a:t>Mengadakan penyelidikan gerak dan waktu</a:t>
            </a:r>
          </a:p>
          <a:p>
            <a:pPr algn="just">
              <a:buAutoNum type="alphaLcPeriod"/>
            </a:pPr>
            <a:r>
              <a:rPr lang="id-ID" sz="1800" dirty="0" smtClean="0"/>
              <a:t>Mengadakan taksiran yang wajar</a:t>
            </a:r>
          </a:p>
          <a:p>
            <a:pPr algn="just">
              <a:buAutoNum type="alphaLcPeriod"/>
            </a:pPr>
            <a:r>
              <a:rPr lang="id-ID" sz="1800" dirty="0" smtClean="0"/>
              <a:t>Memperhitungkan  kelonggaran waktu untuk istirahat, penundaan kerja yang tak bisa dihindari dan faktor kelelahan</a:t>
            </a:r>
          </a:p>
          <a:p>
            <a:pPr algn="just">
              <a:buNone/>
            </a:pPr>
            <a:endParaRPr lang="id-ID" sz="1800" dirty="0" smtClean="0"/>
          </a:p>
          <a:p>
            <a:pPr algn="just">
              <a:buNone/>
            </a:pPr>
            <a:endParaRPr lang="id-ID" sz="1800" dirty="0" smtClean="0"/>
          </a:p>
          <a:p>
            <a:pPr algn="just"/>
            <a:endParaRPr lang="id-ID"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fontScale="92500" lnSpcReduction="10000"/>
          </a:bodyPr>
          <a:lstStyle/>
          <a:p>
            <a:pPr algn="just"/>
            <a:r>
              <a:rPr lang="id-ID" sz="1800" dirty="0" smtClean="0"/>
              <a:t>Standar tarif upah tenaga kerja langsung ditentukan atas dasar :</a:t>
            </a:r>
          </a:p>
          <a:p>
            <a:pPr algn="just">
              <a:buAutoNum type="alphaLcPeriod"/>
            </a:pPr>
            <a:r>
              <a:rPr lang="id-ID" sz="1800" dirty="0" smtClean="0"/>
              <a:t>Perjanjian dengan organisasi karyawan</a:t>
            </a:r>
          </a:p>
          <a:p>
            <a:pPr algn="just">
              <a:buAutoNum type="alphaLcPeriod"/>
            </a:pPr>
            <a:r>
              <a:rPr lang="id-ID" sz="1800" dirty="0" smtClean="0"/>
              <a:t>Data upah masa lalu yang dihitung secara rata-rata</a:t>
            </a:r>
          </a:p>
          <a:p>
            <a:pPr algn="just">
              <a:buAutoNum type="alphaLcPeriod"/>
            </a:pPr>
            <a:r>
              <a:rPr lang="id-ID" sz="1800" dirty="0" smtClean="0"/>
              <a:t>Perhitungan tarif upah dalam operasi normal</a:t>
            </a:r>
          </a:p>
          <a:p>
            <a:pPr algn="just">
              <a:buAutoNum type="alphaLcPeriod"/>
            </a:pPr>
            <a:endParaRPr lang="id-ID" sz="1800" dirty="0" smtClean="0"/>
          </a:p>
          <a:p>
            <a:pPr algn="just">
              <a:buNone/>
            </a:pPr>
            <a:r>
              <a:rPr lang="id-ID" sz="1800" dirty="0" smtClean="0"/>
              <a:t>	Misalkan standar jam tenaga kerja langsung ditentukan untuk membuat satu botol kecap diperlukan waktu 0,1 jam dan standar tarif upah tenaga kerja langsung ditentukan perjam Rp 500. Dengan demikian standar tenaga kerja langsung untuk membuat satu botol kecap = 0,1 jam @ Rp 500 = Rp 50.</a:t>
            </a:r>
          </a:p>
          <a:p>
            <a:pPr algn="just">
              <a:buNone/>
            </a:pPr>
            <a:r>
              <a:rPr lang="id-ID" sz="1800" dirty="0" smtClean="0"/>
              <a:t>	Setelah standar tenaga kerja langsung di dapatkan selanjutnya disusun anggaran pemakaian jam tenaga kerja langsung.</a:t>
            </a:r>
          </a:p>
          <a:p>
            <a:pPr algn="just">
              <a:buNone/>
            </a:pPr>
            <a:endParaRPr lang="id-ID" sz="1800" dirty="0" smtClean="0"/>
          </a:p>
          <a:p>
            <a:pPr algn="just">
              <a:buFont typeface="Wingdings" pitchFamily="2" charset="2"/>
              <a:buChar char="v"/>
            </a:pPr>
            <a:r>
              <a:rPr lang="id-ID" sz="1800" dirty="0" smtClean="0"/>
              <a:t>Anggaran Pemakaian jam Tenaga Kerja Langsung</a:t>
            </a:r>
          </a:p>
          <a:p>
            <a:pPr algn="just">
              <a:buNone/>
            </a:pPr>
            <a:r>
              <a:rPr lang="id-ID" sz="1800" dirty="0" smtClean="0"/>
              <a:t>	Untuk menyusun anggaran pemakaian jam tenaga kerja langsung diperlukan data anggaran produksi dan standar jam tenaga kerja langsung.</a:t>
            </a:r>
          </a:p>
          <a:p>
            <a:pPr algn="just">
              <a:buNone/>
            </a:pPr>
            <a:r>
              <a:rPr lang="id-ID" sz="1800" dirty="0" smtClean="0"/>
              <a:t>	Formula : </a:t>
            </a:r>
            <a:r>
              <a:rPr lang="id-ID" sz="1800" dirty="0" smtClean="0"/>
              <a:t>PJTKL </a:t>
            </a:r>
            <a:r>
              <a:rPr lang="id-ID" sz="1800" dirty="0" smtClean="0"/>
              <a:t>= P x </a:t>
            </a:r>
            <a:r>
              <a:rPr lang="id-ID" sz="1800" dirty="0" smtClean="0"/>
              <a:t>SJTKL</a:t>
            </a:r>
            <a:endParaRPr lang="id-ID" sz="1800" dirty="0" smtClean="0"/>
          </a:p>
          <a:p>
            <a:pPr algn="just">
              <a:buNone/>
            </a:pPr>
            <a:r>
              <a:rPr lang="id-ID" sz="1800" dirty="0" smtClean="0"/>
              <a:t>Ket : </a:t>
            </a:r>
            <a:r>
              <a:rPr lang="id-ID" sz="1800" dirty="0" smtClean="0"/>
              <a:t>PJTKL </a:t>
            </a:r>
            <a:r>
              <a:rPr lang="id-ID" sz="1800" dirty="0" smtClean="0"/>
              <a:t>= Pemakaian jam tenaga kerja langsung</a:t>
            </a:r>
          </a:p>
          <a:p>
            <a:pPr algn="just">
              <a:buNone/>
            </a:pPr>
            <a:r>
              <a:rPr lang="id-ID" sz="1800" dirty="0" smtClean="0"/>
              <a:t>	  P	  = Produksi</a:t>
            </a:r>
          </a:p>
          <a:p>
            <a:pPr algn="just">
              <a:buNone/>
            </a:pPr>
            <a:r>
              <a:rPr lang="id-ID" sz="1800" dirty="0" smtClean="0"/>
              <a:t>	</a:t>
            </a:r>
            <a:r>
              <a:rPr lang="id-ID" sz="1800" smtClean="0"/>
              <a:t>  </a:t>
            </a:r>
            <a:r>
              <a:rPr lang="id-ID" sz="1800" smtClean="0"/>
              <a:t>SJTKL  </a:t>
            </a:r>
            <a:r>
              <a:rPr lang="id-ID" sz="1800" dirty="0" smtClean="0"/>
              <a:t>= Standar jam tenaga kerja langsung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lnSpcReduction="10000"/>
          </a:bodyPr>
          <a:lstStyle/>
          <a:p>
            <a:pPr algn="just"/>
            <a:r>
              <a:rPr lang="id-ID" sz="1800" dirty="0" smtClean="0"/>
              <a:t>Contoh</a:t>
            </a:r>
          </a:p>
          <a:p>
            <a:pPr algn="just">
              <a:buNone/>
            </a:pPr>
            <a:r>
              <a:rPr lang="id-ID" sz="1800" dirty="0" smtClean="0"/>
              <a:t>	Anggaran produksi dari perusahaan kecap asli tahun 2006 sebagai berikut :</a:t>
            </a:r>
          </a:p>
          <a:p>
            <a:pPr algn="just">
              <a:buNone/>
            </a:pPr>
            <a:r>
              <a:rPr lang="id-ID" sz="1800" dirty="0" smtClean="0"/>
              <a:t>	Triwulan	K. Sedang		K. Manis		K. Asin		Total</a:t>
            </a:r>
          </a:p>
          <a:p>
            <a:pPr algn="just">
              <a:buNone/>
            </a:pPr>
            <a:r>
              <a:rPr lang="id-ID" sz="1800" dirty="0" smtClean="0"/>
              <a:t>	       I		 22 botol		13 botol		9 botol		44botol</a:t>
            </a:r>
          </a:p>
          <a:p>
            <a:pPr algn="just">
              <a:buNone/>
            </a:pPr>
            <a:r>
              <a:rPr lang="id-ID" sz="1800" dirty="0" smtClean="0"/>
              <a:t>	       II		 23 botol		13 botol		10 botol		46botol</a:t>
            </a:r>
          </a:p>
          <a:p>
            <a:pPr algn="just">
              <a:buNone/>
            </a:pPr>
            <a:r>
              <a:rPr lang="id-ID" sz="1800" dirty="0" smtClean="0"/>
              <a:t>	      III		 24 botol		14 botol		9 botol		47botol</a:t>
            </a:r>
          </a:p>
          <a:p>
            <a:pPr algn="just">
              <a:buNone/>
            </a:pPr>
            <a:r>
              <a:rPr lang="id-ID" sz="1800" dirty="0" smtClean="0"/>
              <a:t>	       IV		 26 botol		14 botol		10 botol		50botol</a:t>
            </a:r>
          </a:p>
          <a:p>
            <a:pPr algn="just">
              <a:buNone/>
            </a:pPr>
            <a:r>
              <a:rPr lang="id-ID" sz="1800" dirty="0" smtClean="0"/>
              <a:t>	setahun	95 botol		54 botol		38 botol		187 btl</a:t>
            </a:r>
          </a:p>
          <a:p>
            <a:pPr algn="just">
              <a:buNone/>
            </a:pPr>
            <a:endParaRPr lang="id-ID" sz="1800" dirty="0" smtClean="0"/>
          </a:p>
          <a:p>
            <a:pPr algn="just">
              <a:buNone/>
            </a:pPr>
            <a:r>
              <a:rPr lang="id-ID" sz="1800" dirty="0" smtClean="0"/>
              <a:t>	Standar jam kerja langsung untuk membuat satu botol kecap diperlukan waktu 0,1 jam.</a:t>
            </a:r>
          </a:p>
          <a:p>
            <a:pPr algn="just">
              <a:buNone/>
            </a:pPr>
            <a:r>
              <a:rPr lang="id-ID" sz="1800" dirty="0" smtClean="0"/>
              <a:t>	Jawaban :</a:t>
            </a:r>
          </a:p>
          <a:p>
            <a:pPr algn="ctr">
              <a:buNone/>
            </a:pPr>
            <a:r>
              <a:rPr lang="id-ID" sz="1600" dirty="0" smtClean="0"/>
              <a:t>Perusahaan Kecap Asli</a:t>
            </a:r>
          </a:p>
          <a:p>
            <a:pPr algn="ctr">
              <a:buNone/>
            </a:pPr>
            <a:r>
              <a:rPr lang="id-ID" sz="1600" dirty="0" smtClean="0"/>
              <a:t>ANGGARAN PEMAKAIAN JAM TENAGA KERJA LANGSUNG</a:t>
            </a:r>
          </a:p>
          <a:p>
            <a:pPr algn="ctr">
              <a:buNone/>
            </a:pPr>
            <a:r>
              <a:rPr lang="id-ID" sz="1600" dirty="0" smtClean="0"/>
              <a:t>Tiap Triwulan tahun 2006</a:t>
            </a:r>
          </a:p>
          <a:p>
            <a:pPr algn="ctr">
              <a:buNone/>
            </a:pPr>
            <a:endParaRPr lang="id-ID" sz="1800" dirty="0" smtClean="0"/>
          </a:p>
          <a:p>
            <a:pPr algn="just">
              <a:buNone/>
            </a:pPr>
            <a:endParaRPr lang="id-ID" sz="1800" dirty="0" smtClean="0"/>
          </a:p>
          <a:p>
            <a:pPr algn="just">
              <a:buNone/>
            </a:pPr>
            <a:r>
              <a:rPr lang="id-ID" sz="1800" dirty="0" smtClean="0"/>
              <a:t>	</a:t>
            </a:r>
          </a:p>
          <a:p>
            <a:pPr>
              <a:buNone/>
            </a:pPr>
            <a:endParaRPr lang="id-ID" sz="1800" dirty="0"/>
          </a:p>
        </p:txBody>
      </p:sp>
      <p:cxnSp>
        <p:nvCxnSpPr>
          <p:cNvPr id="7" name="Straight Connector 6"/>
          <p:cNvCxnSpPr/>
          <p:nvPr/>
        </p:nvCxnSpPr>
        <p:spPr>
          <a:xfrm>
            <a:off x="928662" y="2786058"/>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357422" y="2786058"/>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143372" y="2786058"/>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000760" y="2786058"/>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786710" y="2786058"/>
            <a:ext cx="857256" cy="1588"/>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2" name="Table 11"/>
          <p:cNvGraphicFramePr>
            <a:graphicFrameLocks noGrp="1"/>
          </p:cNvGraphicFramePr>
          <p:nvPr/>
        </p:nvGraphicFramePr>
        <p:xfrm>
          <a:off x="928664" y="5143512"/>
          <a:ext cx="7286675" cy="1808480"/>
        </p:xfrm>
        <a:graphic>
          <a:graphicData uri="http://schemas.openxmlformats.org/drawingml/2006/table">
            <a:tbl>
              <a:tblPr firstRow="1" bandRow="1">
                <a:tableStyleId>{5C22544A-7EE6-4342-B048-85BDC9FD1C3A}</a:tableStyleId>
              </a:tblPr>
              <a:tblGrid>
                <a:gridCol w="1457335"/>
                <a:gridCol w="1457335"/>
                <a:gridCol w="1457335"/>
                <a:gridCol w="1457335"/>
                <a:gridCol w="1457335"/>
              </a:tblGrid>
              <a:tr h="370840">
                <a:tc>
                  <a:txBody>
                    <a:bodyPr/>
                    <a:lstStyle/>
                    <a:p>
                      <a:pPr algn="ctr"/>
                      <a:r>
                        <a:rPr lang="id-ID" sz="1600" dirty="0" smtClean="0"/>
                        <a:t>Triwulan</a:t>
                      </a:r>
                      <a:endParaRPr lang="id-ID" sz="1600" dirty="0"/>
                    </a:p>
                  </a:txBody>
                  <a:tcPr/>
                </a:tc>
                <a:tc>
                  <a:txBody>
                    <a:bodyPr/>
                    <a:lstStyle/>
                    <a:p>
                      <a:pPr algn="ctr"/>
                      <a:r>
                        <a:rPr lang="id-ID" sz="1600" dirty="0" smtClean="0"/>
                        <a:t>K. Sedang</a:t>
                      </a:r>
                      <a:endParaRPr lang="id-ID" sz="1600" dirty="0"/>
                    </a:p>
                  </a:txBody>
                  <a:tcPr/>
                </a:tc>
                <a:tc>
                  <a:txBody>
                    <a:bodyPr/>
                    <a:lstStyle/>
                    <a:p>
                      <a:pPr algn="ctr"/>
                      <a:r>
                        <a:rPr lang="id-ID" sz="1600" dirty="0" smtClean="0"/>
                        <a:t>K. Manis</a:t>
                      </a:r>
                      <a:endParaRPr lang="id-ID" sz="1600" dirty="0"/>
                    </a:p>
                  </a:txBody>
                  <a:tcPr/>
                </a:tc>
                <a:tc>
                  <a:txBody>
                    <a:bodyPr/>
                    <a:lstStyle/>
                    <a:p>
                      <a:pPr algn="ctr"/>
                      <a:r>
                        <a:rPr lang="id-ID" sz="1600" dirty="0" smtClean="0"/>
                        <a:t>K. Asin</a:t>
                      </a:r>
                      <a:endParaRPr lang="id-ID" sz="1600" dirty="0"/>
                    </a:p>
                  </a:txBody>
                  <a:tcPr/>
                </a:tc>
                <a:tc>
                  <a:txBody>
                    <a:bodyPr/>
                    <a:lstStyle/>
                    <a:p>
                      <a:pPr algn="ctr"/>
                      <a:r>
                        <a:rPr lang="id-ID" sz="1600" dirty="0" smtClean="0"/>
                        <a:t>Total</a:t>
                      </a:r>
                      <a:endParaRPr lang="id-ID" sz="1600" dirty="0"/>
                    </a:p>
                  </a:txBody>
                  <a:tcPr/>
                </a:tc>
              </a:tr>
              <a:tr h="370840">
                <a:tc>
                  <a:txBody>
                    <a:bodyPr/>
                    <a:lstStyle/>
                    <a:p>
                      <a:r>
                        <a:rPr lang="id-ID" sz="1600" dirty="0" smtClean="0"/>
                        <a:t>I</a:t>
                      </a:r>
                    </a:p>
                    <a:p>
                      <a:r>
                        <a:rPr lang="id-ID" sz="1600" dirty="0" smtClean="0"/>
                        <a:t>II</a:t>
                      </a:r>
                    </a:p>
                    <a:p>
                      <a:r>
                        <a:rPr lang="id-ID" sz="1600" dirty="0" smtClean="0"/>
                        <a:t>III</a:t>
                      </a:r>
                    </a:p>
                    <a:p>
                      <a:r>
                        <a:rPr lang="id-ID" sz="1600" dirty="0" smtClean="0"/>
                        <a:t>IV</a:t>
                      </a:r>
                      <a:endParaRPr lang="id-ID" sz="1600" dirty="0"/>
                    </a:p>
                  </a:txBody>
                  <a:tcPr/>
                </a:tc>
                <a:tc>
                  <a:txBody>
                    <a:bodyPr/>
                    <a:lstStyle/>
                    <a:p>
                      <a:r>
                        <a:rPr lang="id-ID" sz="1600" dirty="0" smtClean="0"/>
                        <a:t>2,2</a:t>
                      </a:r>
                      <a:r>
                        <a:rPr lang="id-ID" sz="1600" baseline="0" dirty="0" smtClean="0"/>
                        <a:t> jam</a:t>
                      </a:r>
                    </a:p>
                    <a:p>
                      <a:r>
                        <a:rPr lang="id-ID" sz="1600" baseline="0" dirty="0" smtClean="0"/>
                        <a:t>2,3 jam</a:t>
                      </a:r>
                    </a:p>
                    <a:p>
                      <a:r>
                        <a:rPr lang="id-ID" sz="1600" baseline="0" dirty="0" smtClean="0"/>
                        <a:t>2,4 jam</a:t>
                      </a:r>
                    </a:p>
                    <a:p>
                      <a:r>
                        <a:rPr lang="id-ID" sz="1600" baseline="0" dirty="0" smtClean="0"/>
                        <a:t>2,6 jam</a:t>
                      </a:r>
                      <a:endParaRPr lang="id-ID" sz="1600" dirty="0"/>
                    </a:p>
                  </a:txBody>
                  <a:tcPr/>
                </a:tc>
                <a:tc>
                  <a:txBody>
                    <a:bodyPr/>
                    <a:lstStyle/>
                    <a:p>
                      <a:r>
                        <a:rPr lang="id-ID" sz="1600" dirty="0" smtClean="0"/>
                        <a:t>1,3 jam</a:t>
                      </a:r>
                    </a:p>
                    <a:p>
                      <a:r>
                        <a:rPr lang="id-ID" sz="1600" dirty="0" smtClean="0"/>
                        <a:t>1,3 jam</a:t>
                      </a:r>
                    </a:p>
                    <a:p>
                      <a:r>
                        <a:rPr lang="id-ID" sz="1600" dirty="0" smtClean="0"/>
                        <a:t>1,4 jam</a:t>
                      </a:r>
                    </a:p>
                    <a:p>
                      <a:r>
                        <a:rPr lang="id-ID" sz="1600" dirty="0" smtClean="0"/>
                        <a:t>1,4 jam</a:t>
                      </a:r>
                      <a:endParaRPr lang="id-ID" sz="1600" dirty="0"/>
                    </a:p>
                  </a:txBody>
                  <a:tcPr/>
                </a:tc>
                <a:tc>
                  <a:txBody>
                    <a:bodyPr/>
                    <a:lstStyle/>
                    <a:p>
                      <a:r>
                        <a:rPr lang="id-ID" sz="1600" dirty="0" smtClean="0"/>
                        <a:t>0,9 jam</a:t>
                      </a:r>
                    </a:p>
                    <a:p>
                      <a:r>
                        <a:rPr lang="id-ID" sz="1600" dirty="0" smtClean="0"/>
                        <a:t>1,0</a:t>
                      </a:r>
                      <a:r>
                        <a:rPr lang="id-ID" sz="1600" baseline="0" dirty="0" smtClean="0"/>
                        <a:t> jam</a:t>
                      </a:r>
                    </a:p>
                    <a:p>
                      <a:r>
                        <a:rPr lang="id-ID" sz="1600" baseline="0" dirty="0" smtClean="0"/>
                        <a:t>0,9 jam</a:t>
                      </a:r>
                    </a:p>
                    <a:p>
                      <a:r>
                        <a:rPr lang="id-ID" sz="1600" baseline="0" dirty="0" smtClean="0"/>
                        <a:t>1,0 jam</a:t>
                      </a:r>
                      <a:endParaRPr lang="id-ID" sz="1600" dirty="0"/>
                    </a:p>
                  </a:txBody>
                  <a:tcPr/>
                </a:tc>
                <a:tc>
                  <a:txBody>
                    <a:bodyPr/>
                    <a:lstStyle/>
                    <a:p>
                      <a:r>
                        <a:rPr lang="id-ID" sz="1600" dirty="0" smtClean="0"/>
                        <a:t>4,4 jam</a:t>
                      </a:r>
                    </a:p>
                    <a:p>
                      <a:r>
                        <a:rPr lang="id-ID" sz="1600" dirty="0" smtClean="0"/>
                        <a:t>4,6 jam</a:t>
                      </a:r>
                    </a:p>
                    <a:p>
                      <a:r>
                        <a:rPr lang="id-ID" sz="1600" dirty="0" smtClean="0"/>
                        <a:t>4,7 jam</a:t>
                      </a:r>
                    </a:p>
                    <a:p>
                      <a:r>
                        <a:rPr lang="id-ID" sz="1600" dirty="0" smtClean="0"/>
                        <a:t>5,0</a:t>
                      </a:r>
                      <a:r>
                        <a:rPr lang="id-ID" sz="1600" baseline="0" dirty="0" smtClean="0"/>
                        <a:t> jam</a:t>
                      </a:r>
                      <a:endParaRPr lang="id-ID" sz="1600" dirty="0"/>
                    </a:p>
                  </a:txBody>
                  <a:tcPr/>
                </a:tc>
              </a:tr>
              <a:tr h="370840">
                <a:tc>
                  <a:txBody>
                    <a:bodyPr/>
                    <a:lstStyle/>
                    <a:p>
                      <a:r>
                        <a:rPr lang="id-ID" sz="1600" dirty="0" smtClean="0"/>
                        <a:t>Setahun</a:t>
                      </a:r>
                      <a:endParaRPr lang="id-ID" sz="1600" dirty="0"/>
                    </a:p>
                  </a:txBody>
                  <a:tcPr/>
                </a:tc>
                <a:tc>
                  <a:txBody>
                    <a:bodyPr/>
                    <a:lstStyle/>
                    <a:p>
                      <a:r>
                        <a:rPr lang="id-ID" sz="1600" dirty="0" smtClean="0"/>
                        <a:t>9,5 jam</a:t>
                      </a:r>
                      <a:endParaRPr lang="id-ID" sz="1600" dirty="0"/>
                    </a:p>
                  </a:txBody>
                  <a:tcPr/>
                </a:tc>
                <a:tc>
                  <a:txBody>
                    <a:bodyPr/>
                    <a:lstStyle/>
                    <a:p>
                      <a:r>
                        <a:rPr lang="id-ID" sz="1600" dirty="0" smtClean="0"/>
                        <a:t>5,4 jam</a:t>
                      </a:r>
                      <a:endParaRPr lang="id-ID" sz="1600" dirty="0"/>
                    </a:p>
                  </a:txBody>
                  <a:tcPr/>
                </a:tc>
                <a:tc>
                  <a:txBody>
                    <a:bodyPr/>
                    <a:lstStyle/>
                    <a:p>
                      <a:r>
                        <a:rPr lang="id-ID" sz="1600" dirty="0" smtClean="0"/>
                        <a:t>3,8 jam</a:t>
                      </a:r>
                      <a:endParaRPr lang="id-ID" sz="1600" dirty="0"/>
                    </a:p>
                  </a:txBody>
                  <a:tcPr/>
                </a:tc>
                <a:tc>
                  <a:txBody>
                    <a:bodyPr/>
                    <a:lstStyle/>
                    <a:p>
                      <a:r>
                        <a:rPr lang="id-ID" sz="1600" dirty="0" smtClean="0"/>
                        <a:t>18,7 jam</a:t>
                      </a:r>
                      <a:endParaRPr lang="id-ID" sz="1600"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a:bodyPr>
          <a:lstStyle/>
          <a:p>
            <a:pPr algn="just">
              <a:buFont typeface="Wingdings" pitchFamily="2" charset="2"/>
              <a:buChar char="v"/>
            </a:pPr>
            <a:r>
              <a:rPr lang="id-ID" sz="1800" dirty="0" smtClean="0"/>
              <a:t>Anggaran Biaya Tenaga Kerja Langsung</a:t>
            </a:r>
          </a:p>
          <a:p>
            <a:pPr algn="just">
              <a:buNone/>
            </a:pPr>
            <a:r>
              <a:rPr lang="id-ID" sz="1800" dirty="0" smtClean="0"/>
              <a:t>	Formula yang digunakan :</a:t>
            </a:r>
          </a:p>
          <a:p>
            <a:pPr algn="just">
              <a:buNone/>
            </a:pPr>
            <a:r>
              <a:rPr lang="id-ID" sz="1800" dirty="0" smtClean="0"/>
              <a:t>				BTKL = PJTKL x STUTKL</a:t>
            </a:r>
          </a:p>
          <a:p>
            <a:pPr algn="just">
              <a:buNone/>
            </a:pPr>
            <a:r>
              <a:rPr lang="id-ID" sz="1800" dirty="0" smtClean="0"/>
              <a:t>Ket : 	BTKL	= Biaya tenaga kerja langsung</a:t>
            </a:r>
          </a:p>
          <a:p>
            <a:pPr algn="just">
              <a:buNone/>
            </a:pPr>
            <a:r>
              <a:rPr lang="id-ID" sz="1800" dirty="0" smtClean="0"/>
              <a:t>		PJTKL	= Pemakaian jam tenaga kerja langsung</a:t>
            </a:r>
          </a:p>
          <a:p>
            <a:pPr algn="just">
              <a:buNone/>
            </a:pPr>
            <a:r>
              <a:rPr lang="id-ID" sz="1800" dirty="0" smtClean="0"/>
              <a:t>		STUTKL	= Standar tarif upah tenaga kerja langsung</a:t>
            </a:r>
          </a:p>
          <a:p>
            <a:pPr algn="just">
              <a:buNone/>
            </a:pPr>
            <a:r>
              <a:rPr lang="id-ID" sz="1800" dirty="0" smtClean="0"/>
              <a:t>Misal:</a:t>
            </a:r>
          </a:p>
          <a:p>
            <a:pPr algn="just">
              <a:buNone/>
            </a:pPr>
            <a:r>
              <a:rPr lang="id-ID" sz="1800" dirty="0" smtClean="0"/>
              <a:t>	Dari data anggaran pemakaian jam tenaga kerja langsung diatas dan data standar upah tenaga kerja  langsung perjam Rp 500, maka anggaran biaya tenaga kerja langsung dapat disusun sebagai berikut.</a:t>
            </a:r>
          </a:p>
          <a:p>
            <a:pPr algn="just">
              <a:buNone/>
            </a:pPr>
            <a:r>
              <a:rPr lang="id-ID" sz="1800" dirty="0" smtClean="0"/>
              <a:t>Jawab :</a:t>
            </a:r>
          </a:p>
          <a:p>
            <a:pPr algn="ctr">
              <a:buNone/>
            </a:pPr>
            <a:r>
              <a:rPr lang="id-ID" sz="1800" dirty="0" smtClean="0"/>
              <a:t>	</a:t>
            </a:r>
            <a:r>
              <a:rPr lang="id-ID" sz="1400" dirty="0" smtClean="0"/>
              <a:t>Perusahaan Kecap Asli</a:t>
            </a:r>
          </a:p>
          <a:p>
            <a:pPr algn="ctr">
              <a:buNone/>
            </a:pPr>
            <a:r>
              <a:rPr lang="id-ID" sz="1400" dirty="0" smtClean="0"/>
              <a:t>ANGGARAN BIAYA TENAGA KERJA LANGSUNG </a:t>
            </a:r>
          </a:p>
          <a:p>
            <a:pPr algn="ctr">
              <a:buNone/>
            </a:pPr>
            <a:r>
              <a:rPr lang="id-ID" sz="1400" dirty="0" smtClean="0"/>
              <a:t>Tiap Triwulan tahun 2006</a:t>
            </a:r>
          </a:p>
          <a:p>
            <a:pPr algn="ctr">
              <a:buNone/>
            </a:pPr>
            <a:endParaRPr lang="id-ID" sz="1400" dirty="0" smtClean="0"/>
          </a:p>
          <a:p>
            <a:pPr algn="ctr">
              <a:buNone/>
            </a:pPr>
            <a:endParaRPr lang="id-ID" sz="1400" dirty="0"/>
          </a:p>
        </p:txBody>
      </p:sp>
      <p:graphicFrame>
        <p:nvGraphicFramePr>
          <p:cNvPr id="4" name="Table 3"/>
          <p:cNvGraphicFramePr>
            <a:graphicFrameLocks noGrp="1"/>
          </p:cNvGraphicFramePr>
          <p:nvPr/>
        </p:nvGraphicFramePr>
        <p:xfrm>
          <a:off x="857224" y="5072074"/>
          <a:ext cx="7215240" cy="1808480"/>
        </p:xfrm>
        <a:graphic>
          <a:graphicData uri="http://schemas.openxmlformats.org/drawingml/2006/table">
            <a:tbl>
              <a:tblPr firstRow="1" bandRow="1">
                <a:tableStyleId>{5C22544A-7EE6-4342-B048-85BDC9FD1C3A}</a:tableStyleId>
              </a:tblPr>
              <a:tblGrid>
                <a:gridCol w="1443048"/>
                <a:gridCol w="1443048"/>
                <a:gridCol w="1443048"/>
                <a:gridCol w="1443048"/>
                <a:gridCol w="1443048"/>
              </a:tblGrid>
              <a:tr h="370840">
                <a:tc>
                  <a:txBody>
                    <a:bodyPr/>
                    <a:lstStyle/>
                    <a:p>
                      <a:pPr algn="ctr"/>
                      <a:r>
                        <a:rPr lang="id-ID" sz="1600" dirty="0" smtClean="0"/>
                        <a:t>Triwulan</a:t>
                      </a:r>
                      <a:endParaRPr lang="id-ID" sz="1600" dirty="0"/>
                    </a:p>
                  </a:txBody>
                  <a:tcPr/>
                </a:tc>
                <a:tc>
                  <a:txBody>
                    <a:bodyPr/>
                    <a:lstStyle/>
                    <a:p>
                      <a:pPr algn="ctr"/>
                      <a:r>
                        <a:rPr lang="id-ID" sz="1600" dirty="0" smtClean="0"/>
                        <a:t>K. sedang</a:t>
                      </a:r>
                      <a:endParaRPr lang="id-ID" sz="1600" dirty="0"/>
                    </a:p>
                  </a:txBody>
                  <a:tcPr/>
                </a:tc>
                <a:tc>
                  <a:txBody>
                    <a:bodyPr/>
                    <a:lstStyle/>
                    <a:p>
                      <a:pPr algn="ctr"/>
                      <a:r>
                        <a:rPr lang="id-ID" sz="1600" dirty="0" smtClean="0"/>
                        <a:t>K. Manis</a:t>
                      </a:r>
                      <a:endParaRPr lang="id-ID" sz="1600" dirty="0"/>
                    </a:p>
                  </a:txBody>
                  <a:tcPr/>
                </a:tc>
                <a:tc>
                  <a:txBody>
                    <a:bodyPr/>
                    <a:lstStyle/>
                    <a:p>
                      <a:pPr algn="ctr"/>
                      <a:r>
                        <a:rPr lang="id-ID" sz="1600" dirty="0" smtClean="0"/>
                        <a:t>K. Asin</a:t>
                      </a:r>
                      <a:endParaRPr lang="id-ID" sz="1600" dirty="0"/>
                    </a:p>
                  </a:txBody>
                  <a:tcPr/>
                </a:tc>
                <a:tc>
                  <a:txBody>
                    <a:bodyPr/>
                    <a:lstStyle/>
                    <a:p>
                      <a:pPr algn="ctr"/>
                      <a:r>
                        <a:rPr lang="id-ID" sz="1600" dirty="0" smtClean="0"/>
                        <a:t>Total</a:t>
                      </a:r>
                      <a:endParaRPr lang="id-ID" sz="1600" dirty="0"/>
                    </a:p>
                  </a:txBody>
                  <a:tcPr/>
                </a:tc>
              </a:tr>
              <a:tr h="370840">
                <a:tc>
                  <a:txBody>
                    <a:bodyPr/>
                    <a:lstStyle/>
                    <a:p>
                      <a:pPr algn="ctr"/>
                      <a:r>
                        <a:rPr lang="id-ID" sz="1600" dirty="0" smtClean="0"/>
                        <a:t>I</a:t>
                      </a:r>
                    </a:p>
                    <a:p>
                      <a:pPr algn="ctr"/>
                      <a:r>
                        <a:rPr lang="id-ID" sz="1600" dirty="0" smtClean="0"/>
                        <a:t>II</a:t>
                      </a:r>
                    </a:p>
                    <a:p>
                      <a:pPr algn="ctr"/>
                      <a:r>
                        <a:rPr lang="id-ID" sz="1600" dirty="0" smtClean="0"/>
                        <a:t>III</a:t>
                      </a:r>
                    </a:p>
                    <a:p>
                      <a:pPr algn="ctr"/>
                      <a:r>
                        <a:rPr lang="id-ID" sz="1600" dirty="0" smtClean="0"/>
                        <a:t>IV</a:t>
                      </a:r>
                      <a:endParaRPr lang="id-ID" sz="1600" dirty="0"/>
                    </a:p>
                  </a:txBody>
                  <a:tcPr/>
                </a:tc>
                <a:tc>
                  <a:txBody>
                    <a:bodyPr/>
                    <a:lstStyle/>
                    <a:p>
                      <a:pPr algn="ctr"/>
                      <a:r>
                        <a:rPr lang="id-ID" sz="1600" dirty="0" smtClean="0"/>
                        <a:t>Rp 1.100</a:t>
                      </a:r>
                    </a:p>
                    <a:p>
                      <a:pPr algn="ctr"/>
                      <a:r>
                        <a:rPr lang="id-ID" sz="1600" dirty="0" smtClean="0"/>
                        <a:t>Rp 1.150</a:t>
                      </a:r>
                    </a:p>
                    <a:p>
                      <a:pPr algn="ctr"/>
                      <a:r>
                        <a:rPr lang="id-ID" sz="1600" dirty="0" smtClean="0"/>
                        <a:t>Rp 1.200</a:t>
                      </a:r>
                    </a:p>
                    <a:p>
                      <a:pPr algn="ctr"/>
                      <a:r>
                        <a:rPr lang="id-ID" sz="1600" dirty="0" smtClean="0"/>
                        <a:t>Rp 1.300</a:t>
                      </a:r>
                      <a:endParaRPr lang="id-ID" sz="1600" dirty="0"/>
                    </a:p>
                  </a:txBody>
                  <a:tcPr/>
                </a:tc>
                <a:tc>
                  <a:txBody>
                    <a:bodyPr/>
                    <a:lstStyle/>
                    <a:p>
                      <a:pPr algn="ctr"/>
                      <a:r>
                        <a:rPr lang="id-ID" sz="1600" dirty="0" smtClean="0"/>
                        <a:t>Rp 650</a:t>
                      </a:r>
                    </a:p>
                    <a:p>
                      <a:pPr algn="ctr"/>
                      <a:r>
                        <a:rPr lang="id-ID" sz="1600" dirty="0" smtClean="0"/>
                        <a:t>Rp 650</a:t>
                      </a:r>
                    </a:p>
                    <a:p>
                      <a:pPr algn="ctr"/>
                      <a:r>
                        <a:rPr lang="id-ID" sz="1600" dirty="0" smtClean="0"/>
                        <a:t>Rp 700</a:t>
                      </a:r>
                    </a:p>
                    <a:p>
                      <a:pPr algn="ctr"/>
                      <a:r>
                        <a:rPr lang="id-ID" sz="1600" dirty="0" smtClean="0"/>
                        <a:t>Rp</a:t>
                      </a:r>
                      <a:r>
                        <a:rPr lang="id-ID" sz="1600" baseline="0" dirty="0" smtClean="0"/>
                        <a:t> 700</a:t>
                      </a:r>
                      <a:endParaRPr lang="id-ID" sz="1600" dirty="0"/>
                    </a:p>
                  </a:txBody>
                  <a:tcPr/>
                </a:tc>
                <a:tc>
                  <a:txBody>
                    <a:bodyPr/>
                    <a:lstStyle/>
                    <a:p>
                      <a:pPr algn="ctr"/>
                      <a:r>
                        <a:rPr lang="id-ID" sz="1600" dirty="0" smtClean="0"/>
                        <a:t>Rp 450</a:t>
                      </a:r>
                    </a:p>
                    <a:p>
                      <a:pPr algn="ctr"/>
                      <a:r>
                        <a:rPr lang="id-ID" sz="1600" dirty="0" smtClean="0"/>
                        <a:t>Rp 500</a:t>
                      </a:r>
                    </a:p>
                    <a:p>
                      <a:pPr algn="ctr"/>
                      <a:r>
                        <a:rPr lang="id-ID" sz="1600" dirty="0" smtClean="0"/>
                        <a:t>Rp</a:t>
                      </a:r>
                      <a:r>
                        <a:rPr lang="id-ID" sz="1600" baseline="0" dirty="0" smtClean="0"/>
                        <a:t> 450</a:t>
                      </a:r>
                    </a:p>
                    <a:p>
                      <a:pPr algn="ctr"/>
                      <a:r>
                        <a:rPr lang="id-ID" sz="1600" baseline="0" dirty="0" smtClean="0"/>
                        <a:t>Rp 500</a:t>
                      </a:r>
                      <a:endParaRPr lang="id-ID" sz="1600" dirty="0"/>
                    </a:p>
                  </a:txBody>
                  <a:tcPr/>
                </a:tc>
                <a:tc>
                  <a:txBody>
                    <a:bodyPr/>
                    <a:lstStyle/>
                    <a:p>
                      <a:pPr algn="ctr"/>
                      <a:r>
                        <a:rPr lang="id-ID" sz="1600" dirty="0" smtClean="0"/>
                        <a:t>Rp 2.200</a:t>
                      </a:r>
                    </a:p>
                    <a:p>
                      <a:pPr algn="ctr"/>
                      <a:r>
                        <a:rPr lang="id-ID" sz="1600" dirty="0" smtClean="0"/>
                        <a:t>Rp 2.300</a:t>
                      </a:r>
                    </a:p>
                    <a:p>
                      <a:pPr algn="ctr"/>
                      <a:r>
                        <a:rPr lang="id-ID" sz="1600" dirty="0" smtClean="0"/>
                        <a:t>Rp 2.350</a:t>
                      </a:r>
                    </a:p>
                    <a:p>
                      <a:pPr algn="ctr"/>
                      <a:r>
                        <a:rPr lang="id-ID" sz="1600" dirty="0" smtClean="0"/>
                        <a:t>Rp 2.500</a:t>
                      </a:r>
                      <a:endParaRPr lang="id-ID" sz="1600" dirty="0"/>
                    </a:p>
                  </a:txBody>
                  <a:tcPr/>
                </a:tc>
              </a:tr>
              <a:tr h="370840">
                <a:tc>
                  <a:txBody>
                    <a:bodyPr/>
                    <a:lstStyle/>
                    <a:p>
                      <a:pPr algn="ctr"/>
                      <a:r>
                        <a:rPr lang="id-ID" sz="1600" dirty="0" smtClean="0"/>
                        <a:t>Setahun</a:t>
                      </a:r>
                      <a:endParaRPr lang="id-ID" sz="1600" dirty="0"/>
                    </a:p>
                  </a:txBody>
                  <a:tcPr/>
                </a:tc>
                <a:tc>
                  <a:txBody>
                    <a:bodyPr/>
                    <a:lstStyle/>
                    <a:p>
                      <a:pPr algn="ctr"/>
                      <a:r>
                        <a:rPr lang="id-ID" sz="1600" dirty="0" smtClean="0"/>
                        <a:t>Rp. 4.750</a:t>
                      </a:r>
                      <a:endParaRPr lang="id-ID" sz="1600" dirty="0"/>
                    </a:p>
                  </a:txBody>
                  <a:tcPr/>
                </a:tc>
                <a:tc>
                  <a:txBody>
                    <a:bodyPr/>
                    <a:lstStyle/>
                    <a:p>
                      <a:pPr algn="ctr"/>
                      <a:r>
                        <a:rPr lang="id-ID" sz="1600" dirty="0" smtClean="0"/>
                        <a:t>Rp 2.700</a:t>
                      </a:r>
                      <a:endParaRPr lang="id-ID" sz="1600" dirty="0"/>
                    </a:p>
                  </a:txBody>
                  <a:tcPr/>
                </a:tc>
                <a:tc>
                  <a:txBody>
                    <a:bodyPr/>
                    <a:lstStyle/>
                    <a:p>
                      <a:pPr algn="ctr"/>
                      <a:r>
                        <a:rPr lang="id-ID" sz="1600" dirty="0" smtClean="0"/>
                        <a:t>Rp</a:t>
                      </a:r>
                      <a:r>
                        <a:rPr lang="id-ID" sz="1600" baseline="0" dirty="0" smtClean="0"/>
                        <a:t> 1.900</a:t>
                      </a:r>
                      <a:endParaRPr lang="id-ID" sz="1600" dirty="0"/>
                    </a:p>
                  </a:txBody>
                  <a:tcPr/>
                </a:tc>
                <a:tc>
                  <a:txBody>
                    <a:bodyPr/>
                    <a:lstStyle/>
                    <a:p>
                      <a:pPr algn="ctr"/>
                      <a:r>
                        <a:rPr lang="id-ID" sz="1600" dirty="0" smtClean="0"/>
                        <a:t>Rp 9.350</a:t>
                      </a:r>
                      <a:endParaRPr lang="id-ID" sz="1600"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a:bodyPr>
          <a:lstStyle/>
          <a:p>
            <a:pPr>
              <a:buNone/>
            </a:pPr>
            <a:r>
              <a:rPr lang="id-ID" sz="1800" dirty="0" smtClean="0"/>
              <a:t>	Anggaran biaya tenaga kerja langsung setahununtuk :</a:t>
            </a:r>
          </a:p>
          <a:p>
            <a:pPr>
              <a:buNone/>
            </a:pPr>
            <a:r>
              <a:rPr lang="id-ID" sz="1800" dirty="0" smtClean="0"/>
              <a:t>	K. Sedang	= 9,5 jam x Rp 500 = Rp 4.750</a:t>
            </a:r>
          </a:p>
          <a:p>
            <a:pPr>
              <a:buNone/>
            </a:pPr>
            <a:r>
              <a:rPr lang="id-ID" sz="1800" dirty="0" smtClean="0"/>
              <a:t>	K. Manis	= 5,4 jam x Rp 500 = Rp 2.700</a:t>
            </a:r>
          </a:p>
          <a:p>
            <a:pPr>
              <a:buNone/>
            </a:pPr>
            <a:r>
              <a:rPr lang="id-ID" sz="1800" dirty="0" smtClean="0"/>
              <a:t>	K. Asin	= 3,8 jam x Rp 500 = Rp 1.900</a:t>
            </a:r>
          </a:p>
          <a:p>
            <a:pPr>
              <a:buNone/>
            </a:pPr>
            <a:r>
              <a:rPr lang="id-ID" sz="1800" dirty="0" smtClean="0"/>
              <a:t>				total	  Rp 9.350</a:t>
            </a:r>
            <a:endParaRPr lang="id-ID" sz="1800" dirty="0"/>
          </a:p>
        </p:txBody>
      </p:sp>
      <p:cxnSp>
        <p:nvCxnSpPr>
          <p:cNvPr id="5" name="Straight Connector 4"/>
          <p:cNvCxnSpPr/>
          <p:nvPr/>
        </p:nvCxnSpPr>
        <p:spPr>
          <a:xfrm>
            <a:off x="4214810" y="1928802"/>
            <a:ext cx="85725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800" dirty="0" smtClean="0"/>
              <a:t>ANGGARAN BIAYA OVERHEAD PABRIK</a:t>
            </a:r>
            <a:endParaRPr lang="id-ID" sz="2800" dirty="0"/>
          </a:p>
        </p:txBody>
      </p:sp>
      <p:sp>
        <p:nvSpPr>
          <p:cNvPr id="3" name="Content Placeholder 2"/>
          <p:cNvSpPr>
            <a:spLocks noGrp="1"/>
          </p:cNvSpPr>
          <p:nvPr>
            <p:ph idx="1"/>
          </p:nvPr>
        </p:nvSpPr>
        <p:spPr/>
        <p:txBody>
          <a:bodyPr>
            <a:normAutofit/>
          </a:bodyPr>
          <a:lstStyle/>
          <a:p>
            <a:pPr algn="just"/>
            <a:r>
              <a:rPr lang="id-ID" sz="1800" dirty="0" smtClean="0"/>
              <a:t>Biaya Overhead Pabrik (BOP) adalah biaya pabrik selain biaya bahan baku dan biaya tenaga kerja langsung. Dalm biaya overhead pabrik terdapat biaya variabel dan biaya tetap. Biaya overhead pabrik variabel adalah biaya overhead pabrik yang besar kecil di pengaruhi oleh besar kecilnya volume produksi sedangkan biaya overhead pabrik tetap adalah biaya overhead pabrik yang besar kecilnya tidak dipengaruhi oleh besar kecilnya volume produksi.</a:t>
            </a:r>
          </a:p>
          <a:p>
            <a:pPr algn="just"/>
            <a:endParaRPr lang="id-ID" sz="1800" dirty="0" smtClean="0"/>
          </a:p>
          <a:p>
            <a:pPr algn="just">
              <a:buNone/>
            </a:pPr>
            <a:r>
              <a:rPr lang="id-ID" sz="1800" dirty="0" smtClean="0"/>
              <a:t>Misal :</a:t>
            </a:r>
          </a:p>
          <a:p>
            <a:pPr algn="just">
              <a:buNone/>
            </a:pPr>
            <a:r>
              <a:rPr lang="id-ID" sz="1800" dirty="0" smtClean="0"/>
              <a:t>	Perusahaan kecap asli tahun 2006 menyusun anggaran biaya overhead pabrik pada kapasitas produksi normal setahun 200 botol dengan waktu 20 jam kerja langsung.</a:t>
            </a:r>
          </a:p>
          <a:p>
            <a:pPr algn="just">
              <a:buNone/>
            </a:pPr>
            <a:endParaRPr lang="id-ID" sz="1800" dirty="0" smtClean="0"/>
          </a:p>
          <a:p>
            <a:pPr algn="just">
              <a:buNone/>
            </a:pPr>
            <a:r>
              <a:rPr lang="id-ID" sz="1800" dirty="0" smtClean="0"/>
              <a:t>	Jawaban.....</a:t>
            </a:r>
            <a:endParaRPr lang="id-ID"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a:bodyPr>
          <a:lstStyle/>
          <a:p>
            <a:pPr algn="ctr">
              <a:buNone/>
            </a:pPr>
            <a:r>
              <a:rPr lang="id-ID" sz="1800" dirty="0" smtClean="0"/>
              <a:t>Perusahaan Kecap Asli</a:t>
            </a:r>
          </a:p>
          <a:p>
            <a:pPr algn="ctr">
              <a:buNone/>
            </a:pPr>
            <a:r>
              <a:rPr lang="id-ID" sz="1800" dirty="0" smtClean="0"/>
              <a:t>ANGGARAN BIAYA OVERHEAD PABRIK (BOP)</a:t>
            </a:r>
          </a:p>
          <a:p>
            <a:pPr algn="ctr">
              <a:buNone/>
            </a:pPr>
            <a:r>
              <a:rPr lang="id-ID" sz="1800" dirty="0" smtClean="0"/>
              <a:t>Atas dasar kapasitas normal</a:t>
            </a:r>
          </a:p>
          <a:p>
            <a:pPr algn="ctr">
              <a:buNone/>
            </a:pPr>
            <a:r>
              <a:rPr lang="id-ID" sz="1800" dirty="0" smtClean="0"/>
              <a:t>200 botol atau 20 jam kerja langsung</a:t>
            </a:r>
          </a:p>
          <a:p>
            <a:pPr algn="ctr">
              <a:buNone/>
            </a:pPr>
            <a:r>
              <a:rPr lang="id-ID" sz="1800" dirty="0" smtClean="0"/>
              <a:t>31 Desember 2006</a:t>
            </a:r>
          </a:p>
          <a:p>
            <a:pPr algn="ctr">
              <a:buNone/>
            </a:pPr>
            <a:endParaRPr lang="id-ID" sz="1800" dirty="0"/>
          </a:p>
        </p:txBody>
      </p:sp>
      <p:graphicFrame>
        <p:nvGraphicFramePr>
          <p:cNvPr id="4" name="Table 3"/>
          <p:cNvGraphicFramePr>
            <a:graphicFrameLocks noGrp="1"/>
          </p:cNvGraphicFramePr>
          <p:nvPr/>
        </p:nvGraphicFramePr>
        <p:xfrm>
          <a:off x="357156" y="2714620"/>
          <a:ext cx="8644000" cy="3398520"/>
        </p:xfrm>
        <a:graphic>
          <a:graphicData uri="http://schemas.openxmlformats.org/drawingml/2006/table">
            <a:tbl>
              <a:tblPr firstRow="1" bandRow="1">
                <a:tableStyleId>{5C22544A-7EE6-4342-B048-85BDC9FD1C3A}</a:tableStyleId>
              </a:tblPr>
              <a:tblGrid>
                <a:gridCol w="2143142"/>
                <a:gridCol w="882468"/>
                <a:gridCol w="864460"/>
                <a:gridCol w="1008536"/>
                <a:gridCol w="936498"/>
                <a:gridCol w="936498"/>
                <a:gridCol w="936498"/>
                <a:gridCol w="935900"/>
              </a:tblGrid>
              <a:tr h="370840">
                <a:tc rowSpan="2">
                  <a:txBody>
                    <a:bodyPr/>
                    <a:lstStyle/>
                    <a:p>
                      <a:r>
                        <a:rPr lang="id-ID" dirty="0" smtClean="0"/>
                        <a:t>Unsur Biaya Overhead</a:t>
                      </a:r>
                      <a:r>
                        <a:rPr lang="id-ID" baseline="0" dirty="0" smtClean="0"/>
                        <a:t> Pabrik</a:t>
                      </a:r>
                      <a:endParaRPr lang="id-ID" dirty="0"/>
                    </a:p>
                  </a:txBody>
                  <a:tcPr/>
                </a:tc>
                <a:tc rowSpan="2">
                  <a:txBody>
                    <a:bodyPr/>
                    <a:lstStyle/>
                    <a:p>
                      <a:r>
                        <a:rPr lang="id-ID" dirty="0" smtClean="0"/>
                        <a:t>Total BOP</a:t>
                      </a:r>
                      <a:endParaRPr lang="id-ID" dirty="0"/>
                    </a:p>
                  </a:txBody>
                  <a:tcPr/>
                </a:tc>
                <a:tc rowSpan="2">
                  <a:txBody>
                    <a:bodyPr/>
                    <a:lstStyle/>
                    <a:p>
                      <a:r>
                        <a:rPr lang="id-ID" dirty="0" smtClean="0"/>
                        <a:t>BOP tetap</a:t>
                      </a:r>
                      <a:endParaRPr lang="id-ID" dirty="0"/>
                    </a:p>
                  </a:txBody>
                  <a:tcPr/>
                </a:tc>
                <a:tc rowSpan="2">
                  <a:txBody>
                    <a:bodyPr/>
                    <a:lstStyle/>
                    <a:p>
                      <a:r>
                        <a:rPr lang="id-ID" dirty="0" smtClean="0"/>
                        <a:t>BOP Variabel</a:t>
                      </a:r>
                      <a:endParaRPr lang="id-ID" dirty="0"/>
                    </a:p>
                  </a:txBody>
                  <a:tcPr/>
                </a:tc>
                <a:tc gridSpan="2">
                  <a:txBody>
                    <a:bodyPr/>
                    <a:lstStyle/>
                    <a:p>
                      <a:r>
                        <a:rPr lang="id-ID" dirty="0" smtClean="0"/>
                        <a:t>BOP Variabel</a:t>
                      </a:r>
                      <a:endParaRPr lang="id-ID" dirty="0"/>
                    </a:p>
                  </a:txBody>
                  <a:tcPr/>
                </a:tc>
                <a:tc hMerge="1">
                  <a:txBody>
                    <a:bodyPr/>
                    <a:lstStyle/>
                    <a:p>
                      <a:endParaRPr lang="id-ID"/>
                    </a:p>
                  </a:txBody>
                  <a:tcPr/>
                </a:tc>
                <a:tc gridSpan="2">
                  <a:txBody>
                    <a:bodyPr/>
                    <a:lstStyle/>
                    <a:p>
                      <a:r>
                        <a:rPr lang="id-ID" dirty="0" smtClean="0"/>
                        <a:t>BOP Tetap</a:t>
                      </a:r>
                      <a:endParaRPr lang="id-ID" dirty="0"/>
                    </a:p>
                  </a:txBody>
                  <a:tcPr/>
                </a:tc>
                <a:tc hMerge="1">
                  <a:txBody>
                    <a:bodyPr/>
                    <a:lstStyle/>
                    <a:p>
                      <a:endParaRPr lang="id-ID"/>
                    </a:p>
                  </a:txBody>
                  <a:tcPr/>
                </a:tc>
              </a:tr>
              <a:tr h="370840">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a:txBody>
                    <a:bodyPr/>
                    <a:lstStyle/>
                    <a:p>
                      <a:r>
                        <a:rPr lang="id-ID" dirty="0" smtClean="0"/>
                        <a:t>Per unit</a:t>
                      </a:r>
                      <a:endParaRPr lang="id-ID" dirty="0"/>
                    </a:p>
                  </a:txBody>
                  <a:tcPr/>
                </a:tc>
                <a:tc>
                  <a:txBody>
                    <a:bodyPr/>
                    <a:lstStyle/>
                    <a:p>
                      <a:r>
                        <a:rPr lang="id-ID" dirty="0" smtClean="0"/>
                        <a:t>Per Jam</a:t>
                      </a:r>
                      <a:endParaRPr lang="id-ID" dirty="0"/>
                    </a:p>
                  </a:txBody>
                  <a:tcPr/>
                </a:tc>
                <a:tc>
                  <a:txBody>
                    <a:bodyPr/>
                    <a:lstStyle/>
                    <a:p>
                      <a:r>
                        <a:rPr lang="id-ID" dirty="0" smtClean="0"/>
                        <a:t>Per</a:t>
                      </a:r>
                      <a:r>
                        <a:rPr lang="id-ID" baseline="0" dirty="0" smtClean="0"/>
                        <a:t> unit</a:t>
                      </a:r>
                      <a:endParaRPr lang="id-ID" dirty="0"/>
                    </a:p>
                  </a:txBody>
                  <a:tcPr/>
                </a:tc>
                <a:tc>
                  <a:txBody>
                    <a:bodyPr/>
                    <a:lstStyle/>
                    <a:p>
                      <a:r>
                        <a:rPr lang="id-ID" dirty="0" smtClean="0"/>
                        <a:t>Per jam</a:t>
                      </a:r>
                      <a:endParaRPr lang="id-ID" dirty="0"/>
                    </a:p>
                  </a:txBody>
                  <a:tcPr/>
                </a:tc>
              </a:tr>
              <a:tr h="370840">
                <a:tc>
                  <a:txBody>
                    <a:bodyPr/>
                    <a:lstStyle/>
                    <a:p>
                      <a:r>
                        <a:rPr lang="id-ID" dirty="0" smtClean="0"/>
                        <a:t>Bahan Pembantu</a:t>
                      </a:r>
                    </a:p>
                    <a:p>
                      <a:r>
                        <a:rPr lang="id-ID" dirty="0" smtClean="0"/>
                        <a:t>Supplies pabrik</a:t>
                      </a:r>
                    </a:p>
                    <a:p>
                      <a:r>
                        <a:rPr lang="id-ID" dirty="0" smtClean="0"/>
                        <a:t>T. Kerja tak langsung</a:t>
                      </a:r>
                    </a:p>
                    <a:p>
                      <a:r>
                        <a:rPr lang="id-ID" dirty="0" smtClean="0"/>
                        <a:t>Pemeliharaan</a:t>
                      </a:r>
                      <a:r>
                        <a:rPr lang="id-ID" baseline="0" dirty="0" smtClean="0"/>
                        <a:t> pabrik</a:t>
                      </a:r>
                    </a:p>
                    <a:p>
                      <a:r>
                        <a:rPr lang="id-ID" baseline="0" dirty="0" smtClean="0"/>
                        <a:t>Listrik pabrik</a:t>
                      </a:r>
                    </a:p>
                    <a:p>
                      <a:r>
                        <a:rPr lang="id-ID" baseline="0" dirty="0" smtClean="0"/>
                        <a:t>Depresiasi pabrik</a:t>
                      </a:r>
                    </a:p>
                    <a:p>
                      <a:r>
                        <a:rPr lang="id-ID" baseline="0" dirty="0" smtClean="0"/>
                        <a:t>Asuransi pabrik</a:t>
                      </a:r>
                    </a:p>
                    <a:p>
                      <a:r>
                        <a:rPr lang="id-ID" baseline="0" dirty="0" smtClean="0"/>
                        <a:t>Lain-lain pabrik</a:t>
                      </a:r>
                      <a:endParaRPr lang="id-ID" dirty="0"/>
                    </a:p>
                  </a:txBody>
                  <a:tcPr/>
                </a:tc>
                <a:tc>
                  <a:txBody>
                    <a:bodyPr/>
                    <a:lstStyle/>
                    <a:p>
                      <a:r>
                        <a:rPr lang="id-ID" dirty="0" smtClean="0"/>
                        <a:t>4.000</a:t>
                      </a:r>
                    </a:p>
                    <a:p>
                      <a:r>
                        <a:rPr lang="id-ID" dirty="0" smtClean="0"/>
                        <a:t>1.000</a:t>
                      </a:r>
                    </a:p>
                    <a:p>
                      <a:r>
                        <a:rPr lang="id-ID" dirty="0" smtClean="0"/>
                        <a:t>7.000</a:t>
                      </a:r>
                    </a:p>
                    <a:p>
                      <a:r>
                        <a:rPr lang="id-ID" dirty="0" smtClean="0"/>
                        <a:t>1.000</a:t>
                      </a:r>
                    </a:p>
                    <a:p>
                      <a:r>
                        <a:rPr lang="id-ID" dirty="0" smtClean="0"/>
                        <a:t>3.000</a:t>
                      </a:r>
                    </a:p>
                    <a:p>
                      <a:r>
                        <a:rPr lang="id-ID" dirty="0" smtClean="0"/>
                        <a:t>2.000</a:t>
                      </a:r>
                    </a:p>
                    <a:p>
                      <a:r>
                        <a:rPr lang="id-ID" dirty="0" smtClean="0"/>
                        <a:t>1.000</a:t>
                      </a:r>
                    </a:p>
                    <a:p>
                      <a:r>
                        <a:rPr lang="id-ID" dirty="0" smtClean="0"/>
                        <a:t>1.000</a:t>
                      </a:r>
                      <a:endParaRPr lang="id-ID" dirty="0"/>
                    </a:p>
                  </a:txBody>
                  <a:tcPr/>
                </a:tc>
                <a:tc>
                  <a:txBody>
                    <a:bodyPr/>
                    <a:lstStyle/>
                    <a:p>
                      <a:r>
                        <a:rPr lang="id-ID" dirty="0" smtClean="0"/>
                        <a:t>-</a:t>
                      </a:r>
                    </a:p>
                    <a:p>
                      <a:r>
                        <a:rPr lang="id-ID" dirty="0" smtClean="0"/>
                        <a:t>-</a:t>
                      </a:r>
                    </a:p>
                    <a:p>
                      <a:r>
                        <a:rPr lang="id-ID" dirty="0" smtClean="0"/>
                        <a:t>1.000</a:t>
                      </a:r>
                    </a:p>
                    <a:p>
                      <a:r>
                        <a:rPr lang="id-ID" dirty="0" smtClean="0"/>
                        <a:t>200</a:t>
                      </a:r>
                    </a:p>
                    <a:p>
                      <a:r>
                        <a:rPr lang="id-ID" dirty="0" smtClean="0"/>
                        <a:t>2.000</a:t>
                      </a:r>
                    </a:p>
                    <a:p>
                      <a:r>
                        <a:rPr lang="id-ID" dirty="0" smtClean="0"/>
                        <a:t>2.000</a:t>
                      </a:r>
                    </a:p>
                    <a:p>
                      <a:r>
                        <a:rPr lang="id-ID" dirty="0" smtClean="0"/>
                        <a:t>600</a:t>
                      </a:r>
                    </a:p>
                    <a:p>
                      <a:r>
                        <a:rPr lang="id-ID" dirty="0" smtClean="0"/>
                        <a:t>600</a:t>
                      </a:r>
                      <a:endParaRPr lang="id-ID" dirty="0"/>
                    </a:p>
                  </a:txBody>
                  <a:tcPr/>
                </a:tc>
                <a:tc>
                  <a:txBody>
                    <a:bodyPr/>
                    <a:lstStyle/>
                    <a:p>
                      <a:r>
                        <a:rPr lang="id-ID" dirty="0" smtClean="0"/>
                        <a:t>4.000</a:t>
                      </a:r>
                    </a:p>
                    <a:p>
                      <a:r>
                        <a:rPr lang="id-ID" dirty="0" smtClean="0"/>
                        <a:t>1.000</a:t>
                      </a:r>
                    </a:p>
                    <a:p>
                      <a:r>
                        <a:rPr lang="id-ID" dirty="0" smtClean="0"/>
                        <a:t>6.000</a:t>
                      </a:r>
                    </a:p>
                    <a:p>
                      <a:r>
                        <a:rPr lang="id-ID" dirty="0" smtClean="0"/>
                        <a:t>800</a:t>
                      </a:r>
                    </a:p>
                    <a:p>
                      <a:r>
                        <a:rPr lang="id-ID" dirty="0" smtClean="0"/>
                        <a:t>1.000</a:t>
                      </a:r>
                    </a:p>
                    <a:p>
                      <a:r>
                        <a:rPr lang="id-ID" dirty="0" smtClean="0"/>
                        <a:t>-</a:t>
                      </a:r>
                    </a:p>
                    <a:p>
                      <a:r>
                        <a:rPr lang="id-ID" dirty="0" smtClean="0"/>
                        <a:t>400</a:t>
                      </a:r>
                    </a:p>
                    <a:p>
                      <a:r>
                        <a:rPr lang="id-ID" dirty="0" smtClean="0"/>
                        <a:t>400</a:t>
                      </a:r>
                    </a:p>
                  </a:txBody>
                  <a:tcPr/>
                </a:tc>
                <a:tc>
                  <a:txBody>
                    <a:bodyPr/>
                    <a:lstStyle/>
                    <a:p>
                      <a:r>
                        <a:rPr lang="id-ID" dirty="0" smtClean="0"/>
                        <a:t>20</a:t>
                      </a:r>
                    </a:p>
                    <a:p>
                      <a:r>
                        <a:rPr lang="id-ID" dirty="0" smtClean="0"/>
                        <a:t>5</a:t>
                      </a:r>
                    </a:p>
                    <a:p>
                      <a:r>
                        <a:rPr lang="id-ID" dirty="0" smtClean="0"/>
                        <a:t>30</a:t>
                      </a:r>
                    </a:p>
                    <a:p>
                      <a:r>
                        <a:rPr lang="id-ID" dirty="0" smtClean="0"/>
                        <a:t>4</a:t>
                      </a:r>
                    </a:p>
                    <a:p>
                      <a:r>
                        <a:rPr lang="id-ID" dirty="0" smtClean="0"/>
                        <a:t>5</a:t>
                      </a:r>
                    </a:p>
                    <a:p>
                      <a:r>
                        <a:rPr lang="id-ID" dirty="0" smtClean="0"/>
                        <a:t>-</a:t>
                      </a:r>
                    </a:p>
                    <a:p>
                      <a:r>
                        <a:rPr lang="id-ID" dirty="0" smtClean="0"/>
                        <a:t>2</a:t>
                      </a:r>
                    </a:p>
                    <a:p>
                      <a:r>
                        <a:rPr lang="id-ID" dirty="0" smtClean="0"/>
                        <a:t>2</a:t>
                      </a:r>
                      <a:endParaRPr lang="id-ID" dirty="0"/>
                    </a:p>
                  </a:txBody>
                  <a:tcPr/>
                </a:tc>
                <a:tc>
                  <a:txBody>
                    <a:bodyPr/>
                    <a:lstStyle/>
                    <a:p>
                      <a:r>
                        <a:rPr lang="id-ID" dirty="0" smtClean="0"/>
                        <a:t>200</a:t>
                      </a:r>
                    </a:p>
                    <a:p>
                      <a:r>
                        <a:rPr lang="id-ID" dirty="0" smtClean="0"/>
                        <a:t>50</a:t>
                      </a:r>
                    </a:p>
                    <a:p>
                      <a:r>
                        <a:rPr lang="id-ID" dirty="0" smtClean="0"/>
                        <a:t>300</a:t>
                      </a:r>
                    </a:p>
                    <a:p>
                      <a:r>
                        <a:rPr lang="id-ID" dirty="0" smtClean="0"/>
                        <a:t>40</a:t>
                      </a:r>
                    </a:p>
                    <a:p>
                      <a:r>
                        <a:rPr lang="id-ID" dirty="0" smtClean="0"/>
                        <a:t>50</a:t>
                      </a:r>
                    </a:p>
                    <a:p>
                      <a:r>
                        <a:rPr lang="id-ID" dirty="0" smtClean="0"/>
                        <a:t>-</a:t>
                      </a:r>
                    </a:p>
                    <a:p>
                      <a:r>
                        <a:rPr lang="id-ID" dirty="0" smtClean="0"/>
                        <a:t>20</a:t>
                      </a:r>
                    </a:p>
                    <a:p>
                      <a:r>
                        <a:rPr lang="id-ID" dirty="0" smtClean="0"/>
                        <a:t>20</a:t>
                      </a:r>
                      <a:endParaRPr lang="id-ID" dirty="0"/>
                    </a:p>
                  </a:txBody>
                  <a:tcPr/>
                </a:tc>
                <a:tc>
                  <a:txBody>
                    <a:bodyPr/>
                    <a:lstStyle/>
                    <a:p>
                      <a:r>
                        <a:rPr lang="id-ID" dirty="0" smtClean="0"/>
                        <a:t>-</a:t>
                      </a:r>
                    </a:p>
                    <a:p>
                      <a:r>
                        <a:rPr lang="id-ID" dirty="0" smtClean="0"/>
                        <a:t>-</a:t>
                      </a:r>
                    </a:p>
                    <a:p>
                      <a:r>
                        <a:rPr lang="id-ID" dirty="0" smtClean="0"/>
                        <a:t>5</a:t>
                      </a:r>
                    </a:p>
                    <a:p>
                      <a:r>
                        <a:rPr lang="id-ID" dirty="0" smtClean="0"/>
                        <a:t>1</a:t>
                      </a:r>
                    </a:p>
                    <a:p>
                      <a:r>
                        <a:rPr lang="id-ID" dirty="0" smtClean="0"/>
                        <a:t>10</a:t>
                      </a:r>
                    </a:p>
                    <a:p>
                      <a:r>
                        <a:rPr lang="id-ID" dirty="0" smtClean="0"/>
                        <a:t>10</a:t>
                      </a:r>
                    </a:p>
                    <a:p>
                      <a:r>
                        <a:rPr lang="id-ID" dirty="0" smtClean="0"/>
                        <a:t>3</a:t>
                      </a:r>
                    </a:p>
                    <a:p>
                      <a:r>
                        <a:rPr lang="id-ID" dirty="0" smtClean="0"/>
                        <a:t>3</a:t>
                      </a:r>
                    </a:p>
                  </a:txBody>
                  <a:tcPr/>
                </a:tc>
                <a:tc>
                  <a:txBody>
                    <a:bodyPr/>
                    <a:lstStyle/>
                    <a:p>
                      <a:r>
                        <a:rPr lang="id-ID" dirty="0" smtClean="0"/>
                        <a:t>-</a:t>
                      </a:r>
                    </a:p>
                    <a:p>
                      <a:r>
                        <a:rPr lang="id-ID" dirty="0" smtClean="0"/>
                        <a:t>-</a:t>
                      </a:r>
                    </a:p>
                    <a:p>
                      <a:r>
                        <a:rPr lang="id-ID" dirty="0" smtClean="0"/>
                        <a:t>50</a:t>
                      </a:r>
                    </a:p>
                    <a:p>
                      <a:r>
                        <a:rPr lang="id-ID" dirty="0" smtClean="0"/>
                        <a:t>10</a:t>
                      </a:r>
                    </a:p>
                    <a:p>
                      <a:r>
                        <a:rPr lang="id-ID" dirty="0" smtClean="0"/>
                        <a:t>100</a:t>
                      </a:r>
                    </a:p>
                    <a:p>
                      <a:r>
                        <a:rPr lang="id-ID" dirty="0" smtClean="0"/>
                        <a:t>100</a:t>
                      </a:r>
                    </a:p>
                    <a:p>
                      <a:r>
                        <a:rPr lang="id-ID" dirty="0" smtClean="0"/>
                        <a:t>30</a:t>
                      </a:r>
                    </a:p>
                    <a:p>
                      <a:r>
                        <a:rPr lang="id-ID" dirty="0" smtClean="0"/>
                        <a:t>30</a:t>
                      </a:r>
                      <a:endParaRPr lang="id-ID" dirty="0"/>
                    </a:p>
                  </a:txBody>
                  <a:tcPr/>
                </a:tc>
              </a:tr>
              <a:tr h="370840">
                <a:tc>
                  <a:txBody>
                    <a:bodyPr/>
                    <a:lstStyle/>
                    <a:p>
                      <a:r>
                        <a:rPr lang="id-ID" dirty="0" smtClean="0"/>
                        <a:t>Jumlah</a:t>
                      </a:r>
                      <a:endParaRPr lang="id-ID" dirty="0"/>
                    </a:p>
                  </a:txBody>
                  <a:tcPr/>
                </a:tc>
                <a:tc>
                  <a:txBody>
                    <a:bodyPr/>
                    <a:lstStyle/>
                    <a:p>
                      <a:r>
                        <a:rPr lang="id-ID" dirty="0" smtClean="0"/>
                        <a:t>20.000</a:t>
                      </a:r>
                      <a:endParaRPr lang="id-ID" dirty="0"/>
                    </a:p>
                  </a:txBody>
                  <a:tcPr/>
                </a:tc>
                <a:tc>
                  <a:txBody>
                    <a:bodyPr/>
                    <a:lstStyle/>
                    <a:p>
                      <a:r>
                        <a:rPr lang="id-ID" dirty="0" smtClean="0"/>
                        <a:t>6.400</a:t>
                      </a:r>
                      <a:endParaRPr lang="id-ID" dirty="0"/>
                    </a:p>
                  </a:txBody>
                  <a:tcPr/>
                </a:tc>
                <a:tc>
                  <a:txBody>
                    <a:bodyPr/>
                    <a:lstStyle/>
                    <a:p>
                      <a:r>
                        <a:rPr lang="id-ID" dirty="0" smtClean="0"/>
                        <a:t>13.600</a:t>
                      </a:r>
                      <a:endParaRPr lang="id-ID" dirty="0"/>
                    </a:p>
                  </a:txBody>
                  <a:tcPr/>
                </a:tc>
                <a:tc>
                  <a:txBody>
                    <a:bodyPr/>
                    <a:lstStyle/>
                    <a:p>
                      <a:r>
                        <a:rPr lang="id-ID" dirty="0" smtClean="0"/>
                        <a:t>68</a:t>
                      </a:r>
                      <a:endParaRPr lang="id-ID" dirty="0"/>
                    </a:p>
                  </a:txBody>
                  <a:tcPr/>
                </a:tc>
                <a:tc>
                  <a:txBody>
                    <a:bodyPr/>
                    <a:lstStyle/>
                    <a:p>
                      <a:r>
                        <a:rPr lang="id-ID" dirty="0" smtClean="0"/>
                        <a:t>680</a:t>
                      </a:r>
                      <a:endParaRPr lang="id-ID" dirty="0"/>
                    </a:p>
                  </a:txBody>
                  <a:tcPr/>
                </a:tc>
                <a:tc>
                  <a:txBody>
                    <a:bodyPr/>
                    <a:lstStyle/>
                    <a:p>
                      <a:r>
                        <a:rPr lang="id-ID" dirty="0" smtClean="0"/>
                        <a:t>32</a:t>
                      </a:r>
                      <a:endParaRPr lang="id-ID" dirty="0"/>
                    </a:p>
                  </a:txBody>
                  <a:tcPr/>
                </a:tc>
                <a:tc>
                  <a:txBody>
                    <a:bodyPr/>
                    <a:lstStyle/>
                    <a:p>
                      <a:r>
                        <a:rPr lang="id-ID" dirty="0" smtClean="0"/>
                        <a:t>320</a:t>
                      </a:r>
                      <a:endParaRPr lang="id-ID"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340369"/>
          </a:xfrm>
        </p:spPr>
        <p:txBody>
          <a:bodyPr>
            <a:normAutofit/>
          </a:bodyPr>
          <a:lstStyle/>
          <a:p>
            <a:pPr algn="just"/>
            <a:r>
              <a:rPr lang="id-ID" sz="1800" dirty="0" smtClean="0"/>
              <a:t>Dari tabel diatas terlihat jumlah BOP variabel per unit (botol) sebesar Rp 68, sedangkan jumlah BOP variabel per jam sebesar Rp 680. dengan demikian BOP variabel per botol kecap memerlukan waktu:</a:t>
            </a:r>
          </a:p>
          <a:p>
            <a:pPr algn="just">
              <a:buNone/>
            </a:pPr>
            <a:r>
              <a:rPr lang="id-ID" sz="1800" dirty="0" smtClean="0"/>
              <a:t>	= Rp 68</a:t>
            </a:r>
          </a:p>
          <a:p>
            <a:pPr algn="just">
              <a:buNone/>
            </a:pPr>
            <a:r>
              <a:rPr lang="id-ID" sz="1800" dirty="0" smtClean="0"/>
              <a:t>	    Rp 680</a:t>
            </a:r>
          </a:p>
          <a:p>
            <a:pPr algn="just">
              <a:buNone/>
            </a:pPr>
            <a:r>
              <a:rPr lang="id-ID" sz="1800" dirty="0" smtClean="0"/>
              <a:t>	= 0,1 jam</a:t>
            </a:r>
          </a:p>
          <a:p>
            <a:pPr algn="just">
              <a:buNone/>
            </a:pPr>
            <a:r>
              <a:rPr lang="id-ID" sz="1800" dirty="0" smtClean="0"/>
              <a:t>	Untuk BOP tetap, </a:t>
            </a:r>
            <a:r>
              <a:rPr lang="id-ID" sz="1800" smtClean="0"/>
              <a:t>per botol </a:t>
            </a:r>
            <a:r>
              <a:rPr lang="id-ID" sz="1800" dirty="0" smtClean="0"/>
              <a:t>kecap memerlukan = Rp 32</a:t>
            </a:r>
          </a:p>
          <a:p>
            <a:pPr algn="just">
              <a:buNone/>
            </a:pPr>
            <a:r>
              <a:rPr lang="id-ID" sz="1800" dirty="0" smtClean="0"/>
              <a:t>						     Rp 320</a:t>
            </a:r>
          </a:p>
          <a:p>
            <a:pPr algn="just">
              <a:buNone/>
            </a:pPr>
            <a:r>
              <a:rPr lang="id-ID" sz="1800" dirty="0" smtClean="0"/>
              <a:t>						  = 0,1 jam	</a:t>
            </a:r>
          </a:p>
          <a:p>
            <a:pPr algn="just">
              <a:buNone/>
            </a:pPr>
            <a:r>
              <a:rPr lang="id-ID" sz="1800" dirty="0" smtClean="0"/>
              <a:t>	Dari perhitungan tersebut dapat dibuat standar biaya overhead pabrik per botol kecap sebagai berikut :</a:t>
            </a:r>
          </a:p>
          <a:p>
            <a:pPr algn="just">
              <a:buNone/>
            </a:pPr>
            <a:r>
              <a:rPr lang="id-ID" sz="1800" dirty="0" smtClean="0"/>
              <a:t>	BOP Variabel	0,1 jam @ Rp 680	= Rp 68</a:t>
            </a:r>
          </a:p>
          <a:p>
            <a:pPr algn="just">
              <a:buNone/>
            </a:pPr>
            <a:r>
              <a:rPr lang="id-ID" sz="1800" dirty="0" smtClean="0"/>
              <a:t>	BOP Tetap	0,1 jam @ Rp 320	= Rp 32</a:t>
            </a:r>
          </a:p>
          <a:p>
            <a:pPr algn="just">
              <a:buNone/>
            </a:pPr>
            <a:r>
              <a:rPr lang="id-ID" sz="1800" dirty="0" smtClean="0"/>
              <a:t>	BOP per botol kecap		= Rp 100</a:t>
            </a:r>
          </a:p>
          <a:p>
            <a:pPr algn="just">
              <a:buNone/>
            </a:pPr>
            <a:r>
              <a:rPr lang="id-ID" sz="1800" dirty="0" smtClean="0"/>
              <a:t>	</a:t>
            </a:r>
          </a:p>
          <a:p>
            <a:pPr>
              <a:buNone/>
            </a:pPr>
            <a:endParaRPr lang="id-ID" sz="1800" dirty="0"/>
          </a:p>
        </p:txBody>
      </p:sp>
      <p:cxnSp>
        <p:nvCxnSpPr>
          <p:cNvPr id="5" name="Straight Connector 4"/>
          <p:cNvCxnSpPr/>
          <p:nvPr/>
        </p:nvCxnSpPr>
        <p:spPr>
          <a:xfrm>
            <a:off x="1071538" y="2000240"/>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357818" y="3000372"/>
            <a:ext cx="64294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357686" y="4927610"/>
            <a:ext cx="50006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TotalTime>
  <Words>960</Words>
  <Application>Microsoft Office PowerPoint</Application>
  <PresentationFormat>On-screen Show (4:3)</PresentationFormat>
  <Paragraphs>444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ANGGARAN BIAYA KONVERSI DAN ANGGARAN BEBAN USAHA</vt:lpstr>
      <vt:lpstr>ANGGARAN BIAYA TENAGA KERJA LANGSUNG</vt:lpstr>
      <vt:lpstr>Slide 3</vt:lpstr>
      <vt:lpstr>Slide 4</vt:lpstr>
      <vt:lpstr>Slide 5</vt:lpstr>
      <vt:lpstr>Slide 6</vt:lpstr>
      <vt:lpstr>ANGGARAN BIAYA OVERHEAD PABRIK</vt:lpstr>
      <vt:lpstr>Slide 8</vt:lpstr>
      <vt:lpstr>Slide 9</vt:lpstr>
      <vt:lpstr>Slide 10</vt:lpstr>
      <vt:lpstr>Slide 11</vt:lpstr>
      <vt:lpstr>ANGGARAN BEBAN USAHA</vt:lpstr>
      <vt:lpstr>Slide 13</vt:lpstr>
      <vt:lpstr>Slide 14</vt:lpstr>
      <vt:lpstr>Slide 15</vt:lpstr>
      <vt:lpstr>Slide 16</vt:lpstr>
      <vt:lpstr>Slide 17</vt:lpstr>
      <vt:lpstr>Contoh Soal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ANGGARAN BIAYA KONVERSI DAN ANGGARAN BEBAN USAHA</dc:title>
  <dc:creator>user</dc:creator>
  <cp:lastModifiedBy>Zyrex</cp:lastModifiedBy>
  <cp:revision>48</cp:revision>
  <dcterms:created xsi:type="dcterms:W3CDTF">2012-01-02T05:00:20Z</dcterms:created>
  <dcterms:modified xsi:type="dcterms:W3CDTF">2013-01-08T05:46:55Z</dcterms:modified>
</cp:coreProperties>
</file>