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64" r:id="rId13"/>
    <p:sldId id="274" r:id="rId14"/>
    <p:sldId id="275" r:id="rId15"/>
    <p:sldId id="276" r:id="rId16"/>
    <p:sldId id="278" r:id="rId17"/>
    <p:sldId id="265" r:id="rId18"/>
    <p:sldId id="269" r:id="rId19"/>
    <p:sldId id="268" r:id="rId20"/>
    <p:sldId id="266" r:id="rId21"/>
    <p:sldId id="267" r:id="rId22"/>
  </p:sldIdLst>
  <p:sldSz cx="9144000" cy="6858000" type="screen4x3"/>
  <p:notesSz cx="7102475" cy="938847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9" d="100"/>
          <a:sy n="79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663"/>
            <a:ext cx="3077739" cy="469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663"/>
            <a:ext cx="3077739" cy="469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73672-51E6-48A5-8E52-B33B023FB31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52301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77612" cy="469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955" y="2"/>
            <a:ext cx="3077612" cy="469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42" y="4459527"/>
            <a:ext cx="5681598" cy="422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916879"/>
            <a:ext cx="3077612" cy="4694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955" y="8916879"/>
            <a:ext cx="3077612" cy="4694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1A75-70C4-4FFD-8B63-CDBD7545B71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6807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1A75-70C4-4FFD-8B63-CDBD7545B71C}" type="slidenum">
              <a:rPr lang="id-ID" smtClean="0"/>
              <a:pPr/>
              <a:t>1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6F1A75-70C4-4FFD-8B63-CDBD7545B71C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9814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F557F48-4439-499C-974E-E96EC220CB85}" type="datetimeFigureOut">
              <a:rPr lang="id-ID" smtClean="0"/>
              <a:pPr/>
              <a:t>11/10/2018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1812C1-4534-4992-8B08-D5D58816BCC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1752600"/>
          </a:xfrm>
        </p:spPr>
        <p:txBody>
          <a:bodyPr/>
          <a:lstStyle/>
          <a:p>
            <a:r>
              <a:rPr lang="id-ID" dirty="0" smtClean="0"/>
              <a:t>Pengembangan dan Perubahan Organisasi</a:t>
            </a:r>
          </a:p>
          <a:p>
            <a:endParaRPr lang="en-US" dirty="0" smtClean="0"/>
          </a:p>
          <a:p>
            <a:r>
              <a:rPr lang="en-US" dirty="0" err="1" smtClean="0"/>
              <a:t>Dosen</a:t>
            </a:r>
            <a:r>
              <a:rPr lang="en-US" dirty="0" smtClean="0"/>
              <a:t>: yurasti,se.,</a:t>
            </a:r>
            <a:r>
              <a:rPr lang="en-US" dirty="0" err="1" smtClean="0"/>
              <a:t>msi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5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mtClean="0"/>
              <a:t>Organization Development and Change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Asumsi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2400" dirty="0" smtClean="0"/>
              <a:t>    Individual level</a:t>
            </a:r>
          </a:p>
          <a:p>
            <a:pPr lvl="2"/>
            <a:r>
              <a:rPr lang="id-ID" dirty="0" smtClean="0"/>
              <a:t> </a:t>
            </a:r>
            <a:r>
              <a:rPr lang="id-ID" dirty="0" smtClean="0">
                <a:solidFill>
                  <a:schemeClr val="tx1"/>
                </a:solidFill>
              </a:rPr>
              <a:t>menghargai semua orang berikut kapasitas yang mereka miliki</a:t>
            </a:r>
          </a:p>
          <a:p>
            <a:pPr lvl="1">
              <a:buNone/>
            </a:pPr>
            <a:endParaRPr lang="id-ID" sz="24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id-ID" sz="2400" dirty="0" smtClean="0">
                <a:solidFill>
                  <a:schemeClr val="tx1"/>
                </a:solidFill>
              </a:rPr>
              <a:t>Group Level</a:t>
            </a:r>
          </a:p>
          <a:p>
            <a:pPr lvl="2"/>
            <a:r>
              <a:rPr lang="id-ID" dirty="0" smtClean="0">
                <a:solidFill>
                  <a:schemeClr val="tx1"/>
                </a:solidFill>
              </a:rPr>
              <a:t>Keyakinan bahwa kelompok bisa baik untuk individu dan organisasi</a:t>
            </a:r>
          </a:p>
          <a:p>
            <a:pPr lvl="1">
              <a:buNone/>
            </a:pPr>
            <a:endParaRPr lang="id-ID" sz="24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id-ID" sz="2400" dirty="0" smtClean="0">
                <a:solidFill>
                  <a:schemeClr val="tx1"/>
                </a:solidFill>
              </a:rPr>
              <a:t>Organization level</a:t>
            </a:r>
          </a:p>
          <a:p>
            <a:pPr lvl="2"/>
            <a:r>
              <a:rPr lang="id-ID" dirty="0" smtClean="0">
                <a:solidFill>
                  <a:schemeClr val="tx1"/>
                </a:solidFill>
              </a:rPr>
              <a:t>Menghargai kompleksitas organisasi sebagai suatu system dari berbagai bagian yang interdependent</a:t>
            </a:r>
          </a:p>
          <a:p>
            <a:pPr lvl="1">
              <a:buNone/>
            </a:pPr>
            <a:endParaRPr lang="id-ID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Bagaimana OD dapat meningkatkan perusahaan?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Dalam mencapai hasil dan tujuan , OD membantu dengan:</a:t>
            </a:r>
          </a:p>
          <a:p>
            <a:pPr lvl="1">
              <a:buFontTx/>
              <a:buChar char="-"/>
            </a:pPr>
            <a:r>
              <a:rPr lang="id-ID" dirty="0" smtClean="0"/>
              <a:t>Mewujudkan iklim pemecahan masalah yang bersifat terbuka</a:t>
            </a:r>
          </a:p>
          <a:p>
            <a:pPr lvl="1">
              <a:buFontTx/>
              <a:buChar char="-"/>
            </a:pPr>
            <a:r>
              <a:rPr lang="id-ID" dirty="0" smtClean="0"/>
              <a:t>Melengkapi wewenang formal dengan pengetahuan dan kompetensi</a:t>
            </a:r>
          </a:p>
          <a:p>
            <a:pPr lvl="1">
              <a:buFontTx/>
              <a:buChar char="-"/>
            </a:pPr>
            <a:r>
              <a:rPr lang="id-ID" dirty="0" smtClean="0"/>
              <a:t>Menggerakkan pengambilan keputusan dimana informasi relevan tersedia</a:t>
            </a:r>
          </a:p>
          <a:p>
            <a:pPr lvl="1">
              <a:buFontTx/>
              <a:buChar char="-"/>
            </a:pPr>
            <a:r>
              <a:rPr lang="id-ID" dirty="0" smtClean="0"/>
              <a:t>Membangun kepercayaan dan memaksimalkan kerjasama</a:t>
            </a:r>
          </a:p>
          <a:p>
            <a:pPr lvl="1">
              <a:buFontTx/>
              <a:buChar char="-"/>
            </a:pPr>
            <a:r>
              <a:rPr lang="id-ID" dirty="0" smtClean="0"/>
              <a:t>Meningkatkan </a:t>
            </a:r>
            <a:r>
              <a:rPr lang="id-ID" i="1" dirty="0" smtClean="0"/>
              <a:t>the sense of organizational ownership</a:t>
            </a:r>
            <a:r>
              <a:rPr lang="id-ID" dirty="0" smtClean="0"/>
              <a:t>.</a:t>
            </a:r>
          </a:p>
          <a:p>
            <a:pPr lvl="1">
              <a:buFontTx/>
              <a:buChar char="-"/>
            </a:pPr>
            <a:r>
              <a:rPr lang="id-ID" dirty="0" smtClean="0"/>
              <a:t>Mengarahkan orang-orang pada latihan pengendalian diri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400" dirty="0" smtClean="0"/>
              <a:t>Action Research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sz="3200" dirty="0" smtClean="0"/>
              <a:t>	Proses secara sistematik dalam pengumpulan data organisasi, menginformasikan kembali kepada anggota dalam bentuk action planning, dan menilai hasil dengan mengumpulkan dan merefleksikan data setelah tindakan perubahan dilakukan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OD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interview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feedback</a:t>
            </a:r>
          </a:p>
          <a:p>
            <a:pPr marL="274320" lvl="1" indent="0">
              <a:buNone/>
            </a:pPr>
            <a:r>
              <a:rPr lang="en-US" dirty="0" err="1" smtClean="0"/>
              <a:t>Relevan</a:t>
            </a:r>
            <a:r>
              <a:rPr lang="en-US" dirty="0" smtClean="0"/>
              <a:t>			</a:t>
            </a:r>
            <a:r>
              <a:rPr lang="en-US" dirty="0" err="1" smtClean="0"/>
              <a:t>Signifikan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		</a:t>
            </a:r>
            <a:r>
              <a:rPr lang="en-US" dirty="0" err="1" smtClean="0"/>
              <a:t>Bersifat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Deskriptif</a:t>
            </a:r>
            <a:r>
              <a:rPr lang="en-US" dirty="0" smtClean="0"/>
              <a:t>			</a:t>
            </a:r>
            <a:r>
              <a:rPr lang="en-US" dirty="0" err="1" smtClean="0"/>
              <a:t>Komparatif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diuji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Terbatas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4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menyampaikan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err="1" smtClean="0"/>
              <a:t>hasil</a:t>
            </a:r>
            <a:r>
              <a:rPr lang="en-US" sz="2000" dirty="0" smtClean="0"/>
              <a:t> survey</a:t>
            </a:r>
          </a:p>
          <a:p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memformulasi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perubahan</a:t>
            </a:r>
            <a:endParaRPr lang="en-US" sz="2000" dirty="0" smtClean="0"/>
          </a:p>
          <a:p>
            <a:r>
              <a:rPr lang="en-US" sz="2000" dirty="0" smtClean="0"/>
              <a:t>Managers </a:t>
            </a:r>
            <a:r>
              <a:rPr lang="en-US" sz="2000" dirty="0" err="1" smtClean="0"/>
              <a:t>memimpin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komitmen</a:t>
            </a:r>
            <a:endParaRPr lang="en-US" sz="2000" dirty="0"/>
          </a:p>
        </p:txBody>
      </p:sp>
      <p:pic>
        <p:nvPicPr>
          <p:cNvPr id="1027" name="Picture 3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121528"/>
            <a:ext cx="3312369" cy="261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38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feedback yang </a:t>
            </a:r>
            <a:r>
              <a:rPr lang="en-US" dirty="0" err="1" smtClean="0"/>
              <a:t>efektif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Orang </a:t>
            </a:r>
            <a:r>
              <a:rPr lang="en-US" dirty="0" err="1" smtClean="0"/>
              <a:t>termotivasi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yang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endParaRPr lang="en-US" dirty="0" smtClean="0"/>
          </a:p>
          <a:p>
            <a:r>
              <a:rPr lang="en-US" dirty="0" err="1" smtClean="0"/>
              <a:t>Dihadiri</a:t>
            </a:r>
            <a:r>
              <a:rPr lang="en-US" dirty="0" smtClean="0"/>
              <a:t> orang yang </a:t>
            </a:r>
            <a:r>
              <a:rPr lang="en-US" dirty="0" err="1" smtClean="0"/>
              <a:t>tepat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Pengetahuan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Power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/</a:t>
            </a:r>
            <a:r>
              <a:rPr lang="en-US" dirty="0" err="1" smtClean="0"/>
              <a:t>kewenangan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Kepentingan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difasilitasi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74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20080"/>
          </a:xfrm>
        </p:spPr>
        <p:txBody>
          <a:bodyPr>
            <a:normAutofit fontScale="90000"/>
          </a:bodyPr>
          <a:lstStyle/>
          <a:p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836712"/>
            <a:ext cx="8503920" cy="5262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Proses survey</a:t>
            </a:r>
            <a:endParaRPr lang="en-US" sz="2800" dirty="0" smtClean="0"/>
          </a:p>
          <a:p>
            <a:r>
              <a:rPr lang="en-US" sz="2800" dirty="0" smtClean="0"/>
              <a:t>Survey </a:t>
            </a:r>
            <a:r>
              <a:rPr lang="en-US" sz="2800" dirty="0" err="1" smtClean="0"/>
              <a:t>dilaksanakan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endParaRPr lang="en-US" sz="2800" dirty="0" smtClean="0"/>
          </a:p>
          <a:p>
            <a:r>
              <a:rPr lang="en-US" sz="2800" dirty="0" smtClean="0"/>
              <a:t>Data </a:t>
            </a:r>
            <a:r>
              <a:rPr lang="en-US" sz="2800" dirty="0" err="1" smtClean="0"/>
              <a:t>dianalisa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disimpulkan</a:t>
            </a:r>
            <a:endParaRPr lang="en-US" sz="2800" dirty="0" smtClean="0"/>
          </a:p>
          <a:p>
            <a:r>
              <a:rPr lang="en-US" sz="2800" dirty="0" smtClean="0"/>
              <a:t>Data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stakeholders</a:t>
            </a:r>
          </a:p>
          <a:p>
            <a:r>
              <a:rPr lang="en-US" sz="2800" dirty="0" smtClean="0"/>
              <a:t>Stakeholders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memecahkan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visi</a:t>
            </a:r>
            <a:endParaRPr lang="en-US" sz="2800" dirty="0" smtClean="0"/>
          </a:p>
          <a:p>
            <a:pPr marL="0" indent="0">
              <a:buNone/>
            </a:pPr>
            <a:r>
              <a:rPr lang="en-US" sz="2400" dirty="0" err="1" smtClean="0"/>
              <a:t>Keterbatasan</a:t>
            </a:r>
            <a:r>
              <a:rPr lang="en-US" sz="2400" dirty="0" smtClean="0"/>
              <a:t>:</a:t>
            </a:r>
          </a:p>
          <a:p>
            <a:pPr marL="274320" lvl="1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Ambiguitas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tujuan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Rasa </a:t>
            </a:r>
            <a:r>
              <a:rPr lang="en-US" sz="2000" dirty="0" err="1" smtClean="0">
                <a:solidFill>
                  <a:schemeClr val="tx1"/>
                </a:solidFill>
              </a:rPr>
              <a:t>ketidakpercayaan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Topics </a:t>
            </a:r>
            <a:r>
              <a:rPr lang="en-US" sz="1900" dirty="0" smtClean="0">
                <a:solidFill>
                  <a:schemeClr val="tx1"/>
                </a:solidFill>
              </a:rPr>
              <a:t>yang </a:t>
            </a:r>
            <a:r>
              <a:rPr lang="en-US" sz="1900" dirty="0" err="1" smtClean="0">
                <a:solidFill>
                  <a:schemeClr val="tx1"/>
                </a:solidFill>
              </a:rPr>
              <a:t>tidak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dapat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diterima</a:t>
            </a:r>
            <a:endParaRPr lang="en-US" sz="1900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sz="1900" dirty="0" err="1" smtClean="0">
                <a:solidFill>
                  <a:schemeClr val="tx1"/>
                </a:solidFill>
              </a:rPr>
              <a:t>Gangguan</a:t>
            </a:r>
            <a:r>
              <a:rPr lang="en-US" sz="1900" dirty="0" smtClean="0">
                <a:solidFill>
                  <a:schemeClr val="tx1"/>
                </a:solidFill>
              </a:rPr>
              <a:t> (</a:t>
            </a:r>
            <a:r>
              <a:rPr lang="en-US" sz="1900" dirty="0" err="1" smtClean="0">
                <a:solidFill>
                  <a:schemeClr val="tx1"/>
                </a:solidFill>
              </a:rPr>
              <a:t>kemelut</a:t>
            </a:r>
            <a:r>
              <a:rPr lang="en-US" sz="1900" dirty="0" smtClean="0">
                <a:solidFill>
                  <a:schemeClr val="tx1"/>
                </a:solidFill>
              </a:rPr>
              <a:t>) </a:t>
            </a:r>
            <a:r>
              <a:rPr lang="en-US" sz="1900" dirty="0" err="1" smtClean="0">
                <a:solidFill>
                  <a:schemeClr val="tx1"/>
                </a:solidFill>
              </a:rPr>
              <a:t>organisasi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32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Proses Perubahan: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sz="4000" dirty="0" smtClean="0"/>
              <a:t>Mengadakan pengkajian</a:t>
            </a:r>
          </a:p>
          <a:p>
            <a:pPr marL="514350" indent="-514350">
              <a:buAutoNum type="arabicPeriod"/>
            </a:pPr>
            <a:r>
              <a:rPr lang="id-ID" sz="4000" dirty="0" smtClean="0"/>
              <a:t>Mengadakan identifikasi</a:t>
            </a:r>
          </a:p>
          <a:p>
            <a:pPr marL="514350" indent="-514350">
              <a:buAutoNum type="arabicPeriod"/>
            </a:pPr>
            <a:r>
              <a:rPr lang="id-ID" sz="4000" dirty="0" smtClean="0"/>
              <a:t>Menetapkan perubahan</a:t>
            </a:r>
          </a:p>
          <a:p>
            <a:pPr marL="514350" indent="-514350">
              <a:buAutoNum type="arabicPeriod"/>
            </a:pPr>
            <a:r>
              <a:rPr lang="id-ID" sz="4000" dirty="0" smtClean="0"/>
              <a:t>Menentukan strategi</a:t>
            </a:r>
          </a:p>
          <a:p>
            <a:pPr marL="514350" indent="-514350">
              <a:buAutoNum type="arabicPeriod"/>
            </a:pPr>
            <a:r>
              <a:rPr lang="id-ID" sz="4000" dirty="0" smtClean="0"/>
              <a:t>Melakukan evaluasi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id-ID" sz="2400" dirty="0" smtClean="0"/>
              <a:t>Kesuksesan perubahan bisa diraih bila 5 hal bisa terealisasi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id-ID" i="1" dirty="0" smtClean="0"/>
              <a:t>Awareness</a:t>
            </a:r>
            <a:r>
              <a:rPr lang="id-ID" dirty="0" smtClean="0"/>
              <a:t>; orang atau anggota organisasi  yang ingin diajak berubah mengetahui mengapa perlu ada perubahan.</a:t>
            </a:r>
          </a:p>
          <a:p>
            <a:pPr marL="514350" indent="-514350">
              <a:buAutoNum type="arabicParenBoth"/>
            </a:pPr>
            <a:r>
              <a:rPr lang="id-ID" i="1" dirty="0" smtClean="0"/>
              <a:t>Desire</a:t>
            </a:r>
            <a:r>
              <a:rPr lang="id-ID" dirty="0" smtClean="0"/>
              <a:t>; adanya dukungan dan partisipasi dalam perubahan</a:t>
            </a:r>
          </a:p>
          <a:p>
            <a:pPr marL="514350" indent="-514350">
              <a:buAutoNum type="arabicParenBoth"/>
            </a:pPr>
            <a:r>
              <a:rPr lang="id-ID" i="1" dirty="0" smtClean="0"/>
              <a:t>Knowledge</a:t>
            </a:r>
            <a:r>
              <a:rPr lang="id-ID" dirty="0" smtClean="0"/>
              <a:t>; mengetahui bagaimana cara berubah</a:t>
            </a:r>
          </a:p>
          <a:p>
            <a:pPr marL="514350" indent="-514350">
              <a:buAutoNum type="arabicParenBoth"/>
            </a:pPr>
            <a:r>
              <a:rPr lang="id-ID" i="1" dirty="0" smtClean="0"/>
              <a:t>Ability</a:t>
            </a:r>
            <a:r>
              <a:rPr lang="id-ID" dirty="0" smtClean="0"/>
              <a:t>; adanya kemampuan mengimplementasi skill dan perilaku baru</a:t>
            </a:r>
          </a:p>
          <a:p>
            <a:pPr marL="514350" indent="-514350">
              <a:buAutoNum type="arabicParenBoth"/>
            </a:pPr>
            <a:r>
              <a:rPr lang="id-ID" i="1" dirty="0" smtClean="0"/>
              <a:t>Reinforcement</a:t>
            </a:r>
            <a:r>
              <a:rPr lang="id-ID" dirty="0" smtClean="0"/>
              <a:t>; sanggup mempertahankan capaian perubahan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Pemimpin organisasi perlu memperlihatkan tujuan perubahan, dan bagaimana mencapainya. Tanpa tujuan dan strategi yang jelas, organisasi akan berubah tanpa arah.</a:t>
            </a:r>
          </a:p>
          <a:p>
            <a:r>
              <a:rPr lang="id-ID" dirty="0" smtClean="0"/>
              <a:t>Perubahan haruslah melibatkan seluruh anggota organisasi dan membuahkan komitmen</a:t>
            </a:r>
          </a:p>
          <a:p>
            <a:r>
              <a:rPr lang="id-ID" dirty="0" smtClean="0"/>
              <a:t>Sek</a:t>
            </a:r>
            <a:r>
              <a:rPr lang="en-US" smtClean="0"/>
              <a:t>e</a:t>
            </a:r>
            <a:r>
              <a:rPr lang="id-ID" smtClean="0"/>
              <a:t>lompok </a:t>
            </a:r>
            <a:r>
              <a:rPr lang="id-ID" dirty="0" smtClean="0"/>
              <a:t>orang yang merasa tidak sebagai bagian dari suatu permasalahan tak akan pernah dapat bekerja sebagai satu kesatuan dalam pencarian solusi.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Sasaran Pembelajaran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Menjelaskan defenisi OD</a:t>
            </a:r>
          </a:p>
          <a:p>
            <a:r>
              <a:rPr lang="id-ID" dirty="0" smtClean="0"/>
              <a:t>Asumsi-asumsi yang mendasar OD</a:t>
            </a:r>
          </a:p>
          <a:p>
            <a:r>
              <a:rPr lang="id-ID" dirty="0" smtClean="0"/>
              <a:t>Membedakan OD dan Planned change dari bentuk-bentuk lain perubahan organisasi</a:t>
            </a:r>
          </a:p>
          <a:p>
            <a:r>
              <a:rPr lang="id-ID" dirty="0" smtClean="0"/>
              <a:t>Untuk memahami pentingnya data feedback dalam proses OD</a:t>
            </a:r>
          </a:p>
          <a:p>
            <a:r>
              <a:rPr lang="id-ID" dirty="0" smtClean="0"/>
              <a:t>Mendeskripsikan langkah-langkah dalam proses proses feedback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Ciri-ciri pengembangan organisasi: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Merupakan suatu usaha yang dilakukan secara terencana</a:t>
            </a:r>
          </a:p>
          <a:p>
            <a:r>
              <a:rPr lang="id-ID" dirty="0" smtClean="0"/>
              <a:t>Mencerminkan suatu proses yang berlangsung terus menerus</a:t>
            </a:r>
          </a:p>
          <a:p>
            <a:r>
              <a:rPr lang="id-ID" dirty="0" smtClean="0"/>
              <a:t>Berorientasi masalah organisasi yang harus dipecahkan </a:t>
            </a:r>
          </a:p>
          <a:p>
            <a:r>
              <a:rPr lang="id-ID" dirty="0" smtClean="0"/>
              <a:t>Merupakan usaha kearah penyempurnaan organisasi</a:t>
            </a:r>
          </a:p>
          <a:p>
            <a:r>
              <a:rPr lang="id-ID" dirty="0" smtClean="0"/>
              <a:t>Merupakan tanggapan terhadap berbagai perubahan yang terjadi diluar organisasi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Indikator Keberhasilan Manajemen Perubahan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Perubahan budaya organisasi yang lebih baik</a:t>
            </a:r>
          </a:p>
          <a:p>
            <a:pPr marL="514350" indent="-514350">
              <a:buAutoNum type="arabicPeriod"/>
            </a:pPr>
            <a:r>
              <a:rPr lang="id-ID" dirty="0" smtClean="0"/>
              <a:t>Perbaikan kinerja perusahaan (cost efisiensi, Profitability, ROI, market share dll.)</a:t>
            </a:r>
          </a:p>
          <a:p>
            <a:pPr marL="514350" indent="-514350">
              <a:buAutoNum type="arabicPeriod"/>
            </a:pPr>
            <a:r>
              <a:rPr lang="id-ID" dirty="0" smtClean="0"/>
              <a:t>Hubungan yang lebih erat denga para stakeholder</a:t>
            </a:r>
          </a:p>
          <a:p>
            <a:pPr marL="514350" indent="-514350">
              <a:buAutoNum type="arabicPeriod"/>
            </a:pPr>
            <a:r>
              <a:rPr lang="id-ID" dirty="0" smtClean="0"/>
              <a:t>proses bisnis lebih efisien dan efektif serta meningkatnya kapabilitas organisasi 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smtClean="0"/>
              <a:t>=====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Defenisi 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Burke: OD merupakan proses perubahan yang direncanakan dalam organisasi melalui penggunaan ilmu pengetahuan behavior, riset dan teori.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French: OD mengacu pada upaya jangka panjang guna meningkatkan kemampuan organisasi dalam problem solving dan kemampuannya untuk mengatasi perubahan lingkungan eksternal melalui bantuan pakar behavioral internal maupun eksternal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Defenisi 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Beckhard: OD merupakan upaya yang (1) terencana, (2) segenap organisasi, dan (3) dikelola mulai dari pimpinan, (4) untuk meningkatkan efektifitas dan kesehatan organisasi, (5) melalui intervensi terencana dalam proses-proses organisasi menggunakan ilmu pengetahuan behavioral.</a:t>
            </a:r>
          </a:p>
          <a:p>
            <a:r>
              <a:rPr lang="id-ID" dirty="0" smtClean="0"/>
              <a:t>Beer: OD merupakan suatu proses pengumpulan data, diagnosa, perencanaan aksi, intervensi, dan evaluasi disemua sistem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00070"/>
          </a:xfrm>
        </p:spPr>
        <p:txBody>
          <a:bodyPr>
            <a:normAutofit/>
          </a:bodyPr>
          <a:lstStyle/>
          <a:p>
            <a:r>
              <a:rPr lang="id-ID" sz="3000" dirty="0" smtClean="0"/>
              <a:t>Teknik Pengembangan Keorganisasian</a:t>
            </a:r>
            <a:endParaRPr lang="id-ID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14422"/>
            <a:ext cx="8503920" cy="48846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400" i="1" dirty="0" smtClean="0"/>
              <a:t>(1) Team Building (pembentukan kelompok)</a:t>
            </a:r>
          </a:p>
          <a:p>
            <a:pPr>
              <a:buNone/>
            </a:pPr>
            <a:r>
              <a:rPr lang="id-ID" sz="2400" i="1" dirty="0" smtClean="0"/>
              <a:t>	</a:t>
            </a:r>
            <a:r>
              <a:rPr lang="id-ID" sz="2400" dirty="0" smtClean="0"/>
              <a:t>Para agen perubahan membentuk kelompok, dimana anggota kelompok mendiskusikan persoalan yang berhubungan dengan kelompok mereka. Atas dasar diskusi ini, masalah spesifik di identifikasi, ditemukan dan direncanakan untuk memecahkannya dan diimplementasikan</a:t>
            </a:r>
          </a:p>
          <a:p>
            <a:pPr>
              <a:buNone/>
            </a:pPr>
            <a:r>
              <a:rPr lang="id-ID" sz="2400" dirty="0" smtClean="0"/>
              <a:t>(2) Survey Feedback (Action research)</a:t>
            </a:r>
          </a:p>
          <a:p>
            <a:pPr>
              <a:buNone/>
            </a:pPr>
            <a:r>
              <a:rPr lang="id-ID" sz="2400" dirty="0" smtClean="0"/>
              <a:t>	Suatu teknik pengembangan organisasi dimana kuesioner dan interview digunakan untuk mengumpulkan informasi tentang masalah yang terkait dengan organisasi. Informasi ini digunakan sebagai dasar melakukan perubahan orgs.</a:t>
            </a:r>
          </a:p>
          <a:p>
            <a:pPr>
              <a:buNone/>
            </a:pPr>
            <a:endParaRPr lang="id-ID" sz="2400" dirty="0" smtClean="0"/>
          </a:p>
          <a:p>
            <a:pPr>
              <a:buNone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Teknik Pengembangan Keorganisasian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d-ID" i="1" dirty="0" smtClean="0"/>
              <a:t>(3) Quality of work life</a:t>
            </a:r>
          </a:p>
          <a:p>
            <a:pPr>
              <a:buNone/>
            </a:pPr>
            <a:r>
              <a:rPr lang="id-ID" dirty="0" smtClean="0"/>
              <a:t>	Suatu pendekatan dimana kelompok kecil secara sukarela bertemu secara reguler untuk mengidentifikasi dan mengatasi persoalan yang berhubungan dengan pekerjaan yang mereka tunjukkan dan kondisi dimana mereka bekerja</a:t>
            </a:r>
          </a:p>
          <a:p>
            <a:pPr>
              <a:buNone/>
            </a:pPr>
            <a:r>
              <a:rPr lang="id-ID" dirty="0" smtClean="0"/>
              <a:t>(4) Normative – Reeducative Approach.</a:t>
            </a:r>
          </a:p>
          <a:p>
            <a:pPr>
              <a:buNone/>
            </a:pPr>
            <a:r>
              <a:rPr lang="id-ID" dirty="0" smtClean="0"/>
              <a:t>	Suatu pendekatan dengan menetapkan peraturan-peraturan dan bantuan sosial bagi perubahan , melalui pemberdayaan pihak lain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dirty="0" smtClean="0"/>
              <a:t>Teknik Pengembangan Keorganisasian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d-ID" i="1" dirty="0" smtClean="0"/>
              <a:t>(5) Management by objective</a:t>
            </a:r>
          </a:p>
          <a:p>
            <a:pPr>
              <a:buNone/>
            </a:pPr>
            <a:r>
              <a:rPr lang="id-ID" dirty="0" smtClean="0"/>
              <a:t>	Suatu teknik dimana manajer dan bawahannya bekerja bersama menetapkan dan kemudian mencapai tujuan organisasional.Para agen perubahan berupaya untuk menimbulkan perubahan, melalui penggunaan pengetahuan khusus</a:t>
            </a:r>
            <a:r>
              <a:rPr lang="id-ID" smtClean="0"/>
              <a:t>, bantuan empirikal, atau argumen-argumen rasional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Kenapa</a:t>
            </a:r>
            <a:r>
              <a:rPr lang="en-US" dirty="0" smtClean="0"/>
              <a:t> OD?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>
                <a:solidFill>
                  <a:schemeClr val="tx1"/>
                </a:solidFill>
              </a:rPr>
              <a:t>Tantangan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perusahaan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Organisai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komplek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Restrukturisasi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id-ID" dirty="0" smtClean="0">
              <a:solidFill>
                <a:schemeClr val="tx1"/>
              </a:solidFill>
            </a:endParaRPr>
          </a:p>
          <a:p>
            <a:pPr marL="274320" lvl="1" indent="0">
              <a:buClrTx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Perubahan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berawal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individu</a:t>
            </a:r>
            <a:endParaRPr lang="id-ID" dirty="0" smtClean="0">
              <a:solidFill>
                <a:schemeClr val="tx1"/>
              </a:solidFill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Respon Organisasi terhadap perubahan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407486"/>
          <a:ext cx="8504238" cy="442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045"/>
                <a:gridCol w="3286148"/>
                <a:gridCol w="34480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Teori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Asumsi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Pendekatan</a:t>
                      </a:r>
                      <a:r>
                        <a:rPr lang="id-ID" sz="1600" baseline="0" dirty="0" smtClean="0"/>
                        <a:t> thd perubahan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Birokrasi </a:t>
                      </a:r>
                    </a:p>
                    <a:p>
                      <a:pPr algn="just"/>
                      <a:r>
                        <a:rPr lang="id-ID" sz="1600" dirty="0" smtClean="0"/>
                        <a:t>(weber 1974)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dirty="0" smtClean="0">
                          <a:solidFill>
                            <a:schemeClr val="tx1"/>
                          </a:solidFill>
                        </a:rPr>
                        <a:t>Organisasi beroperasi dengan baik dan efisien jika ada aturan dan prosedur yg terstandar</a:t>
                      </a:r>
                      <a:r>
                        <a:rPr lang="id-ID" sz="1600" b="0" baseline="0" dirty="0" smtClean="0">
                          <a:solidFill>
                            <a:schemeClr val="tx1"/>
                          </a:solidFill>
                        </a:rPr>
                        <a:t> yang memungkinkan untuk setiap situasi</a:t>
                      </a:r>
                      <a:endParaRPr lang="id-ID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Lambat merespon.</a:t>
                      </a:r>
                      <a:r>
                        <a:rPr lang="id-ID" sz="1600" baseline="0" dirty="0" smtClean="0"/>
                        <a:t> Perubahan ditangani dgn penciptaan struktur dan aturan baru  dan cenderung mengabaikan peran individu dalam peng-implementasian perubahan.</a:t>
                      </a:r>
                      <a:endParaRPr lang="id-ID" sz="1600" dirty="0"/>
                    </a:p>
                  </a:txBody>
                  <a:tcPr/>
                </a:tc>
              </a:tr>
              <a:tr h="1190951"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Human relation </a:t>
                      </a:r>
                    </a:p>
                    <a:p>
                      <a:pPr algn="just"/>
                      <a:r>
                        <a:rPr lang="id-ID" sz="1600" dirty="0" smtClean="0"/>
                        <a:t>(Likert 1961,</a:t>
                      </a:r>
                      <a:r>
                        <a:rPr lang="id-ID" sz="1600" baseline="0" dirty="0" smtClean="0"/>
                        <a:t> Mc.Gregor 1960)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Keyakinan bahwa peningkatan</a:t>
                      </a:r>
                      <a:r>
                        <a:rPr lang="id-ID" sz="1600" baseline="0" dirty="0" smtClean="0"/>
                        <a:t> komunikasi interpersonal akan menyebabkan organisasi menjalankan fungsinya semakin efektif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HR theorist yakin, OD mirip pertumbuhan psikologi</a:t>
                      </a:r>
                      <a:r>
                        <a:rPr lang="id-ID" sz="1600" baseline="0" dirty="0" smtClean="0"/>
                        <a:t> individu, penting bagi orgs. Perubahan paling efektif pada level individu dan kelompok, dari pada top down</a:t>
                      </a:r>
                      <a:endParaRPr lang="id-ID" sz="1600" dirty="0"/>
                    </a:p>
                  </a:txBody>
                  <a:tcPr/>
                </a:tc>
              </a:tr>
              <a:tr h="1190951"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Contingency (Galbraith,1977; Lawrence</a:t>
                      </a:r>
                      <a:r>
                        <a:rPr lang="id-ID" sz="1600" baseline="0" dirty="0" smtClean="0"/>
                        <a:t> and Lorch 1967)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Struktur atau orang bukan penentu kesuksesan perubahan, tetapi bagaimana mempelajari dan adaptasi lingkungan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sz="1600" dirty="0" smtClean="0"/>
                        <a:t>Tidak yakin salah satu tipe orang cocok untuk semua lingkungan ttp fleksibel untuk mengadaptasi perubahan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902</TotalTime>
  <Words>796</Words>
  <Application>Microsoft Office PowerPoint</Application>
  <PresentationFormat>On-screen Show (4:3)</PresentationFormat>
  <Paragraphs>140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Organization Development and Change</vt:lpstr>
      <vt:lpstr>Sasaran Pembelajaran </vt:lpstr>
      <vt:lpstr>Defenisi OD</vt:lpstr>
      <vt:lpstr>Defenisi OD</vt:lpstr>
      <vt:lpstr>Teknik Pengembangan Keorganisasian</vt:lpstr>
      <vt:lpstr>Teknik Pengembangan Keorganisasian</vt:lpstr>
      <vt:lpstr>Teknik Pengembangan Keorganisasian</vt:lpstr>
      <vt:lpstr>Kenapa OD?</vt:lpstr>
      <vt:lpstr>Respon Organisasi terhadap perubahan</vt:lpstr>
      <vt:lpstr>Asumsi</vt:lpstr>
      <vt:lpstr>Bagaimana OD dapat meningkatkan perusahaan?</vt:lpstr>
      <vt:lpstr>Action Research</vt:lpstr>
      <vt:lpstr>Survey Feedback</vt:lpstr>
      <vt:lpstr>Survey feedback</vt:lpstr>
      <vt:lpstr>Pertemuan feedback yang efektif</vt:lpstr>
      <vt:lpstr>PowerPoint Presentation</vt:lpstr>
      <vt:lpstr>Proses Perubahan:</vt:lpstr>
      <vt:lpstr>Kesuksesan perubahan bisa diraih bila 5 hal bisa terealisasi</vt:lpstr>
      <vt:lpstr>PowerPoint Presentation</vt:lpstr>
      <vt:lpstr>Ciri-ciri pengembangan organisasi:</vt:lpstr>
      <vt:lpstr>Indikator Keberhasilan Manajemen Perubahan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Development and Change</dc:title>
  <dc:creator>SONY</dc:creator>
  <cp:lastModifiedBy>asus</cp:lastModifiedBy>
  <cp:revision>60</cp:revision>
  <cp:lastPrinted>2016-10-18T11:10:12Z</cp:lastPrinted>
  <dcterms:created xsi:type="dcterms:W3CDTF">2012-03-16T10:15:51Z</dcterms:created>
  <dcterms:modified xsi:type="dcterms:W3CDTF">2018-10-11T12:02:18Z</dcterms:modified>
</cp:coreProperties>
</file>