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121316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871809" y="0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/>
          <a:lstStyle>
            <a:lvl1pPr algn="r">
              <a:defRPr sz="1400"/>
            </a:lvl1pPr>
          </a:lstStyle>
          <a:p>
            <a:fld id="{6E2FC651-4860-46F6-9242-758DA5ED6162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871809" y="6746119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 anchor="b"/>
          <a:lstStyle>
            <a:lvl1pPr algn="r">
              <a:defRPr sz="1400"/>
            </a:lvl1pPr>
          </a:lstStyle>
          <a:p>
            <a:fld id="{3C80B9D7-96E4-4A42-9FF2-1628A00D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4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871809" y="0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/>
          <a:lstStyle>
            <a:lvl1pPr algn="r">
              <a:defRPr sz="1400"/>
            </a:lvl1pPr>
          </a:lstStyle>
          <a:p>
            <a:fld id="{DB2BD813-79EC-413C-B470-C0390BDC6517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910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902" tIns="54951" rIns="109902" bIns="549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3168" y="3373676"/>
            <a:ext cx="9705340" cy="3196114"/>
          </a:xfrm>
          <a:prstGeom prst="rect">
            <a:avLst/>
          </a:prstGeom>
        </p:spPr>
        <p:txBody>
          <a:bodyPr vert="horz" lIns="109902" tIns="54951" rIns="109902" bIns="549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871809" y="6746119"/>
            <a:ext cx="5257059" cy="355124"/>
          </a:xfrm>
          <a:prstGeom prst="rect">
            <a:avLst/>
          </a:prstGeom>
        </p:spPr>
        <p:txBody>
          <a:bodyPr vert="horz" lIns="109902" tIns="54951" rIns="109902" bIns="54951" rtlCol="0" anchor="b"/>
          <a:lstStyle>
            <a:lvl1pPr algn="r">
              <a:defRPr sz="1400"/>
            </a:lvl1pPr>
          </a:lstStyle>
          <a:p>
            <a:fld id="{39E3CE91-736F-48AE-8DEF-1711E333C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CE91-736F-48AE-8DEF-1711E333C4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86E2-0C5B-40C6-A562-00F4E4796F2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6577-65DE-4E68-A71C-5163CFDC9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: 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Fiskal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Tujuan</a:t>
            </a:r>
            <a:r>
              <a:rPr lang="en-US" sz="2400" dirty="0" smtClean="0"/>
              <a:t>: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total 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pengangguran</a:t>
            </a:r>
            <a:r>
              <a:rPr lang="en-US" sz="2400" dirty="0" smtClean="0"/>
              <a:t>,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inflasi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beredar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john F Due,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(PDB)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Memperluas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(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pengangguran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kestabilan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harga-harga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mengatasi</a:t>
            </a:r>
            <a:r>
              <a:rPr lang="en-US" sz="1800" dirty="0" smtClean="0"/>
              <a:t> </a:t>
            </a:r>
            <a:r>
              <a:rPr lang="en-US" sz="1800" dirty="0" err="1" smtClean="0"/>
              <a:t>dampak</a:t>
            </a:r>
            <a:r>
              <a:rPr lang="en-US" sz="1800" dirty="0" smtClean="0"/>
              <a:t> </a:t>
            </a:r>
            <a:r>
              <a:rPr lang="en-US" sz="1800" dirty="0" err="1" smtClean="0"/>
              <a:t>inflasi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endParaRPr lang="en-US" sz="2400" dirty="0" smtClean="0"/>
          </a:p>
          <a:p>
            <a:pPr marL="857250" lvl="1" indent="-457200">
              <a:buFontTx/>
              <a:buChar char="-"/>
            </a:pP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diskonto</a:t>
            </a:r>
            <a:endParaRPr lang="en-US" sz="2000" dirty="0" smtClean="0"/>
          </a:p>
          <a:p>
            <a:pPr marL="857250" lvl="1" indent="-457200">
              <a:buFontTx/>
              <a:buChar char="-"/>
            </a:pP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endParaRPr lang="en-US" sz="2000" dirty="0" smtClean="0"/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Cash ratio</a:t>
            </a:r>
          </a:p>
          <a:p>
            <a:pPr marL="857250" lvl="1" indent="-457200">
              <a:buFontTx/>
              <a:buChar char="-"/>
            </a:pPr>
            <a:r>
              <a:rPr lang="en-US" sz="2000" dirty="0" err="1"/>
              <a:t>Imbauan</a:t>
            </a:r>
            <a:r>
              <a:rPr lang="en-US" sz="2000" dirty="0"/>
              <a:t> moral (</a:t>
            </a:r>
            <a:r>
              <a:rPr lang="en-US" sz="2000" dirty="0" smtClean="0"/>
              <a:t>moral </a:t>
            </a:r>
            <a:r>
              <a:rPr lang="en-US" sz="2000" dirty="0"/>
              <a:t>suasion)</a:t>
            </a:r>
          </a:p>
          <a:p>
            <a:pPr marL="457200" indent="-45720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Fiskal</a:t>
            </a:r>
            <a:endParaRPr lang="en-US" sz="2400" dirty="0" smtClean="0"/>
          </a:p>
          <a:p>
            <a:pPr marL="857250" lvl="1" indent="-457200">
              <a:buFontTx/>
              <a:buChar char="-"/>
            </a:pP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endParaRPr lang="en-US" sz="2000" dirty="0" smtClean="0"/>
          </a:p>
          <a:p>
            <a:pPr marL="857250" lvl="1" indent="-457200">
              <a:buFontTx/>
              <a:buChar char="-"/>
            </a:pPr>
            <a:r>
              <a:rPr lang="en-US" sz="2000" dirty="0" err="1" smtClean="0"/>
              <a:t>Menaikkan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non </a:t>
            </a:r>
            <a:r>
              <a:rPr lang="en-US" sz="2400" dirty="0" err="1" smtClean="0"/>
              <a:t>moneter</a:t>
            </a:r>
            <a:endParaRPr lang="en-US" sz="2400" dirty="0" smtClean="0"/>
          </a:p>
          <a:p>
            <a:pPr marL="857250" lvl="1" indent="-457200">
              <a:buFontTx/>
              <a:buChar char="-"/>
            </a:pPr>
            <a:r>
              <a:rPr lang="en-US" sz="2000" dirty="0" err="1" smtClean="0"/>
              <a:t>Menaikkan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endParaRPr lang="en-US" sz="2000" dirty="0" smtClean="0"/>
          </a:p>
          <a:p>
            <a:pPr marL="857250" lvl="1" indent="-457200">
              <a:buFontTx/>
              <a:buChar char="-"/>
            </a:pP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upah</a:t>
            </a:r>
            <a:endParaRPr lang="en-US" sz="2000" dirty="0" smtClean="0"/>
          </a:p>
          <a:p>
            <a:pPr marL="857250" lvl="1" indent="-457200">
              <a:buFontTx/>
              <a:buChar char="-"/>
            </a:pPr>
            <a:r>
              <a:rPr lang="en-US" sz="2000" dirty="0" err="1" smtClean="0"/>
              <a:t>Pengawasan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549900" y="5003800"/>
            <a:ext cx="3048000" cy="558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1143000"/>
            <a:ext cx="2286000" cy="32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2133600"/>
            <a:ext cx="1676400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2133600" cy="3352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</a:t>
            </a:r>
            <a:r>
              <a:rPr lang="en-US" sz="1800" dirty="0" err="1" smtClean="0"/>
              <a:t>Cadangan</a:t>
            </a:r>
            <a:r>
              <a:rPr lang="en-US" sz="1800" dirty="0" smtClean="0"/>
              <a:t>					         </a:t>
            </a:r>
            <a:r>
              <a:rPr lang="en-US" sz="1800" dirty="0" err="1" smtClean="0"/>
              <a:t>Pendapatan</a:t>
            </a:r>
            <a:r>
              <a:rPr lang="en-US" sz="1800" dirty="0" smtClean="0"/>
              <a:t> </a:t>
            </a:r>
            <a:r>
              <a:rPr lang="en-US" sz="1800" dirty="0" err="1" smtClean="0"/>
              <a:t>Nasional</a:t>
            </a:r>
            <a:r>
              <a:rPr lang="en-US" sz="1800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</a:t>
            </a:r>
            <a:r>
              <a:rPr lang="en-US" sz="1800" dirty="0" err="1" smtClean="0"/>
              <a:t>Wajib</a:t>
            </a:r>
            <a:r>
              <a:rPr lang="en-US" sz="1800" dirty="0" smtClean="0"/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				         </a:t>
            </a:r>
            <a:r>
              <a:rPr lang="en-US" sz="1800" dirty="0" err="1" smtClean="0"/>
              <a:t>Kesempatan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	                                   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/>
              <a:t>uang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Terbuka	           		</a:t>
            </a:r>
            <a:r>
              <a:rPr lang="en-US" sz="1800" dirty="0"/>
              <a:t> (M1, M2)</a:t>
            </a:r>
            <a:r>
              <a:rPr lang="en-US" sz="1800" dirty="0" smtClean="0"/>
              <a:t>       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						        </a:t>
            </a:r>
            <a:r>
              <a:rPr lang="en-US" sz="1800" dirty="0" err="1" smtClean="0"/>
              <a:t>Stabilitas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</a:t>
            </a:r>
            <a:r>
              <a:rPr lang="en-US" sz="1800" dirty="0" err="1" smtClean="0"/>
              <a:t>Fasilitas</a:t>
            </a:r>
            <a:r>
              <a:rPr lang="en-US" sz="1800" dirty="0" smtClean="0"/>
              <a:t>  		                 Tingkat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</a:t>
            </a:r>
            <a:r>
              <a:rPr lang="en-US" sz="1800" dirty="0" err="1" smtClean="0"/>
              <a:t>Diskonto</a:t>
            </a:r>
            <a:r>
              <a:rPr lang="en-US" sz="1800" dirty="0" smtClean="0"/>
              <a:t>			</a:t>
            </a:r>
            <a:r>
              <a:rPr lang="en-US" sz="1800" dirty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		        </a:t>
            </a:r>
            <a:r>
              <a:rPr lang="en-US" sz="1800" dirty="0" err="1" smtClean="0"/>
              <a:t>Neraca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</a:t>
            </a:r>
            <a:r>
              <a:rPr lang="en-US" sz="1800" dirty="0" err="1" smtClean="0"/>
              <a:t>imbauan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				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endParaRPr lang="en-US" sz="1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19400" y="2819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67400" y="281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867400" y="4191000"/>
            <a:ext cx="0" cy="914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74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Penetapan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bunga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Cara </a:t>
            </a:r>
            <a:r>
              <a:rPr lang="en-US" sz="2800" dirty="0" err="1" smtClean="0"/>
              <a:t>kerja</a:t>
            </a:r>
            <a:r>
              <a:rPr lang="en-US" sz="2800" dirty="0" smtClean="0"/>
              <a:t>: bank </a:t>
            </a:r>
            <a:r>
              <a:rPr lang="en-US" sz="2800" dirty="0" err="1" smtClean="0"/>
              <a:t>sentral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wewenangnya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pinjaman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perbankan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Keuntungan</a:t>
            </a:r>
            <a:r>
              <a:rPr lang="en-US" sz="2800" dirty="0" smtClean="0"/>
              <a:t>:</a:t>
            </a:r>
          </a:p>
          <a:p>
            <a:pPr algn="just">
              <a:buFontTx/>
              <a:buChar char="-"/>
            </a:pPr>
            <a:r>
              <a:rPr lang="en-US" sz="2800" dirty="0" err="1" smtClean="0"/>
              <a:t>Efektif</a:t>
            </a:r>
            <a:r>
              <a:rPr lang="en-US" sz="2800" dirty="0" smtClean="0"/>
              <a:t> </a:t>
            </a:r>
            <a:r>
              <a:rPr lang="en-US" sz="2800" dirty="0" err="1" smtClean="0"/>
              <a:t>mengendalikan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</a:t>
            </a:r>
            <a:r>
              <a:rPr lang="en-US" sz="2800" dirty="0" err="1" smtClean="0"/>
              <a:t>kredit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dimasa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Kelemahan</a:t>
            </a:r>
            <a:endParaRPr lang="en-US" sz="2800" dirty="0" smtClean="0"/>
          </a:p>
          <a:p>
            <a:pPr algn="just">
              <a:buFontTx/>
              <a:buChar char="-"/>
            </a:pPr>
            <a:r>
              <a:rPr lang="en-US" sz="2800" dirty="0" err="1" smtClean="0"/>
              <a:t>Menghambat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kompetisi</a:t>
            </a:r>
            <a:r>
              <a:rPr lang="en-US" sz="2800" dirty="0" smtClean="0"/>
              <a:t> di pasar2 </a:t>
            </a:r>
            <a:r>
              <a:rPr lang="en-US" sz="2800" dirty="0" err="1" smtClean="0"/>
              <a:t>keuangan</a:t>
            </a:r>
            <a:endParaRPr lang="en-US" sz="2800" dirty="0" smtClean="0"/>
          </a:p>
          <a:p>
            <a:pPr algn="just">
              <a:buFontTx/>
              <a:buChar char="-"/>
            </a:pPr>
            <a:r>
              <a:rPr lang="en-US" sz="2800" dirty="0" err="1" smtClean="0"/>
              <a:t>Alokasi</a:t>
            </a:r>
            <a:r>
              <a:rPr lang="en-US" sz="2800" dirty="0" smtClean="0"/>
              <a:t> sumber2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alokasi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endParaRPr lang="en-US" sz="2800" dirty="0" smtClean="0"/>
          </a:p>
          <a:p>
            <a:pPr algn="just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62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2.Pagu </a:t>
            </a:r>
            <a:r>
              <a:rPr lang="en-US" sz="3600" dirty="0" err="1" smtClean="0"/>
              <a:t>kredit</a:t>
            </a:r>
            <a:r>
              <a:rPr lang="en-US" sz="3600" dirty="0" smtClean="0"/>
              <a:t> (</a:t>
            </a:r>
            <a:r>
              <a:rPr lang="en-US" sz="3600" i="1" dirty="0" smtClean="0"/>
              <a:t>credit Ceilings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2065338" indent="-2065338">
              <a:buNone/>
            </a:pPr>
            <a:r>
              <a:rPr lang="en-US" sz="3600" dirty="0" smtClean="0"/>
              <a:t>Cara </a:t>
            </a:r>
            <a:r>
              <a:rPr lang="en-US" sz="3600" dirty="0" err="1" smtClean="0"/>
              <a:t>kerja</a:t>
            </a:r>
            <a:r>
              <a:rPr lang="en-US" sz="3600" dirty="0" smtClean="0"/>
              <a:t>: Bank </a:t>
            </a:r>
            <a:r>
              <a:rPr lang="en-US" sz="3600" dirty="0" err="1" smtClean="0"/>
              <a:t>sentral</a:t>
            </a:r>
            <a:r>
              <a:rPr lang="en-US" sz="3600" dirty="0" smtClean="0"/>
              <a:t> </a:t>
            </a:r>
            <a:r>
              <a:rPr lang="en-US" sz="3600" dirty="0" err="1" smtClean="0"/>
              <a:t>menetapkan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kuantitas</a:t>
            </a:r>
            <a:r>
              <a:rPr lang="en-US" sz="3600" dirty="0" smtClean="0"/>
              <a:t> </a:t>
            </a:r>
            <a:r>
              <a:rPr lang="en-US" sz="3600" dirty="0" err="1" smtClean="0"/>
              <a:t>maksimum</a:t>
            </a:r>
            <a:r>
              <a:rPr lang="en-US" sz="3600" dirty="0" smtClean="0"/>
              <a:t> </a:t>
            </a:r>
            <a:r>
              <a:rPr lang="en-US" sz="3600" dirty="0" err="1" smtClean="0"/>
              <a:t>kredit</a:t>
            </a:r>
            <a:r>
              <a:rPr lang="en-US" sz="3600" dirty="0" smtClean="0"/>
              <a:t> yang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disalurkan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perbankan</a:t>
            </a:r>
            <a:r>
              <a:rPr lang="en-US" sz="3600" dirty="0" smtClean="0"/>
              <a:t>.</a:t>
            </a:r>
          </a:p>
          <a:p>
            <a:pPr marL="2286000" indent="-2286000">
              <a:buNone/>
            </a:pPr>
            <a:r>
              <a:rPr lang="en-US" sz="3600" dirty="0" err="1" smtClean="0"/>
              <a:t>Keuntungan</a:t>
            </a:r>
            <a:r>
              <a:rPr lang="en-US" sz="3600" dirty="0" smtClean="0"/>
              <a:t>: </a:t>
            </a:r>
            <a:r>
              <a:rPr lang="en-US" sz="3600" dirty="0" err="1" smtClean="0"/>
              <a:t>efektif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mengendalikan</a:t>
            </a:r>
            <a:r>
              <a:rPr lang="en-US" sz="3600" dirty="0" smtClean="0"/>
              <a:t> </a:t>
            </a:r>
            <a:r>
              <a:rPr lang="en-US" sz="3600" dirty="0" err="1" smtClean="0"/>
              <a:t>kuantitas</a:t>
            </a:r>
            <a:r>
              <a:rPr lang="en-US" sz="3600" dirty="0" smtClean="0"/>
              <a:t> </a:t>
            </a:r>
            <a:r>
              <a:rPr lang="en-US" sz="3600" dirty="0" err="1" smtClean="0"/>
              <a:t>kredit</a:t>
            </a:r>
            <a:r>
              <a:rPr lang="en-US" sz="3600" dirty="0" smtClean="0"/>
              <a:t> </a:t>
            </a:r>
            <a:r>
              <a:rPr lang="en-US" sz="3600" dirty="0" err="1" smtClean="0"/>
              <a:t>terutama</a:t>
            </a:r>
            <a:r>
              <a:rPr lang="en-US" sz="3600" dirty="0" smtClean="0"/>
              <a:t> </a:t>
            </a:r>
            <a:r>
              <a:rPr lang="en-US" sz="3600" dirty="0" err="1" smtClean="0"/>
              <a:t>dimasa</a:t>
            </a:r>
            <a:r>
              <a:rPr lang="en-US" sz="3600" dirty="0" smtClean="0"/>
              <a:t> </a:t>
            </a:r>
            <a:r>
              <a:rPr lang="en-US" sz="3600" dirty="0" err="1" smtClean="0"/>
              <a:t>krisis</a:t>
            </a:r>
            <a:endParaRPr lang="en-US" sz="3600" dirty="0" smtClean="0"/>
          </a:p>
          <a:p>
            <a:pPr marL="1946275" indent="-1946275">
              <a:buNone/>
            </a:pPr>
            <a:r>
              <a:rPr lang="en-US" sz="3600" dirty="0" err="1" smtClean="0"/>
              <a:t>Kerugian</a:t>
            </a:r>
            <a:r>
              <a:rPr lang="en-US" sz="3600" dirty="0" smtClean="0"/>
              <a:t> : </a:t>
            </a:r>
            <a:r>
              <a:rPr lang="en-US" sz="3600" dirty="0" err="1" smtClean="0"/>
              <a:t>menghambat</a:t>
            </a:r>
            <a:r>
              <a:rPr lang="en-US" sz="3600" dirty="0" smtClean="0"/>
              <a:t> </a:t>
            </a:r>
            <a:r>
              <a:rPr lang="en-US" sz="3600" dirty="0" err="1" smtClean="0"/>
              <a:t>alokasi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daya</a:t>
            </a:r>
            <a:r>
              <a:rPr lang="en-US" sz="3600" dirty="0" smtClean="0"/>
              <a:t> </a:t>
            </a:r>
            <a:r>
              <a:rPr lang="en-US" sz="3600" dirty="0" err="1" smtClean="0"/>
              <a:t>perbankan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3.Pengguntingan </a:t>
            </a:r>
            <a:r>
              <a:rPr lang="en-US" sz="3600" dirty="0" err="1" smtClean="0"/>
              <a:t>uang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Cara </a:t>
            </a:r>
            <a:r>
              <a:rPr lang="en-US" sz="2800" dirty="0" err="1" smtClean="0"/>
              <a:t>kerja</a:t>
            </a:r>
            <a:r>
              <a:rPr lang="en-US" sz="2800" dirty="0" smtClean="0"/>
              <a:t>: bank central </a:t>
            </a:r>
            <a:r>
              <a:rPr lang="en-US" sz="2800" dirty="0" err="1" smtClean="0"/>
              <a:t>dan</a:t>
            </a:r>
            <a:r>
              <a:rPr lang="en-US" sz="2800" dirty="0" smtClean="0"/>
              <a:t>/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pecahan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berkurang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persentasi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50%)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sisanya</a:t>
            </a:r>
            <a:r>
              <a:rPr lang="en-US" sz="2800" dirty="0" smtClean="0"/>
              <a:t> </a:t>
            </a:r>
            <a:r>
              <a:rPr lang="en-US" sz="2800" dirty="0" err="1" smtClean="0"/>
              <a:t>diganti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Keuntungan</a:t>
            </a:r>
            <a:r>
              <a:rPr lang="en-US" sz="2800" dirty="0" smtClean="0"/>
              <a:t> :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dana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lain</a:t>
            </a:r>
          </a:p>
          <a:p>
            <a:pPr marL="0" indent="0">
              <a:buNone/>
            </a:pPr>
            <a:r>
              <a:rPr lang="en-US" sz="2800" dirty="0" err="1" smtClean="0"/>
              <a:t>Kerugian</a:t>
            </a:r>
            <a:r>
              <a:rPr lang="en-US" sz="2800" dirty="0" smtClean="0"/>
              <a:t>: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dirugikan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“</a:t>
            </a:r>
            <a:r>
              <a:rPr lang="en-US" sz="2800" dirty="0" err="1" smtClean="0"/>
              <a:t>dipaksa</a:t>
            </a:r>
            <a:r>
              <a:rPr lang="en-US" sz="2800" dirty="0" smtClean="0"/>
              <a:t>” </a:t>
            </a:r>
            <a:r>
              <a:rPr lang="en-US" sz="2800" dirty="0" err="1" smtClean="0"/>
              <a:t>menukarkn</a:t>
            </a:r>
            <a:r>
              <a:rPr lang="en-US" sz="2800" dirty="0" smtClean="0"/>
              <a:t> </a:t>
            </a:r>
            <a:r>
              <a:rPr lang="en-US" sz="2800" dirty="0" err="1" smtClean="0"/>
              <a:t>uangnya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90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Insrumen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minimum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Cadangan</a:t>
            </a:r>
            <a:r>
              <a:rPr lang="en-US" dirty="0" smtClean="0"/>
              <a:t> primer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skunder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diskonto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3.1. </a:t>
            </a:r>
            <a:r>
              <a:rPr lang="en-US" dirty="0" err="1" smtClean="0"/>
              <a:t>Lelang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OPT</a:t>
            </a:r>
          </a:p>
          <a:p>
            <a:pPr marL="0" indent="0">
              <a:buNone/>
            </a:pPr>
            <a:r>
              <a:rPr lang="en-US" dirty="0" smtClean="0"/>
              <a:t>3.2 </a:t>
            </a:r>
            <a:r>
              <a:rPr lang="en-US" dirty="0" err="1"/>
              <a:t>Lelang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smtClean="0"/>
              <a:t> OPT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Peranan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fiskal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moneter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Keseimbangan</a:t>
            </a:r>
            <a:r>
              <a:rPr lang="en-US" dirty="0" smtClean="0"/>
              <a:t> internal (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)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(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)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67400" y="3048000"/>
            <a:ext cx="23622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9800" y="5181600"/>
            <a:ext cx="23622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5181600"/>
            <a:ext cx="23622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5181600"/>
            <a:ext cx="23622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1752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124200" y="1524000"/>
            <a:ext cx="19050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1524000"/>
            <a:ext cx="24384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tarif</a:t>
            </a:r>
            <a:r>
              <a:rPr lang="en-US" sz="1600" dirty="0" smtClean="0"/>
              <a:t>    		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pdpt</a:t>
            </a:r>
            <a:r>
              <a:rPr lang="en-US" sz="1600" dirty="0" smtClean="0"/>
              <a:t> WP		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konsumsi</a:t>
            </a:r>
            <a:r>
              <a:rPr lang="en-US" sz="1600" dirty="0" smtClean="0"/>
              <a:t> </a:t>
            </a:r>
            <a:r>
              <a:rPr lang="en-US" sz="1600" dirty="0" err="1" smtClean="0"/>
              <a:t>wp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Pajak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	</a:t>
            </a:r>
            <a:r>
              <a:rPr lang="en-US" sz="1600" dirty="0" err="1" smtClean="0"/>
              <a:t>perubahan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	</a:t>
            </a:r>
            <a:r>
              <a:rPr lang="en-US" sz="1600" dirty="0" err="1" smtClean="0"/>
              <a:t>Pendapatan</a:t>
            </a:r>
            <a:r>
              <a:rPr lang="en-US" sz="1600" dirty="0" smtClean="0"/>
              <a:t> </a:t>
            </a:r>
            <a:r>
              <a:rPr lang="en-US" sz="1600" dirty="0" err="1" smtClean="0"/>
              <a:t>Nasional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		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pengeluaran</a:t>
            </a:r>
            <a:r>
              <a:rPr lang="en-US" sz="1600" dirty="0" smtClean="0"/>
              <a:t> 	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Pendapatan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	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		 </a:t>
            </a:r>
            <a:r>
              <a:rPr lang="en-US" sz="1600" dirty="0" err="1" smtClean="0"/>
              <a:t>Ekonomi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keterangan</a:t>
            </a:r>
            <a:r>
              <a:rPr lang="en-US" sz="1600" dirty="0" smtClean="0"/>
              <a:t>	        =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			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14600" y="1828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81600" y="19034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24200" y="5486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477000" y="2590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172994" y="44188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15094" y="3694906"/>
            <a:ext cx="2819400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638800" y="548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209800" y="594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6400800" y="2819400"/>
            <a:ext cx="1676400" cy="1219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beredar</a:t>
            </a:r>
            <a:r>
              <a:rPr lang="en-US" sz="2400" dirty="0" smtClean="0"/>
              <a:t> </a:t>
            </a:r>
            <a:r>
              <a:rPr lang="en-US" sz="2400" dirty="0" err="1" smtClean="0"/>
              <a:t>thd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sektor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19800" y="5181600"/>
            <a:ext cx="19812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5181600"/>
            <a:ext cx="23622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5181600"/>
            <a:ext cx="23622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1524000"/>
            <a:ext cx="1752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1524000"/>
            <a:ext cx="19050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1524000"/>
            <a:ext cx="22098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     ( 1)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keinginan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tingkat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Beredar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Berkonsumsi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             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            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Pendapatan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(2)				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        </a:t>
            </a:r>
            <a:r>
              <a:rPr lang="en-US" sz="1600" dirty="0" err="1" smtClean="0"/>
              <a:t>Nasional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/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Keinginan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Produksi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Tingkat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bunga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berinvestasi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=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mempengaruhi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14600" y="1828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81600" y="19034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0" y="5486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15094" y="3694906"/>
            <a:ext cx="2819400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38800" y="548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09800" y="594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686300" y="36957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7239000" y="4572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6553200" y="4572000"/>
            <a:ext cx="1676400" cy="990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9600" y="3124200"/>
            <a:ext cx="19050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beredar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6324600" y="2819400"/>
            <a:ext cx="1676400" cy="990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5029200"/>
            <a:ext cx="19812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5029200"/>
            <a:ext cx="16002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524000"/>
            <a:ext cx="1752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1524000"/>
            <a:ext cx="19050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1524000"/>
            <a:ext cx="2209800" cy="609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/>
              <a:t>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Peningkatan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            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Inflasi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Naik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/>
              <a:t>	</a:t>
            </a:r>
            <a:r>
              <a:rPr lang="en-US" sz="1600" dirty="0" smtClean="0"/>
              <a:t>JUB	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		                    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Ekspor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turun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Suku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Bunga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				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devisa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/>
              <a:t>	</a:t>
            </a:r>
            <a:r>
              <a:rPr lang="en-US" sz="1600" dirty="0" smtClean="0"/>
              <a:t>    </a:t>
            </a:r>
            <a:r>
              <a:rPr lang="en-US" sz="1600" dirty="0" err="1" smtClean="0"/>
              <a:t>Turun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               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Turun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600" dirty="0"/>
              <a:t>	</a:t>
            </a:r>
            <a:r>
              <a:rPr lang="en-US" sz="1600" dirty="0" err="1" smtClean="0"/>
              <a:t>Investasi</a:t>
            </a:r>
            <a:r>
              <a:rPr lang="en-US" sz="1600" dirty="0" smtClean="0"/>
              <a:t> </a:t>
            </a:r>
            <a:r>
              <a:rPr lang="en-US" sz="1600" dirty="0" err="1" smtClean="0"/>
              <a:t>naik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Produksi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naik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        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lang="en-US" sz="1600" dirty="0" err="1" smtClean="0"/>
              <a:t>Cadangan</a:t>
            </a:r>
            <a:r>
              <a:rPr lang="en-US" sz="1600" dirty="0" smtClean="0"/>
              <a:t> </a:t>
            </a:r>
            <a:r>
              <a:rPr lang="en-US" sz="1600" dirty="0" err="1" smtClean="0"/>
              <a:t>devisa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naik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	                                                                       </a:t>
            </a:r>
            <a:endParaRPr lang="en-US" sz="1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  =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mempengaruhi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14600" y="1828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81600" y="19034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143794" y="2666206"/>
            <a:ext cx="762000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81600" y="5257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524000" y="586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915194" y="4266406"/>
            <a:ext cx="1219200" cy="1588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362200" y="52562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666706" y="2476500"/>
            <a:ext cx="534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Brace 38"/>
          <p:cNvSpPr/>
          <p:nvPr/>
        </p:nvSpPr>
        <p:spPr>
          <a:xfrm>
            <a:off x="8001000" y="3429000"/>
            <a:ext cx="2286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Bank </a:t>
            </a:r>
            <a:r>
              <a:rPr lang="en-US" sz="2400" dirty="0" err="1" smtClean="0"/>
              <a:t>sentral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yang optimal </a:t>
            </a:r>
            <a:r>
              <a:rPr lang="en-US" sz="2400" dirty="0" err="1" smtClean="0"/>
              <a:t>spt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mengabaikan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yang lain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inflasi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neraca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inflasi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neraca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mengabaikan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serempak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satupun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(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, </a:t>
            </a:r>
            <a:r>
              <a:rPr lang="en-US" sz="2400" dirty="0" err="1" smtClean="0"/>
              <a:t>besaran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kurs</a:t>
            </a:r>
            <a:r>
              <a:rPr lang="en-US" sz="2400" dirty="0" smtClean="0"/>
              <a:t> </a:t>
            </a:r>
            <a:r>
              <a:rPr lang="en-US" sz="2400" dirty="0" err="1" smtClean="0"/>
              <a:t>valuta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)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intermediate targets</a:t>
            </a:r>
            <a:endParaRPr lang="en-US" sz="2400" i="1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638800" y="3886200"/>
            <a:ext cx="2362200" cy="533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2057400"/>
            <a:ext cx="2819400" cy="1066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2057400"/>
            <a:ext cx="1905000" cy="1066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2438400" cy="1066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intermediate targets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tercapai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. </a:t>
            </a:r>
            <a:r>
              <a:rPr lang="en-US" sz="2000" i="1" dirty="0" smtClean="0"/>
              <a:t>Intermediate </a:t>
            </a:r>
            <a:r>
              <a:rPr lang="en-US" sz="2000" dirty="0" smtClean="0"/>
              <a:t>targets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indikator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.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000" b="1" dirty="0" err="1" smtClean="0"/>
              <a:t>Kebijakan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moneter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sasaran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bunga</a:t>
            </a:r>
            <a:endParaRPr lang="en-US" sz="2000" b="1" dirty="0" smtClean="0"/>
          </a:p>
          <a:p>
            <a:pPr algn="ctr">
              <a:spcBef>
                <a:spcPts val="0"/>
              </a:spcBef>
              <a:buNone/>
            </a:pPr>
            <a:endParaRPr lang="en-US" sz="2000" b="1" dirty="0" smtClean="0"/>
          </a:p>
          <a:p>
            <a:pPr lvl="0">
              <a:buNone/>
              <a:defRPr/>
            </a:pPr>
            <a:r>
              <a:rPr lang="en-US" sz="2000" dirty="0" smtClean="0"/>
              <a:t>      </a:t>
            </a:r>
            <a:r>
              <a:rPr lang="en-US" sz="2000" cap="all" dirty="0" err="1" smtClean="0"/>
              <a:t>Upaya</a:t>
            </a:r>
            <a:r>
              <a:rPr lang="en-US" sz="2000" cap="all" dirty="0" smtClean="0"/>
              <a:t>	                    </a:t>
            </a:r>
            <a:r>
              <a:rPr lang="en-US" sz="2000" cap="all" dirty="0" err="1" smtClean="0"/>
              <a:t>Sasaran</a:t>
            </a:r>
            <a:r>
              <a:rPr lang="en-US" sz="2000" cap="all" dirty="0" smtClean="0"/>
              <a:t>		</a:t>
            </a:r>
            <a:r>
              <a:rPr lang="en-US" sz="2000" cap="all" dirty="0" err="1" smtClean="0"/>
              <a:t>Dampak</a:t>
            </a:r>
            <a:endParaRPr lang="en-US" sz="2000" cap="all" dirty="0" smtClean="0"/>
          </a:p>
          <a:p>
            <a:pPr lvl="0">
              <a:buFontTx/>
              <a:buChar char="-"/>
              <a:defRPr/>
            </a:pPr>
            <a:r>
              <a:rPr lang="en-US" sz="1900" dirty="0" err="1" smtClean="0"/>
              <a:t>Ekspansi</a:t>
            </a:r>
            <a:r>
              <a:rPr lang="en-US" sz="1900" dirty="0" smtClean="0"/>
              <a:t> </a:t>
            </a:r>
            <a:r>
              <a:rPr lang="en-US" sz="1900" dirty="0" err="1" smtClean="0"/>
              <a:t>moneter</a:t>
            </a:r>
            <a:r>
              <a:rPr lang="en-US" sz="1900" dirty="0" smtClean="0"/>
              <a:t>               - </a:t>
            </a:r>
            <a:r>
              <a:rPr lang="en-US" sz="1900" dirty="0" err="1" smtClean="0"/>
              <a:t>suku</a:t>
            </a:r>
            <a:r>
              <a:rPr lang="en-US" sz="1900" dirty="0" smtClean="0"/>
              <a:t> </a:t>
            </a:r>
            <a:r>
              <a:rPr lang="en-US" sz="1900" dirty="0" err="1" smtClean="0"/>
              <a:t>bunga</a:t>
            </a:r>
            <a:r>
              <a:rPr lang="en-US" sz="1900" dirty="0" smtClean="0"/>
              <a:t> </a:t>
            </a:r>
            <a:r>
              <a:rPr lang="en-US" sz="1900" dirty="0" err="1" smtClean="0"/>
              <a:t>turun</a:t>
            </a:r>
            <a:r>
              <a:rPr lang="en-US" sz="1900" dirty="0" smtClean="0"/>
              <a:t>         - </a:t>
            </a:r>
            <a:r>
              <a:rPr lang="en-US" sz="1900" dirty="0" err="1" smtClean="0"/>
              <a:t>gejolak</a:t>
            </a:r>
            <a:r>
              <a:rPr lang="en-US" sz="1900" dirty="0" smtClean="0"/>
              <a:t> </a:t>
            </a:r>
            <a:r>
              <a:rPr lang="en-US" sz="1900" dirty="0" err="1" smtClean="0"/>
              <a:t>moneter</a:t>
            </a:r>
            <a:r>
              <a:rPr lang="en-US" sz="1900" dirty="0" smtClean="0"/>
              <a:t> </a:t>
            </a:r>
            <a:r>
              <a:rPr lang="en-US" sz="1900" dirty="0" err="1" smtClean="0"/>
              <a:t>agregat</a:t>
            </a:r>
            <a:endParaRPr lang="en-US" sz="1900" dirty="0" smtClean="0"/>
          </a:p>
          <a:p>
            <a:pPr lvl="0">
              <a:buFontTx/>
              <a:buChar char="-"/>
              <a:defRPr/>
            </a:pPr>
            <a:r>
              <a:rPr lang="en-US" sz="1900" dirty="0" err="1" smtClean="0"/>
              <a:t>Kontraksi</a:t>
            </a:r>
            <a:r>
              <a:rPr lang="en-US" sz="1900" dirty="0" smtClean="0"/>
              <a:t> </a:t>
            </a:r>
            <a:r>
              <a:rPr lang="en-US" sz="1900" dirty="0" err="1" smtClean="0"/>
              <a:t>moneter</a:t>
            </a:r>
            <a:r>
              <a:rPr lang="en-US" sz="1900" dirty="0" smtClean="0"/>
              <a:t>	   - </a:t>
            </a:r>
            <a:r>
              <a:rPr lang="en-US" sz="1900" dirty="0" err="1" smtClean="0"/>
              <a:t>suku</a:t>
            </a:r>
            <a:r>
              <a:rPr lang="en-US" sz="1900" dirty="0" smtClean="0"/>
              <a:t> </a:t>
            </a:r>
            <a:r>
              <a:rPr lang="en-US" sz="1900" dirty="0" err="1" smtClean="0"/>
              <a:t>bunga</a:t>
            </a:r>
            <a:r>
              <a:rPr lang="en-US" sz="1900" dirty="0" smtClean="0"/>
              <a:t> </a:t>
            </a:r>
            <a:r>
              <a:rPr lang="en-US" sz="1900" dirty="0" err="1" smtClean="0"/>
              <a:t>naik</a:t>
            </a:r>
            <a:r>
              <a:rPr lang="en-US" sz="1900" dirty="0" smtClean="0"/>
              <a:t>         - </a:t>
            </a:r>
            <a:r>
              <a:rPr lang="en-US" sz="1900" dirty="0" err="1" smtClean="0"/>
              <a:t>gejolak</a:t>
            </a:r>
            <a:r>
              <a:rPr lang="en-US" sz="1900" dirty="0" smtClean="0"/>
              <a:t> </a:t>
            </a:r>
            <a:r>
              <a:rPr lang="en-US" sz="1900" dirty="0" err="1" smtClean="0"/>
              <a:t>moneter</a:t>
            </a:r>
            <a:r>
              <a:rPr lang="en-US" sz="1900" dirty="0" smtClean="0"/>
              <a:t> </a:t>
            </a:r>
            <a:r>
              <a:rPr lang="en-US" sz="1900" dirty="0" err="1" smtClean="0"/>
              <a:t>agregat</a:t>
            </a:r>
            <a:r>
              <a:rPr lang="en-US" sz="1900" dirty="0" smtClean="0"/>
              <a:t> </a:t>
            </a:r>
          </a:p>
          <a:p>
            <a:pPr lvl="0">
              <a:buFontTx/>
              <a:buChar char="-"/>
              <a:defRPr/>
            </a:pPr>
            <a:endParaRPr lang="en-US" sz="1900" dirty="0" smtClean="0"/>
          </a:p>
          <a:p>
            <a:pPr lvl="0">
              <a:buFontTx/>
              <a:buChar char="-"/>
              <a:defRPr/>
            </a:pPr>
            <a:endParaRPr lang="en-US" sz="1900" dirty="0" smtClean="0"/>
          </a:p>
          <a:p>
            <a:pPr lvl="0">
              <a:buNone/>
              <a:defRPr/>
            </a:pPr>
            <a:r>
              <a:rPr lang="en-US" sz="1900" dirty="0" smtClean="0"/>
              <a:t>						        </a:t>
            </a:r>
          </a:p>
          <a:p>
            <a:pPr lvl="0">
              <a:buNone/>
              <a:defRPr/>
            </a:pPr>
            <a:r>
              <a:rPr lang="en-US" sz="1900" dirty="0" smtClean="0"/>
              <a:t>                                                                                                  </a:t>
            </a:r>
            <a:r>
              <a:rPr lang="en-US" sz="1900" dirty="0" err="1" smtClean="0"/>
              <a:t>perubahan</a:t>
            </a:r>
            <a:r>
              <a:rPr lang="en-US" sz="1900" dirty="0" smtClean="0"/>
              <a:t> </a:t>
            </a:r>
            <a:r>
              <a:rPr lang="en-US" sz="1900" dirty="0" err="1" smtClean="0"/>
              <a:t>tingkat</a:t>
            </a:r>
            <a:r>
              <a:rPr lang="en-US" sz="1900" dirty="0" smtClean="0"/>
              <a:t> </a:t>
            </a:r>
            <a:r>
              <a:rPr lang="en-US" sz="1900" dirty="0" err="1" smtClean="0"/>
              <a:t>bunga</a:t>
            </a:r>
            <a:r>
              <a:rPr lang="en-US" sz="1900" dirty="0" smtClean="0"/>
              <a:t>	</a:t>
            </a:r>
          </a:p>
          <a:p>
            <a:pPr lvl="0">
              <a:buNone/>
              <a:defRPr/>
            </a:pPr>
            <a:endParaRPr lang="en-US" sz="2000" dirty="0" smtClean="0"/>
          </a:p>
          <a:p>
            <a:pPr lvl="0">
              <a:buNone/>
              <a:defRPr/>
            </a:pPr>
            <a:endParaRPr lang="en-US" sz="2000" dirty="0" smtClean="0"/>
          </a:p>
          <a:p>
            <a:pPr lvl="0">
              <a:buNone/>
              <a:defRPr/>
            </a:pPr>
            <a:endParaRPr lang="en-US" sz="2000" dirty="0" smtClean="0"/>
          </a:p>
          <a:p>
            <a:pPr lvl="0">
              <a:buNone/>
              <a:defRPr/>
            </a:pPr>
            <a:endParaRPr lang="en-US" sz="2000" dirty="0" smtClean="0"/>
          </a:p>
          <a:p>
            <a:pPr lvl="0">
              <a:buNone/>
              <a:defRPr/>
            </a:pPr>
            <a:r>
              <a:rPr lang="en-US" sz="2000" dirty="0" smtClean="0"/>
              <a:t>	</a:t>
            </a:r>
            <a:endParaRPr lang="en-US" sz="2000" b="1" dirty="0" smtClean="0"/>
          </a:p>
          <a:p>
            <a:pPr algn="ctr">
              <a:spcBef>
                <a:spcPts val="0"/>
              </a:spcBef>
              <a:buNone/>
            </a:pPr>
            <a:endParaRPr lang="en-US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19400" y="2590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81600" y="2590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438900" y="3467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moneter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yang ideal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inflasi</a:t>
            </a:r>
            <a:endParaRPr lang="en-US" sz="2000" dirty="0" smtClean="0"/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kenaikan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melampaui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bank </a:t>
            </a:r>
            <a:r>
              <a:rPr lang="en-US" sz="2000" dirty="0" err="1" smtClean="0"/>
              <a:t>sentral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ekspansi</a:t>
            </a:r>
            <a:r>
              <a:rPr lang="en-US" sz="2000" dirty="0" smtClean="0"/>
              <a:t> </a:t>
            </a:r>
            <a:r>
              <a:rPr lang="en-US" sz="2000" dirty="0" err="1" smtClean="0"/>
              <a:t>moneter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endParaRPr lang="en-US" sz="2000" dirty="0" smtClean="0"/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bank </a:t>
            </a:r>
            <a:r>
              <a:rPr lang="en-US" sz="2000" dirty="0" err="1" smtClean="0"/>
              <a:t>sentral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kontraktif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diusahakan</a:t>
            </a:r>
            <a:r>
              <a:rPr lang="en-US" sz="2000" dirty="0" smtClean="0"/>
              <a:t> agar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dilain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JUB (</a:t>
            </a:r>
            <a:r>
              <a:rPr lang="en-US" sz="2000" i="1" dirty="0" err="1" smtClean="0"/>
              <a:t>menetary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aggregat</a:t>
            </a:r>
            <a:r>
              <a:rPr lang="en-US" sz="2000" dirty="0" smtClean="0"/>
              <a:t>)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bergejolak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terganggu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43600" y="4419600"/>
            <a:ext cx="25146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2362200" cy="1447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1905000"/>
            <a:ext cx="2362200" cy="1447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1905000"/>
            <a:ext cx="2362200" cy="1447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1600" b="1" dirty="0" err="1" smtClean="0"/>
              <a:t>Kebijakan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moneter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sasaran</a:t>
            </a:r>
            <a:r>
              <a:rPr lang="en-US" sz="1600" b="1" dirty="0" smtClean="0"/>
              <a:t> monetary target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en-US" sz="2400" b="1" dirty="0" smtClean="0"/>
          </a:p>
          <a:p>
            <a:pPr algn="ctr">
              <a:spcBef>
                <a:spcPts val="0"/>
              </a:spcBef>
              <a:buNone/>
            </a:pPr>
            <a:endParaRPr lang="en-US" sz="2400" b="1" dirty="0" smtClean="0"/>
          </a:p>
          <a:p>
            <a:pPr lvl="0">
              <a:buNone/>
              <a:defRPr/>
            </a:pPr>
            <a:r>
              <a:rPr lang="en-US" sz="2400" dirty="0" smtClean="0"/>
              <a:t>      </a:t>
            </a:r>
            <a:r>
              <a:rPr lang="en-US" sz="2400" cap="all" dirty="0" err="1" smtClean="0"/>
              <a:t>Upaya</a:t>
            </a:r>
            <a:r>
              <a:rPr lang="en-US" sz="2400" cap="all" dirty="0" smtClean="0"/>
              <a:t>	                    </a:t>
            </a:r>
            <a:r>
              <a:rPr lang="en-US" sz="2400" cap="all" dirty="0" err="1" smtClean="0"/>
              <a:t>Sasaran</a:t>
            </a:r>
            <a:r>
              <a:rPr lang="en-US" sz="2400" cap="all" dirty="0" smtClean="0"/>
              <a:t>		</a:t>
            </a:r>
            <a:r>
              <a:rPr lang="en-US" sz="2400" cap="all" dirty="0" err="1" smtClean="0"/>
              <a:t>Dampak</a:t>
            </a:r>
            <a:endParaRPr lang="en-US" sz="2400" cap="all" dirty="0" smtClean="0"/>
          </a:p>
          <a:p>
            <a:pPr lvl="0">
              <a:buNone/>
              <a:defRPr/>
            </a:pPr>
            <a:r>
              <a:rPr lang="en-US" sz="2000" dirty="0" smtClean="0"/>
              <a:t>Tingkat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:</a:t>
            </a:r>
          </a:p>
          <a:p>
            <a:pPr lvl="0">
              <a:buFontTx/>
              <a:buChar char="-"/>
              <a:defRPr/>
            </a:pPr>
            <a:r>
              <a:rPr lang="en-US" sz="2000" dirty="0" err="1" smtClean="0"/>
              <a:t>Ekspansi</a:t>
            </a:r>
            <a:r>
              <a:rPr lang="en-US" sz="2000" dirty="0" smtClean="0"/>
              <a:t> </a:t>
            </a:r>
            <a:r>
              <a:rPr lang="en-US" sz="2000" dirty="0" err="1" smtClean="0"/>
              <a:t>moneter</a:t>
            </a:r>
            <a:r>
              <a:rPr lang="en-US" sz="2000" dirty="0" smtClean="0"/>
              <a:t>               	JUB	               - </a:t>
            </a:r>
            <a:r>
              <a:rPr lang="en-US" sz="2000" dirty="0" err="1" smtClean="0"/>
              <a:t>gejolak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endParaRPr lang="en-US" sz="2000" dirty="0" smtClean="0"/>
          </a:p>
          <a:p>
            <a:pPr lvl="0">
              <a:buFontTx/>
              <a:buChar char="-"/>
              <a:defRPr/>
            </a:pPr>
            <a:r>
              <a:rPr lang="en-US" sz="2000" dirty="0" err="1" smtClean="0"/>
              <a:t>Kontraksi</a:t>
            </a:r>
            <a:r>
              <a:rPr lang="en-US" sz="2000" dirty="0" smtClean="0"/>
              <a:t> </a:t>
            </a:r>
            <a:r>
              <a:rPr lang="en-US" sz="2000" dirty="0" err="1" smtClean="0"/>
              <a:t>moneter</a:t>
            </a:r>
            <a:r>
              <a:rPr lang="en-US" sz="2000" dirty="0" smtClean="0"/>
              <a:t>	   </a:t>
            </a:r>
          </a:p>
          <a:p>
            <a:pPr lvl="0">
              <a:buFontTx/>
              <a:buChar char="-"/>
              <a:defRPr/>
            </a:pPr>
            <a:endParaRPr lang="en-US" sz="2000" dirty="0" smtClean="0"/>
          </a:p>
          <a:p>
            <a:pPr lvl="0">
              <a:buFontTx/>
              <a:buChar char="-"/>
              <a:defRPr/>
            </a:pPr>
            <a:endParaRPr lang="en-US" sz="2000" dirty="0" smtClean="0"/>
          </a:p>
          <a:p>
            <a:pPr lvl="0">
              <a:buNone/>
              <a:defRPr/>
            </a:pPr>
            <a:r>
              <a:rPr lang="en-US" sz="2000" dirty="0" smtClean="0"/>
              <a:t>						        </a:t>
            </a:r>
          </a:p>
          <a:p>
            <a:pPr lvl="0">
              <a:buNone/>
              <a:defRPr/>
            </a:pPr>
            <a:r>
              <a:rPr lang="en-US" sz="2000" dirty="0" smtClean="0"/>
              <a:t>                                                                                                 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moneter</a:t>
            </a:r>
            <a:endParaRPr lang="en-US" sz="2000" dirty="0" smtClean="0"/>
          </a:p>
          <a:p>
            <a:pPr lvl="0"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,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gejolak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diimbangi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2667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15000" y="2667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515100" y="3848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522</Words>
  <Application>Microsoft Office PowerPoint</Application>
  <PresentationFormat>On-screen Show (4:3)</PresentationFormat>
  <Paragraphs>166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Pengendalian Kebijakan Fiskal dan Moneter</vt:lpstr>
      <vt:lpstr>Peranan kebijakan fiskal dan moneter</vt:lpstr>
      <vt:lpstr>Dampak perubahan pajak thd pendapatan nasional</vt:lpstr>
      <vt:lpstr>Proses perubahan uang beredar thd perubahan di sektor riil</vt:lpstr>
      <vt:lpstr>Kebijakan moneter dengan mengubah uang beredar</vt:lpstr>
      <vt:lpstr>PowerPoint Presentation</vt:lpstr>
      <vt:lpstr>intermediate targets</vt:lpstr>
      <vt:lpstr>Kebijakan moneter dengan sasaran suku bunga</vt:lpstr>
      <vt:lpstr>Kebijakan moneter dengan sasaran monetary target</vt:lpstr>
      <vt:lpstr>Kebijakan Fiskal</vt:lpstr>
      <vt:lpstr>Kebijakan pemerintah dalam mengatasi dampak inflasi</vt:lpstr>
      <vt:lpstr>Sasaran dan alat kebijakan moneter</vt:lpstr>
      <vt:lpstr>Instrumen langsung pengendalian moneter</vt:lpstr>
      <vt:lpstr>2.Pagu kredit (credit Ceilings)</vt:lpstr>
      <vt:lpstr>3.Pengguntingan uang</vt:lpstr>
      <vt:lpstr>Insrumen tidak langsung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Pengendalian Kebijakan Fiskal dan Moneter</dc:title>
  <dc:creator>acer</dc:creator>
  <cp:lastModifiedBy>asus</cp:lastModifiedBy>
  <cp:revision>58</cp:revision>
  <cp:lastPrinted>2017-03-29T04:45:38Z</cp:lastPrinted>
  <dcterms:created xsi:type="dcterms:W3CDTF">2017-03-27T17:55:21Z</dcterms:created>
  <dcterms:modified xsi:type="dcterms:W3CDTF">2019-03-26T18:09:46Z</dcterms:modified>
</cp:coreProperties>
</file>