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0" r:id="rId11"/>
    <p:sldId id="261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121316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57059" cy="355124"/>
          </a:xfrm>
          <a:prstGeom prst="rect">
            <a:avLst/>
          </a:prstGeom>
        </p:spPr>
        <p:txBody>
          <a:bodyPr vert="horz" lIns="109902" tIns="54951" rIns="109902" bIns="54951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6871809" y="0"/>
            <a:ext cx="5257059" cy="355124"/>
          </a:xfrm>
          <a:prstGeom prst="rect">
            <a:avLst/>
          </a:prstGeom>
        </p:spPr>
        <p:txBody>
          <a:bodyPr vert="horz" lIns="109902" tIns="54951" rIns="109902" bIns="54951" rtlCol="0"/>
          <a:lstStyle>
            <a:lvl1pPr algn="r">
              <a:defRPr sz="1400"/>
            </a:lvl1pPr>
          </a:lstStyle>
          <a:p>
            <a:fld id="{6E2FC651-4860-46F6-9242-758DA5ED6162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46119"/>
            <a:ext cx="5257059" cy="355124"/>
          </a:xfrm>
          <a:prstGeom prst="rect">
            <a:avLst/>
          </a:prstGeom>
        </p:spPr>
        <p:txBody>
          <a:bodyPr vert="horz" lIns="109902" tIns="54951" rIns="109902" bIns="54951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871809" y="6746119"/>
            <a:ext cx="5257059" cy="355124"/>
          </a:xfrm>
          <a:prstGeom prst="rect">
            <a:avLst/>
          </a:prstGeom>
        </p:spPr>
        <p:txBody>
          <a:bodyPr vert="horz" lIns="109902" tIns="54951" rIns="109902" bIns="54951" rtlCol="0" anchor="b"/>
          <a:lstStyle>
            <a:lvl1pPr algn="r">
              <a:defRPr sz="1400"/>
            </a:lvl1pPr>
          </a:lstStyle>
          <a:p>
            <a:fld id="{3C80B9D7-96E4-4A42-9FF2-1628A00DA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49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57059" cy="355124"/>
          </a:xfrm>
          <a:prstGeom prst="rect">
            <a:avLst/>
          </a:prstGeom>
        </p:spPr>
        <p:txBody>
          <a:bodyPr vert="horz" lIns="109902" tIns="54951" rIns="109902" bIns="54951" rtlCol="0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871809" y="0"/>
            <a:ext cx="5257059" cy="355124"/>
          </a:xfrm>
          <a:prstGeom prst="rect">
            <a:avLst/>
          </a:prstGeom>
        </p:spPr>
        <p:txBody>
          <a:bodyPr vert="horz" lIns="109902" tIns="54951" rIns="109902" bIns="54951" rtlCol="0"/>
          <a:lstStyle>
            <a:lvl1pPr algn="r">
              <a:defRPr sz="1400"/>
            </a:lvl1pPr>
          </a:lstStyle>
          <a:p>
            <a:fld id="{DB2BD813-79EC-413C-B470-C0390BDC6517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91013" y="533400"/>
            <a:ext cx="3549650" cy="2662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9902" tIns="54951" rIns="109902" bIns="549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3168" y="3373676"/>
            <a:ext cx="9705340" cy="3196114"/>
          </a:xfrm>
          <a:prstGeom prst="rect">
            <a:avLst/>
          </a:prstGeom>
        </p:spPr>
        <p:txBody>
          <a:bodyPr vert="horz" lIns="109902" tIns="54951" rIns="109902" bIns="549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46119"/>
            <a:ext cx="5257059" cy="355124"/>
          </a:xfrm>
          <a:prstGeom prst="rect">
            <a:avLst/>
          </a:prstGeom>
        </p:spPr>
        <p:txBody>
          <a:bodyPr vert="horz" lIns="109902" tIns="54951" rIns="109902" bIns="54951" rtlCol="0" anchor="b"/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871809" y="6746119"/>
            <a:ext cx="5257059" cy="355124"/>
          </a:xfrm>
          <a:prstGeom prst="rect">
            <a:avLst/>
          </a:prstGeom>
        </p:spPr>
        <p:txBody>
          <a:bodyPr vert="horz" lIns="109902" tIns="54951" rIns="109902" bIns="54951" rtlCol="0" anchor="b"/>
          <a:lstStyle>
            <a:lvl1pPr algn="r">
              <a:defRPr sz="1400"/>
            </a:lvl1pPr>
          </a:lstStyle>
          <a:p>
            <a:fld id="{39E3CE91-736F-48AE-8DEF-1711E333C40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09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E3CE91-736F-48AE-8DEF-1711E333C40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86E2-0C5B-40C6-A562-00F4E4796F2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6577-65DE-4E68-A71C-5163CFDC9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86E2-0C5B-40C6-A562-00F4E4796F2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6577-65DE-4E68-A71C-5163CFDC9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86E2-0C5B-40C6-A562-00F4E4796F2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6577-65DE-4E68-A71C-5163CFDC9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86E2-0C5B-40C6-A562-00F4E4796F2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6577-65DE-4E68-A71C-5163CFDC9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86E2-0C5B-40C6-A562-00F4E4796F2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6577-65DE-4E68-A71C-5163CFDC9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86E2-0C5B-40C6-A562-00F4E4796F2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6577-65DE-4E68-A71C-5163CFDC9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86E2-0C5B-40C6-A562-00F4E4796F2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6577-65DE-4E68-A71C-5163CFDC9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86E2-0C5B-40C6-A562-00F4E4796F2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6577-65DE-4E68-A71C-5163CFDC9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86E2-0C5B-40C6-A562-00F4E4796F2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6577-65DE-4E68-A71C-5163CFDC9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86E2-0C5B-40C6-A562-00F4E4796F2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6577-65DE-4E68-A71C-5163CFDC9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686E2-0C5B-40C6-A562-00F4E4796F2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6577-65DE-4E68-A71C-5163CFDC9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8686E2-0C5B-40C6-A562-00F4E4796F2E}" type="datetimeFigureOut">
              <a:rPr lang="en-US" smtClean="0"/>
              <a:pPr/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C6577-65DE-4E68-A71C-5163CFDC9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Pertemuan</a:t>
            </a:r>
            <a:r>
              <a:rPr lang="en-US" dirty="0" smtClean="0"/>
              <a:t>: 7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Fiskal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err="1" smtClean="0"/>
              <a:t>Tujuan</a:t>
            </a:r>
            <a:r>
              <a:rPr lang="en-US" sz="2400" dirty="0" smtClean="0"/>
              <a:t>: </a:t>
            </a:r>
            <a:r>
              <a:rPr lang="en-US" sz="2400" dirty="0" err="1" smtClean="0"/>
              <a:t>mempengaruhi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total </a:t>
            </a:r>
            <a:r>
              <a:rPr lang="en-US" sz="2400" dirty="0" err="1" smtClean="0"/>
              <a:t>pengeluaran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,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, </a:t>
            </a:r>
            <a:r>
              <a:rPr lang="en-US" sz="2400" dirty="0" err="1" smtClean="0"/>
              <a:t>banyaknya</a:t>
            </a:r>
            <a:r>
              <a:rPr lang="en-US" sz="2400" dirty="0" smtClean="0"/>
              <a:t> </a:t>
            </a:r>
            <a:r>
              <a:rPr lang="en-US" sz="2400" dirty="0" err="1" smtClean="0"/>
              <a:t>kesempatan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pengangguran</a:t>
            </a:r>
            <a:r>
              <a:rPr lang="en-US" sz="2400" dirty="0" smtClean="0"/>
              <a:t>,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harga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inflasi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jumlah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beredar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john F Due,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</a:p>
          <a:p>
            <a:pPr>
              <a:buNone/>
            </a:pPr>
            <a:r>
              <a:rPr lang="en-US" sz="2400" dirty="0" smtClean="0"/>
              <a:t>1.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produksi</a:t>
            </a:r>
            <a:r>
              <a:rPr lang="en-US" sz="2400" dirty="0" smtClean="0"/>
              <a:t> </a:t>
            </a:r>
            <a:r>
              <a:rPr lang="en-US" sz="2400" dirty="0" err="1" smtClean="0"/>
              <a:t>nasional</a:t>
            </a:r>
            <a:r>
              <a:rPr lang="en-US" sz="2400" dirty="0" smtClean="0"/>
              <a:t> (PDB)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Memperluas</a:t>
            </a:r>
            <a:r>
              <a:rPr lang="en-US" sz="2400" dirty="0" smtClean="0"/>
              <a:t> </a:t>
            </a:r>
            <a:r>
              <a:rPr lang="en-US" sz="2400" dirty="0" err="1" smtClean="0"/>
              <a:t>lapangan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(</a:t>
            </a:r>
            <a:r>
              <a:rPr lang="en-US" sz="2400" dirty="0" err="1" smtClean="0"/>
              <a:t>mengurangi</a:t>
            </a:r>
            <a:r>
              <a:rPr lang="en-US" sz="2400" dirty="0" smtClean="0"/>
              <a:t> </a:t>
            </a:r>
            <a:r>
              <a:rPr lang="en-US" sz="2400" dirty="0" err="1" smtClean="0"/>
              <a:t>pengangguran</a:t>
            </a:r>
            <a:r>
              <a:rPr lang="en-US" sz="2400" dirty="0" smtClean="0"/>
              <a:t>)</a:t>
            </a:r>
          </a:p>
          <a:p>
            <a:pPr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Menjaga</a:t>
            </a:r>
            <a:r>
              <a:rPr lang="en-US" sz="2400" dirty="0" smtClean="0"/>
              <a:t> </a:t>
            </a:r>
            <a:r>
              <a:rPr lang="en-US" sz="2400" dirty="0" err="1" smtClean="0"/>
              <a:t>kestabilan</a:t>
            </a:r>
            <a:r>
              <a:rPr lang="en-US" sz="2400" dirty="0" smtClean="0"/>
              <a:t> </a:t>
            </a:r>
            <a:r>
              <a:rPr lang="en-US" sz="2400" dirty="0" err="1" smtClean="0"/>
              <a:t>harga-harga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endParaRPr lang="en-US" sz="2400" dirty="0" smtClean="0"/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1800" dirty="0" err="1" smtClean="0"/>
              <a:t>Kebijakan</a:t>
            </a:r>
            <a:r>
              <a:rPr lang="en-US" sz="1800" dirty="0" smtClean="0"/>
              <a:t> </a:t>
            </a:r>
            <a:r>
              <a:rPr lang="en-US" sz="1800" dirty="0" err="1" smtClean="0"/>
              <a:t>pemerintah</a:t>
            </a:r>
            <a:r>
              <a:rPr lang="en-US" sz="1800" dirty="0" smtClean="0"/>
              <a:t> </a:t>
            </a:r>
            <a:r>
              <a:rPr lang="en-US" sz="1800" dirty="0" err="1" smtClean="0"/>
              <a:t>dalam</a:t>
            </a:r>
            <a:r>
              <a:rPr lang="en-US" sz="1800" dirty="0" smtClean="0"/>
              <a:t> </a:t>
            </a:r>
            <a:r>
              <a:rPr lang="en-US" sz="1800" dirty="0" err="1" smtClean="0"/>
              <a:t>mengatasi</a:t>
            </a:r>
            <a:r>
              <a:rPr lang="en-US" sz="1800" dirty="0" smtClean="0"/>
              <a:t> </a:t>
            </a:r>
            <a:r>
              <a:rPr lang="en-US" sz="1800" dirty="0" err="1" smtClean="0"/>
              <a:t>dampak</a:t>
            </a:r>
            <a:r>
              <a:rPr lang="en-US" sz="1800" dirty="0" smtClean="0"/>
              <a:t> </a:t>
            </a:r>
            <a:r>
              <a:rPr lang="en-US" sz="1800" dirty="0" err="1" smtClean="0"/>
              <a:t>inflasi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moneter</a:t>
            </a:r>
            <a:endParaRPr lang="en-US" sz="2400" dirty="0" smtClean="0"/>
          </a:p>
          <a:p>
            <a:pPr marL="857250" lvl="1" indent="-457200">
              <a:buFontTx/>
              <a:buChar char="-"/>
            </a:pPr>
            <a:r>
              <a:rPr lang="en-US" sz="2000" dirty="0" err="1" smtClean="0"/>
              <a:t>Politik</a:t>
            </a:r>
            <a:r>
              <a:rPr lang="en-US" sz="2000" dirty="0" smtClean="0"/>
              <a:t> </a:t>
            </a:r>
            <a:r>
              <a:rPr lang="en-US" sz="2000" dirty="0" err="1" smtClean="0"/>
              <a:t>diskonto</a:t>
            </a:r>
            <a:endParaRPr lang="en-US" sz="2000" dirty="0" smtClean="0"/>
          </a:p>
          <a:p>
            <a:pPr marL="857250" lvl="1" indent="-457200">
              <a:buFontTx/>
              <a:buChar char="-"/>
            </a:pPr>
            <a:r>
              <a:rPr lang="en-US" sz="2000" dirty="0" err="1" smtClean="0"/>
              <a:t>Politik</a:t>
            </a:r>
            <a:r>
              <a:rPr lang="en-US" sz="2000" dirty="0" smtClean="0"/>
              <a:t> </a:t>
            </a:r>
            <a:r>
              <a:rPr lang="en-US" sz="2000" dirty="0" err="1" smtClean="0"/>
              <a:t>pasar</a:t>
            </a:r>
            <a:r>
              <a:rPr lang="en-US" sz="2000" dirty="0" smtClean="0"/>
              <a:t> </a:t>
            </a:r>
            <a:r>
              <a:rPr lang="en-US" sz="2000" dirty="0" err="1" smtClean="0"/>
              <a:t>terbuka</a:t>
            </a:r>
            <a:endParaRPr lang="en-US" sz="2000" dirty="0" smtClean="0"/>
          </a:p>
          <a:p>
            <a:pPr marL="857250" lvl="1" indent="-457200">
              <a:buFontTx/>
              <a:buChar char="-"/>
            </a:pPr>
            <a:r>
              <a:rPr lang="en-US" sz="2000" dirty="0" smtClean="0"/>
              <a:t>Cash ratio</a:t>
            </a:r>
          </a:p>
          <a:p>
            <a:pPr marL="857250" lvl="1" indent="-457200">
              <a:buFontTx/>
              <a:buChar char="-"/>
            </a:pPr>
            <a:r>
              <a:rPr lang="en-US" sz="2000" dirty="0" err="1"/>
              <a:t>Imbauan</a:t>
            </a:r>
            <a:r>
              <a:rPr lang="en-US" sz="2000" dirty="0"/>
              <a:t> moral (</a:t>
            </a:r>
            <a:r>
              <a:rPr lang="en-US" sz="2000" dirty="0" smtClean="0"/>
              <a:t>moral </a:t>
            </a:r>
            <a:r>
              <a:rPr lang="en-US" sz="2000" dirty="0"/>
              <a:t>suasion)</a:t>
            </a:r>
          </a:p>
          <a:p>
            <a:pPr marL="457200" indent="-457200">
              <a:buNone/>
            </a:pPr>
            <a:r>
              <a:rPr lang="en-US" sz="2400" dirty="0" smtClean="0"/>
              <a:t>2.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Fiskal</a:t>
            </a:r>
            <a:endParaRPr lang="en-US" sz="2400" dirty="0" smtClean="0"/>
          </a:p>
          <a:p>
            <a:pPr marL="857250" lvl="1" indent="-457200">
              <a:buFontTx/>
              <a:buChar char="-"/>
            </a:pPr>
            <a:r>
              <a:rPr lang="en-US" sz="2000" dirty="0" err="1" smtClean="0"/>
              <a:t>Pengurangan</a:t>
            </a:r>
            <a:r>
              <a:rPr lang="en-US" sz="2000" dirty="0" smtClean="0"/>
              <a:t> </a:t>
            </a:r>
            <a:r>
              <a:rPr lang="en-US" sz="2000" dirty="0" err="1" smtClean="0"/>
              <a:t>pengeluaran</a:t>
            </a:r>
            <a:r>
              <a:rPr lang="en-US" sz="2000" dirty="0" smtClean="0"/>
              <a:t> </a:t>
            </a:r>
            <a:r>
              <a:rPr lang="en-US" sz="2000" dirty="0" err="1" smtClean="0"/>
              <a:t>pemerintah</a:t>
            </a:r>
            <a:endParaRPr lang="en-US" sz="2000" dirty="0" smtClean="0"/>
          </a:p>
          <a:p>
            <a:pPr marL="857250" lvl="1" indent="-457200">
              <a:buFontTx/>
              <a:buChar char="-"/>
            </a:pPr>
            <a:r>
              <a:rPr lang="en-US" sz="2000" dirty="0" err="1" smtClean="0"/>
              <a:t>Menaikkan</a:t>
            </a:r>
            <a:r>
              <a:rPr lang="en-US" sz="2000" dirty="0" smtClean="0"/>
              <a:t> </a:t>
            </a:r>
            <a:r>
              <a:rPr lang="en-US" sz="2000" dirty="0" err="1" smtClean="0"/>
              <a:t>pajak</a:t>
            </a:r>
            <a:endParaRPr lang="en-US" sz="2000" dirty="0" smtClean="0"/>
          </a:p>
          <a:p>
            <a:pPr marL="457200" indent="-457200">
              <a:buNone/>
            </a:pPr>
            <a:r>
              <a:rPr lang="en-US" sz="2400" dirty="0" smtClean="0"/>
              <a:t>3.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non </a:t>
            </a:r>
            <a:r>
              <a:rPr lang="en-US" sz="2400" dirty="0" err="1" smtClean="0"/>
              <a:t>moneter</a:t>
            </a:r>
            <a:endParaRPr lang="en-US" sz="2400" dirty="0" smtClean="0"/>
          </a:p>
          <a:p>
            <a:pPr marL="857250" lvl="1" indent="-457200">
              <a:buFontTx/>
              <a:buChar char="-"/>
            </a:pPr>
            <a:r>
              <a:rPr lang="en-US" sz="2000" dirty="0" err="1" smtClean="0"/>
              <a:t>Menaikkan</a:t>
            </a:r>
            <a:r>
              <a:rPr lang="en-US" sz="2000" dirty="0" smtClean="0"/>
              <a:t> </a:t>
            </a:r>
            <a:r>
              <a:rPr lang="en-US" sz="2000" dirty="0" err="1" smtClean="0"/>
              <a:t>hasil</a:t>
            </a:r>
            <a:r>
              <a:rPr lang="en-US" sz="2000" dirty="0" smtClean="0"/>
              <a:t> </a:t>
            </a:r>
            <a:r>
              <a:rPr lang="en-US" sz="2000" dirty="0" err="1" smtClean="0"/>
              <a:t>produksi</a:t>
            </a:r>
            <a:endParaRPr lang="en-US" sz="2000" dirty="0" smtClean="0"/>
          </a:p>
          <a:p>
            <a:pPr marL="857250" lvl="1" indent="-457200">
              <a:buFontTx/>
              <a:buChar char="-"/>
            </a:pPr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upah</a:t>
            </a:r>
            <a:endParaRPr lang="en-US" sz="2000" dirty="0" smtClean="0"/>
          </a:p>
          <a:p>
            <a:pPr marL="857250" lvl="1" indent="-457200">
              <a:buFontTx/>
              <a:buChar char="-"/>
            </a:pPr>
            <a:r>
              <a:rPr lang="en-US" sz="2000" dirty="0" err="1" smtClean="0"/>
              <a:t>Pengawasan</a:t>
            </a:r>
            <a:r>
              <a:rPr lang="en-US" sz="2000" dirty="0" smtClean="0"/>
              <a:t>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distribusi</a:t>
            </a:r>
            <a:r>
              <a:rPr lang="en-US" sz="2000" dirty="0" smtClean="0"/>
              <a:t> </a:t>
            </a:r>
            <a:r>
              <a:rPr lang="en-US" sz="2000" dirty="0" err="1" smtClean="0"/>
              <a:t>barang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5549900" y="5003800"/>
            <a:ext cx="3048000" cy="5588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24600" y="1143000"/>
            <a:ext cx="2286000" cy="320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14800" y="2133600"/>
            <a:ext cx="1676400" cy="1676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5800" y="1143000"/>
            <a:ext cx="2133600" cy="3352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pPr algn="l"/>
            <a:r>
              <a:rPr lang="en-US" sz="2800" dirty="0" err="1" smtClean="0"/>
              <a:t>Sasaran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alat</a:t>
            </a:r>
            <a:r>
              <a:rPr lang="en-US" sz="2800" dirty="0" smtClean="0"/>
              <a:t> </a:t>
            </a:r>
            <a:r>
              <a:rPr lang="en-US" sz="2800" dirty="0" err="1" smtClean="0"/>
              <a:t>kebijakan</a:t>
            </a:r>
            <a:r>
              <a:rPr lang="en-US" sz="2800" dirty="0" smtClean="0"/>
              <a:t> </a:t>
            </a:r>
            <a:r>
              <a:rPr lang="en-US" sz="2800" dirty="0" err="1" smtClean="0"/>
              <a:t>moneter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/>
              <a:t> </a:t>
            </a:r>
            <a:r>
              <a:rPr lang="en-US" sz="1800" dirty="0" smtClean="0"/>
              <a:t>        </a:t>
            </a:r>
            <a:r>
              <a:rPr lang="en-US" sz="1800" dirty="0" err="1" smtClean="0"/>
              <a:t>Cadangan</a:t>
            </a:r>
            <a:r>
              <a:rPr lang="en-US" sz="1800" dirty="0" smtClean="0"/>
              <a:t>					         </a:t>
            </a:r>
            <a:r>
              <a:rPr lang="en-US" sz="1800" dirty="0" err="1" smtClean="0"/>
              <a:t>Pendapatan</a:t>
            </a:r>
            <a:r>
              <a:rPr lang="en-US" sz="1800" dirty="0" smtClean="0"/>
              <a:t> </a:t>
            </a:r>
            <a:r>
              <a:rPr lang="en-US" sz="1800" dirty="0" err="1" smtClean="0"/>
              <a:t>Nasional</a:t>
            </a:r>
            <a:r>
              <a:rPr lang="en-US" sz="1800" dirty="0" smtClean="0"/>
              <a:t>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</a:t>
            </a:r>
            <a:r>
              <a:rPr lang="en-US" sz="1800" dirty="0" err="1" smtClean="0"/>
              <a:t>Wajib</a:t>
            </a:r>
            <a:r>
              <a:rPr lang="en-US" sz="1800" dirty="0" smtClean="0"/>
              <a:t>		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						         </a:t>
            </a:r>
            <a:r>
              <a:rPr lang="en-US" sz="1800" dirty="0" err="1" smtClean="0"/>
              <a:t>Kesempatan</a:t>
            </a:r>
            <a:r>
              <a:rPr lang="en-US" sz="1800" dirty="0" smtClean="0"/>
              <a:t> </a:t>
            </a:r>
            <a:r>
              <a:rPr lang="en-US" sz="1800" dirty="0" err="1" smtClean="0"/>
              <a:t>Kerja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</a:t>
            </a:r>
            <a:r>
              <a:rPr lang="en-US" sz="1800" dirty="0" err="1" smtClean="0"/>
              <a:t>Operasi</a:t>
            </a:r>
            <a:r>
              <a:rPr lang="en-US" sz="1800" dirty="0" smtClean="0"/>
              <a:t> </a:t>
            </a:r>
            <a:r>
              <a:rPr lang="en-US" sz="1800" dirty="0" err="1" smtClean="0"/>
              <a:t>pasar</a:t>
            </a:r>
            <a:r>
              <a:rPr lang="en-US" sz="1800" dirty="0" smtClean="0"/>
              <a:t>	                                    </a:t>
            </a:r>
            <a:r>
              <a:rPr lang="en-US" sz="1800" dirty="0" err="1" smtClean="0"/>
              <a:t>Jumlah</a:t>
            </a:r>
            <a:r>
              <a:rPr lang="en-US" sz="1800" dirty="0" smtClean="0"/>
              <a:t> </a:t>
            </a:r>
            <a:r>
              <a:rPr lang="en-US" sz="1800" dirty="0" err="1"/>
              <a:t>uang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Terbuka	           		</a:t>
            </a:r>
            <a:r>
              <a:rPr lang="en-US" sz="1800" dirty="0"/>
              <a:t> (M1, M2)</a:t>
            </a:r>
            <a:r>
              <a:rPr lang="en-US" sz="1800" dirty="0" smtClean="0"/>
              <a:t>              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						        </a:t>
            </a:r>
            <a:r>
              <a:rPr lang="en-US" sz="1800" dirty="0" err="1" smtClean="0"/>
              <a:t>Stabilitas</a:t>
            </a:r>
            <a:r>
              <a:rPr lang="en-US" sz="1800" dirty="0" smtClean="0"/>
              <a:t> </a:t>
            </a:r>
            <a:r>
              <a:rPr lang="en-US" sz="1800" dirty="0" err="1" smtClean="0"/>
              <a:t>Harga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</a:t>
            </a:r>
            <a:r>
              <a:rPr lang="en-US" sz="1800" dirty="0" err="1" smtClean="0"/>
              <a:t>Fasilitas</a:t>
            </a:r>
            <a:r>
              <a:rPr lang="en-US" sz="1800" dirty="0" smtClean="0"/>
              <a:t>  		                 Tingkat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</a:t>
            </a:r>
            <a:r>
              <a:rPr lang="en-US" sz="1800" dirty="0" err="1" smtClean="0"/>
              <a:t>Diskonto</a:t>
            </a:r>
            <a:r>
              <a:rPr lang="en-US" sz="1800" dirty="0" smtClean="0"/>
              <a:t>			</a:t>
            </a:r>
            <a:r>
              <a:rPr lang="en-US" sz="1800" dirty="0"/>
              <a:t> </a:t>
            </a:r>
            <a:r>
              <a:rPr lang="en-US" sz="1800" dirty="0" err="1" smtClean="0"/>
              <a:t>Bunga</a:t>
            </a:r>
            <a:r>
              <a:rPr lang="en-US" sz="1800" dirty="0" smtClean="0"/>
              <a:t>		        </a:t>
            </a:r>
            <a:r>
              <a:rPr lang="en-US" sz="1800" dirty="0" err="1" smtClean="0"/>
              <a:t>Neraca</a:t>
            </a:r>
            <a:r>
              <a:rPr lang="en-US" sz="1800" dirty="0" smtClean="0"/>
              <a:t> </a:t>
            </a:r>
            <a:r>
              <a:rPr lang="en-US" sz="1800" dirty="0" err="1" smtClean="0"/>
              <a:t>Pembayaran</a:t>
            </a: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         </a:t>
            </a:r>
            <a:r>
              <a:rPr lang="en-US" sz="1800" dirty="0" err="1" smtClean="0"/>
              <a:t>imbauan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						</a:t>
            </a:r>
            <a:r>
              <a:rPr lang="en-US" sz="1800" dirty="0" err="1" smtClean="0"/>
              <a:t>Kebijakan</a:t>
            </a:r>
            <a:r>
              <a:rPr lang="en-US" sz="1800" dirty="0" smtClean="0"/>
              <a:t> </a:t>
            </a:r>
            <a:r>
              <a:rPr lang="en-US" sz="1800" dirty="0" err="1" smtClean="0"/>
              <a:t>ekonomi</a:t>
            </a:r>
            <a:r>
              <a:rPr lang="en-US" sz="1800" dirty="0" smtClean="0"/>
              <a:t> </a:t>
            </a:r>
            <a:r>
              <a:rPr lang="en-US" sz="1800" dirty="0" err="1" smtClean="0"/>
              <a:t>lainnya</a:t>
            </a:r>
            <a:endParaRPr lang="en-US" sz="18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819400" y="28194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867400" y="28194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867400" y="4191000"/>
            <a:ext cx="0" cy="9144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867400" y="41910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86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Instrumen</a:t>
            </a:r>
            <a:r>
              <a:rPr lang="en-US" sz="2800" dirty="0" smtClean="0"/>
              <a:t> </a:t>
            </a:r>
            <a:r>
              <a:rPr lang="en-US" sz="2800" dirty="0" err="1" smtClean="0"/>
              <a:t>langsung</a:t>
            </a:r>
            <a:r>
              <a:rPr lang="en-US" sz="2800" dirty="0" smtClean="0"/>
              <a:t> </a:t>
            </a:r>
            <a:r>
              <a:rPr lang="en-US" sz="2800" dirty="0" err="1" smtClean="0"/>
              <a:t>pengendalian</a:t>
            </a:r>
            <a:r>
              <a:rPr lang="en-US" sz="2800" dirty="0" smtClean="0"/>
              <a:t> </a:t>
            </a:r>
            <a:r>
              <a:rPr lang="en-US" sz="2800" dirty="0" err="1" smtClean="0"/>
              <a:t>moneter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arabicPeriod"/>
            </a:pPr>
            <a:r>
              <a:rPr lang="en-US" sz="2800" dirty="0" err="1" smtClean="0">
                <a:solidFill>
                  <a:srgbClr val="C00000"/>
                </a:solidFill>
              </a:rPr>
              <a:t>Penetapan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suku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bunga</a:t>
            </a:r>
            <a:endParaRPr lang="en-US" sz="2800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en-US" sz="2800" dirty="0" smtClean="0"/>
              <a:t>Cara </a:t>
            </a:r>
            <a:r>
              <a:rPr lang="en-US" sz="2800" dirty="0" err="1" smtClean="0"/>
              <a:t>kerja</a:t>
            </a:r>
            <a:r>
              <a:rPr lang="en-US" sz="2800" dirty="0" smtClean="0"/>
              <a:t>: bank </a:t>
            </a:r>
            <a:r>
              <a:rPr lang="en-US" sz="2800" dirty="0" err="1" smtClean="0"/>
              <a:t>sentral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wewenangnya</a:t>
            </a:r>
            <a:r>
              <a:rPr lang="en-US" sz="2800" dirty="0" smtClean="0"/>
              <a:t> </a:t>
            </a:r>
            <a:r>
              <a:rPr lang="en-US" sz="2800" dirty="0" err="1" smtClean="0"/>
              <a:t>menetapkan</a:t>
            </a:r>
            <a:r>
              <a:rPr lang="en-US" sz="2800" dirty="0" smtClean="0"/>
              <a:t> </a:t>
            </a:r>
            <a:r>
              <a:rPr lang="en-US" sz="2800" dirty="0" err="1" smtClean="0"/>
              <a:t>suku</a:t>
            </a:r>
            <a:r>
              <a:rPr lang="en-US" sz="2800" dirty="0" smtClean="0"/>
              <a:t> </a:t>
            </a:r>
            <a:r>
              <a:rPr lang="en-US" sz="2800" dirty="0" err="1" smtClean="0"/>
              <a:t>bunga</a:t>
            </a:r>
            <a:r>
              <a:rPr lang="en-US" sz="2800" dirty="0" smtClean="0"/>
              <a:t> </a:t>
            </a:r>
            <a:r>
              <a:rPr lang="en-US" sz="2800" dirty="0" err="1" smtClean="0"/>
              <a:t>baik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pinjaman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simpanan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perbankan</a:t>
            </a: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 err="1" smtClean="0"/>
              <a:t>Keuntungan</a:t>
            </a:r>
            <a:r>
              <a:rPr lang="en-US" sz="2800" dirty="0" smtClean="0"/>
              <a:t>:</a:t>
            </a:r>
          </a:p>
          <a:p>
            <a:pPr algn="just">
              <a:buFontTx/>
              <a:buChar char="-"/>
            </a:pPr>
            <a:r>
              <a:rPr lang="en-US" sz="2800" dirty="0" err="1" smtClean="0"/>
              <a:t>Efektif</a:t>
            </a:r>
            <a:r>
              <a:rPr lang="en-US" sz="2800" dirty="0" smtClean="0"/>
              <a:t> </a:t>
            </a:r>
            <a:r>
              <a:rPr lang="en-US" sz="2800" dirty="0" err="1" smtClean="0"/>
              <a:t>mengendalikan</a:t>
            </a:r>
            <a:r>
              <a:rPr lang="en-US" sz="2800" dirty="0" smtClean="0"/>
              <a:t> </a:t>
            </a:r>
            <a:r>
              <a:rPr lang="en-US" sz="2800" dirty="0" err="1" smtClean="0"/>
              <a:t>suku</a:t>
            </a:r>
            <a:r>
              <a:rPr lang="en-US" sz="2800" dirty="0" smtClean="0"/>
              <a:t> </a:t>
            </a:r>
            <a:r>
              <a:rPr lang="en-US" sz="2800" dirty="0" err="1" smtClean="0"/>
              <a:t>bunga</a:t>
            </a:r>
            <a:r>
              <a:rPr lang="en-US" sz="2800" dirty="0" smtClean="0"/>
              <a:t> </a:t>
            </a:r>
            <a:r>
              <a:rPr lang="en-US" sz="2800" dirty="0" err="1" smtClean="0"/>
              <a:t>kredit</a:t>
            </a:r>
            <a:r>
              <a:rPr lang="en-US" sz="2800" dirty="0" smtClean="0"/>
              <a:t> </a:t>
            </a:r>
            <a:r>
              <a:rPr lang="en-US" sz="2800" dirty="0" err="1" smtClean="0"/>
              <a:t>terutama</a:t>
            </a:r>
            <a:r>
              <a:rPr lang="en-US" sz="2800" dirty="0" smtClean="0"/>
              <a:t> </a:t>
            </a:r>
            <a:r>
              <a:rPr lang="en-US" sz="2800" dirty="0" err="1" smtClean="0"/>
              <a:t>dimasa</a:t>
            </a:r>
            <a:r>
              <a:rPr lang="en-US" sz="2800" dirty="0" smtClean="0"/>
              <a:t> </a:t>
            </a:r>
            <a:r>
              <a:rPr lang="en-US" sz="2800" dirty="0" err="1" smtClean="0"/>
              <a:t>krisis</a:t>
            </a: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 err="1" smtClean="0"/>
              <a:t>Kelemahan</a:t>
            </a:r>
            <a:endParaRPr lang="en-US" sz="2800" dirty="0" smtClean="0"/>
          </a:p>
          <a:p>
            <a:pPr algn="just">
              <a:buFontTx/>
              <a:buChar char="-"/>
            </a:pPr>
            <a:r>
              <a:rPr lang="en-US" sz="2800" dirty="0" err="1" smtClean="0"/>
              <a:t>Menghambat</a:t>
            </a:r>
            <a:r>
              <a:rPr lang="en-US" sz="2800" dirty="0" smtClean="0"/>
              <a:t> </a:t>
            </a:r>
            <a:r>
              <a:rPr lang="en-US" sz="2800" dirty="0" err="1" smtClean="0"/>
              <a:t>kompetisi</a:t>
            </a:r>
            <a:r>
              <a:rPr lang="en-US" sz="2800" dirty="0" smtClean="0"/>
              <a:t> di pasar2 </a:t>
            </a:r>
            <a:r>
              <a:rPr lang="en-US" sz="2800" dirty="0" err="1" smtClean="0"/>
              <a:t>keuangan</a:t>
            </a:r>
            <a:endParaRPr lang="en-US" sz="2800" dirty="0" smtClean="0"/>
          </a:p>
          <a:p>
            <a:pPr algn="just">
              <a:buFontTx/>
              <a:buChar char="-"/>
            </a:pPr>
            <a:r>
              <a:rPr lang="en-US" sz="2800" dirty="0" err="1" smtClean="0"/>
              <a:t>Alokasi</a:t>
            </a:r>
            <a:r>
              <a:rPr lang="en-US" sz="2800" dirty="0" smtClean="0"/>
              <a:t> sumber2 </a:t>
            </a:r>
            <a:r>
              <a:rPr lang="en-US" sz="2800" dirty="0" err="1" smtClean="0"/>
              <a:t>keuangan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alokasi</a:t>
            </a:r>
            <a:r>
              <a:rPr lang="en-US" sz="2800" dirty="0" smtClean="0"/>
              <a:t> </a:t>
            </a:r>
            <a:r>
              <a:rPr lang="en-US" sz="2800" dirty="0" err="1" smtClean="0"/>
              <a:t>pasar</a:t>
            </a:r>
            <a:endParaRPr lang="en-US" sz="2800" dirty="0" smtClean="0"/>
          </a:p>
          <a:p>
            <a:pPr algn="just">
              <a:buFontTx/>
              <a:buChar char="-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627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2.Pagu </a:t>
            </a:r>
            <a:r>
              <a:rPr lang="en-US" sz="3600" dirty="0" err="1" smtClean="0"/>
              <a:t>kredit</a:t>
            </a:r>
            <a:r>
              <a:rPr lang="en-US" sz="3600" dirty="0" smtClean="0"/>
              <a:t> (</a:t>
            </a:r>
            <a:r>
              <a:rPr lang="en-US" sz="3600" i="1" dirty="0" smtClean="0"/>
              <a:t>credit Ceilings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pPr marL="2065338" indent="-2065338">
              <a:buNone/>
            </a:pPr>
            <a:r>
              <a:rPr lang="en-US" sz="3600" dirty="0" smtClean="0"/>
              <a:t>Cara </a:t>
            </a:r>
            <a:r>
              <a:rPr lang="en-US" sz="3600" dirty="0" err="1" smtClean="0"/>
              <a:t>kerja</a:t>
            </a:r>
            <a:r>
              <a:rPr lang="en-US" sz="3600" dirty="0" smtClean="0"/>
              <a:t>: Bank </a:t>
            </a:r>
            <a:r>
              <a:rPr lang="en-US" sz="3600" dirty="0" err="1" smtClean="0"/>
              <a:t>sentral</a:t>
            </a:r>
            <a:r>
              <a:rPr lang="en-US" sz="3600" dirty="0" smtClean="0"/>
              <a:t> </a:t>
            </a:r>
            <a:r>
              <a:rPr lang="en-US" sz="3600" dirty="0" err="1" smtClean="0"/>
              <a:t>menetapkan</a:t>
            </a:r>
            <a:r>
              <a:rPr lang="en-US" sz="3600" dirty="0" smtClean="0"/>
              <a:t> </a:t>
            </a:r>
            <a:r>
              <a:rPr lang="en-US" sz="3600" dirty="0" err="1" smtClean="0"/>
              <a:t>jumlah</a:t>
            </a:r>
            <a:r>
              <a:rPr lang="en-US" sz="3600" dirty="0" smtClean="0"/>
              <a:t> </a:t>
            </a:r>
            <a:r>
              <a:rPr lang="en-US" sz="3600" dirty="0" err="1" smtClean="0"/>
              <a:t>atau</a:t>
            </a:r>
            <a:r>
              <a:rPr lang="en-US" sz="3600" dirty="0" smtClean="0"/>
              <a:t> </a:t>
            </a:r>
            <a:r>
              <a:rPr lang="en-US" sz="3600" dirty="0" err="1" smtClean="0"/>
              <a:t>kuantitas</a:t>
            </a:r>
            <a:r>
              <a:rPr lang="en-US" sz="3600" dirty="0" smtClean="0"/>
              <a:t> </a:t>
            </a:r>
            <a:r>
              <a:rPr lang="en-US" sz="3600" dirty="0" err="1" smtClean="0"/>
              <a:t>maksimum</a:t>
            </a:r>
            <a:r>
              <a:rPr lang="en-US" sz="3600" dirty="0" smtClean="0"/>
              <a:t> </a:t>
            </a:r>
            <a:r>
              <a:rPr lang="en-US" sz="3600" dirty="0" err="1" smtClean="0"/>
              <a:t>kredit</a:t>
            </a:r>
            <a:r>
              <a:rPr lang="en-US" sz="3600" dirty="0" smtClean="0"/>
              <a:t> yang </a:t>
            </a:r>
            <a:r>
              <a:rPr lang="en-US" sz="3600" dirty="0" err="1" smtClean="0"/>
              <a:t>dapat</a:t>
            </a:r>
            <a:r>
              <a:rPr lang="en-US" sz="3600" dirty="0" smtClean="0"/>
              <a:t> </a:t>
            </a:r>
            <a:r>
              <a:rPr lang="en-US" sz="3600" dirty="0" err="1" smtClean="0"/>
              <a:t>disalurkan</a:t>
            </a:r>
            <a:r>
              <a:rPr lang="en-US" sz="3600" dirty="0" smtClean="0"/>
              <a:t> </a:t>
            </a:r>
            <a:r>
              <a:rPr lang="en-US" sz="3600" dirty="0" err="1" smtClean="0"/>
              <a:t>oleh</a:t>
            </a:r>
            <a:r>
              <a:rPr lang="en-US" sz="3600" dirty="0" smtClean="0"/>
              <a:t> </a:t>
            </a:r>
            <a:r>
              <a:rPr lang="en-US" sz="3600" dirty="0" err="1" smtClean="0"/>
              <a:t>perbankan</a:t>
            </a:r>
            <a:r>
              <a:rPr lang="en-US" sz="3600" dirty="0" smtClean="0"/>
              <a:t>.</a:t>
            </a:r>
          </a:p>
          <a:p>
            <a:pPr marL="2286000" indent="-2286000">
              <a:buNone/>
            </a:pPr>
            <a:r>
              <a:rPr lang="en-US" sz="3600" dirty="0" err="1" smtClean="0"/>
              <a:t>Keuntungan</a:t>
            </a:r>
            <a:r>
              <a:rPr lang="en-US" sz="3600" dirty="0" smtClean="0"/>
              <a:t>: </a:t>
            </a:r>
            <a:r>
              <a:rPr lang="en-US" sz="3600" dirty="0" err="1" smtClean="0"/>
              <a:t>efektif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mengendalikan</a:t>
            </a:r>
            <a:r>
              <a:rPr lang="en-US" sz="3600" dirty="0" smtClean="0"/>
              <a:t> </a:t>
            </a:r>
            <a:r>
              <a:rPr lang="en-US" sz="3600" dirty="0" err="1" smtClean="0"/>
              <a:t>kuantitas</a:t>
            </a:r>
            <a:r>
              <a:rPr lang="en-US" sz="3600" dirty="0" smtClean="0"/>
              <a:t> </a:t>
            </a:r>
            <a:r>
              <a:rPr lang="en-US" sz="3600" dirty="0" err="1" smtClean="0"/>
              <a:t>kredit</a:t>
            </a:r>
            <a:r>
              <a:rPr lang="en-US" sz="3600" dirty="0" smtClean="0"/>
              <a:t> </a:t>
            </a:r>
            <a:r>
              <a:rPr lang="en-US" sz="3600" dirty="0" err="1" smtClean="0"/>
              <a:t>terutama</a:t>
            </a:r>
            <a:r>
              <a:rPr lang="en-US" sz="3600" dirty="0" smtClean="0"/>
              <a:t> </a:t>
            </a:r>
            <a:r>
              <a:rPr lang="en-US" sz="3600" dirty="0" err="1" smtClean="0"/>
              <a:t>dimasa</a:t>
            </a:r>
            <a:r>
              <a:rPr lang="en-US" sz="3600" dirty="0" smtClean="0"/>
              <a:t> </a:t>
            </a:r>
            <a:r>
              <a:rPr lang="en-US" sz="3600" dirty="0" err="1" smtClean="0"/>
              <a:t>krisis</a:t>
            </a:r>
            <a:endParaRPr lang="en-US" sz="3600" dirty="0" smtClean="0"/>
          </a:p>
          <a:p>
            <a:pPr marL="1946275" indent="-1946275">
              <a:buNone/>
            </a:pPr>
            <a:r>
              <a:rPr lang="en-US" sz="3600" dirty="0" err="1" smtClean="0"/>
              <a:t>Kerugian</a:t>
            </a:r>
            <a:r>
              <a:rPr lang="en-US" sz="3600" dirty="0" smtClean="0"/>
              <a:t> : </a:t>
            </a:r>
            <a:r>
              <a:rPr lang="en-US" sz="3600" dirty="0" err="1" smtClean="0"/>
              <a:t>menghambat</a:t>
            </a:r>
            <a:r>
              <a:rPr lang="en-US" sz="3600" dirty="0" smtClean="0"/>
              <a:t> </a:t>
            </a:r>
            <a:r>
              <a:rPr lang="en-US" sz="3600" dirty="0" err="1" smtClean="0"/>
              <a:t>alokasi</a:t>
            </a:r>
            <a:r>
              <a:rPr lang="en-US" sz="3600" dirty="0" smtClean="0"/>
              <a:t> </a:t>
            </a:r>
            <a:r>
              <a:rPr lang="en-US" sz="3600" dirty="0" err="1" smtClean="0"/>
              <a:t>sumber</a:t>
            </a:r>
            <a:r>
              <a:rPr lang="en-US" sz="3600" dirty="0" smtClean="0"/>
              <a:t> </a:t>
            </a:r>
            <a:r>
              <a:rPr lang="en-US" sz="3600" dirty="0" err="1" smtClean="0"/>
              <a:t>daya</a:t>
            </a:r>
            <a:r>
              <a:rPr lang="en-US" sz="3600" dirty="0" smtClean="0"/>
              <a:t> </a:t>
            </a:r>
            <a:r>
              <a:rPr lang="en-US" sz="3600" dirty="0" err="1" smtClean="0"/>
              <a:t>perbankan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12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3.Pengguntingan </a:t>
            </a:r>
            <a:r>
              <a:rPr lang="en-US" sz="3600" dirty="0" err="1" smtClean="0"/>
              <a:t>uang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Cara </a:t>
            </a:r>
            <a:r>
              <a:rPr lang="en-US" sz="2800" dirty="0" err="1" smtClean="0"/>
              <a:t>kerja</a:t>
            </a:r>
            <a:r>
              <a:rPr lang="en-US" sz="2800" dirty="0" smtClean="0"/>
              <a:t>: bank central </a:t>
            </a:r>
            <a:r>
              <a:rPr lang="en-US" sz="2800" dirty="0" err="1" smtClean="0"/>
              <a:t>dan</a:t>
            </a:r>
            <a:r>
              <a:rPr lang="en-US" sz="2800" dirty="0" smtClean="0"/>
              <a:t>/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pemerintah</a:t>
            </a:r>
            <a:r>
              <a:rPr lang="en-US" sz="2800" dirty="0" smtClean="0"/>
              <a:t> </a:t>
            </a:r>
            <a:r>
              <a:rPr lang="en-US" sz="2800" dirty="0" err="1" smtClean="0"/>
              <a:t>menetapkan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</a:t>
            </a:r>
            <a:r>
              <a:rPr lang="en-US" sz="2800" dirty="0" err="1" smtClean="0"/>
              <a:t>pecahan</a:t>
            </a:r>
            <a:r>
              <a:rPr lang="en-US" sz="2800" dirty="0" smtClean="0"/>
              <a:t> </a:t>
            </a:r>
            <a:r>
              <a:rPr lang="en-US" sz="2800" dirty="0" err="1" smtClean="0"/>
              <a:t>mata</a:t>
            </a:r>
            <a:r>
              <a:rPr lang="en-US" sz="2800" dirty="0" smtClean="0"/>
              <a:t> </a:t>
            </a:r>
            <a:r>
              <a:rPr lang="en-US" sz="2800" dirty="0" err="1" smtClean="0"/>
              <a:t>uang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 </a:t>
            </a:r>
            <a:r>
              <a:rPr lang="en-US" sz="2800" dirty="0" err="1" smtClean="0"/>
              <a:t>berkurang</a:t>
            </a:r>
            <a:r>
              <a:rPr lang="en-US" sz="2800" dirty="0" smtClean="0"/>
              <a:t> </a:t>
            </a:r>
            <a:r>
              <a:rPr lang="en-US" sz="2800" dirty="0" err="1" smtClean="0"/>
              <a:t>sejumlah</a:t>
            </a:r>
            <a:r>
              <a:rPr lang="en-US" sz="2800" dirty="0" smtClean="0"/>
              <a:t> </a:t>
            </a:r>
            <a:r>
              <a:rPr lang="en-US" sz="2800" dirty="0" err="1" smtClean="0"/>
              <a:t>persentasi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(</a:t>
            </a:r>
            <a:r>
              <a:rPr lang="en-US" sz="2800" dirty="0" err="1" smtClean="0"/>
              <a:t>misalnya</a:t>
            </a:r>
            <a:r>
              <a:rPr lang="en-US" sz="2800" dirty="0" smtClean="0"/>
              <a:t> 50%) </a:t>
            </a:r>
            <a:r>
              <a:rPr lang="en-US" sz="2800" dirty="0" err="1" smtClean="0"/>
              <a:t>sedangkan</a:t>
            </a:r>
            <a:r>
              <a:rPr lang="en-US" sz="2800" dirty="0" smtClean="0"/>
              <a:t> </a:t>
            </a:r>
            <a:r>
              <a:rPr lang="en-US" sz="2800" dirty="0" err="1" smtClean="0"/>
              <a:t>sisanya</a:t>
            </a:r>
            <a:r>
              <a:rPr lang="en-US" sz="2800" dirty="0" smtClean="0"/>
              <a:t> </a:t>
            </a:r>
            <a:r>
              <a:rPr lang="en-US" sz="2800" dirty="0" err="1" smtClean="0"/>
              <a:t>diganti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surat</a:t>
            </a:r>
            <a:r>
              <a:rPr lang="en-US" sz="2800" dirty="0" smtClean="0"/>
              <a:t> </a:t>
            </a:r>
            <a:r>
              <a:rPr lang="en-US" sz="2800" dirty="0" err="1" smtClean="0"/>
              <a:t>berharga</a:t>
            </a:r>
            <a:r>
              <a:rPr lang="en-US" sz="2800" dirty="0" smtClean="0"/>
              <a:t> </a:t>
            </a:r>
            <a:r>
              <a:rPr lang="en-US" sz="2800" dirty="0" err="1" smtClean="0"/>
              <a:t>pemerintah</a:t>
            </a:r>
            <a:r>
              <a:rPr lang="en-US" sz="2800" dirty="0" smtClean="0"/>
              <a:t> </a:t>
            </a:r>
            <a:r>
              <a:rPr lang="en-US" sz="2800" dirty="0" err="1" smtClean="0"/>
              <a:t>jangka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err="1" smtClean="0"/>
              <a:t>Keuntungan</a:t>
            </a:r>
            <a:r>
              <a:rPr lang="en-US" sz="2800" dirty="0" smtClean="0"/>
              <a:t> : </a:t>
            </a:r>
            <a:r>
              <a:rPr lang="en-US" sz="2800" dirty="0" err="1" smtClean="0"/>
              <a:t>merupakan</a:t>
            </a:r>
            <a:r>
              <a:rPr lang="en-US" sz="2800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</a:t>
            </a:r>
            <a:r>
              <a:rPr lang="en-US" sz="2800" dirty="0" err="1" smtClean="0"/>
              <a:t>dana</a:t>
            </a:r>
            <a:r>
              <a:rPr lang="en-US" sz="2800" dirty="0" smtClean="0"/>
              <a:t> </a:t>
            </a:r>
            <a:r>
              <a:rPr lang="en-US" sz="2800" dirty="0" err="1" smtClean="0"/>
              <a:t>pemerintah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keadaan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</a:t>
            </a:r>
            <a:r>
              <a:rPr lang="en-US" sz="2800" dirty="0" err="1" smtClean="0"/>
              <a:t>terdapat</a:t>
            </a:r>
            <a:r>
              <a:rPr lang="en-US" sz="2800" dirty="0" smtClean="0"/>
              <a:t> </a:t>
            </a:r>
            <a:r>
              <a:rPr lang="en-US" sz="2800" dirty="0" err="1" smtClean="0"/>
              <a:t>sumber</a:t>
            </a:r>
            <a:r>
              <a:rPr lang="en-US" sz="2800" dirty="0" smtClean="0"/>
              <a:t> lain</a:t>
            </a:r>
          </a:p>
          <a:p>
            <a:pPr marL="0" indent="0">
              <a:buNone/>
            </a:pPr>
            <a:r>
              <a:rPr lang="en-US" sz="2800" dirty="0" err="1" smtClean="0"/>
              <a:t>Kerugian</a:t>
            </a:r>
            <a:r>
              <a:rPr lang="en-US" sz="2800" dirty="0" smtClean="0"/>
              <a:t>: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merasa</a:t>
            </a:r>
            <a:r>
              <a:rPr lang="en-US" sz="2800" dirty="0" smtClean="0"/>
              <a:t> </a:t>
            </a:r>
            <a:r>
              <a:rPr lang="en-US" sz="2800" dirty="0" err="1" smtClean="0"/>
              <a:t>dirugikan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“</a:t>
            </a:r>
            <a:r>
              <a:rPr lang="en-US" sz="2800" dirty="0" err="1" smtClean="0"/>
              <a:t>dipaksa</a:t>
            </a:r>
            <a:r>
              <a:rPr lang="en-US" sz="2800" dirty="0" smtClean="0"/>
              <a:t>” </a:t>
            </a:r>
            <a:r>
              <a:rPr lang="en-US" sz="2800" dirty="0" err="1" smtClean="0"/>
              <a:t>menukarkn</a:t>
            </a:r>
            <a:r>
              <a:rPr lang="en-US" sz="2800" dirty="0" smtClean="0"/>
              <a:t> </a:t>
            </a:r>
            <a:r>
              <a:rPr lang="en-US" sz="2800" dirty="0" err="1" smtClean="0"/>
              <a:t>uangnya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surat</a:t>
            </a:r>
            <a:r>
              <a:rPr lang="en-US" sz="2800" dirty="0" smtClean="0"/>
              <a:t> </a:t>
            </a:r>
            <a:r>
              <a:rPr lang="en-US" sz="2800" dirty="0" err="1" smtClean="0"/>
              <a:t>berharga</a:t>
            </a:r>
            <a:r>
              <a:rPr lang="en-US" sz="2800" dirty="0" smtClean="0"/>
              <a:t> </a:t>
            </a:r>
            <a:r>
              <a:rPr lang="en-US" sz="2800" dirty="0" err="1" smtClean="0"/>
              <a:t>pemerintah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2903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Insrumen</a:t>
            </a:r>
            <a:r>
              <a:rPr lang="en-US" sz="3600" dirty="0" smtClean="0"/>
              <a:t> </a:t>
            </a:r>
            <a:r>
              <a:rPr lang="en-US" sz="3600" dirty="0" err="1" smtClean="0"/>
              <a:t>tidak</a:t>
            </a:r>
            <a:r>
              <a:rPr lang="en-US" sz="3600" dirty="0" smtClean="0"/>
              <a:t> </a:t>
            </a:r>
            <a:r>
              <a:rPr lang="en-US" sz="3600" dirty="0" err="1" smtClean="0"/>
              <a:t>langsung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Cadangan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minimum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Cadangan</a:t>
            </a:r>
            <a:r>
              <a:rPr lang="en-US" dirty="0" smtClean="0"/>
              <a:t> primer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dirty="0" err="1" smtClean="0"/>
              <a:t>cadangan</a:t>
            </a:r>
            <a:r>
              <a:rPr lang="en-US" dirty="0" smtClean="0"/>
              <a:t> </a:t>
            </a:r>
            <a:r>
              <a:rPr lang="en-US" dirty="0" err="1" smtClean="0"/>
              <a:t>skunder</a:t>
            </a: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diskonto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3.1. </a:t>
            </a:r>
            <a:r>
              <a:rPr lang="en-US" dirty="0" err="1" smtClean="0"/>
              <a:t>Lelang</a:t>
            </a:r>
            <a:r>
              <a:rPr lang="en-US" dirty="0" smtClean="0"/>
              <a:t>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bank </a:t>
            </a:r>
            <a:r>
              <a:rPr lang="en-US" dirty="0" err="1" smtClean="0"/>
              <a:t>sentral</a:t>
            </a:r>
            <a:r>
              <a:rPr lang="en-US" dirty="0" smtClean="0"/>
              <a:t> 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instrumen</a:t>
            </a:r>
            <a:r>
              <a:rPr lang="en-US" dirty="0" smtClean="0"/>
              <a:t> OPT</a:t>
            </a:r>
          </a:p>
          <a:p>
            <a:pPr marL="0" indent="0">
              <a:buNone/>
            </a:pPr>
            <a:r>
              <a:rPr lang="en-US" dirty="0" smtClean="0"/>
              <a:t>3.2 </a:t>
            </a:r>
            <a:r>
              <a:rPr lang="en-US" dirty="0" err="1"/>
              <a:t>Lelang</a:t>
            </a:r>
            <a:r>
              <a:rPr lang="en-US" dirty="0"/>
              <a:t> </a:t>
            </a:r>
            <a:r>
              <a:rPr lang="en-US" dirty="0" err="1"/>
              <a:t>surat</a:t>
            </a:r>
            <a:r>
              <a:rPr lang="en-US" dirty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instrumen</a:t>
            </a:r>
            <a:r>
              <a:rPr lang="en-US" smtClean="0"/>
              <a:t> OPT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9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Peranan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fiskal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moneter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fiskal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moneter</a:t>
            </a:r>
            <a:r>
              <a:rPr lang="en-US" dirty="0" smtClean="0"/>
              <a:t>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 internal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 smtClean="0"/>
              <a:t>Keseimbangan</a:t>
            </a:r>
            <a:r>
              <a:rPr lang="en-US" dirty="0" smtClean="0"/>
              <a:t> internal (</a:t>
            </a: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domestik</a:t>
            </a:r>
            <a:r>
              <a:rPr lang="en-US" dirty="0" smtClean="0"/>
              <a:t>) </a:t>
            </a:r>
            <a:r>
              <a:rPr lang="en-US" dirty="0" err="1" smtClean="0"/>
              <a:t>adl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 di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 (</a:t>
            </a: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) </a:t>
            </a:r>
            <a:r>
              <a:rPr lang="en-US" dirty="0" err="1" smtClean="0"/>
              <a:t>adl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 </a:t>
            </a:r>
            <a:r>
              <a:rPr lang="en-US" dirty="0" err="1" smtClean="0"/>
              <a:t>neraca</a:t>
            </a:r>
            <a:r>
              <a:rPr lang="en-US" dirty="0" smtClean="0"/>
              <a:t> </a:t>
            </a:r>
            <a:r>
              <a:rPr lang="en-US" dirty="0" err="1" smtClean="0"/>
              <a:t>pembayaran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867400" y="3048000"/>
            <a:ext cx="23622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19800" y="5181600"/>
            <a:ext cx="23622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76600" y="5181600"/>
            <a:ext cx="23622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85800" y="5181600"/>
            <a:ext cx="23622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5800" y="1524000"/>
            <a:ext cx="1752600" cy="685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Dampak</a:t>
            </a:r>
            <a:r>
              <a:rPr lang="en-US" sz="2800" dirty="0" smtClean="0"/>
              <a:t> </a:t>
            </a:r>
            <a:r>
              <a:rPr lang="en-US" sz="2800" dirty="0" err="1" smtClean="0"/>
              <a:t>perubahan</a:t>
            </a:r>
            <a:r>
              <a:rPr lang="en-US" sz="2800" dirty="0" smtClean="0"/>
              <a:t> </a:t>
            </a:r>
            <a:r>
              <a:rPr lang="en-US" sz="2800" dirty="0" err="1" smtClean="0"/>
              <a:t>pajak</a:t>
            </a:r>
            <a:r>
              <a:rPr lang="en-US" sz="2800" dirty="0" smtClean="0"/>
              <a:t> </a:t>
            </a:r>
            <a:r>
              <a:rPr lang="en-US" sz="2800" dirty="0" err="1" smtClean="0"/>
              <a:t>thd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pendapatan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124200" y="1524000"/>
            <a:ext cx="19050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91200" y="1524000"/>
            <a:ext cx="24384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dirty="0" err="1" smtClean="0"/>
              <a:t>Perubahan</a:t>
            </a:r>
            <a:r>
              <a:rPr lang="en-US" sz="1600" dirty="0" smtClean="0"/>
              <a:t> </a:t>
            </a:r>
            <a:r>
              <a:rPr lang="en-US" sz="1600" dirty="0" err="1" smtClean="0"/>
              <a:t>tarif</a:t>
            </a:r>
            <a:r>
              <a:rPr lang="en-US" sz="1600" dirty="0" smtClean="0"/>
              <a:t>    		</a:t>
            </a:r>
            <a:r>
              <a:rPr lang="en-US" sz="1600" dirty="0" err="1" smtClean="0"/>
              <a:t>perubahan</a:t>
            </a:r>
            <a:r>
              <a:rPr lang="en-US" sz="1600" dirty="0" smtClean="0"/>
              <a:t> </a:t>
            </a:r>
            <a:r>
              <a:rPr lang="en-US" sz="1600" dirty="0" err="1" smtClean="0"/>
              <a:t>pdpt</a:t>
            </a:r>
            <a:r>
              <a:rPr lang="en-US" sz="1600" dirty="0" smtClean="0"/>
              <a:t> WP		</a:t>
            </a:r>
            <a:r>
              <a:rPr lang="en-US" sz="1600" dirty="0" err="1" smtClean="0"/>
              <a:t>perubahan</a:t>
            </a:r>
            <a:r>
              <a:rPr lang="en-US" sz="1600" dirty="0" smtClean="0"/>
              <a:t> </a:t>
            </a:r>
            <a:r>
              <a:rPr lang="en-US" sz="1600" dirty="0" err="1" smtClean="0"/>
              <a:t>konsumsi</a:t>
            </a:r>
            <a:r>
              <a:rPr lang="en-US" sz="1600" dirty="0" smtClean="0"/>
              <a:t> </a:t>
            </a:r>
            <a:r>
              <a:rPr lang="en-US" sz="1600" dirty="0" err="1" smtClean="0"/>
              <a:t>wp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Pajak</a:t>
            </a:r>
            <a:endParaRPr lang="en-US" sz="1600" dirty="0" smtClean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dirty="0" smtClean="0"/>
              <a:t>						</a:t>
            </a:r>
            <a:r>
              <a:rPr lang="en-US" sz="1600" dirty="0" err="1" smtClean="0"/>
              <a:t>perubahan</a:t>
            </a:r>
            <a:endParaRPr lang="en-US" sz="1600" dirty="0" smtClean="0"/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dirty="0" smtClean="0"/>
              <a:t>						</a:t>
            </a:r>
            <a:r>
              <a:rPr lang="en-US" sz="1600" dirty="0" err="1" smtClean="0"/>
              <a:t>Pendapatan</a:t>
            </a:r>
            <a:r>
              <a:rPr lang="en-US" sz="1600" dirty="0" smtClean="0"/>
              <a:t> </a:t>
            </a:r>
            <a:r>
              <a:rPr lang="en-US" sz="1600" dirty="0" err="1" smtClean="0"/>
              <a:t>Nasional</a:t>
            </a:r>
            <a:endParaRPr lang="en-US" sz="1600" dirty="0" smtClean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 smtClean="0"/>
              <a:t>	</a:t>
            </a:r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dirty="0" err="1" smtClean="0"/>
              <a:t>Perubahan</a:t>
            </a:r>
            <a:r>
              <a:rPr lang="en-US" sz="1600" dirty="0" smtClean="0"/>
              <a:t>		 </a:t>
            </a:r>
            <a:r>
              <a:rPr lang="en-US" sz="1600" dirty="0" err="1" smtClean="0"/>
              <a:t>Perubahan</a:t>
            </a:r>
            <a:r>
              <a:rPr lang="en-US" sz="1600" dirty="0" smtClean="0"/>
              <a:t> </a:t>
            </a:r>
            <a:r>
              <a:rPr lang="en-US" sz="1600" dirty="0" err="1" smtClean="0"/>
              <a:t>pengeluaran</a:t>
            </a:r>
            <a:r>
              <a:rPr lang="en-US" sz="1600" dirty="0" smtClean="0"/>
              <a:t> 	 </a:t>
            </a:r>
            <a:r>
              <a:rPr lang="en-US" sz="1600" dirty="0" err="1" smtClean="0"/>
              <a:t>Perubahan</a:t>
            </a:r>
            <a:r>
              <a:rPr lang="en-US" sz="1600" dirty="0" smtClean="0"/>
              <a:t> </a:t>
            </a:r>
            <a:r>
              <a:rPr lang="en-US" sz="1600" dirty="0" err="1" smtClean="0"/>
              <a:t>Pertumbuhan</a:t>
            </a:r>
            <a:r>
              <a:rPr lang="en-US" sz="1600" dirty="0" smtClean="0"/>
              <a:t> </a:t>
            </a:r>
          </a:p>
          <a:p>
            <a:pPr>
              <a:buNone/>
            </a:pPr>
            <a:r>
              <a:rPr lang="en-US" sz="1600" dirty="0" smtClean="0"/>
              <a:t>	</a:t>
            </a:r>
            <a:r>
              <a:rPr lang="en-US" sz="1600" dirty="0" err="1" smtClean="0"/>
              <a:t>Pendapatan</a:t>
            </a:r>
            <a:r>
              <a:rPr lang="en-US" sz="1600" dirty="0" smtClean="0"/>
              <a:t> </a:t>
            </a:r>
            <a:r>
              <a:rPr lang="en-US" sz="1600" dirty="0" err="1" smtClean="0"/>
              <a:t>Pemerintah</a:t>
            </a:r>
            <a:r>
              <a:rPr lang="en-US" sz="1600" dirty="0" smtClean="0"/>
              <a:t>	 </a:t>
            </a:r>
            <a:r>
              <a:rPr lang="en-US" sz="1600" dirty="0" err="1" smtClean="0"/>
              <a:t>Pemerintah</a:t>
            </a:r>
            <a:r>
              <a:rPr lang="en-US" sz="1600" dirty="0" smtClean="0"/>
              <a:t> 		 </a:t>
            </a:r>
            <a:r>
              <a:rPr lang="en-US" sz="1600" dirty="0" err="1" smtClean="0"/>
              <a:t>Ekonomi</a:t>
            </a:r>
            <a:endParaRPr lang="en-US" sz="1600" dirty="0" smtClean="0"/>
          </a:p>
          <a:p>
            <a:pPr>
              <a:buNone/>
            </a:pPr>
            <a:r>
              <a:rPr lang="en-US" sz="1600" dirty="0"/>
              <a:t>	</a:t>
            </a:r>
            <a:r>
              <a:rPr lang="en-US" sz="1600" dirty="0" err="1" smtClean="0"/>
              <a:t>keterangan</a:t>
            </a:r>
            <a:r>
              <a:rPr lang="en-US" sz="1600" dirty="0" smtClean="0"/>
              <a:t>	        = </a:t>
            </a:r>
            <a:r>
              <a:rPr lang="en-US" sz="1600" dirty="0" err="1" smtClean="0"/>
              <a:t>mempengaruhi</a:t>
            </a:r>
            <a:r>
              <a:rPr lang="en-US" sz="1600" dirty="0" smtClean="0"/>
              <a:t>			</a:t>
            </a:r>
            <a:endParaRPr lang="en-US" sz="14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514600" y="1828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181600" y="1903412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3124200" y="54864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6477000" y="2590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6172994" y="4418806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115094" y="3694906"/>
            <a:ext cx="2819400" cy="1588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638800" y="5486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209800" y="5943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>
          <a:xfrm>
            <a:off x="6400800" y="2819400"/>
            <a:ext cx="1676400" cy="12192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beredar</a:t>
            </a:r>
            <a:r>
              <a:rPr lang="en-US" sz="2400" dirty="0" smtClean="0"/>
              <a:t> </a:t>
            </a:r>
            <a:r>
              <a:rPr lang="en-US" sz="2400" dirty="0" err="1" smtClean="0"/>
              <a:t>thd</a:t>
            </a:r>
            <a:r>
              <a:rPr lang="en-US" sz="2400" dirty="0" smtClean="0"/>
              <a:t>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sektor</a:t>
            </a:r>
            <a:r>
              <a:rPr lang="en-US" sz="2400" dirty="0" smtClean="0"/>
              <a:t> </a:t>
            </a:r>
            <a:r>
              <a:rPr lang="en-US" sz="2400" dirty="0" err="1" smtClean="0"/>
              <a:t>riil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019800" y="5181600"/>
            <a:ext cx="19812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5181600"/>
            <a:ext cx="23622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5800" y="5181600"/>
            <a:ext cx="23622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1524000"/>
            <a:ext cx="1752600" cy="685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24200" y="1524000"/>
            <a:ext cx="19050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91200" y="1524000"/>
            <a:ext cx="22098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Perubahan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uang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	     ( 1)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perubahan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keinginan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perubahan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tingkat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harga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Beredar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Berkonsumsi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barang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jasa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		             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perubahan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		            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Pendapatan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(2)				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              </a:t>
            </a:r>
            <a:r>
              <a:rPr lang="en-US" sz="1600" dirty="0" err="1" smtClean="0"/>
              <a:t>Nasional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/>
              <a:t>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Perubahan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Perubahan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Keinginan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Perubahan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Produksi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Tingkat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bunga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berinvestasi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keterangan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      =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mempengaruhi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514600" y="1828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181600" y="1903412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124200" y="54864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115094" y="3694906"/>
            <a:ext cx="2819400" cy="1588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638800" y="5486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209800" y="5943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4686300" y="3695700"/>
            <a:ext cx="2971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7239000" y="45720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val 32"/>
          <p:cNvSpPr/>
          <p:nvPr/>
        </p:nvSpPr>
        <p:spPr>
          <a:xfrm>
            <a:off x="6553200" y="4572000"/>
            <a:ext cx="1676400" cy="9906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609600" y="3124200"/>
            <a:ext cx="19050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moneter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mengubah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beredar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59363"/>
          </a:xfrm>
        </p:spPr>
        <p:txBody>
          <a:bodyPr>
            <a:normAutofit/>
          </a:bodyPr>
          <a:lstStyle/>
          <a:p>
            <a:endParaRPr lang="en-US" sz="1400" dirty="0"/>
          </a:p>
        </p:txBody>
      </p:sp>
      <p:sp>
        <p:nvSpPr>
          <p:cNvPr id="4" name="Oval 3"/>
          <p:cNvSpPr/>
          <p:nvPr/>
        </p:nvSpPr>
        <p:spPr>
          <a:xfrm>
            <a:off x="6324600" y="2819400"/>
            <a:ext cx="1676400" cy="990600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0400" y="5029200"/>
            <a:ext cx="1981200" cy="4572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5029200"/>
            <a:ext cx="1600200" cy="4572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524000"/>
            <a:ext cx="1752600" cy="685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24200" y="1524000"/>
            <a:ext cx="19050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791200" y="1524000"/>
            <a:ext cx="2209800" cy="6096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/>
              <a:t>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Peningkatan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                  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Inflasi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Meningkat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Impor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Naik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/>
              <a:t>	</a:t>
            </a:r>
            <a:r>
              <a:rPr lang="en-US" sz="1600" dirty="0" smtClean="0"/>
              <a:t>JUB		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			                    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Ekspor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turun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 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Suku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Bunga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					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adangan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devisa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/>
              <a:t>	</a:t>
            </a:r>
            <a:r>
              <a:rPr lang="en-US" sz="1600" dirty="0" smtClean="0"/>
              <a:t>    </a:t>
            </a:r>
            <a:r>
              <a:rPr lang="en-US" sz="1600" dirty="0" err="1" smtClean="0"/>
              <a:t>Turun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                 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Turun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		</a:t>
            </a:r>
          </a:p>
          <a:p>
            <a:pPr marL="342900" lvl="0" indent="-342900">
              <a:spcBef>
                <a:spcPct val="20000"/>
              </a:spcBef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600" dirty="0"/>
              <a:t>	</a:t>
            </a:r>
            <a:r>
              <a:rPr lang="en-US" sz="1600" dirty="0" err="1" smtClean="0"/>
              <a:t>Investasi</a:t>
            </a:r>
            <a:r>
              <a:rPr lang="en-US" sz="1600" dirty="0" smtClean="0"/>
              <a:t> </a:t>
            </a:r>
            <a:r>
              <a:rPr lang="en-US" sz="1600" dirty="0" err="1" smtClean="0"/>
              <a:t>naik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Produksi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naik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                   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</a:t>
            </a:r>
            <a:r>
              <a:rPr lang="en-US" sz="1600" dirty="0" err="1" smtClean="0"/>
              <a:t>Cadangan</a:t>
            </a:r>
            <a:r>
              <a:rPr lang="en-US" sz="1600" dirty="0" smtClean="0"/>
              <a:t> </a:t>
            </a:r>
            <a:r>
              <a:rPr lang="en-US" sz="1600" dirty="0" err="1" smtClean="0"/>
              <a:t>devisa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					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naik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	                                                                       </a:t>
            </a:r>
            <a:endParaRPr lang="en-US" sz="1600" dirty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keterangan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            =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mempengaruhi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514600" y="18288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181600" y="1903412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5400000">
            <a:off x="1143794" y="2666206"/>
            <a:ext cx="762000" cy="1588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181600" y="52578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524000" y="58674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915194" y="4266406"/>
            <a:ext cx="1219200" cy="1588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362200" y="5256212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rot="5400000">
            <a:off x="6666706" y="2476500"/>
            <a:ext cx="5341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ight Brace 38"/>
          <p:cNvSpPr/>
          <p:nvPr/>
        </p:nvSpPr>
        <p:spPr>
          <a:xfrm>
            <a:off x="8001000" y="3429000"/>
            <a:ext cx="228600" cy="1295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Bank </a:t>
            </a:r>
            <a:r>
              <a:rPr lang="en-US" sz="2400" dirty="0" err="1" smtClean="0"/>
              <a:t>sentral</a:t>
            </a:r>
            <a:r>
              <a:rPr lang="en-US" sz="2400" dirty="0" smtClean="0"/>
              <a:t> </a:t>
            </a:r>
            <a:r>
              <a:rPr lang="en-US" sz="2400" dirty="0" err="1" smtClean="0"/>
              <a:t>dihadapkan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pilihan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ingin</a:t>
            </a:r>
            <a:r>
              <a:rPr lang="en-US" sz="2400" dirty="0" smtClean="0"/>
              <a:t> </a:t>
            </a:r>
            <a:r>
              <a:rPr lang="en-US" sz="2400" dirty="0" err="1" smtClean="0"/>
              <a:t>dicapai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Misal</a:t>
            </a:r>
            <a:r>
              <a:rPr lang="en-US" sz="2400" dirty="0" smtClean="0"/>
              <a:t>, </a:t>
            </a:r>
            <a:r>
              <a:rPr lang="en-US" sz="2400" dirty="0" err="1" smtClean="0"/>
              <a:t>apakah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salah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yang optimal </a:t>
            </a:r>
            <a:r>
              <a:rPr lang="en-US" sz="2400" dirty="0" err="1" smtClean="0"/>
              <a:t>spt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yang </a:t>
            </a:r>
            <a:r>
              <a:rPr lang="en-US" sz="2400" dirty="0" err="1" smtClean="0"/>
              <a:t>tinggi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mengabaikan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yang lain </a:t>
            </a:r>
            <a:r>
              <a:rPr lang="en-US" sz="2400" dirty="0" err="1" smtClean="0"/>
              <a:t>seperti</a:t>
            </a:r>
            <a:r>
              <a:rPr lang="en-US" sz="2400" dirty="0" smtClean="0"/>
              <a:t> 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inflasi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neraca</a:t>
            </a:r>
            <a:r>
              <a:rPr lang="en-US" sz="2400" dirty="0" smtClean="0"/>
              <a:t> </a:t>
            </a:r>
            <a:r>
              <a:rPr lang="en-US" sz="2400" dirty="0" err="1" smtClean="0"/>
              <a:t>pembayaran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memilih</a:t>
            </a:r>
            <a:r>
              <a:rPr lang="en-US" sz="2400" dirty="0" smtClean="0"/>
              <a:t> </a:t>
            </a:r>
            <a:r>
              <a:rPr lang="en-US" sz="2400" dirty="0" err="1" smtClean="0"/>
              <a:t>inflasi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rendah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neraca</a:t>
            </a:r>
            <a:r>
              <a:rPr lang="en-US" sz="2400" dirty="0" smtClean="0"/>
              <a:t> </a:t>
            </a:r>
            <a:r>
              <a:rPr lang="en-US" sz="2400" dirty="0" err="1" smtClean="0"/>
              <a:t>pembayaran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mengabaikan</a:t>
            </a:r>
            <a:r>
              <a:rPr lang="en-US" sz="2400" dirty="0" smtClean="0"/>
              <a:t> </a:t>
            </a:r>
            <a:r>
              <a:rPr lang="en-US" sz="2400" dirty="0" err="1" smtClean="0"/>
              <a:t>pertumbuhan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kesempatan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diterapkannya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serempak</a:t>
            </a:r>
            <a:r>
              <a:rPr lang="en-US" sz="2400" dirty="0" smtClean="0"/>
              <a:t> 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ada</a:t>
            </a:r>
            <a:r>
              <a:rPr lang="en-US" sz="2400" dirty="0" smtClean="0"/>
              <a:t> </a:t>
            </a:r>
            <a:r>
              <a:rPr lang="en-US" sz="2400" dirty="0" err="1" smtClean="0"/>
              <a:t>satupun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mencapai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optimal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dicapai</a:t>
            </a:r>
            <a:r>
              <a:rPr lang="en-US" sz="2400" dirty="0" smtClean="0"/>
              <a:t> (</a:t>
            </a:r>
            <a:r>
              <a:rPr lang="en-US" sz="2400" dirty="0" err="1" smtClean="0"/>
              <a:t>tingkat</a:t>
            </a:r>
            <a:r>
              <a:rPr lang="en-US" sz="2400" dirty="0" smtClean="0"/>
              <a:t> </a:t>
            </a:r>
            <a:r>
              <a:rPr lang="en-US" sz="2400" dirty="0" err="1" smtClean="0"/>
              <a:t>bunga</a:t>
            </a:r>
            <a:r>
              <a:rPr lang="en-US" sz="2400" dirty="0" smtClean="0"/>
              <a:t>, </a:t>
            </a:r>
            <a:r>
              <a:rPr lang="en-US" sz="2400" dirty="0" err="1" smtClean="0"/>
              <a:t>besaran</a:t>
            </a:r>
            <a:r>
              <a:rPr lang="en-US" sz="2400" dirty="0" smtClean="0"/>
              <a:t> </a:t>
            </a:r>
            <a:r>
              <a:rPr lang="en-US" sz="2400" dirty="0" err="1" smtClean="0"/>
              <a:t>moneter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kurs</a:t>
            </a:r>
            <a:r>
              <a:rPr lang="en-US" sz="2400" dirty="0" smtClean="0"/>
              <a:t> </a:t>
            </a:r>
            <a:r>
              <a:rPr lang="en-US" sz="2400" dirty="0" err="1" smtClean="0"/>
              <a:t>valuta</a:t>
            </a:r>
            <a:r>
              <a:rPr lang="en-US" sz="2400" dirty="0" smtClean="0"/>
              <a:t> </a:t>
            </a:r>
            <a:r>
              <a:rPr lang="en-US" sz="2400" dirty="0" err="1" smtClean="0"/>
              <a:t>asing</a:t>
            </a:r>
            <a:r>
              <a:rPr lang="en-US" sz="2400" dirty="0" smtClean="0"/>
              <a:t>) </a:t>
            </a:r>
            <a:r>
              <a:rPr lang="en-US" sz="2400" dirty="0" err="1" smtClean="0"/>
              <a:t>ditetapkan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i="1" dirty="0" smtClean="0"/>
              <a:t>intermediate targets</a:t>
            </a:r>
            <a:endParaRPr lang="en-US" sz="2400" i="1" cap="smal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638800" y="3886200"/>
            <a:ext cx="2362200" cy="5334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0" y="2057400"/>
            <a:ext cx="2819400" cy="1066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76600" y="2057400"/>
            <a:ext cx="1905000" cy="1066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1000" y="2057400"/>
            <a:ext cx="2438400" cy="1066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intermediate targets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en-US" sz="2000" dirty="0" err="1" smtClean="0"/>
              <a:t>Yaitu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sasaran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tercapai</a:t>
            </a:r>
            <a:r>
              <a:rPr lang="en-US" sz="2000" dirty="0" smtClean="0"/>
              <a:t> </a:t>
            </a:r>
            <a:r>
              <a:rPr lang="en-US" sz="2000" dirty="0" err="1" smtClean="0"/>
              <a:t>terlebih</a:t>
            </a:r>
            <a:r>
              <a:rPr lang="en-US" sz="2000" dirty="0" smtClean="0"/>
              <a:t> </a:t>
            </a:r>
            <a:r>
              <a:rPr lang="en-US" sz="2000" dirty="0" err="1" smtClean="0"/>
              <a:t>dahulu</a:t>
            </a:r>
            <a:r>
              <a:rPr lang="en-US" sz="2000" dirty="0" smtClean="0"/>
              <a:t> </a:t>
            </a:r>
            <a:r>
              <a:rPr lang="en-US" sz="2000" dirty="0" err="1" smtClean="0"/>
              <a:t>sebelum</a:t>
            </a:r>
            <a:r>
              <a:rPr lang="en-US" sz="2000" dirty="0" smtClean="0"/>
              <a:t> </a:t>
            </a:r>
            <a:r>
              <a:rPr lang="en-US" sz="2000" dirty="0" err="1" smtClean="0"/>
              <a:t>mencapai</a:t>
            </a:r>
            <a:r>
              <a:rPr lang="en-US" sz="2000" dirty="0" smtClean="0"/>
              <a:t> </a:t>
            </a:r>
            <a:r>
              <a:rPr lang="en-US" sz="2000" dirty="0" err="1" smtClean="0"/>
              <a:t>sasaran</a:t>
            </a:r>
            <a:r>
              <a:rPr lang="en-US" sz="2000" dirty="0" smtClean="0"/>
              <a:t> </a:t>
            </a:r>
            <a:r>
              <a:rPr lang="en-US" sz="2000" dirty="0" err="1" smtClean="0"/>
              <a:t>akhir</a:t>
            </a:r>
            <a:r>
              <a:rPr lang="en-US" sz="2000" dirty="0" smtClean="0"/>
              <a:t>. </a:t>
            </a:r>
            <a:r>
              <a:rPr lang="en-US" sz="2000" i="1" dirty="0" smtClean="0"/>
              <a:t>Intermediate </a:t>
            </a:r>
            <a:r>
              <a:rPr lang="en-US" sz="2000" dirty="0" smtClean="0"/>
              <a:t>targets </a:t>
            </a:r>
            <a:r>
              <a:rPr lang="en-US" sz="2000" dirty="0" err="1" smtClean="0"/>
              <a:t>sering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</a:t>
            </a:r>
            <a:r>
              <a:rPr lang="en-US" sz="2000" dirty="0" err="1" smtClean="0"/>
              <a:t>indikator</a:t>
            </a:r>
            <a:r>
              <a:rPr lang="en-US" sz="2000" dirty="0" smtClean="0"/>
              <a:t> </a:t>
            </a:r>
            <a:r>
              <a:rPr lang="en-US" sz="2000" dirty="0" err="1" smtClean="0"/>
              <a:t>ekonomi</a:t>
            </a:r>
            <a:r>
              <a:rPr lang="en-US" sz="2000" dirty="0" smtClean="0"/>
              <a:t>.</a:t>
            </a:r>
          </a:p>
          <a:p>
            <a:pPr algn="ctr">
              <a:spcBef>
                <a:spcPts val="0"/>
              </a:spcBef>
              <a:buNone/>
            </a:pPr>
            <a:r>
              <a:rPr lang="en-US" sz="2000" b="1" dirty="0" err="1" smtClean="0"/>
              <a:t>Kebijakan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moneter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dengan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sasaran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suku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bunga</a:t>
            </a:r>
            <a:endParaRPr lang="en-US" sz="2000" b="1" dirty="0" smtClean="0"/>
          </a:p>
          <a:p>
            <a:pPr algn="ctr">
              <a:spcBef>
                <a:spcPts val="0"/>
              </a:spcBef>
              <a:buNone/>
            </a:pPr>
            <a:endParaRPr lang="en-US" sz="2000" b="1" dirty="0" smtClean="0"/>
          </a:p>
          <a:p>
            <a:pPr lvl="0">
              <a:buNone/>
              <a:defRPr/>
            </a:pPr>
            <a:r>
              <a:rPr lang="en-US" sz="2000" dirty="0" smtClean="0"/>
              <a:t>      </a:t>
            </a:r>
            <a:r>
              <a:rPr lang="en-US" sz="2000" cap="all" dirty="0" err="1" smtClean="0"/>
              <a:t>Upaya</a:t>
            </a:r>
            <a:r>
              <a:rPr lang="en-US" sz="2000" cap="all" dirty="0" smtClean="0"/>
              <a:t>	                    </a:t>
            </a:r>
            <a:r>
              <a:rPr lang="en-US" sz="2000" cap="all" dirty="0" err="1" smtClean="0"/>
              <a:t>Sasaran</a:t>
            </a:r>
            <a:r>
              <a:rPr lang="en-US" sz="2000" cap="all" dirty="0" smtClean="0"/>
              <a:t>		</a:t>
            </a:r>
            <a:r>
              <a:rPr lang="en-US" sz="2000" cap="all" dirty="0" err="1" smtClean="0"/>
              <a:t>Dampak</a:t>
            </a:r>
            <a:endParaRPr lang="en-US" sz="2000" cap="all" dirty="0" smtClean="0"/>
          </a:p>
          <a:p>
            <a:pPr lvl="0">
              <a:buFontTx/>
              <a:buChar char="-"/>
              <a:defRPr/>
            </a:pPr>
            <a:r>
              <a:rPr lang="en-US" sz="1900" dirty="0" err="1" smtClean="0"/>
              <a:t>Ekspansi</a:t>
            </a:r>
            <a:r>
              <a:rPr lang="en-US" sz="1900" dirty="0" smtClean="0"/>
              <a:t> </a:t>
            </a:r>
            <a:r>
              <a:rPr lang="en-US" sz="1900" dirty="0" err="1" smtClean="0"/>
              <a:t>moneter</a:t>
            </a:r>
            <a:r>
              <a:rPr lang="en-US" sz="1900" dirty="0" smtClean="0"/>
              <a:t>               - </a:t>
            </a:r>
            <a:r>
              <a:rPr lang="en-US" sz="1900" dirty="0" err="1" smtClean="0"/>
              <a:t>suku</a:t>
            </a:r>
            <a:r>
              <a:rPr lang="en-US" sz="1900" dirty="0" smtClean="0"/>
              <a:t> </a:t>
            </a:r>
            <a:r>
              <a:rPr lang="en-US" sz="1900" dirty="0" err="1" smtClean="0"/>
              <a:t>bunga</a:t>
            </a:r>
            <a:r>
              <a:rPr lang="en-US" sz="1900" dirty="0" smtClean="0"/>
              <a:t> </a:t>
            </a:r>
            <a:r>
              <a:rPr lang="en-US" sz="1900" dirty="0" err="1" smtClean="0"/>
              <a:t>turun</a:t>
            </a:r>
            <a:r>
              <a:rPr lang="en-US" sz="1900" dirty="0" smtClean="0"/>
              <a:t>         - </a:t>
            </a:r>
            <a:r>
              <a:rPr lang="en-US" sz="1900" dirty="0" err="1" smtClean="0"/>
              <a:t>gejolak</a:t>
            </a:r>
            <a:r>
              <a:rPr lang="en-US" sz="1900" dirty="0" smtClean="0"/>
              <a:t> </a:t>
            </a:r>
            <a:r>
              <a:rPr lang="en-US" sz="1900" dirty="0" err="1" smtClean="0"/>
              <a:t>moneter</a:t>
            </a:r>
            <a:r>
              <a:rPr lang="en-US" sz="1900" dirty="0" smtClean="0"/>
              <a:t> </a:t>
            </a:r>
            <a:r>
              <a:rPr lang="en-US" sz="1900" dirty="0" err="1" smtClean="0"/>
              <a:t>agregat</a:t>
            </a:r>
            <a:endParaRPr lang="en-US" sz="1900" dirty="0" smtClean="0"/>
          </a:p>
          <a:p>
            <a:pPr lvl="0">
              <a:buFontTx/>
              <a:buChar char="-"/>
              <a:defRPr/>
            </a:pPr>
            <a:r>
              <a:rPr lang="en-US" sz="1900" dirty="0" err="1" smtClean="0"/>
              <a:t>Kontraksi</a:t>
            </a:r>
            <a:r>
              <a:rPr lang="en-US" sz="1900" dirty="0" smtClean="0"/>
              <a:t> </a:t>
            </a:r>
            <a:r>
              <a:rPr lang="en-US" sz="1900" dirty="0" err="1" smtClean="0"/>
              <a:t>moneter</a:t>
            </a:r>
            <a:r>
              <a:rPr lang="en-US" sz="1900" dirty="0" smtClean="0"/>
              <a:t>	   - </a:t>
            </a:r>
            <a:r>
              <a:rPr lang="en-US" sz="1900" dirty="0" err="1" smtClean="0"/>
              <a:t>suku</a:t>
            </a:r>
            <a:r>
              <a:rPr lang="en-US" sz="1900" dirty="0" smtClean="0"/>
              <a:t> </a:t>
            </a:r>
            <a:r>
              <a:rPr lang="en-US" sz="1900" dirty="0" err="1" smtClean="0"/>
              <a:t>bunga</a:t>
            </a:r>
            <a:r>
              <a:rPr lang="en-US" sz="1900" dirty="0" smtClean="0"/>
              <a:t> </a:t>
            </a:r>
            <a:r>
              <a:rPr lang="en-US" sz="1900" dirty="0" err="1" smtClean="0"/>
              <a:t>naik</a:t>
            </a:r>
            <a:r>
              <a:rPr lang="en-US" sz="1900" dirty="0" smtClean="0"/>
              <a:t>         - </a:t>
            </a:r>
            <a:r>
              <a:rPr lang="en-US" sz="1900" dirty="0" err="1" smtClean="0"/>
              <a:t>gejolak</a:t>
            </a:r>
            <a:r>
              <a:rPr lang="en-US" sz="1900" dirty="0" smtClean="0"/>
              <a:t> </a:t>
            </a:r>
            <a:r>
              <a:rPr lang="en-US" sz="1900" dirty="0" err="1" smtClean="0"/>
              <a:t>moneter</a:t>
            </a:r>
            <a:r>
              <a:rPr lang="en-US" sz="1900" dirty="0" smtClean="0"/>
              <a:t> </a:t>
            </a:r>
            <a:r>
              <a:rPr lang="en-US" sz="1900" dirty="0" err="1" smtClean="0"/>
              <a:t>agregat</a:t>
            </a:r>
            <a:r>
              <a:rPr lang="en-US" sz="1900" dirty="0" smtClean="0"/>
              <a:t> </a:t>
            </a:r>
          </a:p>
          <a:p>
            <a:pPr lvl="0">
              <a:buFontTx/>
              <a:buChar char="-"/>
              <a:defRPr/>
            </a:pPr>
            <a:endParaRPr lang="en-US" sz="1900" dirty="0" smtClean="0"/>
          </a:p>
          <a:p>
            <a:pPr lvl="0">
              <a:buFontTx/>
              <a:buChar char="-"/>
              <a:defRPr/>
            </a:pPr>
            <a:endParaRPr lang="en-US" sz="1900" dirty="0" smtClean="0"/>
          </a:p>
          <a:p>
            <a:pPr lvl="0">
              <a:buNone/>
              <a:defRPr/>
            </a:pPr>
            <a:r>
              <a:rPr lang="en-US" sz="1900" dirty="0" smtClean="0"/>
              <a:t>						        </a:t>
            </a:r>
          </a:p>
          <a:p>
            <a:pPr lvl="0">
              <a:buNone/>
              <a:defRPr/>
            </a:pPr>
            <a:r>
              <a:rPr lang="en-US" sz="1900" dirty="0" smtClean="0"/>
              <a:t>                                                                                                  </a:t>
            </a:r>
            <a:r>
              <a:rPr lang="en-US" sz="1900" dirty="0" err="1" smtClean="0"/>
              <a:t>perubahan</a:t>
            </a:r>
            <a:r>
              <a:rPr lang="en-US" sz="1900" dirty="0" smtClean="0"/>
              <a:t> </a:t>
            </a:r>
            <a:r>
              <a:rPr lang="en-US" sz="1900" dirty="0" err="1" smtClean="0"/>
              <a:t>tingkat</a:t>
            </a:r>
            <a:r>
              <a:rPr lang="en-US" sz="1900" dirty="0" smtClean="0"/>
              <a:t> </a:t>
            </a:r>
            <a:r>
              <a:rPr lang="en-US" sz="1900" dirty="0" err="1" smtClean="0"/>
              <a:t>bunga</a:t>
            </a:r>
            <a:r>
              <a:rPr lang="en-US" sz="1900" dirty="0" smtClean="0"/>
              <a:t>	</a:t>
            </a:r>
          </a:p>
          <a:p>
            <a:pPr lvl="0">
              <a:buNone/>
              <a:defRPr/>
            </a:pPr>
            <a:endParaRPr lang="en-US" sz="2000" dirty="0" smtClean="0"/>
          </a:p>
          <a:p>
            <a:pPr lvl="0">
              <a:buNone/>
              <a:defRPr/>
            </a:pPr>
            <a:endParaRPr lang="en-US" sz="2000" dirty="0" smtClean="0"/>
          </a:p>
          <a:p>
            <a:pPr lvl="0">
              <a:buNone/>
              <a:defRPr/>
            </a:pPr>
            <a:endParaRPr lang="en-US" sz="2000" dirty="0" smtClean="0"/>
          </a:p>
          <a:p>
            <a:pPr lvl="0">
              <a:buNone/>
              <a:defRPr/>
            </a:pPr>
            <a:endParaRPr lang="en-US" sz="2000" dirty="0" smtClean="0"/>
          </a:p>
          <a:p>
            <a:pPr lvl="0">
              <a:buNone/>
              <a:defRPr/>
            </a:pPr>
            <a:r>
              <a:rPr lang="en-US" sz="2000" dirty="0" smtClean="0"/>
              <a:t>	</a:t>
            </a:r>
            <a:endParaRPr lang="en-US" sz="2000" b="1" dirty="0" smtClean="0"/>
          </a:p>
          <a:p>
            <a:pPr algn="ctr">
              <a:spcBef>
                <a:spcPts val="0"/>
              </a:spcBef>
              <a:buNone/>
            </a:pPr>
            <a:endParaRPr lang="en-US" sz="2000" b="1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819400" y="25908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181600" y="25908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6438900" y="34671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/>
          </a:bodyPr>
          <a:lstStyle/>
          <a:p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moneter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</a:t>
            </a:r>
            <a:r>
              <a:rPr lang="en-US" sz="2400" dirty="0" err="1" smtClean="0"/>
              <a:t>suku</a:t>
            </a:r>
            <a:r>
              <a:rPr lang="en-US" sz="2400" dirty="0" smtClean="0"/>
              <a:t> </a:t>
            </a:r>
            <a:r>
              <a:rPr lang="en-US" sz="2400" dirty="0" err="1" smtClean="0"/>
              <a:t>bunga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Kebijakan</a:t>
            </a:r>
            <a:r>
              <a:rPr lang="en-US" sz="2000" dirty="0" smtClean="0"/>
              <a:t> </a:t>
            </a:r>
            <a:r>
              <a:rPr lang="en-US" sz="2000" dirty="0" err="1" smtClean="0"/>
              <a:t>moneter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sasaran</a:t>
            </a:r>
            <a:r>
              <a:rPr lang="en-US" sz="2000" dirty="0" smtClean="0"/>
              <a:t> </a:t>
            </a:r>
            <a:r>
              <a:rPr lang="en-US" sz="2000" dirty="0" err="1" smtClean="0"/>
              <a:t>antara</a:t>
            </a:r>
            <a:r>
              <a:rPr lang="en-US" sz="2000" dirty="0" smtClean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suku</a:t>
            </a:r>
            <a:r>
              <a:rPr lang="en-US" sz="2000" dirty="0" smtClean="0"/>
              <a:t> </a:t>
            </a:r>
            <a:r>
              <a:rPr lang="en-US" sz="2000" dirty="0" err="1" smtClean="0"/>
              <a:t>bunga</a:t>
            </a:r>
            <a:r>
              <a:rPr lang="en-US" sz="2000" dirty="0" smtClean="0"/>
              <a:t> yang ideal </a:t>
            </a:r>
            <a:r>
              <a:rPr lang="en-US" sz="2000" dirty="0" err="1" smtClean="0"/>
              <a:t>adalah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mendorong</a:t>
            </a:r>
            <a:r>
              <a:rPr lang="en-US" sz="2000" dirty="0" smtClean="0"/>
              <a:t> </a:t>
            </a:r>
            <a:r>
              <a:rPr lang="en-US" sz="2000" dirty="0" err="1" smtClean="0"/>
              <a:t>pertumbuhan</a:t>
            </a:r>
            <a:r>
              <a:rPr lang="en-US" sz="2000" dirty="0" smtClean="0"/>
              <a:t> </a:t>
            </a:r>
            <a:r>
              <a:rPr lang="en-US" sz="2000" dirty="0" err="1" smtClean="0"/>
              <a:t>investasi</a:t>
            </a:r>
            <a:r>
              <a:rPr lang="en-US" sz="2000" dirty="0" smtClean="0"/>
              <a:t>, </a:t>
            </a:r>
            <a:r>
              <a:rPr lang="en-US" sz="2000" dirty="0" err="1" smtClean="0"/>
              <a:t>namun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menimbulkan</a:t>
            </a:r>
            <a:r>
              <a:rPr lang="en-US" sz="2000" dirty="0" smtClean="0"/>
              <a:t> </a:t>
            </a:r>
            <a:r>
              <a:rPr lang="en-US" sz="2000" dirty="0" err="1" smtClean="0"/>
              <a:t>dampak</a:t>
            </a:r>
            <a:r>
              <a:rPr lang="en-US" sz="2000" dirty="0" smtClean="0"/>
              <a:t> </a:t>
            </a:r>
            <a:r>
              <a:rPr lang="en-US" sz="2000" dirty="0" err="1" smtClean="0"/>
              <a:t>inflasi</a:t>
            </a:r>
            <a:endParaRPr lang="en-US" sz="2000" dirty="0" smtClean="0"/>
          </a:p>
          <a:p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suku</a:t>
            </a:r>
            <a:r>
              <a:rPr lang="en-US" sz="2000" dirty="0" smtClean="0"/>
              <a:t> </a:t>
            </a:r>
            <a:r>
              <a:rPr lang="en-US" sz="2000" dirty="0" err="1" smtClean="0"/>
              <a:t>bunga</a:t>
            </a:r>
            <a:r>
              <a:rPr lang="en-US" sz="2000" dirty="0" smtClean="0"/>
              <a:t>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kenaikan</a:t>
            </a:r>
            <a:r>
              <a:rPr lang="en-US" sz="2000" dirty="0" smtClean="0"/>
              <a:t> </a:t>
            </a:r>
            <a:r>
              <a:rPr lang="en-US" sz="2000" dirty="0" err="1" smtClean="0"/>
              <a:t>hingga</a:t>
            </a:r>
            <a:r>
              <a:rPr lang="en-US" sz="2000" dirty="0" smtClean="0"/>
              <a:t> </a:t>
            </a:r>
            <a:r>
              <a:rPr lang="en-US" sz="2000" dirty="0" err="1" smtClean="0"/>
              <a:t>melampaui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ditetapkan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bank </a:t>
            </a:r>
            <a:r>
              <a:rPr lang="en-US" sz="2000" dirty="0" err="1" smtClean="0"/>
              <a:t>sentral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segera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ekspansi</a:t>
            </a:r>
            <a:r>
              <a:rPr lang="en-US" sz="2000" dirty="0" smtClean="0"/>
              <a:t> </a:t>
            </a:r>
            <a:r>
              <a:rPr lang="en-US" sz="2000" dirty="0" err="1" smtClean="0"/>
              <a:t>moneter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suku</a:t>
            </a:r>
            <a:r>
              <a:rPr lang="en-US" sz="2000" dirty="0" smtClean="0"/>
              <a:t> </a:t>
            </a:r>
            <a:r>
              <a:rPr lang="en-US" sz="2000" dirty="0" err="1" smtClean="0"/>
              <a:t>bunga</a:t>
            </a:r>
            <a:r>
              <a:rPr lang="en-US" sz="2000" dirty="0" smtClean="0"/>
              <a:t> </a:t>
            </a:r>
            <a:r>
              <a:rPr lang="en-US" sz="2000" dirty="0" err="1" smtClean="0"/>
              <a:t>uang</a:t>
            </a:r>
            <a:r>
              <a:rPr lang="en-US" sz="2000" dirty="0" smtClean="0"/>
              <a:t> </a:t>
            </a:r>
            <a:r>
              <a:rPr lang="en-US" sz="2000" dirty="0" err="1" smtClean="0"/>
              <a:t>turun</a:t>
            </a:r>
            <a:r>
              <a:rPr lang="en-US" sz="2000" dirty="0" smtClean="0"/>
              <a:t> </a:t>
            </a:r>
            <a:r>
              <a:rPr lang="en-US" sz="2000" dirty="0" err="1" smtClean="0"/>
              <a:t>kembali</a:t>
            </a:r>
            <a:r>
              <a:rPr lang="en-US" sz="2000" dirty="0" smtClean="0"/>
              <a:t> </a:t>
            </a:r>
            <a:r>
              <a:rPr lang="en-US" sz="2000" dirty="0" err="1" smtClean="0"/>
              <a:t>sampai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suku</a:t>
            </a:r>
            <a:r>
              <a:rPr lang="en-US" sz="2000" dirty="0" smtClean="0"/>
              <a:t> </a:t>
            </a:r>
            <a:r>
              <a:rPr lang="en-US" sz="2000" dirty="0" err="1" smtClean="0"/>
              <a:t>bunga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ditetapkan</a:t>
            </a:r>
            <a:endParaRPr lang="en-US" sz="2000" dirty="0" smtClean="0"/>
          </a:p>
          <a:p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suku</a:t>
            </a:r>
            <a:r>
              <a:rPr lang="en-US" sz="2000" dirty="0" smtClean="0"/>
              <a:t> </a:t>
            </a:r>
            <a:r>
              <a:rPr lang="en-US" sz="2000" dirty="0" err="1" smtClean="0"/>
              <a:t>bunga</a:t>
            </a:r>
            <a:r>
              <a:rPr lang="en-US" sz="2000" dirty="0" smtClean="0"/>
              <a:t> </a:t>
            </a:r>
            <a:r>
              <a:rPr lang="en-US" sz="2000" dirty="0" err="1" smtClean="0"/>
              <a:t>menunjukkan</a:t>
            </a:r>
            <a:r>
              <a:rPr lang="en-US" sz="2000" dirty="0" smtClean="0"/>
              <a:t> </a:t>
            </a:r>
            <a:r>
              <a:rPr lang="en-US" sz="2000" dirty="0" err="1" smtClean="0"/>
              <a:t>penurunan</a:t>
            </a:r>
            <a:r>
              <a:rPr lang="en-US" sz="2000" dirty="0" smtClean="0"/>
              <a:t> </a:t>
            </a:r>
            <a:r>
              <a:rPr lang="en-US" sz="2000" dirty="0" err="1" smtClean="0"/>
              <a:t>hingga</a:t>
            </a:r>
            <a:r>
              <a:rPr lang="en-US" sz="2000" dirty="0" smtClean="0"/>
              <a:t> </a:t>
            </a:r>
            <a:r>
              <a:rPr lang="en-US" sz="2000" dirty="0" err="1" smtClean="0"/>
              <a:t>dibawah</a:t>
            </a:r>
            <a:r>
              <a:rPr lang="en-US" sz="2000" dirty="0" smtClean="0"/>
              <a:t> </a:t>
            </a:r>
            <a:r>
              <a:rPr lang="en-US" sz="2000" dirty="0" err="1" smtClean="0"/>
              <a:t>angka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ditetapkan</a:t>
            </a:r>
            <a:r>
              <a:rPr lang="en-US" sz="2000" dirty="0" smtClean="0"/>
              <a:t> </a:t>
            </a:r>
            <a:r>
              <a:rPr lang="en-US" sz="2000" dirty="0" err="1" smtClean="0"/>
              <a:t>maka</a:t>
            </a:r>
            <a:r>
              <a:rPr lang="en-US" sz="2000" dirty="0" smtClean="0"/>
              <a:t> bank </a:t>
            </a:r>
            <a:r>
              <a:rPr lang="en-US" sz="2000" dirty="0" err="1" smtClean="0"/>
              <a:t>sentral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segera</a:t>
            </a:r>
            <a:r>
              <a:rPr lang="en-US" sz="2000" dirty="0" smtClean="0"/>
              <a:t> </a:t>
            </a:r>
            <a:r>
              <a:rPr lang="en-US" sz="2000" dirty="0" err="1" smtClean="0"/>
              <a:t>melakukan</a:t>
            </a:r>
            <a:r>
              <a:rPr lang="en-US" sz="2000" dirty="0" smtClean="0"/>
              <a:t> </a:t>
            </a:r>
            <a:r>
              <a:rPr lang="en-US" sz="2000" dirty="0" err="1" smtClean="0"/>
              <a:t>kebijakan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kontraktif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suku</a:t>
            </a:r>
            <a:r>
              <a:rPr lang="en-US" sz="2000" dirty="0" smtClean="0"/>
              <a:t> </a:t>
            </a:r>
            <a:r>
              <a:rPr lang="en-US" sz="2000" dirty="0" err="1" smtClean="0"/>
              <a:t>bunga</a:t>
            </a:r>
            <a:r>
              <a:rPr lang="en-US" sz="2000" dirty="0" smtClean="0"/>
              <a:t> </a:t>
            </a:r>
            <a:r>
              <a:rPr lang="en-US" sz="2000" dirty="0" err="1" smtClean="0"/>
              <a:t>uang</a:t>
            </a:r>
            <a:r>
              <a:rPr lang="en-US" sz="2000" dirty="0" smtClean="0"/>
              <a:t> </a:t>
            </a:r>
            <a:r>
              <a:rPr lang="en-US" sz="2000" dirty="0" err="1" smtClean="0"/>
              <a:t>naik</a:t>
            </a:r>
            <a:r>
              <a:rPr lang="en-US" sz="2000" dirty="0" smtClean="0"/>
              <a:t> </a:t>
            </a:r>
            <a:r>
              <a:rPr lang="en-US" sz="2000" dirty="0" err="1" smtClean="0"/>
              <a:t>kembali</a:t>
            </a:r>
            <a:r>
              <a:rPr lang="en-US" sz="2000" dirty="0" smtClean="0"/>
              <a:t> </a:t>
            </a:r>
            <a:r>
              <a:rPr lang="en-US" sz="2000" dirty="0" err="1" smtClean="0"/>
              <a:t>sampai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suku</a:t>
            </a:r>
            <a:r>
              <a:rPr lang="en-US" sz="2000" dirty="0" smtClean="0"/>
              <a:t> </a:t>
            </a:r>
            <a:r>
              <a:rPr lang="en-US" sz="2000" dirty="0" err="1" smtClean="0"/>
              <a:t>bunga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ditetapkan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Suku</a:t>
            </a:r>
            <a:r>
              <a:rPr lang="en-US" sz="2000" dirty="0" smtClean="0"/>
              <a:t> </a:t>
            </a:r>
            <a:r>
              <a:rPr lang="en-US" sz="2000" dirty="0" err="1" smtClean="0"/>
              <a:t>bunga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diusahakan</a:t>
            </a:r>
            <a:r>
              <a:rPr lang="en-US" sz="2000" dirty="0" smtClean="0"/>
              <a:t> agar </a:t>
            </a:r>
            <a:r>
              <a:rPr lang="en-US" sz="2000" dirty="0" err="1" smtClean="0"/>
              <a:t>tetap</a:t>
            </a:r>
            <a:r>
              <a:rPr lang="en-US" sz="2000" dirty="0" smtClean="0"/>
              <a:t> </a:t>
            </a:r>
            <a:r>
              <a:rPr lang="en-US" sz="2000" dirty="0" err="1" smtClean="0"/>
              <a:t>stabil</a:t>
            </a:r>
            <a:r>
              <a:rPr lang="en-US" sz="2000" dirty="0" smtClean="0"/>
              <a:t>, </a:t>
            </a:r>
            <a:r>
              <a:rPr lang="en-US" sz="2000" dirty="0" err="1" smtClean="0"/>
              <a:t>tetapi</a:t>
            </a:r>
            <a:r>
              <a:rPr lang="en-US" sz="2000" dirty="0" smtClean="0"/>
              <a:t> </a:t>
            </a:r>
            <a:r>
              <a:rPr lang="en-US" sz="2000" dirty="0" err="1" smtClean="0"/>
              <a:t>dilain</a:t>
            </a:r>
            <a:r>
              <a:rPr lang="en-US" sz="2000" dirty="0" smtClean="0"/>
              <a:t> </a:t>
            </a:r>
            <a:r>
              <a:rPr lang="en-US" sz="2000" dirty="0" err="1" smtClean="0"/>
              <a:t>pihak</a:t>
            </a:r>
            <a:r>
              <a:rPr lang="en-US" sz="2000" dirty="0" smtClean="0"/>
              <a:t> JUB (</a:t>
            </a:r>
            <a:r>
              <a:rPr lang="en-US" sz="2000" i="1" dirty="0" err="1" smtClean="0"/>
              <a:t>menetary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aggregat</a:t>
            </a:r>
            <a:r>
              <a:rPr lang="en-US" sz="2000" dirty="0" smtClean="0"/>
              <a:t>)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bergejolak</a:t>
            </a:r>
            <a:r>
              <a:rPr lang="en-US" sz="2000" dirty="0" smtClean="0"/>
              <a:t> </a:t>
            </a:r>
            <a:r>
              <a:rPr lang="en-US" sz="2000" dirty="0" err="1" smtClean="0"/>
              <a:t>naik</a:t>
            </a:r>
            <a:r>
              <a:rPr lang="en-US" sz="2000" dirty="0" smtClean="0"/>
              <a:t> </a:t>
            </a:r>
            <a:r>
              <a:rPr lang="en-US" sz="2000" dirty="0" err="1" smtClean="0"/>
              <a:t>turun</a:t>
            </a:r>
            <a:r>
              <a:rPr lang="en-US" sz="2000" dirty="0" smtClean="0"/>
              <a:t>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tingkat</a:t>
            </a:r>
            <a:r>
              <a:rPr lang="en-US" sz="2000" dirty="0" smtClean="0"/>
              <a:t> </a:t>
            </a:r>
            <a:r>
              <a:rPr lang="en-US" sz="2000" dirty="0" err="1" smtClean="0"/>
              <a:t>harga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terganggu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943600" y="4419600"/>
            <a:ext cx="2514600" cy="4572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" y="1905000"/>
            <a:ext cx="2362200" cy="1447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76600" y="1905000"/>
            <a:ext cx="2362200" cy="1447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43600" y="1905000"/>
            <a:ext cx="2362200" cy="1447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1600" b="1" dirty="0" err="1" smtClean="0"/>
              <a:t>Kebijakan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moneter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dengan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sasaran</a:t>
            </a:r>
            <a:r>
              <a:rPr lang="en-US" sz="1600" b="1" dirty="0" smtClean="0"/>
              <a:t> monetary target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endParaRPr lang="en-US" sz="2400" b="1" dirty="0" smtClean="0"/>
          </a:p>
          <a:p>
            <a:pPr algn="ctr">
              <a:spcBef>
                <a:spcPts val="0"/>
              </a:spcBef>
              <a:buNone/>
            </a:pPr>
            <a:endParaRPr lang="en-US" sz="2400" b="1" dirty="0" smtClean="0"/>
          </a:p>
          <a:p>
            <a:pPr lvl="0">
              <a:buNone/>
              <a:defRPr/>
            </a:pPr>
            <a:r>
              <a:rPr lang="en-US" sz="2400" dirty="0" smtClean="0"/>
              <a:t>      </a:t>
            </a:r>
            <a:r>
              <a:rPr lang="en-US" sz="2400" cap="all" dirty="0" err="1" smtClean="0"/>
              <a:t>Upaya</a:t>
            </a:r>
            <a:r>
              <a:rPr lang="en-US" sz="2400" cap="all" dirty="0" smtClean="0"/>
              <a:t>	                    </a:t>
            </a:r>
            <a:r>
              <a:rPr lang="en-US" sz="2400" cap="all" dirty="0" err="1" smtClean="0"/>
              <a:t>Sasaran</a:t>
            </a:r>
            <a:r>
              <a:rPr lang="en-US" sz="2400" cap="all" dirty="0" smtClean="0"/>
              <a:t>		</a:t>
            </a:r>
            <a:r>
              <a:rPr lang="en-US" sz="2400" cap="all" dirty="0" err="1" smtClean="0"/>
              <a:t>Dampak</a:t>
            </a:r>
            <a:endParaRPr lang="en-US" sz="2400" cap="all" dirty="0" smtClean="0"/>
          </a:p>
          <a:p>
            <a:pPr lvl="0">
              <a:buNone/>
              <a:defRPr/>
            </a:pPr>
            <a:r>
              <a:rPr lang="en-US" sz="2000" dirty="0" smtClean="0"/>
              <a:t>Tingkat </a:t>
            </a:r>
            <a:r>
              <a:rPr lang="en-US" sz="2000" dirty="0" err="1" smtClean="0"/>
              <a:t>bunga</a:t>
            </a:r>
            <a:r>
              <a:rPr lang="en-US" sz="2000" dirty="0" smtClean="0"/>
              <a:t> </a:t>
            </a:r>
            <a:r>
              <a:rPr lang="en-US" sz="2000" dirty="0" err="1" smtClean="0"/>
              <a:t>stabil</a:t>
            </a:r>
            <a:r>
              <a:rPr lang="en-US" sz="2000" dirty="0" smtClean="0"/>
              <a:t>:</a:t>
            </a:r>
          </a:p>
          <a:p>
            <a:pPr lvl="0">
              <a:buFontTx/>
              <a:buChar char="-"/>
              <a:defRPr/>
            </a:pPr>
            <a:r>
              <a:rPr lang="en-US" sz="2000" dirty="0" err="1" smtClean="0"/>
              <a:t>Ekspansi</a:t>
            </a:r>
            <a:r>
              <a:rPr lang="en-US" sz="2000" dirty="0" smtClean="0"/>
              <a:t> </a:t>
            </a:r>
            <a:r>
              <a:rPr lang="en-US" sz="2000" dirty="0" err="1" smtClean="0"/>
              <a:t>moneter</a:t>
            </a:r>
            <a:r>
              <a:rPr lang="en-US" sz="2000" dirty="0" smtClean="0"/>
              <a:t>               	JUB	               - </a:t>
            </a:r>
            <a:r>
              <a:rPr lang="en-US" sz="2000" dirty="0" err="1" smtClean="0"/>
              <a:t>gejolak</a:t>
            </a:r>
            <a:r>
              <a:rPr lang="en-US" sz="2000" dirty="0" smtClean="0"/>
              <a:t> </a:t>
            </a:r>
            <a:r>
              <a:rPr lang="en-US" sz="2000" dirty="0" err="1" smtClean="0"/>
              <a:t>suku</a:t>
            </a:r>
            <a:r>
              <a:rPr lang="en-US" sz="2000" dirty="0" smtClean="0"/>
              <a:t> </a:t>
            </a:r>
            <a:r>
              <a:rPr lang="en-US" sz="2000" dirty="0" err="1" smtClean="0"/>
              <a:t>bunga</a:t>
            </a:r>
            <a:endParaRPr lang="en-US" sz="2000" dirty="0" smtClean="0"/>
          </a:p>
          <a:p>
            <a:pPr lvl="0">
              <a:buFontTx/>
              <a:buChar char="-"/>
              <a:defRPr/>
            </a:pPr>
            <a:r>
              <a:rPr lang="en-US" sz="2000" dirty="0" err="1" smtClean="0"/>
              <a:t>Kontraksi</a:t>
            </a:r>
            <a:r>
              <a:rPr lang="en-US" sz="2000" dirty="0" smtClean="0"/>
              <a:t> </a:t>
            </a:r>
            <a:r>
              <a:rPr lang="en-US" sz="2000" dirty="0" err="1" smtClean="0"/>
              <a:t>moneter</a:t>
            </a:r>
            <a:r>
              <a:rPr lang="en-US" sz="2000" dirty="0" smtClean="0"/>
              <a:t>	   </a:t>
            </a:r>
          </a:p>
          <a:p>
            <a:pPr lvl="0">
              <a:buFontTx/>
              <a:buChar char="-"/>
              <a:defRPr/>
            </a:pPr>
            <a:endParaRPr lang="en-US" sz="2000" dirty="0" smtClean="0"/>
          </a:p>
          <a:p>
            <a:pPr lvl="0">
              <a:buFontTx/>
              <a:buChar char="-"/>
              <a:defRPr/>
            </a:pPr>
            <a:endParaRPr lang="en-US" sz="2000" dirty="0" smtClean="0"/>
          </a:p>
          <a:p>
            <a:pPr lvl="0">
              <a:buNone/>
              <a:defRPr/>
            </a:pPr>
            <a:r>
              <a:rPr lang="en-US" sz="2000" dirty="0" smtClean="0"/>
              <a:t>						        </a:t>
            </a:r>
          </a:p>
          <a:p>
            <a:pPr lvl="0">
              <a:buNone/>
              <a:defRPr/>
            </a:pPr>
            <a:r>
              <a:rPr lang="en-US" sz="2000" dirty="0" smtClean="0"/>
              <a:t>                                                                                                 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moneter</a:t>
            </a:r>
            <a:endParaRPr lang="en-US" sz="2000" dirty="0" smtClean="0"/>
          </a:p>
          <a:p>
            <a:pPr lvl="0"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err="1" smtClean="0"/>
              <a:t>Penentuan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moneter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sasaran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, </a:t>
            </a:r>
            <a:r>
              <a:rPr lang="en-US" sz="2400" dirty="0" err="1" smtClean="0"/>
              <a:t>memungkinkan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</a:t>
            </a:r>
            <a:r>
              <a:rPr lang="en-US" sz="2400" dirty="0" smtClean="0"/>
              <a:t> </a:t>
            </a:r>
            <a:r>
              <a:rPr lang="en-US" sz="2400" dirty="0" err="1" smtClean="0"/>
              <a:t>gejolak</a:t>
            </a:r>
            <a:r>
              <a:rPr lang="en-US" sz="2400" dirty="0" smtClean="0"/>
              <a:t> </a:t>
            </a:r>
            <a:r>
              <a:rPr lang="en-US" sz="2400" dirty="0" err="1" smtClean="0"/>
              <a:t>permintaan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diimbangi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penawaran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uang</a:t>
            </a:r>
            <a:r>
              <a:rPr lang="en-US" sz="2400" dirty="0" smtClean="0"/>
              <a:t>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971800" y="26670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715000" y="26670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6515100" y="38481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522</Words>
  <Application>Microsoft Office PowerPoint</Application>
  <PresentationFormat>On-screen Show (4:3)</PresentationFormat>
  <Paragraphs>166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Pengendalian Kebijakan Fiskal dan Moneter</vt:lpstr>
      <vt:lpstr>Peranan kebijakan fiskal dan moneter</vt:lpstr>
      <vt:lpstr>Dampak perubahan pajak thd pendapatan nasional</vt:lpstr>
      <vt:lpstr>Proses perubahan uang beredar thd perubahan di sektor riil</vt:lpstr>
      <vt:lpstr>Kebijakan moneter dengan mengubah uang beredar</vt:lpstr>
      <vt:lpstr>PowerPoint Presentation</vt:lpstr>
      <vt:lpstr>intermediate targets</vt:lpstr>
      <vt:lpstr>Kebijakan moneter dengan sasaran suku bunga</vt:lpstr>
      <vt:lpstr>Kebijakan moneter dengan sasaran monetary target</vt:lpstr>
      <vt:lpstr>Kebijakan Fiskal</vt:lpstr>
      <vt:lpstr>Kebijakan pemerintah dalam mengatasi dampak inflasi</vt:lpstr>
      <vt:lpstr>Sasaran dan alat kebijakan moneter</vt:lpstr>
      <vt:lpstr>Instrumen langsung pengendalian moneter</vt:lpstr>
      <vt:lpstr>2.Pagu kredit (credit Ceilings)</vt:lpstr>
      <vt:lpstr>3.Pengguntingan uang</vt:lpstr>
      <vt:lpstr>Insrumen tidak langsung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Pengendalian Kebijakan Fiskal dan Moneter</dc:title>
  <dc:creator>acer</dc:creator>
  <cp:lastModifiedBy>asus</cp:lastModifiedBy>
  <cp:revision>58</cp:revision>
  <cp:lastPrinted>2017-03-29T04:45:38Z</cp:lastPrinted>
  <dcterms:created xsi:type="dcterms:W3CDTF">2017-03-27T17:55:21Z</dcterms:created>
  <dcterms:modified xsi:type="dcterms:W3CDTF">2019-03-26T18:09:46Z</dcterms:modified>
</cp:coreProperties>
</file>