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63" r:id="rId8"/>
    <p:sldId id="257" r:id="rId9"/>
    <p:sldId id="258" r:id="rId10"/>
    <p:sldId id="264" r:id="rId11"/>
    <p:sldId id="265" r:id="rId12"/>
    <p:sldId id="259" r:id="rId13"/>
    <p:sldId id="260" r:id="rId14"/>
    <p:sldId id="26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84BC7D-7DAB-4729-A939-156AD900B6D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9C0449-08E2-485F-8F09-8243B224E1D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Resistensi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467600" cy="7620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Resistensi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organisasional</a:t>
            </a:r>
            <a:r>
              <a:rPr lang="en-US" sz="2400" dirty="0" smtClean="0"/>
              <a:t> (Robbins, 2001)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pPr marL="493776" indent="-457200" algn="just">
              <a:buAutoNum type="arabicParenR"/>
            </a:pPr>
            <a:r>
              <a:rPr lang="en-US" sz="2000" dirty="0" smtClean="0"/>
              <a:t>Inertia </a:t>
            </a:r>
            <a:r>
              <a:rPr lang="en-US" sz="2000" dirty="0" err="1" smtClean="0"/>
              <a:t>struktural</a:t>
            </a:r>
            <a:r>
              <a:rPr lang="en-US" sz="2000" dirty="0" smtClean="0"/>
              <a:t>, </a:t>
            </a:r>
            <a:r>
              <a:rPr lang="en-US" sz="2000" u="sng" dirty="0" err="1"/>
              <a:t>penolakan</a:t>
            </a:r>
            <a:r>
              <a:rPr lang="en-US" sz="2000" u="sng" dirty="0"/>
              <a:t> yang </a:t>
            </a:r>
            <a:r>
              <a:rPr lang="en-US" sz="2000" u="sng" dirty="0" err="1"/>
              <a:t>terstrukur</a:t>
            </a:r>
            <a:r>
              <a:rPr lang="en-US" sz="2000" dirty="0"/>
              <a:t>. </a:t>
            </a:r>
            <a:r>
              <a:rPr lang="en-US" sz="2000" dirty="0" err="1"/>
              <a:t>Organisasi</a:t>
            </a:r>
            <a:r>
              <a:rPr lang="en-US" sz="2000" dirty="0"/>
              <a:t>,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, </a:t>
            </a:r>
            <a:r>
              <a:rPr lang="en-US" sz="2000" dirty="0" err="1"/>
              <a:t>struktur</a:t>
            </a:r>
            <a:r>
              <a:rPr lang="en-US" sz="2000" dirty="0"/>
              <a:t>, </a:t>
            </a:r>
            <a:r>
              <a:rPr lang="en-US" sz="2000" dirty="0" err="1"/>
              <a:t>aturan</a:t>
            </a:r>
            <a:r>
              <a:rPr lang="en-US" sz="2000" dirty="0"/>
              <a:t> main, </a:t>
            </a:r>
            <a:r>
              <a:rPr lang="en-US" sz="2000" dirty="0" err="1"/>
              <a:t>uraian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, </a:t>
            </a:r>
            <a:r>
              <a:rPr lang="en-US" sz="2000" dirty="0" err="1"/>
              <a:t>disiplin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lain </a:t>
            </a:r>
            <a:r>
              <a:rPr lang="en-US" sz="2000" dirty="0" err="1"/>
              <a:t>sebagainya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stabilitas</a:t>
            </a:r>
            <a:r>
              <a:rPr lang="en-US" sz="2000" dirty="0"/>
              <a:t>. </a:t>
            </a:r>
            <a:endParaRPr lang="en-US" sz="2000" dirty="0" smtClean="0"/>
          </a:p>
          <a:p>
            <a:pPr marL="493776" indent="-457200" algn="just">
              <a:buFont typeface="Wingdings 2"/>
              <a:buAutoNum type="arabicParenR"/>
            </a:pPr>
            <a:r>
              <a:rPr lang="en-US" sz="2000" dirty="0" err="1" smtClean="0"/>
              <a:t>Fokus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terbatas</a:t>
            </a:r>
            <a:r>
              <a:rPr lang="en-US" sz="2000" dirty="0" smtClean="0"/>
              <a:t>.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difokuskan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.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diubah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lain pun </a:t>
            </a:r>
            <a:r>
              <a:rPr lang="en-US" sz="2000" dirty="0" err="1"/>
              <a:t>terpengaruh</a:t>
            </a:r>
            <a:r>
              <a:rPr lang="en-US" sz="2000" dirty="0"/>
              <a:t> </a:t>
            </a:r>
            <a:r>
              <a:rPr lang="en-US" sz="2000" dirty="0" err="1"/>
              <a:t>olehnya</a:t>
            </a:r>
            <a:r>
              <a:rPr lang="en-US" sz="2000" dirty="0"/>
              <a:t>. </a:t>
            </a:r>
            <a:endParaRPr lang="en-US" sz="2000" dirty="0" smtClean="0"/>
          </a:p>
          <a:p>
            <a:pPr marL="493776" indent="-457200" algn="just">
              <a:buFont typeface="Wingdings 2"/>
              <a:buAutoNum type="arabicParenR"/>
            </a:pPr>
            <a:r>
              <a:rPr lang="en-US" sz="2000" dirty="0" err="1" smtClean="0"/>
              <a:t>Inersia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. </a:t>
            </a:r>
            <a:r>
              <a:rPr lang="en-US" sz="2000" dirty="0" err="1"/>
              <a:t>Walau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mau</a:t>
            </a:r>
            <a:r>
              <a:rPr lang="en-US" sz="2000" dirty="0"/>
              <a:t> </a:t>
            </a:r>
            <a:r>
              <a:rPr lang="en-US" sz="2000" dirty="0" err="1"/>
              <a:t>mengubah</a:t>
            </a:r>
            <a:r>
              <a:rPr lang="en-US" sz="2000" dirty="0"/>
              <a:t> </a:t>
            </a:r>
            <a:r>
              <a:rPr lang="en-US" sz="2000" dirty="0" err="1"/>
              <a:t>perilakunya</a:t>
            </a:r>
            <a:r>
              <a:rPr lang="en-US" sz="2000" dirty="0"/>
              <a:t>, </a:t>
            </a:r>
            <a:r>
              <a:rPr lang="en-US" sz="2000" dirty="0" err="1"/>
              <a:t>norma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punya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menghalanginya</a:t>
            </a:r>
            <a:r>
              <a:rPr lang="en-US" sz="2000" dirty="0"/>
              <a:t>. </a:t>
            </a:r>
            <a:endParaRPr lang="en-US" sz="2000" dirty="0" smtClean="0"/>
          </a:p>
          <a:p>
            <a:pPr marL="36576" indent="0" algn="just">
              <a:buNone/>
            </a:pPr>
            <a:endParaRPr lang="en-US" sz="2000" dirty="0"/>
          </a:p>
          <a:p>
            <a:pPr marL="493776" indent="-457200" algn="just">
              <a:buFont typeface="Wingdings 2"/>
              <a:buAutoNum type="arabicParenR"/>
            </a:pPr>
            <a:endParaRPr lang="en-US" sz="2000" dirty="0"/>
          </a:p>
          <a:p>
            <a:pPr marL="493776" indent="-457200" algn="just">
              <a:buAutoNum type="arabicParenR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10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>
            <a:normAutofit/>
          </a:bodyPr>
          <a:lstStyle/>
          <a:p>
            <a:r>
              <a:rPr lang="en-US" sz="2800" dirty="0" err="1"/>
              <a:t>Resistensi</a:t>
            </a:r>
            <a:r>
              <a:rPr lang="en-US" sz="2800" dirty="0"/>
              <a:t> </a:t>
            </a:r>
            <a:r>
              <a:rPr lang="en-US" sz="2800" dirty="0" err="1" smtClean="0"/>
              <a:t>organisasional</a:t>
            </a:r>
            <a:r>
              <a:rPr lang="en-US" sz="2800" dirty="0" smtClean="0"/>
              <a:t> (</a:t>
            </a:r>
            <a:r>
              <a:rPr lang="en-US" sz="2800" dirty="0" err="1" smtClean="0"/>
              <a:t>Lanj</a:t>
            </a:r>
            <a:r>
              <a:rPr lang="en-US" sz="2800" dirty="0" smtClean="0"/>
              <a:t>.)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830763"/>
          </a:xfrm>
        </p:spPr>
        <p:txBody>
          <a:bodyPr>
            <a:normAutofit/>
          </a:bodyPr>
          <a:lstStyle/>
          <a:p>
            <a:pPr marL="550926" indent="-514350" algn="just">
              <a:buFont typeface="+mj-lt"/>
              <a:buAutoNum type="arabicPeriod" startAt="4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Ancaman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terhadap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keahlian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organisasional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mengancam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keahlian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kelompok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tertentu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550926" indent="-514350" algn="just">
              <a:buFont typeface="+mj-lt"/>
              <a:buAutoNum type="arabicPeriod" startAt="4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Ancaman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terhadap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alokasi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sumberdaya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Kelompok-kelompok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organisasi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mengendalikan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jumlah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relatif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melihat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organisasi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ancaman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mereka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50926" indent="-514350" algn="just">
              <a:buFont typeface="+mj-lt"/>
              <a:buAutoNum type="arabicPeriod" startAt="4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Ancaman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terhadap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hubungan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kekuasaan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sudah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setiap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redistribusi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kekuasaan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pengambilan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keputusan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mempengaruhi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hubungan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kekuasaan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sudah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lama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terbentuk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50926" indent="-514350" algn="just">
              <a:buFont typeface="+mj-lt"/>
              <a:buAutoNum type="arabicPeriod" startAt="4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d-ID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50926" indent="-514350">
              <a:buFont typeface="+mj-lt"/>
              <a:buAutoNum type="arabicPeriod" startAt="4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25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838200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penolakan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Schermerhorn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et al., 1994; Stoner &amp; Freeman, 1989),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 :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4906963"/>
          </a:xfrm>
        </p:spPr>
        <p:txBody>
          <a:bodyPr>
            <a:normAutofit fontScale="70000" lnSpcReduction="20000"/>
          </a:bodyPr>
          <a:lstStyle/>
          <a:p>
            <a:pPr marL="550926" lvl="0" indent="-514350">
              <a:buFont typeface="+mj-lt"/>
              <a:buAutoNum type="arabicPeriod"/>
            </a:pPr>
            <a:r>
              <a:rPr lang="en-US" i="1" dirty="0" err="1" smtClean="0"/>
              <a:t>Kekhawatiran</a:t>
            </a:r>
            <a:r>
              <a:rPr lang="en-US" i="1" dirty="0" smtClean="0"/>
              <a:t> </a:t>
            </a:r>
            <a:r>
              <a:rPr lang="en-US" i="1" dirty="0" err="1"/>
              <a:t>terhadap</a:t>
            </a:r>
            <a:r>
              <a:rPr lang="en-US" i="1" dirty="0"/>
              <a:t> </a:t>
            </a:r>
            <a:r>
              <a:rPr lang="en-US" i="1" dirty="0" err="1"/>
              <a:t>sesuatu</a:t>
            </a:r>
            <a:r>
              <a:rPr lang="en-US" i="1" dirty="0"/>
              <a:t> yang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jelas</a:t>
            </a:r>
            <a:r>
              <a:rPr lang="en-US" i="1" dirty="0"/>
              <a:t>;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kehidupannya</a:t>
            </a:r>
            <a:r>
              <a:rPr lang="en-US" dirty="0"/>
              <a:t>. 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i="1" dirty="0" err="1"/>
              <a:t>Keamanan</a:t>
            </a:r>
            <a:r>
              <a:rPr lang="en-US" i="1" dirty="0"/>
              <a:t>;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terancam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pekerjaannya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(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terPHK</a:t>
            </a:r>
            <a:r>
              <a:rPr lang="en-US" dirty="0"/>
              <a:t>),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/</a:t>
            </a:r>
            <a:r>
              <a:rPr lang="en-US" dirty="0" err="1"/>
              <a:t>posisi</a:t>
            </a:r>
            <a:r>
              <a:rPr lang="en-US" dirty="0"/>
              <a:t> yang </a:t>
            </a:r>
            <a:r>
              <a:rPr lang="en-US" dirty="0" err="1"/>
              <a:t>disenagi</a:t>
            </a:r>
            <a:r>
              <a:rPr lang="en-US" dirty="0"/>
              <a:t> 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i="1" dirty="0" err="1"/>
              <a:t>Ancaman</a:t>
            </a:r>
            <a:r>
              <a:rPr lang="en-US" i="1" dirty="0"/>
              <a:t> </a:t>
            </a:r>
            <a:r>
              <a:rPr lang="en-US" i="1" dirty="0" err="1"/>
              <a:t>terhadap</a:t>
            </a:r>
            <a:r>
              <a:rPr lang="en-US" i="1" dirty="0"/>
              <a:t> </a:t>
            </a:r>
            <a:r>
              <a:rPr lang="en-US" i="1" dirty="0" err="1"/>
              <a:t>keahlian</a:t>
            </a:r>
            <a:r>
              <a:rPr lang="en-US" dirty="0"/>
              <a:t>.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Keahlian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usang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terpakai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proses </a:t>
            </a:r>
            <a:r>
              <a:rPr lang="en-US" dirty="0" err="1"/>
              <a:t>adaptasi</a:t>
            </a:r>
            <a:r>
              <a:rPr lang="en-US" dirty="0"/>
              <a:t> yang lama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menuai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.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50926" lvl="0" indent="-514350">
              <a:buFont typeface="+mj-lt"/>
              <a:buAutoNum type="arabicPeriod" startAt="4"/>
            </a:pPr>
            <a:r>
              <a:rPr lang="fi-FI" i="1" dirty="0"/>
              <a:t>Ketidaksediaan untuk melepaskan kenikmatan yang dirasakan sekarang.</a:t>
            </a:r>
            <a:r>
              <a:rPr lang="fi-FI" dirty="0"/>
              <a:t> Perubahan yang tepat akan menguntungkan organisasi secara keseluruhan. Akan tetapi bagi sebagian orang, mungkin harus membayarnya  dengan harga yang mahal berupa kehilangan jabatan, sumber-sumber pendapatan, fasilitas,  serta kekuasaan yang tidak dapat diimbangi dengan manfaat yang diperoleh karena perubahan tersebut.</a:t>
            </a:r>
            <a:endParaRPr lang="en-US" dirty="0"/>
          </a:p>
          <a:p>
            <a:pPr marL="550926" lvl="0" indent="-514350">
              <a:buFont typeface="+mj-lt"/>
              <a:buAutoNum type="arabicPeriod" startAt="4"/>
            </a:pPr>
            <a:r>
              <a:rPr lang="fi-FI" i="1" dirty="0"/>
              <a:t>Kesadaran akan kelemahan </a:t>
            </a:r>
            <a:r>
              <a:rPr lang="fi-FI" i="1"/>
              <a:t>dari </a:t>
            </a:r>
            <a:r>
              <a:rPr lang="fi-FI" i="1" smtClean="0"/>
              <a:t>perubahan </a:t>
            </a:r>
            <a:r>
              <a:rPr lang="fi-FI" i="1" dirty="0"/>
              <a:t>yang diusulkan; </a:t>
            </a:r>
            <a:r>
              <a:rPr lang="fi-FI" dirty="0"/>
              <a:t>karyawan atau anggota organisasi dapat menolak perubahan karena mereka sadar akan masalah yang mungkin timbul, yang tidak diperhitungkan atau diabaikan oleh  agen perubahan.</a:t>
            </a:r>
            <a:endParaRPr lang="en-US" dirty="0"/>
          </a:p>
          <a:p>
            <a:pPr marL="550926" lvl="0" indent="-514350">
              <a:buFont typeface="+mj-lt"/>
              <a:buAutoNum type="arabicPeriod" startAt="4"/>
            </a:pPr>
            <a:r>
              <a:rPr lang="fi-FI" i="1" dirty="0"/>
              <a:t>Keterbatasan sumber daya,</a:t>
            </a:r>
            <a:r>
              <a:rPr lang="fi-FI" dirty="0"/>
              <a:t> keterbatasan sumber daya untuk melaksanakan perubahan juga bisa menjadi pemicu penolakan karena perubahan yang terjadi boleh jadi dipandang hanya setengah-setengah atau akan dilakukan secara parsial saja.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fi-FI" sz="2400" b="1" dirty="0">
                <a:latin typeface="Arial" pitchFamily="34" charset="0"/>
                <a:cs typeface="Arial" pitchFamily="34" charset="0"/>
              </a:rPr>
              <a:t>strategi menghadapi penolakan SDM terhadap </a:t>
            </a:r>
            <a:r>
              <a:rPr lang="fi-FI" sz="2400" b="1" dirty="0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fi-FI" sz="2400" dirty="0"/>
              <a:t>(Schermerhorn, 1994; Stoner &amp; Freeman, 1989):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467600" cy="4754563"/>
          </a:xfrm>
        </p:spPr>
        <p:txBody>
          <a:bodyPr>
            <a:normAutofit/>
          </a:bodyPr>
          <a:lstStyle/>
          <a:p>
            <a:pPr marL="493776" lvl="0" indent="-457200">
              <a:buAutoNum type="arabicPeriod"/>
            </a:pPr>
            <a:r>
              <a:rPr lang="fi-FI" sz="2000" dirty="0" smtClean="0"/>
              <a:t>Edukasi </a:t>
            </a:r>
            <a:r>
              <a:rPr lang="fi-FI" sz="2000" dirty="0"/>
              <a:t>dan komunikasi (</a:t>
            </a:r>
            <a:r>
              <a:rPr lang="fi-FI" sz="2000" i="1" dirty="0"/>
              <a:t>education and communication</a:t>
            </a:r>
            <a:r>
              <a:rPr lang="fi-FI" sz="2000" dirty="0"/>
              <a:t>); strategi ini diperlukan untuk memberikan penjelasan atau sosialisasi kepada pihak-pihak yang menolak perubahan tentang kondisi aktual yang sedang dihadapi organisasi sehingga </a:t>
            </a:r>
            <a:r>
              <a:rPr lang="fi-FI" sz="2000" dirty="0" smtClean="0"/>
              <a:t>memerlukan </a:t>
            </a:r>
            <a:r>
              <a:rPr lang="fi-FI" sz="2000" dirty="0"/>
              <a:t>perubahan. </a:t>
            </a:r>
            <a:endParaRPr lang="fi-FI" sz="2000" dirty="0" smtClean="0"/>
          </a:p>
          <a:p>
            <a:pPr marL="493776" indent="-457200">
              <a:buFont typeface="Wingdings 2"/>
              <a:buAutoNum type="arabicPeriod"/>
            </a:pPr>
            <a:r>
              <a:rPr lang="fi-FI" sz="2000" dirty="0"/>
              <a:t>Partisipasi dan pelibatan (</a:t>
            </a:r>
            <a:r>
              <a:rPr lang="fi-FI" sz="2000" i="1" dirty="0"/>
              <a:t>participation and involvement</a:t>
            </a:r>
            <a:r>
              <a:rPr lang="fi-FI" sz="2000" dirty="0"/>
              <a:t>). Strategi ini menganjurkan perlunya pelibatan pihak-pihak yang menolak perubahan ke dalam proses pengambilan </a:t>
            </a:r>
            <a:r>
              <a:rPr lang="fi-FI" sz="2000" dirty="0" smtClean="0"/>
              <a:t>keputusan.</a:t>
            </a:r>
          </a:p>
          <a:p>
            <a:pPr marL="493776" lvl="0" indent="-457200">
              <a:buFont typeface="Wingdings 2"/>
              <a:buAutoNum type="arabicPeriod"/>
            </a:pPr>
            <a:r>
              <a:rPr lang="fi-FI" sz="2000" dirty="0"/>
              <a:t>Kemudahan dan dukungan (</a:t>
            </a:r>
            <a:r>
              <a:rPr lang="fi-FI" sz="2000" i="1" dirty="0"/>
              <a:t>facilitation and support</a:t>
            </a:r>
            <a:r>
              <a:rPr lang="fi-FI" sz="2000" dirty="0"/>
              <a:t>); Strategi ini ditempuh dengan cara menawarkan program pelatihan yang dapat  meningkatkan keterampilan karyawan agar dapat beradaptasi terhadap lingkungan pekerjaan yang baru dan menyelesaikan pekerjaannya dengan baik</a:t>
            </a:r>
            <a:r>
              <a:rPr lang="fi-FI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4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533400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467600" cy="4525963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 startAt="4"/>
            </a:pPr>
            <a:r>
              <a:rPr lang="fi-FI" sz="1800" dirty="0"/>
              <a:t>Negosiasi dan perundingan (</a:t>
            </a:r>
            <a:r>
              <a:rPr lang="fi-FI" sz="1800" i="1" dirty="0"/>
              <a:t>negotiation and agreement</a:t>
            </a:r>
            <a:r>
              <a:rPr lang="fi-FI" sz="1800" dirty="0"/>
              <a:t>); Berunding dengan para penentang potensial atau bahkan membuat perjanjian tertulis dapat ditempuh untuk menghindarkan penolakan terhadap </a:t>
            </a:r>
            <a:r>
              <a:rPr lang="fi-FI" sz="1800" dirty="0" smtClean="0"/>
              <a:t>perubahan</a:t>
            </a:r>
          </a:p>
          <a:p>
            <a:pPr lvl="0">
              <a:buFont typeface="+mj-lt"/>
              <a:buAutoNum type="arabicPeriod" startAt="4"/>
            </a:pPr>
            <a:r>
              <a:rPr lang="fi-FI" sz="1800" dirty="0" smtClean="0"/>
              <a:t>Manipulasi </a:t>
            </a:r>
            <a:r>
              <a:rPr lang="fi-FI" sz="1800" dirty="0"/>
              <a:t>dan kooptasi (</a:t>
            </a:r>
            <a:r>
              <a:rPr lang="fi-FI" sz="1800" i="1" dirty="0"/>
              <a:t>manipulation and cooptation</a:t>
            </a:r>
            <a:r>
              <a:rPr lang="fi-FI" sz="1800" dirty="0"/>
              <a:t>); Memberi atau menjanjikan peran yang diinginkan kepada tokoh kunci dari kalangan penentang, dalam perancangan atau pelaksanaan proses perubahan. Cocok digunakan apabila taktik lain tidak bisa berhasil atau terlalu mahal. </a:t>
            </a:r>
            <a:endParaRPr lang="fi-FI" sz="1800" dirty="0" smtClean="0"/>
          </a:p>
          <a:p>
            <a:pPr>
              <a:buFont typeface="+mj-lt"/>
              <a:buAutoNum type="arabicPeriod" startAt="4"/>
            </a:pPr>
            <a:r>
              <a:rPr lang="fi-FI" sz="1800" dirty="0"/>
              <a:t>Paksaan nyata atau terselubung (</a:t>
            </a:r>
            <a:r>
              <a:rPr lang="fi-FI" sz="1800" i="1" dirty="0"/>
              <a:t>explicit and implicit coercion</a:t>
            </a:r>
            <a:r>
              <a:rPr lang="fi-FI" sz="1800" dirty="0"/>
              <a:t>); yaitu dengan memberikan ancaman misalnya PHK atau tidak dipromosikan  bagi  pihak-pihak yang menentang perubahan. Cocok apabila kecepatan mutlak perlu dan agen perubahan memiliki kekuatan  (</a:t>
            </a:r>
            <a:r>
              <a:rPr lang="fi-FI" sz="1800" i="1" dirty="0"/>
              <a:t>power</a:t>
            </a:r>
            <a:r>
              <a:rPr lang="fi-FI" sz="1800" dirty="0"/>
              <a:t>) yang demikian besar.</a:t>
            </a:r>
            <a:endParaRPr lang="en-US" sz="1800"/>
          </a:p>
          <a:p>
            <a:pPr lvl="0">
              <a:buFont typeface="+mj-lt"/>
              <a:buAutoNum type="arabicPeriod" startAt="4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81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+mn-lt"/>
              </a:rPr>
              <a:t>Resistensi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Perubahan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4906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Kecendrungan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 </a:t>
            </a:r>
            <a:r>
              <a:rPr lang="en-US" sz="2400" dirty="0" err="1" smtClean="0"/>
              <a:t>seiring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endParaRPr lang="en-US" sz="2400" dirty="0" smtClean="0"/>
          </a:p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konseptual</a:t>
            </a:r>
            <a:r>
              <a:rPr lang="en-US" sz="2400" dirty="0" smtClean="0"/>
              <a:t>, </a:t>
            </a:r>
            <a:r>
              <a:rPr lang="en-US" sz="2400" dirty="0" err="1" smtClean="0"/>
              <a:t>resistensi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reaksi</a:t>
            </a:r>
            <a:r>
              <a:rPr lang="en-US" sz="2400" dirty="0" smtClean="0"/>
              <a:t> </a:t>
            </a:r>
            <a:r>
              <a:rPr lang="en-US" sz="2400" dirty="0" err="1" smtClean="0"/>
              <a:t>alamiah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gangguan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hilangnya</a:t>
            </a:r>
            <a:r>
              <a:rPr lang="en-US" sz="2400" dirty="0" smtClean="0"/>
              <a:t> </a:t>
            </a:r>
            <a:r>
              <a:rPr lang="en-US" sz="2400" dirty="0" err="1" smtClean="0"/>
              <a:t>ekuilibrium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502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Bahaya</a:t>
            </a:r>
            <a:r>
              <a:rPr lang="en-US" sz="3200" dirty="0" smtClean="0"/>
              <a:t> </a:t>
            </a:r>
            <a:r>
              <a:rPr lang="en-US" sz="3200" dirty="0" err="1" smtClean="0"/>
              <a:t>resistensi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059363"/>
          </a:xfrm>
        </p:spPr>
        <p:txBody>
          <a:bodyPr>
            <a:normAutofit/>
          </a:bodyPr>
          <a:lstStyle/>
          <a:p>
            <a:pPr marL="493776" indent="-457200">
              <a:buAutoNum type="arabicPeriod"/>
            </a:pPr>
            <a:r>
              <a:rPr lang="en-US" sz="2400" dirty="0" err="1" smtClean="0"/>
              <a:t>Resistensi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menjalar</a:t>
            </a:r>
            <a:endParaRPr lang="en-US" sz="2400" dirty="0" smtClean="0"/>
          </a:p>
          <a:p>
            <a:pPr marL="493776" indent="-457200">
              <a:buAutoNum type="arabicPeriod"/>
            </a:pPr>
            <a:r>
              <a:rPr lang="en-US" sz="2400" dirty="0" err="1" smtClean="0"/>
              <a:t>Resistensi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melumpuhkan</a:t>
            </a:r>
            <a:endParaRPr lang="en-US" sz="2400" dirty="0" smtClean="0"/>
          </a:p>
          <a:p>
            <a:pPr marL="493776" indent="-457200">
              <a:buAutoNum type="arabicPeriod"/>
            </a:pPr>
            <a:r>
              <a:rPr lang="en-US" sz="2400" dirty="0" err="1" smtClean="0"/>
              <a:t>Resistensi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merintangi</a:t>
            </a:r>
            <a:endParaRPr lang="en-US" sz="2400" dirty="0" smtClean="0"/>
          </a:p>
          <a:p>
            <a:pPr marL="36576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69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Alasan</a:t>
            </a:r>
            <a:r>
              <a:rPr lang="en-US" sz="3600" dirty="0" smtClean="0"/>
              <a:t> </a:t>
            </a:r>
            <a:r>
              <a:rPr lang="en-US" sz="3600" dirty="0" err="1" smtClean="0"/>
              <a:t>resistensi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525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meninggalkan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sekarang</a:t>
            </a:r>
            <a:endParaRPr lang="en-US" sz="2400" dirty="0" smtClean="0"/>
          </a:p>
          <a:p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 </a:t>
            </a:r>
            <a:r>
              <a:rPr lang="en-US" sz="2400" dirty="0" err="1" smtClean="0"/>
              <a:t>searah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pergi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perubahan</a:t>
            </a:r>
            <a:endParaRPr lang="en-US" sz="2400" dirty="0" smtClean="0"/>
          </a:p>
          <a:p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959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Resistensi</a:t>
            </a:r>
            <a:r>
              <a:rPr lang="en-US" sz="3600" dirty="0" smtClean="0"/>
              <a:t> </a:t>
            </a:r>
            <a:r>
              <a:rPr lang="en-US" sz="3600" dirty="0" err="1" smtClean="0"/>
              <a:t>perubahan</a:t>
            </a:r>
            <a:r>
              <a:rPr lang="en-US" sz="3600" dirty="0" smtClean="0"/>
              <a:t> </a:t>
            </a:r>
            <a:r>
              <a:rPr lang="en-US" sz="3600" dirty="0" err="1" smtClean="0"/>
              <a:t>diperlihatkan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cara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4906963"/>
          </a:xfrm>
        </p:spPr>
        <p:txBody>
          <a:bodyPr/>
          <a:lstStyle/>
          <a:p>
            <a:pPr marL="550926" indent="-514350">
              <a:buAutoNum type="arabicPeriod"/>
            </a:pP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produktivitasnya</a:t>
            </a:r>
            <a:endParaRPr lang="en-US" dirty="0" smtClean="0"/>
          </a:p>
          <a:p>
            <a:pPr marL="550926" indent="-514350">
              <a:buAutoNum type="arabicPeriod"/>
            </a:pP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menahan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memperlambat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550926" indent="-514350">
              <a:buAutoNum type="arabicPeriod"/>
            </a:pP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antusiasme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berlatih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50926" indent="-514350"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kemangkiran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Tingkatan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resistensi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983163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Acceptance</a:t>
            </a:r>
            <a:r>
              <a:rPr lang="en-US" sz="2400" i="1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Indifference  (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acuh</a:t>
            </a:r>
            <a:r>
              <a:rPr lang="en-US" sz="2400" dirty="0" smtClean="0"/>
              <a:t>)</a:t>
            </a:r>
          </a:p>
          <a:p>
            <a:r>
              <a:rPr lang="en-US" sz="2400" i="1" dirty="0" err="1" smtClean="0"/>
              <a:t>Pasif</a:t>
            </a:r>
            <a:r>
              <a:rPr lang="en-US" sz="2400" i="1" dirty="0" smtClean="0"/>
              <a:t> resistance </a:t>
            </a:r>
            <a:r>
              <a:rPr lang="en-US" sz="2400" dirty="0" smtClean="0"/>
              <a:t>(</a:t>
            </a:r>
            <a:r>
              <a:rPr lang="en-US" sz="2400" dirty="0" err="1" smtClean="0"/>
              <a:t>menolak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berbuat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)</a:t>
            </a:r>
          </a:p>
          <a:p>
            <a:r>
              <a:rPr lang="en-US" sz="2400" i="1" dirty="0" smtClean="0"/>
              <a:t>Active resistance </a:t>
            </a:r>
            <a:r>
              <a:rPr lang="en-US" sz="2400" dirty="0" smtClean="0"/>
              <a:t>(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menolak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17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Resistensi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dimensi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8307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affektive</a:t>
            </a:r>
            <a:r>
              <a:rPr lang="en-US" sz="2400" dirty="0" smtClean="0"/>
              <a:t>, </a:t>
            </a:r>
            <a:r>
              <a:rPr lang="en-US" sz="2400" i="1" dirty="0" smtClean="0"/>
              <a:t>behavioral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cognitif</a:t>
            </a:r>
            <a:endParaRPr lang="en-US" sz="2400" i="1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Komponen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affektive</a:t>
            </a:r>
            <a:r>
              <a:rPr lang="en-US" sz="2800" i="1" dirty="0" smtClean="0"/>
              <a:t>,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orang </a:t>
            </a:r>
            <a:r>
              <a:rPr lang="en-US" sz="2800" dirty="0" err="1" smtClean="0"/>
              <a:t>merasa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Komponen</a:t>
            </a:r>
            <a:r>
              <a:rPr lang="en-US" sz="2800" dirty="0" smtClean="0"/>
              <a:t> </a:t>
            </a:r>
            <a:r>
              <a:rPr lang="en-US" sz="2800" i="1" dirty="0" smtClean="0"/>
              <a:t>behavioral,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orang </a:t>
            </a:r>
            <a:r>
              <a:rPr lang="en-US" sz="2800" dirty="0" err="1" smtClean="0"/>
              <a:t>berpikir</a:t>
            </a:r>
            <a:r>
              <a:rPr lang="en-US" sz="2800" dirty="0" smtClean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Komponen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cognitif</a:t>
            </a:r>
            <a:r>
              <a:rPr lang="en-US" sz="2800" i="1" dirty="0" smtClean="0"/>
              <a:t>,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orang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/>
          </a:p>
          <a:p>
            <a:pPr marL="36576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85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Penolakan</a:t>
            </a:r>
            <a:r>
              <a:rPr lang="en-US" sz="3200" dirty="0" smtClean="0"/>
              <a:t> individual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3276600" y="2667000"/>
            <a:ext cx="2133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983163"/>
          </a:xfrm>
        </p:spPr>
        <p:txBody>
          <a:bodyPr>
            <a:normAutofit/>
          </a:bodyPr>
          <a:lstStyle/>
          <a:p>
            <a:pPr marL="36576" indent="0">
              <a:spcBef>
                <a:spcPts val="0"/>
              </a:spcBef>
              <a:buNone/>
            </a:pPr>
            <a:r>
              <a:rPr lang="en-US" sz="2000" dirty="0" smtClean="0"/>
              <a:t>e. </a:t>
            </a:r>
            <a:r>
              <a:rPr lang="en-US" sz="2000" dirty="0" err="1" smtClean="0"/>
              <a:t>Pemrosesan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endParaRPr lang="en-US" sz="2000" dirty="0" smtClean="0"/>
          </a:p>
          <a:p>
            <a:pPr marL="36576" indent="0">
              <a:spcBef>
                <a:spcPts val="0"/>
              </a:spcBef>
              <a:buNone/>
            </a:pP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selektif</a:t>
            </a:r>
            <a:r>
              <a:rPr lang="en-US" sz="2000" dirty="0" smtClean="0"/>
              <a:t>					a. </a:t>
            </a:r>
            <a:r>
              <a:rPr lang="en-US" sz="2000" dirty="0" err="1" smtClean="0"/>
              <a:t>Kebiasaan</a:t>
            </a:r>
            <a:endParaRPr lang="en-US" sz="2000" dirty="0" smtClean="0"/>
          </a:p>
          <a:p>
            <a:pPr marL="36576" indent="0">
              <a:spcBef>
                <a:spcPts val="0"/>
              </a:spcBef>
              <a:buNone/>
            </a:pPr>
            <a:endParaRPr lang="en-US" sz="2000" dirty="0"/>
          </a:p>
          <a:p>
            <a:pPr marL="36576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36576" indent="0">
              <a:spcBef>
                <a:spcPts val="0"/>
              </a:spcBef>
              <a:buNone/>
            </a:pPr>
            <a:endParaRPr lang="en-US" sz="2000" dirty="0"/>
          </a:p>
          <a:p>
            <a:pPr marL="36576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36576" indent="0" algn="ctr">
              <a:spcBef>
                <a:spcPts val="0"/>
              </a:spcBef>
              <a:buNone/>
            </a:pPr>
            <a:r>
              <a:rPr lang="en-US" sz="2000" dirty="0" err="1" smtClean="0"/>
              <a:t>Penolakan</a:t>
            </a:r>
            <a:r>
              <a:rPr lang="en-US" sz="2000" dirty="0" smtClean="0"/>
              <a:t> </a:t>
            </a:r>
          </a:p>
          <a:p>
            <a:pPr marL="36576" indent="0" algn="ctr">
              <a:spcBef>
                <a:spcPts val="0"/>
              </a:spcBef>
              <a:buNone/>
            </a:pPr>
            <a:r>
              <a:rPr lang="en-US" sz="2000" dirty="0" smtClean="0"/>
              <a:t>individual</a:t>
            </a:r>
          </a:p>
          <a:p>
            <a:pPr marL="36576" indent="0" algn="ctr">
              <a:spcBef>
                <a:spcPts val="0"/>
              </a:spcBef>
              <a:buNone/>
            </a:pPr>
            <a:r>
              <a:rPr lang="en-US" sz="2000" dirty="0" smtClean="0"/>
              <a:t>                                                                               b</a:t>
            </a:r>
            <a:r>
              <a:rPr lang="en-US" sz="2000" dirty="0"/>
              <a:t>. </a:t>
            </a:r>
            <a:r>
              <a:rPr lang="en-US" sz="2000" dirty="0" err="1"/>
              <a:t>Keamanan</a:t>
            </a:r>
            <a:endParaRPr lang="en-US" sz="2000" dirty="0"/>
          </a:p>
          <a:p>
            <a:pPr marL="36576" indent="0" algn="just">
              <a:spcBef>
                <a:spcPts val="0"/>
              </a:spcBef>
              <a:buNone/>
            </a:pPr>
            <a:r>
              <a:rPr lang="en-US" sz="2000" dirty="0" smtClean="0"/>
              <a:t>d. </a:t>
            </a:r>
            <a:r>
              <a:rPr lang="en-US" sz="2000" dirty="0" err="1" smtClean="0"/>
              <a:t>ketakutan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			</a:t>
            </a:r>
          </a:p>
          <a:p>
            <a:pPr marL="36576" indent="0" algn="just">
              <a:spcBef>
                <a:spcPts val="0"/>
              </a:spcBef>
              <a:buNone/>
            </a:pPr>
            <a:r>
              <a:rPr lang="en-US" sz="2000" dirty="0" err="1" smtClean="0"/>
              <a:t>ketidaktahuan</a:t>
            </a:r>
            <a:r>
              <a:rPr lang="en-US" sz="2000" dirty="0" smtClean="0"/>
              <a:t>                               </a:t>
            </a:r>
          </a:p>
          <a:p>
            <a:pPr marL="36576" indent="0" algn="just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c. </a:t>
            </a:r>
            <a:r>
              <a:rPr lang="en-US" sz="2000" dirty="0" err="1" smtClean="0"/>
              <a:t>Faktor-faktor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endParaRPr lang="en-US" sz="2000" dirty="0" smtClean="0"/>
          </a:p>
          <a:p>
            <a:pPr marL="36576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36576" indent="0">
              <a:spcBef>
                <a:spcPts val="0"/>
              </a:spcBef>
              <a:buNone/>
            </a:pPr>
            <a:endParaRPr lang="en-US" sz="2000" dirty="0"/>
          </a:p>
          <a:p>
            <a:pPr marL="36576" indent="0">
              <a:spcBef>
                <a:spcPts val="0"/>
              </a:spcBef>
              <a:buNone/>
            </a:pP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penolakan</a:t>
            </a:r>
            <a:r>
              <a:rPr lang="en-US" sz="2000" dirty="0" smtClean="0"/>
              <a:t> individual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Robbins</a:t>
            </a:r>
          </a:p>
          <a:p>
            <a:pPr marL="36576" indent="0">
              <a:spcBef>
                <a:spcPts val="0"/>
              </a:spcBef>
              <a:buNone/>
            </a:pPr>
            <a:endParaRPr lang="en-US" sz="2000" dirty="0"/>
          </a:p>
          <a:p>
            <a:pPr marL="36576" indent="0">
              <a:spcBef>
                <a:spcPts val="0"/>
              </a:spcBef>
              <a:buNone/>
            </a:pP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6000" y="20574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105400" y="20574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057400" y="35052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258491" y="3886200"/>
            <a:ext cx="228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410200" y="36576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7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57600" y="3200400"/>
            <a:ext cx="1676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err="1" smtClean="0"/>
              <a:t>Tentangan</a:t>
            </a:r>
            <a:r>
              <a:rPr lang="en-US" sz="3200" dirty="0" smtClean="0"/>
              <a:t> </a:t>
            </a:r>
            <a:r>
              <a:rPr lang="en-US" sz="3200" dirty="0" err="1" smtClean="0"/>
              <a:t>Keorganisasan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i="1" dirty="0" smtClean="0"/>
              <a:t>Organizational Resistance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spcBef>
                <a:spcPts val="0"/>
              </a:spcBef>
              <a:buNone/>
            </a:pPr>
            <a:r>
              <a:rPr lang="en-US" sz="1800" dirty="0" err="1" smtClean="0"/>
              <a:t>Ancaman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alokasi</a:t>
            </a:r>
            <a:r>
              <a:rPr lang="en-US" sz="1800" dirty="0" smtClean="0"/>
              <a:t>		Inertia </a:t>
            </a:r>
            <a:r>
              <a:rPr lang="en-US" sz="1800" dirty="0" err="1" smtClean="0"/>
              <a:t>struktural</a:t>
            </a:r>
            <a:endParaRPr lang="en-US" sz="1800" dirty="0" smtClean="0"/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err="1" smtClean="0"/>
              <a:t>Sumber-sumber</a:t>
            </a:r>
            <a:r>
              <a:rPr lang="en-US" sz="1800" dirty="0" smtClean="0"/>
              <a:t> </a:t>
            </a:r>
            <a:r>
              <a:rPr lang="en-US" sz="1800" dirty="0" err="1" smtClean="0"/>
              <a:t>daya</a:t>
            </a:r>
            <a:r>
              <a:rPr lang="en-US" sz="1800" dirty="0" smtClean="0"/>
              <a:t> </a:t>
            </a:r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smtClean="0"/>
              <a:t>        </a:t>
            </a:r>
          </a:p>
          <a:p>
            <a:pPr marL="36576" indent="0">
              <a:spcBef>
                <a:spcPts val="0"/>
              </a:spcBef>
              <a:buNone/>
            </a:pPr>
            <a:endParaRPr lang="en-US" sz="1800" dirty="0"/>
          </a:p>
          <a:p>
            <a:pPr marL="36576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err="1" smtClean="0"/>
              <a:t>Ancaman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hub.</a:t>
            </a:r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err="1" smtClean="0"/>
              <a:t>Kekuasaan</a:t>
            </a:r>
            <a:r>
              <a:rPr lang="en-US" sz="1800" dirty="0" smtClean="0"/>
              <a:t> </a:t>
            </a:r>
            <a:r>
              <a:rPr lang="en-US" sz="1800" dirty="0" err="1" smtClean="0"/>
              <a:t>yg</a:t>
            </a:r>
            <a:r>
              <a:rPr lang="en-US" sz="1800" dirty="0" smtClean="0"/>
              <a:t> </a:t>
            </a:r>
            <a:r>
              <a:rPr lang="en-US" sz="1800" dirty="0" err="1" smtClean="0"/>
              <a:t>sudah</a:t>
            </a:r>
            <a:r>
              <a:rPr lang="en-US" sz="1800" dirty="0" smtClean="0"/>
              <a:t>                                                    </a:t>
            </a:r>
            <a:r>
              <a:rPr lang="en-US" sz="1800" dirty="0" err="1" smtClean="0"/>
              <a:t>Fokus</a:t>
            </a:r>
            <a:r>
              <a:rPr lang="en-US" sz="1800" dirty="0" smtClean="0"/>
              <a:t> </a:t>
            </a:r>
            <a:r>
              <a:rPr lang="en-US" sz="1800" dirty="0" err="1" smtClean="0"/>
              <a:t>perubahan</a:t>
            </a:r>
            <a:endParaRPr lang="en-US" sz="1800" dirty="0"/>
          </a:p>
          <a:p>
            <a:pPr marL="36576" indent="0" algn="just">
              <a:spcBef>
                <a:spcPts val="0"/>
              </a:spcBef>
              <a:buNone/>
            </a:pPr>
            <a:r>
              <a:rPr lang="en-US" sz="1800" dirty="0" err="1" smtClean="0"/>
              <a:t>mapan</a:t>
            </a:r>
            <a:r>
              <a:rPr lang="en-US" sz="1800" dirty="0" smtClean="0">
                <a:solidFill>
                  <a:schemeClr val="bg1"/>
                </a:solidFill>
              </a:rPr>
              <a:t>                                          </a:t>
            </a:r>
            <a:r>
              <a:rPr lang="en-US" sz="1800" dirty="0" err="1" smtClean="0">
                <a:solidFill>
                  <a:schemeClr val="bg1"/>
                </a:solidFill>
              </a:rPr>
              <a:t>Tentangan</a:t>
            </a:r>
            <a:r>
              <a:rPr lang="en-US" sz="1800" dirty="0" smtClean="0">
                <a:solidFill>
                  <a:schemeClr val="bg1"/>
                </a:solidFill>
              </a:rPr>
              <a:t>               </a:t>
            </a:r>
            <a:r>
              <a:rPr lang="en-US" sz="1800" dirty="0" smtClean="0"/>
              <a:t>yang </a:t>
            </a:r>
            <a:r>
              <a:rPr lang="en-US" sz="1800" dirty="0" err="1" smtClean="0"/>
              <a:t>terbatas</a:t>
            </a:r>
            <a:endParaRPr lang="en-US" sz="1800" dirty="0" smtClean="0"/>
          </a:p>
          <a:p>
            <a:pPr marL="36576" indent="0" algn="ctr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          </a:t>
            </a:r>
            <a:r>
              <a:rPr lang="en-US" sz="1800" dirty="0" err="1" smtClean="0">
                <a:solidFill>
                  <a:schemeClr val="bg1"/>
                </a:solidFill>
              </a:rPr>
              <a:t>Keorganisasian</a:t>
            </a:r>
            <a:endParaRPr lang="en-US" sz="1800" dirty="0">
              <a:solidFill>
                <a:schemeClr val="bg1"/>
              </a:solidFill>
            </a:endParaRPr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smtClean="0"/>
              <a:t>                                                                             </a:t>
            </a:r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                                      </a:t>
            </a:r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err="1" smtClean="0"/>
              <a:t>Ancaman</a:t>
            </a:r>
            <a:r>
              <a:rPr lang="en-US" sz="1800" dirty="0" smtClean="0"/>
              <a:t> </a:t>
            </a:r>
            <a:r>
              <a:rPr lang="en-US" sz="1800" dirty="0" err="1" smtClean="0"/>
              <a:t>bagi</a:t>
            </a:r>
            <a:r>
              <a:rPr lang="en-US" sz="1800" dirty="0" smtClean="0"/>
              <a:t> </a:t>
            </a:r>
            <a:r>
              <a:rPr lang="en-US" sz="1800" dirty="0" err="1" smtClean="0"/>
              <a:t>ekspertis</a:t>
            </a:r>
            <a:endParaRPr lang="en-US" sz="1800" dirty="0" smtClean="0"/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                                   Inertia </a:t>
            </a:r>
            <a:r>
              <a:rPr lang="en-US" sz="1800" dirty="0" err="1"/>
              <a:t>kelompok</a:t>
            </a:r>
            <a:r>
              <a:rPr lang="en-US" sz="1800" dirty="0" smtClean="0"/>
              <a:t>  </a:t>
            </a:r>
          </a:p>
          <a:p>
            <a:pPr marL="36576" indent="0">
              <a:spcBef>
                <a:spcPts val="0"/>
              </a:spcBef>
              <a:buNone/>
            </a:pPr>
            <a:endParaRPr lang="en-US" sz="1800" dirty="0"/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 smtClean="0"/>
              <a:t>                </a:t>
            </a:r>
            <a:endParaRPr lang="en-US" sz="1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71800" y="2362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876800" y="2057400"/>
            <a:ext cx="533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410200" y="3429000"/>
            <a:ext cx="4191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124200" y="4343400"/>
            <a:ext cx="685800" cy="266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029200" y="43434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514600" y="38481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3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487</TotalTime>
  <Words>795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Resistensi perubahan</vt:lpstr>
      <vt:lpstr>Resistensi Perubahan</vt:lpstr>
      <vt:lpstr>Bahaya resistensi:</vt:lpstr>
      <vt:lpstr>Alasan resistensi</vt:lpstr>
      <vt:lpstr>Resistensi perubahan diperlihatkan dengan cara:</vt:lpstr>
      <vt:lpstr>Tingkatan resistensi</vt:lpstr>
      <vt:lpstr> Resistensi perubahan bersifat tiga dimensi:</vt:lpstr>
      <vt:lpstr>Penolakan individual terhadap perubahan</vt:lpstr>
      <vt:lpstr>Tentangan Keorganisasan  (Organizational Resistance)</vt:lpstr>
      <vt:lpstr>Resistensi organisasional (Robbins, 2001)</vt:lpstr>
      <vt:lpstr>Resistensi organisasional (Lanj.)</vt:lpstr>
      <vt:lpstr>Alasan penolakan perubahan(Schermerhorn et al., 1994; Stoner &amp; Freeman, 1989), antara lain : </vt:lpstr>
      <vt:lpstr>PowerPoint Presentation</vt:lpstr>
      <vt:lpstr>strategi menghadapi penolakan SDM terhadap perubahan(Schermerhorn, 1994; Stoner &amp; Freeman, 1989):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Penolakan Perubahan</dc:title>
  <dc:creator>asus</dc:creator>
  <cp:lastModifiedBy>asus</cp:lastModifiedBy>
  <cp:revision>37</cp:revision>
  <dcterms:created xsi:type="dcterms:W3CDTF">2018-10-19T16:17:55Z</dcterms:created>
  <dcterms:modified xsi:type="dcterms:W3CDTF">2018-10-26T05:14:27Z</dcterms:modified>
</cp:coreProperties>
</file>