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8"/>
  </p:notesMasterIdLst>
  <p:sldIdLst>
    <p:sldId id="293" r:id="rId2"/>
    <p:sldId id="294" r:id="rId3"/>
    <p:sldId id="295" r:id="rId4"/>
    <p:sldId id="296" r:id="rId5"/>
    <p:sldId id="297" r:id="rId6"/>
    <p:sldId id="298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0B74C8-C3BD-44DF-9729-84A3C770878B}" type="datetimeFigureOut">
              <a:rPr lang="id-ID" smtClean="0"/>
              <a:t>09/10/2018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D7487-7615-49B7-BDFB-1E619F035F1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31669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76D1-991B-4040-B58B-F157F13ACF52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09/10/2018</a:t>
            </a:fld>
            <a:endParaRPr lang="id-ID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09/10/2018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09/10/2018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newsfla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BF8F6-535C-43B0-9EC5-5493F7C856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850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94869-8262-46A6-B7A5-DC80906B9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171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09/10/2018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09/10/2018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09/10/2018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09/10/2018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09/10/2018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09/10/2018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09/10/2018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09/10/2018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71FF896-0631-4963-94E0-CF62CD5A12D0}" type="datetimeFigureOut">
              <a:rPr lang="id-ID" smtClean="0"/>
              <a:pPr/>
              <a:t>09/10/2018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</p:sldLayoutIdLst>
  <p:transition>
    <p:newsflash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d.wikipedia.org/wiki/Matematika" TargetMode="External"/><Relationship Id="rId2" Type="http://schemas.openxmlformats.org/officeDocument/2006/relationships/hyperlink" Target="http://id.wikipedia.org/wiki/Kalkulu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d.wikipedia.org/wiki/Fungsi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32560" y="359898"/>
            <a:ext cx="7406640" cy="392635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5400" b="1" dirty="0" smtClean="0">
                <a:latin typeface="Lucida Blackletter" pitchFamily="2" charset="0"/>
              </a:rPr>
              <a:t>DIFERENSIAL</a:t>
            </a:r>
            <a:br>
              <a:rPr lang="en-US" sz="5400" b="1" dirty="0" smtClean="0">
                <a:latin typeface="Lucida Blackletter" pitchFamily="2" charset="0"/>
              </a:rPr>
            </a:br>
            <a:r>
              <a:rPr lang="en-US" sz="5400" b="1" dirty="0" smtClean="0">
                <a:latin typeface="Lucida Blackletter" pitchFamily="2" charset="0"/>
              </a:rPr>
              <a:t>FUNGSI SEDERHANA</a:t>
            </a:r>
            <a:endParaRPr lang="en-US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4190345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Pengertian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buFont typeface="Times New Roman" pitchFamily="16" charset="0"/>
              <a:buNone/>
            </a:pPr>
            <a:r>
              <a:rPr lang="id-ID" sz="2400" u="sng" dirty="0" smtClean="0">
                <a:hlinkClick r:id="rId2" tooltip="Kalkulus"/>
              </a:rPr>
              <a:t>	Kalkulus</a:t>
            </a:r>
            <a:r>
              <a:rPr lang="id-ID" sz="2400" b="1" dirty="0" smtClean="0"/>
              <a:t> diferensial</a:t>
            </a:r>
            <a:r>
              <a:rPr lang="id-ID" sz="2400" dirty="0" smtClean="0"/>
              <a:t> adalah salah satu cabang kalkulus dalam </a:t>
            </a:r>
            <a:r>
              <a:rPr lang="id-ID" sz="2400" u="sng" dirty="0" smtClean="0">
                <a:hlinkClick r:id="rId3" tooltip="Matematika"/>
              </a:rPr>
              <a:t>matematika</a:t>
            </a:r>
            <a:r>
              <a:rPr lang="id-ID" sz="2400" dirty="0" smtClean="0"/>
              <a:t> yang mempelajari bagaimana nilai suatu </a:t>
            </a:r>
            <a:r>
              <a:rPr lang="id-ID" sz="2400" u="sng" dirty="0" smtClean="0">
                <a:hlinkClick r:id="rId4" tooltip="Fungsi"/>
              </a:rPr>
              <a:t>fungsi</a:t>
            </a:r>
            <a:r>
              <a:rPr lang="id-ID" sz="2400" dirty="0" smtClean="0"/>
              <a:t> berubah menurut perubahan input nilainya.</a:t>
            </a:r>
            <a:endParaRPr lang="en-US" sz="2400" dirty="0" smtClean="0">
              <a:latin typeface="Calibri" pitchFamily="34" charset="0"/>
            </a:endParaRPr>
          </a:p>
          <a:p>
            <a:pPr algn="just" eaLnBrk="1" hangingPunct="1">
              <a:spcBef>
                <a:spcPts val="725"/>
              </a:spcBef>
              <a:spcAft>
                <a:spcPts val="863"/>
              </a:spcAft>
              <a:buClr>
                <a:srgbClr val="0078F0"/>
              </a:buClr>
              <a:buSzPct val="85000"/>
              <a:buFont typeface="Times New Roman" pitchFamily="16" charset="0"/>
              <a:buNone/>
            </a:pPr>
            <a:r>
              <a:rPr lang="en-US" sz="2400" b="1" dirty="0" smtClean="0"/>
              <a:t>	</a:t>
            </a:r>
            <a:r>
              <a:rPr lang="id-ID" sz="2400" dirty="0" smtClean="0"/>
              <a:t>Turunan dari suatu fungsi pada titik tertentu menjelaskan sifat-sifat fungsi yang mendekati nilai input. </a:t>
            </a:r>
            <a:endParaRPr lang="en-US" sz="2400" dirty="0" smtClean="0"/>
          </a:p>
          <a:p>
            <a:pPr algn="just" eaLnBrk="1" hangingPunct="1">
              <a:spcBef>
                <a:spcPts val="725"/>
              </a:spcBef>
              <a:spcAft>
                <a:spcPts val="863"/>
              </a:spcAft>
              <a:buClr>
                <a:srgbClr val="0078F0"/>
              </a:buClr>
              <a:buSzPct val="85000"/>
              <a:buFont typeface="Times New Roman" pitchFamily="16" charset="0"/>
              <a:buNone/>
            </a:pPr>
            <a:r>
              <a:rPr lang="en-US" sz="2400" dirty="0" smtClean="0"/>
              <a:t>	</a:t>
            </a:r>
            <a:endParaRPr lang="id-ID" sz="2400" dirty="0" smtClean="0"/>
          </a:p>
        </p:txBody>
      </p:sp>
    </p:spTree>
    <p:extLst>
      <p:ext uri="{BB962C8B-B14F-4D97-AF65-F5344CB8AC3E}">
        <p14:creationId xmlns:p14="http://schemas.microsoft.com/office/powerpoint/2010/main" val="327761159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mic Sans MS" pitchFamily="66" charset="0"/>
              </a:rPr>
              <a:t>Kaidah-kaidah diferensiasi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mtClean="0">
                <a:solidFill>
                  <a:srgbClr val="003300"/>
                </a:solidFill>
              </a:rPr>
              <a:t>Diferensiasi konstanta</a:t>
            </a:r>
          </a:p>
          <a:p>
            <a:pPr marL="609600" indent="-609600" eaLnBrk="1" hangingPunct="1">
              <a:buFontTx/>
              <a:buNone/>
            </a:pPr>
            <a:r>
              <a:rPr lang="en-US" smtClean="0"/>
              <a:t>	Jika </a:t>
            </a:r>
            <a:r>
              <a:rPr lang="en-US" i="1" smtClean="0"/>
              <a:t>y = k</a:t>
            </a:r>
            <a:r>
              <a:rPr lang="en-US" smtClean="0"/>
              <a:t>, dimana k adalah konstanta, maka </a:t>
            </a:r>
            <a:r>
              <a:rPr lang="en-US" i="1" smtClean="0"/>
              <a:t>dy/dx = 0</a:t>
            </a:r>
          </a:p>
          <a:p>
            <a:pPr marL="609600" indent="-609600" eaLnBrk="1" hangingPunct="1">
              <a:buFontTx/>
              <a:buNone/>
            </a:pPr>
            <a:r>
              <a:rPr lang="en-US" smtClean="0"/>
              <a:t>	</a:t>
            </a:r>
            <a:r>
              <a:rPr lang="en-US" smtClean="0">
                <a:solidFill>
                  <a:srgbClr val="CC0000"/>
                </a:solidFill>
              </a:rPr>
              <a:t>contoh : </a:t>
            </a:r>
            <a:r>
              <a:rPr lang="en-US" i="1" smtClean="0">
                <a:solidFill>
                  <a:srgbClr val="CC0000"/>
                </a:solidFill>
              </a:rPr>
              <a:t>y = 5 </a:t>
            </a:r>
            <a:r>
              <a:rPr lang="en-US" i="1" smtClean="0">
                <a:solidFill>
                  <a:srgbClr val="CC0000"/>
                </a:solidFill>
                <a:sym typeface="Wingdings" charset="2"/>
              </a:rPr>
              <a:t> dy/dx = 0</a:t>
            </a:r>
          </a:p>
          <a:p>
            <a:pPr marL="609600" indent="-609600" eaLnBrk="1" hangingPunct="1">
              <a:buFontTx/>
              <a:buAutoNum type="arabicPeriod" startAt="2"/>
            </a:pPr>
            <a:r>
              <a:rPr lang="en-US" smtClean="0">
                <a:solidFill>
                  <a:srgbClr val="003300"/>
                </a:solidFill>
                <a:sym typeface="Wingdings" charset="2"/>
              </a:rPr>
              <a:t>Diferensiasi fungsi pangkat</a:t>
            </a:r>
          </a:p>
          <a:p>
            <a:pPr marL="609600" indent="-609600" eaLnBrk="1" hangingPunct="1">
              <a:buFontTx/>
              <a:buNone/>
            </a:pPr>
            <a:r>
              <a:rPr lang="en-US" smtClean="0"/>
              <a:t>	Jika </a:t>
            </a:r>
            <a:r>
              <a:rPr lang="en-US" i="1" smtClean="0"/>
              <a:t>y = x</a:t>
            </a:r>
            <a:r>
              <a:rPr lang="en-US" i="1" baseline="30000" smtClean="0"/>
              <a:t>n</a:t>
            </a:r>
            <a:r>
              <a:rPr lang="en-US" smtClean="0"/>
              <a:t>, dimana </a:t>
            </a:r>
            <a:r>
              <a:rPr lang="en-US" i="1" smtClean="0"/>
              <a:t>n</a:t>
            </a:r>
            <a:r>
              <a:rPr lang="en-US" smtClean="0"/>
              <a:t> adalah konstanta, maka </a:t>
            </a:r>
            <a:r>
              <a:rPr lang="en-US" i="1" smtClean="0"/>
              <a:t>dy/dx = nx</a:t>
            </a:r>
            <a:r>
              <a:rPr lang="en-US" i="1" baseline="30000" smtClean="0"/>
              <a:t>n-1</a:t>
            </a:r>
          </a:p>
          <a:p>
            <a:pPr marL="609600" indent="-609600" eaLnBrk="1" hangingPunct="1">
              <a:buFontTx/>
              <a:buNone/>
            </a:pPr>
            <a:r>
              <a:rPr lang="en-US" i="1" baseline="30000" smtClean="0"/>
              <a:t>	</a:t>
            </a:r>
            <a:r>
              <a:rPr lang="en-US" i="1" smtClean="0">
                <a:solidFill>
                  <a:srgbClr val="CC0000"/>
                </a:solidFill>
              </a:rPr>
              <a:t>contoh : y=x</a:t>
            </a:r>
            <a:r>
              <a:rPr lang="en-US" i="1" baseline="30000" smtClean="0">
                <a:solidFill>
                  <a:srgbClr val="CC0000"/>
                </a:solidFill>
              </a:rPr>
              <a:t>3</a:t>
            </a:r>
            <a:r>
              <a:rPr lang="en-US" i="1" smtClean="0">
                <a:solidFill>
                  <a:srgbClr val="CC0000"/>
                </a:solidFill>
                <a:sym typeface="Wingdings" charset="2"/>
              </a:rPr>
              <a:t>dy/dx=3x</a:t>
            </a:r>
            <a:r>
              <a:rPr lang="en-US" i="1" baseline="30000" smtClean="0">
                <a:solidFill>
                  <a:srgbClr val="CC0000"/>
                </a:solidFill>
                <a:sym typeface="Wingdings" charset="2"/>
              </a:rPr>
              <a:t>3-1</a:t>
            </a:r>
            <a:r>
              <a:rPr lang="en-US" i="1" smtClean="0">
                <a:solidFill>
                  <a:srgbClr val="CC0000"/>
                </a:solidFill>
                <a:sym typeface="Wingdings" charset="2"/>
              </a:rPr>
              <a:t>=3x</a:t>
            </a:r>
            <a:r>
              <a:rPr lang="en-US" i="1" baseline="30000" smtClean="0">
                <a:solidFill>
                  <a:srgbClr val="CC0000"/>
                </a:solidFill>
                <a:sym typeface="Wingdings" charset="2"/>
              </a:rPr>
              <a:t>2</a:t>
            </a:r>
            <a:endParaRPr lang="en-US" i="1" baseline="30000" smtClean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005226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05000" y="304800"/>
            <a:ext cx="6629400" cy="5486400"/>
          </a:xfrm>
        </p:spPr>
        <p:txBody>
          <a:bodyPr/>
          <a:lstStyle/>
          <a:p>
            <a:pPr marL="463550" indent="-463550" eaLnBrk="1" hangingPunct="1">
              <a:buFontTx/>
              <a:buNone/>
            </a:pPr>
            <a:r>
              <a:rPr lang="en-US" sz="2400" dirty="0" smtClean="0"/>
              <a:t>3.  </a:t>
            </a:r>
            <a:r>
              <a:rPr lang="en-US" sz="2400" dirty="0" err="1" smtClean="0">
                <a:solidFill>
                  <a:srgbClr val="003300"/>
                </a:solidFill>
              </a:rPr>
              <a:t>Diferensiasi</a:t>
            </a:r>
            <a:r>
              <a:rPr lang="en-US" sz="2400" dirty="0" smtClean="0">
                <a:solidFill>
                  <a:srgbClr val="003300"/>
                </a:solidFill>
              </a:rPr>
              <a:t> </a:t>
            </a:r>
            <a:r>
              <a:rPr lang="en-US" sz="2400" dirty="0" err="1" smtClean="0">
                <a:solidFill>
                  <a:srgbClr val="003300"/>
                </a:solidFill>
              </a:rPr>
              <a:t>perkalian</a:t>
            </a:r>
            <a:r>
              <a:rPr lang="en-US" sz="2400" dirty="0" smtClean="0">
                <a:solidFill>
                  <a:srgbClr val="003300"/>
                </a:solidFill>
              </a:rPr>
              <a:t> </a:t>
            </a:r>
            <a:r>
              <a:rPr lang="en-US" sz="2400" dirty="0" err="1" smtClean="0">
                <a:solidFill>
                  <a:srgbClr val="003300"/>
                </a:solidFill>
              </a:rPr>
              <a:t>konstanta</a:t>
            </a:r>
            <a:r>
              <a:rPr lang="en-US" sz="2400" dirty="0" smtClean="0">
                <a:solidFill>
                  <a:srgbClr val="003300"/>
                </a:solidFill>
              </a:rPr>
              <a:t>  </a:t>
            </a:r>
            <a:r>
              <a:rPr lang="en-US" sz="2400" dirty="0" err="1" smtClean="0">
                <a:solidFill>
                  <a:srgbClr val="003300"/>
                </a:solidFill>
              </a:rPr>
              <a:t>dengan</a:t>
            </a:r>
            <a:r>
              <a:rPr lang="en-US" sz="2400" dirty="0" smtClean="0">
                <a:solidFill>
                  <a:srgbClr val="003300"/>
                </a:solidFill>
              </a:rPr>
              <a:t> </a:t>
            </a:r>
            <a:r>
              <a:rPr lang="en-US" sz="2400" dirty="0" err="1" smtClean="0">
                <a:solidFill>
                  <a:srgbClr val="003300"/>
                </a:solidFill>
              </a:rPr>
              <a:t>fungsi</a:t>
            </a:r>
            <a:endParaRPr lang="en-US" sz="2400" dirty="0" smtClean="0">
              <a:solidFill>
                <a:srgbClr val="003300"/>
              </a:solidFill>
            </a:endParaRPr>
          </a:p>
          <a:p>
            <a:pPr marL="463550" indent="-463550" eaLnBrk="1" hangingPunct="1">
              <a:buFontTx/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y = </a:t>
            </a:r>
            <a:r>
              <a:rPr lang="en-US" sz="2400" i="1" dirty="0" err="1" smtClean="0"/>
              <a:t>kv</a:t>
            </a:r>
            <a:r>
              <a:rPr lang="en-US" sz="2400" dirty="0" smtClean="0"/>
              <a:t>, </a:t>
            </a:r>
            <a:r>
              <a:rPr lang="en-US" sz="2400" dirty="0" err="1" smtClean="0"/>
              <a:t>dimana</a:t>
            </a:r>
            <a:r>
              <a:rPr lang="en-US" sz="2400" dirty="0" smtClean="0"/>
              <a:t> </a:t>
            </a:r>
            <a:r>
              <a:rPr lang="en-US" sz="2400" i="1" dirty="0" smtClean="0"/>
              <a:t>v = h(x),</a:t>
            </a:r>
          </a:p>
          <a:p>
            <a:pPr marL="463550" indent="-463550" eaLnBrk="1" hangingPunct="1">
              <a:buFontTx/>
              <a:buNone/>
            </a:pPr>
            <a:r>
              <a:rPr lang="en-US" sz="2400" i="1" dirty="0" smtClean="0"/>
              <a:t>	</a:t>
            </a:r>
            <a:r>
              <a:rPr lang="en-US" sz="2400" dirty="0" smtClean="0">
                <a:sym typeface="Wingdings" charset="2"/>
              </a:rPr>
              <a:t> </a:t>
            </a:r>
            <a:r>
              <a:rPr lang="en-US" sz="2400" i="1" dirty="0" err="1" smtClean="0">
                <a:sym typeface="Wingdings" charset="2"/>
              </a:rPr>
              <a:t>dy</a:t>
            </a:r>
            <a:r>
              <a:rPr lang="en-US" sz="2400" i="1" dirty="0" smtClean="0">
                <a:sym typeface="Wingdings" charset="2"/>
              </a:rPr>
              <a:t>/</a:t>
            </a:r>
            <a:r>
              <a:rPr lang="en-US" sz="2400" i="1" dirty="0" err="1" smtClean="0">
                <a:sym typeface="Wingdings" charset="2"/>
              </a:rPr>
              <a:t>dx</a:t>
            </a:r>
            <a:r>
              <a:rPr lang="en-US" sz="2400" i="1" dirty="0" smtClean="0">
                <a:sym typeface="Wingdings" charset="2"/>
              </a:rPr>
              <a:t> = k </a:t>
            </a:r>
            <a:r>
              <a:rPr lang="en-US" sz="2400" i="1" dirty="0" err="1" smtClean="0">
                <a:sym typeface="Wingdings" charset="2"/>
              </a:rPr>
              <a:t>dv</a:t>
            </a:r>
            <a:r>
              <a:rPr lang="en-US" sz="2400" i="1" dirty="0" smtClean="0">
                <a:sym typeface="Wingdings" charset="2"/>
              </a:rPr>
              <a:t>/</a:t>
            </a:r>
            <a:r>
              <a:rPr lang="en-US" sz="2400" i="1" dirty="0" err="1" smtClean="0">
                <a:sym typeface="Wingdings" charset="2"/>
              </a:rPr>
              <a:t>dx</a:t>
            </a:r>
            <a:endParaRPr lang="en-US" sz="2400" i="1" dirty="0" smtClean="0">
              <a:sym typeface="Wingdings" charset="2"/>
            </a:endParaRPr>
          </a:p>
          <a:p>
            <a:pPr marL="463550" indent="-463550" eaLnBrk="1" hangingPunct="1">
              <a:buFontTx/>
              <a:buNone/>
            </a:pPr>
            <a:r>
              <a:rPr lang="en-US" sz="2400" dirty="0" smtClean="0">
                <a:sym typeface="Wingdings" charset="2"/>
              </a:rPr>
              <a:t>	</a:t>
            </a:r>
            <a:r>
              <a:rPr lang="en-US" sz="2400" dirty="0" err="1" smtClean="0">
                <a:solidFill>
                  <a:srgbClr val="CC0000"/>
                </a:solidFill>
                <a:sym typeface="Wingdings" charset="2"/>
              </a:rPr>
              <a:t>contoh</a:t>
            </a:r>
            <a:r>
              <a:rPr lang="en-US" sz="2400" dirty="0" smtClean="0">
                <a:solidFill>
                  <a:srgbClr val="CC0000"/>
                </a:solidFill>
                <a:sym typeface="Wingdings" charset="2"/>
              </a:rPr>
              <a:t> : </a:t>
            </a:r>
            <a:r>
              <a:rPr lang="en-US" sz="2400" i="1" dirty="0" smtClean="0">
                <a:solidFill>
                  <a:srgbClr val="CC0000"/>
                </a:solidFill>
                <a:sym typeface="Wingdings" charset="2"/>
              </a:rPr>
              <a:t>y = 5x</a:t>
            </a:r>
            <a:r>
              <a:rPr lang="en-US" sz="2400" i="1" baseline="30000" dirty="0" smtClean="0">
                <a:solidFill>
                  <a:srgbClr val="CC0000"/>
                </a:solidFill>
                <a:sym typeface="Wingdings" charset="2"/>
              </a:rPr>
              <a:t>3</a:t>
            </a:r>
            <a:r>
              <a:rPr lang="en-US" sz="2400" i="1" dirty="0" smtClean="0">
                <a:solidFill>
                  <a:srgbClr val="CC0000"/>
                </a:solidFill>
                <a:sym typeface="Wingdings" charset="2"/>
              </a:rPr>
              <a:t>  </a:t>
            </a:r>
            <a:r>
              <a:rPr lang="en-US" sz="2400" i="1" dirty="0" err="1" smtClean="0">
                <a:solidFill>
                  <a:srgbClr val="CC0000"/>
                </a:solidFill>
                <a:sym typeface="Wingdings" charset="2"/>
              </a:rPr>
              <a:t>dy</a:t>
            </a:r>
            <a:r>
              <a:rPr lang="en-US" sz="2400" i="1" dirty="0" smtClean="0">
                <a:solidFill>
                  <a:srgbClr val="CC0000"/>
                </a:solidFill>
                <a:sym typeface="Wingdings" charset="2"/>
              </a:rPr>
              <a:t>/</a:t>
            </a:r>
            <a:r>
              <a:rPr lang="en-US" sz="2400" i="1" dirty="0" err="1" smtClean="0">
                <a:solidFill>
                  <a:srgbClr val="CC0000"/>
                </a:solidFill>
                <a:sym typeface="Wingdings" charset="2"/>
              </a:rPr>
              <a:t>dx</a:t>
            </a:r>
            <a:r>
              <a:rPr lang="en-US" sz="2400" i="1" dirty="0" smtClean="0">
                <a:solidFill>
                  <a:srgbClr val="CC0000"/>
                </a:solidFill>
                <a:sym typeface="Wingdings" charset="2"/>
              </a:rPr>
              <a:t> = 5(3x</a:t>
            </a:r>
            <a:r>
              <a:rPr lang="en-US" sz="2400" i="1" baseline="30000" dirty="0" smtClean="0">
                <a:solidFill>
                  <a:srgbClr val="CC0000"/>
                </a:solidFill>
                <a:sym typeface="Wingdings" charset="2"/>
              </a:rPr>
              <a:t>2</a:t>
            </a:r>
            <a:r>
              <a:rPr lang="en-US" sz="2400" i="1" dirty="0" smtClean="0">
                <a:solidFill>
                  <a:srgbClr val="CC0000"/>
                </a:solidFill>
                <a:sym typeface="Wingdings" charset="2"/>
              </a:rPr>
              <a:t>) = 15x</a:t>
            </a:r>
            <a:r>
              <a:rPr lang="en-US" sz="2400" i="1" baseline="30000" dirty="0" smtClean="0">
                <a:solidFill>
                  <a:srgbClr val="CC0000"/>
                </a:solidFill>
                <a:sym typeface="Wingdings" charset="2"/>
              </a:rPr>
              <a:t>2</a:t>
            </a:r>
          </a:p>
          <a:p>
            <a:pPr marL="463550" indent="-463550" eaLnBrk="1" hangingPunct="1">
              <a:buFontTx/>
              <a:buNone/>
            </a:pPr>
            <a:endParaRPr lang="en-US" sz="2400" i="1" baseline="30000" dirty="0" smtClean="0">
              <a:solidFill>
                <a:srgbClr val="CC0000"/>
              </a:solidFill>
            </a:endParaRPr>
          </a:p>
          <a:p>
            <a:pPr marL="463550" indent="-463550" eaLnBrk="1" hangingPunct="1">
              <a:buFontTx/>
              <a:buNone/>
            </a:pPr>
            <a:r>
              <a:rPr lang="en-US" sz="2400" dirty="0" smtClean="0"/>
              <a:t>4.   </a:t>
            </a:r>
            <a:r>
              <a:rPr lang="en-US" sz="2400" dirty="0" err="1" smtClean="0">
                <a:solidFill>
                  <a:srgbClr val="003300"/>
                </a:solidFill>
              </a:rPr>
              <a:t>Diferensiasi</a:t>
            </a:r>
            <a:r>
              <a:rPr lang="en-US" sz="2400" dirty="0" smtClean="0">
                <a:solidFill>
                  <a:srgbClr val="003300"/>
                </a:solidFill>
              </a:rPr>
              <a:t> </a:t>
            </a:r>
            <a:r>
              <a:rPr lang="en-US" sz="2400" dirty="0" err="1" smtClean="0">
                <a:solidFill>
                  <a:srgbClr val="003300"/>
                </a:solidFill>
              </a:rPr>
              <a:t>pembagian</a:t>
            </a:r>
            <a:r>
              <a:rPr lang="en-US" sz="2400" dirty="0" smtClean="0">
                <a:solidFill>
                  <a:srgbClr val="003300"/>
                </a:solidFill>
              </a:rPr>
              <a:t> </a:t>
            </a:r>
            <a:r>
              <a:rPr lang="en-US" sz="2400" dirty="0" err="1" smtClean="0">
                <a:solidFill>
                  <a:srgbClr val="003300"/>
                </a:solidFill>
              </a:rPr>
              <a:t>konstanta</a:t>
            </a:r>
            <a:r>
              <a:rPr lang="en-US" sz="2400" dirty="0" smtClean="0">
                <a:solidFill>
                  <a:srgbClr val="003300"/>
                </a:solidFill>
              </a:rPr>
              <a:t> </a:t>
            </a:r>
            <a:r>
              <a:rPr lang="en-US" sz="2400" dirty="0" err="1" smtClean="0">
                <a:solidFill>
                  <a:srgbClr val="003300"/>
                </a:solidFill>
              </a:rPr>
              <a:t>dengan</a:t>
            </a:r>
            <a:r>
              <a:rPr lang="en-US" sz="2400" dirty="0" smtClean="0">
                <a:solidFill>
                  <a:srgbClr val="003300"/>
                </a:solidFill>
              </a:rPr>
              <a:t> </a:t>
            </a:r>
            <a:r>
              <a:rPr lang="en-US" sz="2400" dirty="0" err="1" smtClean="0">
                <a:solidFill>
                  <a:srgbClr val="003300"/>
                </a:solidFill>
              </a:rPr>
              <a:t>fungsi</a:t>
            </a:r>
            <a:endParaRPr lang="en-US" sz="2400" dirty="0" smtClean="0">
              <a:solidFill>
                <a:srgbClr val="003300"/>
              </a:solidFill>
            </a:endParaRPr>
          </a:p>
          <a:p>
            <a:pPr marL="463550" indent="-463550" eaLnBrk="1" hangingPunct="1">
              <a:buFontTx/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y = k/v, </a:t>
            </a:r>
            <a:r>
              <a:rPr lang="en-US" sz="2400" i="1" dirty="0" err="1" smtClean="0"/>
              <a:t>dimana</a:t>
            </a:r>
            <a:r>
              <a:rPr lang="en-US" sz="2400" i="1" dirty="0" smtClean="0"/>
              <a:t> v=h(x),</a:t>
            </a:r>
            <a:r>
              <a:rPr lang="en-US" sz="2400" dirty="0" smtClean="0"/>
              <a:t> </a:t>
            </a:r>
            <a:r>
              <a:rPr lang="en-US" sz="2400" dirty="0" err="1" smtClean="0"/>
              <a:t>maka</a:t>
            </a:r>
            <a:r>
              <a:rPr lang="en-US" sz="2400" dirty="0" smtClean="0"/>
              <a:t> :</a:t>
            </a:r>
            <a:r>
              <a:rPr lang="en-US" sz="2000" dirty="0" smtClean="0"/>
              <a:t>	</a:t>
            </a: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071802" y="3786190"/>
          <a:ext cx="2189163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3" imgW="952200" imgH="393480" progId="Equation.3">
                  <p:embed/>
                </p:oleObj>
              </mc:Choice>
              <mc:Fallback>
                <p:oleObj name="Equation" r:id="rId3" imgW="952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02" y="3786190"/>
                        <a:ext cx="2189163" cy="904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286000" y="5257800"/>
          <a:ext cx="5903913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5" imgW="2438280" imgH="444240" progId="Equation.3">
                  <p:embed/>
                </p:oleObj>
              </mc:Choice>
              <mc:Fallback>
                <p:oleObj name="Equation" r:id="rId5" imgW="24382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257800"/>
                        <a:ext cx="5903913" cy="1076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787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76400" y="228600"/>
            <a:ext cx="7162800" cy="457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/>
              <a:t>5. </a:t>
            </a:r>
            <a:r>
              <a:rPr lang="en-US" sz="2400" smtClean="0">
                <a:solidFill>
                  <a:srgbClr val="003300"/>
                </a:solidFill>
              </a:rPr>
              <a:t>Diferensiasi penjumlahan (pengurangan) fungsi</a:t>
            </a:r>
          </a:p>
          <a:p>
            <a:pPr eaLnBrk="1" hangingPunct="1">
              <a:buFontTx/>
              <a:buNone/>
            </a:pPr>
            <a:r>
              <a:rPr lang="en-US" sz="2000" smtClean="0"/>
              <a:t>	jika y = u </a:t>
            </a:r>
            <a:r>
              <a:rPr lang="en-US" sz="2000" u="sng" smtClean="0"/>
              <a:t>+</a:t>
            </a:r>
            <a:r>
              <a:rPr lang="en-US" sz="2000" smtClean="0"/>
              <a:t> v, dimana u = g(x) dan v = h(x)</a:t>
            </a:r>
          </a:p>
          <a:p>
            <a:pPr eaLnBrk="1" hangingPunct="1">
              <a:buFontTx/>
              <a:buNone/>
            </a:pPr>
            <a:r>
              <a:rPr lang="en-US" sz="2000" smtClean="0"/>
              <a:t>	maka </a:t>
            </a:r>
            <a:r>
              <a:rPr lang="en-US" sz="2000" i="1" smtClean="0"/>
              <a:t>dy/dx = du/dx </a:t>
            </a:r>
            <a:r>
              <a:rPr lang="en-US" sz="2000" i="1" u="sng" smtClean="0"/>
              <a:t>+</a:t>
            </a:r>
            <a:r>
              <a:rPr lang="en-US" sz="2000" i="1" smtClean="0"/>
              <a:t> dv/dx</a:t>
            </a:r>
          </a:p>
          <a:p>
            <a:pPr eaLnBrk="1" hangingPunct="1">
              <a:buFontTx/>
              <a:buNone/>
            </a:pPr>
            <a:r>
              <a:rPr lang="en-US" sz="2000" i="1" smtClean="0"/>
              <a:t>	contoh : </a:t>
            </a:r>
            <a:r>
              <a:rPr lang="en-US" sz="2000" i="1" smtClean="0">
                <a:solidFill>
                  <a:srgbClr val="CC0000"/>
                </a:solidFill>
              </a:rPr>
              <a:t>y = 4x</a:t>
            </a:r>
            <a:r>
              <a:rPr lang="en-US" sz="2000" i="1" baseline="30000" smtClean="0">
                <a:solidFill>
                  <a:srgbClr val="CC0000"/>
                </a:solidFill>
              </a:rPr>
              <a:t>2</a:t>
            </a:r>
            <a:r>
              <a:rPr lang="en-US" sz="2000" i="1" smtClean="0">
                <a:solidFill>
                  <a:srgbClr val="CC0000"/>
                </a:solidFill>
              </a:rPr>
              <a:t> + x</a:t>
            </a:r>
            <a:r>
              <a:rPr lang="en-US" sz="2000" i="1" baseline="30000" smtClean="0">
                <a:solidFill>
                  <a:srgbClr val="CC0000"/>
                </a:solidFill>
              </a:rPr>
              <a:t>3 </a:t>
            </a:r>
            <a:r>
              <a:rPr lang="en-US" sz="2000" i="1" smtClean="0">
                <a:solidFill>
                  <a:srgbClr val="CC0000"/>
                </a:solidFill>
              </a:rPr>
              <a:t> </a:t>
            </a:r>
            <a:r>
              <a:rPr lang="en-US" sz="2000" i="1" smtClean="0">
                <a:solidFill>
                  <a:srgbClr val="CC0000"/>
                </a:solidFill>
                <a:sym typeface="Wingdings" charset="2"/>
              </a:rPr>
              <a:t> u = </a:t>
            </a:r>
            <a:r>
              <a:rPr lang="en-US" sz="2000" i="1" smtClean="0">
                <a:solidFill>
                  <a:srgbClr val="CC0000"/>
                </a:solidFill>
              </a:rPr>
              <a:t>4x</a:t>
            </a:r>
            <a:r>
              <a:rPr lang="en-US" sz="2000" i="1" baseline="30000" smtClean="0">
                <a:solidFill>
                  <a:srgbClr val="CC0000"/>
                </a:solidFill>
              </a:rPr>
              <a:t>2</a:t>
            </a:r>
            <a:r>
              <a:rPr lang="en-US" sz="2000" i="1" smtClean="0">
                <a:solidFill>
                  <a:srgbClr val="CC0000"/>
                </a:solidFill>
              </a:rPr>
              <a:t> du/dx = 8x</a:t>
            </a:r>
          </a:p>
          <a:p>
            <a:pPr eaLnBrk="1" hangingPunct="1">
              <a:buFontTx/>
              <a:buNone/>
            </a:pPr>
            <a:r>
              <a:rPr lang="en-US" sz="2000" i="1" smtClean="0">
                <a:solidFill>
                  <a:srgbClr val="CC0000"/>
                </a:solidFill>
              </a:rPr>
              <a:t>				     </a:t>
            </a:r>
            <a:r>
              <a:rPr lang="en-US" sz="2000" i="1" smtClean="0">
                <a:solidFill>
                  <a:srgbClr val="CC0000"/>
                </a:solidFill>
                <a:sym typeface="Wingdings" charset="2"/>
              </a:rPr>
              <a:t> v = x</a:t>
            </a:r>
            <a:r>
              <a:rPr lang="en-US" sz="2000" i="1" baseline="30000" smtClean="0">
                <a:solidFill>
                  <a:srgbClr val="CC0000"/>
                </a:solidFill>
                <a:sym typeface="Wingdings" charset="2"/>
              </a:rPr>
              <a:t>3</a:t>
            </a:r>
            <a:r>
              <a:rPr lang="en-US" sz="2000" i="1" smtClean="0">
                <a:solidFill>
                  <a:srgbClr val="CC0000"/>
                </a:solidFill>
                <a:sym typeface="Wingdings" charset="2"/>
              </a:rPr>
              <a:t> dv/dx = 3x</a:t>
            </a:r>
            <a:r>
              <a:rPr lang="en-US" sz="2000" i="1" baseline="30000" smtClean="0">
                <a:solidFill>
                  <a:srgbClr val="CC0000"/>
                </a:solidFill>
                <a:sym typeface="Wingdings" charset="2"/>
              </a:rPr>
              <a:t>2</a:t>
            </a:r>
            <a:r>
              <a:rPr lang="en-US" sz="2000" i="1" smtClean="0">
                <a:solidFill>
                  <a:srgbClr val="CC0000"/>
                </a:solidFill>
                <a:sym typeface="Wingdings" charset="2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sz="2000" i="1" smtClean="0">
                <a:solidFill>
                  <a:srgbClr val="CC0000"/>
                </a:solidFill>
                <a:sym typeface="Wingdings" charset="2"/>
              </a:rPr>
              <a:t>	dy/dx =du/dx + dv/dx = 8x + 3x</a:t>
            </a:r>
            <a:r>
              <a:rPr lang="en-US" sz="2000" i="1" baseline="30000" smtClean="0">
                <a:solidFill>
                  <a:srgbClr val="CC0000"/>
                </a:solidFill>
                <a:sym typeface="Wingdings" charset="2"/>
              </a:rPr>
              <a:t>2 </a:t>
            </a:r>
          </a:p>
          <a:p>
            <a:pPr eaLnBrk="1" hangingPunct="1">
              <a:buFontTx/>
              <a:buNone/>
            </a:pPr>
            <a:endParaRPr lang="en-US" sz="2000" i="1" baseline="30000" smtClean="0">
              <a:solidFill>
                <a:srgbClr val="CC0000"/>
              </a:solidFill>
              <a:sym typeface="Wingdings" charset="2"/>
            </a:endParaRPr>
          </a:p>
          <a:p>
            <a:pPr eaLnBrk="1" hangingPunct="1">
              <a:buFontTx/>
              <a:buNone/>
            </a:pPr>
            <a:r>
              <a:rPr lang="en-US" sz="2000" i="1" smtClean="0">
                <a:sym typeface="Wingdings" charset="2"/>
              </a:rPr>
              <a:t>6. Diferensiasi perkalian fungsi</a:t>
            </a:r>
          </a:p>
          <a:p>
            <a:pPr eaLnBrk="1" hangingPunct="1">
              <a:buFontTx/>
              <a:buNone/>
            </a:pPr>
            <a:r>
              <a:rPr lang="en-US" sz="2000" i="1" smtClean="0">
                <a:sym typeface="Wingdings" charset="2"/>
              </a:rPr>
              <a:t>	Jika y = uv, dimana u = g(x) dan v = h(x)</a:t>
            </a:r>
          </a:p>
          <a:p>
            <a:pPr eaLnBrk="1" hangingPunct="1">
              <a:buFontTx/>
              <a:buNone/>
            </a:pPr>
            <a:r>
              <a:rPr lang="en-US" sz="2000" i="1" smtClean="0">
                <a:sym typeface="Wingdings" charset="2"/>
              </a:rPr>
              <a:t>	</a:t>
            </a:r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830388" y="3810000"/>
          <a:ext cx="7081837" cy="203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3" imgW="3720960" imgH="1066680" progId="Equation.3">
                  <p:embed/>
                </p:oleObj>
              </mc:Choice>
              <mc:Fallback>
                <p:oleObj name="Equation" r:id="rId3" imgW="3720960" imgH="1066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0388" y="3810000"/>
                        <a:ext cx="7081837" cy="2030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590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28800" y="304800"/>
            <a:ext cx="7010400" cy="1143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7. Diferensiasi pembagian fungsi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	 </a:t>
            </a:r>
            <a:r>
              <a:rPr lang="en-US" sz="1800" smtClean="0"/>
              <a:t>Jika </a:t>
            </a:r>
            <a:r>
              <a:rPr lang="en-US" sz="1800" i="1" smtClean="0"/>
              <a:t>y = u/v. dimana u = g(x) dan v = h(x)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i="1" smtClean="0"/>
              <a:t>	</a:t>
            </a:r>
            <a:endParaRPr lang="en-US" sz="2400" i="1" smtClean="0"/>
          </a:p>
        </p:txBody>
      </p:sp>
      <p:graphicFrame>
        <p:nvGraphicFramePr>
          <p:cNvPr id="3074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83522436"/>
              </p:ext>
            </p:extLst>
          </p:nvPr>
        </p:nvGraphicFramePr>
        <p:xfrm>
          <a:off x="1907704" y="1340768"/>
          <a:ext cx="6142037" cy="497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3" imgW="2539800" imgH="2057400" progId="Equation.3">
                  <p:embed/>
                </p:oleObj>
              </mc:Choice>
              <mc:Fallback>
                <p:oleObj name="Equation" r:id="rId3" imgW="2539800" imgH="2057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1340768"/>
                        <a:ext cx="6142037" cy="4975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745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226</TotalTime>
  <Words>27</Words>
  <Application>Microsoft Office PowerPoint</Application>
  <PresentationFormat>On-screen Show (4:3)</PresentationFormat>
  <Paragraphs>33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Solstice</vt:lpstr>
      <vt:lpstr>Equation</vt:lpstr>
      <vt:lpstr>DIFERENSIAL FUNGSI SEDERHANA</vt:lpstr>
      <vt:lpstr>Pengertian</vt:lpstr>
      <vt:lpstr>Kaidah-kaidah diferensiasi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Fungsi non linier</dc:title>
  <dc:creator>HANNY</dc:creator>
  <cp:lastModifiedBy>ASUS</cp:lastModifiedBy>
  <cp:revision>48</cp:revision>
  <dcterms:created xsi:type="dcterms:W3CDTF">2011-05-01T11:48:49Z</dcterms:created>
  <dcterms:modified xsi:type="dcterms:W3CDTF">2018-10-09T14:19:32Z</dcterms:modified>
</cp:coreProperties>
</file>