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93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B74C8-C3BD-44DF-9729-84A3C770878B}" type="datetimeFigureOut">
              <a:rPr lang="id-ID" smtClean="0"/>
              <a:t>17/10/2018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7487-7615-49B7-BDFB-1E619F035F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3166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076D1-991B-4040-B58B-F157F13ACF52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4812" cy="41163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4812" cy="41163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4812" cy="41163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71FF896-0631-4963-94E0-CF62CD5A12D0}" type="datetimeFigureOut">
              <a:rPr lang="id-ID" smtClean="0"/>
              <a:pPr/>
              <a:t>17/10/2018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7DB3725-710E-4CB2-BD89-760F84C4D50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2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32560" y="359898"/>
            <a:ext cx="7406640" cy="3926358"/>
          </a:xfrm>
        </p:spPr>
        <p:txBody>
          <a:bodyPr>
            <a:normAutofit/>
          </a:bodyPr>
          <a:lstStyle/>
          <a:p>
            <a:pPr algn="ctr"/>
            <a:r>
              <a:rPr lang="id-ID" sz="4800" dirty="0" smtClean="0"/>
              <a:t>PENERAPAN DIFERENSIAL DALAM EKONOMI</a:t>
            </a:r>
            <a:endParaRPr lang="en-US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419034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12838"/>
          </a:xfrm>
        </p:spPr>
        <p:txBody>
          <a:bodyPr/>
          <a:lstStyle/>
          <a:p>
            <a:endParaRPr lang="id-ID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3700463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id-ID" sz="2000" dirty="0" smtClean="0"/>
              <a:t>2. Fungsi Penerimaan</a:t>
            </a:r>
          </a:p>
          <a:p>
            <a:pPr algn="just">
              <a:buFont typeface="Times New Roman" pitchFamily="16" charset="0"/>
              <a:buNone/>
            </a:pPr>
            <a:r>
              <a:rPr lang="id-ID" sz="2000" dirty="0" smtClean="0"/>
              <a:t>	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total (total revenue, TR) 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,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kali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per unit. </a:t>
            </a:r>
          </a:p>
          <a:p>
            <a:pPr algn="just">
              <a:buFont typeface="Times New Roman" pitchFamily="16" charset="0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rata-rata (average revenue, AR) </a:t>
            </a:r>
            <a:r>
              <a:rPr lang="en-US" sz="2000" dirty="0" err="1" smtClean="0"/>
              <a:t>ialah</a:t>
            </a:r>
            <a:r>
              <a:rPr lang="en-US" sz="2000" dirty="0" smtClean="0"/>
              <a:t> 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diperoleh</a:t>
            </a:r>
            <a:r>
              <a:rPr lang="en-US" sz="2000" dirty="0" smtClean="0"/>
              <a:t> per unit </a:t>
            </a:r>
            <a:r>
              <a:rPr lang="en-US" sz="2000" dirty="0" err="1" smtClean="0"/>
              <a:t>barang</a:t>
            </a:r>
            <a:r>
              <a:rPr lang="en-US" sz="2000" dirty="0" smtClean="0"/>
              <a:t>,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bagi</a:t>
            </a:r>
            <a:r>
              <a:rPr lang="en-US" sz="2000" dirty="0" smtClean="0"/>
              <a:t> 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total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r>
              <a:rPr lang="en-US" sz="2000" dirty="0" smtClean="0"/>
              <a:t>. </a:t>
            </a:r>
          </a:p>
          <a:p>
            <a:pPr algn="just">
              <a:buFont typeface="Times New Roman" pitchFamily="16" charset="0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</a:t>
            </a:r>
            <a:r>
              <a:rPr lang="en-US" sz="2000" dirty="0" err="1" smtClean="0"/>
              <a:t>marjinal</a:t>
            </a:r>
            <a:r>
              <a:rPr lang="en-US" sz="2000" dirty="0" smtClean="0"/>
              <a:t> (marginal revenue, MR) </a:t>
            </a:r>
            <a:r>
              <a:rPr lang="en-US" sz="2000" dirty="0" err="1" smtClean="0"/>
              <a:t>ialah</a:t>
            </a:r>
            <a:r>
              <a:rPr lang="en-US" sz="2000" dirty="0" smtClean="0"/>
              <a:t> 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</a:t>
            </a:r>
            <a:r>
              <a:rPr lang="en-US" sz="2000" dirty="0" err="1" smtClean="0"/>
              <a:t>tambahan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setiap</a:t>
            </a:r>
            <a:r>
              <a:rPr lang="en-US" sz="2000" dirty="0" smtClean="0"/>
              <a:t> </a:t>
            </a:r>
            <a:r>
              <a:rPr lang="en-US" sz="2000" dirty="0" err="1" smtClean="0"/>
              <a:t>tambahan</a:t>
            </a:r>
            <a:r>
              <a:rPr lang="en-US" sz="2000" dirty="0" smtClean="0"/>
              <a:t> </a:t>
            </a:r>
            <a:r>
              <a:rPr lang="en-US" sz="2000" dirty="0" err="1" smtClean="0"/>
              <a:t>satu</a:t>
            </a:r>
            <a:r>
              <a:rPr lang="en-US" sz="2000" dirty="0" smtClean="0"/>
              <a:t> unit </a:t>
            </a:r>
            <a:r>
              <a:rPr lang="en-US" sz="2000" dirty="0" err="1" smtClean="0"/>
              <a:t>barang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terjual</a:t>
            </a:r>
            <a:r>
              <a:rPr lang="en-US" sz="2000" dirty="0" smtClean="0"/>
              <a:t>.</a:t>
            </a:r>
          </a:p>
          <a:p>
            <a:pPr algn="just">
              <a:buFont typeface="Times New Roman" pitchFamily="16" charset="0"/>
              <a:buNone/>
            </a:pPr>
            <a:r>
              <a:rPr lang="en-US" sz="2000" dirty="0" smtClean="0"/>
              <a:t>	RUMUS :</a:t>
            </a:r>
          </a:p>
          <a:p>
            <a:pPr>
              <a:buFont typeface="Times New Roman" pitchFamily="16" charset="0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total	</a:t>
            </a:r>
            <a:r>
              <a:rPr lang="en-US" sz="2000" dirty="0" smtClean="0"/>
              <a:t>:</a:t>
            </a:r>
            <a:r>
              <a:rPr lang="en-US" sz="2000" dirty="0" smtClean="0"/>
              <a:t>	TR = Q x P = f(Q)</a:t>
            </a:r>
          </a:p>
          <a:p>
            <a:pPr>
              <a:buFont typeface="Times New Roman" pitchFamily="16" charset="0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rata-rata	:	 AR = TR / Q</a:t>
            </a:r>
          </a:p>
          <a:p>
            <a:pPr>
              <a:buFont typeface="Times New Roman" pitchFamily="16" charset="0"/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Penerimaan</a:t>
            </a:r>
            <a:r>
              <a:rPr lang="en-US" sz="2000" dirty="0" smtClean="0"/>
              <a:t> </a:t>
            </a:r>
            <a:r>
              <a:rPr lang="en-US" sz="2000" dirty="0" err="1" smtClean="0"/>
              <a:t>marjinal</a:t>
            </a:r>
            <a:r>
              <a:rPr lang="en-US" sz="2000" dirty="0" smtClean="0"/>
              <a:t>	:	MR = </a:t>
            </a:r>
            <a:r>
              <a:rPr lang="en-US" sz="2000" dirty="0" smtClean="0">
                <a:sym typeface="Symbol" pitchFamily="18" charset="2"/>
              </a:rPr>
              <a:t></a:t>
            </a:r>
            <a:r>
              <a:rPr lang="en-US" sz="2000" dirty="0" smtClean="0"/>
              <a:t>TR / </a:t>
            </a:r>
            <a:r>
              <a:rPr lang="en-US" sz="2000" dirty="0" smtClean="0">
                <a:sym typeface="Symbol" pitchFamily="18" charset="2"/>
              </a:rPr>
              <a:t></a:t>
            </a:r>
            <a:r>
              <a:rPr lang="en-US" sz="2000" dirty="0" smtClean="0"/>
              <a:t>Q </a:t>
            </a:r>
          </a:p>
          <a:p>
            <a:pPr>
              <a:buFontTx/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964854032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08813" cy="838200"/>
          </a:xfrm>
        </p:spPr>
        <p:txBody>
          <a:bodyPr/>
          <a:lstStyle/>
          <a:p>
            <a:r>
              <a:rPr lang="en-US" sz="2800" b="1" smtClean="0"/>
              <a:t>Contoh kasus 2 :</a:t>
            </a:r>
            <a:endParaRPr lang="en-US" sz="280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676400" y="1524000"/>
            <a:ext cx="7008813" cy="3657600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en-US" sz="1800" smtClean="0"/>
              <a:t>	Fungsi permintaan yang dihadapi oleh seorang produsen monopolis ditunjukkan oleh P = 900 – 1,5Q.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- Bagaimana persamaan penerimaan totalnya (TR) ?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- Berapa besarnya penerimaan total (TR) jika terjual barang 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 sebanyak 200 unit, dan berapa harga jual (P) per unit ?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- Hitunglah penerimaan marjinal (MR) dari penjualan sebanyak 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 200 unit menjadi  250 unit !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- Tentukan tingkat penjualan (Q) yang menghasilkan 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 penerimaan total maksimum, dan besarnya penerimaan total 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 (TR) maksimum tersebut !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848498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1676400" y="838200"/>
            <a:ext cx="7008813" cy="5029200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en-US" sz="1800" dirty="0" err="1" smtClean="0"/>
              <a:t>Jawab</a:t>
            </a:r>
            <a:r>
              <a:rPr lang="en-US" sz="1800" dirty="0" smtClean="0"/>
              <a:t> :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P = 900 – 1,5Q  	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	TR = Q x P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</a:t>
            </a:r>
            <a:r>
              <a:rPr lang="en-US" sz="1800" dirty="0" smtClean="0"/>
              <a:t>TR </a:t>
            </a:r>
            <a:r>
              <a:rPr lang="en-US" sz="1800" dirty="0" smtClean="0"/>
              <a:t>= Q x ( 900 – 1,5Q )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</a:t>
            </a:r>
            <a:r>
              <a:rPr lang="en-US" sz="1800" dirty="0" smtClean="0"/>
              <a:t>TR </a:t>
            </a:r>
            <a:r>
              <a:rPr lang="en-US" sz="1800" dirty="0" smtClean="0"/>
              <a:t>= 900Q – 1,5Q</a:t>
            </a:r>
            <a:r>
              <a:rPr lang="en-US" sz="1800" baseline="30000" dirty="0" smtClean="0"/>
              <a:t>2</a:t>
            </a:r>
            <a:endParaRPr lang="en-US" sz="1800" dirty="0" smtClean="0"/>
          </a:p>
          <a:p>
            <a:pPr>
              <a:buFont typeface="Times New Roman" pitchFamily="16" charset="0"/>
              <a:buNone/>
            </a:pPr>
            <a:r>
              <a:rPr lang="en-US" sz="1800" dirty="0" err="1" smtClean="0"/>
              <a:t>Jika</a:t>
            </a:r>
            <a:r>
              <a:rPr lang="en-US" sz="1800" dirty="0" smtClean="0"/>
              <a:t> Q = 200 	  </a:t>
            </a:r>
            <a:r>
              <a:rPr lang="en-US" sz="1800" dirty="0" err="1" smtClean="0"/>
              <a:t>maka</a:t>
            </a:r>
            <a:r>
              <a:rPr lang="en-US" sz="1800" dirty="0" smtClean="0"/>
              <a:t>	TR = 900(200) – 1,5(200)</a:t>
            </a:r>
            <a:r>
              <a:rPr lang="en-US" sz="1800" baseline="30000" dirty="0" smtClean="0"/>
              <a:t>2</a:t>
            </a:r>
            <a:endParaRPr lang="en-US" sz="1800" dirty="0" smtClean="0"/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TR = 120.000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P = 900 – 1,5Q  	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	P = 900 – 1,5(200)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P = 600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</a:t>
            </a:r>
            <a:r>
              <a:rPr lang="en-US" sz="1800" dirty="0" err="1" smtClean="0"/>
              <a:t>atau</a:t>
            </a:r>
            <a:r>
              <a:rPr lang="en-US" sz="1800" dirty="0" smtClean="0"/>
              <a:t>		P = R / Q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		P = 120.000 / 200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		P = 600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err="1" smtClean="0"/>
              <a:t>Jika</a:t>
            </a:r>
            <a:r>
              <a:rPr lang="en-US" sz="1800" dirty="0" smtClean="0"/>
              <a:t> Q = 250 </a:t>
            </a:r>
            <a:r>
              <a:rPr lang="en-US" sz="1800" dirty="0" err="1" smtClean="0"/>
              <a:t>maka</a:t>
            </a:r>
            <a:r>
              <a:rPr lang="en-US" sz="1800" dirty="0" smtClean="0"/>
              <a:t>	TR = 900(250) – 1,5(250)</a:t>
            </a:r>
            <a:r>
              <a:rPr lang="en-US" sz="1800" baseline="30000" dirty="0" smtClean="0"/>
              <a:t>2</a:t>
            </a:r>
            <a:endParaRPr lang="en-US" sz="1800" dirty="0" smtClean="0"/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		TR = 131.250</a:t>
            </a:r>
          </a:p>
          <a:p>
            <a:pPr>
              <a:buFont typeface="Times New Roman" pitchFamily="16" charset="0"/>
              <a:buNone/>
            </a:pPr>
            <a:endParaRPr lang="en-US" sz="1800" dirty="0" smtClean="0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3519212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1676400" y="1295400"/>
            <a:ext cx="7008813" cy="4495800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en-US" sz="1800" smtClean="0"/>
              <a:t>MR 	=   </a:t>
            </a:r>
            <a:r>
              <a:rPr lang="en-US" sz="1800" smtClean="0">
                <a:sym typeface="Symbol" pitchFamily="18" charset="2"/>
              </a:rPr>
              <a:t></a:t>
            </a:r>
            <a:r>
              <a:rPr lang="en-US" sz="1800" smtClean="0"/>
              <a:t>TR / </a:t>
            </a:r>
            <a:r>
              <a:rPr lang="en-US" sz="1800" smtClean="0">
                <a:sym typeface="Symbol" pitchFamily="18" charset="2"/>
              </a:rPr>
              <a:t></a:t>
            </a:r>
            <a:r>
              <a:rPr lang="en-US" sz="1800" smtClean="0"/>
              <a:t>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=   (131.250 - 120.000) / (250 – 200)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=   225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Untuk TR maksimum maka </a:t>
            </a:r>
            <a:r>
              <a:rPr lang="en-US" sz="1800" smtClean="0">
                <a:sym typeface="Symbol" pitchFamily="18" charset="2"/>
              </a:rPr>
              <a:t></a:t>
            </a:r>
            <a:r>
              <a:rPr lang="en-US" sz="1800" smtClean="0"/>
              <a:t> dTR / dQ = 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TR = 900Q – 1,5Q</a:t>
            </a:r>
            <a:r>
              <a:rPr lang="en-US" sz="1800" baseline="30000" smtClean="0"/>
              <a:t>2 </a:t>
            </a:r>
            <a:endParaRPr lang="en-US" sz="1800" smtClean="0"/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maka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dTR / dQ = 900 – 3Q = 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Q = 300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Untuk Q = 300 </a:t>
            </a:r>
            <a:r>
              <a:rPr lang="en-US" sz="1800" smtClean="0">
                <a:sym typeface="Symbol" pitchFamily="18" charset="2"/>
              </a:rPr>
              <a:t></a:t>
            </a:r>
            <a:r>
              <a:rPr lang="en-US" sz="1800" smtClean="0"/>
              <a:t> besarnya TR maksimum adalah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TR = 900Q – 1,5Q</a:t>
            </a:r>
            <a:r>
              <a:rPr lang="en-US" sz="1800" baseline="30000" smtClean="0"/>
              <a:t>2</a:t>
            </a:r>
            <a:endParaRPr lang="en-US" sz="1800" smtClean="0"/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TR = 900(300) – 1,5(300)</a:t>
            </a:r>
            <a:r>
              <a:rPr lang="en-US" sz="1800" baseline="30000" smtClean="0"/>
              <a:t>2</a:t>
            </a:r>
            <a:endParaRPr lang="en-US" sz="1800" smtClean="0"/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TR = 135.000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6151608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657600" y="828675"/>
            <a:ext cx="5095875" cy="4962525"/>
          </a:xfrm>
          <a:noFill/>
        </p:spPr>
      </p:pic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762000" y="2743200"/>
          <a:ext cx="2643188" cy="233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Worksheet" r:id="rId5" imgW="2642740" imgH="2330096" progId="Excel.Sheet.8">
                  <p:embed/>
                </p:oleObj>
              </mc:Choice>
              <mc:Fallback>
                <p:oleObj name="Worksheet" r:id="rId5" imgW="2642740" imgH="233009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43200"/>
                        <a:ext cx="2643188" cy="2330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08903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676400" y="1676400"/>
            <a:ext cx="7008813" cy="3810000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id-ID" sz="1800" dirty="0" smtClean="0"/>
              <a:t>3. Fungsi Keuntungan / Laba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err="1" smtClean="0"/>
              <a:t>Keuntungan</a:t>
            </a:r>
            <a:r>
              <a:rPr lang="en-US" sz="1800" dirty="0" smtClean="0"/>
              <a:t> / </a:t>
            </a:r>
            <a:r>
              <a:rPr lang="en-US" sz="1800" dirty="0" err="1" smtClean="0"/>
              <a:t>Laba</a:t>
            </a:r>
            <a:r>
              <a:rPr lang="en-US" sz="1800" dirty="0" smtClean="0"/>
              <a:t>	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	</a:t>
            </a:r>
            <a:r>
              <a:rPr lang="en-US" sz="1800" dirty="0" smtClean="0">
                <a:sym typeface="Symbol" pitchFamily="18" charset="2"/>
              </a:rPr>
              <a:t></a:t>
            </a:r>
            <a:r>
              <a:rPr lang="en-US" sz="1800" dirty="0" smtClean="0"/>
              <a:t> = TR – TC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</a:t>
            </a:r>
            <a:r>
              <a:rPr lang="en-US" sz="1800" dirty="0" smtClean="0"/>
              <a:t>TR </a:t>
            </a:r>
            <a:r>
              <a:rPr lang="en-US" sz="1800" dirty="0" smtClean="0"/>
              <a:t>= P. Q </a:t>
            </a:r>
            <a:r>
              <a:rPr lang="en-US" sz="1800" dirty="0" err="1" smtClean="0"/>
              <a:t>dimana</a:t>
            </a:r>
            <a:r>
              <a:rPr lang="en-US" sz="1800" dirty="0" smtClean="0"/>
              <a:t> P = f(Q)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/>
              <a:t>				</a:t>
            </a:r>
            <a:r>
              <a:rPr lang="id-ID" sz="1800" dirty="0" smtClean="0"/>
              <a:t>         </a:t>
            </a:r>
            <a:r>
              <a:rPr lang="en-US" sz="1800" dirty="0" err="1" smtClean="0"/>
              <a:t>dan</a:t>
            </a:r>
            <a:r>
              <a:rPr lang="en-US" sz="1800" dirty="0" smtClean="0"/>
              <a:t> TC = f(Q)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	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err="1" smtClean="0"/>
              <a:t>Sehingga</a:t>
            </a:r>
            <a:r>
              <a:rPr lang="en-US" sz="1800" dirty="0" smtClean="0"/>
              <a:t> 	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	</a:t>
            </a:r>
            <a:r>
              <a:rPr lang="en-US" sz="1800" dirty="0" smtClean="0">
                <a:sym typeface="Symbol" pitchFamily="18" charset="2"/>
              </a:rPr>
              <a:t></a:t>
            </a:r>
            <a:r>
              <a:rPr lang="en-US" sz="1800" dirty="0" smtClean="0"/>
              <a:t> = P x Q – (TC)</a:t>
            </a:r>
          </a:p>
          <a:p>
            <a:pPr>
              <a:buFont typeface="Times New Roman" pitchFamily="16" charset="0"/>
              <a:buNone/>
            </a:pPr>
            <a:endParaRPr lang="en-US" sz="1800" dirty="0" smtClean="0"/>
          </a:p>
          <a:p>
            <a:pPr algn="just">
              <a:buFont typeface="Times New Roman" pitchFamily="16" charset="0"/>
              <a:buNone/>
            </a:pPr>
            <a:r>
              <a:rPr lang="en-US" sz="1800" dirty="0" err="1" smtClean="0"/>
              <a:t>Keuntungan</a:t>
            </a:r>
            <a:r>
              <a:rPr lang="en-US" sz="1800" dirty="0" smtClean="0"/>
              <a:t> / </a:t>
            </a:r>
            <a:r>
              <a:rPr lang="en-US" sz="1800" dirty="0" err="1" smtClean="0"/>
              <a:t>Laba</a:t>
            </a:r>
            <a:r>
              <a:rPr lang="en-US" sz="1800" dirty="0" smtClean="0"/>
              <a:t> </a:t>
            </a:r>
            <a:r>
              <a:rPr lang="en-US" sz="1800" dirty="0" err="1" smtClean="0"/>
              <a:t>maksimum</a:t>
            </a:r>
            <a:r>
              <a:rPr lang="en-US" sz="1800" dirty="0" smtClean="0"/>
              <a:t>, </a:t>
            </a:r>
            <a:r>
              <a:rPr lang="en-US" sz="1800" dirty="0" err="1" smtClean="0"/>
              <a:t>dicari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menghitung</a:t>
            </a:r>
            <a:r>
              <a:rPr lang="en-US" sz="1800" dirty="0" smtClean="0"/>
              <a:t>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dirty="0" smtClean="0"/>
              <a:t>derivative </a:t>
            </a:r>
            <a:r>
              <a:rPr lang="en-US" sz="1800" dirty="0" err="1" smtClean="0"/>
              <a:t>pertama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fungsi</a:t>
            </a:r>
            <a:r>
              <a:rPr lang="en-US" sz="1800" dirty="0" smtClean="0"/>
              <a:t> </a:t>
            </a:r>
            <a:r>
              <a:rPr lang="en-US" sz="1800" dirty="0" err="1" smtClean="0"/>
              <a:t>Laba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d</a:t>
            </a:r>
            <a:r>
              <a:rPr lang="en-US" sz="1800" dirty="0" smtClean="0">
                <a:sym typeface="Symbol" pitchFamily="18" charset="2"/>
              </a:rPr>
              <a:t></a:t>
            </a:r>
            <a:r>
              <a:rPr lang="en-US" sz="1800" dirty="0" smtClean="0"/>
              <a:t> / Q = </a:t>
            </a:r>
            <a:r>
              <a:rPr lang="en-US" sz="1800" dirty="0" smtClean="0">
                <a:sym typeface="Symbol" pitchFamily="18" charset="2"/>
              </a:rPr>
              <a:t></a:t>
            </a:r>
            <a:r>
              <a:rPr lang="en-US" sz="1800" dirty="0" smtClean="0"/>
              <a:t>’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dirty="0" err="1" smtClean="0"/>
              <a:t>Sedangkan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pengujian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titik</a:t>
            </a:r>
            <a:r>
              <a:rPr lang="en-US" sz="1800" dirty="0" smtClean="0"/>
              <a:t> </a:t>
            </a:r>
            <a:r>
              <a:rPr lang="en-US" sz="1800" dirty="0" err="1" smtClean="0"/>
              <a:t>maksimum</a:t>
            </a:r>
            <a:r>
              <a:rPr lang="en-US" sz="1800" dirty="0" smtClean="0"/>
              <a:t>,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dirty="0" err="1" smtClean="0"/>
              <a:t>mencari</a:t>
            </a:r>
            <a:r>
              <a:rPr lang="en-US" sz="1800" dirty="0" smtClean="0"/>
              <a:t> </a:t>
            </a:r>
            <a:r>
              <a:rPr lang="en-US" sz="1800" dirty="0" err="1" smtClean="0"/>
              <a:t>derivatif</a:t>
            </a:r>
            <a:r>
              <a:rPr lang="en-US" sz="1800" dirty="0" smtClean="0"/>
              <a:t> </a:t>
            </a:r>
            <a:r>
              <a:rPr lang="en-US" sz="1800" dirty="0" err="1" smtClean="0"/>
              <a:t>kedua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fungsi</a:t>
            </a:r>
            <a:r>
              <a:rPr lang="en-US" sz="1800" dirty="0" smtClean="0"/>
              <a:t> </a:t>
            </a:r>
            <a:r>
              <a:rPr lang="en-US" sz="1800" dirty="0" err="1" smtClean="0"/>
              <a:t>Laba</a:t>
            </a:r>
            <a:r>
              <a:rPr lang="en-US" sz="1800" dirty="0" smtClean="0"/>
              <a:t>.</a:t>
            </a:r>
          </a:p>
          <a:p>
            <a:pPr>
              <a:buFont typeface="Times New Roman" pitchFamily="16" charset="0"/>
              <a:buNone/>
            </a:pPr>
            <a:endParaRPr lang="en-US" sz="1800" dirty="0" smtClean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6430941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08813" cy="914400"/>
          </a:xfrm>
        </p:spPr>
        <p:txBody>
          <a:bodyPr/>
          <a:lstStyle/>
          <a:p>
            <a:r>
              <a:rPr lang="en-US" sz="2800" b="1" smtClean="0"/>
              <a:t>Contoh kasus 3 :</a:t>
            </a:r>
            <a:endParaRPr lang="en-US" sz="280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676400" y="1219200"/>
            <a:ext cx="7008813" cy="4800600"/>
          </a:xfrm>
        </p:spPr>
        <p:txBody>
          <a:bodyPr/>
          <a:lstStyle/>
          <a:p>
            <a:pPr algn="just">
              <a:buFont typeface="Times New Roman" pitchFamily="16" charset="0"/>
              <a:buNone/>
            </a:pPr>
            <a:r>
              <a:rPr lang="en-US" sz="1800" smtClean="0"/>
              <a:t>Penerimaan total yang diperoleh sebuah perusahaan ditunjukkan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oleh persamaan TR = - 0,10 Q</a:t>
            </a:r>
            <a:r>
              <a:rPr lang="en-US" sz="1800" baseline="30000" smtClean="0"/>
              <a:t>2</a:t>
            </a:r>
            <a:r>
              <a:rPr lang="en-US" sz="1800" smtClean="0"/>
              <a:t> + 20 Q, sedangkan biaya total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yang dikeluarkan TC = 0,25 Q</a:t>
            </a:r>
            <a:r>
              <a:rPr lang="en-US" sz="1800" baseline="30000" smtClean="0"/>
              <a:t>3</a:t>
            </a:r>
            <a:r>
              <a:rPr lang="en-US" sz="1800" smtClean="0"/>
              <a:t> – 3Q</a:t>
            </a:r>
            <a:r>
              <a:rPr lang="en-US" sz="1800" baseline="30000" smtClean="0"/>
              <a:t>2</a:t>
            </a:r>
            <a:r>
              <a:rPr lang="en-US" sz="1800" smtClean="0"/>
              <a:t> + 7 Q + 20. Hitung Laba (</a:t>
            </a:r>
            <a:r>
              <a:rPr lang="en-US" sz="1800" smtClean="0">
                <a:sym typeface="Symbol" pitchFamily="18" charset="2"/>
              </a:rPr>
              <a:t></a:t>
            </a:r>
            <a:r>
              <a:rPr lang="en-US" sz="1800" smtClean="0"/>
              <a:t>)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perusahaan ini jika dihasilkan dan terjual barang sebanyak 10 dan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20 unit.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Jawab :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TR = - 0,10 Q</a:t>
            </a:r>
            <a:r>
              <a:rPr lang="en-US" sz="1800" baseline="30000" smtClean="0"/>
              <a:t>2</a:t>
            </a:r>
            <a:r>
              <a:rPr lang="en-US" sz="1800" smtClean="0"/>
              <a:t> + 20 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TC = 0,25 Q</a:t>
            </a:r>
            <a:r>
              <a:rPr lang="en-US" sz="1800" baseline="30000" smtClean="0"/>
              <a:t>3</a:t>
            </a:r>
            <a:r>
              <a:rPr lang="en-US" sz="1800" smtClean="0"/>
              <a:t> – 3Q</a:t>
            </a:r>
            <a:r>
              <a:rPr lang="en-US" sz="1800" baseline="30000" smtClean="0"/>
              <a:t>2</a:t>
            </a:r>
            <a:r>
              <a:rPr lang="en-US" sz="1800" smtClean="0"/>
              <a:t> + 7 Q + 20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>
                <a:sym typeface="Symbol" pitchFamily="18" charset="2"/>
              </a:rPr>
              <a:t></a:t>
            </a:r>
            <a:r>
              <a:rPr lang="en-US" sz="1800" smtClean="0"/>
              <a:t> = TR – TC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>
                <a:sym typeface="Symbol" pitchFamily="18" charset="2"/>
              </a:rPr>
              <a:t></a:t>
            </a:r>
            <a:r>
              <a:rPr lang="en-US" sz="1800" smtClean="0"/>
              <a:t> = ( - 0,10 Q</a:t>
            </a:r>
            <a:r>
              <a:rPr lang="en-US" sz="1800" baseline="30000" smtClean="0"/>
              <a:t>2</a:t>
            </a:r>
            <a:r>
              <a:rPr lang="en-US" sz="1800" smtClean="0"/>
              <a:t> + 20 Q ) – ( 0,25 Q</a:t>
            </a:r>
            <a:r>
              <a:rPr lang="en-US" sz="1800" baseline="30000" smtClean="0"/>
              <a:t>3</a:t>
            </a:r>
            <a:r>
              <a:rPr lang="en-US" sz="1800" smtClean="0"/>
              <a:t> – 3Q</a:t>
            </a:r>
            <a:r>
              <a:rPr lang="en-US" sz="1800" baseline="30000" smtClean="0"/>
              <a:t>2</a:t>
            </a:r>
            <a:r>
              <a:rPr lang="en-US" sz="1800" smtClean="0"/>
              <a:t> + 7 Q + 20 )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>
                <a:sym typeface="Symbol" pitchFamily="18" charset="2"/>
              </a:rPr>
              <a:t></a:t>
            </a:r>
            <a:r>
              <a:rPr lang="en-US" sz="1800" smtClean="0"/>
              <a:t> = - 0,10 Q</a:t>
            </a:r>
            <a:r>
              <a:rPr lang="en-US" sz="1800" baseline="30000" smtClean="0"/>
              <a:t>2</a:t>
            </a:r>
            <a:r>
              <a:rPr lang="en-US" sz="1800" smtClean="0"/>
              <a:t> + 20 Q – 0,25 Q</a:t>
            </a:r>
            <a:r>
              <a:rPr lang="en-US" sz="1800" baseline="30000" smtClean="0"/>
              <a:t>3</a:t>
            </a:r>
            <a:r>
              <a:rPr lang="en-US" sz="1800" smtClean="0"/>
              <a:t> + 3Q</a:t>
            </a:r>
            <a:r>
              <a:rPr lang="en-US" sz="1800" baseline="30000" smtClean="0"/>
              <a:t>2</a:t>
            </a:r>
            <a:r>
              <a:rPr lang="en-US" sz="1800" smtClean="0"/>
              <a:t> - 7 Q - 20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>
                <a:sym typeface="Symbol" pitchFamily="18" charset="2"/>
              </a:rPr>
              <a:t></a:t>
            </a:r>
            <a:r>
              <a:rPr lang="en-US" sz="1800" smtClean="0"/>
              <a:t> = – 0,25 Q</a:t>
            </a:r>
            <a:r>
              <a:rPr lang="en-US" sz="1800" baseline="30000" smtClean="0"/>
              <a:t>3</a:t>
            </a:r>
            <a:r>
              <a:rPr lang="en-US" sz="1800" smtClean="0"/>
              <a:t> + 2,90 Q</a:t>
            </a:r>
            <a:r>
              <a:rPr lang="en-US" sz="1800" baseline="30000" smtClean="0"/>
              <a:t>2</a:t>
            </a:r>
            <a:r>
              <a:rPr lang="en-US" sz="1800" smtClean="0"/>
              <a:t> + 13 Q – 20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4006431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1676400" y="990600"/>
            <a:ext cx="7253318" cy="4572000"/>
          </a:xfrm>
        </p:spPr>
        <p:txBody>
          <a:bodyPr>
            <a:normAutofit/>
          </a:bodyPr>
          <a:lstStyle/>
          <a:p>
            <a:pPr>
              <a:buFont typeface="Times New Roman" pitchFamily="16" charset="0"/>
              <a:buNone/>
            </a:pPr>
            <a:r>
              <a:rPr lang="en-US" sz="1800" dirty="0" err="1" smtClean="0"/>
              <a:t>Jika</a:t>
            </a:r>
            <a:r>
              <a:rPr lang="en-US" sz="1800" dirty="0" smtClean="0"/>
              <a:t> Q = 10	 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	</a:t>
            </a:r>
            <a:r>
              <a:rPr lang="en-US" sz="1800" dirty="0" smtClean="0">
                <a:sym typeface="Symbol" pitchFamily="18" charset="2"/>
              </a:rPr>
              <a:t></a:t>
            </a:r>
            <a:r>
              <a:rPr lang="en-US" sz="1800" dirty="0" smtClean="0"/>
              <a:t> = – 0,25 Q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 + 2,90 Q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+ 13 Q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– 0,25 (10)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 + 2,90 (10)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+ 13 (10)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– 0,25 (1000) + 2,90 (100) + 13 (10)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– 250 + 290 + 130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150 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 ( </a:t>
            </a:r>
            <a:r>
              <a:rPr lang="en-US" sz="1800" dirty="0" err="1" smtClean="0"/>
              <a:t>keuntungan</a:t>
            </a:r>
            <a:r>
              <a:rPr lang="en-US" sz="1800" dirty="0" smtClean="0"/>
              <a:t> )</a:t>
            </a:r>
          </a:p>
          <a:p>
            <a:pPr>
              <a:buFont typeface="Times New Roman" pitchFamily="16" charset="0"/>
              <a:buNone/>
            </a:pPr>
            <a:endParaRPr lang="en-US" sz="1800" dirty="0" smtClean="0"/>
          </a:p>
          <a:p>
            <a:pPr>
              <a:buFont typeface="Times New Roman" pitchFamily="16" charset="0"/>
              <a:buNone/>
            </a:pPr>
            <a:endParaRPr lang="en-US" sz="1800" dirty="0" smtClean="0"/>
          </a:p>
          <a:p>
            <a:pPr>
              <a:buFont typeface="Times New Roman" pitchFamily="16" charset="0"/>
              <a:buNone/>
            </a:pPr>
            <a:r>
              <a:rPr lang="en-US" sz="1800" dirty="0" err="1" smtClean="0"/>
              <a:t>Jika</a:t>
            </a:r>
            <a:r>
              <a:rPr lang="en-US" sz="1800" dirty="0" smtClean="0"/>
              <a:t> Q = 20	 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	</a:t>
            </a:r>
            <a:r>
              <a:rPr lang="en-US" sz="1800" dirty="0" smtClean="0">
                <a:sym typeface="Symbol" pitchFamily="18" charset="2"/>
              </a:rPr>
              <a:t></a:t>
            </a:r>
            <a:r>
              <a:rPr lang="en-US" sz="1800" dirty="0" smtClean="0"/>
              <a:t> = – 0,25 Q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 + 2,90 Q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+ 13 Q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– 0,25 (20)</a:t>
            </a:r>
            <a:r>
              <a:rPr lang="en-US" sz="1800" baseline="30000" dirty="0" smtClean="0"/>
              <a:t>3</a:t>
            </a:r>
            <a:r>
              <a:rPr lang="en-US" sz="1800" dirty="0" smtClean="0"/>
              <a:t> + 2,90 (20)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+ 13 (20)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– 0,25 (8000) + 2,90 (400)+13 (20)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– 2000 + 1160 + 260 – 20</a:t>
            </a:r>
          </a:p>
          <a:p>
            <a:pPr>
              <a:buFont typeface="Times New Roman" pitchFamily="16" charset="0"/>
              <a:buNone/>
            </a:pPr>
            <a:r>
              <a:rPr lang="en-US" sz="1800" dirty="0" smtClean="0">
                <a:sym typeface="Symbol" pitchFamily="18" charset="2"/>
              </a:rPr>
              <a:t>				</a:t>
            </a:r>
            <a:r>
              <a:rPr lang="en-US" sz="1800" dirty="0" smtClean="0"/>
              <a:t> = - 600 </a:t>
            </a:r>
            <a:r>
              <a:rPr lang="en-US" sz="1800" dirty="0" smtClean="0">
                <a:sym typeface="Symbol" pitchFamily="18" charset="2"/>
              </a:rPr>
              <a:t></a:t>
            </a:r>
            <a:r>
              <a:rPr lang="en-US" sz="1800" dirty="0" smtClean="0"/>
              <a:t> ( </a:t>
            </a:r>
            <a:r>
              <a:rPr lang="en-US" sz="1800" dirty="0" err="1" smtClean="0"/>
              <a:t>kerugian</a:t>
            </a:r>
            <a:r>
              <a:rPr lang="en-US" sz="1800" dirty="0" smtClean="0"/>
              <a:t> )</a:t>
            </a:r>
          </a:p>
          <a:p>
            <a:pPr>
              <a:buFont typeface="Times New Roman" pitchFamily="16" charset="0"/>
              <a:buNone/>
            </a:pPr>
            <a:endParaRPr lang="en-US" sz="1800" dirty="0" smtClean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892705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76400" y="990600"/>
            <a:ext cx="6934200" cy="4560888"/>
          </a:xfrm>
          <a:noFill/>
        </p:spPr>
      </p:pic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2207431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752600" y="762000"/>
          <a:ext cx="33528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Worksheet" r:id="rId4" imgW="3514852" imgH="3210050" progId="Excel.Sheet.8">
                  <p:embed/>
                </p:oleObj>
              </mc:Choice>
              <mc:Fallback>
                <p:oleObj name="Worksheet" r:id="rId4" imgW="3514852" imgH="321005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762000"/>
                        <a:ext cx="3352800" cy="3429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5334000" y="2667000"/>
          <a:ext cx="33210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Worksheet" r:id="rId7" imgW="3514852" imgH="2943356" progId="Excel.Sheet.8">
                  <p:embed/>
                </p:oleObj>
              </mc:Choice>
              <mc:Fallback>
                <p:oleObj name="Worksheet" r:id="rId7" imgW="3514852" imgH="2943356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667000"/>
                        <a:ext cx="3321050" cy="3124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351459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5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/>
          </a:bodyPr>
          <a:lstStyle/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id-ID" sz="2000" b="1" dirty="0" smtClean="0"/>
              <a:t>1. Fungsi Biaya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2000" b="1" dirty="0" err="1" smtClean="0"/>
              <a:t>Macam-macam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Biaya</a:t>
            </a:r>
            <a:r>
              <a:rPr lang="en-US" sz="2000" b="1" dirty="0" smtClean="0"/>
              <a:t> :</a:t>
            </a: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2000" b="1" dirty="0" smtClean="0"/>
              <a:t>	</a:t>
            </a:r>
            <a:r>
              <a:rPr lang="en-US" sz="2000" b="1" dirty="0" err="1" smtClean="0"/>
              <a:t>Biaya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Tetap</a:t>
            </a:r>
            <a:r>
              <a:rPr lang="en-US" sz="2000" b="1" dirty="0" smtClean="0"/>
              <a:t> (</a:t>
            </a:r>
            <a:r>
              <a:rPr lang="en-US" sz="2000" b="1" i="1" dirty="0" smtClean="0"/>
              <a:t>Fixed Cost</a:t>
            </a:r>
            <a:r>
              <a:rPr lang="en-US" sz="2000" b="1" dirty="0" smtClean="0"/>
              <a:t> : FC) </a:t>
            </a:r>
            <a:r>
              <a:rPr lang="en-US" sz="2000" dirty="0" err="1" smtClean="0"/>
              <a:t>yaitu</a:t>
            </a:r>
            <a:r>
              <a:rPr lang="en-US" sz="2000" dirty="0" smtClean="0"/>
              <a:t>,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balas</a:t>
            </a:r>
            <a:r>
              <a:rPr lang="en-US" sz="2000" dirty="0" smtClean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pemakaian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(</a:t>
            </a:r>
            <a:r>
              <a:rPr lang="en-US" sz="2000" i="1" dirty="0" smtClean="0"/>
              <a:t>fixed factor</a:t>
            </a:r>
            <a:r>
              <a:rPr lang="en-US" sz="2000" dirty="0" smtClean="0"/>
              <a:t>),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dikeluarkan</a:t>
            </a:r>
            <a:r>
              <a:rPr lang="en-US" sz="2000" dirty="0" smtClean="0"/>
              <a:t> </a:t>
            </a:r>
            <a:r>
              <a:rPr lang="en-US" sz="2000" dirty="0" err="1" smtClean="0"/>
              <a:t>tehadap</a:t>
            </a:r>
            <a:r>
              <a:rPr lang="en-US" sz="2000" dirty="0" smtClean="0"/>
              <a:t> </a:t>
            </a:r>
            <a:r>
              <a:rPr lang="en-US" sz="2000" dirty="0" err="1" smtClean="0"/>
              <a:t>penggunaan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dimana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kecilnya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dipengaruhi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kecilnya</a:t>
            </a:r>
            <a:r>
              <a:rPr lang="en-US" sz="2000" dirty="0" smtClean="0"/>
              <a:t> output yang </a:t>
            </a:r>
            <a:r>
              <a:rPr lang="en-US" sz="2000" dirty="0" err="1" smtClean="0"/>
              <a:t>dihasilkan</a:t>
            </a:r>
            <a:r>
              <a:rPr lang="en-US" sz="2000" dirty="0" smtClean="0"/>
              <a:t>.</a:t>
            </a: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2000" dirty="0" smtClean="0"/>
              <a:t>	</a:t>
            </a:r>
            <a:r>
              <a:rPr lang="en-US" sz="2000" b="1" dirty="0" err="1" smtClean="0"/>
              <a:t>Biaya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tidak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tetap</a:t>
            </a:r>
            <a:r>
              <a:rPr lang="en-US" sz="2000" b="1" dirty="0" smtClean="0"/>
              <a:t> (</a:t>
            </a:r>
            <a:r>
              <a:rPr lang="en-US" sz="2000" b="1" i="1" dirty="0" err="1" smtClean="0"/>
              <a:t>Variabel</a:t>
            </a:r>
            <a:r>
              <a:rPr lang="en-US" sz="2000" b="1" i="1" dirty="0" smtClean="0"/>
              <a:t> cost</a:t>
            </a:r>
            <a:r>
              <a:rPr lang="en-US" sz="2000" b="1" dirty="0" smtClean="0"/>
              <a:t> : VC)</a:t>
            </a:r>
            <a:r>
              <a:rPr lang="en-US" sz="2000" dirty="0" smtClean="0"/>
              <a:t>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dikeluarkan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balas</a:t>
            </a:r>
            <a:r>
              <a:rPr lang="en-US" sz="2000" dirty="0" smtClean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</a:t>
            </a:r>
            <a:r>
              <a:rPr lang="en-US" sz="2000" dirty="0" err="1" smtClean="0"/>
              <a:t>pemakaian</a:t>
            </a:r>
            <a:r>
              <a:rPr lang="en-US" sz="2000" dirty="0" smtClean="0"/>
              <a:t> </a:t>
            </a:r>
            <a:r>
              <a:rPr lang="en-US" sz="2000" dirty="0" err="1" smtClean="0"/>
              <a:t>variabel</a:t>
            </a:r>
            <a:r>
              <a:rPr lang="en-US" sz="2000" dirty="0" smtClean="0"/>
              <a:t> </a:t>
            </a:r>
            <a:r>
              <a:rPr lang="en-US" sz="2000" dirty="0" err="1" smtClean="0"/>
              <a:t>faktor</a:t>
            </a:r>
            <a:r>
              <a:rPr lang="en-US" sz="2000" dirty="0" smtClean="0"/>
              <a:t>, yang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kecilnya</a:t>
            </a:r>
            <a:r>
              <a:rPr lang="en-US" sz="2000" dirty="0" smtClean="0"/>
              <a:t> </a:t>
            </a:r>
            <a:r>
              <a:rPr lang="en-US" sz="2000" dirty="0" err="1" smtClean="0"/>
              <a:t>dipengaruhi</a:t>
            </a:r>
            <a:r>
              <a:rPr lang="en-US" sz="2000" dirty="0" smtClean="0"/>
              <a:t> </a:t>
            </a:r>
            <a:r>
              <a:rPr lang="en-US" sz="2000" dirty="0" err="1" smtClean="0"/>
              <a:t>langsung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besar</a:t>
            </a:r>
            <a:r>
              <a:rPr lang="en-US" sz="2000" dirty="0" smtClean="0"/>
              <a:t> </a:t>
            </a:r>
            <a:r>
              <a:rPr lang="en-US" sz="2000" dirty="0" err="1" smtClean="0"/>
              <a:t>kecilnya</a:t>
            </a:r>
            <a:r>
              <a:rPr lang="en-US" sz="2000" dirty="0" smtClean="0"/>
              <a:t> output.</a:t>
            </a: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2000" dirty="0" smtClean="0"/>
              <a:t>	</a:t>
            </a:r>
            <a:r>
              <a:rPr lang="en-US" sz="2000" b="1" dirty="0" err="1" smtClean="0"/>
              <a:t>Biaya</a:t>
            </a:r>
            <a:r>
              <a:rPr lang="en-US" sz="2000" b="1" dirty="0" smtClean="0"/>
              <a:t> Total (</a:t>
            </a:r>
            <a:r>
              <a:rPr lang="en-US" sz="2000" b="1" i="1" dirty="0" smtClean="0"/>
              <a:t>Total cost</a:t>
            </a:r>
            <a:r>
              <a:rPr lang="en-US" sz="2000" b="1" dirty="0" smtClean="0"/>
              <a:t> : TC)</a:t>
            </a:r>
            <a:r>
              <a:rPr lang="en-US" sz="2000" dirty="0" smtClean="0"/>
              <a:t>,</a:t>
            </a:r>
            <a:r>
              <a:rPr lang="en-US" sz="2000" b="1" dirty="0" smtClean="0"/>
              <a:t>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jumlah</a:t>
            </a:r>
            <a:r>
              <a:rPr lang="en-US" sz="2000" dirty="0" smtClean="0"/>
              <a:t> </a:t>
            </a:r>
            <a:r>
              <a:rPr lang="en-US" sz="2000" dirty="0" err="1" smtClean="0"/>
              <a:t>keseluruhan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biaya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r>
              <a:rPr lang="en-US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51244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1752600" y="1219200"/>
            <a:ext cx="6934200" cy="4800600"/>
          </a:xfrm>
        </p:spPr>
        <p:txBody>
          <a:bodyPr/>
          <a:lstStyle/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	</a:t>
            </a:r>
            <a:r>
              <a:rPr lang="en-US" sz="1800" b="1" smtClean="0"/>
              <a:t> Biaya Rata-rata (</a:t>
            </a:r>
            <a:r>
              <a:rPr lang="en-US" sz="1800" b="1" i="1" smtClean="0"/>
              <a:t>Average Cost</a:t>
            </a:r>
            <a:r>
              <a:rPr lang="en-US" sz="1800" b="1" smtClean="0"/>
              <a:t> : AC)</a:t>
            </a:r>
            <a:r>
              <a:rPr lang="en-US" sz="1800" smtClean="0"/>
              <a:t>, yaitu merupakan ongkos persatu satuan output; baik untuk biaya rata-rata tetap (</a:t>
            </a:r>
            <a:r>
              <a:rPr lang="en-US" sz="1800" i="1" smtClean="0"/>
              <a:t>average fixed cost</a:t>
            </a:r>
            <a:r>
              <a:rPr lang="en-US" sz="1800" smtClean="0"/>
              <a:t>) dan biaya rata-rata variabel (</a:t>
            </a:r>
            <a:r>
              <a:rPr lang="en-US" sz="1800" i="1" smtClean="0"/>
              <a:t>average variable cost</a:t>
            </a:r>
            <a:r>
              <a:rPr lang="en-US" sz="1800" smtClean="0"/>
              <a:t>) dan rata-rata total (</a:t>
            </a:r>
            <a:r>
              <a:rPr lang="en-US" sz="1800" i="1" smtClean="0"/>
              <a:t>average total cost</a:t>
            </a:r>
            <a:r>
              <a:rPr lang="en-US" sz="1800" smtClean="0"/>
              <a:t>), diperoleh dengan jalan membagi biaya Total dengan jumlah output yang dihasilkan.</a:t>
            </a: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b="1" smtClean="0"/>
              <a:t>	Biaya Marginal (</a:t>
            </a:r>
            <a:r>
              <a:rPr lang="en-US" sz="1800" b="1" i="1" smtClean="0"/>
              <a:t>Marginal cost</a:t>
            </a:r>
            <a:r>
              <a:rPr lang="en-US" sz="1800" b="1" smtClean="0"/>
              <a:t> : MC</a:t>
            </a:r>
            <a:r>
              <a:rPr lang="en-US" sz="1800" smtClean="0"/>
              <a:t>),</a:t>
            </a:r>
            <a:r>
              <a:rPr lang="en-US" sz="1800" b="1" smtClean="0"/>
              <a:t> </a:t>
            </a:r>
            <a:r>
              <a:rPr lang="en-US" sz="1800" smtClean="0"/>
              <a:t>yaitu merupakan biaya tambahan yang diakibatkan dari penambahan satu-satuan unit output.</a:t>
            </a: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	</a:t>
            </a:r>
            <a:r>
              <a:rPr lang="en-US" sz="1800" b="1" smtClean="0"/>
              <a:t>Biaya Tetap Rata-Rata (</a:t>
            </a:r>
            <a:r>
              <a:rPr lang="en-US" sz="1800" b="1" i="1" smtClean="0"/>
              <a:t>Average fixed cost</a:t>
            </a:r>
            <a:r>
              <a:rPr lang="en-US" sz="1800" b="1" smtClean="0"/>
              <a:t> : AFC)</a:t>
            </a:r>
            <a:r>
              <a:rPr lang="en-US" sz="1800" smtClean="0"/>
              <a:t>,</a:t>
            </a:r>
            <a:r>
              <a:rPr lang="en-US" sz="1800" b="1" smtClean="0"/>
              <a:t> </a:t>
            </a:r>
            <a:r>
              <a:rPr lang="en-US" sz="1800" smtClean="0"/>
              <a:t>biaya hasil bagi biaya tetap dengan jumlah yang dihasilkan.</a:t>
            </a: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	</a:t>
            </a:r>
            <a:r>
              <a:rPr lang="en-US" sz="1800" b="1" smtClean="0"/>
              <a:t>Biaya Variabel Rata-Rata (</a:t>
            </a:r>
            <a:r>
              <a:rPr lang="en-US" sz="1800" b="1" i="1" smtClean="0"/>
              <a:t>Average Variable cost</a:t>
            </a:r>
            <a:r>
              <a:rPr lang="en-US" sz="1800" b="1" smtClean="0"/>
              <a:t> : AVC)</a:t>
            </a:r>
            <a:r>
              <a:rPr lang="en-US" sz="1800" smtClean="0"/>
              <a:t>, diperoleh dengan jalan membagi biaya variabel dengan jumlah produk yang dihasilkan.</a:t>
            </a:r>
            <a:endParaRPr lang="en-US" sz="1800" b="1" smtClean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59846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1676400" y="1752600"/>
            <a:ext cx="7010400" cy="3962400"/>
          </a:xfrm>
        </p:spPr>
        <p:txBody>
          <a:bodyPr/>
          <a:lstStyle/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b="1" smtClean="0"/>
              <a:t>RUMUS : 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Times New Roman" pitchFamily="16" charset="0"/>
              <a:buNone/>
            </a:pPr>
            <a:r>
              <a:rPr lang="en-US" sz="1800" smtClean="0"/>
              <a:t>Biaya tetap	</a:t>
            </a:r>
            <a:r>
              <a:rPr lang="id-ID" sz="1800" smtClean="0"/>
              <a:t>	</a:t>
            </a:r>
            <a:r>
              <a:rPr lang="en-US" sz="1800" smtClean="0"/>
              <a:t>:	FC = k	(k=konstanta)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Biaya variable		:	VC = f(Q)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Biaya total		:	TC = FC + VC = k + f(Q) = f(Q)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Times New Roman" pitchFamily="16" charset="0"/>
              <a:buNone/>
            </a:pPr>
            <a:r>
              <a:rPr lang="en-US" sz="1800" smtClean="0"/>
              <a:t>Biaya tetap rata-rata	:  	AFC = FC / Q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Times New Roman" pitchFamily="16" charset="0"/>
              <a:buNone/>
            </a:pPr>
            <a:r>
              <a:rPr lang="en-US" sz="1800" smtClean="0"/>
              <a:t>Biaya variable rata-rata	:	AVC = VC / Q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Biaya rata-rata		:	AC = TV / Q = AFC + AVC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Biaya marjinal		:	MC = </a:t>
            </a:r>
            <a:r>
              <a:rPr lang="en-US" sz="1800" smtClean="0">
                <a:sym typeface="Symbol" pitchFamily="18" charset="2"/>
              </a:rPr>
              <a:t></a:t>
            </a:r>
            <a:r>
              <a:rPr lang="en-US" sz="1800" smtClean="0"/>
              <a:t>TC / </a:t>
            </a:r>
            <a:r>
              <a:rPr lang="en-US" sz="1800" smtClean="0">
                <a:sym typeface="Symbol" pitchFamily="18" charset="2"/>
              </a:rPr>
              <a:t></a:t>
            </a:r>
            <a:r>
              <a:rPr lang="en-US" sz="1800" smtClean="0"/>
              <a:t>Q</a:t>
            </a:r>
            <a:endParaRPr lang="en-US" sz="1800" b="1" smtClean="0"/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endParaRPr lang="en-US" sz="1800" b="1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01194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1828800" y="762000"/>
            <a:ext cx="6934200" cy="5029200"/>
          </a:xfrm>
        </p:spPr>
        <p:txBody>
          <a:bodyPr/>
          <a:lstStyle/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Hubungan antara biaya total dan bagian-bagiannya :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A. Biaya total merupakan fungsi kuadrat parabolic</a:t>
            </a:r>
          </a:p>
          <a:p>
            <a:pPr>
              <a:buFont typeface="Times New Roman" pitchFamily="16" charset="0"/>
              <a:buNone/>
            </a:pPr>
            <a:r>
              <a:rPr lang="en-US" sz="1800" b="1" smtClean="0"/>
              <a:t>	</a:t>
            </a:r>
            <a:r>
              <a:rPr lang="en-US" sz="1800" smtClean="0"/>
              <a:t>Andaikan	TC = aQ</a:t>
            </a:r>
            <a:r>
              <a:rPr lang="en-US" sz="1800" baseline="30000" smtClean="0"/>
              <a:t>2</a:t>
            </a:r>
            <a:r>
              <a:rPr lang="en-US" sz="1800" smtClean="0"/>
              <a:t> – bQ + c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		VC = aQ</a:t>
            </a:r>
            <a:r>
              <a:rPr lang="en-US" sz="1800" baseline="30000" smtClean="0"/>
              <a:t>2</a:t>
            </a:r>
            <a:r>
              <a:rPr lang="en-US" sz="1800" smtClean="0"/>
              <a:t> – bQ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		FC = c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maka :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AC   = TC / Q = aQ – b + c / 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AVC = VC / Q = aQ – b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AFC = FC / Q = c / Q</a:t>
            </a:r>
          </a:p>
          <a:p>
            <a:pPr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	</a:t>
            </a:r>
          </a:p>
          <a:p>
            <a:pPr algn="just" eaLnBrk="1" hangingPunct="1">
              <a:spcBef>
                <a:spcPts val="725"/>
              </a:spcBef>
              <a:spcAft>
                <a:spcPts val="863"/>
              </a:spcAft>
              <a:buClr>
                <a:srgbClr val="0078F0"/>
              </a:buClr>
              <a:buSzPct val="85000"/>
              <a:buFont typeface="Wingdings" charset="2"/>
              <a:buNone/>
            </a:pPr>
            <a:r>
              <a:rPr lang="en-US" sz="1800" smtClean="0"/>
              <a:t>	Baik biaya total (TC) maupun biaya variable (VC) sama-sama berbentuk parabola. Perbedaan antara keduanya terletak pada konstanta c, yang mencerminkan biaya tetap (FC).</a:t>
            </a:r>
            <a:endParaRPr lang="en-US" sz="1800" b="1" smtClean="0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0185181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676400" y="1447800"/>
            <a:ext cx="7008813" cy="4114800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en-US" sz="1800" smtClean="0"/>
              <a:t>B. Biaya total merupakan fungsi kubik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Andaikan	TC = aQ</a:t>
            </a:r>
            <a:r>
              <a:rPr lang="en-US" sz="1800" baseline="30000" smtClean="0"/>
              <a:t>3</a:t>
            </a:r>
            <a:r>
              <a:rPr lang="en-US" sz="1800" smtClean="0"/>
              <a:t> – bQ</a:t>
            </a:r>
            <a:r>
              <a:rPr lang="en-US" sz="1800" baseline="30000" smtClean="0"/>
              <a:t>2</a:t>
            </a:r>
            <a:r>
              <a:rPr lang="en-US" sz="1800" smtClean="0"/>
              <a:t> + cQ + d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		VC = aQ</a:t>
            </a:r>
            <a:r>
              <a:rPr lang="en-US" sz="1800" baseline="30000" smtClean="0"/>
              <a:t>3</a:t>
            </a:r>
            <a:r>
              <a:rPr lang="en-US" sz="1800" smtClean="0"/>
              <a:t> – bQ</a:t>
            </a:r>
            <a:r>
              <a:rPr lang="en-US" sz="1800" baseline="30000" smtClean="0"/>
              <a:t>2</a:t>
            </a:r>
            <a:r>
              <a:rPr lang="en-US" sz="1800" smtClean="0"/>
              <a:t> - cQ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			FC = d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maka :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AC   = TC / Q = aQ</a:t>
            </a:r>
            <a:r>
              <a:rPr lang="en-US" sz="1800" baseline="30000" smtClean="0"/>
              <a:t>2</a:t>
            </a:r>
            <a:r>
              <a:rPr lang="en-US" sz="1800" smtClean="0"/>
              <a:t> – bQ + c + d / 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AVC = VC / Q = aQ</a:t>
            </a:r>
            <a:r>
              <a:rPr lang="en-US" sz="1800" baseline="30000" smtClean="0"/>
              <a:t>2</a:t>
            </a:r>
            <a:r>
              <a:rPr lang="en-US" sz="1800" smtClean="0"/>
              <a:t> – bQ + c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AFC = FC / Q = d / 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Biaya total berfungsi kubik diatas selalu membuahkan AC dan AVC  berbentuk parabola terbuka keatas. 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  <a:p>
            <a:endParaRPr lang="en-US" sz="1800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6046215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08813" cy="838200"/>
          </a:xfrm>
        </p:spPr>
        <p:txBody>
          <a:bodyPr/>
          <a:lstStyle/>
          <a:p>
            <a:r>
              <a:rPr lang="en-US" sz="2800" b="1" smtClean="0"/>
              <a:t>Contoh kasus 1 :</a:t>
            </a:r>
            <a:endParaRPr lang="en-US" sz="280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7008813" cy="3810000"/>
          </a:xfrm>
        </p:spPr>
        <p:txBody>
          <a:bodyPr/>
          <a:lstStyle/>
          <a:p>
            <a:pPr algn="just">
              <a:buFont typeface="Times New Roman" pitchFamily="16" charset="0"/>
              <a:buNone/>
            </a:pPr>
            <a:r>
              <a:rPr lang="en-US" sz="1800" smtClean="0"/>
              <a:t> 	Biaya total yang dikeluarkan oleh sebuah perusahaan ditunjukkan oleh persamaan TC = 2Q</a:t>
            </a:r>
            <a:r>
              <a:rPr lang="en-US" sz="1800" baseline="30000" smtClean="0"/>
              <a:t>2</a:t>
            </a:r>
            <a:r>
              <a:rPr lang="en-US" sz="1800" smtClean="0"/>
              <a:t> – 24Q + 102.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  	- Pada tingkat produksi berapa unit biaya total (TC) ini        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	minimum ?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- Hitunglah besarnya biaya total minimum tersebut !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- Hitung pula besarnya biaya tetap (FC), biaya variable (VC),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	 biaya rata-rata (AC), biaya tetap rata-rata (AFC) dan biaya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	 variable rata-rata (AVC) pada tingkat produksi tadi !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- Seandainya dari kedudukan ini produksinya dinaikkan 1 unit, </a:t>
            </a:r>
          </a:p>
          <a:p>
            <a:pPr algn="just">
              <a:buFont typeface="Times New Roman" pitchFamily="16" charset="0"/>
              <a:buNone/>
            </a:pPr>
            <a:r>
              <a:rPr lang="en-US" sz="1800" smtClean="0"/>
              <a:t>		 berapa besarnya biaya marjinal (MC) ?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763843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676400" y="533400"/>
            <a:ext cx="7008813" cy="5486400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en-US" sz="1800" smtClean="0"/>
              <a:t>Jawab :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Untuk TC minimum maka </a:t>
            </a:r>
            <a:r>
              <a:rPr lang="en-US" sz="1800" smtClean="0">
                <a:sym typeface="Symbol" pitchFamily="18" charset="2"/>
              </a:rPr>
              <a:t></a:t>
            </a:r>
            <a:r>
              <a:rPr lang="en-US" sz="1800" smtClean="0"/>
              <a:t> dTC / dQ = 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TC = 2Q</a:t>
            </a:r>
            <a:r>
              <a:rPr lang="en-US" sz="1800" baseline="30000" smtClean="0"/>
              <a:t>2</a:t>
            </a:r>
            <a:r>
              <a:rPr lang="en-US" sz="1800" smtClean="0"/>
              <a:t> – 24Q + 102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dTC / dQ = 4Q – 24 = 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Q = 6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Untuk Q = 6 </a:t>
            </a:r>
            <a:r>
              <a:rPr lang="en-US" sz="1800" smtClean="0">
                <a:sym typeface="Symbol" pitchFamily="18" charset="2"/>
              </a:rPr>
              <a:t></a:t>
            </a:r>
            <a:r>
              <a:rPr lang="en-US" sz="1800" smtClean="0"/>
              <a:t> besarnya TC minimum adalah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TC = 2Q</a:t>
            </a:r>
            <a:r>
              <a:rPr lang="en-US" sz="1800" baseline="30000" smtClean="0"/>
              <a:t>2</a:t>
            </a:r>
            <a:r>
              <a:rPr lang="en-US" sz="1800" smtClean="0"/>
              <a:t> – 24Q + 102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TC = 2(6)</a:t>
            </a:r>
            <a:r>
              <a:rPr lang="en-US" sz="1800" baseline="30000" smtClean="0"/>
              <a:t>2</a:t>
            </a:r>
            <a:r>
              <a:rPr lang="en-US" sz="1800" smtClean="0"/>
              <a:t> – 24(6) + 102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TC = 30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Selanjutnya pada Q = 6 ini :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FC = 102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VC = 2Q</a:t>
            </a:r>
            <a:r>
              <a:rPr lang="en-US" sz="1800" baseline="30000" smtClean="0"/>
              <a:t>2</a:t>
            </a:r>
            <a:r>
              <a:rPr lang="en-US" sz="1800" smtClean="0"/>
              <a:t> – 24Q = 2(6)</a:t>
            </a:r>
            <a:r>
              <a:rPr lang="en-US" sz="1800" baseline="30000" smtClean="0"/>
              <a:t>2</a:t>
            </a:r>
            <a:r>
              <a:rPr lang="en-US" sz="1800" smtClean="0"/>
              <a:t> – 24(6) = -72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AC = TC / Q = 30 / 6 = 5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AFC = FC / Q = 102 / 6 = 17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AVC = VC / Q = -72 / 6 = -12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9130394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1676400" y="457200"/>
            <a:ext cx="7008813" cy="5637213"/>
          </a:xfrm>
        </p:spPr>
        <p:txBody>
          <a:bodyPr/>
          <a:lstStyle/>
          <a:p>
            <a:pPr>
              <a:buFont typeface="Times New Roman" pitchFamily="16" charset="0"/>
              <a:buNone/>
            </a:pPr>
            <a:r>
              <a:rPr lang="en-US" sz="1800" smtClean="0"/>
              <a:t>Seandainya produksi dinaikkan 1 unit, maka :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Q = 7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TC = 2Q</a:t>
            </a:r>
            <a:r>
              <a:rPr lang="en-US" sz="1800" baseline="30000" smtClean="0"/>
              <a:t>2</a:t>
            </a:r>
            <a:r>
              <a:rPr lang="en-US" sz="1800" smtClean="0"/>
              <a:t> – 24Q + 102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TC = 2(7)</a:t>
            </a:r>
            <a:r>
              <a:rPr lang="en-US" sz="1800" baseline="30000" smtClean="0"/>
              <a:t>2</a:t>
            </a:r>
            <a:r>
              <a:rPr lang="en-US" sz="1800" smtClean="0"/>
              <a:t> – 24(7) + 102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TC = 32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 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MC = </a:t>
            </a:r>
            <a:r>
              <a:rPr lang="en-US" sz="1800" smtClean="0">
                <a:sym typeface="Symbol" pitchFamily="18" charset="2"/>
              </a:rPr>
              <a:t></a:t>
            </a:r>
            <a:r>
              <a:rPr lang="en-US" sz="1800" smtClean="0"/>
              <a:t>TC / </a:t>
            </a:r>
            <a:r>
              <a:rPr lang="en-US" sz="1800" smtClean="0">
                <a:sym typeface="Symbol" pitchFamily="18" charset="2"/>
              </a:rPr>
              <a:t></a:t>
            </a:r>
            <a:r>
              <a:rPr lang="en-US" sz="1800" smtClean="0"/>
              <a:t>Q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MC = (32 – 30) / (7 – 6)</a:t>
            </a:r>
          </a:p>
          <a:p>
            <a:pPr>
              <a:buFont typeface="Times New Roman" pitchFamily="16" charset="0"/>
              <a:buNone/>
            </a:pPr>
            <a:r>
              <a:rPr lang="en-US" sz="1800" smtClean="0"/>
              <a:t>	MC = 2</a:t>
            </a:r>
          </a:p>
          <a:p>
            <a:pPr>
              <a:buFont typeface="Times New Roman" pitchFamily="16" charset="0"/>
              <a:buNone/>
            </a:pPr>
            <a:endParaRPr lang="en-US" sz="1800" smtClean="0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562600" y="6248400"/>
            <a:ext cx="3352800" cy="58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MATEMATIKA EKONOIMI</a:t>
            </a:r>
          </a:p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FFFFFF"/>
                </a:solidFill>
              </a:rPr>
              <a:t>By Kelompok 3.</a:t>
            </a: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785094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232</TotalTime>
  <Words>324</Words>
  <Application>Microsoft Office PowerPoint</Application>
  <PresentationFormat>On-screen Show (4:3)</PresentationFormat>
  <Paragraphs>185</Paragraphs>
  <Slides>19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Solstice</vt:lpstr>
      <vt:lpstr>Worksheet</vt:lpstr>
      <vt:lpstr>PENERAPAN DIFERENSIAL DALAM EKONOMI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kasus 1 :</vt:lpstr>
      <vt:lpstr>PowerPoint Presentation</vt:lpstr>
      <vt:lpstr>PowerPoint Presentation</vt:lpstr>
      <vt:lpstr>PowerPoint Presentation</vt:lpstr>
      <vt:lpstr>Contoh kasus 2 :</vt:lpstr>
      <vt:lpstr>PowerPoint Presentation</vt:lpstr>
      <vt:lpstr>PowerPoint Presentation</vt:lpstr>
      <vt:lpstr>PowerPoint Presentation</vt:lpstr>
      <vt:lpstr>PowerPoint Presentation</vt:lpstr>
      <vt:lpstr>Contoh kasus 3 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Fungsi non linier</dc:title>
  <dc:creator>HANNY</dc:creator>
  <cp:lastModifiedBy>ASUS</cp:lastModifiedBy>
  <cp:revision>50</cp:revision>
  <dcterms:created xsi:type="dcterms:W3CDTF">2011-05-01T11:48:49Z</dcterms:created>
  <dcterms:modified xsi:type="dcterms:W3CDTF">2018-10-17T00:22:21Z</dcterms:modified>
</cp:coreProperties>
</file>