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2"/>
  </p:notesMasterIdLst>
  <p:sldIdLst>
    <p:sldId id="295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34" r:id="rId31"/>
    <p:sldId id="335" r:id="rId32"/>
    <p:sldId id="336" r:id="rId33"/>
    <p:sldId id="337" r:id="rId34"/>
    <p:sldId id="338" r:id="rId35"/>
    <p:sldId id="339" r:id="rId36"/>
    <p:sldId id="340" r:id="rId37"/>
    <p:sldId id="341" r:id="rId38"/>
    <p:sldId id="342" r:id="rId39"/>
    <p:sldId id="343" r:id="rId40"/>
    <p:sldId id="344" r:id="rId4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0.wmf"/><Relationship Id="rId4" Type="http://schemas.openxmlformats.org/officeDocument/2006/relationships/image" Target="../media/image4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7" Type="http://schemas.openxmlformats.org/officeDocument/2006/relationships/image" Target="../media/image71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68.wmf"/><Relationship Id="rId1" Type="http://schemas.openxmlformats.org/officeDocument/2006/relationships/image" Target="../media/image72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4" Type="http://schemas.openxmlformats.org/officeDocument/2006/relationships/image" Target="../media/image80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2.wmf"/><Relationship Id="rId1" Type="http://schemas.openxmlformats.org/officeDocument/2006/relationships/image" Target="../media/image81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4.wmf"/><Relationship Id="rId1" Type="http://schemas.openxmlformats.org/officeDocument/2006/relationships/image" Target="../media/image8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B74C8-C3BD-44DF-9729-84A3C770878B}" type="datetimeFigureOut">
              <a:rPr lang="id-ID" smtClean="0"/>
              <a:t>09/10/2018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D7487-7615-49B7-BDFB-1E619F035F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1669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7B4B535D-E21E-4BE6-AC03-64E957520A92}" type="slidenum">
              <a:rPr lang="en-US" sz="1200" smtClean="0">
                <a:latin typeface="Arial" pitchFamily="34" charset="0"/>
              </a:rPr>
              <a:pPr/>
              <a:t>1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F5823568-1192-469C-9016-DE6B74431994}" type="slidenum">
              <a:rPr lang="en-US" sz="1200" smtClean="0">
                <a:latin typeface="Arial" pitchFamily="34" charset="0"/>
              </a:rPr>
              <a:pPr/>
              <a:t>10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r>
              <a:rPr lang="id-ID" smtClean="0">
                <a:latin typeface="Arial" pitchFamily="34" charset="0"/>
              </a:rPr>
              <a:t>Jawaban :</a:t>
            </a:r>
          </a:p>
          <a:p>
            <a:pPr marL="228600" indent="-228600" eaLnBrk="1" hangingPunct="1">
              <a:buFontTx/>
              <a:buAutoNum type="arabicPeriod"/>
              <a:defRPr/>
            </a:pPr>
            <a:r>
              <a:rPr lang="id-ID" smtClean="0">
                <a:latin typeface="Arial" pitchFamily="34" charset="0"/>
              </a:rPr>
              <a:t>a. D = {x | -5 &lt; x &lt; 5, x E N} D= {1,2,3,4}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B = {x | x | -5 &lt; x &lt; 5, x E Z} D= {-4,-3,-2,-1,0,1,2,3,4}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2.  a. Sama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Ekivalen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8599F615-A495-415B-9984-B1F38522FBDB}" type="slidenum">
              <a:rPr lang="en-US" sz="1200" smtClean="0">
                <a:latin typeface="Arial" pitchFamily="34" charset="0"/>
              </a:rPr>
              <a:pPr/>
              <a:t>11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r>
              <a:rPr lang="id-ID" smtClean="0">
                <a:latin typeface="Arial" pitchFamily="34" charset="0"/>
              </a:rPr>
              <a:t>Jawaban :</a:t>
            </a:r>
          </a:p>
          <a:p>
            <a:pPr marL="228600" indent="-228600" eaLnBrk="1" hangingPunct="1">
              <a:buFontTx/>
              <a:buAutoNum type="arabicPeriod"/>
              <a:defRPr/>
            </a:pPr>
            <a:r>
              <a:rPr lang="id-ID" smtClean="0">
                <a:latin typeface="Arial" pitchFamily="34" charset="0"/>
              </a:rPr>
              <a:t>a. D = {x | -5 &lt; x &lt; 5, x E N} D= {1,2,3,4}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B = {x | x | -5 &lt; x &lt; 5, x E Z} D= {-4,-3,-2,-1,0,1,2,3,4}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2.  a. Sama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Ekivalen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EA46E059-16E8-4916-B841-6262C6E88446}" type="slidenum">
              <a:rPr lang="en-US" sz="1200" smtClean="0">
                <a:latin typeface="Arial" pitchFamily="34" charset="0"/>
              </a:rPr>
              <a:pPr/>
              <a:t>12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6ECB5EEC-0E56-44F6-9854-1856CD5E8106}" type="slidenum">
              <a:rPr lang="en-US" sz="1200" smtClean="0">
                <a:latin typeface="Arial" pitchFamily="34" charset="0"/>
              </a:rPr>
              <a:pPr/>
              <a:t>13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38960FA3-6036-4053-96A6-2C5A6543FB07}" type="slidenum">
              <a:rPr lang="en-US" sz="1200" smtClean="0">
                <a:latin typeface="Arial" pitchFamily="34" charset="0"/>
              </a:rPr>
              <a:pPr/>
              <a:t>14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r>
              <a:rPr lang="id-ID" smtClean="0">
                <a:latin typeface="Arial" pitchFamily="34" charset="0"/>
              </a:rPr>
              <a:t>Jawaban :</a:t>
            </a:r>
          </a:p>
          <a:p>
            <a:pPr marL="228600" indent="-228600" eaLnBrk="1" hangingPunct="1">
              <a:buFontTx/>
              <a:buAutoNum type="arabicPeriod"/>
              <a:defRPr/>
            </a:pPr>
            <a:r>
              <a:rPr lang="id-ID" smtClean="0">
                <a:latin typeface="Arial" pitchFamily="34" charset="0"/>
              </a:rPr>
              <a:t>a. D = {x | -5 &lt; x &lt; 5, x E N} D= {1,2,3,4}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B = {x | x | -5 &lt; x &lt; 5, x E Z} D= {-4,-3,-2,-1,0,1,2,3,4}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2.  a. Sama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Ekivalen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E6084769-D071-4C99-8F75-A69D66CFBBEB}" type="slidenum">
              <a:rPr lang="en-US" sz="1200" smtClean="0">
                <a:latin typeface="Arial" pitchFamily="34" charset="0"/>
              </a:rPr>
              <a:pPr/>
              <a:t>15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r>
              <a:rPr lang="id-ID" smtClean="0">
                <a:latin typeface="Arial" pitchFamily="34" charset="0"/>
              </a:rPr>
              <a:t>Jawaban :</a:t>
            </a:r>
          </a:p>
          <a:p>
            <a:pPr marL="228600" indent="-228600" eaLnBrk="1" hangingPunct="1">
              <a:buFontTx/>
              <a:buAutoNum type="arabicPeriod"/>
              <a:defRPr/>
            </a:pPr>
            <a:r>
              <a:rPr lang="id-ID" smtClean="0">
                <a:latin typeface="Arial" pitchFamily="34" charset="0"/>
              </a:rPr>
              <a:t>a. D = {x | -5 &lt; x &lt; 5, x E N} D= {1,2,3,4}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B = {x | x | -5 &lt; x &lt; 5, x E Z} D= {-4,-3,-2,-1,0,1,2,3,4}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2.  a. Sama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Ekivalen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1C972A4E-332B-46F3-B0D0-AE7A04EB93CF}" type="slidenum">
              <a:rPr lang="en-US" sz="1200" smtClean="0">
                <a:latin typeface="Arial" pitchFamily="34" charset="0"/>
              </a:rPr>
              <a:pPr/>
              <a:t>16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r>
              <a:rPr lang="id-ID" smtClean="0">
                <a:latin typeface="Arial" pitchFamily="34" charset="0"/>
              </a:rPr>
              <a:t>Jawaban :</a:t>
            </a:r>
          </a:p>
          <a:p>
            <a:pPr marL="228600" indent="-228600" eaLnBrk="1" hangingPunct="1">
              <a:buFontTx/>
              <a:buAutoNum type="arabicPeriod"/>
              <a:defRPr/>
            </a:pPr>
            <a:r>
              <a:rPr lang="id-ID" smtClean="0">
                <a:latin typeface="Arial" pitchFamily="34" charset="0"/>
              </a:rPr>
              <a:t>a. D = {x | -5 &lt; x &lt; 5, x E N} D= {1,2,3,4}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B = {x | x | -5 &lt; x &lt; 5, x E Z} D= {-4,-3,-2,-1,0,1,2,3,4}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2.  a. Sama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Ekivalen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E1941559-45A7-4914-89C8-0D855C7EE810}" type="slidenum">
              <a:rPr lang="en-US" sz="1200" smtClean="0">
                <a:latin typeface="Arial" pitchFamily="34" charset="0"/>
              </a:rPr>
              <a:pPr/>
              <a:t>17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r>
              <a:rPr lang="id-ID" smtClean="0">
                <a:latin typeface="Arial" pitchFamily="34" charset="0"/>
              </a:rPr>
              <a:t>Jawaban :</a:t>
            </a:r>
          </a:p>
          <a:p>
            <a:pPr marL="228600" indent="-228600" eaLnBrk="1" hangingPunct="1">
              <a:buFontTx/>
              <a:buAutoNum type="arabicPeriod"/>
              <a:defRPr/>
            </a:pPr>
            <a:r>
              <a:rPr lang="id-ID" smtClean="0">
                <a:latin typeface="Arial" pitchFamily="34" charset="0"/>
              </a:rPr>
              <a:t>a. D = {x | -5 &lt; x &lt; 5, x E N} D= {1,2,3,4}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B = {x | x | -5 &lt; x &lt; 5, x E Z} D= {-4,-3,-2,-1,0,1,2,3,4}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2.  a. Sama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Ekivalen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8B3FE8CF-7D0A-4C82-B299-AD72D783E486}" type="slidenum">
              <a:rPr lang="en-US" sz="1200" smtClean="0">
                <a:latin typeface="Arial" pitchFamily="34" charset="0"/>
              </a:rPr>
              <a:pPr/>
              <a:t>18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C30B106A-E216-4BF8-B4EA-F5A4703E0E3C}" type="slidenum">
              <a:rPr lang="en-US" sz="1200" smtClean="0">
                <a:latin typeface="Arial" pitchFamily="34" charset="0"/>
              </a:rPr>
              <a:pPr/>
              <a:t>19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216F7BCE-E906-4D68-BAE9-BA3BA3FFE427}" type="slidenum">
              <a:rPr lang="en-US" sz="1200" smtClean="0">
                <a:latin typeface="Arial" pitchFamily="34" charset="0"/>
              </a:rPr>
              <a:pPr/>
              <a:t>2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71E1969F-E3D1-4658-8906-9BAD437C2D90}" type="slidenum">
              <a:rPr lang="en-US" sz="1200" smtClean="0">
                <a:latin typeface="Arial" pitchFamily="34" charset="0"/>
              </a:rPr>
              <a:pPr/>
              <a:t>20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7C2805D0-CBE3-48A8-A216-7F8CC4CB839F}" type="slidenum">
              <a:rPr lang="en-US" sz="1200" smtClean="0">
                <a:latin typeface="Arial" pitchFamily="34" charset="0"/>
              </a:rPr>
              <a:pPr/>
              <a:t>21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1B39B606-5612-467D-A37F-7B65966537B6}" type="slidenum">
              <a:rPr lang="en-US" sz="1200" smtClean="0">
                <a:latin typeface="Arial" pitchFamily="34" charset="0"/>
              </a:rPr>
              <a:pPr/>
              <a:t>22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A4C59E4C-22BC-4347-9A7B-7EBF63E44160}" type="slidenum">
              <a:rPr lang="en-US" sz="1200" smtClean="0">
                <a:latin typeface="Arial" pitchFamily="34" charset="0"/>
              </a:rPr>
              <a:pPr/>
              <a:t>23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34A926B5-275C-4900-8DE7-2A389584BBD8}" type="slidenum">
              <a:rPr lang="en-US" sz="1200" smtClean="0">
                <a:latin typeface="Arial" pitchFamily="34" charset="0"/>
              </a:rPr>
              <a:pPr/>
              <a:t>24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4DACEC27-014D-42CA-B1EB-237FC67776BB}" type="slidenum">
              <a:rPr lang="en-US" sz="1200" smtClean="0">
                <a:latin typeface="Arial" pitchFamily="34" charset="0"/>
              </a:rPr>
              <a:pPr/>
              <a:t>25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d-ID" smtClean="0">
                <a:latin typeface="Arial" pitchFamily="34" charset="0"/>
              </a:rPr>
              <a:t>Onal 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340C7157-0EA8-4B90-B407-C25E4900C1C0}" type="slidenum">
              <a:rPr lang="en-US" sz="1200" smtClean="0">
                <a:latin typeface="Arial" pitchFamily="34" charset="0"/>
              </a:rPr>
              <a:pPr/>
              <a:t>26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B234A6ED-F444-450C-8A09-20D8270029C3}" type="slidenum">
              <a:rPr lang="en-US" sz="1200" smtClean="0">
                <a:latin typeface="Arial" pitchFamily="34" charset="0"/>
              </a:rPr>
              <a:pPr/>
              <a:t>27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1C1147FC-02F6-43E8-814B-3CDCA06C2D92}" type="slidenum">
              <a:rPr lang="en-US" sz="1200" smtClean="0">
                <a:latin typeface="Arial" pitchFamily="34" charset="0"/>
              </a:rPr>
              <a:pPr/>
              <a:t>28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7F4E0424-5812-4E3B-880B-541B1786336D}" type="slidenum">
              <a:rPr lang="en-US" sz="1200" smtClean="0">
                <a:latin typeface="Arial" pitchFamily="34" charset="0"/>
              </a:rPr>
              <a:pPr/>
              <a:t>29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EA594821-24DD-4E1C-971F-01CA9F836F4B}" type="slidenum">
              <a:rPr lang="en-US" sz="1200" smtClean="0">
                <a:latin typeface="Arial" pitchFamily="34" charset="0"/>
              </a:rPr>
              <a:pPr/>
              <a:t>3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0FBD7277-4CA8-49B0-BCFA-D2F249EDF834}" type="slidenum">
              <a:rPr lang="en-US" sz="1200" smtClean="0">
                <a:latin typeface="Arial" pitchFamily="34" charset="0"/>
              </a:rPr>
              <a:pPr/>
              <a:t>30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809DF6EE-1A88-4AAD-BDA3-F0ACC2A75AB7}" type="slidenum">
              <a:rPr lang="en-US" sz="1200" smtClean="0">
                <a:latin typeface="Arial" pitchFamily="34" charset="0"/>
              </a:rPr>
              <a:pPr/>
              <a:t>31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r>
              <a:rPr lang="id-ID" smtClean="0">
                <a:latin typeface="Arial" pitchFamily="34" charset="0"/>
              </a:rPr>
              <a:t>Jawaban :</a:t>
            </a:r>
          </a:p>
          <a:p>
            <a:pPr marL="228600" indent="-228600" eaLnBrk="1" hangingPunct="1">
              <a:buFontTx/>
              <a:buAutoNum type="arabicPeriod"/>
              <a:defRPr/>
            </a:pPr>
            <a:r>
              <a:rPr lang="id-ID" smtClean="0">
                <a:latin typeface="Arial" pitchFamily="34" charset="0"/>
              </a:rPr>
              <a:t>a. D = {x | -5 &lt; x &lt; 5, x E N} D= {1,2,3,4}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B = {x | x | -5 &lt; x &lt; 5, x E Z} D= {-4,-3,-2,-1,0,1,2,3,4}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2.  a. Sama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Ekivalen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58263C0F-7516-42C0-8BCE-8708485883B1}" type="slidenum">
              <a:rPr lang="en-US" sz="1200" smtClean="0">
                <a:latin typeface="Arial" pitchFamily="34" charset="0"/>
              </a:rPr>
              <a:pPr/>
              <a:t>32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r>
              <a:rPr lang="id-ID" smtClean="0">
                <a:latin typeface="Arial" pitchFamily="34" charset="0"/>
              </a:rPr>
              <a:t>Jawaban :</a:t>
            </a:r>
          </a:p>
          <a:p>
            <a:pPr marL="228600" indent="-228600" eaLnBrk="1" hangingPunct="1">
              <a:buFontTx/>
              <a:buAutoNum type="arabicPeriod"/>
              <a:defRPr/>
            </a:pPr>
            <a:r>
              <a:rPr lang="id-ID" smtClean="0">
                <a:latin typeface="Arial" pitchFamily="34" charset="0"/>
              </a:rPr>
              <a:t>a. D = {x | -5 &lt; x &lt; 5, x E N} D= {1,2,3,4}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B = {x | x | -5 &lt; x &lt; 5, x E Z} D= {-4,-3,-2,-1,0,1,2,3,4}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2.  a. Sama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Ekivalen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B87FF717-C263-49AB-B277-5FCA4A1E6AF7}" type="slidenum">
              <a:rPr lang="en-US" sz="1200" smtClean="0">
                <a:latin typeface="Arial" pitchFamily="34" charset="0"/>
              </a:rPr>
              <a:pPr/>
              <a:t>33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r>
              <a:rPr lang="id-ID" smtClean="0">
                <a:latin typeface="Arial" pitchFamily="34" charset="0"/>
              </a:rPr>
              <a:t>Jawaban :</a:t>
            </a:r>
          </a:p>
          <a:p>
            <a:pPr marL="228600" indent="-228600" eaLnBrk="1" hangingPunct="1">
              <a:buFontTx/>
              <a:buAutoNum type="arabicPeriod"/>
              <a:defRPr/>
            </a:pPr>
            <a:r>
              <a:rPr lang="id-ID" smtClean="0">
                <a:latin typeface="Arial" pitchFamily="34" charset="0"/>
              </a:rPr>
              <a:t>a. D = {x | -5 &lt; x &lt; 5, x E N} D= {1,2,3,4}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B = {x | x | -5 &lt; x &lt; 5, x E Z} D= {-4,-3,-2,-1,0,1,2,3,4}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2.  a. Sama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Ekivalen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DF879777-D2B0-49F3-BEF3-9270A4A81D36}" type="slidenum">
              <a:rPr lang="en-US" sz="1200" smtClean="0">
                <a:latin typeface="Arial" pitchFamily="34" charset="0"/>
              </a:rPr>
              <a:pPr/>
              <a:t>34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r>
              <a:rPr lang="id-ID" smtClean="0">
                <a:latin typeface="Arial" pitchFamily="34" charset="0"/>
              </a:rPr>
              <a:t>Jawaban :</a:t>
            </a:r>
          </a:p>
          <a:p>
            <a:pPr marL="228600" indent="-228600" eaLnBrk="1" hangingPunct="1">
              <a:buFontTx/>
              <a:buAutoNum type="arabicPeriod"/>
              <a:defRPr/>
            </a:pPr>
            <a:r>
              <a:rPr lang="id-ID" smtClean="0">
                <a:latin typeface="Arial" pitchFamily="34" charset="0"/>
              </a:rPr>
              <a:t>a. D = {x | -5 &lt; x &lt; 5, x E N} D= {1,2,3,4}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B = {x | x | -5 &lt; x &lt; 5, x E Z} D= {-4,-3,-2,-1,0,1,2,3,4}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2.  a. Sama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Ekivalen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68B9FD37-42FB-4B62-ADD2-E8809D7E44C6}" type="slidenum">
              <a:rPr lang="en-US" sz="1200" smtClean="0">
                <a:latin typeface="Arial" pitchFamily="34" charset="0"/>
              </a:rPr>
              <a:pPr/>
              <a:t>35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defRPr/>
            </a:pPr>
            <a:r>
              <a:rPr lang="id-ID" smtClean="0">
                <a:latin typeface="Arial" pitchFamily="34" charset="0"/>
              </a:rPr>
              <a:t>Jawaban :</a:t>
            </a:r>
          </a:p>
          <a:p>
            <a:pPr marL="228600" indent="-228600" eaLnBrk="1" hangingPunct="1">
              <a:buFontTx/>
              <a:buAutoNum type="arabicPeriod"/>
              <a:defRPr/>
            </a:pPr>
            <a:r>
              <a:rPr lang="id-ID" smtClean="0">
                <a:latin typeface="Arial" pitchFamily="34" charset="0"/>
              </a:rPr>
              <a:t>a. D = {x | -5 &lt; x &lt; 5, x E N} D= {1,2,3,4}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B = {x | x | -5 &lt; x &lt; 5, x E Z} D= {-4,-3,-2,-1,0,1,2,3,4}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2.  a. Sama</a:t>
            </a:r>
          </a:p>
          <a:p>
            <a:pPr marL="228600" indent="-228600" eaLnBrk="1" hangingPunct="1">
              <a:defRPr/>
            </a:pPr>
            <a:r>
              <a:rPr lang="id-ID" smtClean="0">
                <a:latin typeface="Arial" pitchFamily="34" charset="0"/>
              </a:rPr>
              <a:t>	b. Ekivalen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E1C2259D-515F-4287-8588-691AF7EFF978}" type="slidenum">
              <a:rPr lang="en-US" sz="1200" smtClean="0">
                <a:latin typeface="Arial" pitchFamily="34" charset="0"/>
              </a:rPr>
              <a:pPr/>
              <a:t>36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3DEAC745-F853-4551-8D96-2FCCE230732D}" type="slidenum">
              <a:rPr lang="en-US" sz="1200" smtClean="0">
                <a:latin typeface="Arial" pitchFamily="34" charset="0"/>
              </a:rPr>
              <a:pPr/>
              <a:t>37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4CA6886A-EA76-46E8-90E8-2B94745B1766}" type="slidenum">
              <a:rPr lang="en-US" sz="1200" smtClean="0">
                <a:latin typeface="Arial" pitchFamily="34" charset="0"/>
              </a:rPr>
              <a:pPr/>
              <a:t>38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13E0E553-AEB6-4513-A47B-71837BAA95BE}" type="slidenum">
              <a:rPr lang="en-US" sz="1200" smtClean="0">
                <a:latin typeface="Arial" pitchFamily="34" charset="0"/>
              </a:rPr>
              <a:pPr/>
              <a:t>39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EBA7E5C8-44E2-48DF-82DE-A506FB18B3E8}" type="slidenum">
              <a:rPr lang="en-US" sz="1200" smtClean="0">
                <a:latin typeface="Arial" pitchFamily="34" charset="0"/>
              </a:rPr>
              <a:pPr/>
              <a:t>4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FA76DB9B-D03B-4EA7-9F85-8B9A85D4749E}" type="slidenum">
              <a:rPr lang="en-US" sz="1200" smtClean="0">
                <a:latin typeface="Arial" pitchFamily="34" charset="0"/>
              </a:rPr>
              <a:pPr/>
              <a:t>40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306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1E1FCA27-E508-4671-A48A-A33B6741DC0B}" type="slidenum">
              <a:rPr lang="en-US" sz="1200" smtClean="0">
                <a:latin typeface="Arial" pitchFamily="34" charset="0"/>
              </a:rPr>
              <a:pPr/>
              <a:t>5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A4C98B5E-EF42-4DF1-98C8-C8BEA133D72F}" type="slidenum">
              <a:rPr lang="en-US" sz="1200" smtClean="0">
                <a:latin typeface="Arial" pitchFamily="34" charset="0"/>
              </a:rPr>
              <a:pPr/>
              <a:t>6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1605104A-1165-4E28-9048-C78B1A91C766}" type="slidenum">
              <a:rPr lang="en-US" sz="1200" smtClean="0">
                <a:latin typeface="Arial" pitchFamily="34" charset="0"/>
              </a:rPr>
              <a:pPr/>
              <a:t>7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17C200E5-A14A-42BB-BD25-C5600D5B10CE}" type="slidenum">
              <a:rPr lang="en-US" sz="1200" smtClean="0">
                <a:latin typeface="Arial" pitchFamily="34" charset="0"/>
              </a:rPr>
              <a:pPr/>
              <a:t>8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fld id="{DFA5C0EC-A63D-4EB6-8A71-1AB5CCB4337C}" type="slidenum">
              <a:rPr lang="en-US" sz="1200" smtClean="0">
                <a:latin typeface="Arial" pitchFamily="34" charset="0"/>
              </a:rPr>
              <a:pPr/>
              <a:t>9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27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0" Type="http://schemas.openxmlformats.org/officeDocument/2006/relationships/oleObject" Target="../embeddings/oleObject39.bin"/><Relationship Id="rId4" Type="http://schemas.openxmlformats.org/officeDocument/2006/relationships/oleObject" Target="../embeddings/oleObject36.bin"/><Relationship Id="rId9" Type="http://schemas.openxmlformats.org/officeDocument/2006/relationships/image" Target="../media/image3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2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45.wmf"/><Relationship Id="rId5" Type="http://schemas.openxmlformats.org/officeDocument/2006/relationships/image" Target="../media/image40.wmf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4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4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0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9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2.bin"/><Relationship Id="rId5" Type="http://schemas.openxmlformats.org/officeDocument/2006/relationships/image" Target="../media/image50.wmf"/><Relationship Id="rId4" Type="http://schemas.openxmlformats.org/officeDocument/2006/relationships/oleObject" Target="../embeddings/oleObject51.bin"/><Relationship Id="rId9" Type="http://schemas.openxmlformats.org/officeDocument/2006/relationships/image" Target="../media/image52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image" Target="../media/image57.wmf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5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56.wmf"/><Relationship Id="rId5" Type="http://schemas.openxmlformats.org/officeDocument/2006/relationships/image" Target="../media/image53.wmf"/><Relationship Id="rId15" Type="http://schemas.openxmlformats.org/officeDocument/2006/relationships/image" Target="../media/image58.wmf"/><Relationship Id="rId10" Type="http://schemas.openxmlformats.org/officeDocument/2006/relationships/oleObject" Target="../embeddings/oleObject57.bin"/><Relationship Id="rId4" Type="http://schemas.openxmlformats.org/officeDocument/2006/relationships/oleObject" Target="../embeddings/oleObject54.bin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59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notesSlide" Target="../notesSlides/notesSlide30.xml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1.png"/><Relationship Id="rId5" Type="http://schemas.openxmlformats.org/officeDocument/2006/relationships/image" Target="../media/image59.wmf"/><Relationship Id="rId4" Type="http://schemas.openxmlformats.org/officeDocument/2006/relationships/oleObject" Target="../embeddings/oleObject60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6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63.bin"/><Relationship Id="rId5" Type="http://schemas.openxmlformats.org/officeDocument/2006/relationships/image" Target="../media/image62.wmf"/><Relationship Id="rId4" Type="http://schemas.openxmlformats.org/officeDocument/2006/relationships/oleObject" Target="../embeddings/oleObject6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64.wmf"/><Relationship Id="rId4" Type="http://schemas.openxmlformats.org/officeDocument/2006/relationships/oleObject" Target="../embeddings/oleObject64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image" Target="../media/image69.wmf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66.wmf"/><Relationship Id="rId12" Type="http://schemas.openxmlformats.org/officeDocument/2006/relationships/oleObject" Target="../embeddings/oleObject69.bin"/><Relationship Id="rId17" Type="http://schemas.openxmlformats.org/officeDocument/2006/relationships/image" Target="../media/image71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1.bin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68.wmf"/><Relationship Id="rId5" Type="http://schemas.openxmlformats.org/officeDocument/2006/relationships/image" Target="../media/image65.wmf"/><Relationship Id="rId15" Type="http://schemas.openxmlformats.org/officeDocument/2006/relationships/image" Target="../media/image70.wmf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5.bin"/><Relationship Id="rId9" Type="http://schemas.openxmlformats.org/officeDocument/2006/relationships/image" Target="../media/image67.wmf"/><Relationship Id="rId14" Type="http://schemas.openxmlformats.org/officeDocument/2006/relationships/oleObject" Target="../embeddings/oleObject70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6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73.bin"/><Relationship Id="rId5" Type="http://schemas.openxmlformats.org/officeDocument/2006/relationships/image" Target="../media/image72.wmf"/><Relationship Id="rId4" Type="http://schemas.openxmlformats.org/officeDocument/2006/relationships/oleObject" Target="../embeddings/oleObject72.bin"/><Relationship Id="rId9" Type="http://schemas.openxmlformats.org/officeDocument/2006/relationships/image" Target="../media/image73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7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76.bin"/><Relationship Id="rId5" Type="http://schemas.openxmlformats.org/officeDocument/2006/relationships/image" Target="../media/image74.wmf"/><Relationship Id="rId4" Type="http://schemas.openxmlformats.org/officeDocument/2006/relationships/oleObject" Target="../embeddings/oleObject75.bin"/><Relationship Id="rId9" Type="http://schemas.openxmlformats.org/officeDocument/2006/relationships/image" Target="../media/image76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7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79.bin"/><Relationship Id="rId11" Type="http://schemas.openxmlformats.org/officeDocument/2006/relationships/image" Target="../media/image80.wmf"/><Relationship Id="rId5" Type="http://schemas.openxmlformats.org/officeDocument/2006/relationships/image" Target="../media/image77.wmf"/><Relationship Id="rId10" Type="http://schemas.openxmlformats.org/officeDocument/2006/relationships/oleObject" Target="../embeddings/oleObject81.bin"/><Relationship Id="rId4" Type="http://schemas.openxmlformats.org/officeDocument/2006/relationships/oleObject" Target="../embeddings/oleObject78.bin"/><Relationship Id="rId9" Type="http://schemas.openxmlformats.org/officeDocument/2006/relationships/image" Target="../media/image79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8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83.bin"/><Relationship Id="rId5" Type="http://schemas.openxmlformats.org/officeDocument/2006/relationships/image" Target="../media/image81.wmf"/><Relationship Id="rId4" Type="http://schemas.openxmlformats.org/officeDocument/2006/relationships/oleObject" Target="../embeddings/oleObject82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7" Type="http://schemas.openxmlformats.org/officeDocument/2006/relationships/image" Target="../media/image8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85.bin"/><Relationship Id="rId5" Type="http://schemas.openxmlformats.org/officeDocument/2006/relationships/image" Target="../media/image83.wmf"/><Relationship Id="rId4" Type="http://schemas.openxmlformats.org/officeDocument/2006/relationships/oleObject" Target="../embeddings/oleObject84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notesSlide" Target="../notesSlides/notesSlide39.xml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88.png"/><Relationship Id="rId5" Type="http://schemas.openxmlformats.org/officeDocument/2006/relationships/image" Target="../media/image85.wmf"/><Relationship Id="rId10" Type="http://schemas.openxmlformats.org/officeDocument/2006/relationships/image" Target="../media/image87.wmf"/><Relationship Id="rId4" Type="http://schemas.openxmlformats.org/officeDocument/2006/relationships/oleObject" Target="../embeddings/oleObject86.bin"/><Relationship Id="rId9" Type="http://schemas.openxmlformats.org/officeDocument/2006/relationships/oleObject" Target="../embeddings/oleObject8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9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90.bin"/><Relationship Id="rId5" Type="http://schemas.openxmlformats.org/officeDocument/2006/relationships/image" Target="../media/image89.wmf"/><Relationship Id="rId4" Type="http://schemas.openxmlformats.org/officeDocument/2006/relationships/oleObject" Target="../embeddings/oleObject89.bin"/><Relationship Id="rId9" Type="http://schemas.openxmlformats.org/officeDocument/2006/relationships/image" Target="../media/image9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835696" y="2667000"/>
            <a:ext cx="6546304" cy="1143000"/>
          </a:xfrm>
        </p:spPr>
        <p:txBody>
          <a:bodyPr rtlCol="0">
            <a:no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id-ID" sz="6600" dirty="0" smtClean="0">
                <a:solidFill>
                  <a:schemeClr val="accent1">
                    <a:lumMod val="75000"/>
                  </a:schemeClr>
                </a:solidFill>
                <a:latin typeface="Rockwell Extra Bold" pitchFamily="18" charset="0"/>
              </a:rPr>
              <a:t>MATRIKS</a:t>
            </a:r>
            <a:endParaRPr lang="en-US" sz="6600" dirty="0">
              <a:solidFill>
                <a:schemeClr val="accent1">
                  <a:lumMod val="75000"/>
                </a:schemeClr>
              </a:solidFill>
              <a:latin typeface="Rockwell Extra Bold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981200" y="914400"/>
            <a:ext cx="3581400" cy="1588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286000" y="1066800"/>
            <a:ext cx="2971800" cy="1588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90800" y="1219200"/>
            <a:ext cx="2362200" cy="1588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321763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5970587" cy="5572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>
              <a:defRPr/>
            </a:pPr>
            <a:r>
              <a:rPr lang="id-ID" sz="2800" b="1">
                <a:solidFill>
                  <a:schemeClr val="bg1"/>
                </a:solidFill>
                <a:latin typeface="Bodoni MT Black" pitchFamily="18" charset="0"/>
              </a:rPr>
              <a:t>PENJUMLAHAN MATRIKS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DBB7D8B0-8E3E-49BF-BC25-3535EF41E655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10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38200" y="1447800"/>
            <a:ext cx="76200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id-ID" sz="2000">
                <a:latin typeface="Arial" pitchFamily="34" charset="0"/>
                <a:cs typeface="Arial" pitchFamily="34" charset="0"/>
              </a:rPr>
              <a:t>Apabila A dan B merupakan dua matriks yang ukurannya sama, maka hasil penjumlahan (A + B) adalah matriks yang diperoleh dengan menambahkan bersama-sama entri yang seletak/bersesuaian dalam kedua matriks tersebut.</a:t>
            </a: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id-ID" sz="2000">
                <a:latin typeface="Arial" pitchFamily="34" charset="0"/>
                <a:cs typeface="Arial" pitchFamily="34" charset="0"/>
              </a:rPr>
              <a:t>Matriks-matriks yang ordo/ukurannya berbeda tidak dapat ditambahkan.</a:t>
            </a: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				dan</a:t>
            </a: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723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137219" name="Object 5"/>
          <p:cNvGraphicFramePr>
            <a:graphicFrameLocks noChangeAspect="1"/>
          </p:cNvGraphicFramePr>
          <p:nvPr/>
        </p:nvGraphicFramePr>
        <p:xfrm>
          <a:off x="1600200" y="3714750"/>
          <a:ext cx="1697038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4" imgW="1295280" imgH="711000" progId="Equation.3">
                  <p:embed/>
                </p:oleObj>
              </mc:Choice>
              <mc:Fallback>
                <p:oleObj name="Equation" r:id="rId4" imgW="12952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714750"/>
                        <a:ext cx="1697038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0" name="Object 4"/>
          <p:cNvGraphicFramePr>
            <a:graphicFrameLocks noChangeAspect="1"/>
          </p:cNvGraphicFramePr>
          <p:nvPr/>
        </p:nvGraphicFramePr>
        <p:xfrm>
          <a:off x="4419600" y="3657600"/>
          <a:ext cx="16637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6" imgW="1269720" imgH="711000" progId="Equation.3">
                  <p:embed/>
                </p:oleObj>
              </mc:Choice>
              <mc:Fallback>
                <p:oleObj name="Equation" r:id="rId6" imgW="12697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657600"/>
                        <a:ext cx="1663700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2" name="Object 6"/>
          <p:cNvGraphicFramePr>
            <a:graphicFrameLocks noChangeAspect="1"/>
          </p:cNvGraphicFramePr>
          <p:nvPr/>
        </p:nvGraphicFramePr>
        <p:xfrm>
          <a:off x="1600200" y="4876800"/>
          <a:ext cx="329406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8" imgW="2514600" imgH="711000" progId="Equation.3">
                  <p:embed/>
                </p:oleObj>
              </mc:Choice>
              <mc:Fallback>
                <p:oleObj name="Equation" r:id="rId8" imgW="25146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876800"/>
                        <a:ext cx="3294063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742615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0"/>
                                        <p:tgtEl>
                                          <p:spTgt spid="13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5970587" cy="5572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>
              <a:defRPr/>
            </a:pPr>
            <a:r>
              <a:rPr lang="id-ID" sz="2800" b="1">
                <a:solidFill>
                  <a:schemeClr val="bg1"/>
                </a:solidFill>
                <a:latin typeface="Bodoni MT Black" pitchFamily="18" charset="0"/>
              </a:rPr>
              <a:t>PENJUMLAHAN MATRIKS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6B3C552C-BFD5-4186-89A8-4F3857B57DC3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11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38200" y="1447800"/>
            <a:ext cx="76200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1891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646363" indent="-36036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3103563" indent="-36036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560763" indent="-36036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4017963" indent="-36036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id-ID" sz="2000">
                <a:latin typeface="Arial" pitchFamily="34" charset="0"/>
                <a:cs typeface="Arial" pitchFamily="34" charset="0"/>
              </a:rPr>
              <a:t>Contoh Soal</a:t>
            </a:r>
          </a:p>
          <a:p>
            <a:pPr lvl="4" algn="just"/>
            <a:endParaRPr lang="id-ID" sz="2000">
              <a:latin typeface="Arial" pitchFamily="34" charset="0"/>
              <a:cs typeface="Arial" pitchFamily="34" charset="0"/>
            </a:endParaRPr>
          </a:p>
          <a:p>
            <a:pPr lvl="4" algn="just"/>
            <a:r>
              <a:rPr lang="id-ID" sz="2000">
                <a:latin typeface="Arial" pitchFamily="34" charset="0"/>
                <a:cs typeface="Arial" pitchFamily="34" charset="0"/>
              </a:rPr>
              <a:t>	</a:t>
            </a:r>
          </a:p>
          <a:p>
            <a:pPr lvl="4" algn="just"/>
            <a:r>
              <a:rPr lang="id-ID" sz="2000"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				</a:t>
            </a: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644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137219" name="Object 5"/>
          <p:cNvGraphicFramePr>
            <a:graphicFrameLocks noChangeAspect="1"/>
          </p:cNvGraphicFramePr>
          <p:nvPr/>
        </p:nvGraphicFramePr>
        <p:xfrm>
          <a:off x="1593850" y="1973263"/>
          <a:ext cx="1149350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Equation" r:id="rId4" imgW="939600" imgH="711000" progId="Equation.3">
                  <p:embed/>
                </p:oleObj>
              </mc:Choice>
              <mc:Fallback>
                <p:oleObj name="Equation" r:id="rId4" imgW="9396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1973263"/>
                        <a:ext cx="1149350" cy="1074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0" name="Object 3"/>
          <p:cNvGraphicFramePr>
            <a:graphicFrameLocks noChangeAspect="1"/>
          </p:cNvGraphicFramePr>
          <p:nvPr/>
        </p:nvGraphicFramePr>
        <p:xfrm>
          <a:off x="3048000" y="1981200"/>
          <a:ext cx="12715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Equation" r:id="rId6" imgW="850680" imgH="711000" progId="Equation.3">
                  <p:embed/>
                </p:oleObj>
              </mc:Choice>
              <mc:Fallback>
                <p:oleObj name="Equation" r:id="rId6" imgW="8506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981200"/>
                        <a:ext cx="12715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1" name="Object 4"/>
          <p:cNvGraphicFramePr>
            <a:graphicFrameLocks noChangeAspect="1"/>
          </p:cNvGraphicFramePr>
          <p:nvPr/>
        </p:nvGraphicFramePr>
        <p:xfrm>
          <a:off x="1600200" y="3200400"/>
          <a:ext cx="2641600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8" imgW="1625400" imgH="711000" progId="Equation.3">
                  <p:embed/>
                </p:oleObj>
              </mc:Choice>
              <mc:Fallback>
                <p:oleObj name="Equation" r:id="rId8" imgW="16254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200400"/>
                        <a:ext cx="2641600" cy="1157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37" name="Object 5"/>
          <p:cNvGraphicFramePr>
            <a:graphicFrameLocks noChangeAspect="1"/>
          </p:cNvGraphicFramePr>
          <p:nvPr/>
        </p:nvGraphicFramePr>
        <p:xfrm>
          <a:off x="1600200" y="4572000"/>
          <a:ext cx="182880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Equation" r:id="rId10" imgW="1104840" imgH="711000" progId="Equation.3">
                  <p:embed/>
                </p:oleObj>
              </mc:Choice>
              <mc:Fallback>
                <p:oleObj name="Equation" r:id="rId10" imgW="11048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572000"/>
                        <a:ext cx="1828800" cy="1223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261604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5970587" cy="5572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>
              <a:defRPr/>
            </a:pPr>
            <a:r>
              <a:rPr lang="id-ID" sz="2800" b="1">
                <a:solidFill>
                  <a:schemeClr val="bg1"/>
                </a:solidFill>
                <a:latin typeface="Bodoni MT Black" pitchFamily="18" charset="0"/>
              </a:rPr>
              <a:t>PENGURANGAN MATRIKS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F214C83D-FBE1-4929-B9E5-FD67A0888AE0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12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38200" y="1447800"/>
            <a:ext cx="76200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id-ID" sz="2000">
                <a:latin typeface="Arial" pitchFamily="34" charset="0"/>
                <a:cs typeface="Arial" pitchFamily="34" charset="0"/>
              </a:rPr>
              <a:t>A dan B adalah suatu dua matriks yang ukurannya sama, maka A-B adalah matriks yang diperoleh dengan mengurangkan bersama-sama entri yang seletak/bersesuaian dalam kedua matriks tersebut.</a:t>
            </a: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id-ID" sz="2000">
                <a:latin typeface="Arial" pitchFamily="34" charset="0"/>
                <a:cs typeface="Arial" pitchFamily="34" charset="0"/>
              </a:rPr>
              <a:t>Matriks-matriks yang ordo/ukurannya berbeda tidak dapat dikurangkan.</a:t>
            </a: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				dan</a:t>
            </a: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747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137219" name="Object 5"/>
          <p:cNvGraphicFramePr>
            <a:graphicFrameLocks noChangeAspect="1"/>
          </p:cNvGraphicFramePr>
          <p:nvPr/>
        </p:nvGraphicFramePr>
        <p:xfrm>
          <a:off x="1600200" y="3714750"/>
          <a:ext cx="1697038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Equation" r:id="rId4" imgW="1295280" imgH="711000" progId="Equation.3">
                  <p:embed/>
                </p:oleObj>
              </mc:Choice>
              <mc:Fallback>
                <p:oleObj name="Equation" r:id="rId4" imgW="12952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714750"/>
                        <a:ext cx="1697038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20" name="Object 4"/>
          <p:cNvGraphicFramePr>
            <a:graphicFrameLocks noChangeAspect="1"/>
          </p:cNvGraphicFramePr>
          <p:nvPr/>
        </p:nvGraphicFramePr>
        <p:xfrm>
          <a:off x="4419600" y="3657600"/>
          <a:ext cx="16637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Equation" r:id="rId6" imgW="1269720" imgH="711000" progId="Equation.3">
                  <p:embed/>
                </p:oleObj>
              </mc:Choice>
              <mc:Fallback>
                <p:oleObj name="Equation" r:id="rId6" imgW="12697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657600"/>
                        <a:ext cx="1663700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7461" name="Object 5"/>
          <p:cNvGraphicFramePr>
            <a:graphicFrameLocks noChangeAspect="1"/>
          </p:cNvGraphicFramePr>
          <p:nvPr/>
        </p:nvGraphicFramePr>
        <p:xfrm>
          <a:off x="1219200" y="4953000"/>
          <a:ext cx="329406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8" imgW="2514600" imgH="711000" progId="Equation.3">
                  <p:embed/>
                </p:oleObj>
              </mc:Choice>
              <mc:Fallback>
                <p:oleObj name="Equation" r:id="rId8" imgW="25146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953000"/>
                        <a:ext cx="3294063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485340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5970587" cy="5572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>
              <a:defRPr/>
            </a:pPr>
            <a:r>
              <a:rPr lang="id-ID" sz="2800" b="1">
                <a:solidFill>
                  <a:schemeClr val="bg1"/>
                </a:solidFill>
                <a:latin typeface="Bodoni MT Black" pitchFamily="18" charset="0"/>
              </a:rPr>
              <a:t>PENGURANGAN MATRIKS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04E0D4A2-187A-4B51-9B54-7964BC52DB89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13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14400" y="1447800"/>
            <a:ext cx="76200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id-ID" sz="2000" b="1">
                <a:latin typeface="Arial" pitchFamily="34" charset="0"/>
                <a:cs typeface="Arial" pitchFamily="34" charset="0"/>
              </a:rPr>
              <a:t>Contoh </a:t>
            </a:r>
            <a:r>
              <a:rPr lang="id-ID" sz="200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825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138245" name="Object 5"/>
          <p:cNvGraphicFramePr>
            <a:graphicFrameLocks noChangeAspect="1"/>
          </p:cNvGraphicFramePr>
          <p:nvPr/>
        </p:nvGraphicFramePr>
        <p:xfrm>
          <a:off x="1371600" y="2057400"/>
          <a:ext cx="17129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Equation" r:id="rId4" imgW="1066680" imgH="711000" progId="Equation.3">
                  <p:embed/>
                </p:oleObj>
              </mc:Choice>
              <mc:Fallback>
                <p:oleObj name="Equation" r:id="rId4" imgW="10666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057400"/>
                        <a:ext cx="1712913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3" name="Object 3"/>
          <p:cNvGraphicFramePr>
            <a:graphicFrameLocks noChangeAspect="1"/>
          </p:cNvGraphicFramePr>
          <p:nvPr/>
        </p:nvGraphicFramePr>
        <p:xfrm>
          <a:off x="3521075" y="2057400"/>
          <a:ext cx="16732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6" imgW="1041120" imgH="711000" progId="Equation.3">
                  <p:embed/>
                </p:oleObj>
              </mc:Choice>
              <mc:Fallback>
                <p:oleObj name="Equation" r:id="rId6" imgW="10411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1075" y="2057400"/>
                        <a:ext cx="1673225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4" name="Object 4"/>
          <p:cNvGraphicFramePr>
            <a:graphicFrameLocks noChangeAspect="1"/>
          </p:cNvGraphicFramePr>
          <p:nvPr/>
        </p:nvGraphicFramePr>
        <p:xfrm>
          <a:off x="1066800" y="3352800"/>
          <a:ext cx="33274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Equation" r:id="rId8" imgW="1942920" imgH="711000" progId="Equation.3">
                  <p:embed/>
                </p:oleObj>
              </mc:Choice>
              <mc:Fallback>
                <p:oleObj name="Equation" r:id="rId8" imgW="19429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352800"/>
                        <a:ext cx="33274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1066800" y="4724400"/>
          <a:ext cx="2286000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Equation" r:id="rId10" imgW="1396800" imgH="711000" progId="Equation.3">
                  <p:embed/>
                </p:oleObj>
              </mc:Choice>
              <mc:Fallback>
                <p:oleObj name="Equation" r:id="rId10" imgW="13968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724400"/>
                        <a:ext cx="2286000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111278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277813" y="685800"/>
            <a:ext cx="5894387" cy="1166813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3200" b="1">
                <a:solidFill>
                  <a:schemeClr val="bg1"/>
                </a:solidFill>
                <a:latin typeface="Bodoni MT Black" pitchFamily="18" charset="0"/>
              </a:rPr>
              <a:t>PERKALIAN MATRIKS </a:t>
            </a:r>
          </a:p>
          <a:p>
            <a:pPr marL="342900" indent="-342900" algn="ctr">
              <a:defRPr/>
            </a:pPr>
            <a:r>
              <a:rPr lang="id-ID" sz="3200" b="1">
                <a:solidFill>
                  <a:schemeClr val="bg1"/>
                </a:solidFill>
                <a:latin typeface="Bodoni MT Black" pitchFamily="18" charset="0"/>
              </a:rPr>
              <a:t>DENGAN SKALAR 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DF760A33-9ECD-4823-B520-7B231CECC216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14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914400" y="2133600"/>
            <a:ext cx="7620000" cy="292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82563" indent="-182563" algn="just">
              <a:buFont typeface="Wingdings" pitchFamily="2" charset="2"/>
              <a:buChar char="q"/>
              <a:defRPr/>
            </a:pPr>
            <a:r>
              <a:rPr lang="da-DK" sz="2000">
                <a:latin typeface="Arial" pitchFamily="34" charset="0"/>
                <a:cs typeface="Arial" pitchFamily="34" charset="0"/>
              </a:rPr>
              <a:t>Jika k adalah suatu bilangan skalar dan </a:t>
            </a:r>
            <a:r>
              <a:rPr lang="id-ID" sz="2000">
                <a:latin typeface="Arial" pitchFamily="34" charset="0"/>
                <a:cs typeface="Arial" pitchFamily="34" charset="0"/>
              </a:rPr>
              <a:t>matriks </a:t>
            </a:r>
            <a:r>
              <a:rPr lang="da-DK" sz="2000">
                <a:latin typeface="Arial" pitchFamily="34" charset="0"/>
                <a:cs typeface="Arial" pitchFamily="34" charset="0"/>
              </a:rPr>
              <a:t>A=(a</a:t>
            </a:r>
            <a:r>
              <a:rPr lang="da-DK" sz="2000" baseline="-25000">
                <a:latin typeface="Arial" pitchFamily="34" charset="0"/>
                <a:cs typeface="Arial" pitchFamily="34" charset="0"/>
              </a:rPr>
              <a:t>ij </a:t>
            </a:r>
            <a:r>
              <a:rPr lang="da-DK" sz="2000">
                <a:latin typeface="Arial" pitchFamily="34" charset="0"/>
                <a:cs typeface="Arial" pitchFamily="34" charset="0"/>
              </a:rPr>
              <a:t>) maka matriks kA=(ka</a:t>
            </a:r>
            <a:r>
              <a:rPr lang="da-DK" sz="2000" baseline="-25000">
                <a:latin typeface="Arial" pitchFamily="34" charset="0"/>
                <a:cs typeface="Arial" pitchFamily="34" charset="0"/>
              </a:rPr>
              <a:t>ij </a:t>
            </a:r>
            <a:r>
              <a:rPr lang="da-DK" sz="2000">
                <a:latin typeface="Arial" pitchFamily="34" charset="0"/>
                <a:cs typeface="Arial" pitchFamily="34" charset="0"/>
              </a:rPr>
              <a:t>) </a:t>
            </a:r>
            <a:r>
              <a:rPr lang="id-ID" sz="2000">
                <a:latin typeface="Arial" pitchFamily="34" charset="0"/>
                <a:cs typeface="Arial" pitchFamily="34" charset="0"/>
              </a:rPr>
              <a:t>adalah</a:t>
            </a:r>
            <a:r>
              <a:rPr lang="da-DK" sz="2000">
                <a:latin typeface="Arial" pitchFamily="34" charset="0"/>
                <a:cs typeface="Arial" pitchFamily="34" charset="0"/>
              </a:rPr>
              <a:t> suatu matriks yang diperoleh dengan mengalikan semua elemen matriks A dengan k. </a:t>
            </a: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  <a:defRPr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marL="182563" indent="-182563" algn="just">
              <a:buFont typeface="Wingdings" pitchFamily="2" charset="2"/>
              <a:buChar char="q"/>
              <a:defRPr/>
            </a:pPr>
            <a:r>
              <a:rPr lang="da-DK" sz="2000">
                <a:latin typeface="Arial" pitchFamily="34" charset="0"/>
                <a:cs typeface="Arial" pitchFamily="34" charset="0"/>
              </a:rPr>
              <a:t>Mengalikan matriks dengan skalar dapat dituliskan di depan atau dibelakang matriks. </a:t>
            </a:r>
            <a:endParaRPr lang="id-ID" sz="2000">
              <a:latin typeface="Arial" pitchFamily="34" charset="0"/>
              <a:cs typeface="Arial" pitchFamily="34" charset="0"/>
            </a:endParaRPr>
          </a:p>
          <a:p>
            <a:pPr marL="182563" indent="-182563" algn="just">
              <a:buFont typeface="Wingdings" pitchFamily="2" charset="2"/>
              <a:buChar char="q"/>
              <a:defRPr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marL="182563" indent="-182563" algn="just">
              <a:buFont typeface="Wingdings" pitchFamily="2" charset="2"/>
              <a:buChar char="q"/>
              <a:defRPr/>
            </a:pPr>
            <a:r>
              <a:rPr lang="es-ES"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[C]=k[A]=[A]k</a:t>
            </a:r>
            <a:endParaRPr lang="id-ID" sz="2400" b="1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60363" indent="-360363" algn="just">
              <a:buFont typeface="Wingdings" pitchFamily="2" charset="2"/>
              <a:buChar char="q"/>
              <a:defRPr/>
            </a:pPr>
            <a:endParaRPr lang="id-ID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92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138245" name="Object 5"/>
          <p:cNvGraphicFramePr>
            <a:graphicFrameLocks noChangeAspect="1"/>
          </p:cNvGraphicFramePr>
          <p:nvPr/>
        </p:nvGraphicFramePr>
        <p:xfrm>
          <a:off x="1066800" y="4876800"/>
          <a:ext cx="15668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Equation" r:id="rId4" imgW="723600" imgH="457200" progId="Equation.3">
                  <p:embed/>
                </p:oleObj>
              </mc:Choice>
              <mc:Fallback>
                <p:oleObj name="Equation" r:id="rId4" imgW="723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876800"/>
                        <a:ext cx="15668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67" name="Object 3"/>
          <p:cNvGraphicFramePr>
            <a:graphicFrameLocks noChangeAspect="1"/>
          </p:cNvGraphicFramePr>
          <p:nvPr/>
        </p:nvGraphicFramePr>
        <p:xfrm>
          <a:off x="3311525" y="4876800"/>
          <a:ext cx="25558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Equation" r:id="rId6" imgW="1180800" imgH="457200" progId="Equation.3">
                  <p:embed/>
                </p:oleObj>
              </mc:Choice>
              <mc:Fallback>
                <p:oleObj name="Equation" r:id="rId6" imgW="1180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525" y="4876800"/>
                        <a:ext cx="25558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68" name="Object 4"/>
          <p:cNvGraphicFramePr>
            <a:graphicFrameLocks noChangeAspect="1"/>
          </p:cNvGraphicFramePr>
          <p:nvPr/>
        </p:nvGraphicFramePr>
        <p:xfrm>
          <a:off x="6705600" y="4876800"/>
          <a:ext cx="20875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8" imgW="965160" imgH="457200" progId="Equation.3">
                  <p:embed/>
                </p:oleObj>
              </mc:Choice>
              <mc:Fallback>
                <p:oleObj name="Equation" r:id="rId8" imgW="965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876800"/>
                        <a:ext cx="20875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ight Arrow 16"/>
          <p:cNvSpPr/>
          <p:nvPr/>
        </p:nvSpPr>
        <p:spPr>
          <a:xfrm>
            <a:off x="2667000" y="5181600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8" name="Right Arrow 17"/>
          <p:cNvSpPr/>
          <p:nvPr/>
        </p:nvSpPr>
        <p:spPr>
          <a:xfrm>
            <a:off x="5943600" y="5181600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8415801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13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277813" y="685800"/>
            <a:ext cx="5894387" cy="1166813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3200" b="1">
                <a:solidFill>
                  <a:schemeClr val="bg1"/>
                </a:solidFill>
                <a:latin typeface="Bodoni MT Black" pitchFamily="18" charset="0"/>
              </a:rPr>
              <a:t>PERKALIAN MATRIKS </a:t>
            </a:r>
          </a:p>
          <a:p>
            <a:pPr marL="342900" indent="-342900" algn="ctr">
              <a:defRPr/>
            </a:pPr>
            <a:r>
              <a:rPr lang="id-ID" sz="3200" b="1">
                <a:solidFill>
                  <a:schemeClr val="bg1"/>
                </a:solidFill>
                <a:latin typeface="Bodoni MT Black" pitchFamily="18" charset="0"/>
              </a:rPr>
              <a:t>DENGAN SKALAR 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CF505353-1687-4FD4-9464-8F9113710C74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15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14400" y="2133600"/>
            <a:ext cx="7620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algn="just"/>
            <a:r>
              <a:rPr lang="id-ID" sz="2400">
                <a:latin typeface="Arial" pitchFamily="34" charset="0"/>
                <a:cs typeface="Arial" pitchFamily="34" charset="0"/>
              </a:rPr>
              <a:t>Sifat-sifat perkalian matriks dengan skalar :</a:t>
            </a:r>
          </a:p>
          <a:p>
            <a:pPr algn="just"/>
            <a:r>
              <a:rPr lang="id-ID" sz="2400">
                <a:latin typeface="Arial" pitchFamily="34" charset="0"/>
                <a:cs typeface="Arial" pitchFamily="34" charset="0"/>
              </a:rPr>
              <a:t>	k(B+C) 	= kB + kC</a:t>
            </a:r>
          </a:p>
          <a:p>
            <a:pPr algn="just"/>
            <a:r>
              <a:rPr lang="id-ID" sz="2400">
                <a:latin typeface="Arial" pitchFamily="34" charset="0"/>
                <a:cs typeface="Arial" pitchFamily="34" charset="0"/>
              </a:rPr>
              <a:t>	k(B-C) 	= kB-kC</a:t>
            </a:r>
          </a:p>
          <a:p>
            <a:pPr algn="just"/>
            <a:r>
              <a:rPr lang="id-ID" sz="2400">
                <a:latin typeface="Arial" pitchFamily="34" charset="0"/>
                <a:cs typeface="Arial" pitchFamily="34" charset="0"/>
              </a:rPr>
              <a:t>	(k</a:t>
            </a:r>
            <a:r>
              <a:rPr lang="id-ID" sz="1600">
                <a:latin typeface="Arial" pitchFamily="34" charset="0"/>
                <a:cs typeface="Arial" pitchFamily="34" charset="0"/>
              </a:rPr>
              <a:t>1</a:t>
            </a:r>
            <a:r>
              <a:rPr lang="id-ID" sz="2400">
                <a:latin typeface="Arial" pitchFamily="34" charset="0"/>
                <a:cs typeface="Arial" pitchFamily="34" charset="0"/>
              </a:rPr>
              <a:t>+k</a:t>
            </a:r>
            <a:r>
              <a:rPr lang="id-ID" sz="1600">
                <a:latin typeface="Arial" pitchFamily="34" charset="0"/>
                <a:cs typeface="Arial" pitchFamily="34" charset="0"/>
              </a:rPr>
              <a:t>2</a:t>
            </a:r>
            <a:r>
              <a:rPr lang="id-ID" sz="2400">
                <a:latin typeface="Arial" pitchFamily="34" charset="0"/>
                <a:cs typeface="Arial" pitchFamily="34" charset="0"/>
              </a:rPr>
              <a:t>)C 	= k</a:t>
            </a:r>
            <a:r>
              <a:rPr lang="id-ID" sz="1600">
                <a:latin typeface="Arial" pitchFamily="34" charset="0"/>
                <a:cs typeface="Arial" pitchFamily="34" charset="0"/>
              </a:rPr>
              <a:t>1</a:t>
            </a:r>
            <a:r>
              <a:rPr lang="id-ID" sz="2400">
                <a:latin typeface="Arial" pitchFamily="34" charset="0"/>
                <a:cs typeface="Arial" pitchFamily="34" charset="0"/>
              </a:rPr>
              <a:t>C + k</a:t>
            </a:r>
            <a:r>
              <a:rPr lang="id-ID" sz="1600">
                <a:latin typeface="Arial" pitchFamily="34" charset="0"/>
                <a:cs typeface="Arial" pitchFamily="34" charset="0"/>
              </a:rPr>
              <a:t>2</a:t>
            </a:r>
            <a:r>
              <a:rPr lang="id-ID" sz="2400">
                <a:latin typeface="Arial" pitchFamily="34" charset="0"/>
                <a:cs typeface="Arial" pitchFamily="34" charset="0"/>
              </a:rPr>
              <a:t>C</a:t>
            </a:r>
          </a:p>
          <a:p>
            <a:pPr algn="just"/>
            <a:r>
              <a:rPr lang="id-ID" sz="2400">
                <a:latin typeface="Arial" pitchFamily="34" charset="0"/>
                <a:cs typeface="Arial" pitchFamily="34" charset="0"/>
              </a:rPr>
              <a:t>	(k</a:t>
            </a:r>
            <a:r>
              <a:rPr lang="id-ID" sz="1600">
                <a:latin typeface="Arial" pitchFamily="34" charset="0"/>
                <a:cs typeface="Arial" pitchFamily="34" charset="0"/>
              </a:rPr>
              <a:t>1</a:t>
            </a:r>
            <a:r>
              <a:rPr lang="id-ID" sz="2400">
                <a:latin typeface="Arial" pitchFamily="34" charset="0"/>
                <a:cs typeface="Arial" pitchFamily="34" charset="0"/>
              </a:rPr>
              <a:t>-k</a:t>
            </a:r>
            <a:r>
              <a:rPr lang="id-ID" sz="1600">
                <a:latin typeface="Arial" pitchFamily="34" charset="0"/>
                <a:cs typeface="Arial" pitchFamily="34" charset="0"/>
              </a:rPr>
              <a:t>2</a:t>
            </a:r>
            <a:r>
              <a:rPr lang="id-ID" sz="2400">
                <a:latin typeface="Arial" pitchFamily="34" charset="0"/>
                <a:cs typeface="Arial" pitchFamily="34" charset="0"/>
              </a:rPr>
              <a:t>)C	= k</a:t>
            </a:r>
            <a:r>
              <a:rPr lang="id-ID" sz="1600">
                <a:latin typeface="Arial" pitchFamily="34" charset="0"/>
                <a:cs typeface="Arial" pitchFamily="34" charset="0"/>
              </a:rPr>
              <a:t>1</a:t>
            </a:r>
            <a:r>
              <a:rPr lang="id-ID" sz="2400">
                <a:latin typeface="Arial" pitchFamily="34" charset="0"/>
                <a:cs typeface="Arial" pitchFamily="34" charset="0"/>
              </a:rPr>
              <a:t>C – k</a:t>
            </a:r>
            <a:r>
              <a:rPr lang="id-ID" sz="1600">
                <a:latin typeface="Arial" pitchFamily="34" charset="0"/>
                <a:cs typeface="Arial" pitchFamily="34" charset="0"/>
              </a:rPr>
              <a:t>2</a:t>
            </a:r>
            <a:r>
              <a:rPr lang="id-ID" sz="2400">
                <a:latin typeface="Arial" pitchFamily="34" charset="0"/>
                <a:cs typeface="Arial" pitchFamily="34" charset="0"/>
              </a:rPr>
              <a:t>C</a:t>
            </a:r>
          </a:p>
          <a:p>
            <a:pPr algn="just"/>
            <a:r>
              <a:rPr lang="id-ID" sz="2400">
                <a:latin typeface="Arial" pitchFamily="34" charset="0"/>
                <a:cs typeface="Arial" pitchFamily="34" charset="0"/>
              </a:rPr>
              <a:t>	(k</a:t>
            </a:r>
            <a:r>
              <a:rPr lang="id-ID" sz="1600">
                <a:latin typeface="Arial" pitchFamily="34" charset="0"/>
                <a:cs typeface="Arial" pitchFamily="34" charset="0"/>
              </a:rPr>
              <a:t>1</a:t>
            </a:r>
            <a:r>
              <a:rPr lang="id-ID" sz="2400">
                <a:latin typeface="Arial" pitchFamily="34" charset="0"/>
                <a:cs typeface="Arial" pitchFamily="34" charset="0"/>
              </a:rPr>
              <a:t>.k</a:t>
            </a:r>
            <a:r>
              <a:rPr lang="id-ID" sz="1600">
                <a:latin typeface="Arial" pitchFamily="34" charset="0"/>
                <a:cs typeface="Arial" pitchFamily="34" charset="0"/>
              </a:rPr>
              <a:t>2</a:t>
            </a:r>
            <a:r>
              <a:rPr lang="id-ID" sz="2400">
                <a:latin typeface="Arial" pitchFamily="34" charset="0"/>
                <a:cs typeface="Arial" pitchFamily="34" charset="0"/>
              </a:rPr>
              <a:t>)C 	= k</a:t>
            </a:r>
            <a:r>
              <a:rPr lang="id-ID" sz="1600">
                <a:latin typeface="Arial" pitchFamily="34" charset="0"/>
                <a:cs typeface="Arial" pitchFamily="34" charset="0"/>
              </a:rPr>
              <a:t>1</a:t>
            </a:r>
            <a:r>
              <a:rPr lang="id-ID" sz="2400">
                <a:latin typeface="Arial" pitchFamily="34" charset="0"/>
                <a:cs typeface="Arial" pitchFamily="34" charset="0"/>
              </a:rPr>
              <a:t>(k</a:t>
            </a:r>
            <a:r>
              <a:rPr lang="id-ID" sz="1600">
                <a:latin typeface="Arial" pitchFamily="34" charset="0"/>
                <a:cs typeface="Arial" pitchFamily="34" charset="0"/>
              </a:rPr>
              <a:t>2</a:t>
            </a:r>
            <a:r>
              <a:rPr lang="id-ID" sz="2400">
                <a:latin typeface="Arial" pitchFamily="34" charset="0"/>
                <a:cs typeface="Arial" pitchFamily="34" charset="0"/>
              </a:rPr>
              <a:t>C) 	</a:t>
            </a:r>
          </a:p>
        </p:txBody>
      </p:sp>
      <p:sp>
        <p:nvSpPr>
          <p:cNvPr id="2099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100223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277813" y="685800"/>
            <a:ext cx="5894387" cy="1166813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3200" b="1">
                <a:solidFill>
                  <a:schemeClr val="bg1"/>
                </a:solidFill>
                <a:latin typeface="Bodoni MT Black" pitchFamily="18" charset="0"/>
              </a:rPr>
              <a:t>PERKALIAN MATRIKS </a:t>
            </a:r>
          </a:p>
          <a:p>
            <a:pPr marL="342900" indent="-342900" algn="ctr">
              <a:defRPr/>
            </a:pPr>
            <a:r>
              <a:rPr lang="id-ID" sz="3200" b="1">
                <a:solidFill>
                  <a:schemeClr val="bg1"/>
                </a:solidFill>
                <a:latin typeface="Bodoni MT Black" pitchFamily="18" charset="0"/>
              </a:rPr>
              <a:t>DENGAN SKALAR 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BA242F6D-07C4-45F9-9205-C25EBA90CEC8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16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566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14400" y="2001838"/>
            <a:ext cx="7620000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Contoh :</a:t>
            </a: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					dengan k = 2, maka</a:t>
            </a: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K(A+B) = 2(A+B) = 2A+2B</a:t>
            </a: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/>
        </p:nvGraphicFramePr>
        <p:xfrm>
          <a:off x="1143000" y="2459038"/>
          <a:ext cx="10826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4" imgW="825480" imgH="457200" progId="Equation.3">
                  <p:embed/>
                </p:oleObj>
              </mc:Choice>
              <mc:Fallback>
                <p:oleObj name="Equation" r:id="rId4" imgW="825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459038"/>
                        <a:ext cx="1082675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"/>
          <p:cNvGraphicFramePr>
            <a:graphicFrameLocks noChangeAspect="1"/>
          </p:cNvGraphicFramePr>
          <p:nvPr/>
        </p:nvGraphicFramePr>
        <p:xfrm>
          <a:off x="2886075" y="2459038"/>
          <a:ext cx="9493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Equation" r:id="rId6" imgW="723600" imgH="457200" progId="Equation.3">
                  <p:embed/>
                </p:oleObj>
              </mc:Choice>
              <mc:Fallback>
                <p:oleObj name="Equation" r:id="rId6" imgW="723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6075" y="2459038"/>
                        <a:ext cx="949325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1008063" y="3763963"/>
          <a:ext cx="5054600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Equation" r:id="rId8" imgW="3530520" imgH="457200" progId="Equation.3">
                  <p:embed/>
                </p:oleObj>
              </mc:Choice>
              <mc:Fallback>
                <p:oleObj name="Equation" r:id="rId8" imgW="35305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3" y="3763963"/>
                        <a:ext cx="5054600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5"/>
          <p:cNvGraphicFramePr>
            <a:graphicFrameLocks noChangeAspect="1"/>
          </p:cNvGraphicFramePr>
          <p:nvPr/>
        </p:nvGraphicFramePr>
        <p:xfrm>
          <a:off x="1036638" y="4821238"/>
          <a:ext cx="6619875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Equation" r:id="rId10" imgW="4089240" imgH="457200" progId="Equation.3">
                  <p:embed/>
                </p:oleObj>
              </mc:Choice>
              <mc:Fallback>
                <p:oleObj name="Equation" r:id="rId10" imgW="40892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638" y="4821238"/>
                        <a:ext cx="6619875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400800" y="4135438"/>
            <a:ext cx="2133600" cy="461962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r>
              <a:rPr lang="id-ID" sz="2400"/>
              <a:t>TERBUKTI</a:t>
            </a:r>
          </a:p>
        </p:txBody>
      </p:sp>
    </p:spTree>
    <p:extLst>
      <p:ext uri="{BB962C8B-B14F-4D97-AF65-F5344CB8AC3E}">
        <p14:creationId xmlns:p14="http://schemas.microsoft.com/office/powerpoint/2010/main" val="173960815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3" grpId="0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277813" y="685800"/>
            <a:ext cx="5894387" cy="1166813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3200" b="1">
                <a:solidFill>
                  <a:schemeClr val="bg1"/>
                </a:solidFill>
                <a:latin typeface="Bodoni MT Black" pitchFamily="18" charset="0"/>
              </a:rPr>
              <a:t>PERKALIAN MATRIKS </a:t>
            </a:r>
          </a:p>
          <a:p>
            <a:pPr marL="342900" indent="-342900" algn="ctr">
              <a:defRPr/>
            </a:pPr>
            <a:r>
              <a:rPr lang="id-ID" sz="3200" b="1">
                <a:solidFill>
                  <a:schemeClr val="bg1"/>
                </a:solidFill>
                <a:latin typeface="Bodoni MT Black" pitchFamily="18" charset="0"/>
              </a:rPr>
              <a:t>DENGAN SKALAR 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987B8CA9-1D18-4D0A-A4E9-DA1450AA2344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17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577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14400" y="2001838"/>
            <a:ext cx="7620000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Contoh :</a:t>
            </a: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			dengan k1 = 2 dan k2 = 3, maka</a:t>
            </a: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(k1+k2)C = k1.C + k2.C</a:t>
            </a: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/>
        </p:nvGraphicFramePr>
        <p:xfrm>
          <a:off x="1143000" y="2459038"/>
          <a:ext cx="10826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Equation" r:id="rId4" imgW="825480" imgH="457200" progId="Equation.3">
                  <p:embed/>
                </p:oleObj>
              </mc:Choice>
              <mc:Fallback>
                <p:oleObj name="Equation" r:id="rId4" imgW="825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459038"/>
                        <a:ext cx="1082675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4"/>
          <p:cNvGraphicFramePr>
            <a:graphicFrameLocks noChangeAspect="1"/>
          </p:cNvGraphicFramePr>
          <p:nvPr/>
        </p:nvGraphicFramePr>
        <p:xfrm>
          <a:off x="1066800" y="3763963"/>
          <a:ext cx="5145088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Equation" r:id="rId6" imgW="3593880" imgH="457200" progId="Equation.3">
                  <p:embed/>
                </p:oleObj>
              </mc:Choice>
              <mc:Fallback>
                <p:oleObj name="Equation" r:id="rId6" imgW="35938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763963"/>
                        <a:ext cx="5145088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705600" y="2667000"/>
            <a:ext cx="2133600" cy="461963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r>
              <a:rPr lang="id-ID" sz="2400"/>
              <a:t>TERBUKTI</a:t>
            </a:r>
          </a:p>
        </p:txBody>
      </p:sp>
      <p:graphicFrame>
        <p:nvGraphicFramePr>
          <p:cNvPr id="157702" name="Object 6"/>
          <p:cNvGraphicFramePr>
            <a:graphicFrameLocks noChangeAspect="1"/>
          </p:cNvGraphicFramePr>
          <p:nvPr/>
        </p:nvGraphicFramePr>
        <p:xfrm>
          <a:off x="1066800" y="4678363"/>
          <a:ext cx="7253288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Equation" r:id="rId8" imgW="5067000" imgH="457200" progId="Equation.3">
                  <p:embed/>
                </p:oleObj>
              </mc:Choice>
              <mc:Fallback>
                <p:oleObj name="Equation" r:id="rId8" imgW="5067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678363"/>
                        <a:ext cx="7253288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286582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15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3" grpId="0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PERKALIAN MATRIKS</a:t>
            </a:r>
            <a:endParaRPr lang="id-ID" sz="28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95C4ABAB-1BC5-42CB-8C1C-E7D33B4C439C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18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14400" y="1600200"/>
            <a:ext cx="762000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>
              <a:buFont typeface="Wingdings" pitchFamily="2" charset="2"/>
              <a:buChar char="q"/>
            </a:pPr>
            <a:r>
              <a:rPr lang="da-DK" sz="2000">
                <a:latin typeface="Arial" pitchFamily="34" charset="0"/>
                <a:cs typeface="Arial" pitchFamily="34" charset="0"/>
              </a:rPr>
              <a:t>Perkalian matriks dengan matriks </a:t>
            </a:r>
            <a:r>
              <a:rPr lang="id-ID" sz="2000">
                <a:latin typeface="Arial" pitchFamily="34" charset="0"/>
                <a:cs typeface="Arial" pitchFamily="34" charset="0"/>
              </a:rPr>
              <a:t>pada </a:t>
            </a:r>
            <a:r>
              <a:rPr lang="da-DK" sz="2000">
                <a:latin typeface="Arial" pitchFamily="34" charset="0"/>
                <a:cs typeface="Arial" pitchFamily="34" charset="0"/>
              </a:rPr>
              <a:t>umumnya tidak</a:t>
            </a:r>
            <a:r>
              <a:rPr lang="id-ID" sz="2000">
                <a:latin typeface="Arial" pitchFamily="34" charset="0"/>
                <a:cs typeface="Arial" pitchFamily="34" charset="0"/>
              </a:rPr>
              <a:t> bersifat</a:t>
            </a:r>
            <a:r>
              <a:rPr lang="da-DK" sz="2000">
                <a:latin typeface="Arial" pitchFamily="34" charset="0"/>
                <a:cs typeface="Arial" pitchFamily="34" charset="0"/>
              </a:rPr>
              <a:t> komutatif.</a:t>
            </a:r>
            <a:endParaRPr lang="id-ID" sz="200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da-DK" sz="2000">
                <a:latin typeface="Arial" pitchFamily="34" charset="0"/>
                <a:cs typeface="Arial" pitchFamily="34" charset="0"/>
              </a:rPr>
              <a:t>Syarat perkalian adalah jumlah banyaknya kolom pertama matriks sama dengan jumlah banyaknya baris matriks kedua.</a:t>
            </a:r>
            <a:endParaRPr lang="id-ID" sz="200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da-DK" sz="2000">
                <a:latin typeface="Arial" pitchFamily="34" charset="0"/>
                <a:cs typeface="Arial" pitchFamily="34" charset="0"/>
              </a:rPr>
              <a:t>Jika matriks A berukuran mx</a:t>
            </a:r>
            <a:r>
              <a:rPr lang="id-ID" sz="2000">
                <a:latin typeface="Arial" pitchFamily="34" charset="0"/>
                <a:cs typeface="Arial" pitchFamily="34" charset="0"/>
              </a:rPr>
              <a:t>n</a:t>
            </a:r>
            <a:r>
              <a:rPr lang="da-DK" sz="2000">
                <a:latin typeface="Arial" pitchFamily="34" charset="0"/>
                <a:cs typeface="Arial" pitchFamily="34" charset="0"/>
              </a:rPr>
              <a:t> dan matriks</a:t>
            </a:r>
            <a:r>
              <a:rPr lang="id-ID" sz="2000">
                <a:latin typeface="Arial" pitchFamily="34" charset="0"/>
                <a:cs typeface="Arial" pitchFamily="34" charset="0"/>
              </a:rPr>
              <a:t> B berukuran</a:t>
            </a:r>
            <a:r>
              <a:rPr lang="da-DK" sz="2000">
                <a:latin typeface="Arial" pitchFamily="34" charset="0"/>
                <a:cs typeface="Arial" pitchFamily="34" charset="0"/>
              </a:rPr>
              <a:t> </a:t>
            </a:r>
            <a:r>
              <a:rPr lang="id-ID" sz="2000">
                <a:latin typeface="Arial" pitchFamily="34" charset="0"/>
                <a:cs typeface="Arial" pitchFamily="34" charset="0"/>
              </a:rPr>
              <a:t>nxp</a:t>
            </a:r>
            <a:r>
              <a:rPr lang="da-DK" sz="2000">
                <a:latin typeface="Arial" pitchFamily="34" charset="0"/>
                <a:cs typeface="Arial" pitchFamily="34" charset="0"/>
              </a:rPr>
              <a:t> maka </a:t>
            </a:r>
            <a:r>
              <a:rPr lang="id-ID" sz="2000">
                <a:latin typeface="Arial" pitchFamily="34" charset="0"/>
                <a:cs typeface="Arial" pitchFamily="34" charset="0"/>
              </a:rPr>
              <a:t>hasil dari </a:t>
            </a:r>
            <a:r>
              <a:rPr lang="da-DK" sz="2000">
                <a:latin typeface="Arial" pitchFamily="34" charset="0"/>
                <a:cs typeface="Arial" pitchFamily="34" charset="0"/>
              </a:rPr>
              <a:t>perkalian A*B adalah suatu matriks C=(c</a:t>
            </a:r>
            <a:r>
              <a:rPr lang="da-DK" sz="2000" baseline="-25000">
                <a:latin typeface="Arial" pitchFamily="34" charset="0"/>
                <a:cs typeface="Arial" pitchFamily="34" charset="0"/>
              </a:rPr>
              <a:t>ij </a:t>
            </a:r>
            <a:r>
              <a:rPr lang="da-DK" sz="2000">
                <a:latin typeface="Arial" pitchFamily="34" charset="0"/>
                <a:cs typeface="Arial" pitchFamily="34" charset="0"/>
              </a:rPr>
              <a:t>) berukuran mx</a:t>
            </a:r>
            <a:r>
              <a:rPr lang="id-ID" sz="2000">
                <a:latin typeface="Arial" pitchFamily="34" charset="0"/>
                <a:cs typeface="Arial" pitchFamily="34" charset="0"/>
              </a:rPr>
              <a:t>p</a:t>
            </a:r>
            <a:r>
              <a:rPr lang="da-DK" sz="2000">
                <a:latin typeface="Arial" pitchFamily="34" charset="0"/>
                <a:cs typeface="Arial" pitchFamily="34" charset="0"/>
              </a:rPr>
              <a:t> dimana</a:t>
            </a:r>
            <a:endParaRPr lang="id-ID" sz="200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155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4000500"/>
            <a:ext cx="5743575" cy="11811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9033855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PERKALIAN MATRIKS</a:t>
            </a:r>
            <a:endParaRPr lang="id-ID" sz="28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F33598C4-E558-4E73-9062-63A0A609ACC9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19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14400" y="1600200"/>
            <a:ext cx="7620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>
              <a:buFont typeface="Wingdings" pitchFamily="2" charset="2"/>
              <a:buChar char="q"/>
            </a:pPr>
            <a:r>
              <a:rPr lang="id-ID"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Contoh :</a:t>
            </a:r>
          </a:p>
        </p:txBody>
      </p:sp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3276600" y="1930400"/>
          <a:ext cx="7620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Equation" r:id="rId4" imgW="520560" imgH="711000" progId="Equation.3">
                  <p:embed/>
                </p:oleObj>
              </mc:Choice>
              <mc:Fallback>
                <p:oleObj name="Equation" r:id="rId4" imgW="5205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930400"/>
                        <a:ext cx="7620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1427163" y="3252788"/>
          <a:ext cx="4745037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Equation" r:id="rId6" imgW="3327120" imgH="711000" progId="Equation.3">
                  <p:embed/>
                </p:oleObj>
              </mc:Choice>
              <mc:Fallback>
                <p:oleObj name="Equation" r:id="rId6" imgW="33271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7163" y="3252788"/>
                        <a:ext cx="4745037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"/>
          <p:cNvGraphicFramePr>
            <a:graphicFrameLocks noChangeAspect="1"/>
          </p:cNvGraphicFramePr>
          <p:nvPr/>
        </p:nvGraphicFramePr>
        <p:xfrm>
          <a:off x="1371600" y="2303463"/>
          <a:ext cx="14478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Equation" r:id="rId8" imgW="863280" imgH="215640" progId="Equation.3">
                  <p:embed/>
                </p:oleObj>
              </mc:Choice>
              <mc:Fallback>
                <p:oleObj name="Equation" r:id="rId8" imgW="863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303463"/>
                        <a:ext cx="144780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73" name="Object 5"/>
          <p:cNvGraphicFramePr>
            <a:graphicFrameLocks noChangeAspect="1"/>
          </p:cNvGraphicFramePr>
          <p:nvPr/>
        </p:nvGraphicFramePr>
        <p:xfrm>
          <a:off x="1406525" y="4552950"/>
          <a:ext cx="5026025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Equation" r:id="rId10" imgW="3543120" imgH="711000" progId="Equation.3">
                  <p:embed/>
                </p:oleObj>
              </mc:Choice>
              <mc:Fallback>
                <p:oleObj name="Equation" r:id="rId10" imgW="35431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525" y="4552950"/>
                        <a:ext cx="5026025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238072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20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PEMBAHASAN</a:t>
            </a:r>
            <a:endParaRPr lang="id-ID" sz="32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2" name="Rounded Rectangle 11">
            <a:hlinkClick r:id="rId3" action="ppaction://hlinksldjump"/>
          </p:cNvPr>
          <p:cNvSpPr/>
          <p:nvPr/>
        </p:nvSpPr>
        <p:spPr>
          <a:xfrm>
            <a:off x="1371600" y="1981200"/>
            <a:ext cx="5486400" cy="60960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>
                <a:solidFill>
                  <a:schemeClr val="bg1"/>
                </a:solidFill>
              </a:rPr>
              <a:t>Operasi Matriks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3" name="Rounded Rectangle 12">
            <a:hlinkClick r:id="rId4" action="ppaction://hlinksldjump"/>
          </p:cNvPr>
          <p:cNvSpPr/>
          <p:nvPr/>
        </p:nvSpPr>
        <p:spPr>
          <a:xfrm>
            <a:off x="1371600" y="2971800"/>
            <a:ext cx="54864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>
                <a:solidFill>
                  <a:schemeClr val="bg1"/>
                </a:solidFill>
              </a:rPr>
              <a:t>Jenis-Jenis Matriks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371600" y="3962400"/>
            <a:ext cx="5486400" cy="6096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>
                <a:solidFill>
                  <a:schemeClr val="bg1"/>
                </a:solidFill>
              </a:rPr>
              <a:t>Determinan Matriks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16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602C2414-22AF-4C08-88F5-980C7591CF0E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2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1371600" y="4876800"/>
            <a:ext cx="5486400" cy="6096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>
                <a:solidFill>
                  <a:schemeClr val="bg1"/>
                </a:solidFill>
              </a:rPr>
              <a:t>Inverse Matriks</a:t>
            </a:r>
            <a:endParaRPr lang="id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755458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2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6" grpId="0" animBg="1"/>
      <p:bldP spid="12" grpId="0" animBg="1"/>
      <p:bldP spid="13" grpId="0" animBg="1"/>
      <p:bldP spid="14" grpId="0" animBg="1"/>
      <p:bldP spid="16" grpId="0" animBg="1"/>
      <p:bldP spid="1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PERKALIAN MATRIKS</a:t>
            </a:r>
            <a:endParaRPr lang="id-ID" sz="28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670688C5-4AF1-4409-B5A6-55246A73DEC4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20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914400" y="1371600"/>
            <a:ext cx="7620000" cy="4708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60363" indent="-360363">
              <a:buFont typeface="Wingdings" pitchFamily="2" charset="2"/>
              <a:buChar char="q"/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Apabila A merupakan suatu matriks persegi, maka  A² = A.A ; A³=A².A dan seterusnya</a:t>
            </a:r>
          </a:p>
          <a:p>
            <a:pPr marL="360363" indent="-360363">
              <a:buFont typeface="Wingdings" pitchFamily="2" charset="2"/>
              <a:buChar char="q"/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Apabila AB = BC maka tidak dapat disimpulkan bahwa A=C (tidak berlaku sifat penghapusan)</a:t>
            </a:r>
          </a:p>
          <a:p>
            <a:pPr marL="360363" indent="-360363">
              <a:buFont typeface="Wingdings" pitchFamily="2" charset="2"/>
              <a:buChar char="q"/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Apabila AB = AC belum tentu B = C</a:t>
            </a:r>
          </a:p>
          <a:p>
            <a:pPr marL="360363" indent="-360363">
              <a:buFont typeface="Wingdings" pitchFamily="2" charset="2"/>
              <a:buChar char="q"/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Apabila AB = 0 maka tidak dapat disimpulkan bahwa A=0 atau B=0</a:t>
            </a:r>
          </a:p>
          <a:p>
            <a:pPr marL="360363" indent="-360363">
              <a:buFont typeface="Wingdings" pitchFamily="2" charset="2"/>
              <a:buChar char="q"/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Terdapat beberapa hukum perkalian matriks :</a:t>
            </a:r>
          </a:p>
          <a:p>
            <a:pPr marL="1085850" indent="-457200">
              <a:buFont typeface="+mj-lt"/>
              <a:buAutoNum type="arabicPeriod"/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A(BC) = (AB)C</a:t>
            </a:r>
          </a:p>
          <a:p>
            <a:pPr marL="1085850" indent="-457200">
              <a:buFont typeface="+mj-lt"/>
              <a:buAutoNum type="arabicPeriod"/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A(B+C) = AB+AC</a:t>
            </a:r>
          </a:p>
          <a:p>
            <a:pPr marL="1085850" indent="-457200">
              <a:buFont typeface="+mj-lt"/>
              <a:buAutoNum type="arabicPeriod"/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(B+C)A = BA+CA</a:t>
            </a:r>
          </a:p>
          <a:p>
            <a:pPr marL="1085850" indent="-457200">
              <a:buFont typeface="+mj-lt"/>
              <a:buAutoNum type="arabicPeriod"/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A(B-C)=AB-AC</a:t>
            </a:r>
          </a:p>
          <a:p>
            <a:pPr marL="1085850" indent="-457200">
              <a:buFont typeface="+mj-lt"/>
              <a:buAutoNum type="arabicPeriod"/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(B-C)A = BA-CA</a:t>
            </a:r>
          </a:p>
          <a:p>
            <a:pPr marL="1085850" indent="-457200">
              <a:buFont typeface="+mj-lt"/>
              <a:buAutoNum type="arabicPeriod"/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A(BC) = (aB)C= B(aC)</a:t>
            </a:r>
          </a:p>
          <a:p>
            <a:pPr marL="1085850" indent="-457200">
              <a:buFont typeface="+mj-lt"/>
              <a:buAutoNum type="arabicPeriod"/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AI = IA = A</a:t>
            </a:r>
          </a:p>
        </p:txBody>
      </p:sp>
    </p:spTree>
    <p:extLst>
      <p:ext uri="{BB962C8B-B14F-4D97-AF65-F5344CB8AC3E}">
        <p14:creationId xmlns:p14="http://schemas.microsoft.com/office/powerpoint/2010/main" val="1691418188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>
              <a:defRPr/>
            </a:pPr>
            <a:r>
              <a:rPr lang="id-ID" sz="26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PERPANGKATAN MATRIKS</a:t>
            </a:r>
            <a:endParaRPr lang="id-ID" sz="26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211E887A-26B2-4360-8272-FA8BFBD4402A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21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838200" y="1371600"/>
            <a:ext cx="7620000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Sifat perpangkatan pada matriks sama seperti sifat perpangkatan pada bilangan-bilangan untuk setiap a bilangan riil, dimana berlaku :</a:t>
            </a:r>
          </a:p>
          <a:p>
            <a:pPr>
              <a:defRPr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id-ID" sz="2000">
                <a:latin typeface="+mn-lt"/>
              </a:rPr>
              <a:t>	</a:t>
            </a:r>
            <a:r>
              <a:rPr lang="en-US" sz="2000">
                <a:latin typeface="+mn-lt"/>
              </a:rPr>
              <a:t>A</a:t>
            </a:r>
            <a:r>
              <a:rPr lang="en-US" sz="2000" baseline="30000">
                <a:latin typeface="+mn-lt"/>
              </a:rPr>
              <a:t>2</a:t>
            </a:r>
            <a:r>
              <a:rPr lang="en-US" sz="2000">
                <a:latin typeface="+mn-lt"/>
              </a:rPr>
              <a:t> = A A</a:t>
            </a:r>
          </a:p>
          <a:p>
            <a:pPr>
              <a:defRPr/>
            </a:pPr>
            <a:r>
              <a:rPr lang="id-ID" sz="2000">
                <a:latin typeface="+mn-lt"/>
              </a:rPr>
              <a:t>	</a:t>
            </a:r>
            <a:r>
              <a:rPr lang="en-US" sz="2000">
                <a:latin typeface="+mn-lt"/>
              </a:rPr>
              <a:t>A</a:t>
            </a:r>
            <a:r>
              <a:rPr lang="en-US" sz="2000" baseline="30000">
                <a:latin typeface="+mn-lt"/>
              </a:rPr>
              <a:t>3</a:t>
            </a:r>
            <a:r>
              <a:rPr lang="en-US" sz="2000">
                <a:latin typeface="+mn-lt"/>
              </a:rPr>
              <a:t> = A</a:t>
            </a:r>
            <a:r>
              <a:rPr lang="en-US" sz="2000" baseline="30000">
                <a:latin typeface="+mn-lt"/>
              </a:rPr>
              <a:t>2</a:t>
            </a:r>
            <a:r>
              <a:rPr lang="en-US" sz="2000">
                <a:latin typeface="+mn-lt"/>
              </a:rPr>
              <a:t> A</a:t>
            </a:r>
          </a:p>
          <a:p>
            <a:pPr>
              <a:defRPr/>
            </a:pPr>
            <a:r>
              <a:rPr lang="id-ID" sz="2000">
                <a:latin typeface="+mn-lt"/>
              </a:rPr>
              <a:t>	</a:t>
            </a:r>
            <a:r>
              <a:rPr lang="en-US" sz="2000">
                <a:latin typeface="+mn-lt"/>
              </a:rPr>
              <a:t>A</a:t>
            </a:r>
            <a:r>
              <a:rPr lang="en-US" sz="2000" baseline="30000">
                <a:latin typeface="+mn-lt"/>
              </a:rPr>
              <a:t>4</a:t>
            </a:r>
            <a:r>
              <a:rPr lang="en-US" sz="2000">
                <a:latin typeface="+mn-lt"/>
              </a:rPr>
              <a:t> = A</a:t>
            </a:r>
            <a:r>
              <a:rPr lang="en-US" sz="2000" baseline="30000">
                <a:latin typeface="+mn-lt"/>
              </a:rPr>
              <a:t>3</a:t>
            </a:r>
            <a:r>
              <a:rPr lang="en-US" sz="2000">
                <a:latin typeface="+mn-lt"/>
              </a:rPr>
              <a:t> A</a:t>
            </a:r>
          </a:p>
          <a:p>
            <a:pPr>
              <a:defRPr/>
            </a:pPr>
            <a:r>
              <a:rPr lang="id-ID" sz="2000">
                <a:latin typeface="+mn-lt"/>
              </a:rPr>
              <a:t>	</a:t>
            </a:r>
            <a:r>
              <a:rPr lang="en-US" sz="2000">
                <a:latin typeface="+mn-lt"/>
              </a:rPr>
              <a:t>A</a:t>
            </a:r>
            <a:r>
              <a:rPr lang="en-US" sz="2000" baseline="30000">
                <a:latin typeface="+mn-lt"/>
              </a:rPr>
              <a:t>5</a:t>
            </a:r>
            <a:r>
              <a:rPr lang="en-US" sz="2000">
                <a:latin typeface="+mn-lt"/>
              </a:rPr>
              <a:t> = A</a:t>
            </a:r>
            <a:r>
              <a:rPr lang="en-US" sz="2000" baseline="30000">
                <a:latin typeface="+mn-lt"/>
              </a:rPr>
              <a:t>4</a:t>
            </a:r>
            <a:r>
              <a:rPr lang="en-US" sz="2000">
                <a:latin typeface="+mn-lt"/>
              </a:rPr>
              <a:t> A; dan seterusnya</a:t>
            </a:r>
            <a:endParaRPr lang="id-ID" sz="200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411996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>
              <a:defRPr/>
            </a:pPr>
            <a:r>
              <a:rPr lang="id-ID" sz="26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PERPANGKATAN MATRIKS</a:t>
            </a:r>
            <a:endParaRPr lang="id-ID" sz="26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97DC32A6-D5B8-4FF1-BADD-5BCD46009E26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22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38200" y="1371600"/>
            <a:ext cx="7620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r>
              <a:rPr lang="id-ID" sz="2000">
                <a:latin typeface="Arial" pitchFamily="34" charset="0"/>
                <a:cs typeface="Arial" pitchFamily="34" charset="0"/>
              </a:rPr>
              <a:t>Tentukan hasil A² dan A³</a:t>
            </a:r>
          </a:p>
        </p:txBody>
      </p:sp>
      <p:graphicFrame>
        <p:nvGraphicFramePr>
          <p:cNvPr id="188425" name="Object 4"/>
          <p:cNvGraphicFramePr>
            <a:graphicFrameLocks noChangeAspect="1"/>
          </p:cNvGraphicFramePr>
          <p:nvPr/>
        </p:nvGraphicFramePr>
        <p:xfrm>
          <a:off x="990600" y="1905000"/>
          <a:ext cx="10826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4" imgW="825480" imgH="457200" progId="Equation.3">
                  <p:embed/>
                </p:oleObj>
              </mc:Choice>
              <mc:Fallback>
                <p:oleObj name="Equation" r:id="rId4" imgW="825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05000"/>
                        <a:ext cx="1082675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0" name="Object 4"/>
          <p:cNvGraphicFramePr>
            <a:graphicFrameLocks noChangeAspect="1"/>
          </p:cNvGraphicFramePr>
          <p:nvPr/>
        </p:nvGraphicFramePr>
        <p:xfrm>
          <a:off x="990600" y="2667000"/>
          <a:ext cx="34321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Equation" r:id="rId6" imgW="2616120" imgH="457200" progId="Equation.3">
                  <p:embed/>
                </p:oleObj>
              </mc:Choice>
              <mc:Fallback>
                <p:oleObj name="Equation" r:id="rId6" imgW="2616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667000"/>
                        <a:ext cx="3432175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1" name="Object 5"/>
          <p:cNvGraphicFramePr>
            <a:graphicFrameLocks noChangeAspect="1"/>
          </p:cNvGraphicFramePr>
          <p:nvPr/>
        </p:nvGraphicFramePr>
        <p:xfrm>
          <a:off x="914400" y="3429000"/>
          <a:ext cx="3713163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Equation" r:id="rId8" imgW="2831760" imgH="457200" progId="Equation.3">
                  <p:embed/>
                </p:oleObj>
              </mc:Choice>
              <mc:Fallback>
                <p:oleObj name="Equation" r:id="rId8" imgW="28317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429000"/>
                        <a:ext cx="3713163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315931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8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20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203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>
              <a:defRPr/>
            </a:pPr>
            <a:r>
              <a:rPr lang="id-ID" sz="26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PERPANGKATAN MATRIKS</a:t>
            </a:r>
            <a:endParaRPr lang="id-ID" sz="26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71EA5151-BDDA-438E-BD0A-946909E60241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23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38200" y="1371600"/>
            <a:ext cx="7620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r>
              <a:rPr lang="id-ID" sz="2000">
                <a:latin typeface="Arial" pitchFamily="34" charset="0"/>
                <a:cs typeface="Arial" pitchFamily="34" charset="0"/>
              </a:rPr>
              <a:t>Tentukan hasil 2A² + 3A³</a:t>
            </a:r>
          </a:p>
        </p:txBody>
      </p:sp>
      <p:graphicFrame>
        <p:nvGraphicFramePr>
          <p:cNvPr id="188425" name="Object 4"/>
          <p:cNvGraphicFramePr>
            <a:graphicFrameLocks noChangeAspect="1"/>
          </p:cNvGraphicFramePr>
          <p:nvPr/>
        </p:nvGraphicFramePr>
        <p:xfrm>
          <a:off x="914400" y="1905000"/>
          <a:ext cx="10826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0" name="Equation" r:id="rId4" imgW="825480" imgH="457200" progId="Equation.3">
                  <p:embed/>
                </p:oleObj>
              </mc:Choice>
              <mc:Fallback>
                <p:oleObj name="Equation" r:id="rId4" imgW="825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05000"/>
                        <a:ext cx="1082675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0" name="Object 3"/>
          <p:cNvGraphicFramePr>
            <a:graphicFrameLocks noChangeAspect="1"/>
          </p:cNvGraphicFramePr>
          <p:nvPr/>
        </p:nvGraphicFramePr>
        <p:xfrm>
          <a:off x="1019175" y="2743200"/>
          <a:ext cx="27146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Equation" r:id="rId6" imgW="2070000" imgH="457200" progId="Equation.3">
                  <p:embed/>
                </p:oleObj>
              </mc:Choice>
              <mc:Fallback>
                <p:oleObj name="Equation" r:id="rId6" imgW="2070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2743200"/>
                        <a:ext cx="2714625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05" name="Object 5"/>
          <p:cNvGraphicFramePr>
            <a:graphicFrameLocks noChangeAspect="1"/>
          </p:cNvGraphicFramePr>
          <p:nvPr/>
        </p:nvGraphicFramePr>
        <p:xfrm>
          <a:off x="1066800" y="3667125"/>
          <a:ext cx="249713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2" name="Equation" r:id="rId8" imgW="1904760" imgH="457200" progId="Equation.3">
                  <p:embed/>
                </p:oleObj>
              </mc:Choice>
              <mc:Fallback>
                <p:oleObj name="Equation" r:id="rId8" imgW="19047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667125"/>
                        <a:ext cx="2497138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06" name="Object 6"/>
          <p:cNvGraphicFramePr>
            <a:graphicFrameLocks noChangeAspect="1"/>
          </p:cNvGraphicFramePr>
          <p:nvPr/>
        </p:nvGraphicFramePr>
        <p:xfrm>
          <a:off x="685800" y="4648200"/>
          <a:ext cx="402748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3" name="Equation" r:id="rId10" imgW="3073320" imgH="457200" progId="Equation.3">
                  <p:embed/>
                </p:oleObj>
              </mc:Choice>
              <mc:Fallback>
                <p:oleObj name="Equation" r:id="rId10" imgW="30733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648200"/>
                        <a:ext cx="4027488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3846798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8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20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20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2000"/>
                                        <p:tgtEl>
                                          <p:spTgt spid="204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JENIS –JENIS MATRIKS</a:t>
            </a:r>
            <a:endParaRPr lang="id-ID" sz="28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BBFCE1B6-9A16-4D94-A3A1-F00A42AB82D1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24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14400" y="1600200"/>
            <a:ext cx="76200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id-ID"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Matriks bujursangkar (persegi)</a:t>
            </a:r>
            <a:r>
              <a:rPr lang="id-ID" sz="2000" b="1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2000">
                <a:latin typeface="Arial" pitchFamily="34" charset="0"/>
                <a:cs typeface="Arial" pitchFamily="34" charset="0"/>
              </a:rPr>
              <a:t>adalah matriks yang berukuran n x n</a:t>
            </a: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id-ID"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Matriks nol</a:t>
            </a:r>
            <a:r>
              <a:rPr lang="id-ID" sz="2000" b="1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2000">
                <a:latin typeface="Arial" pitchFamily="34" charset="0"/>
                <a:cs typeface="Arial" pitchFamily="34" charset="0"/>
              </a:rPr>
              <a:t>adalah matriks yang setiap entri atau elemennya adalah bilangan nol</a:t>
            </a: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	Sifat-sifat dari matriks nol :</a:t>
            </a: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		-A+0=A, jika ukuran matriks A = ukuran matriks 0</a:t>
            </a: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		-A*0=0, begitu juga 0*A=0.</a:t>
            </a:r>
          </a:p>
        </p:txBody>
      </p:sp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1524000" y="2286000"/>
          <a:ext cx="9493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2" name="Equation" r:id="rId4" imgW="723600" imgH="457200" progId="Equation.3">
                  <p:embed/>
                </p:oleObj>
              </mc:Choice>
              <mc:Fallback>
                <p:oleObj name="Equation" r:id="rId4" imgW="723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286000"/>
                        <a:ext cx="949325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1371600" y="3810000"/>
          <a:ext cx="1182688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" name="Equation" r:id="rId6" imgW="901440" imgH="711000" progId="Equation.3">
                  <p:embed/>
                </p:oleObj>
              </mc:Choice>
              <mc:Fallback>
                <p:oleObj name="Equation" r:id="rId6" imgW="9014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10000"/>
                        <a:ext cx="1182688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348755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JENIS –JENIS MATRIKS</a:t>
            </a:r>
            <a:endParaRPr lang="id-ID" sz="28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0E2F183C-ECA6-4EE2-A197-98F9CE74E4B4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25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914400" y="1371600"/>
            <a:ext cx="76200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id-ID"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Matriks Diagonal </a:t>
            </a:r>
            <a:r>
              <a:rPr lang="id-ID" sz="2000">
                <a:latin typeface="Arial" pitchFamily="34" charset="0"/>
                <a:cs typeface="Arial" pitchFamily="34" charset="0"/>
              </a:rPr>
              <a:t>adalah matriks persegi yang semua elemen diatas dan dibawah diagonalnya adalah nol. Dinotasikan sebagai D.</a:t>
            </a:r>
          </a:p>
          <a:p>
            <a:pPr algn="just"/>
            <a:r>
              <a:rPr lang="id-ID"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Contoh :</a:t>
            </a:r>
          </a:p>
          <a:p>
            <a:pPr algn="just"/>
            <a:r>
              <a:rPr lang="id-ID"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id-ID"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Matriks Skalar</a:t>
            </a:r>
            <a:r>
              <a:rPr lang="id-ID" sz="2000">
                <a:latin typeface="Arial" pitchFamily="34" charset="0"/>
                <a:cs typeface="Arial" pitchFamily="34" charset="0"/>
              </a:rPr>
              <a:t> adalah matriks diagonal yang semua elemen pada diagonalnya sama</a:t>
            </a: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1644650" y="2667000"/>
          <a:ext cx="14827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Equation" r:id="rId4" imgW="1130040" imgH="711000" progId="Equation.3">
                  <p:embed/>
                </p:oleObj>
              </mc:Choice>
              <mc:Fallback>
                <p:oleObj name="Equation" r:id="rId4" imgW="11300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4650" y="2667000"/>
                        <a:ext cx="148272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579" name="Object 3"/>
          <p:cNvGraphicFramePr>
            <a:graphicFrameLocks noChangeAspect="1"/>
          </p:cNvGraphicFramePr>
          <p:nvPr/>
        </p:nvGraphicFramePr>
        <p:xfrm>
          <a:off x="1608138" y="4572000"/>
          <a:ext cx="1465262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Equation" r:id="rId6" imgW="1117440" imgH="711000" progId="Equation.3">
                  <p:embed/>
                </p:oleObj>
              </mc:Choice>
              <mc:Fallback>
                <p:oleObj name="Equation" r:id="rId6" imgW="11174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8138" y="4572000"/>
                        <a:ext cx="1465262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8446637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15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JENIS –JENIS MATRIKS</a:t>
            </a:r>
            <a:endParaRPr lang="id-ID" sz="28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EED6E3DB-B03C-4153-965C-12DD52212D4D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26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914400" y="1371600"/>
            <a:ext cx="762000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id-ID"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Matriks Identitas </a:t>
            </a:r>
            <a:r>
              <a:rPr lang="id-ID" sz="2000">
                <a:latin typeface="Arial" pitchFamily="34" charset="0"/>
                <a:cs typeface="Arial" pitchFamily="34" charset="0"/>
              </a:rPr>
              <a:t>adalah matriks skalar yang elemen-elemen pada diagonal utamanya bernilai 1.</a:t>
            </a: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			</a:t>
            </a:r>
            <a:r>
              <a:rPr lang="pt-BR" sz="2000">
                <a:latin typeface="Arial" pitchFamily="34" charset="0"/>
                <a:cs typeface="Arial" pitchFamily="34" charset="0"/>
              </a:rPr>
              <a:t> Sifat-sifat matriks identitas :</a:t>
            </a: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				</a:t>
            </a:r>
            <a:r>
              <a:rPr lang="pt-BR" sz="2000">
                <a:latin typeface="Arial" pitchFamily="34" charset="0"/>
                <a:cs typeface="Arial" pitchFamily="34" charset="0"/>
              </a:rPr>
              <a:t>A*I=A</a:t>
            </a: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				</a:t>
            </a:r>
            <a:r>
              <a:rPr lang="pt-BR" sz="2000">
                <a:latin typeface="Arial" pitchFamily="34" charset="0"/>
                <a:cs typeface="Arial" pitchFamily="34" charset="0"/>
              </a:rPr>
              <a:t>I*A=A</a:t>
            </a: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id-ID"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Matriks Segitiga Atas </a:t>
            </a:r>
            <a:r>
              <a:rPr lang="id-ID" sz="2000">
                <a:latin typeface="Arial" pitchFamily="34" charset="0"/>
                <a:cs typeface="Arial" pitchFamily="34" charset="0"/>
              </a:rPr>
              <a:t>adalah matriks persegi yang elemen di bawah diagonal utamanya bernilai nol</a:t>
            </a:r>
            <a:endParaRPr lang="id-ID" sz="2000" b="1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id-ID"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Matriks Segitiga Bawah </a:t>
            </a:r>
            <a:r>
              <a:rPr lang="id-ID" sz="2000">
                <a:latin typeface="Arial" pitchFamily="34" charset="0"/>
                <a:cs typeface="Arial" pitchFamily="34" charset="0"/>
              </a:rPr>
              <a:t>adalah matriks persegi yang elemen di atas diagonal utamanya bernilai nol</a:t>
            </a:r>
          </a:p>
        </p:txBody>
      </p:sp>
      <p:graphicFrame>
        <p:nvGraphicFramePr>
          <p:cNvPr id="21" name="Object 6"/>
          <p:cNvGraphicFramePr>
            <a:graphicFrameLocks noChangeAspect="1"/>
          </p:cNvGraphicFramePr>
          <p:nvPr/>
        </p:nvGraphicFramePr>
        <p:xfrm>
          <a:off x="1447800" y="2133600"/>
          <a:ext cx="12668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1" name="Equation" r:id="rId4" imgW="965160" imgH="711000" progId="Equation.3">
                  <p:embed/>
                </p:oleObj>
              </mc:Choice>
              <mc:Fallback>
                <p:oleObj name="Equation" r:id="rId4" imgW="9651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133600"/>
                        <a:ext cx="126682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6" name="Object 3"/>
          <p:cNvGraphicFramePr>
            <a:graphicFrameLocks noChangeAspect="1"/>
          </p:cNvGraphicFramePr>
          <p:nvPr/>
        </p:nvGraphicFramePr>
        <p:xfrm>
          <a:off x="1608138" y="4933950"/>
          <a:ext cx="125095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2" name="Equation" r:id="rId6" imgW="952200" imgH="711000" progId="Equation.3">
                  <p:embed/>
                </p:oleObj>
              </mc:Choice>
              <mc:Fallback>
                <p:oleObj name="Equation" r:id="rId6" imgW="9522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8138" y="4933950"/>
                        <a:ext cx="1250950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7" name="Object 4"/>
          <p:cNvGraphicFramePr>
            <a:graphicFrameLocks noChangeAspect="1"/>
          </p:cNvGraphicFramePr>
          <p:nvPr/>
        </p:nvGraphicFramePr>
        <p:xfrm>
          <a:off x="3741738" y="4933950"/>
          <a:ext cx="1249362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3" name="Equation" r:id="rId8" imgW="952200" imgH="711000" progId="Equation.3">
                  <p:embed/>
                </p:oleObj>
              </mc:Choice>
              <mc:Fallback>
                <p:oleObj name="Equation" r:id="rId8" imgW="9522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1738" y="4933950"/>
                        <a:ext cx="1249362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797008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13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DETERMINAN MATRIKS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9C363C0A-9231-488B-9471-7DCC380062A4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27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7696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Setiap matriks persegi atau bujur sangkar memiliki nilai determinan</a:t>
            </a:r>
          </a:p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Nilai determinan dari suatu matriks merupakan suatu skalar. </a:t>
            </a:r>
          </a:p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Jika nilai determinan suatu matriks sama dengan nol, maka matriks tersebut disebut matriks singular.</a:t>
            </a:r>
          </a:p>
        </p:txBody>
      </p:sp>
    </p:spTree>
    <p:extLst>
      <p:ext uri="{BB962C8B-B14F-4D97-AF65-F5344CB8AC3E}">
        <p14:creationId xmlns:p14="http://schemas.microsoft.com/office/powerpoint/2010/main" val="3279608548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NOTASI DETERMINAN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951BE0AE-BACC-44E4-9363-08B5826C34DF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28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7696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Misalkan matriks A  merupakan sebuah matriks bujur sangkar</a:t>
            </a:r>
          </a:p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Fungsi determinan dinyatakan oleh det (A)</a:t>
            </a:r>
          </a:p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Jumlah det(A) disebut determinan A</a:t>
            </a:r>
          </a:p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det(A) sering dinotasikan |A|</a:t>
            </a:r>
          </a:p>
        </p:txBody>
      </p:sp>
    </p:spTree>
    <p:extLst>
      <p:ext uri="{BB962C8B-B14F-4D97-AF65-F5344CB8AC3E}">
        <p14:creationId xmlns:p14="http://schemas.microsoft.com/office/powerpoint/2010/main" val="3781888538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NOTASI DETERMINAN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04E29DCA-4232-449D-8D3F-C46B5857BF6A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29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7696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Pada matriks 2x2 cara menghitung nilai determinannya adalah : </a:t>
            </a: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Contoh :</a:t>
            </a:r>
          </a:p>
        </p:txBody>
      </p:sp>
      <p:graphicFrame>
        <p:nvGraphicFramePr>
          <p:cNvPr id="132098" name="Object 4"/>
          <p:cNvGraphicFramePr>
            <a:graphicFrameLocks noChangeAspect="1"/>
          </p:cNvGraphicFramePr>
          <p:nvPr/>
        </p:nvGraphicFramePr>
        <p:xfrm>
          <a:off x="838200" y="2362200"/>
          <a:ext cx="190500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8" name="Equation" r:id="rId4" imgW="952200" imgH="482400" progId="Equation.3">
                  <p:embed/>
                </p:oleObj>
              </mc:Choice>
              <mc:Fallback>
                <p:oleObj name="Equation" r:id="rId4" imgW="9522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362200"/>
                        <a:ext cx="1905000" cy="944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099" name="Object 3"/>
          <p:cNvGraphicFramePr>
            <a:graphicFrameLocks noChangeAspect="1"/>
          </p:cNvGraphicFramePr>
          <p:nvPr/>
        </p:nvGraphicFramePr>
        <p:xfrm>
          <a:off x="5410200" y="2625725"/>
          <a:ext cx="27686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9" name="Equation" r:id="rId6" imgW="1384200" imgH="215640" progId="Equation.3">
                  <p:embed/>
                </p:oleObj>
              </mc:Choice>
              <mc:Fallback>
                <p:oleObj name="Equation" r:id="rId6" imgW="1384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625725"/>
                        <a:ext cx="276860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990600" y="4343400"/>
          <a:ext cx="14732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0" name="Equation" r:id="rId8" imgW="736560" imgH="457200" progId="Equation.3">
                  <p:embed/>
                </p:oleObj>
              </mc:Choice>
              <mc:Fallback>
                <p:oleObj name="Equation" r:id="rId8" imgW="736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343400"/>
                        <a:ext cx="1473200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1" name="Object 5"/>
          <p:cNvGraphicFramePr>
            <a:graphicFrameLocks noChangeAspect="1"/>
          </p:cNvGraphicFramePr>
          <p:nvPr/>
        </p:nvGraphicFramePr>
        <p:xfrm>
          <a:off x="5486400" y="4554538"/>
          <a:ext cx="21336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1" name="Equation" r:id="rId10" imgW="1066680" imgH="203040" progId="Equation.3">
                  <p:embed/>
                </p:oleObj>
              </mc:Choice>
              <mc:Fallback>
                <p:oleObj name="Equation" r:id="rId10" imgW="1066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554538"/>
                        <a:ext cx="2133600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2" name="Object 6"/>
          <p:cNvGraphicFramePr>
            <a:graphicFrameLocks noChangeAspect="1"/>
          </p:cNvGraphicFramePr>
          <p:nvPr/>
        </p:nvGraphicFramePr>
        <p:xfrm>
          <a:off x="2895600" y="2362200"/>
          <a:ext cx="228600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2" name="Equation" r:id="rId12" imgW="1143000" imgH="507960" progId="Equation.3">
                  <p:embed/>
                </p:oleObj>
              </mc:Choice>
              <mc:Fallback>
                <p:oleObj name="Equation" r:id="rId12" imgW="11430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362200"/>
                        <a:ext cx="2286000" cy="995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3" name="Object 7"/>
          <p:cNvGraphicFramePr>
            <a:graphicFrameLocks noChangeAspect="1"/>
          </p:cNvGraphicFramePr>
          <p:nvPr/>
        </p:nvGraphicFramePr>
        <p:xfrm>
          <a:off x="2959100" y="4292600"/>
          <a:ext cx="185420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3" name="Equation" r:id="rId14" imgW="927000" imgH="482400" progId="Equation.3">
                  <p:embed/>
                </p:oleObj>
              </mc:Choice>
              <mc:Fallback>
                <p:oleObj name="Equation" r:id="rId14" imgW="9270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4292600"/>
                        <a:ext cx="1854200" cy="944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874889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13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1000"/>
                                        <p:tgtEl>
                                          <p:spTgt spid="13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1000"/>
                                        <p:tgtEl>
                                          <p:spTgt spid="13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4" dur="1000"/>
                                        <p:tgtEl>
                                          <p:spTgt spid="13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10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DEFINISI MATRIKS</a:t>
            </a:r>
            <a:endParaRPr lang="id-ID" sz="28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3754BF56-3B13-4E08-88ED-38AD4AED5B2B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3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2133600"/>
            <a:ext cx="7696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lvl="1" algn="just"/>
            <a:r>
              <a:rPr lang="id-ID" sz="2400">
                <a:latin typeface="Palatino Linotype" pitchFamily="18" charset="0"/>
              </a:rPr>
              <a:t>kumpulan bilangan yang disajikan secara teratur dalam baris dan kolom yang membentuk suatu persegi panjang, serta termuat diantara sepasang tanda kurung.</a:t>
            </a: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838200" y="1371600"/>
            <a:ext cx="8153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d-ID" sz="3600" b="1">
                <a:latin typeface="Script MT Bold" pitchFamily="66" charset="0"/>
              </a:rPr>
              <a:t>Apakah yang dimaksud dengan Matriks ?</a:t>
            </a:r>
            <a:endParaRPr lang="sv-SE" sz="3600" b="1">
              <a:latin typeface="Script MT Bold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93227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3" grpId="0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DET MATRIKS SEGITIGA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C07E65E2-0B69-46EE-9935-A20D8D92CF05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30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8077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Jika A adalah matriks segitiga bujur sangkar berupa segitiga atas atau segitiga bawah maka nilai det(A) adalah hasil kali diagonal matriks tersebut</a:t>
            </a: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Contoh</a:t>
            </a:r>
          </a:p>
          <a:p>
            <a:pPr marL="360363" lvl="1" indent="-360363" algn="just"/>
            <a:r>
              <a:rPr lang="id-ID" sz="2400">
                <a:latin typeface="Palatino Linotype" pitchFamily="18" charset="0"/>
              </a:rPr>
              <a:t>	</a:t>
            </a:r>
            <a:endParaRPr lang="sv-SE" sz="2400">
              <a:latin typeface="Palatino Linotype" pitchFamily="18" charset="0"/>
            </a:endParaRPr>
          </a:p>
        </p:txBody>
      </p:sp>
      <p:graphicFrame>
        <p:nvGraphicFramePr>
          <p:cNvPr id="138243" name="Object 4"/>
          <p:cNvGraphicFramePr>
            <a:graphicFrameLocks noChangeAspect="1"/>
          </p:cNvGraphicFramePr>
          <p:nvPr/>
        </p:nvGraphicFramePr>
        <p:xfrm>
          <a:off x="1219200" y="2743200"/>
          <a:ext cx="271462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8" name="Equation" r:id="rId4" imgW="1739880" imgH="228600" progId="Equation.3">
                  <p:embed/>
                </p:oleObj>
              </mc:Choice>
              <mc:Fallback>
                <p:oleObj name="Equation" r:id="rId4" imgW="1739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743200"/>
                        <a:ext cx="2714625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7157" name="Picture 5" descr="http://wapedia.mobi/math/XGJlZ2lue2JtYXRyaXh9IDImNyYtMyY4JjNcXCAwJi0zJjcmNSYxXFwgMCYwJjYmNyY2XFwgMCYwJjAmOSY4XFwgMCYwJjAmMCY0XFwgXGVuZHtibWF0cml4fQ==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0"/>
            <a:ext cx="18637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7158" name="Object 3"/>
          <p:cNvGraphicFramePr>
            <a:graphicFrameLocks noChangeAspect="1"/>
          </p:cNvGraphicFramePr>
          <p:nvPr/>
        </p:nvGraphicFramePr>
        <p:xfrm>
          <a:off x="3438525" y="4110038"/>
          <a:ext cx="319087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9" name="Equation" r:id="rId7" imgW="2044440" imgH="203040" progId="Equation.3">
                  <p:embed/>
                </p:oleObj>
              </mc:Choice>
              <mc:Fallback>
                <p:oleObj name="Equation" r:id="rId7" imgW="2044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8525" y="4110038"/>
                        <a:ext cx="3190875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631250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7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5970587" cy="5572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>
              <a:defRPr/>
            </a:pPr>
            <a:r>
              <a:rPr lang="id-ID" sz="3200" b="1">
                <a:solidFill>
                  <a:schemeClr val="bg1"/>
                </a:solidFill>
                <a:latin typeface="Bodoni MT Black" pitchFamily="18" charset="0"/>
              </a:rPr>
              <a:t>TRANSPOSE MATRIKS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DC1691DA-2779-4CA4-9072-D85D0AF7121C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31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14400" y="1600200"/>
            <a:ext cx="76200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id-ID" sz="2000">
                <a:latin typeface="Arial" pitchFamily="34" charset="0"/>
                <a:cs typeface="Arial" pitchFamily="34" charset="0"/>
              </a:rPr>
              <a:t>Jika A adalah suatu matriks m x n, maka tranpose A dinyatakan oleh Aͭ dan didefinisikan dengan matriks n x m yang kolom pertamanya adalah baris pertama dari A, kolom keduanya adalah baris kedua dari A, demikian juga dengan kolom ketiga adalah baris ketiga dari A dan seterusnya.</a:t>
            </a:r>
          </a:p>
          <a:p>
            <a:pPr algn="just">
              <a:buFont typeface="Wingdings" pitchFamily="2" charset="2"/>
              <a:buChar char="q"/>
            </a:pPr>
            <a:r>
              <a:rPr lang="id-ID" sz="2000">
                <a:latin typeface="Arial" pitchFamily="34" charset="0"/>
                <a:cs typeface="Arial" pitchFamily="34" charset="0"/>
              </a:rPr>
              <a:t>Contoh : </a:t>
            </a: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	matriks A  :			berordo 2 x 3 </a:t>
            </a: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	 </a:t>
            </a:r>
          </a:p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	transposenya :		  berordo 3 x 2</a:t>
            </a: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030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137219" name="Object 3"/>
          <p:cNvGraphicFramePr>
            <a:graphicFrameLocks noChangeAspect="1"/>
          </p:cNvGraphicFramePr>
          <p:nvPr/>
        </p:nvGraphicFramePr>
        <p:xfrm>
          <a:off x="2819400" y="3352800"/>
          <a:ext cx="12160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" name="Equation" r:id="rId4" imgW="927000" imgH="457200" progId="Equation.3">
                  <p:embed/>
                </p:oleObj>
              </mc:Choice>
              <mc:Fallback>
                <p:oleObj name="Equation" r:id="rId4" imgW="927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352800"/>
                        <a:ext cx="1216025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294" name="Object 3"/>
          <p:cNvGraphicFramePr>
            <a:graphicFrameLocks noChangeAspect="1"/>
          </p:cNvGraphicFramePr>
          <p:nvPr/>
        </p:nvGraphicFramePr>
        <p:xfrm>
          <a:off x="3602038" y="4114800"/>
          <a:ext cx="103187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" name="Equation" r:id="rId6" imgW="787320" imgH="711000" progId="Equation.3">
                  <p:embed/>
                </p:oleObj>
              </mc:Choice>
              <mc:Fallback>
                <p:oleObj name="Equation" r:id="rId6" imgW="7873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2038" y="4114800"/>
                        <a:ext cx="103187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632228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14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5970587" cy="5572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>
              <a:defRPr/>
            </a:pPr>
            <a:r>
              <a:rPr lang="id-ID" sz="3200" b="1">
                <a:solidFill>
                  <a:schemeClr val="bg1"/>
                </a:solidFill>
                <a:latin typeface="Bodoni MT Black" pitchFamily="18" charset="0"/>
              </a:rPr>
              <a:t>TRANSPOSE MATRIKS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25F277CB-6B15-4C08-BAD3-EAC82EAFF83F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32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14400" y="1600200"/>
            <a:ext cx="76200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algn="just"/>
            <a:r>
              <a:rPr lang="da-DK" sz="2000" dirty="0">
                <a:latin typeface="Arial" pitchFamily="34" charset="0"/>
                <a:cs typeface="Arial" pitchFamily="34" charset="0"/>
              </a:rPr>
              <a:t>Beberapa Sifat Matriks Transpose :</a:t>
            </a:r>
          </a:p>
          <a:p>
            <a:pPr algn="just"/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id-ID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126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181254" name="Object 6"/>
          <p:cNvGraphicFramePr>
            <a:graphicFrameLocks noChangeAspect="1"/>
          </p:cNvGraphicFramePr>
          <p:nvPr/>
        </p:nvGraphicFramePr>
        <p:xfrm>
          <a:off x="1143000" y="2057400"/>
          <a:ext cx="22860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5" name="Equation" r:id="rId4" imgW="1358640" imgH="965160" progId="Equation.3">
                  <p:embed/>
                </p:oleObj>
              </mc:Choice>
              <mc:Fallback>
                <p:oleObj name="Equation" r:id="rId4" imgW="135864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057400"/>
                        <a:ext cx="2286000" cy="162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899809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8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5970587" cy="5572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>
              <a:defRPr/>
            </a:pPr>
            <a:r>
              <a:rPr lang="id-ID" sz="3200" b="1">
                <a:solidFill>
                  <a:schemeClr val="bg1"/>
                </a:solidFill>
                <a:latin typeface="Bodoni MT Black" pitchFamily="18" charset="0"/>
              </a:rPr>
              <a:t>TRANSPOSE MATRIKS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76C1BD64-BC33-4F3E-8D4F-4E23227D39F1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33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62000" y="1676400"/>
            <a:ext cx="7620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Pembuktian aturan no1 : </a:t>
            </a:r>
          </a:p>
        </p:txBody>
      </p:sp>
      <p:sp>
        <p:nvSpPr>
          <p:cNvPr id="18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181252" name="Object 3"/>
          <p:cNvGraphicFramePr>
            <a:graphicFrameLocks noChangeAspect="1"/>
          </p:cNvGraphicFramePr>
          <p:nvPr/>
        </p:nvGraphicFramePr>
        <p:xfrm>
          <a:off x="763588" y="2490788"/>
          <a:ext cx="6246812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5" name="Equation" r:id="rId4" imgW="4762440" imgH="482400" progId="Equation.3">
                  <p:embed/>
                </p:oleObj>
              </mc:Choice>
              <mc:Fallback>
                <p:oleObj name="Equation" r:id="rId4" imgW="47624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88" y="2490788"/>
                        <a:ext cx="6246812" cy="63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3" name="Object 5"/>
          <p:cNvGraphicFramePr>
            <a:graphicFrameLocks noChangeAspect="1"/>
          </p:cNvGraphicFramePr>
          <p:nvPr/>
        </p:nvGraphicFramePr>
        <p:xfrm>
          <a:off x="5791200" y="1524000"/>
          <a:ext cx="166370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Equation" r:id="rId6" imgW="1269720" imgH="482400" progId="Equation.3">
                  <p:embed/>
                </p:oleObj>
              </mc:Choice>
              <mc:Fallback>
                <p:oleObj name="Equation" r:id="rId6" imgW="12697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524000"/>
                        <a:ext cx="1663700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5" name="Object 4"/>
          <p:cNvGraphicFramePr>
            <a:graphicFrameLocks noChangeAspect="1"/>
          </p:cNvGraphicFramePr>
          <p:nvPr/>
        </p:nvGraphicFramePr>
        <p:xfrm>
          <a:off x="3962400" y="1524000"/>
          <a:ext cx="1700213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Equation" r:id="rId8" imgW="1295280" imgH="482400" progId="Equation.3">
                  <p:embed/>
                </p:oleObj>
              </mc:Choice>
              <mc:Fallback>
                <p:oleObj name="Equation" r:id="rId8" imgW="12952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524000"/>
                        <a:ext cx="1700213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51" name="Object 7"/>
          <p:cNvGraphicFramePr>
            <a:graphicFrameLocks noChangeAspect="1"/>
          </p:cNvGraphicFramePr>
          <p:nvPr/>
        </p:nvGraphicFramePr>
        <p:xfrm>
          <a:off x="685800" y="4648200"/>
          <a:ext cx="13843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" name="Equation" r:id="rId10" imgW="1054080" imgH="711000" progId="Equation.3">
                  <p:embed/>
                </p:oleObj>
              </mc:Choice>
              <mc:Fallback>
                <p:oleObj name="Equation" r:id="rId10" imgW="10540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648200"/>
                        <a:ext cx="1384300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52" name="Object 8"/>
          <p:cNvGraphicFramePr>
            <a:graphicFrameLocks noChangeAspect="1"/>
          </p:cNvGraphicFramePr>
          <p:nvPr/>
        </p:nvGraphicFramePr>
        <p:xfrm>
          <a:off x="2209800" y="4648200"/>
          <a:ext cx="1347788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Equation" r:id="rId12" imgW="1028520" imgH="711000" progId="Equation.3">
                  <p:embed/>
                </p:oleObj>
              </mc:Choice>
              <mc:Fallback>
                <p:oleObj name="Equation" r:id="rId12" imgW="10285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648200"/>
                        <a:ext cx="1347788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53" name="Object 9"/>
          <p:cNvGraphicFramePr>
            <a:graphicFrameLocks noChangeAspect="1"/>
          </p:cNvGraphicFramePr>
          <p:nvPr/>
        </p:nvGraphicFramePr>
        <p:xfrm>
          <a:off x="3810000" y="4572000"/>
          <a:ext cx="47466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Equation" r:id="rId14" imgW="3619440" imgH="711000" progId="Equation.3">
                  <p:embed/>
                </p:oleObj>
              </mc:Choice>
              <mc:Fallback>
                <p:oleObj name="Equation" r:id="rId14" imgW="36194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572000"/>
                        <a:ext cx="474662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724400" y="3581400"/>
            <a:ext cx="2133600" cy="461963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r>
              <a:rPr lang="id-ID" sz="2400"/>
              <a:t>TERBUKTI</a:t>
            </a:r>
          </a:p>
        </p:txBody>
      </p:sp>
      <p:graphicFrame>
        <p:nvGraphicFramePr>
          <p:cNvPr id="185354" name="Object 8"/>
          <p:cNvGraphicFramePr>
            <a:graphicFrameLocks noChangeAspect="1"/>
          </p:cNvGraphicFramePr>
          <p:nvPr/>
        </p:nvGraphicFramePr>
        <p:xfrm>
          <a:off x="685800" y="3409950"/>
          <a:ext cx="2681288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1" name="Equation" r:id="rId16" imgW="2044440" imgH="711000" progId="Equation.3">
                  <p:embed/>
                </p:oleObj>
              </mc:Choice>
              <mc:Fallback>
                <p:oleObj name="Equation" r:id="rId16" imgW="20444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09950"/>
                        <a:ext cx="2681288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826482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20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2000"/>
                                        <p:tgtEl>
                                          <p:spTgt spid="18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2000"/>
                                        <p:tgtEl>
                                          <p:spTgt spid="18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2000"/>
                                        <p:tgtEl>
                                          <p:spTgt spid="18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2000"/>
                                        <p:tgtEl>
                                          <p:spTgt spid="18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2000"/>
                                        <p:tgtEl>
                                          <p:spTgt spid="18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2000"/>
                                        <p:tgtEl>
                                          <p:spTgt spid="18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  <p:bldP spid="2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5970587" cy="5572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>
              <a:defRPr/>
            </a:pPr>
            <a:r>
              <a:rPr lang="id-ID" sz="3200" b="1">
                <a:solidFill>
                  <a:schemeClr val="bg1"/>
                </a:solidFill>
                <a:latin typeface="Bodoni MT Black" pitchFamily="18" charset="0"/>
              </a:rPr>
              <a:t>TRANSPOSE MATRIKS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9D04AEFB-9D79-4C1E-86F2-0EB9E84E86DB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34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14400" y="1600200"/>
            <a:ext cx="7620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algn="just"/>
            <a:r>
              <a:rPr lang="id-ID" sz="2000">
                <a:latin typeface="Arial" pitchFamily="34" charset="0"/>
                <a:cs typeface="Arial" pitchFamily="34" charset="0"/>
              </a:rPr>
              <a:t>Pembuktian aturan no 2 :	</a:t>
            </a:r>
          </a:p>
          <a:p>
            <a:pPr algn="just"/>
            <a:endParaRPr lang="id-ID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536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181255" name="Object 5"/>
          <p:cNvGraphicFramePr>
            <a:graphicFrameLocks noChangeAspect="1"/>
          </p:cNvGraphicFramePr>
          <p:nvPr/>
        </p:nvGraphicFramePr>
        <p:xfrm>
          <a:off x="990600" y="2209800"/>
          <a:ext cx="1700213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Equation" r:id="rId4" imgW="1295280" imgH="482400" progId="Equation.3">
                  <p:embed/>
                </p:oleObj>
              </mc:Choice>
              <mc:Fallback>
                <p:oleObj name="Equation" r:id="rId4" imgW="12952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209800"/>
                        <a:ext cx="1700213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51" name="Object 7"/>
          <p:cNvGraphicFramePr>
            <a:graphicFrameLocks noChangeAspect="1"/>
          </p:cNvGraphicFramePr>
          <p:nvPr/>
        </p:nvGraphicFramePr>
        <p:xfrm>
          <a:off x="990600" y="3124200"/>
          <a:ext cx="13843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6" name="Equation" r:id="rId6" imgW="1054080" imgH="711000" progId="Equation.3">
                  <p:embed/>
                </p:oleObj>
              </mc:Choice>
              <mc:Fallback>
                <p:oleObj name="Equation" r:id="rId6" imgW="10540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24200"/>
                        <a:ext cx="1384300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53" name="Object 9"/>
          <p:cNvGraphicFramePr>
            <a:graphicFrameLocks noChangeAspect="1"/>
          </p:cNvGraphicFramePr>
          <p:nvPr/>
        </p:nvGraphicFramePr>
        <p:xfrm>
          <a:off x="762000" y="4343400"/>
          <a:ext cx="3248025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7" name="Equation" r:id="rId8" imgW="2476440" imgH="736560" progId="Equation.3">
                  <p:embed/>
                </p:oleObj>
              </mc:Choice>
              <mc:Fallback>
                <p:oleObj name="Equation" r:id="rId8" imgW="247644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343400"/>
                        <a:ext cx="3248025" cy="966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724400" y="3581400"/>
            <a:ext cx="2133600" cy="461963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r>
              <a:rPr lang="id-ID" sz="2400"/>
              <a:t>TERBUKTI</a:t>
            </a:r>
          </a:p>
        </p:txBody>
      </p:sp>
    </p:spTree>
    <p:extLst>
      <p:ext uri="{BB962C8B-B14F-4D97-AF65-F5344CB8AC3E}">
        <p14:creationId xmlns:p14="http://schemas.microsoft.com/office/powerpoint/2010/main" val="220184120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8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18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0"/>
                                        <p:tgtEl>
                                          <p:spTgt spid="18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  <p:bldP spid="2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5970587" cy="5572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3200" b="1">
                <a:solidFill>
                  <a:schemeClr val="bg1"/>
                </a:solidFill>
                <a:latin typeface="Bodoni MT Black" pitchFamily="18" charset="0"/>
              </a:rPr>
              <a:t>MATRIKS SIMETRI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F7286332-88A7-4596-83A0-D28529D22260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35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914400" y="1600200"/>
            <a:ext cx="7620000" cy="2246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Sebuah matriks dikatakan simetri apabila hasil dari transpose matriks A sama dengan matriks A itu sendiri.</a:t>
            </a:r>
            <a:endParaRPr lang="da-DK" sz="2000">
              <a:latin typeface="Arial" pitchFamily="34" charset="0"/>
              <a:cs typeface="Arial" pitchFamily="34" charset="0"/>
            </a:endParaRPr>
          </a:p>
          <a:p>
            <a:pPr marL="360363" indent="-360363" algn="just">
              <a:defRPr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marL="360363" indent="-360363" algn="just">
              <a:defRPr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marL="360363" indent="-360363" algn="just">
              <a:defRPr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marL="360363" indent="-360363" algn="just"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Contoh :</a:t>
            </a:r>
          </a:p>
          <a:p>
            <a:pPr marL="360363" indent="-360363" algn="just"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1.				2.</a:t>
            </a:r>
          </a:p>
        </p:txBody>
      </p:sp>
      <p:sp>
        <p:nvSpPr>
          <p:cNvPr id="2027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181252" name="Object 3"/>
          <p:cNvGraphicFramePr>
            <a:graphicFrameLocks noChangeAspect="1"/>
          </p:cNvGraphicFramePr>
          <p:nvPr/>
        </p:nvGraphicFramePr>
        <p:xfrm>
          <a:off x="1295400" y="3810000"/>
          <a:ext cx="1366838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9" name="Equation" r:id="rId4" imgW="1041120" imgH="1422360" progId="Equation.3">
                  <p:embed/>
                </p:oleObj>
              </mc:Choice>
              <mc:Fallback>
                <p:oleObj name="Equation" r:id="rId4" imgW="104112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10000"/>
                        <a:ext cx="1366838" cy="186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3" name="Object 5"/>
          <p:cNvGraphicFramePr>
            <a:graphicFrameLocks noChangeAspect="1"/>
          </p:cNvGraphicFramePr>
          <p:nvPr/>
        </p:nvGraphicFramePr>
        <p:xfrm>
          <a:off x="4343400" y="3962400"/>
          <a:ext cx="1082675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Equation" r:id="rId6" imgW="825480" imgH="939600" progId="Equation.3">
                  <p:embed/>
                </p:oleObj>
              </mc:Choice>
              <mc:Fallback>
                <p:oleObj name="Equation" r:id="rId6" imgW="82548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962400"/>
                        <a:ext cx="1082675" cy="1263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2756" name="Object 4"/>
          <p:cNvGraphicFramePr>
            <a:graphicFrameLocks noChangeAspect="1"/>
          </p:cNvGraphicFramePr>
          <p:nvPr/>
        </p:nvGraphicFramePr>
        <p:xfrm>
          <a:off x="1219200" y="2438400"/>
          <a:ext cx="15192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Equation" r:id="rId8" imgW="507960" imgH="190440" progId="Equation.3">
                  <p:embed/>
                </p:oleObj>
              </mc:Choice>
              <mc:Fallback>
                <p:oleObj name="Equation" r:id="rId8" imgW="507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438400"/>
                        <a:ext cx="1519238" cy="5715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463028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relative" rAng="0" ptsTypes="AA">
                                      <p:cBhvr>
                                        <p:cTn id="36" dur="5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18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0"/>
                                        <p:tgtEl>
                                          <p:spTgt spid="20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INVERS MATRIKS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4E99226D-7E22-47EF-98A8-2B9D479C79F7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36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8077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lvl="1" indent="-360363" algn="just">
              <a:buFont typeface="Wingdings" pitchFamily="2" charset="2"/>
              <a:buChar char="q"/>
              <a:defRPr/>
            </a:pPr>
            <a:r>
              <a:rPr lang="id-ID" sz="2400">
                <a:latin typeface="Palatino Linotype" pitchFamily="18" charset="0"/>
              </a:rPr>
              <a:t>Matriks invers dari suatu matriks A adalah  matriks B yang apabila dikalikan dengan matriks A memberikan satuan I</a:t>
            </a:r>
          </a:p>
          <a:p>
            <a:pPr marL="360363" lvl="1" indent="-360363" algn="just">
              <a:buFont typeface="Wingdings" pitchFamily="2" charset="2"/>
              <a:buChar char="q"/>
              <a:defRPr/>
            </a:pPr>
            <a:r>
              <a:rPr lang="id-ID" sz="2400" b="1" i="1">
                <a:latin typeface="Palatino Linotype" pitchFamily="18" charset="0"/>
              </a:rPr>
              <a:t>AB = I</a:t>
            </a:r>
          </a:p>
          <a:p>
            <a:pPr marL="360363" lvl="1" indent="-360363" algn="just">
              <a:buFont typeface="Wingdings" pitchFamily="2" charset="2"/>
              <a:buChar char="q"/>
              <a:defRPr/>
            </a:pPr>
            <a:r>
              <a:rPr lang="id-ID" sz="2400">
                <a:latin typeface="Palatino Linotype" pitchFamily="18" charset="0"/>
              </a:rPr>
              <a:t>Notasi matriks invers :</a:t>
            </a:r>
          </a:p>
          <a:p>
            <a:pPr marL="360363" lvl="1" indent="-360363" algn="just">
              <a:buFont typeface="Wingdings" pitchFamily="2" charset="2"/>
              <a:buChar char="q"/>
              <a:defRPr/>
            </a:pPr>
            <a:r>
              <a:rPr lang="id-ID" sz="2400">
                <a:latin typeface="Palatino Linotype" pitchFamily="18" charset="0"/>
              </a:rPr>
              <a:t>Sebuah matriks yang dikalikan matriks inversenya akan menghasilkan matrik satuan</a:t>
            </a:r>
          </a:p>
          <a:p>
            <a:pPr marL="360363" lvl="1" indent="-360363" algn="just">
              <a:defRPr/>
            </a:pPr>
            <a:r>
              <a:rPr lang="id-ID" sz="2400">
                <a:latin typeface="Palatino Linotype" pitchFamily="18" charset="0"/>
              </a:rPr>
              <a:t> </a:t>
            </a:r>
          </a:p>
          <a:p>
            <a:pPr marL="360363" lvl="1" indent="-360363" algn="just">
              <a:buFont typeface="Wingdings" pitchFamily="2" charset="2"/>
              <a:buChar char="q"/>
              <a:defRPr/>
            </a:pPr>
            <a:r>
              <a:rPr lang="id-ID" sz="2400">
                <a:latin typeface="Palatino Linotype" pitchFamily="18" charset="0"/>
              </a:rPr>
              <a:t>Jika </a:t>
            </a:r>
          </a:p>
          <a:p>
            <a:pPr marL="360363" lvl="1" indent="-360363" algn="just">
              <a:defRPr/>
            </a:pPr>
            <a:endParaRPr lang="id-ID" sz="2400">
              <a:latin typeface="Palatino Linotype" pitchFamily="18" charset="0"/>
            </a:endParaRPr>
          </a:p>
          <a:p>
            <a:pPr marL="2189163" lvl="5" indent="-360363" algn="just">
              <a:defRPr/>
            </a:pPr>
            <a:r>
              <a:rPr lang="id-ID" sz="2400">
                <a:latin typeface="Palatino Linotype" pitchFamily="18" charset="0"/>
              </a:rPr>
              <a:t>Maka  </a:t>
            </a:r>
          </a:p>
          <a:p>
            <a:pPr marL="360363" lvl="1" indent="-360363" algn="just">
              <a:defRPr/>
            </a:pPr>
            <a:r>
              <a:rPr lang="id-ID" sz="2400">
                <a:latin typeface="Palatino Linotype" pitchFamily="18" charset="0"/>
              </a:rPr>
              <a:t>	</a:t>
            </a:r>
            <a:endParaRPr lang="sv-SE" sz="2400">
              <a:latin typeface="Palatino Linotype" pitchFamily="18" charset="0"/>
            </a:endParaRPr>
          </a:p>
        </p:txBody>
      </p:sp>
      <p:graphicFrame>
        <p:nvGraphicFramePr>
          <p:cNvPr id="250882" name="Object 6"/>
          <p:cNvGraphicFramePr>
            <a:graphicFrameLocks noChangeAspect="1"/>
          </p:cNvGraphicFramePr>
          <p:nvPr/>
        </p:nvGraphicFramePr>
        <p:xfrm>
          <a:off x="4495800" y="2971800"/>
          <a:ext cx="395288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4" name="Equation" r:id="rId4" imgW="253800" imgH="190440" progId="Equation.3">
                  <p:embed/>
                </p:oleObj>
              </mc:Choice>
              <mc:Fallback>
                <p:oleObj name="Equation" r:id="rId4" imgW="2538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971800"/>
                        <a:ext cx="395288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3" name="Object 3"/>
          <p:cNvGraphicFramePr>
            <a:graphicFrameLocks noChangeAspect="1"/>
          </p:cNvGraphicFramePr>
          <p:nvPr/>
        </p:nvGraphicFramePr>
        <p:xfrm>
          <a:off x="1295400" y="4038600"/>
          <a:ext cx="928688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5" name="Equation" r:id="rId6" imgW="596880" imgH="190440" progId="Equation.3">
                  <p:embed/>
                </p:oleObj>
              </mc:Choice>
              <mc:Fallback>
                <p:oleObj name="Equation" r:id="rId6" imgW="5968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038600"/>
                        <a:ext cx="928688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4" name="Object 4"/>
          <p:cNvGraphicFramePr>
            <a:graphicFrameLocks noChangeAspect="1"/>
          </p:cNvGraphicFramePr>
          <p:nvPr/>
        </p:nvGraphicFramePr>
        <p:xfrm>
          <a:off x="1219200" y="4953000"/>
          <a:ext cx="1185863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6" name="Equation" r:id="rId8" imgW="761760" imgH="457200" progId="Equation.3">
                  <p:embed/>
                </p:oleObj>
              </mc:Choice>
              <mc:Fallback>
                <p:oleObj name="Equation" r:id="rId8" imgW="7617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953000"/>
                        <a:ext cx="1185863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5" name="Object 5"/>
          <p:cNvGraphicFramePr>
            <a:graphicFrameLocks noChangeAspect="1"/>
          </p:cNvGraphicFramePr>
          <p:nvPr/>
        </p:nvGraphicFramePr>
        <p:xfrm>
          <a:off x="3733800" y="5018088"/>
          <a:ext cx="2449513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7" name="Equation" r:id="rId10" imgW="1574640" imgH="457200" progId="Equation.3">
                  <p:embed/>
                </p:oleObj>
              </mc:Choice>
              <mc:Fallback>
                <p:oleObj name="Equation" r:id="rId10" imgW="1574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018088"/>
                        <a:ext cx="2449513" cy="696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320421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INVERS MATRIX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994A0CBB-55CA-4046-80F5-AC37956A76F2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37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80772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Langkah-langkah untuk mencari invers matriks M yang berordo 3x3 adalah :</a:t>
            </a:r>
          </a:p>
          <a:p>
            <a:pPr marL="360363" lvl="1" indent="-360363" algn="just"/>
            <a:r>
              <a:rPr lang="id-ID" sz="2400">
                <a:latin typeface="Palatino Linotype" pitchFamily="18" charset="0"/>
              </a:rPr>
              <a:t>	-	Cari determinan dari M</a:t>
            </a:r>
          </a:p>
          <a:p>
            <a:pPr marL="360363" lvl="1" indent="-360363" algn="just"/>
            <a:r>
              <a:rPr lang="id-ID" sz="2400">
                <a:latin typeface="Palatino Linotype" pitchFamily="18" charset="0"/>
              </a:rPr>
              <a:t>	-	Transpose matriks M sehingga menjadi</a:t>
            </a:r>
          </a:p>
          <a:p>
            <a:pPr marL="360363" lvl="1" indent="-360363" algn="just"/>
            <a:r>
              <a:rPr lang="id-ID" sz="2400">
                <a:latin typeface="Palatino Linotype" pitchFamily="18" charset="0"/>
              </a:rPr>
              <a:t>	-	Cari adjoin matriks</a:t>
            </a:r>
          </a:p>
          <a:p>
            <a:pPr marL="360363" lvl="1" indent="-360363" algn="just"/>
            <a:r>
              <a:rPr lang="id-ID" sz="2400">
                <a:latin typeface="Palatino Linotype" pitchFamily="18" charset="0"/>
              </a:rPr>
              <a:t>	-	Gunakan rumus </a:t>
            </a: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  <a:p>
            <a:pPr marL="360363" lvl="1" indent="-360363" algn="just"/>
            <a:r>
              <a:rPr lang="id-ID" sz="2400">
                <a:latin typeface="Palatino Linotype" pitchFamily="18" charset="0"/>
              </a:rPr>
              <a:t>	</a:t>
            </a:r>
            <a:endParaRPr lang="sv-SE" sz="2400">
              <a:latin typeface="Palatino Linotype" pitchFamily="18" charset="0"/>
            </a:endParaRPr>
          </a:p>
        </p:txBody>
      </p:sp>
      <p:graphicFrame>
        <p:nvGraphicFramePr>
          <p:cNvPr id="251906" name="Object 2"/>
          <p:cNvGraphicFramePr>
            <a:graphicFrameLocks noChangeAspect="1"/>
          </p:cNvGraphicFramePr>
          <p:nvPr/>
        </p:nvGraphicFramePr>
        <p:xfrm>
          <a:off x="7200900" y="2563813"/>
          <a:ext cx="57150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6" name="Equation" r:id="rId4" imgW="266400" imgH="190440" progId="Equation.3">
                  <p:embed/>
                </p:oleObj>
              </mc:Choice>
              <mc:Fallback>
                <p:oleObj name="Equation" r:id="rId4" imgW="2664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900" y="2563813"/>
                        <a:ext cx="571500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1907" name="Object 3"/>
          <p:cNvGraphicFramePr>
            <a:graphicFrameLocks noChangeAspect="1"/>
          </p:cNvGraphicFramePr>
          <p:nvPr/>
        </p:nvGraphicFramePr>
        <p:xfrm>
          <a:off x="1703388" y="3848100"/>
          <a:ext cx="4316412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7" name="Equation" r:id="rId6" imgW="1726920" imgH="419040" progId="Equation.3">
                  <p:embed/>
                </p:oleObj>
              </mc:Choice>
              <mc:Fallback>
                <p:oleObj name="Equation" r:id="rId6" imgW="1726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3848100"/>
                        <a:ext cx="4316412" cy="1044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739946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INVERS MATRIX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6DB248C5-6B69-4E93-8173-B16DE9EBB02E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38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8077200" cy="747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Contoh Soal :</a:t>
            </a: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/>
            <a:r>
              <a:rPr lang="id-ID" sz="2400">
                <a:latin typeface="Palatino Linotype" pitchFamily="18" charset="0"/>
              </a:rPr>
              <a:t>	- Cari Determinannya :</a:t>
            </a:r>
          </a:p>
          <a:p>
            <a:pPr marL="360363" lvl="1" indent="-360363" algn="just"/>
            <a:r>
              <a:rPr lang="id-ID" sz="2400">
                <a:latin typeface="Palatino Linotype" pitchFamily="18" charset="0"/>
              </a:rPr>
              <a:t>	 det(M) = 1(0-24)-2(0-20)+3(0-5) = 1</a:t>
            </a:r>
          </a:p>
          <a:p>
            <a:pPr marL="360363" lvl="1" indent="-360363" algn="just"/>
            <a:r>
              <a:rPr lang="id-ID" sz="2400">
                <a:latin typeface="Palatino Linotype" pitchFamily="18" charset="0"/>
              </a:rPr>
              <a:t>	- Transpose matriks M</a:t>
            </a: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  <a:p>
            <a:pPr marL="360363" lvl="1" indent="-360363" algn="just"/>
            <a:r>
              <a:rPr lang="id-ID" sz="2400">
                <a:latin typeface="Palatino Linotype" pitchFamily="18" charset="0"/>
              </a:rPr>
              <a:t>	</a:t>
            </a:r>
          </a:p>
          <a:p>
            <a:pPr marL="360363" lvl="1" indent="-360363" algn="just"/>
            <a:r>
              <a:rPr lang="id-ID" sz="2400">
                <a:latin typeface="Palatino Linotype" pitchFamily="18" charset="0"/>
              </a:rPr>
              <a:t>	</a:t>
            </a:r>
          </a:p>
          <a:p>
            <a:pPr marL="360363" lvl="1" indent="-360363" algn="just"/>
            <a:r>
              <a:rPr lang="id-ID" sz="2400">
                <a:latin typeface="Palatino Linotype" pitchFamily="18" charset="0"/>
              </a:rPr>
              <a:t>	</a:t>
            </a: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  <a:p>
            <a:pPr marL="360363" lvl="1" indent="-360363" algn="just"/>
            <a:r>
              <a:rPr lang="id-ID" sz="2400">
                <a:latin typeface="Palatino Linotype" pitchFamily="18" charset="0"/>
              </a:rPr>
              <a:t>	</a:t>
            </a:r>
            <a:endParaRPr lang="sv-SE" sz="2400">
              <a:latin typeface="Palatino Linotype" pitchFamily="18" charset="0"/>
            </a:endParaRPr>
          </a:p>
        </p:txBody>
      </p:sp>
      <p:graphicFrame>
        <p:nvGraphicFramePr>
          <p:cNvPr id="252930" name="Object 3"/>
          <p:cNvGraphicFramePr>
            <a:graphicFrameLocks noChangeAspect="1"/>
          </p:cNvGraphicFramePr>
          <p:nvPr/>
        </p:nvGraphicFramePr>
        <p:xfrm>
          <a:off x="1295400" y="1981200"/>
          <a:ext cx="1905000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0" name="Equation" r:id="rId4" imgW="1079280" imgH="711000" progId="Equation.3">
                  <p:embed/>
                </p:oleObj>
              </mc:Choice>
              <mc:Fallback>
                <p:oleObj name="Equation" r:id="rId4" imgW="10792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81200"/>
                        <a:ext cx="1905000" cy="125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2931" name="Object 3"/>
          <p:cNvGraphicFramePr>
            <a:graphicFrameLocks noChangeAspect="1"/>
          </p:cNvGraphicFramePr>
          <p:nvPr/>
        </p:nvGraphicFramePr>
        <p:xfrm>
          <a:off x="1295400" y="4537075"/>
          <a:ext cx="1927225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" name="Equation" r:id="rId6" imgW="1091880" imgH="711000" progId="Equation.3">
                  <p:embed/>
                </p:oleObj>
              </mc:Choice>
              <mc:Fallback>
                <p:oleObj name="Equation" r:id="rId6" imgW="10918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537075"/>
                        <a:ext cx="1927225" cy="125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3273067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INVERS MATRIX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3B381CA2-3121-410D-8ED8-5A2F438C7354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39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8077200" cy="747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3525" lvl="1" indent="-263525" algn="just">
              <a:defRPr/>
            </a:pPr>
            <a:r>
              <a:rPr lang="id-ID" sz="2400">
                <a:latin typeface="Palatino Linotype" pitchFamily="18" charset="0"/>
              </a:rPr>
              <a:t>- Temukan matriks kofaktor dengan menghitung minor-minor matriksnya</a:t>
            </a:r>
          </a:p>
          <a:p>
            <a:pPr marL="360363" lvl="1" indent="-360363" algn="just">
              <a:buFont typeface="Wingdings" pitchFamily="2" charset="2"/>
              <a:buChar char="q"/>
              <a:defRPr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  <a:defRPr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  <a:defRPr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  <a:defRPr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  <a:defRPr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defRPr/>
            </a:pPr>
            <a:r>
              <a:rPr lang="id-ID" sz="2400">
                <a:latin typeface="Palatino Linotype" pitchFamily="18" charset="0"/>
              </a:rPr>
              <a:t>-  Hasilnya :</a:t>
            </a:r>
          </a:p>
          <a:p>
            <a:pPr marL="360363" lvl="1" indent="-360363" algn="just">
              <a:defRPr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defRPr/>
            </a:pPr>
            <a:r>
              <a:rPr lang="id-ID" sz="2400">
                <a:latin typeface="Palatino Linotype" pitchFamily="18" charset="0"/>
              </a:rPr>
              <a:t>				==&gt; 		       ==&gt;</a:t>
            </a:r>
          </a:p>
          <a:p>
            <a:pPr marL="360363" lvl="1" indent="-360363" algn="just">
              <a:defRPr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defRPr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defRPr/>
            </a:pPr>
            <a:r>
              <a:rPr lang="id-ID" sz="2400">
                <a:latin typeface="Palatino Linotype" pitchFamily="18" charset="0"/>
              </a:rPr>
              <a:t>	</a:t>
            </a:r>
          </a:p>
          <a:p>
            <a:pPr marL="360363" lvl="1" indent="-360363" algn="just">
              <a:defRPr/>
            </a:pPr>
            <a:r>
              <a:rPr lang="id-ID" sz="2400">
                <a:latin typeface="Palatino Linotype" pitchFamily="18" charset="0"/>
              </a:rPr>
              <a:t>	</a:t>
            </a:r>
          </a:p>
          <a:p>
            <a:pPr marL="360363" lvl="1" indent="-360363" algn="just">
              <a:defRPr/>
            </a:pPr>
            <a:r>
              <a:rPr lang="id-ID" sz="2400">
                <a:latin typeface="Palatino Linotype" pitchFamily="18" charset="0"/>
              </a:rPr>
              <a:t>	</a:t>
            </a:r>
          </a:p>
          <a:p>
            <a:pPr marL="360363" lvl="1" indent="-360363" algn="just">
              <a:defRPr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defRPr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defRPr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defRPr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defRPr/>
            </a:pPr>
            <a:r>
              <a:rPr lang="id-ID" sz="2400">
                <a:latin typeface="Palatino Linotype" pitchFamily="18" charset="0"/>
              </a:rPr>
              <a:t>	</a:t>
            </a:r>
            <a:endParaRPr lang="sv-SE" sz="2400">
              <a:latin typeface="Palatino Linotype" pitchFamily="18" charset="0"/>
            </a:endParaRPr>
          </a:p>
        </p:txBody>
      </p:sp>
      <p:graphicFrame>
        <p:nvGraphicFramePr>
          <p:cNvPr id="253954" name="Object 3"/>
          <p:cNvGraphicFramePr>
            <a:graphicFrameLocks noChangeAspect="1"/>
          </p:cNvGraphicFramePr>
          <p:nvPr/>
        </p:nvGraphicFramePr>
        <p:xfrm>
          <a:off x="1219200" y="4343400"/>
          <a:ext cx="1860550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5" name="Equation" r:id="rId4" imgW="1054080" imgH="711000" progId="Equation.3">
                  <p:embed/>
                </p:oleObj>
              </mc:Choice>
              <mc:Fallback>
                <p:oleObj name="Equation" r:id="rId4" imgW="10540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343400"/>
                        <a:ext cx="1860550" cy="125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3967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74" t="38542" r="41875" b="45833"/>
          <a:stretch>
            <a:fillRect/>
          </a:stretch>
        </p:blipFill>
        <p:spPr bwMode="auto">
          <a:xfrm>
            <a:off x="1143000" y="2209800"/>
            <a:ext cx="63087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53955" name="Object 3"/>
          <p:cNvGraphicFramePr>
            <a:graphicFrameLocks noChangeAspect="1"/>
          </p:cNvGraphicFramePr>
          <p:nvPr/>
        </p:nvGraphicFramePr>
        <p:xfrm>
          <a:off x="4419600" y="4343400"/>
          <a:ext cx="1277938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6" name="Equation" r:id="rId7" imgW="723600" imgH="711000" progId="Equation.3">
                  <p:embed/>
                </p:oleObj>
              </mc:Choice>
              <mc:Fallback>
                <p:oleObj name="Equation" r:id="rId7" imgW="7236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343400"/>
                        <a:ext cx="1277938" cy="125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56" name="Object 4"/>
          <p:cNvGraphicFramePr>
            <a:graphicFrameLocks noChangeAspect="1"/>
          </p:cNvGraphicFramePr>
          <p:nvPr/>
        </p:nvGraphicFramePr>
        <p:xfrm>
          <a:off x="6711950" y="4343400"/>
          <a:ext cx="2062163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7" name="Equation" r:id="rId9" imgW="1168200" imgH="711000" progId="Equation.3">
                  <p:embed/>
                </p:oleObj>
              </mc:Choice>
              <mc:Fallback>
                <p:oleObj name="Equation" r:id="rId9" imgW="11682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950" y="4343400"/>
                        <a:ext cx="2062163" cy="125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759206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NOTASI MATRIKS</a:t>
            </a:r>
            <a:endParaRPr lang="id-ID" sz="28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C09C388C-0F01-4A85-93A4-3D125B04EAA7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4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76962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 b="1">
                <a:solidFill>
                  <a:schemeClr val="tx2"/>
                </a:solidFill>
                <a:latin typeface="Palatino Linotype" pitchFamily="18" charset="0"/>
              </a:rPr>
              <a:t>Nama matriks </a:t>
            </a:r>
            <a:r>
              <a:rPr lang="id-ID" sz="2400">
                <a:latin typeface="Palatino Linotype" pitchFamily="18" charset="0"/>
              </a:rPr>
              <a:t>menggunakan huruf besar</a:t>
            </a:r>
          </a:p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Anggota-anggota matriks dapat berupa huruf kecil maupun angka</a:t>
            </a:r>
          </a:p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Digunakan kurung biasa atau kurung siku</a:t>
            </a: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 b="1">
                <a:solidFill>
                  <a:schemeClr val="tx2"/>
                </a:solidFill>
                <a:latin typeface="Palatino Linotype" pitchFamily="18" charset="0"/>
              </a:rPr>
              <a:t>Ordo matriks</a:t>
            </a:r>
            <a:r>
              <a:rPr lang="id-ID" sz="2400">
                <a:latin typeface="Palatino Linotype" pitchFamily="18" charset="0"/>
              </a:rPr>
              <a:t> atau ukuran matriks merupakan banyaknya baris (garis horizontal) dan banyaknya kolom (garis vertikal) yang terdapat dalam matriks tersebut. </a:t>
            </a:r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1676400" y="3200400"/>
          <a:ext cx="17160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4" imgW="1054080" imgH="457200" progId="Equation.3">
                  <p:embed/>
                </p:oleObj>
              </mc:Choice>
              <mc:Fallback>
                <p:oleObj name="Equation" r:id="rId4" imgW="10540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200400"/>
                        <a:ext cx="171608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4495800" y="3048000"/>
          <a:ext cx="1828800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6" imgW="1041120" imgH="711000" progId="Equation.3">
                  <p:embed/>
                </p:oleObj>
              </mc:Choice>
              <mc:Fallback>
                <p:oleObj name="Equation" r:id="rId6" imgW="10411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048000"/>
                        <a:ext cx="1828800" cy="1316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8977996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INVERS MATRIX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D7CC3F88-5AFC-46B0-B612-0D870E4DE70F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40</a:t>
            </a:fld>
            <a:endParaRPr lang="id-ID" sz="2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80772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Hasil Adjoinnya :</a:t>
            </a: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Hasil akhir</a:t>
            </a:r>
          </a:p>
          <a:p>
            <a:pPr marL="360363" lvl="1" indent="-360363" algn="just"/>
            <a:r>
              <a:rPr lang="id-ID" sz="2400">
                <a:latin typeface="Palatino Linotype" pitchFamily="18" charset="0"/>
              </a:rPr>
              <a:t>	</a:t>
            </a: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</p:txBody>
      </p:sp>
      <p:graphicFrame>
        <p:nvGraphicFramePr>
          <p:cNvPr id="254978" name="Object 2"/>
          <p:cNvGraphicFramePr>
            <a:graphicFrameLocks noChangeAspect="1"/>
          </p:cNvGraphicFramePr>
          <p:nvPr/>
        </p:nvGraphicFramePr>
        <p:xfrm>
          <a:off x="4664075" y="1655763"/>
          <a:ext cx="2016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9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075" y="1655763"/>
                        <a:ext cx="201613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4979" name="Object 3"/>
          <p:cNvGraphicFramePr>
            <a:graphicFrameLocks noChangeAspect="1"/>
          </p:cNvGraphicFramePr>
          <p:nvPr/>
        </p:nvGraphicFramePr>
        <p:xfrm>
          <a:off x="1219200" y="3429000"/>
          <a:ext cx="5289550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0" name="Equation" r:id="rId6" imgW="2997000" imgH="711000" progId="Equation.3">
                  <p:embed/>
                </p:oleObj>
              </mc:Choice>
              <mc:Fallback>
                <p:oleObj name="Equation" r:id="rId6" imgW="29970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429000"/>
                        <a:ext cx="5289550" cy="125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4980" name="Object 4"/>
          <p:cNvGraphicFramePr>
            <a:graphicFrameLocks noChangeAspect="1"/>
          </p:cNvGraphicFramePr>
          <p:nvPr/>
        </p:nvGraphicFramePr>
        <p:xfrm>
          <a:off x="3887788" y="1219200"/>
          <a:ext cx="2084387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1" name="Equation" r:id="rId8" imgW="1180800" imgH="711000" progId="Equation.3">
                  <p:embed/>
                </p:oleObj>
              </mc:Choice>
              <mc:Fallback>
                <p:oleObj name="Equation" r:id="rId8" imgW="11808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7788" y="1219200"/>
                        <a:ext cx="2084387" cy="125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174326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NOTASI MATRIKS</a:t>
            </a:r>
            <a:endParaRPr lang="id-ID" sz="28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11DACDF7-969C-4C1E-93F5-892FE766FD64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5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8077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Jadi, suatu matriks yang mempunyai m baris dan n kolom disebut matriks berordo atau berukuran m x n.</a:t>
            </a: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Memudahkan menunjuk anggota suatu matriks</a:t>
            </a: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3124200" y="2286000"/>
            <a:ext cx="2286000" cy="533400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>
                <a:latin typeface="+mj-lt"/>
                <a:ea typeface="+mj-ea"/>
                <a:cs typeface="+mj-cs"/>
              </a:rPr>
              <a:t>Notasi  A = (a</a:t>
            </a:r>
            <a:r>
              <a:rPr lang="en-US" sz="3600" baseline="-25000">
                <a:latin typeface="Century" pitchFamily="18" charset="0"/>
                <a:ea typeface="+mj-ea"/>
                <a:cs typeface="+mj-cs"/>
              </a:rPr>
              <a:t>ij</a:t>
            </a:r>
            <a:r>
              <a:rPr lang="en-US" sz="3600">
                <a:latin typeface="+mj-lt"/>
                <a:ea typeface="+mj-ea"/>
                <a:cs typeface="+mj-cs"/>
              </a:rPr>
              <a:t>)</a:t>
            </a:r>
          </a:p>
        </p:txBody>
      </p:sp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1447800" y="3581400"/>
          <a:ext cx="33528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4" imgW="1676160" imgH="1168200" progId="Equation.3">
                  <p:embed/>
                </p:oleObj>
              </mc:Choice>
              <mc:Fallback>
                <p:oleObj name="Equation" r:id="rId4" imgW="167616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581400"/>
                        <a:ext cx="3352800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823913" y="4359275"/>
            <a:ext cx="700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r>
              <a:rPr lang="en-US" sz="2400"/>
              <a:t>A =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5029200" y="3733800"/>
            <a:ext cx="170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sz="2400">
                <a:latin typeface="Palatino Linotype" pitchFamily="18" charset="0"/>
                <a:sym typeface="Wingdings" pitchFamily="2" charset="2"/>
              </a:rPr>
              <a:t>D</a:t>
            </a:r>
            <a:r>
              <a:rPr lang="id-ID" sz="2400">
                <a:latin typeface="Palatino Linotype" pitchFamily="18" charset="0"/>
                <a:sym typeface="Wingdings" pitchFamily="2" charset="2"/>
              </a:rPr>
              <a:t>engan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latin typeface="Palatino Linotype" pitchFamily="18" charset="0"/>
                <a:sym typeface="Wingdings" pitchFamily="2" charset="2"/>
              </a:rPr>
              <a:t> i = 1,2,...,m</a:t>
            </a:r>
          </a:p>
          <a:p>
            <a:pPr>
              <a:buFont typeface="Wingdings" pitchFamily="2" charset="2"/>
              <a:buNone/>
            </a:pPr>
            <a:r>
              <a:rPr lang="id-ID" sz="2400">
                <a:latin typeface="Palatino Linotype" pitchFamily="18" charset="0"/>
                <a:sym typeface="Wingdings" pitchFamily="2" charset="2"/>
              </a:rPr>
              <a:t> </a:t>
            </a:r>
            <a:r>
              <a:rPr lang="en-US" sz="2400">
                <a:latin typeface="Palatino Linotype" pitchFamily="18" charset="0"/>
                <a:sym typeface="Wingdings" pitchFamily="2" charset="2"/>
              </a:rPr>
              <a:t>j = 1,2,...,n</a:t>
            </a:r>
            <a:endParaRPr lang="en-US" sz="240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15476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3" grpId="0"/>
      <p:bldP spid="15" grpId="0"/>
      <p:bldP spid="17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MATRIKS</a:t>
            </a:r>
            <a:endParaRPr lang="id-ID" sz="28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12E4A202-B8F6-401A-9385-7994066CEEF8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6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80772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Contoh : Matriks A merupakan matriks berordo 4x2</a:t>
            </a: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</a:pPr>
            <a:r>
              <a:rPr lang="id-ID" sz="2400">
                <a:latin typeface="Palatino Linotype" pitchFamily="18" charset="0"/>
              </a:rPr>
              <a:t>Bilangan-bilangan yang terdapat dalam sebuah matriks dinamakan entri dalam matriks atau disebut juga </a:t>
            </a:r>
            <a:r>
              <a:rPr lang="id-ID" sz="2400" b="1">
                <a:solidFill>
                  <a:schemeClr val="tx2"/>
                </a:solidFill>
                <a:latin typeface="Palatino Linotype" pitchFamily="18" charset="0"/>
              </a:rPr>
              <a:t>elemen atau unsur</a:t>
            </a:r>
            <a:r>
              <a:rPr lang="id-ID" sz="2400">
                <a:latin typeface="Palatino Linotype" pitchFamily="18" charset="0"/>
              </a:rPr>
              <a:t>.</a:t>
            </a:r>
          </a:p>
          <a:p>
            <a:pPr marL="360363" lvl="1" indent="-360363" algn="just">
              <a:buFont typeface="Wingdings" pitchFamily="2" charset="2"/>
              <a:buChar char="q"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/>
            <a:endParaRPr lang="id-ID" sz="2400">
              <a:latin typeface="Palatino Linotype" pitchFamily="18" charset="0"/>
            </a:endParaRPr>
          </a:p>
        </p:txBody>
      </p:sp>
      <p:graphicFrame>
        <p:nvGraphicFramePr>
          <p:cNvPr id="108547" name="Object 4"/>
          <p:cNvGraphicFramePr>
            <a:graphicFrameLocks noChangeAspect="1"/>
          </p:cNvGraphicFramePr>
          <p:nvPr/>
        </p:nvGraphicFramePr>
        <p:xfrm>
          <a:off x="1676400" y="1828800"/>
          <a:ext cx="1717675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4" imgW="825480" imgH="914400" progId="Equation.3">
                  <p:embed/>
                </p:oleObj>
              </mc:Choice>
              <mc:Fallback>
                <p:oleObj name="Equation" r:id="rId4" imgW="82548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828800"/>
                        <a:ext cx="1717675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293470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0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304800"/>
            <a:ext cx="6046787" cy="404813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NOTASI MATRIKS</a:t>
            </a:r>
            <a:endParaRPr lang="id-ID" sz="28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9B8F54A0-97DE-4733-AE18-E6C98A48F7A4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7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992188" y="914400"/>
          <a:ext cx="5635625" cy="330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4" imgW="1600200" imgH="939600" progId="Equation.3">
                  <p:embed/>
                </p:oleObj>
              </mc:Choice>
              <mc:Fallback>
                <p:oleObj name="Equation" r:id="rId4" imgW="160020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914400"/>
                        <a:ext cx="5635625" cy="330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8348663" y="6111875"/>
            <a:ext cx="457200" cy="365125"/>
          </a:xfrm>
        </p:spPr>
        <p:txBody>
          <a:bodyPr/>
          <a:lstStyle/>
          <a:p>
            <a:pPr>
              <a:defRPr/>
            </a:pPr>
            <a:fld id="{BAAC23CC-E81D-4BD4-806F-986A322E4E0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2133600" y="1143000"/>
            <a:ext cx="41910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0" name="AutoShape 13"/>
          <p:cNvSpPr>
            <a:spLocks noChangeArrowheads="1"/>
          </p:cNvSpPr>
          <p:nvPr/>
        </p:nvSpPr>
        <p:spPr bwMode="auto">
          <a:xfrm>
            <a:off x="2133600" y="1143000"/>
            <a:ext cx="685800" cy="2971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 flipV="1">
            <a:off x="5943600" y="6096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6400800" y="2286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Baris</a:t>
            </a: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23622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1981200" y="44196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Kolom</a:t>
            </a:r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5486400" y="34290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6172200" y="4267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096000" y="46482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Unsur Matriks</a:t>
            </a:r>
          </a:p>
        </p:txBody>
      </p:sp>
      <p:sp>
        <p:nvSpPr>
          <p:cNvPr id="28" name="Oval 21"/>
          <p:cNvSpPr>
            <a:spLocks noChangeArrowheads="1"/>
          </p:cNvSpPr>
          <p:nvPr/>
        </p:nvSpPr>
        <p:spPr bwMode="auto">
          <a:xfrm>
            <a:off x="5791200" y="1371600"/>
            <a:ext cx="304800" cy="304800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29" name="Oval 22"/>
          <p:cNvSpPr>
            <a:spLocks noChangeArrowheads="1"/>
          </p:cNvSpPr>
          <p:nvPr/>
        </p:nvSpPr>
        <p:spPr bwMode="auto">
          <a:xfrm>
            <a:off x="2590800" y="3733800"/>
            <a:ext cx="381000" cy="381000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1219200" y="5181600"/>
            <a:ext cx="3505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Matriks berukuran m x n atau berorde m x n</a:t>
            </a:r>
          </a:p>
        </p:txBody>
      </p:sp>
      <p:sp>
        <p:nvSpPr>
          <p:cNvPr id="31" name="Line 25"/>
          <p:cNvSpPr>
            <a:spLocks noChangeShapeType="1"/>
          </p:cNvSpPr>
          <p:nvPr/>
        </p:nvSpPr>
        <p:spPr bwMode="auto">
          <a:xfrm flipH="1">
            <a:off x="3657600" y="44196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980866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7" grpId="0" animBg="1"/>
      <p:bldP spid="20" grpId="0" animBg="1"/>
      <p:bldP spid="21" grpId="0" animBg="1"/>
      <p:bldP spid="22" grpId="0"/>
      <p:bldP spid="23" grpId="0" animBg="1"/>
      <p:bldP spid="24" grpId="0"/>
      <p:bldP spid="25" grpId="0" animBg="1"/>
      <p:bldP spid="26" grpId="0" animBg="1"/>
      <p:bldP spid="27" grpId="0"/>
      <p:bldP spid="28" grpId="0" animBg="1"/>
      <p:bldP spid="29" grpId="0" animBg="1"/>
      <p:bldP spid="30" grpId="0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>
              <a:defRPr/>
            </a:pPr>
            <a:r>
              <a:rPr lang="id-ID" sz="24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MATRIKS BARIS DAN KOLOM</a:t>
            </a:r>
            <a:endParaRPr lang="id-ID" sz="24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4E2FD354-3E7A-4DDE-8DFA-905527EC9C66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8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14400" y="1600200"/>
            <a:ext cx="76200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03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1pPr>
            <a:lvl2pPr marL="817563" indent="-360363">
              <a:defRPr sz="4000">
                <a:solidFill>
                  <a:schemeClr val="tx1"/>
                </a:solidFill>
                <a:latin typeface="Rockwell Extra Bold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Rockwell Extra Bold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itchFamily="18" charset="0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id-ID"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Matriks baris</a:t>
            </a:r>
            <a:r>
              <a:rPr lang="id-ID" sz="2000" b="1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2000">
                <a:latin typeface="Arial" pitchFamily="34" charset="0"/>
                <a:cs typeface="Arial" pitchFamily="34" charset="0"/>
              </a:rPr>
              <a:t>adalah matriks yang hanya mempunyai satu baris</a:t>
            </a: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id-ID"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Matriks kolom </a:t>
            </a:r>
            <a:r>
              <a:rPr lang="id-ID" sz="2000">
                <a:latin typeface="Arial" pitchFamily="34" charset="0"/>
                <a:cs typeface="Arial" pitchFamily="34" charset="0"/>
              </a:rPr>
              <a:t>adalah matriks yang hanya mempunyai satu kolom.</a:t>
            </a:r>
          </a:p>
          <a:p>
            <a:pPr lvl="1" algn="just"/>
            <a:endParaRPr lang="id-ID" sz="20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Object 5"/>
          <p:cNvGraphicFramePr>
            <a:graphicFrameLocks noChangeAspect="1"/>
          </p:cNvGraphicFramePr>
          <p:nvPr/>
        </p:nvGraphicFramePr>
        <p:xfrm>
          <a:off x="1371600" y="2362200"/>
          <a:ext cx="22860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4" imgW="1054080" imgH="215640" progId="Equation.3">
                  <p:embed/>
                </p:oleObj>
              </mc:Choice>
              <mc:Fallback>
                <p:oleObj name="Equation" r:id="rId4" imgW="10540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362200"/>
                        <a:ext cx="22860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0" name="Object 4"/>
          <p:cNvGraphicFramePr>
            <a:graphicFrameLocks noChangeAspect="1"/>
          </p:cNvGraphicFramePr>
          <p:nvPr/>
        </p:nvGraphicFramePr>
        <p:xfrm>
          <a:off x="1371600" y="3581400"/>
          <a:ext cx="1066800" cy="149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6" imgW="507960" imgH="711000" progId="Equation.3">
                  <p:embed/>
                </p:oleObj>
              </mc:Choice>
              <mc:Fallback>
                <p:oleObj name="Equation" r:id="rId6" imgW="5079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581400"/>
                        <a:ext cx="1066800" cy="1497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6131498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MATRIKS A = B</a:t>
            </a:r>
            <a:endParaRPr lang="id-ID" sz="28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doni MT Black" pitchFamily="18" charset="0"/>
            </a:endParaRP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0963" y="6145213"/>
            <a:ext cx="8966200" cy="43180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 flipH="1">
            <a:off x="774700" y="5997575"/>
            <a:ext cx="1312863" cy="479425"/>
          </a:xfrm>
          <a:prstGeom prst="parallelogram">
            <a:avLst>
              <a:gd name="adj" fmla="val 88719"/>
            </a:avLst>
          </a:prstGeom>
          <a:solidFill>
            <a:schemeClr val="accent1">
              <a:lumMod val="75000"/>
              <a:alpha val="85001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292100" y="-44450"/>
            <a:ext cx="0" cy="6858000"/>
          </a:xfrm>
          <a:prstGeom prst="line">
            <a:avLst/>
          </a:prstGeom>
          <a:noFill/>
          <a:ln w="1143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538163" y="-44450"/>
            <a:ext cx="0" cy="68580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6745" name="Oval 9"/>
          <p:cNvSpPr>
            <a:spLocks noChangeArrowheads="1"/>
          </p:cNvSpPr>
          <p:nvPr/>
        </p:nvSpPr>
        <p:spPr bwMode="auto">
          <a:xfrm>
            <a:off x="1219200" y="6019800"/>
            <a:ext cx="463550" cy="349250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3176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fld id="{4C3E2167-B7E5-44C0-8866-EE17EE609F27}" type="slidenum">
              <a:rPr lang="id-ID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taccato222 BT" pitchFamily="66" charset="0"/>
              </a:rPr>
              <a:pPr algn="ctr">
                <a:defRPr/>
              </a:pPr>
              <a:t>9</a:t>
            </a:fld>
            <a:endParaRPr lang="id-ID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taccato222 BT" pitchFamily="66" charset="0"/>
            </a:endParaRP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9" name="TextBox 18"/>
          <p:cNvSpPr txBox="1"/>
          <p:nvPr/>
        </p:nvSpPr>
        <p:spPr>
          <a:xfrm>
            <a:off x="914400" y="1371600"/>
            <a:ext cx="7620000" cy="440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60363" indent="-360363" algn="just">
              <a:buFont typeface="Wingdings" pitchFamily="2" charset="2"/>
              <a:buChar char="q"/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Dua buah matriks A dan B dikatakan sama (A = B) apabila A dan B mempunyai jumlah baris dan kolom yang sama (berordo sama) dan semua unsur yang terkandung di dalamnya sama.</a:t>
            </a:r>
          </a:p>
          <a:p>
            <a:pPr marL="360363" indent="-360363" algn="just">
              <a:buFont typeface="Wingdings" pitchFamily="2" charset="2"/>
              <a:buChar char="q"/>
              <a:defRPr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marL="360363" indent="-360363" algn="just">
              <a:buFont typeface="Wingdings" pitchFamily="2" charset="2"/>
              <a:buChar char="q"/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a</a:t>
            </a:r>
            <a:r>
              <a:rPr lang="id-ID" sz="1400">
                <a:latin typeface="Arial" pitchFamily="34" charset="0"/>
                <a:cs typeface="Arial" pitchFamily="34" charset="0"/>
              </a:rPr>
              <a:t>ij</a:t>
            </a:r>
            <a:r>
              <a:rPr lang="id-ID" sz="2000">
                <a:latin typeface="Arial" pitchFamily="34" charset="0"/>
                <a:cs typeface="Arial" pitchFamily="34" charset="0"/>
              </a:rPr>
              <a:t> = b</a:t>
            </a:r>
            <a:r>
              <a:rPr lang="id-ID" sz="1400">
                <a:latin typeface="Arial" pitchFamily="34" charset="0"/>
                <a:cs typeface="Arial" pitchFamily="34" charset="0"/>
              </a:rPr>
              <a:t>ij  </a:t>
            </a:r>
            <a:r>
              <a:rPr lang="id-ID" sz="2000">
                <a:latin typeface="Arial" pitchFamily="34" charset="0"/>
                <a:cs typeface="Arial" pitchFamily="34" charset="0"/>
              </a:rPr>
              <a:t>dimana</a:t>
            </a:r>
          </a:p>
          <a:p>
            <a:pPr marL="360363" indent="-360363" algn="just"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	- a</a:t>
            </a:r>
            <a:r>
              <a:rPr lang="id-ID" sz="1400">
                <a:latin typeface="Arial" pitchFamily="34" charset="0"/>
                <a:cs typeface="Arial" pitchFamily="34" charset="0"/>
              </a:rPr>
              <a:t>ij</a:t>
            </a:r>
            <a:r>
              <a:rPr lang="id-ID" sz="2000">
                <a:latin typeface="Arial" pitchFamily="34" charset="0"/>
                <a:cs typeface="Arial" pitchFamily="34" charset="0"/>
              </a:rPr>
              <a:t> = elemen matriks A dari baris i dan kolom j</a:t>
            </a:r>
          </a:p>
          <a:p>
            <a:pPr marL="360363" indent="-360363" algn="just"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	- b</a:t>
            </a:r>
            <a:r>
              <a:rPr lang="id-ID" sz="1400">
                <a:latin typeface="Arial" pitchFamily="34" charset="0"/>
                <a:cs typeface="Arial" pitchFamily="34" charset="0"/>
              </a:rPr>
              <a:t>ij</a:t>
            </a:r>
            <a:r>
              <a:rPr lang="id-ID" sz="2000">
                <a:latin typeface="Arial" pitchFamily="34" charset="0"/>
                <a:cs typeface="Arial" pitchFamily="34" charset="0"/>
              </a:rPr>
              <a:t> = elemen matriks B dari baris i dan kolom j</a:t>
            </a:r>
          </a:p>
          <a:p>
            <a:pPr marL="360363" indent="-360363" algn="just">
              <a:defRPr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marL="360363" indent="-360363" algn="just">
              <a:buFont typeface="Wingdings" pitchFamily="2" charset="2"/>
              <a:buChar char="q"/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A = B</a:t>
            </a:r>
          </a:p>
          <a:p>
            <a:pPr marL="817563" lvl="1" indent="-360363" algn="just"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				dan	</a:t>
            </a:r>
          </a:p>
          <a:p>
            <a:pPr marL="817563" lvl="1" indent="-360363" algn="just">
              <a:defRPr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marL="360363" lvl="1" indent="-360363" algn="just">
              <a:buFont typeface="Wingdings" pitchFamily="2" charset="2"/>
              <a:buChar char="q"/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A ≠ B</a:t>
            </a:r>
          </a:p>
          <a:p>
            <a:pPr marL="360363" indent="-360363" algn="just">
              <a:defRPr/>
            </a:pPr>
            <a:endParaRPr lang="id-ID" sz="2000">
              <a:latin typeface="Arial" pitchFamily="34" charset="0"/>
              <a:cs typeface="Arial" pitchFamily="34" charset="0"/>
            </a:endParaRPr>
          </a:p>
          <a:p>
            <a:pPr marL="360363" indent="-360363" algn="just">
              <a:defRPr/>
            </a:pPr>
            <a:r>
              <a:rPr lang="id-ID" sz="2000">
                <a:latin typeface="Arial" pitchFamily="34" charset="0"/>
                <a:cs typeface="Arial" pitchFamily="34" charset="0"/>
              </a:rPr>
              <a:t>				dan</a:t>
            </a:r>
          </a:p>
        </p:txBody>
      </p:sp>
      <p:graphicFrame>
        <p:nvGraphicFramePr>
          <p:cNvPr id="136196" name="Object 4"/>
          <p:cNvGraphicFramePr>
            <a:graphicFrameLocks noChangeAspect="1"/>
          </p:cNvGraphicFramePr>
          <p:nvPr/>
        </p:nvGraphicFramePr>
        <p:xfrm>
          <a:off x="2438400" y="3962400"/>
          <a:ext cx="96678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4" imgW="736560" imgH="457200" progId="Equation.3">
                  <p:embed/>
                </p:oleObj>
              </mc:Choice>
              <mc:Fallback>
                <p:oleObj name="Equation" r:id="rId4" imgW="736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962400"/>
                        <a:ext cx="966788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7" name="Object 5"/>
          <p:cNvGraphicFramePr>
            <a:graphicFrameLocks noChangeAspect="1"/>
          </p:cNvGraphicFramePr>
          <p:nvPr/>
        </p:nvGraphicFramePr>
        <p:xfrm>
          <a:off x="4495800" y="3962400"/>
          <a:ext cx="9652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6" imgW="736560" imgH="457200" progId="Equation.3">
                  <p:embed/>
                </p:oleObj>
              </mc:Choice>
              <mc:Fallback>
                <p:oleObj name="Equation" r:id="rId6" imgW="736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962400"/>
                        <a:ext cx="965200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3" name="Object 5"/>
          <p:cNvGraphicFramePr>
            <a:graphicFrameLocks noChangeAspect="1"/>
          </p:cNvGraphicFramePr>
          <p:nvPr/>
        </p:nvGraphicFramePr>
        <p:xfrm>
          <a:off x="2286000" y="5267325"/>
          <a:ext cx="12509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Equation" r:id="rId8" imgW="952200" imgH="457200" progId="Equation.3">
                  <p:embed/>
                </p:oleObj>
              </mc:Choice>
              <mc:Fallback>
                <p:oleObj name="Equation" r:id="rId8" imgW="952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267325"/>
                        <a:ext cx="1250950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4" name="Object 6"/>
          <p:cNvGraphicFramePr>
            <a:graphicFrameLocks noChangeAspect="1"/>
          </p:cNvGraphicFramePr>
          <p:nvPr/>
        </p:nvGraphicFramePr>
        <p:xfrm>
          <a:off x="4572000" y="5257800"/>
          <a:ext cx="9493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10" imgW="723600" imgH="457200" progId="Equation.3">
                  <p:embed/>
                </p:oleObj>
              </mc:Choice>
              <mc:Fallback>
                <p:oleObj name="Equation" r:id="rId10" imgW="723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257800"/>
                        <a:ext cx="949325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950736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4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36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13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14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2000"/>
                                        <p:tgtEl>
                                          <p:spTgt spid="14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0" grpId="0" animBg="1"/>
      <p:bldP spid="116741" grpId="0" animBg="1"/>
      <p:bldP spid="116742" grpId="0" animBg="1"/>
      <p:bldP spid="116744" grpId="0" animBg="1"/>
      <p:bldP spid="116744" grpId="1" animBg="1"/>
      <p:bldP spid="116745" grpId="0" animBg="1"/>
      <p:bldP spid="116746" grpId="0" animBg="1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240</TotalTime>
  <Words>1312</Words>
  <Application>Microsoft Office PowerPoint</Application>
  <PresentationFormat>On-screen Show (4:3)</PresentationFormat>
  <Paragraphs>438</Paragraphs>
  <Slides>40</Slides>
  <Notes>40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Solstice</vt:lpstr>
      <vt:lpstr>Equation</vt:lpstr>
      <vt:lpstr>MATRIKS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Fungsi non linier</dc:title>
  <dc:creator>HANNY</dc:creator>
  <cp:lastModifiedBy>ASUS</cp:lastModifiedBy>
  <cp:revision>51</cp:revision>
  <dcterms:created xsi:type="dcterms:W3CDTF">2011-05-01T11:48:49Z</dcterms:created>
  <dcterms:modified xsi:type="dcterms:W3CDTF">2018-10-09T14:43:16Z</dcterms:modified>
</cp:coreProperties>
</file>