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57" r:id="rId3"/>
    <p:sldId id="258" r:id="rId4"/>
    <p:sldId id="260" r:id="rId5"/>
    <p:sldId id="270" r:id="rId6"/>
    <p:sldId id="268" r:id="rId7"/>
    <p:sldId id="269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9BD81-C9E7-439A-B9E7-5833F10C2F32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082C6-8378-43C7-A7BD-B98979387CB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D52DB77-BBC9-4216-ABDE-0D23E257A869}" type="datetimeFigureOut">
              <a:rPr lang="id-ID" smtClean="0"/>
              <a:pPr/>
              <a:t>18/09/2018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27AF55-95F0-4B24-A9AA-F8AC2A230E0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latin typeface="Algerian" pitchFamily="82" charset="0"/>
              </a:rPr>
              <a:t>FUNGSI 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Example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Gambarlah grafik (kurva) dari fungsi y = 2x + 10</a:t>
            </a:r>
          </a:p>
          <a:p>
            <a:pPr marL="514350" indent="-514350">
              <a:buAutoNum type="arabicPeriod"/>
            </a:pPr>
            <a:r>
              <a:rPr lang="id-ID" dirty="0" smtClean="0"/>
              <a:t>Gambarkan fungsi dari persamaan y = -5x + 20</a:t>
            </a:r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id-ID" dirty="0" smtClean="0"/>
              <a:t>TUGAS 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id-ID" dirty="0" smtClean="0"/>
              <a:t>1. Dietahui f(x) =     – 2x + 3 Tentukanlah :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f(-2)			d. f(0)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f(3)			e. f(4)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f(8)			f. f(12)</a:t>
            </a:r>
          </a:p>
          <a:p>
            <a:pPr marL="514350" indent="-514350">
              <a:buNone/>
            </a:pPr>
            <a:r>
              <a:rPr lang="id-ID" dirty="0" smtClean="0"/>
              <a:t>2. Jika diketahui f(x) = </a:t>
            </a:r>
            <a:r>
              <a:rPr lang="id-ID" u="sng" dirty="0" smtClean="0"/>
              <a:t>150 + 20x  </a:t>
            </a:r>
            <a:r>
              <a:rPr lang="id-ID" dirty="0" smtClean="0"/>
              <a:t>Tentukanlah :</a:t>
            </a:r>
            <a:endParaRPr lang="id-ID" u="sng" dirty="0" smtClean="0"/>
          </a:p>
          <a:p>
            <a:pPr marL="514350" indent="-514350">
              <a:buNone/>
            </a:pPr>
            <a:r>
              <a:rPr lang="id-ID" dirty="0" smtClean="0"/>
              <a:t>				      x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f(-2)			d. f(-1)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f(3)			e. f(4)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f(8)			f. f(5)</a:t>
            </a:r>
          </a:p>
          <a:p>
            <a:pPr marL="514350" indent="-514350">
              <a:buNone/>
            </a:pPr>
            <a:r>
              <a:rPr lang="id-ID" dirty="0" smtClean="0"/>
              <a:t>3. Diketahui f(x) =     – 2x + 2 dan g(x) = x – 4, tentukanlah :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f(x)+g(x)</a:t>
            </a:r>
          </a:p>
          <a:p>
            <a:pPr marL="761238" lvl="1" indent="-514350">
              <a:buFont typeface="Wingdings 2"/>
              <a:buAutoNum type="alphaLcPeriod"/>
            </a:pPr>
            <a:r>
              <a:rPr lang="id-ID" dirty="0" smtClean="0"/>
              <a:t>f(x)-g(x)</a:t>
            </a:r>
          </a:p>
          <a:p>
            <a:pPr marL="761238" lvl="1" indent="-514350">
              <a:buFont typeface="Wingdings 2"/>
              <a:buAutoNum type="alphaLcPeriod"/>
            </a:pPr>
            <a:r>
              <a:rPr lang="id-ID" dirty="0" smtClean="0"/>
              <a:t>f(2)+g(2)</a:t>
            </a:r>
          </a:p>
          <a:p>
            <a:pPr marL="761238" lvl="1" indent="-514350">
              <a:buFont typeface="Wingdings 2"/>
              <a:buAutoNum type="alphaLcPeriod"/>
            </a:pPr>
            <a:r>
              <a:rPr lang="id-ID" dirty="0" smtClean="0"/>
              <a:t>(f-g)(4)</a:t>
            </a:r>
          </a:p>
          <a:p>
            <a:pPr marL="761238" lvl="1" indent="-514350">
              <a:buFont typeface="Wingdings 2"/>
              <a:buAutoNum type="alphaLcPeriod"/>
            </a:pPr>
            <a:r>
              <a:rPr lang="id-ID" dirty="0" smtClean="0"/>
              <a:t>(f.g)(3)</a:t>
            </a:r>
          </a:p>
          <a:p>
            <a:pPr marL="514350" indent="-514350">
              <a:buNone/>
            </a:pPr>
            <a:endParaRPr lang="id-ID" dirty="0" smtClean="0"/>
          </a:p>
          <a:p>
            <a:pPr marL="761238" lvl="1" indent="-514350">
              <a:buFont typeface="Wingdings 2"/>
              <a:buAutoNum type="alphaLcPeriod"/>
            </a:pPr>
            <a:endParaRPr lang="id-ID" dirty="0" smtClean="0"/>
          </a:p>
          <a:p>
            <a:pPr marL="761238" lvl="1" indent="-514350">
              <a:buFont typeface="Wingdings 2"/>
              <a:buAutoNum type="alphaLcPeriod"/>
            </a:pPr>
            <a:endParaRPr lang="id-ID" dirty="0" smtClean="0"/>
          </a:p>
          <a:p>
            <a:pPr marL="761238" lvl="1" indent="-514350">
              <a:buFont typeface="Wingdings 2"/>
              <a:buAutoNum type="alphaLcPeriod"/>
            </a:pPr>
            <a:endParaRPr lang="id-ID" dirty="0" smtClean="0"/>
          </a:p>
          <a:p>
            <a:pPr marL="761238" lvl="1" indent="-514350">
              <a:buFont typeface="Wingdings 2"/>
              <a:buAutoNum type="alphaLcPeriod"/>
            </a:pPr>
            <a:endParaRPr lang="id-ID" dirty="0" smtClean="0"/>
          </a:p>
          <a:p>
            <a:pPr marL="761238" lvl="1" indent="-514350">
              <a:buFont typeface="Wingdings 2"/>
              <a:buAutoNum type="alphaLcPeriod"/>
            </a:pPr>
            <a:endParaRPr lang="id-ID" dirty="0" smtClean="0"/>
          </a:p>
          <a:p>
            <a:pPr marL="761238" lvl="1" indent="-514350">
              <a:buAutoNum type="alphaLcPeriod"/>
            </a:pPr>
            <a:endParaRPr lang="id-ID" dirty="0" smtClean="0"/>
          </a:p>
          <a:p>
            <a:pPr marL="514350" indent="-514350">
              <a:buNone/>
            </a:pPr>
            <a:endParaRPr lang="id-ID" dirty="0" smtClean="0"/>
          </a:p>
          <a:p>
            <a:pPr marL="761238" lvl="1" indent="-514350">
              <a:buNone/>
            </a:pPr>
            <a:endParaRPr lang="id-ID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143380"/>
            <a:ext cx="285752" cy="476254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500174"/>
            <a:ext cx="339330" cy="452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4. Tentukanlah bentuk fungsi dibawah ini :</a:t>
            </a:r>
          </a:p>
          <a:p>
            <a:pPr lvl="1">
              <a:buNone/>
            </a:pPr>
            <a:r>
              <a:rPr lang="id-ID" dirty="0" smtClean="0"/>
              <a:t>	a. f(x) =  		, dalam interval (2,5)</a:t>
            </a:r>
          </a:p>
          <a:p>
            <a:pPr lvl="1">
              <a:buNone/>
            </a:pPr>
            <a:endParaRPr lang="id-ID" dirty="0" smtClean="0"/>
          </a:p>
          <a:p>
            <a:pPr lvl="1">
              <a:buNone/>
            </a:pPr>
            <a:r>
              <a:rPr lang="id-ID" dirty="0" smtClean="0"/>
              <a:t>	b. f(x) = 	</a:t>
            </a:r>
          </a:p>
          <a:p>
            <a:pPr lvl="1">
              <a:buNone/>
            </a:pPr>
            <a:endParaRPr lang="id-ID" dirty="0" smtClean="0"/>
          </a:p>
          <a:p>
            <a:pPr lvl="1">
              <a:buNone/>
            </a:pPr>
            <a:r>
              <a:rPr lang="id-ID" dirty="0" smtClean="0"/>
              <a:t>	c. f(x) = </a:t>
            </a:r>
          </a:p>
          <a:p>
            <a:pPr lvl="1">
              <a:buNone/>
            </a:pPr>
            <a:endParaRPr lang="id-ID" dirty="0" smtClean="0"/>
          </a:p>
          <a:p>
            <a:pPr lvl="1">
              <a:buNone/>
            </a:pPr>
            <a:endParaRPr lang="id-ID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000108"/>
            <a:ext cx="571504" cy="485778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857364"/>
            <a:ext cx="714380" cy="357191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2500306"/>
            <a:ext cx="174626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Fungsi adalah hubungan antara satu variabel (peubah) dengan variabel lain yang masing-masing variabel tersebut saling pengaruh mempengaruhi.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Unsur – unsur dari fungsi :</a:t>
            </a:r>
          </a:p>
          <a:p>
            <a:pPr lvl="1">
              <a:buFont typeface="Wingdings" pitchFamily="2" charset="2"/>
              <a:buChar char="§"/>
            </a:pPr>
            <a:r>
              <a:rPr lang="id-ID" dirty="0" smtClean="0"/>
              <a:t>Variabel</a:t>
            </a:r>
          </a:p>
          <a:p>
            <a:pPr lvl="1">
              <a:buFont typeface="Wingdings" pitchFamily="2" charset="2"/>
              <a:buChar char="§"/>
            </a:pPr>
            <a:r>
              <a:rPr lang="id-ID" dirty="0" smtClean="0"/>
              <a:t>Koefisien </a:t>
            </a:r>
          </a:p>
          <a:p>
            <a:pPr lvl="1">
              <a:buFont typeface="Wingdings" pitchFamily="2" charset="2"/>
              <a:buChar char="§"/>
            </a:pPr>
            <a:r>
              <a:rPr lang="id-ID" dirty="0" smtClean="0"/>
              <a:t>konstanta</a:t>
            </a:r>
          </a:p>
          <a:p>
            <a:pPr>
              <a:buNone/>
            </a:pPr>
            <a:r>
              <a:rPr lang="id-ID" dirty="0" smtClean="0"/>
              <a:t>	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7758138" cy="58404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Variabel adalah suatu besaran yang didalam suatu permasalahan nilainya dapat berubah-ubah.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koefisien adalah bilangan atau angka yang terkait dan terletak didepan suatu varibel dalam sebuah fungsi.</a:t>
            </a:r>
          </a:p>
          <a:p>
            <a:pPr>
              <a:buFont typeface="Wingdings" pitchFamily="2" charset="2"/>
              <a:buChar char="Ø"/>
            </a:pPr>
            <a:r>
              <a:rPr lang="id-ID" dirty="0"/>
              <a:t> </a:t>
            </a:r>
            <a:r>
              <a:rPr lang="id-ID" dirty="0" smtClean="0"/>
              <a:t>konstanta adalah bilangan atau angka yang turut membentuk sebuah fungsi tetapi berdiri sendiri sebagai bilangan dan tidak terkait pada suatu variabel tertentu.</a:t>
            </a:r>
          </a:p>
          <a:p>
            <a:pPr>
              <a:buNone/>
            </a:pPr>
            <a:r>
              <a:rPr lang="id-ID" dirty="0" smtClean="0"/>
              <a:t>Example : y = 0,8x + 5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87375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Penjumlahan</a:t>
            </a:r>
            <a:r>
              <a:rPr lang="en-US" sz="2800" dirty="0" smtClean="0"/>
              <a:t> </a:t>
            </a:r>
            <a:endParaRPr lang="id-ID" sz="2800" dirty="0" smtClean="0"/>
          </a:p>
          <a:p>
            <a:pPr marL="514350" indent="-514350">
              <a:buNone/>
            </a:pPr>
            <a:r>
              <a:rPr lang="en-US" sz="2800" dirty="0" smtClean="0"/>
              <a:t> </a:t>
            </a:r>
            <a:r>
              <a:rPr lang="id-ID" sz="2800" dirty="0" smtClean="0"/>
              <a:t>	</a:t>
            </a:r>
            <a:r>
              <a:rPr lang="en-US" sz="2800" dirty="0" err="1" smtClean="0"/>
              <a:t>dinyatakan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f + g,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didefenisikan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(</a:t>
            </a:r>
            <a:r>
              <a:rPr lang="en-US" sz="2800" dirty="0" err="1" smtClean="0"/>
              <a:t>f+g</a:t>
            </a:r>
            <a:r>
              <a:rPr lang="en-US" sz="2800" dirty="0" smtClean="0"/>
              <a:t>)(x)= f(x) + g(x)</a:t>
            </a:r>
          </a:p>
          <a:p>
            <a:pPr marL="514350" indent="-514350">
              <a:buNone/>
            </a:pPr>
            <a:r>
              <a:rPr lang="id-ID" sz="2800" dirty="0" smtClean="0"/>
              <a:t>2. 	</a:t>
            </a:r>
            <a:r>
              <a:rPr lang="en-US" sz="2800" dirty="0" err="1" smtClean="0"/>
              <a:t>Pengurangan</a:t>
            </a:r>
            <a:r>
              <a:rPr lang="en-US" sz="2800" dirty="0" smtClean="0"/>
              <a:t> </a:t>
            </a:r>
            <a:endParaRPr lang="id-ID" sz="2800" dirty="0" smtClean="0"/>
          </a:p>
          <a:p>
            <a:pPr marL="514350" indent="-514350">
              <a:buNone/>
            </a:pPr>
            <a:r>
              <a:rPr lang="id-ID" sz="2800" dirty="0"/>
              <a:t>	</a:t>
            </a:r>
            <a:r>
              <a:rPr lang="en-US" sz="2800" dirty="0" err="1" smtClean="0"/>
              <a:t>dinyatakan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f - g,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didefenisikan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(f-g)(x)= f(x) - g(x)</a:t>
            </a:r>
            <a:endParaRPr lang="id-ID" sz="2800" dirty="0" smtClean="0"/>
          </a:p>
          <a:p>
            <a:pPr marL="514350" indent="-514350">
              <a:buAutoNum type="arabicPeriod" startAt="3"/>
            </a:pPr>
            <a:r>
              <a:rPr lang="en-US" sz="2800" dirty="0" err="1" smtClean="0"/>
              <a:t>Perkalian</a:t>
            </a:r>
            <a:r>
              <a:rPr lang="en-US" sz="2800" dirty="0" smtClean="0"/>
              <a:t>  </a:t>
            </a:r>
            <a:endParaRPr lang="id-ID" sz="2800" dirty="0" smtClean="0"/>
          </a:p>
          <a:p>
            <a:pPr marL="514350" indent="-514350">
              <a:buNone/>
            </a:pPr>
            <a:r>
              <a:rPr lang="id-ID" sz="2800" dirty="0"/>
              <a:t>	</a:t>
            </a:r>
            <a:r>
              <a:rPr lang="en-US" sz="2800" dirty="0" err="1" smtClean="0"/>
              <a:t>dinyatakan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f . g,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id-ID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didefenisikan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(</a:t>
            </a:r>
            <a:r>
              <a:rPr lang="en-US" sz="2800" dirty="0" err="1" smtClean="0"/>
              <a:t>f.g</a:t>
            </a:r>
            <a:r>
              <a:rPr lang="en-US" sz="2800" dirty="0" smtClean="0"/>
              <a:t>)(x)= f(x) . g(x)</a:t>
            </a:r>
          </a:p>
          <a:p>
            <a:pPr marL="514350" indent="-514350">
              <a:buAutoNum type="arabicPeriod" startAt="4"/>
            </a:pPr>
            <a:r>
              <a:rPr lang="en-US" sz="2800" dirty="0" err="1" smtClean="0"/>
              <a:t>Pembagian</a:t>
            </a:r>
            <a:r>
              <a:rPr lang="en-US" sz="2800" dirty="0" smtClean="0"/>
              <a:t>: </a:t>
            </a:r>
            <a:endParaRPr lang="id-ID" sz="2800" dirty="0" smtClean="0"/>
          </a:p>
          <a:p>
            <a:pPr marL="514350" indent="-514350">
              <a:buNone/>
            </a:pPr>
            <a:r>
              <a:rPr lang="id-ID" sz="2800" dirty="0" smtClean="0"/>
              <a:t>	</a:t>
            </a:r>
            <a:r>
              <a:rPr lang="en-US" sz="2800" dirty="0" err="1" smtClean="0"/>
              <a:t>dinyatakan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f / g,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id-ID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didefenisikan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(f/g)(x)= f(x) / g(x)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Example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Diketahui bahwa f(x) = -5x + 2 Tentukanlah :</a:t>
            </a:r>
          </a:p>
          <a:p>
            <a:pPr marL="914400" lvl="1" indent="-514350">
              <a:buAutoNum type="alphaLcPeriod"/>
            </a:pPr>
            <a:r>
              <a:rPr lang="id-ID" dirty="0"/>
              <a:t>f</a:t>
            </a:r>
            <a:r>
              <a:rPr lang="id-ID" dirty="0" smtClean="0"/>
              <a:t>(-2)</a:t>
            </a:r>
          </a:p>
          <a:p>
            <a:pPr marL="914400" lvl="1" indent="-514350">
              <a:buAutoNum type="alphaLcPeriod"/>
            </a:pPr>
            <a:r>
              <a:rPr lang="id-ID" dirty="0" smtClean="0"/>
              <a:t>f(a-2)</a:t>
            </a:r>
          </a:p>
          <a:p>
            <a:pPr marL="914400" lvl="1" indent="-514350">
              <a:buAutoNum type="alphaLcPeriod"/>
            </a:pPr>
            <a:r>
              <a:rPr lang="id-ID" dirty="0" smtClean="0"/>
              <a:t>f(0)</a:t>
            </a:r>
          </a:p>
          <a:p>
            <a:pPr marL="514350" indent="-514350">
              <a:buNone/>
            </a:pPr>
            <a:r>
              <a:rPr lang="id-ID" dirty="0" smtClean="0"/>
              <a:t>2. 	Diketahui f(x) = x2 – 4 dan g(x) = x + 2 tentukanlah :</a:t>
            </a:r>
          </a:p>
          <a:p>
            <a:pPr marL="914400" lvl="1" indent="-514350">
              <a:buAutoNum type="alphaLcPeriod"/>
            </a:pPr>
            <a:r>
              <a:rPr lang="en-US" dirty="0" smtClean="0"/>
              <a:t>(</a:t>
            </a:r>
            <a:r>
              <a:rPr lang="en-US" dirty="0" err="1"/>
              <a:t>f+g</a:t>
            </a:r>
            <a:r>
              <a:rPr lang="en-US" dirty="0"/>
              <a:t>)(x</a:t>
            </a:r>
            <a:r>
              <a:rPr lang="en-US" dirty="0" smtClean="0"/>
              <a:t>)</a:t>
            </a:r>
            <a:endParaRPr lang="id-ID" dirty="0" smtClean="0"/>
          </a:p>
          <a:p>
            <a:pPr marL="914400" lvl="1" indent="-514350">
              <a:buAutoNum type="alphaLcPeriod"/>
            </a:pPr>
            <a:r>
              <a:rPr lang="id-ID" dirty="0"/>
              <a:t> </a:t>
            </a:r>
            <a:r>
              <a:rPr lang="en-US" dirty="0"/>
              <a:t>(f-g)(x</a:t>
            </a:r>
            <a:r>
              <a:rPr lang="en-US" dirty="0" smtClean="0"/>
              <a:t>)</a:t>
            </a:r>
            <a:endParaRPr lang="id-ID" dirty="0" smtClean="0"/>
          </a:p>
          <a:p>
            <a:pPr marL="914400" lvl="1" indent="-514350">
              <a:buAutoNum type="alphaLcPeriod"/>
            </a:pPr>
            <a:r>
              <a:rPr lang="id-ID" dirty="0"/>
              <a:t> </a:t>
            </a:r>
            <a:r>
              <a:rPr lang="en-US" dirty="0"/>
              <a:t>(</a:t>
            </a:r>
            <a:r>
              <a:rPr lang="en-US" dirty="0" err="1"/>
              <a:t>f.g</a:t>
            </a:r>
            <a:r>
              <a:rPr lang="en-US" dirty="0"/>
              <a:t>)(x</a:t>
            </a:r>
            <a:r>
              <a:rPr lang="en-US" dirty="0" smtClean="0"/>
              <a:t>)</a:t>
            </a:r>
            <a:endParaRPr lang="id-ID" dirty="0" smtClean="0"/>
          </a:p>
          <a:p>
            <a:pPr marL="914400" lvl="1" indent="-514350">
              <a:buAutoNum type="alphaLcPeriod"/>
            </a:pPr>
            <a:r>
              <a:rPr lang="id-ID" dirty="0"/>
              <a:t> </a:t>
            </a:r>
            <a:r>
              <a:rPr lang="en-US" dirty="0"/>
              <a:t>(f/g)(</a:t>
            </a:r>
            <a:r>
              <a:rPr lang="en-US" dirty="0" smtClean="0"/>
              <a:t>x</a:t>
            </a:r>
            <a:r>
              <a:rPr lang="id-ID" dirty="0" smtClean="0"/>
              <a:t>)</a:t>
            </a:r>
          </a:p>
          <a:p>
            <a:pPr marL="667512" indent="-514350">
              <a:buNone/>
            </a:pPr>
            <a:endParaRPr lang="id-ID" dirty="0"/>
          </a:p>
          <a:p>
            <a:pPr marL="514350" indent="-514350">
              <a:buNone/>
            </a:pPr>
            <a:endParaRPr lang="id-ID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Bentuk-bentuk fungsi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9416"/>
            <a:ext cx="8215370" cy="4846320"/>
          </a:xfrm>
        </p:spPr>
        <p:txBody>
          <a:bodyPr/>
          <a:lstStyle/>
          <a:p>
            <a:r>
              <a:rPr lang="id-ID" dirty="0" smtClean="0"/>
              <a:t>Fungsi Monoton</a:t>
            </a:r>
          </a:p>
          <a:p>
            <a:pPr>
              <a:buNone/>
            </a:pPr>
            <a:r>
              <a:rPr lang="id-ID" dirty="0" smtClean="0"/>
              <a:t>	Jika setiap X1=X2, maka sesalau berlaku f(x1)=f(x2)</a:t>
            </a:r>
          </a:p>
          <a:p>
            <a:r>
              <a:rPr lang="id-ID" dirty="0" smtClean="0"/>
              <a:t>Fungsi Monoton Turun</a:t>
            </a:r>
          </a:p>
          <a:p>
            <a:pPr>
              <a:buNone/>
            </a:pPr>
            <a:r>
              <a:rPr lang="id-ID" dirty="0" smtClean="0"/>
              <a:t>	 Jika setiap X1&lt;X2, maka sesalau berlaku f(x1)&gt;f(x2)</a:t>
            </a:r>
          </a:p>
          <a:p>
            <a:r>
              <a:rPr lang="id-ID" dirty="0" smtClean="0"/>
              <a:t>Fungsi monoton naik</a:t>
            </a:r>
          </a:p>
          <a:p>
            <a:pPr>
              <a:buNone/>
            </a:pPr>
            <a:r>
              <a:rPr lang="id-ID" dirty="0" smtClean="0"/>
              <a:t>	Jika setiap X1&lt;X2, maka sesalau berlaku f(x1)&lt;f(x2)</a:t>
            </a:r>
          </a:p>
          <a:p>
            <a:r>
              <a:rPr lang="id-ID" dirty="0" smtClean="0"/>
              <a:t>Fungsi Genap, Jika f(x) = f(-X)</a:t>
            </a:r>
          </a:p>
          <a:p>
            <a:r>
              <a:rPr lang="id-ID" dirty="0" smtClean="0"/>
              <a:t>Fungsi Ganjil, Jika f(-x) = -f(x)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Example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9416"/>
            <a:ext cx="7929618" cy="48463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Tentukanlah bentuk fungsi dibawah ini apakah fungsi monoton naik atau fungsi monoton turun: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f(x) =		, dalam interval (2,5)</a:t>
            </a:r>
          </a:p>
          <a:p>
            <a:pPr marL="761238" lvl="1" indent="-514350">
              <a:buAutoNum type="alphaLcPeriod"/>
            </a:pPr>
            <a:endParaRPr lang="id-ID" dirty="0" smtClean="0"/>
          </a:p>
          <a:p>
            <a:pPr marL="761238" lvl="1" indent="-514350">
              <a:buAutoNum type="alphaLcPeriod"/>
            </a:pPr>
            <a:r>
              <a:rPr lang="id-ID" dirty="0" smtClean="0"/>
              <a:t>f(x) =		, dalam interval (0,3)</a:t>
            </a:r>
          </a:p>
          <a:p>
            <a:pPr marL="514350" indent="-514350">
              <a:buNone/>
            </a:pPr>
            <a:endParaRPr lang="id-ID" dirty="0" smtClean="0"/>
          </a:p>
          <a:p>
            <a:pPr marL="514350" indent="-514350">
              <a:buAutoNum type="arabicPeriod" startAt="2"/>
            </a:pPr>
            <a:r>
              <a:rPr lang="id-ID" dirty="0" smtClean="0"/>
              <a:t>Selidikilah yang mana fungsi dibawah ini fungsi genap atau fungsi ganjil :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f(x) = 	+ 4</a:t>
            </a:r>
          </a:p>
          <a:p>
            <a:pPr marL="761238" lvl="1" indent="-514350">
              <a:buAutoNum type="alphaLcPeriod"/>
            </a:pPr>
            <a:r>
              <a:rPr lang="id-ID" dirty="0" smtClean="0"/>
              <a:t>f(x) =	 + x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428868"/>
            <a:ext cx="571504" cy="60512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286124"/>
            <a:ext cx="357189" cy="476252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5048260"/>
            <a:ext cx="285752" cy="476253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429264"/>
            <a:ext cx="357190" cy="476254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Grafik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Hal yang perlu diingat dalam menggambar grafik adalah konsep koordinat yang terdiri dari dua sumbu, yaitu sumbu horizontal sebagai sumbu x dan sumbu vertikal sebagai sumbu y.</a:t>
            </a:r>
          </a:p>
          <a:p>
            <a:pPr>
              <a:buNone/>
            </a:pPr>
            <a:endParaRPr lang="id-ID" dirty="0"/>
          </a:p>
        </p:txBody>
      </p:sp>
      <p:cxnSp>
        <p:nvCxnSpPr>
          <p:cNvPr id="13" name="Straight Arrow Connector 12"/>
          <p:cNvCxnSpPr>
            <a:endCxn id="3" idx="2"/>
          </p:cNvCxnSpPr>
          <p:nvPr/>
        </p:nvCxnSpPr>
        <p:spPr>
          <a:xfrm rot="5400000">
            <a:off x="3473454" y="5027614"/>
            <a:ext cx="2197095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86050" y="5000636"/>
            <a:ext cx="35719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429124" y="3643314"/>
            <a:ext cx="285752" cy="214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Y</a:t>
            </a:r>
            <a:endParaRPr lang="id-ID" dirty="0"/>
          </a:p>
        </p:txBody>
      </p:sp>
      <p:sp>
        <p:nvSpPr>
          <p:cNvPr id="24" name="Rectangle 23"/>
          <p:cNvSpPr/>
          <p:nvPr/>
        </p:nvSpPr>
        <p:spPr>
          <a:xfrm>
            <a:off x="6500826" y="4857760"/>
            <a:ext cx="285752" cy="214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X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Titik Potong Pada Grafik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Titik potong pada grafik digunakan untuk memudahkan menggambar grafik.</a:t>
            </a:r>
          </a:p>
          <a:p>
            <a:r>
              <a:rPr lang="id-ID" dirty="0" smtClean="0"/>
              <a:t>Titik potong terdiri dari dua jenis yaitu:</a:t>
            </a:r>
          </a:p>
          <a:p>
            <a:pPr marL="971550" lvl="1" indent="-514350">
              <a:buAutoNum type="alphaLcPeriod"/>
            </a:pPr>
            <a:r>
              <a:rPr lang="id-ID" dirty="0" smtClean="0"/>
              <a:t>Titik potong sumbu y (terjadi pada saat x=0)</a:t>
            </a:r>
          </a:p>
          <a:p>
            <a:pPr marL="971550" lvl="1" indent="-514350">
              <a:buAutoNum type="alphaLcPeriod"/>
            </a:pPr>
            <a:r>
              <a:rPr lang="id-ID" dirty="0" smtClean="0"/>
              <a:t>Titik potong sumbu x (terjadi pada saat y=0)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253</TotalTime>
  <Words>264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FUNGSI </vt:lpstr>
      <vt:lpstr>Fungsi </vt:lpstr>
      <vt:lpstr>Slide 3</vt:lpstr>
      <vt:lpstr>Operasi Fungsi Aljabar</vt:lpstr>
      <vt:lpstr>Example</vt:lpstr>
      <vt:lpstr>Bentuk-bentuk fungsi</vt:lpstr>
      <vt:lpstr>Example</vt:lpstr>
      <vt:lpstr>Grafik</vt:lpstr>
      <vt:lpstr>Titik Potong Pada Grafik</vt:lpstr>
      <vt:lpstr>Example </vt:lpstr>
      <vt:lpstr>TUGAS I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DAN GRAFIK</dc:title>
  <dc:creator>asus</dc:creator>
  <cp:lastModifiedBy>ASUS</cp:lastModifiedBy>
  <cp:revision>27</cp:revision>
  <dcterms:created xsi:type="dcterms:W3CDTF">2016-10-05T09:33:48Z</dcterms:created>
  <dcterms:modified xsi:type="dcterms:W3CDTF">2018-09-18T09:26:17Z</dcterms:modified>
</cp:coreProperties>
</file>