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handoutMasterIdLst>
    <p:handoutMasterId r:id="rId14"/>
  </p:handoutMasterIdLst>
  <p:sldIdLst>
    <p:sldId id="256" r:id="rId2"/>
    <p:sldId id="257" r:id="rId3"/>
    <p:sldId id="258" r:id="rId4"/>
    <p:sldId id="260" r:id="rId5"/>
    <p:sldId id="270" r:id="rId6"/>
    <p:sldId id="268" r:id="rId7"/>
    <p:sldId id="269" r:id="rId8"/>
    <p:sldId id="263" r:id="rId9"/>
    <p:sldId id="264" r:id="rId10"/>
    <p:sldId id="266" r:id="rId11"/>
    <p:sldId id="267" r:id="rId12"/>
    <p:sldId id="265" r:id="rId13"/>
  </p:sldIdLst>
  <p:sldSz cx="9144000" cy="6858000" type="screen4x3"/>
  <p:notesSz cx="6858000" cy="9945688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19BD81-C9E7-439A-B9E7-5833F10C2F32}" type="datetimeFigureOut">
              <a:rPr lang="id-ID" smtClean="0"/>
              <a:pPr/>
              <a:t>18/09/2018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7213"/>
            <a:ext cx="29718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9447213"/>
            <a:ext cx="29718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0082C6-8378-43C7-A7BD-B98979387CBE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CD52DB77-BBC9-4216-ABDE-0D23E257A869}" type="datetimeFigureOut">
              <a:rPr lang="id-ID" smtClean="0"/>
              <a:pPr/>
              <a:t>18/09/2018</a:t>
            </a:fld>
            <a:endParaRPr lang="id-ID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id-ID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4627AF55-95F0-4B24-A9AA-F8AC2A230E0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52DB77-BBC9-4216-ABDE-0D23E257A869}" type="datetimeFigureOut">
              <a:rPr lang="id-ID" smtClean="0"/>
              <a:pPr/>
              <a:t>18/09/2018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27AF55-95F0-4B24-A9AA-F8AC2A230E0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CD52DB77-BBC9-4216-ABDE-0D23E257A869}" type="datetimeFigureOut">
              <a:rPr lang="id-ID" smtClean="0"/>
              <a:pPr/>
              <a:t>18/09/2018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4627AF55-95F0-4B24-A9AA-F8AC2A230E0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52DB77-BBC9-4216-ABDE-0D23E257A869}" type="datetimeFigureOut">
              <a:rPr lang="id-ID" smtClean="0"/>
              <a:pPr/>
              <a:t>18/09/2018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27AF55-95F0-4B24-A9AA-F8AC2A230E0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CD52DB77-BBC9-4216-ABDE-0D23E257A869}" type="datetimeFigureOut">
              <a:rPr lang="id-ID" smtClean="0"/>
              <a:pPr/>
              <a:t>18/09/2018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4627AF55-95F0-4B24-A9AA-F8AC2A230E0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52DB77-BBC9-4216-ABDE-0D23E257A869}" type="datetimeFigureOut">
              <a:rPr lang="id-ID" smtClean="0"/>
              <a:pPr/>
              <a:t>18/09/2018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27AF55-95F0-4B24-A9AA-F8AC2A230E0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52DB77-BBC9-4216-ABDE-0D23E257A869}" type="datetimeFigureOut">
              <a:rPr lang="id-ID" smtClean="0"/>
              <a:pPr/>
              <a:t>18/09/2018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27AF55-95F0-4B24-A9AA-F8AC2A230E0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52DB77-BBC9-4216-ABDE-0D23E257A869}" type="datetimeFigureOut">
              <a:rPr lang="id-ID" smtClean="0"/>
              <a:pPr/>
              <a:t>18/09/2018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27AF55-95F0-4B24-A9AA-F8AC2A230E0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CD52DB77-BBC9-4216-ABDE-0D23E257A869}" type="datetimeFigureOut">
              <a:rPr lang="id-ID" smtClean="0"/>
              <a:pPr/>
              <a:t>18/09/2018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27AF55-95F0-4B24-A9AA-F8AC2A230E0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52DB77-BBC9-4216-ABDE-0D23E257A869}" type="datetimeFigureOut">
              <a:rPr lang="id-ID" smtClean="0"/>
              <a:pPr/>
              <a:t>18/09/2018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27AF55-95F0-4B24-A9AA-F8AC2A230E0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52DB77-BBC9-4216-ABDE-0D23E257A869}" type="datetimeFigureOut">
              <a:rPr lang="id-ID" smtClean="0"/>
              <a:pPr/>
              <a:t>18/09/2018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27AF55-95F0-4B24-A9AA-F8AC2A230E04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CD52DB77-BBC9-4216-ABDE-0D23E257A869}" type="datetimeFigureOut">
              <a:rPr lang="id-ID" smtClean="0"/>
              <a:pPr/>
              <a:t>18/09/2018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id-ID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4627AF55-95F0-4B24-A9AA-F8AC2A230E04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 smtClean="0">
                <a:latin typeface="Algerian" pitchFamily="82" charset="0"/>
              </a:rPr>
              <a:t>FUNGSI </a:t>
            </a:r>
            <a:endParaRPr lang="id-ID" dirty="0">
              <a:latin typeface="Algerian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d-ID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Example 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id-ID" dirty="0" smtClean="0"/>
              <a:t>Gambarlah grafik (kurva) dari fungsi y = 2x + 10</a:t>
            </a:r>
          </a:p>
          <a:p>
            <a:pPr marL="514350" indent="-514350">
              <a:buAutoNum type="arabicPeriod"/>
            </a:pPr>
            <a:r>
              <a:rPr lang="id-ID" dirty="0" smtClean="0"/>
              <a:t>Gambarkan fungsi dari persamaan y = -5x + 20</a:t>
            </a:r>
          </a:p>
          <a:p>
            <a:pPr marL="514350" indent="-514350">
              <a:buAutoNum type="arabicPeriod"/>
            </a:pPr>
            <a:endParaRPr lang="id-ID" dirty="0" smtClean="0"/>
          </a:p>
          <a:p>
            <a:pPr marL="514350" indent="-514350">
              <a:buAutoNum type="arabicPeriod"/>
            </a:pPr>
            <a:endParaRPr lang="id-ID" dirty="0" smtClean="0"/>
          </a:p>
          <a:p>
            <a:pPr marL="514350" indent="-514350">
              <a:buAutoNum type="arabicPeriod"/>
            </a:pPr>
            <a:endParaRPr lang="id-ID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608630"/>
          </a:xfrm>
        </p:spPr>
        <p:txBody>
          <a:bodyPr/>
          <a:lstStyle/>
          <a:p>
            <a:r>
              <a:rPr lang="id-ID" dirty="0" smtClean="0"/>
              <a:t>TUGAS 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9416"/>
            <a:ext cx="7543824" cy="4846320"/>
          </a:xfrm>
        </p:spPr>
        <p:txBody>
          <a:bodyPr>
            <a:normAutofit fontScale="77500" lnSpcReduction="20000"/>
          </a:bodyPr>
          <a:lstStyle/>
          <a:p>
            <a:pPr marL="514350" indent="-514350">
              <a:buNone/>
            </a:pPr>
            <a:r>
              <a:rPr lang="id-ID" dirty="0" smtClean="0"/>
              <a:t>1. Dietahui f(x) =     – 2x + 3 Tentukanlah :</a:t>
            </a:r>
          </a:p>
          <a:p>
            <a:pPr marL="761238" lvl="1" indent="-514350">
              <a:buAutoNum type="alphaLcPeriod"/>
            </a:pPr>
            <a:r>
              <a:rPr lang="id-ID" dirty="0" smtClean="0"/>
              <a:t>f(-2)			d. f(0)</a:t>
            </a:r>
          </a:p>
          <a:p>
            <a:pPr marL="761238" lvl="1" indent="-514350">
              <a:buAutoNum type="alphaLcPeriod"/>
            </a:pPr>
            <a:r>
              <a:rPr lang="id-ID" dirty="0" smtClean="0"/>
              <a:t>f(3)			e. f(4)</a:t>
            </a:r>
          </a:p>
          <a:p>
            <a:pPr marL="761238" lvl="1" indent="-514350">
              <a:buAutoNum type="alphaLcPeriod"/>
            </a:pPr>
            <a:r>
              <a:rPr lang="id-ID" dirty="0" smtClean="0"/>
              <a:t>f(8)			f. f(12)</a:t>
            </a:r>
          </a:p>
          <a:p>
            <a:pPr marL="514350" indent="-514350">
              <a:buNone/>
            </a:pPr>
            <a:r>
              <a:rPr lang="id-ID" dirty="0" smtClean="0"/>
              <a:t>2. Jika diketahui f(x) = </a:t>
            </a:r>
            <a:r>
              <a:rPr lang="id-ID" u="sng" dirty="0" smtClean="0"/>
              <a:t>150 + 20x  </a:t>
            </a:r>
            <a:r>
              <a:rPr lang="id-ID" dirty="0" smtClean="0"/>
              <a:t>Tentukanlah :</a:t>
            </a:r>
            <a:endParaRPr lang="id-ID" u="sng" dirty="0" smtClean="0"/>
          </a:p>
          <a:p>
            <a:pPr marL="514350" indent="-514350">
              <a:buNone/>
            </a:pPr>
            <a:r>
              <a:rPr lang="id-ID" dirty="0" smtClean="0"/>
              <a:t>				      x</a:t>
            </a:r>
          </a:p>
          <a:p>
            <a:pPr marL="761238" lvl="1" indent="-514350">
              <a:buAutoNum type="alphaLcPeriod"/>
            </a:pPr>
            <a:r>
              <a:rPr lang="id-ID" dirty="0" smtClean="0"/>
              <a:t>f(-2)			d. f(-1)</a:t>
            </a:r>
          </a:p>
          <a:p>
            <a:pPr marL="761238" lvl="1" indent="-514350">
              <a:buAutoNum type="alphaLcPeriod"/>
            </a:pPr>
            <a:r>
              <a:rPr lang="id-ID" dirty="0" smtClean="0"/>
              <a:t>f(3)			e. f(4)</a:t>
            </a:r>
          </a:p>
          <a:p>
            <a:pPr marL="761238" lvl="1" indent="-514350">
              <a:buAutoNum type="alphaLcPeriod"/>
            </a:pPr>
            <a:r>
              <a:rPr lang="id-ID" dirty="0" smtClean="0"/>
              <a:t>f(8)			f. f(5)</a:t>
            </a:r>
          </a:p>
          <a:p>
            <a:pPr marL="514350" indent="-514350">
              <a:buNone/>
            </a:pPr>
            <a:r>
              <a:rPr lang="id-ID" dirty="0" smtClean="0"/>
              <a:t>3. Diketahui f(x) =     – 2x + 2 dan g(x) = x – 4, tentukanlah :</a:t>
            </a:r>
          </a:p>
          <a:p>
            <a:pPr marL="761238" lvl="1" indent="-514350">
              <a:buAutoNum type="alphaLcPeriod"/>
            </a:pPr>
            <a:r>
              <a:rPr lang="id-ID" dirty="0" smtClean="0"/>
              <a:t>f(x)+g(x)</a:t>
            </a:r>
          </a:p>
          <a:p>
            <a:pPr marL="761238" lvl="1" indent="-514350">
              <a:buFont typeface="Wingdings 2"/>
              <a:buAutoNum type="alphaLcPeriod"/>
            </a:pPr>
            <a:r>
              <a:rPr lang="id-ID" dirty="0" smtClean="0"/>
              <a:t>f(x)-g(x)</a:t>
            </a:r>
          </a:p>
          <a:p>
            <a:pPr marL="761238" lvl="1" indent="-514350">
              <a:buFont typeface="Wingdings 2"/>
              <a:buAutoNum type="alphaLcPeriod"/>
            </a:pPr>
            <a:r>
              <a:rPr lang="id-ID" dirty="0" smtClean="0"/>
              <a:t>f(2)+g(2)</a:t>
            </a:r>
          </a:p>
          <a:p>
            <a:pPr marL="761238" lvl="1" indent="-514350">
              <a:buFont typeface="Wingdings 2"/>
              <a:buAutoNum type="alphaLcPeriod"/>
            </a:pPr>
            <a:r>
              <a:rPr lang="id-ID" dirty="0" smtClean="0"/>
              <a:t>(f-g)(4)</a:t>
            </a:r>
          </a:p>
          <a:p>
            <a:pPr marL="761238" lvl="1" indent="-514350">
              <a:buFont typeface="Wingdings 2"/>
              <a:buAutoNum type="alphaLcPeriod"/>
            </a:pPr>
            <a:r>
              <a:rPr lang="id-ID" dirty="0" smtClean="0"/>
              <a:t>(f.g)(3)</a:t>
            </a:r>
          </a:p>
          <a:p>
            <a:pPr marL="514350" indent="-514350">
              <a:buNone/>
            </a:pPr>
            <a:endParaRPr lang="id-ID" dirty="0" smtClean="0"/>
          </a:p>
          <a:p>
            <a:pPr marL="761238" lvl="1" indent="-514350">
              <a:buFont typeface="Wingdings 2"/>
              <a:buAutoNum type="alphaLcPeriod"/>
            </a:pPr>
            <a:endParaRPr lang="id-ID" dirty="0" smtClean="0"/>
          </a:p>
          <a:p>
            <a:pPr marL="761238" lvl="1" indent="-514350">
              <a:buFont typeface="Wingdings 2"/>
              <a:buAutoNum type="alphaLcPeriod"/>
            </a:pPr>
            <a:endParaRPr lang="id-ID" dirty="0" smtClean="0"/>
          </a:p>
          <a:p>
            <a:pPr marL="761238" lvl="1" indent="-514350">
              <a:buFont typeface="Wingdings 2"/>
              <a:buAutoNum type="alphaLcPeriod"/>
            </a:pPr>
            <a:endParaRPr lang="id-ID" dirty="0" smtClean="0"/>
          </a:p>
          <a:p>
            <a:pPr marL="761238" lvl="1" indent="-514350">
              <a:buFont typeface="Wingdings 2"/>
              <a:buAutoNum type="alphaLcPeriod"/>
            </a:pPr>
            <a:endParaRPr lang="id-ID" dirty="0" smtClean="0"/>
          </a:p>
          <a:p>
            <a:pPr marL="761238" lvl="1" indent="-514350">
              <a:buFont typeface="Wingdings 2"/>
              <a:buAutoNum type="alphaLcPeriod"/>
            </a:pPr>
            <a:endParaRPr lang="id-ID" dirty="0" smtClean="0"/>
          </a:p>
          <a:p>
            <a:pPr marL="761238" lvl="1" indent="-514350">
              <a:buAutoNum type="alphaLcPeriod"/>
            </a:pPr>
            <a:endParaRPr lang="id-ID" dirty="0" smtClean="0"/>
          </a:p>
          <a:p>
            <a:pPr marL="514350" indent="-514350">
              <a:buNone/>
            </a:pPr>
            <a:endParaRPr lang="id-ID" dirty="0" smtClean="0"/>
          </a:p>
          <a:p>
            <a:pPr marL="761238" lvl="1" indent="-514350">
              <a:buNone/>
            </a:pPr>
            <a:endParaRPr lang="id-ID" dirty="0"/>
          </a:p>
        </p:txBody>
      </p:sp>
      <p:sp>
        <p:nvSpPr>
          <p:cNvPr id="3891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pic>
        <p:nvPicPr>
          <p:cNvPr id="38913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714612" y="4143380"/>
            <a:ext cx="285752" cy="476254"/>
          </a:xfrm>
          <a:prstGeom prst="rect">
            <a:avLst/>
          </a:prstGeom>
          <a:noFill/>
        </p:spPr>
      </p:pic>
      <p:sp>
        <p:nvSpPr>
          <p:cNvPr id="3891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pic>
        <p:nvPicPr>
          <p:cNvPr id="38915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71736" y="1500174"/>
            <a:ext cx="339330" cy="45244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00042"/>
            <a:ext cx="7239000" cy="5955694"/>
          </a:xfrm>
        </p:spPr>
        <p:txBody>
          <a:bodyPr/>
          <a:lstStyle/>
          <a:p>
            <a:pPr>
              <a:buNone/>
            </a:pPr>
            <a:r>
              <a:rPr lang="id-ID" dirty="0" smtClean="0"/>
              <a:t>4. Tentukanlah bentuk fungsi dibawah ini :</a:t>
            </a:r>
          </a:p>
          <a:p>
            <a:pPr lvl="1">
              <a:buNone/>
            </a:pPr>
            <a:r>
              <a:rPr lang="id-ID" dirty="0" smtClean="0"/>
              <a:t>	a. f(x) =  		, dalam interval (2,5)</a:t>
            </a:r>
          </a:p>
          <a:p>
            <a:pPr lvl="1">
              <a:buNone/>
            </a:pPr>
            <a:endParaRPr lang="id-ID" dirty="0" smtClean="0"/>
          </a:p>
          <a:p>
            <a:pPr lvl="1">
              <a:buNone/>
            </a:pPr>
            <a:r>
              <a:rPr lang="id-ID" dirty="0" smtClean="0"/>
              <a:t>	b. f(x) = 	</a:t>
            </a:r>
          </a:p>
          <a:p>
            <a:pPr lvl="1">
              <a:buNone/>
            </a:pPr>
            <a:endParaRPr lang="id-ID" dirty="0" smtClean="0"/>
          </a:p>
          <a:p>
            <a:pPr lvl="1">
              <a:buNone/>
            </a:pPr>
            <a:r>
              <a:rPr lang="id-ID" dirty="0" smtClean="0"/>
              <a:t>	c. f(x) = </a:t>
            </a:r>
          </a:p>
          <a:p>
            <a:pPr lvl="1">
              <a:buNone/>
            </a:pPr>
            <a:endParaRPr lang="id-ID" dirty="0" smtClean="0"/>
          </a:p>
          <a:p>
            <a:pPr lvl="1">
              <a:buNone/>
            </a:pPr>
            <a:endParaRPr lang="id-ID" dirty="0"/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14546" y="1000108"/>
            <a:ext cx="571504" cy="485778"/>
          </a:xfrm>
          <a:prstGeom prst="rect">
            <a:avLst/>
          </a:prstGeom>
          <a:noFill/>
        </p:spPr>
      </p:pic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14546" y="1857364"/>
            <a:ext cx="714380" cy="357191"/>
          </a:xfrm>
          <a:prstGeom prst="rect">
            <a:avLst/>
          </a:prstGeom>
          <a:noFill/>
        </p:spPr>
      </p:pic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14546" y="2500306"/>
            <a:ext cx="174626" cy="78581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Fungsi 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id-ID" dirty="0" smtClean="0"/>
              <a:t>Fungsi adalah hubungan antara satu variabel (peubah) dengan variabel lain yang masing-masing variabel tersebut saling pengaruh mempengaruhi.</a:t>
            </a:r>
          </a:p>
          <a:p>
            <a:pPr>
              <a:buFont typeface="Wingdings" pitchFamily="2" charset="2"/>
              <a:buChar char="Ø"/>
            </a:pPr>
            <a:r>
              <a:rPr lang="id-ID" dirty="0"/>
              <a:t> </a:t>
            </a:r>
            <a:r>
              <a:rPr lang="id-ID" dirty="0" smtClean="0"/>
              <a:t>Unsur – unsur dari fungsi :</a:t>
            </a:r>
          </a:p>
          <a:p>
            <a:pPr lvl="1">
              <a:buFont typeface="Wingdings" pitchFamily="2" charset="2"/>
              <a:buChar char="§"/>
            </a:pPr>
            <a:r>
              <a:rPr lang="id-ID" dirty="0" smtClean="0"/>
              <a:t>Variabel</a:t>
            </a:r>
          </a:p>
          <a:p>
            <a:pPr lvl="1">
              <a:buFont typeface="Wingdings" pitchFamily="2" charset="2"/>
              <a:buChar char="§"/>
            </a:pPr>
            <a:r>
              <a:rPr lang="id-ID" dirty="0" smtClean="0"/>
              <a:t>Koefisien </a:t>
            </a:r>
          </a:p>
          <a:p>
            <a:pPr lvl="1">
              <a:buFont typeface="Wingdings" pitchFamily="2" charset="2"/>
              <a:buChar char="§"/>
            </a:pPr>
            <a:r>
              <a:rPr lang="id-ID" dirty="0" smtClean="0"/>
              <a:t>konstanta</a:t>
            </a:r>
          </a:p>
          <a:p>
            <a:pPr>
              <a:buNone/>
            </a:pPr>
            <a:r>
              <a:rPr lang="id-ID" dirty="0" smtClean="0"/>
              <a:t>	</a:t>
            </a:r>
            <a:endParaRPr lang="id-ID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5728"/>
            <a:ext cx="7758138" cy="5840435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id-ID" dirty="0" smtClean="0"/>
              <a:t>Variabel adalah suatu besaran yang didalam suatu permasalahan nilainya dapat berubah-ubah.</a:t>
            </a:r>
          </a:p>
          <a:p>
            <a:pPr>
              <a:buFont typeface="Wingdings" pitchFamily="2" charset="2"/>
              <a:buChar char="Ø"/>
            </a:pPr>
            <a:r>
              <a:rPr lang="id-ID" dirty="0"/>
              <a:t> </a:t>
            </a:r>
            <a:r>
              <a:rPr lang="id-ID" dirty="0" smtClean="0"/>
              <a:t>koefisien adalah bilangan atau angka yang terkait dan terletak didepan suatu varibel dalam sebuah fungsi.</a:t>
            </a:r>
          </a:p>
          <a:p>
            <a:pPr>
              <a:buFont typeface="Wingdings" pitchFamily="2" charset="2"/>
              <a:buChar char="Ø"/>
            </a:pPr>
            <a:r>
              <a:rPr lang="id-ID" dirty="0"/>
              <a:t> </a:t>
            </a:r>
            <a:r>
              <a:rPr lang="id-ID" dirty="0" smtClean="0"/>
              <a:t>konstanta adalah bilangan atau angka yang turut membentuk sebuah fungsi tetapi berdiri sendiri sebagai bilangan dan tidak terkait pada suatu variabel tertentu.</a:t>
            </a:r>
          </a:p>
          <a:p>
            <a:pPr>
              <a:buNone/>
            </a:pPr>
            <a:r>
              <a:rPr lang="id-ID" dirty="0" smtClean="0"/>
              <a:t>Example : y = 0,8x + 5</a:t>
            </a:r>
            <a:endParaRPr lang="id-ID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Operasi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Aljabar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72518" cy="4873752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800" dirty="0" err="1" smtClean="0"/>
              <a:t>Penjumlahan</a:t>
            </a:r>
            <a:r>
              <a:rPr lang="en-US" sz="2800" dirty="0" smtClean="0"/>
              <a:t> </a:t>
            </a:r>
            <a:endParaRPr lang="id-ID" sz="2800" dirty="0" smtClean="0"/>
          </a:p>
          <a:p>
            <a:pPr marL="514350" indent="-514350">
              <a:buNone/>
            </a:pPr>
            <a:r>
              <a:rPr lang="en-US" sz="2800" dirty="0" smtClean="0"/>
              <a:t> </a:t>
            </a:r>
            <a:r>
              <a:rPr lang="id-ID" sz="2800" dirty="0" smtClean="0"/>
              <a:t>	</a:t>
            </a:r>
            <a:r>
              <a:rPr lang="en-US" sz="2800" dirty="0" err="1" smtClean="0"/>
              <a:t>dinyatakan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f + g, </a:t>
            </a:r>
            <a:r>
              <a:rPr lang="en-US" sz="2800" dirty="0" err="1" smtClean="0"/>
              <a:t>adalah</a:t>
            </a:r>
            <a:r>
              <a:rPr lang="en-US" sz="2800" dirty="0" smtClean="0"/>
              <a:t> </a:t>
            </a:r>
            <a:r>
              <a:rPr lang="en-US" sz="2800" dirty="0" err="1" smtClean="0"/>
              <a:t>fungsi</a:t>
            </a:r>
            <a:r>
              <a:rPr lang="en-US" sz="2800" dirty="0" smtClean="0"/>
              <a:t> yang </a:t>
            </a:r>
            <a:r>
              <a:rPr lang="en-US" sz="2800" dirty="0" err="1" smtClean="0"/>
              <a:t>didefenisikan</a:t>
            </a:r>
            <a:r>
              <a:rPr lang="en-US" sz="2800" dirty="0" smtClean="0"/>
              <a:t> </a:t>
            </a:r>
            <a:r>
              <a:rPr lang="en-US" sz="2800" dirty="0" err="1" smtClean="0"/>
              <a:t>oleh</a:t>
            </a:r>
            <a:r>
              <a:rPr lang="en-US" sz="2800" dirty="0" smtClean="0"/>
              <a:t> (</a:t>
            </a:r>
            <a:r>
              <a:rPr lang="en-US" sz="2800" dirty="0" err="1" smtClean="0"/>
              <a:t>f+g</a:t>
            </a:r>
            <a:r>
              <a:rPr lang="en-US" sz="2800" dirty="0" smtClean="0"/>
              <a:t>)(x)= f(x) + g(x)</a:t>
            </a:r>
          </a:p>
          <a:p>
            <a:pPr marL="514350" indent="-514350">
              <a:buNone/>
            </a:pPr>
            <a:r>
              <a:rPr lang="id-ID" sz="2800" dirty="0" smtClean="0"/>
              <a:t>2. 	</a:t>
            </a:r>
            <a:r>
              <a:rPr lang="en-US" sz="2800" dirty="0" err="1" smtClean="0"/>
              <a:t>Pengurangan</a:t>
            </a:r>
            <a:r>
              <a:rPr lang="en-US" sz="2800" dirty="0" smtClean="0"/>
              <a:t> </a:t>
            </a:r>
            <a:endParaRPr lang="id-ID" sz="2800" dirty="0" smtClean="0"/>
          </a:p>
          <a:p>
            <a:pPr marL="514350" indent="-514350">
              <a:buNone/>
            </a:pPr>
            <a:r>
              <a:rPr lang="id-ID" sz="2800" dirty="0"/>
              <a:t>	</a:t>
            </a:r>
            <a:r>
              <a:rPr lang="en-US" sz="2800" dirty="0" err="1" smtClean="0"/>
              <a:t>dinyatakan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f - g, </a:t>
            </a:r>
            <a:r>
              <a:rPr lang="en-US" sz="2800" dirty="0" err="1" smtClean="0"/>
              <a:t>adalah</a:t>
            </a:r>
            <a:r>
              <a:rPr lang="en-US" sz="2800" dirty="0" smtClean="0"/>
              <a:t> </a:t>
            </a:r>
            <a:r>
              <a:rPr lang="en-US" sz="2800" dirty="0" err="1" smtClean="0"/>
              <a:t>fungsi</a:t>
            </a:r>
            <a:r>
              <a:rPr lang="en-US" sz="2800" dirty="0" smtClean="0"/>
              <a:t> yang </a:t>
            </a:r>
            <a:r>
              <a:rPr lang="en-US" sz="2800" dirty="0" err="1" smtClean="0"/>
              <a:t>didefenisikan</a:t>
            </a:r>
            <a:r>
              <a:rPr lang="en-US" sz="2800" dirty="0" smtClean="0"/>
              <a:t> </a:t>
            </a:r>
            <a:r>
              <a:rPr lang="en-US" sz="2800" dirty="0" err="1" smtClean="0"/>
              <a:t>oleh</a:t>
            </a:r>
            <a:r>
              <a:rPr lang="en-US" sz="2800" dirty="0" smtClean="0"/>
              <a:t> (f-g)(x)= f(x) - g(x)</a:t>
            </a:r>
            <a:endParaRPr lang="id-ID" sz="2800" dirty="0" smtClean="0"/>
          </a:p>
          <a:p>
            <a:pPr marL="514350" indent="-514350">
              <a:buAutoNum type="arabicPeriod" startAt="3"/>
            </a:pPr>
            <a:r>
              <a:rPr lang="en-US" sz="2800" dirty="0" err="1" smtClean="0"/>
              <a:t>Perkalian</a:t>
            </a:r>
            <a:r>
              <a:rPr lang="en-US" sz="2800" dirty="0" smtClean="0"/>
              <a:t>  </a:t>
            </a:r>
            <a:endParaRPr lang="id-ID" sz="2800" dirty="0" smtClean="0"/>
          </a:p>
          <a:p>
            <a:pPr marL="514350" indent="-514350">
              <a:buNone/>
            </a:pPr>
            <a:r>
              <a:rPr lang="id-ID" sz="2800" dirty="0"/>
              <a:t>	</a:t>
            </a:r>
            <a:r>
              <a:rPr lang="en-US" sz="2800" dirty="0" err="1" smtClean="0"/>
              <a:t>dinyatakan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f . g, </a:t>
            </a:r>
            <a:r>
              <a:rPr lang="en-US" sz="2800" dirty="0" err="1" smtClean="0"/>
              <a:t>adalah</a:t>
            </a:r>
            <a:r>
              <a:rPr lang="en-US" sz="2800" dirty="0" smtClean="0"/>
              <a:t> </a:t>
            </a:r>
            <a:r>
              <a:rPr lang="en-US" sz="2800" dirty="0" err="1" smtClean="0"/>
              <a:t>fungsi</a:t>
            </a:r>
            <a:r>
              <a:rPr lang="id-ID" sz="2800" dirty="0"/>
              <a:t> </a:t>
            </a:r>
            <a:r>
              <a:rPr lang="en-US" sz="2800" dirty="0" smtClean="0"/>
              <a:t>yang </a:t>
            </a:r>
            <a:r>
              <a:rPr lang="en-US" sz="2800" dirty="0" err="1" smtClean="0"/>
              <a:t>didefenisikan</a:t>
            </a:r>
            <a:r>
              <a:rPr lang="en-US" sz="2800" dirty="0" smtClean="0"/>
              <a:t> </a:t>
            </a:r>
            <a:r>
              <a:rPr lang="en-US" sz="2800" dirty="0" err="1" smtClean="0"/>
              <a:t>oleh</a:t>
            </a:r>
            <a:r>
              <a:rPr lang="en-US" sz="2800" dirty="0" smtClean="0"/>
              <a:t> (</a:t>
            </a:r>
            <a:r>
              <a:rPr lang="en-US" sz="2800" dirty="0" err="1" smtClean="0"/>
              <a:t>f.g</a:t>
            </a:r>
            <a:r>
              <a:rPr lang="en-US" sz="2800" dirty="0" smtClean="0"/>
              <a:t>)(x)= f(x) . g(x)</a:t>
            </a:r>
          </a:p>
          <a:p>
            <a:pPr marL="514350" indent="-514350">
              <a:buAutoNum type="arabicPeriod" startAt="4"/>
            </a:pPr>
            <a:r>
              <a:rPr lang="en-US" sz="2800" dirty="0" err="1" smtClean="0"/>
              <a:t>Pembagian</a:t>
            </a:r>
            <a:r>
              <a:rPr lang="en-US" sz="2800" dirty="0" smtClean="0"/>
              <a:t>: </a:t>
            </a:r>
            <a:endParaRPr lang="id-ID" sz="2800" dirty="0" smtClean="0"/>
          </a:p>
          <a:p>
            <a:pPr marL="514350" indent="-514350">
              <a:buNone/>
            </a:pPr>
            <a:r>
              <a:rPr lang="id-ID" sz="2800" dirty="0" smtClean="0"/>
              <a:t>	</a:t>
            </a:r>
            <a:r>
              <a:rPr lang="en-US" sz="2800" dirty="0" err="1" smtClean="0"/>
              <a:t>dinyatakan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f / g, </a:t>
            </a:r>
            <a:r>
              <a:rPr lang="en-US" sz="2800" dirty="0" err="1" smtClean="0"/>
              <a:t>adalah</a:t>
            </a:r>
            <a:r>
              <a:rPr lang="en-US" sz="2800" dirty="0" smtClean="0"/>
              <a:t> </a:t>
            </a:r>
            <a:r>
              <a:rPr lang="en-US" sz="2800" dirty="0" err="1" smtClean="0"/>
              <a:t>fungsi</a:t>
            </a:r>
            <a:r>
              <a:rPr lang="id-ID" sz="2800" dirty="0"/>
              <a:t> </a:t>
            </a:r>
            <a:r>
              <a:rPr lang="en-US" sz="2800" dirty="0" smtClean="0"/>
              <a:t>yang </a:t>
            </a:r>
            <a:r>
              <a:rPr lang="en-US" sz="2800" dirty="0" err="1" smtClean="0"/>
              <a:t>didefenisikan</a:t>
            </a:r>
            <a:r>
              <a:rPr lang="en-US" sz="2800" dirty="0" smtClean="0"/>
              <a:t> </a:t>
            </a:r>
            <a:r>
              <a:rPr lang="en-US" sz="2800" dirty="0" err="1" smtClean="0"/>
              <a:t>oleh</a:t>
            </a:r>
            <a:r>
              <a:rPr lang="en-US" sz="2800" dirty="0" smtClean="0"/>
              <a:t> (f/g)(x)= f(x) / g(x)</a:t>
            </a:r>
          </a:p>
          <a:p>
            <a:pPr marL="514350" indent="-514350">
              <a:buNone/>
            </a:pPr>
            <a:endParaRPr lang="en-US" sz="2800" dirty="0" smtClean="0"/>
          </a:p>
          <a:p>
            <a:pPr marL="514350" indent="-514350">
              <a:buNone/>
            </a:pPr>
            <a:endParaRPr lang="id-ID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Example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44" y="1600200"/>
            <a:ext cx="8858312" cy="4525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id-ID" dirty="0" smtClean="0"/>
              <a:t>Diketahui bahwa f(x) = -5x + 2 Tentukanlah :</a:t>
            </a:r>
          </a:p>
          <a:p>
            <a:pPr marL="914400" lvl="1" indent="-514350">
              <a:buAutoNum type="alphaLcPeriod"/>
            </a:pPr>
            <a:r>
              <a:rPr lang="id-ID" dirty="0"/>
              <a:t>f</a:t>
            </a:r>
            <a:r>
              <a:rPr lang="id-ID" dirty="0" smtClean="0"/>
              <a:t>(-2)</a:t>
            </a:r>
          </a:p>
          <a:p>
            <a:pPr marL="914400" lvl="1" indent="-514350">
              <a:buAutoNum type="alphaLcPeriod"/>
            </a:pPr>
            <a:r>
              <a:rPr lang="id-ID" dirty="0" smtClean="0"/>
              <a:t>f(a-2)</a:t>
            </a:r>
          </a:p>
          <a:p>
            <a:pPr marL="914400" lvl="1" indent="-514350">
              <a:buAutoNum type="alphaLcPeriod"/>
            </a:pPr>
            <a:r>
              <a:rPr lang="id-ID" dirty="0" smtClean="0"/>
              <a:t>f(0)</a:t>
            </a:r>
          </a:p>
          <a:p>
            <a:pPr marL="514350" indent="-514350">
              <a:buNone/>
            </a:pPr>
            <a:r>
              <a:rPr lang="id-ID" dirty="0" smtClean="0"/>
              <a:t>2. 	Diketahui f(x) = x2 – 4 dan g(x) = x + 2 tentukanlah :</a:t>
            </a:r>
          </a:p>
          <a:p>
            <a:pPr marL="914400" lvl="1" indent="-514350">
              <a:buAutoNum type="alphaLcPeriod"/>
            </a:pPr>
            <a:r>
              <a:rPr lang="en-US" dirty="0" smtClean="0"/>
              <a:t>(</a:t>
            </a:r>
            <a:r>
              <a:rPr lang="en-US" dirty="0" err="1"/>
              <a:t>f+g</a:t>
            </a:r>
            <a:r>
              <a:rPr lang="en-US" dirty="0"/>
              <a:t>)(x</a:t>
            </a:r>
            <a:r>
              <a:rPr lang="en-US" dirty="0" smtClean="0"/>
              <a:t>)</a:t>
            </a:r>
            <a:endParaRPr lang="id-ID" dirty="0" smtClean="0"/>
          </a:p>
          <a:p>
            <a:pPr marL="914400" lvl="1" indent="-514350">
              <a:buAutoNum type="alphaLcPeriod"/>
            </a:pPr>
            <a:r>
              <a:rPr lang="id-ID" dirty="0"/>
              <a:t> </a:t>
            </a:r>
            <a:r>
              <a:rPr lang="en-US" dirty="0"/>
              <a:t>(f-g)(x</a:t>
            </a:r>
            <a:r>
              <a:rPr lang="en-US" dirty="0" smtClean="0"/>
              <a:t>)</a:t>
            </a:r>
            <a:endParaRPr lang="id-ID" dirty="0" smtClean="0"/>
          </a:p>
          <a:p>
            <a:pPr marL="914400" lvl="1" indent="-514350">
              <a:buAutoNum type="alphaLcPeriod"/>
            </a:pPr>
            <a:r>
              <a:rPr lang="id-ID" dirty="0"/>
              <a:t> </a:t>
            </a:r>
            <a:r>
              <a:rPr lang="en-US" dirty="0"/>
              <a:t>(</a:t>
            </a:r>
            <a:r>
              <a:rPr lang="en-US" dirty="0" err="1"/>
              <a:t>f.g</a:t>
            </a:r>
            <a:r>
              <a:rPr lang="en-US" dirty="0"/>
              <a:t>)(x</a:t>
            </a:r>
            <a:r>
              <a:rPr lang="en-US" dirty="0" smtClean="0"/>
              <a:t>)</a:t>
            </a:r>
            <a:endParaRPr lang="id-ID" dirty="0" smtClean="0"/>
          </a:p>
          <a:p>
            <a:pPr marL="914400" lvl="1" indent="-514350">
              <a:buAutoNum type="alphaLcPeriod"/>
            </a:pPr>
            <a:r>
              <a:rPr lang="id-ID" dirty="0"/>
              <a:t> </a:t>
            </a:r>
            <a:r>
              <a:rPr lang="en-US" dirty="0"/>
              <a:t>(f/g)(</a:t>
            </a:r>
            <a:r>
              <a:rPr lang="en-US" dirty="0" smtClean="0"/>
              <a:t>x</a:t>
            </a:r>
            <a:r>
              <a:rPr lang="id-ID" dirty="0" smtClean="0"/>
              <a:t>)</a:t>
            </a:r>
          </a:p>
          <a:p>
            <a:pPr marL="667512" indent="-514350">
              <a:buNone/>
            </a:pPr>
            <a:endParaRPr lang="id-ID" dirty="0"/>
          </a:p>
          <a:p>
            <a:pPr marL="514350" indent="-514350">
              <a:buNone/>
            </a:pPr>
            <a:endParaRPr lang="id-ID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Bentuk-bentuk fungsi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44" y="1609416"/>
            <a:ext cx="8215370" cy="4846320"/>
          </a:xfrm>
        </p:spPr>
        <p:txBody>
          <a:bodyPr/>
          <a:lstStyle/>
          <a:p>
            <a:r>
              <a:rPr lang="id-ID" dirty="0" smtClean="0"/>
              <a:t>Fungsi Monoton</a:t>
            </a:r>
          </a:p>
          <a:p>
            <a:pPr>
              <a:buNone/>
            </a:pPr>
            <a:r>
              <a:rPr lang="id-ID" dirty="0" smtClean="0"/>
              <a:t>	Jika setiap X1=X2, maka sesalau berlaku f(x1)=f(x2)</a:t>
            </a:r>
          </a:p>
          <a:p>
            <a:r>
              <a:rPr lang="id-ID" dirty="0" smtClean="0"/>
              <a:t>Fungsi Monoton Turun</a:t>
            </a:r>
          </a:p>
          <a:p>
            <a:pPr>
              <a:buNone/>
            </a:pPr>
            <a:r>
              <a:rPr lang="id-ID" dirty="0" smtClean="0"/>
              <a:t>	 Jika setiap X1&lt;X2, maka sesalau berlaku f(x1)&gt;f(x2)</a:t>
            </a:r>
          </a:p>
          <a:p>
            <a:r>
              <a:rPr lang="id-ID" dirty="0" smtClean="0"/>
              <a:t>Fungsi monoton naik</a:t>
            </a:r>
          </a:p>
          <a:p>
            <a:pPr>
              <a:buNone/>
            </a:pPr>
            <a:r>
              <a:rPr lang="id-ID" dirty="0" smtClean="0"/>
              <a:t>	Jika setiap X1&lt;X2, maka sesalau berlaku f(x1)&lt;f(x2)</a:t>
            </a:r>
          </a:p>
          <a:p>
            <a:r>
              <a:rPr lang="id-ID" dirty="0" smtClean="0"/>
              <a:t>Fungsi Genap, Jika f(x) = f(-X)</a:t>
            </a:r>
          </a:p>
          <a:p>
            <a:r>
              <a:rPr lang="id-ID" dirty="0" smtClean="0"/>
              <a:t>Fungsi Ganjil, Jika f(-x) = -f(x)</a:t>
            </a:r>
            <a:endParaRPr lang="id-ID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Example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609416"/>
            <a:ext cx="7929618" cy="4846320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id-ID" dirty="0" smtClean="0"/>
              <a:t>Tentukanlah bentuk fungsi dibawah ini apakah fungsi monoton naik atau fungsi monoton turun:</a:t>
            </a:r>
          </a:p>
          <a:p>
            <a:pPr marL="761238" lvl="1" indent="-514350">
              <a:buAutoNum type="alphaLcPeriod"/>
            </a:pPr>
            <a:r>
              <a:rPr lang="id-ID" dirty="0" smtClean="0"/>
              <a:t>f(x) =		, dalam interval (2,5)</a:t>
            </a:r>
          </a:p>
          <a:p>
            <a:pPr marL="761238" lvl="1" indent="-514350">
              <a:buAutoNum type="alphaLcPeriod"/>
            </a:pPr>
            <a:endParaRPr lang="id-ID" dirty="0" smtClean="0"/>
          </a:p>
          <a:p>
            <a:pPr marL="761238" lvl="1" indent="-514350">
              <a:buAutoNum type="alphaLcPeriod"/>
            </a:pPr>
            <a:r>
              <a:rPr lang="id-ID" dirty="0" smtClean="0"/>
              <a:t>f(x) =		, dalam interval (0,3)</a:t>
            </a:r>
          </a:p>
          <a:p>
            <a:pPr marL="514350" indent="-514350">
              <a:buNone/>
            </a:pPr>
            <a:endParaRPr lang="id-ID" dirty="0" smtClean="0"/>
          </a:p>
          <a:p>
            <a:pPr marL="514350" indent="-514350">
              <a:buAutoNum type="arabicPeriod" startAt="2"/>
            </a:pPr>
            <a:r>
              <a:rPr lang="id-ID" dirty="0" smtClean="0"/>
              <a:t>Selidikilah yang mana fungsi dibawah ini fungsi genap atau fungsi ganjil :</a:t>
            </a:r>
          </a:p>
          <a:p>
            <a:pPr marL="761238" lvl="1" indent="-514350">
              <a:buAutoNum type="alphaLcPeriod"/>
            </a:pPr>
            <a:r>
              <a:rPr lang="id-ID" dirty="0" smtClean="0"/>
              <a:t>f(x) = 	+ 4</a:t>
            </a:r>
          </a:p>
          <a:p>
            <a:pPr marL="761238" lvl="1" indent="-514350">
              <a:buAutoNum type="alphaLcPeriod"/>
            </a:pPr>
            <a:r>
              <a:rPr lang="id-ID" dirty="0" smtClean="0"/>
              <a:t>f(x) =	 + x</a:t>
            </a: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28794" y="2428868"/>
            <a:ext cx="571504" cy="605122"/>
          </a:xfrm>
          <a:prstGeom prst="rect">
            <a:avLst/>
          </a:prstGeom>
          <a:noFill/>
        </p:spPr>
      </p:pic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28794" y="3286124"/>
            <a:ext cx="357189" cy="476252"/>
          </a:xfrm>
          <a:prstGeom prst="rect">
            <a:avLst/>
          </a:prstGeom>
          <a:noFill/>
        </p:spPr>
      </p:pic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6477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d-ID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85918" y="5048260"/>
            <a:ext cx="285752" cy="476253"/>
          </a:xfrm>
          <a:prstGeom prst="rect">
            <a:avLst/>
          </a:prstGeom>
          <a:noFill/>
        </p:spPr>
      </p:pic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6477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d-ID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857356" y="5429264"/>
            <a:ext cx="357190" cy="476254"/>
          </a:xfrm>
          <a:prstGeom prst="rect">
            <a:avLst/>
          </a:prstGeom>
          <a:noFill/>
        </p:spPr>
      </p:pic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0" y="6477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d-ID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Grafik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Hal yang perlu diingat dalam menggambar grafik adalah konsep koordinat yang terdiri dari dua sumbu, yaitu sumbu horizontal sebagai sumbu x dan sumbu vertikal sebagai sumbu y.</a:t>
            </a:r>
          </a:p>
          <a:p>
            <a:pPr>
              <a:buNone/>
            </a:pPr>
            <a:endParaRPr lang="id-ID" dirty="0"/>
          </a:p>
        </p:txBody>
      </p:sp>
      <p:cxnSp>
        <p:nvCxnSpPr>
          <p:cNvPr id="13" name="Straight Arrow Connector 12"/>
          <p:cNvCxnSpPr>
            <a:endCxn id="3" idx="2"/>
          </p:cNvCxnSpPr>
          <p:nvPr/>
        </p:nvCxnSpPr>
        <p:spPr>
          <a:xfrm rot="5400000">
            <a:off x="3473454" y="5027614"/>
            <a:ext cx="2197095" cy="2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2786050" y="5000636"/>
            <a:ext cx="35719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4429124" y="3643314"/>
            <a:ext cx="285752" cy="21431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Y</a:t>
            </a:r>
            <a:endParaRPr lang="id-ID" dirty="0"/>
          </a:p>
        </p:txBody>
      </p:sp>
      <p:sp>
        <p:nvSpPr>
          <p:cNvPr id="24" name="Rectangle 23"/>
          <p:cNvSpPr/>
          <p:nvPr/>
        </p:nvSpPr>
        <p:spPr>
          <a:xfrm>
            <a:off x="6500826" y="4857760"/>
            <a:ext cx="285752" cy="21431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X</a:t>
            </a:r>
            <a:endParaRPr lang="id-ID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Titik Potong Pada Grafik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Titik potong pada grafik digunakan untuk memudahkan menggambar grafik.</a:t>
            </a:r>
          </a:p>
          <a:p>
            <a:r>
              <a:rPr lang="id-ID" dirty="0" smtClean="0"/>
              <a:t>Titik potong terdiri dari dua jenis yaitu:</a:t>
            </a:r>
          </a:p>
          <a:p>
            <a:pPr marL="971550" lvl="1" indent="-514350">
              <a:buAutoNum type="alphaLcPeriod"/>
            </a:pPr>
            <a:r>
              <a:rPr lang="id-ID" dirty="0" smtClean="0"/>
              <a:t>Titik potong sumbu y (terjadi pada saat x=0)</a:t>
            </a:r>
          </a:p>
          <a:p>
            <a:pPr marL="971550" lvl="1" indent="-514350">
              <a:buAutoNum type="alphaLcPeriod"/>
            </a:pPr>
            <a:r>
              <a:rPr lang="id-ID" dirty="0" smtClean="0"/>
              <a:t>Titik potong sumbu x (terjadi pada saat y=0)</a:t>
            </a:r>
            <a:endParaRPr lang="id-ID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253</TotalTime>
  <Words>264</Words>
  <Application>Microsoft Office PowerPoint</Application>
  <PresentationFormat>On-screen Show (4:3)</PresentationFormat>
  <Paragraphs>91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Opulent</vt:lpstr>
      <vt:lpstr>FUNGSI </vt:lpstr>
      <vt:lpstr>Fungsi </vt:lpstr>
      <vt:lpstr>Slide 3</vt:lpstr>
      <vt:lpstr>Operasi Fungsi Aljabar</vt:lpstr>
      <vt:lpstr>Example</vt:lpstr>
      <vt:lpstr>Bentuk-bentuk fungsi</vt:lpstr>
      <vt:lpstr>Example</vt:lpstr>
      <vt:lpstr>Grafik</vt:lpstr>
      <vt:lpstr>Titik Potong Pada Grafik</vt:lpstr>
      <vt:lpstr>Example </vt:lpstr>
      <vt:lpstr>TUGAS I</vt:lpstr>
      <vt:lpstr>Slide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FUNGSI DAN GRAFIK</dc:title>
  <dc:creator>asus</dc:creator>
  <cp:lastModifiedBy>ASUS</cp:lastModifiedBy>
  <cp:revision>27</cp:revision>
  <dcterms:created xsi:type="dcterms:W3CDTF">2016-10-05T09:33:48Z</dcterms:created>
  <dcterms:modified xsi:type="dcterms:W3CDTF">2018-09-18T09:26:17Z</dcterms:modified>
</cp:coreProperties>
</file>