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7" r:id="rId2"/>
    <p:sldId id="260" r:id="rId3"/>
    <p:sldId id="261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4" r:id="rId21"/>
    <p:sldId id="295" r:id="rId22"/>
  </p:sldIdLst>
  <p:sldSz cx="9144000" cy="6858000" type="screen4x3"/>
  <p:notesSz cx="6888163" cy="100203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BDEA-9D98-4B20-A072-A68C623D4F33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2DE94-3D8A-4BC5-BB82-20D179AA00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7538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954D85C-0BCB-4AD9-9D51-525E050A86C8}" type="datetimeFigureOut">
              <a:rPr lang="id-ID" smtClean="0"/>
              <a:t>26/09/2018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B434460-CC80-4564-B6D0-16FE7F8CE1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4218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4845899-862C-43BD-A98F-DB18A7EFF628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573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9E347-CD4E-48D0-B79B-004A46262FB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41DE4-0235-41D9-A2DA-15658F1D78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4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B0EC1-65CD-42CA-B858-C7554ABE120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3C9BF-D792-4779-92FC-BF28F10C84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0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BB0B5-9861-4349-B0F2-93629DB00648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C5030-0D68-444F-A83F-2AEE0DA03E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895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9699F-C873-40CB-9B1A-85C4FDD6F26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2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77C97-F1B4-4FAF-8A4B-BE1C80D0E9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2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D38F3-740A-44EA-85A1-10ECC17FD15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F0EEB-512C-4313-AD1E-AF588727BF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02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9D905-8027-4AB6-8CD0-74D8BBB8ECBF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4D4D5-200C-49D5-B863-B9DAED6E43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48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17EC1-64E1-489D-A91C-DDAD689C3C9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6E676-EC20-4F1D-B54E-D3BDCAA3B1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76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94EF8-EC53-40DD-A8EE-9768EF030B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AC748-3AEA-4A2E-A3F1-69CFADBE94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58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48A83-B0EA-441B-8682-B4DC611A683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3976C-4FA0-4383-B0DD-333AB57EB1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53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2B1E2-634F-49BF-9B99-4E1802C2043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920F2-0240-4CE0-93BD-C9C15268BED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79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771B7-F906-4C71-896F-0853C291F5E3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D76AF-69C0-4F8A-9575-30752604E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099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A12CF-4F0A-4F99-AB0E-BEBEE37753B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3E275-4F9D-4673-A194-8266B3BF74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66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5632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32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32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32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32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536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3FCCBC-876E-4463-AC8C-5CE443A3A4D9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9/26/2018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5056F0-EF82-42EE-8C3A-1CC7ECDD104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1295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71600" y="2492896"/>
            <a:ext cx="7380287" cy="1012825"/>
          </a:xfrm>
        </p:spPr>
        <p:txBody>
          <a:bodyPr/>
          <a:lstStyle/>
          <a:p>
            <a:pPr algn="r" eaLnBrk="1" hangingPunct="1"/>
            <a:r>
              <a:rPr lang="id-ID" sz="4800" b="1" dirty="0" smtClean="0">
                <a:solidFill>
                  <a:srgbClr val="00B050"/>
                </a:solidFill>
              </a:rPr>
              <a:t>FUNGSI LINIER</a:t>
            </a:r>
            <a:endParaRPr lang="en-US" sz="48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5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>
                <a:solidFill>
                  <a:srgbClr val="C00000"/>
                </a:solidFill>
                <a:latin typeface="Algerian" pitchFamily="82" charset="0"/>
              </a:rPr>
              <a:t>C.  </a:t>
            </a:r>
            <a:r>
              <a:rPr lang="en-US" sz="2800" b="1" dirty="0" err="1">
                <a:solidFill>
                  <a:srgbClr val="C00000"/>
                </a:solidFill>
                <a:latin typeface="Algerian" pitchFamily="82" charset="0"/>
              </a:rPr>
              <a:t>Pada</a:t>
            </a:r>
            <a:r>
              <a:rPr lang="en-US" sz="2800" b="1" dirty="0">
                <a:solidFill>
                  <a:srgbClr val="C00000"/>
                </a:solidFill>
                <a:latin typeface="Algerian" pitchFamily="8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lgerian" pitchFamily="82" charset="0"/>
              </a:rPr>
              <a:t>persamaan</a:t>
            </a:r>
            <a:r>
              <a:rPr lang="en-US" sz="2800" b="1" dirty="0">
                <a:solidFill>
                  <a:srgbClr val="C00000"/>
                </a:solidFill>
                <a:latin typeface="Algerian" pitchFamily="82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lgerian" pitchFamily="82" charset="0"/>
              </a:rPr>
              <a:t>garis</a:t>
            </a:r>
            <a:r>
              <a:rPr lang="en-US" sz="2800" b="1" dirty="0">
                <a:solidFill>
                  <a:srgbClr val="C00000"/>
                </a:solidFill>
                <a:latin typeface="Algerian" pitchFamily="82" charset="0"/>
              </a:rPr>
              <a:t> ax + by + c = 0</a:t>
            </a:r>
            <a:endParaRPr lang="en-US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33CC33"/>
                </a:solidFill>
              </a:rPr>
              <a:t>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Gradien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pada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persamaan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garis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ax+ by + c = 0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dapat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ditentukan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dengan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cara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mengubah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terlebih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dahulu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persamaan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garis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tersebut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dalam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bentuk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y = mx + c</a:t>
            </a:r>
            <a:r>
              <a:rPr lang="en-US" b="1" dirty="0">
                <a:solidFill>
                  <a:srgbClr val="CC00FF"/>
                </a:solidFill>
              </a:rPr>
              <a:t>.</a:t>
            </a:r>
          </a:p>
          <a:p>
            <a:pPr>
              <a:buNone/>
            </a:pPr>
            <a:endParaRPr lang="en-US" dirty="0">
              <a:solidFill>
                <a:srgbClr val="FF00FF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8641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CC00FF"/>
                </a:solidFill>
              </a:rPr>
              <a:t>Contoh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err="1">
                <a:solidFill>
                  <a:srgbClr val="7030A0"/>
                </a:solidFill>
              </a:rPr>
              <a:t>Tentukan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gradien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dari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persamaan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garis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berikut</a:t>
            </a:r>
            <a:r>
              <a:rPr lang="en-US" sz="2400" dirty="0">
                <a:solidFill>
                  <a:srgbClr val="7030A0"/>
                </a:solidFill>
              </a:rPr>
              <a:t> :</a:t>
            </a:r>
          </a:p>
          <a:p>
            <a:pPr marL="582930" indent="-514350">
              <a:buNone/>
            </a:pPr>
            <a:r>
              <a:rPr lang="en-US" sz="2400" dirty="0">
                <a:solidFill>
                  <a:srgbClr val="7030A0"/>
                </a:solidFill>
              </a:rPr>
              <a:t>x + 2y + 6 = 0</a:t>
            </a:r>
          </a:p>
          <a:p>
            <a:pPr marL="582930" indent="-514350">
              <a:buNone/>
            </a:pPr>
            <a:endParaRPr lang="en-US" sz="2400" dirty="0">
              <a:solidFill>
                <a:srgbClr val="7030A0"/>
              </a:solidFill>
            </a:endParaRPr>
          </a:p>
          <a:p>
            <a:pPr marL="582930" indent="-514350">
              <a:buNone/>
            </a:pPr>
            <a:r>
              <a:rPr lang="en-US" sz="2400" b="1" dirty="0" err="1">
                <a:solidFill>
                  <a:srgbClr val="7030A0"/>
                </a:solidFill>
              </a:rPr>
              <a:t>Jawab</a:t>
            </a:r>
            <a:r>
              <a:rPr lang="en-US" sz="2400" b="1" dirty="0">
                <a:solidFill>
                  <a:srgbClr val="7030A0"/>
                </a:solidFill>
              </a:rPr>
              <a:t> :</a:t>
            </a:r>
          </a:p>
          <a:p>
            <a:pPr marL="0" indent="68263">
              <a:buNone/>
            </a:pPr>
            <a:r>
              <a:rPr lang="en-US" sz="2400" dirty="0" err="1">
                <a:solidFill>
                  <a:srgbClr val="7030A0"/>
                </a:solidFill>
              </a:rPr>
              <a:t>Persamaan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garis</a:t>
            </a:r>
            <a:r>
              <a:rPr lang="en-US" sz="2400" dirty="0">
                <a:solidFill>
                  <a:srgbClr val="7030A0"/>
                </a:solidFill>
              </a:rPr>
              <a:t> x + 2y + 6 = 0 </a:t>
            </a:r>
            <a:r>
              <a:rPr lang="en-US" sz="2400" dirty="0" err="1">
                <a:solidFill>
                  <a:srgbClr val="7030A0"/>
                </a:solidFill>
              </a:rPr>
              <a:t>diubah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terlebih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dahulu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menjadi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bentuk</a:t>
            </a:r>
            <a:r>
              <a:rPr lang="en-US" sz="2400" dirty="0">
                <a:solidFill>
                  <a:srgbClr val="7030A0"/>
                </a:solidFill>
              </a:rPr>
              <a:t>  y = mx + c </a:t>
            </a:r>
            <a:r>
              <a:rPr lang="en-US" sz="2400" dirty="0" err="1">
                <a:solidFill>
                  <a:srgbClr val="7030A0"/>
                </a:solidFill>
              </a:rPr>
              <a:t>sehingga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menjadi</a:t>
            </a:r>
            <a:r>
              <a:rPr lang="en-US" sz="2400" dirty="0">
                <a:solidFill>
                  <a:srgbClr val="7030A0"/>
                </a:solidFill>
              </a:rPr>
              <a:t>  </a:t>
            </a:r>
          </a:p>
          <a:p>
            <a:pPr marL="582930" indent="-514350">
              <a:buAutoNum type="alphaLcPeriod"/>
            </a:pPr>
            <a:endParaRPr lang="en-US" sz="2400" dirty="0">
              <a:solidFill>
                <a:srgbClr val="7030A0"/>
              </a:solidFill>
            </a:endParaRPr>
          </a:p>
          <a:p>
            <a:pPr marL="582930" indent="-514350">
              <a:buAutoNum type="alphaLcPeriod"/>
            </a:pPr>
            <a:endParaRPr lang="en-US" sz="2400" dirty="0">
              <a:solidFill>
                <a:srgbClr val="7030A0"/>
              </a:solidFill>
            </a:endParaRPr>
          </a:p>
          <a:p>
            <a:pPr marL="582930" indent="-514350">
              <a:buNone/>
            </a:pPr>
            <a:endParaRPr lang="id-ID" sz="2400" dirty="0" smtClean="0">
              <a:solidFill>
                <a:srgbClr val="7030A0"/>
              </a:solidFill>
            </a:endParaRPr>
          </a:p>
          <a:p>
            <a:pPr marL="582930" indent="-514350">
              <a:buNone/>
            </a:pPr>
            <a:r>
              <a:rPr lang="en-US" sz="2400" dirty="0" err="1" smtClean="0">
                <a:solidFill>
                  <a:srgbClr val="7030A0"/>
                </a:solidFill>
              </a:rPr>
              <a:t>Gradien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yang </a:t>
            </a:r>
            <a:r>
              <a:rPr lang="en-US" sz="2400" dirty="0" err="1">
                <a:solidFill>
                  <a:srgbClr val="7030A0"/>
                </a:solidFill>
              </a:rPr>
              <a:t>diperoleh</a:t>
            </a:r>
            <a:r>
              <a:rPr lang="en-US" sz="2400" dirty="0">
                <a:solidFill>
                  <a:srgbClr val="7030A0"/>
                </a:solidFill>
              </a:rPr>
              <a:t> m = </a:t>
            </a:r>
          </a:p>
          <a:p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221088"/>
            <a:ext cx="215741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380" y="5445224"/>
            <a:ext cx="37782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816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MENENTUKAN PESAMAAN GARIS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0988" indent="-280988" algn="just">
              <a:buAutoNum type="arabicPeriod"/>
              <a:tabLst>
                <a:tab pos="8112125" algn="l"/>
              </a:tabLst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b="1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400" b="1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Titik</a:t>
            </a:r>
            <a:endParaRPr lang="en-US" sz="2400" b="1" i="1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0988" indent="-280988">
              <a:tabLst>
                <a:tab pos="8112125" algn="l"/>
              </a:tabLst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endParaRPr lang="id-ID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endParaRPr lang="id-ID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  <a:tabLst>
                <a:tab pos="8112125" algn="l"/>
              </a:tabLst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Tentukanlah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A(1,4)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B(2,3)</a:t>
            </a:r>
          </a:p>
          <a:p>
            <a:endParaRPr lang="id-ID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924944"/>
            <a:ext cx="396240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41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Penyelesaian</a:t>
            </a:r>
            <a:endParaRPr lang="id-ID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3904762" cy="394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788024" y="1988840"/>
            <a:ext cx="41764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</a:rPr>
              <a:t>Jadi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persamaan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garisnya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adalah</a:t>
            </a:r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id-ID" sz="2800" dirty="0" smtClean="0">
                <a:solidFill>
                  <a:srgbClr val="C00000"/>
                </a:solidFill>
              </a:rPr>
              <a:t>              </a:t>
            </a:r>
            <a:r>
              <a:rPr lang="en-US" sz="2800" dirty="0" smtClean="0">
                <a:solidFill>
                  <a:srgbClr val="C00000"/>
                </a:solidFill>
              </a:rPr>
              <a:t>y = -x + 5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075240" cy="5726261"/>
          </a:xfrm>
        </p:spPr>
        <p:txBody>
          <a:bodyPr/>
          <a:lstStyle/>
          <a:p>
            <a:pPr marL="0" indent="0">
              <a:buNone/>
              <a:tabLst>
                <a:tab pos="8112125" algn="l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Gradien</a:t>
            </a:r>
            <a:r>
              <a:rPr lang="en-US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</a:t>
            </a:r>
          </a:p>
          <a:p>
            <a:pPr marL="398463" indent="-398463">
              <a:tabLst>
                <a:tab pos="8112125" algn="l"/>
              </a:tabLst>
            </a:pPr>
            <a:endParaRPr lang="en-US" sz="2400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gradien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adalah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98463" indent="-398463">
              <a:tabLst>
                <a:tab pos="8112125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endParaRPr lang="id-ID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8112125" algn="l"/>
              </a:tabLst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Tentukanlah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 (2,4)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gradien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3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2781300"/>
            <a:ext cx="669448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592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>
                <a:solidFill>
                  <a:srgbClr val="3366FF"/>
                </a:solidFill>
                <a:latin typeface="Bodoni MT Condensed" pitchFamily="18" charset="0"/>
              </a:rPr>
              <a:t>Penyelesaian</a:t>
            </a:r>
            <a:r>
              <a:rPr lang="en-US" b="1" dirty="0">
                <a:solidFill>
                  <a:srgbClr val="3366FF"/>
                </a:solidFill>
                <a:latin typeface="Bodoni MT Condensed" pitchFamily="18" charset="0"/>
              </a:rPr>
              <a:t> :</a:t>
            </a:r>
          </a:p>
          <a:p>
            <a:pPr marL="0" indent="0">
              <a:buNone/>
            </a:pPr>
            <a:r>
              <a:rPr lang="id-ID" dirty="0" smtClean="0">
                <a:solidFill>
                  <a:srgbClr val="3366FF"/>
                </a:solidFill>
                <a:latin typeface="Bodoni MT Condensed" pitchFamily="18" charset="0"/>
              </a:rPr>
              <a:t>	</a:t>
            </a:r>
            <a:r>
              <a:rPr lang="en-US" dirty="0" smtClean="0">
                <a:solidFill>
                  <a:srgbClr val="3366FF"/>
                </a:solidFill>
                <a:latin typeface="Bodoni MT Condensed" pitchFamily="18" charset="0"/>
              </a:rPr>
              <a:t>y </a:t>
            </a:r>
            <a:r>
              <a:rPr lang="en-US" dirty="0">
                <a:solidFill>
                  <a:srgbClr val="3366FF"/>
                </a:solidFill>
                <a:latin typeface="Bodoni MT Condensed" pitchFamily="18" charset="0"/>
              </a:rPr>
              <a:t>- </a:t>
            </a:r>
            <a:r>
              <a:rPr lang="en-US" dirty="0" err="1">
                <a:solidFill>
                  <a:srgbClr val="3366FF"/>
                </a:solidFill>
                <a:latin typeface="Bodoni MT Condensed" pitchFamily="18" charset="0"/>
              </a:rPr>
              <a:t>yA</a:t>
            </a:r>
            <a:r>
              <a:rPr lang="en-US" dirty="0">
                <a:solidFill>
                  <a:srgbClr val="3366FF"/>
                </a:solidFill>
                <a:latin typeface="Bodoni MT Condensed" pitchFamily="18" charset="0"/>
              </a:rPr>
              <a:t> = m (x - </a:t>
            </a:r>
            <a:r>
              <a:rPr lang="en-US" dirty="0" err="1">
                <a:solidFill>
                  <a:srgbClr val="3366FF"/>
                </a:solidFill>
                <a:latin typeface="Bodoni MT Condensed" pitchFamily="18" charset="0"/>
              </a:rPr>
              <a:t>xA</a:t>
            </a:r>
            <a:r>
              <a:rPr lang="en-US" dirty="0">
                <a:solidFill>
                  <a:srgbClr val="3366FF"/>
                </a:solidFill>
                <a:latin typeface="Bodoni MT Condensed" pitchFamily="18" charset="0"/>
              </a:rPr>
              <a:t>) </a:t>
            </a:r>
          </a:p>
          <a:p>
            <a:pPr marL="0" indent="0">
              <a:buNone/>
            </a:pPr>
            <a:r>
              <a:rPr lang="id-ID" dirty="0" smtClean="0">
                <a:solidFill>
                  <a:srgbClr val="3366FF"/>
                </a:solidFill>
                <a:latin typeface="Bodoni MT Condensed" pitchFamily="18" charset="0"/>
              </a:rPr>
              <a:t>	</a:t>
            </a:r>
            <a:r>
              <a:rPr lang="en-US" dirty="0" smtClean="0">
                <a:solidFill>
                  <a:srgbClr val="3366FF"/>
                </a:solidFill>
                <a:latin typeface="Bodoni MT Condensed" pitchFamily="18" charset="0"/>
              </a:rPr>
              <a:t>y </a:t>
            </a:r>
            <a:r>
              <a:rPr lang="en-US" dirty="0">
                <a:solidFill>
                  <a:srgbClr val="3366FF"/>
                </a:solidFill>
                <a:latin typeface="Bodoni MT Condensed" pitchFamily="18" charset="0"/>
              </a:rPr>
              <a:t>- 4 = 3 (x – 2)</a:t>
            </a:r>
          </a:p>
          <a:p>
            <a:pPr marL="0" indent="0">
              <a:buNone/>
            </a:pPr>
            <a:r>
              <a:rPr lang="id-ID" dirty="0" smtClean="0">
                <a:solidFill>
                  <a:srgbClr val="3366FF"/>
                </a:solidFill>
                <a:latin typeface="Bodoni MT Condensed" pitchFamily="18" charset="0"/>
              </a:rPr>
              <a:t>	</a:t>
            </a:r>
            <a:r>
              <a:rPr lang="en-US" dirty="0" smtClean="0">
                <a:solidFill>
                  <a:srgbClr val="3366FF"/>
                </a:solidFill>
                <a:latin typeface="Bodoni MT Condensed" pitchFamily="18" charset="0"/>
              </a:rPr>
              <a:t>Y </a:t>
            </a:r>
            <a:r>
              <a:rPr lang="en-US" dirty="0">
                <a:solidFill>
                  <a:srgbClr val="3366FF"/>
                </a:solidFill>
                <a:latin typeface="Bodoni MT Condensed" pitchFamily="18" charset="0"/>
              </a:rPr>
              <a:t>– 4 = 3x – 6</a:t>
            </a:r>
          </a:p>
          <a:p>
            <a:pPr marL="0" indent="0">
              <a:buNone/>
            </a:pPr>
            <a:r>
              <a:rPr lang="id-ID" dirty="0" smtClean="0">
                <a:solidFill>
                  <a:srgbClr val="3366FF"/>
                </a:solidFill>
                <a:latin typeface="Bodoni MT Condensed" pitchFamily="18" charset="0"/>
              </a:rPr>
              <a:t>	</a:t>
            </a:r>
            <a:r>
              <a:rPr lang="en-US" dirty="0" smtClean="0">
                <a:solidFill>
                  <a:srgbClr val="3366FF"/>
                </a:solidFill>
                <a:latin typeface="Bodoni MT Condensed" pitchFamily="18" charset="0"/>
              </a:rPr>
              <a:t>Y </a:t>
            </a:r>
            <a:r>
              <a:rPr lang="en-US" dirty="0">
                <a:solidFill>
                  <a:srgbClr val="3366FF"/>
                </a:solidFill>
                <a:latin typeface="Bodoni MT Condensed" pitchFamily="18" charset="0"/>
              </a:rPr>
              <a:t>= 3x - 2 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4084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26469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Sejajar</a:t>
            </a:r>
            <a:r>
              <a:rPr lang="en-US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b="1" i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y = mx + c</a:t>
            </a:r>
          </a:p>
          <a:p>
            <a:pPr marL="0" indent="0">
              <a:buNone/>
            </a:pPr>
            <a:r>
              <a:rPr lang="en-US" sz="28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sejajar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0" indent="0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koefisien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gradien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sama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sejajar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            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					                     					                          </a:t>
            </a:r>
            <a:r>
              <a:rPr lang="id-ID" sz="2400" dirty="0" smtClean="0"/>
              <a:t> </a:t>
            </a:r>
            <a:r>
              <a:rPr lang="en-US" sz="2400" dirty="0" err="1" smtClean="0"/>
              <a:t>dengan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:</a:t>
            </a:r>
          </a:p>
          <a:p>
            <a:pPr marL="0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Tentukanlah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 (4,5)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sejajar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y = 3x +5</a:t>
            </a:r>
            <a:endParaRPr lang="en-US" sz="2400" dirty="0"/>
          </a:p>
          <a:p>
            <a:pPr marL="0" indent="0">
              <a:buNone/>
            </a:pPr>
            <a:r>
              <a:rPr lang="en-US" sz="2800" dirty="0"/>
              <a:t>			</a:t>
            </a:r>
            <a:endParaRPr lang="id-ID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924944"/>
            <a:ext cx="8382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29000"/>
            <a:ext cx="1066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90748"/>
            <a:ext cx="48768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295103"/>
            <a:ext cx="1296144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4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400" kern="1200" dirty="0" err="1">
                <a:solidFill>
                  <a:srgbClr val="000000"/>
                </a:solidFill>
              </a:rPr>
              <a:t>Penyelesaian</a:t>
            </a:r>
            <a:r>
              <a:rPr lang="en-US" sz="2400" kern="1200" dirty="0">
                <a:solidFill>
                  <a:srgbClr val="000000"/>
                </a:solidFill>
              </a:rPr>
              <a:t> :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400" kern="1200" dirty="0">
              <a:solidFill>
                <a:srgbClr val="000000"/>
              </a:solidFill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400" kern="1200" dirty="0" err="1">
                <a:solidFill>
                  <a:srgbClr val="000000"/>
                </a:solidFill>
              </a:rPr>
              <a:t>Pada</a:t>
            </a:r>
            <a:r>
              <a:rPr lang="en-US" sz="2400" kern="1200" dirty="0">
                <a:solidFill>
                  <a:srgbClr val="000000"/>
                </a:solidFill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</a:rPr>
              <a:t>persamaan</a:t>
            </a:r>
            <a:r>
              <a:rPr lang="en-US" sz="2400" kern="1200" dirty="0">
                <a:solidFill>
                  <a:srgbClr val="000000"/>
                </a:solidFill>
              </a:rPr>
              <a:t> y = 3x + 5, </a:t>
            </a:r>
            <a:r>
              <a:rPr lang="en-US" sz="2400" kern="1200" dirty="0" err="1">
                <a:solidFill>
                  <a:srgbClr val="000000"/>
                </a:solidFill>
              </a:rPr>
              <a:t>maka</a:t>
            </a:r>
            <a:r>
              <a:rPr lang="en-US" sz="2400" kern="1200" dirty="0">
                <a:solidFill>
                  <a:srgbClr val="000000"/>
                </a:solidFill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</a:rPr>
              <a:t>diperoleh</a:t>
            </a:r>
            <a:r>
              <a:rPr lang="en-US" sz="2400" kern="1200" dirty="0">
                <a:solidFill>
                  <a:srgbClr val="000000"/>
                </a:solidFill>
              </a:rPr>
              <a:t>  m1 = 3. </a:t>
            </a:r>
            <a:r>
              <a:rPr lang="en-US" sz="2400" kern="1200" dirty="0" err="1">
                <a:solidFill>
                  <a:srgbClr val="000000"/>
                </a:solidFill>
              </a:rPr>
              <a:t>Karena</a:t>
            </a:r>
            <a:r>
              <a:rPr lang="en-US" sz="2400" kern="1200" dirty="0">
                <a:solidFill>
                  <a:srgbClr val="000000"/>
                </a:solidFill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</a:rPr>
              <a:t>sejajar</a:t>
            </a:r>
            <a:r>
              <a:rPr lang="en-US" sz="2400" kern="1200" dirty="0">
                <a:solidFill>
                  <a:srgbClr val="000000"/>
                </a:solidFill>
              </a:rPr>
              <a:t> </a:t>
            </a:r>
            <a:r>
              <a:rPr lang="en-US" sz="2400" kern="1200" dirty="0" err="1">
                <a:solidFill>
                  <a:srgbClr val="000000"/>
                </a:solidFill>
              </a:rPr>
              <a:t>maka</a:t>
            </a:r>
            <a:r>
              <a:rPr lang="en-US" sz="2400" kern="1200" dirty="0">
                <a:solidFill>
                  <a:srgbClr val="000000"/>
                </a:solidFill>
              </a:rPr>
              <a:t> m1 = m2. </a:t>
            </a:r>
            <a:r>
              <a:rPr lang="en-US" sz="2400" kern="1200" dirty="0" err="1">
                <a:solidFill>
                  <a:srgbClr val="000000"/>
                </a:solidFill>
              </a:rPr>
              <a:t>Jadi</a:t>
            </a:r>
            <a:r>
              <a:rPr lang="en-US" sz="2400" kern="1200" dirty="0">
                <a:solidFill>
                  <a:srgbClr val="000000"/>
                </a:solidFill>
              </a:rPr>
              <a:t> m2 = 3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400" kern="1200" dirty="0">
              <a:solidFill>
                <a:srgbClr val="000000"/>
              </a:solidFill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400" kern="1200" dirty="0" err="1">
                <a:solidFill>
                  <a:srgbClr val="000000"/>
                </a:solidFill>
              </a:rPr>
              <a:t>Maka</a:t>
            </a:r>
            <a:r>
              <a:rPr lang="en-US" sz="2400" kern="1200" dirty="0">
                <a:solidFill>
                  <a:srgbClr val="000000"/>
                </a:solidFill>
              </a:rPr>
              <a:t> :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400" kern="1200" dirty="0">
              <a:solidFill>
                <a:srgbClr val="000000"/>
              </a:solidFill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400" kern="1200" dirty="0">
                <a:solidFill>
                  <a:srgbClr val="000000"/>
                </a:solidFill>
              </a:rPr>
              <a:t>y – </a:t>
            </a:r>
            <a:r>
              <a:rPr lang="en-US" sz="2400" kern="1200" dirty="0" err="1">
                <a:solidFill>
                  <a:srgbClr val="000000"/>
                </a:solidFill>
              </a:rPr>
              <a:t>yA</a:t>
            </a:r>
            <a:r>
              <a:rPr lang="en-US" sz="2400" kern="1200" dirty="0">
                <a:solidFill>
                  <a:srgbClr val="000000"/>
                </a:solidFill>
              </a:rPr>
              <a:t> = m2 (x – </a:t>
            </a:r>
            <a:r>
              <a:rPr lang="en-US" sz="2400" kern="1200" dirty="0" err="1">
                <a:solidFill>
                  <a:srgbClr val="000000"/>
                </a:solidFill>
              </a:rPr>
              <a:t>xA</a:t>
            </a:r>
            <a:r>
              <a:rPr lang="en-US" sz="2400" kern="1200" dirty="0">
                <a:solidFill>
                  <a:srgbClr val="000000"/>
                </a:solidFill>
              </a:rPr>
              <a:t>)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400" kern="1200" dirty="0">
                <a:solidFill>
                  <a:srgbClr val="000000"/>
                </a:solidFill>
              </a:rPr>
              <a:t>y – 5   = 3 ( x – 4)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400" kern="1200" dirty="0">
                <a:solidFill>
                  <a:srgbClr val="000000"/>
                </a:solidFill>
              </a:rPr>
              <a:t>y – 5   = 3x  - 12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400" kern="1200" dirty="0" err="1">
                <a:solidFill>
                  <a:srgbClr val="000000"/>
                </a:solidFill>
              </a:rPr>
              <a:t>Jadi</a:t>
            </a:r>
            <a:r>
              <a:rPr lang="en-US" sz="2400" kern="1200" dirty="0">
                <a:solidFill>
                  <a:srgbClr val="000000"/>
                </a:solidFill>
              </a:rPr>
              <a:t> y = 3x - 7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72630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14293"/>
          </a:xfrm>
        </p:spPr>
        <p:txBody>
          <a:bodyPr/>
          <a:lstStyle/>
          <a:p>
            <a:pPr marL="339725" indent="-339725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b="1" i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b="1" i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b="1" i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i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Tegak</a:t>
            </a:r>
            <a:r>
              <a:rPr lang="en-US" b="1" i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b="1" i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b="1" i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b="1" i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 y = mx + c</a:t>
            </a:r>
          </a:p>
          <a:p>
            <a:pPr marL="0" indent="0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tegak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			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pPr marL="0" indent="0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Tentukanlah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 (5,4)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tegak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y = 4x + 6		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 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874" y="1700808"/>
            <a:ext cx="1334341" cy="344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93645"/>
            <a:ext cx="10668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77" y="2780928"/>
            <a:ext cx="34385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820" y="2742828"/>
            <a:ext cx="1198419" cy="78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67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594228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/>
              <a:t>Penyelesaian</a:t>
            </a:r>
            <a:r>
              <a:rPr lang="en-US" sz="2800" dirty="0"/>
              <a:t> :</a:t>
            </a:r>
          </a:p>
          <a:p>
            <a:pPr marL="0" indent="0">
              <a:buNone/>
            </a:pP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/>
              <a:t>persamaan</a:t>
            </a:r>
            <a:r>
              <a:rPr lang="en-US" sz="2800" dirty="0"/>
              <a:t> y = 4x + 6, </a:t>
            </a:r>
            <a:r>
              <a:rPr lang="en-US" sz="2800" dirty="0" err="1"/>
              <a:t>diperoleh</a:t>
            </a:r>
            <a:r>
              <a:rPr lang="en-US" sz="2800" dirty="0"/>
              <a:t> m1 = 4.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kedudukannya</a:t>
            </a:r>
            <a:r>
              <a:rPr lang="en-US" sz="2800" dirty="0"/>
              <a:t> </a:t>
            </a:r>
            <a:r>
              <a:rPr lang="en-US" sz="2800" dirty="0" err="1"/>
              <a:t>tegak</a:t>
            </a:r>
            <a:r>
              <a:rPr lang="en-US" sz="2800" dirty="0"/>
              <a:t> </a:t>
            </a:r>
            <a:r>
              <a:rPr lang="en-US" sz="2800" dirty="0" err="1"/>
              <a:t>lurus</a:t>
            </a:r>
            <a:r>
              <a:rPr lang="en-US" sz="2800" dirty="0"/>
              <a:t> </a:t>
            </a:r>
            <a:r>
              <a:rPr lang="en-US" sz="2800" dirty="0" err="1"/>
              <a:t>maka</a:t>
            </a:r>
            <a:r>
              <a:rPr lang="en-US" sz="2800" dirty="0"/>
              <a:t>                      . </a:t>
            </a:r>
            <a:r>
              <a:rPr lang="en-US" sz="2800" dirty="0" err="1"/>
              <a:t>Jadi</a:t>
            </a:r>
            <a:r>
              <a:rPr lang="en-US" sz="2800" dirty="0"/>
              <a:t> </a:t>
            </a:r>
            <a:r>
              <a:rPr lang="en-US" sz="2800" dirty="0" err="1"/>
              <a:t>persamaan</a:t>
            </a:r>
            <a:r>
              <a:rPr lang="en-US" sz="2800" dirty="0"/>
              <a:t> </a:t>
            </a:r>
            <a:r>
              <a:rPr lang="en-US" sz="2800" dirty="0" err="1"/>
              <a:t>garis</a:t>
            </a:r>
            <a:r>
              <a:rPr lang="en-US" sz="2800" dirty="0"/>
              <a:t> </a:t>
            </a:r>
            <a:r>
              <a:rPr lang="en-US" sz="2800" dirty="0" err="1"/>
              <a:t>nya</a:t>
            </a:r>
            <a:r>
              <a:rPr lang="en-US" sz="2800" dirty="0"/>
              <a:t> :</a:t>
            </a:r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6424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BENTUK UMUM FUNGSI LINIER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5105400"/>
          </a:xfrm>
        </p:spPr>
        <p:txBody>
          <a:bodyPr/>
          <a:lstStyle/>
          <a:p>
            <a:r>
              <a:rPr lang="id-ID" dirty="0" smtClean="0"/>
              <a:t>F (x) = ax + b          y = ax + b</a:t>
            </a:r>
          </a:p>
          <a:p>
            <a:pPr>
              <a:buNone/>
            </a:pPr>
            <a:r>
              <a:rPr lang="id-ID" sz="2400" dirty="0" smtClean="0"/>
              <a:t>Dimana : a = gradien/ slope/ koefisien arah/ kemiringan</a:t>
            </a:r>
          </a:p>
          <a:p>
            <a:pPr>
              <a:buNone/>
            </a:pPr>
            <a:r>
              <a:rPr lang="id-ID" sz="2400" dirty="0" smtClean="0"/>
              <a:t>		   b = intercept (titik potong fungsi sumbu y)</a:t>
            </a:r>
          </a:p>
          <a:p>
            <a:r>
              <a:rPr lang="id-ID" sz="2400" dirty="0" smtClean="0"/>
              <a:t>Contoh : </a:t>
            </a:r>
            <a:r>
              <a:rPr lang="id-ID" dirty="0" smtClean="0"/>
              <a:t>y = x                               y = x + 2 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0" y="3429000"/>
          <a:ext cx="19050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6250"/>
                <a:gridCol w="476250"/>
                <a:gridCol w="476250"/>
                <a:gridCol w="476250"/>
              </a:tblGrid>
              <a:tr h="228600">
                <a:tc>
                  <a:txBody>
                    <a:bodyPr/>
                    <a:lstStyle/>
                    <a:p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id-ID" dirty="0" smtClean="0"/>
                        <a:t>y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72200" y="3429000"/>
          <a:ext cx="19050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</a:tblGrid>
              <a:tr h="307340">
                <a:tc>
                  <a:txBody>
                    <a:bodyPr/>
                    <a:lstStyle/>
                    <a:p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r>
                        <a:rPr lang="id-ID" dirty="0" smtClean="0"/>
                        <a:t>y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D:\UMMI\NGAJAR\mATH\Matbis\fungsi linie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191000"/>
            <a:ext cx="3713930" cy="2438400"/>
          </a:xfrm>
          <a:prstGeom prst="rect">
            <a:avLst/>
          </a:prstGeom>
          <a:noFill/>
        </p:spPr>
      </p:pic>
      <p:pic>
        <p:nvPicPr>
          <p:cNvPr id="2051" name="Picture 3" descr="D:\UMMI\NGAJAR\mATH\Matbis\fungsi linier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267200"/>
            <a:ext cx="3810000" cy="2349682"/>
          </a:xfrm>
          <a:prstGeom prst="rect">
            <a:avLst/>
          </a:prstGeom>
          <a:noFill/>
        </p:spPr>
      </p:pic>
      <p:sp>
        <p:nvSpPr>
          <p:cNvPr id="8" name="Right Arrow 7"/>
          <p:cNvSpPr/>
          <p:nvPr/>
        </p:nvSpPr>
        <p:spPr>
          <a:xfrm>
            <a:off x="3409130" y="16764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029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id-ID" b="1" dirty="0" smtClean="0"/>
              <a:t>HUBUNGAN DUA GARIS LURUS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22205"/>
          </a:xfrm>
        </p:spPr>
        <p:txBody>
          <a:bodyPr/>
          <a:lstStyle/>
          <a:p>
            <a:r>
              <a:rPr lang="id-ID" sz="2800" dirty="0" smtClean="0"/>
              <a:t>Dua garis lurus akan </a:t>
            </a:r>
            <a:r>
              <a:rPr lang="id-ID" sz="2800" b="1" dirty="0" smtClean="0"/>
              <a:t>berimpit </a:t>
            </a:r>
            <a:r>
              <a:rPr lang="id-ID" sz="2800" dirty="0" smtClean="0"/>
              <a:t>apabila persamaan yang satu merupakan </a:t>
            </a:r>
            <a:r>
              <a:rPr lang="id-ID" sz="2800" b="1" dirty="0" smtClean="0"/>
              <a:t>kelipatan</a:t>
            </a:r>
            <a:r>
              <a:rPr lang="id-ID" sz="2800" dirty="0" smtClean="0"/>
              <a:t> persamaan yang lain</a:t>
            </a:r>
          </a:p>
          <a:p>
            <a:pPr>
              <a:buNone/>
            </a:pPr>
            <a:r>
              <a:rPr lang="id-ID" sz="2800" dirty="0" smtClean="0"/>
              <a:t>	contoh : y = 1/2x + 2  dan  2y = x + 4</a:t>
            </a:r>
          </a:p>
          <a:p>
            <a:r>
              <a:rPr lang="id-ID" sz="2800" dirty="0" smtClean="0"/>
              <a:t>Dua garis akan sejajar // apabila </a:t>
            </a:r>
            <a:r>
              <a:rPr lang="id-ID" sz="2800" b="1" dirty="0" smtClean="0"/>
              <a:t>mempunyai gradien yang sama</a:t>
            </a:r>
            <a:endParaRPr lang="id-ID" sz="2800" dirty="0" smtClean="0"/>
          </a:p>
          <a:p>
            <a:pPr>
              <a:buNone/>
            </a:pPr>
            <a:r>
              <a:rPr lang="id-ID" sz="2800" dirty="0" smtClean="0"/>
              <a:t>	contoh : y = -1/3x +3  dan  y = -1/3x + 2/3</a:t>
            </a:r>
          </a:p>
          <a:p>
            <a:r>
              <a:rPr lang="id-ID" sz="2800" dirty="0" smtClean="0"/>
              <a:t>Dua garis akan </a:t>
            </a:r>
            <a:r>
              <a:rPr lang="id-ID" sz="2800" b="1" dirty="0" smtClean="0"/>
              <a:t>berpotongan tegak lurus  </a:t>
            </a:r>
            <a:r>
              <a:rPr lang="id-ID" sz="2800" dirty="0" smtClean="0"/>
              <a:t>apabila gradien yang satu merupakan kebalikan negatif dari gradien persamaan garis yang lain atau </a:t>
            </a:r>
          </a:p>
          <a:p>
            <a:pPr>
              <a:buNone/>
            </a:pPr>
            <a:r>
              <a:rPr lang="id-ID" sz="2800" b="1" dirty="0" smtClean="0"/>
              <a:t>	</a:t>
            </a:r>
            <a:r>
              <a:rPr lang="id-ID" sz="2800" dirty="0" smtClean="0"/>
              <a:t>contoh :  3y = 2x – 6  dan  y = -3/2x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5507888"/>
            <a:ext cx="1676400" cy="5038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80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/>
          <a:lstStyle/>
          <a:p>
            <a:r>
              <a:rPr lang="id-ID" dirty="0" smtClean="0"/>
              <a:t>TUGAS II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579296" cy="493417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sz="2400" dirty="0" smtClean="0">
                <a:latin typeface="+mj-lt"/>
              </a:rPr>
              <a:t>Kerjakan soal latihan pada buku “ Matematika Ekonomi dan Bisnis karangan Josep Bintang Kalangi” Halaman 46 dengan nomor sbb:</a:t>
            </a:r>
          </a:p>
          <a:p>
            <a:pPr lvl="1">
              <a:buFont typeface="Wingdings" pitchFamily="2" charset="2"/>
              <a:buChar char="Ø"/>
            </a:pPr>
            <a:r>
              <a:rPr lang="id-ID" sz="2400" dirty="0">
                <a:latin typeface="+mj-lt"/>
              </a:rPr>
              <a:t> </a:t>
            </a:r>
            <a:r>
              <a:rPr lang="id-ID" sz="2400" dirty="0" smtClean="0">
                <a:latin typeface="+mj-lt"/>
              </a:rPr>
              <a:t>nomor 4 poin a, d, e dan f</a:t>
            </a:r>
          </a:p>
          <a:p>
            <a:pPr lvl="1">
              <a:buFont typeface="Wingdings" pitchFamily="2" charset="2"/>
              <a:buChar char="Ø"/>
            </a:pPr>
            <a:r>
              <a:rPr lang="id-ID" sz="2400" dirty="0">
                <a:latin typeface="+mj-lt"/>
              </a:rPr>
              <a:t> </a:t>
            </a:r>
            <a:r>
              <a:rPr lang="id-ID" sz="2400" dirty="0" smtClean="0">
                <a:latin typeface="+mj-lt"/>
              </a:rPr>
              <a:t>nomor 7 poin a s/d d</a:t>
            </a:r>
            <a:endParaRPr lang="id-ID" sz="2400" dirty="0">
              <a:latin typeface="+mj-lt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+mj-lt"/>
                <a:cs typeface="Times New Roman" pitchFamily="18" charset="0"/>
              </a:rPr>
              <a:t>Garis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 </a:t>
            </a:r>
            <a:r>
              <a:rPr lang="en-US" sz="2400" dirty="0">
                <a:latin typeface="+mj-lt"/>
                <a:cs typeface="Times New Roman" pitchFamily="18" charset="0"/>
              </a:rPr>
              <a:t>h </a:t>
            </a:r>
            <a:r>
              <a:rPr lang="en-US" sz="2400" dirty="0" err="1">
                <a:latin typeface="+mj-lt"/>
                <a:cs typeface="Times New Roman" pitchFamily="18" charset="0"/>
              </a:rPr>
              <a:t>memotong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sumbu</a:t>
            </a:r>
            <a:r>
              <a:rPr lang="en-US" sz="2400" dirty="0">
                <a:latin typeface="+mj-lt"/>
                <a:cs typeface="Times New Roman" pitchFamily="18" charset="0"/>
              </a:rPr>
              <a:t> X di </a:t>
            </a:r>
            <a:r>
              <a:rPr lang="en-US" sz="2400" dirty="0" err="1">
                <a:latin typeface="+mj-lt"/>
                <a:cs typeface="Times New Roman" pitchFamily="18" charset="0"/>
              </a:rPr>
              <a:t>titik</a:t>
            </a:r>
            <a:r>
              <a:rPr lang="en-US" sz="2400" dirty="0">
                <a:latin typeface="+mj-lt"/>
                <a:cs typeface="Times New Roman" pitchFamily="18" charset="0"/>
              </a:rPr>
              <a:t> (2,0) </a:t>
            </a:r>
            <a:r>
              <a:rPr lang="en-US" sz="2400" dirty="0" err="1">
                <a:latin typeface="+mj-lt"/>
                <a:cs typeface="Times New Roman" pitchFamily="18" charset="0"/>
              </a:rPr>
              <a:t>dan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memotong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sumbu</a:t>
            </a:r>
            <a:r>
              <a:rPr lang="en-US" sz="2400" dirty="0">
                <a:latin typeface="+mj-lt"/>
                <a:cs typeface="Times New Roman" pitchFamily="18" charset="0"/>
              </a:rPr>
              <a:t> Y di </a:t>
            </a:r>
            <a:r>
              <a:rPr lang="en-US" sz="2400" dirty="0" err="1">
                <a:latin typeface="+mj-lt"/>
                <a:cs typeface="Times New Roman" pitchFamily="18" charset="0"/>
              </a:rPr>
              <a:t>titik</a:t>
            </a:r>
            <a:r>
              <a:rPr lang="en-US" sz="2400" dirty="0">
                <a:latin typeface="+mj-lt"/>
                <a:cs typeface="Times New Roman" pitchFamily="18" charset="0"/>
              </a:rPr>
              <a:t> (0,3).  </a:t>
            </a:r>
            <a:r>
              <a:rPr lang="en-US" sz="2400" dirty="0" err="1">
                <a:latin typeface="+mj-lt"/>
                <a:cs typeface="Times New Roman" pitchFamily="18" charset="0"/>
              </a:rPr>
              <a:t>Tentukan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persamaan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garis</a:t>
            </a:r>
            <a:r>
              <a:rPr lang="en-US" sz="2400" dirty="0">
                <a:latin typeface="+mj-lt"/>
                <a:cs typeface="Times New Roman" pitchFamily="18" charset="0"/>
              </a:rPr>
              <a:t> h 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>
                <a:latin typeface="+mj-lt"/>
                <a:cs typeface="Times New Roman" pitchFamily="18" charset="0"/>
              </a:rPr>
              <a:t>Tentukan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persamaan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garis</a:t>
            </a:r>
            <a:r>
              <a:rPr lang="en-US" sz="2400" dirty="0">
                <a:latin typeface="+mj-lt"/>
                <a:cs typeface="Times New Roman" pitchFamily="18" charset="0"/>
              </a:rPr>
              <a:t> yang    </a:t>
            </a:r>
            <a:r>
              <a:rPr lang="en-US" sz="2400" dirty="0" err="1">
                <a:latin typeface="+mj-lt"/>
                <a:cs typeface="Times New Roman" pitchFamily="18" charset="0"/>
              </a:rPr>
              <a:t>melalui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titik</a:t>
            </a:r>
            <a:r>
              <a:rPr lang="en-US" sz="2400" dirty="0">
                <a:latin typeface="+mj-lt"/>
                <a:cs typeface="Times New Roman" pitchFamily="18" charset="0"/>
              </a:rPr>
              <a:t> A(2,5) </a:t>
            </a:r>
            <a:r>
              <a:rPr lang="en-US" sz="2400" dirty="0" err="1">
                <a:latin typeface="+mj-lt"/>
                <a:cs typeface="Times New Roman" pitchFamily="18" charset="0"/>
              </a:rPr>
              <a:t>dan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tegak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lurus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dengan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 err="1">
                <a:latin typeface="+mj-lt"/>
                <a:cs typeface="Times New Roman" pitchFamily="18" charset="0"/>
              </a:rPr>
              <a:t>garis</a:t>
            </a:r>
            <a:r>
              <a:rPr lang="en-US" sz="2400" dirty="0">
                <a:latin typeface="+mj-lt"/>
                <a:cs typeface="Times New Roman" pitchFamily="18" charset="0"/>
              </a:rPr>
              <a:t> y=2x+5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?</a:t>
            </a:r>
            <a:endParaRPr lang="id-ID" sz="2400" dirty="0" smtClean="0">
              <a:latin typeface="+mj-lt"/>
              <a:cs typeface="Times New Roman" pitchFamily="18" charset="0"/>
            </a:endParaRPr>
          </a:p>
          <a:p>
            <a:pPr marL="514350" indent="-514350" algn="just">
              <a:buAutoNum type="arabicPeriod" startAt="4"/>
            </a:pPr>
            <a:r>
              <a:rPr lang="en-US" sz="2400" dirty="0" err="1">
                <a:cs typeface="Times New Roman" pitchFamily="18" charset="0"/>
              </a:rPr>
              <a:t>Tentukan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persamaan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garis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lurus</a:t>
            </a:r>
            <a:r>
              <a:rPr lang="en-US" sz="2400" dirty="0">
                <a:cs typeface="Times New Roman" pitchFamily="18" charset="0"/>
              </a:rPr>
              <a:t> yang </a:t>
            </a:r>
            <a:r>
              <a:rPr lang="en-US" sz="2400" dirty="0" err="1">
                <a:cs typeface="Times New Roman" pitchFamily="18" charset="0"/>
              </a:rPr>
              <a:t>melalui</a:t>
            </a:r>
            <a:r>
              <a:rPr lang="en-US" sz="2400" dirty="0">
                <a:cs typeface="Times New Roman" pitchFamily="18" charset="0"/>
              </a:rPr>
              <a:t>  </a:t>
            </a:r>
            <a:r>
              <a:rPr lang="en-US" sz="2400" dirty="0" err="1">
                <a:cs typeface="Times New Roman" pitchFamily="18" charset="0"/>
              </a:rPr>
              <a:t>titik</a:t>
            </a:r>
            <a:r>
              <a:rPr lang="en-US" sz="2400" dirty="0">
                <a:cs typeface="Times New Roman" pitchFamily="18" charset="0"/>
              </a:rPr>
              <a:t> (1, -2) </a:t>
            </a:r>
            <a:r>
              <a:rPr lang="en-US" sz="2400" dirty="0" err="1">
                <a:cs typeface="Times New Roman" pitchFamily="18" charset="0"/>
              </a:rPr>
              <a:t>dan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sejajar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dengan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garis</a:t>
            </a:r>
            <a:r>
              <a:rPr lang="en-US" sz="2400" dirty="0">
                <a:cs typeface="Times New Roman" pitchFamily="18" charset="0"/>
              </a:rPr>
              <a:t> y = 2x + 3 ?</a:t>
            </a:r>
          </a:p>
          <a:p>
            <a:pPr marL="514350" indent="-514350" algn="just">
              <a:buAutoNum type="arabicPeriod" startAt="4"/>
            </a:pPr>
            <a:r>
              <a:rPr lang="en-US" sz="2400" dirty="0" err="1">
                <a:cs typeface="Times New Roman" pitchFamily="18" charset="0"/>
              </a:rPr>
              <a:t>Tentukanlah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persamaan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garis</a:t>
            </a:r>
            <a:r>
              <a:rPr lang="en-US" sz="2400" dirty="0">
                <a:cs typeface="Times New Roman" pitchFamily="18" charset="0"/>
              </a:rPr>
              <a:t> yang </a:t>
            </a:r>
            <a:r>
              <a:rPr lang="en-US" sz="2400" dirty="0" err="1">
                <a:cs typeface="Times New Roman" pitchFamily="18" charset="0"/>
              </a:rPr>
              <a:t>melalui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titik</a:t>
            </a:r>
            <a:r>
              <a:rPr lang="en-US" sz="2400" dirty="0">
                <a:cs typeface="Times New Roman" pitchFamily="18" charset="0"/>
              </a:rPr>
              <a:t> K(1, -3)  </a:t>
            </a:r>
            <a:r>
              <a:rPr lang="en-US" sz="2400" dirty="0" err="1">
                <a:cs typeface="Times New Roman" pitchFamily="18" charset="0"/>
              </a:rPr>
              <a:t>dan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sejajar</a:t>
            </a:r>
            <a:r>
              <a:rPr lang="en-US" sz="2400" dirty="0">
                <a:cs typeface="Times New Roman" pitchFamily="18" charset="0"/>
              </a:rPr>
              <a:t>  </a:t>
            </a:r>
            <a:r>
              <a:rPr lang="en-US" sz="2400" dirty="0" err="1">
                <a:cs typeface="Times New Roman" pitchFamily="18" charset="0"/>
              </a:rPr>
              <a:t>dengan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garis</a:t>
            </a:r>
            <a:r>
              <a:rPr lang="en-US" sz="2400" dirty="0">
                <a:cs typeface="Times New Roman" pitchFamily="18" charset="0"/>
              </a:rPr>
              <a:t> yang </a:t>
            </a:r>
            <a:r>
              <a:rPr lang="en-US" sz="2400" dirty="0" err="1">
                <a:cs typeface="Times New Roman" pitchFamily="18" charset="0"/>
              </a:rPr>
              <a:t>melalui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titik</a:t>
            </a:r>
            <a:r>
              <a:rPr lang="en-US" sz="2400" dirty="0">
                <a:cs typeface="Times New Roman" pitchFamily="18" charset="0"/>
              </a:rPr>
              <a:t> A(4,1) </a:t>
            </a:r>
            <a:r>
              <a:rPr lang="en-US" sz="2400" dirty="0" err="1" smtClean="0">
                <a:cs typeface="Times New Roman" pitchFamily="18" charset="0"/>
              </a:rPr>
              <a:t>dan</a:t>
            </a:r>
            <a:r>
              <a:rPr lang="id-ID" sz="2400" dirty="0" smtClean="0">
                <a:cs typeface="Times New Roman" pitchFamily="18" charset="0"/>
              </a:rPr>
              <a:t>    </a:t>
            </a:r>
            <a:r>
              <a:rPr lang="en-US" sz="2400" dirty="0" smtClean="0">
                <a:cs typeface="Times New Roman" pitchFamily="18" charset="0"/>
              </a:rPr>
              <a:t> B</a:t>
            </a:r>
            <a:r>
              <a:rPr lang="id-ID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(-</a:t>
            </a:r>
            <a:r>
              <a:rPr lang="en-US" sz="2400" dirty="0">
                <a:cs typeface="Times New Roman" pitchFamily="18" charset="0"/>
              </a:rPr>
              <a:t>1,2)</a:t>
            </a:r>
          </a:p>
          <a:p>
            <a:pPr marL="57150" indent="0">
              <a:buNone/>
            </a:pP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val="253222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Sebenarnya untuk menggambarkan grafik fungsi linier cukup ditentukan oleh 2 titik saja, yang biasanya dipakai yaitu :</a:t>
            </a:r>
          </a:p>
          <a:p>
            <a:pPr>
              <a:buNone/>
            </a:pPr>
            <a:r>
              <a:rPr lang="id-ID" dirty="0" smtClean="0"/>
              <a:t>Apabila x = 0 maka y = ......</a:t>
            </a:r>
          </a:p>
          <a:p>
            <a:pPr>
              <a:buNone/>
            </a:pPr>
            <a:r>
              <a:rPr lang="id-ID" dirty="0" smtClean="0"/>
              <a:t>Apabila y = 0 maka x = ......</a:t>
            </a:r>
          </a:p>
          <a:p>
            <a:pPr>
              <a:buNone/>
            </a:pPr>
            <a:r>
              <a:rPr lang="id-ID" dirty="0" smtClean="0"/>
              <a:t>Contoh  y = 2x + 3 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196475"/>
              </p:ext>
            </p:extLst>
          </p:nvPr>
        </p:nvGraphicFramePr>
        <p:xfrm>
          <a:off x="2123728" y="5157192"/>
          <a:ext cx="17526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200"/>
                <a:gridCol w="584200"/>
                <a:gridCol w="584200"/>
              </a:tblGrid>
              <a:tr h="300897">
                <a:tc>
                  <a:txBody>
                    <a:bodyPr/>
                    <a:lstStyle/>
                    <a:p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-3/2</a:t>
                      </a:r>
                      <a:endParaRPr lang="id-ID" dirty="0"/>
                    </a:p>
                  </a:txBody>
                  <a:tcPr/>
                </a:tc>
              </a:tr>
              <a:tr h="308703">
                <a:tc>
                  <a:txBody>
                    <a:bodyPr/>
                    <a:lstStyle/>
                    <a:p>
                      <a:r>
                        <a:rPr lang="id-ID" dirty="0" smtClean="0"/>
                        <a:t>y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D:\UMMI\NGAJAR\mATH\Matbis\fungsi linier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352800"/>
            <a:ext cx="4370387" cy="2827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177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rgbClr val="FF00FF"/>
                </a:solidFill>
                <a:latin typeface="Agency FB" pitchFamily="34" charset="0"/>
              </a:rPr>
              <a:t>GRADIEN </a:t>
            </a:r>
            <a:endParaRPr lang="id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Kemiringan (</a:t>
            </a:r>
            <a:r>
              <a:rPr lang="id-ID" i="1" dirty="0"/>
              <a:t>slope) dari fungsi linier adalah sama dengan perubahan variabel terikat </a:t>
            </a:r>
            <a:r>
              <a:rPr lang="id-ID" i="1" dirty="0" smtClean="0"/>
              <a:t>y </a:t>
            </a:r>
            <a:r>
              <a:rPr lang="id-ID" dirty="0"/>
              <a:t>dibagi dengan perubahan dalam variabel bebas </a:t>
            </a:r>
            <a:r>
              <a:rPr lang="id-ID" i="1" dirty="0"/>
              <a:t>x</a:t>
            </a:r>
            <a:r>
              <a:rPr lang="id-ID" i="1" dirty="0" smtClean="0"/>
              <a:t>. </a:t>
            </a:r>
            <a:r>
              <a:rPr lang="id-ID" i="1" dirty="0"/>
              <a:t>Kemiringan juga disebut gradien yang </a:t>
            </a:r>
            <a:r>
              <a:rPr lang="id-ID" dirty="0"/>
              <a:t>dilambangkan dengan huruf m. Jadi</a:t>
            </a:r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869160"/>
            <a:ext cx="63976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00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654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</a:rPr>
              <a:t>Sebagai contoh, </a:t>
            </a:r>
            <a:r>
              <a:rPr lang="id-ID" sz="2800" i="1" dirty="0" smtClean="0">
                <a:solidFill>
                  <a:schemeClr val="tx1"/>
                </a:solidFill>
                <a:latin typeface="Times New Roman" pitchFamily="18" charset="0"/>
              </a:rPr>
              <a:t>y = 15 – 2x, kemiringannya adalah –2. Ini berarti bahwa untuk setiap </a:t>
            </a:r>
            <a:r>
              <a:rPr lang="fi-FI" sz="2800" dirty="0" smtClean="0">
                <a:solidFill>
                  <a:schemeClr val="tx1"/>
                </a:solidFill>
                <a:latin typeface="Times New Roman" pitchFamily="18" charset="0"/>
              </a:rPr>
              <a:t>kenaikkan satu unit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fi-FI" sz="2800" dirty="0" smtClean="0">
                <a:solidFill>
                  <a:schemeClr val="tx1"/>
                </a:solidFill>
                <a:latin typeface="Times New Roman" pitchFamily="18" charset="0"/>
              </a:rPr>
              <a:t>variabel </a:t>
            </a:r>
            <a:r>
              <a:rPr lang="fi-FI" sz="2800" i="1" dirty="0" smtClean="0">
                <a:solidFill>
                  <a:schemeClr val="tx1"/>
                </a:solidFill>
                <a:latin typeface="Times New Roman" pitchFamily="18" charset="0"/>
              </a:rPr>
              <a:t>x akan menurunkan 2 unit variabel y.</a:t>
            </a:r>
            <a:endParaRPr lang="id-ID" sz="2800" dirty="0" smtClean="0">
              <a:solidFill>
                <a:schemeClr val="tx1"/>
              </a:solidFill>
            </a:endParaRPr>
          </a:p>
        </p:txBody>
      </p:sp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2057400"/>
            <a:ext cx="7500937" cy="4019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554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00FF"/>
                </a:solidFill>
                <a:latin typeface="Agency FB" pitchFamily="34" charset="0"/>
              </a:rPr>
              <a:t>PERHITUNGAN GRADIEN BERDASARKAN TITIK KOORDINAT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6725" indent="0">
              <a:buNone/>
            </a:pPr>
            <a:r>
              <a:rPr lang="id-ID" sz="3300" b="1" dirty="0" smtClean="0">
                <a:solidFill>
                  <a:srgbClr val="00B050"/>
                </a:solidFill>
              </a:rPr>
              <a:t>A. </a:t>
            </a:r>
            <a:r>
              <a:rPr lang="en-US" sz="3300" b="1" dirty="0" err="1" smtClean="0">
                <a:solidFill>
                  <a:srgbClr val="00B050"/>
                </a:solidFill>
              </a:rPr>
              <a:t>Pada</a:t>
            </a:r>
            <a:r>
              <a:rPr lang="en-US" sz="3300" b="1" dirty="0" smtClean="0">
                <a:solidFill>
                  <a:srgbClr val="00B050"/>
                </a:solidFill>
              </a:rPr>
              <a:t> </a:t>
            </a:r>
            <a:r>
              <a:rPr lang="en-US" sz="3300" b="1" dirty="0" err="1">
                <a:solidFill>
                  <a:srgbClr val="00B050"/>
                </a:solidFill>
              </a:rPr>
              <a:t>persamaan</a:t>
            </a:r>
            <a:r>
              <a:rPr lang="en-US" sz="3300" b="1" dirty="0">
                <a:solidFill>
                  <a:srgbClr val="00B050"/>
                </a:solidFill>
              </a:rPr>
              <a:t> </a:t>
            </a:r>
            <a:r>
              <a:rPr lang="en-US" sz="3300" b="1" dirty="0" err="1">
                <a:solidFill>
                  <a:srgbClr val="00B050"/>
                </a:solidFill>
              </a:rPr>
              <a:t>garis</a:t>
            </a:r>
            <a:r>
              <a:rPr lang="en-US" sz="3300" b="1" dirty="0">
                <a:solidFill>
                  <a:srgbClr val="00B050"/>
                </a:solidFill>
              </a:rPr>
              <a:t> y = mx</a:t>
            </a:r>
          </a:p>
          <a:p>
            <a:pPr marL="0" indent="522288" algn="just">
              <a:buNone/>
            </a:pPr>
            <a:r>
              <a:rPr lang="en-US" dirty="0" err="1">
                <a:solidFill>
                  <a:srgbClr val="00B050"/>
                </a:solidFill>
              </a:rPr>
              <a:t>Nilai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gradien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dalam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suatu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persamaan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garis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sama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dengan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besar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nilai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konstanta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i="1" dirty="0">
                <a:solidFill>
                  <a:srgbClr val="00B050"/>
                </a:solidFill>
              </a:rPr>
              <a:t>m yang  </a:t>
            </a:r>
            <a:r>
              <a:rPr lang="en-US" i="1" dirty="0" err="1">
                <a:solidFill>
                  <a:srgbClr val="00B050"/>
                </a:solidFill>
              </a:rPr>
              <a:t>terletak</a:t>
            </a:r>
            <a:r>
              <a:rPr lang="en-US" i="1" dirty="0">
                <a:solidFill>
                  <a:srgbClr val="00B050"/>
                </a:solidFill>
              </a:rPr>
              <a:t> di </a:t>
            </a:r>
            <a:r>
              <a:rPr lang="en-US" i="1" dirty="0" err="1">
                <a:solidFill>
                  <a:srgbClr val="00B050"/>
                </a:solidFill>
              </a:rPr>
              <a:t>depan</a:t>
            </a:r>
            <a:r>
              <a:rPr lang="en-US" i="1" dirty="0">
                <a:solidFill>
                  <a:srgbClr val="00B050"/>
                </a:solidFill>
              </a:rPr>
              <a:t> </a:t>
            </a:r>
            <a:r>
              <a:rPr lang="en-US" i="1" dirty="0" err="1">
                <a:solidFill>
                  <a:srgbClr val="00B050"/>
                </a:solidFill>
              </a:rPr>
              <a:t>variabel</a:t>
            </a:r>
            <a:r>
              <a:rPr lang="en-US" i="1" dirty="0">
                <a:solidFill>
                  <a:srgbClr val="00B050"/>
                </a:solidFill>
              </a:rPr>
              <a:t>  x .</a:t>
            </a:r>
          </a:p>
          <a:p>
            <a:pPr algn="just">
              <a:buNone/>
            </a:pPr>
            <a:r>
              <a:rPr lang="en-US" sz="2800" b="1" i="1" dirty="0" err="1">
                <a:solidFill>
                  <a:srgbClr val="00B050"/>
                </a:solidFill>
              </a:rPr>
              <a:t>Syarat</a:t>
            </a:r>
            <a:r>
              <a:rPr lang="en-US" sz="2800" b="1" i="1" dirty="0">
                <a:solidFill>
                  <a:srgbClr val="00B050"/>
                </a:solidFill>
              </a:rPr>
              <a:t> </a:t>
            </a:r>
            <a:r>
              <a:rPr lang="en-US" sz="2800" b="1" dirty="0" err="1">
                <a:solidFill>
                  <a:srgbClr val="00B050"/>
                </a:solidFill>
              </a:rPr>
              <a:t>persamaan</a:t>
            </a:r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err="1">
                <a:solidFill>
                  <a:srgbClr val="00B050"/>
                </a:solidFill>
              </a:rPr>
              <a:t>garis</a:t>
            </a:r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err="1">
                <a:solidFill>
                  <a:srgbClr val="00B050"/>
                </a:solidFill>
              </a:rPr>
              <a:t>harus</a:t>
            </a:r>
            <a:r>
              <a:rPr lang="en-US" sz="2800" b="1" dirty="0">
                <a:solidFill>
                  <a:srgbClr val="00B050"/>
                </a:solidFill>
              </a:rPr>
              <a:t> </a:t>
            </a:r>
            <a:r>
              <a:rPr lang="en-US" sz="2800" b="1" dirty="0" err="1">
                <a:solidFill>
                  <a:srgbClr val="00B050"/>
                </a:solidFill>
              </a:rPr>
              <a:t>berbentuk</a:t>
            </a:r>
            <a:r>
              <a:rPr lang="en-US" sz="2800" b="1" dirty="0">
                <a:solidFill>
                  <a:srgbClr val="00B050"/>
                </a:solidFill>
              </a:rPr>
              <a:t> </a:t>
            </a:r>
            <a:endParaRPr lang="id-ID" sz="2800" b="1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y = mx.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0090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8A82E"/>
                </a:solidFill>
              </a:rPr>
              <a:t>Contoh</a:t>
            </a:r>
            <a:r>
              <a:rPr lang="en-US" b="1" dirty="0">
                <a:solidFill>
                  <a:srgbClr val="08A82E"/>
                </a:solidFill>
              </a:rPr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30725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Tentukan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gradien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dari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persamaan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garis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berikut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:</a:t>
            </a:r>
          </a:p>
          <a:p>
            <a:pPr algn="just">
              <a:buNone/>
            </a:pP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					2x + 3y = 0</a:t>
            </a:r>
          </a:p>
          <a:p>
            <a:pPr algn="just">
              <a:buNone/>
            </a:pPr>
            <a:endParaRPr lang="en-US" sz="2400" b="1" dirty="0">
              <a:solidFill>
                <a:schemeClr val="bg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Jawab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:</a:t>
            </a:r>
          </a:p>
          <a:p>
            <a:pPr lvl="0" algn="just">
              <a:buNone/>
            </a:pP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ubah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persamaan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2x + 3y = 0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menjadi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bentuk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y = mx 	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sehingga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     </a:t>
            </a:r>
          </a:p>
          <a:p>
            <a:pPr algn="just">
              <a:buNone/>
            </a:pP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                                                 2x + 3y = 0</a:t>
            </a:r>
          </a:p>
          <a:p>
            <a:pPr algn="just">
              <a:buNone/>
            </a:pP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			                                 3y = -2x</a:t>
            </a:r>
          </a:p>
          <a:p>
            <a:pPr algn="just">
              <a:buNone/>
            </a:pP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					          y = - 2/3 x</a:t>
            </a:r>
          </a:p>
          <a:p>
            <a:pPr algn="just">
              <a:buNone/>
            </a:pP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	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Persamaan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garis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sudah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memenuhi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bentuk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y = mx. </a:t>
            </a:r>
          </a:p>
          <a:p>
            <a:pPr algn="just">
              <a:buNone/>
            </a:pP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	   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Jadi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75000"/>
                  </a:schemeClr>
                </a:solidFill>
              </a:rPr>
              <a:t>diperoleh</a:t>
            </a:r>
            <a:r>
              <a:rPr lang="en-US" sz="2400" b="1" dirty="0">
                <a:solidFill>
                  <a:schemeClr val="bg2">
                    <a:lumMod val="75000"/>
                  </a:schemeClr>
                </a:solidFill>
              </a:rPr>
              <a:t>  </a:t>
            </a:r>
          </a:p>
          <a:p>
            <a:pPr algn="just">
              <a:buNone/>
            </a:pPr>
            <a:endParaRPr lang="en-US" sz="2400" b="1" dirty="0">
              <a:solidFill>
                <a:schemeClr val="bg2">
                  <a:lumMod val="75000"/>
                </a:schemeClr>
              </a:solidFill>
            </a:endParaRPr>
          </a:p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021288"/>
            <a:ext cx="1301552" cy="60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146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10237"/>
          </a:xfrm>
        </p:spPr>
        <p:txBody>
          <a:bodyPr/>
          <a:lstStyle/>
          <a:p>
            <a:pPr marL="514350" indent="-514350" algn="ctr">
              <a:buNone/>
            </a:pPr>
            <a:r>
              <a:rPr lang="en-US" sz="4800" b="1" dirty="0">
                <a:solidFill>
                  <a:srgbClr val="00B0F0"/>
                </a:solidFill>
                <a:latin typeface="Bodoni MT Condensed" pitchFamily="18" charset="0"/>
              </a:rPr>
              <a:t>B. </a:t>
            </a:r>
            <a:r>
              <a:rPr lang="en-US" sz="4800" b="1" dirty="0" err="1">
                <a:solidFill>
                  <a:srgbClr val="00B0F0"/>
                </a:solidFill>
                <a:latin typeface="Bodoni MT Condensed" pitchFamily="18" charset="0"/>
              </a:rPr>
              <a:t>Pada</a:t>
            </a:r>
            <a:r>
              <a:rPr lang="en-US" sz="4800" b="1" dirty="0">
                <a:solidFill>
                  <a:srgbClr val="00B0F0"/>
                </a:solidFill>
                <a:latin typeface="Bodoni MT Condensed" pitchFamily="18" charset="0"/>
              </a:rPr>
              <a:t> </a:t>
            </a:r>
            <a:r>
              <a:rPr lang="en-US" sz="4800" b="1" dirty="0" err="1">
                <a:solidFill>
                  <a:srgbClr val="00B0F0"/>
                </a:solidFill>
                <a:latin typeface="Bodoni MT Condensed" pitchFamily="18" charset="0"/>
              </a:rPr>
              <a:t>persamaan</a:t>
            </a:r>
            <a:r>
              <a:rPr lang="en-US" sz="4800" b="1" dirty="0">
                <a:solidFill>
                  <a:srgbClr val="00B0F0"/>
                </a:solidFill>
                <a:latin typeface="Bodoni MT Condensed" pitchFamily="18" charset="0"/>
              </a:rPr>
              <a:t> </a:t>
            </a:r>
            <a:r>
              <a:rPr lang="en-US" sz="4800" b="1" dirty="0" err="1">
                <a:solidFill>
                  <a:srgbClr val="00B0F0"/>
                </a:solidFill>
                <a:latin typeface="Bodoni MT Condensed" pitchFamily="18" charset="0"/>
              </a:rPr>
              <a:t>garis</a:t>
            </a:r>
            <a:r>
              <a:rPr lang="en-US" sz="4800" b="1" dirty="0">
                <a:solidFill>
                  <a:srgbClr val="00B0F0"/>
                </a:solidFill>
                <a:latin typeface="Bodoni MT Condensed" pitchFamily="18" charset="0"/>
              </a:rPr>
              <a:t> y = mx + c</a:t>
            </a:r>
          </a:p>
          <a:p>
            <a:pPr marL="514350" indent="-514350">
              <a:buNone/>
            </a:pPr>
            <a:endParaRPr lang="en-US" b="1" dirty="0">
              <a:solidFill>
                <a:srgbClr val="CC00FF"/>
              </a:solidFill>
            </a:endParaRPr>
          </a:p>
          <a:p>
            <a:pPr algn="just">
              <a:buNone/>
            </a:pPr>
            <a:r>
              <a:rPr lang="en-US" b="1" dirty="0">
                <a:solidFill>
                  <a:srgbClr val="CC00FF"/>
                </a:solidFill>
              </a:rPr>
              <a:t>		</a:t>
            </a:r>
            <a:r>
              <a:rPr lang="en-US" b="1" dirty="0" err="1">
                <a:solidFill>
                  <a:srgbClr val="00B050"/>
                </a:solidFill>
              </a:rPr>
              <a:t>Perhitungan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gradien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pada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garis</a:t>
            </a:r>
            <a:r>
              <a:rPr lang="en-US" b="1" dirty="0">
                <a:solidFill>
                  <a:srgbClr val="00B050"/>
                </a:solidFill>
              </a:rPr>
              <a:t> y = mx + c </a:t>
            </a:r>
            <a:r>
              <a:rPr lang="en-US" b="1" dirty="0" err="1">
                <a:solidFill>
                  <a:srgbClr val="00B050"/>
                </a:solidFill>
              </a:rPr>
              <a:t>dilakukan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dengan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cara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menetukan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nilai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konstanta</a:t>
            </a:r>
            <a:r>
              <a:rPr lang="en-US" b="1" dirty="0">
                <a:solidFill>
                  <a:srgbClr val="00B050"/>
                </a:solidFill>
              </a:rPr>
              <a:t> di </a:t>
            </a:r>
            <a:r>
              <a:rPr lang="en-US" b="1" dirty="0" err="1">
                <a:solidFill>
                  <a:srgbClr val="00B050"/>
                </a:solidFill>
              </a:rPr>
              <a:t>depan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variabel</a:t>
            </a:r>
            <a:r>
              <a:rPr lang="en-US" b="1" dirty="0">
                <a:solidFill>
                  <a:srgbClr val="00B050"/>
                </a:solidFill>
              </a:rPr>
              <a:t> x.</a:t>
            </a:r>
          </a:p>
          <a:p>
            <a:pPr algn="just">
              <a:buNone/>
            </a:pPr>
            <a:r>
              <a:rPr lang="en-US" b="1" dirty="0">
                <a:solidFill>
                  <a:srgbClr val="00B050"/>
                </a:solidFill>
              </a:rPr>
              <a:t>	</a:t>
            </a:r>
            <a:r>
              <a:rPr lang="en-US" b="1" dirty="0" err="1">
                <a:solidFill>
                  <a:srgbClr val="00B050"/>
                </a:solidFill>
              </a:rPr>
              <a:t>Syarat</a:t>
            </a:r>
            <a:r>
              <a:rPr lang="en-US" b="1" dirty="0">
                <a:solidFill>
                  <a:srgbClr val="00B050"/>
                </a:solidFill>
              </a:rPr>
              <a:t> : </a:t>
            </a:r>
            <a:r>
              <a:rPr lang="en-US" b="1" dirty="0" err="1">
                <a:solidFill>
                  <a:srgbClr val="00B050"/>
                </a:solidFill>
              </a:rPr>
              <a:t>persamaan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garis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harus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berbentuk</a:t>
            </a:r>
            <a:r>
              <a:rPr lang="en-US" b="1" dirty="0">
                <a:solidFill>
                  <a:srgbClr val="00B050"/>
                </a:solidFill>
              </a:rPr>
              <a:t> </a:t>
            </a:r>
          </a:p>
          <a:p>
            <a:pPr algn="just">
              <a:buNone/>
            </a:pPr>
            <a:r>
              <a:rPr lang="en-US" b="1" dirty="0">
                <a:solidFill>
                  <a:srgbClr val="FF33CC"/>
                </a:solidFill>
              </a:rPr>
              <a:t>				</a:t>
            </a:r>
            <a:r>
              <a:rPr lang="en-US" sz="4000" b="1" dirty="0">
                <a:solidFill>
                  <a:srgbClr val="FF00FF"/>
                </a:solidFill>
              </a:rPr>
              <a:t>y = </a:t>
            </a:r>
            <a:r>
              <a:rPr lang="en-US" sz="4000" b="1" dirty="0" err="1">
                <a:solidFill>
                  <a:srgbClr val="FF00FF"/>
                </a:solidFill>
              </a:rPr>
              <a:t>mx+c</a:t>
            </a:r>
            <a:endParaRPr lang="en-US" sz="4000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6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FF00FF"/>
                </a:solidFill>
                <a:latin typeface="Algerian" pitchFamily="82" charset="0"/>
              </a:rPr>
              <a:t>Contoh</a:t>
            </a:r>
            <a:r>
              <a:rPr lang="en-US" b="1" i="1" dirty="0">
                <a:solidFill>
                  <a:srgbClr val="FF00FF"/>
                </a:solidFill>
                <a:latin typeface="Algerian" pitchFamily="82" charset="0"/>
              </a:rPr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pPr>
              <a:buNone/>
            </a:pPr>
            <a:r>
              <a:rPr lang="en-US" sz="2000" dirty="0" err="1">
                <a:solidFill>
                  <a:srgbClr val="CC00FF"/>
                </a:solidFill>
              </a:rPr>
              <a:t>Tentukan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gradien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dari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persamaan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garis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berikut</a:t>
            </a:r>
            <a:r>
              <a:rPr lang="en-US" sz="2000" dirty="0">
                <a:solidFill>
                  <a:srgbClr val="CC00FF"/>
                </a:solidFill>
              </a:rPr>
              <a:t> :</a:t>
            </a:r>
          </a:p>
          <a:p>
            <a:pPr marL="2171700" lvl="4" indent="-514350">
              <a:buFont typeface="+mj-lt"/>
              <a:buAutoNum type="alphaLcPeriod"/>
            </a:pPr>
            <a:r>
              <a:rPr lang="en-US" dirty="0">
                <a:solidFill>
                  <a:srgbClr val="CC00FF"/>
                </a:solidFill>
              </a:rPr>
              <a:t>Y =4x + 6</a:t>
            </a:r>
          </a:p>
          <a:p>
            <a:pPr marL="2171700" lvl="4" indent="-514350">
              <a:buFont typeface="+mj-lt"/>
              <a:buAutoNum type="alphaLcPeriod"/>
            </a:pPr>
            <a:r>
              <a:rPr lang="en-US" dirty="0">
                <a:solidFill>
                  <a:srgbClr val="CC00FF"/>
                </a:solidFill>
              </a:rPr>
              <a:t>2 + 4y = 3x + 5</a:t>
            </a:r>
          </a:p>
          <a:p>
            <a:pPr marL="582930" indent="-514350">
              <a:buNone/>
            </a:pPr>
            <a:r>
              <a:rPr lang="en-US" sz="2000" dirty="0">
                <a:solidFill>
                  <a:srgbClr val="CC00FF"/>
                </a:solidFill>
              </a:rPr>
              <a:t>	</a:t>
            </a:r>
            <a:r>
              <a:rPr lang="en-US" sz="2000" dirty="0" err="1">
                <a:solidFill>
                  <a:srgbClr val="CC00FF"/>
                </a:solidFill>
              </a:rPr>
              <a:t>Jawab</a:t>
            </a:r>
            <a:r>
              <a:rPr lang="en-US" sz="2000" dirty="0">
                <a:solidFill>
                  <a:srgbClr val="CC00FF"/>
                </a:solidFill>
              </a:rPr>
              <a:t> :</a:t>
            </a:r>
          </a:p>
          <a:p>
            <a:pPr marL="582930" indent="-514350">
              <a:buFont typeface="+mj-lt"/>
              <a:buAutoNum type="alphaLcPeriod"/>
            </a:pPr>
            <a:r>
              <a:rPr lang="en-US" sz="2000" dirty="0" err="1">
                <a:solidFill>
                  <a:srgbClr val="CC00FF"/>
                </a:solidFill>
              </a:rPr>
              <a:t>Ingat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bentuk</a:t>
            </a:r>
            <a:r>
              <a:rPr lang="en-US" sz="2000" dirty="0">
                <a:solidFill>
                  <a:srgbClr val="CC00FF"/>
                </a:solidFill>
              </a:rPr>
              <a:t> y = mx + c, </a:t>
            </a:r>
            <a:r>
              <a:rPr lang="en-US" sz="2000" dirty="0" err="1">
                <a:solidFill>
                  <a:srgbClr val="CC00FF"/>
                </a:solidFill>
              </a:rPr>
              <a:t>maka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dilihat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konstanta</a:t>
            </a:r>
            <a:r>
              <a:rPr lang="en-US" sz="2000" dirty="0">
                <a:solidFill>
                  <a:srgbClr val="CC00FF"/>
                </a:solidFill>
              </a:rPr>
              <a:t> yang </a:t>
            </a:r>
            <a:r>
              <a:rPr lang="en-US" sz="2000" dirty="0" err="1">
                <a:solidFill>
                  <a:srgbClr val="CC00FF"/>
                </a:solidFill>
              </a:rPr>
              <a:t>terletak</a:t>
            </a:r>
            <a:r>
              <a:rPr lang="en-US" sz="2000" dirty="0">
                <a:solidFill>
                  <a:srgbClr val="CC00FF"/>
                </a:solidFill>
              </a:rPr>
              <a:t> di </a:t>
            </a:r>
            <a:r>
              <a:rPr lang="en-US" sz="2000" dirty="0" err="1">
                <a:solidFill>
                  <a:srgbClr val="CC00FF"/>
                </a:solidFill>
              </a:rPr>
              <a:t>depan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variabel</a:t>
            </a:r>
            <a:r>
              <a:rPr lang="en-US" sz="2000" dirty="0">
                <a:solidFill>
                  <a:srgbClr val="CC00FF"/>
                </a:solidFill>
              </a:rPr>
              <a:t> x. </a:t>
            </a:r>
            <a:r>
              <a:rPr lang="en-US" sz="2000" dirty="0" err="1">
                <a:solidFill>
                  <a:srgbClr val="CC00FF"/>
                </a:solidFill>
              </a:rPr>
              <a:t>berapa</a:t>
            </a:r>
            <a:r>
              <a:rPr lang="en-US" sz="2000" dirty="0">
                <a:solidFill>
                  <a:srgbClr val="CC00FF"/>
                </a:solidFill>
              </a:rPr>
              <a:t> ??</a:t>
            </a:r>
          </a:p>
          <a:p>
            <a:pPr marL="582930" indent="-514350">
              <a:buFont typeface="+mj-lt"/>
              <a:buAutoNum type="alphaLcPeriod"/>
            </a:pPr>
            <a:endParaRPr lang="en-US" sz="2000" dirty="0">
              <a:solidFill>
                <a:srgbClr val="CC00FF"/>
              </a:solidFill>
            </a:endParaRPr>
          </a:p>
          <a:p>
            <a:pPr marL="582930" indent="-514350">
              <a:buFont typeface="+mj-lt"/>
              <a:buAutoNum type="alphaLcPeriod"/>
            </a:pPr>
            <a:r>
              <a:rPr lang="en-US" sz="2000" dirty="0">
                <a:solidFill>
                  <a:srgbClr val="CC00FF"/>
                </a:solidFill>
              </a:rPr>
              <a:t>b. </a:t>
            </a:r>
            <a:r>
              <a:rPr lang="en-US" sz="2000" dirty="0" err="1">
                <a:solidFill>
                  <a:srgbClr val="CC00FF"/>
                </a:solidFill>
              </a:rPr>
              <a:t>Persamaan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garis</a:t>
            </a:r>
            <a:r>
              <a:rPr lang="en-US" sz="2000" dirty="0">
                <a:solidFill>
                  <a:srgbClr val="CC00FF"/>
                </a:solidFill>
              </a:rPr>
              <a:t> 2 + 4y = 3x + 5 </a:t>
            </a:r>
            <a:r>
              <a:rPr lang="en-US" sz="2000" dirty="0" err="1">
                <a:solidFill>
                  <a:srgbClr val="CC00FF"/>
                </a:solidFill>
              </a:rPr>
              <a:t>diubah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terlebih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dahulu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menjadi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bentuk</a:t>
            </a:r>
            <a:r>
              <a:rPr lang="en-US" sz="2000" dirty="0">
                <a:solidFill>
                  <a:srgbClr val="CC00FF"/>
                </a:solidFill>
              </a:rPr>
              <a:t> y = mx + c</a:t>
            </a:r>
          </a:p>
          <a:p>
            <a:pPr marL="582930" indent="-514350">
              <a:buNone/>
            </a:pPr>
            <a:r>
              <a:rPr lang="en-US" sz="2000" dirty="0">
                <a:solidFill>
                  <a:srgbClr val="CC00FF"/>
                </a:solidFill>
              </a:rPr>
              <a:t>       </a:t>
            </a:r>
            <a:r>
              <a:rPr lang="en-US" sz="2000" dirty="0" err="1">
                <a:solidFill>
                  <a:srgbClr val="CC00FF"/>
                </a:solidFill>
              </a:rPr>
              <a:t>sehingga</a:t>
            </a:r>
            <a:endParaRPr lang="en-US" sz="2000" dirty="0">
              <a:solidFill>
                <a:srgbClr val="CC00FF"/>
              </a:solidFill>
            </a:endParaRPr>
          </a:p>
          <a:p>
            <a:pPr>
              <a:buNone/>
            </a:pPr>
            <a:r>
              <a:rPr lang="en-US" sz="2000" dirty="0">
                <a:solidFill>
                  <a:srgbClr val="CC00FF"/>
                </a:solidFill>
              </a:rPr>
              <a:t>                                          2 + 4y =   3x + 5</a:t>
            </a:r>
          </a:p>
          <a:p>
            <a:pPr>
              <a:buNone/>
            </a:pPr>
            <a:r>
              <a:rPr lang="en-US" sz="2000" dirty="0">
                <a:solidFill>
                  <a:srgbClr val="CC00FF"/>
                </a:solidFill>
              </a:rPr>
              <a:t>                                                 4y =  3x +3 </a:t>
            </a:r>
          </a:p>
          <a:p>
            <a:pPr>
              <a:buNone/>
            </a:pPr>
            <a:r>
              <a:rPr lang="en-US" sz="2000" dirty="0">
                <a:solidFill>
                  <a:srgbClr val="CC00FF"/>
                </a:solidFill>
              </a:rPr>
              <a:t>					    y =   ¾ x + 3/4                           </a:t>
            </a:r>
          </a:p>
          <a:p>
            <a:pPr>
              <a:buNone/>
            </a:pPr>
            <a:r>
              <a:rPr lang="en-US" sz="2000" dirty="0">
                <a:solidFill>
                  <a:srgbClr val="CC00FF"/>
                </a:solidFill>
              </a:rPr>
              <a:t>		</a:t>
            </a:r>
            <a:r>
              <a:rPr lang="en-US" sz="2000" dirty="0" err="1">
                <a:solidFill>
                  <a:srgbClr val="CC00FF"/>
                </a:solidFill>
              </a:rPr>
              <a:t>jadi</a:t>
            </a:r>
            <a:r>
              <a:rPr lang="en-US" sz="2000" dirty="0">
                <a:solidFill>
                  <a:srgbClr val="CC00FF"/>
                </a:solidFill>
              </a:rPr>
              <a:t> </a:t>
            </a:r>
            <a:r>
              <a:rPr lang="en-US" sz="2000" dirty="0" err="1">
                <a:solidFill>
                  <a:srgbClr val="CC00FF"/>
                </a:solidFill>
              </a:rPr>
              <a:t>nilai</a:t>
            </a:r>
            <a:r>
              <a:rPr lang="en-US" sz="2000" dirty="0">
                <a:solidFill>
                  <a:srgbClr val="CC00FF"/>
                </a:solidFill>
              </a:rPr>
              <a:t> m = </a:t>
            </a:r>
          </a:p>
          <a:p>
            <a:pPr marL="582930" indent="-514350">
              <a:buFont typeface="+mj-lt"/>
              <a:buAutoNum type="alphaLcPeriod"/>
            </a:pP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733256"/>
            <a:ext cx="1762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54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677</Words>
  <Application>Microsoft Office PowerPoint</Application>
  <PresentationFormat>On-screen Show (4:3)</PresentationFormat>
  <Paragraphs>162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Watermark</vt:lpstr>
      <vt:lpstr>FUNGSI LINIER</vt:lpstr>
      <vt:lpstr>BENTUK UMUM FUNGSI LINIER</vt:lpstr>
      <vt:lpstr>PowerPoint Presentation</vt:lpstr>
      <vt:lpstr>GRADIEN </vt:lpstr>
      <vt:lpstr>Sebagai contoh, y = 15 – 2x, kemiringannya adalah –2. Ini berarti bahwa untuk setiap kenaikkan satu unit variabel x akan menurunkan 2 unit variabel y.</vt:lpstr>
      <vt:lpstr>PERHITUNGAN GRADIEN BERDASARKAN TITIK KOORDINAT </vt:lpstr>
      <vt:lpstr>Contoh </vt:lpstr>
      <vt:lpstr>PowerPoint Presentation</vt:lpstr>
      <vt:lpstr>Contoh </vt:lpstr>
      <vt:lpstr>PowerPoint Presentation</vt:lpstr>
      <vt:lpstr>Contoh</vt:lpstr>
      <vt:lpstr>MENENTUKAN PESAMAAN GARIS</vt:lpstr>
      <vt:lpstr>Penyelesaian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HUBUNGAN DUA GARIS LURUS</vt:lpstr>
      <vt:lpstr>TUGAS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LINIER</dc:title>
  <dc:creator>ASUS</dc:creator>
  <cp:lastModifiedBy>ASUS</cp:lastModifiedBy>
  <cp:revision>20</cp:revision>
  <cp:lastPrinted>2018-09-26T08:00:45Z</cp:lastPrinted>
  <dcterms:created xsi:type="dcterms:W3CDTF">2018-09-25T12:55:47Z</dcterms:created>
  <dcterms:modified xsi:type="dcterms:W3CDTF">2018-09-26T08:04:57Z</dcterms:modified>
</cp:coreProperties>
</file>