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1" r:id="rId3"/>
    <p:sldId id="263" r:id="rId4"/>
    <p:sldId id="264" r:id="rId5"/>
    <p:sldId id="276" r:id="rId6"/>
    <p:sldId id="277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90" r:id="rId15"/>
    <p:sldId id="291" r:id="rId16"/>
    <p:sldId id="292" r:id="rId17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37BEB-4F5B-4E15-9D98-8E51F7105126}" type="datetimeFigureOut">
              <a:rPr lang="id-ID" smtClean="0"/>
              <a:t>25/09/2018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74A36-8A24-4D9E-A508-D69A9AB334B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065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F2957-EAA9-4CCD-BC62-E2A61AFE1E85}" type="datetimeFigureOut">
              <a:rPr lang="id-ID" smtClean="0"/>
              <a:pPr/>
              <a:t>25/09/2018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6117D-0607-4BE0-AE90-574C1B7AC62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Supra\Music\Kitaro\Matsuri%20OKE.mp3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CC0099"/>
                </a:solidFill>
                <a:latin typeface="Algerian" pitchFamily="82" charset="0"/>
              </a:rPr>
              <a:t>PERSAMAAN LINIER</a:t>
            </a:r>
            <a:endParaRPr lang="id-ID" dirty="0">
              <a:solidFill>
                <a:srgbClr val="CC0099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x = 5 - 2y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3(</a:t>
            </a:r>
            <a:r>
              <a:rPr lang="en-US" smtClean="0">
                <a:sym typeface="Symbol" pitchFamily="18" charset="2"/>
              </a:rPr>
              <a:t>5 - 2y</a:t>
            </a:r>
            <a:r>
              <a:rPr lang="en-US" smtClean="0"/>
              <a:t>) – 2y =7 </a:t>
            </a:r>
            <a:r>
              <a:rPr lang="en-US" smtClean="0">
                <a:sym typeface="Symbol" pitchFamily="18" charset="2"/>
              </a:rPr>
              <a:t> 15 -6y -2y = 7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-8y = -8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y = 1 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Substitusikan y = 1 ke dalam salah satu persamaan awal misal persamaan (2)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x = 5 – 2(1) = 3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Jadi himpunan penyelesaian yang memenuhi kedua persamaan adalah (3,1)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Eliminasi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US" sz="3000" dirty="0" err="1" smtClean="0"/>
              <a:t>Adalah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dirty="0" err="1" smtClean="0"/>
              <a:t>penyelesaian</a:t>
            </a:r>
            <a:r>
              <a:rPr lang="en-US" sz="3000" dirty="0" smtClean="0"/>
              <a:t> </a:t>
            </a:r>
            <a:r>
              <a:rPr lang="id-ID" sz="3000" dirty="0" smtClean="0"/>
              <a:t>persamaan linier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cara</a:t>
            </a:r>
            <a:r>
              <a:rPr lang="en-US" sz="3000" dirty="0" smtClean="0"/>
              <a:t> </a:t>
            </a:r>
            <a:r>
              <a:rPr lang="en-US" sz="3000" dirty="0" err="1" smtClean="0"/>
              <a:t>menghilangkan</a:t>
            </a:r>
            <a:r>
              <a:rPr lang="en-US" sz="3000" dirty="0" smtClean="0"/>
              <a:t> </a:t>
            </a:r>
            <a:r>
              <a:rPr lang="en-US" sz="3000" dirty="0" err="1" smtClean="0"/>
              <a:t>salah</a:t>
            </a:r>
            <a:r>
              <a:rPr lang="en-US" sz="3000" dirty="0" smtClean="0"/>
              <a:t> </a:t>
            </a:r>
            <a:r>
              <a:rPr lang="en-US" sz="3000" dirty="0" err="1" smtClean="0"/>
              <a:t>satu</a:t>
            </a:r>
            <a:r>
              <a:rPr lang="en-US" sz="3000" dirty="0" smtClean="0"/>
              <a:t> </a:t>
            </a:r>
            <a:r>
              <a:rPr lang="en-US" sz="3000" dirty="0" err="1" smtClean="0"/>
              <a:t>variabel</a:t>
            </a:r>
            <a:r>
              <a:rPr lang="en-US" sz="3000" dirty="0" smtClean="0"/>
              <a:t>. </a:t>
            </a:r>
          </a:p>
          <a:p>
            <a:pPr marL="365125" indent="-282575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US" sz="3000" dirty="0" err="1" smtClean="0"/>
              <a:t>Langkah-langkah</a:t>
            </a:r>
            <a:endParaRPr lang="en-US" sz="3000" dirty="0" smtClean="0"/>
          </a:p>
          <a:p>
            <a:pPr marL="915988" lvl="1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err="1" smtClean="0"/>
              <a:t>Perhatikan</a:t>
            </a:r>
            <a:r>
              <a:rPr lang="en-US" sz="2600" dirty="0" smtClean="0"/>
              <a:t> </a:t>
            </a:r>
            <a:r>
              <a:rPr lang="en-US" sz="2600" dirty="0" err="1" smtClean="0"/>
              <a:t>koefisien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(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)</a:t>
            </a:r>
          </a:p>
          <a:p>
            <a:pPr marL="1162050" lvl="2" indent="-514350" eaLnBrk="1" hangingPunct="1">
              <a:lnSpc>
                <a:spcPct val="80000"/>
              </a:lnSpc>
              <a:buFontTx/>
              <a:buAutoNum type="alphaLcParenR"/>
            </a:pP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:</a:t>
            </a:r>
          </a:p>
          <a:p>
            <a:pPr marL="1373188" lvl="3" indent="-514350" eaLnBrk="1" hangingPunct="1">
              <a:lnSpc>
                <a:spcPct val="80000"/>
              </a:lnSpc>
              <a:buClr>
                <a:srgbClr val="FFFFFF"/>
              </a:buClr>
              <a:buFontTx/>
              <a:buAutoNum type="romanLcPeriod"/>
            </a:pPr>
            <a:r>
              <a:rPr lang="en-US" sz="1900" dirty="0" err="1" smtClean="0"/>
              <a:t>Lakukan</a:t>
            </a:r>
            <a:r>
              <a:rPr lang="en-US" sz="1900" dirty="0" smtClean="0"/>
              <a:t> </a:t>
            </a:r>
            <a:r>
              <a:rPr lang="en-US" sz="1900" dirty="0" err="1" smtClean="0"/>
              <a:t>operasi</a:t>
            </a:r>
            <a:r>
              <a:rPr lang="en-US" sz="1900" dirty="0" smtClean="0"/>
              <a:t> </a:t>
            </a:r>
            <a:r>
              <a:rPr lang="en-US" sz="1900" dirty="0" err="1" smtClean="0"/>
              <a:t>pengurangan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tanda</a:t>
            </a:r>
            <a:r>
              <a:rPr lang="en-US" sz="1900" dirty="0" smtClean="0"/>
              <a:t> yang </a:t>
            </a:r>
            <a:r>
              <a:rPr lang="en-US" sz="1900" dirty="0" err="1" smtClean="0"/>
              <a:t>sama</a:t>
            </a:r>
            <a:endParaRPr lang="en-US" sz="1900" dirty="0" smtClean="0"/>
          </a:p>
          <a:p>
            <a:pPr marL="1373188" lvl="3" indent="-514350" eaLnBrk="1" hangingPunct="1">
              <a:lnSpc>
                <a:spcPct val="80000"/>
              </a:lnSpc>
              <a:buClr>
                <a:srgbClr val="FFFFFF"/>
              </a:buClr>
              <a:buFontTx/>
              <a:buAutoNum type="romanLcPeriod"/>
            </a:pPr>
            <a:r>
              <a:rPr lang="en-US" sz="1900" dirty="0" err="1" smtClean="0"/>
              <a:t>Lakukan</a:t>
            </a:r>
            <a:r>
              <a:rPr lang="en-US" sz="1900" dirty="0" smtClean="0"/>
              <a:t> </a:t>
            </a:r>
            <a:r>
              <a:rPr lang="en-US" sz="1900" dirty="0" err="1" smtClean="0"/>
              <a:t>operasi</a:t>
            </a:r>
            <a:r>
              <a:rPr lang="en-US" sz="1900" dirty="0" smtClean="0"/>
              <a:t> </a:t>
            </a:r>
            <a:r>
              <a:rPr lang="en-US" sz="1900" dirty="0" err="1" smtClean="0"/>
              <a:t>penjumlahan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tanda</a:t>
            </a:r>
            <a:r>
              <a:rPr lang="en-US" sz="1900" dirty="0" smtClean="0"/>
              <a:t> yang </a:t>
            </a:r>
            <a:r>
              <a:rPr lang="en-US" sz="1900" dirty="0" err="1" smtClean="0"/>
              <a:t>berbeda</a:t>
            </a:r>
            <a:endParaRPr lang="en-US" sz="1900" dirty="0" smtClean="0"/>
          </a:p>
          <a:p>
            <a:pPr marL="1162050" lvl="2" indent="-514350" eaLnBrk="1" hangingPunct="1">
              <a:lnSpc>
                <a:spcPct val="80000"/>
              </a:lnSpc>
              <a:buFontTx/>
              <a:buAutoNum type="alphaLcParenR"/>
            </a:pP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berbeda</a:t>
            </a:r>
            <a:r>
              <a:rPr lang="en-US" sz="2200" dirty="0" smtClean="0"/>
              <a:t>, </a:t>
            </a:r>
            <a:r>
              <a:rPr lang="en-US" sz="2200" dirty="0" err="1" smtClean="0"/>
              <a:t>samakan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mengalikan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persamaan-persamaan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konstanta</a:t>
            </a:r>
            <a:r>
              <a:rPr lang="en-US" sz="2200" dirty="0" smtClean="0"/>
              <a:t> yang </a:t>
            </a:r>
            <a:r>
              <a:rPr lang="en-US" sz="2200" dirty="0" err="1" smtClean="0"/>
              <a:t>sesuai</a:t>
            </a:r>
            <a:r>
              <a:rPr lang="en-US" sz="2200" dirty="0" smtClean="0"/>
              <a:t>, </a:t>
            </a:r>
            <a:r>
              <a:rPr lang="en-US" sz="2200" dirty="0" err="1" smtClean="0"/>
              <a:t>lalu</a:t>
            </a:r>
            <a:r>
              <a:rPr lang="en-US" sz="2200" dirty="0" smtClean="0"/>
              <a:t> </a:t>
            </a:r>
            <a:r>
              <a:rPr lang="en-US" sz="2200" dirty="0" err="1" smtClean="0"/>
              <a:t>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langkah</a:t>
            </a:r>
            <a:r>
              <a:rPr lang="en-US" sz="2200" dirty="0" smtClean="0"/>
              <a:t> a)</a:t>
            </a:r>
          </a:p>
          <a:p>
            <a:pPr marL="915988" lvl="1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err="1" smtClean="0"/>
              <a:t>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</a:t>
            </a:r>
            <a:r>
              <a:rPr lang="en-US" sz="2600" dirty="0" err="1" smtClean="0"/>
              <a:t>langkah</a:t>
            </a:r>
            <a:r>
              <a:rPr lang="en-US" sz="2600" dirty="0" smtClean="0"/>
              <a:t> 1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mengeliminasi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</a:t>
            </a:r>
            <a:r>
              <a:rPr lang="en-US" sz="2600" dirty="0" smtClean="0"/>
              <a:t> </a:t>
            </a:r>
            <a:r>
              <a:rPr lang="en-US" sz="2600" dirty="0" err="1" smtClean="0"/>
              <a:t>lainnya</a:t>
            </a:r>
            <a:r>
              <a:rPr lang="en-US" sz="2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Contoh Metode Eliminasi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571472" y="1142984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en-US" sz="2800" dirty="0" err="1" smtClean="0"/>
              <a:t>Carilah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–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3x – 2y = 7 	(</a:t>
            </a:r>
            <a:r>
              <a:rPr lang="id-ID" sz="2800" dirty="0" smtClean="0"/>
              <a:t>1</a:t>
            </a:r>
            <a:r>
              <a:rPr lang="en-US" sz="2800" dirty="0" smtClean="0"/>
              <a:t>)</a:t>
            </a: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2x + 4y = 10	(</a:t>
            </a:r>
            <a:r>
              <a:rPr lang="id-ID" sz="2800" dirty="0" smtClean="0"/>
              <a:t>2</a:t>
            </a:r>
            <a:r>
              <a:rPr lang="en-US" sz="2800" dirty="0" smtClean="0"/>
              <a:t>)</a:t>
            </a:r>
          </a:p>
          <a:p>
            <a:pPr marL="0" indent="0" eaLnBrk="1" hangingPunct="1">
              <a:buFontTx/>
              <a:buNone/>
            </a:pPr>
            <a:r>
              <a:rPr lang="en-US" sz="2800" dirty="0" err="1" smtClean="0"/>
              <a:t>Penyelesaian</a:t>
            </a:r>
            <a:endParaRPr lang="en-US" sz="2800" dirty="0" smtClean="0"/>
          </a:p>
          <a:p>
            <a:pPr marL="0" indent="0" eaLnBrk="1" hangingPunct="1">
              <a:buFontTx/>
              <a:buNone/>
            </a:pPr>
            <a:r>
              <a:rPr lang="en-US" sz="2800" dirty="0" err="1" smtClean="0"/>
              <a:t>Misal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dieliminasi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y,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pers</a:t>
            </a:r>
            <a:r>
              <a:rPr lang="en-US" sz="2800" dirty="0" smtClean="0"/>
              <a:t> (</a:t>
            </a:r>
            <a:r>
              <a:rPr lang="id-ID" sz="2800" dirty="0" smtClean="0"/>
              <a:t>1</a:t>
            </a:r>
            <a:r>
              <a:rPr lang="en-US" sz="2800" dirty="0" smtClean="0"/>
              <a:t>) </a:t>
            </a:r>
            <a:r>
              <a:rPr lang="en-US" sz="2800" dirty="0" err="1" smtClean="0"/>
              <a:t>dikalikan</a:t>
            </a:r>
            <a:r>
              <a:rPr lang="en-US" sz="2800" dirty="0" smtClean="0"/>
              <a:t> 2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pers</a:t>
            </a:r>
            <a:r>
              <a:rPr lang="en-US" sz="2800" dirty="0" smtClean="0"/>
              <a:t> (</a:t>
            </a:r>
            <a:r>
              <a:rPr lang="id-ID" sz="2800" dirty="0" smtClean="0"/>
              <a:t>2</a:t>
            </a:r>
            <a:r>
              <a:rPr lang="en-US" sz="2800" dirty="0" smtClean="0"/>
              <a:t>) </a:t>
            </a:r>
            <a:r>
              <a:rPr lang="en-US" sz="2800" dirty="0" err="1" smtClean="0"/>
              <a:t>dikalikan</a:t>
            </a:r>
            <a:r>
              <a:rPr lang="en-US" sz="2800" dirty="0" smtClean="0"/>
              <a:t> 1.</a:t>
            </a: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3x – 2y = 7   </a:t>
            </a:r>
            <a:r>
              <a:rPr lang="en-US" sz="2800" dirty="0" err="1" smtClean="0"/>
              <a:t>dikalikan</a:t>
            </a:r>
            <a:r>
              <a:rPr lang="en-US" sz="2800" dirty="0" smtClean="0"/>
              <a:t> 2 </a:t>
            </a:r>
            <a:r>
              <a:rPr lang="en-US" sz="2800" dirty="0" smtClean="0">
                <a:sym typeface="Symbol" pitchFamily="18" charset="2"/>
              </a:rPr>
              <a:t> 6x – 4y = 14</a:t>
            </a: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2x + 4y = 10 </a:t>
            </a:r>
            <a:r>
              <a:rPr lang="en-US" sz="2800" dirty="0" err="1" smtClean="0"/>
              <a:t>dikalikan</a:t>
            </a:r>
            <a:r>
              <a:rPr lang="en-US" sz="2800" dirty="0" smtClean="0"/>
              <a:t> 1 </a:t>
            </a:r>
            <a:r>
              <a:rPr lang="en-US" sz="2800" dirty="0" smtClean="0">
                <a:sym typeface="Symbol" pitchFamily="18" charset="2"/>
              </a:rPr>
              <a:t></a:t>
            </a:r>
            <a:r>
              <a:rPr lang="en-US" sz="2800" dirty="0" smtClean="0"/>
              <a:t> 2x + 4y = 10   </a:t>
            </a:r>
            <a:r>
              <a:rPr lang="en-US" baseline="-25000" dirty="0" smtClean="0"/>
              <a:t>+</a:t>
            </a:r>
          </a:p>
          <a:p>
            <a:pPr marL="0" indent="0" eaLnBrk="1" hangingPunct="1">
              <a:buFontTx/>
              <a:buNone/>
            </a:pPr>
            <a:r>
              <a:rPr lang="en-US" baseline="-25000" dirty="0" smtClean="0"/>
              <a:t>				</a:t>
            </a:r>
            <a:r>
              <a:rPr lang="en-US" dirty="0" smtClean="0"/>
              <a:t>      </a:t>
            </a:r>
            <a:r>
              <a:rPr lang="en-US" sz="2800" dirty="0" smtClean="0"/>
              <a:t>8x + 0 = 24</a:t>
            </a:r>
          </a:p>
          <a:p>
            <a:pPr marL="0" indent="0" eaLnBrk="1" hangingPunct="1">
              <a:buFontTx/>
              <a:buNone/>
            </a:pPr>
            <a:r>
              <a:rPr lang="en-US" sz="2800" dirty="0" smtClean="0"/>
              <a:t>					      x = 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86182" y="4500570"/>
            <a:ext cx="21605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 Substitusikan variabel x = 3 ke dalam salah satu persamaan awal, misal pers (3)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3x – 2y = 7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3(3) – 2y = 7 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-2y = 7 – 9 = -2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y = 1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Jadi himpunan penyelesaian dari sistem persamaan tersebut adalah (3,1)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Incosisten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Kedua garis adalah sejajar dan tidak mempunyai titik potong sehingga tidak ada penyelesaian.</a:t>
            </a:r>
          </a:p>
          <a:p>
            <a:r>
              <a:rPr lang="id-ID" dirty="0" smtClean="0"/>
              <a:t>Kedua persamaan ini disebut sistim persamaan linier yang tidak konsisten</a:t>
            </a:r>
          </a:p>
          <a:p>
            <a:r>
              <a:rPr lang="id-ID" dirty="0" smtClean="0"/>
              <a:t>Example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2x + 3y = 7		......... (a)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4x + 6y = 12	...........(b)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8004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Linierly Dependent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Kedua garis akan berhimpit sehingga penyelesaiannya dalam jumlah tidak terbatas</a:t>
            </a:r>
          </a:p>
          <a:p>
            <a:r>
              <a:rPr lang="id-ID" dirty="0" smtClean="0"/>
              <a:t>Kedua persamaan ini disebut dengan sistem persamaan linier yang tergantung secara linier.</a:t>
            </a:r>
          </a:p>
          <a:p>
            <a:r>
              <a:rPr lang="id-ID" dirty="0" smtClean="0"/>
              <a:t>Example :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5x + 2y = 10	.........(a)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20x + 8y = 40 	..........(b)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4519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III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Himpunan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penyelesaian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dari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sistem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persamaan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x – 2y = 10 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 3x + 2y = -2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adalah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. . . 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id-ID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id-ID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Himpunan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penyelesaian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dari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sistem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persamaan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linier 2y – x = 10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3x + 2y = 29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adalah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. . 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Penyelesaian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sistem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persamaan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3x –2y= 12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5x + y = 7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adalah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 x = p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dan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y = q. </a:t>
            </a:r>
            <a:endParaRPr lang="id-ID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id-ID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i="1" dirty="0" err="1" smtClean="0">
                <a:solidFill>
                  <a:srgbClr val="000000"/>
                </a:solidFill>
                <a:latin typeface="Times New Roman" pitchFamily="18" charset="0"/>
              </a:rPr>
              <a:t>Nilai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4p + 3q </a:t>
            </a:r>
            <a:r>
              <a:rPr lang="en-US" i="1" dirty="0" err="1">
                <a:solidFill>
                  <a:srgbClr val="000000"/>
                </a:solidFill>
                <a:latin typeface="Times New Roman" pitchFamily="18" charset="0"/>
              </a:rPr>
              <a:t>adalah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. . . .</a:t>
            </a:r>
          </a:p>
          <a:p>
            <a:pPr marL="0" indent="0" algn="just">
              <a:buNone/>
            </a:pPr>
            <a:r>
              <a:rPr lang="id-ID" sz="3000" i="1" dirty="0" smtClean="0">
                <a:solidFill>
                  <a:srgbClr val="000000"/>
                </a:solidFill>
                <a:latin typeface="Times New Roman" pitchFamily="18" charset="0"/>
              </a:rPr>
              <a:t>4.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Jika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2x + 5y = 11  </a:t>
            </a:r>
            <a:r>
              <a:rPr lang="en-US" sz="2800" i="1" dirty="0" err="1">
                <a:solidFill>
                  <a:srgbClr val="000000"/>
                </a:solidFill>
                <a:latin typeface="Times New Roman" pitchFamily="18" charset="0"/>
              </a:rPr>
              <a:t>dan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 4x – 3y = -17, </a:t>
            </a:r>
            <a:r>
              <a:rPr lang="id-ID" sz="28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itchFamily="18" charset="0"/>
              </a:rPr>
              <a:t>Maka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itchFamily="18" charset="0"/>
              </a:rPr>
              <a:t>nilai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itchFamily="18" charset="0"/>
              </a:rPr>
              <a:t>dari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id-ID" sz="2800" i="1" dirty="0" smtClean="0">
                <a:solidFill>
                  <a:srgbClr val="000000"/>
                </a:solidFill>
                <a:latin typeface="Times New Roman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id-ID" sz="28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id-ID" sz="2800" i="1" dirty="0" smtClean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2x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</a:rPr>
              <a:t>– y = . . . .</a:t>
            </a:r>
          </a:p>
          <a:p>
            <a:pPr marL="0" indent="0" algn="just">
              <a:buNone/>
            </a:pPr>
            <a:r>
              <a:rPr lang="id-ID" sz="30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id-ID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just"/>
            <a:endParaRPr lang="id-ID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4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BACKGROUND PPT\abstract-white-notebook-backgrounds-power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8077200" cy="2057400"/>
          </a:xfrm>
        </p:spPr>
        <p:txBody>
          <a:bodyPr>
            <a:normAutofit/>
          </a:bodyPr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Persamaan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linear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satu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variabel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adalah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kalimat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terbuka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yang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dihubungkan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oleh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tanda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sama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dengan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(=)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dan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hanya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memiliki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satu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variabel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berpangkat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Segoe UI Semibold" pitchFamily="34" charset="0"/>
              </a:rPr>
              <a:t>satu</a:t>
            </a:r>
            <a:r>
              <a:rPr lang="en-US" sz="2800" dirty="0" smtClean="0">
                <a:solidFill>
                  <a:schemeClr val="tx2"/>
                </a:solidFill>
                <a:latin typeface="Segoe UI Semibold" pitchFamily="34" charset="0"/>
              </a:rPr>
              <a:t>.</a:t>
            </a:r>
          </a:p>
          <a:p>
            <a:pPr algn="ctr">
              <a:buFont typeface="Arial" pitchFamily="34" charset="0"/>
              <a:buNone/>
              <a:defRPr/>
            </a:pPr>
            <a:endParaRPr lang="id-ID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6800" y="3581400"/>
            <a:ext cx="7772400" cy="1981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defRPr/>
            </a:pPr>
            <a:endParaRPr lang="en-US" sz="3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Bentuk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umum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persamaan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linear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satu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variabel</a:t>
            </a:r>
            <a:endParaRPr lang="en-US" sz="3000" b="1" dirty="0">
              <a:solidFill>
                <a:srgbClr val="00B0F0"/>
              </a:solidFill>
              <a:latin typeface="Segoe UI Semibold" pitchFamily="34" charset="0"/>
              <a:cs typeface="Arial" pitchFamily="34" charset="0"/>
            </a:endParaRPr>
          </a:p>
          <a:p>
            <a:pPr algn="ctr">
              <a:defRPr/>
            </a:pPr>
            <a:endParaRPr lang="en-US" sz="3000" b="1" i="1" dirty="0">
              <a:solidFill>
                <a:srgbClr val="00B0F0"/>
              </a:solidFill>
              <a:latin typeface="Segoe UI Semibold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3000" b="1" i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ax + b = c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,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dengan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</a:t>
            </a:r>
            <a:r>
              <a:rPr lang="en-US" sz="3000" b="1" i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a,b,c</a:t>
            </a:r>
            <a:r>
              <a:rPr lang="en-US" sz="3000" b="1" i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  <a:sym typeface="Symbol" pitchFamily="18" charset="2"/>
              </a:rPr>
              <a:t>R </a:t>
            </a:r>
            <a:r>
              <a:rPr lang="en-US" sz="3000" b="1" dirty="0" err="1">
                <a:solidFill>
                  <a:srgbClr val="00B0F0"/>
                </a:solidFill>
                <a:latin typeface="Segoe UI Semibold" pitchFamily="34" charset="0"/>
                <a:cs typeface="Arial" pitchFamily="34" charset="0"/>
                <a:sym typeface="Symbol" pitchFamily="18" charset="2"/>
              </a:rPr>
              <a:t>dan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3000" b="1" i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  <a:sym typeface="Symbol" pitchFamily="18" charset="2"/>
              </a:rPr>
              <a:t>a </a:t>
            </a:r>
            <a:r>
              <a:rPr lang="en-US" sz="3000" b="1" dirty="0">
                <a:solidFill>
                  <a:srgbClr val="00B0F0"/>
                </a:solidFill>
                <a:latin typeface="Segoe UI Semibold" pitchFamily="34" charset="0"/>
                <a:cs typeface="Arial" pitchFamily="34" charset="0"/>
                <a:sym typeface="Symbol" pitchFamily="18" charset="2"/>
              </a:rPr>
              <a:t> 0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id-ID" sz="3200" dirty="0">
              <a:latin typeface="+mn-lt"/>
              <a:cs typeface="+mn-cs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838200" y="3276600"/>
            <a:ext cx="8077200" cy="2895600"/>
          </a:xfrm>
          <a:prstGeom prst="horizontalScroll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28728" y="642918"/>
            <a:ext cx="7000924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Persamaan Linier Satu Variabel</a:t>
            </a:r>
            <a:endParaRPr lang="id-ID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D:\BACKGROUND PPT\abstract-white-notebook-backgrounds-powerpoi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4300"/>
            <a:ext cx="96774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8686800" cy="6248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id-ID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24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Contoh :</a:t>
            </a:r>
            <a:endParaRPr lang="en-US" sz="2400" b="1" u="sng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143000" y="1295400"/>
          <a:ext cx="2057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634680" imgH="177480" progId="Equation.3">
                  <p:embed/>
                </p:oleObj>
              </mc:Choice>
              <mc:Fallback>
                <p:oleObj name="Equation" r:id="rId4" imgW="63468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2057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79500" y="2971800"/>
          <a:ext cx="1968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6" imgW="736560" imgH="203040" progId="Equation.3">
                  <p:embed/>
                </p:oleObj>
              </mc:Choice>
              <mc:Fallback>
                <p:oleObj name="Equation" r:id="rId6" imgW="7365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2971800"/>
                        <a:ext cx="1968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136650" y="4724400"/>
          <a:ext cx="23685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8" imgW="622080" imgH="177480" progId="Equation.3">
                  <p:embed/>
                </p:oleObj>
              </mc:Choice>
              <mc:Fallback>
                <p:oleObj name="Equation" r:id="rId8" imgW="6220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4724400"/>
                        <a:ext cx="23685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1447800" y="1295400"/>
            <a:ext cx="381000" cy="6096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905000" y="3048000"/>
            <a:ext cx="381000" cy="6096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447800" y="4648200"/>
            <a:ext cx="381000" cy="609600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Curved Right Arrow 26"/>
          <p:cNvSpPr/>
          <p:nvPr/>
        </p:nvSpPr>
        <p:spPr>
          <a:xfrm rot="16200000">
            <a:off x="2628900" y="1104900"/>
            <a:ext cx="685799" cy="2438400"/>
          </a:xfrm>
          <a:prstGeom prst="curvedRightArrow">
            <a:avLst>
              <a:gd name="adj1" fmla="val 25000"/>
              <a:gd name="adj2" fmla="val 67626"/>
              <a:gd name="adj3" fmla="val 25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Right Arrow 27"/>
          <p:cNvSpPr/>
          <p:nvPr/>
        </p:nvSpPr>
        <p:spPr>
          <a:xfrm rot="16200000">
            <a:off x="3086100" y="2857500"/>
            <a:ext cx="685800" cy="2286000"/>
          </a:xfrm>
          <a:prstGeom prst="curved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Right Arrow 28"/>
          <p:cNvSpPr/>
          <p:nvPr/>
        </p:nvSpPr>
        <p:spPr>
          <a:xfrm rot="16200000">
            <a:off x="2552701" y="4610101"/>
            <a:ext cx="685800" cy="2285998"/>
          </a:xfrm>
          <a:prstGeom prst="curvedRightArrow">
            <a:avLst>
              <a:gd name="adj1" fmla="val 25000"/>
              <a:gd name="adj2" fmla="val 50000"/>
              <a:gd name="adj3" fmla="val 31202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038600" y="1066800"/>
            <a:ext cx="4572000" cy="838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Persamaan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linear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satu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x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267200" y="2667000"/>
            <a:ext cx="4495800" cy="838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Persamaan</a:t>
            </a:r>
            <a:r>
              <a:rPr lang="en-US" sz="20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linear </a:t>
            </a:r>
            <a:r>
              <a:rPr lang="en-US" sz="20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satu</a:t>
            </a:r>
            <a:r>
              <a:rPr lang="en-US" sz="20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20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p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886200" y="4495800"/>
            <a:ext cx="4724400" cy="838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Persamaan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linear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satu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variabel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214438" y="4000500"/>
            <a:ext cx="4429125" cy="1143012"/>
          </a:xfrm>
          <a:prstGeom prst="ellipse">
            <a:avLst/>
          </a:prstGeom>
          <a:solidFill>
            <a:schemeClr val="bg1">
              <a:lumMod val="90000"/>
            </a:schemeClr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ax + by = 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dengan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a,b,c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R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dan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 0,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 b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  <a:sym typeface="Symbol" pitchFamily="18" charset="2"/>
              </a:rPr>
              <a:t> 0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285875"/>
            <a:ext cx="7772400" cy="250031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280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Persamaan Linear Dua Variabel adalah persamaan yang hanya memiliki dua variabel dan masing-masing variabel berpangkat satu.</a:t>
            </a:r>
            <a:endParaRPr lang="id-ID" sz="2800" smtClean="0">
              <a:solidFill>
                <a:srgbClr val="0000CC"/>
              </a:solidFill>
              <a:latin typeface="Imprint MT Shadow" pitchFamily="82" charset="0"/>
            </a:endParaRPr>
          </a:p>
          <a:p>
            <a:pPr algn="just"/>
            <a:r>
              <a:rPr lang="id-ID" sz="2800" smtClean="0">
                <a:solidFill>
                  <a:srgbClr val="0000CC"/>
                </a:solidFill>
                <a:latin typeface="Imprint MT Shadow" pitchFamily="82" charset="0"/>
              </a:rPr>
              <a:t>Bentuk Umum :</a:t>
            </a:r>
          </a:p>
          <a:p>
            <a:pPr algn="just">
              <a:buFont typeface="Wingdings" pitchFamily="2" charset="2"/>
              <a:buNone/>
            </a:pPr>
            <a:endParaRPr lang="id-ID" sz="2800" smtClean="0">
              <a:solidFill>
                <a:srgbClr val="0033CC"/>
              </a:solidFill>
              <a:latin typeface="Imprint MT Shadow" pitchFamily="82" charset="0"/>
            </a:endParaRPr>
          </a:p>
          <a:p>
            <a:pPr algn="just">
              <a:buFont typeface="Wingdings" pitchFamily="2" charset="2"/>
              <a:buNone/>
            </a:pPr>
            <a:r>
              <a:rPr lang="id-ID" sz="2800" smtClean="0">
                <a:solidFill>
                  <a:srgbClr val="0033CC"/>
                </a:solidFill>
                <a:latin typeface="Imprint MT Shadow" pitchFamily="82" charset="0"/>
              </a:rPr>
              <a:t>	</a:t>
            </a:r>
            <a:endParaRPr lang="id-ID" sz="2800" b="1" smtClean="0">
              <a:solidFill>
                <a:srgbClr val="FF0000"/>
              </a:solidFill>
              <a:latin typeface="Imprint MT Shadow" pitchFamily="82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52413"/>
            <a:ext cx="6572250" cy="1033462"/>
          </a:xfrm>
        </p:spPr>
        <p:txBody>
          <a:bodyPr/>
          <a:lstStyle/>
          <a:p>
            <a:pPr marL="444500" indent="-444500" eaLnBrk="1" hangingPunct="1"/>
            <a:r>
              <a:rPr lang="id-ID" sz="2800" b="1" smtClean="0">
                <a:solidFill>
                  <a:srgbClr val="C00000"/>
                </a:solidFill>
                <a:latin typeface="Elephant" pitchFamily="18" charset="0"/>
              </a:rPr>
              <a:t>PENGERTIAN PERSAMAAN</a:t>
            </a:r>
            <a:r>
              <a:rPr lang="en-US" sz="2800" b="1" smtClean="0">
                <a:solidFill>
                  <a:srgbClr val="C00000"/>
                </a:solidFill>
                <a:latin typeface="Elephant" pitchFamily="18" charset="0"/>
              </a:rPr>
              <a:t> </a:t>
            </a:r>
            <a:r>
              <a:rPr lang="id-ID" sz="2800" b="1" smtClean="0">
                <a:solidFill>
                  <a:srgbClr val="C00000"/>
                </a:solidFill>
                <a:latin typeface="Elephant" pitchFamily="18" charset="0"/>
              </a:rPr>
              <a:t>LINEAR</a:t>
            </a:r>
            <a:r>
              <a:rPr lang="en-US" sz="2800" b="1" smtClean="0">
                <a:solidFill>
                  <a:srgbClr val="C00000"/>
                </a:solidFill>
                <a:latin typeface="Elephant" pitchFamily="18" charset="0"/>
              </a:rPr>
              <a:t> DUA</a:t>
            </a:r>
            <a:r>
              <a:rPr lang="id-ID" sz="2800" b="1" smtClean="0">
                <a:solidFill>
                  <a:srgbClr val="C00000"/>
                </a:solidFill>
                <a:latin typeface="Elephant" pitchFamily="18" charset="0"/>
              </a:rPr>
              <a:t> VARIABEL</a:t>
            </a:r>
            <a:endParaRPr lang="en-GB" sz="2800" b="1" smtClean="0">
              <a:solidFill>
                <a:srgbClr val="C00000"/>
              </a:solidFill>
              <a:latin typeface="Elephant" pitchFamily="18" charset="0"/>
            </a:endParaRPr>
          </a:p>
        </p:txBody>
      </p:sp>
      <p:pic>
        <p:nvPicPr>
          <p:cNvPr id="109575" name="Matsuri OK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2928926" y="2857496"/>
            <a:ext cx="214314" cy="92869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pic>
        <p:nvPicPr>
          <p:cNvPr id="18440" name="Picture 3" descr="H:\PICTURE\BACKGRAOUND\GIF\Itchy0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8425" y="3429000"/>
            <a:ext cx="26955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" descr="E:\down\ikhwan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5" y="5214938"/>
            <a:ext cx="1504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95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9575"/>
                </p:tgtEl>
              </p:cMediaNode>
            </p:audio>
          </p:childTnLst>
        </p:cTn>
      </p:par>
    </p:tnLst>
    <p:bldLst>
      <p:bldP spid="8" grpId="0" animBg="1"/>
      <p:bldP spid="109571" grpId="0" build="p"/>
      <p:bldP spid="109570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Penyelesaian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Persamaan Linier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051050" y="1600200"/>
            <a:ext cx="663575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Grafik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Substitusi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Eliminasi</a:t>
            </a:r>
            <a:endParaRPr lang="en-US" sz="3600" dirty="0" smtClean="0"/>
          </a:p>
          <a:p>
            <a:pPr marL="0" indent="0" eaLnBrk="1" hangingPunct="1">
              <a:buFontTx/>
              <a:buNone/>
              <a:defRPr/>
            </a:pPr>
            <a:endParaRPr lang="en-US" sz="36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Grafik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id-ID" dirty="0" smtClean="0"/>
              <a:t>persamaan linier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menggambar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potongnya</a:t>
            </a:r>
            <a:r>
              <a:rPr lang="en-US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Grafik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57250" y="1524000"/>
            <a:ext cx="5000625" cy="5048250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terurut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perpotongan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</p:txBody>
      </p:sp>
      <p:pic>
        <p:nvPicPr>
          <p:cNvPr id="7172" name="Content Placeholder 9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500188"/>
            <a:ext cx="3009900" cy="4184650"/>
          </a:xfrm>
          <a:noFill/>
          <a:ln>
            <a:miter lim="800000"/>
            <a:headEnd/>
            <a:tailEnd/>
          </a:ln>
        </p:spPr>
      </p:pic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2101850"/>
            <a:ext cx="13573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2460625"/>
            <a:ext cx="13573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6072206"/>
            <a:ext cx="7143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Substitusi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3300" dirty="0" err="1" smtClean="0"/>
              <a:t>Adalah</a:t>
            </a:r>
            <a:r>
              <a:rPr lang="en-US" sz="3300" dirty="0" smtClean="0"/>
              <a:t> </a:t>
            </a:r>
            <a:r>
              <a:rPr lang="en-US" sz="3300" dirty="0" err="1" smtClean="0"/>
              <a:t>metode</a:t>
            </a:r>
            <a:r>
              <a:rPr lang="en-US" sz="3300" dirty="0" smtClean="0"/>
              <a:t> </a:t>
            </a:r>
            <a:r>
              <a:rPr lang="en-US" sz="3300" dirty="0" err="1" smtClean="0"/>
              <a:t>penyelesaian</a:t>
            </a:r>
            <a:r>
              <a:rPr lang="en-US" sz="3300" dirty="0" smtClean="0"/>
              <a:t> </a:t>
            </a:r>
            <a:r>
              <a:rPr lang="id-ID" sz="3300" dirty="0" smtClean="0"/>
              <a:t>persamaan linier</a:t>
            </a:r>
            <a:r>
              <a:rPr lang="en-US" sz="3300" dirty="0" smtClean="0"/>
              <a:t>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cara</a:t>
            </a:r>
            <a:r>
              <a:rPr lang="en-US" sz="3300" dirty="0" smtClean="0"/>
              <a:t> </a:t>
            </a:r>
            <a:r>
              <a:rPr lang="en-US" sz="3300" dirty="0" err="1" smtClean="0"/>
              <a:t>menggantikan</a:t>
            </a:r>
            <a:r>
              <a:rPr lang="en-US" sz="3300" dirty="0" smtClean="0"/>
              <a:t> </a:t>
            </a:r>
            <a:r>
              <a:rPr lang="en-US" sz="3300" dirty="0" err="1" smtClean="0"/>
              <a:t>satu</a:t>
            </a:r>
            <a:r>
              <a:rPr lang="en-US" sz="3300" dirty="0" smtClean="0"/>
              <a:t> </a:t>
            </a:r>
            <a:r>
              <a:rPr lang="en-US" sz="3300" dirty="0" err="1" smtClean="0"/>
              <a:t>variabel</a:t>
            </a:r>
            <a:r>
              <a:rPr lang="en-US" sz="3300" dirty="0" smtClean="0"/>
              <a:t>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variabel</a:t>
            </a:r>
            <a:r>
              <a:rPr lang="en-US" sz="3300" dirty="0" smtClean="0"/>
              <a:t> </a:t>
            </a:r>
            <a:r>
              <a:rPr lang="en-US" sz="3300" dirty="0" err="1" smtClean="0"/>
              <a:t>dari</a:t>
            </a:r>
            <a:r>
              <a:rPr lang="en-US" sz="3300" dirty="0" smtClean="0"/>
              <a:t> </a:t>
            </a:r>
            <a:r>
              <a:rPr lang="en-US" sz="3300" dirty="0" err="1" smtClean="0"/>
              <a:t>persamaan</a:t>
            </a:r>
            <a:r>
              <a:rPr lang="en-US" sz="3300" dirty="0" smtClean="0"/>
              <a:t> yang lain</a:t>
            </a:r>
          </a:p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3300" dirty="0" err="1" smtClean="0"/>
              <a:t>Langkah-langkah</a:t>
            </a:r>
            <a:endParaRPr lang="en-US" sz="3300" dirty="0" smtClean="0"/>
          </a:p>
          <a:p>
            <a:pPr marL="1098550" lvl="1" indent="-742950"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/>
              <a:t>Pilih</a:t>
            </a:r>
            <a:r>
              <a:rPr lang="en-US" sz="2600" dirty="0" smtClean="0"/>
              <a:t> </a:t>
            </a:r>
            <a:r>
              <a:rPr lang="en-US" sz="2600" dirty="0" err="1" smtClean="0"/>
              <a:t>salah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yang paling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 </a:t>
            </a:r>
            <a:r>
              <a:rPr lang="en-US" sz="2600" dirty="0" err="1" smtClean="0"/>
              <a:t>kemudian</a:t>
            </a:r>
            <a:r>
              <a:rPr lang="en-US" sz="2600" dirty="0" smtClean="0"/>
              <a:t> </a:t>
            </a:r>
            <a:r>
              <a:rPr lang="en-US" sz="2600" dirty="0" err="1" smtClean="0"/>
              <a:t>nyatakan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y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endParaRPr lang="en-US" sz="2600" dirty="0" smtClean="0"/>
          </a:p>
          <a:p>
            <a:pPr marL="1098550" lvl="1" indent="-742950"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/>
              <a:t>Substitusikan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langkah</a:t>
            </a:r>
            <a:r>
              <a:rPr lang="en-US" sz="2600" dirty="0" smtClean="0"/>
              <a:t> 1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lainnya</a:t>
            </a:r>
            <a:endParaRPr lang="en-US" sz="2600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Contoh Metode Substitusi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Selesaikan sistem persamaan linier berikut: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3x – 2y =7 		(1)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2x + 4y =10		(2)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Misalkan variabel x yang dipilih pada persamaan (2), maka akan menjadi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2x + 4y = 10 </a:t>
            </a:r>
            <a:r>
              <a:rPr lang="en-US" smtClean="0">
                <a:sym typeface="Symbol" pitchFamily="18" charset="2"/>
              </a:rPr>
              <a:t> 2x = 10 – 4y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   x = 5 - 2y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Kemudian substitusikan x ke dalam persamaan yang lain yaitu (1)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</TotalTime>
  <Words>493</Words>
  <Application>Microsoft Office PowerPoint</Application>
  <PresentationFormat>On-screen Show (4:3)</PresentationFormat>
  <Paragraphs>96</Paragraphs>
  <Slides>16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PERSAMAAN LINIER</vt:lpstr>
      <vt:lpstr>PowerPoint Presentation</vt:lpstr>
      <vt:lpstr>PowerPoint Presentation</vt:lpstr>
      <vt:lpstr>PENGERTIAN PERSAMAAN LINEAR DUA VARIABEL</vt:lpstr>
      <vt:lpstr>Metode Penyelesaian Persamaan Linier</vt:lpstr>
      <vt:lpstr>Metode Grafik</vt:lpstr>
      <vt:lpstr>Metode Grafik</vt:lpstr>
      <vt:lpstr>Metode Substitusi</vt:lpstr>
      <vt:lpstr>Contoh Metode Substitusi</vt:lpstr>
      <vt:lpstr>PowerPoint Presentation</vt:lpstr>
      <vt:lpstr>Metode Eliminasi</vt:lpstr>
      <vt:lpstr>Contoh Metode Eliminasi</vt:lpstr>
      <vt:lpstr>PowerPoint Presentation</vt:lpstr>
      <vt:lpstr>Incosisten</vt:lpstr>
      <vt:lpstr>Linierly Dependent</vt:lpstr>
      <vt:lpstr>Tugas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PERSAMAAN LINIER</dc:title>
  <dc:creator>asus</dc:creator>
  <cp:lastModifiedBy>ASUS</cp:lastModifiedBy>
  <cp:revision>23</cp:revision>
  <dcterms:created xsi:type="dcterms:W3CDTF">2016-10-12T15:55:55Z</dcterms:created>
  <dcterms:modified xsi:type="dcterms:W3CDTF">2018-09-25T16:01:35Z</dcterms:modified>
</cp:coreProperties>
</file>