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36641-420F-4BC4-A997-6ADE9080CED6}" type="datetimeFigureOut">
              <a:rPr lang="id-ID" smtClean="0"/>
              <a:t>01/10/2018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1746D-325E-4F01-B710-18A5B672ECE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390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FC18A-7C44-46BD-BE57-26F4CCA3B9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004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244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7538" y="1604963"/>
            <a:ext cx="2170112" cy="4519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357938" cy="4519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704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fr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B8CE6-DDAD-496A-AFB1-BD76BE7DA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380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15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631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44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780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03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969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50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411413"/>
            <a:ext cx="73088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29502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+mj-lt"/>
          <a:ea typeface="DejaVu Sans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Impact" pitchFamily="32" charset="0"/>
          <a:ea typeface="DejaVu Sans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Impact" pitchFamily="32" charset="0"/>
          <a:ea typeface="DejaVu Sans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Impact" pitchFamily="32" charset="0"/>
          <a:ea typeface="DejaVu Sans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Impact" pitchFamily="32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Impact" pitchFamily="32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Impact" pitchFamily="32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Impact" pitchFamily="32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Impact" pitchFamily="32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006699"/>
          </a:solidFill>
          <a:latin typeface="+mn-lt"/>
          <a:ea typeface="DejaVu Sans" charset="0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400" b="1" i="1">
          <a:solidFill>
            <a:srgbClr val="006699"/>
          </a:solidFill>
          <a:latin typeface="+mn-lt"/>
          <a:ea typeface="DejaVu Sans" charset="0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 b="1">
          <a:solidFill>
            <a:srgbClr val="006699"/>
          </a:solidFill>
          <a:latin typeface="+mn-lt"/>
          <a:ea typeface="DejaVu Sans" charset="0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006699"/>
          </a:solidFill>
          <a:latin typeface="+mn-lt"/>
          <a:ea typeface="DejaVu Sans" charset="0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006699"/>
          </a:solidFill>
          <a:latin typeface="+mn-lt"/>
          <a:ea typeface="DejaVu Sans" charset="0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6699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6699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6699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2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0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40769"/>
            <a:ext cx="8568952" cy="2259682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4800" dirty="0" smtClean="0">
                <a:solidFill>
                  <a:srgbClr val="C00000"/>
                </a:solidFill>
              </a:rPr>
              <a:t>PENERAPKAN FUNGSI LINEAR           DALAM EKONOMI DAN BISNIS</a:t>
            </a:r>
            <a:br>
              <a:rPr lang="id-ID" sz="4800" dirty="0" smtClean="0">
                <a:solidFill>
                  <a:srgbClr val="C00000"/>
                </a:solidFill>
              </a:rPr>
            </a:b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381000"/>
            <a:ext cx="6846912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Kurva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Keseimbangan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Pasar</a:t>
            </a:r>
            <a:endParaRPr lang="id-ID" dirty="0" smtClean="0">
              <a:solidFill>
                <a:srgbClr val="C00000"/>
              </a:solidFill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1447800" y="20574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447800" y="61722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1447800" y="2438400"/>
            <a:ext cx="3886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447800" y="2895600"/>
            <a:ext cx="388620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066800" y="2133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P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14478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895600" y="4114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90600" y="3810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Pe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743200" y="3581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971800" y="6172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Qe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34000" y="571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Qd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410200" y="2286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Qs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543800" y="5638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Q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402956"/>
              </p:ext>
            </p:extLst>
          </p:nvPr>
        </p:nvGraphicFramePr>
        <p:xfrm>
          <a:off x="5562600" y="2667000"/>
          <a:ext cx="4694238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4" imgW="4738579" imgH="3515598" progId="Word.Document.12">
                  <p:embed/>
                </p:oleObj>
              </mc:Choice>
              <mc:Fallback>
                <p:oleObj name="Document" r:id="rId4" imgW="4738579" imgH="351559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67000"/>
                        <a:ext cx="4694238" cy="347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0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Contoh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Soal</a:t>
            </a:r>
            <a:r>
              <a:rPr lang="en-US" dirty="0" smtClean="0">
                <a:solidFill>
                  <a:srgbClr val="C00000"/>
                </a:solidFill>
              </a:rPr>
              <a:t> 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475656" y="1340769"/>
            <a:ext cx="7204794" cy="4783806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 permintaan ditunjukan oleh persamaan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10 – 5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dan fungsi penawarannya       Q</a:t>
            </a:r>
            <a:r>
              <a:rPr lang="id-ID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- 4 + 9P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1063" lvl="1" indent="-514350" algn="just" eaLnBrk="1" hangingPunct="1">
              <a:lnSpc>
                <a:spcPct val="150000"/>
              </a:lnSpc>
              <a:buClrTx/>
              <a:buFont typeface="Calibri" pitchFamily="34" charset="0"/>
              <a:buAutoNum type="alphaLcPeriod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Berapakah harga dan jumlah keseimbangan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tercipta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 ?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1063" lvl="1" indent="-514350" algn="just" eaLnBrk="1" hangingPunct="1">
              <a:lnSpc>
                <a:spcPct val="150000"/>
              </a:lnSpc>
              <a:buClrTx/>
              <a:buFont typeface="Calibri" pitchFamily="34" charset="0"/>
              <a:buAutoNum type="alphaLcPeriod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Gambarkan grafiknya !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2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835150" y="188640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Penyelesaian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547664" y="1268761"/>
            <a:ext cx="7596336" cy="4855814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   Q</a:t>
            </a:r>
            <a:r>
              <a:rPr lang="id-ID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– 5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- 4 + 9P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14 P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1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≡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10 – 5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5	≡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Harga dan jumlah keseimbangan pasar adalah E ( 5,1 )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7965" y="2492896"/>
            <a:ext cx="6486525" cy="3060700"/>
          </a:xfr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475656" y="1447800"/>
            <a:ext cx="7211144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Grafik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9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7293496" cy="926976"/>
          </a:xfrm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C00000"/>
                </a:solidFill>
              </a:rPr>
              <a:t>Pengaruh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Pajak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Terhadap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Keseimbangan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Pasar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47664" y="1604963"/>
            <a:ext cx="7132786" cy="4519612"/>
          </a:xfrm>
        </p:spPr>
        <p:txBody>
          <a:bodyPr/>
          <a:lstStyle/>
          <a:p>
            <a:pPr algn="just" eaLnBrk="1" hangingPunct="1"/>
            <a:r>
              <a:rPr lang="en-US" sz="3200" dirty="0" err="1" smtClean="0">
                <a:solidFill>
                  <a:schemeClr val="tx1"/>
                </a:solidFill>
              </a:rPr>
              <a:t>Jika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produk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dikenakan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pajak</a:t>
            </a:r>
            <a:r>
              <a:rPr lang="en-US" sz="3200" dirty="0" smtClean="0">
                <a:solidFill>
                  <a:schemeClr val="tx1"/>
                </a:solidFill>
              </a:rPr>
              <a:t> t per unit, </a:t>
            </a:r>
            <a:r>
              <a:rPr lang="en-US" sz="3200" dirty="0" err="1" smtClean="0">
                <a:solidFill>
                  <a:schemeClr val="tx1"/>
                </a:solidFill>
              </a:rPr>
              <a:t>maka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terjadi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perubahan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keseimbangan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pasar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produk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tersebut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baik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harga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maupun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jumlah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keseimbangan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Biasanya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tanggungan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sebagian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dikenakan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kepada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konsumen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sehingga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harga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produk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jumlah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barang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diminta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berkurang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2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272808" cy="1143000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rgbClr val="C00000"/>
                </a:solidFill>
              </a:rPr>
              <a:t>Keseimbangan pasar sebelum dan sesudah pajak dapat digambarkan sebagai berikut</a:t>
            </a:r>
            <a:r>
              <a:rPr lang="en-US" sz="2800" dirty="0" smtClean="0">
                <a:solidFill>
                  <a:srgbClr val="C00000"/>
                </a:solidFill>
              </a:rPr>
              <a:t> :</a:t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en-US" sz="2800" dirty="0" smtClean="0">
              <a:solidFill>
                <a:srgbClr val="C00000"/>
              </a:solidFill>
            </a:endParaRPr>
          </a:p>
        </p:txBody>
      </p:sp>
      <p:pic>
        <p:nvPicPr>
          <p:cNvPr id="9220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39624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343400" y="1676400"/>
          <a:ext cx="5334000" cy="638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4" imgW="5568803" imgH="6667882" progId="Word.Document.12">
                  <p:embed/>
                </p:oleObj>
              </mc:Choice>
              <mc:Fallback>
                <p:oleObj name="Document" r:id="rId4" imgW="5568803" imgH="666788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76400"/>
                        <a:ext cx="5334000" cy="638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00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691680" y="1412776"/>
            <a:ext cx="6995120" cy="5902424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3200" dirty="0" err="1" smtClean="0">
                <a:solidFill>
                  <a:schemeClr val="tx1"/>
                </a:solidFill>
              </a:rPr>
              <a:t>Pengenaan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sebesar</a:t>
            </a:r>
            <a:r>
              <a:rPr lang="en-US" sz="3200" dirty="0" smtClean="0">
                <a:solidFill>
                  <a:schemeClr val="tx1"/>
                </a:solidFill>
              </a:rPr>
              <a:t> t </a:t>
            </a:r>
            <a:r>
              <a:rPr lang="en-US" sz="3200" dirty="0" err="1" smtClean="0">
                <a:solidFill>
                  <a:schemeClr val="tx1"/>
                </a:solidFill>
              </a:rPr>
              <a:t>atas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</a:rPr>
              <a:t> unit </a:t>
            </a:r>
            <a:r>
              <a:rPr lang="en-US" sz="3200" dirty="0" err="1" smtClean="0">
                <a:solidFill>
                  <a:schemeClr val="tx1"/>
                </a:solidFill>
              </a:rPr>
              <a:t>barang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dijual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menyebabkan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kurva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penawaran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bergeser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atas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Jika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sebelum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persamaan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penawarannya</a:t>
            </a:r>
            <a:r>
              <a:rPr lang="en-US" sz="3200" dirty="0" smtClean="0">
                <a:solidFill>
                  <a:schemeClr val="tx1"/>
                </a:solidFill>
              </a:rPr>
              <a:t> P = a + </a:t>
            </a:r>
            <a:r>
              <a:rPr lang="en-US" sz="3200" dirty="0" err="1" smtClean="0">
                <a:solidFill>
                  <a:schemeClr val="tx1"/>
                </a:solidFill>
              </a:rPr>
              <a:t>bQ</a:t>
            </a:r>
            <a:r>
              <a:rPr lang="en-US" sz="3200" dirty="0" smtClean="0">
                <a:solidFill>
                  <a:schemeClr val="tx1"/>
                </a:solidFill>
              </a:rPr>
              <a:t>,</a:t>
            </a:r>
            <a:r>
              <a:rPr lang="id-ID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sesudah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menjadi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id-ID" sz="3200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P = a + </a:t>
            </a:r>
            <a:r>
              <a:rPr lang="en-US" sz="3200" dirty="0" err="1" smtClean="0">
                <a:solidFill>
                  <a:schemeClr val="tx1"/>
                </a:solidFill>
              </a:rPr>
              <a:t>bQ</a:t>
            </a:r>
            <a:r>
              <a:rPr lang="en-US" sz="3200" dirty="0" smtClean="0">
                <a:solidFill>
                  <a:schemeClr val="tx1"/>
                </a:solidFill>
              </a:rPr>
              <a:t> + t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138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195736" y="620688"/>
            <a:ext cx="6484714" cy="550388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Beban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ditanggung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konsumen</a:t>
            </a:r>
            <a:r>
              <a:rPr lang="en-US" sz="2800" dirty="0" smtClean="0">
                <a:solidFill>
                  <a:schemeClr val="tx1"/>
                </a:solidFill>
              </a:rPr>
              <a:t> :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			</a:t>
            </a:r>
            <a:r>
              <a:rPr lang="en-US" sz="4000" dirty="0" err="1" smtClean="0">
                <a:solidFill>
                  <a:schemeClr val="tx1"/>
                </a:solidFill>
              </a:rPr>
              <a:t>t</a:t>
            </a:r>
            <a:r>
              <a:rPr lang="en-US" sz="4000" baseline="-25000" dirty="0" err="1" smtClean="0">
                <a:solidFill>
                  <a:schemeClr val="tx1"/>
                </a:solidFill>
              </a:rPr>
              <a:t>k</a:t>
            </a:r>
            <a:r>
              <a:rPr lang="id-ID" sz="4000" dirty="0" smtClean="0">
                <a:solidFill>
                  <a:schemeClr val="tx1"/>
                </a:solidFill>
              </a:rPr>
              <a:t> =  </a:t>
            </a:r>
            <a:r>
              <a:rPr lang="en-US" sz="4000" dirty="0" err="1" smtClean="0">
                <a:solidFill>
                  <a:schemeClr val="tx1"/>
                </a:solidFill>
              </a:rPr>
              <a:t>P</a:t>
            </a:r>
            <a:r>
              <a:rPr lang="en-US" sz="4000" baseline="-25000" dirty="0" err="1" smtClean="0">
                <a:solidFill>
                  <a:schemeClr val="tx1"/>
                </a:solidFill>
              </a:rPr>
              <a:t>e</a:t>
            </a:r>
            <a:r>
              <a:rPr lang="en-US" sz="4000" dirty="0" smtClean="0">
                <a:solidFill>
                  <a:schemeClr val="tx1"/>
                </a:solidFill>
              </a:rPr>
              <a:t>'</a:t>
            </a:r>
            <a:r>
              <a:rPr lang="id-ID" sz="4000" dirty="0" smtClean="0">
                <a:solidFill>
                  <a:schemeClr val="tx1"/>
                </a:solidFill>
              </a:rPr>
              <a:t> – P</a:t>
            </a:r>
            <a:r>
              <a:rPr lang="en-US" sz="4000" baseline="-25000" dirty="0" smtClean="0">
                <a:solidFill>
                  <a:schemeClr val="tx1"/>
                </a:solidFill>
              </a:rPr>
              <a:t>e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Beban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ditanggung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produsen</a:t>
            </a:r>
            <a:r>
              <a:rPr lang="en-US" sz="2800" dirty="0" smtClean="0">
                <a:solidFill>
                  <a:schemeClr val="tx1"/>
                </a:solidFill>
              </a:rPr>
              <a:t> :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			</a:t>
            </a:r>
            <a:r>
              <a:rPr lang="en-US" sz="4000" dirty="0" err="1" smtClean="0">
                <a:solidFill>
                  <a:schemeClr val="tx1"/>
                </a:solidFill>
              </a:rPr>
              <a:t>t</a:t>
            </a:r>
            <a:r>
              <a:rPr lang="en-US" sz="4000" baseline="-25000" dirty="0" err="1" smtClean="0">
                <a:solidFill>
                  <a:schemeClr val="tx1"/>
                </a:solidFill>
              </a:rPr>
              <a:t>p</a:t>
            </a:r>
            <a:r>
              <a:rPr lang="id-ID" sz="4000" dirty="0" smtClean="0">
                <a:solidFill>
                  <a:schemeClr val="tx1"/>
                </a:solidFill>
              </a:rPr>
              <a:t>  =  </a:t>
            </a:r>
            <a:r>
              <a:rPr lang="en-US" sz="4000" dirty="0" smtClean="0">
                <a:solidFill>
                  <a:schemeClr val="tx1"/>
                </a:solidFill>
              </a:rPr>
              <a:t>t</a:t>
            </a:r>
            <a:r>
              <a:rPr lang="id-ID" sz="4000" dirty="0" smtClean="0">
                <a:solidFill>
                  <a:schemeClr val="tx1"/>
                </a:solidFill>
              </a:rPr>
              <a:t> – </a:t>
            </a:r>
            <a:r>
              <a:rPr lang="en-US" sz="4000" dirty="0" err="1" smtClean="0">
                <a:solidFill>
                  <a:schemeClr val="tx1"/>
                </a:solidFill>
              </a:rPr>
              <a:t>t</a:t>
            </a:r>
            <a:r>
              <a:rPr lang="en-US" sz="4000" baseline="-25000" dirty="0" err="1" smtClean="0">
                <a:solidFill>
                  <a:schemeClr val="tx1"/>
                </a:solidFill>
              </a:rPr>
              <a:t>k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diterima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</a:rPr>
              <a:t> :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			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id-ID" sz="4000" dirty="0" smtClean="0">
                <a:solidFill>
                  <a:schemeClr val="tx1"/>
                </a:solidFill>
              </a:rPr>
              <a:t>T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id-ID" sz="4000" dirty="0" smtClean="0">
                <a:solidFill>
                  <a:schemeClr val="tx1"/>
                </a:solidFill>
              </a:rPr>
              <a:t>=  t</a:t>
            </a:r>
            <a:r>
              <a:rPr lang="en-US" sz="4000" dirty="0" smtClean="0">
                <a:solidFill>
                  <a:schemeClr val="tx1"/>
                </a:solidFill>
              </a:rPr>
              <a:t> x </a:t>
            </a:r>
            <a:r>
              <a:rPr lang="id-ID" sz="4000" dirty="0" smtClean="0">
                <a:solidFill>
                  <a:schemeClr val="tx1"/>
                </a:solidFill>
              </a:rPr>
              <a:t>Q</a:t>
            </a:r>
            <a:r>
              <a:rPr lang="en-US" sz="4000" baseline="-25000" dirty="0" smtClean="0">
                <a:solidFill>
                  <a:schemeClr val="tx1"/>
                </a:solidFill>
              </a:rPr>
              <a:t>e</a:t>
            </a:r>
            <a:r>
              <a:rPr lang="en-US" sz="4000" dirty="0" smtClean="0">
                <a:solidFill>
                  <a:schemeClr val="tx1"/>
                </a:solidFill>
              </a:rPr>
              <a:t>'</a:t>
            </a:r>
          </a:p>
          <a:p>
            <a:pPr eaLnBrk="1" hangingPunct="1">
              <a:buFont typeface="Wingdings 2" pitchFamily="18" charset="2"/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3749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842046" y="260648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Contoh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Soal</a:t>
            </a:r>
            <a:r>
              <a:rPr lang="en-US" dirty="0" smtClean="0">
                <a:solidFill>
                  <a:srgbClr val="C00000"/>
                </a:solidFill>
              </a:rPr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340768"/>
            <a:ext cx="7344816" cy="4519612"/>
          </a:xfrm>
        </p:spPr>
        <p:txBody>
          <a:bodyPr>
            <a:normAutofit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Diketahui suatu produk ditunjuk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fungsi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penawaran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Q dan fungsi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= 16 – 2Q. Produk tersebut dikenakan pajak sebesar Rp. 3,-/unit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erapa harga dan jumlah keseimbangan pasar sebelum dan sesudah pajak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erapa besar penerimaan pajak oleh pemerintah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rapa besar pajak yang ditanggung kosumen dan produsen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35150" y="404664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Penyelesaian</a:t>
            </a:r>
            <a:r>
              <a:rPr lang="en-US" dirty="0" smtClean="0">
                <a:solidFill>
                  <a:srgbClr val="C00000"/>
                </a:solidFill>
              </a:rPr>
              <a:t> :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123728" y="1412776"/>
            <a:ext cx="6556722" cy="511256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Q</a:t>
            </a:r>
            <a:r>
              <a:rPr lang="id-ID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=   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7 + Q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16 – 2Q			P  =  7 + Q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3Q  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9				      P  =  7 + 3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Q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=  3		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10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J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 keseimbangan pasar sebelum pajak E ( 3,10 )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457200"/>
            <a:ext cx="7067128" cy="5867400"/>
          </a:xfrm>
        </p:spPr>
        <p:txBody>
          <a:bodyPr/>
          <a:lstStyle/>
          <a:p>
            <a:pPr marL="339725" indent="-339725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100" b="0" dirty="0" err="1" smtClean="0">
                <a:solidFill>
                  <a:schemeClr val="tx1"/>
                </a:solidFill>
              </a:rPr>
              <a:t>Fungsi</a:t>
            </a:r>
            <a:r>
              <a:rPr lang="en-US" sz="2100" b="0" dirty="0" smtClean="0">
                <a:solidFill>
                  <a:schemeClr val="tx1"/>
                </a:solidFill>
              </a:rPr>
              <a:t> linear </a:t>
            </a:r>
            <a:r>
              <a:rPr lang="en-US" sz="2100" b="0" dirty="0" err="1" smtClean="0">
                <a:solidFill>
                  <a:schemeClr val="tx1"/>
                </a:solidFill>
              </a:rPr>
              <a:t>sangat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lazim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diterapkan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dalam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ilmu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ekonomi</a:t>
            </a:r>
            <a:r>
              <a:rPr lang="en-US" sz="2100" b="0" dirty="0" smtClean="0">
                <a:solidFill>
                  <a:schemeClr val="tx1"/>
                </a:solidFill>
              </a:rPr>
              <a:t>, </a:t>
            </a:r>
            <a:r>
              <a:rPr lang="en-US" sz="2100" b="0" dirty="0" err="1" smtClean="0">
                <a:solidFill>
                  <a:schemeClr val="tx1"/>
                </a:solidFill>
              </a:rPr>
              <a:t>baik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dalam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pembahasan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ekonomi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mikro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maupun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makro</a:t>
            </a:r>
            <a:r>
              <a:rPr lang="en-US" sz="2100" b="0" dirty="0" smtClean="0">
                <a:solidFill>
                  <a:schemeClr val="tx1"/>
                </a:solidFill>
              </a:rPr>
              <a:t>. </a:t>
            </a:r>
            <a:r>
              <a:rPr lang="en-US" sz="2100" b="0" dirty="0" err="1" smtClean="0">
                <a:solidFill>
                  <a:schemeClr val="tx1"/>
                </a:solidFill>
              </a:rPr>
              <a:t>Dua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variabel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ekonomi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maupun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lebih</a:t>
            </a:r>
            <a:r>
              <a:rPr lang="en-US" sz="2100" b="0" dirty="0" smtClean="0">
                <a:solidFill>
                  <a:schemeClr val="tx1"/>
                </a:solidFill>
              </a:rPr>
              <a:t> yang </a:t>
            </a:r>
            <a:r>
              <a:rPr lang="en-US" sz="2100" b="0" dirty="0" err="1" smtClean="0">
                <a:solidFill>
                  <a:schemeClr val="tx1"/>
                </a:solidFill>
              </a:rPr>
              <a:t>saling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berhubungan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acapkali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diterjemahkan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kedalam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bentuk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sebuah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persamaan</a:t>
            </a:r>
            <a:r>
              <a:rPr lang="en-US" sz="2100" b="0" dirty="0" smtClean="0">
                <a:solidFill>
                  <a:schemeClr val="tx1"/>
                </a:solidFill>
              </a:rPr>
              <a:t> linear. </a:t>
            </a:r>
            <a:r>
              <a:rPr lang="en-US" sz="2100" b="0" dirty="0" err="1" smtClean="0">
                <a:solidFill>
                  <a:schemeClr val="tx1"/>
                </a:solidFill>
              </a:rPr>
              <a:t>Secara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bertahap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akan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dibahas</a:t>
            </a:r>
            <a:r>
              <a:rPr lang="en-US" sz="2100" b="0" dirty="0" smtClean="0">
                <a:solidFill>
                  <a:schemeClr val="tx1"/>
                </a:solidFill>
              </a:rPr>
              <a:t> :</a:t>
            </a:r>
          </a:p>
          <a:p>
            <a:pPr marL="339725" lvl="1" indent="-339725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100" b="0" dirty="0" err="1" smtClean="0">
                <a:solidFill>
                  <a:schemeClr val="tx1"/>
                </a:solidFill>
              </a:rPr>
              <a:t>Penerapan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fungsi</a:t>
            </a:r>
            <a:r>
              <a:rPr lang="en-US" sz="2100" b="0" dirty="0" smtClean="0">
                <a:solidFill>
                  <a:schemeClr val="tx1"/>
                </a:solidFill>
              </a:rPr>
              <a:t> linear </a:t>
            </a:r>
            <a:r>
              <a:rPr lang="en-US" sz="2100" b="0" dirty="0" err="1" smtClean="0">
                <a:solidFill>
                  <a:schemeClr val="tx1"/>
                </a:solidFill>
              </a:rPr>
              <a:t>dalam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teori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ekonomi</a:t>
            </a:r>
            <a:r>
              <a:rPr lang="en-US" sz="2100" b="0" dirty="0" smtClean="0">
                <a:solidFill>
                  <a:schemeClr val="tx1"/>
                </a:solidFill>
              </a:rPr>
              <a:t> </a:t>
            </a:r>
            <a:r>
              <a:rPr lang="en-US" sz="2100" b="0" dirty="0" err="1" smtClean="0">
                <a:solidFill>
                  <a:schemeClr val="tx1"/>
                </a:solidFill>
              </a:rPr>
              <a:t>mikro</a:t>
            </a:r>
            <a:r>
              <a:rPr lang="en-US" sz="2100" b="0" dirty="0" smtClean="0">
                <a:solidFill>
                  <a:schemeClr val="tx1"/>
                </a:solidFill>
              </a:rPr>
              <a:t>.</a:t>
            </a: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Fungsi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permintaan</a:t>
            </a:r>
            <a:r>
              <a:rPr lang="en-US" b="0" dirty="0" smtClean="0">
                <a:solidFill>
                  <a:schemeClr val="tx1"/>
                </a:solidFill>
              </a:rPr>
              <a:t>, </a:t>
            </a:r>
            <a:r>
              <a:rPr lang="en-US" b="0" dirty="0" err="1" smtClean="0">
                <a:solidFill>
                  <a:schemeClr val="tx1"/>
                </a:solidFill>
              </a:rPr>
              <a:t>fungsi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penawaran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dan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keseimbangan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pasar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Pengaruh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pajak-spesifik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terhadap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keseimbangan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pasar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Pengaruh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pajak-proporsional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terhadap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keseimbangan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pasar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Pengaruh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subsidi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terhadap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keseimbangan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pasar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Keseombangan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pasar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kasus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dua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macam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barang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Fungsi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biaya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dan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fungsi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penerimaan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Keuntungan</a:t>
            </a:r>
            <a:r>
              <a:rPr lang="en-US" b="0" dirty="0" smtClean="0">
                <a:solidFill>
                  <a:schemeClr val="tx1"/>
                </a:solidFill>
              </a:rPr>
              <a:t>, </a:t>
            </a:r>
            <a:r>
              <a:rPr lang="en-US" b="0" dirty="0" err="1" smtClean="0">
                <a:solidFill>
                  <a:schemeClr val="tx1"/>
                </a:solidFill>
              </a:rPr>
              <a:t>kerugian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dan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pulang-pokok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39725" lvl="2" indent="-58738" algn="just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0" dirty="0" err="1" smtClean="0">
                <a:solidFill>
                  <a:schemeClr val="tx1"/>
                </a:solidFill>
              </a:rPr>
              <a:t>Fungsi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anggaran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51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475656" y="0"/>
            <a:ext cx="7668344" cy="50752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sesudah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penawaran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  =  16 – 2Q + 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=  16 – 2Q + 3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=  19 – 2Q		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=  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19 – 2Q  =   7 + Q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     3Q     =    12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       Q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  4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19 – 2Q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19 – 8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11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Jadi keseimbangan pasar setelah pajak 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( 4,11 )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72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90678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3 . 4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12  (Besarnya penerimaan pajak oleh pemerintah Rp. 12,-)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11 –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(Besar pajak yang ditanggung konsumen Rp.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,-)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(Besar pajak yang ditanggung produsen Rp.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,-)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9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272808" cy="1296144"/>
          </a:xfrm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C00000"/>
                </a:solidFill>
              </a:rPr>
              <a:t>Pengaruh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Subsidi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terhadap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Keseimbangan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Pasar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475656" y="1340768"/>
            <a:ext cx="7488832" cy="478380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Subsidi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penjualan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rendah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subsidi</a:t>
            </a:r>
            <a:r>
              <a:rPr lang="en-US" dirty="0" smtClean="0">
                <a:solidFill>
                  <a:schemeClr val="tx1"/>
                </a:solidFill>
              </a:rPr>
              <a:t> s per unit,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penurunan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bergeser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persamaan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penawarannya</a:t>
            </a:r>
            <a:r>
              <a:rPr lang="en-US" dirty="0" smtClean="0">
                <a:solidFill>
                  <a:schemeClr val="tx1"/>
                </a:solidFill>
              </a:rPr>
              <a:t> P = a + </a:t>
            </a:r>
            <a:r>
              <a:rPr lang="en-US" dirty="0" err="1" smtClean="0">
                <a:solidFill>
                  <a:schemeClr val="tx1"/>
                </a:solidFill>
              </a:rPr>
              <a:t>bQ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id-ID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id-ID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P = a + </a:t>
            </a:r>
            <a:r>
              <a:rPr lang="en-US" dirty="0" err="1" smtClean="0">
                <a:solidFill>
                  <a:schemeClr val="tx1"/>
                </a:solidFill>
              </a:rPr>
              <a:t>bQ</a:t>
            </a:r>
            <a:r>
              <a:rPr lang="en-US" dirty="0" smtClean="0">
                <a:solidFill>
                  <a:schemeClr val="tx1"/>
                </a:solidFill>
              </a:rPr>
              <a:t> – s 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29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295400"/>
          </a:xfrm>
        </p:spPr>
        <p:txBody>
          <a:bodyPr/>
          <a:lstStyle/>
          <a:p>
            <a:pPr eaLnBrk="1" hangingPunct="1"/>
            <a:r>
              <a:rPr lang="id-ID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Keseimbangan pasar sebelum dan sesudah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id-ID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dapat digambarkan sebagai berikut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5400" dirty="0" smtClean="0">
                <a:solidFill>
                  <a:srgbClr val="C00000"/>
                </a:solidFill>
              </a:rPr>
              <a:t/>
            </a:r>
            <a:br>
              <a:rPr lang="en-US" sz="5400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1024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1200"/>
            <a:ext cx="4186238" cy="3886200"/>
          </a:xfrm>
          <a:noFill/>
        </p:spPr>
      </p:pic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191000" y="2057400"/>
          <a:ext cx="5334000" cy="638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4" imgW="5568803" imgH="6667882" progId="Word.Document.12">
                  <p:embed/>
                </p:oleObj>
              </mc:Choice>
              <mc:Fallback>
                <p:oleObj name="Document" r:id="rId4" imgW="5568803" imgH="666788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5334000" cy="638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8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89438"/>
          </a:xfrm>
        </p:spPr>
        <p:txBody>
          <a:bodyPr/>
          <a:lstStyle/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</a:rPr>
              <a:t>Bagian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subsidi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dinikmati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konsumen</a:t>
            </a:r>
            <a:r>
              <a:rPr lang="en-US" sz="2800" dirty="0" smtClean="0">
                <a:solidFill>
                  <a:schemeClr val="tx1"/>
                </a:solidFill>
              </a:rPr>
              <a:t> :  </a:t>
            </a:r>
          </a:p>
          <a:p>
            <a:pPr lvl="1" algn="just" eaLnBrk="1" hangingPunct="1">
              <a:buFont typeface="Wingdings 2" pitchFamily="18" charset="2"/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             </a:t>
            </a:r>
            <a:r>
              <a:rPr lang="en-US" sz="4800" dirty="0" err="1" smtClean="0">
                <a:solidFill>
                  <a:schemeClr val="tx1"/>
                </a:solidFill>
              </a:rPr>
              <a:t>s</a:t>
            </a:r>
            <a:r>
              <a:rPr lang="en-US" sz="4800" baseline="-25000" dirty="0" err="1" smtClean="0">
                <a:solidFill>
                  <a:schemeClr val="tx1"/>
                </a:solidFill>
              </a:rPr>
              <a:t>k</a:t>
            </a:r>
            <a:r>
              <a:rPr lang="id-ID" sz="4800" dirty="0" smtClean="0">
                <a:solidFill>
                  <a:schemeClr val="tx1"/>
                </a:solidFill>
              </a:rPr>
              <a:t> =  P</a:t>
            </a:r>
            <a:r>
              <a:rPr lang="en-US" sz="4800" baseline="-25000" dirty="0" smtClean="0">
                <a:solidFill>
                  <a:schemeClr val="tx1"/>
                </a:solidFill>
              </a:rPr>
              <a:t>e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id-ID" sz="4800" dirty="0" smtClean="0">
                <a:solidFill>
                  <a:schemeClr val="tx1"/>
                </a:solidFill>
              </a:rPr>
              <a:t>– </a:t>
            </a:r>
            <a:r>
              <a:rPr lang="en-US" sz="4800" dirty="0" err="1" smtClean="0">
                <a:solidFill>
                  <a:schemeClr val="tx1"/>
                </a:solidFill>
              </a:rPr>
              <a:t>P</a:t>
            </a:r>
            <a:r>
              <a:rPr lang="en-US" sz="4800" baseline="-25000" dirty="0" err="1" smtClean="0">
                <a:solidFill>
                  <a:schemeClr val="tx1"/>
                </a:solidFill>
              </a:rPr>
              <a:t>e</a:t>
            </a:r>
            <a:r>
              <a:rPr lang="en-US" sz="4800" dirty="0" smtClean="0">
                <a:solidFill>
                  <a:schemeClr val="tx1"/>
                </a:solidFill>
              </a:rPr>
              <a:t>'</a:t>
            </a:r>
            <a:r>
              <a:rPr lang="id-ID" sz="4800" dirty="0" smtClean="0">
                <a:solidFill>
                  <a:schemeClr val="tx1"/>
                </a:solidFill>
              </a:rPr>
              <a:t> 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</a:rPr>
              <a:t>Bagian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subsidi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dinikmati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produsen</a:t>
            </a:r>
            <a:r>
              <a:rPr lang="en-US" sz="2800" dirty="0" smtClean="0">
                <a:solidFill>
                  <a:schemeClr val="tx1"/>
                </a:solidFill>
              </a:rPr>
              <a:t> :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                   </a:t>
            </a:r>
            <a:r>
              <a:rPr lang="en-US" sz="4800" dirty="0" err="1" smtClean="0">
                <a:solidFill>
                  <a:schemeClr val="tx1"/>
                </a:solidFill>
              </a:rPr>
              <a:t>s</a:t>
            </a:r>
            <a:r>
              <a:rPr lang="en-US" sz="4800" baseline="-25000" dirty="0" err="1" smtClean="0">
                <a:solidFill>
                  <a:schemeClr val="tx1"/>
                </a:solidFill>
              </a:rPr>
              <a:t>p</a:t>
            </a:r>
            <a:r>
              <a:rPr lang="id-ID" sz="4800" dirty="0" smtClean="0">
                <a:solidFill>
                  <a:schemeClr val="tx1"/>
                </a:solidFill>
              </a:rPr>
              <a:t>  =  </a:t>
            </a:r>
            <a:r>
              <a:rPr lang="en-US" sz="4800" dirty="0" smtClean="0">
                <a:solidFill>
                  <a:schemeClr val="tx1"/>
                </a:solidFill>
              </a:rPr>
              <a:t>s</a:t>
            </a:r>
            <a:r>
              <a:rPr lang="id-ID" sz="4800" dirty="0" smtClean="0">
                <a:solidFill>
                  <a:schemeClr val="tx1"/>
                </a:solidFill>
              </a:rPr>
              <a:t> – </a:t>
            </a:r>
            <a:r>
              <a:rPr lang="en-US" sz="4800" dirty="0" err="1" smtClean="0">
                <a:solidFill>
                  <a:schemeClr val="tx1"/>
                </a:solidFill>
              </a:rPr>
              <a:t>s</a:t>
            </a:r>
            <a:r>
              <a:rPr lang="en-US" sz="4800" baseline="-25000" dirty="0" err="1" smtClean="0">
                <a:solidFill>
                  <a:schemeClr val="tx1"/>
                </a:solidFill>
              </a:rPr>
              <a:t>k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subsidi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dibayarkan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</a:rPr>
              <a:t> :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                    </a:t>
            </a:r>
            <a:r>
              <a:rPr lang="en-US" sz="4800" dirty="0" smtClean="0">
                <a:solidFill>
                  <a:schemeClr val="tx1"/>
                </a:solidFill>
              </a:rPr>
              <a:t>S  </a:t>
            </a:r>
            <a:r>
              <a:rPr lang="id-ID" sz="4800" dirty="0" smtClean="0">
                <a:solidFill>
                  <a:schemeClr val="tx1"/>
                </a:solidFill>
              </a:rPr>
              <a:t>=  </a:t>
            </a:r>
            <a:r>
              <a:rPr lang="en-US" sz="4800" dirty="0" smtClean="0">
                <a:solidFill>
                  <a:schemeClr val="tx1"/>
                </a:solidFill>
              </a:rPr>
              <a:t>s x </a:t>
            </a:r>
            <a:r>
              <a:rPr lang="id-ID" sz="4800" dirty="0" smtClean="0">
                <a:solidFill>
                  <a:schemeClr val="tx1"/>
                </a:solidFill>
              </a:rPr>
              <a:t>Q</a:t>
            </a:r>
            <a:r>
              <a:rPr lang="en-US" sz="4800" baseline="-25000" dirty="0" smtClean="0">
                <a:solidFill>
                  <a:schemeClr val="tx1"/>
                </a:solidFill>
              </a:rPr>
              <a:t>e</a:t>
            </a:r>
            <a:r>
              <a:rPr lang="en-US" sz="4800" dirty="0" smtClean="0">
                <a:solidFill>
                  <a:schemeClr val="tx1"/>
                </a:solidFill>
              </a:rPr>
              <a:t>'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96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Soal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38943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Permintaan akan suatu komoditas dicerminkan oleh Q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12–2P sedangkan penawarannya Q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-4 + 2P pemerintah memberikan subsidi sebesar Rp. 2,- setiap unit barang.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1063" lvl="1" indent="-514350" algn="just" eaLnBrk="1" hangingPunct="1">
              <a:buClrTx/>
              <a:buFont typeface="Calibri" pitchFamily="34" charset="0"/>
              <a:buAutoNum type="alphaL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erapakah jumlah dan harga keseimbangan sebelum subsidi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1063" lvl="1" indent="-514350" algn="just" eaLnBrk="1" hangingPunct="1">
              <a:buClrTx/>
              <a:buFont typeface="Calibri" pitchFamily="34" charset="0"/>
              <a:buAutoNum type="alphaL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erapakah jumlah dan harga keseimbangan sesudah subsidi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1063" lvl="1" indent="-514350" algn="just" eaLnBrk="1" hangingPunct="1">
              <a:buClrTx/>
              <a:buFont typeface="Calibri" pitchFamily="34" charset="0"/>
              <a:buAutoNum type="alphaL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erapa bagian dari subsidi untuk konsumen dan produsen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1063" lvl="1" indent="-514350" algn="just" eaLnBrk="1" hangingPunct="1">
              <a:buClrTx/>
              <a:buFont typeface="Calibri" pitchFamily="34" charset="0"/>
              <a:buAutoNum type="alphaL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erapa subsidi yang diberikan pemerintah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835150" y="404664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20750" y="1268760"/>
            <a:ext cx="8223250" cy="473563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   Q</a:t>
            </a:r>
            <a:r>
              <a:rPr lang="id-ID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Q  =  12 – 2P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– 2P  =  -4 + 2P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=  12 – 8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     =   16	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4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  4	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 Keseimbangan pasar sebelum subsidi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=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( 4, 4 )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1331640" y="685800"/>
            <a:ext cx="7278960" cy="56388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sesudah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Qd   =  12 – 2P    =&gt;     P  =  ½ Qd + 6		      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Qs   =  -4 + 2P     =&gt;     P  =  ½ Qs + 2		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Sesudah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Penawaran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=  ½ Q + 2 – 2 				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  =  ½ Q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sesudah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½ Q + 6  =  ½ Q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  6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½ Q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3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( Keseimbangan pasar setelah subsidi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E' = 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( 6, 3 )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763688" y="332656"/>
            <a:ext cx="6770712" cy="6068144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     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 4 – 3 			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 subsidi untuk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Rp.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,- ) 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Besar subsidi untuk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Rp. 1,- 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 yang diberikan pemerintah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x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=  2 . 6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=  12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97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308850" cy="1189037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Fungsi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052736"/>
            <a:ext cx="8229600" cy="4784502"/>
          </a:xfrm>
        </p:spPr>
        <p:txBody>
          <a:bodyPr/>
          <a:lstStyle/>
          <a:p>
            <a:pPr algn="just" eaLnBrk="1" hangingPunct="1"/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total (total cost) yang </a:t>
            </a:r>
            <a:r>
              <a:rPr lang="en-US" dirty="0" err="1" smtClean="0">
                <a:solidFill>
                  <a:schemeClr val="tx1"/>
                </a:solidFill>
              </a:rPr>
              <a:t>dikeluarkan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operasi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</a:t>
            </a:r>
            <a:r>
              <a:rPr lang="en-US" dirty="0" smtClean="0">
                <a:solidFill>
                  <a:schemeClr val="tx1"/>
                </a:solidFill>
              </a:rPr>
              <a:t> (fixed cost)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r>
              <a:rPr lang="en-US" dirty="0" smtClean="0">
                <a:solidFill>
                  <a:schemeClr val="tx1"/>
                </a:solidFill>
              </a:rPr>
              <a:t> cost). </a:t>
            </a:r>
            <a:r>
              <a:rPr lang="en-US" dirty="0" err="1" smtClean="0">
                <a:solidFill>
                  <a:schemeClr val="tx1"/>
                </a:solidFill>
              </a:rPr>
              <a:t>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tergantung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dihasilkan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konstanta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tergantung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dihasilkan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pula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variabelnya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matematik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dihasilkan</a:t>
            </a:r>
            <a:r>
              <a:rPr lang="en-US" dirty="0" smtClean="0">
                <a:solidFill>
                  <a:schemeClr val="tx1"/>
                </a:solidFill>
              </a:rPr>
              <a:t>.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     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75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308850" cy="1189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Fungsi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Permintaan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812394"/>
              </p:ext>
            </p:extLst>
          </p:nvPr>
        </p:nvGraphicFramePr>
        <p:xfrm>
          <a:off x="1835696" y="1052736"/>
          <a:ext cx="6624735" cy="667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7253699" imgH="6478197" progId="Word.Document.12">
                  <p:embed/>
                </p:oleObj>
              </mc:Choice>
              <mc:Fallback>
                <p:oleObj name="Document" r:id="rId3" imgW="7253699" imgH="647819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052736"/>
                        <a:ext cx="6624735" cy="6673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8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020763"/>
            <a:ext cx="7308850" cy="1189037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FF0000"/>
                </a:solidFill>
              </a:rPr>
              <a:t>Bentuk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Umum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Persamaan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id-ID" sz="4000" dirty="0" smtClean="0">
                <a:solidFill>
                  <a:srgbClr val="FF0000"/>
                </a:solidFill>
              </a:rPr>
              <a:t>Fungsi Biaya </a:t>
            </a: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860179"/>
              </p:ext>
            </p:extLst>
          </p:nvPr>
        </p:nvGraphicFramePr>
        <p:xfrm>
          <a:off x="1763688" y="2438400"/>
          <a:ext cx="6934200" cy="3505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1854200" imgH="660400" progId="Equation.3">
                  <p:embed/>
                </p:oleObj>
              </mc:Choice>
              <mc:Fallback>
                <p:oleObj name="Equation" r:id="rId3" imgW="18542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438400"/>
                        <a:ext cx="6934200" cy="3505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371600" y="1981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19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990600" y="2667000"/>
            <a:ext cx="381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92696"/>
            <a:ext cx="684076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Kurva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endParaRPr lang="id-ID" dirty="0" smtClean="0">
              <a:solidFill>
                <a:srgbClr val="FF0000"/>
              </a:solidFill>
            </a:endParaRP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flipV="1">
            <a:off x="1524000" y="2743200"/>
            <a:ext cx="4603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1524000" y="5867400"/>
            <a:ext cx="3505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1524000" y="5181600"/>
            <a:ext cx="3124200" cy="460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219200" y="5791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0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219200" y="5029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k</a:t>
            </a: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 flipV="1">
            <a:off x="1524000" y="3886200"/>
            <a:ext cx="3048000" cy="1981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4572000" y="3429000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VC=vQ</a:t>
            </a:r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V="1">
            <a:off x="1524000" y="3352800"/>
            <a:ext cx="2743200" cy="1828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3733800" y="2895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C=k+vQ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4191000" y="4724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FC=k</a:t>
            </a:r>
          </a:p>
        </p:txBody>
      </p:sp>
      <p:sp>
        <p:nvSpPr>
          <p:cNvPr id="12303" name="Footer Placeholder 4"/>
          <p:cNvSpPr txBox="1">
            <a:spLocks/>
          </p:cNvSpPr>
          <p:nvPr/>
        </p:nvSpPr>
        <p:spPr bwMode="auto">
          <a:xfrm>
            <a:off x="5029200" y="6019800"/>
            <a:ext cx="381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Constantia" pitchFamily="18" charset="0"/>
              </a:rPr>
              <a:t>Q</a:t>
            </a:r>
          </a:p>
        </p:txBody>
      </p:sp>
      <p:graphicFrame>
        <p:nvGraphicFramePr>
          <p:cNvPr id="12290" name="Object 15"/>
          <p:cNvGraphicFramePr>
            <a:graphicFrameLocks noChangeAspect="1"/>
          </p:cNvGraphicFramePr>
          <p:nvPr/>
        </p:nvGraphicFramePr>
        <p:xfrm>
          <a:off x="5638800" y="3124200"/>
          <a:ext cx="3657600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ocument" r:id="rId3" imgW="3813154" imgH="2808060" progId="Word.Document.12">
                  <p:embed/>
                </p:oleObj>
              </mc:Choice>
              <mc:Fallback>
                <p:oleObj name="Document" r:id="rId3" imgW="3813154" imgH="280806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3657600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431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763688" y="10197"/>
            <a:ext cx="7229946" cy="125157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Soal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979712" y="1268760"/>
            <a:ext cx="6700738" cy="5400600"/>
          </a:xfrm>
        </p:spPr>
        <p:txBody>
          <a:bodyPr/>
          <a:lstStyle/>
          <a:p>
            <a:pPr algn="just" eaLnBrk="1" hangingPunct="1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dikeluarkan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20.000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variabelnya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ditunjukkan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VC = 100 Q.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Tunjukkan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kurva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!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total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dikeluarkan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500 unit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123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Penyelesaian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5076056" y="3717032"/>
            <a:ext cx="4292352" cy="2057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 = 20.000    VC = 100 Q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= FC + VC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= 20.000 +  100 Q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 = 500,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= 20.000 + 100(500) = 70.000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28600" y="2743200"/>
          <a:ext cx="4672013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3" imgW="3595095" imgH="2848077" progId="Word.Document.12">
                  <p:embed/>
                </p:oleObj>
              </mc:Choice>
              <mc:Fallback>
                <p:oleObj name="Document" r:id="rId3" imgW="3595095" imgH="284807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4672013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467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861371" y="548680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Penerimaan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844825"/>
            <a:ext cx="8223250" cy="4279750"/>
          </a:xfrm>
        </p:spPr>
        <p:txBody>
          <a:bodyPr/>
          <a:lstStyle/>
          <a:p>
            <a:pPr algn="just" eaLnBrk="1" hangingPunct="1"/>
            <a:r>
              <a:rPr lang="en-US" sz="3200" dirty="0" err="1" smtClean="0">
                <a:solidFill>
                  <a:schemeClr val="tx1"/>
                </a:solidFill>
              </a:rPr>
              <a:t>Penerimaan</a:t>
            </a:r>
            <a:r>
              <a:rPr lang="en-US" sz="3200" dirty="0" smtClean="0">
                <a:solidFill>
                  <a:schemeClr val="tx1"/>
                </a:solidFill>
              </a:rPr>
              <a:t> total (total revenue) </a:t>
            </a:r>
            <a:r>
              <a:rPr lang="en-US" sz="3200" dirty="0" err="1" smtClean="0">
                <a:solidFill>
                  <a:schemeClr val="tx1"/>
                </a:solidFill>
              </a:rPr>
              <a:t>adalah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hasil</a:t>
            </a:r>
            <a:r>
              <a:rPr lang="en-US" sz="3200" dirty="0" smtClean="0">
                <a:solidFill>
                  <a:schemeClr val="tx1"/>
                </a:solidFill>
              </a:rPr>
              <a:t> kali </a:t>
            </a:r>
            <a:r>
              <a:rPr lang="en-US" sz="3200" dirty="0" err="1" smtClean="0">
                <a:solidFill>
                  <a:schemeClr val="tx1"/>
                </a:solidFill>
              </a:rPr>
              <a:t>jumlah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barang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terjual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harga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jual</a:t>
            </a:r>
            <a:r>
              <a:rPr lang="en-US" sz="3200" dirty="0" smtClean="0">
                <a:solidFill>
                  <a:schemeClr val="tx1"/>
                </a:solidFill>
              </a:rPr>
              <a:t> per unit </a:t>
            </a:r>
            <a:r>
              <a:rPr lang="en-US" sz="3200" dirty="0" err="1" smtClean="0">
                <a:solidFill>
                  <a:schemeClr val="tx1"/>
                </a:solidFill>
              </a:rPr>
              <a:t>barang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tersebut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z="3200" dirty="0" smtClean="0">
                <a:solidFill>
                  <a:schemeClr val="tx1"/>
                </a:solidFill>
              </a:rPr>
              <a:t>           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                 </a:t>
            </a:r>
            <a:r>
              <a:rPr lang="id-ID" sz="3200" dirty="0" smtClean="0">
                <a:solidFill>
                  <a:schemeClr val="tx1"/>
                </a:solidFill>
              </a:rPr>
              <a:t>  </a:t>
            </a:r>
            <a:r>
              <a:rPr lang="en-US" sz="3600" dirty="0" smtClean="0">
                <a:solidFill>
                  <a:schemeClr val="tx1"/>
                </a:solidFill>
              </a:rPr>
              <a:t>R = Q x P = f (Q)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2009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Kurva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Penerimaan</a:t>
            </a:r>
            <a:r>
              <a:rPr lang="en-US" dirty="0" smtClean="0">
                <a:solidFill>
                  <a:srgbClr val="FF0000"/>
                </a:solidFill>
              </a:rPr>
              <a:t> Total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464"/>
              </p:ext>
            </p:extLst>
          </p:nvPr>
        </p:nvGraphicFramePr>
        <p:xfrm>
          <a:off x="2123728" y="3429000"/>
          <a:ext cx="3973513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Document" r:id="rId3" imgW="3579622" imgH="2814910" progId="Word.Document.12">
                  <p:embed/>
                </p:oleObj>
              </mc:Choice>
              <mc:Fallback>
                <p:oleObj name="Document" r:id="rId3" imgW="3579622" imgH="281491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429000"/>
                        <a:ext cx="3973513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4953000" y="2895600"/>
          <a:ext cx="3657600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Document" r:id="rId5" imgW="3813154" imgH="2812386" progId="Word.Document.12">
                  <p:embed/>
                </p:oleObj>
              </mc:Choice>
              <mc:Fallback>
                <p:oleObj name="Document" r:id="rId5" imgW="3813154" imgH="281238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3657600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433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855901" y="620688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Soal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3250" cy="4495774"/>
          </a:xfrm>
        </p:spPr>
        <p:txBody>
          <a:bodyPr/>
          <a:lstStyle/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200,00 per unit.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Tunjukkan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kurva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penerimaannya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terjual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350 unit ?</a:t>
            </a:r>
          </a:p>
        </p:txBody>
      </p:sp>
    </p:spTree>
    <p:extLst>
      <p:ext uri="{BB962C8B-B14F-4D97-AF65-F5344CB8AC3E}">
        <p14:creationId xmlns:p14="http://schemas.microsoft.com/office/powerpoint/2010/main" val="969412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1847517" y="188640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Penyelesaian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1763688" y="1268760"/>
            <a:ext cx="6840760" cy="1722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R = Q x P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   = Q x 200 = 200Q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Q = 350 → R = 200 (350)  = 70.000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905000" y="3429000"/>
          <a:ext cx="3879850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" r:id="rId3" imgW="3449002" imgH="2814910" progId="Word.Document.12">
                  <p:embed/>
                </p:oleObj>
              </mc:Choice>
              <mc:Fallback>
                <p:oleObj name="Document" r:id="rId3" imgW="3449002" imgH="281491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0"/>
                        <a:ext cx="3879850" cy="317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56521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803218" y="260648"/>
            <a:ext cx="7308850" cy="1189037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Analisis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Pulang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Pokok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8229600" cy="4389438"/>
          </a:xfrm>
        </p:spPr>
        <p:txBody>
          <a:bodyPr/>
          <a:lstStyle/>
          <a:p>
            <a:pPr algn="just" eaLnBrk="1" hangingPunct="1"/>
            <a:r>
              <a:rPr lang="id-ID" sz="2800" dirty="0" smtClean="0">
                <a:solidFill>
                  <a:schemeClr val="tx1"/>
                </a:solidFill>
              </a:rPr>
              <a:t>Analisis Pulang Pokok </a:t>
            </a:r>
            <a:r>
              <a:rPr lang="en-US" sz="2800" dirty="0" smtClean="0">
                <a:solidFill>
                  <a:schemeClr val="tx1"/>
                </a:solidFill>
              </a:rPr>
              <a:t>(break-even) </a:t>
            </a:r>
            <a:r>
              <a:rPr lang="en-US" sz="2800" dirty="0" err="1" smtClean="0">
                <a:solidFill>
                  <a:schemeClr val="tx1"/>
                </a:solidFill>
              </a:rPr>
              <a:t>yaitu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konsep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menganalisis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minimum </a:t>
            </a:r>
            <a:r>
              <a:rPr lang="en-US" sz="2800" dirty="0" err="1" smtClean="0">
                <a:solidFill>
                  <a:schemeClr val="tx1"/>
                </a:solidFill>
              </a:rPr>
              <a:t>produk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harus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dihasilkan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terjual</a:t>
            </a:r>
            <a:r>
              <a:rPr lang="en-US" sz="2800" dirty="0" smtClean="0">
                <a:solidFill>
                  <a:schemeClr val="tx1"/>
                </a:solidFill>
              </a:rPr>
              <a:t> agar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mengalami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kerugian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</a:rPr>
              <a:t>Keadaan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pulang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pokok</a:t>
            </a:r>
            <a:r>
              <a:rPr lang="en-US" sz="2800" dirty="0" smtClean="0">
                <a:solidFill>
                  <a:schemeClr val="tx1"/>
                </a:solidFill>
              </a:rPr>
              <a:t> (profit </a:t>
            </a:r>
            <a:r>
              <a:rPr lang="en-US" sz="2800" dirty="0" err="1" smtClean="0">
                <a:solidFill>
                  <a:schemeClr val="tx1"/>
                </a:solidFill>
              </a:rPr>
              <a:t>nol</a:t>
            </a:r>
            <a:r>
              <a:rPr lang="en-US" sz="2800" dirty="0" smtClean="0">
                <a:solidFill>
                  <a:schemeClr val="tx1"/>
                </a:solidFill>
              </a:rPr>
              <a:t>, π = 0 ) </a:t>
            </a:r>
            <a:r>
              <a:rPr lang="en-US" sz="2800" dirty="0" err="1" smtClean="0">
                <a:solidFill>
                  <a:schemeClr val="tx1"/>
                </a:solidFill>
              </a:rPr>
              <a:t>terjadi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apabila</a:t>
            </a:r>
            <a:r>
              <a:rPr lang="en-US" sz="2800" dirty="0" smtClean="0">
                <a:solidFill>
                  <a:schemeClr val="tx1"/>
                </a:solidFill>
              </a:rPr>
              <a:t> R = C ;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memperoleh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keuntungan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pula </a:t>
            </a:r>
            <a:r>
              <a:rPr lang="en-US" sz="2800" dirty="0" err="1" smtClean="0">
                <a:solidFill>
                  <a:schemeClr val="tx1"/>
                </a:solidFill>
              </a:rPr>
              <a:t>menderita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kerugian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651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656184"/>
          </a:xfrm>
        </p:spPr>
        <p:txBody>
          <a:bodyPr/>
          <a:lstStyle/>
          <a:p>
            <a:pPr algn="just" eaLnBrk="1" hangingPunct="1"/>
            <a:r>
              <a:rPr lang="en-US" sz="3200" dirty="0" err="1" smtClean="0">
                <a:solidFill>
                  <a:srgbClr val="FF0000"/>
                </a:solidFill>
              </a:rPr>
              <a:t>Secara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grafik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hal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ini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ditunjukkan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oleh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perpotongan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antara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kurva</a:t>
            </a:r>
            <a:r>
              <a:rPr lang="en-US" sz="3200" dirty="0" smtClean="0">
                <a:solidFill>
                  <a:srgbClr val="FF0000"/>
                </a:solidFill>
              </a:rPr>
              <a:t> R </a:t>
            </a:r>
            <a:r>
              <a:rPr lang="en-US" sz="3200" dirty="0" err="1" smtClean="0">
                <a:solidFill>
                  <a:srgbClr val="FF0000"/>
                </a:solidFill>
              </a:rPr>
              <a:t>dan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kurva</a:t>
            </a:r>
            <a:r>
              <a:rPr lang="en-US" sz="3200" dirty="0" smtClean="0">
                <a:solidFill>
                  <a:srgbClr val="FF0000"/>
                </a:solidFill>
              </a:rPr>
              <a:t> C.</a:t>
            </a: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50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838" y="1981200"/>
            <a:ext cx="8793162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162744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33863" cy="1973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solidFill>
                  <a:schemeClr val="tx1"/>
                </a:solidFill>
              </a:rPr>
              <a:t>Variabel P dan variabel Q mempunyai tanda yang berlawanan, mencerminkan hukum permintaan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410200" y="2286000"/>
          <a:ext cx="358140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698197" imgH="431613" progId="Equation.3">
                  <p:embed/>
                </p:oleObj>
              </mc:Choice>
              <mc:Fallback>
                <p:oleObj name="Equation" r:id="rId3" imgW="69819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86000"/>
                        <a:ext cx="3581400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057400" y="3810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2057400" y="6172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752600" y="3810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P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553200" y="6096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Q</a:t>
            </a: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2057400" y="4419600"/>
            <a:ext cx="20574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200400" y="44958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b="1">
                <a:latin typeface="Tahoma" pitchFamily="34" charset="0"/>
              </a:rPr>
              <a:t>kurva permintaan</a:t>
            </a:r>
          </a:p>
        </p:txBody>
      </p:sp>
      <p:sp>
        <p:nvSpPr>
          <p:cNvPr id="2058" name="Title 1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Kurva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permintaan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835150" y="332656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Soal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547664" y="1340769"/>
            <a:ext cx="7132786" cy="4783806"/>
          </a:xfrm>
        </p:spPr>
        <p:txBody>
          <a:bodyPr/>
          <a:lstStyle/>
          <a:p>
            <a:pPr algn="just" eaLnBrk="1" hangingPunct="1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Andaikan biaya total yang dikeluarkan perusahaan ditunjukan oleh persamaan C = 20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 + 100 Q dan penerimaan totalnya R = 200 Q. Pada tingkat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unit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perusahaan mengalami pulang pokok ? apa yang terjadi jika perusahaan memproduksi 150 unit ?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1386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830927" y="188640"/>
            <a:ext cx="7308850" cy="1189037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Penyelesaian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3250" cy="471179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Diketahui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</a:rPr>
              <a:t>C  =  20.000 + 100Q				</a:t>
            </a:r>
            <a:endParaRPr lang="en-US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</a:rPr>
              <a:t>R  =  200Q					</a:t>
            </a:r>
            <a:endParaRPr lang="en-US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Syarat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endParaRPr lang="en-US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id-ID" dirty="0" smtClean="0">
                <a:solidFill>
                  <a:schemeClr val="tx1"/>
                </a:solidFill>
              </a:rPr>
              <a:t>R  =  C						</a:t>
            </a:r>
            <a:endParaRPr lang="en-US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</a:rPr>
              <a:t>300Q  =  20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id-ID" dirty="0" smtClean="0">
                <a:solidFill>
                  <a:schemeClr val="tx1"/>
                </a:solidFill>
              </a:rPr>
              <a:t>000 + 100Q			</a:t>
            </a:r>
            <a:endParaRPr lang="en-US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</a:rPr>
              <a:t>200Q  =  20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id-ID" dirty="0" smtClean="0">
                <a:solidFill>
                  <a:schemeClr val="tx1"/>
                </a:solidFill>
              </a:rPr>
              <a:t>000				</a:t>
            </a:r>
            <a:endParaRPr lang="en-US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</a:rPr>
              <a:t>      Q  =  100</a:t>
            </a:r>
            <a:endParaRPr lang="en-US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 100 unit </a:t>
            </a:r>
            <a:r>
              <a:rPr lang="en-US" dirty="0" err="1" smtClean="0">
                <a:solidFill>
                  <a:schemeClr val="tx1"/>
                </a:solidFill>
              </a:rPr>
              <a:t>dicapai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r>
              <a:rPr lang="id-ID" dirty="0" smtClean="0">
                <a:solidFill>
                  <a:schemeClr val="tx1"/>
                </a:solidFill>
              </a:rPr>
              <a:t>		</a:t>
            </a:r>
            <a:r>
              <a:rPr lang="id-ID" dirty="0" smtClean="0"/>
              <a:t>								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9355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2267744" y="1340768"/>
            <a:ext cx="6412706" cy="478380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Q = 150,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</a:rPr>
              <a:t>π</a:t>
            </a:r>
            <a:r>
              <a:rPr lang="en-US" dirty="0" smtClean="0">
                <a:solidFill>
                  <a:schemeClr val="tx1"/>
                </a:solidFill>
              </a:rPr>
              <a:t> = R – C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  = </a:t>
            </a:r>
            <a:r>
              <a:rPr lang="id-ID" dirty="0" smtClean="0">
                <a:solidFill>
                  <a:schemeClr val="tx1"/>
                </a:solidFill>
              </a:rPr>
              <a:t>300Q  </a:t>
            </a:r>
            <a:r>
              <a:rPr lang="en-US" dirty="0" smtClean="0">
                <a:solidFill>
                  <a:schemeClr val="tx1"/>
                </a:solidFill>
              </a:rPr>
              <a:t>– (</a:t>
            </a:r>
            <a:r>
              <a:rPr lang="id-ID" dirty="0" smtClean="0">
                <a:solidFill>
                  <a:schemeClr val="tx1"/>
                </a:solidFill>
              </a:rPr>
              <a:t> 20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id-ID" dirty="0" smtClean="0">
                <a:solidFill>
                  <a:schemeClr val="tx1"/>
                </a:solidFill>
              </a:rPr>
              <a:t>000 + 100Q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  =</a:t>
            </a:r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200 Q – 20.000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  = 200(150) – 20.000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  = 10.000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solidFill>
                  <a:schemeClr val="tx1"/>
                </a:solidFill>
              </a:rPr>
              <a:t>( Perusahaan mengalami ke</a:t>
            </a:r>
            <a:r>
              <a:rPr lang="en-US" dirty="0" err="1" smtClean="0">
                <a:solidFill>
                  <a:schemeClr val="tx1"/>
                </a:solidFill>
              </a:rPr>
              <a:t>untunga</a:t>
            </a:r>
            <a:r>
              <a:rPr lang="id-ID" dirty="0" smtClean="0">
                <a:solidFill>
                  <a:schemeClr val="tx1"/>
                </a:solidFill>
              </a:rPr>
              <a:t>n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Rp</a:t>
            </a:r>
            <a:r>
              <a:rPr lang="en-US" dirty="0" smtClean="0">
                <a:solidFill>
                  <a:schemeClr val="tx1"/>
                </a:solidFill>
              </a:rPr>
              <a:t>. 10.000,-</a:t>
            </a:r>
            <a:r>
              <a:rPr lang="id-ID" dirty="0" smtClean="0">
                <a:solidFill>
                  <a:schemeClr val="tx1"/>
                </a:solidFill>
              </a:rPr>
              <a:t> )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85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id-ID" sz="4800" dirty="0" smtClean="0">
                <a:solidFill>
                  <a:srgbClr val="FF0000"/>
                </a:solidFill>
              </a:rPr>
              <a:t>Latihan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Soal</a:t>
            </a:r>
            <a:endParaRPr lang="id-ID" sz="4800" dirty="0" smtClean="0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86800" cy="5638800"/>
          </a:xfrm>
        </p:spPr>
        <p:txBody>
          <a:bodyPr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id-ID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Permintaan gula ditentukan dengan fungsi Qd=30-0,6P, carilah Qd untuk P=3, P=15 dan P=25;Gambarkan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id-ID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id-ID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Tentukan keseimbangan harga dan kuantitas untuk fungsi berikut :</a:t>
            </a:r>
          </a:p>
          <a:p>
            <a:pPr marL="881063" lvl="1" indent="-514350" algn="just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s= -20 + 3P   dan   Qd = 220 – 5P</a:t>
            </a:r>
          </a:p>
          <a:p>
            <a:pPr marL="881063" lvl="1" indent="-514350" algn="just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13P – Qs = 27  dan   Qd + 4P – 24 = 0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ditunjukkan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P=12-2Q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penawaran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P= 3 +Q.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dikenakan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per unit .</a:t>
            </a:r>
          </a:p>
          <a:p>
            <a:pPr marL="1087438" indent="-57150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AutoNum type="alphaLcPeriod"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Berapakah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sesudah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pajak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7438" indent="-57150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AutoNum type="alphaLcPeriod"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087438" indent="-57150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AutoNum type="alphaLcPeriod"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ditanggung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produsen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7438" indent="-57150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AutoNum type="alphaLcPeriod"/>
              <a:defRPr/>
            </a:pPr>
            <a:r>
              <a:rPr lang="sv-SE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Gambarkan harga dan jumlah keseimbangan sebelum dan sesudah pajak.</a:t>
            </a:r>
            <a:endParaRPr lang="id-ID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4. </a:t>
            </a:r>
            <a:r>
              <a:rPr lang="en-US" sz="1800" dirty="0" smtClean="0">
                <a:solidFill>
                  <a:schemeClr val="tx1"/>
                </a:solidFill>
              </a:rPr>
              <a:t>Perusahaan </a:t>
            </a:r>
            <a:r>
              <a:rPr lang="en-US" sz="1800" dirty="0" err="1" smtClean="0">
                <a:solidFill>
                  <a:schemeClr val="tx1"/>
                </a:solidFill>
              </a:rPr>
              <a:t>mempunyai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produk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variabel</a:t>
            </a:r>
            <a:r>
              <a:rPr lang="en-US" sz="1800" dirty="0" smtClean="0">
                <a:solidFill>
                  <a:schemeClr val="tx1"/>
                </a:solidFill>
              </a:rPr>
              <a:t> cost </a:t>
            </a:r>
            <a:r>
              <a:rPr lang="en-US" sz="1800" dirty="0" err="1" smtClean="0">
                <a:solidFill>
                  <a:schemeClr val="tx1"/>
                </a:solidFill>
              </a:rPr>
              <a:t>Rp</a:t>
            </a:r>
            <a:r>
              <a:rPr lang="en-US" sz="1800" dirty="0" smtClean="0">
                <a:solidFill>
                  <a:schemeClr val="tx1"/>
                </a:solidFill>
              </a:rPr>
              <a:t>. 4.000 per unit. </a:t>
            </a:r>
            <a:r>
              <a:rPr lang="en-US" sz="1800" dirty="0" err="1" smtClean="0">
                <a:solidFill>
                  <a:schemeClr val="tx1"/>
                </a:solidFill>
              </a:rPr>
              <a:t>Harga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jual</a:t>
            </a:r>
            <a:r>
              <a:rPr lang="en-US" sz="1800" dirty="0" smtClean="0">
                <a:solidFill>
                  <a:schemeClr val="tx1"/>
                </a:solidFill>
              </a:rPr>
              <a:t> per unit Rp.12.000,- </a:t>
            </a:r>
            <a:r>
              <a:rPr lang="en-US" sz="1800" dirty="0" err="1" smtClean="0">
                <a:solidFill>
                  <a:schemeClr val="tx1"/>
                </a:solidFill>
              </a:rPr>
              <a:t>Biaya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tetap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perusahaan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Rp</a:t>
            </a:r>
            <a:r>
              <a:rPr lang="en-US" sz="1800" dirty="0" smtClean="0">
                <a:solidFill>
                  <a:schemeClr val="tx1"/>
                </a:solidFill>
              </a:rPr>
              <a:t>. 2.000.000,-</a:t>
            </a:r>
            <a:r>
              <a:rPr lang="id-ID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Hitung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berapa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jumlah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produk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harus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dijual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BEP?</a:t>
            </a:r>
          </a:p>
          <a:p>
            <a:pPr marL="1087438" indent="-57150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  <a:defRPr/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Tx/>
              <a:buFont typeface="Wingdings 2" pitchFamily="18" charset="2"/>
              <a:buNone/>
              <a:defRPr/>
            </a:pP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id-ID" sz="1800" dirty="0" smtClean="0"/>
          </a:p>
        </p:txBody>
      </p:sp>
    </p:spTree>
    <p:extLst>
      <p:ext uri="{BB962C8B-B14F-4D97-AF65-F5344CB8AC3E}">
        <p14:creationId xmlns:p14="http://schemas.microsoft.com/office/powerpoint/2010/main" val="42920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101617"/>
              </p:ext>
            </p:extLst>
          </p:nvPr>
        </p:nvGraphicFramePr>
        <p:xfrm>
          <a:off x="1979712" y="476672"/>
          <a:ext cx="6310213" cy="507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7577730" imgH="3788303" progId="Word.Document.12">
                  <p:embed/>
                </p:oleObj>
              </mc:Choice>
              <mc:Fallback>
                <p:oleObj name="Document" r:id="rId3" imgW="7577730" imgH="378830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76672"/>
                        <a:ext cx="6310213" cy="5070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onstantia" pitchFamily="18" charset="0"/>
            </a:endParaRPr>
          </a:p>
        </p:txBody>
      </p:sp>
      <p:sp>
        <p:nvSpPr>
          <p:cNvPr id="3076" name="Rectangle 18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116632"/>
            <a:ext cx="7308850" cy="1189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Fungsi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Penawaran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571800"/>
              </p:ext>
            </p:extLst>
          </p:nvPr>
        </p:nvGraphicFramePr>
        <p:xfrm>
          <a:off x="1619672" y="1021148"/>
          <a:ext cx="7352928" cy="582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3" imgW="8001254" imgH="5876773" progId="Word.Document.12">
                  <p:embed/>
                </p:oleObj>
              </mc:Choice>
              <mc:Fallback>
                <p:oleObj name="Document" r:id="rId3" imgW="8001254" imgH="587677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021148"/>
                        <a:ext cx="7352928" cy="582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400" dirty="0" smtClean="0">
                <a:solidFill>
                  <a:srgbClr val="C00000"/>
                </a:solidFill>
              </a:rPr>
              <a:t>Kurva Penawaran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911600" cy="1722438"/>
          </a:xfrm>
        </p:spPr>
        <p:txBody>
          <a:bodyPr/>
          <a:lstStyle/>
          <a:p>
            <a:pPr eaLnBrk="1" hangingPunct="1"/>
            <a:r>
              <a:rPr lang="id-ID" sz="2400" dirty="0" smtClean="0">
                <a:solidFill>
                  <a:schemeClr val="tx1"/>
                </a:solidFill>
              </a:rPr>
              <a:t>Variabel P dan Q mempunyai tanda yang sama mencerminkan hukum penawaran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30725" y="1727200"/>
          <a:ext cx="403383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787058" imgH="203112" progId="Equation.3">
                  <p:embed/>
                </p:oleObj>
              </mc:Choice>
              <mc:Fallback>
                <p:oleObj name="Equation" r:id="rId3" imgW="7870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1727200"/>
                        <a:ext cx="403383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1981200" y="6096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V="1">
            <a:off x="19812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600200" y="3657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P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934200" y="5562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Q</a:t>
            </a:r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V="1">
            <a:off x="1981200" y="3733800"/>
            <a:ext cx="2514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3962400" y="4191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>
                <a:latin typeface="Tahoma" pitchFamily="34" charset="0"/>
              </a:rPr>
              <a:t>kurva penawaran</a:t>
            </a:r>
          </a:p>
        </p:txBody>
      </p:sp>
    </p:spTree>
    <p:extLst>
      <p:ext uri="{BB962C8B-B14F-4D97-AF65-F5344CB8AC3E}">
        <p14:creationId xmlns:p14="http://schemas.microsoft.com/office/powerpoint/2010/main" val="24540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046825"/>
              </p:ext>
            </p:extLst>
          </p:nvPr>
        </p:nvGraphicFramePr>
        <p:xfrm>
          <a:off x="1979712" y="404664"/>
          <a:ext cx="6490171" cy="5309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3" imgW="7999095" imgH="3685556" progId="Word.Document.12">
                  <p:embed/>
                </p:oleObj>
              </mc:Choice>
              <mc:Fallback>
                <p:oleObj name="Document" r:id="rId3" imgW="7999095" imgH="368555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4664"/>
                        <a:ext cx="6490171" cy="5309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1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5400" dirty="0" smtClean="0">
                <a:solidFill>
                  <a:srgbClr val="C00000"/>
                </a:solidFill>
              </a:rPr>
              <a:t>Keseimbangan Pasar</a:t>
            </a:r>
            <a:r>
              <a:rPr lang="id-ID" sz="32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12776"/>
            <a:ext cx="7783513" cy="2728913"/>
          </a:xfrm>
        </p:spPr>
        <p:txBody>
          <a:bodyPr/>
          <a:lstStyle/>
          <a:p>
            <a:pPr eaLnBrk="1" hangingPunct="1"/>
            <a:r>
              <a:rPr lang="id-ID" sz="2400" dirty="0" smtClean="0">
                <a:solidFill>
                  <a:schemeClr val="tx1"/>
                </a:solidFill>
              </a:rPr>
              <a:t>Pasar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suatu macam barang dikatakan berada dalam keseimbangan bila jumlah barang yang diminta di pasar tersebut sama dengan jumlah barang yang ditawarkan</a:t>
            </a:r>
          </a:p>
          <a:p>
            <a:pPr eaLnBrk="1" hangingPunct="1"/>
            <a:r>
              <a:rPr lang="id-ID" sz="2400" dirty="0" smtClean="0">
                <a:solidFill>
                  <a:schemeClr val="tx1"/>
                </a:solidFill>
              </a:rPr>
              <a:t>Dalam matematik 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0" y="3505200"/>
          <a:ext cx="4033838" cy="184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520700" imgH="228600" progId="Equation.3">
                  <p:embed/>
                </p:oleObj>
              </mc:Choice>
              <mc:Fallback>
                <p:oleObj name="Equation" r:id="rId3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4033838" cy="184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3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Impact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957</Words>
  <Application>Microsoft Office PowerPoint</Application>
  <PresentationFormat>On-screen Show (4:3)</PresentationFormat>
  <Paragraphs>210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1_Office Theme</vt:lpstr>
      <vt:lpstr>Document</vt:lpstr>
      <vt:lpstr>Equation</vt:lpstr>
      <vt:lpstr>PENERAPKAN FUNGSI LINEAR           DALAM EKONOMI DAN BISNIS </vt:lpstr>
      <vt:lpstr>PowerPoint Presentation</vt:lpstr>
      <vt:lpstr>Fungsi Permintaan </vt:lpstr>
      <vt:lpstr>Kurva permintaan</vt:lpstr>
      <vt:lpstr>PowerPoint Presentation</vt:lpstr>
      <vt:lpstr>Fungsi Penawaran </vt:lpstr>
      <vt:lpstr>Kurva Penawaran</vt:lpstr>
      <vt:lpstr>PowerPoint Presentation</vt:lpstr>
      <vt:lpstr>Keseimbangan Pasar </vt:lpstr>
      <vt:lpstr>Kurva Keseimbangan Pasar</vt:lpstr>
      <vt:lpstr>Contoh Soal :</vt:lpstr>
      <vt:lpstr>Penyelesaian</vt:lpstr>
      <vt:lpstr>PowerPoint Presentation</vt:lpstr>
      <vt:lpstr>Pengaruh Pajak Terhadap Keseimbangan Pasar </vt:lpstr>
      <vt:lpstr>Keseimbangan pasar sebelum dan sesudah pajak dapat digambarkan sebagai berikut : </vt:lpstr>
      <vt:lpstr>PowerPoint Presentation</vt:lpstr>
      <vt:lpstr>PowerPoint Presentation</vt:lpstr>
      <vt:lpstr>Contoh Soal :</vt:lpstr>
      <vt:lpstr>Penyelesaian :</vt:lpstr>
      <vt:lpstr>PowerPoint Presentation</vt:lpstr>
      <vt:lpstr>PowerPoint Presentation</vt:lpstr>
      <vt:lpstr>Pengaruh Subsidi terhadap Keseimbangan Pasar </vt:lpstr>
      <vt:lpstr>Keseimbangan pasar sebelum dan sesudah subsidi  dapat digambarkan sebagai berikut : </vt:lpstr>
      <vt:lpstr>PowerPoint Presentation</vt:lpstr>
      <vt:lpstr>Contoh Soal :</vt:lpstr>
      <vt:lpstr>Penyelesaian :</vt:lpstr>
      <vt:lpstr>PowerPoint Presentation</vt:lpstr>
      <vt:lpstr>PowerPoint Presentation</vt:lpstr>
      <vt:lpstr>Fungsi Biaya  </vt:lpstr>
      <vt:lpstr>Bentuk Umum Persamaan Fungsi Biaya </vt:lpstr>
      <vt:lpstr>Kurva Fungsi Biaya</vt:lpstr>
      <vt:lpstr>Contoh Soal :</vt:lpstr>
      <vt:lpstr>Penyelesaian :</vt:lpstr>
      <vt:lpstr>Fungsi Penerimaan</vt:lpstr>
      <vt:lpstr>Kurva Penerimaan Total</vt:lpstr>
      <vt:lpstr>Contoh Soal :</vt:lpstr>
      <vt:lpstr>Penyelesaian :</vt:lpstr>
      <vt:lpstr>Analisis Pulang Pokok  </vt:lpstr>
      <vt:lpstr>Secara grafik hal ini ditunjukkan oleh perpotongan antara kurva R dan kurva C. </vt:lpstr>
      <vt:lpstr>Contoh Soal : </vt:lpstr>
      <vt:lpstr>Penyelesaian :</vt:lpstr>
      <vt:lpstr>PowerPoint Presentation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PENERAPKAN FUNGSI LINEAR           DALAM EKONOMI DAN BISNIS</dc:title>
  <dc:creator>ASUS</dc:creator>
  <cp:lastModifiedBy>ASUS</cp:lastModifiedBy>
  <cp:revision>7</cp:revision>
  <dcterms:created xsi:type="dcterms:W3CDTF">2018-09-25T16:21:54Z</dcterms:created>
  <dcterms:modified xsi:type="dcterms:W3CDTF">2018-10-01T15:09:58Z</dcterms:modified>
</cp:coreProperties>
</file>