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5"/>
  </p:notesMasterIdLst>
  <p:sldIdLst>
    <p:sldId id="262" r:id="rId2"/>
    <p:sldId id="263" r:id="rId3"/>
    <p:sldId id="264" r:id="rId4"/>
    <p:sldId id="265" r:id="rId5"/>
    <p:sldId id="266" r:id="rId6"/>
    <p:sldId id="267" r:id="rId7"/>
    <p:sldId id="268" r:id="rId8"/>
    <p:sldId id="269" r:id="rId9"/>
    <p:sldId id="270" r:id="rId10"/>
    <p:sldId id="271" r:id="rId11"/>
    <p:sldId id="272" r:id="rId12"/>
    <p:sldId id="273" r:id="rId13"/>
    <p:sldId id="274" r:id="rId14"/>
    <p:sldId id="275" r:id="rId15"/>
    <p:sldId id="276" r:id="rId16"/>
    <p:sldId id="277" r:id="rId17"/>
    <p:sldId id="278" r:id="rId18"/>
    <p:sldId id="279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89" r:id="rId29"/>
    <p:sldId id="290" r:id="rId30"/>
    <p:sldId id="291" r:id="rId31"/>
    <p:sldId id="292" r:id="rId32"/>
    <p:sldId id="293" r:id="rId33"/>
    <p:sldId id="294" r:id="rId34"/>
    <p:sldId id="295" r:id="rId35"/>
    <p:sldId id="296" r:id="rId36"/>
    <p:sldId id="297" r:id="rId37"/>
    <p:sldId id="298" r:id="rId38"/>
    <p:sldId id="299" r:id="rId39"/>
    <p:sldId id="300" r:id="rId40"/>
    <p:sldId id="301" r:id="rId41"/>
    <p:sldId id="302" r:id="rId42"/>
    <p:sldId id="303" r:id="rId43"/>
    <p:sldId id="304" r:id="rId44"/>
  </p:sldIdLst>
  <p:sldSz cx="9144000" cy="6858000" type="screen4x3"/>
  <p:notesSz cx="6858000" cy="9144000"/>
  <p:defaultTextStyle>
    <a:defPPr>
      <a:defRPr lang="id-ID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e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emf"/></Relationships>
</file>

<file path=ppt/drawings/_rels/vmlDrawing1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emf"/></Relationships>
</file>

<file path=ppt/drawings/_rels/vmlDrawing1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9.emf"/><Relationship Id="rId1" Type="http://schemas.openxmlformats.org/officeDocument/2006/relationships/image" Target="../media/image18.e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9.e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CC36641-420F-4BC4-A997-6ADE9080CED6}" type="datetimeFigureOut">
              <a:rPr lang="id-ID" smtClean="0"/>
              <a:t>01/10/2018</a:t>
            </a:fld>
            <a:endParaRPr lang="id-ID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d-ID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d-ID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51746D-325E-4F01-B710-18A5B672ECEB}" type="slidenum">
              <a:rPr lang="id-ID" smtClean="0"/>
              <a:t>‹#›</a:t>
            </a:fld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1239023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0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id-ID" smtClean="0"/>
          </a:p>
        </p:txBody>
      </p:sp>
      <p:sp>
        <p:nvSpPr>
          <p:cNvPr id="5018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C04FC18A-7C44-46BD-BE57-26F4CCA3B95C}" type="slidenum">
              <a:rPr lang="en-US" smtClean="0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10</a:t>
            </a:fld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550043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2824459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67538" y="1604963"/>
            <a:ext cx="2170112" cy="451961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4963"/>
            <a:ext cx="6357938" cy="451961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96870469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3072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23"/>
          <p:cNvSpPr>
            <a:spLocks noGrp="1" noChangeArrowheads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24"/>
          <p:cNvSpPr>
            <a:spLocks noGrp="1" noChangeArrowheads="1"/>
          </p:cNvSpPr>
          <p:nvPr>
            <p:ph type="ftr" sz="quarter" idx="11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by fr</a:t>
            </a:r>
          </a:p>
        </p:txBody>
      </p:sp>
      <p:sp>
        <p:nvSpPr>
          <p:cNvPr id="7" name="Rectangle 25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9B8CE6-DDAD-496A-AFB1-BD76BE7DA3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84740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7638060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9231584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5425" cy="45196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763150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3844655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291780568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080315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id-ID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796914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id-ID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id-ID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9350375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1828800" y="2411413"/>
            <a:ext cx="7308850" cy="11890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3250" cy="45196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</p:spTree>
    <p:extLst>
      <p:ext uri="{BB962C8B-B14F-4D97-AF65-F5344CB8AC3E}">
        <p14:creationId xmlns:p14="http://schemas.microsoft.com/office/powerpoint/2010/main" val="12950254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4" r:id="rId12"/>
  </p:sldLayoutIdLst>
  <p:hf sldNum="0" hdr="0" dt="0"/>
  <p:txStyles>
    <p:titleStyle>
      <a:lvl1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+mj-lt"/>
          <a:ea typeface="DejaVu Sans" charset="0"/>
          <a:cs typeface="+mj-cs"/>
        </a:defRPr>
      </a:lvl1pPr>
      <a:lvl2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Impact" pitchFamily="32" charset="0"/>
          <a:ea typeface="DejaVu Sans" charset="0"/>
          <a:cs typeface="DejaVu Sans" charset="0"/>
        </a:defRPr>
      </a:lvl2pPr>
      <a:lvl3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Impact" pitchFamily="32" charset="0"/>
          <a:ea typeface="DejaVu Sans" charset="0"/>
          <a:cs typeface="DejaVu Sans" charset="0"/>
        </a:defRPr>
      </a:lvl3pPr>
      <a:lvl4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Impact" pitchFamily="32" charset="0"/>
          <a:ea typeface="DejaVu Sans" charset="0"/>
          <a:cs typeface="DejaVu Sans" charset="0"/>
        </a:defRPr>
      </a:lvl4pPr>
      <a:lvl5pPr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defRPr sz="3600">
          <a:solidFill>
            <a:srgbClr val="FFFFFF"/>
          </a:solidFill>
          <a:latin typeface="Impact" pitchFamily="32" charset="0"/>
          <a:ea typeface="DejaVu Sans" charset="0"/>
          <a:cs typeface="DejaVu Sans" charset="0"/>
        </a:defRPr>
      </a:lvl5pPr>
      <a:lvl6pPr marL="25146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Impact" pitchFamily="32" charset="0"/>
          <a:cs typeface="DejaVu Sans" charset="0"/>
        </a:defRPr>
      </a:lvl6pPr>
      <a:lvl7pPr marL="29718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Impact" pitchFamily="32" charset="0"/>
          <a:cs typeface="DejaVu Sans" charset="0"/>
        </a:defRPr>
      </a:lvl7pPr>
      <a:lvl8pPr marL="34290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Impact" pitchFamily="32" charset="0"/>
          <a:cs typeface="DejaVu Sans" charset="0"/>
        </a:defRPr>
      </a:lvl8pPr>
      <a:lvl9pPr marL="3886200" indent="-228600" algn="l" defTabSz="457200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600">
          <a:solidFill>
            <a:srgbClr val="FFFFFF"/>
          </a:solidFill>
          <a:latin typeface="Impact" pitchFamily="32" charset="0"/>
          <a:cs typeface="DejaVu Sans" charset="0"/>
        </a:defRPr>
      </a:lvl9pPr>
    </p:titleStyle>
    <p:bodyStyle>
      <a:lvl1pPr marL="342900" indent="-342900" algn="l" defTabSz="457200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800" b="1">
          <a:solidFill>
            <a:srgbClr val="006699"/>
          </a:solidFill>
          <a:latin typeface="+mn-lt"/>
          <a:ea typeface="DejaVu Sans" charset="0"/>
          <a:cs typeface="+mn-cs"/>
        </a:defRPr>
      </a:lvl1pPr>
      <a:lvl2pPr marL="742950" indent="-285750" algn="l" defTabSz="457200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400" b="1" i="1">
          <a:solidFill>
            <a:srgbClr val="006699"/>
          </a:solidFill>
          <a:latin typeface="+mn-lt"/>
          <a:ea typeface="DejaVu Sans" charset="0"/>
          <a:cs typeface="+mn-cs"/>
        </a:defRPr>
      </a:lvl2pPr>
      <a:lvl3pPr marL="1143000" indent="-228600" algn="l" defTabSz="457200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•"/>
        <a:defRPr sz="2000" b="1">
          <a:solidFill>
            <a:srgbClr val="006699"/>
          </a:solidFill>
          <a:latin typeface="+mn-lt"/>
          <a:ea typeface="DejaVu Sans" charset="0"/>
          <a:cs typeface="+mn-cs"/>
        </a:defRPr>
      </a:lvl3pPr>
      <a:lvl4pPr marL="1600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–"/>
        <a:defRPr sz="2000" b="1">
          <a:solidFill>
            <a:srgbClr val="006699"/>
          </a:solidFill>
          <a:latin typeface="+mn-lt"/>
          <a:ea typeface="DejaVu Sans" charset="0"/>
          <a:cs typeface="+mn-cs"/>
        </a:defRPr>
      </a:lvl4pPr>
      <a:lvl5pPr marL="20574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8" charset="0"/>
        <a:buChar char="»"/>
        <a:defRPr sz="2000" b="1">
          <a:solidFill>
            <a:srgbClr val="006699"/>
          </a:solidFill>
          <a:latin typeface="+mn-lt"/>
          <a:ea typeface="DejaVu Sans" charset="0"/>
          <a:cs typeface="+mn-cs"/>
        </a:defRPr>
      </a:lvl5pPr>
      <a:lvl6pPr marL="25146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6699"/>
          </a:solidFill>
          <a:latin typeface="+mn-lt"/>
          <a:cs typeface="+mn-cs"/>
        </a:defRPr>
      </a:lvl6pPr>
      <a:lvl7pPr marL="29718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6699"/>
          </a:solidFill>
          <a:latin typeface="+mn-lt"/>
          <a:cs typeface="+mn-cs"/>
        </a:defRPr>
      </a:lvl7pPr>
      <a:lvl8pPr marL="34290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6699"/>
          </a:solidFill>
          <a:latin typeface="+mn-lt"/>
          <a:cs typeface="+mn-cs"/>
        </a:defRPr>
      </a:lvl8pPr>
      <a:lvl9pPr marL="3886200" indent="-228600" algn="l" defTabSz="457200" rtl="0" eaLnBrk="0" fontAlgn="base" hangingPunct="0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 b="1">
          <a:solidFill>
            <a:srgbClr val="006699"/>
          </a:solidFill>
          <a:latin typeface="+mn-lt"/>
          <a:cs typeface="+mn-cs"/>
        </a:defRPr>
      </a:lvl9pPr>
    </p:bodyStyle>
    <p:otherStyle>
      <a:defPPr>
        <a:defRPr lang="id-ID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5" Type="http://schemas.openxmlformats.org/officeDocument/2006/relationships/image" Target="../media/image9.emf"/><Relationship Id="rId4" Type="http://schemas.openxmlformats.org/officeDocument/2006/relationships/package" Target="../embeddings/Microsoft_Word_Document2.docx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5" Type="http://schemas.openxmlformats.org/officeDocument/2006/relationships/image" Target="../media/image11.emf"/><Relationship Id="rId4" Type="http://schemas.openxmlformats.org/officeDocument/2006/relationships/oleObject" Target="../embeddings/oleObject7.bin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5" Type="http://schemas.openxmlformats.org/officeDocument/2006/relationships/image" Target="../media/image13.emf"/><Relationship Id="rId4" Type="http://schemas.openxmlformats.org/officeDocument/2006/relationships/oleObject" Target="../embeddings/oleObject8.bin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1.doc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2.emf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5.wmf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16.emf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3.vml"/><Relationship Id="rId4" Type="http://schemas.openxmlformats.org/officeDocument/2006/relationships/image" Target="../media/image17.emf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4.vml"/><Relationship Id="rId6" Type="http://schemas.openxmlformats.org/officeDocument/2006/relationships/image" Target="../media/image19.e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8.emf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0.emf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3.wmf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4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5.e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6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7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8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7544" y="1340769"/>
            <a:ext cx="8568952" cy="2259682"/>
          </a:xfrm>
          <a:ln>
            <a:miter lim="800000"/>
            <a:headEnd/>
            <a:tailEnd/>
          </a:ln>
          <a:extLst/>
        </p:spPr>
        <p:txBody>
          <a:bodyPr/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id-ID" sz="4800" dirty="0" smtClean="0">
                <a:solidFill>
                  <a:srgbClr val="C00000"/>
                </a:solidFill>
              </a:rPr>
              <a:t>PENERAPKAN FUNGSI LINEAR           DALAM EKONOMI DAN BISNIS</a:t>
            </a:r>
            <a:br>
              <a:rPr lang="id-ID" sz="4800" dirty="0" smtClean="0">
                <a:solidFill>
                  <a:srgbClr val="C00000"/>
                </a:solidFill>
              </a:rPr>
            </a:br>
            <a:endParaRPr lang="en-US" sz="4800" dirty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3373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>
          <a:xfrm>
            <a:off x="1763688" y="381000"/>
            <a:ext cx="6846912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Kurva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Keseimbangan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Pasar</a:t>
            </a:r>
            <a:endParaRPr lang="id-ID" dirty="0" smtClean="0">
              <a:solidFill>
                <a:srgbClr val="C00000"/>
              </a:solidFill>
            </a:endParaRPr>
          </a:p>
        </p:txBody>
      </p:sp>
      <p:sp>
        <p:nvSpPr>
          <p:cNvPr id="8196" name="Line 4"/>
          <p:cNvSpPr>
            <a:spLocks noChangeShapeType="1"/>
          </p:cNvSpPr>
          <p:nvPr/>
        </p:nvSpPr>
        <p:spPr bwMode="auto">
          <a:xfrm flipV="1">
            <a:off x="1447800" y="2057400"/>
            <a:ext cx="0" cy="41148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197" name="Line 5"/>
          <p:cNvSpPr>
            <a:spLocks noChangeShapeType="1"/>
          </p:cNvSpPr>
          <p:nvPr/>
        </p:nvSpPr>
        <p:spPr bwMode="auto">
          <a:xfrm>
            <a:off x="1447800" y="6172200"/>
            <a:ext cx="65532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 flipV="1">
            <a:off x="1447800" y="2438400"/>
            <a:ext cx="3886200" cy="27432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199" name="Line 7"/>
          <p:cNvSpPr>
            <a:spLocks noChangeShapeType="1"/>
          </p:cNvSpPr>
          <p:nvPr/>
        </p:nvSpPr>
        <p:spPr bwMode="auto">
          <a:xfrm>
            <a:off x="1447800" y="2895600"/>
            <a:ext cx="3886200" cy="3276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1066800" y="21336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P</a:t>
            </a:r>
          </a:p>
        </p:txBody>
      </p:sp>
      <p:sp>
        <p:nvSpPr>
          <p:cNvPr id="8201" name="Line 9"/>
          <p:cNvSpPr>
            <a:spLocks noChangeShapeType="1"/>
          </p:cNvSpPr>
          <p:nvPr/>
        </p:nvSpPr>
        <p:spPr bwMode="auto">
          <a:xfrm flipH="1">
            <a:off x="1447800" y="4114800"/>
            <a:ext cx="1447800" cy="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202" name="Line 10"/>
          <p:cNvSpPr>
            <a:spLocks noChangeShapeType="1"/>
          </p:cNvSpPr>
          <p:nvPr/>
        </p:nvSpPr>
        <p:spPr bwMode="auto">
          <a:xfrm>
            <a:off x="2895600" y="4114800"/>
            <a:ext cx="0" cy="2057400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990600" y="38100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Pe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2743200" y="35814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E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2971800" y="6172200"/>
            <a:ext cx="533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Qe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334000" y="57150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Qd</a:t>
            </a:r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5410200" y="22860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Qs</a:t>
            </a:r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7543800" y="56388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</a:t>
            </a:r>
          </a:p>
        </p:txBody>
      </p:sp>
      <p:graphicFrame>
        <p:nvGraphicFramePr>
          <p:cNvPr id="819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9402956"/>
              </p:ext>
            </p:extLst>
          </p:nvPr>
        </p:nvGraphicFramePr>
        <p:xfrm>
          <a:off x="5562600" y="2667000"/>
          <a:ext cx="4694238" cy="3475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00" name="Document" r:id="rId4" imgW="4738579" imgH="3515598" progId="Word.Document.12">
                  <p:embed/>
                </p:oleObj>
              </mc:Choice>
              <mc:Fallback>
                <p:oleObj name="Document" r:id="rId4" imgW="4738579" imgH="3515598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62600" y="2667000"/>
                        <a:ext cx="4694238" cy="3475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1300823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Title 1"/>
          <p:cNvSpPr>
            <a:spLocks noGrp="1"/>
          </p:cNvSpPr>
          <p:nvPr>
            <p:ph type="title"/>
          </p:nvPr>
        </p:nvSpPr>
        <p:spPr>
          <a:xfrm>
            <a:off x="1763688" y="260648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Contoh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Soal</a:t>
            </a:r>
            <a:r>
              <a:rPr lang="en-US" dirty="0" smtClean="0">
                <a:solidFill>
                  <a:srgbClr val="C00000"/>
                </a:solidFill>
              </a:rPr>
              <a:t> :</a:t>
            </a:r>
          </a:p>
        </p:txBody>
      </p:sp>
      <p:sp>
        <p:nvSpPr>
          <p:cNvPr id="23555" name="Content Placeholder 2"/>
          <p:cNvSpPr>
            <a:spLocks noGrp="1"/>
          </p:cNvSpPr>
          <p:nvPr>
            <p:ph idx="1"/>
          </p:nvPr>
        </p:nvSpPr>
        <p:spPr>
          <a:xfrm>
            <a:off x="1475656" y="1340769"/>
            <a:ext cx="7204794" cy="4783806"/>
          </a:xfrm>
        </p:spPr>
        <p:txBody>
          <a:bodyPr/>
          <a:lstStyle/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 permintaan ditunjukan oleh persamaan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lnSpc>
                <a:spcPct val="150000"/>
              </a:lnSpc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10 – 5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dan fungsi penawarannya       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- 4 + 9P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lnSpc>
                <a:spcPct val="150000"/>
              </a:lnSpc>
              <a:buClrTx/>
              <a:buFont typeface="Calibri" pitchFamily="34" charset="0"/>
              <a:buAutoNum type="alphaLcPeriod"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Berapakah harga dan jumlah keseimbangan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yang      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tercipta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di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 ?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lnSpc>
                <a:spcPct val="150000"/>
              </a:lnSpc>
              <a:buClrTx/>
              <a:buFont typeface="Calibri" pitchFamily="34" charset="0"/>
              <a:buAutoNum type="alphaLcPeriod"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Gambarkan grafiknya !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52287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Title 1"/>
          <p:cNvSpPr>
            <a:spLocks noGrp="1"/>
          </p:cNvSpPr>
          <p:nvPr>
            <p:ph type="title"/>
          </p:nvPr>
        </p:nvSpPr>
        <p:spPr>
          <a:xfrm>
            <a:off x="1835150" y="188640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Penyelesaian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24579" name="Content Placeholder 2"/>
          <p:cNvSpPr>
            <a:spLocks noGrp="1"/>
          </p:cNvSpPr>
          <p:nvPr>
            <p:ph idx="1"/>
          </p:nvPr>
        </p:nvSpPr>
        <p:spPr>
          <a:xfrm>
            <a:off x="1547664" y="1268761"/>
            <a:ext cx="7596336" cy="4855814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a.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   Q</a:t>
            </a:r>
            <a:r>
              <a:rPr lang="id-ID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 – 5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- 4 + 9P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14 P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14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1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≡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 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10 – 5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5	≡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Harga dan jumlah keseimbangan pasar adalah E ( 5,1 )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114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837965" y="2492896"/>
            <a:ext cx="6486525" cy="3060700"/>
          </a:xfrm>
          <a:noFill/>
        </p:spPr>
      </p:pic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1475656" y="1447800"/>
            <a:ext cx="7211144" cy="808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marL="457200" indent="-4572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Grafik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marL="457200" indent="-45720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defRPr/>
            </a:pP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273050" indent="-273050" eaLnBrk="0" fontAlgn="auto" hangingPunct="0">
              <a:spcBef>
                <a:spcPct val="20000"/>
              </a:spcBef>
              <a:spcAft>
                <a:spcPts val="0"/>
              </a:spcAft>
              <a:buClr>
                <a:srgbClr val="0BD0D9"/>
              </a:buClr>
              <a:buSzPct val="95000"/>
              <a:buFont typeface="Wingdings 2" pitchFamily="18" charset="2"/>
              <a:buChar char=""/>
              <a:defRPr/>
            </a:pPr>
            <a:endParaRPr lang="en-US" sz="2600" dirty="0">
              <a:latin typeface="+mn-lt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789247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Title 1"/>
          <p:cNvSpPr>
            <a:spLocks noGrp="1"/>
          </p:cNvSpPr>
          <p:nvPr>
            <p:ph type="title"/>
          </p:nvPr>
        </p:nvSpPr>
        <p:spPr>
          <a:xfrm>
            <a:off x="1691680" y="404664"/>
            <a:ext cx="7293496" cy="926976"/>
          </a:xfrm>
        </p:spPr>
        <p:txBody>
          <a:bodyPr/>
          <a:lstStyle/>
          <a:p>
            <a:pPr eaLnBrk="1" hangingPunct="1"/>
            <a:r>
              <a:rPr lang="en-US" sz="4000" b="1" dirty="0" err="1" smtClean="0">
                <a:solidFill>
                  <a:srgbClr val="C00000"/>
                </a:solidFill>
              </a:rPr>
              <a:t>Pengaruh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Pajak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Terhadap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Keseimbangan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Pasar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</p:txBody>
      </p:sp>
      <p:sp>
        <p:nvSpPr>
          <p:cNvPr id="26627" name="Content Placeholder 2"/>
          <p:cNvSpPr>
            <a:spLocks noGrp="1"/>
          </p:cNvSpPr>
          <p:nvPr>
            <p:ph idx="1"/>
          </p:nvPr>
        </p:nvSpPr>
        <p:spPr>
          <a:xfrm>
            <a:off x="1547664" y="1604963"/>
            <a:ext cx="7132786" cy="4519612"/>
          </a:xfrm>
        </p:spPr>
        <p:txBody>
          <a:bodyPr/>
          <a:lstStyle/>
          <a:p>
            <a:pPr algn="just" eaLnBrk="1" hangingPunct="1"/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produk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dikenakan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pajak</a:t>
            </a:r>
            <a:r>
              <a:rPr lang="en-US" sz="3200" dirty="0" smtClean="0">
                <a:solidFill>
                  <a:schemeClr val="tx1"/>
                </a:solidFill>
              </a:rPr>
              <a:t> t per unit, </a:t>
            </a:r>
            <a:r>
              <a:rPr lang="en-US" sz="3200" dirty="0" err="1" smtClean="0">
                <a:solidFill>
                  <a:schemeClr val="tx1"/>
                </a:solidFill>
              </a:rPr>
              <a:t>maka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terjadi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perubahan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keseimbangan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pasar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produk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tersebut</a:t>
            </a:r>
            <a:r>
              <a:rPr lang="en-US" sz="3200" dirty="0" smtClean="0">
                <a:solidFill>
                  <a:schemeClr val="tx1"/>
                </a:solidFill>
              </a:rPr>
              <a:t>, </a:t>
            </a:r>
            <a:r>
              <a:rPr lang="en-US" sz="3200" dirty="0" err="1" smtClean="0">
                <a:solidFill>
                  <a:schemeClr val="tx1"/>
                </a:solidFill>
              </a:rPr>
              <a:t>baik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harga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maupun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jumlah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keseimbangan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Biasanya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tanggungan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sebagian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dikenakan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kepada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konsumen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sehingga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harga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produk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naik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jumlah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barang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diminta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berkurang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pPr algn="just" eaLnBrk="1" hangingPunct="1"/>
            <a:endParaRPr lang="en-US" sz="3200" dirty="0" smtClean="0"/>
          </a:p>
        </p:txBody>
      </p:sp>
    </p:spTree>
    <p:extLst>
      <p:ext uri="{BB962C8B-B14F-4D97-AF65-F5344CB8AC3E}">
        <p14:creationId xmlns:p14="http://schemas.microsoft.com/office/powerpoint/2010/main" val="297221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9" name="Title 1"/>
          <p:cNvSpPr>
            <a:spLocks noGrp="1"/>
          </p:cNvSpPr>
          <p:nvPr>
            <p:ph type="title"/>
          </p:nvPr>
        </p:nvSpPr>
        <p:spPr>
          <a:xfrm>
            <a:off x="1763688" y="332656"/>
            <a:ext cx="7272808" cy="1143000"/>
          </a:xfrm>
        </p:spPr>
        <p:txBody>
          <a:bodyPr/>
          <a:lstStyle/>
          <a:p>
            <a:pPr eaLnBrk="1" hangingPunct="1"/>
            <a:r>
              <a:rPr lang="id-ID" sz="2800" dirty="0" smtClean="0">
                <a:solidFill>
                  <a:srgbClr val="C00000"/>
                </a:solidFill>
              </a:rPr>
              <a:t>Keseimbangan pasar sebelum dan sesudah pajak dapat digambarkan sebagai berikut</a:t>
            </a:r>
            <a:r>
              <a:rPr lang="en-US" sz="2800" dirty="0" smtClean="0">
                <a:solidFill>
                  <a:srgbClr val="C00000"/>
                </a:solidFill>
              </a:rPr>
              <a:t> :</a:t>
            </a:r>
            <a:br>
              <a:rPr lang="en-US" sz="2800" dirty="0" smtClean="0">
                <a:solidFill>
                  <a:srgbClr val="C00000"/>
                </a:solidFill>
              </a:rPr>
            </a:br>
            <a:endParaRPr lang="en-US" sz="2800" dirty="0" smtClean="0">
              <a:solidFill>
                <a:srgbClr val="C00000"/>
              </a:solidFill>
            </a:endParaRPr>
          </a:p>
        </p:txBody>
      </p:sp>
      <p:pic>
        <p:nvPicPr>
          <p:cNvPr id="9220" name="Picture 3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2057400"/>
            <a:ext cx="3962400" cy="3686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9218" name="Object 2"/>
          <p:cNvGraphicFramePr>
            <a:graphicFrameLocks noChangeAspect="1"/>
          </p:cNvGraphicFramePr>
          <p:nvPr/>
        </p:nvGraphicFramePr>
        <p:xfrm>
          <a:off x="4343400" y="1676400"/>
          <a:ext cx="5334000" cy="638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24" name="Document" r:id="rId4" imgW="5568803" imgH="6667882" progId="Word.Document.12">
                  <p:embed/>
                </p:oleObj>
              </mc:Choice>
              <mc:Fallback>
                <p:oleObj name="Document" r:id="rId4" imgW="5568803" imgH="666788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43400" y="1676400"/>
                        <a:ext cx="5334000" cy="638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30031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Content Placeholder 2"/>
          <p:cNvSpPr>
            <a:spLocks noGrp="1"/>
          </p:cNvSpPr>
          <p:nvPr>
            <p:ph idx="1"/>
          </p:nvPr>
        </p:nvSpPr>
        <p:spPr>
          <a:xfrm>
            <a:off x="1691680" y="1412776"/>
            <a:ext cx="6995120" cy="5902424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/>
              <a:t>	</a:t>
            </a:r>
            <a:r>
              <a:rPr lang="en-US" sz="3200" dirty="0" err="1" smtClean="0">
                <a:solidFill>
                  <a:schemeClr val="tx1"/>
                </a:solidFill>
              </a:rPr>
              <a:t>Pengenaan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sebesar</a:t>
            </a:r>
            <a:r>
              <a:rPr lang="en-US" sz="3200" dirty="0" smtClean="0">
                <a:solidFill>
                  <a:schemeClr val="tx1"/>
                </a:solidFill>
              </a:rPr>
              <a:t> t </a:t>
            </a:r>
            <a:r>
              <a:rPr lang="en-US" sz="3200" dirty="0" err="1" smtClean="0">
                <a:solidFill>
                  <a:schemeClr val="tx1"/>
                </a:solidFill>
              </a:rPr>
              <a:t>atas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setiap</a:t>
            </a:r>
            <a:r>
              <a:rPr lang="en-US" sz="3200" dirty="0" smtClean="0">
                <a:solidFill>
                  <a:schemeClr val="tx1"/>
                </a:solidFill>
              </a:rPr>
              <a:t> unit </a:t>
            </a:r>
            <a:r>
              <a:rPr lang="en-US" sz="3200" dirty="0" err="1" smtClean="0">
                <a:solidFill>
                  <a:schemeClr val="tx1"/>
                </a:solidFill>
              </a:rPr>
              <a:t>barang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dijual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menyebabkan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kurva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penawaran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bergeser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ke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atas</a:t>
            </a:r>
            <a:r>
              <a:rPr lang="en-US" sz="3200" dirty="0" smtClean="0">
                <a:solidFill>
                  <a:schemeClr val="tx1"/>
                </a:solidFill>
              </a:rPr>
              <a:t>. </a:t>
            </a:r>
            <a:r>
              <a:rPr lang="en-US" sz="3200" dirty="0" err="1" smtClean="0">
                <a:solidFill>
                  <a:schemeClr val="tx1"/>
                </a:solidFill>
              </a:rPr>
              <a:t>Jika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sebelum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persamaan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penawarannya</a:t>
            </a:r>
            <a:r>
              <a:rPr lang="en-US" sz="3200" dirty="0" smtClean="0">
                <a:solidFill>
                  <a:schemeClr val="tx1"/>
                </a:solidFill>
              </a:rPr>
              <a:t> P = a + </a:t>
            </a:r>
            <a:r>
              <a:rPr lang="en-US" sz="3200" dirty="0" err="1" smtClean="0">
                <a:solidFill>
                  <a:schemeClr val="tx1"/>
                </a:solidFill>
              </a:rPr>
              <a:t>bQ</a:t>
            </a:r>
            <a:r>
              <a:rPr lang="en-US" sz="3200" dirty="0" smtClean="0">
                <a:solidFill>
                  <a:schemeClr val="tx1"/>
                </a:solidFill>
              </a:rPr>
              <a:t>,</a:t>
            </a:r>
            <a:r>
              <a:rPr lang="id-ID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maka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sesudah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pajak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ia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akan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menjadi</a:t>
            </a:r>
            <a:r>
              <a:rPr lang="en-US" sz="3200" dirty="0" smtClean="0">
                <a:solidFill>
                  <a:schemeClr val="tx1"/>
                </a:solidFill>
              </a:rPr>
              <a:t>  </a:t>
            </a:r>
            <a:endParaRPr lang="id-ID" sz="32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sz="3200" dirty="0" smtClean="0">
                <a:solidFill>
                  <a:schemeClr val="tx1"/>
                </a:solidFill>
              </a:rPr>
              <a:t>	</a:t>
            </a:r>
            <a:r>
              <a:rPr lang="en-US" sz="3200" dirty="0" smtClean="0">
                <a:solidFill>
                  <a:schemeClr val="tx1"/>
                </a:solidFill>
              </a:rPr>
              <a:t>P = a + </a:t>
            </a:r>
            <a:r>
              <a:rPr lang="en-US" sz="3200" dirty="0" err="1" smtClean="0">
                <a:solidFill>
                  <a:schemeClr val="tx1"/>
                </a:solidFill>
              </a:rPr>
              <a:t>bQ</a:t>
            </a:r>
            <a:r>
              <a:rPr lang="en-US" sz="3200" dirty="0" smtClean="0">
                <a:solidFill>
                  <a:schemeClr val="tx1"/>
                </a:solidFill>
              </a:rPr>
              <a:t> + t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771385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Content Placeholder 2"/>
          <p:cNvSpPr>
            <a:spLocks noGrp="1"/>
          </p:cNvSpPr>
          <p:nvPr>
            <p:ph idx="1"/>
          </p:nvPr>
        </p:nvSpPr>
        <p:spPr>
          <a:xfrm>
            <a:off x="2195736" y="620688"/>
            <a:ext cx="6484714" cy="5503887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/>
              <a:t>	</a:t>
            </a:r>
            <a:r>
              <a:rPr lang="en-US" sz="2800" dirty="0" err="1" smtClean="0">
                <a:solidFill>
                  <a:schemeClr val="tx1"/>
                </a:solidFill>
              </a:rPr>
              <a:t>Beban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pajak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ditanggung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konsumen</a:t>
            </a:r>
            <a:r>
              <a:rPr lang="en-US" sz="2800" dirty="0" smtClean="0">
                <a:solidFill>
                  <a:schemeClr val="tx1"/>
                </a:solidFill>
              </a:rPr>
              <a:t> :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			</a:t>
            </a:r>
            <a:r>
              <a:rPr lang="en-US" sz="4000" dirty="0" err="1" smtClean="0">
                <a:solidFill>
                  <a:schemeClr val="tx1"/>
                </a:solidFill>
              </a:rPr>
              <a:t>t</a:t>
            </a:r>
            <a:r>
              <a:rPr lang="en-US" sz="4000" baseline="-25000" dirty="0" err="1" smtClean="0">
                <a:solidFill>
                  <a:schemeClr val="tx1"/>
                </a:solidFill>
              </a:rPr>
              <a:t>k</a:t>
            </a:r>
            <a:r>
              <a:rPr lang="id-ID" sz="4000" dirty="0" smtClean="0">
                <a:solidFill>
                  <a:schemeClr val="tx1"/>
                </a:solidFill>
              </a:rPr>
              <a:t> =  </a:t>
            </a:r>
            <a:r>
              <a:rPr lang="en-US" sz="4000" dirty="0" err="1" smtClean="0">
                <a:solidFill>
                  <a:schemeClr val="tx1"/>
                </a:solidFill>
              </a:rPr>
              <a:t>P</a:t>
            </a:r>
            <a:r>
              <a:rPr lang="en-US" sz="4000" baseline="-25000" dirty="0" err="1" smtClean="0">
                <a:solidFill>
                  <a:schemeClr val="tx1"/>
                </a:solidFill>
              </a:rPr>
              <a:t>e</a:t>
            </a:r>
            <a:r>
              <a:rPr lang="en-US" sz="4000" dirty="0" smtClean="0">
                <a:solidFill>
                  <a:schemeClr val="tx1"/>
                </a:solidFill>
              </a:rPr>
              <a:t>'</a:t>
            </a:r>
            <a:r>
              <a:rPr lang="id-ID" sz="4000" dirty="0" smtClean="0">
                <a:solidFill>
                  <a:schemeClr val="tx1"/>
                </a:solidFill>
              </a:rPr>
              <a:t> – P</a:t>
            </a:r>
            <a:r>
              <a:rPr lang="en-US" sz="4000" baseline="-25000" dirty="0" smtClean="0">
                <a:solidFill>
                  <a:schemeClr val="tx1"/>
                </a:solidFill>
              </a:rPr>
              <a:t>e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</a:rPr>
              <a:t>Beban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pajak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ditanggung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produsen</a:t>
            </a:r>
            <a:r>
              <a:rPr lang="en-US" sz="2800" dirty="0" smtClean="0">
                <a:solidFill>
                  <a:schemeClr val="tx1"/>
                </a:solidFill>
              </a:rPr>
              <a:t> :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			</a:t>
            </a:r>
            <a:r>
              <a:rPr lang="en-US" sz="4000" dirty="0" err="1" smtClean="0">
                <a:solidFill>
                  <a:schemeClr val="tx1"/>
                </a:solidFill>
              </a:rPr>
              <a:t>t</a:t>
            </a:r>
            <a:r>
              <a:rPr lang="en-US" sz="4000" baseline="-25000" dirty="0" err="1" smtClean="0">
                <a:solidFill>
                  <a:schemeClr val="tx1"/>
                </a:solidFill>
              </a:rPr>
              <a:t>p</a:t>
            </a:r>
            <a:r>
              <a:rPr lang="id-ID" sz="4000" dirty="0" smtClean="0">
                <a:solidFill>
                  <a:schemeClr val="tx1"/>
                </a:solidFill>
              </a:rPr>
              <a:t>  =  </a:t>
            </a:r>
            <a:r>
              <a:rPr lang="en-US" sz="4000" dirty="0" smtClean="0">
                <a:solidFill>
                  <a:schemeClr val="tx1"/>
                </a:solidFill>
              </a:rPr>
              <a:t>t</a:t>
            </a:r>
            <a:r>
              <a:rPr lang="id-ID" sz="4000" dirty="0" smtClean="0">
                <a:solidFill>
                  <a:schemeClr val="tx1"/>
                </a:solidFill>
              </a:rPr>
              <a:t> – </a:t>
            </a:r>
            <a:r>
              <a:rPr lang="en-US" sz="4000" dirty="0" err="1" smtClean="0">
                <a:solidFill>
                  <a:schemeClr val="tx1"/>
                </a:solidFill>
              </a:rPr>
              <a:t>t</a:t>
            </a:r>
            <a:r>
              <a:rPr lang="en-US" sz="4000" baseline="-25000" dirty="0" err="1" smtClean="0">
                <a:solidFill>
                  <a:schemeClr val="tx1"/>
                </a:solidFill>
              </a:rPr>
              <a:t>k</a:t>
            </a:r>
            <a:endParaRPr lang="en-US" sz="40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pajak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diterima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pemerintah</a:t>
            </a:r>
            <a:r>
              <a:rPr lang="en-US" sz="2800" dirty="0" smtClean="0">
                <a:solidFill>
                  <a:schemeClr val="tx1"/>
                </a:solidFill>
              </a:rPr>
              <a:t> :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			</a:t>
            </a:r>
            <a:r>
              <a:rPr lang="en-US" sz="4000" dirty="0" smtClean="0">
                <a:solidFill>
                  <a:schemeClr val="tx1"/>
                </a:solidFill>
              </a:rPr>
              <a:t> </a:t>
            </a:r>
            <a:r>
              <a:rPr lang="id-ID" sz="4000" dirty="0" smtClean="0">
                <a:solidFill>
                  <a:schemeClr val="tx1"/>
                </a:solidFill>
              </a:rPr>
              <a:t>T</a:t>
            </a:r>
            <a:r>
              <a:rPr lang="en-US" sz="4000" dirty="0" smtClean="0">
                <a:solidFill>
                  <a:schemeClr val="tx1"/>
                </a:solidFill>
              </a:rPr>
              <a:t>  </a:t>
            </a:r>
            <a:r>
              <a:rPr lang="id-ID" sz="4000" dirty="0" smtClean="0">
                <a:solidFill>
                  <a:schemeClr val="tx1"/>
                </a:solidFill>
              </a:rPr>
              <a:t>=  t</a:t>
            </a:r>
            <a:r>
              <a:rPr lang="en-US" sz="4000" dirty="0" smtClean="0">
                <a:solidFill>
                  <a:schemeClr val="tx1"/>
                </a:solidFill>
              </a:rPr>
              <a:t> x </a:t>
            </a:r>
            <a:r>
              <a:rPr lang="id-ID" sz="4000" dirty="0" smtClean="0">
                <a:solidFill>
                  <a:schemeClr val="tx1"/>
                </a:solidFill>
              </a:rPr>
              <a:t>Q</a:t>
            </a:r>
            <a:r>
              <a:rPr lang="en-US" sz="4000" baseline="-25000" dirty="0" smtClean="0">
                <a:solidFill>
                  <a:schemeClr val="tx1"/>
                </a:solidFill>
              </a:rPr>
              <a:t>e</a:t>
            </a:r>
            <a:r>
              <a:rPr lang="en-US" sz="4000" dirty="0" smtClean="0">
                <a:solidFill>
                  <a:schemeClr val="tx1"/>
                </a:solidFill>
              </a:rPr>
              <a:t>'</a:t>
            </a:r>
          </a:p>
          <a:p>
            <a:pPr eaLnBrk="1" hangingPunct="1">
              <a:buFont typeface="Wingdings 2" pitchFamily="18" charset="2"/>
              <a:buNone/>
            </a:pPr>
            <a:endParaRPr lang="en-US" sz="4000" dirty="0" smtClean="0"/>
          </a:p>
        </p:txBody>
      </p:sp>
    </p:spTree>
    <p:extLst>
      <p:ext uri="{BB962C8B-B14F-4D97-AF65-F5344CB8AC3E}">
        <p14:creationId xmlns:p14="http://schemas.microsoft.com/office/powerpoint/2010/main" val="33749663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/>
          </p:nvPr>
        </p:nvSpPr>
        <p:spPr>
          <a:xfrm>
            <a:off x="1842046" y="260648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Contoh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Soal</a:t>
            </a:r>
            <a:r>
              <a:rPr lang="en-US" dirty="0" smtClean="0">
                <a:solidFill>
                  <a:srgbClr val="C00000"/>
                </a:solidFill>
              </a:rPr>
              <a:t> 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47664" y="1340768"/>
            <a:ext cx="7344816" cy="4519612"/>
          </a:xfrm>
        </p:spPr>
        <p:txBody>
          <a:bodyPr>
            <a:normAutofit lnSpcReduction="10000"/>
          </a:bodyPr>
          <a:lstStyle/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Diketahui suatu produk ditunjuk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 fungsi </a:t>
            </a:r>
            <a:r>
              <a:rPr lang="id-ID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penawaran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=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+ Q dan fungsi </a:t>
            </a:r>
            <a:r>
              <a:rPr lang="id-ID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= 16 – 2Q. Produk tersebut dikenakan pajak sebesar Rp. 3,-/unit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 harga dan jumlah keseimbangan pasar sebelum dan sesudah pajak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 besar penerimaan pajak oleh pemerintah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rapa besar pajak yang ditanggung kosumen dan produsen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 pitchFamily="18" charset="2"/>
              <a:buNone/>
              <a:defRPr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6661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/>
          </p:nvPr>
        </p:nvSpPr>
        <p:spPr>
          <a:xfrm>
            <a:off x="1835150" y="404664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Penyelesaian</a:t>
            </a:r>
            <a:r>
              <a:rPr lang="en-US" dirty="0" smtClean="0">
                <a:solidFill>
                  <a:srgbClr val="C00000"/>
                </a:solidFill>
              </a:rPr>
              <a:t> :</a:t>
            </a:r>
          </a:p>
        </p:txBody>
      </p:sp>
      <p:sp>
        <p:nvSpPr>
          <p:cNvPr id="30723" name="Content Placeholder 2"/>
          <p:cNvSpPr>
            <a:spLocks noGrp="1"/>
          </p:cNvSpPr>
          <p:nvPr>
            <p:ph idx="1"/>
          </p:nvPr>
        </p:nvSpPr>
        <p:spPr>
          <a:xfrm>
            <a:off x="2123728" y="1412776"/>
            <a:ext cx="6556722" cy="511256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=   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7 + Q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16 – 2Q			P  =  7 + Q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3Q  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9				      P  =  7 + 3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Q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=  3		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P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10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J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adi keseimbangan pasar sebelum pajak E ( 3,10 )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61932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619672" y="457200"/>
            <a:ext cx="7067128" cy="5867400"/>
          </a:xfrm>
        </p:spPr>
        <p:txBody>
          <a:bodyPr/>
          <a:lstStyle/>
          <a:p>
            <a:pPr marL="339725" indent="-339725" algn="just" fontAlgn="auto">
              <a:spcAft>
                <a:spcPts val="0"/>
              </a:spcAft>
              <a:buFont typeface="Wingdings" pitchFamily="2" charset="2"/>
              <a:buChar char="Ø"/>
              <a:defRPr/>
            </a:pPr>
            <a:r>
              <a:rPr lang="en-US" sz="2100" b="0" dirty="0" err="1" smtClean="0">
                <a:solidFill>
                  <a:schemeClr val="tx1"/>
                </a:solidFill>
              </a:rPr>
              <a:t>Fungsi</a:t>
            </a:r>
            <a:r>
              <a:rPr lang="en-US" sz="2100" b="0" dirty="0" smtClean="0">
                <a:solidFill>
                  <a:schemeClr val="tx1"/>
                </a:solidFill>
              </a:rPr>
              <a:t> linear </a:t>
            </a:r>
            <a:r>
              <a:rPr lang="en-US" sz="2100" b="0" dirty="0" err="1" smtClean="0">
                <a:solidFill>
                  <a:schemeClr val="tx1"/>
                </a:solidFill>
              </a:rPr>
              <a:t>sangat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lazim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diterapkan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dalam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ilmu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ekonomi</a:t>
            </a:r>
            <a:r>
              <a:rPr lang="en-US" sz="2100" b="0" dirty="0" smtClean="0">
                <a:solidFill>
                  <a:schemeClr val="tx1"/>
                </a:solidFill>
              </a:rPr>
              <a:t>, </a:t>
            </a:r>
            <a:r>
              <a:rPr lang="en-US" sz="2100" b="0" dirty="0" err="1" smtClean="0">
                <a:solidFill>
                  <a:schemeClr val="tx1"/>
                </a:solidFill>
              </a:rPr>
              <a:t>baik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dalam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pembahasan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ekonomi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mikro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maupun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makro</a:t>
            </a:r>
            <a:r>
              <a:rPr lang="en-US" sz="2100" b="0" dirty="0" smtClean="0">
                <a:solidFill>
                  <a:schemeClr val="tx1"/>
                </a:solidFill>
              </a:rPr>
              <a:t>. </a:t>
            </a:r>
            <a:r>
              <a:rPr lang="en-US" sz="2100" b="0" dirty="0" err="1" smtClean="0">
                <a:solidFill>
                  <a:schemeClr val="tx1"/>
                </a:solidFill>
              </a:rPr>
              <a:t>Dua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variabel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ekonomi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maupun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lebih</a:t>
            </a:r>
            <a:r>
              <a:rPr lang="en-US" sz="2100" b="0" dirty="0" smtClean="0">
                <a:solidFill>
                  <a:schemeClr val="tx1"/>
                </a:solidFill>
              </a:rPr>
              <a:t> yang </a:t>
            </a:r>
            <a:r>
              <a:rPr lang="en-US" sz="2100" b="0" dirty="0" err="1" smtClean="0">
                <a:solidFill>
                  <a:schemeClr val="tx1"/>
                </a:solidFill>
              </a:rPr>
              <a:t>saling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berhubungan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acapkali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diterjemahkan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kedalam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bentuk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sebuah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persamaan</a:t>
            </a:r>
            <a:r>
              <a:rPr lang="en-US" sz="2100" b="0" dirty="0" smtClean="0">
                <a:solidFill>
                  <a:schemeClr val="tx1"/>
                </a:solidFill>
              </a:rPr>
              <a:t> linear. </a:t>
            </a:r>
            <a:r>
              <a:rPr lang="en-US" sz="2100" b="0" dirty="0" err="1" smtClean="0">
                <a:solidFill>
                  <a:schemeClr val="tx1"/>
                </a:solidFill>
              </a:rPr>
              <a:t>Secara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bertahap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akan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dibahas</a:t>
            </a:r>
            <a:r>
              <a:rPr lang="en-US" sz="2100" b="0" dirty="0" smtClean="0">
                <a:solidFill>
                  <a:schemeClr val="tx1"/>
                </a:solidFill>
              </a:rPr>
              <a:t> :</a:t>
            </a:r>
          </a:p>
          <a:p>
            <a:pPr marL="339725" lvl="1" indent="-339725" algn="just" fontAlgn="auto">
              <a:spcAft>
                <a:spcPts val="0"/>
              </a:spcAft>
              <a:buFont typeface="Wingdings" pitchFamily="2" charset="2"/>
              <a:buChar char="v"/>
              <a:defRPr/>
            </a:pPr>
            <a:r>
              <a:rPr lang="en-US" sz="2100" b="0" dirty="0" err="1" smtClean="0">
                <a:solidFill>
                  <a:schemeClr val="tx1"/>
                </a:solidFill>
              </a:rPr>
              <a:t>Penerapan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fungsi</a:t>
            </a:r>
            <a:r>
              <a:rPr lang="en-US" sz="2100" b="0" dirty="0" smtClean="0">
                <a:solidFill>
                  <a:schemeClr val="tx1"/>
                </a:solidFill>
              </a:rPr>
              <a:t> linear </a:t>
            </a:r>
            <a:r>
              <a:rPr lang="en-US" sz="2100" b="0" dirty="0" err="1" smtClean="0">
                <a:solidFill>
                  <a:schemeClr val="tx1"/>
                </a:solidFill>
              </a:rPr>
              <a:t>dalam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teori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ekonomi</a:t>
            </a:r>
            <a:r>
              <a:rPr lang="en-US" sz="2100" b="0" dirty="0" smtClean="0">
                <a:solidFill>
                  <a:schemeClr val="tx1"/>
                </a:solidFill>
              </a:rPr>
              <a:t> </a:t>
            </a:r>
            <a:r>
              <a:rPr lang="en-US" sz="2100" b="0" dirty="0" err="1" smtClean="0">
                <a:solidFill>
                  <a:schemeClr val="tx1"/>
                </a:solidFill>
              </a:rPr>
              <a:t>mikro</a:t>
            </a:r>
            <a:r>
              <a:rPr lang="en-US" sz="2100" b="0" dirty="0" smtClean="0">
                <a:solidFill>
                  <a:schemeClr val="tx1"/>
                </a:solidFill>
              </a:rPr>
              <a:t>.</a:t>
            </a: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Fungsi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permintaan</a:t>
            </a:r>
            <a:r>
              <a:rPr lang="en-US" b="0" dirty="0" smtClean="0">
                <a:solidFill>
                  <a:schemeClr val="tx1"/>
                </a:solidFill>
              </a:rPr>
              <a:t>, </a:t>
            </a:r>
            <a:r>
              <a:rPr lang="en-US" b="0" dirty="0" err="1" smtClean="0">
                <a:solidFill>
                  <a:schemeClr val="tx1"/>
                </a:solidFill>
              </a:rPr>
              <a:t>fungsi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penawaran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dan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keseimbangan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pasar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Pengaruh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pajak-spesifik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terhadap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keseimbangan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pasar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Pengaruh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pajak-proporsional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terhadap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keseimbangan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pasar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Pengaruh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subsidi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terhadap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keseimbangan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pasar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Keseombangan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pasar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kasus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dua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macam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barang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Fungsi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biaya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dan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fungsi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penerimaan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Keuntungan</a:t>
            </a:r>
            <a:r>
              <a:rPr lang="en-US" b="0" dirty="0" smtClean="0">
                <a:solidFill>
                  <a:schemeClr val="tx1"/>
                </a:solidFill>
              </a:rPr>
              <a:t>, </a:t>
            </a:r>
            <a:r>
              <a:rPr lang="en-US" b="0" dirty="0" err="1" smtClean="0">
                <a:solidFill>
                  <a:schemeClr val="tx1"/>
                </a:solidFill>
              </a:rPr>
              <a:t>kerugian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dan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pulang-pokok</a:t>
            </a:r>
            <a:endParaRPr lang="en-US" b="0" dirty="0" smtClean="0">
              <a:solidFill>
                <a:schemeClr val="tx1"/>
              </a:solidFill>
            </a:endParaRPr>
          </a:p>
          <a:p>
            <a:pPr marL="339725" lvl="2" indent="-58738" algn="just" fontAlgn="auto">
              <a:spcAft>
                <a:spcPts val="0"/>
              </a:spcAft>
              <a:buFont typeface="Wingdings" pitchFamily="2" charset="2"/>
              <a:buAutoNum type="arabicPeriod"/>
              <a:defRPr/>
            </a:pPr>
            <a:r>
              <a:rPr lang="en-US" b="0" dirty="0" err="1" smtClean="0">
                <a:solidFill>
                  <a:schemeClr val="tx1"/>
                </a:solidFill>
              </a:rPr>
              <a:t>Fungsi</a:t>
            </a:r>
            <a:r>
              <a:rPr lang="en-US" b="0" dirty="0" smtClean="0">
                <a:solidFill>
                  <a:schemeClr val="tx1"/>
                </a:solidFill>
              </a:rPr>
              <a:t> </a:t>
            </a:r>
            <a:r>
              <a:rPr lang="en-US" b="0" dirty="0" err="1" smtClean="0">
                <a:solidFill>
                  <a:schemeClr val="tx1"/>
                </a:solidFill>
              </a:rPr>
              <a:t>anggaran</a:t>
            </a:r>
            <a:endParaRPr lang="en-US" b="0" dirty="0" smtClean="0">
              <a:solidFill>
                <a:schemeClr val="tx1"/>
              </a:solidFill>
            </a:endParaRPr>
          </a:p>
          <a:p>
            <a:pPr>
              <a:defRPr/>
            </a:pPr>
            <a:endParaRPr lang="id-ID" dirty="0"/>
          </a:p>
        </p:txBody>
      </p:sp>
    </p:spTree>
    <p:extLst>
      <p:ext uri="{BB962C8B-B14F-4D97-AF65-F5344CB8AC3E}">
        <p14:creationId xmlns:p14="http://schemas.microsoft.com/office/powerpoint/2010/main" val="11151770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Content Placeholder 2"/>
          <p:cNvSpPr>
            <a:spLocks noGrp="1"/>
          </p:cNvSpPr>
          <p:nvPr>
            <p:ph idx="1"/>
          </p:nvPr>
        </p:nvSpPr>
        <p:spPr>
          <a:xfrm>
            <a:off x="1475656" y="0"/>
            <a:ext cx="7668344" cy="50752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sesudah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penawaran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  =  16 – 2Q + t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=  16 – 2Q + 3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=  19 – 2Q		 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Os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=   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19 – 2Q  =   7 + Q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     3Q     =    12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	       Q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  4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19 – 2Q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19 – 8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11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Jadi keseimbangan pasar setelah pajak 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( 4,11 )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637273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Content Placeholder 2"/>
          <p:cNvSpPr>
            <a:spLocks noGrp="1"/>
          </p:cNvSpPr>
          <p:nvPr>
            <p:ph idx="1"/>
          </p:nvPr>
        </p:nvSpPr>
        <p:spPr>
          <a:xfrm>
            <a:off x="304800" y="838200"/>
            <a:ext cx="9067800" cy="4389438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x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3 . 4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12  (Besarnya penerimaan pajak oleh pemerintah Rp. 12,-)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11 –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10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(Besar pajak yang ditanggung konsumen Rp.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,-)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(Besar pajak yang ditanggung produsen Rp.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,-)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449824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272808" cy="1296144"/>
          </a:xfrm>
        </p:spPr>
        <p:txBody>
          <a:bodyPr/>
          <a:lstStyle/>
          <a:p>
            <a:pPr eaLnBrk="1" hangingPunct="1"/>
            <a:r>
              <a:rPr lang="en-US" sz="4000" b="1" dirty="0" err="1" smtClean="0">
                <a:solidFill>
                  <a:srgbClr val="C00000"/>
                </a:solidFill>
              </a:rPr>
              <a:t>Pengaruh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Subsidi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terhadap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Keseimbangan</a:t>
            </a:r>
            <a:r>
              <a:rPr lang="en-US" sz="4000" b="1" dirty="0" smtClean="0">
                <a:solidFill>
                  <a:srgbClr val="C00000"/>
                </a:solidFill>
              </a:rPr>
              <a:t> </a:t>
            </a:r>
            <a:r>
              <a:rPr lang="en-US" sz="4000" b="1" dirty="0" err="1" smtClean="0">
                <a:solidFill>
                  <a:srgbClr val="C00000"/>
                </a:solidFill>
              </a:rPr>
              <a:t>Pasar</a:t>
            </a:r>
            <a:r>
              <a:rPr lang="en-US" sz="4000" dirty="0" smtClean="0"/>
              <a:t/>
            </a:r>
            <a:br>
              <a:rPr lang="en-US" sz="4000" dirty="0" smtClean="0"/>
            </a:br>
            <a:endParaRPr lang="en-US" sz="4000" dirty="0" smtClean="0"/>
          </a:p>
        </p:txBody>
      </p:sp>
      <p:sp>
        <p:nvSpPr>
          <p:cNvPr id="33795" name="Content Placeholder 2"/>
          <p:cNvSpPr>
            <a:spLocks noGrp="1"/>
          </p:cNvSpPr>
          <p:nvPr>
            <p:ph idx="1"/>
          </p:nvPr>
        </p:nvSpPr>
        <p:spPr>
          <a:xfrm>
            <a:off x="1475656" y="1340768"/>
            <a:ext cx="7488832" cy="478380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tx1"/>
                </a:solidFill>
              </a:rPr>
              <a:t>Subsidi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diberikan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produksi</a:t>
            </a:r>
            <a:r>
              <a:rPr lang="en-US" dirty="0" smtClean="0">
                <a:solidFill>
                  <a:schemeClr val="tx1"/>
                </a:solidFill>
              </a:rPr>
              <a:t>/</a:t>
            </a:r>
            <a:r>
              <a:rPr lang="en-US" dirty="0" err="1" smtClean="0">
                <a:solidFill>
                  <a:schemeClr val="tx1"/>
                </a:solidFill>
              </a:rPr>
              <a:t>penjualan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suatu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menyebabkan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jual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lebih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rendah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</a:p>
          <a:p>
            <a:pPr eaLnBrk="1" hangingPunct="1"/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dikenakan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subsidi</a:t>
            </a:r>
            <a:r>
              <a:rPr lang="en-US" dirty="0" smtClean="0">
                <a:solidFill>
                  <a:schemeClr val="tx1"/>
                </a:solidFill>
              </a:rPr>
              <a:t> s per unit,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penurunan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harga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sehingga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keseimbangan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tersebut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juga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bergeser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sebelum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pajak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persamaan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penawarannya</a:t>
            </a:r>
            <a:r>
              <a:rPr lang="en-US" dirty="0" smtClean="0">
                <a:solidFill>
                  <a:schemeClr val="tx1"/>
                </a:solidFill>
              </a:rPr>
              <a:t> P = a + </a:t>
            </a:r>
            <a:r>
              <a:rPr lang="en-US" dirty="0" err="1" smtClean="0">
                <a:solidFill>
                  <a:schemeClr val="tx1"/>
                </a:solidFill>
              </a:rPr>
              <a:t>bQ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sesudah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pajak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ia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menjadi</a:t>
            </a:r>
            <a:r>
              <a:rPr lang="en-US" dirty="0" smtClean="0">
                <a:solidFill>
                  <a:schemeClr val="tx1"/>
                </a:solidFill>
              </a:rPr>
              <a:t>   </a:t>
            </a:r>
            <a:endParaRPr lang="id-ID" dirty="0" smtClean="0">
              <a:solidFill>
                <a:schemeClr val="tx1"/>
              </a:solidFill>
            </a:endParaRPr>
          </a:p>
          <a:p>
            <a:pPr marL="0" indent="0" eaLnBrk="1" hangingPunct="1">
              <a:buNone/>
            </a:pPr>
            <a:r>
              <a:rPr lang="id-ID" dirty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P = a + </a:t>
            </a:r>
            <a:r>
              <a:rPr lang="en-US" dirty="0" err="1" smtClean="0">
                <a:solidFill>
                  <a:schemeClr val="tx1"/>
                </a:solidFill>
              </a:rPr>
              <a:t>bQ</a:t>
            </a:r>
            <a:r>
              <a:rPr lang="en-US" dirty="0" smtClean="0">
                <a:solidFill>
                  <a:schemeClr val="tx1"/>
                </a:solidFill>
              </a:rPr>
              <a:t> – s 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702966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3" name="Title 1"/>
          <p:cNvSpPr>
            <a:spLocks noGrp="1"/>
          </p:cNvSpPr>
          <p:nvPr>
            <p:ph type="title"/>
          </p:nvPr>
        </p:nvSpPr>
        <p:spPr>
          <a:xfrm>
            <a:off x="914400" y="260648"/>
            <a:ext cx="8229600" cy="1295400"/>
          </a:xfrm>
        </p:spPr>
        <p:txBody>
          <a:bodyPr/>
          <a:lstStyle/>
          <a:p>
            <a:pPr eaLnBrk="1" hangingPunct="1"/>
            <a:r>
              <a:rPr lang="id-ID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Keseimbangan pasar sebelum dan sesudah </a:t>
            </a:r>
            <a:r>
              <a:rPr lang="en-US" sz="3200" dirty="0" err="1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id-ID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 dapat digambarkan sebagai berikut</a:t>
            </a:r>
            <a:r>
              <a:rPr lang="en-US" sz="3200" dirty="0" smtClean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:</a:t>
            </a:r>
            <a:r>
              <a:rPr lang="en-US" sz="5400" dirty="0" smtClean="0">
                <a:solidFill>
                  <a:srgbClr val="C00000"/>
                </a:solidFill>
              </a:rPr>
              <a:t/>
            </a:r>
            <a:br>
              <a:rPr lang="en-US" sz="5400" dirty="0" smtClean="0">
                <a:solidFill>
                  <a:srgbClr val="C00000"/>
                </a:solidFill>
              </a:rPr>
            </a:br>
            <a:endParaRPr lang="en-US" dirty="0" smtClean="0">
              <a:solidFill>
                <a:srgbClr val="C00000"/>
              </a:solidFill>
            </a:endParaRPr>
          </a:p>
        </p:txBody>
      </p:sp>
      <p:pic>
        <p:nvPicPr>
          <p:cNvPr id="10244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1981200"/>
            <a:ext cx="4186238" cy="3886200"/>
          </a:xfrm>
          <a:noFill/>
        </p:spPr>
      </p:pic>
      <p:graphicFrame>
        <p:nvGraphicFramePr>
          <p:cNvPr id="10242" name="Object 2"/>
          <p:cNvGraphicFramePr>
            <a:graphicFrameLocks noChangeAspect="1"/>
          </p:cNvGraphicFramePr>
          <p:nvPr/>
        </p:nvGraphicFramePr>
        <p:xfrm>
          <a:off x="4191000" y="2057400"/>
          <a:ext cx="5334000" cy="6384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48" name="Document" r:id="rId4" imgW="5568803" imgH="6667882" progId="Word.Document.12">
                  <p:embed/>
                </p:oleObj>
              </mc:Choice>
              <mc:Fallback>
                <p:oleObj name="Document" r:id="rId4" imgW="5568803" imgH="6667882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2057400"/>
                        <a:ext cx="5334000" cy="63849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988120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Content Placeholder 2"/>
          <p:cNvSpPr>
            <a:spLocks noGrp="1"/>
          </p:cNvSpPr>
          <p:nvPr>
            <p:ph idx="1"/>
          </p:nvPr>
        </p:nvSpPr>
        <p:spPr>
          <a:xfrm>
            <a:off x="381000" y="1295400"/>
            <a:ext cx="8229600" cy="4389438"/>
          </a:xfrm>
        </p:spPr>
        <p:txBody>
          <a:bodyPr/>
          <a:lstStyle/>
          <a:p>
            <a:pPr algn="just" eaLnBrk="1" hangingPunct="1"/>
            <a:r>
              <a:rPr lang="en-US" sz="2800" dirty="0" err="1" smtClean="0">
                <a:solidFill>
                  <a:schemeClr val="tx1"/>
                </a:solidFill>
              </a:rPr>
              <a:t>Bagian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subsidi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dinikmati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konsumen</a:t>
            </a:r>
            <a:r>
              <a:rPr lang="en-US" sz="2800" dirty="0" smtClean="0">
                <a:solidFill>
                  <a:schemeClr val="tx1"/>
                </a:solidFill>
              </a:rPr>
              <a:t> :  </a:t>
            </a:r>
          </a:p>
          <a:p>
            <a:pPr lvl="1" algn="just" eaLnBrk="1" hangingPunct="1">
              <a:buFont typeface="Wingdings 2" pitchFamily="18" charset="2"/>
              <a:buNone/>
            </a:pPr>
            <a:r>
              <a:rPr lang="en-US" sz="4800" dirty="0" smtClean="0">
                <a:solidFill>
                  <a:schemeClr val="tx1"/>
                </a:solidFill>
              </a:rPr>
              <a:t>             </a:t>
            </a:r>
            <a:r>
              <a:rPr lang="en-US" sz="4800" dirty="0" err="1" smtClean="0">
                <a:solidFill>
                  <a:schemeClr val="tx1"/>
                </a:solidFill>
              </a:rPr>
              <a:t>s</a:t>
            </a:r>
            <a:r>
              <a:rPr lang="en-US" sz="4800" baseline="-25000" dirty="0" err="1" smtClean="0">
                <a:solidFill>
                  <a:schemeClr val="tx1"/>
                </a:solidFill>
              </a:rPr>
              <a:t>k</a:t>
            </a:r>
            <a:r>
              <a:rPr lang="id-ID" sz="4800" dirty="0" smtClean="0">
                <a:solidFill>
                  <a:schemeClr val="tx1"/>
                </a:solidFill>
              </a:rPr>
              <a:t> =  P</a:t>
            </a:r>
            <a:r>
              <a:rPr lang="en-US" sz="4800" baseline="-25000" dirty="0" smtClean="0">
                <a:solidFill>
                  <a:schemeClr val="tx1"/>
                </a:solidFill>
              </a:rPr>
              <a:t>e</a:t>
            </a:r>
            <a:r>
              <a:rPr lang="en-US" sz="4800" dirty="0" smtClean="0">
                <a:solidFill>
                  <a:schemeClr val="tx1"/>
                </a:solidFill>
              </a:rPr>
              <a:t> </a:t>
            </a:r>
            <a:r>
              <a:rPr lang="id-ID" sz="4800" dirty="0" smtClean="0">
                <a:solidFill>
                  <a:schemeClr val="tx1"/>
                </a:solidFill>
              </a:rPr>
              <a:t>– </a:t>
            </a:r>
            <a:r>
              <a:rPr lang="en-US" sz="4800" dirty="0" err="1" smtClean="0">
                <a:solidFill>
                  <a:schemeClr val="tx1"/>
                </a:solidFill>
              </a:rPr>
              <a:t>P</a:t>
            </a:r>
            <a:r>
              <a:rPr lang="en-US" sz="4800" baseline="-25000" dirty="0" err="1" smtClean="0">
                <a:solidFill>
                  <a:schemeClr val="tx1"/>
                </a:solidFill>
              </a:rPr>
              <a:t>e</a:t>
            </a:r>
            <a:r>
              <a:rPr lang="en-US" sz="4800" dirty="0" smtClean="0">
                <a:solidFill>
                  <a:schemeClr val="tx1"/>
                </a:solidFill>
              </a:rPr>
              <a:t>'</a:t>
            </a:r>
            <a:r>
              <a:rPr lang="id-ID" sz="4800" dirty="0" smtClean="0">
                <a:solidFill>
                  <a:schemeClr val="tx1"/>
                </a:solidFill>
              </a:rPr>
              <a:t> 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n-US" sz="2800" dirty="0" err="1" smtClean="0">
                <a:solidFill>
                  <a:schemeClr val="tx1"/>
                </a:solidFill>
              </a:rPr>
              <a:t>Bagian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subsidi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dinikmati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produsen</a:t>
            </a:r>
            <a:r>
              <a:rPr lang="en-US" sz="2800" dirty="0" smtClean="0">
                <a:solidFill>
                  <a:schemeClr val="tx1"/>
                </a:solidFill>
              </a:rPr>
              <a:t> :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                    </a:t>
            </a:r>
            <a:r>
              <a:rPr lang="en-US" sz="4800" dirty="0" err="1" smtClean="0">
                <a:solidFill>
                  <a:schemeClr val="tx1"/>
                </a:solidFill>
              </a:rPr>
              <a:t>s</a:t>
            </a:r>
            <a:r>
              <a:rPr lang="en-US" sz="4800" baseline="-25000" dirty="0" err="1" smtClean="0">
                <a:solidFill>
                  <a:schemeClr val="tx1"/>
                </a:solidFill>
              </a:rPr>
              <a:t>p</a:t>
            </a:r>
            <a:r>
              <a:rPr lang="id-ID" sz="4800" dirty="0" smtClean="0">
                <a:solidFill>
                  <a:schemeClr val="tx1"/>
                </a:solidFill>
              </a:rPr>
              <a:t>  =  </a:t>
            </a:r>
            <a:r>
              <a:rPr lang="en-US" sz="4800" dirty="0" smtClean="0">
                <a:solidFill>
                  <a:schemeClr val="tx1"/>
                </a:solidFill>
              </a:rPr>
              <a:t>s</a:t>
            </a:r>
            <a:r>
              <a:rPr lang="id-ID" sz="4800" dirty="0" smtClean="0">
                <a:solidFill>
                  <a:schemeClr val="tx1"/>
                </a:solidFill>
              </a:rPr>
              <a:t> – </a:t>
            </a:r>
            <a:r>
              <a:rPr lang="en-US" sz="4800" dirty="0" err="1" smtClean="0">
                <a:solidFill>
                  <a:schemeClr val="tx1"/>
                </a:solidFill>
              </a:rPr>
              <a:t>s</a:t>
            </a:r>
            <a:r>
              <a:rPr lang="en-US" sz="4800" baseline="-25000" dirty="0" err="1" smtClean="0">
                <a:solidFill>
                  <a:schemeClr val="tx1"/>
                </a:solidFill>
              </a:rPr>
              <a:t>k</a:t>
            </a:r>
            <a:endParaRPr lang="en-US" sz="4800" dirty="0" smtClean="0">
              <a:solidFill>
                <a:schemeClr val="tx1"/>
              </a:solidFill>
            </a:endParaRPr>
          </a:p>
          <a:p>
            <a:pPr algn="just" eaLnBrk="1" hangingPunct="1"/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subsidi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dibayarkan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pemerintah</a:t>
            </a:r>
            <a:r>
              <a:rPr lang="en-US" sz="2800" dirty="0" smtClean="0">
                <a:solidFill>
                  <a:schemeClr val="tx1"/>
                </a:solidFill>
              </a:rPr>
              <a:t> :  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</a:rPr>
              <a:t>                          </a:t>
            </a:r>
            <a:r>
              <a:rPr lang="en-US" sz="4800" dirty="0" smtClean="0">
                <a:solidFill>
                  <a:schemeClr val="tx1"/>
                </a:solidFill>
              </a:rPr>
              <a:t>S  </a:t>
            </a:r>
            <a:r>
              <a:rPr lang="id-ID" sz="4800" dirty="0" smtClean="0">
                <a:solidFill>
                  <a:schemeClr val="tx1"/>
                </a:solidFill>
              </a:rPr>
              <a:t>=  </a:t>
            </a:r>
            <a:r>
              <a:rPr lang="en-US" sz="4800" dirty="0" smtClean="0">
                <a:solidFill>
                  <a:schemeClr val="tx1"/>
                </a:solidFill>
              </a:rPr>
              <a:t>s x </a:t>
            </a:r>
            <a:r>
              <a:rPr lang="id-ID" sz="4800" dirty="0" smtClean="0">
                <a:solidFill>
                  <a:schemeClr val="tx1"/>
                </a:solidFill>
              </a:rPr>
              <a:t>Q</a:t>
            </a:r>
            <a:r>
              <a:rPr lang="en-US" sz="4800" baseline="-25000" dirty="0" smtClean="0">
                <a:solidFill>
                  <a:schemeClr val="tx1"/>
                </a:solidFill>
              </a:rPr>
              <a:t>e</a:t>
            </a:r>
            <a:r>
              <a:rPr lang="en-US" sz="4800" dirty="0" smtClean="0">
                <a:solidFill>
                  <a:schemeClr val="tx1"/>
                </a:solidFill>
              </a:rPr>
              <a:t>'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1496886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Title 1"/>
          <p:cNvSpPr>
            <a:spLocks noGrp="1"/>
          </p:cNvSpPr>
          <p:nvPr>
            <p:ph type="title"/>
          </p:nvPr>
        </p:nvSpPr>
        <p:spPr>
          <a:xfrm>
            <a:off x="381000" y="4572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chemeClr val="tx1"/>
                </a:solidFill>
              </a:rPr>
              <a:t>Contoh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Soal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</p:txBody>
      </p:sp>
      <p:sp>
        <p:nvSpPr>
          <p:cNvPr id="35843" name="Content Placeholder 2"/>
          <p:cNvSpPr>
            <a:spLocks noGrp="1"/>
          </p:cNvSpPr>
          <p:nvPr>
            <p:ph idx="1"/>
          </p:nvPr>
        </p:nvSpPr>
        <p:spPr>
          <a:xfrm>
            <a:off x="228600" y="1828800"/>
            <a:ext cx="8686800" cy="438943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Permintaan akan suatu komoditas dicerminkan oleh Q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12–2P sedangkan penawarannya Q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-4 + 2P pemerintah memberikan subsidi sebesar Rp. 2,- setiap unit barang.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buClrTx/>
              <a:buFont typeface="Calibri" pitchFamily="34" charset="0"/>
              <a:buAutoNum type="alphaL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erapakah jumlah dan harga keseimbangan sebelum subsidi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buClrTx/>
              <a:buFont typeface="Calibri" pitchFamily="34" charset="0"/>
              <a:buAutoNum type="alphaL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erapakah jumlah dan harga keseimbangan sesudah subsidi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buClrTx/>
              <a:buFont typeface="Calibri" pitchFamily="34" charset="0"/>
              <a:buAutoNum type="alphaL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 bagian dari subsidi untuk konsumen dan produsen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881063" lvl="1" indent="-514350" algn="just" eaLnBrk="1" hangingPunct="1">
              <a:buClrTx/>
              <a:buFont typeface="Calibri" pitchFamily="34" charset="0"/>
              <a:buAutoNum type="alphaLcPeriod"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erapa subsidi yang diberikan pemerintah ?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8174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/>
          </p:nvPr>
        </p:nvSpPr>
        <p:spPr>
          <a:xfrm>
            <a:off x="1835150" y="404664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/>
              <a:t>Penyelesaian</a:t>
            </a:r>
            <a:r>
              <a:rPr lang="en-US" dirty="0" smtClean="0"/>
              <a:t> :</a:t>
            </a:r>
          </a:p>
        </p:txBody>
      </p:sp>
      <p:sp>
        <p:nvSpPr>
          <p:cNvPr id="36867" name="Content Placeholder 2"/>
          <p:cNvSpPr>
            <a:spLocks noGrp="1"/>
          </p:cNvSpPr>
          <p:nvPr>
            <p:ph idx="1"/>
          </p:nvPr>
        </p:nvSpPr>
        <p:spPr>
          <a:xfrm>
            <a:off x="920750" y="1268760"/>
            <a:ext cx="8223250" cy="4735636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   Q</a:t>
            </a:r>
            <a:r>
              <a:rPr lang="id-ID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Q  =  12 – 2P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12 – 2P  =  -4 + 2P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    =  12 – 8 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     =   16	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800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4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</a:t>
            </a:r>
            <a:r>
              <a:rPr lang="en-US" sz="28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  4	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( Keseimbangan pasar sebelum subsidi 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=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( 4, 4 )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sz="2800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9726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Content Placeholder 2"/>
          <p:cNvSpPr>
            <a:spLocks noGrp="1"/>
          </p:cNvSpPr>
          <p:nvPr>
            <p:ph idx="1"/>
          </p:nvPr>
        </p:nvSpPr>
        <p:spPr>
          <a:xfrm>
            <a:off x="1331640" y="685800"/>
            <a:ext cx="7278960" cy="5638800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sesudah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Qd   =  12 – 2P    =&gt;     P  =  ½ Qd + 6		       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Qs   =  -4 + 2P     =&gt;     P  =  ½ Qs + 2	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Sesudah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Penawaran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	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=  ½ Q + 2 – 2 				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P  =  ½ Q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Sehingga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sesudah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menjadi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 ½ Q + 6  =  ½ Q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sz="2400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  6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 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½ Q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                </a:t>
            </a: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sz="2400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3</a:t>
            </a:r>
            <a:endParaRPr lang="en-US" sz="24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( Keseimbangan pasar setelah subsidi 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E' = </a:t>
            </a:r>
            <a:r>
              <a:rPr lang="id-ID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( 6, 3 )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just" eaLnBrk="1" hangingPunct="1">
              <a:buFont typeface="Wingdings 2" pitchFamily="18" charset="2"/>
              <a:buNone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76756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Content Placeholder 2"/>
          <p:cNvSpPr>
            <a:spLocks noGrp="1"/>
          </p:cNvSpPr>
          <p:nvPr>
            <p:ph idx="1"/>
          </p:nvPr>
        </p:nvSpPr>
        <p:spPr>
          <a:xfrm>
            <a:off x="1763688" y="332656"/>
            <a:ext cx="6770712" cy="6068144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P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–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     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 4 – 3 			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		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 subsidi untuk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Rp.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,- ) 	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</a:t>
            </a:r>
            <a:r>
              <a:rPr lang="en-US" baseline="-250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–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( Besar subsidi untuk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produsen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= Rp. 1,- )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Subsidi yang diberikan pemerintah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 S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=  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 x </a:t>
            </a: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en-US" baseline="-25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e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'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=  2 . 6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	  =  12</a:t>
            </a:r>
            <a:endParaRPr lang="en-US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98497417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Title 1"/>
          <p:cNvSpPr>
            <a:spLocks noGrp="1"/>
          </p:cNvSpPr>
          <p:nvPr>
            <p:ph type="title"/>
          </p:nvPr>
        </p:nvSpPr>
        <p:spPr>
          <a:xfrm>
            <a:off x="1619672" y="404664"/>
            <a:ext cx="7308850" cy="1189037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Fungsi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Biaya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</p:txBody>
      </p:sp>
      <p:sp>
        <p:nvSpPr>
          <p:cNvPr id="39939" name="Content Placeholder 2"/>
          <p:cNvSpPr>
            <a:spLocks noGrp="1"/>
          </p:cNvSpPr>
          <p:nvPr>
            <p:ph idx="1"/>
          </p:nvPr>
        </p:nvSpPr>
        <p:spPr>
          <a:xfrm>
            <a:off x="381000" y="1052736"/>
            <a:ext cx="8229600" cy="4784502"/>
          </a:xfrm>
        </p:spPr>
        <p:txBody>
          <a:bodyPr/>
          <a:lstStyle/>
          <a:p>
            <a:pPr algn="just" eaLnBrk="1" hangingPunct="1"/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total (total cost) yang </a:t>
            </a:r>
            <a:r>
              <a:rPr lang="en-US" dirty="0" err="1" smtClean="0">
                <a:solidFill>
                  <a:schemeClr val="tx1"/>
                </a:solidFill>
              </a:rPr>
              <a:t>dikeluarkan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oleh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perusahaan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dalam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operasi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bisnisnya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terdiri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atas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tetap</a:t>
            </a:r>
            <a:r>
              <a:rPr lang="en-US" dirty="0" smtClean="0">
                <a:solidFill>
                  <a:schemeClr val="tx1"/>
                </a:solidFill>
              </a:rPr>
              <a:t> (fixed cost) </a:t>
            </a:r>
            <a:r>
              <a:rPr lang="en-US" dirty="0" err="1" smtClean="0">
                <a:solidFill>
                  <a:schemeClr val="tx1"/>
                </a:solidFill>
              </a:rPr>
              <a:t>dan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variabel</a:t>
            </a:r>
            <a:r>
              <a:rPr lang="en-US" dirty="0" smtClean="0">
                <a:solidFill>
                  <a:schemeClr val="tx1"/>
                </a:solidFill>
              </a:rPr>
              <a:t> (</a:t>
            </a:r>
            <a:r>
              <a:rPr lang="en-US" dirty="0" err="1" smtClean="0">
                <a:solidFill>
                  <a:schemeClr val="tx1"/>
                </a:solidFill>
              </a:rPr>
              <a:t>variabel</a:t>
            </a:r>
            <a:r>
              <a:rPr lang="en-US" dirty="0" smtClean="0">
                <a:solidFill>
                  <a:schemeClr val="tx1"/>
                </a:solidFill>
              </a:rPr>
              <a:t> cost). </a:t>
            </a:r>
            <a:r>
              <a:rPr lang="en-US" dirty="0" err="1" smtClean="0">
                <a:solidFill>
                  <a:schemeClr val="tx1"/>
                </a:solidFill>
              </a:rPr>
              <a:t>Sifat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tetap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adalah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tidak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tergantung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dihasilkan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tetap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sebuah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konstanta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Sedangkan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variabel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tergantung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dihasilkan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banyak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dihasilkan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semakin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besar</a:t>
            </a:r>
            <a:r>
              <a:rPr lang="en-US" dirty="0" smtClean="0">
                <a:solidFill>
                  <a:schemeClr val="tx1"/>
                </a:solidFill>
              </a:rPr>
              <a:t> pula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variabelnya</a:t>
            </a:r>
            <a:r>
              <a:rPr lang="en-US" dirty="0" smtClean="0">
                <a:solidFill>
                  <a:schemeClr val="tx1"/>
                </a:solidFill>
              </a:rPr>
              <a:t>. </a:t>
            </a:r>
            <a:r>
              <a:rPr lang="en-US" dirty="0" err="1" smtClean="0">
                <a:solidFill>
                  <a:schemeClr val="tx1"/>
                </a:solidFill>
              </a:rPr>
              <a:t>Secara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matematik</a:t>
            </a:r>
            <a:r>
              <a:rPr lang="en-US" dirty="0" smtClean="0">
                <a:solidFill>
                  <a:schemeClr val="tx1"/>
                </a:solidFill>
              </a:rPr>
              <a:t>, </a:t>
            </a:r>
            <a:r>
              <a:rPr lang="en-US" dirty="0" err="1" smtClean="0">
                <a:solidFill>
                  <a:schemeClr val="tx1"/>
                </a:solidFill>
              </a:rPr>
              <a:t>biaya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variabel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merupakan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fungsi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dari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jumlah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barang</a:t>
            </a:r>
            <a:r>
              <a:rPr lang="en-US" dirty="0" smtClean="0">
                <a:solidFill>
                  <a:schemeClr val="tx1"/>
                </a:solidFill>
              </a:rPr>
              <a:t> yang </a:t>
            </a:r>
            <a:r>
              <a:rPr lang="en-US" dirty="0" err="1" smtClean="0">
                <a:solidFill>
                  <a:schemeClr val="tx1"/>
                </a:solidFill>
              </a:rPr>
              <a:t>dihasilkan</a:t>
            </a:r>
            <a:r>
              <a:rPr lang="en-US" dirty="0" smtClean="0">
                <a:solidFill>
                  <a:schemeClr val="tx1"/>
                </a:solidFill>
              </a:rPr>
              <a:t>. 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/>
              <a:t>          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877515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91680" y="188640"/>
            <a:ext cx="7308850" cy="1189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C00000"/>
                </a:solidFill>
              </a:rPr>
              <a:t>Fungsi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Permintaan</a:t>
            </a:r>
            <a:r>
              <a:rPr lang="en-US" dirty="0" smtClean="0">
                <a:solidFill>
                  <a:srgbClr val="C00000"/>
                </a:solidFill>
              </a:rPr>
              <a:t/>
            </a:r>
            <a:br>
              <a:rPr lang="en-US" dirty="0" smtClean="0">
                <a:solidFill>
                  <a:srgbClr val="C00000"/>
                </a:solidFill>
              </a:rPr>
            </a:br>
            <a:endParaRPr lang="en-US" dirty="0">
              <a:solidFill>
                <a:srgbClr val="C00000"/>
              </a:solidFill>
            </a:endParaRPr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8812394"/>
              </p:ext>
            </p:extLst>
          </p:nvPr>
        </p:nvGraphicFramePr>
        <p:xfrm>
          <a:off x="1835696" y="1052736"/>
          <a:ext cx="6624735" cy="66736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" name="Document" r:id="rId3" imgW="7253699" imgH="6478197" progId="Word.Document.12">
                  <p:embed/>
                </p:oleObj>
              </mc:Choice>
              <mc:Fallback>
                <p:oleObj name="Document" r:id="rId3" imgW="7253699" imgH="647819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696" y="1052736"/>
                        <a:ext cx="6624735" cy="667362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508224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>
          <a:xfrm>
            <a:off x="1835150" y="1020763"/>
            <a:ext cx="7308850" cy="1189037"/>
          </a:xfrm>
        </p:spPr>
        <p:txBody>
          <a:bodyPr/>
          <a:lstStyle/>
          <a:p>
            <a:pPr eaLnBrk="1" hangingPunct="1"/>
            <a:r>
              <a:rPr lang="en-US" sz="4000" dirty="0" err="1" smtClean="0">
                <a:solidFill>
                  <a:srgbClr val="FF0000"/>
                </a:solidFill>
              </a:rPr>
              <a:t>Bentuk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Umum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en-US" sz="4000" dirty="0" err="1" smtClean="0">
                <a:solidFill>
                  <a:srgbClr val="FF0000"/>
                </a:solidFill>
              </a:rPr>
              <a:t>Persamaan</a:t>
            </a:r>
            <a:r>
              <a:rPr lang="en-US" sz="4000" dirty="0" smtClean="0">
                <a:solidFill>
                  <a:srgbClr val="FF0000"/>
                </a:solidFill>
              </a:rPr>
              <a:t> </a:t>
            </a:r>
            <a:r>
              <a:rPr lang="id-ID" sz="4000" dirty="0" smtClean="0">
                <a:solidFill>
                  <a:srgbClr val="FF0000"/>
                </a:solidFill>
              </a:rPr>
              <a:t>Fungsi Biaya </a:t>
            </a:r>
          </a:p>
        </p:txBody>
      </p:sp>
      <p:graphicFrame>
        <p:nvGraphicFramePr>
          <p:cNvPr id="11266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10860179"/>
              </p:ext>
            </p:extLst>
          </p:nvPr>
        </p:nvGraphicFramePr>
        <p:xfrm>
          <a:off x="1763688" y="2438400"/>
          <a:ext cx="6934200" cy="35055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272" name="Equation" r:id="rId3" imgW="1854200" imgH="660400" progId="Equation.3">
                  <p:embed/>
                </p:oleObj>
              </mc:Choice>
              <mc:Fallback>
                <p:oleObj name="Equation" r:id="rId3" imgW="1854200" imgH="66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63688" y="2438400"/>
                        <a:ext cx="6934200" cy="350552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268" name="Text Box 6"/>
          <p:cNvSpPr txBox="1">
            <a:spLocks noChangeArrowheads="1"/>
          </p:cNvSpPr>
          <p:nvPr/>
        </p:nvSpPr>
        <p:spPr bwMode="auto">
          <a:xfrm>
            <a:off x="1371600" y="1981200"/>
            <a:ext cx="24384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endParaRPr lang="id-ID" sz="2400">
              <a:latin typeface="Tahoma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9281922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Footer Placeholder 4"/>
          <p:cNvSpPr>
            <a:spLocks noGrp="1"/>
          </p:cNvSpPr>
          <p:nvPr>
            <p:ph type="ftr" sz="quarter" idx="4294967295"/>
          </p:nvPr>
        </p:nvSpPr>
        <p:spPr bwMode="auto">
          <a:xfrm>
            <a:off x="990600" y="2667000"/>
            <a:ext cx="381000" cy="365125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mtClean="0">
                <a:solidFill>
                  <a:schemeClr val="tx1"/>
                </a:solidFill>
              </a:rPr>
              <a:t>C</a:t>
            </a:r>
          </a:p>
        </p:txBody>
      </p:sp>
      <p:sp>
        <p:nvSpPr>
          <p:cNvPr id="12292" name="Rectangle 2"/>
          <p:cNvSpPr>
            <a:spLocks noGrp="1" noChangeArrowheads="1"/>
          </p:cNvSpPr>
          <p:nvPr>
            <p:ph type="title"/>
          </p:nvPr>
        </p:nvSpPr>
        <p:spPr>
          <a:xfrm>
            <a:off x="2051720" y="692696"/>
            <a:ext cx="684076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Kurva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Biaya</a:t>
            </a:r>
            <a:endParaRPr lang="id-ID" dirty="0" smtClean="0">
              <a:solidFill>
                <a:srgbClr val="FF0000"/>
              </a:solidFill>
            </a:endParaRPr>
          </a:p>
        </p:txBody>
      </p:sp>
      <p:sp>
        <p:nvSpPr>
          <p:cNvPr id="12293" name="Line 4"/>
          <p:cNvSpPr>
            <a:spLocks noChangeShapeType="1"/>
          </p:cNvSpPr>
          <p:nvPr/>
        </p:nvSpPr>
        <p:spPr bwMode="auto">
          <a:xfrm flipV="1">
            <a:off x="1524000" y="2743200"/>
            <a:ext cx="46038" cy="3124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4" name="Line 5"/>
          <p:cNvSpPr>
            <a:spLocks noChangeShapeType="1"/>
          </p:cNvSpPr>
          <p:nvPr/>
        </p:nvSpPr>
        <p:spPr bwMode="auto">
          <a:xfrm>
            <a:off x="1524000" y="5867400"/>
            <a:ext cx="3505200" cy="460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arrow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5" name="Line 6"/>
          <p:cNvSpPr>
            <a:spLocks noChangeShapeType="1"/>
          </p:cNvSpPr>
          <p:nvPr/>
        </p:nvSpPr>
        <p:spPr bwMode="auto">
          <a:xfrm>
            <a:off x="1524000" y="5181600"/>
            <a:ext cx="3124200" cy="46038"/>
          </a:xfrm>
          <a:prstGeom prst="line">
            <a:avLst/>
          </a:prstGeom>
          <a:noFill/>
          <a:ln w="9525">
            <a:solidFill>
              <a:schemeClr val="hlink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6" name="Text Box 7"/>
          <p:cNvSpPr txBox="1">
            <a:spLocks noChangeArrowheads="1"/>
          </p:cNvSpPr>
          <p:nvPr/>
        </p:nvSpPr>
        <p:spPr bwMode="auto">
          <a:xfrm>
            <a:off x="1219200" y="57912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0</a:t>
            </a:r>
          </a:p>
        </p:txBody>
      </p:sp>
      <p:sp>
        <p:nvSpPr>
          <p:cNvPr id="12297" name="Text Box 8"/>
          <p:cNvSpPr txBox="1">
            <a:spLocks noChangeArrowheads="1"/>
          </p:cNvSpPr>
          <p:nvPr/>
        </p:nvSpPr>
        <p:spPr bwMode="auto">
          <a:xfrm>
            <a:off x="1219200" y="50292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k</a:t>
            </a:r>
          </a:p>
        </p:txBody>
      </p:sp>
      <p:sp>
        <p:nvSpPr>
          <p:cNvPr id="12298" name="Line 9"/>
          <p:cNvSpPr>
            <a:spLocks noChangeShapeType="1"/>
          </p:cNvSpPr>
          <p:nvPr/>
        </p:nvSpPr>
        <p:spPr bwMode="auto">
          <a:xfrm flipV="1">
            <a:off x="1524000" y="3886200"/>
            <a:ext cx="3048000" cy="1981200"/>
          </a:xfrm>
          <a:prstGeom prst="line">
            <a:avLst/>
          </a:prstGeom>
          <a:noFill/>
          <a:ln w="9525">
            <a:solidFill>
              <a:schemeClr val="tx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299" name="Text Box 10"/>
          <p:cNvSpPr txBox="1">
            <a:spLocks noChangeArrowheads="1"/>
          </p:cNvSpPr>
          <p:nvPr/>
        </p:nvSpPr>
        <p:spPr bwMode="auto">
          <a:xfrm>
            <a:off x="4572000" y="3429000"/>
            <a:ext cx="1066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VC=vQ</a:t>
            </a:r>
          </a:p>
        </p:txBody>
      </p:sp>
      <p:sp>
        <p:nvSpPr>
          <p:cNvPr id="12300" name="Line 11"/>
          <p:cNvSpPr>
            <a:spLocks noChangeShapeType="1"/>
          </p:cNvSpPr>
          <p:nvPr/>
        </p:nvSpPr>
        <p:spPr bwMode="auto">
          <a:xfrm flipV="1">
            <a:off x="1524000" y="3352800"/>
            <a:ext cx="2743200" cy="1828800"/>
          </a:xfrm>
          <a:prstGeom prst="line">
            <a:avLst/>
          </a:prstGeom>
          <a:noFill/>
          <a:ln w="9525">
            <a:solidFill>
              <a:schemeClr val="accent2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12301" name="Text Box 12"/>
          <p:cNvSpPr txBox="1">
            <a:spLocks noChangeArrowheads="1"/>
          </p:cNvSpPr>
          <p:nvPr/>
        </p:nvSpPr>
        <p:spPr bwMode="auto">
          <a:xfrm>
            <a:off x="3733800" y="2895600"/>
            <a:ext cx="1066800" cy="369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C=k+vQ</a:t>
            </a:r>
          </a:p>
        </p:txBody>
      </p:sp>
      <p:sp>
        <p:nvSpPr>
          <p:cNvPr id="12302" name="Text Box 13"/>
          <p:cNvSpPr txBox="1">
            <a:spLocks noChangeArrowheads="1"/>
          </p:cNvSpPr>
          <p:nvPr/>
        </p:nvSpPr>
        <p:spPr bwMode="auto">
          <a:xfrm>
            <a:off x="4191000" y="4724400"/>
            <a:ext cx="762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FC=k</a:t>
            </a:r>
          </a:p>
        </p:txBody>
      </p:sp>
      <p:sp>
        <p:nvSpPr>
          <p:cNvPr id="12303" name="Footer Placeholder 4"/>
          <p:cNvSpPr txBox="1">
            <a:spLocks/>
          </p:cNvSpPr>
          <p:nvPr/>
        </p:nvSpPr>
        <p:spPr bwMode="auto">
          <a:xfrm>
            <a:off x="5029200" y="6019800"/>
            <a:ext cx="3810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 anchor="b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en-US" sz="1200">
                <a:latin typeface="Constantia" pitchFamily="18" charset="0"/>
              </a:rPr>
              <a:t>Q</a:t>
            </a:r>
          </a:p>
        </p:txBody>
      </p:sp>
      <p:graphicFrame>
        <p:nvGraphicFramePr>
          <p:cNvPr id="12290" name="Object 15"/>
          <p:cNvGraphicFramePr>
            <a:graphicFrameLocks noChangeAspect="1"/>
          </p:cNvGraphicFramePr>
          <p:nvPr/>
        </p:nvGraphicFramePr>
        <p:xfrm>
          <a:off x="5638800" y="3124200"/>
          <a:ext cx="3657600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2296" name="Document" r:id="rId3" imgW="3813154" imgH="2808060" progId="Word.Document.12">
                  <p:embed/>
                </p:oleObj>
              </mc:Choice>
              <mc:Fallback>
                <p:oleObj name="Document" r:id="rId3" imgW="3813154" imgH="280806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638800" y="3124200"/>
                        <a:ext cx="3657600" cy="268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44543116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Title 1"/>
          <p:cNvSpPr>
            <a:spLocks noGrp="1"/>
          </p:cNvSpPr>
          <p:nvPr>
            <p:ph type="title"/>
          </p:nvPr>
        </p:nvSpPr>
        <p:spPr>
          <a:xfrm>
            <a:off x="1763688" y="10197"/>
            <a:ext cx="7229946" cy="125157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Contoh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Soal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40963" name="Content Placeholder 2"/>
          <p:cNvSpPr>
            <a:spLocks noGrp="1"/>
          </p:cNvSpPr>
          <p:nvPr>
            <p:ph idx="1"/>
          </p:nvPr>
        </p:nvSpPr>
        <p:spPr>
          <a:xfrm>
            <a:off x="1979712" y="1268760"/>
            <a:ext cx="6700738" cy="5400600"/>
          </a:xfrm>
        </p:spPr>
        <p:txBody>
          <a:bodyPr/>
          <a:lstStyle/>
          <a:p>
            <a:pPr algn="just" eaLnBrk="1" hangingPunct="1"/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tetap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dikeluarkan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20.000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sedangkan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variabelnya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ditunjukkan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VC = 100 Q.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Tunjukkan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kurva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totalnya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!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biaya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total yang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dikeluarkan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memproduksi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500 unit </a:t>
            </a:r>
            <a:r>
              <a:rPr lang="en-US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?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1412300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Title 1"/>
          <p:cNvSpPr>
            <a:spLocks noGrp="1"/>
          </p:cNvSpPr>
          <p:nvPr>
            <p:ph type="title"/>
          </p:nvPr>
        </p:nvSpPr>
        <p:spPr>
          <a:xfrm>
            <a:off x="3810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Penyelesaian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13316" name="Content Placeholder 2"/>
          <p:cNvSpPr>
            <a:spLocks noGrp="1"/>
          </p:cNvSpPr>
          <p:nvPr>
            <p:ph idx="1"/>
          </p:nvPr>
        </p:nvSpPr>
        <p:spPr>
          <a:xfrm>
            <a:off x="5076056" y="3717032"/>
            <a:ext cx="4292352" cy="2057400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FC = 20.000    VC = 100 Q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= FC + VC 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= 20.000 +  100 Q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Q = 500, 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C = 20.000 + 100(500) = 70.000</a:t>
            </a:r>
          </a:p>
          <a:p>
            <a:pPr eaLnBrk="1" hangingPunct="1">
              <a:buFont typeface="Wingdings 2" pitchFamily="18" charset="2"/>
              <a:buNone/>
            </a:pPr>
            <a:endParaRPr lang="en-US" dirty="0" smtClean="0">
              <a:solidFill>
                <a:schemeClr val="tx1"/>
              </a:solidFill>
            </a:endParaRPr>
          </a:p>
        </p:txBody>
      </p:sp>
      <p:graphicFrame>
        <p:nvGraphicFramePr>
          <p:cNvPr id="13314" name="Object 2"/>
          <p:cNvGraphicFramePr>
            <a:graphicFrameLocks noChangeAspect="1"/>
          </p:cNvGraphicFramePr>
          <p:nvPr/>
        </p:nvGraphicFramePr>
        <p:xfrm>
          <a:off x="228600" y="2743200"/>
          <a:ext cx="4672013" cy="3702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320" name="Document" r:id="rId3" imgW="3595095" imgH="2848077" progId="Word.Document.12">
                  <p:embed/>
                </p:oleObj>
              </mc:Choice>
              <mc:Fallback>
                <p:oleObj name="Document" r:id="rId3" imgW="3595095" imgH="2848077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" y="2743200"/>
                        <a:ext cx="4672013" cy="3702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50467323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Title 1"/>
          <p:cNvSpPr>
            <a:spLocks noGrp="1"/>
          </p:cNvSpPr>
          <p:nvPr>
            <p:ph type="title"/>
          </p:nvPr>
        </p:nvSpPr>
        <p:spPr>
          <a:xfrm>
            <a:off x="1861371" y="548680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Fungsi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Penerimaan</a:t>
            </a: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1987" name="Content Placeholder 2"/>
          <p:cNvSpPr>
            <a:spLocks noGrp="1"/>
          </p:cNvSpPr>
          <p:nvPr>
            <p:ph idx="1"/>
          </p:nvPr>
        </p:nvSpPr>
        <p:spPr>
          <a:xfrm>
            <a:off x="457200" y="1844825"/>
            <a:ext cx="8223250" cy="4279750"/>
          </a:xfrm>
        </p:spPr>
        <p:txBody>
          <a:bodyPr/>
          <a:lstStyle/>
          <a:p>
            <a:pPr algn="just" eaLnBrk="1" hangingPunct="1"/>
            <a:r>
              <a:rPr lang="en-US" sz="3200" dirty="0" err="1" smtClean="0">
                <a:solidFill>
                  <a:schemeClr val="tx1"/>
                </a:solidFill>
              </a:rPr>
              <a:t>Penerimaan</a:t>
            </a:r>
            <a:r>
              <a:rPr lang="en-US" sz="3200" dirty="0" smtClean="0">
                <a:solidFill>
                  <a:schemeClr val="tx1"/>
                </a:solidFill>
              </a:rPr>
              <a:t> total (total revenue) </a:t>
            </a:r>
            <a:r>
              <a:rPr lang="en-US" sz="3200" dirty="0" err="1" smtClean="0">
                <a:solidFill>
                  <a:schemeClr val="tx1"/>
                </a:solidFill>
              </a:rPr>
              <a:t>adalah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hasil</a:t>
            </a:r>
            <a:r>
              <a:rPr lang="en-US" sz="3200" dirty="0" smtClean="0">
                <a:solidFill>
                  <a:schemeClr val="tx1"/>
                </a:solidFill>
              </a:rPr>
              <a:t> kali </a:t>
            </a:r>
            <a:r>
              <a:rPr lang="en-US" sz="3200" dirty="0" err="1" smtClean="0">
                <a:solidFill>
                  <a:schemeClr val="tx1"/>
                </a:solidFill>
              </a:rPr>
              <a:t>jumlah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barang</a:t>
            </a:r>
            <a:r>
              <a:rPr lang="en-US" sz="3200" dirty="0" smtClean="0">
                <a:solidFill>
                  <a:schemeClr val="tx1"/>
                </a:solidFill>
              </a:rPr>
              <a:t> yang </a:t>
            </a:r>
            <a:r>
              <a:rPr lang="en-US" sz="3200" dirty="0" err="1" smtClean="0">
                <a:solidFill>
                  <a:schemeClr val="tx1"/>
                </a:solidFill>
              </a:rPr>
              <a:t>terjual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dengan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harga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jual</a:t>
            </a:r>
            <a:r>
              <a:rPr lang="en-US" sz="3200" dirty="0" smtClean="0">
                <a:solidFill>
                  <a:schemeClr val="tx1"/>
                </a:solidFill>
              </a:rPr>
              <a:t> per unit </a:t>
            </a:r>
            <a:r>
              <a:rPr lang="en-US" sz="3200" dirty="0" err="1" smtClean="0">
                <a:solidFill>
                  <a:schemeClr val="tx1"/>
                </a:solidFill>
              </a:rPr>
              <a:t>barang</a:t>
            </a:r>
            <a:r>
              <a:rPr lang="en-US" sz="3200" dirty="0" smtClean="0">
                <a:solidFill>
                  <a:schemeClr val="tx1"/>
                </a:solidFill>
              </a:rPr>
              <a:t> </a:t>
            </a:r>
            <a:r>
              <a:rPr lang="en-US" sz="3200" dirty="0" err="1" smtClean="0">
                <a:solidFill>
                  <a:schemeClr val="tx1"/>
                </a:solidFill>
              </a:rPr>
              <a:t>tersebut</a:t>
            </a:r>
            <a:r>
              <a:rPr lang="en-US" sz="3200" dirty="0" smtClean="0">
                <a:solidFill>
                  <a:schemeClr val="tx1"/>
                </a:solidFill>
              </a:rPr>
              <a:t>.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sz="3200" dirty="0" smtClean="0">
                <a:solidFill>
                  <a:schemeClr val="tx1"/>
                </a:solidFill>
              </a:rPr>
              <a:t>            </a:t>
            </a:r>
            <a:endParaRPr lang="en-US" sz="3200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sz="3200" dirty="0" smtClean="0">
                <a:solidFill>
                  <a:schemeClr val="tx1"/>
                </a:solidFill>
              </a:rPr>
              <a:t>                 </a:t>
            </a:r>
            <a:r>
              <a:rPr lang="id-ID" sz="3200" dirty="0" smtClean="0">
                <a:solidFill>
                  <a:schemeClr val="tx1"/>
                </a:solidFill>
              </a:rPr>
              <a:t>  </a:t>
            </a:r>
            <a:r>
              <a:rPr lang="en-US" sz="3600" dirty="0" smtClean="0">
                <a:solidFill>
                  <a:schemeClr val="tx1"/>
                </a:solidFill>
              </a:rPr>
              <a:t>R = Q x P = f (Q)</a:t>
            </a:r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62009195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Title 1"/>
          <p:cNvSpPr>
            <a:spLocks noGrp="1"/>
          </p:cNvSpPr>
          <p:nvPr>
            <p:ph type="title"/>
          </p:nvPr>
        </p:nvSpPr>
        <p:spPr>
          <a:xfrm>
            <a:off x="1619672" y="1124744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Kurva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Penerimaan</a:t>
            </a:r>
            <a:r>
              <a:rPr lang="en-US" dirty="0" smtClean="0">
                <a:solidFill>
                  <a:srgbClr val="FF0000"/>
                </a:solidFill>
              </a:rPr>
              <a:t> Total</a:t>
            </a:r>
          </a:p>
        </p:txBody>
      </p:sp>
      <p:graphicFrame>
        <p:nvGraphicFramePr>
          <p:cNvPr id="14338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36464"/>
              </p:ext>
            </p:extLst>
          </p:nvPr>
        </p:nvGraphicFramePr>
        <p:xfrm>
          <a:off x="2123728" y="3429000"/>
          <a:ext cx="3973513" cy="309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0" name="Document" r:id="rId3" imgW="3579622" imgH="2814910" progId="Word.Document.12">
                  <p:embed/>
                </p:oleObj>
              </mc:Choice>
              <mc:Fallback>
                <p:oleObj name="Document" r:id="rId3" imgW="3579622" imgH="281491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123728" y="3429000"/>
                        <a:ext cx="3973513" cy="309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339" name="Object 4"/>
          <p:cNvGraphicFramePr>
            <a:graphicFrameLocks noChangeAspect="1"/>
          </p:cNvGraphicFramePr>
          <p:nvPr/>
        </p:nvGraphicFramePr>
        <p:xfrm>
          <a:off x="4953000" y="2895600"/>
          <a:ext cx="3657600" cy="26828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351" name="Document" r:id="rId5" imgW="3813154" imgH="2812386" progId="Word.Document.12">
                  <p:embed/>
                </p:oleObj>
              </mc:Choice>
              <mc:Fallback>
                <p:oleObj name="Document" r:id="rId5" imgW="3813154" imgH="281238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2895600"/>
                        <a:ext cx="3657600" cy="26828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20433754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>
          <a:xfrm>
            <a:off x="1855901" y="620688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Contoh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Soal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43011" name="Content Placeholder 2"/>
          <p:cNvSpPr>
            <a:spLocks noGrp="1"/>
          </p:cNvSpPr>
          <p:nvPr>
            <p:ph idx="1"/>
          </p:nvPr>
        </p:nvSpPr>
        <p:spPr>
          <a:xfrm>
            <a:off x="457200" y="1628801"/>
            <a:ext cx="8223250" cy="4495774"/>
          </a:xfrm>
        </p:spPr>
        <p:txBody>
          <a:bodyPr/>
          <a:lstStyle/>
          <a:p>
            <a:pPr algn="just" eaLnBrk="1" hangingPunct="1"/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jual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dihasilkan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sebuah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Rp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200,00 per unit.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Tunjukkan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persamaan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kurva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perusahaan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ini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penerimaannya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bila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terjual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barang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dirty="0" err="1" smtClean="0">
                <a:latin typeface="Times New Roman" pitchFamily="18" charset="0"/>
                <a:cs typeface="Times New Roman" pitchFamily="18" charset="0"/>
              </a:rPr>
              <a:t>sebanyak</a:t>
            </a:r>
            <a:r>
              <a:rPr lang="en-US" sz="2800" dirty="0" smtClean="0">
                <a:latin typeface="Times New Roman" pitchFamily="18" charset="0"/>
                <a:cs typeface="Times New Roman" pitchFamily="18" charset="0"/>
              </a:rPr>
              <a:t> 350 unit ?</a:t>
            </a:r>
          </a:p>
        </p:txBody>
      </p:sp>
    </p:spTree>
    <p:extLst>
      <p:ext uri="{BB962C8B-B14F-4D97-AF65-F5344CB8AC3E}">
        <p14:creationId xmlns:p14="http://schemas.microsoft.com/office/powerpoint/2010/main" val="969412903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Title 1"/>
          <p:cNvSpPr>
            <a:spLocks noGrp="1"/>
          </p:cNvSpPr>
          <p:nvPr>
            <p:ph type="title"/>
          </p:nvPr>
        </p:nvSpPr>
        <p:spPr>
          <a:xfrm>
            <a:off x="1847517" y="188640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Penyelesaian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15364" name="Content Placeholder 2"/>
          <p:cNvSpPr>
            <a:spLocks noGrp="1"/>
          </p:cNvSpPr>
          <p:nvPr>
            <p:ph idx="1"/>
          </p:nvPr>
        </p:nvSpPr>
        <p:spPr>
          <a:xfrm>
            <a:off x="1763688" y="1268760"/>
            <a:ext cx="6840760" cy="172243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R = Q x P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 = Q x 200 = 200Q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Bila</a:t>
            </a:r>
            <a:r>
              <a:rPr lang="en-US" dirty="0" smtClean="0">
                <a:solidFill>
                  <a:schemeClr val="tx1"/>
                </a:solidFill>
              </a:rPr>
              <a:t> Q = 350 → R = 200 (350)  = 70.000</a:t>
            </a:r>
          </a:p>
        </p:txBody>
      </p:sp>
      <p:graphicFrame>
        <p:nvGraphicFramePr>
          <p:cNvPr id="15362" name="Object 2"/>
          <p:cNvGraphicFramePr>
            <a:graphicFrameLocks noChangeAspect="1"/>
          </p:cNvGraphicFramePr>
          <p:nvPr/>
        </p:nvGraphicFramePr>
        <p:xfrm>
          <a:off x="1905000" y="3429000"/>
          <a:ext cx="3879850" cy="31702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68" name="Document" r:id="rId3" imgW="3449002" imgH="2814910" progId="Word.Document.12">
                  <p:embed/>
                </p:oleObj>
              </mc:Choice>
              <mc:Fallback>
                <p:oleObj name="Document" r:id="rId3" imgW="3449002" imgH="2814910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429000"/>
                        <a:ext cx="3879850" cy="31702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25652136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>
          <a:xfrm>
            <a:off x="1803218" y="260648"/>
            <a:ext cx="7308850" cy="1189037"/>
          </a:xfrm>
        </p:spPr>
        <p:txBody>
          <a:bodyPr/>
          <a:lstStyle/>
          <a:p>
            <a:pPr eaLnBrk="1" hangingPunct="1"/>
            <a:r>
              <a:rPr lang="en-US" b="1" dirty="0" err="1" smtClean="0">
                <a:solidFill>
                  <a:srgbClr val="FF0000"/>
                </a:solidFill>
              </a:rPr>
              <a:t>Analisis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Pulang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Pokok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/>
            </a:r>
            <a:br>
              <a:rPr lang="en-US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  <p:sp>
        <p:nvSpPr>
          <p:cNvPr id="44035" name="Content Placeholder 2"/>
          <p:cNvSpPr>
            <a:spLocks noGrp="1"/>
          </p:cNvSpPr>
          <p:nvPr>
            <p:ph idx="1"/>
          </p:nvPr>
        </p:nvSpPr>
        <p:spPr>
          <a:xfrm>
            <a:off x="755576" y="1196752"/>
            <a:ext cx="8229600" cy="4389438"/>
          </a:xfrm>
        </p:spPr>
        <p:txBody>
          <a:bodyPr/>
          <a:lstStyle/>
          <a:p>
            <a:pPr algn="just" eaLnBrk="1" hangingPunct="1"/>
            <a:r>
              <a:rPr lang="id-ID" sz="2800" dirty="0" smtClean="0">
                <a:solidFill>
                  <a:schemeClr val="tx1"/>
                </a:solidFill>
              </a:rPr>
              <a:t>Analisis Pulang Pokok </a:t>
            </a:r>
            <a:r>
              <a:rPr lang="en-US" sz="2800" dirty="0" smtClean="0">
                <a:solidFill>
                  <a:schemeClr val="tx1"/>
                </a:solidFill>
              </a:rPr>
              <a:t>(break-even) </a:t>
            </a:r>
            <a:r>
              <a:rPr lang="en-US" sz="2800" dirty="0" err="1" smtClean="0">
                <a:solidFill>
                  <a:schemeClr val="tx1"/>
                </a:solidFill>
              </a:rPr>
              <a:t>yaitu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suatu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konsep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digunakan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untuk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menganalisis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jumlah</a:t>
            </a:r>
            <a:r>
              <a:rPr lang="en-US" sz="2800" dirty="0" smtClean="0">
                <a:solidFill>
                  <a:schemeClr val="tx1"/>
                </a:solidFill>
              </a:rPr>
              <a:t> minimum </a:t>
            </a:r>
            <a:r>
              <a:rPr lang="en-US" sz="2800" dirty="0" err="1" smtClean="0">
                <a:solidFill>
                  <a:schemeClr val="tx1"/>
                </a:solidFill>
              </a:rPr>
              <a:t>produk</a:t>
            </a:r>
            <a:r>
              <a:rPr lang="en-US" sz="2800" dirty="0" smtClean="0">
                <a:solidFill>
                  <a:schemeClr val="tx1"/>
                </a:solidFill>
              </a:rPr>
              <a:t> yang </a:t>
            </a:r>
            <a:r>
              <a:rPr lang="en-US" sz="2800" dirty="0" err="1" smtClean="0">
                <a:solidFill>
                  <a:schemeClr val="tx1"/>
                </a:solidFill>
              </a:rPr>
              <a:t>harus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dihasilkan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atau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terjual</a:t>
            </a:r>
            <a:r>
              <a:rPr lang="en-US" sz="2800" dirty="0" smtClean="0">
                <a:solidFill>
                  <a:schemeClr val="tx1"/>
                </a:solidFill>
              </a:rPr>
              <a:t> agar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mengalami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kerugian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</a:p>
          <a:p>
            <a:pPr algn="just" eaLnBrk="1" hangingPunct="1"/>
            <a:r>
              <a:rPr lang="en-US" sz="2800" dirty="0" err="1" smtClean="0">
                <a:solidFill>
                  <a:schemeClr val="tx1"/>
                </a:solidFill>
              </a:rPr>
              <a:t>Keadaan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pulang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pokok</a:t>
            </a:r>
            <a:r>
              <a:rPr lang="en-US" sz="2800" dirty="0" smtClean="0">
                <a:solidFill>
                  <a:schemeClr val="tx1"/>
                </a:solidFill>
              </a:rPr>
              <a:t> (profit </a:t>
            </a:r>
            <a:r>
              <a:rPr lang="en-US" sz="2800" dirty="0" err="1" smtClean="0">
                <a:solidFill>
                  <a:schemeClr val="tx1"/>
                </a:solidFill>
              </a:rPr>
              <a:t>nol</a:t>
            </a:r>
            <a:r>
              <a:rPr lang="en-US" sz="2800" dirty="0" smtClean="0">
                <a:solidFill>
                  <a:schemeClr val="tx1"/>
                </a:solidFill>
              </a:rPr>
              <a:t>, π = 0 ) </a:t>
            </a:r>
            <a:r>
              <a:rPr lang="en-US" sz="2800" dirty="0" err="1" smtClean="0">
                <a:solidFill>
                  <a:schemeClr val="tx1"/>
                </a:solidFill>
              </a:rPr>
              <a:t>terjadi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apabila</a:t>
            </a:r>
            <a:r>
              <a:rPr lang="en-US" sz="2800" dirty="0" smtClean="0">
                <a:solidFill>
                  <a:schemeClr val="tx1"/>
                </a:solidFill>
              </a:rPr>
              <a:t> R = C ; </a:t>
            </a:r>
            <a:r>
              <a:rPr lang="en-US" sz="2800" dirty="0" err="1" smtClean="0">
                <a:solidFill>
                  <a:schemeClr val="tx1"/>
                </a:solidFill>
              </a:rPr>
              <a:t>perusahaan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memperoleh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keuntungan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tetapi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tidak</a:t>
            </a:r>
            <a:r>
              <a:rPr lang="en-US" sz="2800" dirty="0" smtClean="0">
                <a:solidFill>
                  <a:schemeClr val="tx1"/>
                </a:solidFill>
              </a:rPr>
              <a:t> pula </a:t>
            </a:r>
            <a:r>
              <a:rPr lang="en-US" sz="2800" dirty="0" err="1" smtClean="0">
                <a:solidFill>
                  <a:schemeClr val="tx1"/>
                </a:solidFill>
              </a:rPr>
              <a:t>menderita</a:t>
            </a:r>
            <a:r>
              <a:rPr lang="en-US" sz="2800" dirty="0" smtClean="0">
                <a:solidFill>
                  <a:schemeClr val="tx1"/>
                </a:solidFill>
              </a:rPr>
              <a:t> </a:t>
            </a:r>
            <a:r>
              <a:rPr lang="en-US" sz="2800" dirty="0" err="1" smtClean="0">
                <a:solidFill>
                  <a:schemeClr val="tx1"/>
                </a:solidFill>
              </a:rPr>
              <a:t>kerugian</a:t>
            </a:r>
            <a:r>
              <a:rPr lang="en-US" sz="2800" dirty="0" smtClean="0">
                <a:solidFill>
                  <a:schemeClr val="tx1"/>
                </a:solidFill>
              </a:rPr>
              <a:t>. </a:t>
            </a:r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8565182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Title 1"/>
          <p:cNvSpPr>
            <a:spLocks noGrp="1"/>
          </p:cNvSpPr>
          <p:nvPr>
            <p:ph type="title"/>
          </p:nvPr>
        </p:nvSpPr>
        <p:spPr>
          <a:xfrm>
            <a:off x="914400" y="188640"/>
            <a:ext cx="8229600" cy="1656184"/>
          </a:xfrm>
        </p:spPr>
        <p:txBody>
          <a:bodyPr/>
          <a:lstStyle/>
          <a:p>
            <a:pPr algn="just" eaLnBrk="1" hangingPunct="1"/>
            <a:r>
              <a:rPr lang="en-US" sz="3200" dirty="0" err="1" smtClean="0">
                <a:solidFill>
                  <a:srgbClr val="FF0000"/>
                </a:solidFill>
              </a:rPr>
              <a:t>Secara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grafik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hal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ini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ditunjukkan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oleh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perpotongan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antara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kurva</a:t>
            </a:r>
            <a:r>
              <a:rPr lang="en-US" sz="3200" dirty="0" smtClean="0">
                <a:solidFill>
                  <a:srgbClr val="FF0000"/>
                </a:solidFill>
              </a:rPr>
              <a:t> R </a:t>
            </a:r>
            <a:r>
              <a:rPr lang="en-US" sz="3200" dirty="0" err="1" smtClean="0">
                <a:solidFill>
                  <a:srgbClr val="FF0000"/>
                </a:solidFill>
              </a:rPr>
              <a:t>dan</a:t>
            </a:r>
            <a:r>
              <a:rPr lang="en-US" sz="3200" dirty="0" smtClean="0">
                <a:solidFill>
                  <a:srgbClr val="FF0000"/>
                </a:solidFill>
              </a:rPr>
              <a:t> </a:t>
            </a:r>
            <a:r>
              <a:rPr lang="en-US" sz="3200" dirty="0" err="1" smtClean="0">
                <a:solidFill>
                  <a:srgbClr val="FF0000"/>
                </a:solidFill>
              </a:rPr>
              <a:t>kurva</a:t>
            </a:r>
            <a:r>
              <a:rPr lang="en-US" sz="3200" dirty="0" smtClean="0">
                <a:solidFill>
                  <a:srgbClr val="FF0000"/>
                </a:solidFill>
              </a:rPr>
              <a:t> C.</a:t>
            </a:r>
            <a:r>
              <a:rPr lang="en-US" sz="5400" dirty="0" smtClean="0">
                <a:solidFill>
                  <a:srgbClr val="FF0000"/>
                </a:solidFill>
              </a:rPr>
              <a:t/>
            </a:r>
            <a:br>
              <a:rPr lang="en-US" sz="5400" dirty="0" smtClean="0">
                <a:solidFill>
                  <a:srgbClr val="FF0000"/>
                </a:solidFill>
              </a:rPr>
            </a:br>
            <a:endParaRPr lang="en-US" dirty="0" smtClean="0">
              <a:solidFill>
                <a:srgbClr val="FF0000"/>
              </a:solidFill>
            </a:endParaRPr>
          </a:p>
        </p:txBody>
      </p:sp>
      <p:pic>
        <p:nvPicPr>
          <p:cNvPr id="45059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50838" y="1981200"/>
            <a:ext cx="8793162" cy="4114800"/>
          </a:xfrm>
          <a:noFill/>
        </p:spPr>
      </p:pic>
    </p:spTree>
    <p:extLst>
      <p:ext uri="{BB962C8B-B14F-4D97-AF65-F5344CB8AC3E}">
        <p14:creationId xmlns:p14="http://schemas.microsoft.com/office/powerpoint/2010/main" val="1627448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4233863" cy="19732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id-ID" sz="2400" dirty="0" smtClean="0">
                <a:solidFill>
                  <a:schemeClr val="tx1"/>
                </a:solidFill>
              </a:rPr>
              <a:t>Variabel P dan variabel Q mempunyai tanda yang berlawanan, mencerminkan hukum permintaan </a:t>
            </a:r>
          </a:p>
        </p:txBody>
      </p:sp>
      <p:graphicFrame>
        <p:nvGraphicFramePr>
          <p:cNvPr id="2050" name="Object 4"/>
          <p:cNvGraphicFramePr>
            <a:graphicFrameLocks noChangeAspect="1"/>
          </p:cNvGraphicFramePr>
          <p:nvPr/>
        </p:nvGraphicFramePr>
        <p:xfrm>
          <a:off x="5410200" y="2286000"/>
          <a:ext cx="3581400" cy="2387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6" name="Equation" r:id="rId3" imgW="698197" imgH="431613" progId="Equation.3">
                  <p:embed/>
                </p:oleObj>
              </mc:Choice>
              <mc:Fallback>
                <p:oleObj name="Equation" r:id="rId3" imgW="698197" imgH="431613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0200" y="2286000"/>
                        <a:ext cx="3581400" cy="23876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2" name="Line 6"/>
          <p:cNvSpPr>
            <a:spLocks noChangeShapeType="1"/>
          </p:cNvSpPr>
          <p:nvPr/>
        </p:nvSpPr>
        <p:spPr bwMode="auto">
          <a:xfrm>
            <a:off x="2057400" y="3810000"/>
            <a:ext cx="0" cy="2362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53" name="Line 7"/>
          <p:cNvSpPr>
            <a:spLocks noChangeShapeType="1"/>
          </p:cNvSpPr>
          <p:nvPr/>
        </p:nvSpPr>
        <p:spPr bwMode="auto">
          <a:xfrm>
            <a:off x="2057400" y="6172200"/>
            <a:ext cx="41910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54" name="Text Box 8"/>
          <p:cNvSpPr txBox="1">
            <a:spLocks noChangeArrowheads="1"/>
          </p:cNvSpPr>
          <p:nvPr/>
        </p:nvSpPr>
        <p:spPr bwMode="auto">
          <a:xfrm>
            <a:off x="1752600" y="3810000"/>
            <a:ext cx="6858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P</a:t>
            </a:r>
          </a:p>
        </p:txBody>
      </p:sp>
      <p:sp>
        <p:nvSpPr>
          <p:cNvPr id="2055" name="Text Box 9"/>
          <p:cNvSpPr txBox="1">
            <a:spLocks noChangeArrowheads="1"/>
          </p:cNvSpPr>
          <p:nvPr/>
        </p:nvSpPr>
        <p:spPr bwMode="auto">
          <a:xfrm>
            <a:off x="6553200" y="6096000"/>
            <a:ext cx="6096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</a:t>
            </a:r>
          </a:p>
        </p:txBody>
      </p:sp>
      <p:sp>
        <p:nvSpPr>
          <p:cNvPr id="2056" name="Line 10"/>
          <p:cNvSpPr>
            <a:spLocks noChangeShapeType="1"/>
          </p:cNvSpPr>
          <p:nvPr/>
        </p:nvSpPr>
        <p:spPr bwMode="auto">
          <a:xfrm>
            <a:off x="2057400" y="4419600"/>
            <a:ext cx="20574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2057" name="Text Box 11"/>
          <p:cNvSpPr txBox="1">
            <a:spLocks noChangeArrowheads="1"/>
          </p:cNvSpPr>
          <p:nvPr/>
        </p:nvSpPr>
        <p:spPr bwMode="auto">
          <a:xfrm>
            <a:off x="3200400" y="4495800"/>
            <a:ext cx="3429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 b="1">
                <a:latin typeface="Tahoma" pitchFamily="34" charset="0"/>
              </a:rPr>
              <a:t>kurva permintaan</a:t>
            </a:r>
          </a:p>
        </p:txBody>
      </p:sp>
      <p:sp>
        <p:nvSpPr>
          <p:cNvPr id="2058" name="Title 13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C00000"/>
                </a:solidFill>
              </a:rPr>
              <a:t>Kurva</a:t>
            </a:r>
            <a:r>
              <a:rPr lang="en-US" dirty="0" smtClean="0">
                <a:solidFill>
                  <a:srgbClr val="C00000"/>
                </a:solidFill>
              </a:rPr>
              <a:t> </a:t>
            </a:r>
            <a:r>
              <a:rPr lang="en-US" dirty="0" err="1" smtClean="0">
                <a:solidFill>
                  <a:srgbClr val="C00000"/>
                </a:solidFill>
              </a:rPr>
              <a:t>permintaan</a:t>
            </a:r>
            <a:endParaRPr lang="en-US" dirty="0" smtClean="0">
              <a:solidFill>
                <a:srgbClr val="C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78327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Title 1"/>
          <p:cNvSpPr>
            <a:spLocks noGrp="1"/>
          </p:cNvSpPr>
          <p:nvPr>
            <p:ph type="title"/>
          </p:nvPr>
        </p:nvSpPr>
        <p:spPr>
          <a:xfrm>
            <a:off x="1835150" y="332656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Contoh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Soal</a:t>
            </a:r>
            <a:r>
              <a:rPr lang="en-US" dirty="0" smtClean="0">
                <a:solidFill>
                  <a:srgbClr val="FF0000"/>
                </a:solidFill>
              </a:rPr>
              <a:t> : </a:t>
            </a:r>
          </a:p>
        </p:txBody>
      </p:sp>
      <p:sp>
        <p:nvSpPr>
          <p:cNvPr id="46083" name="Content Placeholder 2"/>
          <p:cNvSpPr>
            <a:spLocks noGrp="1"/>
          </p:cNvSpPr>
          <p:nvPr>
            <p:ph idx="1"/>
          </p:nvPr>
        </p:nvSpPr>
        <p:spPr>
          <a:xfrm>
            <a:off x="1547664" y="1340769"/>
            <a:ext cx="7132786" cy="4783806"/>
          </a:xfrm>
        </p:spPr>
        <p:txBody>
          <a:bodyPr/>
          <a:lstStyle/>
          <a:p>
            <a:pPr algn="just" eaLnBrk="1" hangingPunct="1"/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Andaikan biaya total yang dikeluarkan perusahaan ditunjukan oleh persamaan C = 20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000 + 100 Q dan penerimaan totalnya R = 200 Q. Pada tingkat </a:t>
            </a:r>
            <a:r>
              <a:rPr lang="en-US" sz="2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produksi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unit</a:t>
            </a:r>
            <a:r>
              <a:rPr lang="id-ID" sz="2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perusahaan mengalami pulang pokok ? apa yang terjadi jika perusahaan memproduksi 150 unit ?</a:t>
            </a:r>
            <a:endParaRPr lang="en-US" sz="2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buFont typeface="Wingdings 2" pitchFamily="18" charset="2"/>
              <a:buNone/>
            </a:pP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079138697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Title 1"/>
          <p:cNvSpPr>
            <a:spLocks noGrp="1"/>
          </p:cNvSpPr>
          <p:nvPr>
            <p:ph type="title"/>
          </p:nvPr>
        </p:nvSpPr>
        <p:spPr>
          <a:xfrm>
            <a:off x="1830927" y="188640"/>
            <a:ext cx="7308850" cy="1189037"/>
          </a:xfrm>
        </p:spPr>
        <p:txBody>
          <a:bodyPr/>
          <a:lstStyle/>
          <a:p>
            <a:pPr eaLnBrk="1" hangingPunct="1"/>
            <a:r>
              <a:rPr lang="en-US" dirty="0" err="1" smtClean="0">
                <a:solidFill>
                  <a:srgbClr val="FF0000"/>
                </a:solidFill>
              </a:rPr>
              <a:t>Penyelesaian</a:t>
            </a:r>
            <a:r>
              <a:rPr lang="en-US" dirty="0" smtClean="0">
                <a:solidFill>
                  <a:srgbClr val="FF0000"/>
                </a:solidFill>
              </a:rPr>
              <a:t> :</a:t>
            </a:r>
          </a:p>
        </p:txBody>
      </p:sp>
      <p:sp>
        <p:nvSpPr>
          <p:cNvPr id="47107" name="Content Placeholder 2"/>
          <p:cNvSpPr>
            <a:spLocks noGrp="1"/>
          </p:cNvSpPr>
          <p:nvPr>
            <p:ph idx="1"/>
          </p:nvPr>
        </p:nvSpPr>
        <p:spPr>
          <a:xfrm>
            <a:off x="457200" y="1412777"/>
            <a:ext cx="8223250" cy="4711798"/>
          </a:xfrm>
        </p:spPr>
        <p:txBody>
          <a:bodyPr/>
          <a:lstStyle/>
          <a:p>
            <a:pPr algn="just"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Diketahui</a:t>
            </a:r>
            <a:r>
              <a:rPr lang="en-US" dirty="0" smtClean="0">
                <a:solidFill>
                  <a:schemeClr val="tx1"/>
                </a:solidFill>
              </a:rPr>
              <a:t> :</a:t>
            </a:r>
          </a:p>
          <a:p>
            <a:pPr algn="just"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C  =  20.000 + 100Q				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R  =  200Q					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Syarat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Pokok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    </a:t>
            </a:r>
            <a:r>
              <a:rPr lang="id-ID" dirty="0" smtClean="0">
                <a:solidFill>
                  <a:schemeClr val="tx1"/>
                </a:solidFill>
              </a:rPr>
              <a:t>R  =  C						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300Q  =  20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id-ID" dirty="0" smtClean="0">
                <a:solidFill>
                  <a:schemeClr val="tx1"/>
                </a:solidFill>
              </a:rPr>
              <a:t>000 + 100Q			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200Q  =  20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id-ID" dirty="0" smtClean="0">
                <a:solidFill>
                  <a:schemeClr val="tx1"/>
                </a:solidFill>
              </a:rPr>
              <a:t>000				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      Q  =  100</a:t>
            </a:r>
            <a:endParaRPr lang="en-US" dirty="0" smtClean="0">
              <a:solidFill>
                <a:schemeClr val="tx1"/>
              </a:solidFill>
            </a:endParaRPr>
          </a:p>
          <a:p>
            <a:pPr algn="just"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Jadi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pada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tingkat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produksi</a:t>
            </a:r>
            <a:r>
              <a:rPr lang="en-US" dirty="0" smtClean="0">
                <a:solidFill>
                  <a:schemeClr val="tx1"/>
                </a:solidFill>
              </a:rPr>
              <a:t> 100 unit </a:t>
            </a:r>
            <a:r>
              <a:rPr lang="en-US" dirty="0" err="1" smtClean="0">
                <a:solidFill>
                  <a:schemeClr val="tx1"/>
                </a:solidFill>
              </a:rPr>
              <a:t>dicapai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keadaan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pulang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pokok</a:t>
            </a:r>
            <a:r>
              <a:rPr lang="id-ID" dirty="0" smtClean="0">
                <a:solidFill>
                  <a:schemeClr val="tx1"/>
                </a:solidFill>
              </a:rPr>
              <a:t>		</a:t>
            </a:r>
            <a:r>
              <a:rPr lang="id-ID" dirty="0" smtClean="0"/>
              <a:t>								</a:t>
            </a:r>
            <a:endParaRPr lang="en-US" dirty="0" smtClean="0"/>
          </a:p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4119355327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Content Placeholder 2"/>
          <p:cNvSpPr>
            <a:spLocks noGrp="1"/>
          </p:cNvSpPr>
          <p:nvPr>
            <p:ph idx="1"/>
          </p:nvPr>
        </p:nvSpPr>
        <p:spPr>
          <a:xfrm>
            <a:off x="2267744" y="1340768"/>
            <a:ext cx="6412706" cy="4783807"/>
          </a:xfrm>
        </p:spPr>
        <p:txBody>
          <a:bodyPr/>
          <a:lstStyle/>
          <a:p>
            <a:pPr eaLnBrk="1" hangingPunct="1">
              <a:buFont typeface="Wingdings 2" pitchFamily="18" charset="2"/>
              <a:buNone/>
            </a:pPr>
            <a:r>
              <a:rPr lang="en-US" dirty="0" err="1" smtClean="0">
                <a:solidFill>
                  <a:schemeClr val="tx1"/>
                </a:solidFill>
              </a:rPr>
              <a:t>Jika</a:t>
            </a:r>
            <a:r>
              <a:rPr lang="en-US" dirty="0" smtClean="0">
                <a:solidFill>
                  <a:schemeClr val="tx1"/>
                </a:solidFill>
              </a:rPr>
              <a:t> Q = 150, </a:t>
            </a:r>
            <a:r>
              <a:rPr lang="en-US" dirty="0" err="1" smtClean="0">
                <a:solidFill>
                  <a:schemeClr val="tx1"/>
                </a:solidFill>
              </a:rPr>
              <a:t>maka</a:t>
            </a:r>
            <a:endParaRPr lang="en-US" dirty="0" smtClean="0">
              <a:solidFill>
                <a:schemeClr val="tx1"/>
              </a:solidFill>
            </a:endParaRP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π</a:t>
            </a:r>
            <a:r>
              <a:rPr lang="en-US" dirty="0" smtClean="0">
                <a:solidFill>
                  <a:schemeClr val="tx1"/>
                </a:solidFill>
              </a:rPr>
              <a:t> = R – C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= </a:t>
            </a:r>
            <a:r>
              <a:rPr lang="id-ID" dirty="0" smtClean="0">
                <a:solidFill>
                  <a:schemeClr val="tx1"/>
                </a:solidFill>
              </a:rPr>
              <a:t>300Q  </a:t>
            </a:r>
            <a:r>
              <a:rPr lang="en-US" dirty="0" smtClean="0">
                <a:solidFill>
                  <a:schemeClr val="tx1"/>
                </a:solidFill>
              </a:rPr>
              <a:t>– (</a:t>
            </a:r>
            <a:r>
              <a:rPr lang="id-ID" dirty="0" smtClean="0">
                <a:solidFill>
                  <a:schemeClr val="tx1"/>
                </a:solidFill>
              </a:rPr>
              <a:t> 20</a:t>
            </a:r>
            <a:r>
              <a:rPr lang="en-US" dirty="0" smtClean="0">
                <a:solidFill>
                  <a:schemeClr val="tx1"/>
                </a:solidFill>
              </a:rPr>
              <a:t>.</a:t>
            </a:r>
            <a:r>
              <a:rPr lang="id-ID" dirty="0" smtClean="0">
                <a:solidFill>
                  <a:schemeClr val="tx1"/>
                </a:solidFill>
              </a:rPr>
              <a:t>000 + 100Q</a:t>
            </a:r>
            <a:r>
              <a:rPr lang="en-US" dirty="0" smtClean="0">
                <a:solidFill>
                  <a:schemeClr val="tx1"/>
                </a:solidFill>
              </a:rPr>
              <a:t>)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=</a:t>
            </a:r>
            <a:r>
              <a:rPr lang="id-ID" dirty="0" smtClean="0">
                <a:solidFill>
                  <a:schemeClr val="tx1"/>
                </a:solidFill>
              </a:rPr>
              <a:t>	</a:t>
            </a:r>
            <a:r>
              <a:rPr lang="en-US" dirty="0" smtClean="0">
                <a:solidFill>
                  <a:schemeClr val="tx1"/>
                </a:solidFill>
              </a:rPr>
              <a:t>200 Q – 20.000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= 200(150) – 20.000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en-US" dirty="0" smtClean="0">
                <a:solidFill>
                  <a:schemeClr val="tx1"/>
                </a:solidFill>
              </a:rPr>
              <a:t>  = 10.000</a:t>
            </a:r>
          </a:p>
          <a:p>
            <a:pPr eaLnBrk="1" hangingPunct="1">
              <a:buFont typeface="Wingdings 2" pitchFamily="18" charset="2"/>
              <a:buNone/>
            </a:pPr>
            <a:r>
              <a:rPr lang="id-ID" dirty="0" smtClean="0">
                <a:solidFill>
                  <a:schemeClr val="tx1"/>
                </a:solidFill>
              </a:rPr>
              <a:t>( Perusahaan mengalami ke</a:t>
            </a:r>
            <a:r>
              <a:rPr lang="en-US" dirty="0" err="1" smtClean="0">
                <a:solidFill>
                  <a:schemeClr val="tx1"/>
                </a:solidFill>
              </a:rPr>
              <a:t>untunga</a:t>
            </a:r>
            <a:r>
              <a:rPr lang="id-ID" dirty="0" smtClean="0">
                <a:solidFill>
                  <a:schemeClr val="tx1"/>
                </a:solidFill>
              </a:rPr>
              <a:t>n </a:t>
            </a:r>
            <a:r>
              <a:rPr lang="en-US" dirty="0" err="1" smtClean="0">
                <a:solidFill>
                  <a:schemeClr val="tx1"/>
                </a:solidFill>
              </a:rPr>
              <a:t>sebesar</a:t>
            </a:r>
            <a:r>
              <a:rPr lang="en-US" dirty="0" smtClean="0">
                <a:solidFill>
                  <a:schemeClr val="tx1"/>
                </a:solidFill>
              </a:rPr>
              <a:t> </a:t>
            </a:r>
            <a:r>
              <a:rPr lang="en-US" dirty="0" err="1" smtClean="0">
                <a:solidFill>
                  <a:schemeClr val="tx1"/>
                </a:solidFill>
              </a:rPr>
              <a:t>Rp</a:t>
            </a:r>
            <a:r>
              <a:rPr lang="en-US" dirty="0" smtClean="0">
                <a:solidFill>
                  <a:schemeClr val="tx1"/>
                </a:solidFill>
              </a:rPr>
              <a:t>. 10.000,-</a:t>
            </a:r>
            <a:r>
              <a:rPr lang="id-ID" dirty="0" smtClean="0">
                <a:solidFill>
                  <a:schemeClr val="tx1"/>
                </a:solidFill>
              </a:rPr>
              <a:t> )</a:t>
            </a:r>
            <a:endParaRPr lang="en-US" dirty="0" smtClean="0">
              <a:solidFill>
                <a:schemeClr val="tx1"/>
              </a:solidFill>
            </a:endParaRPr>
          </a:p>
          <a:p>
            <a:pPr eaLnBrk="1" hangingPunct="1"/>
            <a:endParaRPr lang="en-US" dirty="0" smtClean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9985178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1143000"/>
          </a:xfrm>
        </p:spPr>
        <p:txBody>
          <a:bodyPr/>
          <a:lstStyle/>
          <a:p>
            <a:pPr eaLnBrk="1" hangingPunct="1"/>
            <a:r>
              <a:rPr lang="id-ID" sz="4800" dirty="0" smtClean="0">
                <a:solidFill>
                  <a:srgbClr val="FF0000"/>
                </a:solidFill>
              </a:rPr>
              <a:t>Latihan</a:t>
            </a:r>
            <a:r>
              <a:rPr lang="en-US" sz="4800" dirty="0" smtClean="0">
                <a:solidFill>
                  <a:srgbClr val="FF0000"/>
                </a:solidFill>
              </a:rPr>
              <a:t> </a:t>
            </a:r>
            <a:r>
              <a:rPr lang="en-US" sz="4800" dirty="0" err="1" smtClean="0">
                <a:solidFill>
                  <a:srgbClr val="FF0000"/>
                </a:solidFill>
              </a:rPr>
              <a:t>Soal</a:t>
            </a:r>
            <a:endParaRPr lang="id-ID" sz="4800" dirty="0" smtClean="0">
              <a:solidFill>
                <a:srgbClr val="FF0000"/>
              </a:solidFill>
            </a:endParaRP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524000"/>
            <a:ext cx="8686800" cy="5638800"/>
          </a:xfrm>
        </p:spPr>
        <p:txBody>
          <a:bodyPr>
            <a:normAutofit/>
          </a:bodyPr>
          <a:lstStyle/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id-ID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Permintaan gula ditentukan dengan fungsi Qd=30-0,6P, carilah Qd untuk P=3, P=15 dan P=25;Gambarkan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!</a:t>
            </a:r>
            <a:endParaRPr lang="id-ID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 eaLnBrk="1" fontAlgn="auto" hangingPunct="1">
              <a:spcAft>
                <a:spcPts val="0"/>
              </a:spcAft>
              <a:buClrTx/>
              <a:buFont typeface="+mj-lt"/>
              <a:buAutoNum type="arabicPeriod"/>
              <a:defRPr/>
            </a:pPr>
            <a:r>
              <a:rPr lang="id-ID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Tentukan keseimbangan harga dan kuantitas untuk fungsi berikut :</a:t>
            </a:r>
          </a:p>
          <a:p>
            <a:pPr marL="881063" lvl="1" indent="-514350" algn="just" eaLnBrk="1" fontAlgn="auto" hangingPunct="1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Q</a:t>
            </a:r>
            <a:r>
              <a:rPr lang="id-ID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s= -20 + 3P   dan   Qd = 220 – 5P</a:t>
            </a:r>
          </a:p>
          <a:p>
            <a:pPr marL="881063" lvl="1" indent="-514350" algn="just" eaLnBrk="1" fontAlgn="auto" hangingPunct="1">
              <a:spcAft>
                <a:spcPts val="0"/>
              </a:spcAft>
              <a:buClrTx/>
              <a:buFont typeface="+mj-lt"/>
              <a:buAutoNum type="alphaLcPeriod"/>
              <a:defRPr/>
            </a:pP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id-ID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13P – Qs = 27  dan   Qd + 4P – 24 = 0</a:t>
            </a:r>
          </a:p>
          <a:p>
            <a:pPr marL="571500" indent="-571500" algn="just" eaLnBrk="1" hangingPunct="1">
              <a:lnSpc>
                <a:spcPct val="90000"/>
              </a:lnSpc>
              <a:buFont typeface="Wingdings" pitchFamily="2" charset="2"/>
              <a:buAutoNum type="arabicPeriod"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Jika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permintaan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ditunjukkan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P=12-2Q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suatu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fungsi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penawaran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P= 3 +Q.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Terhadap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tersebut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dikenakan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sebesar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3 per unit .</a:t>
            </a:r>
          </a:p>
          <a:p>
            <a:pPr marL="1087438" indent="-57150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AutoNum type="alphaLcPeriod"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Berapakah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harga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jumlah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keseimbangan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pasar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sebelum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sesudah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kena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7438" indent="-57150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AutoNum type="alphaLcPeriod"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penerimaan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total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pemerintah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marL="1087438" indent="-57150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AutoNum type="alphaLcPeriod"/>
              <a:defRPr/>
            </a:pP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Berapa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besar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pajak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ditanggung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oleh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konsumen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dan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produsen</a:t>
            </a: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1087438" indent="-57150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" pitchFamily="2" charset="2"/>
              <a:buAutoNum type="alphaLcPeriod"/>
              <a:defRPr/>
            </a:pPr>
            <a:r>
              <a:rPr lang="sv-SE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Gambarkan harga dan jumlah keseimbangan sebelum dan sesudah pajak.</a:t>
            </a:r>
            <a:endParaRPr lang="id-ID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274320" indent="-274320" algn="just" fontAlgn="auto">
              <a:spcAft>
                <a:spcPts val="0"/>
              </a:spcAft>
              <a:buFont typeface="Wingdings 2" pitchFamily="18" charset="2"/>
              <a:buNone/>
              <a:defRPr/>
            </a:pPr>
            <a:r>
              <a:rPr lang="id-ID" sz="1800" dirty="0" smtClean="0">
                <a:solidFill>
                  <a:schemeClr val="tx1"/>
                </a:solidFill>
              </a:rPr>
              <a:t>4. </a:t>
            </a:r>
            <a:r>
              <a:rPr lang="en-US" sz="1800" dirty="0" smtClean="0">
                <a:solidFill>
                  <a:schemeClr val="tx1"/>
                </a:solidFill>
              </a:rPr>
              <a:t>Perusahaan </a:t>
            </a:r>
            <a:r>
              <a:rPr lang="en-US" sz="1800" dirty="0" err="1" smtClean="0">
                <a:solidFill>
                  <a:schemeClr val="tx1"/>
                </a:solidFill>
              </a:rPr>
              <a:t>mempunyai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produk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dengan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variabel</a:t>
            </a:r>
            <a:r>
              <a:rPr lang="en-US" sz="1800" dirty="0" smtClean="0">
                <a:solidFill>
                  <a:schemeClr val="tx1"/>
                </a:solidFill>
              </a:rPr>
              <a:t> cost </a:t>
            </a:r>
            <a:r>
              <a:rPr lang="en-US" sz="1800" dirty="0" err="1" smtClean="0">
                <a:solidFill>
                  <a:schemeClr val="tx1"/>
                </a:solidFill>
              </a:rPr>
              <a:t>Rp</a:t>
            </a:r>
            <a:r>
              <a:rPr lang="en-US" sz="1800" dirty="0" smtClean="0">
                <a:solidFill>
                  <a:schemeClr val="tx1"/>
                </a:solidFill>
              </a:rPr>
              <a:t>. 4.000 per unit. </a:t>
            </a:r>
            <a:r>
              <a:rPr lang="en-US" sz="1800" dirty="0" err="1" smtClean="0">
                <a:solidFill>
                  <a:schemeClr val="tx1"/>
                </a:solidFill>
              </a:rPr>
              <a:t>Harga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jual</a:t>
            </a:r>
            <a:r>
              <a:rPr lang="en-US" sz="1800" dirty="0" smtClean="0">
                <a:solidFill>
                  <a:schemeClr val="tx1"/>
                </a:solidFill>
              </a:rPr>
              <a:t> per unit Rp.12.000,- </a:t>
            </a:r>
            <a:r>
              <a:rPr lang="en-US" sz="1800" dirty="0" err="1" smtClean="0">
                <a:solidFill>
                  <a:schemeClr val="tx1"/>
                </a:solidFill>
              </a:rPr>
              <a:t>Biaya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tetap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perusahaan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Rp</a:t>
            </a:r>
            <a:r>
              <a:rPr lang="en-US" sz="1800" dirty="0" smtClean="0">
                <a:solidFill>
                  <a:schemeClr val="tx1"/>
                </a:solidFill>
              </a:rPr>
              <a:t>. 2.000.000,-</a:t>
            </a:r>
            <a:r>
              <a:rPr lang="id-ID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Hitung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berapa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jumlah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produk</a:t>
            </a:r>
            <a:r>
              <a:rPr lang="en-US" sz="1800" dirty="0" smtClean="0">
                <a:solidFill>
                  <a:schemeClr val="tx1"/>
                </a:solidFill>
              </a:rPr>
              <a:t> yang </a:t>
            </a:r>
            <a:r>
              <a:rPr lang="en-US" sz="1800" dirty="0" err="1" smtClean="0">
                <a:solidFill>
                  <a:schemeClr val="tx1"/>
                </a:solidFill>
              </a:rPr>
              <a:t>harus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dijual</a:t>
            </a:r>
            <a:r>
              <a:rPr lang="en-US" sz="1800" dirty="0" smtClean="0">
                <a:solidFill>
                  <a:schemeClr val="tx1"/>
                </a:solidFill>
              </a:rPr>
              <a:t> </a:t>
            </a:r>
            <a:r>
              <a:rPr lang="en-US" sz="1800" dirty="0" err="1" smtClean="0">
                <a:solidFill>
                  <a:schemeClr val="tx1"/>
                </a:solidFill>
              </a:rPr>
              <a:t>untuk</a:t>
            </a:r>
            <a:r>
              <a:rPr lang="en-US" sz="1800" dirty="0" smtClean="0">
                <a:solidFill>
                  <a:schemeClr val="tx1"/>
                </a:solidFill>
              </a:rPr>
              <a:t> BEP?</a:t>
            </a:r>
          </a:p>
          <a:p>
            <a:pPr marL="1087438" indent="-571500">
              <a:lnSpc>
                <a:spcPct val="90000"/>
              </a:lnSpc>
              <a:spcBef>
                <a:spcPts val="400"/>
              </a:spcBef>
              <a:buClr>
                <a:schemeClr val="accent1"/>
              </a:buClr>
              <a:buSzPct val="68000"/>
              <a:buFont typeface="Wingdings 2" pitchFamily="18" charset="2"/>
              <a:buNone/>
              <a:defRPr/>
            </a:pPr>
            <a:endParaRPr lang="en-US" sz="18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marL="514350" indent="-514350" eaLnBrk="1" fontAlgn="auto" hangingPunct="1">
              <a:spcAft>
                <a:spcPts val="0"/>
              </a:spcAft>
              <a:buClrTx/>
              <a:buFont typeface="Wingdings 2" pitchFamily="18" charset="2"/>
              <a:buNone/>
              <a:defRPr/>
            </a:pPr>
            <a:endParaRPr lang="id-ID" sz="1800" dirty="0" smtClean="0">
              <a:latin typeface="Times New Roman" pitchFamily="18" charset="0"/>
              <a:cs typeface="Times New Roman" pitchFamily="18" charset="0"/>
            </a:endParaRP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" pitchFamily="2" charset="2"/>
              <a:buNone/>
              <a:defRPr/>
            </a:pPr>
            <a:endParaRPr lang="id-ID" sz="1800" dirty="0" smtClean="0"/>
          </a:p>
        </p:txBody>
      </p:sp>
    </p:spTree>
    <p:extLst>
      <p:ext uri="{BB962C8B-B14F-4D97-AF65-F5344CB8AC3E}">
        <p14:creationId xmlns:p14="http://schemas.microsoft.com/office/powerpoint/2010/main" val="4292032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074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2101617"/>
              </p:ext>
            </p:extLst>
          </p:nvPr>
        </p:nvGraphicFramePr>
        <p:xfrm>
          <a:off x="1979712" y="476672"/>
          <a:ext cx="6310213" cy="507005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80" name="Document" r:id="rId3" imgW="7577730" imgH="3788303" progId="Word.Document.12">
                  <p:embed/>
                </p:oleObj>
              </mc:Choice>
              <mc:Fallback>
                <p:oleObj name="Document" r:id="rId3" imgW="7577730" imgH="378830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76672"/>
                        <a:ext cx="6310213" cy="507005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5" name="Rectangle 1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>
            <a:spAutoFit/>
          </a:bodyPr>
          <a:lstStyle/>
          <a:p>
            <a:endParaRPr lang="id-ID">
              <a:latin typeface="Constantia" pitchFamily="18" charset="0"/>
            </a:endParaRPr>
          </a:p>
        </p:txBody>
      </p:sp>
      <p:sp>
        <p:nvSpPr>
          <p:cNvPr id="3076" name="Rectangle 18"/>
          <p:cNvSpPr>
            <a:spLocks noChangeArrowheads="1"/>
          </p:cNvSpPr>
          <p:nvPr/>
        </p:nvSpPr>
        <p:spPr bwMode="auto">
          <a:xfrm>
            <a:off x="0" y="0"/>
            <a:ext cx="0" cy="0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endParaRPr lang="id-ID">
              <a:latin typeface="Constantia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89680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35150" y="116632"/>
            <a:ext cx="7308850" cy="1189037"/>
          </a:xfrm>
        </p:spPr>
        <p:txBody>
          <a:bodyPr>
            <a:normAutofit fontScale="90000"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en-US" b="1" dirty="0" err="1" smtClean="0">
                <a:solidFill>
                  <a:srgbClr val="C00000"/>
                </a:solidFill>
              </a:rPr>
              <a:t>Fungsi</a:t>
            </a: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 err="1" smtClean="0">
                <a:solidFill>
                  <a:srgbClr val="C00000"/>
                </a:solidFill>
              </a:rPr>
              <a:t>Penawaran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graphicFrame>
        <p:nvGraphicFramePr>
          <p:cNvPr id="4098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13571800"/>
              </p:ext>
            </p:extLst>
          </p:nvPr>
        </p:nvGraphicFramePr>
        <p:xfrm>
          <a:off x="1619672" y="1021148"/>
          <a:ext cx="7352928" cy="5821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04" name="Document" r:id="rId3" imgW="8001254" imgH="5876773" progId="Word.Document.12">
                  <p:embed/>
                </p:oleObj>
              </mc:Choice>
              <mc:Fallback>
                <p:oleObj name="Document" r:id="rId3" imgW="8001254" imgH="5876773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19672" y="1021148"/>
                        <a:ext cx="7352928" cy="5821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955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4400" dirty="0" smtClean="0">
                <a:solidFill>
                  <a:srgbClr val="C00000"/>
                </a:solidFill>
              </a:rPr>
              <a:t>Kurva Penawaran</a:t>
            </a:r>
          </a:p>
        </p:txBody>
      </p:sp>
      <p:sp>
        <p:nvSpPr>
          <p:cNvPr id="5124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3911600" cy="1722438"/>
          </a:xfrm>
        </p:spPr>
        <p:txBody>
          <a:bodyPr/>
          <a:lstStyle/>
          <a:p>
            <a:pPr eaLnBrk="1" hangingPunct="1"/>
            <a:r>
              <a:rPr lang="id-ID" sz="2400" dirty="0" smtClean="0">
                <a:solidFill>
                  <a:schemeClr val="tx1"/>
                </a:solidFill>
              </a:rPr>
              <a:t>Variabel P dan Q mempunyai tanda yang sama mencerminkan hukum penawaran</a:t>
            </a:r>
          </a:p>
        </p:txBody>
      </p:sp>
      <p:graphicFrame>
        <p:nvGraphicFramePr>
          <p:cNvPr id="5122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4530725" y="1727200"/>
          <a:ext cx="4033838" cy="1082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28" name="Equation" r:id="rId3" imgW="787058" imgH="203112" progId="Equation.3">
                  <p:embed/>
                </p:oleObj>
              </mc:Choice>
              <mc:Fallback>
                <p:oleObj name="Equation" r:id="rId3" imgW="787058" imgH="203112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0725" y="1727200"/>
                        <a:ext cx="4033838" cy="1082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25" name="Line 6"/>
          <p:cNvSpPr>
            <a:spLocks noChangeShapeType="1"/>
          </p:cNvSpPr>
          <p:nvPr/>
        </p:nvSpPr>
        <p:spPr bwMode="auto">
          <a:xfrm>
            <a:off x="1981200" y="6096000"/>
            <a:ext cx="5105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6" name="Line 7"/>
          <p:cNvSpPr>
            <a:spLocks noChangeShapeType="1"/>
          </p:cNvSpPr>
          <p:nvPr/>
        </p:nvSpPr>
        <p:spPr bwMode="auto">
          <a:xfrm flipV="1">
            <a:off x="1981200" y="3581400"/>
            <a:ext cx="0" cy="2514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27" name="Text Box 8"/>
          <p:cNvSpPr txBox="1">
            <a:spLocks noChangeArrowheads="1"/>
          </p:cNvSpPr>
          <p:nvPr/>
        </p:nvSpPr>
        <p:spPr bwMode="auto">
          <a:xfrm>
            <a:off x="1600200" y="3657600"/>
            <a:ext cx="3810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P</a:t>
            </a:r>
          </a:p>
        </p:txBody>
      </p:sp>
      <p:sp>
        <p:nvSpPr>
          <p:cNvPr id="5128" name="Text Box 9"/>
          <p:cNvSpPr txBox="1">
            <a:spLocks noChangeArrowheads="1"/>
          </p:cNvSpPr>
          <p:nvPr/>
        </p:nvSpPr>
        <p:spPr bwMode="auto">
          <a:xfrm>
            <a:off x="6934200" y="5562600"/>
            <a:ext cx="4572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Q</a:t>
            </a:r>
          </a:p>
        </p:txBody>
      </p:sp>
      <p:sp>
        <p:nvSpPr>
          <p:cNvPr id="5129" name="Line 10"/>
          <p:cNvSpPr>
            <a:spLocks noChangeShapeType="1"/>
          </p:cNvSpPr>
          <p:nvPr/>
        </p:nvSpPr>
        <p:spPr bwMode="auto">
          <a:xfrm flipV="1">
            <a:off x="1981200" y="3733800"/>
            <a:ext cx="2514600" cy="1752600"/>
          </a:xfrm>
          <a:prstGeom prst="line">
            <a:avLst/>
          </a:prstGeom>
          <a:noFill/>
          <a:ln w="2857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id-ID"/>
          </a:p>
        </p:txBody>
      </p:sp>
      <p:sp>
        <p:nvSpPr>
          <p:cNvPr id="5130" name="Text Box 11"/>
          <p:cNvSpPr txBox="1">
            <a:spLocks noChangeArrowheads="1"/>
          </p:cNvSpPr>
          <p:nvPr/>
        </p:nvSpPr>
        <p:spPr bwMode="auto">
          <a:xfrm>
            <a:off x="3962400" y="4191000"/>
            <a:ext cx="2057400" cy="366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id-ID">
                <a:latin typeface="Tahoma" pitchFamily="34" charset="0"/>
              </a:rPr>
              <a:t>kurva penawaran</a:t>
            </a:r>
          </a:p>
        </p:txBody>
      </p:sp>
    </p:spTree>
    <p:extLst>
      <p:ext uri="{BB962C8B-B14F-4D97-AF65-F5344CB8AC3E}">
        <p14:creationId xmlns:p14="http://schemas.microsoft.com/office/powerpoint/2010/main" val="2454078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146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7046825"/>
              </p:ext>
            </p:extLst>
          </p:nvPr>
        </p:nvGraphicFramePr>
        <p:xfrm>
          <a:off x="1979712" y="404664"/>
          <a:ext cx="6490171" cy="53095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152" name="Document" r:id="rId3" imgW="7999095" imgH="3685556" progId="Word.Document.12">
                  <p:embed/>
                </p:oleObj>
              </mc:Choice>
              <mc:Fallback>
                <p:oleObj name="Document" r:id="rId3" imgW="7999095" imgH="3685556" progId="Word.Document.12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712" y="404664"/>
                        <a:ext cx="6490171" cy="530959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148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id-ID" sz="5400" dirty="0" smtClean="0">
                <a:solidFill>
                  <a:srgbClr val="C00000"/>
                </a:solidFill>
              </a:rPr>
              <a:t>Keseimbangan Pasar</a:t>
            </a:r>
            <a:r>
              <a:rPr lang="id-ID" sz="3200" dirty="0" smtClean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7172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528" y="1412776"/>
            <a:ext cx="7783513" cy="2728913"/>
          </a:xfrm>
        </p:spPr>
        <p:txBody>
          <a:bodyPr/>
          <a:lstStyle/>
          <a:p>
            <a:pPr eaLnBrk="1" hangingPunct="1"/>
            <a:r>
              <a:rPr lang="id-ID" sz="2400" dirty="0" smtClean="0">
                <a:solidFill>
                  <a:schemeClr val="tx1"/>
                </a:solidFill>
              </a:rPr>
              <a:t>Pasar</a:t>
            </a:r>
            <a:r>
              <a:rPr lang="en-US" sz="2400" dirty="0" smtClean="0">
                <a:solidFill>
                  <a:schemeClr val="tx1"/>
                </a:solidFill>
              </a:rPr>
              <a:t> </a:t>
            </a:r>
            <a:r>
              <a:rPr lang="id-ID" sz="2400" dirty="0" smtClean="0">
                <a:solidFill>
                  <a:schemeClr val="tx1"/>
                </a:solidFill>
              </a:rPr>
              <a:t>suatu macam barang dikatakan berada dalam keseimbangan bila jumlah barang yang diminta di pasar tersebut sama dengan jumlah barang yang ditawarkan</a:t>
            </a:r>
          </a:p>
          <a:p>
            <a:pPr eaLnBrk="1" hangingPunct="1"/>
            <a:r>
              <a:rPr lang="id-ID" sz="2400" dirty="0" smtClean="0">
                <a:solidFill>
                  <a:schemeClr val="tx1"/>
                </a:solidFill>
              </a:rPr>
              <a:t>Dalam matematik </a:t>
            </a:r>
          </a:p>
        </p:txBody>
      </p:sp>
      <p:graphicFrame>
        <p:nvGraphicFramePr>
          <p:cNvPr id="7170" name="Object 4"/>
          <p:cNvGraphicFramePr>
            <a:graphicFrameLocks noGrp="1" noChangeAspect="1"/>
          </p:cNvGraphicFramePr>
          <p:nvPr>
            <p:ph sz="half" idx="2"/>
          </p:nvPr>
        </p:nvGraphicFramePr>
        <p:xfrm>
          <a:off x="1905000" y="3505200"/>
          <a:ext cx="4033838" cy="1843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6" name="Equation" r:id="rId3" imgW="520700" imgH="228600" progId="Equation.3">
                  <p:embed/>
                </p:oleObj>
              </mc:Choice>
              <mc:Fallback>
                <p:oleObj name="Equation" r:id="rId3" imgW="520700" imgH="2286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05000" y="3505200"/>
                        <a:ext cx="4033838" cy="1843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19322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Impact"/>
        <a:ea typeface=""/>
        <a:cs typeface="DejaVu Sans"/>
      </a:majorFont>
      <a:minorFont>
        <a:latin typeface="Arial"/>
        <a:ea typeface="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572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cs typeface="DejaVu Sans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957</Words>
  <Application>Microsoft Office PowerPoint</Application>
  <PresentationFormat>On-screen Show (4:3)</PresentationFormat>
  <Paragraphs>210</Paragraphs>
  <Slides>43</Slides>
  <Notes>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43</vt:i4>
      </vt:variant>
    </vt:vector>
  </HeadingPairs>
  <TitlesOfParts>
    <vt:vector size="46" baseType="lpstr">
      <vt:lpstr>1_Office Theme</vt:lpstr>
      <vt:lpstr>Document</vt:lpstr>
      <vt:lpstr>Equation</vt:lpstr>
      <vt:lpstr>PENERAPKAN FUNGSI LINEAR           DALAM EKONOMI DAN BISNIS </vt:lpstr>
      <vt:lpstr>PowerPoint Presentation</vt:lpstr>
      <vt:lpstr>Fungsi Permintaan </vt:lpstr>
      <vt:lpstr>Kurva permintaan</vt:lpstr>
      <vt:lpstr>PowerPoint Presentation</vt:lpstr>
      <vt:lpstr>Fungsi Penawaran </vt:lpstr>
      <vt:lpstr>Kurva Penawaran</vt:lpstr>
      <vt:lpstr>PowerPoint Presentation</vt:lpstr>
      <vt:lpstr>Keseimbangan Pasar </vt:lpstr>
      <vt:lpstr>Kurva Keseimbangan Pasar</vt:lpstr>
      <vt:lpstr>Contoh Soal :</vt:lpstr>
      <vt:lpstr>Penyelesaian</vt:lpstr>
      <vt:lpstr>PowerPoint Presentation</vt:lpstr>
      <vt:lpstr>Pengaruh Pajak Terhadap Keseimbangan Pasar </vt:lpstr>
      <vt:lpstr>Keseimbangan pasar sebelum dan sesudah pajak dapat digambarkan sebagai berikut : </vt:lpstr>
      <vt:lpstr>PowerPoint Presentation</vt:lpstr>
      <vt:lpstr>PowerPoint Presentation</vt:lpstr>
      <vt:lpstr>Contoh Soal :</vt:lpstr>
      <vt:lpstr>Penyelesaian :</vt:lpstr>
      <vt:lpstr>PowerPoint Presentation</vt:lpstr>
      <vt:lpstr>PowerPoint Presentation</vt:lpstr>
      <vt:lpstr>Pengaruh Subsidi terhadap Keseimbangan Pasar </vt:lpstr>
      <vt:lpstr>Keseimbangan pasar sebelum dan sesudah subsidi  dapat digambarkan sebagai berikut : </vt:lpstr>
      <vt:lpstr>PowerPoint Presentation</vt:lpstr>
      <vt:lpstr>Contoh Soal :</vt:lpstr>
      <vt:lpstr>Penyelesaian :</vt:lpstr>
      <vt:lpstr>PowerPoint Presentation</vt:lpstr>
      <vt:lpstr>PowerPoint Presentation</vt:lpstr>
      <vt:lpstr>Fungsi Biaya  </vt:lpstr>
      <vt:lpstr>Bentuk Umum Persamaan Fungsi Biaya </vt:lpstr>
      <vt:lpstr>Kurva Fungsi Biaya</vt:lpstr>
      <vt:lpstr>Contoh Soal :</vt:lpstr>
      <vt:lpstr>Penyelesaian :</vt:lpstr>
      <vt:lpstr>Fungsi Penerimaan</vt:lpstr>
      <vt:lpstr>Kurva Penerimaan Total</vt:lpstr>
      <vt:lpstr>Contoh Soal :</vt:lpstr>
      <vt:lpstr>Penyelesaian :</vt:lpstr>
      <vt:lpstr>Analisis Pulang Pokok  </vt:lpstr>
      <vt:lpstr>Secara grafik hal ini ditunjukkan oleh perpotongan antara kurva R dan kurva C. </vt:lpstr>
      <vt:lpstr>Contoh Soal : </vt:lpstr>
      <vt:lpstr>Penyelesaian :</vt:lpstr>
      <vt:lpstr>PowerPoint Presentation</vt:lpstr>
      <vt:lpstr>Latihan Soal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PENERAPKAN FUNGSI LINEAR           DALAM EKONOMI DAN BISNIS</dc:title>
  <dc:creator>ASUS</dc:creator>
  <cp:lastModifiedBy>ASUS</cp:lastModifiedBy>
  <cp:revision>7</cp:revision>
  <dcterms:created xsi:type="dcterms:W3CDTF">2018-09-25T16:21:54Z</dcterms:created>
  <dcterms:modified xsi:type="dcterms:W3CDTF">2018-10-01T15:09:58Z</dcterms:modified>
</cp:coreProperties>
</file>