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6" r:id="rId14"/>
    <p:sldId id="290" r:id="rId15"/>
    <p:sldId id="291" r:id="rId16"/>
    <p:sldId id="278" r:id="rId17"/>
    <p:sldId id="279" r:id="rId18"/>
    <p:sldId id="285" r:id="rId19"/>
    <p:sldId id="286" r:id="rId20"/>
    <p:sldId id="288" r:id="rId21"/>
    <p:sldId id="289" r:id="rId22"/>
    <p:sldId id="272" r:id="rId23"/>
    <p:sldId id="274" r:id="rId24"/>
    <p:sldId id="269" r:id="rId25"/>
    <p:sldId id="270" r:id="rId2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d-ID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1371827854893388"/>
          <c:y val="1.5920286581872684E-2"/>
        </c:manualLayout>
      </c:layout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</c:v>
                </c:pt>
              </c:strCache>
            </c:strRef>
          </c:tx>
          <c:spPr>
            <a:ln w="50800"/>
          </c:spPr>
          <c:xVal>
            <c:numRef>
              <c:f>Sheet1!$A$2:$A$9</c:f>
              <c:numCache>
                <c:formatCode>General</c:formatCode>
                <c:ptCount val="8"/>
                <c:pt idx="0">
                  <c:v>-1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</c:numCache>
            </c:numRef>
          </c:xVal>
          <c:yVal>
            <c:numRef>
              <c:f>Sheet1!$B$2:$B$9</c:f>
              <c:numCache>
                <c:formatCode>General</c:formatCode>
                <c:ptCount val="8"/>
                <c:pt idx="0">
                  <c:v>12</c:v>
                </c:pt>
                <c:pt idx="1">
                  <c:v>6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6</c:v>
                </c:pt>
                <c:pt idx="7">
                  <c:v>12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8199296"/>
        <c:axId val="51728768"/>
      </c:scatterChart>
      <c:valAx>
        <c:axId val="128199296"/>
        <c:scaling>
          <c:orientation val="minMax"/>
          <c:max val="6"/>
          <c:min val="-1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id-ID"/>
          </a:p>
        </c:txPr>
        <c:crossAx val="51728768"/>
        <c:crosses val="autoZero"/>
        <c:crossBetween val="midCat"/>
        <c:majorUnit val="1"/>
      </c:valAx>
      <c:valAx>
        <c:axId val="51728768"/>
        <c:scaling>
          <c:orientation val="minMax"/>
          <c:max val="12"/>
          <c:min val="-2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id-ID"/>
          </a:p>
        </c:txPr>
        <c:crossAx val="128199296"/>
        <c:crosses val="autoZero"/>
        <c:crossBetween val="midCat"/>
        <c:majorUnit val="2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d-ID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1371827854893397"/>
          <c:y val="1.5920286581872684E-2"/>
        </c:manualLayout>
      </c:layout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</c:v>
                </c:pt>
              </c:strCache>
            </c:strRef>
          </c:tx>
          <c:spPr>
            <a:ln w="50800"/>
          </c:spPr>
          <c:marker>
            <c:symbol val="diamond"/>
            <c:size val="3"/>
          </c:marker>
          <c:xVal>
            <c:numRef>
              <c:f>Sheet1!$A$2:$A$9</c:f>
              <c:numCache>
                <c:formatCode>General</c:formatCode>
                <c:ptCount val="8"/>
                <c:pt idx="0">
                  <c:v>-1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</c:numCache>
            </c:numRef>
          </c:xVal>
          <c:yVal>
            <c:numRef>
              <c:f>Sheet1!$B$2:$B$9</c:f>
              <c:numCache>
                <c:formatCode>General</c:formatCode>
                <c:ptCount val="8"/>
                <c:pt idx="0">
                  <c:v>12</c:v>
                </c:pt>
                <c:pt idx="1">
                  <c:v>6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6</c:v>
                </c:pt>
                <c:pt idx="7">
                  <c:v>12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770496"/>
        <c:axId val="51772032"/>
      </c:scatterChart>
      <c:valAx>
        <c:axId val="51770496"/>
        <c:scaling>
          <c:orientation val="minMax"/>
          <c:max val="6"/>
          <c:min val="-1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id-ID"/>
          </a:p>
        </c:txPr>
        <c:crossAx val="51772032"/>
        <c:crosses val="autoZero"/>
        <c:crossBetween val="midCat"/>
        <c:majorUnit val="1"/>
      </c:valAx>
      <c:valAx>
        <c:axId val="51772032"/>
        <c:scaling>
          <c:orientation val="minMax"/>
          <c:max val="12"/>
          <c:min val="-2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id-ID"/>
          </a:p>
        </c:txPr>
        <c:crossAx val="51770496"/>
        <c:crosses val="autoZero"/>
        <c:crossBetween val="midCat"/>
        <c:majorUnit val="2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0B74C8-C3BD-44DF-9729-84A3C770878B}" type="datetimeFigureOut">
              <a:rPr lang="id-ID" smtClean="0"/>
              <a:t>17/10/2018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D7487-7615-49B7-BDFB-1E619F035F1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31669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17/10/2018</a:t>
            </a:fld>
            <a:endParaRPr lang="id-ID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17/10/2018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17/10/2018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17/10/2018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17/10/2018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17/10/2018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17/10/2018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17/10/2018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17/10/2018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17/10/2018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17/10/2018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71FF896-0631-4963-94E0-CF62CD5A12D0}" type="datetimeFigureOut">
              <a:rPr lang="id-ID" smtClean="0"/>
              <a:pPr/>
              <a:t>17/10/2018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newsflash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3.bin"/><Relationship Id="rId10" Type="http://schemas.openxmlformats.org/officeDocument/2006/relationships/oleObject" Target="../embeddings/oleObject17.bin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4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6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290" y="642918"/>
            <a:ext cx="7406640" cy="3002106"/>
          </a:xfrm>
        </p:spPr>
        <p:txBody>
          <a:bodyPr>
            <a:noAutofit/>
          </a:bodyPr>
          <a:lstStyle/>
          <a:p>
            <a:pPr algn="ctr"/>
            <a:r>
              <a:rPr lang="id-ID" sz="4800" dirty="0" smtClean="0">
                <a:latin typeface="Goudy Stout" pitchFamily="18" charset="0"/>
              </a:rPr>
              <a:t>Fungsi</a:t>
            </a:r>
            <a:br>
              <a:rPr lang="id-ID" sz="4800" dirty="0" smtClean="0">
                <a:latin typeface="Goudy Stout" pitchFamily="18" charset="0"/>
              </a:rPr>
            </a:br>
            <a:r>
              <a:rPr lang="id-ID" sz="4800" dirty="0" smtClean="0">
                <a:latin typeface="Goudy Stout" pitchFamily="18" charset="0"/>
              </a:rPr>
              <a:t>non linier</a:t>
            </a:r>
            <a:endParaRPr lang="id-ID" sz="4800" dirty="0">
              <a:latin typeface="Goudy Stout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010" y="-24"/>
            <a:ext cx="7498080" cy="868346"/>
          </a:xfrm>
        </p:spPr>
        <p:txBody>
          <a:bodyPr>
            <a:normAutofit/>
          </a:bodyPr>
          <a:lstStyle/>
          <a:p>
            <a:r>
              <a:rPr lang="id-ID" sz="4000" dirty="0" smtClean="0"/>
              <a:t>CONTOH</a:t>
            </a:r>
            <a:endParaRPr lang="id-ID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714356"/>
            <a:ext cx="8290778" cy="314327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id-ID" sz="2600" dirty="0" smtClean="0"/>
              <a:t>	Gambarkan grafik fungsi y = x</a:t>
            </a:r>
            <a:r>
              <a:rPr lang="id-ID" sz="2600" baseline="30000" dirty="0" smtClean="0"/>
              <a:t>2</a:t>
            </a:r>
            <a:r>
              <a:rPr lang="id-ID" sz="2600" dirty="0" smtClean="0"/>
              <a:t> - 5x + 6. </a:t>
            </a:r>
          </a:p>
          <a:p>
            <a:pPr algn="just">
              <a:buNone/>
            </a:pPr>
            <a:r>
              <a:rPr lang="id-ID" sz="2600" dirty="0" smtClean="0"/>
              <a:t>1.Titik potong fungsi dengan sumbu y, pada x=0, maka y=6. Jadi titiknya adalah A(0,6).</a:t>
            </a:r>
          </a:p>
          <a:p>
            <a:pPr algn="just">
              <a:buNone/>
            </a:pPr>
            <a:r>
              <a:rPr lang="id-ID" sz="2600" dirty="0" smtClean="0"/>
              <a:t>2.Titik potong fungsi dengan sumbu x, pada y=0,</a:t>
            </a:r>
          </a:p>
          <a:p>
            <a:pPr algn="just">
              <a:buNone/>
            </a:pPr>
            <a:r>
              <a:rPr lang="id-ID" sz="2600" dirty="0" smtClean="0"/>
              <a:t>	D = b</a:t>
            </a:r>
            <a:r>
              <a:rPr lang="id-ID" sz="2600" baseline="30000" dirty="0" smtClean="0"/>
              <a:t>2</a:t>
            </a:r>
            <a:r>
              <a:rPr lang="id-ID" sz="2600" dirty="0" smtClean="0"/>
              <a:t> – 4ac = (-5)</a:t>
            </a:r>
            <a:r>
              <a:rPr lang="id-ID" sz="2600" baseline="30000" dirty="0" smtClean="0"/>
              <a:t>2</a:t>
            </a:r>
            <a:r>
              <a:rPr lang="id-ID" sz="2600" dirty="0" smtClean="0"/>
              <a:t> – 4(1)(6) = 25 – 24 = 1</a:t>
            </a:r>
          </a:p>
          <a:p>
            <a:pPr algn="just">
              <a:buNone/>
            </a:pPr>
            <a:r>
              <a:rPr lang="id-ID" sz="2600" dirty="0" smtClean="0"/>
              <a:t>	Karena D=1 &gt; 0, maka terdapat dua buah titik potong dengan sumbu x.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000100" y="3571876"/>
          <a:ext cx="6372222" cy="996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3" imgW="2781000" imgH="469800" progId="Equation.3">
                  <p:embed/>
                </p:oleObj>
              </mc:Choice>
              <mc:Fallback>
                <p:oleObj name="Equation" r:id="rId3" imgW="2781000" imgH="469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00" y="3571876"/>
                        <a:ext cx="6372222" cy="9965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1000100" y="4429132"/>
            <a:ext cx="45720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sz="2600" dirty="0" smtClean="0"/>
              <a:t>jadi titiknya B</a:t>
            </a:r>
            <a:r>
              <a:rPr lang="sv-SE" sz="2600" baseline="-25000" dirty="0" smtClean="0"/>
              <a:t>1</a:t>
            </a:r>
            <a:r>
              <a:rPr lang="sv-SE" sz="2600" dirty="0" smtClean="0"/>
              <a:t> (3,0) 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985838" y="5072063"/>
          <a:ext cx="6400800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5" imgW="2793960" imgH="469800" progId="Equation.3">
                  <p:embed/>
                </p:oleObj>
              </mc:Choice>
              <mc:Fallback>
                <p:oleObj name="Equation" r:id="rId5" imgW="2793960" imgH="469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5072063"/>
                        <a:ext cx="6400800" cy="996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1071538" y="6000768"/>
            <a:ext cx="45720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sz="2600" dirty="0" smtClean="0"/>
              <a:t>jadi titiknya B</a:t>
            </a:r>
            <a:r>
              <a:rPr lang="id-ID" sz="2600" baseline="-25000" dirty="0" smtClean="0"/>
              <a:t>2</a:t>
            </a:r>
            <a:r>
              <a:rPr lang="sv-SE" sz="2600" dirty="0" smtClean="0"/>
              <a:t> (</a:t>
            </a:r>
            <a:r>
              <a:rPr lang="id-ID" sz="2600" dirty="0" smtClean="0"/>
              <a:t>2</a:t>
            </a:r>
            <a:r>
              <a:rPr lang="sv-SE" sz="2600" dirty="0" smtClean="0"/>
              <a:t>,0) 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714356"/>
            <a:ext cx="7933588" cy="2571768"/>
          </a:xfrm>
        </p:spPr>
        <p:txBody>
          <a:bodyPr/>
          <a:lstStyle/>
          <a:p>
            <a:pPr>
              <a:buNone/>
            </a:pPr>
            <a:r>
              <a:rPr lang="id-ID" dirty="0" smtClean="0"/>
              <a:t>3.</a:t>
            </a:r>
            <a:r>
              <a:rPr lang="sv-SE" dirty="0" smtClean="0"/>
              <a:t>Titik puncak</a:t>
            </a:r>
            <a:r>
              <a:rPr lang="id-ID" dirty="0" smtClean="0"/>
              <a:t> </a:t>
            </a:r>
            <a:r>
              <a:rPr lang="sv-SE" dirty="0" smtClean="0"/>
              <a:t>:</a:t>
            </a:r>
            <a:r>
              <a:rPr lang="id-ID" dirty="0" smtClean="0"/>
              <a:t> 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4. Sumbu simetri :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00100" y="0"/>
            <a:ext cx="7498080" cy="725470"/>
          </a:xfrm>
        </p:spPr>
        <p:txBody>
          <a:bodyPr>
            <a:normAutofit/>
          </a:bodyPr>
          <a:lstStyle/>
          <a:p>
            <a:r>
              <a:rPr lang="id-ID" sz="4000" dirty="0" smtClean="0"/>
              <a:t>CONTOH</a:t>
            </a:r>
            <a:endParaRPr lang="id-ID" sz="4000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214414" y="1214422"/>
          <a:ext cx="6405563" cy="1243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3" imgW="2298600" imgH="482400" progId="Equation.3">
                  <p:embed/>
                </p:oleObj>
              </mc:Choice>
              <mc:Fallback>
                <p:oleObj name="Equation" r:id="rId3" imgW="229860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4" y="1214422"/>
                        <a:ext cx="6405563" cy="1243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376354" y="3071813"/>
          <a:ext cx="2052638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5" imgW="736560" imgH="393480" progId="Equation.3">
                  <p:embed/>
                </p:oleObj>
              </mc:Choice>
              <mc:Fallback>
                <p:oleObj name="Equation" r:id="rId5" imgW="73656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6354" y="3071813"/>
                        <a:ext cx="2052638" cy="1014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010" y="-24"/>
            <a:ext cx="7498080" cy="796908"/>
          </a:xfrm>
        </p:spPr>
        <p:txBody>
          <a:bodyPr>
            <a:normAutofit/>
          </a:bodyPr>
          <a:lstStyle/>
          <a:p>
            <a:r>
              <a:rPr lang="id-ID" sz="4000" dirty="0" smtClean="0"/>
              <a:t>CONTOH</a:t>
            </a:r>
            <a:endParaRPr lang="id-ID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414" y="785794"/>
            <a:ext cx="7498080" cy="642942"/>
          </a:xfrm>
        </p:spPr>
        <p:txBody>
          <a:bodyPr/>
          <a:lstStyle/>
          <a:p>
            <a:pPr>
              <a:buNone/>
            </a:pPr>
            <a:r>
              <a:rPr lang="id-ID" dirty="0" smtClean="0"/>
              <a:t>Grafik</a:t>
            </a:r>
            <a:endParaRPr lang="id-ID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1643042" y="1071546"/>
          <a:ext cx="6715172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2928926" y="3071810"/>
            <a:ext cx="963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400" dirty="0" smtClean="0"/>
              <a:t>A(0,6)</a:t>
            </a:r>
            <a:endParaRPr lang="id-ID" sz="2400" dirty="0"/>
          </a:p>
        </p:txBody>
      </p:sp>
      <p:sp>
        <p:nvSpPr>
          <p:cNvPr id="7" name="Oval 6"/>
          <p:cNvSpPr/>
          <p:nvPr/>
        </p:nvSpPr>
        <p:spPr>
          <a:xfrm>
            <a:off x="2714612" y="3286124"/>
            <a:ext cx="214314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4500562" y="5010160"/>
            <a:ext cx="214314" cy="1333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Oval 8"/>
          <p:cNvSpPr/>
          <p:nvPr/>
        </p:nvSpPr>
        <p:spPr>
          <a:xfrm>
            <a:off x="5357818" y="5000636"/>
            <a:ext cx="214314" cy="1333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Rectangle 9"/>
          <p:cNvSpPr/>
          <p:nvPr/>
        </p:nvSpPr>
        <p:spPr>
          <a:xfrm>
            <a:off x="4000496" y="4529088"/>
            <a:ext cx="10342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000" dirty="0" smtClean="0"/>
              <a:t>B</a:t>
            </a:r>
            <a:r>
              <a:rPr lang="id-ID" sz="2000" baseline="-25000" dirty="0" smtClean="0"/>
              <a:t>2</a:t>
            </a:r>
            <a:r>
              <a:rPr lang="sv-SE" sz="2000" dirty="0" smtClean="0"/>
              <a:t> (</a:t>
            </a:r>
            <a:r>
              <a:rPr lang="id-ID" sz="2000" dirty="0" smtClean="0"/>
              <a:t>2</a:t>
            </a:r>
            <a:r>
              <a:rPr lang="sv-SE" sz="2000" dirty="0" smtClean="0"/>
              <a:t>,0)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966503" y="4529088"/>
            <a:ext cx="10342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000" dirty="0" smtClean="0"/>
              <a:t>B</a:t>
            </a:r>
            <a:r>
              <a:rPr lang="id-ID" sz="2000" baseline="-25000" dirty="0" smtClean="0"/>
              <a:t>1</a:t>
            </a:r>
            <a:r>
              <a:rPr lang="sv-SE" sz="2000" dirty="0" smtClean="0"/>
              <a:t> (3,0) </a:t>
            </a:r>
          </a:p>
        </p:txBody>
      </p:sp>
      <p:cxnSp>
        <p:nvCxnSpPr>
          <p:cNvPr id="13" name="Straight Connector 12"/>
          <p:cNvCxnSpPr/>
          <p:nvPr/>
        </p:nvCxnSpPr>
        <p:spPr>
          <a:xfrm rot="5400000" flipH="1" flipV="1">
            <a:off x="3179753" y="3963991"/>
            <a:ext cx="3643338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4500562" y="5786454"/>
          <a:ext cx="1058863" cy="774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4" imgW="545760" imgH="431640" progId="Equation.3">
                  <p:embed/>
                </p:oleObj>
              </mc:Choice>
              <mc:Fallback>
                <p:oleObj name="Equation" r:id="rId4" imgW="54576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2" y="5786454"/>
                        <a:ext cx="1058863" cy="7748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Oval 14"/>
          <p:cNvSpPr/>
          <p:nvPr/>
        </p:nvSpPr>
        <p:spPr>
          <a:xfrm>
            <a:off x="4929190" y="5072074"/>
            <a:ext cx="214314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Penyelesaian Persamaan Kuadrat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Nilai pengganti </a:t>
            </a:r>
            <a:r>
              <a:rPr lang="en-US" sz="2800" i="1" smtClean="0"/>
              <a:t>x</a:t>
            </a:r>
            <a:r>
              <a:rPr lang="en-US" sz="2800" smtClean="0"/>
              <a:t> yang memenuhi persamaan kuadrat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800" smtClean="0"/>
              <a:t>	 </a:t>
            </a:r>
            <a:r>
              <a:rPr lang="en-US" sz="2800" i="1" smtClean="0"/>
              <a:t>ax</a:t>
            </a:r>
            <a:r>
              <a:rPr lang="en-US" sz="2800" i="1" baseline="30000" smtClean="0"/>
              <a:t>2</a:t>
            </a:r>
            <a:r>
              <a:rPr lang="en-US" sz="2800" smtClean="0"/>
              <a:t> </a:t>
            </a:r>
            <a:r>
              <a:rPr lang="en-US" sz="2800" i="1" smtClean="0"/>
              <a:t>+ bx + c = 0 </a:t>
            </a:r>
            <a:r>
              <a:rPr lang="en-US" sz="2800" smtClean="0"/>
              <a:t>disebut penyelesaian persamaan kuadrat.</a:t>
            </a:r>
          </a:p>
          <a:p>
            <a:pPr eaLnBrk="1" hangingPunct="1"/>
            <a:r>
              <a:rPr lang="en-US" sz="2800" smtClean="0"/>
              <a:t>Beberapa cara untuk menyelesaikan (mencari akar-akar) persamaan kuadrat :</a:t>
            </a:r>
          </a:p>
          <a:p>
            <a:pPr marL="914400" lvl="4" indent="-457200" eaLnBrk="1" hangingPunct="1">
              <a:buFont typeface="Franklin Gothic Book" pitchFamily="34" charset="0"/>
              <a:buAutoNum type="arabicPeriod"/>
            </a:pPr>
            <a:r>
              <a:rPr lang="en-US" sz="2800" smtClean="0"/>
              <a:t>Memfaktorkan </a:t>
            </a:r>
          </a:p>
          <a:p>
            <a:pPr marL="914400" lvl="4" indent="-457200" eaLnBrk="1" hangingPunct="1">
              <a:buFont typeface="Franklin Gothic Book" pitchFamily="34" charset="0"/>
              <a:buAutoNum type="arabicPeriod"/>
            </a:pPr>
            <a:r>
              <a:rPr lang="en-US" sz="2800" smtClean="0"/>
              <a:t>Melengkapkan kuadrat sempurna</a:t>
            </a:r>
          </a:p>
          <a:p>
            <a:pPr marL="914400" lvl="4" indent="-457200" eaLnBrk="1" hangingPunct="1">
              <a:buFont typeface="Franklin Gothic Book" pitchFamily="34" charset="0"/>
              <a:buAutoNum type="arabicPeriod"/>
            </a:pPr>
            <a:r>
              <a:rPr lang="fi-FI" sz="2800" smtClean="0"/>
              <a:t>Menggunakan rumus kuadrat (rumus abc)</a:t>
            </a:r>
            <a:endParaRPr lang="en-US" sz="2800" smtClean="0"/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48399445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Memfaktorkan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err="1" smtClean="0"/>
              <a:t>Sebelum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dibahas</a:t>
            </a:r>
            <a:r>
              <a:rPr lang="en-US" sz="2800" dirty="0" smtClean="0"/>
              <a:t> </a:t>
            </a:r>
            <a:r>
              <a:rPr lang="en-US" sz="2800" dirty="0" err="1" smtClean="0"/>
              <a:t>mengenai</a:t>
            </a:r>
            <a:r>
              <a:rPr lang="en-US" sz="2800" dirty="0" smtClean="0"/>
              <a:t> </a:t>
            </a:r>
            <a:r>
              <a:rPr lang="en-US" sz="2800" dirty="0" err="1" smtClean="0"/>
              <a:t>aturan</a:t>
            </a:r>
            <a:r>
              <a:rPr lang="en-US" sz="2800" dirty="0" smtClean="0"/>
              <a:t> </a:t>
            </a:r>
            <a:r>
              <a:rPr lang="en-US" sz="2800" dirty="0" err="1" smtClean="0"/>
              <a:t>faktor</a:t>
            </a:r>
            <a:r>
              <a:rPr lang="en-US" sz="2800" dirty="0" smtClean="0"/>
              <a:t> nol.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err="1" smtClean="0"/>
              <a:t>Aturan</a:t>
            </a:r>
            <a:r>
              <a:rPr lang="en-US" sz="2800" dirty="0" smtClean="0"/>
              <a:t> </a:t>
            </a:r>
            <a:r>
              <a:rPr lang="en-US" sz="2800" dirty="0" err="1" smtClean="0"/>
              <a:t>faktor</a:t>
            </a:r>
            <a:r>
              <a:rPr lang="en-US" sz="2800" dirty="0" smtClean="0"/>
              <a:t> </a:t>
            </a:r>
            <a:r>
              <a:rPr lang="en-US" sz="2800" dirty="0" err="1" smtClean="0"/>
              <a:t>nol</a:t>
            </a:r>
            <a:r>
              <a:rPr lang="en-US" sz="2800" dirty="0" smtClean="0"/>
              <a:t> </a:t>
            </a:r>
            <a:r>
              <a:rPr lang="en-US" sz="2800" dirty="0" err="1" smtClean="0"/>
              <a:t>menyatakan</a:t>
            </a:r>
            <a:r>
              <a:rPr lang="en-US" sz="2800" dirty="0" smtClean="0"/>
              <a:t> </a:t>
            </a:r>
            <a:r>
              <a:rPr lang="en-US" sz="2800" dirty="0" err="1" smtClean="0"/>
              <a:t>bahwa</a:t>
            </a:r>
            <a:r>
              <a:rPr lang="en-US" sz="2800" dirty="0" smtClean="0"/>
              <a:t> </a:t>
            </a:r>
            <a:r>
              <a:rPr lang="en-US" sz="2800" dirty="0" err="1" smtClean="0"/>
              <a:t>hasil</a:t>
            </a:r>
            <a:r>
              <a:rPr lang="en-US" sz="2800" dirty="0" smtClean="0"/>
              <a:t> kali </a:t>
            </a:r>
            <a:r>
              <a:rPr lang="en-US" sz="2800" dirty="0" err="1" smtClean="0"/>
              <a:t>sebarang</a:t>
            </a:r>
            <a:r>
              <a:rPr lang="en-US" sz="2800" dirty="0" smtClean="0"/>
              <a:t>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</a:t>
            </a:r>
            <a:r>
              <a:rPr lang="en-US" sz="2800" dirty="0" err="1" smtClean="0"/>
              <a:t>nol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nol.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/>
              <a:t>	</a:t>
            </a:r>
            <a:r>
              <a:rPr lang="en-US" sz="2800" dirty="0" err="1" smtClean="0"/>
              <a:t>Misalkan</a:t>
            </a:r>
            <a:r>
              <a:rPr lang="en-US" sz="2800" dirty="0" smtClean="0"/>
              <a:t> 2 × 0 = 0, 0 × 9 = 0 </a:t>
            </a:r>
            <a:r>
              <a:rPr lang="en-US" sz="2800" dirty="0" err="1" smtClean="0"/>
              <a:t>atau</a:t>
            </a:r>
            <a:r>
              <a:rPr lang="en-US" sz="2800" dirty="0" smtClean="0"/>
              <a:t> 0 × 0 = 0.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 err="1" smtClean="0"/>
              <a:t>Jadi</a:t>
            </a:r>
            <a:r>
              <a:rPr lang="en-US" sz="2800" dirty="0" smtClean="0"/>
              <a:t> </a:t>
            </a: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hasil</a:t>
            </a:r>
            <a:r>
              <a:rPr lang="en-US" sz="2800" dirty="0" smtClean="0"/>
              <a:t> kali </a:t>
            </a:r>
            <a:r>
              <a:rPr lang="en-US" sz="2800" dirty="0" err="1" smtClean="0"/>
              <a:t>dua</a:t>
            </a:r>
            <a:r>
              <a:rPr lang="en-US" sz="2800" dirty="0" smtClean="0"/>
              <a:t>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</a:t>
            </a:r>
            <a:r>
              <a:rPr lang="en-US" sz="2800" dirty="0" err="1" smtClean="0"/>
              <a:t>sama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nol</a:t>
            </a:r>
            <a:r>
              <a:rPr lang="en-US" sz="2800" dirty="0" smtClean="0"/>
              <a:t>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sv-SE" sz="2800" dirty="0" smtClean="0"/>
              <a:t>salah satu atau kedua bilangan tersebut adalah nol.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sv-SE" sz="2800" dirty="0" smtClean="0"/>
              <a:t>Secara simbolik dinyatakan </a:t>
            </a:r>
            <a:r>
              <a:rPr lang="en-US" sz="2800" dirty="0" err="1" smtClean="0"/>
              <a:t>bahwa</a:t>
            </a:r>
            <a:r>
              <a:rPr lang="en-US" sz="2800" dirty="0" smtClean="0"/>
              <a:t>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/>
              <a:t>	</a:t>
            </a: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i="1" dirty="0" err="1" smtClean="0"/>
              <a:t>ab</a:t>
            </a:r>
            <a:r>
              <a:rPr lang="en-US" sz="2800" i="1" dirty="0" smtClean="0"/>
              <a:t> = 0 </a:t>
            </a:r>
            <a:r>
              <a:rPr lang="en-US" sz="2800" i="1" dirty="0" err="1" smtClean="0"/>
              <a:t>maka</a:t>
            </a:r>
            <a:r>
              <a:rPr lang="en-US" sz="2800" i="1" dirty="0" smtClean="0"/>
              <a:t> a = 0 </a:t>
            </a:r>
            <a:r>
              <a:rPr lang="en-US" sz="2800" i="1" dirty="0" err="1" smtClean="0"/>
              <a:t>atau</a:t>
            </a:r>
            <a:r>
              <a:rPr lang="en-US" sz="2800" i="1" dirty="0" smtClean="0"/>
              <a:t> b = 0 .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i="1" dirty="0" err="1" smtClean="0"/>
              <a:t>Kata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atau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pada</a:t>
            </a:r>
            <a:r>
              <a:rPr lang="en-US" sz="2800" i="1" dirty="0" smtClean="0"/>
              <a:t> ” a = 0 </a:t>
            </a:r>
            <a:r>
              <a:rPr lang="en-US" sz="2800" i="1" dirty="0" err="1" smtClean="0"/>
              <a:t>atau</a:t>
            </a:r>
            <a:r>
              <a:rPr lang="en-US" sz="2800" i="1" dirty="0" smtClean="0"/>
              <a:t> b = 0 ” </a:t>
            </a:r>
            <a:r>
              <a:rPr lang="en-US" sz="2800" dirty="0" err="1" smtClean="0"/>
              <a:t>berarti</a:t>
            </a:r>
            <a:r>
              <a:rPr lang="en-US" sz="2800" dirty="0" smtClean="0"/>
              <a:t> </a:t>
            </a:r>
            <a:r>
              <a:rPr lang="en-US" sz="2800" dirty="0" err="1" smtClean="0"/>
              <a:t>bahwa</a:t>
            </a:r>
            <a:r>
              <a:rPr lang="en-US" sz="2800" dirty="0" smtClean="0"/>
              <a:t> </a:t>
            </a:r>
            <a:r>
              <a:rPr lang="en-US" sz="2800" dirty="0" err="1" smtClean="0"/>
              <a:t>salah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i="1" dirty="0" smtClean="0"/>
              <a:t>a </a:t>
            </a:r>
            <a:r>
              <a:rPr lang="en-US" sz="2800" i="1" dirty="0" err="1" smtClean="0"/>
              <a:t>atau</a:t>
            </a:r>
            <a:r>
              <a:rPr lang="en-US" sz="2800" i="1" dirty="0" smtClean="0"/>
              <a:t> b </a:t>
            </a:r>
            <a:r>
              <a:rPr lang="en-US" sz="2800" i="1" dirty="0" err="1" smtClean="0"/>
              <a:t>sama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dengan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nol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atau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bisa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jadi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kedua-duanya</a:t>
            </a:r>
            <a:r>
              <a:rPr lang="en-US" sz="2800" i="1" dirty="0" smtClean="0"/>
              <a:t> </a:t>
            </a:r>
            <a:r>
              <a:rPr lang="en-US" sz="2800" dirty="0" err="1" smtClean="0"/>
              <a:t>sama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nol.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926458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nol</a:t>
            </a:r>
            <a:r>
              <a:rPr lang="en-US" dirty="0" smtClean="0"/>
              <a:t>, </a:t>
            </a:r>
            <a:r>
              <a:rPr lang="en-US" dirty="0" err="1" smtClean="0"/>
              <a:t>tentukanlah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kuadrat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	a. 4</a:t>
            </a:r>
            <a:r>
              <a:rPr lang="en-US" i="1" dirty="0" smtClean="0"/>
              <a:t>x</a:t>
            </a:r>
            <a:r>
              <a:rPr lang="en-US" i="1" baseline="30000" dirty="0" smtClean="0"/>
              <a:t>2</a:t>
            </a:r>
            <a:r>
              <a:rPr lang="en-US" i="1" dirty="0" smtClean="0"/>
              <a:t> − 32x = 0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	b. 7</a:t>
            </a:r>
            <a:r>
              <a:rPr lang="en-US" i="1" dirty="0" smtClean="0"/>
              <a:t>x</a:t>
            </a:r>
            <a:r>
              <a:rPr lang="en-US" i="1" baseline="30000" dirty="0" smtClean="0"/>
              <a:t>2</a:t>
            </a:r>
            <a:r>
              <a:rPr lang="en-US" i="1" dirty="0" smtClean="0"/>
              <a:t> = </a:t>
            </a:r>
            <a:r>
              <a:rPr lang="en-US" i="1" smtClean="0"/>
              <a:t>−</a:t>
            </a:r>
            <a:r>
              <a:rPr lang="en-US" i="1" smtClean="0"/>
              <a:t>84x</a:t>
            </a:r>
            <a:endParaRPr lang="en-US" i="1" dirty="0" smtClean="0"/>
          </a:p>
        </p:txBody>
      </p:sp>
      <p:sp>
        <p:nvSpPr>
          <p:cNvPr id="1536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d-ID">
              <a:latin typeface="Perpet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996269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smtClean="0"/>
              <a:t>Persamaan kuadrat 4</a:t>
            </a:r>
            <a:r>
              <a:rPr lang="en-US" i="1" smtClean="0"/>
              <a:t>x2 − 32x = 0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i="1" smtClean="0"/>
              <a:t>	</a:t>
            </a:r>
            <a:r>
              <a:rPr lang="en-US" smtClean="0"/>
              <a:t>dapat diubah menjadi </a:t>
            </a:r>
            <a:r>
              <a:rPr lang="en-US" i="1" smtClean="0"/>
              <a:t>4x(x − 8) = 0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i="1" smtClean="0"/>
              <a:t>	</a:t>
            </a:r>
            <a:r>
              <a:rPr lang="en-US" smtClean="0"/>
              <a:t>dengan menggunakan aturan distributif. </a:t>
            </a:r>
          </a:p>
          <a:p>
            <a:pPr eaLnBrk="1" hangingPunct="1"/>
            <a:r>
              <a:rPr lang="en-US" smtClean="0"/>
              <a:t>Selanjutnya dengan menggunakan aturan faktor nol akan diperoleh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4</a:t>
            </a:r>
            <a:r>
              <a:rPr lang="en-US" i="1" smtClean="0"/>
              <a:t>x = 0 </a:t>
            </a:r>
            <a:r>
              <a:rPr lang="en-US" smtClean="0"/>
              <a:t>atau </a:t>
            </a:r>
            <a:r>
              <a:rPr lang="en-US" i="1" smtClean="0"/>
              <a:t>x − 8 = 0</a:t>
            </a:r>
          </a:p>
          <a:p>
            <a:pPr eaLnBrk="1" hangingPunct="1"/>
            <a:r>
              <a:rPr lang="en-US" smtClean="0"/>
              <a:t>Sehingga diperoleh </a:t>
            </a:r>
            <a:r>
              <a:rPr lang="en-US" i="1" smtClean="0"/>
              <a:t>x = 0 atau x = 8 . </a:t>
            </a:r>
          </a:p>
          <a:p>
            <a:pPr eaLnBrk="1" hangingPunct="1"/>
            <a:r>
              <a:rPr lang="en-US" smtClean="0"/>
              <a:t>Jadi penyelesaian persamaan kuadrat  4</a:t>
            </a:r>
            <a:r>
              <a:rPr lang="en-US" i="1" smtClean="0"/>
              <a:t>x</a:t>
            </a:r>
            <a:r>
              <a:rPr lang="en-US" i="1" baseline="30000" smtClean="0"/>
              <a:t>2</a:t>
            </a:r>
            <a:r>
              <a:rPr lang="en-US" i="1" smtClean="0"/>
              <a:t> − 32x = 0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i="1" smtClean="0"/>
              <a:t>	</a:t>
            </a:r>
            <a:r>
              <a:rPr lang="en-US" smtClean="0"/>
              <a:t>adalah</a:t>
            </a:r>
            <a:r>
              <a:rPr lang="en-US" i="1" smtClean="0"/>
              <a:t> x = 0 </a:t>
            </a:r>
            <a:r>
              <a:rPr lang="en-US" smtClean="0"/>
              <a:t>atau</a:t>
            </a:r>
            <a:r>
              <a:rPr lang="en-US" i="1" smtClean="0"/>
              <a:t> x = 8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49650423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447800"/>
            <a:ext cx="8532440" cy="4800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a,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kuadrat</a:t>
            </a:r>
            <a:r>
              <a:rPr lang="en-US" dirty="0" smtClean="0"/>
              <a:t> 7</a:t>
            </a:r>
            <a:r>
              <a:rPr lang="en-US" i="1" dirty="0" smtClean="0"/>
              <a:t>x</a:t>
            </a:r>
            <a:r>
              <a:rPr lang="en-US" i="1" baseline="30000" dirty="0" smtClean="0"/>
              <a:t>2</a:t>
            </a:r>
            <a:r>
              <a:rPr lang="en-US" i="1" dirty="0" smtClean="0"/>
              <a:t> = −84x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i="1" dirty="0" smtClean="0"/>
              <a:t>.</a:t>
            </a:r>
          </a:p>
          <a:p>
            <a:pPr eaLnBrk="1" hangingPunct="1"/>
            <a:r>
              <a:rPr lang="pt-BR" dirty="0" smtClean="0"/>
              <a:t>7</a:t>
            </a:r>
            <a:r>
              <a:rPr lang="pt-BR" i="1" dirty="0" smtClean="0"/>
              <a:t>x</a:t>
            </a:r>
            <a:r>
              <a:rPr lang="pt-BR" i="1" baseline="30000" dirty="0" smtClean="0"/>
              <a:t>2</a:t>
            </a:r>
            <a:r>
              <a:rPr lang="pt-BR" i="1" dirty="0" smtClean="0"/>
              <a:t> + 84x = −84x + 84x </a:t>
            </a:r>
            <a:r>
              <a:rPr lang="pt-BR" sz="2400" i="1" dirty="0" smtClean="0"/>
              <a:t>Kedua ruas ditambah dengan 84x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	</a:t>
            </a:r>
            <a:r>
              <a:rPr lang="en-US" dirty="0" smtClean="0">
                <a:sym typeface="Wingdings" pitchFamily="2" charset="2"/>
              </a:rPr>
              <a:t> </a:t>
            </a:r>
            <a:r>
              <a:rPr lang="en-US" dirty="0" smtClean="0"/>
              <a:t>7</a:t>
            </a:r>
            <a:r>
              <a:rPr lang="en-US" i="1" dirty="0" smtClean="0"/>
              <a:t>x(x +12) = 0 		</a:t>
            </a:r>
            <a:r>
              <a:rPr lang="en-US" sz="2400" i="1" dirty="0" err="1" smtClean="0"/>
              <a:t>Menggunakan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sifat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distributif</a:t>
            </a:r>
            <a:endParaRPr lang="en-US" sz="2400" i="1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	</a:t>
            </a:r>
            <a:r>
              <a:rPr lang="en-US" dirty="0" smtClean="0">
                <a:sym typeface="Wingdings" pitchFamily="2" charset="2"/>
              </a:rPr>
              <a:t> </a:t>
            </a:r>
            <a:r>
              <a:rPr lang="en-US" dirty="0" smtClean="0"/>
              <a:t>7</a:t>
            </a:r>
            <a:r>
              <a:rPr lang="en-US" i="1" dirty="0" smtClean="0"/>
              <a:t>x = 0 </a:t>
            </a:r>
            <a:r>
              <a:rPr lang="en-US" i="1" dirty="0" err="1" smtClean="0"/>
              <a:t>atau</a:t>
            </a:r>
            <a:r>
              <a:rPr lang="en-US" i="1" dirty="0" smtClean="0"/>
              <a:t> x +12 = 0 	</a:t>
            </a:r>
            <a:r>
              <a:rPr lang="en-US" sz="2400" i="1" dirty="0" err="1" smtClean="0"/>
              <a:t>Menggunakan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aturan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faktor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nol</a:t>
            </a:r>
            <a:endParaRPr lang="en-US" sz="2400" i="1" dirty="0" smtClean="0"/>
          </a:p>
          <a:p>
            <a:pPr eaLnBrk="1" hangingPunct="1"/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7</a:t>
            </a:r>
            <a:r>
              <a:rPr lang="en-US" i="1" dirty="0" smtClean="0"/>
              <a:t>x</a:t>
            </a:r>
            <a:r>
              <a:rPr lang="en-US" i="1" baseline="30000" dirty="0" smtClean="0"/>
              <a:t>2</a:t>
            </a:r>
            <a:r>
              <a:rPr lang="en-US" i="1" dirty="0" smtClean="0"/>
              <a:t> = −84x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adalah</a:t>
            </a:r>
            <a:r>
              <a:rPr lang="en-US" i="1" dirty="0" smtClean="0"/>
              <a:t> x = 0 </a:t>
            </a:r>
            <a:r>
              <a:rPr lang="en-US" i="1" dirty="0" err="1" smtClean="0"/>
              <a:t>atau</a:t>
            </a:r>
            <a:r>
              <a:rPr lang="en-US" i="1" dirty="0" smtClean="0"/>
              <a:t> x = −12 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5508216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Melengkapkan Kuadrat Sempurna</a:t>
            </a:r>
          </a:p>
        </p:txBody>
      </p:sp>
      <p:sp>
        <p:nvSpPr>
          <p:cNvPr id="102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Ubahlah persamaan kuadrat semula dalam bentuk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	(x + p)</a:t>
            </a:r>
            <a:r>
              <a:rPr lang="en-US" baseline="30000" smtClean="0"/>
              <a:t>2</a:t>
            </a:r>
            <a:r>
              <a:rPr lang="en-US" smtClean="0"/>
              <a:t> = q, dengan q </a:t>
            </a:r>
            <a:r>
              <a:rPr lang="en-US" smtClean="0">
                <a:sym typeface="Symbol" pitchFamily="18" charset="2"/>
              </a:rPr>
              <a:t> 0</a:t>
            </a:r>
            <a:endParaRPr lang="en-US" smtClean="0"/>
          </a:p>
          <a:p>
            <a:pPr eaLnBrk="1" hangingPunct="1"/>
            <a:r>
              <a:rPr lang="en-US" smtClean="0"/>
              <a:t>Tentukan akar-akar persamaan kuadrat itu sesuai dengan bentuk persamaan yang terakhir.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(x + p) = </a:t>
            </a:r>
            <a:r>
              <a:rPr lang="en-US" smtClean="0">
                <a:sym typeface="Symbol" pitchFamily="18" charset="2"/>
              </a:rPr>
              <a:t></a:t>
            </a:r>
            <a:r>
              <a:rPr lang="en-US" smtClean="0"/>
              <a:t>        , atau x = -p </a:t>
            </a:r>
            <a:r>
              <a:rPr lang="en-US" smtClean="0">
                <a:sym typeface="Symbol" pitchFamily="18" charset="2"/>
              </a:rPr>
              <a:t></a:t>
            </a:r>
            <a:r>
              <a:rPr lang="en-US" smtClean="0"/>
              <a:t> </a:t>
            </a:r>
          </a:p>
          <a:p>
            <a:pPr eaLnBrk="1" hangingPunct="1"/>
            <a:endParaRPr lang="en-US" smtClean="0"/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d-ID">
              <a:latin typeface="Perpetua" pitchFamily="18" charset="0"/>
            </a:endParaRPr>
          </a:p>
        </p:txBody>
      </p:sp>
      <p:graphicFrame>
        <p:nvGraphicFramePr>
          <p:cNvPr id="102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2977459"/>
              </p:ext>
            </p:extLst>
          </p:nvPr>
        </p:nvGraphicFramePr>
        <p:xfrm>
          <a:off x="3707904" y="5229200"/>
          <a:ext cx="719137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3" imgW="241300" imgH="254000" progId="Equation.3">
                  <p:embed/>
                </p:oleObj>
              </mc:Choice>
              <mc:Fallback>
                <p:oleObj name="Equation" r:id="rId3" imgW="2413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5229200"/>
                        <a:ext cx="719137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9501713"/>
              </p:ext>
            </p:extLst>
          </p:nvPr>
        </p:nvGraphicFramePr>
        <p:xfrm>
          <a:off x="6876256" y="5229200"/>
          <a:ext cx="719138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5" imgW="241300" imgH="254000" progId="Equation.3">
                  <p:embed/>
                </p:oleObj>
              </mc:Choice>
              <mc:Fallback>
                <p:oleObj name="Equation" r:id="rId5" imgW="2413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6256" y="5229200"/>
                        <a:ext cx="719138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5621174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x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x</a:t>
            </a:r>
            <a:r>
              <a:rPr lang="en-US" baseline="30000" dirty="0" smtClean="0"/>
              <a:t>2</a:t>
            </a:r>
            <a:r>
              <a:rPr lang="en-US" dirty="0" smtClean="0"/>
              <a:t> – 2x – 2 = 0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Penyelesaian</a:t>
            </a:r>
            <a:r>
              <a:rPr lang="en-US" dirty="0" smtClean="0"/>
              <a:t> :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x</a:t>
            </a:r>
            <a:r>
              <a:rPr lang="en-US" baseline="30000" dirty="0" smtClean="0"/>
              <a:t>2</a:t>
            </a:r>
            <a:r>
              <a:rPr lang="en-US" dirty="0" smtClean="0"/>
              <a:t> – 2x + 1 + (-1) – 2 = 0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ym typeface="Wingdings" pitchFamily="2" charset="2"/>
              </a:rPr>
              <a:t></a:t>
            </a:r>
            <a:r>
              <a:rPr lang="en-US" dirty="0" smtClean="0"/>
              <a:t>(x – 1)</a:t>
            </a:r>
            <a:r>
              <a:rPr lang="en-US" baseline="30000" dirty="0" smtClean="0"/>
              <a:t>2</a:t>
            </a:r>
            <a:r>
              <a:rPr lang="en-US" dirty="0" smtClean="0"/>
              <a:t> – 3 	</a:t>
            </a:r>
            <a:r>
              <a:rPr lang="id-ID" dirty="0" smtClean="0"/>
              <a:t> </a:t>
            </a:r>
            <a:r>
              <a:rPr lang="en-US" dirty="0" smtClean="0"/>
              <a:t>= 0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ym typeface="Wingdings" pitchFamily="2" charset="2"/>
              </a:rPr>
              <a:t></a:t>
            </a:r>
            <a:r>
              <a:rPr lang="it-IT" dirty="0" smtClean="0"/>
              <a:t>(x – 1)</a:t>
            </a:r>
            <a:r>
              <a:rPr lang="it-IT" baseline="30000" dirty="0" smtClean="0"/>
              <a:t>2		</a:t>
            </a:r>
            <a:r>
              <a:rPr lang="it-IT" dirty="0" smtClean="0"/>
              <a:t> = 3</a:t>
            </a:r>
            <a:endParaRPr lang="en-US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ym typeface="Wingdings" pitchFamily="2" charset="2"/>
              </a:rPr>
              <a:t></a:t>
            </a:r>
            <a:r>
              <a:rPr lang="it-IT" dirty="0" smtClean="0"/>
              <a:t>(x – 1)</a:t>
            </a:r>
            <a:r>
              <a:rPr lang="it-IT" baseline="30000" dirty="0" smtClean="0"/>
              <a:t>2		</a:t>
            </a:r>
            <a:r>
              <a:rPr lang="it-IT" dirty="0" smtClean="0"/>
              <a:t> = </a:t>
            </a:r>
            <a:r>
              <a:rPr lang="en-US" dirty="0" smtClean="0">
                <a:sym typeface="Symbol"/>
              </a:rPr>
              <a:t></a:t>
            </a:r>
            <a:r>
              <a:rPr lang="en-US" dirty="0" smtClean="0"/>
              <a:t>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en-US" dirty="0" smtClean="0">
              <a:sym typeface="Wingdings" pitchFamily="2" charset="2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ym typeface="Wingdings" pitchFamily="2" charset="2"/>
              </a:rPr>
              <a:t> </a:t>
            </a:r>
            <a:r>
              <a:rPr lang="it-IT" dirty="0" smtClean="0"/>
              <a:t>x – 1 =  	atau x – 1 = - </a:t>
            </a:r>
            <a:endParaRPr lang="en-US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en-US" dirty="0" smtClean="0">
              <a:sym typeface="Wingdings" pitchFamily="2" charset="2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ym typeface="Wingdings" pitchFamily="2" charset="2"/>
              </a:rPr>
              <a:t> </a:t>
            </a:r>
            <a:r>
              <a:rPr lang="it-IT" dirty="0" smtClean="0"/>
              <a:t>x</a:t>
            </a:r>
            <a:r>
              <a:rPr lang="it-IT" baseline="-25000" dirty="0" smtClean="0"/>
              <a:t>1</a:t>
            </a:r>
            <a:r>
              <a:rPr lang="it-IT" dirty="0" smtClean="0"/>
              <a:t> = 1 +         atau x =1 -  </a:t>
            </a:r>
            <a:endParaRPr lang="en-US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it-IT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it-IT" dirty="0" smtClean="0"/>
              <a:t>jadi HP = {1 –         , 1 +         }</a:t>
            </a:r>
            <a:endParaRPr lang="en-US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graphicFrame>
        <p:nvGraphicFramePr>
          <p:cNvPr id="205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644219"/>
              </p:ext>
            </p:extLst>
          </p:nvPr>
        </p:nvGraphicFramePr>
        <p:xfrm>
          <a:off x="5004048" y="3284984"/>
          <a:ext cx="681038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3" imgW="228600" imgH="228600" progId="Equation.3">
                  <p:embed/>
                </p:oleObj>
              </mc:Choice>
              <mc:Fallback>
                <p:oleObj name="Equation" r:id="rId3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3284984"/>
                        <a:ext cx="681038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5905973"/>
              </p:ext>
            </p:extLst>
          </p:nvPr>
        </p:nvGraphicFramePr>
        <p:xfrm>
          <a:off x="5148064" y="4005064"/>
          <a:ext cx="681038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5" imgW="228600" imgH="228600" progId="Equation.3">
                  <p:embed/>
                </p:oleObj>
              </mc:Choice>
              <mc:Fallback>
                <p:oleObj name="Equation" r:id="rId5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4005064"/>
                        <a:ext cx="681038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4937153"/>
              </p:ext>
            </p:extLst>
          </p:nvPr>
        </p:nvGraphicFramePr>
        <p:xfrm>
          <a:off x="2843808" y="4005064"/>
          <a:ext cx="681038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7" imgW="228600" imgH="228600" progId="Equation.3">
                  <p:embed/>
                </p:oleObj>
              </mc:Choice>
              <mc:Fallback>
                <p:oleObj name="Equation" r:id="rId7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4005064"/>
                        <a:ext cx="681038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4008217"/>
              </p:ext>
            </p:extLst>
          </p:nvPr>
        </p:nvGraphicFramePr>
        <p:xfrm>
          <a:off x="5004048" y="5589240"/>
          <a:ext cx="681038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8" imgW="228600" imgH="228600" progId="Equation.3">
                  <p:embed/>
                </p:oleObj>
              </mc:Choice>
              <mc:Fallback>
                <p:oleObj name="Equation" r:id="rId8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5589240"/>
                        <a:ext cx="681038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315283"/>
              </p:ext>
            </p:extLst>
          </p:nvPr>
        </p:nvGraphicFramePr>
        <p:xfrm>
          <a:off x="3563888" y="5589240"/>
          <a:ext cx="681038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9" imgW="228600" imgH="228600" progId="Equation.3">
                  <p:embed/>
                </p:oleObj>
              </mc:Choice>
              <mc:Fallback>
                <p:oleObj name="Equation" r:id="rId9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5589240"/>
                        <a:ext cx="681038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118082"/>
              </p:ext>
            </p:extLst>
          </p:nvPr>
        </p:nvGraphicFramePr>
        <p:xfrm>
          <a:off x="5148064" y="4725144"/>
          <a:ext cx="681038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10" imgW="228600" imgH="228600" progId="Equation.3">
                  <p:embed/>
                </p:oleObj>
              </mc:Choice>
              <mc:Fallback>
                <p:oleObj name="Equation" r:id="rId10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4725144"/>
                        <a:ext cx="681038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2776498"/>
              </p:ext>
            </p:extLst>
          </p:nvPr>
        </p:nvGraphicFramePr>
        <p:xfrm>
          <a:off x="3059832" y="4725144"/>
          <a:ext cx="681038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Equation" r:id="rId11" imgW="228600" imgH="228600" progId="Equation.3">
                  <p:embed/>
                </p:oleObj>
              </mc:Choice>
              <mc:Fallback>
                <p:oleObj name="Equation" r:id="rId11" imgW="22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4725144"/>
                        <a:ext cx="681038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3796703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0"/>
            <a:ext cx="7498080" cy="1071546"/>
          </a:xfrm>
        </p:spPr>
        <p:txBody>
          <a:bodyPr>
            <a:normAutofit/>
          </a:bodyPr>
          <a:lstStyle/>
          <a:p>
            <a:r>
              <a:rPr lang="id-ID" sz="4000" dirty="0" smtClean="0"/>
              <a:t>FUNGSI NON LINIER</a:t>
            </a:r>
            <a:endParaRPr lang="id-ID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071546"/>
            <a:ext cx="8290778" cy="5391168"/>
          </a:xfrm>
        </p:spPr>
        <p:txBody>
          <a:bodyPr>
            <a:noAutofit/>
          </a:bodyPr>
          <a:lstStyle/>
          <a:p>
            <a:pPr algn="just"/>
            <a:r>
              <a:rPr lang="id-ID" sz="3400" dirty="0" smtClean="0"/>
              <a:t>Fungsi non Linier dapat berupa fungsi Kuadrat, fungsi Eksponen, fungsi Logaritma, fungsi pecahan, dll. </a:t>
            </a:r>
          </a:p>
          <a:p>
            <a:pPr algn="just"/>
            <a:r>
              <a:rPr lang="id-ID" sz="3400" dirty="0" smtClean="0"/>
              <a:t>Gambar dari fungsi non linier ini bukan suatu garis lurus, melainkan suatu garis lengkung. </a:t>
            </a:r>
          </a:p>
          <a:p>
            <a:pPr algn="just"/>
            <a:r>
              <a:rPr lang="id-ID" sz="3400" dirty="0" smtClean="0"/>
              <a:t>Fungsi kuadrat disajikan dalam gambar berupa suatu parabola vertikal &amp; horizontal.</a:t>
            </a:r>
          </a:p>
          <a:p>
            <a:pPr algn="just"/>
            <a:r>
              <a:rPr lang="id-ID" sz="3400" dirty="0" smtClean="0"/>
              <a:t>Fungsi rasional yang gambarnya berbentuk hiperbola, fungsi kubik, lingkaran &amp; elips.</a:t>
            </a:r>
            <a:endParaRPr lang="id-ID" sz="34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Rumus abc (Al-khawarizmi)</a:t>
            </a:r>
          </a:p>
        </p:txBody>
      </p:sp>
      <p:sp>
        <p:nvSpPr>
          <p:cNvPr id="4101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akar-akar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kuadrat</a:t>
            </a:r>
            <a:r>
              <a:rPr lang="en-US" dirty="0" smtClean="0"/>
              <a:t> ax² + </a:t>
            </a:r>
            <a:r>
              <a:rPr lang="en-US" dirty="0" err="1" smtClean="0"/>
              <a:t>bx</a:t>
            </a:r>
            <a:r>
              <a:rPr lang="en-US" dirty="0" smtClean="0"/>
              <a:t> + c = 0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rumus</a:t>
            </a:r>
            <a:r>
              <a:rPr lang="en-US" dirty="0" smtClean="0"/>
              <a:t> </a:t>
            </a:r>
            <a:r>
              <a:rPr lang="en-US" dirty="0" err="1" smtClean="0"/>
              <a:t>kuadrat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rumus</a:t>
            </a:r>
            <a:r>
              <a:rPr lang="en-US" dirty="0" smtClean="0"/>
              <a:t> </a:t>
            </a:r>
            <a:r>
              <a:rPr lang="en-US" dirty="0" err="1" smtClean="0"/>
              <a:t>abc</a:t>
            </a:r>
            <a:r>
              <a:rPr lang="en-US" dirty="0" smtClean="0"/>
              <a:t>. </a:t>
            </a:r>
          </a:p>
          <a:p>
            <a:pPr eaLnBrk="1" hangingPunct="1"/>
            <a:r>
              <a:rPr lang="en-US" dirty="0" err="1" smtClean="0"/>
              <a:t>Rumus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kuadrat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: (</a:t>
            </a:r>
            <a:r>
              <a:rPr lang="en-US" dirty="0" err="1" smtClean="0"/>
              <a:t>cobalah</a:t>
            </a:r>
            <a:r>
              <a:rPr lang="en-US" dirty="0" smtClean="0"/>
              <a:t> </a:t>
            </a:r>
            <a:r>
              <a:rPr lang="en-US" dirty="0" err="1" smtClean="0"/>
              <a:t>melengkapi</a:t>
            </a:r>
            <a:r>
              <a:rPr lang="en-US" dirty="0" smtClean="0"/>
              <a:t>)</a:t>
            </a:r>
          </a:p>
          <a:p>
            <a:pPr eaLnBrk="1" hangingPunct="1"/>
            <a:r>
              <a:rPr lang="en-US" dirty="0" smtClean="0"/>
              <a:t>ax</a:t>
            </a:r>
            <a:r>
              <a:rPr lang="en-US" baseline="30000" dirty="0" smtClean="0"/>
              <a:t>2</a:t>
            </a:r>
            <a:r>
              <a:rPr lang="en-US" dirty="0" smtClean="0"/>
              <a:t> + </a:t>
            </a:r>
            <a:r>
              <a:rPr lang="en-US" dirty="0" err="1" smtClean="0"/>
              <a:t>bx</a:t>
            </a:r>
            <a:r>
              <a:rPr lang="en-US" dirty="0" smtClean="0"/>
              <a:t> + c = 0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sym typeface="Wingdings" pitchFamily="2" charset="2"/>
              </a:rPr>
              <a:t> </a:t>
            </a:r>
            <a:r>
              <a:rPr lang="en-US" dirty="0" smtClean="0"/>
              <a:t>ax</a:t>
            </a:r>
            <a:r>
              <a:rPr lang="en-US" baseline="30000" dirty="0" smtClean="0"/>
              <a:t>2</a:t>
            </a:r>
            <a:r>
              <a:rPr lang="en-US" dirty="0" smtClean="0"/>
              <a:t> + </a:t>
            </a:r>
            <a:r>
              <a:rPr lang="en-US" dirty="0" err="1" smtClean="0"/>
              <a:t>bx</a:t>
            </a:r>
            <a:r>
              <a:rPr lang="en-US" dirty="0" smtClean="0"/>
              <a:t> = - c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sym typeface="Wingdings" pitchFamily="2" charset="2"/>
              </a:rPr>
              <a:t></a:t>
            </a:r>
            <a:endParaRPr lang="en-US" dirty="0" smtClean="0"/>
          </a:p>
        </p:txBody>
      </p:sp>
      <p:sp>
        <p:nvSpPr>
          <p:cNvPr id="41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d-ID">
              <a:latin typeface="Perpetua" pitchFamily="18" charset="0"/>
            </a:endParaRPr>
          </a:p>
        </p:txBody>
      </p:sp>
      <p:sp>
        <p:nvSpPr>
          <p:cNvPr id="410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d-ID">
              <a:latin typeface="Perpetua" pitchFamily="18" charset="0"/>
            </a:endParaRPr>
          </a:p>
        </p:txBody>
      </p:sp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d-ID">
              <a:latin typeface="Perpetua" pitchFamily="18" charset="0"/>
            </a:endParaRP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6925741"/>
              </p:ext>
            </p:extLst>
          </p:nvPr>
        </p:nvGraphicFramePr>
        <p:xfrm>
          <a:off x="2195736" y="5229200"/>
          <a:ext cx="2209800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3" imgW="1358900" imgH="469900" progId="Equation.3">
                  <p:embed/>
                </p:oleObj>
              </mc:Choice>
              <mc:Fallback>
                <p:oleObj name="Equation" r:id="rId3" imgW="13589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5229200"/>
                        <a:ext cx="2209800" cy="757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7"/>
          <p:cNvGraphicFramePr>
            <a:graphicFrameLocks noChangeAspect="1"/>
          </p:cNvGraphicFramePr>
          <p:nvPr/>
        </p:nvGraphicFramePr>
        <p:xfrm>
          <a:off x="2057400" y="4648200"/>
          <a:ext cx="123825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5" imgW="75960" imgH="190440" progId="Equation.3">
                  <p:embed/>
                </p:oleObj>
              </mc:Choice>
              <mc:Fallback>
                <p:oleObj name="Equation" r:id="rId5" imgW="759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648200"/>
                        <a:ext cx="123825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7199519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Rumus abc (Al-khawarizmi)</a:t>
            </a:r>
          </a:p>
        </p:txBody>
      </p:sp>
      <p:sp>
        <p:nvSpPr>
          <p:cNvPr id="5124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Jika ax</a:t>
            </a:r>
            <a:r>
              <a:rPr lang="en-US" b="1" baseline="30000" smtClean="0"/>
              <a:t>2</a:t>
            </a:r>
            <a:r>
              <a:rPr lang="en-US" b="1" smtClean="0"/>
              <a:t> + bx  + c = 0, dengan  a, b,c </a:t>
            </a:r>
            <a:r>
              <a:rPr lang="en-US" smtClean="0"/>
              <a:t>∈</a:t>
            </a:r>
            <a:r>
              <a:rPr lang="en-US" b="1" smtClean="0"/>
              <a:t> R, a </a:t>
            </a:r>
            <a:r>
              <a:rPr lang="en-US" b="1" smtClean="0">
                <a:sym typeface="Symbol" pitchFamily="18" charset="2"/>
              </a:rPr>
              <a:t></a:t>
            </a:r>
            <a:r>
              <a:rPr lang="en-US" b="1" smtClean="0"/>
              <a:t>0</a:t>
            </a:r>
            <a:endParaRPr lang="en-US" smtClean="0"/>
          </a:p>
          <a:p>
            <a:pPr eaLnBrk="1" hangingPunct="1"/>
            <a:endParaRPr lang="en-US" b="1" smtClean="0"/>
          </a:p>
          <a:p>
            <a:pPr eaLnBrk="1" hangingPunct="1"/>
            <a:r>
              <a:rPr lang="en-US" b="1" smtClean="0"/>
              <a:t>Maka </a:t>
            </a: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d-ID">
              <a:latin typeface="Perpetua" pitchFamily="18" charset="0"/>
            </a:endParaRPr>
          </a:p>
        </p:txBody>
      </p:sp>
      <p:graphicFrame>
        <p:nvGraphicFramePr>
          <p:cNvPr id="512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810727"/>
              </p:ext>
            </p:extLst>
          </p:nvPr>
        </p:nvGraphicFramePr>
        <p:xfrm>
          <a:off x="3171031" y="2852936"/>
          <a:ext cx="2801938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3" imgW="1397000" imgH="444500" progId="Equation.3">
                  <p:embed/>
                </p:oleObj>
              </mc:Choice>
              <mc:Fallback>
                <p:oleObj name="Equation" r:id="rId3" imgW="13970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1031" y="2852936"/>
                        <a:ext cx="2801938" cy="89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4226349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id-ID" sz="32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Comic Sans MS" pitchFamily="66" charset="0"/>
              </a:rPr>
              <a:t>MAAM-MACAM PARABLA</a:t>
            </a:r>
            <a:endParaRPr lang="en-US" sz="3200" dirty="0" smtClean="0">
              <a:solidFill>
                <a:schemeClr val="accent1">
                  <a:tint val="83000"/>
                  <a:satMod val="1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052736"/>
            <a:ext cx="7509842" cy="5472608"/>
          </a:xfrm>
        </p:spPr>
        <p:txBody>
          <a:bodyPr>
            <a:normAutofit fontScale="85000" lnSpcReduction="10000"/>
          </a:bodyPr>
          <a:lstStyle/>
          <a:p>
            <a:pPr marL="0" lvl="0" indent="0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en-US" sz="1800" dirty="0" err="1" smtClean="0">
                <a:latin typeface="Comic Sans MS" pitchFamily="66" charset="0"/>
              </a:rPr>
              <a:t>Hubungan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antara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id-ID" sz="1800" dirty="0" smtClean="0">
                <a:latin typeface="Comic Sans MS" pitchFamily="66" charset="0"/>
              </a:rPr>
              <a:t>Nilai Diskriminan (</a:t>
            </a:r>
            <a:r>
              <a:rPr lang="en-US" sz="1800" dirty="0" smtClean="0">
                <a:latin typeface="Comic Sans MS" pitchFamily="66" charset="0"/>
              </a:rPr>
              <a:t>D</a:t>
            </a:r>
            <a:r>
              <a:rPr lang="id-ID" sz="1800" dirty="0" smtClean="0">
                <a:latin typeface="Comic Sans MS" pitchFamily="66" charset="0"/>
              </a:rPr>
              <a:t>)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id-ID" sz="1800" dirty="0" smtClean="0">
                <a:latin typeface="Comic Sans MS" pitchFamily="66" charset="0"/>
              </a:rPr>
              <a:t>dan </a:t>
            </a:r>
            <a:r>
              <a:rPr lang="id-ID" sz="1800" dirty="0" smtClean="0">
                <a:solidFill>
                  <a:prstClr val="black"/>
                </a:solidFill>
                <a:latin typeface="Comic Sans MS" pitchFamily="66" charset="0"/>
              </a:rPr>
              <a:t>nilai </a:t>
            </a:r>
            <a:r>
              <a:rPr lang="id-ID" sz="1800" dirty="0">
                <a:solidFill>
                  <a:prstClr val="black"/>
                </a:solidFill>
                <a:latin typeface="Comic Sans MS" pitchFamily="66" charset="0"/>
              </a:rPr>
              <a:t>parameter (</a:t>
            </a:r>
            <a:r>
              <a:rPr lang="id-ID" sz="1800" dirty="0" smtClean="0">
                <a:solidFill>
                  <a:prstClr val="black"/>
                </a:solidFill>
                <a:latin typeface="Comic Sans MS" pitchFamily="66" charset="0"/>
              </a:rPr>
              <a:t>a) </a:t>
            </a:r>
            <a:r>
              <a:rPr lang="en-US" sz="1800" dirty="0" err="1" smtClean="0">
                <a:latin typeface="Comic Sans MS" pitchFamily="66" charset="0"/>
              </a:rPr>
              <a:t>dengan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titik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potong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grafik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dengan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sumbu</a:t>
            </a:r>
            <a:r>
              <a:rPr lang="en-US" sz="1800" dirty="0" smtClean="0">
                <a:latin typeface="Comic Sans MS" pitchFamily="66" charset="0"/>
              </a:rPr>
              <a:t> X </a:t>
            </a:r>
            <a:r>
              <a:rPr lang="id-ID" sz="1800" dirty="0" smtClean="0">
                <a:latin typeface="Comic Sans MS" pitchFamily="66" charset="0"/>
              </a:rPr>
              <a:t>:</a:t>
            </a:r>
            <a:endParaRPr lang="en-US" sz="1800" dirty="0" smtClean="0">
              <a:latin typeface="Comic Sans MS" pitchFamily="66" charset="0"/>
            </a:endParaRPr>
          </a:p>
          <a:p>
            <a:pPr marL="577850" indent="-57785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dirty="0" smtClean="0">
              <a:latin typeface="Comic Sans MS" pitchFamily="66" charset="0"/>
            </a:endParaRPr>
          </a:p>
          <a:p>
            <a:pPr marL="577850" indent="-577850" eaLnBrk="1" hangingPunct="1">
              <a:lnSpc>
                <a:spcPct val="150000"/>
              </a:lnSpc>
              <a:buFont typeface="Wingdings" pitchFamily="2" charset="2"/>
              <a:buAutoNum type="romanLcParenBoth"/>
            </a:pPr>
            <a:r>
              <a:rPr lang="en-US" sz="1800" dirty="0" err="1" smtClean="0">
                <a:latin typeface="Comic Sans MS" pitchFamily="66" charset="0"/>
              </a:rPr>
              <a:t>Jika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id-ID" sz="1800" dirty="0" smtClean="0">
                <a:latin typeface="Comic Sans MS" pitchFamily="66" charset="0"/>
              </a:rPr>
              <a:t>a &gt; 0 dan </a:t>
            </a:r>
            <a:r>
              <a:rPr lang="en-US" sz="1800" dirty="0" smtClean="0">
                <a:latin typeface="Comic Sans MS" pitchFamily="66" charset="0"/>
              </a:rPr>
              <a:t>D &gt; 0 </a:t>
            </a:r>
            <a:r>
              <a:rPr lang="en-US" sz="1800" dirty="0" err="1" smtClean="0">
                <a:latin typeface="Comic Sans MS" pitchFamily="66" charset="0"/>
              </a:rPr>
              <a:t>maka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id-ID" sz="1800" dirty="0" smtClean="0">
                <a:latin typeface="Comic Sans MS" pitchFamily="66" charset="0"/>
              </a:rPr>
              <a:t>parabola akan teruka keatas dan </a:t>
            </a:r>
            <a:r>
              <a:rPr lang="en-US" sz="1800" i="1" dirty="0" err="1" smtClean="0">
                <a:latin typeface="Comic Sans MS" pitchFamily="66" charset="0"/>
              </a:rPr>
              <a:t>memotong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sumbu</a:t>
            </a:r>
            <a:r>
              <a:rPr lang="en-US" sz="1800" dirty="0" smtClean="0">
                <a:latin typeface="Comic Sans MS" pitchFamily="66" charset="0"/>
              </a:rPr>
              <a:t> X di </a:t>
            </a:r>
            <a:r>
              <a:rPr lang="en-US" sz="1800" dirty="0" err="1" smtClean="0">
                <a:latin typeface="Comic Sans MS" pitchFamily="66" charset="0"/>
              </a:rPr>
              <a:t>dua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titik</a:t>
            </a:r>
            <a:r>
              <a:rPr lang="en-US" sz="1800" dirty="0" smtClean="0">
                <a:latin typeface="Comic Sans MS" pitchFamily="66" charset="0"/>
              </a:rPr>
              <a:t> yang   </a:t>
            </a:r>
            <a:r>
              <a:rPr lang="en-US" sz="1800" dirty="0" err="1" smtClean="0">
                <a:latin typeface="Comic Sans MS" pitchFamily="66" charset="0"/>
              </a:rPr>
              <a:t>berbeda</a:t>
            </a:r>
            <a:r>
              <a:rPr lang="en-US" sz="1800" dirty="0" smtClean="0">
                <a:latin typeface="Comic Sans MS" pitchFamily="66" charset="0"/>
              </a:rPr>
              <a:t>.</a:t>
            </a:r>
          </a:p>
          <a:p>
            <a:pPr marL="577850" indent="-577850">
              <a:lnSpc>
                <a:spcPct val="150000"/>
              </a:lnSpc>
              <a:buFont typeface="Wingdings" pitchFamily="2" charset="2"/>
              <a:buAutoNum type="romanLcParenBoth"/>
            </a:pPr>
            <a:r>
              <a:rPr lang="en-US" sz="1800" dirty="0" err="1" smtClean="0">
                <a:latin typeface="Comic Sans MS" pitchFamily="66" charset="0"/>
              </a:rPr>
              <a:t>Jika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id-ID" sz="1800" dirty="0" smtClean="0">
                <a:latin typeface="Comic Sans MS" pitchFamily="66" charset="0"/>
              </a:rPr>
              <a:t>a &gt; 0 dan </a:t>
            </a:r>
            <a:r>
              <a:rPr lang="en-US" sz="1800" dirty="0" smtClean="0">
                <a:latin typeface="Comic Sans MS" pitchFamily="66" charset="0"/>
              </a:rPr>
              <a:t>D = 0 </a:t>
            </a:r>
            <a:r>
              <a:rPr lang="en-US" sz="1800" dirty="0" err="1" smtClean="0">
                <a:latin typeface="Comic Sans MS" pitchFamily="66" charset="0"/>
              </a:rPr>
              <a:t>maka</a:t>
            </a:r>
            <a:r>
              <a:rPr lang="id-ID" sz="1800" dirty="0" smtClean="0">
                <a:latin typeface="Comic Sans MS" pitchFamily="66" charset="0"/>
              </a:rPr>
              <a:t> </a:t>
            </a:r>
            <a:r>
              <a:rPr lang="id-ID" sz="1800" dirty="0">
                <a:solidFill>
                  <a:prstClr val="black"/>
                </a:solidFill>
                <a:latin typeface="Comic Sans MS" pitchFamily="66" charset="0"/>
              </a:rPr>
              <a:t>parabola akan teruka keatas dan </a:t>
            </a:r>
            <a:r>
              <a:rPr lang="en-US" sz="1800" i="1" dirty="0" err="1" smtClean="0">
                <a:latin typeface="Comic Sans MS" pitchFamily="66" charset="0"/>
              </a:rPr>
              <a:t>menyinggung</a:t>
            </a:r>
            <a:r>
              <a:rPr lang="en-US" sz="1800" i="1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sumbu</a:t>
            </a:r>
            <a:r>
              <a:rPr lang="en-US" sz="1800" dirty="0" smtClean="0">
                <a:latin typeface="Comic Sans MS" pitchFamily="66" charset="0"/>
              </a:rPr>
              <a:t> X di </a:t>
            </a:r>
            <a:r>
              <a:rPr lang="en-US" sz="1800" dirty="0" err="1" smtClean="0">
                <a:latin typeface="Comic Sans MS" pitchFamily="66" charset="0"/>
              </a:rPr>
              <a:t>sebuah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titik</a:t>
            </a:r>
            <a:r>
              <a:rPr lang="en-US" sz="1800" dirty="0" smtClean="0">
                <a:latin typeface="Comic Sans MS" pitchFamily="66" charset="0"/>
              </a:rPr>
              <a:t>.</a:t>
            </a:r>
          </a:p>
          <a:p>
            <a:pPr marL="577850" indent="-577850">
              <a:lnSpc>
                <a:spcPct val="150000"/>
              </a:lnSpc>
              <a:buFont typeface="Wingdings" pitchFamily="2" charset="2"/>
              <a:buAutoNum type="romanLcParenBoth"/>
            </a:pPr>
            <a:r>
              <a:rPr lang="en-US" sz="1800" dirty="0" err="1" smtClean="0">
                <a:latin typeface="Comic Sans MS" pitchFamily="66" charset="0"/>
              </a:rPr>
              <a:t>Jika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id-ID" sz="1800" dirty="0" smtClean="0">
                <a:latin typeface="Comic Sans MS" pitchFamily="66" charset="0"/>
              </a:rPr>
              <a:t>a &gt; 0 dan </a:t>
            </a:r>
            <a:r>
              <a:rPr lang="en-US" sz="1800" dirty="0" smtClean="0">
                <a:latin typeface="Comic Sans MS" pitchFamily="66" charset="0"/>
              </a:rPr>
              <a:t>D &lt; 0 </a:t>
            </a:r>
            <a:r>
              <a:rPr lang="en-US" sz="1800" dirty="0" err="1" smtClean="0">
                <a:latin typeface="Comic Sans MS" pitchFamily="66" charset="0"/>
              </a:rPr>
              <a:t>maka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id-ID" sz="1800" dirty="0">
                <a:solidFill>
                  <a:prstClr val="black"/>
                </a:solidFill>
                <a:latin typeface="Comic Sans MS" pitchFamily="66" charset="0"/>
              </a:rPr>
              <a:t>parabola akan teruka keatas dan </a:t>
            </a:r>
            <a:r>
              <a:rPr lang="en-US" sz="1800" i="1" dirty="0" err="1" smtClean="0">
                <a:latin typeface="Comic Sans MS" pitchFamily="66" charset="0"/>
              </a:rPr>
              <a:t>tidak</a:t>
            </a:r>
            <a:r>
              <a:rPr lang="en-US" sz="1800" i="1" dirty="0" smtClean="0">
                <a:latin typeface="Comic Sans MS" pitchFamily="66" charset="0"/>
              </a:rPr>
              <a:t> </a:t>
            </a:r>
            <a:r>
              <a:rPr lang="en-US" sz="1800" i="1" dirty="0" err="1" smtClean="0">
                <a:latin typeface="Comic Sans MS" pitchFamily="66" charset="0"/>
              </a:rPr>
              <a:t>memotong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dan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i="1" dirty="0" err="1" smtClean="0">
                <a:latin typeface="Comic Sans MS" pitchFamily="66" charset="0"/>
              </a:rPr>
              <a:t>tidak</a:t>
            </a:r>
            <a:r>
              <a:rPr lang="en-US" sz="1800" i="1" dirty="0" smtClean="0">
                <a:latin typeface="Comic Sans MS" pitchFamily="66" charset="0"/>
              </a:rPr>
              <a:t> </a:t>
            </a:r>
            <a:r>
              <a:rPr lang="en-US" sz="1800" i="1" dirty="0" err="1" smtClean="0">
                <a:latin typeface="Comic Sans MS" pitchFamily="66" charset="0"/>
              </a:rPr>
              <a:t>menyinggung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sumbu</a:t>
            </a:r>
            <a:r>
              <a:rPr lang="en-US" sz="1800" dirty="0" smtClean="0">
                <a:latin typeface="Comic Sans MS" pitchFamily="66" charset="0"/>
              </a:rPr>
              <a:t> X. </a:t>
            </a:r>
            <a:endParaRPr lang="id-ID" sz="1800" dirty="0" smtClean="0">
              <a:latin typeface="Comic Sans MS" pitchFamily="66" charset="0"/>
            </a:endParaRPr>
          </a:p>
          <a:p>
            <a:pPr marL="577850" lvl="0" indent="-577850">
              <a:lnSpc>
                <a:spcPct val="150000"/>
              </a:lnSpc>
              <a:buClr>
                <a:srgbClr val="B83D68"/>
              </a:buClr>
              <a:buFont typeface="Wingdings" pitchFamily="2" charset="2"/>
              <a:buAutoNum type="romanLcParenBoth"/>
            </a:pPr>
            <a:r>
              <a:rPr lang="en-US" sz="1800" dirty="0" err="1">
                <a:solidFill>
                  <a:prstClr val="black"/>
                </a:solidFill>
                <a:latin typeface="Comic Sans MS" pitchFamily="66" charset="0"/>
              </a:rPr>
              <a:t>Jika</a:t>
            </a:r>
            <a:r>
              <a:rPr lang="en-US" sz="18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id-ID" sz="1800" dirty="0">
                <a:solidFill>
                  <a:prstClr val="black"/>
                </a:solidFill>
                <a:latin typeface="Comic Sans MS" pitchFamily="66" charset="0"/>
              </a:rPr>
              <a:t>a </a:t>
            </a:r>
            <a:r>
              <a:rPr lang="id-ID" sz="1800" dirty="0" smtClean="0">
                <a:solidFill>
                  <a:prstClr val="black"/>
                </a:solidFill>
                <a:latin typeface="Comic Sans MS" pitchFamily="66" charset="0"/>
              </a:rPr>
              <a:t>&lt; </a:t>
            </a:r>
            <a:r>
              <a:rPr lang="id-ID" sz="1800" dirty="0">
                <a:solidFill>
                  <a:prstClr val="black"/>
                </a:solidFill>
                <a:latin typeface="Comic Sans MS" pitchFamily="66" charset="0"/>
              </a:rPr>
              <a:t>0 dan </a:t>
            </a:r>
            <a:r>
              <a:rPr lang="en-US" sz="1800" dirty="0">
                <a:solidFill>
                  <a:prstClr val="black"/>
                </a:solidFill>
                <a:latin typeface="Comic Sans MS" pitchFamily="66" charset="0"/>
              </a:rPr>
              <a:t>D &gt; 0 </a:t>
            </a:r>
            <a:r>
              <a:rPr lang="en-US" sz="1800" dirty="0" err="1">
                <a:solidFill>
                  <a:prstClr val="black"/>
                </a:solidFill>
                <a:latin typeface="Comic Sans MS" pitchFamily="66" charset="0"/>
              </a:rPr>
              <a:t>maka</a:t>
            </a:r>
            <a:r>
              <a:rPr lang="en-US" sz="18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id-ID" sz="1800" dirty="0">
                <a:solidFill>
                  <a:prstClr val="black"/>
                </a:solidFill>
                <a:latin typeface="Comic Sans MS" pitchFamily="66" charset="0"/>
              </a:rPr>
              <a:t>parabola akan teruka </a:t>
            </a:r>
            <a:r>
              <a:rPr lang="id-ID" sz="1800" dirty="0" smtClean="0">
                <a:solidFill>
                  <a:prstClr val="black"/>
                </a:solidFill>
                <a:latin typeface="Comic Sans MS" pitchFamily="66" charset="0"/>
              </a:rPr>
              <a:t>kebawah </a:t>
            </a:r>
            <a:r>
              <a:rPr lang="id-ID" sz="1800" dirty="0">
                <a:solidFill>
                  <a:prstClr val="black"/>
                </a:solidFill>
                <a:latin typeface="Comic Sans MS" pitchFamily="66" charset="0"/>
              </a:rPr>
              <a:t>dan </a:t>
            </a:r>
            <a:r>
              <a:rPr lang="en-US" sz="1800" i="1" dirty="0" err="1">
                <a:solidFill>
                  <a:prstClr val="black"/>
                </a:solidFill>
                <a:latin typeface="Comic Sans MS" pitchFamily="66" charset="0"/>
              </a:rPr>
              <a:t>memotong</a:t>
            </a:r>
            <a:r>
              <a:rPr lang="en-US" sz="18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mic Sans MS" pitchFamily="66" charset="0"/>
              </a:rPr>
              <a:t>sumbu</a:t>
            </a:r>
            <a:r>
              <a:rPr lang="en-US" sz="1800" dirty="0">
                <a:solidFill>
                  <a:prstClr val="black"/>
                </a:solidFill>
                <a:latin typeface="Comic Sans MS" pitchFamily="66" charset="0"/>
              </a:rPr>
              <a:t> X di </a:t>
            </a:r>
            <a:r>
              <a:rPr lang="en-US" sz="1800" dirty="0" err="1">
                <a:solidFill>
                  <a:prstClr val="black"/>
                </a:solidFill>
                <a:latin typeface="Comic Sans MS" pitchFamily="66" charset="0"/>
              </a:rPr>
              <a:t>dua</a:t>
            </a:r>
            <a:r>
              <a:rPr lang="en-US" sz="18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mic Sans MS" pitchFamily="66" charset="0"/>
              </a:rPr>
              <a:t>titik</a:t>
            </a:r>
            <a:r>
              <a:rPr lang="en-US" sz="1800" dirty="0">
                <a:solidFill>
                  <a:prstClr val="black"/>
                </a:solidFill>
                <a:latin typeface="Comic Sans MS" pitchFamily="66" charset="0"/>
              </a:rPr>
              <a:t> yang   </a:t>
            </a:r>
            <a:r>
              <a:rPr lang="en-US" sz="1800" dirty="0" err="1">
                <a:solidFill>
                  <a:prstClr val="black"/>
                </a:solidFill>
                <a:latin typeface="Comic Sans MS" pitchFamily="66" charset="0"/>
              </a:rPr>
              <a:t>berbeda</a:t>
            </a:r>
            <a:r>
              <a:rPr lang="en-US" sz="1800" dirty="0">
                <a:solidFill>
                  <a:prstClr val="black"/>
                </a:solidFill>
                <a:latin typeface="Comic Sans MS" pitchFamily="66" charset="0"/>
              </a:rPr>
              <a:t>.</a:t>
            </a:r>
          </a:p>
          <a:p>
            <a:pPr marL="577850" lvl="0" indent="-577850">
              <a:lnSpc>
                <a:spcPct val="150000"/>
              </a:lnSpc>
              <a:buClr>
                <a:srgbClr val="B83D68"/>
              </a:buClr>
              <a:buFont typeface="Wingdings" pitchFamily="2" charset="2"/>
              <a:buAutoNum type="romanLcParenBoth"/>
            </a:pPr>
            <a:r>
              <a:rPr lang="en-US" sz="1800" dirty="0" err="1">
                <a:solidFill>
                  <a:prstClr val="black"/>
                </a:solidFill>
                <a:latin typeface="Comic Sans MS" pitchFamily="66" charset="0"/>
              </a:rPr>
              <a:t>Jika</a:t>
            </a:r>
            <a:r>
              <a:rPr lang="en-US" sz="18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id-ID" sz="1800" dirty="0">
                <a:solidFill>
                  <a:prstClr val="black"/>
                </a:solidFill>
                <a:latin typeface="Comic Sans MS" pitchFamily="66" charset="0"/>
              </a:rPr>
              <a:t>a </a:t>
            </a:r>
            <a:r>
              <a:rPr lang="id-ID" sz="1800" dirty="0" smtClean="0">
                <a:solidFill>
                  <a:prstClr val="black"/>
                </a:solidFill>
                <a:latin typeface="Comic Sans MS" pitchFamily="66" charset="0"/>
              </a:rPr>
              <a:t>&lt; </a:t>
            </a:r>
            <a:r>
              <a:rPr lang="id-ID" sz="1800" dirty="0">
                <a:solidFill>
                  <a:prstClr val="black"/>
                </a:solidFill>
                <a:latin typeface="Comic Sans MS" pitchFamily="66" charset="0"/>
              </a:rPr>
              <a:t>0 dan </a:t>
            </a:r>
            <a:r>
              <a:rPr lang="en-US" sz="1800" dirty="0">
                <a:solidFill>
                  <a:prstClr val="black"/>
                </a:solidFill>
                <a:latin typeface="Comic Sans MS" pitchFamily="66" charset="0"/>
              </a:rPr>
              <a:t>D = 0 </a:t>
            </a:r>
            <a:r>
              <a:rPr lang="en-US" sz="1800" dirty="0" err="1">
                <a:solidFill>
                  <a:prstClr val="black"/>
                </a:solidFill>
                <a:latin typeface="Comic Sans MS" pitchFamily="66" charset="0"/>
              </a:rPr>
              <a:t>maka</a:t>
            </a:r>
            <a:r>
              <a:rPr lang="id-ID" sz="1800" dirty="0">
                <a:solidFill>
                  <a:prstClr val="black"/>
                </a:solidFill>
                <a:latin typeface="Comic Sans MS" pitchFamily="66" charset="0"/>
              </a:rPr>
              <a:t> parabola akan teruka </a:t>
            </a:r>
            <a:r>
              <a:rPr lang="id-ID" sz="1800" dirty="0" smtClean="0">
                <a:solidFill>
                  <a:prstClr val="black"/>
                </a:solidFill>
                <a:latin typeface="Comic Sans MS" pitchFamily="66" charset="0"/>
              </a:rPr>
              <a:t>kebawah </a:t>
            </a:r>
            <a:r>
              <a:rPr lang="id-ID" sz="1800" dirty="0">
                <a:solidFill>
                  <a:prstClr val="black"/>
                </a:solidFill>
                <a:latin typeface="Comic Sans MS" pitchFamily="66" charset="0"/>
              </a:rPr>
              <a:t>dan </a:t>
            </a:r>
            <a:r>
              <a:rPr lang="en-US" sz="1800" i="1" dirty="0" err="1">
                <a:solidFill>
                  <a:prstClr val="black"/>
                </a:solidFill>
                <a:latin typeface="Comic Sans MS" pitchFamily="66" charset="0"/>
              </a:rPr>
              <a:t>menyinggung</a:t>
            </a:r>
            <a:r>
              <a:rPr lang="en-US" sz="1800" i="1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mic Sans MS" pitchFamily="66" charset="0"/>
              </a:rPr>
              <a:t>sumbu</a:t>
            </a:r>
            <a:r>
              <a:rPr lang="en-US" sz="1800" dirty="0">
                <a:solidFill>
                  <a:prstClr val="black"/>
                </a:solidFill>
                <a:latin typeface="Comic Sans MS" pitchFamily="66" charset="0"/>
              </a:rPr>
              <a:t> X di </a:t>
            </a:r>
            <a:r>
              <a:rPr lang="en-US" sz="1800" dirty="0" err="1">
                <a:solidFill>
                  <a:prstClr val="black"/>
                </a:solidFill>
                <a:latin typeface="Comic Sans MS" pitchFamily="66" charset="0"/>
              </a:rPr>
              <a:t>sebuah</a:t>
            </a:r>
            <a:r>
              <a:rPr lang="en-US" sz="18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mic Sans MS" pitchFamily="66" charset="0"/>
              </a:rPr>
              <a:t>titik</a:t>
            </a:r>
            <a:r>
              <a:rPr lang="en-US" sz="1800" dirty="0">
                <a:solidFill>
                  <a:prstClr val="black"/>
                </a:solidFill>
                <a:latin typeface="Comic Sans MS" pitchFamily="66" charset="0"/>
              </a:rPr>
              <a:t>.</a:t>
            </a:r>
          </a:p>
          <a:p>
            <a:pPr marL="577850" lvl="0" indent="-577850">
              <a:lnSpc>
                <a:spcPct val="150000"/>
              </a:lnSpc>
              <a:buClr>
                <a:srgbClr val="B83D68"/>
              </a:buClr>
              <a:buFont typeface="Wingdings" pitchFamily="2" charset="2"/>
              <a:buAutoNum type="romanLcParenBoth"/>
            </a:pPr>
            <a:r>
              <a:rPr lang="en-US" sz="1800" dirty="0" err="1">
                <a:solidFill>
                  <a:prstClr val="black"/>
                </a:solidFill>
                <a:latin typeface="Comic Sans MS" pitchFamily="66" charset="0"/>
              </a:rPr>
              <a:t>Jika</a:t>
            </a:r>
            <a:r>
              <a:rPr lang="en-US" sz="18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id-ID" sz="1800" dirty="0">
                <a:solidFill>
                  <a:prstClr val="black"/>
                </a:solidFill>
                <a:latin typeface="Comic Sans MS" pitchFamily="66" charset="0"/>
              </a:rPr>
              <a:t>a </a:t>
            </a:r>
            <a:r>
              <a:rPr lang="id-ID" sz="1800" dirty="0" smtClean="0">
                <a:solidFill>
                  <a:prstClr val="black"/>
                </a:solidFill>
                <a:latin typeface="Comic Sans MS" pitchFamily="66" charset="0"/>
              </a:rPr>
              <a:t>&lt; </a:t>
            </a:r>
            <a:r>
              <a:rPr lang="id-ID" sz="1800" dirty="0">
                <a:solidFill>
                  <a:prstClr val="black"/>
                </a:solidFill>
                <a:latin typeface="Comic Sans MS" pitchFamily="66" charset="0"/>
              </a:rPr>
              <a:t>0 dan </a:t>
            </a:r>
            <a:r>
              <a:rPr lang="en-US" sz="1800" dirty="0">
                <a:solidFill>
                  <a:prstClr val="black"/>
                </a:solidFill>
                <a:latin typeface="Comic Sans MS" pitchFamily="66" charset="0"/>
              </a:rPr>
              <a:t>D &lt; 0 </a:t>
            </a:r>
            <a:r>
              <a:rPr lang="en-US" sz="1800" dirty="0" err="1">
                <a:solidFill>
                  <a:prstClr val="black"/>
                </a:solidFill>
                <a:latin typeface="Comic Sans MS" pitchFamily="66" charset="0"/>
              </a:rPr>
              <a:t>maka</a:t>
            </a:r>
            <a:r>
              <a:rPr lang="en-US" sz="18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id-ID" sz="1800" dirty="0">
                <a:solidFill>
                  <a:prstClr val="black"/>
                </a:solidFill>
                <a:latin typeface="Comic Sans MS" pitchFamily="66" charset="0"/>
              </a:rPr>
              <a:t>parabola akan teruka </a:t>
            </a:r>
            <a:r>
              <a:rPr lang="id-ID" sz="1800" dirty="0" smtClean="0">
                <a:solidFill>
                  <a:prstClr val="black"/>
                </a:solidFill>
                <a:latin typeface="Comic Sans MS" pitchFamily="66" charset="0"/>
              </a:rPr>
              <a:t>kebawah </a:t>
            </a:r>
            <a:r>
              <a:rPr lang="id-ID" sz="1800" dirty="0">
                <a:solidFill>
                  <a:prstClr val="black"/>
                </a:solidFill>
                <a:latin typeface="Comic Sans MS" pitchFamily="66" charset="0"/>
              </a:rPr>
              <a:t>dan </a:t>
            </a:r>
            <a:r>
              <a:rPr lang="en-US" sz="1800" i="1" dirty="0" err="1">
                <a:solidFill>
                  <a:prstClr val="black"/>
                </a:solidFill>
                <a:latin typeface="Comic Sans MS" pitchFamily="66" charset="0"/>
              </a:rPr>
              <a:t>tidak</a:t>
            </a:r>
            <a:r>
              <a:rPr lang="en-US" sz="1800" i="1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1800" i="1" dirty="0" err="1">
                <a:solidFill>
                  <a:prstClr val="black"/>
                </a:solidFill>
                <a:latin typeface="Comic Sans MS" pitchFamily="66" charset="0"/>
              </a:rPr>
              <a:t>memotong</a:t>
            </a:r>
            <a:r>
              <a:rPr lang="en-US" sz="18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mic Sans MS" pitchFamily="66" charset="0"/>
              </a:rPr>
              <a:t>dan</a:t>
            </a:r>
            <a:r>
              <a:rPr lang="en-US" sz="18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1800" i="1" dirty="0" err="1">
                <a:solidFill>
                  <a:prstClr val="black"/>
                </a:solidFill>
                <a:latin typeface="Comic Sans MS" pitchFamily="66" charset="0"/>
              </a:rPr>
              <a:t>tidak</a:t>
            </a:r>
            <a:r>
              <a:rPr lang="en-US" sz="1800" i="1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1800" i="1" dirty="0" err="1">
                <a:solidFill>
                  <a:prstClr val="black"/>
                </a:solidFill>
                <a:latin typeface="Comic Sans MS" pitchFamily="66" charset="0"/>
              </a:rPr>
              <a:t>menyinggung</a:t>
            </a:r>
            <a:r>
              <a:rPr lang="en-US" sz="18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US" sz="1800" dirty="0" err="1">
                <a:solidFill>
                  <a:prstClr val="black"/>
                </a:solidFill>
                <a:latin typeface="Comic Sans MS" pitchFamily="66" charset="0"/>
              </a:rPr>
              <a:t>sumbu</a:t>
            </a:r>
            <a:r>
              <a:rPr lang="en-US" sz="1800" dirty="0">
                <a:solidFill>
                  <a:prstClr val="black"/>
                </a:solidFill>
                <a:latin typeface="Comic Sans MS" pitchFamily="66" charset="0"/>
              </a:rPr>
              <a:t> X. </a:t>
            </a:r>
            <a:endParaRPr lang="id-ID" sz="1800" dirty="0">
              <a:solidFill>
                <a:prstClr val="black"/>
              </a:solidFill>
              <a:latin typeface="Comic Sans MS" pitchFamily="66" charset="0"/>
            </a:endParaRPr>
          </a:p>
          <a:p>
            <a:pPr marL="577850" indent="-577850">
              <a:lnSpc>
                <a:spcPct val="150000"/>
              </a:lnSpc>
              <a:buFont typeface="Wingdings" pitchFamily="2" charset="2"/>
              <a:buAutoNum type="romanLcParenBoth"/>
            </a:pPr>
            <a:endParaRPr lang="id-ID" sz="1800" dirty="0" smtClean="0">
              <a:latin typeface="Comic Sans MS" pitchFamily="66" charset="0"/>
            </a:endParaRPr>
          </a:p>
          <a:p>
            <a:pPr marL="577850" indent="-577850">
              <a:lnSpc>
                <a:spcPct val="150000"/>
              </a:lnSpc>
              <a:buFont typeface="Wingdings" pitchFamily="2" charset="2"/>
              <a:buAutoNum type="romanLcParenBoth"/>
            </a:pPr>
            <a:endParaRPr lang="en-US" sz="1800" dirty="0" smtClean="0">
              <a:latin typeface="Comic Sans MS" pitchFamily="66" charset="0"/>
            </a:endParaRP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3635375" y="20605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3000">
                <a:solidFill>
                  <a:schemeClr val="tx1"/>
                </a:solidFill>
                <a:latin typeface="Century Gothic" pitchFamily="34" charset="0"/>
              </a:defRPr>
            </a:lvl1pPr>
            <a:lvl2pPr marL="742950">
              <a:defRPr sz="2600">
                <a:solidFill>
                  <a:schemeClr val="tx1"/>
                </a:solidFill>
                <a:latin typeface="Century Gothic" pitchFamily="34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FF90B2"/>
              </a:buClr>
              <a:buFont typeface="Wingdings 2" pitchFamily="18" charset="2"/>
              <a:defRPr sz="19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FF90B2"/>
              </a:buClr>
              <a:buFont typeface="Wingdings 2" pitchFamily="18" charset="2"/>
              <a:defRPr sz="19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FF90B2"/>
              </a:buClr>
              <a:buFont typeface="Wingdings 2" pitchFamily="18" charset="2"/>
              <a:defRPr sz="19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FF90B2"/>
              </a:buClr>
              <a:buFont typeface="Wingdings 2" pitchFamily="18" charset="2"/>
              <a:defRPr sz="19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endParaRPr lang="id-ID" sz="180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548590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id="2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8840"/>
                            </p:stCondLst>
                            <p:childTnLst>
                              <p:par>
                                <p:cTn id="3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1880"/>
                            </p:stCondLst>
                            <p:childTnLst>
                              <p:par>
                                <p:cTn id="4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240"/>
                            </p:stCondLst>
                            <p:childTnLst>
                              <p:par>
                                <p:cTn id="4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8520"/>
                            </p:stCondLst>
                            <p:childTnLst>
                              <p:par>
                                <p:cTn id="5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37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37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37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1600"/>
                            </p:stCondLst>
                            <p:childTnLst>
                              <p:par>
                                <p:cTn id="5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137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137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137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334963" y="2060575"/>
            <a:ext cx="2613025" cy="1919288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>
              <a:latin typeface="Comic Sans MS" pitchFamily="66" charset="0"/>
            </a:endParaRPr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3276600" y="2060575"/>
            <a:ext cx="2613025" cy="1919288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>
              <a:latin typeface="Comic Sans MS" pitchFamily="66" charset="0"/>
            </a:endParaRPr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6215063" y="2060575"/>
            <a:ext cx="2613025" cy="1919288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>
              <a:latin typeface="Comic Sans MS" pitchFamily="66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46075" y="2320925"/>
            <a:ext cx="2479675" cy="1612900"/>
            <a:chOff x="2574" y="5110"/>
            <a:chExt cx="2156" cy="1340"/>
          </a:xfrm>
        </p:grpSpPr>
        <p:sp>
          <p:nvSpPr>
            <p:cNvPr id="49196" name="Line 10"/>
            <p:cNvSpPr>
              <a:spLocks noChangeShapeType="1"/>
            </p:cNvSpPr>
            <p:nvPr/>
          </p:nvSpPr>
          <p:spPr bwMode="auto">
            <a:xfrm>
              <a:off x="2640" y="5960"/>
              <a:ext cx="209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sm" len="med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49197" name="Freeform 11"/>
            <p:cNvSpPr>
              <a:spLocks/>
            </p:cNvSpPr>
            <p:nvPr/>
          </p:nvSpPr>
          <p:spPr bwMode="auto">
            <a:xfrm>
              <a:off x="3122" y="5110"/>
              <a:ext cx="1138" cy="1140"/>
            </a:xfrm>
            <a:custGeom>
              <a:avLst/>
              <a:gdLst>
                <a:gd name="T0" fmla="*/ 0 w 1138"/>
                <a:gd name="T1" fmla="*/ 0 h 1140"/>
                <a:gd name="T2" fmla="*/ 284 w 1138"/>
                <a:gd name="T3" fmla="*/ 852 h 1140"/>
                <a:gd name="T4" fmla="*/ 568 w 1138"/>
                <a:gd name="T5" fmla="*/ 1140 h 1140"/>
                <a:gd name="T6" fmla="*/ 848 w 1138"/>
                <a:gd name="T7" fmla="*/ 850 h 1140"/>
                <a:gd name="T8" fmla="*/ 1138 w 1138"/>
                <a:gd name="T9" fmla="*/ 0 h 11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38"/>
                <a:gd name="T16" fmla="*/ 0 h 1140"/>
                <a:gd name="T17" fmla="*/ 1138 w 1138"/>
                <a:gd name="T18" fmla="*/ 1140 h 11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38" h="1140">
                  <a:moveTo>
                    <a:pt x="0" y="0"/>
                  </a:moveTo>
                  <a:cubicBezTo>
                    <a:pt x="95" y="332"/>
                    <a:pt x="189" y="662"/>
                    <a:pt x="284" y="852"/>
                  </a:cubicBezTo>
                  <a:cubicBezTo>
                    <a:pt x="379" y="1042"/>
                    <a:pt x="474" y="1140"/>
                    <a:pt x="568" y="1140"/>
                  </a:cubicBezTo>
                  <a:cubicBezTo>
                    <a:pt x="662" y="1140"/>
                    <a:pt x="753" y="1040"/>
                    <a:pt x="848" y="850"/>
                  </a:cubicBezTo>
                  <a:cubicBezTo>
                    <a:pt x="943" y="660"/>
                    <a:pt x="1078" y="177"/>
                    <a:pt x="1138" y="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49198" name="Text Box 12"/>
            <p:cNvSpPr txBox="1">
              <a:spLocks noChangeArrowheads="1"/>
            </p:cNvSpPr>
            <p:nvPr/>
          </p:nvSpPr>
          <p:spPr bwMode="auto">
            <a:xfrm>
              <a:off x="4258" y="6056"/>
              <a:ext cx="284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200" tIns="3600" rIns="7200" bIns="3600"/>
            <a:lstStyle>
              <a:lvl1pPr>
                <a:defRPr sz="3000">
                  <a:solidFill>
                    <a:schemeClr val="tx1"/>
                  </a:solidFill>
                  <a:latin typeface="Century Gothic" pitchFamily="34" charset="0"/>
                </a:defRPr>
              </a:lvl1pPr>
              <a:lvl2pPr marL="742950">
                <a:defRPr sz="2600">
                  <a:solidFill>
                    <a:schemeClr val="tx1"/>
                  </a:solidFill>
                  <a:latin typeface="Century Gothic" pitchFamily="34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Century Gothic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entury Gothic" pitchFamily="34" charset="0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9pPr>
            </a:lstStyle>
            <a:p>
              <a:pPr algn="ctr" eaLnBrk="1" hangingPunct="1"/>
              <a:r>
                <a:rPr lang="en-GB" sz="1100">
                  <a:latin typeface="Comic Sans MS" pitchFamily="66" charset="0"/>
                </a:rPr>
                <a:t>X</a:t>
              </a:r>
              <a:endParaRPr lang="en-GB" sz="1800">
                <a:latin typeface="Comic Sans MS" pitchFamily="66" charset="0"/>
              </a:endParaRPr>
            </a:p>
          </p:txBody>
        </p:sp>
        <p:sp>
          <p:nvSpPr>
            <p:cNvPr id="49199" name="Text Box 13"/>
            <p:cNvSpPr txBox="1">
              <a:spLocks noChangeArrowheads="1"/>
            </p:cNvSpPr>
            <p:nvPr/>
          </p:nvSpPr>
          <p:spPr bwMode="auto">
            <a:xfrm>
              <a:off x="2574" y="6166"/>
              <a:ext cx="284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200" tIns="3600" rIns="7200" bIns="3600"/>
            <a:lstStyle>
              <a:lvl1pPr>
                <a:defRPr sz="3000">
                  <a:solidFill>
                    <a:schemeClr val="tx1"/>
                  </a:solidFill>
                  <a:latin typeface="Century Gothic" pitchFamily="34" charset="0"/>
                </a:defRPr>
              </a:lvl1pPr>
              <a:lvl2pPr marL="742950">
                <a:defRPr sz="2600">
                  <a:solidFill>
                    <a:schemeClr val="tx1"/>
                  </a:solidFill>
                  <a:latin typeface="Century Gothic" pitchFamily="34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Century Gothic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entury Gothic" pitchFamily="34" charset="0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9pPr>
            </a:lstStyle>
            <a:p>
              <a:pPr algn="ctr" eaLnBrk="1" hangingPunct="1"/>
              <a:r>
                <a:rPr lang="en-GB" sz="1100">
                  <a:latin typeface="Comic Sans MS" pitchFamily="66" charset="0"/>
                </a:rPr>
                <a:t>(i)</a:t>
              </a:r>
              <a:endParaRPr lang="en-GB" sz="1800">
                <a:latin typeface="Comic Sans MS" pitchFamily="66" charset="0"/>
              </a:endParaRPr>
            </a:p>
          </p:txBody>
        </p:sp>
      </p:grpSp>
      <p:sp>
        <p:nvSpPr>
          <p:cNvPr id="27657" name="Text Box 16"/>
          <p:cNvSpPr txBox="1">
            <a:spLocks noChangeArrowheads="1"/>
          </p:cNvSpPr>
          <p:nvPr/>
        </p:nvSpPr>
        <p:spPr bwMode="auto">
          <a:xfrm>
            <a:off x="5435600" y="3644900"/>
            <a:ext cx="325438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" tIns="3600" rIns="7200" bIns="3600"/>
          <a:lstStyle>
            <a:lvl1pPr>
              <a:defRPr sz="3000">
                <a:solidFill>
                  <a:schemeClr val="tx1"/>
                </a:solidFill>
                <a:latin typeface="Century Gothic" pitchFamily="34" charset="0"/>
              </a:defRPr>
            </a:lvl1pPr>
            <a:lvl2pPr marL="742950">
              <a:defRPr sz="2600">
                <a:solidFill>
                  <a:schemeClr val="tx1"/>
                </a:solidFill>
                <a:latin typeface="Century Gothic" pitchFamily="34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FF90B2"/>
              </a:buClr>
              <a:buFont typeface="Wingdings 2" pitchFamily="18" charset="2"/>
              <a:defRPr sz="19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FF90B2"/>
              </a:buClr>
              <a:buFont typeface="Wingdings 2" pitchFamily="18" charset="2"/>
              <a:defRPr sz="19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FF90B2"/>
              </a:buClr>
              <a:buFont typeface="Wingdings 2" pitchFamily="18" charset="2"/>
              <a:defRPr sz="19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FF90B2"/>
              </a:buClr>
              <a:buFont typeface="Wingdings 2" pitchFamily="18" charset="2"/>
              <a:defRPr sz="19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/>
            <a:r>
              <a:rPr lang="en-GB" sz="1100">
                <a:latin typeface="Comic Sans MS" pitchFamily="66" charset="0"/>
              </a:rPr>
              <a:t>X</a:t>
            </a:r>
            <a:endParaRPr lang="en-GB" sz="1800">
              <a:latin typeface="Comic Sans MS" pitchFamily="66" charset="0"/>
            </a:endParaRPr>
          </a:p>
        </p:txBody>
      </p: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3286125" y="2133600"/>
            <a:ext cx="2465388" cy="1744663"/>
            <a:chOff x="2070" y="1344"/>
            <a:chExt cx="1553" cy="1099"/>
          </a:xfrm>
        </p:grpSpPr>
        <p:sp>
          <p:nvSpPr>
            <p:cNvPr id="49193" name="Line 14"/>
            <p:cNvSpPr>
              <a:spLocks noChangeShapeType="1"/>
            </p:cNvSpPr>
            <p:nvPr/>
          </p:nvSpPr>
          <p:spPr bwMode="auto">
            <a:xfrm>
              <a:off x="2109" y="2160"/>
              <a:ext cx="151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sm" len="med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49194" name="Freeform 15"/>
            <p:cNvSpPr>
              <a:spLocks/>
            </p:cNvSpPr>
            <p:nvPr/>
          </p:nvSpPr>
          <p:spPr bwMode="auto">
            <a:xfrm>
              <a:off x="2472" y="1344"/>
              <a:ext cx="825" cy="808"/>
            </a:xfrm>
            <a:custGeom>
              <a:avLst/>
              <a:gdLst>
                <a:gd name="T0" fmla="*/ 0 w 1138"/>
                <a:gd name="T1" fmla="*/ 0 h 1140"/>
                <a:gd name="T2" fmla="*/ 22 w 1138"/>
                <a:gd name="T3" fmla="*/ 55 h 1140"/>
                <a:gd name="T4" fmla="*/ 43 w 1138"/>
                <a:gd name="T5" fmla="*/ 73 h 1140"/>
                <a:gd name="T6" fmla="*/ 65 w 1138"/>
                <a:gd name="T7" fmla="*/ 55 h 1140"/>
                <a:gd name="T8" fmla="*/ 87 w 1138"/>
                <a:gd name="T9" fmla="*/ 0 h 11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38"/>
                <a:gd name="T16" fmla="*/ 0 h 1140"/>
                <a:gd name="T17" fmla="*/ 1138 w 1138"/>
                <a:gd name="T18" fmla="*/ 1140 h 11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38" h="1140">
                  <a:moveTo>
                    <a:pt x="0" y="0"/>
                  </a:moveTo>
                  <a:cubicBezTo>
                    <a:pt x="95" y="332"/>
                    <a:pt x="189" y="662"/>
                    <a:pt x="284" y="852"/>
                  </a:cubicBezTo>
                  <a:cubicBezTo>
                    <a:pt x="379" y="1042"/>
                    <a:pt x="474" y="1140"/>
                    <a:pt x="568" y="1140"/>
                  </a:cubicBezTo>
                  <a:cubicBezTo>
                    <a:pt x="662" y="1140"/>
                    <a:pt x="753" y="1040"/>
                    <a:pt x="848" y="850"/>
                  </a:cubicBezTo>
                  <a:cubicBezTo>
                    <a:pt x="943" y="660"/>
                    <a:pt x="1078" y="177"/>
                    <a:pt x="1138" y="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49195" name="Text Box 17"/>
            <p:cNvSpPr txBox="1">
              <a:spLocks noChangeArrowheads="1"/>
            </p:cNvSpPr>
            <p:nvPr/>
          </p:nvSpPr>
          <p:spPr bwMode="auto">
            <a:xfrm>
              <a:off x="2070" y="2241"/>
              <a:ext cx="28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200" tIns="3600" rIns="7200" bIns="3600"/>
            <a:lstStyle>
              <a:lvl1pPr>
                <a:defRPr sz="3000">
                  <a:solidFill>
                    <a:schemeClr val="tx1"/>
                  </a:solidFill>
                  <a:latin typeface="Century Gothic" pitchFamily="34" charset="0"/>
                </a:defRPr>
              </a:lvl1pPr>
              <a:lvl2pPr marL="742950">
                <a:defRPr sz="2600">
                  <a:solidFill>
                    <a:schemeClr val="tx1"/>
                  </a:solidFill>
                  <a:latin typeface="Century Gothic" pitchFamily="34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Century Gothic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entury Gothic" pitchFamily="34" charset="0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9pPr>
            </a:lstStyle>
            <a:p>
              <a:pPr algn="ctr" eaLnBrk="1" hangingPunct="1"/>
              <a:r>
                <a:rPr lang="en-GB" sz="1100">
                  <a:latin typeface="Comic Sans MS" pitchFamily="66" charset="0"/>
                </a:rPr>
                <a:t>(ii)</a:t>
              </a:r>
              <a:endParaRPr lang="en-GB" sz="1800">
                <a:latin typeface="Comic Sans MS" pitchFamily="66" charset="0"/>
              </a:endParaRPr>
            </a:p>
          </p:txBody>
        </p:sp>
      </p:grpSp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6237288" y="2143125"/>
            <a:ext cx="2479675" cy="1717675"/>
            <a:chOff x="3929" y="1350"/>
            <a:chExt cx="1562" cy="1082"/>
          </a:xfrm>
        </p:grpSpPr>
        <p:sp>
          <p:nvSpPr>
            <p:cNvPr id="49189" name="Line 18"/>
            <p:cNvSpPr>
              <a:spLocks noChangeShapeType="1"/>
            </p:cNvSpPr>
            <p:nvPr/>
          </p:nvSpPr>
          <p:spPr bwMode="auto">
            <a:xfrm>
              <a:off x="3977" y="2280"/>
              <a:ext cx="151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sm" len="med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49190" name="Freeform 19"/>
            <p:cNvSpPr>
              <a:spLocks/>
            </p:cNvSpPr>
            <p:nvPr/>
          </p:nvSpPr>
          <p:spPr bwMode="auto">
            <a:xfrm>
              <a:off x="4326" y="1350"/>
              <a:ext cx="825" cy="809"/>
            </a:xfrm>
            <a:custGeom>
              <a:avLst/>
              <a:gdLst>
                <a:gd name="T0" fmla="*/ 0 w 1138"/>
                <a:gd name="T1" fmla="*/ 0 h 1140"/>
                <a:gd name="T2" fmla="*/ 22 w 1138"/>
                <a:gd name="T3" fmla="*/ 55 h 1140"/>
                <a:gd name="T4" fmla="*/ 43 w 1138"/>
                <a:gd name="T5" fmla="*/ 73 h 1140"/>
                <a:gd name="T6" fmla="*/ 65 w 1138"/>
                <a:gd name="T7" fmla="*/ 55 h 1140"/>
                <a:gd name="T8" fmla="*/ 87 w 1138"/>
                <a:gd name="T9" fmla="*/ 0 h 11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38"/>
                <a:gd name="T16" fmla="*/ 0 h 1140"/>
                <a:gd name="T17" fmla="*/ 1138 w 1138"/>
                <a:gd name="T18" fmla="*/ 1140 h 11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38" h="1140">
                  <a:moveTo>
                    <a:pt x="0" y="0"/>
                  </a:moveTo>
                  <a:cubicBezTo>
                    <a:pt x="95" y="332"/>
                    <a:pt x="189" y="662"/>
                    <a:pt x="284" y="852"/>
                  </a:cubicBezTo>
                  <a:cubicBezTo>
                    <a:pt x="379" y="1042"/>
                    <a:pt x="474" y="1140"/>
                    <a:pt x="568" y="1140"/>
                  </a:cubicBezTo>
                  <a:cubicBezTo>
                    <a:pt x="662" y="1140"/>
                    <a:pt x="753" y="1040"/>
                    <a:pt x="848" y="850"/>
                  </a:cubicBezTo>
                  <a:cubicBezTo>
                    <a:pt x="943" y="660"/>
                    <a:pt x="1078" y="177"/>
                    <a:pt x="1138" y="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49191" name="Text Box 20"/>
            <p:cNvSpPr txBox="1">
              <a:spLocks noChangeArrowheads="1"/>
            </p:cNvSpPr>
            <p:nvPr/>
          </p:nvSpPr>
          <p:spPr bwMode="auto">
            <a:xfrm>
              <a:off x="5284" y="2334"/>
              <a:ext cx="136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200" tIns="3600" rIns="7200" bIns="3600"/>
            <a:lstStyle>
              <a:lvl1pPr>
                <a:defRPr sz="3000">
                  <a:solidFill>
                    <a:schemeClr val="tx1"/>
                  </a:solidFill>
                  <a:latin typeface="Century Gothic" pitchFamily="34" charset="0"/>
                </a:defRPr>
              </a:lvl1pPr>
              <a:lvl2pPr marL="742950">
                <a:defRPr sz="2600">
                  <a:solidFill>
                    <a:schemeClr val="tx1"/>
                  </a:solidFill>
                  <a:latin typeface="Century Gothic" pitchFamily="34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Century Gothic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entury Gothic" pitchFamily="34" charset="0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9pPr>
            </a:lstStyle>
            <a:p>
              <a:pPr algn="ctr" eaLnBrk="1" hangingPunct="1"/>
              <a:r>
                <a:rPr lang="en-GB" sz="1100">
                  <a:latin typeface="Comic Sans MS" pitchFamily="66" charset="0"/>
                </a:rPr>
                <a:t>X</a:t>
              </a:r>
              <a:endParaRPr lang="en-GB" sz="1800">
                <a:latin typeface="Comic Sans MS" pitchFamily="66" charset="0"/>
              </a:endParaRPr>
            </a:p>
          </p:txBody>
        </p:sp>
        <p:sp>
          <p:nvSpPr>
            <p:cNvPr id="49192" name="Text Box 21"/>
            <p:cNvSpPr txBox="1">
              <a:spLocks noChangeArrowheads="1"/>
            </p:cNvSpPr>
            <p:nvPr/>
          </p:nvSpPr>
          <p:spPr bwMode="auto">
            <a:xfrm>
              <a:off x="3929" y="2326"/>
              <a:ext cx="27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200" tIns="3600" rIns="7200" bIns="3600"/>
            <a:lstStyle>
              <a:lvl1pPr>
                <a:defRPr sz="3000">
                  <a:solidFill>
                    <a:schemeClr val="tx1"/>
                  </a:solidFill>
                  <a:latin typeface="Century Gothic" pitchFamily="34" charset="0"/>
                </a:defRPr>
              </a:lvl1pPr>
              <a:lvl2pPr marL="742950">
                <a:defRPr sz="2600">
                  <a:solidFill>
                    <a:schemeClr val="tx1"/>
                  </a:solidFill>
                  <a:latin typeface="Century Gothic" pitchFamily="34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Century Gothic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entury Gothic" pitchFamily="34" charset="0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9pPr>
            </a:lstStyle>
            <a:p>
              <a:pPr algn="ctr" eaLnBrk="1" hangingPunct="1"/>
              <a:r>
                <a:rPr lang="en-GB" sz="1100">
                  <a:latin typeface="Comic Sans MS" pitchFamily="66" charset="0"/>
                </a:rPr>
                <a:t>(iii)</a:t>
              </a:r>
              <a:endParaRPr lang="en-GB" sz="1800">
                <a:latin typeface="Comic Sans MS" pitchFamily="66" charset="0"/>
              </a:endParaRPr>
            </a:p>
          </p:txBody>
        </p:sp>
      </p:grpSp>
      <p:sp>
        <p:nvSpPr>
          <p:cNvPr id="27663" name="Text Box 23"/>
          <p:cNvSpPr txBox="1">
            <a:spLocks noChangeArrowheads="1"/>
          </p:cNvSpPr>
          <p:nvPr/>
        </p:nvSpPr>
        <p:spPr bwMode="auto">
          <a:xfrm>
            <a:off x="1331913" y="2276475"/>
            <a:ext cx="6540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" tIns="3600" rIns="7200" bIns="3600"/>
          <a:lstStyle>
            <a:lvl1pPr>
              <a:defRPr sz="3000">
                <a:solidFill>
                  <a:schemeClr val="tx1"/>
                </a:solidFill>
                <a:latin typeface="Century Gothic" pitchFamily="34" charset="0"/>
              </a:defRPr>
            </a:lvl1pPr>
            <a:lvl2pPr marL="742950">
              <a:defRPr sz="2600">
                <a:solidFill>
                  <a:schemeClr val="tx1"/>
                </a:solidFill>
                <a:latin typeface="Century Gothic" pitchFamily="34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FF90B2"/>
              </a:buClr>
              <a:buFont typeface="Wingdings 2" pitchFamily="18" charset="2"/>
              <a:defRPr sz="19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FF90B2"/>
              </a:buClr>
              <a:buFont typeface="Wingdings 2" pitchFamily="18" charset="2"/>
              <a:defRPr sz="19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FF90B2"/>
              </a:buClr>
              <a:buFont typeface="Wingdings 2" pitchFamily="18" charset="2"/>
              <a:defRPr sz="19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FF90B2"/>
              </a:buClr>
              <a:buFont typeface="Wingdings 2" pitchFamily="18" charset="2"/>
              <a:defRPr sz="19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/>
            <a:r>
              <a:rPr lang="en-GB" sz="1600">
                <a:latin typeface="Comic Sans MS" pitchFamily="66" charset="0"/>
              </a:rPr>
              <a:t>a &gt; 0</a:t>
            </a:r>
          </a:p>
          <a:p>
            <a:pPr algn="ctr" eaLnBrk="1" hangingPunct="1"/>
            <a:r>
              <a:rPr lang="en-GB" sz="1600">
                <a:latin typeface="Comic Sans MS" pitchFamily="66" charset="0"/>
              </a:rPr>
              <a:t>D &gt; 0</a:t>
            </a:r>
          </a:p>
        </p:txBody>
      </p:sp>
      <p:sp>
        <p:nvSpPr>
          <p:cNvPr id="27664" name="Text Box 26"/>
          <p:cNvSpPr txBox="1">
            <a:spLocks noChangeArrowheads="1"/>
          </p:cNvSpPr>
          <p:nvPr/>
        </p:nvSpPr>
        <p:spPr bwMode="auto">
          <a:xfrm>
            <a:off x="4284663" y="2133600"/>
            <a:ext cx="654050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" tIns="3600" rIns="7200" bIns="3600"/>
          <a:lstStyle>
            <a:lvl1pPr>
              <a:defRPr sz="3000">
                <a:solidFill>
                  <a:schemeClr val="tx1"/>
                </a:solidFill>
                <a:latin typeface="Century Gothic" pitchFamily="34" charset="0"/>
              </a:defRPr>
            </a:lvl1pPr>
            <a:lvl2pPr marL="742950">
              <a:defRPr sz="2600">
                <a:solidFill>
                  <a:schemeClr val="tx1"/>
                </a:solidFill>
                <a:latin typeface="Century Gothic" pitchFamily="34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FF90B2"/>
              </a:buClr>
              <a:buFont typeface="Wingdings 2" pitchFamily="18" charset="2"/>
              <a:defRPr sz="19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FF90B2"/>
              </a:buClr>
              <a:buFont typeface="Wingdings 2" pitchFamily="18" charset="2"/>
              <a:defRPr sz="19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FF90B2"/>
              </a:buClr>
              <a:buFont typeface="Wingdings 2" pitchFamily="18" charset="2"/>
              <a:defRPr sz="19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FF90B2"/>
              </a:buClr>
              <a:buFont typeface="Wingdings 2" pitchFamily="18" charset="2"/>
              <a:defRPr sz="19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/>
            <a:r>
              <a:rPr lang="en-GB" sz="1600">
                <a:latin typeface="Comic Sans MS" pitchFamily="66" charset="0"/>
              </a:rPr>
              <a:t>a &gt; 0</a:t>
            </a:r>
          </a:p>
          <a:p>
            <a:pPr algn="ctr" eaLnBrk="1" hangingPunct="1"/>
            <a:r>
              <a:rPr lang="en-GB" sz="1600">
                <a:latin typeface="Comic Sans MS" pitchFamily="66" charset="0"/>
              </a:rPr>
              <a:t>D = 0</a:t>
            </a:r>
          </a:p>
        </p:txBody>
      </p:sp>
      <p:sp>
        <p:nvSpPr>
          <p:cNvPr id="27665" name="Text Box 29"/>
          <p:cNvSpPr txBox="1">
            <a:spLocks noChangeArrowheads="1"/>
          </p:cNvSpPr>
          <p:nvPr/>
        </p:nvSpPr>
        <p:spPr bwMode="auto">
          <a:xfrm>
            <a:off x="7164388" y="2205038"/>
            <a:ext cx="6524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" tIns="3600" rIns="7200" bIns="3600"/>
          <a:lstStyle>
            <a:lvl1pPr>
              <a:defRPr sz="3000">
                <a:solidFill>
                  <a:schemeClr val="tx1"/>
                </a:solidFill>
                <a:latin typeface="Century Gothic" pitchFamily="34" charset="0"/>
              </a:defRPr>
            </a:lvl1pPr>
            <a:lvl2pPr marL="742950">
              <a:defRPr sz="2600">
                <a:solidFill>
                  <a:schemeClr val="tx1"/>
                </a:solidFill>
                <a:latin typeface="Century Gothic" pitchFamily="34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FF90B2"/>
              </a:buClr>
              <a:buFont typeface="Wingdings 2" pitchFamily="18" charset="2"/>
              <a:defRPr sz="19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FF90B2"/>
              </a:buClr>
              <a:buFont typeface="Wingdings 2" pitchFamily="18" charset="2"/>
              <a:defRPr sz="19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FF90B2"/>
              </a:buClr>
              <a:buFont typeface="Wingdings 2" pitchFamily="18" charset="2"/>
              <a:defRPr sz="19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FF90B2"/>
              </a:buClr>
              <a:buFont typeface="Wingdings 2" pitchFamily="18" charset="2"/>
              <a:defRPr sz="19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/>
            <a:r>
              <a:rPr lang="en-GB" sz="1600">
                <a:latin typeface="Comic Sans MS" pitchFamily="66" charset="0"/>
              </a:rPr>
              <a:t>a &gt; 0</a:t>
            </a:r>
          </a:p>
          <a:p>
            <a:pPr algn="ctr" eaLnBrk="1" hangingPunct="1"/>
            <a:r>
              <a:rPr lang="en-GB" sz="1600">
                <a:latin typeface="Comic Sans MS" pitchFamily="66" charset="0"/>
              </a:rPr>
              <a:t>D &lt; 0</a:t>
            </a:r>
          </a:p>
        </p:txBody>
      </p:sp>
      <p:sp>
        <p:nvSpPr>
          <p:cNvPr id="27666" name="Rectangle 31"/>
          <p:cNvSpPr>
            <a:spLocks noChangeArrowheads="1"/>
          </p:cNvSpPr>
          <p:nvPr/>
        </p:nvSpPr>
        <p:spPr bwMode="auto">
          <a:xfrm>
            <a:off x="323850" y="4298950"/>
            <a:ext cx="2613025" cy="1919288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>
              <a:latin typeface="Comic Sans MS" pitchFamily="66" charset="0"/>
            </a:endParaRPr>
          </a:p>
        </p:txBody>
      </p:sp>
      <p:sp>
        <p:nvSpPr>
          <p:cNvPr id="27667" name="Rectangle 32"/>
          <p:cNvSpPr>
            <a:spLocks noChangeArrowheads="1"/>
          </p:cNvSpPr>
          <p:nvPr/>
        </p:nvSpPr>
        <p:spPr bwMode="auto">
          <a:xfrm>
            <a:off x="3263900" y="4298950"/>
            <a:ext cx="2613025" cy="1919288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>
              <a:latin typeface="Comic Sans MS" pitchFamily="66" charset="0"/>
            </a:endParaRPr>
          </a:p>
        </p:txBody>
      </p:sp>
      <p:grpSp>
        <p:nvGrpSpPr>
          <p:cNvPr id="5" name="Group 47"/>
          <p:cNvGrpSpPr>
            <a:grpSpLocks/>
          </p:cNvGrpSpPr>
          <p:nvPr/>
        </p:nvGrpSpPr>
        <p:grpSpPr bwMode="auto">
          <a:xfrm>
            <a:off x="334963" y="4652963"/>
            <a:ext cx="2463800" cy="1368425"/>
            <a:chOff x="211" y="2931"/>
            <a:chExt cx="1552" cy="862"/>
          </a:xfrm>
        </p:grpSpPr>
        <p:sp>
          <p:nvSpPr>
            <p:cNvPr id="49185" name="Line 33"/>
            <p:cNvSpPr>
              <a:spLocks noChangeShapeType="1"/>
            </p:cNvSpPr>
            <p:nvPr/>
          </p:nvSpPr>
          <p:spPr bwMode="auto">
            <a:xfrm>
              <a:off x="249" y="3203"/>
              <a:ext cx="151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sm" len="med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49186" name="Freeform 34"/>
            <p:cNvSpPr>
              <a:spLocks/>
            </p:cNvSpPr>
            <p:nvPr/>
          </p:nvSpPr>
          <p:spPr bwMode="auto">
            <a:xfrm flipV="1">
              <a:off x="612" y="2931"/>
              <a:ext cx="825" cy="808"/>
            </a:xfrm>
            <a:custGeom>
              <a:avLst/>
              <a:gdLst>
                <a:gd name="T0" fmla="*/ 0 w 1138"/>
                <a:gd name="T1" fmla="*/ 0 h 1140"/>
                <a:gd name="T2" fmla="*/ 22 w 1138"/>
                <a:gd name="T3" fmla="*/ 55 h 1140"/>
                <a:gd name="T4" fmla="*/ 43 w 1138"/>
                <a:gd name="T5" fmla="*/ 73 h 1140"/>
                <a:gd name="T6" fmla="*/ 65 w 1138"/>
                <a:gd name="T7" fmla="*/ 55 h 1140"/>
                <a:gd name="T8" fmla="*/ 87 w 1138"/>
                <a:gd name="T9" fmla="*/ 0 h 11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38"/>
                <a:gd name="T16" fmla="*/ 0 h 1140"/>
                <a:gd name="T17" fmla="*/ 1138 w 1138"/>
                <a:gd name="T18" fmla="*/ 1140 h 11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38" h="1140">
                  <a:moveTo>
                    <a:pt x="0" y="0"/>
                  </a:moveTo>
                  <a:cubicBezTo>
                    <a:pt x="95" y="332"/>
                    <a:pt x="189" y="662"/>
                    <a:pt x="284" y="852"/>
                  </a:cubicBezTo>
                  <a:cubicBezTo>
                    <a:pt x="379" y="1042"/>
                    <a:pt x="474" y="1140"/>
                    <a:pt x="568" y="1140"/>
                  </a:cubicBezTo>
                  <a:cubicBezTo>
                    <a:pt x="662" y="1140"/>
                    <a:pt x="753" y="1040"/>
                    <a:pt x="848" y="850"/>
                  </a:cubicBezTo>
                  <a:cubicBezTo>
                    <a:pt x="943" y="660"/>
                    <a:pt x="1078" y="177"/>
                    <a:pt x="1138" y="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/>
            <a:lstStyle/>
            <a:p>
              <a:endParaRPr lang="id-ID"/>
            </a:p>
          </p:txBody>
        </p:sp>
        <p:sp>
          <p:nvSpPr>
            <p:cNvPr id="49187" name="Text Box 35"/>
            <p:cNvSpPr txBox="1">
              <a:spLocks noChangeArrowheads="1"/>
            </p:cNvSpPr>
            <p:nvPr/>
          </p:nvSpPr>
          <p:spPr bwMode="auto">
            <a:xfrm>
              <a:off x="1540" y="3313"/>
              <a:ext cx="161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200" tIns="3600" rIns="7200" bIns="3600"/>
            <a:lstStyle>
              <a:lvl1pPr>
                <a:defRPr sz="3000">
                  <a:solidFill>
                    <a:schemeClr val="tx1"/>
                  </a:solidFill>
                  <a:latin typeface="Century Gothic" pitchFamily="34" charset="0"/>
                </a:defRPr>
              </a:lvl1pPr>
              <a:lvl2pPr marL="742950">
                <a:defRPr sz="2600">
                  <a:solidFill>
                    <a:schemeClr val="tx1"/>
                  </a:solidFill>
                  <a:latin typeface="Century Gothic" pitchFamily="34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Century Gothic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entury Gothic" pitchFamily="34" charset="0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9pPr>
            </a:lstStyle>
            <a:p>
              <a:pPr algn="ctr" eaLnBrk="1" hangingPunct="1"/>
              <a:r>
                <a:rPr lang="en-GB" sz="1100">
                  <a:latin typeface="Comic Sans MS" pitchFamily="66" charset="0"/>
                </a:rPr>
                <a:t>X</a:t>
              </a:r>
              <a:endParaRPr lang="en-GB" sz="1800">
                <a:latin typeface="Comic Sans MS" pitchFamily="66" charset="0"/>
              </a:endParaRPr>
            </a:p>
          </p:txBody>
        </p:sp>
        <p:sp>
          <p:nvSpPr>
            <p:cNvPr id="49188" name="Text Box 36"/>
            <p:cNvSpPr txBox="1">
              <a:spLocks noChangeArrowheads="1"/>
            </p:cNvSpPr>
            <p:nvPr/>
          </p:nvSpPr>
          <p:spPr bwMode="auto">
            <a:xfrm>
              <a:off x="211" y="3659"/>
              <a:ext cx="33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200" tIns="3600" rIns="7200" bIns="3600"/>
            <a:lstStyle>
              <a:lvl1pPr>
                <a:defRPr sz="3000">
                  <a:solidFill>
                    <a:schemeClr val="tx1"/>
                  </a:solidFill>
                  <a:latin typeface="Century Gothic" pitchFamily="34" charset="0"/>
                </a:defRPr>
              </a:lvl1pPr>
              <a:lvl2pPr marL="742950">
                <a:defRPr sz="2600">
                  <a:solidFill>
                    <a:schemeClr val="tx1"/>
                  </a:solidFill>
                  <a:latin typeface="Century Gothic" pitchFamily="34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Century Gothic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entury Gothic" pitchFamily="34" charset="0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9pPr>
            </a:lstStyle>
            <a:p>
              <a:pPr algn="ctr" eaLnBrk="1" hangingPunct="1"/>
              <a:r>
                <a:rPr lang="en-GB" sz="1100">
                  <a:latin typeface="Comic Sans MS" pitchFamily="66" charset="0"/>
                </a:rPr>
                <a:t>(iv)</a:t>
              </a:r>
              <a:endParaRPr lang="en-GB" sz="1800">
                <a:latin typeface="Comic Sans MS" pitchFamily="66" charset="0"/>
              </a:endParaRPr>
            </a:p>
          </p:txBody>
        </p:sp>
      </p:grp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3348038" y="4581525"/>
            <a:ext cx="2484437" cy="1406525"/>
            <a:chOff x="2063" y="2907"/>
            <a:chExt cx="1565" cy="886"/>
          </a:xfrm>
        </p:grpSpPr>
        <p:sp>
          <p:nvSpPr>
            <p:cNvPr id="49181" name="Line 37"/>
            <p:cNvSpPr>
              <a:spLocks noChangeShapeType="1"/>
            </p:cNvSpPr>
            <p:nvPr/>
          </p:nvSpPr>
          <p:spPr bwMode="auto">
            <a:xfrm flipV="1">
              <a:off x="2111" y="2910"/>
              <a:ext cx="151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sm" len="med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49182" name="Freeform 38"/>
            <p:cNvSpPr>
              <a:spLocks/>
            </p:cNvSpPr>
            <p:nvPr/>
          </p:nvSpPr>
          <p:spPr bwMode="auto">
            <a:xfrm flipV="1">
              <a:off x="2460" y="2907"/>
              <a:ext cx="825" cy="809"/>
            </a:xfrm>
            <a:custGeom>
              <a:avLst/>
              <a:gdLst>
                <a:gd name="T0" fmla="*/ 0 w 1138"/>
                <a:gd name="T1" fmla="*/ 0 h 1140"/>
                <a:gd name="T2" fmla="*/ 22 w 1138"/>
                <a:gd name="T3" fmla="*/ 55 h 1140"/>
                <a:gd name="T4" fmla="*/ 43 w 1138"/>
                <a:gd name="T5" fmla="*/ 73 h 1140"/>
                <a:gd name="T6" fmla="*/ 65 w 1138"/>
                <a:gd name="T7" fmla="*/ 55 h 1140"/>
                <a:gd name="T8" fmla="*/ 87 w 1138"/>
                <a:gd name="T9" fmla="*/ 0 h 11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38"/>
                <a:gd name="T16" fmla="*/ 0 h 1140"/>
                <a:gd name="T17" fmla="*/ 1138 w 1138"/>
                <a:gd name="T18" fmla="*/ 1140 h 11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38" h="1140">
                  <a:moveTo>
                    <a:pt x="0" y="0"/>
                  </a:moveTo>
                  <a:cubicBezTo>
                    <a:pt x="95" y="332"/>
                    <a:pt x="189" y="662"/>
                    <a:pt x="284" y="852"/>
                  </a:cubicBezTo>
                  <a:cubicBezTo>
                    <a:pt x="379" y="1042"/>
                    <a:pt x="474" y="1140"/>
                    <a:pt x="568" y="1140"/>
                  </a:cubicBezTo>
                  <a:cubicBezTo>
                    <a:pt x="662" y="1140"/>
                    <a:pt x="753" y="1040"/>
                    <a:pt x="848" y="850"/>
                  </a:cubicBezTo>
                  <a:cubicBezTo>
                    <a:pt x="943" y="660"/>
                    <a:pt x="1078" y="177"/>
                    <a:pt x="1138" y="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/>
            <a:lstStyle/>
            <a:p>
              <a:endParaRPr lang="id-ID"/>
            </a:p>
          </p:txBody>
        </p:sp>
        <p:sp>
          <p:nvSpPr>
            <p:cNvPr id="49183" name="Text Box 39"/>
            <p:cNvSpPr txBox="1">
              <a:spLocks noChangeArrowheads="1"/>
            </p:cNvSpPr>
            <p:nvPr/>
          </p:nvSpPr>
          <p:spPr bwMode="auto">
            <a:xfrm>
              <a:off x="3423" y="3018"/>
              <a:ext cx="205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200" tIns="3600" rIns="7200" bIns="3600"/>
            <a:lstStyle>
              <a:lvl1pPr>
                <a:defRPr sz="3000">
                  <a:solidFill>
                    <a:schemeClr val="tx1"/>
                  </a:solidFill>
                  <a:latin typeface="Century Gothic" pitchFamily="34" charset="0"/>
                </a:defRPr>
              </a:lvl1pPr>
              <a:lvl2pPr marL="742950">
                <a:defRPr sz="2600">
                  <a:solidFill>
                    <a:schemeClr val="tx1"/>
                  </a:solidFill>
                  <a:latin typeface="Century Gothic" pitchFamily="34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Century Gothic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entury Gothic" pitchFamily="34" charset="0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9pPr>
            </a:lstStyle>
            <a:p>
              <a:pPr algn="ctr" eaLnBrk="1" hangingPunct="1"/>
              <a:r>
                <a:rPr lang="en-GB" sz="1100">
                  <a:latin typeface="Comic Sans MS" pitchFamily="66" charset="0"/>
                </a:rPr>
                <a:t>X</a:t>
              </a:r>
              <a:endParaRPr lang="en-GB" sz="1800">
                <a:latin typeface="Comic Sans MS" pitchFamily="66" charset="0"/>
              </a:endParaRPr>
            </a:p>
          </p:txBody>
        </p:sp>
        <p:sp>
          <p:nvSpPr>
            <p:cNvPr id="49184" name="Text Box 40"/>
            <p:cNvSpPr txBox="1">
              <a:spLocks noChangeArrowheads="1"/>
            </p:cNvSpPr>
            <p:nvPr/>
          </p:nvSpPr>
          <p:spPr bwMode="auto">
            <a:xfrm>
              <a:off x="2063" y="3652"/>
              <a:ext cx="283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200" tIns="3600" rIns="7200" bIns="3600"/>
            <a:lstStyle>
              <a:lvl1pPr>
                <a:defRPr sz="3000">
                  <a:solidFill>
                    <a:schemeClr val="tx1"/>
                  </a:solidFill>
                  <a:latin typeface="Century Gothic" pitchFamily="34" charset="0"/>
                </a:defRPr>
              </a:lvl1pPr>
              <a:lvl2pPr marL="742950">
                <a:defRPr sz="2600">
                  <a:solidFill>
                    <a:schemeClr val="tx1"/>
                  </a:solidFill>
                  <a:latin typeface="Century Gothic" pitchFamily="34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Century Gothic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entury Gothic" pitchFamily="34" charset="0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9pPr>
            </a:lstStyle>
            <a:p>
              <a:pPr algn="ctr" eaLnBrk="1" hangingPunct="1"/>
              <a:r>
                <a:rPr lang="en-GB" sz="1100">
                  <a:latin typeface="Comic Sans MS" pitchFamily="66" charset="0"/>
                </a:rPr>
                <a:t>(v)</a:t>
              </a:r>
              <a:endParaRPr lang="en-GB" sz="1800">
                <a:latin typeface="Comic Sans MS" pitchFamily="66" charset="0"/>
              </a:endParaRPr>
            </a:p>
          </p:txBody>
        </p:sp>
      </p:grpSp>
      <p:sp>
        <p:nvSpPr>
          <p:cNvPr id="27680" name="Text Box 45"/>
          <p:cNvSpPr txBox="1">
            <a:spLocks noChangeArrowheads="1"/>
          </p:cNvSpPr>
          <p:nvPr/>
        </p:nvSpPr>
        <p:spPr bwMode="auto">
          <a:xfrm>
            <a:off x="1187450" y="5373688"/>
            <a:ext cx="6540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" tIns="3600" rIns="7200" bIns="3600"/>
          <a:lstStyle>
            <a:lvl1pPr>
              <a:defRPr sz="3000">
                <a:solidFill>
                  <a:schemeClr val="tx1"/>
                </a:solidFill>
                <a:latin typeface="Century Gothic" pitchFamily="34" charset="0"/>
              </a:defRPr>
            </a:lvl1pPr>
            <a:lvl2pPr marL="742950">
              <a:defRPr sz="2600">
                <a:solidFill>
                  <a:schemeClr val="tx1"/>
                </a:solidFill>
                <a:latin typeface="Century Gothic" pitchFamily="34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FF90B2"/>
              </a:buClr>
              <a:buFont typeface="Wingdings 2" pitchFamily="18" charset="2"/>
              <a:defRPr sz="19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FF90B2"/>
              </a:buClr>
              <a:buFont typeface="Wingdings 2" pitchFamily="18" charset="2"/>
              <a:defRPr sz="19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FF90B2"/>
              </a:buClr>
              <a:buFont typeface="Wingdings 2" pitchFamily="18" charset="2"/>
              <a:defRPr sz="19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FF90B2"/>
              </a:buClr>
              <a:buFont typeface="Wingdings 2" pitchFamily="18" charset="2"/>
              <a:defRPr sz="19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/>
            <a:r>
              <a:rPr lang="en-GB" sz="1600">
                <a:latin typeface="Comic Sans MS" pitchFamily="66" charset="0"/>
              </a:rPr>
              <a:t>a &lt; 0</a:t>
            </a:r>
          </a:p>
          <a:p>
            <a:pPr algn="ctr" eaLnBrk="1" hangingPunct="1"/>
            <a:r>
              <a:rPr lang="en-GB" sz="1600">
                <a:latin typeface="Comic Sans MS" pitchFamily="66" charset="0"/>
              </a:rPr>
              <a:t>D &gt; 0</a:t>
            </a:r>
          </a:p>
        </p:txBody>
      </p:sp>
      <p:sp>
        <p:nvSpPr>
          <p:cNvPr id="27681" name="Text Box 47"/>
          <p:cNvSpPr txBox="1">
            <a:spLocks noChangeArrowheads="1"/>
          </p:cNvSpPr>
          <p:nvPr/>
        </p:nvSpPr>
        <p:spPr bwMode="auto">
          <a:xfrm>
            <a:off x="4284663" y="5229225"/>
            <a:ext cx="6540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" tIns="3600" rIns="7200" bIns="3600"/>
          <a:lstStyle>
            <a:lvl1pPr>
              <a:defRPr sz="3000">
                <a:solidFill>
                  <a:schemeClr val="tx1"/>
                </a:solidFill>
                <a:latin typeface="Century Gothic" pitchFamily="34" charset="0"/>
              </a:defRPr>
            </a:lvl1pPr>
            <a:lvl2pPr marL="742950">
              <a:defRPr sz="2600">
                <a:solidFill>
                  <a:schemeClr val="tx1"/>
                </a:solidFill>
                <a:latin typeface="Century Gothic" pitchFamily="34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FF90B2"/>
              </a:buClr>
              <a:buFont typeface="Wingdings 2" pitchFamily="18" charset="2"/>
              <a:defRPr sz="19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FF90B2"/>
              </a:buClr>
              <a:buFont typeface="Wingdings 2" pitchFamily="18" charset="2"/>
              <a:defRPr sz="19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FF90B2"/>
              </a:buClr>
              <a:buFont typeface="Wingdings 2" pitchFamily="18" charset="2"/>
              <a:defRPr sz="19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FF90B2"/>
              </a:buClr>
              <a:buFont typeface="Wingdings 2" pitchFamily="18" charset="2"/>
              <a:defRPr sz="19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/>
            <a:r>
              <a:rPr lang="en-GB" sz="1600">
                <a:latin typeface="Comic Sans MS" pitchFamily="66" charset="0"/>
              </a:rPr>
              <a:t>a &lt; 0</a:t>
            </a:r>
          </a:p>
          <a:p>
            <a:pPr algn="ctr" eaLnBrk="1" hangingPunct="1"/>
            <a:r>
              <a:rPr lang="en-GB" sz="1600">
                <a:latin typeface="Comic Sans MS" pitchFamily="66" charset="0"/>
              </a:rPr>
              <a:t>D = 0</a:t>
            </a:r>
          </a:p>
        </p:txBody>
      </p:sp>
      <p:grpSp>
        <p:nvGrpSpPr>
          <p:cNvPr id="7" name="Group 50"/>
          <p:cNvGrpSpPr>
            <a:grpSpLocks/>
          </p:cNvGrpSpPr>
          <p:nvPr/>
        </p:nvGrpSpPr>
        <p:grpSpPr bwMode="auto">
          <a:xfrm>
            <a:off x="6203950" y="4619625"/>
            <a:ext cx="2419350" cy="1519238"/>
            <a:chOff x="3908" y="2910"/>
            <a:chExt cx="1524" cy="957"/>
          </a:xfrm>
        </p:grpSpPr>
        <p:sp>
          <p:nvSpPr>
            <p:cNvPr id="49177" name="Line 41"/>
            <p:cNvSpPr>
              <a:spLocks noChangeShapeType="1"/>
            </p:cNvSpPr>
            <p:nvPr/>
          </p:nvSpPr>
          <p:spPr bwMode="auto">
            <a:xfrm>
              <a:off x="3908" y="2910"/>
              <a:ext cx="151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sm" len="med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49178" name="Freeform 42"/>
            <p:cNvSpPr>
              <a:spLocks/>
            </p:cNvSpPr>
            <p:nvPr/>
          </p:nvSpPr>
          <p:spPr bwMode="auto">
            <a:xfrm flipV="1">
              <a:off x="4320" y="3059"/>
              <a:ext cx="824" cy="808"/>
            </a:xfrm>
            <a:custGeom>
              <a:avLst/>
              <a:gdLst>
                <a:gd name="T0" fmla="*/ 0 w 1138"/>
                <a:gd name="T1" fmla="*/ 0 h 1140"/>
                <a:gd name="T2" fmla="*/ 22 w 1138"/>
                <a:gd name="T3" fmla="*/ 55 h 1140"/>
                <a:gd name="T4" fmla="*/ 43 w 1138"/>
                <a:gd name="T5" fmla="*/ 73 h 1140"/>
                <a:gd name="T6" fmla="*/ 64 w 1138"/>
                <a:gd name="T7" fmla="*/ 55 h 1140"/>
                <a:gd name="T8" fmla="*/ 86 w 1138"/>
                <a:gd name="T9" fmla="*/ 0 h 11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38"/>
                <a:gd name="T16" fmla="*/ 0 h 1140"/>
                <a:gd name="T17" fmla="*/ 1138 w 1138"/>
                <a:gd name="T18" fmla="*/ 1140 h 11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38" h="1140">
                  <a:moveTo>
                    <a:pt x="0" y="0"/>
                  </a:moveTo>
                  <a:cubicBezTo>
                    <a:pt x="95" y="332"/>
                    <a:pt x="189" y="662"/>
                    <a:pt x="284" y="852"/>
                  </a:cubicBezTo>
                  <a:cubicBezTo>
                    <a:pt x="379" y="1042"/>
                    <a:pt x="474" y="1140"/>
                    <a:pt x="568" y="1140"/>
                  </a:cubicBezTo>
                  <a:cubicBezTo>
                    <a:pt x="662" y="1140"/>
                    <a:pt x="753" y="1040"/>
                    <a:pt x="848" y="850"/>
                  </a:cubicBezTo>
                  <a:cubicBezTo>
                    <a:pt x="943" y="660"/>
                    <a:pt x="1078" y="177"/>
                    <a:pt x="1138" y="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/>
            <a:lstStyle/>
            <a:p>
              <a:endParaRPr lang="id-ID"/>
            </a:p>
          </p:txBody>
        </p:sp>
        <p:sp>
          <p:nvSpPr>
            <p:cNvPr id="49179" name="Text Box 43"/>
            <p:cNvSpPr txBox="1">
              <a:spLocks noChangeArrowheads="1"/>
            </p:cNvSpPr>
            <p:nvPr/>
          </p:nvSpPr>
          <p:spPr bwMode="auto">
            <a:xfrm>
              <a:off x="5227" y="2996"/>
              <a:ext cx="205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200" tIns="3600" rIns="7200" bIns="3600"/>
            <a:lstStyle>
              <a:lvl1pPr>
                <a:defRPr sz="3000">
                  <a:solidFill>
                    <a:schemeClr val="tx1"/>
                  </a:solidFill>
                  <a:latin typeface="Century Gothic" pitchFamily="34" charset="0"/>
                </a:defRPr>
              </a:lvl1pPr>
              <a:lvl2pPr marL="742950">
                <a:defRPr sz="2600">
                  <a:solidFill>
                    <a:schemeClr val="tx1"/>
                  </a:solidFill>
                  <a:latin typeface="Century Gothic" pitchFamily="34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Century Gothic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entury Gothic" pitchFamily="34" charset="0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9pPr>
            </a:lstStyle>
            <a:p>
              <a:pPr algn="ctr" eaLnBrk="1" hangingPunct="1"/>
              <a:r>
                <a:rPr lang="en-GB" sz="1100">
                  <a:latin typeface="Comic Sans MS" pitchFamily="66" charset="0"/>
                </a:rPr>
                <a:t>X</a:t>
              </a:r>
              <a:endParaRPr lang="en-GB" sz="1800">
                <a:latin typeface="Comic Sans MS" pitchFamily="66" charset="0"/>
              </a:endParaRPr>
            </a:p>
          </p:txBody>
        </p:sp>
        <p:sp>
          <p:nvSpPr>
            <p:cNvPr id="49180" name="Text Box 44"/>
            <p:cNvSpPr txBox="1">
              <a:spLocks noChangeArrowheads="1"/>
            </p:cNvSpPr>
            <p:nvPr/>
          </p:nvSpPr>
          <p:spPr bwMode="auto">
            <a:xfrm>
              <a:off x="3922" y="3657"/>
              <a:ext cx="27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200" tIns="3600" rIns="7200" bIns="3600"/>
            <a:lstStyle>
              <a:lvl1pPr>
                <a:defRPr sz="3000">
                  <a:solidFill>
                    <a:schemeClr val="tx1"/>
                  </a:solidFill>
                  <a:latin typeface="Century Gothic" pitchFamily="34" charset="0"/>
                </a:defRPr>
              </a:lvl1pPr>
              <a:lvl2pPr marL="742950">
                <a:defRPr sz="2600">
                  <a:solidFill>
                    <a:schemeClr val="tx1"/>
                  </a:solidFill>
                  <a:latin typeface="Century Gothic" pitchFamily="34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Century Gothic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entury Gothic" pitchFamily="34" charset="0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9pPr>
            </a:lstStyle>
            <a:p>
              <a:pPr algn="ctr" eaLnBrk="1" hangingPunct="1"/>
              <a:r>
                <a:rPr lang="en-GB" sz="1100">
                  <a:latin typeface="Comic Sans MS" pitchFamily="66" charset="0"/>
                </a:rPr>
                <a:t>(vi)</a:t>
              </a:r>
              <a:endParaRPr lang="en-GB" sz="1800">
                <a:latin typeface="Comic Sans MS" pitchFamily="66" charset="0"/>
              </a:endParaRPr>
            </a:p>
          </p:txBody>
        </p:sp>
      </p:grpSp>
      <p:sp>
        <p:nvSpPr>
          <p:cNvPr id="27682" name="Text Box 49"/>
          <p:cNvSpPr txBox="1">
            <a:spLocks noChangeArrowheads="1"/>
          </p:cNvSpPr>
          <p:nvPr/>
        </p:nvSpPr>
        <p:spPr bwMode="auto">
          <a:xfrm>
            <a:off x="7092950" y="5589588"/>
            <a:ext cx="6540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" tIns="3600" rIns="7200" bIns="3600"/>
          <a:lstStyle>
            <a:lvl1pPr>
              <a:defRPr sz="3000">
                <a:solidFill>
                  <a:schemeClr val="tx1"/>
                </a:solidFill>
                <a:latin typeface="Century Gothic" pitchFamily="34" charset="0"/>
              </a:defRPr>
            </a:lvl1pPr>
            <a:lvl2pPr marL="742950">
              <a:defRPr sz="2600">
                <a:solidFill>
                  <a:schemeClr val="tx1"/>
                </a:solidFill>
                <a:latin typeface="Century Gothic" pitchFamily="34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FF90B2"/>
              </a:buClr>
              <a:buFont typeface="Wingdings 2" pitchFamily="18" charset="2"/>
              <a:defRPr sz="19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FF90B2"/>
              </a:buClr>
              <a:buFont typeface="Wingdings 2" pitchFamily="18" charset="2"/>
              <a:defRPr sz="19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FF90B2"/>
              </a:buClr>
              <a:buFont typeface="Wingdings 2" pitchFamily="18" charset="2"/>
              <a:defRPr sz="19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FF90B2"/>
              </a:buClr>
              <a:buFont typeface="Wingdings 2" pitchFamily="18" charset="2"/>
              <a:defRPr sz="19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/>
            <a:r>
              <a:rPr lang="en-GB" sz="1600">
                <a:latin typeface="Comic Sans MS" pitchFamily="66" charset="0"/>
              </a:rPr>
              <a:t>a &lt; 0</a:t>
            </a:r>
          </a:p>
          <a:p>
            <a:pPr algn="ctr" eaLnBrk="1" hangingPunct="1"/>
            <a:r>
              <a:rPr lang="en-GB" sz="1600">
                <a:latin typeface="Comic Sans MS" pitchFamily="66" charset="0"/>
              </a:rPr>
              <a:t>D &lt; 0</a:t>
            </a:r>
          </a:p>
        </p:txBody>
      </p:sp>
      <p:grpSp>
        <p:nvGrpSpPr>
          <p:cNvPr id="8" name="Group 51"/>
          <p:cNvGrpSpPr>
            <a:grpSpLocks/>
          </p:cNvGrpSpPr>
          <p:nvPr/>
        </p:nvGrpSpPr>
        <p:grpSpPr bwMode="auto">
          <a:xfrm>
            <a:off x="6203950" y="4298950"/>
            <a:ext cx="2940050" cy="2559050"/>
            <a:chOff x="7666" y="6814"/>
            <a:chExt cx="2556" cy="2272"/>
          </a:xfrm>
        </p:grpSpPr>
        <p:sp>
          <p:nvSpPr>
            <p:cNvPr id="49175" name="Rectangle 52"/>
            <p:cNvSpPr>
              <a:spLocks noChangeArrowheads="1"/>
            </p:cNvSpPr>
            <p:nvPr/>
          </p:nvSpPr>
          <p:spPr bwMode="auto">
            <a:xfrm>
              <a:off x="7666" y="6814"/>
              <a:ext cx="2272" cy="1704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1" hangingPunct="1"/>
              <a:endParaRPr lang="en-GB">
                <a:latin typeface="Comic Sans MS" pitchFamily="66" charset="0"/>
              </a:endParaRPr>
            </a:p>
          </p:txBody>
        </p:sp>
        <p:sp>
          <p:nvSpPr>
            <p:cNvPr id="49176" name="Text Box 53"/>
            <p:cNvSpPr txBox="1">
              <a:spLocks noChangeArrowheads="1"/>
            </p:cNvSpPr>
            <p:nvPr/>
          </p:nvSpPr>
          <p:spPr bwMode="auto">
            <a:xfrm>
              <a:off x="8518" y="8518"/>
              <a:ext cx="1704" cy="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000">
                  <a:solidFill>
                    <a:schemeClr val="tx1"/>
                  </a:solidFill>
                  <a:latin typeface="Century Gothic" pitchFamily="34" charset="0"/>
                </a:defRPr>
              </a:lvl1pPr>
              <a:lvl2pPr marL="742950">
                <a:defRPr sz="2600">
                  <a:solidFill>
                    <a:schemeClr val="tx1"/>
                  </a:solidFill>
                  <a:latin typeface="Century Gothic" pitchFamily="34" charset="0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Century Gothic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entury Gothic" pitchFamily="34" charset="0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Aft>
                  <a:spcPct val="0"/>
                </a:spcAft>
                <a:buClr>
                  <a:srgbClr val="FF90B2"/>
                </a:buClr>
                <a:buFont typeface="Wingdings 2" pitchFamily="18" charset="2"/>
                <a:defRPr sz="1900">
                  <a:solidFill>
                    <a:schemeClr val="tx1"/>
                  </a:solidFill>
                  <a:latin typeface="Century Gothic" pitchFamily="34" charset="0"/>
                </a:defRPr>
              </a:lvl9pPr>
            </a:lstStyle>
            <a:p>
              <a:pPr algn="ctr" eaLnBrk="1" hangingPunct="1"/>
              <a:r>
                <a:rPr lang="en-GB" sz="1100">
                  <a:latin typeface="Comic Sans MS" pitchFamily="66" charset="0"/>
                </a:rPr>
                <a:t> </a:t>
              </a:r>
              <a:endParaRPr lang="en-GB" sz="1800">
                <a:latin typeface="Comic Sans MS" pitchFamily="66" charset="0"/>
              </a:endParaRPr>
            </a:p>
          </p:txBody>
        </p:sp>
      </p:grpSp>
      <p:sp>
        <p:nvSpPr>
          <p:cNvPr id="48" name="Rectangle 2"/>
          <p:cNvSpPr txBox="1">
            <a:spLocks noChangeArrowheads="1"/>
          </p:cNvSpPr>
          <p:nvPr/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484632">
              <a:defRPr/>
            </a:pPr>
            <a:r>
              <a:rPr lang="id-ID" sz="3200" smtClean="0">
                <a:solidFill>
                  <a:schemeClr val="accent1">
                    <a:tint val="83000"/>
                    <a:satMod val="150000"/>
                  </a:schemeClr>
                </a:solidFill>
                <a:latin typeface="Comic Sans MS" pitchFamily="66" charset="0"/>
              </a:rPr>
              <a:t>MAAM-MACAM PARABLA</a:t>
            </a:r>
            <a:endParaRPr lang="en-US" sz="3200" dirty="0" smtClean="0">
              <a:solidFill>
                <a:schemeClr val="accent1">
                  <a:tint val="83000"/>
                  <a:satMod val="150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717907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6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6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3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6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76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4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5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5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6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6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5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6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6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6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6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7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7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7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7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76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76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8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8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9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7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7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9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76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76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0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0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10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7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7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1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7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7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0500"/>
                            </p:stCondLst>
                            <p:childTnLst>
                              <p:par>
                                <p:cTn id="11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animBg="1"/>
      <p:bldP spid="27652" grpId="0" animBg="1"/>
      <p:bldP spid="27653" grpId="0" animBg="1"/>
      <p:bldP spid="27657" grpId="0"/>
      <p:bldP spid="27666" grpId="0" animBg="1"/>
      <p:bldP spid="2766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010" y="-24"/>
            <a:ext cx="7498080" cy="796908"/>
          </a:xfrm>
        </p:spPr>
        <p:txBody>
          <a:bodyPr>
            <a:normAutofit/>
          </a:bodyPr>
          <a:lstStyle/>
          <a:p>
            <a:r>
              <a:rPr lang="id-ID" sz="4000" dirty="0" smtClean="0"/>
              <a:t>LATIHAN</a:t>
            </a:r>
            <a:endParaRPr lang="id-ID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857232"/>
            <a:ext cx="8358246" cy="531973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d-ID" dirty="0" smtClean="0"/>
              <a:t>1. Gambarlah grafik fungsi </a:t>
            </a:r>
          </a:p>
          <a:p>
            <a:pPr algn="just">
              <a:buNone/>
            </a:pPr>
            <a:r>
              <a:rPr lang="id-ID" dirty="0" smtClean="0"/>
              <a:t>	a</a:t>
            </a:r>
            <a:r>
              <a:rPr lang="es-ES" dirty="0" smtClean="0"/>
              <a:t>. y = 2x</a:t>
            </a:r>
            <a:r>
              <a:rPr lang="es-ES" baseline="30000" dirty="0" smtClean="0"/>
              <a:t>2</a:t>
            </a:r>
            <a:r>
              <a:rPr lang="es-ES" dirty="0" smtClean="0"/>
              <a:t> – 9x + 12 </a:t>
            </a:r>
          </a:p>
          <a:p>
            <a:pPr algn="just">
              <a:buNone/>
            </a:pPr>
            <a:r>
              <a:rPr lang="id-ID" dirty="0" smtClean="0"/>
              <a:t>	b</a:t>
            </a:r>
            <a:r>
              <a:rPr lang="es-ES" dirty="0" smtClean="0"/>
              <a:t>. y = -x</a:t>
            </a:r>
            <a:r>
              <a:rPr lang="es-ES" baseline="30000" dirty="0" smtClean="0"/>
              <a:t>2</a:t>
            </a:r>
            <a:r>
              <a:rPr lang="es-ES" dirty="0" smtClean="0"/>
              <a:t> + 8</a:t>
            </a:r>
            <a:r>
              <a:rPr lang="id-ID" dirty="0" smtClean="0"/>
              <a:t>x</a:t>
            </a:r>
            <a:r>
              <a:rPr lang="es-ES" dirty="0" smtClean="0"/>
              <a:t> - 15 </a:t>
            </a:r>
            <a:endParaRPr lang="id-ID" dirty="0" smtClean="0"/>
          </a:p>
          <a:p>
            <a:pPr algn="just">
              <a:buNone/>
            </a:pPr>
            <a:endParaRPr lang="es-ES" dirty="0" smtClean="0"/>
          </a:p>
          <a:p>
            <a:pPr algn="just">
              <a:buNone/>
            </a:pPr>
            <a:r>
              <a:rPr lang="es-ES" dirty="0" smtClean="0"/>
              <a:t>2. </a:t>
            </a:r>
            <a:r>
              <a:rPr lang="es-ES" dirty="0" err="1" smtClean="0"/>
              <a:t>Jika</a:t>
            </a:r>
            <a:r>
              <a:rPr lang="es-ES" dirty="0" smtClean="0"/>
              <a:t> </a:t>
            </a:r>
            <a:r>
              <a:rPr lang="es-ES" dirty="0" err="1" smtClean="0"/>
              <a:t>diketahui</a:t>
            </a:r>
            <a:r>
              <a:rPr lang="es-ES" dirty="0" smtClean="0"/>
              <a:t> </a:t>
            </a:r>
            <a:r>
              <a:rPr lang="es-ES" dirty="0" err="1" smtClean="0"/>
              <a:t>fungsi</a:t>
            </a:r>
            <a:r>
              <a:rPr lang="id-ID" dirty="0" smtClean="0"/>
              <a:t> :</a:t>
            </a:r>
          </a:p>
          <a:p>
            <a:pPr algn="just">
              <a:buNone/>
            </a:pPr>
            <a:r>
              <a:rPr lang="id-ID" dirty="0" smtClean="0"/>
              <a:t>	</a:t>
            </a:r>
            <a:r>
              <a:rPr lang="es-ES" dirty="0" smtClean="0"/>
              <a:t>y = 4 – x</a:t>
            </a:r>
            <a:r>
              <a:rPr lang="es-ES" baseline="30000" dirty="0" smtClean="0"/>
              <a:t>2</a:t>
            </a:r>
            <a:r>
              <a:rPr lang="es-ES" dirty="0" smtClean="0"/>
              <a:t> dan y = 2x</a:t>
            </a:r>
            <a:r>
              <a:rPr lang="es-ES" baseline="30000" dirty="0" smtClean="0"/>
              <a:t>2</a:t>
            </a:r>
            <a:r>
              <a:rPr lang="es-ES" dirty="0" smtClean="0"/>
              <a:t> – 5x + 4 </a:t>
            </a:r>
          </a:p>
          <a:p>
            <a:pPr algn="just">
              <a:buNone/>
            </a:pPr>
            <a:r>
              <a:rPr lang="id-ID" dirty="0" smtClean="0"/>
              <a:t>	a. Carilah titik potong antara kedua fungsi</a:t>
            </a:r>
          </a:p>
          <a:p>
            <a:pPr algn="just">
              <a:buNone/>
            </a:pPr>
            <a:r>
              <a:rPr lang="id-ID" dirty="0" smtClean="0"/>
              <a:t>      tersebut </a:t>
            </a:r>
          </a:p>
          <a:p>
            <a:pPr algn="just">
              <a:buNone/>
            </a:pPr>
            <a:r>
              <a:rPr lang="id-ID" dirty="0" smtClean="0"/>
              <a:t>	b. Gambarlah grafik kedua fungsi tersebut. </a:t>
            </a:r>
          </a:p>
          <a:p>
            <a:pPr algn="just"/>
            <a:endParaRPr lang="id-ID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868610"/>
          </a:xfrm>
        </p:spPr>
        <p:txBody>
          <a:bodyPr>
            <a:noAutofit/>
          </a:bodyPr>
          <a:lstStyle/>
          <a:p>
            <a:pPr algn="ctr"/>
            <a:r>
              <a:rPr lang="id-ID" sz="5400" dirty="0" smtClean="0">
                <a:latin typeface="Goudy Stout" pitchFamily="18" charset="0"/>
              </a:rPr>
              <a:t>TERIMA KASIH</a:t>
            </a:r>
            <a:endParaRPr lang="id-ID" sz="5400" dirty="0">
              <a:latin typeface="Goudy Stout" pitchFamily="18" charset="0"/>
            </a:endParaRPr>
          </a:p>
        </p:txBody>
      </p:sp>
      <p:pic>
        <p:nvPicPr>
          <p:cNvPr id="4" name="Picture 2" descr="E:\Background dan Animasi\ANIMASI GIF GERAK\ASESORIS KOMPUTER 01\Disk_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2718294"/>
            <a:ext cx="2071702" cy="271097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-24"/>
            <a:ext cx="7498080" cy="917596"/>
          </a:xfrm>
        </p:spPr>
        <p:txBody>
          <a:bodyPr>
            <a:normAutofit/>
          </a:bodyPr>
          <a:lstStyle/>
          <a:p>
            <a:r>
              <a:rPr lang="id-ID" sz="4000" dirty="0" smtClean="0"/>
              <a:t>FUNGSI KUADRAT</a:t>
            </a:r>
            <a:endParaRPr lang="id-ID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940" y="1142984"/>
            <a:ext cx="8219340" cy="5105416"/>
          </a:xfrm>
        </p:spPr>
        <p:txBody>
          <a:bodyPr>
            <a:normAutofit/>
          </a:bodyPr>
          <a:lstStyle/>
          <a:p>
            <a:pPr algn="just"/>
            <a:r>
              <a:rPr lang="id-ID" sz="3400" dirty="0" smtClean="0"/>
              <a:t>Fungsi Kuadrat adalah Fungsi yang pangkat tertinggi dari variabel adalah dua.</a:t>
            </a:r>
          </a:p>
          <a:p>
            <a:pPr algn="just"/>
            <a:r>
              <a:rPr lang="id-ID" sz="3400" dirty="0" smtClean="0"/>
              <a:t>Bentuk umum dari fungsi Kuadrat :</a:t>
            </a:r>
          </a:p>
          <a:p>
            <a:pPr algn="ctr">
              <a:buNone/>
            </a:pPr>
            <a:r>
              <a:rPr lang="id-ID" sz="4000" b="1" dirty="0" smtClean="0"/>
              <a:t>y = f (x) = ax</a:t>
            </a:r>
            <a:r>
              <a:rPr lang="id-ID" sz="4000" b="1" baseline="30000" dirty="0" smtClean="0"/>
              <a:t>2</a:t>
            </a:r>
            <a:r>
              <a:rPr lang="id-ID" sz="4000" b="1" dirty="0" smtClean="0"/>
              <a:t> + bx + c </a:t>
            </a:r>
          </a:p>
          <a:p>
            <a:pPr algn="just"/>
            <a:r>
              <a:rPr lang="id-ID" sz="3400" dirty="0" smtClean="0"/>
              <a:t>dimana : Y = Variabel terikat </a:t>
            </a:r>
          </a:p>
          <a:p>
            <a:pPr algn="just">
              <a:buNone/>
            </a:pPr>
            <a:r>
              <a:rPr lang="id-ID" sz="3400" dirty="0" smtClean="0"/>
              <a:t>			X=Variabel bebas</a:t>
            </a:r>
          </a:p>
          <a:p>
            <a:pPr algn="just">
              <a:buNone/>
            </a:pPr>
            <a:r>
              <a:rPr lang="id-ID" sz="3400" dirty="0" smtClean="0"/>
              <a:t>		     a, b= koefisien,    Dan a ≠ 0</a:t>
            </a:r>
          </a:p>
          <a:p>
            <a:pPr algn="just">
              <a:buNone/>
            </a:pPr>
            <a:r>
              <a:rPr lang="id-ID" sz="3400" dirty="0" smtClean="0"/>
              <a:t>			c = konstanta. </a:t>
            </a:r>
            <a:endParaRPr lang="id-ID" sz="34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130" y="-24"/>
            <a:ext cx="8147870" cy="917596"/>
          </a:xfrm>
        </p:spPr>
        <p:txBody>
          <a:bodyPr>
            <a:noAutofit/>
          </a:bodyPr>
          <a:lstStyle/>
          <a:p>
            <a:r>
              <a:rPr lang="id-ID" sz="3400" dirty="0" smtClean="0"/>
              <a:t>CARA MENGGAMBAR FUNGSI KUADRAT</a:t>
            </a:r>
            <a:endParaRPr lang="id-ID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071546"/>
            <a:ext cx="7862150" cy="517685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d-ID" sz="3600" dirty="0" smtClean="0"/>
              <a:t>a. Dengan cara sederhana </a:t>
            </a:r>
          </a:p>
          <a:p>
            <a:pPr algn="just">
              <a:buNone/>
            </a:pPr>
            <a:r>
              <a:rPr lang="id-ID" sz="3600" dirty="0" smtClean="0"/>
              <a:t>	(</a:t>
            </a:r>
            <a:r>
              <a:rPr lang="id-ID" sz="3600" i="1" dirty="0" smtClean="0"/>
              <a:t>curve traicing process) </a:t>
            </a:r>
          </a:p>
          <a:p>
            <a:pPr algn="just">
              <a:buNone/>
            </a:pPr>
            <a:endParaRPr lang="id-ID" sz="3600" i="1" dirty="0" smtClean="0"/>
          </a:p>
          <a:p>
            <a:pPr>
              <a:buNone/>
            </a:pPr>
            <a:r>
              <a:rPr lang="id-ID" sz="3600" dirty="0" smtClean="0"/>
              <a:t>b. Dengan cara matematis </a:t>
            </a:r>
          </a:p>
          <a:p>
            <a:pPr>
              <a:buNone/>
            </a:pPr>
            <a:r>
              <a:rPr lang="id-ID" sz="3600" dirty="0" smtClean="0"/>
              <a:t>	(menggunakan ciri-ciri yang penting) </a:t>
            </a:r>
          </a:p>
          <a:p>
            <a:endParaRPr lang="id-ID" sz="36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-24"/>
            <a:ext cx="7498080" cy="928694"/>
          </a:xfrm>
        </p:spPr>
        <p:txBody>
          <a:bodyPr>
            <a:normAutofit/>
          </a:bodyPr>
          <a:lstStyle/>
          <a:p>
            <a:r>
              <a:rPr lang="id-ID" sz="4000" dirty="0" smtClean="0"/>
              <a:t>CURVE TRAICING PROCESS</a:t>
            </a:r>
            <a:endParaRPr lang="id-ID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502" y="928670"/>
            <a:ext cx="8362216" cy="5643602"/>
          </a:xfrm>
        </p:spPr>
        <p:txBody>
          <a:bodyPr>
            <a:normAutofit/>
          </a:bodyPr>
          <a:lstStyle/>
          <a:p>
            <a:pPr algn="just"/>
            <a:r>
              <a:rPr lang="id-ID" sz="3300" dirty="0" smtClean="0"/>
              <a:t>Yaitu dengan menggunakan tabel x dan y, dimana kita tentukan dulu nilai x sebagai variabel bebas, maka dengan memasukkan beberapa nilai x kita akan memperoleh nilai y.</a:t>
            </a:r>
          </a:p>
          <a:p>
            <a:pPr algn="just"/>
            <a:r>
              <a:rPr lang="id-ID" sz="3300" dirty="0" smtClean="0"/>
              <a:t>Misalkan y = x</a:t>
            </a:r>
            <a:r>
              <a:rPr lang="id-ID" sz="3300" baseline="30000" dirty="0" smtClean="0"/>
              <a:t>2</a:t>
            </a:r>
            <a:r>
              <a:rPr lang="id-ID" sz="3300" dirty="0" smtClean="0"/>
              <a:t> - 5x + 6</a:t>
            </a:r>
          </a:p>
          <a:p>
            <a:pPr algn="just">
              <a:buNone/>
            </a:pPr>
            <a:endParaRPr lang="id-ID" sz="3300" dirty="0" smtClean="0"/>
          </a:p>
          <a:p>
            <a:pPr algn="just">
              <a:buNone/>
            </a:pPr>
            <a:endParaRPr lang="id-ID" sz="3300" dirty="0" smtClean="0"/>
          </a:p>
          <a:p>
            <a:pPr algn="just">
              <a:buNone/>
            </a:pPr>
            <a:endParaRPr lang="id-ID" sz="3300" dirty="0" smtClean="0"/>
          </a:p>
          <a:p>
            <a:pPr algn="just"/>
            <a:r>
              <a:rPr lang="sv-SE" sz="3300" dirty="0" smtClean="0"/>
              <a:t>Kemudian kita plotkan masing-masing pasangan titik tersebut. </a:t>
            </a:r>
            <a:endParaRPr lang="id-ID" sz="33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71538" y="3714752"/>
          <a:ext cx="7786746" cy="1500198"/>
        </p:xfrm>
        <a:graphic>
          <a:graphicData uri="http://schemas.openxmlformats.org/drawingml/2006/table">
            <a:tbl>
              <a:tblPr/>
              <a:tblGrid>
                <a:gridCol w="865194"/>
                <a:gridCol w="865194"/>
                <a:gridCol w="865194"/>
                <a:gridCol w="865194"/>
                <a:gridCol w="865194"/>
                <a:gridCol w="865194"/>
                <a:gridCol w="865194"/>
                <a:gridCol w="865194"/>
                <a:gridCol w="865194"/>
              </a:tblGrid>
              <a:tr h="750099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099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00100" y="-24"/>
            <a:ext cx="7498080" cy="846158"/>
          </a:xfrm>
        </p:spPr>
        <p:txBody>
          <a:bodyPr>
            <a:normAutofit/>
          </a:bodyPr>
          <a:lstStyle/>
          <a:p>
            <a:r>
              <a:rPr lang="id-ID" sz="4000" dirty="0" smtClean="0"/>
              <a:t>CURVE TRAICING PROCESS</a:t>
            </a:r>
            <a:endParaRPr lang="id-ID" sz="4000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1643042" y="1071546"/>
          <a:ext cx="6715172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-24"/>
            <a:ext cx="7498080" cy="939784"/>
          </a:xfrm>
        </p:spPr>
        <p:txBody>
          <a:bodyPr>
            <a:normAutofit/>
          </a:bodyPr>
          <a:lstStyle/>
          <a:p>
            <a:r>
              <a:rPr lang="id-ID" sz="4000" dirty="0" smtClean="0"/>
              <a:t>CARA MATEMATIS</a:t>
            </a:r>
            <a:endParaRPr lang="id-ID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000108"/>
            <a:ext cx="8215370" cy="5248292"/>
          </a:xfrm>
        </p:spPr>
        <p:txBody>
          <a:bodyPr>
            <a:normAutofit lnSpcReduction="10000"/>
          </a:bodyPr>
          <a:lstStyle/>
          <a:p>
            <a:pPr algn="just"/>
            <a:r>
              <a:rPr lang="id-ID" dirty="0" smtClean="0"/>
              <a:t>Yaitu dengan menggambarkan ciri-ciri penting dari fungsi kuadrat, diantaranya :</a:t>
            </a:r>
          </a:p>
          <a:p>
            <a:pPr algn="just">
              <a:buNone/>
            </a:pPr>
            <a:r>
              <a:rPr lang="id-ID" dirty="0" smtClean="0"/>
              <a:t>1.Titik potong fungsi dengan sumbu y, pada x=0, maka y=d. Jadi titiknya adalah A(0,d).</a:t>
            </a:r>
          </a:p>
          <a:p>
            <a:pPr algn="just">
              <a:buNone/>
            </a:pPr>
            <a:r>
              <a:rPr lang="id-ID" dirty="0" smtClean="0"/>
              <a:t>2.Titik potong fungsi dengan sumbu x, pada y=0,maka kita harus mencari nilai Diskriminan (D) terlebih dahulu: </a:t>
            </a:r>
          </a:p>
          <a:p>
            <a:pPr algn="just">
              <a:buNone/>
            </a:pPr>
            <a:r>
              <a:rPr lang="id-ID" dirty="0" smtClean="0"/>
              <a:t> 	Nilai diskriminan ini akan menentukan apakah parabola vertikal memotong, menyinggung dan atau tidak memotong maupun menyinggung sumbu x. 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714356"/>
            <a:ext cx="7862150" cy="585789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id-ID" dirty="0" smtClean="0"/>
              <a:t>Jika nilai D = b</a:t>
            </a:r>
            <a:r>
              <a:rPr lang="id-ID" baseline="30000" dirty="0" smtClean="0"/>
              <a:t>2</a:t>
            </a:r>
            <a:r>
              <a:rPr lang="id-ID" dirty="0" smtClean="0"/>
              <a:t> – 4ac adalah negatif maka tidak terdapat titik potong pada sumbu x.</a:t>
            </a:r>
          </a:p>
          <a:p>
            <a:pPr algn="just">
              <a:buFont typeface="Wingdings" pitchFamily="2" charset="2"/>
              <a:buChar char="ü"/>
            </a:pPr>
            <a:r>
              <a:rPr lang="id-ID" dirty="0" smtClean="0"/>
              <a:t>Jika nilai D = b</a:t>
            </a:r>
            <a:r>
              <a:rPr lang="id-ID" baseline="30000" dirty="0" smtClean="0"/>
              <a:t>2</a:t>
            </a:r>
            <a:r>
              <a:rPr lang="id-ID" dirty="0" smtClean="0"/>
              <a:t> – 4ac adalah positif maka terdapat dua titik potong pada sumbu x. </a:t>
            </a:r>
          </a:p>
          <a:p>
            <a:pPr algn="just">
              <a:buNone/>
            </a:pPr>
            <a:r>
              <a:rPr lang="id-ID" dirty="0" smtClean="0"/>
              <a:t>	yaitu pada titik :</a:t>
            </a:r>
          </a:p>
          <a:p>
            <a:pPr algn="just">
              <a:buNone/>
            </a:pPr>
            <a:endParaRPr lang="id-ID" dirty="0" smtClean="0"/>
          </a:p>
          <a:p>
            <a:pPr algn="just">
              <a:buNone/>
            </a:pPr>
            <a:r>
              <a:rPr lang="id-ID" dirty="0" smtClean="0"/>
              <a:t>	titik : (x</a:t>
            </a:r>
            <a:r>
              <a:rPr lang="id-ID" baseline="-25000" dirty="0" smtClean="0"/>
              <a:t>1</a:t>
            </a:r>
            <a:r>
              <a:rPr lang="id-ID" dirty="0" smtClean="0"/>
              <a:t> , 0) dan (x</a:t>
            </a:r>
            <a:r>
              <a:rPr lang="id-ID" baseline="-25000" dirty="0" smtClean="0"/>
              <a:t>2</a:t>
            </a:r>
            <a:r>
              <a:rPr lang="id-ID" dirty="0" smtClean="0"/>
              <a:t> , 0) </a:t>
            </a:r>
          </a:p>
          <a:p>
            <a:pPr algn="just">
              <a:buFont typeface="Wingdings" pitchFamily="2" charset="2"/>
              <a:buChar char="ü"/>
            </a:pPr>
            <a:r>
              <a:rPr lang="id-ID" dirty="0" smtClean="0"/>
              <a:t>Jika nilai D = b</a:t>
            </a:r>
            <a:r>
              <a:rPr lang="id-ID" baseline="30000" dirty="0" smtClean="0"/>
              <a:t>2</a:t>
            </a:r>
            <a:r>
              <a:rPr lang="id-ID" dirty="0" smtClean="0"/>
              <a:t> – 4ac adalah nol maka terdapat satu titik potong dengan sumbu x.  Titik :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03010" y="-24"/>
            <a:ext cx="7498080" cy="868346"/>
          </a:xfrm>
        </p:spPr>
        <p:txBody>
          <a:bodyPr>
            <a:normAutofit/>
          </a:bodyPr>
          <a:lstStyle/>
          <a:p>
            <a:r>
              <a:rPr lang="id-ID" sz="4000" dirty="0" smtClean="0"/>
              <a:t>CARA MATEMATIS</a:t>
            </a:r>
            <a:endParaRPr lang="id-ID" sz="40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429124" y="2786058"/>
          <a:ext cx="3786214" cy="11462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3" imgW="1358640" imgH="444240" progId="Equation.3">
                  <p:embed/>
                </p:oleObj>
              </mc:Choice>
              <mc:Fallback>
                <p:oleObj name="Equation" r:id="rId3" imgW="1358640" imgH="4442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4" y="2786058"/>
                        <a:ext cx="3786214" cy="11462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714612" y="5429264"/>
          <a:ext cx="1485900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5" imgW="533160" imgH="431640" progId="Equation.3">
                  <p:embed/>
                </p:oleObj>
              </mc:Choice>
              <mc:Fallback>
                <p:oleObj name="Equation" r:id="rId5" imgW="53316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12" y="5429264"/>
                        <a:ext cx="1485900" cy="111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928670"/>
            <a:ext cx="8358246" cy="5319730"/>
          </a:xfrm>
        </p:spPr>
        <p:txBody>
          <a:bodyPr/>
          <a:lstStyle/>
          <a:p>
            <a:pPr algn="just">
              <a:buNone/>
            </a:pPr>
            <a:r>
              <a:rPr lang="id-ID" dirty="0" smtClean="0"/>
              <a:t>3.</a:t>
            </a:r>
            <a:r>
              <a:rPr lang="sv-SE" dirty="0" smtClean="0"/>
              <a:t>Titik puncak, yaitu titik dimana arah dari grafik fungsi kuadrat kembali ke arah semula.</a:t>
            </a:r>
            <a:endParaRPr lang="id-ID" dirty="0" smtClean="0"/>
          </a:p>
          <a:p>
            <a:pPr algn="just">
              <a:buNone/>
            </a:pPr>
            <a:r>
              <a:rPr lang="id-ID" dirty="0" smtClean="0"/>
              <a:t>	</a:t>
            </a:r>
            <a:r>
              <a:rPr lang="sv-SE" dirty="0" smtClean="0"/>
              <a:t>Titik puncak</a:t>
            </a:r>
            <a:r>
              <a:rPr lang="id-ID" dirty="0" smtClean="0"/>
              <a:t> </a:t>
            </a:r>
            <a:r>
              <a:rPr lang="sv-SE" dirty="0" smtClean="0"/>
              <a:t>:</a:t>
            </a:r>
            <a:endParaRPr lang="id-ID" dirty="0" smtClean="0"/>
          </a:p>
          <a:p>
            <a:pPr algn="just">
              <a:buNone/>
            </a:pPr>
            <a:endParaRPr lang="id-ID" dirty="0" smtClean="0"/>
          </a:p>
          <a:p>
            <a:pPr algn="just">
              <a:buNone/>
            </a:pPr>
            <a:endParaRPr lang="id-ID" dirty="0" smtClean="0"/>
          </a:p>
          <a:p>
            <a:pPr algn="just">
              <a:buNone/>
            </a:pPr>
            <a:r>
              <a:rPr lang="id-ID" dirty="0" smtClean="0"/>
              <a:t>4.Sumbu simetri adalah sumbu yang membagi/membelah dua grafik fungsi kuadrat tersebut menjadi dua bagian yang sama besar. </a:t>
            </a:r>
          </a:p>
          <a:p>
            <a:pPr algn="just">
              <a:buNone/>
            </a:pPr>
            <a:r>
              <a:rPr lang="id-ID" dirty="0" smtClean="0"/>
              <a:t>	Sumbu simetri :</a:t>
            </a:r>
          </a:p>
          <a:p>
            <a:pPr algn="just"/>
            <a:endParaRPr lang="id-ID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03010" y="-24"/>
            <a:ext cx="7498080" cy="868346"/>
          </a:xfrm>
        </p:spPr>
        <p:txBody>
          <a:bodyPr>
            <a:normAutofit/>
          </a:bodyPr>
          <a:lstStyle/>
          <a:p>
            <a:r>
              <a:rPr lang="id-ID" sz="4000" dirty="0" smtClean="0"/>
              <a:t>CARA MATEMATIS</a:t>
            </a:r>
            <a:endParaRPr lang="id-ID" sz="4000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857488" y="2328864"/>
          <a:ext cx="4600575" cy="1243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3" imgW="1650960" imgH="482400" progId="Equation.3">
                  <p:embed/>
                </p:oleObj>
              </mc:Choice>
              <mc:Fallback>
                <p:oleObj name="Equation" r:id="rId3" imgW="165096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488" y="2328864"/>
                        <a:ext cx="4600575" cy="1243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714744" y="5329238"/>
          <a:ext cx="1344612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5" imgW="482400" imgH="393480" progId="Equation.3">
                  <p:embed/>
                </p:oleObj>
              </mc:Choice>
              <mc:Fallback>
                <p:oleObj name="Equation" r:id="rId5" imgW="48240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44" y="5329238"/>
                        <a:ext cx="1344612" cy="1014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237</TotalTime>
  <Words>770</Words>
  <Application>Microsoft Office PowerPoint</Application>
  <PresentationFormat>On-screen Show (4:3)</PresentationFormat>
  <Paragraphs>192</Paragraphs>
  <Slides>25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Solstice</vt:lpstr>
      <vt:lpstr>Equation</vt:lpstr>
      <vt:lpstr>Fungsi non linier</vt:lpstr>
      <vt:lpstr>FUNGSI NON LINIER</vt:lpstr>
      <vt:lpstr>FUNGSI KUADRAT</vt:lpstr>
      <vt:lpstr>CARA MENGGAMBAR FUNGSI KUADRAT</vt:lpstr>
      <vt:lpstr>CURVE TRAICING PROCESS</vt:lpstr>
      <vt:lpstr>CURVE TRAICING PROCESS</vt:lpstr>
      <vt:lpstr>CARA MATEMATIS</vt:lpstr>
      <vt:lpstr>CARA MATEMATIS</vt:lpstr>
      <vt:lpstr>CARA MATEMATIS</vt:lpstr>
      <vt:lpstr>CONTOH</vt:lpstr>
      <vt:lpstr>CONTOH</vt:lpstr>
      <vt:lpstr>CONTOH</vt:lpstr>
      <vt:lpstr>Penyelesaian Persamaan Kuadrat</vt:lpstr>
      <vt:lpstr>Memfaktorkan</vt:lpstr>
      <vt:lpstr>PowerPoint Presentation</vt:lpstr>
      <vt:lpstr>PowerPoint Presentation</vt:lpstr>
      <vt:lpstr>PowerPoint Presentation</vt:lpstr>
      <vt:lpstr>Melengkapkan Kuadrat Sempurna</vt:lpstr>
      <vt:lpstr>PowerPoint Presentation</vt:lpstr>
      <vt:lpstr>Rumus abc (Al-khawarizmi)</vt:lpstr>
      <vt:lpstr>Rumus abc (Al-khawarizmi)</vt:lpstr>
      <vt:lpstr>MAAM-MACAM PARABLA</vt:lpstr>
      <vt:lpstr>PowerPoint Presentation</vt:lpstr>
      <vt:lpstr>LATIHAN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Fungsi non linier</dc:title>
  <dc:creator>HANNY</dc:creator>
  <cp:lastModifiedBy>ASUS</cp:lastModifiedBy>
  <cp:revision>47</cp:revision>
  <dcterms:created xsi:type="dcterms:W3CDTF">2011-05-01T11:48:49Z</dcterms:created>
  <dcterms:modified xsi:type="dcterms:W3CDTF">2018-10-16T23:57:56Z</dcterms:modified>
</cp:coreProperties>
</file>