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90" r:id="rId15"/>
    <p:sldId id="291" r:id="rId16"/>
    <p:sldId id="278" r:id="rId17"/>
    <p:sldId id="279" r:id="rId18"/>
    <p:sldId id="285" r:id="rId19"/>
    <p:sldId id="286" r:id="rId20"/>
    <p:sldId id="288" r:id="rId21"/>
    <p:sldId id="289" r:id="rId22"/>
    <p:sldId id="272" r:id="rId23"/>
    <p:sldId id="274" r:id="rId24"/>
    <p:sldId id="269" r:id="rId25"/>
    <p:sldId id="270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371827854893388"/>
          <c:y val="1.5920286581872684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</c:v>
                </c:pt>
              </c:strCache>
            </c:strRef>
          </c:tx>
          <c:spPr>
            <a:ln w="50800"/>
          </c:spPr>
          <c:xVal>
            <c:numRef>
              <c:f>Sheet1!$A$2:$A$9</c:f>
              <c:numCache>
                <c:formatCode>General</c:formatCode>
                <c:ptCount val="8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12</c:v>
                </c:pt>
                <c:pt idx="1">
                  <c:v>6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6</c:v>
                </c:pt>
                <c:pt idx="7">
                  <c:v>12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199296"/>
        <c:axId val="51728768"/>
      </c:scatterChart>
      <c:valAx>
        <c:axId val="128199296"/>
        <c:scaling>
          <c:orientation val="minMax"/>
          <c:max val="6"/>
          <c:min val="-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id-ID"/>
          </a:p>
        </c:txPr>
        <c:crossAx val="51728768"/>
        <c:crosses val="autoZero"/>
        <c:crossBetween val="midCat"/>
        <c:majorUnit val="1"/>
      </c:valAx>
      <c:valAx>
        <c:axId val="51728768"/>
        <c:scaling>
          <c:orientation val="minMax"/>
          <c:max val="12"/>
          <c:min val="-2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id-ID"/>
          </a:p>
        </c:txPr>
        <c:crossAx val="128199296"/>
        <c:crosses val="autoZero"/>
        <c:crossBetween val="midCat"/>
        <c:majorUnit val="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371827854893397"/>
          <c:y val="1.5920286581872684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</c:v>
                </c:pt>
              </c:strCache>
            </c:strRef>
          </c:tx>
          <c:spPr>
            <a:ln w="50800"/>
          </c:spPr>
          <c:marker>
            <c:symbol val="diamond"/>
            <c:size val="3"/>
          </c:marker>
          <c:xVal>
            <c:numRef>
              <c:f>Sheet1!$A$2:$A$9</c:f>
              <c:numCache>
                <c:formatCode>General</c:formatCode>
                <c:ptCount val="8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12</c:v>
                </c:pt>
                <c:pt idx="1">
                  <c:v>6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6</c:v>
                </c:pt>
                <c:pt idx="7">
                  <c:v>12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770496"/>
        <c:axId val="51772032"/>
      </c:scatterChart>
      <c:valAx>
        <c:axId val="51770496"/>
        <c:scaling>
          <c:orientation val="minMax"/>
          <c:max val="6"/>
          <c:min val="-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id-ID"/>
          </a:p>
        </c:txPr>
        <c:crossAx val="51772032"/>
        <c:crosses val="autoZero"/>
        <c:crossBetween val="midCat"/>
        <c:majorUnit val="1"/>
      </c:valAx>
      <c:valAx>
        <c:axId val="51772032"/>
        <c:scaling>
          <c:orientation val="minMax"/>
          <c:max val="12"/>
          <c:min val="-2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id-ID"/>
          </a:p>
        </c:txPr>
        <c:crossAx val="51770496"/>
        <c:crosses val="autoZero"/>
        <c:crossBetween val="midCat"/>
        <c:majorUnit val="2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B74C8-C3BD-44DF-9729-84A3C770878B}" type="datetimeFigureOut">
              <a:rPr lang="id-ID" smtClean="0"/>
              <a:t>17/10/2018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D7487-7615-49B7-BDFB-1E619F035F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1669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642918"/>
            <a:ext cx="7406640" cy="3002106"/>
          </a:xfrm>
        </p:spPr>
        <p:txBody>
          <a:bodyPr>
            <a:noAutofit/>
          </a:bodyPr>
          <a:lstStyle/>
          <a:p>
            <a:pPr algn="ctr"/>
            <a:r>
              <a:rPr lang="id-ID" sz="4800" dirty="0" smtClean="0">
                <a:latin typeface="Goudy Stout" pitchFamily="18" charset="0"/>
              </a:rPr>
              <a:t>Fungsi</a:t>
            </a:r>
            <a:br>
              <a:rPr lang="id-ID" sz="4800" dirty="0" smtClean="0">
                <a:latin typeface="Goudy Stout" pitchFamily="18" charset="0"/>
              </a:rPr>
            </a:br>
            <a:r>
              <a:rPr lang="id-ID" sz="4800" dirty="0" smtClean="0">
                <a:latin typeface="Goudy Stout" pitchFamily="18" charset="0"/>
              </a:rPr>
              <a:t>non linier</a:t>
            </a:r>
            <a:endParaRPr lang="id-ID" sz="4800" dirty="0">
              <a:latin typeface="Goudy Stout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010" y="-24"/>
            <a:ext cx="7498080" cy="868346"/>
          </a:xfrm>
        </p:spPr>
        <p:txBody>
          <a:bodyPr>
            <a:normAutofit/>
          </a:bodyPr>
          <a:lstStyle/>
          <a:p>
            <a:r>
              <a:rPr lang="id-ID" sz="4000" dirty="0" smtClean="0"/>
              <a:t>CONTOH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14356"/>
            <a:ext cx="8290778" cy="31432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d-ID" sz="2600" dirty="0" smtClean="0"/>
              <a:t>	Gambarkan grafik fungsi y = x</a:t>
            </a:r>
            <a:r>
              <a:rPr lang="id-ID" sz="2600" baseline="30000" dirty="0" smtClean="0"/>
              <a:t>2</a:t>
            </a:r>
            <a:r>
              <a:rPr lang="id-ID" sz="2600" dirty="0" smtClean="0"/>
              <a:t> - 5x + 6. </a:t>
            </a:r>
          </a:p>
          <a:p>
            <a:pPr algn="just">
              <a:buNone/>
            </a:pPr>
            <a:r>
              <a:rPr lang="id-ID" sz="2600" dirty="0" smtClean="0"/>
              <a:t>1.Titik potong fungsi dengan sumbu y, pada x=0, maka y=6. Jadi titiknya adalah A(0,6).</a:t>
            </a:r>
          </a:p>
          <a:p>
            <a:pPr algn="just">
              <a:buNone/>
            </a:pPr>
            <a:r>
              <a:rPr lang="id-ID" sz="2600" dirty="0" smtClean="0"/>
              <a:t>2.Titik potong fungsi dengan sumbu x, pada y=0,</a:t>
            </a:r>
          </a:p>
          <a:p>
            <a:pPr algn="just">
              <a:buNone/>
            </a:pPr>
            <a:r>
              <a:rPr lang="id-ID" sz="2600" dirty="0" smtClean="0"/>
              <a:t>	D = b</a:t>
            </a:r>
            <a:r>
              <a:rPr lang="id-ID" sz="2600" baseline="30000" dirty="0" smtClean="0"/>
              <a:t>2</a:t>
            </a:r>
            <a:r>
              <a:rPr lang="id-ID" sz="2600" dirty="0" smtClean="0"/>
              <a:t> – 4ac = (-5)</a:t>
            </a:r>
            <a:r>
              <a:rPr lang="id-ID" sz="2600" baseline="30000" dirty="0" smtClean="0"/>
              <a:t>2</a:t>
            </a:r>
            <a:r>
              <a:rPr lang="id-ID" sz="2600" dirty="0" smtClean="0"/>
              <a:t> – 4(1)(6) = 25 – 24 = 1</a:t>
            </a:r>
          </a:p>
          <a:p>
            <a:pPr algn="just">
              <a:buNone/>
            </a:pPr>
            <a:r>
              <a:rPr lang="id-ID" sz="2600" dirty="0" smtClean="0"/>
              <a:t>	Karena D=1 &gt; 0, maka terdapat dua buah titik potong dengan sumbu x.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00100" y="3571876"/>
          <a:ext cx="6372222" cy="996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2781000" imgH="469800" progId="Equation.3">
                  <p:embed/>
                </p:oleObj>
              </mc:Choice>
              <mc:Fallback>
                <p:oleObj name="Equation" r:id="rId3" imgW="278100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3571876"/>
                        <a:ext cx="6372222" cy="9965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000100" y="4429132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600" dirty="0" smtClean="0"/>
              <a:t>jadi titiknya B</a:t>
            </a:r>
            <a:r>
              <a:rPr lang="sv-SE" sz="2600" baseline="-25000" dirty="0" smtClean="0"/>
              <a:t>1</a:t>
            </a:r>
            <a:r>
              <a:rPr lang="sv-SE" sz="2600" dirty="0" smtClean="0"/>
              <a:t> (3,0)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85838" y="5072063"/>
          <a:ext cx="64008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2793960" imgH="469800" progId="Equation.3">
                  <p:embed/>
                </p:oleObj>
              </mc:Choice>
              <mc:Fallback>
                <p:oleObj name="Equation" r:id="rId5" imgW="279396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5072063"/>
                        <a:ext cx="640080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071538" y="6000768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600" dirty="0" smtClean="0"/>
              <a:t>jadi titiknya B</a:t>
            </a:r>
            <a:r>
              <a:rPr lang="id-ID" sz="2600" baseline="-25000" dirty="0" smtClean="0"/>
              <a:t>2</a:t>
            </a:r>
            <a:r>
              <a:rPr lang="sv-SE" sz="2600" dirty="0" smtClean="0"/>
              <a:t> (</a:t>
            </a:r>
            <a:r>
              <a:rPr lang="id-ID" sz="2600" dirty="0" smtClean="0"/>
              <a:t>2</a:t>
            </a:r>
            <a:r>
              <a:rPr lang="sv-SE" sz="2600" dirty="0" smtClean="0"/>
              <a:t>,0)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714356"/>
            <a:ext cx="7933588" cy="2571768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3.</a:t>
            </a:r>
            <a:r>
              <a:rPr lang="sv-SE" dirty="0" smtClean="0"/>
              <a:t>Titik puncak</a:t>
            </a:r>
            <a:r>
              <a:rPr lang="id-ID" dirty="0" smtClean="0"/>
              <a:t> </a:t>
            </a:r>
            <a:r>
              <a:rPr lang="sv-SE" dirty="0" smtClean="0"/>
              <a:t>:</a:t>
            </a:r>
            <a:r>
              <a:rPr lang="id-ID" dirty="0" smtClean="0"/>
              <a:t>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4. Sumbu simetri :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72547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CONTOH</a:t>
            </a:r>
            <a:endParaRPr lang="id-ID" sz="40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14414" y="1214422"/>
          <a:ext cx="6405563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2298600" imgH="482400" progId="Equation.3">
                  <p:embed/>
                </p:oleObj>
              </mc:Choice>
              <mc:Fallback>
                <p:oleObj name="Equation" r:id="rId3" imgW="22986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1214422"/>
                        <a:ext cx="6405563" cy="1243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376354" y="3071813"/>
          <a:ext cx="2052638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736560" imgH="393480" progId="Equation.3">
                  <p:embed/>
                </p:oleObj>
              </mc:Choice>
              <mc:Fallback>
                <p:oleObj name="Equation" r:id="rId5" imgW="736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54" y="3071813"/>
                        <a:ext cx="2052638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010" y="-24"/>
            <a:ext cx="7498080" cy="796908"/>
          </a:xfrm>
        </p:spPr>
        <p:txBody>
          <a:bodyPr>
            <a:normAutofit/>
          </a:bodyPr>
          <a:lstStyle/>
          <a:p>
            <a:r>
              <a:rPr lang="id-ID" sz="4000" dirty="0" smtClean="0"/>
              <a:t>CONTOH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785794"/>
            <a:ext cx="7498080" cy="642942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Grafik</a:t>
            </a:r>
            <a:endParaRPr lang="id-ID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643042" y="1071546"/>
          <a:ext cx="671517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2928926" y="3071810"/>
            <a:ext cx="963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 smtClean="0"/>
              <a:t>A(0,6)</a:t>
            </a:r>
            <a:endParaRPr lang="id-ID" sz="2400" dirty="0"/>
          </a:p>
        </p:txBody>
      </p:sp>
      <p:sp>
        <p:nvSpPr>
          <p:cNvPr id="7" name="Oval 6"/>
          <p:cNvSpPr/>
          <p:nvPr/>
        </p:nvSpPr>
        <p:spPr>
          <a:xfrm>
            <a:off x="2714612" y="3286124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4500562" y="5010160"/>
            <a:ext cx="214314" cy="133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Oval 8"/>
          <p:cNvSpPr/>
          <p:nvPr/>
        </p:nvSpPr>
        <p:spPr>
          <a:xfrm>
            <a:off x="5357818" y="5000636"/>
            <a:ext cx="214314" cy="133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4000496" y="4529088"/>
            <a:ext cx="1034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 smtClean="0"/>
              <a:t>B</a:t>
            </a:r>
            <a:r>
              <a:rPr lang="id-ID" sz="2000" baseline="-25000" dirty="0" smtClean="0"/>
              <a:t>2</a:t>
            </a:r>
            <a:r>
              <a:rPr lang="sv-SE" sz="2000" dirty="0" smtClean="0"/>
              <a:t> (</a:t>
            </a:r>
            <a:r>
              <a:rPr lang="id-ID" sz="2000" dirty="0" smtClean="0"/>
              <a:t>2</a:t>
            </a:r>
            <a:r>
              <a:rPr lang="sv-SE" sz="2000" dirty="0" smtClean="0"/>
              <a:t>,0)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66503" y="4529088"/>
            <a:ext cx="1034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 smtClean="0"/>
              <a:t>B</a:t>
            </a:r>
            <a:r>
              <a:rPr lang="id-ID" sz="2000" baseline="-25000" dirty="0" smtClean="0"/>
              <a:t>1</a:t>
            </a:r>
            <a:r>
              <a:rPr lang="sv-SE" sz="2000" dirty="0" smtClean="0"/>
              <a:t> (3,0) 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3179753" y="3963991"/>
            <a:ext cx="364333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00562" y="5786454"/>
          <a:ext cx="1058863" cy="774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4" imgW="545760" imgH="431640" progId="Equation.3">
                  <p:embed/>
                </p:oleObj>
              </mc:Choice>
              <mc:Fallback>
                <p:oleObj name="Equation" r:id="rId4" imgW="5457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5786454"/>
                        <a:ext cx="1058863" cy="7748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4929190" y="5072074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Penyelesaian Persamaan Kuadrat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Nilai pengganti </a:t>
            </a:r>
            <a:r>
              <a:rPr lang="en-US" sz="2800" i="1" smtClean="0"/>
              <a:t>x</a:t>
            </a:r>
            <a:r>
              <a:rPr lang="en-US" sz="2800" smtClean="0"/>
              <a:t> yang memenuhi persamaan kuadrat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	 </a:t>
            </a:r>
            <a:r>
              <a:rPr lang="en-US" sz="2800" i="1" smtClean="0"/>
              <a:t>ax</a:t>
            </a:r>
            <a:r>
              <a:rPr lang="en-US" sz="2800" i="1" baseline="30000" smtClean="0"/>
              <a:t>2</a:t>
            </a:r>
            <a:r>
              <a:rPr lang="en-US" sz="2800" smtClean="0"/>
              <a:t> </a:t>
            </a:r>
            <a:r>
              <a:rPr lang="en-US" sz="2800" i="1" smtClean="0"/>
              <a:t>+ bx + c = 0 </a:t>
            </a:r>
            <a:r>
              <a:rPr lang="en-US" sz="2800" smtClean="0"/>
              <a:t>disebut penyelesaian persamaan kuadrat.</a:t>
            </a:r>
          </a:p>
          <a:p>
            <a:pPr eaLnBrk="1" hangingPunct="1"/>
            <a:r>
              <a:rPr lang="en-US" sz="2800" smtClean="0"/>
              <a:t>Beberapa cara untuk menyelesaikan (mencari akar-akar) persamaan kuadrat :</a:t>
            </a:r>
          </a:p>
          <a:p>
            <a:pPr marL="914400" lvl="4" indent="-457200" eaLnBrk="1" hangingPunct="1">
              <a:buFont typeface="Franklin Gothic Book" pitchFamily="34" charset="0"/>
              <a:buAutoNum type="arabicPeriod"/>
            </a:pPr>
            <a:r>
              <a:rPr lang="en-US" sz="2800" smtClean="0"/>
              <a:t>Memfaktorkan </a:t>
            </a:r>
          </a:p>
          <a:p>
            <a:pPr marL="914400" lvl="4" indent="-457200" eaLnBrk="1" hangingPunct="1">
              <a:buFont typeface="Franklin Gothic Book" pitchFamily="34" charset="0"/>
              <a:buAutoNum type="arabicPeriod"/>
            </a:pPr>
            <a:r>
              <a:rPr lang="en-US" sz="2800" smtClean="0"/>
              <a:t>Melengkapkan kuadrat sempurna</a:t>
            </a:r>
          </a:p>
          <a:p>
            <a:pPr marL="914400" lvl="4" indent="-457200" eaLnBrk="1" hangingPunct="1">
              <a:buFont typeface="Franklin Gothic Book" pitchFamily="34" charset="0"/>
              <a:buAutoNum type="arabicPeriod"/>
            </a:pPr>
            <a:r>
              <a:rPr lang="fi-FI" sz="2800" smtClean="0"/>
              <a:t>Menggunakan rumus kuadrat (rumus abc)</a:t>
            </a:r>
            <a:endParaRPr lang="en-US" sz="2800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839944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Memfaktorkan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dibahas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nol.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kali </a:t>
            </a:r>
            <a:r>
              <a:rPr lang="en-US" sz="2800" dirty="0" err="1" smtClean="0"/>
              <a:t>sebarang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nol.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Misalkan</a:t>
            </a:r>
            <a:r>
              <a:rPr lang="en-US" sz="2800" dirty="0" smtClean="0"/>
              <a:t> 2 × 0 = 0, 0 × 9 = 0 </a:t>
            </a:r>
            <a:r>
              <a:rPr lang="en-US" sz="2800" dirty="0" err="1" smtClean="0"/>
              <a:t>atau</a:t>
            </a:r>
            <a:r>
              <a:rPr lang="en-US" sz="2800" dirty="0" smtClean="0"/>
              <a:t> 0 × 0 = 0.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kali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sv-SE" sz="2800" dirty="0" smtClean="0"/>
              <a:t>salah satu atau kedua bilangan tersebut adalah nol.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sv-SE" sz="2800" dirty="0" smtClean="0"/>
              <a:t>Secara simbolik dinyatakan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 err="1" smtClean="0"/>
              <a:t>ab</a:t>
            </a:r>
            <a:r>
              <a:rPr lang="en-US" sz="2800" i="1" dirty="0" smtClean="0"/>
              <a:t> = 0 </a:t>
            </a:r>
            <a:r>
              <a:rPr lang="en-US" sz="2800" i="1" dirty="0" err="1" smtClean="0"/>
              <a:t>maka</a:t>
            </a:r>
            <a:r>
              <a:rPr lang="en-US" sz="2800" i="1" dirty="0" smtClean="0"/>
              <a:t> a = 0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b = 0 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i="1" dirty="0" err="1" smtClean="0"/>
              <a:t>Kata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pada</a:t>
            </a:r>
            <a:r>
              <a:rPr lang="en-US" sz="2800" i="1" dirty="0" smtClean="0"/>
              <a:t> ” a = 0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b = 0 ”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a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b </a:t>
            </a:r>
            <a:r>
              <a:rPr lang="en-US" sz="2800" i="1" dirty="0" err="1" smtClean="0"/>
              <a:t>sama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dengan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nol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bisa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jadi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kedua-duanya</a:t>
            </a:r>
            <a:r>
              <a:rPr lang="en-US" sz="2800" i="1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nol.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2645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tentukanlah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a. 4</a:t>
            </a: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i="1" dirty="0" smtClean="0"/>
              <a:t> − 32x = 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b. 7</a:t>
            </a: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i="1" dirty="0" smtClean="0"/>
              <a:t> = </a:t>
            </a:r>
            <a:r>
              <a:rPr lang="en-US" i="1" smtClean="0"/>
              <a:t>−</a:t>
            </a:r>
            <a:r>
              <a:rPr lang="en-US" i="1" smtClean="0"/>
              <a:t>84x</a:t>
            </a:r>
            <a:endParaRPr lang="en-US" i="1" dirty="0" smtClean="0"/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99626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Persamaan kuadrat 4</a:t>
            </a:r>
            <a:r>
              <a:rPr lang="en-US" i="1" smtClean="0"/>
              <a:t>x2 − 32x = 0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i="1" smtClean="0"/>
              <a:t>	</a:t>
            </a:r>
            <a:r>
              <a:rPr lang="en-US" smtClean="0"/>
              <a:t>dapat diubah menjadi </a:t>
            </a:r>
            <a:r>
              <a:rPr lang="en-US" i="1" smtClean="0"/>
              <a:t>4x(x − 8) = 0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i="1" smtClean="0"/>
              <a:t>	</a:t>
            </a:r>
            <a:r>
              <a:rPr lang="en-US" smtClean="0"/>
              <a:t>dengan menggunakan aturan distributif. </a:t>
            </a:r>
          </a:p>
          <a:p>
            <a:pPr eaLnBrk="1" hangingPunct="1"/>
            <a:r>
              <a:rPr lang="en-US" smtClean="0"/>
              <a:t>Selanjutnya dengan menggunakan aturan faktor nol akan diperoleh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4</a:t>
            </a:r>
            <a:r>
              <a:rPr lang="en-US" i="1" smtClean="0"/>
              <a:t>x = 0 </a:t>
            </a:r>
            <a:r>
              <a:rPr lang="en-US" smtClean="0"/>
              <a:t>atau </a:t>
            </a:r>
            <a:r>
              <a:rPr lang="en-US" i="1" smtClean="0"/>
              <a:t>x − 8 = 0</a:t>
            </a:r>
          </a:p>
          <a:p>
            <a:pPr eaLnBrk="1" hangingPunct="1"/>
            <a:r>
              <a:rPr lang="en-US" smtClean="0"/>
              <a:t>Sehingga diperoleh </a:t>
            </a:r>
            <a:r>
              <a:rPr lang="en-US" i="1" smtClean="0"/>
              <a:t>x = 0 atau x = 8 . </a:t>
            </a:r>
          </a:p>
          <a:p>
            <a:pPr eaLnBrk="1" hangingPunct="1"/>
            <a:r>
              <a:rPr lang="en-US" smtClean="0"/>
              <a:t>Jadi penyelesaian persamaan kuadrat  4</a:t>
            </a:r>
            <a:r>
              <a:rPr lang="en-US" i="1" smtClean="0"/>
              <a:t>x</a:t>
            </a:r>
            <a:r>
              <a:rPr lang="en-US" i="1" baseline="30000" smtClean="0"/>
              <a:t>2</a:t>
            </a:r>
            <a:r>
              <a:rPr lang="en-US" i="1" smtClean="0"/>
              <a:t> − 32x = 0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i="1" smtClean="0"/>
              <a:t>	</a:t>
            </a:r>
            <a:r>
              <a:rPr lang="en-US" smtClean="0"/>
              <a:t>adalah</a:t>
            </a:r>
            <a:r>
              <a:rPr lang="en-US" i="1" smtClean="0"/>
              <a:t> x = 0 </a:t>
            </a:r>
            <a:r>
              <a:rPr lang="en-US" smtClean="0"/>
              <a:t>atau</a:t>
            </a:r>
            <a:r>
              <a:rPr lang="en-US" i="1" smtClean="0"/>
              <a:t> x = 8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965042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53244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7</a:t>
            </a: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i="1" dirty="0" smtClean="0"/>
              <a:t> = −84x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i="1" dirty="0" smtClean="0"/>
              <a:t>.</a:t>
            </a:r>
          </a:p>
          <a:p>
            <a:pPr eaLnBrk="1" hangingPunct="1"/>
            <a:r>
              <a:rPr lang="pt-BR" dirty="0" smtClean="0"/>
              <a:t>7</a:t>
            </a:r>
            <a:r>
              <a:rPr lang="pt-BR" i="1" dirty="0" smtClean="0"/>
              <a:t>x</a:t>
            </a:r>
            <a:r>
              <a:rPr lang="pt-BR" i="1" baseline="30000" dirty="0" smtClean="0"/>
              <a:t>2</a:t>
            </a:r>
            <a:r>
              <a:rPr lang="pt-BR" i="1" dirty="0" smtClean="0"/>
              <a:t> + 84x = −84x + 84x </a:t>
            </a:r>
            <a:r>
              <a:rPr lang="pt-BR" sz="2400" i="1" dirty="0" smtClean="0"/>
              <a:t>Kedua ruas ditambah dengan 84x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 </a:t>
            </a:r>
            <a:r>
              <a:rPr lang="en-US" dirty="0" smtClean="0"/>
              <a:t>7</a:t>
            </a:r>
            <a:r>
              <a:rPr lang="en-US" i="1" dirty="0" smtClean="0"/>
              <a:t>x(x +12) = 0 		</a:t>
            </a:r>
            <a:r>
              <a:rPr lang="en-US" sz="2400" i="1" dirty="0" err="1" smtClean="0"/>
              <a:t>Menggunakan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sifat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distributif</a:t>
            </a:r>
            <a:endParaRPr lang="en-US" sz="2400" i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 </a:t>
            </a:r>
            <a:r>
              <a:rPr lang="en-US" dirty="0" smtClean="0"/>
              <a:t>7</a:t>
            </a:r>
            <a:r>
              <a:rPr lang="en-US" i="1" dirty="0" smtClean="0"/>
              <a:t>x = 0 </a:t>
            </a:r>
            <a:r>
              <a:rPr lang="en-US" i="1" dirty="0" err="1" smtClean="0"/>
              <a:t>atau</a:t>
            </a:r>
            <a:r>
              <a:rPr lang="en-US" i="1" dirty="0" smtClean="0"/>
              <a:t> x +12 = 0 	</a:t>
            </a:r>
            <a:r>
              <a:rPr lang="en-US" sz="2400" i="1" dirty="0" err="1" smtClean="0"/>
              <a:t>Menggunakan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aturan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faktor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nol</a:t>
            </a:r>
            <a:endParaRPr lang="en-US" sz="2400" i="1" dirty="0" smtClean="0"/>
          </a:p>
          <a:p>
            <a:pPr eaLnBrk="1" hangingPunct="1"/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7</a:t>
            </a: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i="1" dirty="0" smtClean="0"/>
              <a:t> = −84x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adalah</a:t>
            </a:r>
            <a:r>
              <a:rPr lang="en-US" i="1" dirty="0" smtClean="0"/>
              <a:t> x = 0 </a:t>
            </a:r>
            <a:r>
              <a:rPr lang="en-US" i="1" dirty="0" err="1" smtClean="0"/>
              <a:t>atau</a:t>
            </a:r>
            <a:r>
              <a:rPr lang="en-US" i="1" dirty="0" smtClean="0"/>
              <a:t> x = −12 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550821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Melengkapkan Kuadrat Sempurna</a:t>
            </a:r>
          </a:p>
        </p:txBody>
      </p:sp>
      <p:sp>
        <p:nvSpPr>
          <p:cNvPr id="102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Ubahlah persamaan kuadrat semula dalam bentuk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(x + p)</a:t>
            </a:r>
            <a:r>
              <a:rPr lang="en-US" baseline="30000" smtClean="0"/>
              <a:t>2</a:t>
            </a:r>
            <a:r>
              <a:rPr lang="en-US" smtClean="0"/>
              <a:t> = q, dengan q </a:t>
            </a:r>
            <a:r>
              <a:rPr lang="en-US" smtClean="0">
                <a:sym typeface="Symbol" pitchFamily="18" charset="2"/>
              </a:rPr>
              <a:t> 0</a:t>
            </a:r>
            <a:endParaRPr lang="en-US" smtClean="0"/>
          </a:p>
          <a:p>
            <a:pPr eaLnBrk="1" hangingPunct="1"/>
            <a:r>
              <a:rPr lang="en-US" smtClean="0"/>
              <a:t>Tentukan akar-akar persamaan kuadrat itu sesuai dengan bentuk persamaan yang terakhir.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(x + p) = </a:t>
            </a:r>
            <a:r>
              <a:rPr lang="en-US" smtClean="0">
                <a:sym typeface="Symbol" pitchFamily="18" charset="2"/>
              </a:rPr>
              <a:t></a:t>
            </a:r>
            <a:r>
              <a:rPr lang="en-US" smtClean="0"/>
              <a:t>        , atau x = -p </a:t>
            </a:r>
            <a:r>
              <a:rPr lang="en-US" smtClean="0">
                <a:sym typeface="Symbol" pitchFamily="18" charset="2"/>
              </a:rPr>
              <a:t>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Perpetua" pitchFamily="18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977459"/>
              </p:ext>
            </p:extLst>
          </p:nvPr>
        </p:nvGraphicFramePr>
        <p:xfrm>
          <a:off x="3707904" y="5229200"/>
          <a:ext cx="7191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241300" imgH="254000" progId="Equation.3">
                  <p:embed/>
                </p:oleObj>
              </mc:Choice>
              <mc:Fallback>
                <p:oleObj name="Equation" r:id="rId3" imgW="2413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229200"/>
                        <a:ext cx="719137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501713"/>
              </p:ext>
            </p:extLst>
          </p:nvPr>
        </p:nvGraphicFramePr>
        <p:xfrm>
          <a:off x="6876256" y="5229200"/>
          <a:ext cx="7191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241300" imgH="254000" progId="Equation.3">
                  <p:embed/>
                </p:oleObj>
              </mc:Choice>
              <mc:Fallback>
                <p:oleObj name="Equation" r:id="rId5" imgW="2413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5229200"/>
                        <a:ext cx="71913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562117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x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 – 2x – 2 = 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Penyelesaian</a:t>
            </a:r>
            <a:r>
              <a:rPr lang="en-US" dirty="0" smtClean="0"/>
              <a:t> 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2x + 1 + (-1) – 2 = 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</a:t>
            </a:r>
            <a:r>
              <a:rPr lang="en-US" dirty="0" smtClean="0"/>
              <a:t>(x – 1)</a:t>
            </a:r>
            <a:r>
              <a:rPr lang="en-US" baseline="30000" dirty="0" smtClean="0"/>
              <a:t>2</a:t>
            </a:r>
            <a:r>
              <a:rPr lang="en-US" dirty="0" smtClean="0"/>
              <a:t> – 3 	</a:t>
            </a:r>
            <a:r>
              <a:rPr lang="id-ID" dirty="0" smtClean="0"/>
              <a:t> </a:t>
            </a:r>
            <a:r>
              <a:rPr lang="en-US" dirty="0" smtClean="0"/>
              <a:t>= 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</a:t>
            </a:r>
            <a:r>
              <a:rPr lang="it-IT" dirty="0" smtClean="0"/>
              <a:t>(x – 1)</a:t>
            </a:r>
            <a:r>
              <a:rPr lang="it-IT" baseline="30000" dirty="0" smtClean="0"/>
              <a:t>2		</a:t>
            </a:r>
            <a:r>
              <a:rPr lang="it-IT" dirty="0" smtClean="0"/>
              <a:t> = 3</a:t>
            </a: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</a:t>
            </a:r>
            <a:r>
              <a:rPr lang="it-IT" dirty="0" smtClean="0"/>
              <a:t>(x – 1)</a:t>
            </a:r>
            <a:r>
              <a:rPr lang="it-IT" baseline="30000" dirty="0" smtClean="0"/>
              <a:t>2		</a:t>
            </a:r>
            <a:r>
              <a:rPr lang="it-IT" dirty="0" smtClean="0"/>
              <a:t> = </a:t>
            </a:r>
            <a:r>
              <a:rPr lang="en-US" dirty="0" smtClean="0">
                <a:sym typeface="Symbol"/>
              </a:rPr>
              <a:t></a:t>
            </a:r>
            <a:r>
              <a:rPr lang="en-US" dirty="0" smtClean="0"/>
              <a:t>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ym typeface="Wingdings" pitchFamily="2" charset="2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 </a:t>
            </a:r>
            <a:r>
              <a:rPr lang="it-IT" dirty="0" smtClean="0"/>
              <a:t>x – 1 =  	atau x – 1 = - </a:t>
            </a: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ym typeface="Wingdings" pitchFamily="2" charset="2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 </a:t>
            </a:r>
            <a:r>
              <a:rPr lang="it-IT" dirty="0" smtClean="0"/>
              <a:t>x</a:t>
            </a:r>
            <a:r>
              <a:rPr lang="it-IT" baseline="-25000" dirty="0" smtClean="0"/>
              <a:t>1</a:t>
            </a:r>
            <a:r>
              <a:rPr lang="it-IT" dirty="0" smtClean="0"/>
              <a:t> = 1 +         atau x =1 -  </a:t>
            </a: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t-IT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jadi HP = {1 –         , 1 +         }</a:t>
            </a: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graphicFrame>
        <p:nvGraphicFramePr>
          <p:cNvPr id="205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44219"/>
              </p:ext>
            </p:extLst>
          </p:nvPr>
        </p:nvGraphicFramePr>
        <p:xfrm>
          <a:off x="5004048" y="3284984"/>
          <a:ext cx="68103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" imgW="228600" imgH="228600" progId="Equation.3">
                  <p:embed/>
                </p:oleObj>
              </mc:Choice>
              <mc:Fallback>
                <p:oleObj name="Equation" r:id="rId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284984"/>
                        <a:ext cx="681038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905973"/>
              </p:ext>
            </p:extLst>
          </p:nvPr>
        </p:nvGraphicFramePr>
        <p:xfrm>
          <a:off x="5148064" y="4005064"/>
          <a:ext cx="68103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5" imgW="228600" imgH="228600" progId="Equation.3">
                  <p:embed/>
                </p:oleObj>
              </mc:Choice>
              <mc:Fallback>
                <p:oleObj name="Equation" r:id="rId5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005064"/>
                        <a:ext cx="681038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937153"/>
              </p:ext>
            </p:extLst>
          </p:nvPr>
        </p:nvGraphicFramePr>
        <p:xfrm>
          <a:off x="2843808" y="4005064"/>
          <a:ext cx="68103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7" imgW="228600" imgH="228600" progId="Equation.3">
                  <p:embed/>
                </p:oleObj>
              </mc:Choice>
              <mc:Fallback>
                <p:oleObj name="Equation" r:id="rId7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005064"/>
                        <a:ext cx="681038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008217"/>
              </p:ext>
            </p:extLst>
          </p:nvPr>
        </p:nvGraphicFramePr>
        <p:xfrm>
          <a:off x="5004048" y="5589240"/>
          <a:ext cx="68103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8" imgW="228600" imgH="228600" progId="Equation.3">
                  <p:embed/>
                </p:oleObj>
              </mc:Choice>
              <mc:Fallback>
                <p:oleObj name="Equation" r:id="rId8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589240"/>
                        <a:ext cx="681038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315283"/>
              </p:ext>
            </p:extLst>
          </p:nvPr>
        </p:nvGraphicFramePr>
        <p:xfrm>
          <a:off x="3563888" y="5589240"/>
          <a:ext cx="68103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9" imgW="228600" imgH="228600" progId="Equation.3">
                  <p:embed/>
                </p:oleObj>
              </mc:Choice>
              <mc:Fallback>
                <p:oleObj name="Equation" r:id="rId9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5589240"/>
                        <a:ext cx="681038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118082"/>
              </p:ext>
            </p:extLst>
          </p:nvPr>
        </p:nvGraphicFramePr>
        <p:xfrm>
          <a:off x="5148064" y="4725144"/>
          <a:ext cx="68103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10" imgW="228600" imgH="228600" progId="Equation.3">
                  <p:embed/>
                </p:oleObj>
              </mc:Choice>
              <mc:Fallback>
                <p:oleObj name="Equation" r:id="rId10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725144"/>
                        <a:ext cx="681038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776498"/>
              </p:ext>
            </p:extLst>
          </p:nvPr>
        </p:nvGraphicFramePr>
        <p:xfrm>
          <a:off x="3059832" y="4725144"/>
          <a:ext cx="68103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11" imgW="228600" imgH="228600" progId="Equation.3">
                  <p:embed/>
                </p:oleObj>
              </mc:Choice>
              <mc:Fallback>
                <p:oleObj name="Equation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725144"/>
                        <a:ext cx="681038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379670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071546"/>
          </a:xfrm>
        </p:spPr>
        <p:txBody>
          <a:bodyPr>
            <a:normAutofit/>
          </a:bodyPr>
          <a:lstStyle/>
          <a:p>
            <a:r>
              <a:rPr lang="id-ID" sz="4000" dirty="0" smtClean="0"/>
              <a:t>FUNGSI NON LINIER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90778" cy="5391168"/>
          </a:xfrm>
        </p:spPr>
        <p:txBody>
          <a:bodyPr>
            <a:noAutofit/>
          </a:bodyPr>
          <a:lstStyle/>
          <a:p>
            <a:pPr algn="just"/>
            <a:r>
              <a:rPr lang="id-ID" sz="3400" dirty="0" smtClean="0"/>
              <a:t>Fungsi non Linier dapat berupa fungsi Kuadrat, fungsi Eksponen, fungsi Logaritma, fungsi pecahan, dll. </a:t>
            </a:r>
          </a:p>
          <a:p>
            <a:pPr algn="just"/>
            <a:r>
              <a:rPr lang="id-ID" sz="3400" dirty="0" smtClean="0"/>
              <a:t>Gambar dari fungsi non linier ini bukan suatu garis lurus, melainkan suatu garis lengkung. </a:t>
            </a:r>
          </a:p>
          <a:p>
            <a:pPr algn="just"/>
            <a:r>
              <a:rPr lang="id-ID" sz="3400" dirty="0" smtClean="0"/>
              <a:t>Fungsi kuadrat disajikan dalam gambar berupa suatu parabola vertikal &amp; horizontal.</a:t>
            </a:r>
          </a:p>
          <a:p>
            <a:pPr algn="just"/>
            <a:r>
              <a:rPr lang="id-ID" sz="3400" dirty="0" smtClean="0"/>
              <a:t>Fungsi rasional yang gambarnya berbentuk hiperbola, fungsi kubik, lingkaran &amp; elips.</a:t>
            </a:r>
            <a:endParaRPr lang="id-ID" sz="3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Rumus abc (Al-khawarizmi)</a:t>
            </a:r>
          </a:p>
        </p:txBody>
      </p:sp>
      <p:sp>
        <p:nvSpPr>
          <p:cNvPr id="410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akar-akar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ax² + </a:t>
            </a:r>
            <a:r>
              <a:rPr lang="en-US" dirty="0" err="1" smtClean="0"/>
              <a:t>bx</a:t>
            </a:r>
            <a:r>
              <a:rPr lang="en-US" dirty="0" smtClean="0"/>
              <a:t> + c = 0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abc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(</a:t>
            </a:r>
            <a:r>
              <a:rPr lang="en-US" dirty="0" err="1" smtClean="0"/>
              <a:t>cobalah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 = 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ym typeface="Wingdings" pitchFamily="2" charset="2"/>
              </a:rPr>
              <a:t> </a:t>
            </a:r>
            <a:r>
              <a:rPr lang="en-US" dirty="0" smtClean="0"/>
              <a:t>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= - c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ym typeface="Wingdings" pitchFamily="2" charset="2"/>
              </a:rPr>
              <a:t></a:t>
            </a:r>
            <a:endParaRPr lang="en-US" dirty="0" smtClean="0"/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Perpetua" pitchFamily="18" charset="0"/>
            </a:endParaRP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Perpetua" pitchFamily="18" charset="0"/>
            </a:endParaRP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Perpetua" pitchFamily="18" charset="0"/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925741"/>
              </p:ext>
            </p:extLst>
          </p:nvPr>
        </p:nvGraphicFramePr>
        <p:xfrm>
          <a:off x="2195736" y="5229200"/>
          <a:ext cx="22098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1358900" imgH="469900" progId="Equation.3">
                  <p:embed/>
                </p:oleObj>
              </mc:Choice>
              <mc:Fallback>
                <p:oleObj name="Equation" r:id="rId3" imgW="13589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229200"/>
                        <a:ext cx="2209800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2057400" y="4648200"/>
          <a:ext cx="1238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75960" imgH="190440" progId="Equation.3">
                  <p:embed/>
                </p:oleObj>
              </mc:Choice>
              <mc:Fallback>
                <p:oleObj name="Equation" r:id="rId5" imgW="75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648200"/>
                        <a:ext cx="123825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719951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Rumus abc (Al-khawarizmi)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Jika ax</a:t>
            </a:r>
            <a:r>
              <a:rPr lang="en-US" b="1" baseline="30000" smtClean="0"/>
              <a:t>2</a:t>
            </a:r>
            <a:r>
              <a:rPr lang="en-US" b="1" smtClean="0"/>
              <a:t> + bx  + c = 0, dengan  a, b,c </a:t>
            </a:r>
            <a:r>
              <a:rPr lang="en-US" smtClean="0"/>
              <a:t>∈</a:t>
            </a:r>
            <a:r>
              <a:rPr lang="en-US" b="1" smtClean="0"/>
              <a:t> R, a </a:t>
            </a:r>
            <a:r>
              <a:rPr lang="en-US" b="1" smtClean="0">
                <a:sym typeface="Symbol" pitchFamily="18" charset="2"/>
              </a:rPr>
              <a:t></a:t>
            </a:r>
            <a:r>
              <a:rPr lang="en-US" b="1" smtClean="0"/>
              <a:t>0</a:t>
            </a:r>
            <a:endParaRPr lang="en-US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Maka 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Perpetua" pitchFamily="18" charset="0"/>
            </a:endParaRPr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10727"/>
              </p:ext>
            </p:extLst>
          </p:nvPr>
        </p:nvGraphicFramePr>
        <p:xfrm>
          <a:off x="3171031" y="2852936"/>
          <a:ext cx="280193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1397000" imgH="444500" progId="Equation.3">
                  <p:embed/>
                </p:oleObj>
              </mc:Choice>
              <mc:Fallback>
                <p:oleObj name="Equation" r:id="rId3" imgW="13970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031" y="2852936"/>
                        <a:ext cx="2801938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22634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id-ID" sz="3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Comic Sans MS" pitchFamily="66" charset="0"/>
              </a:rPr>
              <a:t>MAAM-MACAM PARABLA</a:t>
            </a:r>
            <a:endParaRPr lang="en-US" sz="3200" dirty="0" smtClean="0">
              <a:solidFill>
                <a:schemeClr val="accent1">
                  <a:tint val="83000"/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052736"/>
            <a:ext cx="7509842" cy="5472608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en-US" sz="1800" dirty="0" err="1" smtClean="0">
                <a:latin typeface="Comic Sans MS" pitchFamily="66" charset="0"/>
              </a:rPr>
              <a:t>Hubungan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antara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id-ID" sz="1800" dirty="0" smtClean="0">
                <a:latin typeface="Comic Sans MS" pitchFamily="66" charset="0"/>
              </a:rPr>
              <a:t>Nilai Diskriminan (</a:t>
            </a:r>
            <a:r>
              <a:rPr lang="en-US" sz="1800" dirty="0" smtClean="0">
                <a:latin typeface="Comic Sans MS" pitchFamily="66" charset="0"/>
              </a:rPr>
              <a:t>D</a:t>
            </a:r>
            <a:r>
              <a:rPr lang="id-ID" sz="1800" dirty="0" smtClean="0">
                <a:latin typeface="Comic Sans MS" pitchFamily="66" charset="0"/>
              </a:rPr>
              <a:t>)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id-ID" sz="1800" dirty="0" smtClean="0">
                <a:latin typeface="Comic Sans MS" pitchFamily="66" charset="0"/>
              </a:rPr>
              <a:t>dan </a:t>
            </a:r>
            <a:r>
              <a:rPr lang="id-ID" sz="1800" dirty="0" smtClean="0">
                <a:solidFill>
                  <a:prstClr val="black"/>
                </a:solidFill>
                <a:latin typeface="Comic Sans MS" pitchFamily="66" charset="0"/>
              </a:rPr>
              <a:t>nilai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parameter (</a:t>
            </a:r>
            <a:r>
              <a:rPr lang="id-ID" sz="1800" dirty="0" smtClean="0">
                <a:solidFill>
                  <a:prstClr val="black"/>
                </a:solidFill>
                <a:latin typeface="Comic Sans MS" pitchFamily="66" charset="0"/>
              </a:rPr>
              <a:t>a) </a:t>
            </a:r>
            <a:r>
              <a:rPr lang="en-US" sz="1800" dirty="0" err="1" smtClean="0">
                <a:latin typeface="Comic Sans MS" pitchFamily="66" charset="0"/>
              </a:rPr>
              <a:t>dengan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titik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potong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grafik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dengan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sumbu</a:t>
            </a:r>
            <a:r>
              <a:rPr lang="en-US" sz="1800" dirty="0" smtClean="0">
                <a:latin typeface="Comic Sans MS" pitchFamily="66" charset="0"/>
              </a:rPr>
              <a:t> X </a:t>
            </a:r>
            <a:r>
              <a:rPr lang="id-ID" sz="1800" dirty="0" smtClean="0">
                <a:latin typeface="Comic Sans MS" pitchFamily="66" charset="0"/>
              </a:rPr>
              <a:t>:</a:t>
            </a:r>
            <a:endParaRPr lang="en-US" sz="1800" dirty="0" smtClean="0">
              <a:latin typeface="Comic Sans MS" pitchFamily="66" charset="0"/>
            </a:endParaRPr>
          </a:p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latin typeface="Comic Sans MS" pitchFamily="66" charset="0"/>
            </a:endParaRPr>
          </a:p>
          <a:p>
            <a:pPr marL="577850" indent="-577850" eaLnBrk="1" hangingPunct="1">
              <a:lnSpc>
                <a:spcPct val="150000"/>
              </a:lnSpc>
              <a:buFont typeface="Wingdings" pitchFamily="2" charset="2"/>
              <a:buAutoNum type="romanLcParenBoth"/>
            </a:pPr>
            <a:r>
              <a:rPr lang="en-US" sz="1800" dirty="0" err="1" smtClean="0">
                <a:latin typeface="Comic Sans MS" pitchFamily="66" charset="0"/>
              </a:rPr>
              <a:t>Jika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id-ID" sz="1800" dirty="0" smtClean="0">
                <a:latin typeface="Comic Sans MS" pitchFamily="66" charset="0"/>
              </a:rPr>
              <a:t>a &gt; 0 dan </a:t>
            </a:r>
            <a:r>
              <a:rPr lang="en-US" sz="1800" dirty="0" smtClean="0">
                <a:latin typeface="Comic Sans MS" pitchFamily="66" charset="0"/>
              </a:rPr>
              <a:t>D &gt; 0 </a:t>
            </a:r>
            <a:r>
              <a:rPr lang="en-US" sz="1800" dirty="0" err="1" smtClean="0">
                <a:latin typeface="Comic Sans MS" pitchFamily="66" charset="0"/>
              </a:rPr>
              <a:t>maka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id-ID" sz="1800" dirty="0" smtClean="0">
                <a:latin typeface="Comic Sans MS" pitchFamily="66" charset="0"/>
              </a:rPr>
              <a:t>parabola akan teruka keatas dan </a:t>
            </a:r>
            <a:r>
              <a:rPr lang="en-US" sz="1800" i="1" dirty="0" err="1" smtClean="0">
                <a:latin typeface="Comic Sans MS" pitchFamily="66" charset="0"/>
              </a:rPr>
              <a:t>memotong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sumbu</a:t>
            </a:r>
            <a:r>
              <a:rPr lang="en-US" sz="1800" dirty="0" smtClean="0">
                <a:latin typeface="Comic Sans MS" pitchFamily="66" charset="0"/>
              </a:rPr>
              <a:t> X di </a:t>
            </a:r>
            <a:r>
              <a:rPr lang="en-US" sz="1800" dirty="0" err="1" smtClean="0">
                <a:latin typeface="Comic Sans MS" pitchFamily="66" charset="0"/>
              </a:rPr>
              <a:t>dua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titik</a:t>
            </a:r>
            <a:r>
              <a:rPr lang="en-US" sz="1800" dirty="0" smtClean="0">
                <a:latin typeface="Comic Sans MS" pitchFamily="66" charset="0"/>
              </a:rPr>
              <a:t> yang   </a:t>
            </a:r>
            <a:r>
              <a:rPr lang="en-US" sz="1800" dirty="0" err="1" smtClean="0">
                <a:latin typeface="Comic Sans MS" pitchFamily="66" charset="0"/>
              </a:rPr>
              <a:t>berbeda</a:t>
            </a:r>
            <a:r>
              <a:rPr lang="en-US" sz="1800" dirty="0" smtClean="0">
                <a:latin typeface="Comic Sans MS" pitchFamily="66" charset="0"/>
              </a:rPr>
              <a:t>.</a:t>
            </a:r>
          </a:p>
          <a:p>
            <a:pPr marL="577850" indent="-577850">
              <a:lnSpc>
                <a:spcPct val="150000"/>
              </a:lnSpc>
              <a:buFont typeface="Wingdings" pitchFamily="2" charset="2"/>
              <a:buAutoNum type="romanLcParenBoth"/>
            </a:pPr>
            <a:r>
              <a:rPr lang="en-US" sz="1800" dirty="0" err="1" smtClean="0">
                <a:latin typeface="Comic Sans MS" pitchFamily="66" charset="0"/>
              </a:rPr>
              <a:t>Jika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id-ID" sz="1800" dirty="0" smtClean="0">
                <a:latin typeface="Comic Sans MS" pitchFamily="66" charset="0"/>
              </a:rPr>
              <a:t>a &gt; 0 dan </a:t>
            </a:r>
            <a:r>
              <a:rPr lang="en-US" sz="1800" dirty="0" smtClean="0">
                <a:latin typeface="Comic Sans MS" pitchFamily="66" charset="0"/>
              </a:rPr>
              <a:t>D = 0 </a:t>
            </a:r>
            <a:r>
              <a:rPr lang="en-US" sz="1800" dirty="0" err="1" smtClean="0">
                <a:latin typeface="Comic Sans MS" pitchFamily="66" charset="0"/>
              </a:rPr>
              <a:t>maka</a:t>
            </a:r>
            <a:r>
              <a:rPr lang="id-ID" sz="1800" dirty="0" smtClean="0">
                <a:latin typeface="Comic Sans MS" pitchFamily="66" charset="0"/>
              </a:rPr>
              <a:t>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parabola akan teruka keatas dan </a:t>
            </a:r>
            <a:r>
              <a:rPr lang="en-US" sz="1800" i="1" dirty="0" err="1" smtClean="0">
                <a:latin typeface="Comic Sans MS" pitchFamily="66" charset="0"/>
              </a:rPr>
              <a:t>menyinggung</a:t>
            </a:r>
            <a:r>
              <a:rPr lang="en-US" sz="1800" i="1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sumbu</a:t>
            </a:r>
            <a:r>
              <a:rPr lang="en-US" sz="1800" dirty="0" smtClean="0">
                <a:latin typeface="Comic Sans MS" pitchFamily="66" charset="0"/>
              </a:rPr>
              <a:t> X di </a:t>
            </a:r>
            <a:r>
              <a:rPr lang="en-US" sz="1800" dirty="0" err="1" smtClean="0">
                <a:latin typeface="Comic Sans MS" pitchFamily="66" charset="0"/>
              </a:rPr>
              <a:t>sebuah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titik</a:t>
            </a:r>
            <a:r>
              <a:rPr lang="en-US" sz="1800" dirty="0" smtClean="0">
                <a:latin typeface="Comic Sans MS" pitchFamily="66" charset="0"/>
              </a:rPr>
              <a:t>.</a:t>
            </a:r>
          </a:p>
          <a:p>
            <a:pPr marL="577850" indent="-577850">
              <a:lnSpc>
                <a:spcPct val="150000"/>
              </a:lnSpc>
              <a:buFont typeface="Wingdings" pitchFamily="2" charset="2"/>
              <a:buAutoNum type="romanLcParenBoth"/>
            </a:pPr>
            <a:r>
              <a:rPr lang="en-US" sz="1800" dirty="0" err="1" smtClean="0">
                <a:latin typeface="Comic Sans MS" pitchFamily="66" charset="0"/>
              </a:rPr>
              <a:t>Jika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id-ID" sz="1800" dirty="0" smtClean="0">
                <a:latin typeface="Comic Sans MS" pitchFamily="66" charset="0"/>
              </a:rPr>
              <a:t>a &gt; 0 dan </a:t>
            </a:r>
            <a:r>
              <a:rPr lang="en-US" sz="1800" dirty="0" smtClean="0">
                <a:latin typeface="Comic Sans MS" pitchFamily="66" charset="0"/>
              </a:rPr>
              <a:t>D &lt; 0 </a:t>
            </a:r>
            <a:r>
              <a:rPr lang="en-US" sz="1800" dirty="0" err="1" smtClean="0">
                <a:latin typeface="Comic Sans MS" pitchFamily="66" charset="0"/>
              </a:rPr>
              <a:t>maka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parabola akan teruka keatas dan </a:t>
            </a:r>
            <a:r>
              <a:rPr lang="en-US" sz="1800" i="1" dirty="0" err="1" smtClean="0">
                <a:latin typeface="Comic Sans MS" pitchFamily="66" charset="0"/>
              </a:rPr>
              <a:t>tidak</a:t>
            </a:r>
            <a:r>
              <a:rPr lang="en-US" sz="1800" i="1" dirty="0" smtClean="0">
                <a:latin typeface="Comic Sans MS" pitchFamily="66" charset="0"/>
              </a:rPr>
              <a:t> </a:t>
            </a:r>
            <a:r>
              <a:rPr lang="en-US" sz="1800" i="1" dirty="0" err="1" smtClean="0">
                <a:latin typeface="Comic Sans MS" pitchFamily="66" charset="0"/>
              </a:rPr>
              <a:t>memotong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i="1" dirty="0" err="1" smtClean="0">
                <a:latin typeface="Comic Sans MS" pitchFamily="66" charset="0"/>
              </a:rPr>
              <a:t>tidak</a:t>
            </a:r>
            <a:r>
              <a:rPr lang="en-US" sz="1800" i="1" dirty="0" smtClean="0">
                <a:latin typeface="Comic Sans MS" pitchFamily="66" charset="0"/>
              </a:rPr>
              <a:t> </a:t>
            </a:r>
            <a:r>
              <a:rPr lang="en-US" sz="1800" i="1" dirty="0" err="1" smtClean="0">
                <a:latin typeface="Comic Sans MS" pitchFamily="66" charset="0"/>
              </a:rPr>
              <a:t>menyinggung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sumbu</a:t>
            </a:r>
            <a:r>
              <a:rPr lang="en-US" sz="1800" dirty="0" smtClean="0">
                <a:latin typeface="Comic Sans MS" pitchFamily="66" charset="0"/>
              </a:rPr>
              <a:t> X. </a:t>
            </a:r>
            <a:endParaRPr lang="id-ID" sz="1800" dirty="0" smtClean="0">
              <a:latin typeface="Comic Sans MS" pitchFamily="66" charset="0"/>
            </a:endParaRPr>
          </a:p>
          <a:p>
            <a:pPr marL="577850" lvl="0" indent="-577850">
              <a:lnSpc>
                <a:spcPct val="150000"/>
              </a:lnSpc>
              <a:buClr>
                <a:srgbClr val="B83D68"/>
              </a:buClr>
              <a:buFont typeface="Wingdings" pitchFamily="2" charset="2"/>
              <a:buAutoNum type="romanLcParenBoth"/>
            </a:pP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Jika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a </a:t>
            </a:r>
            <a:r>
              <a:rPr lang="id-ID" sz="1800" dirty="0" smtClean="0">
                <a:solidFill>
                  <a:prstClr val="black"/>
                </a:solidFill>
                <a:latin typeface="Comic Sans MS" pitchFamily="66" charset="0"/>
              </a:rPr>
              <a:t>&lt;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0 dan 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D &gt; 0 </a:t>
            </a: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maka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parabola akan teruka </a:t>
            </a:r>
            <a:r>
              <a:rPr lang="id-ID" sz="1800" dirty="0" smtClean="0">
                <a:solidFill>
                  <a:prstClr val="black"/>
                </a:solidFill>
                <a:latin typeface="Comic Sans MS" pitchFamily="66" charset="0"/>
              </a:rPr>
              <a:t>kebawah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dan </a:t>
            </a:r>
            <a:r>
              <a:rPr lang="en-US" sz="1800" i="1" dirty="0" err="1">
                <a:solidFill>
                  <a:prstClr val="black"/>
                </a:solidFill>
                <a:latin typeface="Comic Sans MS" pitchFamily="66" charset="0"/>
              </a:rPr>
              <a:t>memotong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sumbu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X di </a:t>
            </a: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dua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titik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yang   </a:t>
            </a: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berbeda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577850" lvl="0" indent="-577850">
              <a:lnSpc>
                <a:spcPct val="150000"/>
              </a:lnSpc>
              <a:buClr>
                <a:srgbClr val="B83D68"/>
              </a:buClr>
              <a:buFont typeface="Wingdings" pitchFamily="2" charset="2"/>
              <a:buAutoNum type="romanLcParenBoth"/>
            </a:pP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Jika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a </a:t>
            </a:r>
            <a:r>
              <a:rPr lang="id-ID" sz="1800" dirty="0" smtClean="0">
                <a:solidFill>
                  <a:prstClr val="black"/>
                </a:solidFill>
                <a:latin typeface="Comic Sans MS" pitchFamily="66" charset="0"/>
              </a:rPr>
              <a:t>&lt;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0 dan 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D = 0 </a:t>
            </a: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maka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 parabola akan teruka </a:t>
            </a:r>
            <a:r>
              <a:rPr lang="id-ID" sz="1800" dirty="0" smtClean="0">
                <a:solidFill>
                  <a:prstClr val="black"/>
                </a:solidFill>
                <a:latin typeface="Comic Sans MS" pitchFamily="66" charset="0"/>
              </a:rPr>
              <a:t>kebawah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dan </a:t>
            </a:r>
            <a:r>
              <a:rPr lang="en-US" sz="1800" i="1" dirty="0" err="1">
                <a:solidFill>
                  <a:prstClr val="black"/>
                </a:solidFill>
                <a:latin typeface="Comic Sans MS" pitchFamily="66" charset="0"/>
              </a:rPr>
              <a:t>menyinggung</a:t>
            </a:r>
            <a:r>
              <a:rPr lang="en-US" sz="1800" i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sumbu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X di </a:t>
            </a: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sebuah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titik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577850" lvl="0" indent="-577850">
              <a:lnSpc>
                <a:spcPct val="150000"/>
              </a:lnSpc>
              <a:buClr>
                <a:srgbClr val="B83D68"/>
              </a:buClr>
              <a:buFont typeface="Wingdings" pitchFamily="2" charset="2"/>
              <a:buAutoNum type="romanLcParenBoth"/>
            </a:pP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Jika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a </a:t>
            </a:r>
            <a:r>
              <a:rPr lang="id-ID" sz="1800" dirty="0" smtClean="0">
                <a:solidFill>
                  <a:prstClr val="black"/>
                </a:solidFill>
                <a:latin typeface="Comic Sans MS" pitchFamily="66" charset="0"/>
              </a:rPr>
              <a:t>&lt;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0 dan 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D &lt; 0 </a:t>
            </a: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maka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parabola akan teruka </a:t>
            </a:r>
            <a:r>
              <a:rPr lang="id-ID" sz="1800" dirty="0" smtClean="0">
                <a:solidFill>
                  <a:prstClr val="black"/>
                </a:solidFill>
                <a:latin typeface="Comic Sans MS" pitchFamily="66" charset="0"/>
              </a:rPr>
              <a:t>kebawah </a:t>
            </a:r>
            <a:r>
              <a:rPr lang="id-ID" sz="1800" dirty="0">
                <a:solidFill>
                  <a:prstClr val="black"/>
                </a:solidFill>
                <a:latin typeface="Comic Sans MS" pitchFamily="66" charset="0"/>
              </a:rPr>
              <a:t>dan </a:t>
            </a:r>
            <a:r>
              <a:rPr lang="en-US" sz="1800" i="1" dirty="0" err="1">
                <a:solidFill>
                  <a:prstClr val="black"/>
                </a:solidFill>
                <a:latin typeface="Comic Sans MS" pitchFamily="66" charset="0"/>
              </a:rPr>
              <a:t>tidak</a:t>
            </a:r>
            <a:r>
              <a:rPr lang="en-US" sz="1800" i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1800" i="1" dirty="0" err="1">
                <a:solidFill>
                  <a:prstClr val="black"/>
                </a:solidFill>
                <a:latin typeface="Comic Sans MS" pitchFamily="66" charset="0"/>
              </a:rPr>
              <a:t>memotong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dan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1800" i="1" dirty="0" err="1">
                <a:solidFill>
                  <a:prstClr val="black"/>
                </a:solidFill>
                <a:latin typeface="Comic Sans MS" pitchFamily="66" charset="0"/>
              </a:rPr>
              <a:t>tidak</a:t>
            </a:r>
            <a:r>
              <a:rPr lang="en-US" sz="1800" i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1800" i="1" dirty="0" err="1">
                <a:solidFill>
                  <a:prstClr val="black"/>
                </a:solidFill>
                <a:latin typeface="Comic Sans MS" pitchFamily="66" charset="0"/>
              </a:rPr>
              <a:t>menyinggung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mic Sans MS" pitchFamily="66" charset="0"/>
              </a:rPr>
              <a:t>sumbu</a:t>
            </a:r>
            <a:r>
              <a:rPr lang="en-US" sz="1800" dirty="0">
                <a:solidFill>
                  <a:prstClr val="black"/>
                </a:solidFill>
                <a:latin typeface="Comic Sans MS" pitchFamily="66" charset="0"/>
              </a:rPr>
              <a:t> X. </a:t>
            </a:r>
            <a:endParaRPr lang="id-ID" sz="1800" dirty="0">
              <a:solidFill>
                <a:prstClr val="black"/>
              </a:solidFill>
              <a:latin typeface="Comic Sans MS" pitchFamily="66" charset="0"/>
            </a:endParaRPr>
          </a:p>
          <a:p>
            <a:pPr marL="577850" indent="-577850">
              <a:lnSpc>
                <a:spcPct val="150000"/>
              </a:lnSpc>
              <a:buFont typeface="Wingdings" pitchFamily="2" charset="2"/>
              <a:buAutoNum type="romanLcParenBoth"/>
            </a:pPr>
            <a:endParaRPr lang="id-ID" sz="1800" dirty="0" smtClean="0">
              <a:latin typeface="Comic Sans MS" pitchFamily="66" charset="0"/>
            </a:endParaRPr>
          </a:p>
          <a:p>
            <a:pPr marL="577850" indent="-577850">
              <a:lnSpc>
                <a:spcPct val="150000"/>
              </a:lnSpc>
              <a:buFont typeface="Wingdings" pitchFamily="2" charset="2"/>
              <a:buAutoNum type="romanLcParenBoth"/>
            </a:pPr>
            <a:endParaRPr lang="en-US" sz="1800" dirty="0" smtClean="0">
              <a:latin typeface="Comic Sans MS" pitchFamily="66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635375" y="20605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endParaRPr lang="id-ID" sz="18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48590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84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188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24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520"/>
                            </p:stCondLst>
                            <p:childTnLst>
                              <p:par>
                                <p:cTn id="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600"/>
                            </p:stCondLst>
                            <p:childTnLst>
                              <p:par>
                                <p:cTn id="5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334963" y="2060575"/>
            <a:ext cx="2613025" cy="19192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>
              <a:latin typeface="Comic Sans MS" pitchFamily="66" charset="0"/>
            </a:endParaRP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3276600" y="2060575"/>
            <a:ext cx="2613025" cy="19192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>
              <a:latin typeface="Comic Sans MS" pitchFamily="66" charset="0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6215063" y="2060575"/>
            <a:ext cx="2613025" cy="19192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>
              <a:latin typeface="Comic Sans MS" pitchFamily="66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46075" y="2320925"/>
            <a:ext cx="2479675" cy="1612900"/>
            <a:chOff x="2574" y="5110"/>
            <a:chExt cx="2156" cy="1340"/>
          </a:xfrm>
        </p:grpSpPr>
        <p:sp>
          <p:nvSpPr>
            <p:cNvPr id="49196" name="Line 10"/>
            <p:cNvSpPr>
              <a:spLocks noChangeShapeType="1"/>
            </p:cNvSpPr>
            <p:nvPr/>
          </p:nvSpPr>
          <p:spPr bwMode="auto">
            <a:xfrm>
              <a:off x="2640" y="5960"/>
              <a:ext cx="209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97" name="Freeform 11"/>
            <p:cNvSpPr>
              <a:spLocks/>
            </p:cNvSpPr>
            <p:nvPr/>
          </p:nvSpPr>
          <p:spPr bwMode="auto">
            <a:xfrm>
              <a:off x="3122" y="5110"/>
              <a:ext cx="1138" cy="1140"/>
            </a:xfrm>
            <a:custGeom>
              <a:avLst/>
              <a:gdLst>
                <a:gd name="T0" fmla="*/ 0 w 1138"/>
                <a:gd name="T1" fmla="*/ 0 h 1140"/>
                <a:gd name="T2" fmla="*/ 284 w 1138"/>
                <a:gd name="T3" fmla="*/ 852 h 1140"/>
                <a:gd name="T4" fmla="*/ 568 w 1138"/>
                <a:gd name="T5" fmla="*/ 1140 h 1140"/>
                <a:gd name="T6" fmla="*/ 848 w 1138"/>
                <a:gd name="T7" fmla="*/ 850 h 1140"/>
                <a:gd name="T8" fmla="*/ 1138 w 1138"/>
                <a:gd name="T9" fmla="*/ 0 h 1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38"/>
                <a:gd name="T16" fmla="*/ 0 h 1140"/>
                <a:gd name="T17" fmla="*/ 1138 w 1138"/>
                <a:gd name="T18" fmla="*/ 1140 h 1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38" h="1140">
                  <a:moveTo>
                    <a:pt x="0" y="0"/>
                  </a:moveTo>
                  <a:cubicBezTo>
                    <a:pt x="95" y="332"/>
                    <a:pt x="189" y="662"/>
                    <a:pt x="284" y="852"/>
                  </a:cubicBezTo>
                  <a:cubicBezTo>
                    <a:pt x="379" y="1042"/>
                    <a:pt x="474" y="1140"/>
                    <a:pt x="568" y="1140"/>
                  </a:cubicBezTo>
                  <a:cubicBezTo>
                    <a:pt x="662" y="1140"/>
                    <a:pt x="753" y="1040"/>
                    <a:pt x="848" y="850"/>
                  </a:cubicBezTo>
                  <a:cubicBezTo>
                    <a:pt x="943" y="660"/>
                    <a:pt x="1078" y="177"/>
                    <a:pt x="1138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98" name="Text Box 12"/>
            <p:cNvSpPr txBox="1">
              <a:spLocks noChangeArrowheads="1"/>
            </p:cNvSpPr>
            <p:nvPr/>
          </p:nvSpPr>
          <p:spPr bwMode="auto">
            <a:xfrm>
              <a:off x="4258" y="6056"/>
              <a:ext cx="284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" tIns="3600" rIns="7200" bIns="3600"/>
            <a:lstStyle>
              <a:lvl1pPr>
                <a:defRPr sz="30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>
                <a:defRPr sz="26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GB" sz="1100">
                  <a:latin typeface="Comic Sans MS" pitchFamily="66" charset="0"/>
                </a:rPr>
                <a:t>X</a:t>
              </a:r>
              <a:endParaRPr lang="en-GB" sz="1800">
                <a:latin typeface="Comic Sans MS" pitchFamily="66" charset="0"/>
              </a:endParaRPr>
            </a:p>
          </p:txBody>
        </p:sp>
        <p:sp>
          <p:nvSpPr>
            <p:cNvPr id="49199" name="Text Box 13"/>
            <p:cNvSpPr txBox="1">
              <a:spLocks noChangeArrowheads="1"/>
            </p:cNvSpPr>
            <p:nvPr/>
          </p:nvSpPr>
          <p:spPr bwMode="auto">
            <a:xfrm>
              <a:off x="2574" y="6166"/>
              <a:ext cx="284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" tIns="3600" rIns="7200" bIns="3600"/>
            <a:lstStyle>
              <a:lvl1pPr>
                <a:defRPr sz="30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>
                <a:defRPr sz="26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GB" sz="1100">
                  <a:latin typeface="Comic Sans MS" pitchFamily="66" charset="0"/>
                </a:rPr>
                <a:t>(i)</a:t>
              </a:r>
              <a:endParaRPr lang="en-GB" sz="1800">
                <a:latin typeface="Comic Sans MS" pitchFamily="66" charset="0"/>
              </a:endParaRPr>
            </a:p>
          </p:txBody>
        </p:sp>
      </p:grpSp>
      <p:sp>
        <p:nvSpPr>
          <p:cNvPr id="27657" name="Text Box 16"/>
          <p:cNvSpPr txBox="1">
            <a:spLocks noChangeArrowheads="1"/>
          </p:cNvSpPr>
          <p:nvPr/>
        </p:nvSpPr>
        <p:spPr bwMode="auto">
          <a:xfrm>
            <a:off x="5435600" y="3644900"/>
            <a:ext cx="3254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" tIns="3600" rIns="7200" bIns="3600"/>
          <a:lstStyle>
            <a:lvl1pPr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GB" sz="1100">
                <a:latin typeface="Comic Sans MS" pitchFamily="66" charset="0"/>
              </a:rPr>
              <a:t>X</a:t>
            </a:r>
            <a:endParaRPr lang="en-GB" sz="1800">
              <a:latin typeface="Comic Sans MS" pitchFamily="66" charset="0"/>
            </a:endParaRP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3286125" y="2133600"/>
            <a:ext cx="2465388" cy="1744663"/>
            <a:chOff x="2070" y="1344"/>
            <a:chExt cx="1553" cy="1099"/>
          </a:xfrm>
        </p:grpSpPr>
        <p:sp>
          <p:nvSpPr>
            <p:cNvPr id="49193" name="Line 14"/>
            <p:cNvSpPr>
              <a:spLocks noChangeShapeType="1"/>
            </p:cNvSpPr>
            <p:nvPr/>
          </p:nvSpPr>
          <p:spPr bwMode="auto">
            <a:xfrm>
              <a:off x="2109" y="2160"/>
              <a:ext cx="15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94" name="Freeform 15"/>
            <p:cNvSpPr>
              <a:spLocks/>
            </p:cNvSpPr>
            <p:nvPr/>
          </p:nvSpPr>
          <p:spPr bwMode="auto">
            <a:xfrm>
              <a:off x="2472" y="1344"/>
              <a:ext cx="825" cy="808"/>
            </a:xfrm>
            <a:custGeom>
              <a:avLst/>
              <a:gdLst>
                <a:gd name="T0" fmla="*/ 0 w 1138"/>
                <a:gd name="T1" fmla="*/ 0 h 1140"/>
                <a:gd name="T2" fmla="*/ 22 w 1138"/>
                <a:gd name="T3" fmla="*/ 55 h 1140"/>
                <a:gd name="T4" fmla="*/ 43 w 1138"/>
                <a:gd name="T5" fmla="*/ 73 h 1140"/>
                <a:gd name="T6" fmla="*/ 65 w 1138"/>
                <a:gd name="T7" fmla="*/ 55 h 1140"/>
                <a:gd name="T8" fmla="*/ 87 w 1138"/>
                <a:gd name="T9" fmla="*/ 0 h 1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38"/>
                <a:gd name="T16" fmla="*/ 0 h 1140"/>
                <a:gd name="T17" fmla="*/ 1138 w 1138"/>
                <a:gd name="T18" fmla="*/ 1140 h 1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38" h="1140">
                  <a:moveTo>
                    <a:pt x="0" y="0"/>
                  </a:moveTo>
                  <a:cubicBezTo>
                    <a:pt x="95" y="332"/>
                    <a:pt x="189" y="662"/>
                    <a:pt x="284" y="852"/>
                  </a:cubicBezTo>
                  <a:cubicBezTo>
                    <a:pt x="379" y="1042"/>
                    <a:pt x="474" y="1140"/>
                    <a:pt x="568" y="1140"/>
                  </a:cubicBezTo>
                  <a:cubicBezTo>
                    <a:pt x="662" y="1140"/>
                    <a:pt x="753" y="1040"/>
                    <a:pt x="848" y="850"/>
                  </a:cubicBezTo>
                  <a:cubicBezTo>
                    <a:pt x="943" y="660"/>
                    <a:pt x="1078" y="177"/>
                    <a:pt x="1138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95" name="Text Box 17"/>
            <p:cNvSpPr txBox="1">
              <a:spLocks noChangeArrowheads="1"/>
            </p:cNvSpPr>
            <p:nvPr/>
          </p:nvSpPr>
          <p:spPr bwMode="auto">
            <a:xfrm>
              <a:off x="2070" y="2241"/>
              <a:ext cx="28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" tIns="3600" rIns="7200" bIns="3600"/>
            <a:lstStyle>
              <a:lvl1pPr>
                <a:defRPr sz="30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>
                <a:defRPr sz="26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GB" sz="1100">
                  <a:latin typeface="Comic Sans MS" pitchFamily="66" charset="0"/>
                </a:rPr>
                <a:t>(ii)</a:t>
              </a:r>
              <a:endParaRPr lang="en-GB" sz="1800">
                <a:latin typeface="Comic Sans MS" pitchFamily="66" charset="0"/>
              </a:endParaRPr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6237288" y="2143125"/>
            <a:ext cx="2479675" cy="1717675"/>
            <a:chOff x="3929" y="1350"/>
            <a:chExt cx="1562" cy="1082"/>
          </a:xfrm>
        </p:grpSpPr>
        <p:sp>
          <p:nvSpPr>
            <p:cNvPr id="49189" name="Line 18"/>
            <p:cNvSpPr>
              <a:spLocks noChangeShapeType="1"/>
            </p:cNvSpPr>
            <p:nvPr/>
          </p:nvSpPr>
          <p:spPr bwMode="auto">
            <a:xfrm>
              <a:off x="3977" y="2280"/>
              <a:ext cx="15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90" name="Freeform 19"/>
            <p:cNvSpPr>
              <a:spLocks/>
            </p:cNvSpPr>
            <p:nvPr/>
          </p:nvSpPr>
          <p:spPr bwMode="auto">
            <a:xfrm>
              <a:off x="4326" y="1350"/>
              <a:ext cx="825" cy="809"/>
            </a:xfrm>
            <a:custGeom>
              <a:avLst/>
              <a:gdLst>
                <a:gd name="T0" fmla="*/ 0 w 1138"/>
                <a:gd name="T1" fmla="*/ 0 h 1140"/>
                <a:gd name="T2" fmla="*/ 22 w 1138"/>
                <a:gd name="T3" fmla="*/ 55 h 1140"/>
                <a:gd name="T4" fmla="*/ 43 w 1138"/>
                <a:gd name="T5" fmla="*/ 73 h 1140"/>
                <a:gd name="T6" fmla="*/ 65 w 1138"/>
                <a:gd name="T7" fmla="*/ 55 h 1140"/>
                <a:gd name="T8" fmla="*/ 87 w 1138"/>
                <a:gd name="T9" fmla="*/ 0 h 1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38"/>
                <a:gd name="T16" fmla="*/ 0 h 1140"/>
                <a:gd name="T17" fmla="*/ 1138 w 1138"/>
                <a:gd name="T18" fmla="*/ 1140 h 1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38" h="1140">
                  <a:moveTo>
                    <a:pt x="0" y="0"/>
                  </a:moveTo>
                  <a:cubicBezTo>
                    <a:pt x="95" y="332"/>
                    <a:pt x="189" y="662"/>
                    <a:pt x="284" y="852"/>
                  </a:cubicBezTo>
                  <a:cubicBezTo>
                    <a:pt x="379" y="1042"/>
                    <a:pt x="474" y="1140"/>
                    <a:pt x="568" y="1140"/>
                  </a:cubicBezTo>
                  <a:cubicBezTo>
                    <a:pt x="662" y="1140"/>
                    <a:pt x="753" y="1040"/>
                    <a:pt x="848" y="850"/>
                  </a:cubicBezTo>
                  <a:cubicBezTo>
                    <a:pt x="943" y="660"/>
                    <a:pt x="1078" y="177"/>
                    <a:pt x="1138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91" name="Text Box 20"/>
            <p:cNvSpPr txBox="1">
              <a:spLocks noChangeArrowheads="1"/>
            </p:cNvSpPr>
            <p:nvPr/>
          </p:nvSpPr>
          <p:spPr bwMode="auto">
            <a:xfrm>
              <a:off x="5284" y="2334"/>
              <a:ext cx="13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" tIns="3600" rIns="7200" bIns="3600"/>
            <a:lstStyle>
              <a:lvl1pPr>
                <a:defRPr sz="30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>
                <a:defRPr sz="26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GB" sz="1100">
                  <a:latin typeface="Comic Sans MS" pitchFamily="66" charset="0"/>
                </a:rPr>
                <a:t>X</a:t>
              </a:r>
              <a:endParaRPr lang="en-GB" sz="1800">
                <a:latin typeface="Comic Sans MS" pitchFamily="66" charset="0"/>
              </a:endParaRPr>
            </a:p>
          </p:txBody>
        </p:sp>
        <p:sp>
          <p:nvSpPr>
            <p:cNvPr id="49192" name="Text Box 21"/>
            <p:cNvSpPr txBox="1">
              <a:spLocks noChangeArrowheads="1"/>
            </p:cNvSpPr>
            <p:nvPr/>
          </p:nvSpPr>
          <p:spPr bwMode="auto">
            <a:xfrm>
              <a:off x="3929" y="2326"/>
              <a:ext cx="2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" tIns="3600" rIns="7200" bIns="3600"/>
            <a:lstStyle>
              <a:lvl1pPr>
                <a:defRPr sz="30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>
                <a:defRPr sz="26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GB" sz="1100">
                  <a:latin typeface="Comic Sans MS" pitchFamily="66" charset="0"/>
                </a:rPr>
                <a:t>(iii)</a:t>
              </a:r>
              <a:endParaRPr lang="en-GB" sz="1800">
                <a:latin typeface="Comic Sans MS" pitchFamily="66" charset="0"/>
              </a:endParaRPr>
            </a:p>
          </p:txBody>
        </p:sp>
      </p:grpSp>
      <p:sp>
        <p:nvSpPr>
          <p:cNvPr id="27663" name="Text Box 23"/>
          <p:cNvSpPr txBox="1">
            <a:spLocks noChangeArrowheads="1"/>
          </p:cNvSpPr>
          <p:nvPr/>
        </p:nvSpPr>
        <p:spPr bwMode="auto">
          <a:xfrm>
            <a:off x="1331913" y="2276475"/>
            <a:ext cx="6540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" tIns="3600" rIns="7200" bIns="3600"/>
          <a:lstStyle>
            <a:lvl1pPr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GB" sz="1600">
                <a:latin typeface="Comic Sans MS" pitchFamily="66" charset="0"/>
              </a:rPr>
              <a:t>a &gt; 0</a:t>
            </a:r>
          </a:p>
          <a:p>
            <a:pPr algn="ctr" eaLnBrk="1" hangingPunct="1"/>
            <a:r>
              <a:rPr lang="en-GB" sz="1600">
                <a:latin typeface="Comic Sans MS" pitchFamily="66" charset="0"/>
              </a:rPr>
              <a:t>D &gt; 0</a:t>
            </a:r>
          </a:p>
        </p:txBody>
      </p:sp>
      <p:sp>
        <p:nvSpPr>
          <p:cNvPr id="27664" name="Text Box 26"/>
          <p:cNvSpPr txBox="1">
            <a:spLocks noChangeArrowheads="1"/>
          </p:cNvSpPr>
          <p:nvPr/>
        </p:nvSpPr>
        <p:spPr bwMode="auto">
          <a:xfrm>
            <a:off x="4284663" y="2133600"/>
            <a:ext cx="6540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" tIns="3600" rIns="7200" bIns="3600"/>
          <a:lstStyle>
            <a:lvl1pPr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GB" sz="1600">
                <a:latin typeface="Comic Sans MS" pitchFamily="66" charset="0"/>
              </a:rPr>
              <a:t>a &gt; 0</a:t>
            </a:r>
          </a:p>
          <a:p>
            <a:pPr algn="ctr" eaLnBrk="1" hangingPunct="1"/>
            <a:r>
              <a:rPr lang="en-GB" sz="1600">
                <a:latin typeface="Comic Sans MS" pitchFamily="66" charset="0"/>
              </a:rPr>
              <a:t>D = 0</a:t>
            </a:r>
          </a:p>
        </p:txBody>
      </p:sp>
      <p:sp>
        <p:nvSpPr>
          <p:cNvPr id="27665" name="Text Box 29"/>
          <p:cNvSpPr txBox="1">
            <a:spLocks noChangeArrowheads="1"/>
          </p:cNvSpPr>
          <p:nvPr/>
        </p:nvSpPr>
        <p:spPr bwMode="auto">
          <a:xfrm>
            <a:off x="7164388" y="2205038"/>
            <a:ext cx="6524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" tIns="3600" rIns="7200" bIns="3600"/>
          <a:lstStyle>
            <a:lvl1pPr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GB" sz="1600">
                <a:latin typeface="Comic Sans MS" pitchFamily="66" charset="0"/>
              </a:rPr>
              <a:t>a &gt; 0</a:t>
            </a:r>
          </a:p>
          <a:p>
            <a:pPr algn="ctr" eaLnBrk="1" hangingPunct="1"/>
            <a:r>
              <a:rPr lang="en-GB" sz="1600">
                <a:latin typeface="Comic Sans MS" pitchFamily="66" charset="0"/>
              </a:rPr>
              <a:t>D &lt; 0</a:t>
            </a:r>
          </a:p>
        </p:txBody>
      </p:sp>
      <p:sp>
        <p:nvSpPr>
          <p:cNvPr id="27666" name="Rectangle 31"/>
          <p:cNvSpPr>
            <a:spLocks noChangeArrowheads="1"/>
          </p:cNvSpPr>
          <p:nvPr/>
        </p:nvSpPr>
        <p:spPr bwMode="auto">
          <a:xfrm>
            <a:off x="323850" y="4298950"/>
            <a:ext cx="2613025" cy="19192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>
              <a:latin typeface="Comic Sans MS" pitchFamily="66" charset="0"/>
            </a:endParaRPr>
          </a:p>
        </p:txBody>
      </p:sp>
      <p:sp>
        <p:nvSpPr>
          <p:cNvPr id="27667" name="Rectangle 32"/>
          <p:cNvSpPr>
            <a:spLocks noChangeArrowheads="1"/>
          </p:cNvSpPr>
          <p:nvPr/>
        </p:nvSpPr>
        <p:spPr bwMode="auto">
          <a:xfrm>
            <a:off x="3263900" y="4298950"/>
            <a:ext cx="2613025" cy="19192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>
              <a:latin typeface="Comic Sans MS" pitchFamily="66" charset="0"/>
            </a:endParaRPr>
          </a:p>
        </p:txBody>
      </p: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34963" y="4652963"/>
            <a:ext cx="2463800" cy="1368425"/>
            <a:chOff x="211" y="2931"/>
            <a:chExt cx="1552" cy="862"/>
          </a:xfrm>
        </p:grpSpPr>
        <p:sp>
          <p:nvSpPr>
            <p:cNvPr id="49185" name="Line 33"/>
            <p:cNvSpPr>
              <a:spLocks noChangeShapeType="1"/>
            </p:cNvSpPr>
            <p:nvPr/>
          </p:nvSpPr>
          <p:spPr bwMode="auto">
            <a:xfrm>
              <a:off x="249" y="3203"/>
              <a:ext cx="15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86" name="Freeform 34"/>
            <p:cNvSpPr>
              <a:spLocks/>
            </p:cNvSpPr>
            <p:nvPr/>
          </p:nvSpPr>
          <p:spPr bwMode="auto">
            <a:xfrm flipV="1">
              <a:off x="612" y="2931"/>
              <a:ext cx="825" cy="808"/>
            </a:xfrm>
            <a:custGeom>
              <a:avLst/>
              <a:gdLst>
                <a:gd name="T0" fmla="*/ 0 w 1138"/>
                <a:gd name="T1" fmla="*/ 0 h 1140"/>
                <a:gd name="T2" fmla="*/ 22 w 1138"/>
                <a:gd name="T3" fmla="*/ 55 h 1140"/>
                <a:gd name="T4" fmla="*/ 43 w 1138"/>
                <a:gd name="T5" fmla="*/ 73 h 1140"/>
                <a:gd name="T6" fmla="*/ 65 w 1138"/>
                <a:gd name="T7" fmla="*/ 55 h 1140"/>
                <a:gd name="T8" fmla="*/ 87 w 1138"/>
                <a:gd name="T9" fmla="*/ 0 h 1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38"/>
                <a:gd name="T16" fmla="*/ 0 h 1140"/>
                <a:gd name="T17" fmla="*/ 1138 w 1138"/>
                <a:gd name="T18" fmla="*/ 1140 h 1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38" h="1140">
                  <a:moveTo>
                    <a:pt x="0" y="0"/>
                  </a:moveTo>
                  <a:cubicBezTo>
                    <a:pt x="95" y="332"/>
                    <a:pt x="189" y="662"/>
                    <a:pt x="284" y="852"/>
                  </a:cubicBezTo>
                  <a:cubicBezTo>
                    <a:pt x="379" y="1042"/>
                    <a:pt x="474" y="1140"/>
                    <a:pt x="568" y="1140"/>
                  </a:cubicBezTo>
                  <a:cubicBezTo>
                    <a:pt x="662" y="1140"/>
                    <a:pt x="753" y="1040"/>
                    <a:pt x="848" y="850"/>
                  </a:cubicBezTo>
                  <a:cubicBezTo>
                    <a:pt x="943" y="660"/>
                    <a:pt x="1078" y="177"/>
                    <a:pt x="1138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id-ID"/>
            </a:p>
          </p:txBody>
        </p:sp>
        <p:sp>
          <p:nvSpPr>
            <p:cNvPr id="49187" name="Text Box 35"/>
            <p:cNvSpPr txBox="1">
              <a:spLocks noChangeArrowheads="1"/>
            </p:cNvSpPr>
            <p:nvPr/>
          </p:nvSpPr>
          <p:spPr bwMode="auto">
            <a:xfrm>
              <a:off x="1540" y="3313"/>
              <a:ext cx="16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" tIns="3600" rIns="7200" bIns="3600"/>
            <a:lstStyle>
              <a:lvl1pPr>
                <a:defRPr sz="30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>
                <a:defRPr sz="26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GB" sz="1100">
                  <a:latin typeface="Comic Sans MS" pitchFamily="66" charset="0"/>
                </a:rPr>
                <a:t>X</a:t>
              </a:r>
              <a:endParaRPr lang="en-GB" sz="1800">
                <a:latin typeface="Comic Sans MS" pitchFamily="66" charset="0"/>
              </a:endParaRPr>
            </a:p>
          </p:txBody>
        </p:sp>
        <p:sp>
          <p:nvSpPr>
            <p:cNvPr id="49188" name="Text Box 36"/>
            <p:cNvSpPr txBox="1">
              <a:spLocks noChangeArrowheads="1"/>
            </p:cNvSpPr>
            <p:nvPr/>
          </p:nvSpPr>
          <p:spPr bwMode="auto">
            <a:xfrm>
              <a:off x="211" y="3659"/>
              <a:ext cx="33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" tIns="3600" rIns="7200" bIns="3600"/>
            <a:lstStyle>
              <a:lvl1pPr>
                <a:defRPr sz="30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>
                <a:defRPr sz="26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GB" sz="1100">
                  <a:latin typeface="Comic Sans MS" pitchFamily="66" charset="0"/>
                </a:rPr>
                <a:t>(iv)</a:t>
              </a:r>
              <a:endParaRPr lang="en-GB" sz="1800">
                <a:latin typeface="Comic Sans MS" pitchFamily="66" charset="0"/>
              </a:endParaRPr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3348038" y="4581525"/>
            <a:ext cx="2484437" cy="1406525"/>
            <a:chOff x="2063" y="2907"/>
            <a:chExt cx="1565" cy="886"/>
          </a:xfrm>
        </p:grpSpPr>
        <p:sp>
          <p:nvSpPr>
            <p:cNvPr id="49181" name="Line 37"/>
            <p:cNvSpPr>
              <a:spLocks noChangeShapeType="1"/>
            </p:cNvSpPr>
            <p:nvPr/>
          </p:nvSpPr>
          <p:spPr bwMode="auto">
            <a:xfrm flipV="1">
              <a:off x="2111" y="2910"/>
              <a:ext cx="15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82" name="Freeform 38"/>
            <p:cNvSpPr>
              <a:spLocks/>
            </p:cNvSpPr>
            <p:nvPr/>
          </p:nvSpPr>
          <p:spPr bwMode="auto">
            <a:xfrm flipV="1">
              <a:off x="2460" y="2907"/>
              <a:ext cx="825" cy="809"/>
            </a:xfrm>
            <a:custGeom>
              <a:avLst/>
              <a:gdLst>
                <a:gd name="T0" fmla="*/ 0 w 1138"/>
                <a:gd name="T1" fmla="*/ 0 h 1140"/>
                <a:gd name="T2" fmla="*/ 22 w 1138"/>
                <a:gd name="T3" fmla="*/ 55 h 1140"/>
                <a:gd name="T4" fmla="*/ 43 w 1138"/>
                <a:gd name="T5" fmla="*/ 73 h 1140"/>
                <a:gd name="T6" fmla="*/ 65 w 1138"/>
                <a:gd name="T7" fmla="*/ 55 h 1140"/>
                <a:gd name="T8" fmla="*/ 87 w 1138"/>
                <a:gd name="T9" fmla="*/ 0 h 1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38"/>
                <a:gd name="T16" fmla="*/ 0 h 1140"/>
                <a:gd name="T17" fmla="*/ 1138 w 1138"/>
                <a:gd name="T18" fmla="*/ 1140 h 1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38" h="1140">
                  <a:moveTo>
                    <a:pt x="0" y="0"/>
                  </a:moveTo>
                  <a:cubicBezTo>
                    <a:pt x="95" y="332"/>
                    <a:pt x="189" y="662"/>
                    <a:pt x="284" y="852"/>
                  </a:cubicBezTo>
                  <a:cubicBezTo>
                    <a:pt x="379" y="1042"/>
                    <a:pt x="474" y="1140"/>
                    <a:pt x="568" y="1140"/>
                  </a:cubicBezTo>
                  <a:cubicBezTo>
                    <a:pt x="662" y="1140"/>
                    <a:pt x="753" y="1040"/>
                    <a:pt x="848" y="850"/>
                  </a:cubicBezTo>
                  <a:cubicBezTo>
                    <a:pt x="943" y="660"/>
                    <a:pt x="1078" y="177"/>
                    <a:pt x="1138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id-ID"/>
            </a:p>
          </p:txBody>
        </p:sp>
        <p:sp>
          <p:nvSpPr>
            <p:cNvPr id="49183" name="Text Box 39"/>
            <p:cNvSpPr txBox="1">
              <a:spLocks noChangeArrowheads="1"/>
            </p:cNvSpPr>
            <p:nvPr/>
          </p:nvSpPr>
          <p:spPr bwMode="auto">
            <a:xfrm>
              <a:off x="3423" y="3018"/>
              <a:ext cx="205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" tIns="3600" rIns="7200" bIns="3600"/>
            <a:lstStyle>
              <a:lvl1pPr>
                <a:defRPr sz="30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>
                <a:defRPr sz="26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GB" sz="1100">
                  <a:latin typeface="Comic Sans MS" pitchFamily="66" charset="0"/>
                </a:rPr>
                <a:t>X</a:t>
              </a:r>
              <a:endParaRPr lang="en-GB" sz="1800">
                <a:latin typeface="Comic Sans MS" pitchFamily="66" charset="0"/>
              </a:endParaRPr>
            </a:p>
          </p:txBody>
        </p:sp>
        <p:sp>
          <p:nvSpPr>
            <p:cNvPr id="49184" name="Text Box 40"/>
            <p:cNvSpPr txBox="1">
              <a:spLocks noChangeArrowheads="1"/>
            </p:cNvSpPr>
            <p:nvPr/>
          </p:nvSpPr>
          <p:spPr bwMode="auto">
            <a:xfrm>
              <a:off x="2063" y="3652"/>
              <a:ext cx="283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" tIns="3600" rIns="7200" bIns="3600"/>
            <a:lstStyle>
              <a:lvl1pPr>
                <a:defRPr sz="30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>
                <a:defRPr sz="26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GB" sz="1100">
                  <a:latin typeface="Comic Sans MS" pitchFamily="66" charset="0"/>
                </a:rPr>
                <a:t>(v)</a:t>
              </a:r>
              <a:endParaRPr lang="en-GB" sz="1800">
                <a:latin typeface="Comic Sans MS" pitchFamily="66" charset="0"/>
              </a:endParaRPr>
            </a:p>
          </p:txBody>
        </p:sp>
      </p:grpSp>
      <p:sp>
        <p:nvSpPr>
          <p:cNvPr id="27680" name="Text Box 45"/>
          <p:cNvSpPr txBox="1">
            <a:spLocks noChangeArrowheads="1"/>
          </p:cNvSpPr>
          <p:nvPr/>
        </p:nvSpPr>
        <p:spPr bwMode="auto">
          <a:xfrm>
            <a:off x="1187450" y="5373688"/>
            <a:ext cx="6540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" tIns="3600" rIns="7200" bIns="3600"/>
          <a:lstStyle>
            <a:lvl1pPr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GB" sz="1600">
                <a:latin typeface="Comic Sans MS" pitchFamily="66" charset="0"/>
              </a:rPr>
              <a:t>a &lt; 0</a:t>
            </a:r>
          </a:p>
          <a:p>
            <a:pPr algn="ctr" eaLnBrk="1" hangingPunct="1"/>
            <a:r>
              <a:rPr lang="en-GB" sz="1600">
                <a:latin typeface="Comic Sans MS" pitchFamily="66" charset="0"/>
              </a:rPr>
              <a:t>D &gt; 0</a:t>
            </a:r>
          </a:p>
        </p:txBody>
      </p:sp>
      <p:sp>
        <p:nvSpPr>
          <p:cNvPr id="27681" name="Text Box 47"/>
          <p:cNvSpPr txBox="1">
            <a:spLocks noChangeArrowheads="1"/>
          </p:cNvSpPr>
          <p:nvPr/>
        </p:nvSpPr>
        <p:spPr bwMode="auto">
          <a:xfrm>
            <a:off x="4284663" y="5229225"/>
            <a:ext cx="6540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" tIns="3600" rIns="7200" bIns="3600"/>
          <a:lstStyle>
            <a:lvl1pPr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GB" sz="1600">
                <a:latin typeface="Comic Sans MS" pitchFamily="66" charset="0"/>
              </a:rPr>
              <a:t>a &lt; 0</a:t>
            </a:r>
          </a:p>
          <a:p>
            <a:pPr algn="ctr" eaLnBrk="1" hangingPunct="1"/>
            <a:r>
              <a:rPr lang="en-GB" sz="1600">
                <a:latin typeface="Comic Sans MS" pitchFamily="66" charset="0"/>
              </a:rPr>
              <a:t>D = 0</a:t>
            </a:r>
          </a:p>
        </p:txBody>
      </p: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6203950" y="4619625"/>
            <a:ext cx="2419350" cy="1519238"/>
            <a:chOff x="3908" y="2910"/>
            <a:chExt cx="1524" cy="957"/>
          </a:xfrm>
        </p:grpSpPr>
        <p:sp>
          <p:nvSpPr>
            <p:cNvPr id="49177" name="Line 41"/>
            <p:cNvSpPr>
              <a:spLocks noChangeShapeType="1"/>
            </p:cNvSpPr>
            <p:nvPr/>
          </p:nvSpPr>
          <p:spPr bwMode="auto">
            <a:xfrm>
              <a:off x="3908" y="2910"/>
              <a:ext cx="15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78" name="Freeform 42"/>
            <p:cNvSpPr>
              <a:spLocks/>
            </p:cNvSpPr>
            <p:nvPr/>
          </p:nvSpPr>
          <p:spPr bwMode="auto">
            <a:xfrm flipV="1">
              <a:off x="4320" y="3059"/>
              <a:ext cx="824" cy="808"/>
            </a:xfrm>
            <a:custGeom>
              <a:avLst/>
              <a:gdLst>
                <a:gd name="T0" fmla="*/ 0 w 1138"/>
                <a:gd name="T1" fmla="*/ 0 h 1140"/>
                <a:gd name="T2" fmla="*/ 22 w 1138"/>
                <a:gd name="T3" fmla="*/ 55 h 1140"/>
                <a:gd name="T4" fmla="*/ 43 w 1138"/>
                <a:gd name="T5" fmla="*/ 73 h 1140"/>
                <a:gd name="T6" fmla="*/ 64 w 1138"/>
                <a:gd name="T7" fmla="*/ 55 h 1140"/>
                <a:gd name="T8" fmla="*/ 86 w 1138"/>
                <a:gd name="T9" fmla="*/ 0 h 1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38"/>
                <a:gd name="T16" fmla="*/ 0 h 1140"/>
                <a:gd name="T17" fmla="*/ 1138 w 1138"/>
                <a:gd name="T18" fmla="*/ 1140 h 1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38" h="1140">
                  <a:moveTo>
                    <a:pt x="0" y="0"/>
                  </a:moveTo>
                  <a:cubicBezTo>
                    <a:pt x="95" y="332"/>
                    <a:pt x="189" y="662"/>
                    <a:pt x="284" y="852"/>
                  </a:cubicBezTo>
                  <a:cubicBezTo>
                    <a:pt x="379" y="1042"/>
                    <a:pt x="474" y="1140"/>
                    <a:pt x="568" y="1140"/>
                  </a:cubicBezTo>
                  <a:cubicBezTo>
                    <a:pt x="662" y="1140"/>
                    <a:pt x="753" y="1040"/>
                    <a:pt x="848" y="850"/>
                  </a:cubicBezTo>
                  <a:cubicBezTo>
                    <a:pt x="943" y="660"/>
                    <a:pt x="1078" y="177"/>
                    <a:pt x="1138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id-ID"/>
            </a:p>
          </p:txBody>
        </p:sp>
        <p:sp>
          <p:nvSpPr>
            <p:cNvPr id="49179" name="Text Box 43"/>
            <p:cNvSpPr txBox="1">
              <a:spLocks noChangeArrowheads="1"/>
            </p:cNvSpPr>
            <p:nvPr/>
          </p:nvSpPr>
          <p:spPr bwMode="auto">
            <a:xfrm>
              <a:off x="5227" y="2996"/>
              <a:ext cx="20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" tIns="3600" rIns="7200" bIns="3600"/>
            <a:lstStyle>
              <a:lvl1pPr>
                <a:defRPr sz="30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>
                <a:defRPr sz="26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GB" sz="1100">
                  <a:latin typeface="Comic Sans MS" pitchFamily="66" charset="0"/>
                </a:rPr>
                <a:t>X</a:t>
              </a:r>
              <a:endParaRPr lang="en-GB" sz="1800">
                <a:latin typeface="Comic Sans MS" pitchFamily="66" charset="0"/>
              </a:endParaRPr>
            </a:p>
          </p:txBody>
        </p:sp>
        <p:sp>
          <p:nvSpPr>
            <p:cNvPr id="49180" name="Text Box 44"/>
            <p:cNvSpPr txBox="1">
              <a:spLocks noChangeArrowheads="1"/>
            </p:cNvSpPr>
            <p:nvPr/>
          </p:nvSpPr>
          <p:spPr bwMode="auto">
            <a:xfrm>
              <a:off x="3922" y="3657"/>
              <a:ext cx="27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" tIns="3600" rIns="7200" bIns="3600"/>
            <a:lstStyle>
              <a:lvl1pPr>
                <a:defRPr sz="30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>
                <a:defRPr sz="26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GB" sz="1100">
                  <a:latin typeface="Comic Sans MS" pitchFamily="66" charset="0"/>
                </a:rPr>
                <a:t>(vi)</a:t>
              </a:r>
              <a:endParaRPr lang="en-GB" sz="1800">
                <a:latin typeface="Comic Sans MS" pitchFamily="66" charset="0"/>
              </a:endParaRPr>
            </a:p>
          </p:txBody>
        </p:sp>
      </p:grpSp>
      <p:sp>
        <p:nvSpPr>
          <p:cNvPr id="27682" name="Text Box 49"/>
          <p:cNvSpPr txBox="1">
            <a:spLocks noChangeArrowheads="1"/>
          </p:cNvSpPr>
          <p:nvPr/>
        </p:nvSpPr>
        <p:spPr bwMode="auto">
          <a:xfrm>
            <a:off x="7092950" y="5589588"/>
            <a:ext cx="6540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" tIns="3600" rIns="7200" bIns="3600"/>
          <a:lstStyle>
            <a:lvl1pPr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FF90B2"/>
              </a:buClr>
              <a:buFont typeface="Wingdings 2" pitchFamily="18" charset="2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GB" sz="1600">
                <a:latin typeface="Comic Sans MS" pitchFamily="66" charset="0"/>
              </a:rPr>
              <a:t>a &lt; 0</a:t>
            </a:r>
          </a:p>
          <a:p>
            <a:pPr algn="ctr" eaLnBrk="1" hangingPunct="1"/>
            <a:r>
              <a:rPr lang="en-GB" sz="1600">
                <a:latin typeface="Comic Sans MS" pitchFamily="66" charset="0"/>
              </a:rPr>
              <a:t>D &lt; 0</a:t>
            </a:r>
          </a:p>
        </p:txBody>
      </p: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6203950" y="4298950"/>
            <a:ext cx="2940050" cy="2559050"/>
            <a:chOff x="7666" y="6814"/>
            <a:chExt cx="2556" cy="2272"/>
          </a:xfrm>
        </p:grpSpPr>
        <p:sp>
          <p:nvSpPr>
            <p:cNvPr id="49175" name="Rectangle 52"/>
            <p:cNvSpPr>
              <a:spLocks noChangeArrowheads="1"/>
            </p:cNvSpPr>
            <p:nvPr/>
          </p:nvSpPr>
          <p:spPr bwMode="auto">
            <a:xfrm>
              <a:off x="7666" y="6814"/>
              <a:ext cx="2272" cy="170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GB">
                <a:latin typeface="Comic Sans MS" pitchFamily="66" charset="0"/>
              </a:endParaRPr>
            </a:p>
          </p:txBody>
        </p:sp>
        <p:sp>
          <p:nvSpPr>
            <p:cNvPr id="49176" name="Text Box 53"/>
            <p:cNvSpPr txBox="1">
              <a:spLocks noChangeArrowheads="1"/>
            </p:cNvSpPr>
            <p:nvPr/>
          </p:nvSpPr>
          <p:spPr bwMode="auto">
            <a:xfrm>
              <a:off x="8518" y="8518"/>
              <a:ext cx="1704" cy="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0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>
                <a:defRPr sz="26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Clr>
                  <a:srgbClr val="FF90B2"/>
                </a:buClr>
                <a:buFont typeface="Wingdings 2" pitchFamily="18" charset="2"/>
                <a:defRPr sz="19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/>
              <a:r>
                <a:rPr lang="en-GB" sz="1100">
                  <a:latin typeface="Comic Sans MS" pitchFamily="66" charset="0"/>
                </a:rPr>
                <a:t> </a:t>
              </a:r>
              <a:endParaRPr lang="en-GB" sz="1800">
                <a:latin typeface="Comic Sans MS" pitchFamily="66" charset="0"/>
              </a:endParaRPr>
            </a:p>
          </p:txBody>
        </p:sp>
      </p:grpSp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484632">
              <a:defRPr/>
            </a:pPr>
            <a:r>
              <a:rPr lang="id-ID" sz="32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Comic Sans MS" pitchFamily="66" charset="0"/>
              </a:rPr>
              <a:t>MAAM-MACAM PARABLA</a:t>
            </a:r>
            <a:endParaRPr lang="en-US" sz="3200" dirty="0" smtClean="0">
              <a:solidFill>
                <a:schemeClr val="accent1">
                  <a:tint val="83000"/>
                  <a:satMod val="1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1790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6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8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8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9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0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0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0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500"/>
                            </p:stCondLst>
                            <p:childTnLst>
                              <p:par>
                                <p:cTn id="1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 animBg="1"/>
      <p:bldP spid="27653" grpId="0" animBg="1"/>
      <p:bldP spid="27657" grpId="0"/>
      <p:bldP spid="27666" grpId="0" animBg="1"/>
      <p:bldP spid="2766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010" y="-24"/>
            <a:ext cx="7498080" cy="796908"/>
          </a:xfrm>
        </p:spPr>
        <p:txBody>
          <a:bodyPr>
            <a:normAutofit/>
          </a:bodyPr>
          <a:lstStyle/>
          <a:p>
            <a:r>
              <a:rPr lang="id-ID" sz="4000" dirty="0" smtClean="0"/>
              <a:t>LATIHAN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358246" cy="53197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1. Gambarlah grafik fungsi </a:t>
            </a:r>
          </a:p>
          <a:p>
            <a:pPr algn="just">
              <a:buNone/>
            </a:pPr>
            <a:r>
              <a:rPr lang="id-ID" dirty="0" smtClean="0"/>
              <a:t>	a</a:t>
            </a:r>
            <a:r>
              <a:rPr lang="es-ES" dirty="0" smtClean="0"/>
              <a:t>. y = 2x</a:t>
            </a:r>
            <a:r>
              <a:rPr lang="es-ES" baseline="30000" dirty="0" smtClean="0"/>
              <a:t>2</a:t>
            </a:r>
            <a:r>
              <a:rPr lang="es-ES" dirty="0" smtClean="0"/>
              <a:t> – 9x + 12 </a:t>
            </a:r>
          </a:p>
          <a:p>
            <a:pPr algn="just">
              <a:buNone/>
            </a:pPr>
            <a:r>
              <a:rPr lang="id-ID" dirty="0" smtClean="0"/>
              <a:t>	b</a:t>
            </a:r>
            <a:r>
              <a:rPr lang="es-ES" dirty="0" smtClean="0"/>
              <a:t>. y = -x</a:t>
            </a:r>
            <a:r>
              <a:rPr lang="es-ES" baseline="30000" dirty="0" smtClean="0"/>
              <a:t>2</a:t>
            </a:r>
            <a:r>
              <a:rPr lang="es-ES" dirty="0" smtClean="0"/>
              <a:t> + 8</a:t>
            </a:r>
            <a:r>
              <a:rPr lang="id-ID" dirty="0" smtClean="0"/>
              <a:t>x</a:t>
            </a:r>
            <a:r>
              <a:rPr lang="es-ES" dirty="0" smtClean="0"/>
              <a:t> - 15 </a:t>
            </a:r>
            <a:endParaRPr lang="id-ID" dirty="0" smtClean="0"/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2. </a:t>
            </a:r>
            <a:r>
              <a:rPr lang="es-ES" dirty="0" err="1" smtClean="0"/>
              <a:t>Jika</a:t>
            </a:r>
            <a:r>
              <a:rPr lang="es-ES" dirty="0" smtClean="0"/>
              <a:t> </a:t>
            </a:r>
            <a:r>
              <a:rPr lang="es-ES" dirty="0" err="1" smtClean="0"/>
              <a:t>diketahui</a:t>
            </a:r>
            <a:r>
              <a:rPr lang="es-ES" dirty="0" smtClean="0"/>
              <a:t> </a:t>
            </a:r>
            <a:r>
              <a:rPr lang="es-ES" dirty="0" err="1" smtClean="0"/>
              <a:t>fungsi</a:t>
            </a:r>
            <a:r>
              <a:rPr lang="id-ID" dirty="0" smtClean="0"/>
              <a:t> :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s-ES" dirty="0" smtClean="0"/>
              <a:t>y = 4 – x</a:t>
            </a:r>
            <a:r>
              <a:rPr lang="es-ES" baseline="30000" dirty="0" smtClean="0"/>
              <a:t>2</a:t>
            </a:r>
            <a:r>
              <a:rPr lang="es-ES" dirty="0" smtClean="0"/>
              <a:t> dan y = 2x</a:t>
            </a:r>
            <a:r>
              <a:rPr lang="es-ES" baseline="30000" dirty="0" smtClean="0"/>
              <a:t>2</a:t>
            </a:r>
            <a:r>
              <a:rPr lang="es-ES" dirty="0" smtClean="0"/>
              <a:t> – 5x + 4 </a:t>
            </a:r>
          </a:p>
          <a:p>
            <a:pPr algn="just">
              <a:buNone/>
            </a:pPr>
            <a:r>
              <a:rPr lang="id-ID" dirty="0" smtClean="0"/>
              <a:t>	a. Carilah titik potong antara kedua fungsi</a:t>
            </a:r>
          </a:p>
          <a:p>
            <a:pPr algn="just">
              <a:buNone/>
            </a:pPr>
            <a:r>
              <a:rPr lang="id-ID" dirty="0" smtClean="0"/>
              <a:t>      tersebut </a:t>
            </a:r>
          </a:p>
          <a:p>
            <a:pPr algn="just">
              <a:buNone/>
            </a:pPr>
            <a:r>
              <a:rPr lang="id-ID" dirty="0" smtClean="0"/>
              <a:t>	b. Gambarlah grafik kedua fungsi tersebut. 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868610"/>
          </a:xfrm>
        </p:spPr>
        <p:txBody>
          <a:bodyPr>
            <a:noAutofit/>
          </a:bodyPr>
          <a:lstStyle/>
          <a:p>
            <a:pPr algn="ctr"/>
            <a:r>
              <a:rPr lang="id-ID" sz="5400" dirty="0" smtClean="0">
                <a:latin typeface="Goudy Stout" pitchFamily="18" charset="0"/>
              </a:rPr>
              <a:t>TERIMA KASIH</a:t>
            </a:r>
            <a:endParaRPr lang="id-ID" sz="5400" dirty="0">
              <a:latin typeface="Goudy Stout" pitchFamily="18" charset="0"/>
            </a:endParaRPr>
          </a:p>
        </p:txBody>
      </p:sp>
      <p:pic>
        <p:nvPicPr>
          <p:cNvPr id="4" name="Picture 2" descr="E:\Background dan Animasi\ANIMASI GIF GERAK\ASESORIS KOMPUTER 01\Disk_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718294"/>
            <a:ext cx="2071702" cy="271097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-24"/>
            <a:ext cx="7498080" cy="917596"/>
          </a:xfrm>
        </p:spPr>
        <p:txBody>
          <a:bodyPr>
            <a:normAutofit/>
          </a:bodyPr>
          <a:lstStyle/>
          <a:p>
            <a:r>
              <a:rPr lang="id-ID" sz="4000" dirty="0" smtClean="0"/>
              <a:t>FUNGSI KUADRAT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940" y="1142984"/>
            <a:ext cx="8219340" cy="5105416"/>
          </a:xfrm>
        </p:spPr>
        <p:txBody>
          <a:bodyPr>
            <a:normAutofit/>
          </a:bodyPr>
          <a:lstStyle/>
          <a:p>
            <a:pPr algn="just"/>
            <a:r>
              <a:rPr lang="id-ID" sz="3400" dirty="0" smtClean="0"/>
              <a:t>Fungsi Kuadrat adalah Fungsi yang pangkat tertinggi dari variabel adalah dua.</a:t>
            </a:r>
          </a:p>
          <a:p>
            <a:pPr algn="just"/>
            <a:r>
              <a:rPr lang="id-ID" sz="3400" dirty="0" smtClean="0"/>
              <a:t>Bentuk umum dari fungsi Kuadrat :</a:t>
            </a:r>
          </a:p>
          <a:p>
            <a:pPr algn="ctr">
              <a:buNone/>
            </a:pPr>
            <a:r>
              <a:rPr lang="id-ID" sz="4000" b="1" dirty="0" smtClean="0"/>
              <a:t>y = f (x) = ax</a:t>
            </a:r>
            <a:r>
              <a:rPr lang="id-ID" sz="4000" b="1" baseline="30000" dirty="0" smtClean="0"/>
              <a:t>2</a:t>
            </a:r>
            <a:r>
              <a:rPr lang="id-ID" sz="4000" b="1" dirty="0" smtClean="0"/>
              <a:t> + bx + c </a:t>
            </a:r>
          </a:p>
          <a:p>
            <a:pPr algn="just"/>
            <a:r>
              <a:rPr lang="id-ID" sz="3400" dirty="0" smtClean="0"/>
              <a:t>dimana : Y = Variabel terikat </a:t>
            </a:r>
          </a:p>
          <a:p>
            <a:pPr algn="just">
              <a:buNone/>
            </a:pPr>
            <a:r>
              <a:rPr lang="id-ID" sz="3400" dirty="0" smtClean="0"/>
              <a:t>			X=Variabel bebas</a:t>
            </a:r>
          </a:p>
          <a:p>
            <a:pPr algn="just">
              <a:buNone/>
            </a:pPr>
            <a:r>
              <a:rPr lang="id-ID" sz="3400" dirty="0" smtClean="0"/>
              <a:t>		     a, b= koefisien,    Dan a ≠ 0</a:t>
            </a:r>
          </a:p>
          <a:p>
            <a:pPr algn="just">
              <a:buNone/>
            </a:pPr>
            <a:r>
              <a:rPr lang="id-ID" sz="3400" dirty="0" smtClean="0"/>
              <a:t>			c = konstanta. </a:t>
            </a:r>
            <a:endParaRPr lang="id-ID" sz="3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130" y="-24"/>
            <a:ext cx="8147870" cy="917596"/>
          </a:xfrm>
        </p:spPr>
        <p:txBody>
          <a:bodyPr>
            <a:noAutofit/>
          </a:bodyPr>
          <a:lstStyle/>
          <a:p>
            <a:r>
              <a:rPr lang="id-ID" sz="3400" dirty="0" smtClean="0"/>
              <a:t>CARA MENGGAMBAR FUNGSI KUADRAT</a:t>
            </a:r>
            <a:endParaRPr lang="id-ID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071546"/>
            <a:ext cx="7862150" cy="51768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sz="3600" dirty="0" smtClean="0"/>
              <a:t>a. Dengan cara sederhana </a:t>
            </a:r>
          </a:p>
          <a:p>
            <a:pPr algn="just">
              <a:buNone/>
            </a:pPr>
            <a:r>
              <a:rPr lang="id-ID" sz="3600" dirty="0" smtClean="0"/>
              <a:t>	(</a:t>
            </a:r>
            <a:r>
              <a:rPr lang="id-ID" sz="3600" i="1" dirty="0" smtClean="0"/>
              <a:t>curve traicing process) </a:t>
            </a:r>
          </a:p>
          <a:p>
            <a:pPr algn="just">
              <a:buNone/>
            </a:pPr>
            <a:endParaRPr lang="id-ID" sz="3600" i="1" dirty="0" smtClean="0"/>
          </a:p>
          <a:p>
            <a:pPr>
              <a:buNone/>
            </a:pPr>
            <a:r>
              <a:rPr lang="id-ID" sz="3600" dirty="0" smtClean="0"/>
              <a:t>b. Dengan cara matematis </a:t>
            </a:r>
          </a:p>
          <a:p>
            <a:pPr>
              <a:buNone/>
            </a:pPr>
            <a:r>
              <a:rPr lang="id-ID" sz="3600" dirty="0" smtClean="0"/>
              <a:t>	(menggunakan ciri-ciri yang penting) </a:t>
            </a:r>
          </a:p>
          <a:p>
            <a:endParaRPr lang="id-ID" sz="3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-24"/>
            <a:ext cx="7498080" cy="928694"/>
          </a:xfrm>
        </p:spPr>
        <p:txBody>
          <a:bodyPr>
            <a:normAutofit/>
          </a:bodyPr>
          <a:lstStyle/>
          <a:p>
            <a:r>
              <a:rPr lang="id-ID" sz="4000" dirty="0" smtClean="0"/>
              <a:t>CURVE TRAICING PROCESS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02" y="928670"/>
            <a:ext cx="8362216" cy="5643602"/>
          </a:xfrm>
        </p:spPr>
        <p:txBody>
          <a:bodyPr>
            <a:normAutofit/>
          </a:bodyPr>
          <a:lstStyle/>
          <a:p>
            <a:pPr algn="just"/>
            <a:r>
              <a:rPr lang="id-ID" sz="3300" dirty="0" smtClean="0"/>
              <a:t>Yaitu dengan menggunakan tabel x dan y, dimana kita tentukan dulu nilai x sebagai variabel bebas, maka dengan memasukkan beberapa nilai x kita akan memperoleh nilai y.</a:t>
            </a:r>
          </a:p>
          <a:p>
            <a:pPr algn="just"/>
            <a:r>
              <a:rPr lang="id-ID" sz="3300" dirty="0" smtClean="0"/>
              <a:t>Misalkan y = x</a:t>
            </a:r>
            <a:r>
              <a:rPr lang="id-ID" sz="3300" baseline="30000" dirty="0" smtClean="0"/>
              <a:t>2</a:t>
            </a:r>
            <a:r>
              <a:rPr lang="id-ID" sz="3300" dirty="0" smtClean="0"/>
              <a:t> - 5x + 6</a:t>
            </a:r>
          </a:p>
          <a:p>
            <a:pPr algn="just">
              <a:buNone/>
            </a:pPr>
            <a:endParaRPr lang="id-ID" sz="3300" dirty="0" smtClean="0"/>
          </a:p>
          <a:p>
            <a:pPr algn="just">
              <a:buNone/>
            </a:pPr>
            <a:endParaRPr lang="id-ID" sz="3300" dirty="0" smtClean="0"/>
          </a:p>
          <a:p>
            <a:pPr algn="just">
              <a:buNone/>
            </a:pPr>
            <a:endParaRPr lang="id-ID" sz="3300" dirty="0" smtClean="0"/>
          </a:p>
          <a:p>
            <a:pPr algn="just"/>
            <a:r>
              <a:rPr lang="sv-SE" sz="3300" dirty="0" smtClean="0"/>
              <a:t>Kemudian kita plotkan masing-masing pasangan titik tersebut. </a:t>
            </a:r>
            <a:endParaRPr lang="id-ID" sz="3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1538" y="3714752"/>
          <a:ext cx="7786746" cy="1500198"/>
        </p:xfrm>
        <a:graphic>
          <a:graphicData uri="http://schemas.openxmlformats.org/drawingml/2006/table">
            <a:tbl>
              <a:tblPr/>
              <a:tblGrid>
                <a:gridCol w="865194"/>
                <a:gridCol w="865194"/>
                <a:gridCol w="865194"/>
                <a:gridCol w="865194"/>
                <a:gridCol w="865194"/>
                <a:gridCol w="865194"/>
                <a:gridCol w="865194"/>
                <a:gridCol w="865194"/>
                <a:gridCol w="865194"/>
              </a:tblGrid>
              <a:tr h="75009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00100" y="-24"/>
            <a:ext cx="7498080" cy="846158"/>
          </a:xfrm>
        </p:spPr>
        <p:txBody>
          <a:bodyPr>
            <a:normAutofit/>
          </a:bodyPr>
          <a:lstStyle/>
          <a:p>
            <a:r>
              <a:rPr lang="id-ID" sz="4000" dirty="0" smtClean="0"/>
              <a:t>CURVE TRAICING PROCESS</a:t>
            </a:r>
            <a:endParaRPr lang="id-ID" sz="40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643042" y="1071546"/>
          <a:ext cx="671517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-24"/>
            <a:ext cx="7498080" cy="939784"/>
          </a:xfrm>
        </p:spPr>
        <p:txBody>
          <a:bodyPr>
            <a:normAutofit/>
          </a:bodyPr>
          <a:lstStyle/>
          <a:p>
            <a:r>
              <a:rPr lang="id-ID" sz="4000" dirty="0" smtClean="0"/>
              <a:t>CARA MATEMATIS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00108"/>
            <a:ext cx="8215370" cy="5248292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Yaitu dengan menggambarkan ciri-ciri penting dari fungsi kuadrat, diantaranya :</a:t>
            </a:r>
          </a:p>
          <a:p>
            <a:pPr algn="just">
              <a:buNone/>
            </a:pPr>
            <a:r>
              <a:rPr lang="id-ID" dirty="0" smtClean="0"/>
              <a:t>1.Titik potong fungsi dengan sumbu y, pada x=0, maka y=d. Jadi titiknya adalah A(0,d).</a:t>
            </a:r>
          </a:p>
          <a:p>
            <a:pPr algn="just">
              <a:buNone/>
            </a:pPr>
            <a:r>
              <a:rPr lang="id-ID" dirty="0" smtClean="0"/>
              <a:t>2.Titik potong fungsi dengan sumbu x, pada y=0,maka kita harus mencari nilai Diskriminan (D) terlebih dahulu: </a:t>
            </a:r>
          </a:p>
          <a:p>
            <a:pPr algn="just">
              <a:buNone/>
            </a:pPr>
            <a:r>
              <a:rPr lang="id-ID" dirty="0" smtClean="0"/>
              <a:t> 	Nilai diskriminan ini akan menentukan apakah parabola vertikal memotong, menyinggung dan atau tidak memotong maupun menyinggung sumbu x.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714356"/>
            <a:ext cx="7862150" cy="58578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id-ID" dirty="0" smtClean="0"/>
              <a:t>Jika nilai D = b</a:t>
            </a:r>
            <a:r>
              <a:rPr lang="id-ID" baseline="30000" dirty="0" smtClean="0"/>
              <a:t>2</a:t>
            </a:r>
            <a:r>
              <a:rPr lang="id-ID" dirty="0" smtClean="0"/>
              <a:t> – 4ac adalah negatif maka tidak terdapat titik potong pada sumbu x.</a:t>
            </a:r>
          </a:p>
          <a:p>
            <a:pPr algn="just">
              <a:buFont typeface="Wingdings" pitchFamily="2" charset="2"/>
              <a:buChar char="ü"/>
            </a:pPr>
            <a:r>
              <a:rPr lang="id-ID" dirty="0" smtClean="0"/>
              <a:t>Jika nilai D = b</a:t>
            </a:r>
            <a:r>
              <a:rPr lang="id-ID" baseline="30000" dirty="0" smtClean="0"/>
              <a:t>2</a:t>
            </a:r>
            <a:r>
              <a:rPr lang="id-ID" dirty="0" smtClean="0"/>
              <a:t> – 4ac adalah positif maka terdapat dua titik potong pada sumbu x. </a:t>
            </a:r>
          </a:p>
          <a:p>
            <a:pPr algn="just">
              <a:buNone/>
            </a:pPr>
            <a:r>
              <a:rPr lang="id-ID" dirty="0" smtClean="0"/>
              <a:t>	yaitu pada titik :</a:t>
            </a:r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r>
              <a:rPr lang="id-ID" dirty="0" smtClean="0"/>
              <a:t>	titik : (x</a:t>
            </a:r>
            <a:r>
              <a:rPr lang="id-ID" baseline="-25000" dirty="0" smtClean="0"/>
              <a:t>1</a:t>
            </a:r>
            <a:r>
              <a:rPr lang="id-ID" dirty="0" smtClean="0"/>
              <a:t> , 0) dan (x</a:t>
            </a:r>
            <a:r>
              <a:rPr lang="id-ID" baseline="-25000" dirty="0" smtClean="0"/>
              <a:t>2</a:t>
            </a:r>
            <a:r>
              <a:rPr lang="id-ID" dirty="0" smtClean="0"/>
              <a:t> , 0) </a:t>
            </a:r>
          </a:p>
          <a:p>
            <a:pPr algn="just">
              <a:buFont typeface="Wingdings" pitchFamily="2" charset="2"/>
              <a:buChar char="ü"/>
            </a:pPr>
            <a:r>
              <a:rPr lang="id-ID" dirty="0" smtClean="0"/>
              <a:t>Jika nilai D = b</a:t>
            </a:r>
            <a:r>
              <a:rPr lang="id-ID" baseline="30000" dirty="0" smtClean="0"/>
              <a:t>2</a:t>
            </a:r>
            <a:r>
              <a:rPr lang="id-ID" dirty="0" smtClean="0"/>
              <a:t> – 4ac adalah nol maka terdapat satu titik potong dengan sumbu x.  Titik :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03010" y="-24"/>
            <a:ext cx="7498080" cy="868346"/>
          </a:xfrm>
        </p:spPr>
        <p:txBody>
          <a:bodyPr>
            <a:normAutofit/>
          </a:bodyPr>
          <a:lstStyle/>
          <a:p>
            <a:r>
              <a:rPr lang="id-ID" sz="4000" dirty="0" smtClean="0"/>
              <a:t>CARA MATEMATIS</a:t>
            </a:r>
            <a:endParaRPr lang="id-ID" sz="4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429124" y="2786058"/>
          <a:ext cx="3786214" cy="1146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358640" imgH="444240" progId="Equation.3">
                  <p:embed/>
                </p:oleObj>
              </mc:Choice>
              <mc:Fallback>
                <p:oleObj name="Equation" r:id="rId3" imgW="13586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2786058"/>
                        <a:ext cx="3786214" cy="11462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714612" y="5429264"/>
          <a:ext cx="14859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533160" imgH="431640" progId="Equation.3">
                  <p:embed/>
                </p:oleObj>
              </mc:Choice>
              <mc:Fallback>
                <p:oleObj name="Equation" r:id="rId5" imgW="5331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5429264"/>
                        <a:ext cx="14859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8358246" cy="5319730"/>
          </a:xfrm>
        </p:spPr>
        <p:txBody>
          <a:bodyPr/>
          <a:lstStyle/>
          <a:p>
            <a:pPr algn="just">
              <a:buNone/>
            </a:pPr>
            <a:r>
              <a:rPr lang="id-ID" dirty="0" smtClean="0"/>
              <a:t>3.</a:t>
            </a:r>
            <a:r>
              <a:rPr lang="sv-SE" dirty="0" smtClean="0"/>
              <a:t>Titik puncak, yaitu titik dimana arah dari grafik fungsi kuadrat kembali ke arah semula.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sv-SE" dirty="0" smtClean="0"/>
              <a:t>Titik puncak</a:t>
            </a:r>
            <a:r>
              <a:rPr lang="id-ID" dirty="0" smtClean="0"/>
              <a:t> </a:t>
            </a:r>
            <a:r>
              <a:rPr lang="sv-SE" dirty="0" smtClean="0"/>
              <a:t>: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r>
              <a:rPr lang="id-ID" dirty="0" smtClean="0"/>
              <a:t>4.Sumbu simetri adalah sumbu yang membagi/membelah dua grafik fungsi kuadrat tersebut menjadi dua bagian yang sama besar. </a:t>
            </a:r>
          </a:p>
          <a:p>
            <a:pPr algn="just">
              <a:buNone/>
            </a:pPr>
            <a:r>
              <a:rPr lang="id-ID" dirty="0" smtClean="0"/>
              <a:t>	Sumbu simetri :</a:t>
            </a:r>
          </a:p>
          <a:p>
            <a:pPr algn="just"/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03010" y="-24"/>
            <a:ext cx="7498080" cy="868346"/>
          </a:xfrm>
        </p:spPr>
        <p:txBody>
          <a:bodyPr>
            <a:normAutofit/>
          </a:bodyPr>
          <a:lstStyle/>
          <a:p>
            <a:r>
              <a:rPr lang="id-ID" sz="4000" dirty="0" smtClean="0"/>
              <a:t>CARA MATEMATIS</a:t>
            </a:r>
            <a:endParaRPr lang="id-ID" sz="40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57488" y="2328864"/>
          <a:ext cx="4600575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1650960" imgH="482400" progId="Equation.3">
                  <p:embed/>
                </p:oleObj>
              </mc:Choice>
              <mc:Fallback>
                <p:oleObj name="Equation" r:id="rId3" imgW="16509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2328864"/>
                        <a:ext cx="4600575" cy="1243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714744" y="5329238"/>
          <a:ext cx="134461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482400" imgH="393480" progId="Equation.3">
                  <p:embed/>
                </p:oleObj>
              </mc:Choice>
              <mc:Fallback>
                <p:oleObj name="Equation" r:id="rId5" imgW="482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5329238"/>
                        <a:ext cx="1344612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237</TotalTime>
  <Words>770</Words>
  <Application>Microsoft Office PowerPoint</Application>
  <PresentationFormat>On-screen Show (4:3)</PresentationFormat>
  <Paragraphs>192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Solstice</vt:lpstr>
      <vt:lpstr>Equation</vt:lpstr>
      <vt:lpstr>Fungsi non linier</vt:lpstr>
      <vt:lpstr>FUNGSI NON LINIER</vt:lpstr>
      <vt:lpstr>FUNGSI KUADRAT</vt:lpstr>
      <vt:lpstr>CARA MENGGAMBAR FUNGSI KUADRAT</vt:lpstr>
      <vt:lpstr>CURVE TRAICING PROCESS</vt:lpstr>
      <vt:lpstr>CURVE TRAICING PROCESS</vt:lpstr>
      <vt:lpstr>CARA MATEMATIS</vt:lpstr>
      <vt:lpstr>CARA MATEMATIS</vt:lpstr>
      <vt:lpstr>CARA MATEMATIS</vt:lpstr>
      <vt:lpstr>CONTOH</vt:lpstr>
      <vt:lpstr>CONTOH</vt:lpstr>
      <vt:lpstr>CONTOH</vt:lpstr>
      <vt:lpstr>Penyelesaian Persamaan Kuadrat</vt:lpstr>
      <vt:lpstr>Memfaktorkan</vt:lpstr>
      <vt:lpstr>PowerPoint Presentation</vt:lpstr>
      <vt:lpstr>PowerPoint Presentation</vt:lpstr>
      <vt:lpstr>PowerPoint Presentation</vt:lpstr>
      <vt:lpstr>Melengkapkan Kuadrat Sempurna</vt:lpstr>
      <vt:lpstr>PowerPoint Presentation</vt:lpstr>
      <vt:lpstr>Rumus abc (Al-khawarizmi)</vt:lpstr>
      <vt:lpstr>Rumus abc (Al-khawarizmi)</vt:lpstr>
      <vt:lpstr>MAAM-MACAM PARABLA</vt:lpstr>
      <vt:lpstr>PowerPoint Presentation</vt:lpstr>
      <vt:lpstr>LATIHAN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non linier</dc:title>
  <dc:creator>HANNY</dc:creator>
  <cp:lastModifiedBy>ASUS</cp:lastModifiedBy>
  <cp:revision>47</cp:revision>
  <dcterms:created xsi:type="dcterms:W3CDTF">2011-05-01T11:48:49Z</dcterms:created>
  <dcterms:modified xsi:type="dcterms:W3CDTF">2018-10-16T23:57:56Z</dcterms:modified>
</cp:coreProperties>
</file>