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7102475" cy="9388475"/>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E8267D6D-1A51-4452-BFDB-E94397EEA228}" type="datetimeFigureOut">
              <a:rPr lang="en-US" smtClean="0"/>
              <a:t>9/9/2015</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1440" tIns="45720" rIns="91440" bIns="45720" rtlCol="0" anchor="b"/>
          <a:lstStyle>
            <a:lvl1pPr algn="r">
              <a:defRPr sz="1200"/>
            </a:lvl1pPr>
          </a:lstStyle>
          <a:p>
            <a:fld id="{5C398A2A-2D19-4FC5-9C5A-49C3AD17EB6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70E760C9-35C3-441C-B6FD-038FC1ABB41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0E760C9-35C3-441C-B6FD-038FC1ABB41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0E760C9-35C3-441C-B6FD-038FC1ABB41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CDA453E-F29F-4891-A6B1-8F7A04299C9F}" type="datetimeFigureOut">
              <a:rPr lang="id-ID" smtClean="0"/>
              <a:pPr/>
              <a:t>09/09/2015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70E760C9-35C3-441C-B6FD-038FC1ABB41A}" type="slidenum">
              <a:rPr lang="id-ID" smtClean="0"/>
              <a:pPr/>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DA453E-F29F-4891-A6B1-8F7A04299C9F}" type="datetimeFigureOut">
              <a:rPr lang="id-ID" smtClean="0"/>
              <a:pPr/>
              <a:t>09/09/2015</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0E760C9-35C3-441C-B6FD-038FC1ABB41A}" type="slidenum">
              <a:rPr lang="id-ID" smtClean="0"/>
              <a:pPr/>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d.wikipedia.org/wiki/Informas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d.wikipedia.org/wiki/Sistem_akuntans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id-ID" b="1" dirty="0"/>
              <a:t>AKUNTANSI BIAYA</a:t>
            </a:r>
            <a:endParaRPr lang="id-ID" dirty="0"/>
          </a:p>
        </p:txBody>
      </p:sp>
      <p:sp>
        <p:nvSpPr>
          <p:cNvPr id="5" name="Content Placeholder 4"/>
          <p:cNvSpPr>
            <a:spLocks noGrp="1"/>
          </p:cNvSpPr>
          <p:nvPr>
            <p:ph idx="1"/>
          </p:nvPr>
        </p:nvSpPr>
        <p:spPr/>
        <p:txBody>
          <a:bodyPr/>
          <a:lstStyle/>
          <a:p>
            <a:r>
              <a:rPr lang="en-US" b="1" dirty="0" err="1"/>
              <a:t>Jurusan</a:t>
            </a:r>
            <a:r>
              <a:rPr lang="en-US" b="1" dirty="0"/>
              <a:t>/PS	: </a:t>
            </a:r>
            <a:r>
              <a:rPr lang="en-US" b="1" dirty="0" err="1"/>
              <a:t>Manajemen</a:t>
            </a:r>
            <a:r>
              <a:rPr lang="en-US" b="1" dirty="0"/>
              <a:t> </a:t>
            </a:r>
            <a:endParaRPr lang="id-ID" b="1" dirty="0" smtClean="0"/>
          </a:p>
          <a:p>
            <a:r>
              <a:rPr lang="en-US" b="1" dirty="0"/>
              <a:t>SKS			: 3 (</a:t>
            </a:r>
            <a:r>
              <a:rPr lang="en-US" b="1" dirty="0" err="1"/>
              <a:t>tiga</a:t>
            </a:r>
            <a:r>
              <a:rPr lang="en-US" b="1" dirty="0"/>
              <a:t>)				</a:t>
            </a:r>
            <a:endParaRPr lang="id-ID" dirty="0"/>
          </a:p>
          <a:p>
            <a:r>
              <a:rPr lang="en-US" b="1" dirty="0"/>
              <a:t>Semester		: 3 (</a:t>
            </a:r>
            <a:r>
              <a:rPr lang="en-US" b="1" dirty="0" err="1"/>
              <a:t>tiga</a:t>
            </a:r>
            <a:r>
              <a:rPr lang="en-US" b="1" dirty="0"/>
              <a:t>)</a:t>
            </a:r>
            <a:endParaRPr lang="id-ID" dirty="0"/>
          </a:p>
          <a:p>
            <a:r>
              <a:rPr lang="en-US" b="1" dirty="0" err="1"/>
              <a:t>Prasyarat</a:t>
            </a:r>
            <a:r>
              <a:rPr lang="en-US" b="1" dirty="0"/>
              <a:t>		:   </a:t>
            </a:r>
            <a:r>
              <a:rPr lang="id-ID" b="1" dirty="0"/>
              <a:t>-  Pengantar Akuntansi  </a:t>
            </a:r>
          </a:p>
          <a:p>
            <a:pPr marL="0" indent="0">
              <a:buNone/>
            </a:pPr>
            <a:r>
              <a:rPr lang="id-ID" dirty="0" smtClean="0"/>
              <a:t>			    -  </a:t>
            </a:r>
            <a:r>
              <a:rPr lang="id-ID" b="1" dirty="0" smtClean="0"/>
              <a:t>Pengantar</a:t>
            </a:r>
            <a:r>
              <a:rPr lang="id-ID" dirty="0" smtClean="0"/>
              <a:t> </a:t>
            </a:r>
            <a:r>
              <a:rPr lang="id-ID" b="1" dirty="0" smtClean="0"/>
              <a:t>Manajemen</a:t>
            </a:r>
            <a:r>
              <a:rPr lang="id-ID" dirty="0" smtClean="0"/>
              <a:t> </a:t>
            </a:r>
            <a:endParaRPr lang="id-ID" b="1" dirty="0" smtClean="0"/>
          </a:p>
          <a:p>
            <a:r>
              <a:rPr lang="id-ID" b="1" dirty="0" smtClean="0"/>
              <a:t>DOSEN		: </a:t>
            </a:r>
            <a:r>
              <a:rPr lang="id-ID" b="1" dirty="0"/>
              <a:t>Zuhafni St. Perpatih, SE, M.Si</a:t>
            </a:r>
            <a:endParaRPr lang="id-ID" dirty="0"/>
          </a:p>
          <a:p>
            <a:endParaRPr lang="id-ID" dirty="0"/>
          </a:p>
        </p:txBody>
      </p:sp>
    </p:spTree>
    <p:extLst>
      <p:ext uri="{BB962C8B-B14F-4D97-AF65-F5344CB8AC3E}">
        <p14:creationId xmlns="" xmlns:p14="http://schemas.microsoft.com/office/powerpoint/2010/main" val="2382200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id-ID" sz="3600" b="1" dirty="0" smtClean="0"/>
              <a:t>Klasifikasi Biaya</a:t>
            </a:r>
          </a:p>
          <a:p>
            <a:pPr marL="514350" indent="-514350">
              <a:buAutoNum type="arabicPeriod"/>
            </a:pPr>
            <a:r>
              <a:rPr lang="id-ID" dirty="0" smtClean="0"/>
              <a:t>Berdasarkan </a:t>
            </a:r>
            <a:r>
              <a:rPr lang="id-ID" dirty="0"/>
              <a:t>Fungsi Pokok </a:t>
            </a:r>
            <a:r>
              <a:rPr lang="id-ID" dirty="0" smtClean="0"/>
              <a:t>Perusahaan</a:t>
            </a:r>
          </a:p>
          <a:p>
            <a:pPr marL="514350" indent="-514350">
              <a:buAutoNum type="arabicPeriod"/>
            </a:pPr>
            <a:r>
              <a:rPr lang="id-ID" dirty="0"/>
              <a:t>Berdasarkan Periode </a:t>
            </a:r>
            <a:r>
              <a:rPr lang="id-ID" dirty="0" smtClean="0"/>
              <a:t>Akuntansi</a:t>
            </a:r>
          </a:p>
          <a:p>
            <a:pPr marL="514350" indent="-514350">
              <a:buAutoNum type="arabicPeriod"/>
            </a:pPr>
            <a:r>
              <a:rPr lang="id-ID" dirty="0"/>
              <a:t>Berdasarkan Pengaruh Manajemen Terhadap </a:t>
            </a:r>
            <a:r>
              <a:rPr lang="id-ID" dirty="0" smtClean="0"/>
              <a:t>Biaya</a:t>
            </a:r>
          </a:p>
          <a:p>
            <a:pPr marL="514350" indent="-514350">
              <a:buAutoNum type="arabicPeriod"/>
            </a:pPr>
            <a:r>
              <a:rPr lang="id-ID" dirty="0"/>
              <a:t>Karakteristik Biaya Dihubungkan Dengan </a:t>
            </a:r>
            <a:r>
              <a:rPr lang="id-ID" dirty="0" smtClean="0"/>
              <a:t>Keluarannya</a:t>
            </a:r>
          </a:p>
          <a:p>
            <a:pPr marL="514350" indent="-514350">
              <a:buAutoNum type="arabicPeriod"/>
            </a:pPr>
            <a:r>
              <a:rPr lang="id-ID" dirty="0"/>
              <a:t>Pengaruh Perubahan Volume Kegiatan Terhadap </a:t>
            </a:r>
            <a:r>
              <a:rPr lang="id-ID" dirty="0" smtClean="0"/>
              <a:t>Biaya</a:t>
            </a:r>
          </a:p>
          <a:p>
            <a:pPr marL="514350" indent="-514350">
              <a:buAutoNum type="arabicPeriod"/>
            </a:pPr>
            <a:r>
              <a:rPr lang="id-ID" dirty="0"/>
              <a:t>Berdasarkan Objek yang dibiayainya</a:t>
            </a:r>
          </a:p>
          <a:p>
            <a:endParaRPr lang="id-ID" dirty="0" smtClean="0"/>
          </a:p>
          <a:p>
            <a:endParaRPr lang="id-ID" dirty="0"/>
          </a:p>
        </p:txBody>
      </p:sp>
      <p:sp>
        <p:nvSpPr>
          <p:cNvPr id="4" name="Title 1"/>
          <p:cNvSpPr>
            <a:spLocks noGrp="1"/>
          </p:cNvSpPr>
          <p:nvPr>
            <p:ph type="title"/>
          </p:nvPr>
        </p:nvSpPr>
        <p:spPr/>
        <p:txBody>
          <a:bodyPr/>
          <a:lstStyle/>
          <a:p>
            <a:pPr algn="ctr"/>
            <a:r>
              <a:rPr lang="id-ID" b="1" dirty="0" smtClean="0"/>
              <a:t>AKUNTASI BIAYA</a:t>
            </a:r>
            <a:endParaRPr lang="id-ID" dirty="0"/>
          </a:p>
        </p:txBody>
      </p:sp>
    </p:spTree>
    <p:extLst>
      <p:ext uri="{BB962C8B-B14F-4D97-AF65-F5344CB8AC3E}">
        <p14:creationId xmlns="" xmlns:p14="http://schemas.microsoft.com/office/powerpoint/2010/main" val="2712435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id-ID" sz="5400" b="1" dirty="0"/>
              <a:t>Klasifikasi </a:t>
            </a:r>
            <a:r>
              <a:rPr lang="id-ID" sz="5400" b="1" dirty="0" smtClean="0"/>
              <a:t>Biaya</a:t>
            </a:r>
            <a:endParaRPr lang="id-ID" dirty="0"/>
          </a:p>
        </p:txBody>
      </p:sp>
      <p:sp>
        <p:nvSpPr>
          <p:cNvPr id="3" name="Content Placeholder 2"/>
          <p:cNvSpPr>
            <a:spLocks noGrp="1"/>
          </p:cNvSpPr>
          <p:nvPr>
            <p:ph idx="1"/>
          </p:nvPr>
        </p:nvSpPr>
        <p:spPr>
          <a:xfrm>
            <a:off x="457200" y="1935480"/>
            <a:ext cx="8507288" cy="4389120"/>
          </a:xfrm>
        </p:spPr>
        <p:txBody>
          <a:bodyPr/>
          <a:lstStyle/>
          <a:p>
            <a:pPr marL="0" indent="0">
              <a:buNone/>
            </a:pPr>
            <a:r>
              <a:rPr lang="id-ID" b="1" dirty="0" smtClean="0"/>
              <a:t>1. Berdasarkan </a:t>
            </a:r>
            <a:r>
              <a:rPr lang="id-ID" b="1" dirty="0"/>
              <a:t>Fungsi Pokok Perusahaan</a:t>
            </a:r>
            <a:endParaRPr lang="id-ID" dirty="0"/>
          </a:p>
          <a:p>
            <a:pPr marL="514350" indent="-514350">
              <a:buAutoNum type="alphaLcPeriod"/>
            </a:pPr>
            <a:r>
              <a:rPr lang="id-ID" dirty="0" smtClean="0"/>
              <a:t>Factory </a:t>
            </a:r>
            <a:r>
              <a:rPr lang="id-ID" dirty="0"/>
              <a:t>Cost (Biaya Produksi</a:t>
            </a:r>
            <a:r>
              <a:rPr lang="id-ID" dirty="0" smtClean="0"/>
              <a:t>)</a:t>
            </a:r>
          </a:p>
          <a:p>
            <a:pPr marL="514350" indent="-514350">
              <a:buAutoNum type="alphaLcPeriod"/>
            </a:pPr>
            <a:r>
              <a:rPr lang="id-ID" dirty="0"/>
              <a:t>Commercial Expense (Operating Expense)</a:t>
            </a:r>
            <a:endParaRPr lang="id-ID" dirty="0" smtClean="0"/>
          </a:p>
          <a:p>
            <a:pPr marL="0" indent="0">
              <a:buNone/>
            </a:pPr>
            <a:r>
              <a:rPr lang="id-ID" b="1" dirty="0" smtClean="0"/>
              <a:t>2. Berdasarkan </a:t>
            </a:r>
            <a:r>
              <a:rPr lang="id-ID" b="1" dirty="0"/>
              <a:t>Periode Akuntansi</a:t>
            </a:r>
            <a:endParaRPr lang="id-ID" dirty="0"/>
          </a:p>
          <a:p>
            <a:pPr marL="514350" indent="-514350">
              <a:buAutoNum type="alphaLcPeriod"/>
            </a:pPr>
            <a:r>
              <a:rPr lang="id-ID" dirty="0" smtClean="0"/>
              <a:t>Capital </a:t>
            </a:r>
            <a:r>
              <a:rPr lang="id-ID" dirty="0"/>
              <a:t>Expenditure (Pengeluaran Modal</a:t>
            </a:r>
            <a:r>
              <a:rPr lang="id-ID" dirty="0" smtClean="0"/>
              <a:t>)</a:t>
            </a:r>
          </a:p>
          <a:p>
            <a:pPr marL="514350" indent="-514350">
              <a:buAutoNum type="alphaLcPeriod"/>
            </a:pPr>
            <a:r>
              <a:rPr lang="id-ID" dirty="0"/>
              <a:t>Revenue Expenditure (Pengeluaran Penghasilan)</a:t>
            </a:r>
            <a:endParaRPr lang="id-ID" dirty="0" smtClean="0"/>
          </a:p>
          <a:p>
            <a:pPr marL="0" indent="0">
              <a:buNone/>
            </a:pPr>
            <a:r>
              <a:rPr lang="id-ID" b="1" dirty="0" smtClean="0"/>
              <a:t>3. Berdasarkan </a:t>
            </a:r>
            <a:r>
              <a:rPr lang="id-ID" b="1" dirty="0"/>
              <a:t>Pengaruh Manajemen Terhadap Biaya</a:t>
            </a:r>
            <a:endParaRPr lang="id-ID" dirty="0"/>
          </a:p>
          <a:p>
            <a:pPr marL="514350" indent="-514350">
              <a:buAutoNum type="alphaLcPeriod"/>
            </a:pPr>
            <a:r>
              <a:rPr lang="id-ID" dirty="0" smtClean="0"/>
              <a:t>Biaya </a:t>
            </a:r>
            <a:r>
              <a:rPr lang="id-ID" dirty="0"/>
              <a:t>Terkendali (Controllable Cost</a:t>
            </a:r>
            <a:r>
              <a:rPr lang="id-ID" dirty="0" smtClean="0"/>
              <a:t>)</a:t>
            </a:r>
          </a:p>
          <a:p>
            <a:pPr marL="514350" indent="-514350">
              <a:buAutoNum type="alphaLcPeriod"/>
            </a:pPr>
            <a:r>
              <a:rPr lang="id-ID" dirty="0"/>
              <a:t>Biaya Tidak Terkendali (Uncontrollable Cost)</a:t>
            </a:r>
          </a:p>
          <a:p>
            <a:endParaRPr lang="id-ID" dirty="0" smtClean="0"/>
          </a:p>
          <a:p>
            <a:endParaRPr lang="id-ID" dirty="0"/>
          </a:p>
        </p:txBody>
      </p:sp>
    </p:spTree>
    <p:extLst>
      <p:ext uri="{BB962C8B-B14F-4D97-AF65-F5344CB8AC3E}">
        <p14:creationId xmlns="" xmlns:p14="http://schemas.microsoft.com/office/powerpoint/2010/main" val="66714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35480"/>
            <a:ext cx="8640960" cy="4733880"/>
          </a:xfrm>
        </p:spPr>
        <p:txBody>
          <a:bodyPr>
            <a:normAutofit fontScale="92500" lnSpcReduction="10000"/>
          </a:bodyPr>
          <a:lstStyle/>
          <a:p>
            <a:pPr marL="0" indent="0">
              <a:buNone/>
            </a:pPr>
            <a:r>
              <a:rPr lang="id-ID" b="1" dirty="0" smtClean="0"/>
              <a:t>4. </a:t>
            </a:r>
            <a:r>
              <a:rPr lang="id-ID" sz="2400" b="1" dirty="0" smtClean="0"/>
              <a:t>Karakteristik </a:t>
            </a:r>
            <a:r>
              <a:rPr lang="id-ID" sz="2400" b="1" dirty="0"/>
              <a:t>Biaya Dihubungkan Dengan </a:t>
            </a:r>
            <a:r>
              <a:rPr lang="id-ID" sz="2400" b="1" dirty="0" smtClean="0"/>
              <a:t>Keluarannya</a:t>
            </a:r>
            <a:endParaRPr lang="id-ID" b="1" dirty="0" smtClean="0"/>
          </a:p>
          <a:p>
            <a:pPr marL="514350" indent="-514350">
              <a:buAutoNum type="alphaLcPeriod"/>
            </a:pPr>
            <a:r>
              <a:rPr lang="id-ID" dirty="0" smtClean="0"/>
              <a:t>Biaya Engineered</a:t>
            </a:r>
          </a:p>
          <a:p>
            <a:pPr marL="514350" indent="-514350">
              <a:buAutoNum type="alphaLcPeriod"/>
            </a:pPr>
            <a:r>
              <a:rPr lang="id-ID" dirty="0"/>
              <a:t>Biaya </a:t>
            </a:r>
            <a:r>
              <a:rPr lang="id-ID" dirty="0" smtClean="0"/>
              <a:t>Discretionary</a:t>
            </a:r>
          </a:p>
          <a:p>
            <a:pPr marL="514350" indent="-514350">
              <a:buAutoNum type="alphaLcPeriod"/>
            </a:pPr>
            <a:r>
              <a:rPr lang="id-ID" dirty="0"/>
              <a:t>Biaya Commited atau biaya kapasitas</a:t>
            </a:r>
            <a:endParaRPr lang="id-ID" b="1" dirty="0"/>
          </a:p>
          <a:p>
            <a:pPr marL="0" indent="0">
              <a:buNone/>
            </a:pPr>
            <a:r>
              <a:rPr lang="id-ID" b="1" dirty="0" smtClean="0"/>
              <a:t>5. </a:t>
            </a:r>
            <a:r>
              <a:rPr lang="id-ID" sz="2400" b="1" dirty="0" smtClean="0"/>
              <a:t>Pengaruh </a:t>
            </a:r>
            <a:r>
              <a:rPr lang="id-ID" sz="2400" b="1" dirty="0"/>
              <a:t>Perubahan Volume Kegiatan Terhadap Biaya</a:t>
            </a:r>
            <a:endParaRPr lang="id-ID" sz="2400" b="1" dirty="0" smtClean="0"/>
          </a:p>
          <a:p>
            <a:pPr marL="514350" indent="-514350">
              <a:buAutoNum type="alphaLcPeriod"/>
            </a:pPr>
            <a:r>
              <a:rPr lang="id-ID" dirty="0" smtClean="0"/>
              <a:t>Biaya Tetap</a:t>
            </a:r>
          </a:p>
          <a:p>
            <a:pPr marL="514350" indent="-514350">
              <a:buAutoNum type="alphaLcPeriod"/>
            </a:pPr>
            <a:r>
              <a:rPr lang="id-ID" dirty="0" smtClean="0"/>
              <a:t>Biaya Variabel</a:t>
            </a:r>
          </a:p>
          <a:p>
            <a:pPr marL="514350" indent="-514350">
              <a:buAutoNum type="alphaLcPeriod"/>
            </a:pPr>
            <a:r>
              <a:rPr lang="id-ID" dirty="0"/>
              <a:t>Biaya Semi </a:t>
            </a:r>
            <a:r>
              <a:rPr lang="id-ID" dirty="0" smtClean="0"/>
              <a:t>Variabel</a:t>
            </a:r>
          </a:p>
          <a:p>
            <a:pPr marL="0" indent="0">
              <a:buNone/>
            </a:pPr>
            <a:r>
              <a:rPr lang="id-ID" b="1" dirty="0" smtClean="0"/>
              <a:t>6. Berdasarkan </a:t>
            </a:r>
            <a:r>
              <a:rPr lang="id-ID" b="1" dirty="0"/>
              <a:t>Objek yang dibiayainya</a:t>
            </a:r>
          </a:p>
          <a:p>
            <a:pPr marL="514350" indent="-514350">
              <a:buAutoNum type="alphaLcPeriod"/>
            </a:pPr>
            <a:r>
              <a:rPr lang="id-ID" dirty="0" smtClean="0"/>
              <a:t>Biaya Langsung</a:t>
            </a:r>
          </a:p>
          <a:p>
            <a:pPr marL="514350" indent="-514350">
              <a:buAutoNum type="alphaLcPeriod"/>
            </a:pPr>
            <a:r>
              <a:rPr lang="id-ID" dirty="0"/>
              <a:t>Biaya Tidak Langsung</a:t>
            </a:r>
            <a:endParaRPr lang="id-ID" b="1" dirty="0" smtClean="0"/>
          </a:p>
          <a:p>
            <a:endParaRPr lang="id-ID" b="1" dirty="0"/>
          </a:p>
          <a:p>
            <a:endParaRPr lang="id-ID" b="1" dirty="0" smtClean="0"/>
          </a:p>
          <a:p>
            <a:endParaRPr lang="id-ID" b="1" dirty="0"/>
          </a:p>
          <a:p>
            <a:endParaRPr lang="id-ID" dirty="0"/>
          </a:p>
        </p:txBody>
      </p:sp>
      <p:sp>
        <p:nvSpPr>
          <p:cNvPr id="4" name="Title 1"/>
          <p:cNvSpPr>
            <a:spLocks noGrp="1"/>
          </p:cNvSpPr>
          <p:nvPr>
            <p:ph type="title"/>
          </p:nvPr>
        </p:nvSpPr>
        <p:spPr/>
        <p:txBody>
          <a:bodyPr>
            <a:normAutofit/>
          </a:bodyPr>
          <a:lstStyle/>
          <a:p>
            <a:pPr algn="ctr"/>
            <a:r>
              <a:rPr lang="id-ID" sz="5400" b="1" dirty="0"/>
              <a:t>Klasifikasi </a:t>
            </a:r>
            <a:r>
              <a:rPr lang="id-ID" sz="5400" b="1" dirty="0" smtClean="0"/>
              <a:t>Biaya</a:t>
            </a:r>
            <a:endParaRPr lang="id-ID" dirty="0"/>
          </a:p>
        </p:txBody>
      </p:sp>
    </p:spTree>
    <p:extLst>
      <p:ext uri="{BB962C8B-B14F-4D97-AF65-F5344CB8AC3E}">
        <p14:creationId xmlns="" xmlns:p14="http://schemas.microsoft.com/office/powerpoint/2010/main" val="3558570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id-ID" sz="3200" b="1" dirty="0"/>
              <a:t>Hubungan Akuntasi Biaya dengan Akuntansi Keuangan dan Akuntasi Manajemen</a:t>
            </a:r>
            <a:endParaRPr lang="id-ID" sz="3200" dirty="0"/>
          </a:p>
        </p:txBody>
      </p:sp>
      <p:sp>
        <p:nvSpPr>
          <p:cNvPr id="3" name="Content Placeholder 2"/>
          <p:cNvSpPr>
            <a:spLocks noGrp="1"/>
          </p:cNvSpPr>
          <p:nvPr>
            <p:ph idx="1"/>
          </p:nvPr>
        </p:nvSpPr>
        <p:spPr>
          <a:xfrm>
            <a:off x="179512" y="1935480"/>
            <a:ext cx="8784976" cy="4733880"/>
          </a:xfrm>
        </p:spPr>
        <p:txBody>
          <a:bodyPr>
            <a:normAutofit fontScale="85000" lnSpcReduction="10000"/>
          </a:bodyPr>
          <a:lstStyle/>
          <a:p>
            <a:pPr marL="514350" lvl="0" indent="-514350">
              <a:buAutoNum type="arabicPeriod"/>
            </a:pPr>
            <a:r>
              <a:rPr lang="id-ID" b="1" dirty="0" smtClean="0"/>
              <a:t>Hubungan </a:t>
            </a:r>
            <a:r>
              <a:rPr lang="id-ID" b="1" dirty="0"/>
              <a:t>Akuntasi Biaya dengan Akuntansi Keuangan:</a:t>
            </a:r>
            <a:r>
              <a:rPr lang="id-ID" dirty="0"/>
              <a:t> Tercermin pada tujuan akuntasi biaya yaitu untuk penetuan harga pokok produk dan menentukan nilai persediaan, dimana dalam hal ini berhubungan dengan penyusunan laporan keuangan yaitu laporan posisi keuangan (neraca) dan laporan R/L yang merupakan pertanggungjawaban manajemen kepada pihak-pihak luar</a:t>
            </a:r>
            <a:r>
              <a:rPr lang="id-ID" dirty="0" smtClean="0"/>
              <a:t>.</a:t>
            </a:r>
          </a:p>
          <a:p>
            <a:pPr marL="514350" indent="-514350">
              <a:buFont typeface="Wingdings 2"/>
              <a:buAutoNum type="arabicPeriod"/>
            </a:pPr>
            <a:r>
              <a:rPr lang="id-ID" b="1" dirty="0"/>
              <a:t>Hubungan Akuntasi Biaya dengan Akuntansi Manajemen: </a:t>
            </a:r>
            <a:r>
              <a:rPr lang="id-ID" dirty="0"/>
              <a:t>Akuntansi biaya membantu manajemen untuk menentukan biaya yang seharusnya terjadi untuk menghasilkan satu unit peroduk, sejumlah produk, dan suatu tingkat kegiatan tertentu. Berdasarkan akumulasi biaya sesusungguhnya dapat dilakukan analisis selisih </a:t>
            </a:r>
            <a:r>
              <a:rPr lang="id-ID" i="1" dirty="0"/>
              <a:t>(variance analysis)</a:t>
            </a:r>
            <a:r>
              <a:rPr lang="id-ID" dirty="0"/>
              <a:t>dengan membandingkan biaya yang sesuangguhnya dengan biaya yang direncanakan atau yang seharusnya terjadi, sehingga manajemen dapat melakukan tindakan perbaikan yang diperlukan</a:t>
            </a:r>
            <a:r>
              <a:rPr lang="id-ID" dirty="0" smtClean="0"/>
              <a:t>.</a:t>
            </a:r>
            <a:endParaRPr lang="id-ID" dirty="0"/>
          </a:p>
          <a:p>
            <a:pPr marL="0" indent="0">
              <a:buNone/>
            </a:pPr>
            <a:endParaRPr lang="id-ID" dirty="0"/>
          </a:p>
        </p:txBody>
      </p:sp>
    </p:spTree>
    <p:extLst>
      <p:ext uri="{BB962C8B-B14F-4D97-AF65-F5344CB8AC3E}">
        <p14:creationId xmlns="" xmlns:p14="http://schemas.microsoft.com/office/powerpoint/2010/main" val="1236704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507288" cy="1143000"/>
          </a:xfrm>
        </p:spPr>
        <p:txBody>
          <a:bodyPr>
            <a:normAutofit fontScale="90000"/>
          </a:bodyPr>
          <a:lstStyle/>
          <a:p>
            <a:pPr algn="ctr"/>
            <a:r>
              <a:rPr lang="id-ID" b="1" dirty="0" smtClean="0"/>
              <a:t>Perkembangan Informasi Teknologi terhadap akuntansi </a:t>
            </a:r>
            <a:r>
              <a:rPr lang="id-ID" b="1" dirty="0"/>
              <a:t>biaya </a:t>
            </a:r>
            <a:endParaRPr lang="id-ID" dirty="0"/>
          </a:p>
        </p:txBody>
      </p:sp>
      <p:sp>
        <p:nvSpPr>
          <p:cNvPr id="3" name="Content Placeholder 2"/>
          <p:cNvSpPr>
            <a:spLocks noGrp="1"/>
          </p:cNvSpPr>
          <p:nvPr>
            <p:ph idx="1"/>
          </p:nvPr>
        </p:nvSpPr>
        <p:spPr/>
        <p:txBody>
          <a:bodyPr/>
          <a:lstStyle/>
          <a:p>
            <a:pPr marL="457200" lvl="2" indent="-457200">
              <a:buClr>
                <a:schemeClr val="accent3"/>
              </a:buClr>
              <a:buSzPct val="95000"/>
              <a:buAutoNum type="arabicPeriod"/>
            </a:pPr>
            <a:r>
              <a:rPr lang="id-ID" sz="2400" dirty="0" smtClean="0"/>
              <a:t>Akuntasi biaya kini mengalami </a:t>
            </a:r>
            <a:r>
              <a:rPr lang="id-ID" sz="2400" dirty="0"/>
              <a:t>perubahan yang dramatis, dimana perkembangan sistem </a:t>
            </a:r>
            <a:r>
              <a:rPr lang="id-ID" sz="2400" dirty="0" smtClean="0"/>
              <a:t>komputer </a:t>
            </a:r>
            <a:r>
              <a:rPr lang="id-ID" sz="2400" dirty="0"/>
              <a:t>hampir menghapuskan pembukuan secara manual. </a:t>
            </a:r>
            <a:endParaRPr lang="id-ID" sz="2400" dirty="0" smtClean="0"/>
          </a:p>
          <a:p>
            <a:pPr marL="457200" lvl="2" indent="-457200">
              <a:buClr>
                <a:schemeClr val="accent3"/>
              </a:buClr>
              <a:buSzPct val="95000"/>
              <a:buFont typeface="Wingdings 2"/>
              <a:buAutoNum type="arabicPeriod"/>
            </a:pPr>
            <a:r>
              <a:rPr lang="id-ID" sz="2400" dirty="0"/>
              <a:t>Akuntansi biaya kini telah menjadi kebutuhan nyata dalam semua </a:t>
            </a:r>
            <a:r>
              <a:rPr lang="id-ID" sz="2400" dirty="0" smtClean="0"/>
              <a:t>organisasi </a:t>
            </a:r>
            <a:r>
              <a:rPr lang="id-ID" sz="2400" dirty="0"/>
              <a:t>seperti </a:t>
            </a:r>
            <a:r>
              <a:rPr lang="id-ID" sz="2400" dirty="0" smtClean="0"/>
              <a:t>bank, </a:t>
            </a:r>
            <a:r>
              <a:rPr lang="id-ID" sz="2400" dirty="0"/>
              <a:t>organisasi profesional, serta lembaga </a:t>
            </a:r>
            <a:r>
              <a:rPr lang="id-ID" sz="2400" dirty="0" smtClean="0"/>
              <a:t>pemerintah dan swasta. </a:t>
            </a:r>
            <a:endParaRPr lang="id-ID" sz="2400" dirty="0"/>
          </a:p>
          <a:p>
            <a:pPr marL="457200" lvl="2" indent="-457200">
              <a:buClr>
                <a:schemeClr val="accent3"/>
              </a:buClr>
              <a:buSzPct val="95000"/>
              <a:buAutoNum type="arabicPeriod"/>
            </a:pPr>
            <a:r>
              <a:rPr lang="id-ID" sz="2400" dirty="0"/>
              <a:t>Kini telah banyak perusahaan yang memasang metode pabrikasi </a:t>
            </a:r>
            <a:r>
              <a:rPr lang="id-ID" sz="2400" dirty="0" smtClean="0"/>
              <a:t>produk, perdagangan produk</a:t>
            </a:r>
            <a:r>
              <a:rPr lang="id-ID" sz="2400" dirty="0"/>
              <a:t>, atau pemberian </a:t>
            </a:r>
            <a:r>
              <a:rPr lang="id-ID" sz="2400" dirty="0" smtClean="0"/>
              <a:t>jasa </a:t>
            </a:r>
            <a:r>
              <a:rPr lang="id-ID" sz="2400" dirty="0"/>
              <a:t>dengan bantuan komputer</a:t>
            </a:r>
            <a:endParaRPr lang="id-ID" sz="2400" dirty="0" smtClean="0"/>
          </a:p>
          <a:p>
            <a:pPr marL="457200" lvl="2" indent="-457200">
              <a:buClr>
                <a:schemeClr val="accent3"/>
              </a:buClr>
              <a:buSzPct val="95000"/>
              <a:buAutoNum type="arabicPeriod"/>
            </a:pPr>
            <a:endParaRPr lang="id-ID" sz="2000" dirty="0" smtClean="0"/>
          </a:p>
          <a:p>
            <a:pPr marL="0" indent="0">
              <a:buNone/>
            </a:pPr>
            <a:endParaRPr lang="id-ID" dirty="0"/>
          </a:p>
        </p:txBody>
      </p:sp>
    </p:spTree>
    <p:extLst>
      <p:ext uri="{BB962C8B-B14F-4D97-AF65-F5344CB8AC3E}">
        <p14:creationId xmlns="" xmlns:p14="http://schemas.microsoft.com/office/powerpoint/2010/main" val="23665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b="1" dirty="0"/>
              <a:t>Sumber/ Bahan/Alat perkuliahan</a:t>
            </a:r>
            <a:r>
              <a:rPr lang="id-ID" b="1" dirty="0" smtClean="0"/>
              <a:t>:</a:t>
            </a:r>
            <a:endParaRPr lang="id-ID" dirty="0"/>
          </a:p>
        </p:txBody>
      </p:sp>
      <p:sp>
        <p:nvSpPr>
          <p:cNvPr id="3" name="Content Placeholder 2"/>
          <p:cNvSpPr>
            <a:spLocks noGrp="1"/>
          </p:cNvSpPr>
          <p:nvPr>
            <p:ph idx="1"/>
          </p:nvPr>
        </p:nvSpPr>
        <p:spPr/>
        <p:txBody>
          <a:bodyPr/>
          <a:lstStyle/>
          <a:p>
            <a:pPr lvl="0"/>
            <a:r>
              <a:rPr lang="en-US" sz="4800" dirty="0" err="1"/>
              <a:t>Silabus</a:t>
            </a:r>
            <a:r>
              <a:rPr lang="en-US" sz="4800" dirty="0"/>
              <a:t>, SAP</a:t>
            </a:r>
            <a:endParaRPr lang="id-ID" sz="4800" dirty="0"/>
          </a:p>
          <a:p>
            <a:pPr lvl="0"/>
            <a:r>
              <a:rPr lang="en-US" sz="4800" dirty="0" err="1"/>
              <a:t>Kontrak</a:t>
            </a:r>
            <a:r>
              <a:rPr lang="en-US" sz="4800" dirty="0"/>
              <a:t> </a:t>
            </a:r>
            <a:r>
              <a:rPr lang="en-US" sz="4800" dirty="0" err="1"/>
              <a:t>Perkuliahan</a:t>
            </a:r>
            <a:endParaRPr lang="id-ID" sz="4800" dirty="0"/>
          </a:p>
          <a:p>
            <a:pPr lvl="0"/>
            <a:r>
              <a:rPr lang="en-US" sz="4800" dirty="0"/>
              <a:t>Tex</a:t>
            </a:r>
            <a:r>
              <a:rPr lang="id-ID" sz="4800" dirty="0"/>
              <a:t>-</a:t>
            </a:r>
            <a:r>
              <a:rPr lang="en-US" sz="4800" dirty="0"/>
              <a:t>book</a:t>
            </a:r>
            <a:endParaRPr lang="id-ID" sz="4800" dirty="0"/>
          </a:p>
          <a:p>
            <a:pPr lvl="0"/>
            <a:r>
              <a:rPr lang="id-ID" sz="4800" dirty="0"/>
              <a:t>Slide / Proyektor / In-focus</a:t>
            </a:r>
          </a:p>
          <a:p>
            <a:pPr marL="0" indent="0">
              <a:buNone/>
            </a:pPr>
            <a:endParaRPr lang="id-ID" dirty="0"/>
          </a:p>
        </p:txBody>
      </p:sp>
    </p:spTree>
    <p:extLst>
      <p:ext uri="{BB962C8B-B14F-4D97-AF65-F5344CB8AC3E}">
        <p14:creationId xmlns="" xmlns:p14="http://schemas.microsoft.com/office/powerpoint/2010/main" val="2942347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5400" dirty="0" err="1"/>
              <a:t>Kontrak</a:t>
            </a:r>
            <a:r>
              <a:rPr lang="en-US" sz="5400" dirty="0"/>
              <a:t> </a:t>
            </a:r>
            <a:r>
              <a:rPr lang="en-US" sz="5400" dirty="0" err="1" smtClean="0"/>
              <a:t>Perkuliahan</a:t>
            </a:r>
            <a:endParaRPr lang="id-ID" dirty="0"/>
          </a:p>
        </p:txBody>
      </p:sp>
      <p:sp>
        <p:nvSpPr>
          <p:cNvPr id="3" name="Content Placeholder 2"/>
          <p:cNvSpPr>
            <a:spLocks noGrp="1"/>
          </p:cNvSpPr>
          <p:nvPr>
            <p:ph idx="1"/>
          </p:nvPr>
        </p:nvSpPr>
        <p:spPr/>
        <p:txBody>
          <a:bodyPr/>
          <a:lstStyle/>
          <a:p>
            <a:pPr lvl="1"/>
            <a:r>
              <a:rPr lang="id-ID" dirty="0"/>
              <a:t>Kehadiran </a:t>
            </a:r>
            <a:r>
              <a:rPr lang="id-ID" u="sng" dirty="0"/>
              <a:t>&gt;</a:t>
            </a:r>
            <a:r>
              <a:rPr lang="id-ID" dirty="0"/>
              <a:t> 75 %  </a:t>
            </a:r>
            <a:endParaRPr lang="id-ID" sz="2000" dirty="0"/>
          </a:p>
          <a:p>
            <a:pPr lvl="1"/>
            <a:r>
              <a:rPr lang="en-US" dirty="0" err="1"/>
              <a:t>Partisipasi</a:t>
            </a:r>
            <a:r>
              <a:rPr lang="en-US" dirty="0"/>
              <a:t> </a:t>
            </a:r>
            <a:r>
              <a:rPr lang="en-US" dirty="0" err="1"/>
              <a:t>kegiatan</a:t>
            </a:r>
            <a:r>
              <a:rPr lang="en-US" dirty="0"/>
              <a:t> </a:t>
            </a:r>
            <a:r>
              <a:rPr lang="en-US" dirty="0" err="1"/>
              <a:t>kelas</a:t>
            </a:r>
            <a:endParaRPr lang="id-ID" sz="2000" dirty="0"/>
          </a:p>
          <a:p>
            <a:pPr lvl="1"/>
            <a:r>
              <a:rPr lang="en-US" dirty="0" err="1"/>
              <a:t>Pembuatan</a:t>
            </a:r>
            <a:r>
              <a:rPr lang="en-US" dirty="0"/>
              <a:t> </a:t>
            </a:r>
            <a:r>
              <a:rPr lang="en-US" dirty="0" err="1"/>
              <a:t>tugas</a:t>
            </a:r>
            <a:r>
              <a:rPr lang="id-ID" b="1" dirty="0"/>
              <a:t>: I</a:t>
            </a:r>
            <a:r>
              <a:rPr lang="id-ID" dirty="0"/>
              <a:t> (rangkuman kuliah ke 1,2,&amp;3), </a:t>
            </a:r>
            <a:r>
              <a:rPr lang="id-ID" b="1" dirty="0"/>
              <a:t>II</a:t>
            </a:r>
            <a:r>
              <a:rPr lang="id-ID" dirty="0"/>
              <a:t> (rangkuman kuliah 4,5,6&amp;7), </a:t>
            </a:r>
            <a:r>
              <a:rPr lang="id-ID" b="1" dirty="0"/>
              <a:t>III</a:t>
            </a:r>
            <a:r>
              <a:rPr lang="id-ID" dirty="0"/>
              <a:t> (rangkuman kuliah 8,9,10&amp;11),dan </a:t>
            </a:r>
            <a:r>
              <a:rPr lang="id-ID" b="1" dirty="0"/>
              <a:t>IV</a:t>
            </a:r>
            <a:r>
              <a:rPr lang="id-ID" dirty="0"/>
              <a:t> (rangkuman kuliah 12,13,14&amp;15) – </a:t>
            </a:r>
            <a:r>
              <a:rPr lang="id-ID" b="1" dirty="0"/>
              <a:t>DIBUAT DENGAN TULISAN TANGAN</a:t>
            </a:r>
            <a:endParaRPr lang="id-ID" sz="2000" b="1" dirty="0"/>
          </a:p>
          <a:p>
            <a:pPr lvl="1"/>
            <a:r>
              <a:rPr lang="id-ID" dirty="0"/>
              <a:t>Penilaian: Tugas-tugas, </a:t>
            </a:r>
            <a:r>
              <a:rPr lang="en-US" dirty="0" err="1"/>
              <a:t>Kuis</a:t>
            </a:r>
            <a:r>
              <a:rPr lang="en-US" dirty="0"/>
              <a:t>, UTS </a:t>
            </a:r>
            <a:r>
              <a:rPr lang="en-US" dirty="0" err="1"/>
              <a:t>dan</a:t>
            </a:r>
            <a:r>
              <a:rPr lang="en-US" dirty="0"/>
              <a:t> UAS</a:t>
            </a:r>
            <a:endParaRPr lang="id-ID" sz="2000" dirty="0"/>
          </a:p>
          <a:p>
            <a:pPr lvl="1"/>
            <a:r>
              <a:rPr lang="id-ID" dirty="0"/>
              <a:t>Keterlambatan hadir mahasiswa Max. 15 – 30 menit</a:t>
            </a:r>
            <a:endParaRPr lang="id-ID" sz="2000" dirty="0"/>
          </a:p>
          <a:p>
            <a:pPr lvl="1"/>
            <a:r>
              <a:rPr lang="id-ID" dirty="0"/>
              <a:t>Dosen terlambat hadir 15 menit, mahasiswa boleh pulang </a:t>
            </a:r>
            <a:r>
              <a:rPr lang="id-ID" i="1" dirty="0"/>
              <a:t>(kecuali ada pemberitaan kepada ketua kelas)</a:t>
            </a:r>
            <a:endParaRPr lang="id-ID" sz="2000" dirty="0"/>
          </a:p>
          <a:p>
            <a:endParaRPr lang="id-ID" dirty="0"/>
          </a:p>
        </p:txBody>
      </p:sp>
    </p:spTree>
    <p:extLst>
      <p:ext uri="{BB962C8B-B14F-4D97-AF65-F5344CB8AC3E}">
        <p14:creationId xmlns="" xmlns:p14="http://schemas.microsoft.com/office/powerpoint/2010/main" val="393836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ctr"/>
            <a:r>
              <a:rPr lang="en-US" sz="5400" dirty="0"/>
              <a:t>Tex</a:t>
            </a:r>
            <a:r>
              <a:rPr lang="id-ID" sz="5400" dirty="0"/>
              <a:t>-</a:t>
            </a:r>
            <a:r>
              <a:rPr lang="en-US" sz="5400" dirty="0" smtClean="0"/>
              <a:t>book</a:t>
            </a:r>
            <a:r>
              <a:rPr lang="id-ID" sz="5400" dirty="0" smtClean="0"/>
              <a:t> </a:t>
            </a:r>
            <a:endParaRPr lang="id-ID" dirty="0"/>
          </a:p>
        </p:txBody>
      </p:sp>
      <p:sp>
        <p:nvSpPr>
          <p:cNvPr id="3" name="Content Placeholder 2"/>
          <p:cNvSpPr>
            <a:spLocks noGrp="1"/>
          </p:cNvSpPr>
          <p:nvPr>
            <p:ph idx="1"/>
          </p:nvPr>
        </p:nvSpPr>
        <p:spPr/>
        <p:txBody>
          <a:bodyPr/>
          <a:lstStyle/>
          <a:p>
            <a:pPr lvl="0"/>
            <a:r>
              <a:rPr lang="id-ID" dirty="0"/>
              <a:t>Firdaus Ahmad Dunia, Wasilah Abdullah, Akuntansi Biaya, Salemba Empat, Jakarta, </a:t>
            </a:r>
            <a:r>
              <a:rPr lang="id-ID" dirty="0" smtClean="0"/>
              <a:t>2012</a:t>
            </a:r>
            <a:endParaRPr lang="en-US" dirty="0" smtClean="0"/>
          </a:p>
          <a:p>
            <a:r>
              <a:rPr lang="en-US" dirty="0" smtClean="0"/>
              <a:t>Abdullah </a:t>
            </a:r>
            <a:r>
              <a:rPr lang="en-US" dirty="0" err="1" smtClean="0"/>
              <a:t>Halim</a:t>
            </a:r>
            <a:r>
              <a:rPr lang="en-US" dirty="0" smtClean="0"/>
              <a:t>, </a:t>
            </a:r>
            <a:r>
              <a:rPr lang="en-US" dirty="0" err="1" smtClean="0"/>
              <a:t>Dasar</a:t>
            </a:r>
            <a:r>
              <a:rPr lang="en-US" dirty="0" smtClean="0"/>
              <a:t> </a:t>
            </a:r>
            <a:r>
              <a:rPr lang="en-US" dirty="0" err="1" smtClean="0"/>
              <a:t>Akuntasi</a:t>
            </a:r>
            <a:r>
              <a:rPr lang="en-US" dirty="0" smtClean="0"/>
              <a:t> </a:t>
            </a:r>
            <a:r>
              <a:rPr lang="en-US" dirty="0" err="1" smtClean="0"/>
              <a:t>Biaya</a:t>
            </a:r>
            <a:r>
              <a:rPr lang="en-US" dirty="0" smtClean="0"/>
              <a:t>, BPFE Yogyakarta, 1996</a:t>
            </a:r>
            <a:endParaRPr lang="id-ID" dirty="0"/>
          </a:p>
          <a:p>
            <a:pPr lvl="0"/>
            <a:r>
              <a:rPr lang="en-US" dirty="0"/>
              <a:t>Carter, </a:t>
            </a:r>
            <a:r>
              <a:rPr lang="en-US" dirty="0" err="1"/>
              <a:t>Wiiliam</a:t>
            </a:r>
            <a:r>
              <a:rPr lang="en-US" dirty="0"/>
              <a:t> K. and  Milton F. </a:t>
            </a:r>
            <a:r>
              <a:rPr lang="en-US" dirty="0" err="1"/>
              <a:t>Usry</a:t>
            </a:r>
            <a:r>
              <a:rPr lang="en-US" dirty="0"/>
              <a:t>, 2002, Cost Accounting, 13</a:t>
            </a:r>
            <a:r>
              <a:rPr lang="en-US" baseline="30000" dirty="0"/>
              <a:t>th</a:t>
            </a:r>
            <a:r>
              <a:rPr lang="en-US" dirty="0"/>
              <a:t> Edition, </a:t>
            </a:r>
            <a:r>
              <a:rPr lang="en-US" dirty="0" smtClean="0"/>
              <a:t>Thomson </a:t>
            </a:r>
            <a:r>
              <a:rPr lang="en-US" dirty="0"/>
              <a:t>Learning Custom Publishing, Cincinnati, Ohio (C).</a:t>
            </a:r>
            <a:endParaRPr lang="id-ID" dirty="0"/>
          </a:p>
          <a:p>
            <a:pPr lvl="0"/>
            <a:r>
              <a:rPr lang="id-ID" dirty="0"/>
              <a:t>Buku-buku lain yang terkait</a:t>
            </a:r>
          </a:p>
          <a:p>
            <a:pPr marL="0" indent="0">
              <a:buNone/>
            </a:pPr>
            <a:endParaRPr lang="id-ID" dirty="0"/>
          </a:p>
        </p:txBody>
      </p:sp>
    </p:spTree>
    <p:extLst>
      <p:ext uri="{BB962C8B-B14F-4D97-AF65-F5344CB8AC3E}">
        <p14:creationId xmlns="" xmlns:p14="http://schemas.microsoft.com/office/powerpoint/2010/main" val="745422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b="1" dirty="0" smtClean="0"/>
              <a:t>AKUNTASI BIAYA</a:t>
            </a:r>
            <a:endParaRPr lang="id-ID" dirty="0"/>
          </a:p>
        </p:txBody>
      </p:sp>
      <p:sp>
        <p:nvSpPr>
          <p:cNvPr id="3" name="Content Placeholder 2"/>
          <p:cNvSpPr>
            <a:spLocks noGrp="1"/>
          </p:cNvSpPr>
          <p:nvPr>
            <p:ph idx="1"/>
          </p:nvPr>
        </p:nvSpPr>
        <p:spPr/>
        <p:txBody>
          <a:bodyPr>
            <a:normAutofit lnSpcReduction="10000"/>
          </a:bodyPr>
          <a:lstStyle/>
          <a:p>
            <a:pPr marL="0" indent="0">
              <a:buNone/>
            </a:pPr>
            <a:r>
              <a:rPr lang="id-ID" sz="4400" b="1" dirty="0"/>
              <a:t>Pengertian Akuntasi Biaya</a:t>
            </a:r>
            <a:endParaRPr lang="id-ID" sz="4400" dirty="0"/>
          </a:p>
          <a:p>
            <a:r>
              <a:rPr lang="id-ID" b="1" dirty="0"/>
              <a:t>Akuntansi biaya</a:t>
            </a:r>
            <a:r>
              <a:rPr lang="id-ID" dirty="0"/>
              <a:t> adalah suatu bidang akuntansi yang diperuntukkan bagi proses pelacakan, pencatatan, dan analisis terhadap </a:t>
            </a:r>
            <a:r>
              <a:rPr lang="id-ID" dirty="0" smtClean="0"/>
              <a:t>biaya-biaya</a:t>
            </a:r>
            <a:r>
              <a:rPr lang="id-ID" u="sng" dirty="0" smtClean="0"/>
              <a:t> </a:t>
            </a:r>
            <a:r>
              <a:rPr lang="id-ID" dirty="0" smtClean="0"/>
              <a:t> </a:t>
            </a:r>
            <a:r>
              <a:rPr lang="id-ID" dirty="0"/>
              <a:t>yang berhubungan dengan aktivitas suatu </a:t>
            </a:r>
            <a:r>
              <a:rPr lang="id-ID" dirty="0" smtClean="0"/>
              <a:t>organisasi </a:t>
            </a:r>
            <a:r>
              <a:rPr lang="id-ID" dirty="0"/>
              <a:t>untuk menghasilkan </a:t>
            </a:r>
            <a:r>
              <a:rPr lang="id-ID" dirty="0" smtClean="0"/>
              <a:t>barang </a:t>
            </a:r>
            <a:r>
              <a:rPr lang="id-ID" dirty="0"/>
              <a:t>atau </a:t>
            </a:r>
            <a:r>
              <a:rPr lang="id-ID" dirty="0" smtClean="0"/>
              <a:t>jasa. </a:t>
            </a:r>
            <a:endParaRPr lang="id-ID" dirty="0"/>
          </a:p>
          <a:p>
            <a:r>
              <a:rPr lang="id-ID" sz="4400" b="1" u="sng" dirty="0" smtClean="0"/>
              <a:t>TUGAS:</a:t>
            </a:r>
            <a:r>
              <a:rPr lang="id-ID" dirty="0" smtClean="0"/>
              <a:t> Buat pengertian Akuntansi Biaya menurut para ahli (sebutkan nama ahli-nya dan dalam buku apa) – DIKUMPULKAN PADA PERTEMUAN / KULIAH KE II</a:t>
            </a:r>
            <a:endParaRPr lang="id-ID" dirty="0"/>
          </a:p>
        </p:txBody>
      </p:sp>
    </p:spTree>
    <p:extLst>
      <p:ext uri="{BB962C8B-B14F-4D97-AF65-F5344CB8AC3E}">
        <p14:creationId xmlns="" xmlns:p14="http://schemas.microsoft.com/office/powerpoint/2010/main" val="401709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id-ID" b="1" dirty="0"/>
              <a:t>Pengertian dan Fungsi Akuntansi Biaya menurut beberapa </a:t>
            </a:r>
            <a:r>
              <a:rPr lang="id-ID" b="1" dirty="0" smtClean="0"/>
              <a:t>pakar:</a:t>
            </a:r>
            <a:endParaRPr lang="id-ID" b="1" dirty="0"/>
          </a:p>
          <a:p>
            <a:pPr marL="0" lvl="0" indent="0">
              <a:buNone/>
            </a:pPr>
            <a:r>
              <a:rPr lang="id-ID" sz="3500" b="1" dirty="0" smtClean="0"/>
              <a:t>1. </a:t>
            </a:r>
            <a:r>
              <a:rPr lang="id-ID" b="1" dirty="0" smtClean="0"/>
              <a:t>Menurut </a:t>
            </a:r>
            <a:r>
              <a:rPr lang="id-ID" b="1" dirty="0"/>
              <a:t>Schaum</a:t>
            </a:r>
          </a:p>
          <a:p>
            <a:r>
              <a:rPr lang="id-ID" dirty="0"/>
              <a:t>Akuntansi biaya adalah suatu prosedur untuk mencatat dan melaporkan hasil pengukuran dari biaya pembuatan barang atau jasa. Fungsi utama dari Akuntansi Biaya: Melakukan akumulasi biaya untuk penilaian persediaan dan penentuan pendapatan.</a:t>
            </a:r>
          </a:p>
          <a:p>
            <a:pPr marL="0" lvl="0" indent="0">
              <a:buNone/>
            </a:pPr>
            <a:r>
              <a:rPr lang="id-ID" sz="3500" b="1" dirty="0" smtClean="0"/>
              <a:t>2. </a:t>
            </a:r>
            <a:r>
              <a:rPr lang="id-ID" b="1" dirty="0" smtClean="0"/>
              <a:t>Menurut </a:t>
            </a:r>
            <a:r>
              <a:rPr lang="id-ID" b="1" dirty="0"/>
              <a:t>Carter dan Usry</a:t>
            </a:r>
          </a:p>
          <a:p>
            <a:r>
              <a:rPr lang="id-ID" dirty="0"/>
              <a:t>Akuntansi biaya adalah penghitungan biaya dengan tujuan untuk aktivitas perencanaan dan pengendalian, perbaikkan kualitas dan efisiensi, serta pembuatan keputusan yang bersifat rutin maupun strategis.</a:t>
            </a:r>
          </a:p>
          <a:p>
            <a:endParaRPr lang="id-ID" dirty="0"/>
          </a:p>
        </p:txBody>
      </p:sp>
      <p:sp>
        <p:nvSpPr>
          <p:cNvPr id="4" name="Title 1"/>
          <p:cNvSpPr>
            <a:spLocks noGrp="1"/>
          </p:cNvSpPr>
          <p:nvPr>
            <p:ph type="title"/>
          </p:nvPr>
        </p:nvSpPr>
        <p:spPr/>
        <p:txBody>
          <a:bodyPr/>
          <a:lstStyle/>
          <a:p>
            <a:pPr algn="ctr"/>
            <a:r>
              <a:rPr lang="id-ID" b="1" dirty="0" smtClean="0"/>
              <a:t>AKUNTASI BIAYA</a:t>
            </a:r>
            <a:endParaRPr lang="id-ID" dirty="0"/>
          </a:p>
        </p:txBody>
      </p:sp>
    </p:spTree>
    <p:extLst>
      <p:ext uri="{BB962C8B-B14F-4D97-AF65-F5344CB8AC3E}">
        <p14:creationId xmlns="" xmlns:p14="http://schemas.microsoft.com/office/powerpoint/2010/main" val="1746295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sz="4400" b="1" dirty="0"/>
              <a:t>Manfaat akuntansi </a:t>
            </a:r>
            <a:r>
              <a:rPr lang="id-ID" sz="4400" b="1" dirty="0" smtClean="0"/>
              <a:t>biaya</a:t>
            </a:r>
          </a:p>
          <a:p>
            <a:r>
              <a:rPr lang="id-ID" b="1" i="1" dirty="0"/>
              <a:t>menyediakan salah satu </a:t>
            </a:r>
            <a:r>
              <a:rPr lang="id-ID" b="1" i="1" u="sng" dirty="0">
                <a:hlinkClick r:id="rId2" tooltip="Informasi"/>
              </a:rPr>
              <a:t>informasi</a:t>
            </a:r>
            <a:r>
              <a:rPr lang="id-ID" b="1" i="1" dirty="0"/>
              <a:t> yang diperlukan oleh manajemen dalam mengelola perusahaannya, yaitu untuk perencanaan dan pengendalian laba; penentuan harga pokok produk dan jasa; serta bagi pengambilan keputusan oleh manajemen.</a:t>
            </a:r>
            <a:r>
              <a:rPr lang="id-ID" dirty="0"/>
              <a:t> </a:t>
            </a:r>
          </a:p>
          <a:p>
            <a:endParaRPr lang="id-ID" dirty="0"/>
          </a:p>
        </p:txBody>
      </p:sp>
      <p:sp>
        <p:nvSpPr>
          <p:cNvPr id="4" name="Title 1"/>
          <p:cNvSpPr>
            <a:spLocks noGrp="1"/>
          </p:cNvSpPr>
          <p:nvPr>
            <p:ph type="title"/>
          </p:nvPr>
        </p:nvSpPr>
        <p:spPr/>
        <p:txBody>
          <a:bodyPr/>
          <a:lstStyle/>
          <a:p>
            <a:pPr algn="ctr"/>
            <a:r>
              <a:rPr lang="id-ID" b="1" dirty="0" smtClean="0"/>
              <a:t>AKUNTASI BIAYA</a:t>
            </a:r>
            <a:endParaRPr lang="id-ID" dirty="0"/>
          </a:p>
        </p:txBody>
      </p:sp>
    </p:spTree>
    <p:extLst>
      <p:ext uri="{BB962C8B-B14F-4D97-AF65-F5344CB8AC3E}">
        <p14:creationId xmlns="" xmlns:p14="http://schemas.microsoft.com/office/powerpoint/2010/main" val="1816314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sz="4800" b="1" dirty="0"/>
              <a:t>Tujuan Akuntasi </a:t>
            </a:r>
            <a:r>
              <a:rPr lang="id-ID" sz="4800" b="1" dirty="0" smtClean="0"/>
              <a:t>Biaya:</a:t>
            </a:r>
          </a:p>
          <a:p>
            <a:pPr marL="514350" indent="-514350">
              <a:buAutoNum type="arabicPeriod"/>
            </a:pPr>
            <a:r>
              <a:rPr lang="id-ID" sz="4400" dirty="0" smtClean="0"/>
              <a:t>Penentuan </a:t>
            </a:r>
            <a:r>
              <a:rPr lang="id-ID" sz="4400" dirty="0"/>
              <a:t>Harga </a:t>
            </a:r>
            <a:r>
              <a:rPr lang="id-ID" sz="4400" dirty="0" smtClean="0"/>
              <a:t>Pokok</a:t>
            </a:r>
          </a:p>
          <a:p>
            <a:pPr marL="514350" indent="-514350">
              <a:buAutoNum type="arabicPeriod"/>
            </a:pPr>
            <a:r>
              <a:rPr lang="id-ID" sz="4400" dirty="0"/>
              <a:t>Perencanaan </a:t>
            </a:r>
            <a:r>
              <a:rPr lang="id-ID" sz="4400" dirty="0" smtClean="0"/>
              <a:t>Biaya</a:t>
            </a:r>
          </a:p>
          <a:p>
            <a:pPr marL="514350" lvl="0" indent="-514350">
              <a:buFont typeface="Wingdings 2"/>
              <a:buAutoNum type="arabicPeriod"/>
            </a:pPr>
            <a:r>
              <a:rPr lang="id-ID" sz="4400" dirty="0"/>
              <a:t>Pengendalian Biaya</a:t>
            </a:r>
          </a:p>
          <a:p>
            <a:pPr marL="514350" lvl="0" indent="-514350">
              <a:buFont typeface="Wingdings 2"/>
              <a:buAutoNum type="arabicPeriod"/>
            </a:pPr>
            <a:r>
              <a:rPr lang="id-ID" sz="4400" dirty="0"/>
              <a:t>Dasar Pengambilan Keputusan</a:t>
            </a:r>
          </a:p>
          <a:p>
            <a:pPr marL="0" indent="0">
              <a:buNone/>
            </a:pPr>
            <a:endParaRPr lang="id-ID" dirty="0"/>
          </a:p>
        </p:txBody>
      </p:sp>
      <p:sp>
        <p:nvSpPr>
          <p:cNvPr id="4" name="Title 1"/>
          <p:cNvSpPr>
            <a:spLocks noGrp="1"/>
          </p:cNvSpPr>
          <p:nvPr>
            <p:ph type="title"/>
          </p:nvPr>
        </p:nvSpPr>
        <p:spPr/>
        <p:txBody>
          <a:bodyPr/>
          <a:lstStyle/>
          <a:p>
            <a:pPr algn="ctr"/>
            <a:r>
              <a:rPr lang="id-ID" b="1" dirty="0" smtClean="0"/>
              <a:t>AKUNTASI BIAYA</a:t>
            </a:r>
            <a:endParaRPr lang="id-ID" dirty="0"/>
          </a:p>
        </p:txBody>
      </p:sp>
    </p:spTree>
    <p:extLst>
      <p:ext uri="{BB962C8B-B14F-4D97-AF65-F5344CB8AC3E}">
        <p14:creationId xmlns="" xmlns:p14="http://schemas.microsoft.com/office/powerpoint/2010/main" val="1543125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id-ID" sz="3200" b="1" i="1" dirty="0"/>
              <a:t>Objek biaya</a:t>
            </a:r>
            <a:r>
              <a:rPr lang="id-ID" sz="3200" b="1" dirty="0"/>
              <a:t> (</a:t>
            </a:r>
            <a:r>
              <a:rPr lang="id-ID" sz="3200" b="1" i="1" dirty="0"/>
              <a:t>cost object</a:t>
            </a:r>
            <a:r>
              <a:rPr lang="id-ID" sz="3200" b="1" dirty="0" smtClean="0"/>
              <a:t>);</a:t>
            </a:r>
          </a:p>
          <a:p>
            <a:r>
              <a:rPr lang="id-ID" dirty="0" smtClean="0"/>
              <a:t>Disebut juga </a:t>
            </a:r>
            <a:r>
              <a:rPr lang="id-ID" i="1" dirty="0" smtClean="0"/>
              <a:t>tujuan </a:t>
            </a:r>
            <a:r>
              <a:rPr lang="id-ID" i="1" dirty="0"/>
              <a:t>biaya</a:t>
            </a:r>
            <a:r>
              <a:rPr lang="id-ID" dirty="0"/>
              <a:t> (</a:t>
            </a:r>
            <a:r>
              <a:rPr lang="id-ID" i="1" dirty="0"/>
              <a:t>cost objective</a:t>
            </a:r>
            <a:r>
              <a:rPr lang="id-ID" dirty="0"/>
              <a:t>) adalah sebagai suatu item atau aktivitas yang biayanya </a:t>
            </a:r>
            <a:r>
              <a:rPr lang="id-ID" dirty="0" smtClean="0"/>
              <a:t>diakumulasi </a:t>
            </a:r>
            <a:r>
              <a:rPr lang="id-ID" dirty="0"/>
              <a:t>dan </a:t>
            </a:r>
            <a:r>
              <a:rPr lang="id-ID" dirty="0" smtClean="0"/>
              <a:t>diukur</a:t>
            </a:r>
          </a:p>
          <a:p>
            <a:pPr marL="0" indent="0">
              <a:buNone/>
            </a:pPr>
            <a:r>
              <a:rPr lang="id-ID" b="1" dirty="0"/>
              <a:t>Keterbatasan dalam sistem akuntansi biaya</a:t>
            </a:r>
            <a:endParaRPr lang="id-ID" dirty="0"/>
          </a:p>
          <a:p>
            <a:r>
              <a:rPr lang="id-ID" dirty="0"/>
              <a:t>Dalam akuntansi biaya juga terdapat beberapa kekurangan yang menyertainya, terutama dalam </a:t>
            </a:r>
            <a:r>
              <a:rPr lang="id-ID" dirty="0">
                <a:hlinkClick r:id="rId2" tooltip="Sistem akuntansi"/>
              </a:rPr>
              <a:t>sistem akuntansi</a:t>
            </a:r>
            <a:r>
              <a:rPr lang="id-ID" dirty="0"/>
              <a:t> biaya yang telah ketinggalan zaman</a:t>
            </a:r>
          </a:p>
        </p:txBody>
      </p:sp>
      <p:sp>
        <p:nvSpPr>
          <p:cNvPr id="5" name="Title 1"/>
          <p:cNvSpPr>
            <a:spLocks noGrp="1"/>
          </p:cNvSpPr>
          <p:nvPr>
            <p:ph type="title"/>
          </p:nvPr>
        </p:nvSpPr>
        <p:spPr/>
        <p:txBody>
          <a:bodyPr/>
          <a:lstStyle/>
          <a:p>
            <a:pPr algn="ctr"/>
            <a:r>
              <a:rPr lang="id-ID" b="1" dirty="0" smtClean="0"/>
              <a:t>AKUNTASI BIAYA</a:t>
            </a:r>
            <a:endParaRPr lang="id-ID" dirty="0"/>
          </a:p>
        </p:txBody>
      </p:sp>
    </p:spTree>
    <p:extLst>
      <p:ext uri="{BB962C8B-B14F-4D97-AF65-F5344CB8AC3E}">
        <p14:creationId xmlns="" xmlns:p14="http://schemas.microsoft.com/office/powerpoint/2010/main" val="22865435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162</TotalTime>
  <Words>734</Words>
  <Application>Microsoft Office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AKUNTANSI BIAYA</vt:lpstr>
      <vt:lpstr>Sumber/ Bahan/Alat perkuliahan:</vt:lpstr>
      <vt:lpstr>Kontrak Perkuliahan</vt:lpstr>
      <vt:lpstr>Tex-book </vt:lpstr>
      <vt:lpstr>AKUNTASI BIAYA</vt:lpstr>
      <vt:lpstr>AKUNTASI BIAYA</vt:lpstr>
      <vt:lpstr>AKUNTASI BIAYA</vt:lpstr>
      <vt:lpstr>AKUNTASI BIAYA</vt:lpstr>
      <vt:lpstr>AKUNTASI BIAYA</vt:lpstr>
      <vt:lpstr>AKUNTASI BIAYA</vt:lpstr>
      <vt:lpstr>Klasifikasi Biaya</vt:lpstr>
      <vt:lpstr>Klasifikasi Biaya</vt:lpstr>
      <vt:lpstr>Hubungan Akuntasi Biaya dengan Akuntansi Keuangan dan Akuntasi Manajemen</vt:lpstr>
      <vt:lpstr>Perkembangan Informasi Teknologi terhadap akuntansi biaya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AKUNTANSI BIAYA</dc:title>
  <dc:creator>Toshiba</dc:creator>
  <cp:lastModifiedBy>acer</cp:lastModifiedBy>
  <cp:revision>17</cp:revision>
  <dcterms:created xsi:type="dcterms:W3CDTF">2014-08-16T12:31:43Z</dcterms:created>
  <dcterms:modified xsi:type="dcterms:W3CDTF">2015-09-09T01:24:04Z</dcterms:modified>
</cp:coreProperties>
</file>