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88163" cy="100187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8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6CA6D32-5374-4AF6-B1AC-FD211A351DEB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3329B26-D7C6-43C0-AD68-85F80B51DD7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441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25E79-4B45-449A-A2E6-1F6DD1E91E27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99C32-5F73-4FD9-A8F3-A1FCA32873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88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9C32-5F73-4FD9-A8F3-A1FCA3287379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79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0B7C2-59DA-41C6-B5AD-34393CE9A639}" type="datetimeFigureOut">
              <a:rPr lang="id-ID" smtClean="0"/>
              <a:t>02/09/2014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4EEE6-CAC3-4774-B43C-8D241CAD5182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Jurusan</a:t>
            </a:r>
            <a:r>
              <a:rPr lang="en-US" b="1" dirty="0"/>
              <a:t>/PS	: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 smtClean="0"/>
              <a:t> </a:t>
            </a:r>
            <a:endParaRPr lang="id-ID" b="1" dirty="0"/>
          </a:p>
          <a:p>
            <a:r>
              <a:rPr lang="en-US" b="1" dirty="0"/>
              <a:t>SKS			: 3 (</a:t>
            </a:r>
            <a:r>
              <a:rPr lang="en-US" b="1" dirty="0" err="1"/>
              <a:t>tiga</a:t>
            </a:r>
            <a:r>
              <a:rPr lang="en-US" b="1" dirty="0"/>
              <a:t>)				</a:t>
            </a:r>
            <a:endParaRPr lang="id-ID" dirty="0"/>
          </a:p>
          <a:p>
            <a:r>
              <a:rPr lang="en-US" b="1" dirty="0"/>
              <a:t>Semester		: 3 (</a:t>
            </a:r>
            <a:r>
              <a:rPr lang="en-US" b="1" dirty="0" err="1"/>
              <a:t>tiga</a:t>
            </a:r>
            <a:r>
              <a:rPr lang="en-US" b="1" dirty="0"/>
              <a:t>)</a:t>
            </a:r>
            <a:endParaRPr lang="id-ID" dirty="0"/>
          </a:p>
          <a:p>
            <a:r>
              <a:rPr lang="en-US" b="1" dirty="0" err="1"/>
              <a:t>Prasyarat</a:t>
            </a:r>
            <a:r>
              <a:rPr lang="en-US" b="1" dirty="0"/>
              <a:t>		:  </a:t>
            </a:r>
            <a:r>
              <a:rPr lang="id-ID" b="1" dirty="0" smtClean="0"/>
              <a:t>Pengantar</a:t>
            </a:r>
            <a:r>
              <a:rPr lang="id-ID" dirty="0" smtClean="0"/>
              <a:t> </a:t>
            </a:r>
            <a:r>
              <a:rPr lang="id-ID" b="1" dirty="0"/>
              <a:t>Manajemen</a:t>
            </a:r>
            <a:r>
              <a:rPr lang="id-ID" b="1" dirty="0" smtClean="0"/>
              <a:t>  </a:t>
            </a:r>
            <a:r>
              <a:rPr lang="id-ID" dirty="0"/>
              <a:t>	</a:t>
            </a:r>
            <a:endParaRPr lang="id-ID" b="1" dirty="0"/>
          </a:p>
          <a:p>
            <a:r>
              <a:rPr lang="id-ID" b="1" dirty="0"/>
              <a:t>DOSEN		: Zuhafni St. Perpatih, SE, M.Si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0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/>
              <a:t>Perkembangan Peranan Manajemen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/>
              <a:t>Manajemen keuangan memiliki peran dalam kehidupan perusahaan ditentukan oleh perkembangan ekonomi kapitalisme. Pada awal lahirnya kapitalisme sebagai system ekonomi pada abad 18, manajemen keuangan hanya membahas topic rugi-laba. Selanjutnya berturut-turut ia memiliki peranan antara lain sebagai berikut :</a:t>
            </a:r>
          </a:p>
          <a:p>
            <a:pPr lvl="0"/>
            <a:r>
              <a:rPr lang="id-ID" dirty="0"/>
              <a:t>Tahun 1900 awal : Penerbit surat berharga</a:t>
            </a:r>
          </a:p>
          <a:p>
            <a:pPr lvl="0"/>
            <a:r>
              <a:rPr lang="id-ID" dirty="0"/>
              <a:t>Tahun 1930 – 1940 : kebangkrutan, reorganisasi</a:t>
            </a:r>
          </a:p>
          <a:p>
            <a:pPr lvl="0"/>
            <a:r>
              <a:rPr lang="id-ID" dirty="0"/>
              <a:t>Tahun 1940 – 1950 : anggaran &amp; internal audit</a:t>
            </a:r>
          </a:p>
          <a:p>
            <a:pPr lvl="0"/>
            <a:r>
              <a:rPr lang="id-ID" dirty="0"/>
              <a:t>Tahun 1950 – 1970 : eksternal perusahaan </a:t>
            </a:r>
          </a:p>
          <a:p>
            <a:pPr lvl="0"/>
            <a:r>
              <a:rPr lang="id-ID" dirty="0"/>
              <a:t>Tahun 1970 – 1980 : inflasi</a:t>
            </a:r>
          </a:p>
          <a:p>
            <a:pPr lvl="0"/>
            <a:r>
              <a:rPr lang="id-ID" dirty="0"/>
              <a:t>Tahun 1980 – 1990 : krisis ekonomi keuangan </a:t>
            </a:r>
          </a:p>
          <a:p>
            <a:r>
              <a:rPr lang="id-ID" dirty="0"/>
              <a:t>Tahun 1990 – sekarang : globalisasi</a:t>
            </a:r>
          </a:p>
        </p:txBody>
      </p:sp>
    </p:spTree>
    <p:extLst>
      <p:ext uri="{BB962C8B-B14F-4D97-AF65-F5344CB8AC3E}">
        <p14:creationId xmlns:p14="http://schemas.microsoft.com/office/powerpoint/2010/main" val="40395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/>
              <a:t>Pihak-Pihak yang Memerlukan Laporan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Dalam dunia bisnis, ada beberapa pihak yag memerlukan laporan keuangan, yaitu pihak internal perusahaan dan pihak eksternal </a:t>
            </a:r>
            <a:r>
              <a:rPr lang="id-ID" dirty="0" smtClean="0"/>
              <a:t>perusahaan</a:t>
            </a:r>
          </a:p>
          <a:p>
            <a:pPr marL="0" indent="0">
              <a:buNone/>
            </a:pP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1369208" y="3353492"/>
            <a:ext cx="5894445" cy="3024336"/>
            <a:chOff x="0" y="-158784"/>
            <a:chExt cx="4473437" cy="2363488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45920" y="-158784"/>
              <a:ext cx="1490345" cy="9539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d-ID" sz="1000" b="1">
                  <a:effectLst/>
                  <a:latin typeface="Calibri"/>
                  <a:ea typeface="Calibri"/>
                  <a:cs typeface="Times New Roman"/>
                </a:rPr>
                <a:t>Laporan Keuangan :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Neraca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Laba-Rugi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Arus kas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>
              <a:off x="2313829" y="795131"/>
              <a:ext cx="562485" cy="2515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 flipH="1">
              <a:off x="1645920" y="795131"/>
              <a:ext cx="676638" cy="2515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2663687" y="1041295"/>
              <a:ext cx="1809750" cy="11627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d-ID" sz="1100" b="1">
                  <a:effectLst/>
                  <a:latin typeface="Calibri"/>
                  <a:ea typeface="Calibri"/>
                  <a:cs typeface="Times New Roman"/>
                </a:rPr>
                <a:t>Pihak Dalam :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Laba Jk pendek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Investasi Jk panjang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Kebijakan harga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Bauran produk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0" y="1041621"/>
              <a:ext cx="1809750" cy="11630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d-ID" sz="1100" b="1">
                  <a:effectLst/>
                  <a:latin typeface="Calibri"/>
                  <a:ea typeface="Calibri"/>
                  <a:cs typeface="Times New Roman"/>
                </a:rPr>
                <a:t>Pihak Luar :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457200" indent="-2286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  <a:tab pos="67945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Pemegang saham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457200" indent="-2286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  <a:tab pos="67945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Direktorat Pajak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457200" indent="-2286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  <a:tab pos="67945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Lembaga Keuangan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  <a:p>
              <a:pPr marL="457200" indent="-228600" algn="just">
                <a:lnSpc>
                  <a:spcPct val="115000"/>
                </a:lnSpc>
                <a:spcAft>
                  <a:spcPts val="0"/>
                </a:spcAft>
                <a:tabLst>
                  <a:tab pos="457200" algn="l"/>
                  <a:tab pos="679450" algn="l"/>
                </a:tabLst>
              </a:pPr>
              <a:r>
                <a:rPr lang="id-ID" sz="900">
                  <a:effectLst/>
                  <a:latin typeface="Calibri"/>
                  <a:ea typeface="Calibri"/>
                  <a:cs typeface="Times New Roman"/>
                </a:rPr>
                <a:t>Serikat Buruh</a:t>
              </a:r>
              <a:endParaRPr lang="id-ID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53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Fungsi dan Peranan 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Manajer </a:t>
            </a:r>
            <a:r>
              <a:rPr lang="id-ID" b="1" dirty="0"/>
              <a:t>Keuangan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3200" dirty="0" smtClean="0"/>
              <a:t>Perencanaan Keuangan</a:t>
            </a:r>
          </a:p>
          <a:p>
            <a:pPr marL="514350" indent="-514350">
              <a:buAutoNum type="arabicPeriod"/>
            </a:pPr>
            <a:r>
              <a:rPr lang="id-ID" sz="3200" dirty="0"/>
              <a:t>Penganggaran </a:t>
            </a:r>
            <a:r>
              <a:rPr lang="id-ID" sz="3200" dirty="0" smtClean="0"/>
              <a:t>Keuangan</a:t>
            </a:r>
          </a:p>
          <a:p>
            <a:pPr marL="514350" indent="-514350">
              <a:buAutoNum type="arabicPeriod"/>
            </a:pPr>
            <a:r>
              <a:rPr lang="id-ID" sz="3200" dirty="0"/>
              <a:t>Pengelolaan </a:t>
            </a:r>
            <a:r>
              <a:rPr lang="id-ID" sz="3200" dirty="0" smtClean="0"/>
              <a:t>Keuangan</a:t>
            </a:r>
          </a:p>
          <a:p>
            <a:pPr marL="514350" lvl="0" indent="-514350">
              <a:buFont typeface="Wingdings 2"/>
              <a:buAutoNum type="arabicPeriod"/>
            </a:pPr>
            <a:r>
              <a:rPr lang="id-ID" sz="3200" dirty="0"/>
              <a:t>Pencarian Keuangan</a:t>
            </a:r>
          </a:p>
          <a:p>
            <a:pPr marL="514350" lvl="0" indent="-514350">
              <a:buFont typeface="Wingdings 2"/>
              <a:buAutoNum type="arabicPeriod"/>
            </a:pPr>
            <a:r>
              <a:rPr lang="id-ID" sz="3200" dirty="0"/>
              <a:t>Penyimpanan Keuangan</a:t>
            </a:r>
          </a:p>
          <a:p>
            <a:pPr marL="514350" lvl="0" indent="-514350">
              <a:buFont typeface="Wingdings 2"/>
              <a:buAutoNum type="arabicPeriod"/>
            </a:pPr>
            <a:r>
              <a:rPr lang="id-ID" sz="3200" dirty="0"/>
              <a:t>Pengendalian Keuangan</a:t>
            </a:r>
          </a:p>
          <a:p>
            <a:pPr marL="514350" lvl="0" indent="-514350">
              <a:buFont typeface="Wingdings 2"/>
              <a:buAutoNum type="arabicPeriod"/>
            </a:pPr>
            <a:r>
              <a:rPr lang="id-ID" sz="3200" dirty="0"/>
              <a:t>Pemeriksaan </a:t>
            </a:r>
            <a:r>
              <a:rPr lang="id-ID" sz="3200" dirty="0" smtClean="0"/>
              <a:t>Keuangan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907584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Autofit/>
          </a:bodyPr>
          <a:lstStyle/>
          <a:p>
            <a:pPr algn="ctr"/>
            <a:r>
              <a:rPr lang="id-ID" sz="4400" b="1" dirty="0"/>
              <a:t>Tugas Pokok Manejemen </a:t>
            </a:r>
            <a:r>
              <a:rPr lang="id-ID" sz="4400" b="1" dirty="0" smtClean="0"/>
              <a:t>Keuangan dan </a:t>
            </a:r>
            <a:r>
              <a:rPr lang="id-ID" sz="4800" b="1" dirty="0"/>
              <a:t>Keputusan Keuangan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/>
              <a:t>Tugas Pokok Manejemen Keuagan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Tugas-tugas dasar yang diemban oleh seorang menejer keuangan secara umum adalah :</a:t>
            </a:r>
            <a:br>
              <a:rPr lang="id-ID" dirty="0"/>
            </a:br>
            <a:r>
              <a:rPr lang="id-ID" dirty="0"/>
              <a:t>1. Mendapatkan Dana Perusahaan</a:t>
            </a:r>
            <a:br>
              <a:rPr lang="id-ID" dirty="0"/>
            </a:br>
            <a:r>
              <a:rPr lang="id-ID" dirty="0"/>
              <a:t>2. Menggunakan Dana Perusahaan</a:t>
            </a:r>
            <a:br>
              <a:rPr lang="id-ID" dirty="0"/>
            </a:br>
            <a:r>
              <a:rPr lang="id-ID" dirty="0"/>
              <a:t>3. Membagi Keuntugan / Laba </a:t>
            </a:r>
            <a:r>
              <a:rPr lang="id-ID" dirty="0" smtClean="0"/>
              <a:t>Perusahaan</a:t>
            </a:r>
          </a:p>
          <a:p>
            <a:pPr marL="0" indent="0">
              <a:buNone/>
            </a:pPr>
            <a:r>
              <a:rPr lang="id-ID" sz="2800" b="1" dirty="0"/>
              <a:t>Keputusan Keuangan:</a:t>
            </a:r>
            <a:endParaRPr lang="id-ID" sz="2400" dirty="0"/>
          </a:p>
          <a:p>
            <a:pPr marL="0" indent="0">
              <a:buNone/>
            </a:pPr>
            <a:r>
              <a:rPr lang="id-ID" sz="2800" dirty="0"/>
              <a:t>Posisi penting ketiga keputusan keuangan, yaitu</a:t>
            </a:r>
            <a:r>
              <a:rPr lang="id-ID" sz="2800" dirty="0" smtClean="0"/>
              <a:t>:</a:t>
            </a:r>
            <a:endParaRPr lang="id-ID" sz="2400" dirty="0"/>
          </a:p>
          <a:p>
            <a:pPr marL="342900" lvl="6" indent="-342900">
              <a:buClr>
                <a:schemeClr val="accent3"/>
              </a:buClr>
              <a:buSzPct val="95000"/>
              <a:buAutoNum type="arabicPeriod"/>
            </a:pPr>
            <a:r>
              <a:rPr lang="id-ID" sz="2600" dirty="0" smtClean="0"/>
              <a:t>keputusan </a:t>
            </a:r>
            <a:r>
              <a:rPr lang="id-ID" sz="2600" dirty="0"/>
              <a:t>investasi, </a:t>
            </a:r>
            <a:endParaRPr lang="id-ID" sz="2600" dirty="0" smtClean="0"/>
          </a:p>
          <a:p>
            <a:pPr marL="342900" lvl="6" indent="-342900">
              <a:buClr>
                <a:schemeClr val="accent3"/>
              </a:buClr>
              <a:buSzPct val="95000"/>
              <a:buFont typeface="Wingdings 2"/>
              <a:buAutoNum type="arabicPeriod"/>
            </a:pPr>
            <a:r>
              <a:rPr lang="id-ID" sz="2600" dirty="0"/>
              <a:t>keputusan pendanaan, dan </a:t>
            </a:r>
          </a:p>
          <a:p>
            <a:pPr marL="342900" lvl="6" indent="-342900">
              <a:buClr>
                <a:schemeClr val="accent3"/>
              </a:buClr>
              <a:buSzPct val="95000"/>
              <a:buFont typeface="Wingdings 2"/>
              <a:buAutoNum type="arabicPeriod"/>
            </a:pPr>
            <a:r>
              <a:rPr lang="id-ID" sz="2600" dirty="0"/>
              <a:t>keputusan kebijakan dividen, dapat ditentukan jika dikaitkan dengan penciptaan nilai perusahaan. </a:t>
            </a:r>
          </a:p>
        </p:txBody>
      </p:sp>
    </p:spTree>
    <p:extLst>
      <p:ext uri="{BB962C8B-B14F-4D97-AF65-F5344CB8AC3E}">
        <p14:creationId xmlns:p14="http://schemas.microsoft.com/office/powerpoint/2010/main" val="833976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94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/>
              <a:t>Sumber/ Bahan/Alat perkuliahan</a:t>
            </a:r>
            <a:r>
              <a:rPr lang="id-ID" b="1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 err="1"/>
              <a:t>Silabus</a:t>
            </a:r>
            <a:r>
              <a:rPr lang="en-US" sz="4800" dirty="0"/>
              <a:t>, SAP</a:t>
            </a:r>
            <a:endParaRPr lang="id-ID" sz="4800" dirty="0"/>
          </a:p>
          <a:p>
            <a:pPr lvl="0"/>
            <a:r>
              <a:rPr lang="en-US" sz="4800" dirty="0" err="1"/>
              <a:t>Kontrak</a:t>
            </a:r>
            <a:r>
              <a:rPr lang="en-US" sz="4800" dirty="0"/>
              <a:t> </a:t>
            </a:r>
            <a:r>
              <a:rPr lang="en-US" sz="4800" dirty="0" err="1"/>
              <a:t>Perkuliahan</a:t>
            </a:r>
            <a:endParaRPr lang="id-ID" sz="4800" dirty="0"/>
          </a:p>
          <a:p>
            <a:pPr lvl="0"/>
            <a:r>
              <a:rPr lang="en-US" sz="4800" dirty="0"/>
              <a:t>Tex</a:t>
            </a:r>
            <a:r>
              <a:rPr lang="id-ID" sz="4800" dirty="0"/>
              <a:t>-</a:t>
            </a:r>
            <a:r>
              <a:rPr lang="en-US" sz="4800" dirty="0"/>
              <a:t>book</a:t>
            </a:r>
            <a:endParaRPr lang="id-ID" sz="4800" dirty="0"/>
          </a:p>
          <a:p>
            <a:pPr lvl="0"/>
            <a:r>
              <a:rPr lang="id-ID" sz="4800" dirty="0"/>
              <a:t>Slide / Proyektor / In-focus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41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5400" dirty="0" err="1"/>
              <a:t>Kontrak</a:t>
            </a:r>
            <a:r>
              <a:rPr lang="en-US" sz="5400" dirty="0"/>
              <a:t> </a:t>
            </a:r>
            <a:r>
              <a:rPr lang="en-US" sz="5400" dirty="0" err="1" smtClean="0"/>
              <a:t>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id-ID" dirty="0"/>
              <a:t>Kehadiran </a:t>
            </a:r>
            <a:r>
              <a:rPr lang="id-ID" u="sng" dirty="0"/>
              <a:t>&gt;</a:t>
            </a:r>
            <a:r>
              <a:rPr lang="id-ID" dirty="0"/>
              <a:t> 75 %  </a:t>
            </a:r>
            <a:endParaRPr lang="id-ID" sz="2000" dirty="0"/>
          </a:p>
          <a:p>
            <a:pPr lvl="1"/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id-ID" sz="2000" dirty="0"/>
          </a:p>
          <a:p>
            <a:pPr lvl="1"/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id-ID" b="1" dirty="0"/>
              <a:t>: I</a:t>
            </a:r>
            <a:r>
              <a:rPr lang="id-ID" dirty="0"/>
              <a:t> (rangkuman kuliah ke 1,2,&amp;3), </a:t>
            </a:r>
            <a:r>
              <a:rPr lang="id-ID" b="1" dirty="0"/>
              <a:t>II</a:t>
            </a:r>
            <a:r>
              <a:rPr lang="id-ID" dirty="0"/>
              <a:t> (rangkuman kuliah 4,5,6&amp;7), </a:t>
            </a:r>
            <a:r>
              <a:rPr lang="id-ID" b="1" dirty="0"/>
              <a:t>III</a:t>
            </a:r>
            <a:r>
              <a:rPr lang="id-ID" dirty="0"/>
              <a:t> (rangkuman kuliah 8,9,10&amp;11),dan </a:t>
            </a:r>
            <a:r>
              <a:rPr lang="id-ID" b="1" dirty="0"/>
              <a:t>IV</a:t>
            </a:r>
            <a:r>
              <a:rPr lang="id-ID" dirty="0"/>
              <a:t> (rangkuman kuliah 12,13,14&amp;15) – </a:t>
            </a:r>
            <a:r>
              <a:rPr lang="id-ID" b="1" dirty="0"/>
              <a:t>DIBUAT DENGAN TULISAN TANGAN</a:t>
            </a:r>
            <a:endParaRPr lang="id-ID" sz="2000" b="1" dirty="0"/>
          </a:p>
          <a:p>
            <a:pPr lvl="1"/>
            <a:r>
              <a:rPr lang="id-ID" dirty="0"/>
              <a:t>Penilaian: Tugas-tugas, </a:t>
            </a:r>
            <a:r>
              <a:rPr lang="en-US" dirty="0" err="1"/>
              <a:t>Kuis</a:t>
            </a:r>
            <a:r>
              <a:rPr lang="en-US" dirty="0"/>
              <a:t>, UTS </a:t>
            </a:r>
            <a:r>
              <a:rPr lang="en-US" dirty="0" err="1"/>
              <a:t>dan</a:t>
            </a:r>
            <a:r>
              <a:rPr lang="en-US" dirty="0"/>
              <a:t> UAS</a:t>
            </a:r>
            <a:endParaRPr lang="id-ID" sz="2000" dirty="0"/>
          </a:p>
          <a:p>
            <a:pPr lvl="1"/>
            <a:r>
              <a:rPr lang="id-ID" dirty="0"/>
              <a:t>Keterlambatan hadir mahasiswa Max. 15 – 30 </a:t>
            </a:r>
            <a:r>
              <a:rPr lang="id-ID" dirty="0" smtClean="0"/>
              <a:t>menit, lebih dari 30 menit boleh masuk tapi tidak menandatangani absen</a:t>
            </a:r>
            <a:endParaRPr lang="id-ID" sz="2000" dirty="0"/>
          </a:p>
          <a:p>
            <a:pPr lvl="1"/>
            <a:r>
              <a:rPr lang="id-ID" dirty="0"/>
              <a:t>Dosen terlambat hadir 15 menit, mahasiswa boleh pulang </a:t>
            </a:r>
            <a:r>
              <a:rPr lang="id-ID" i="1" dirty="0"/>
              <a:t>(kecuali ada pemberitaan kepada ketua kelas)</a:t>
            </a:r>
            <a:endParaRPr lang="id-ID" sz="2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08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5400" dirty="0"/>
              <a:t>Tex</a:t>
            </a:r>
            <a:r>
              <a:rPr lang="id-ID" sz="5400" dirty="0"/>
              <a:t>-</a:t>
            </a:r>
            <a:r>
              <a:rPr lang="en-US" sz="5400" dirty="0" smtClean="0"/>
              <a:t>book</a:t>
            </a:r>
            <a:r>
              <a:rPr lang="id-ID" sz="5400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Dewi Utari, Ari Purwanti &amp; Darsono Prawironegoro, Manajemen Keuangan, Kajian Praktik dan Teori Dalam Mengelola Keuangan Perusahaan, Mitra Wacana Media, Jakarta, 2014</a:t>
            </a:r>
          </a:p>
          <a:p>
            <a:r>
              <a:rPr lang="id-ID" dirty="0"/>
              <a:t>Danang Sunyoto, Dasar-dasar Manajemen Keuangan Perusahaan, Center of Acaademic Publishing Service (CAPS), Jakarta, 2013</a:t>
            </a:r>
          </a:p>
          <a:p>
            <a:r>
              <a:rPr lang="en-US" dirty="0"/>
              <a:t>Arthur J </a:t>
            </a:r>
            <a:r>
              <a:rPr lang="en-US" dirty="0" err="1"/>
              <a:t>Keown</a:t>
            </a:r>
            <a:r>
              <a:rPr lang="en-US" dirty="0"/>
              <a:t>, John D Martin, J William Petty &amp; David F Scot, 2005, </a:t>
            </a:r>
            <a:r>
              <a:rPr lang="en-US" i="1" dirty="0"/>
              <a:t>Financial Management</a:t>
            </a:r>
            <a:r>
              <a:rPr lang="en-US" dirty="0"/>
              <a:t>, </a:t>
            </a:r>
            <a:r>
              <a:rPr lang="en-US" i="1" dirty="0"/>
              <a:t>principles and application</a:t>
            </a:r>
            <a:r>
              <a:rPr lang="en-US" dirty="0"/>
              <a:t>, Tenth  edition, Prentice Hall,  USA</a:t>
            </a:r>
            <a:endParaRPr lang="id-ID" dirty="0"/>
          </a:p>
          <a:p>
            <a:pPr lvl="0"/>
            <a:r>
              <a:rPr lang="id-ID" dirty="0" smtClean="0"/>
              <a:t>Buku-buku </a:t>
            </a:r>
            <a:r>
              <a:rPr lang="id-ID" dirty="0"/>
              <a:t>lain yang terkait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47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Manajemen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/>
              <a:t>Pengertian Manajemen Keuangan</a:t>
            </a:r>
            <a:endParaRPr lang="id-ID" dirty="0"/>
          </a:p>
          <a:p>
            <a:pPr lvl="0"/>
            <a:r>
              <a:rPr lang="id-ID" dirty="0"/>
              <a:t>Manajemen Keuangan adalah suatu kegiatan perencanaan, penganggaran, pemeriksaan, pengelolaan, pengendalian, pencarian dan penyimpanan dana yang dimiliki oleh organisasi atau perusahaan.</a:t>
            </a:r>
          </a:p>
          <a:p>
            <a:pPr lvl="0"/>
            <a:r>
              <a:rPr lang="id-ID" dirty="0"/>
              <a:t>Manajemen Keuangan adalah aktivitas pemilik dan manajemen perusahaan untuk memperoleh sumber modal yang semurah-murahnya dan menggunakannya se-efektif, se-efisien, dan seproduktif mungkin untuk menghasilkan laba. </a:t>
            </a:r>
            <a:endParaRPr lang="id-ID" dirty="0" smtClean="0"/>
          </a:p>
          <a:p>
            <a:r>
              <a:rPr lang="id-ID" sz="4400" b="1" u="sng" dirty="0"/>
              <a:t>TUGAS:</a:t>
            </a:r>
            <a:r>
              <a:rPr lang="id-ID" dirty="0"/>
              <a:t> Buat pengertian </a:t>
            </a:r>
            <a:r>
              <a:rPr lang="id-ID" dirty="0" smtClean="0"/>
              <a:t>Manajemen Keuangan menurut </a:t>
            </a:r>
            <a:r>
              <a:rPr lang="id-ID" dirty="0"/>
              <a:t>para ahli (sebutkan nama ahli-nya dan dalam buku apa) – DIKUMPULKAN PADA PERTEMUAN / KULIAH KE II</a:t>
            </a:r>
          </a:p>
          <a:p>
            <a:pPr lvl="0"/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75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000" b="1" dirty="0"/>
              <a:t>Tujuan Manajemen Keuangan</a:t>
            </a:r>
            <a:endParaRPr lang="id-ID" sz="4000" dirty="0"/>
          </a:p>
          <a:p>
            <a:r>
              <a:rPr lang="id-ID" sz="4000" dirty="0"/>
              <a:t>U</a:t>
            </a:r>
            <a:r>
              <a:rPr lang="id-ID" sz="4000" dirty="0" smtClean="0"/>
              <a:t>ntuk mengelola </a:t>
            </a:r>
            <a:r>
              <a:rPr lang="id-ID" sz="4000" dirty="0"/>
              <a:t>dana perusahaan pada suatu perusahaan secara umum adalah untuk memaksimalisasi nilai perusahaan. </a:t>
            </a:r>
            <a:endParaRPr lang="id-ID" sz="4000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Manajemen 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70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smtClean="0"/>
              <a:t>Aktivitas pemilik dan manajemen perusahaan</a:t>
            </a:r>
          </a:p>
          <a:p>
            <a:pPr marL="0" indent="0">
              <a:buNone/>
            </a:pPr>
            <a:r>
              <a:rPr lang="id-ID" sz="3200" b="1" dirty="0" smtClean="0"/>
              <a:t>1. Aktivitas Pembiayaan (FinancingActivity)</a:t>
            </a:r>
          </a:p>
          <a:p>
            <a:pPr marL="514350" indent="-514350">
              <a:buAutoNum type="alphaLcPeriod"/>
            </a:pPr>
            <a:r>
              <a:rPr lang="id-ID" sz="3200" b="1" dirty="0" smtClean="0"/>
              <a:t>Sumber Eksternal</a:t>
            </a:r>
          </a:p>
          <a:p>
            <a:pPr marL="514350" indent="-514350">
              <a:buAutoNum type="alphaLcPeriod"/>
            </a:pPr>
            <a:r>
              <a:rPr lang="id-ID" sz="3200" b="1" dirty="0" smtClean="0"/>
              <a:t>Sumber Internal</a:t>
            </a:r>
          </a:p>
          <a:p>
            <a:pPr marL="0" lvl="0" indent="0">
              <a:buNone/>
            </a:pPr>
            <a:r>
              <a:rPr lang="id-ID" sz="3200" b="1" dirty="0" smtClean="0"/>
              <a:t>2. Aktivitas Investasi (Investment activity)</a:t>
            </a:r>
          </a:p>
          <a:p>
            <a:pPr marL="0" indent="0">
              <a:buNone/>
            </a:pPr>
            <a:r>
              <a:rPr lang="id-ID" sz="3200" b="1" dirty="0" smtClean="0"/>
              <a:t>3. Aktivitas Bisnis (Business Activity)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Manajemen 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507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3200" b="1" dirty="0" smtClean="0"/>
              <a:t>Tugas Manajer Keuangan </a:t>
            </a:r>
            <a:r>
              <a:rPr lang="id-ID" sz="3200" dirty="0" smtClean="0"/>
              <a:t>antara lain:</a:t>
            </a:r>
            <a:endParaRPr lang="id-ID" sz="3200" dirty="0"/>
          </a:p>
          <a:p>
            <a:pPr marL="514350" lvl="0" indent="-514350">
              <a:buAutoNum type="arabicPeriod"/>
            </a:pPr>
            <a:r>
              <a:rPr lang="id-ID" sz="3200" dirty="0" smtClean="0"/>
              <a:t>Perolehan </a:t>
            </a:r>
            <a:r>
              <a:rPr lang="id-ID" sz="3200" dirty="0"/>
              <a:t>dana dengan biaya murah</a:t>
            </a:r>
            <a:r>
              <a:rPr lang="id-ID" sz="3200" dirty="0" smtClean="0"/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id-ID" sz="3200" dirty="0"/>
              <a:t>Penggunaan dana efektif dan efisien </a:t>
            </a:r>
            <a:endParaRPr lang="id-ID" sz="3200" dirty="0" smtClean="0"/>
          </a:p>
          <a:p>
            <a:pPr marL="514350" lvl="0" indent="-514350">
              <a:buFont typeface="Wingdings 2"/>
              <a:buAutoNum type="arabicPeriod"/>
            </a:pPr>
            <a:r>
              <a:rPr lang="id-ID" sz="3200" dirty="0"/>
              <a:t>analisis laporan </a:t>
            </a:r>
            <a:r>
              <a:rPr lang="id-ID" sz="3200" dirty="0" smtClean="0"/>
              <a:t>keuangan</a:t>
            </a:r>
          </a:p>
          <a:p>
            <a:pPr marL="514350" indent="-514350">
              <a:buFont typeface="Wingdings 2"/>
              <a:buAutoNum type="arabicPeriod"/>
            </a:pPr>
            <a:r>
              <a:rPr lang="id-ID" sz="3200" dirty="0"/>
              <a:t>analisis lingkungan Internal dan eksternal yang berhubungan dengan keputusan rutin dan khusus.</a:t>
            </a:r>
          </a:p>
          <a:p>
            <a:pPr marL="0" indent="0">
              <a:buNone/>
            </a:pPr>
            <a:endParaRPr lang="id-ID" dirty="0"/>
          </a:p>
          <a:p>
            <a:pPr marL="514350" lvl="0" indent="-514350">
              <a:buAutoNum type="arabicPeriod"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Manajemen 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48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229600" cy="466187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id-ID" b="1" dirty="0"/>
                  <a:t>Sifat Dasar Perusahaan </a:t>
                </a:r>
                <a:endParaRPr lang="id-ID" dirty="0"/>
              </a:p>
              <a:p>
                <a:r>
                  <a:rPr lang="id-ID" dirty="0"/>
                  <a:t>Tujuan perusahaan adalah mencari laba dan mempertahankan kelangsungan </a:t>
                </a:r>
                <a:r>
                  <a:rPr lang="id-ID" dirty="0" smtClean="0"/>
                  <a:t>hidupnya.</a:t>
                </a:r>
              </a:p>
              <a:p>
                <a:pPr marL="0" indent="0">
                  <a:buNone/>
                </a:pPr>
                <a:r>
                  <a:rPr lang="id-ID" b="1" dirty="0"/>
                  <a:t>Memaksimumkan Nilai Perusahaan</a:t>
                </a:r>
                <a:endParaRPr lang="id-ID" dirty="0"/>
              </a:p>
              <a:p>
                <a:r>
                  <a:rPr lang="id-ID" dirty="0"/>
                  <a:t>Nilai ialah sesuatu yang dijunjung tinggi dan dihormati. Dalam perusahaan  hal itu diwujudkan dalam perhitungan laba oprasional bersih atau </a:t>
                </a:r>
                <a:r>
                  <a:rPr lang="id-ID" i="1" dirty="0"/>
                  <a:t>net operating profit after tax</a:t>
                </a:r>
                <a:r>
                  <a:rPr lang="id-ID" dirty="0"/>
                  <a:t> yang lazim disebut NOPAT. Perusahaan dapat dikatakan memiliki nilai maksimum jika NOPAT lebih besar dari pada biaya modal yang digunakan untuk memperoleh laba tersebut</a:t>
                </a:r>
                <a:r>
                  <a:rPr lang="id-ID" dirty="0" smtClean="0"/>
                  <a:t>. </a:t>
                </a:r>
                <a:r>
                  <a:rPr lang="id-ID" b="1" dirty="0" smtClean="0"/>
                  <a:t>Rumus memaksimumkan </a:t>
                </a:r>
                <a:r>
                  <a:rPr lang="it-IT" b="1" dirty="0"/>
                  <a:t>Nilai </a:t>
                </a:r>
                <a:r>
                  <a:rPr lang="it-IT" b="1" dirty="0" smtClean="0"/>
                  <a:t>Perusahaan</a:t>
                </a:r>
                <a:r>
                  <a:rPr lang="it-IT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Laba</m:t>
                        </m:r>
                        <m:r>
                          <a:rPr lang="it-IT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Operasi</m:t>
                        </m:r>
                        <m:r>
                          <a:rPr lang="it-IT">
                            <a:latin typeface="Cambria Math"/>
                          </a:rPr>
                          <m:t> (1 – 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Pajak</m:t>
                        </m:r>
                        <m:r>
                          <a:rPr lang="it-IT">
                            <a:latin typeface="Cambria Math"/>
                          </a:rPr>
                          <m:t> ) – ( 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Biaya</m:t>
                        </m:r>
                        <m:r>
                          <a:rPr lang="it-IT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Modal</m:t>
                        </m:r>
                        <m:r>
                          <a:rPr lang="it-IT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X</m:t>
                        </m:r>
                        <m:r>
                          <a:rPr lang="it-IT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Modal</m:t>
                        </m:r>
                        <m:r>
                          <a:rPr lang="it-IT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Biaya</m:t>
                        </m:r>
                        <m:r>
                          <a:rPr lang="it-IT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/>
                          </a:rPr>
                          <m:t>Modal</m:t>
                        </m:r>
                      </m:den>
                    </m:f>
                  </m:oMath>
                </a14:m>
                <a:r>
                  <a:rPr lang="id-ID" dirty="0" smtClean="0"/>
                  <a:t> 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229600" cy="4661872"/>
              </a:xfrm>
              <a:blipFill rotWithShape="1">
                <a:blip r:embed="rId2"/>
                <a:stretch>
                  <a:fillRect l="-1111" t="-1832" r="-74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Manajemen 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16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2225</TotalTime>
  <Words>644</Words>
  <Application>Microsoft Office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Manajemen Keuangan</vt:lpstr>
      <vt:lpstr>Sumber/ Bahan/Alat perkuliahan:</vt:lpstr>
      <vt:lpstr>Kontrak Perkuliahan</vt:lpstr>
      <vt:lpstr>Tex-book </vt:lpstr>
      <vt:lpstr>Manajemen Keuangan</vt:lpstr>
      <vt:lpstr>Manajemen Keuangan</vt:lpstr>
      <vt:lpstr>Manajemen Keuangan</vt:lpstr>
      <vt:lpstr>Manajemen Keuangan</vt:lpstr>
      <vt:lpstr>Manajemen Keuangan</vt:lpstr>
      <vt:lpstr>Perkembangan Peranan Manajemen Keuangan</vt:lpstr>
      <vt:lpstr>Pihak-Pihak yang Memerlukan Laporan Keuangan</vt:lpstr>
      <vt:lpstr>Fungsi dan Peranan  Manajer Keuangan </vt:lpstr>
      <vt:lpstr>Tugas Pokok Manejemen Keuangan dan Keputusan Keuangan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Toshiba</dc:creator>
  <cp:lastModifiedBy>Toshiba</cp:lastModifiedBy>
  <cp:revision>15</cp:revision>
  <cp:lastPrinted>2014-08-26T06:09:22Z</cp:lastPrinted>
  <dcterms:created xsi:type="dcterms:W3CDTF">2014-08-16T13:53:56Z</dcterms:created>
  <dcterms:modified xsi:type="dcterms:W3CDTF">2014-09-02T11:19:28Z</dcterms:modified>
</cp:coreProperties>
</file>