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handoutMasterIdLst>
    <p:handoutMasterId r:id="rId17"/>
  </p:handout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</p:sldIdLst>
  <p:sldSz cx="9144000" cy="6858000" type="screen4x3"/>
  <p:notesSz cx="6888163" cy="10018713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21" d="100"/>
          <a:sy n="21" d="100"/>
        </p:scale>
        <p:origin x="-816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0936"/>
          </a:xfrm>
          <a:prstGeom prst="rect">
            <a:avLst/>
          </a:prstGeom>
        </p:spPr>
        <p:txBody>
          <a:bodyPr vert="horz" lIns="96606" tIns="48303" rIns="96606" bIns="48303" rtlCol="0"/>
          <a:lstStyle>
            <a:lvl1pPr algn="l">
              <a:defRPr sz="13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01698" y="0"/>
            <a:ext cx="2984871" cy="500936"/>
          </a:xfrm>
          <a:prstGeom prst="rect">
            <a:avLst/>
          </a:prstGeom>
        </p:spPr>
        <p:txBody>
          <a:bodyPr vert="horz" lIns="96606" tIns="48303" rIns="96606" bIns="48303" rtlCol="0"/>
          <a:lstStyle>
            <a:lvl1pPr algn="r">
              <a:defRPr sz="1300"/>
            </a:lvl1pPr>
          </a:lstStyle>
          <a:p>
            <a:fld id="{B6CA6D32-5374-4AF6-B1AC-FD211A351DEB}" type="datetimeFigureOut">
              <a:rPr lang="id-ID" smtClean="0"/>
              <a:t>02/09/2014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516038"/>
            <a:ext cx="2984871" cy="500936"/>
          </a:xfrm>
          <a:prstGeom prst="rect">
            <a:avLst/>
          </a:prstGeom>
        </p:spPr>
        <p:txBody>
          <a:bodyPr vert="horz" lIns="96606" tIns="48303" rIns="96606" bIns="48303" rtlCol="0" anchor="b"/>
          <a:lstStyle>
            <a:lvl1pPr algn="l">
              <a:defRPr sz="1300"/>
            </a:lvl1pPr>
          </a:lstStyle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01698" y="9516038"/>
            <a:ext cx="2984871" cy="500936"/>
          </a:xfrm>
          <a:prstGeom prst="rect">
            <a:avLst/>
          </a:prstGeom>
        </p:spPr>
        <p:txBody>
          <a:bodyPr vert="horz" lIns="96606" tIns="48303" rIns="96606" bIns="48303" rtlCol="0" anchor="b"/>
          <a:lstStyle>
            <a:lvl1pPr algn="r">
              <a:defRPr sz="1300"/>
            </a:lvl1pPr>
          </a:lstStyle>
          <a:p>
            <a:fld id="{43329B26-D7C6-43C0-AD68-85F80B51DD7B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6744169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02075" y="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725E79-4B45-449A-A2E6-1F6DD1E91E27}" type="datetimeFigureOut">
              <a:rPr lang="id-ID" smtClean="0"/>
              <a:t>02/09/2014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39800" y="750888"/>
            <a:ext cx="5008563" cy="375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d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975" y="4759325"/>
            <a:ext cx="5510213" cy="45085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515475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02075" y="9515475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999C32-5F73-4FD9-A8F3-A1FCA328737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338896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d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999C32-5F73-4FD9-A8F3-A1FCA3287379}" type="slidenum">
              <a:rPr lang="id-ID" smtClean="0"/>
              <a:t>1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4479004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0B7C2-59DA-41C6-B5AD-34393CE9A639}" type="datetimeFigureOut">
              <a:rPr lang="id-ID" smtClean="0"/>
              <a:t>02/09/2014</a:t>
            </a:fld>
            <a:endParaRPr lang="id-ID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4EEE6-CAC3-4774-B43C-8D241CAD5182}" type="slidenum">
              <a:rPr lang="id-ID" smtClean="0"/>
              <a:t>‹#›</a:t>
            </a:fld>
            <a:endParaRPr lang="id-ID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0B7C2-59DA-41C6-B5AD-34393CE9A639}" type="datetimeFigureOut">
              <a:rPr lang="id-ID" smtClean="0"/>
              <a:t>02/09/2014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4EEE6-CAC3-4774-B43C-8D241CAD5182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0B7C2-59DA-41C6-B5AD-34393CE9A639}" type="datetimeFigureOut">
              <a:rPr lang="id-ID" smtClean="0"/>
              <a:t>02/09/2014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4EEE6-CAC3-4774-B43C-8D241CAD5182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0B7C2-59DA-41C6-B5AD-34393CE9A639}" type="datetimeFigureOut">
              <a:rPr lang="id-ID" smtClean="0"/>
              <a:t>02/09/2014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4EEE6-CAC3-4774-B43C-8D241CAD5182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0B7C2-59DA-41C6-B5AD-34393CE9A639}" type="datetimeFigureOut">
              <a:rPr lang="id-ID" smtClean="0"/>
              <a:t>02/09/2014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4EEE6-CAC3-4774-B43C-8D241CAD5182}" type="slidenum">
              <a:rPr lang="id-ID" smtClean="0"/>
              <a:t>‹#›</a:t>
            </a:fld>
            <a:endParaRPr lang="id-ID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0B7C2-59DA-41C6-B5AD-34393CE9A639}" type="datetimeFigureOut">
              <a:rPr lang="id-ID" smtClean="0"/>
              <a:t>02/09/2014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4EEE6-CAC3-4774-B43C-8D241CAD5182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0B7C2-59DA-41C6-B5AD-34393CE9A639}" type="datetimeFigureOut">
              <a:rPr lang="id-ID" smtClean="0"/>
              <a:t>02/09/2014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4EEE6-CAC3-4774-B43C-8D241CAD5182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0B7C2-59DA-41C6-B5AD-34393CE9A639}" type="datetimeFigureOut">
              <a:rPr lang="id-ID" smtClean="0"/>
              <a:t>02/09/2014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4EEE6-CAC3-4774-B43C-8D241CAD5182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0B7C2-59DA-41C6-B5AD-34393CE9A639}" type="datetimeFigureOut">
              <a:rPr lang="id-ID" smtClean="0"/>
              <a:t>02/09/2014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4EEE6-CAC3-4774-B43C-8D241CAD5182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0B7C2-59DA-41C6-B5AD-34393CE9A639}" type="datetimeFigureOut">
              <a:rPr lang="id-ID" smtClean="0"/>
              <a:t>02/09/2014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4EEE6-CAC3-4774-B43C-8D241CAD5182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0B7C2-59DA-41C6-B5AD-34393CE9A639}" type="datetimeFigureOut">
              <a:rPr lang="id-ID" smtClean="0"/>
              <a:t>02/09/2014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F504EEE6-CAC3-4774-B43C-8D241CAD5182}" type="slidenum">
              <a:rPr lang="id-ID" smtClean="0"/>
              <a:t>‹#›</a:t>
            </a:fld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CE0B7C2-59DA-41C6-B5AD-34393CE9A639}" type="datetimeFigureOut">
              <a:rPr lang="id-ID" smtClean="0"/>
              <a:t>02/09/2014</a:t>
            </a:fld>
            <a:endParaRPr lang="id-ID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504EEE6-CAC3-4774-B43C-8D241CAD5182}" type="slidenum">
              <a:rPr lang="id-ID" smtClean="0"/>
              <a:t>‹#›</a:t>
            </a:fld>
            <a:endParaRPr lang="id-ID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err="1"/>
              <a:t>Manajemen</a:t>
            </a:r>
            <a:r>
              <a:rPr lang="en-US" b="1" dirty="0"/>
              <a:t> </a:t>
            </a:r>
            <a:r>
              <a:rPr lang="en-US" b="1" dirty="0" err="1"/>
              <a:t>Keuangan</a:t>
            </a:r>
            <a:endParaRPr lang="id-ID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err="1"/>
              <a:t>Jurusan</a:t>
            </a:r>
            <a:r>
              <a:rPr lang="en-US" b="1" dirty="0"/>
              <a:t>/PS	: </a:t>
            </a:r>
            <a:r>
              <a:rPr lang="en-US" b="1" dirty="0" err="1"/>
              <a:t>Manajemen</a:t>
            </a:r>
            <a:r>
              <a:rPr lang="en-US" b="1" dirty="0"/>
              <a:t> </a:t>
            </a:r>
            <a:r>
              <a:rPr lang="en-US" b="1" dirty="0" err="1"/>
              <a:t>Keuangan</a:t>
            </a:r>
            <a:r>
              <a:rPr lang="en-US" b="1" dirty="0" smtClean="0"/>
              <a:t> </a:t>
            </a:r>
            <a:endParaRPr lang="id-ID" b="1" dirty="0"/>
          </a:p>
          <a:p>
            <a:r>
              <a:rPr lang="en-US" b="1" dirty="0"/>
              <a:t>SKS			: 3 (</a:t>
            </a:r>
            <a:r>
              <a:rPr lang="en-US" b="1" dirty="0" err="1"/>
              <a:t>tiga</a:t>
            </a:r>
            <a:r>
              <a:rPr lang="en-US" b="1" dirty="0"/>
              <a:t>)				</a:t>
            </a:r>
            <a:endParaRPr lang="id-ID" dirty="0"/>
          </a:p>
          <a:p>
            <a:r>
              <a:rPr lang="en-US" b="1" dirty="0"/>
              <a:t>Semester		: 3 (</a:t>
            </a:r>
            <a:r>
              <a:rPr lang="en-US" b="1" dirty="0" err="1"/>
              <a:t>tiga</a:t>
            </a:r>
            <a:r>
              <a:rPr lang="en-US" b="1" dirty="0"/>
              <a:t>)</a:t>
            </a:r>
            <a:endParaRPr lang="id-ID" dirty="0"/>
          </a:p>
          <a:p>
            <a:r>
              <a:rPr lang="en-US" b="1" dirty="0" err="1"/>
              <a:t>Prasyarat</a:t>
            </a:r>
            <a:r>
              <a:rPr lang="en-US" b="1" dirty="0"/>
              <a:t>		:  </a:t>
            </a:r>
            <a:r>
              <a:rPr lang="id-ID" b="1" dirty="0" smtClean="0"/>
              <a:t>Pengantar</a:t>
            </a:r>
            <a:r>
              <a:rPr lang="id-ID" dirty="0" smtClean="0"/>
              <a:t> </a:t>
            </a:r>
            <a:r>
              <a:rPr lang="id-ID" b="1" dirty="0"/>
              <a:t>Manajemen</a:t>
            </a:r>
            <a:r>
              <a:rPr lang="id-ID" b="1" dirty="0" smtClean="0"/>
              <a:t>  </a:t>
            </a:r>
            <a:r>
              <a:rPr lang="id-ID" dirty="0"/>
              <a:t>	</a:t>
            </a:r>
            <a:endParaRPr lang="id-ID" b="1" dirty="0"/>
          </a:p>
          <a:p>
            <a:r>
              <a:rPr lang="id-ID" b="1" dirty="0"/>
              <a:t>DOSEN		: Zuhafni St. Perpatih, SE, M.Si</a:t>
            </a:r>
            <a:endParaRPr lang="id-ID" dirty="0"/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47084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id-ID" b="1" dirty="0"/>
              <a:t>Perkembangan Peranan Manajemen Keuangan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id-ID" dirty="0"/>
              <a:t>Manajemen keuangan memiliki peran dalam kehidupan perusahaan ditentukan oleh perkembangan ekonomi kapitalisme. Pada awal lahirnya kapitalisme sebagai system ekonomi pada abad 18, manajemen keuangan hanya membahas topic rugi-laba. Selanjutnya berturut-turut ia memiliki peranan antara lain sebagai berikut :</a:t>
            </a:r>
          </a:p>
          <a:p>
            <a:pPr lvl="0"/>
            <a:r>
              <a:rPr lang="id-ID" dirty="0"/>
              <a:t>Tahun 1900 awal : Penerbit surat berharga</a:t>
            </a:r>
          </a:p>
          <a:p>
            <a:pPr lvl="0"/>
            <a:r>
              <a:rPr lang="id-ID" dirty="0"/>
              <a:t>Tahun 1930 – 1940 : kebangkrutan, reorganisasi</a:t>
            </a:r>
          </a:p>
          <a:p>
            <a:pPr lvl="0"/>
            <a:r>
              <a:rPr lang="id-ID" dirty="0"/>
              <a:t>Tahun 1940 – 1950 : anggaran &amp; internal audit</a:t>
            </a:r>
          </a:p>
          <a:p>
            <a:pPr lvl="0"/>
            <a:r>
              <a:rPr lang="id-ID" dirty="0"/>
              <a:t>Tahun 1950 – 1970 : eksternal perusahaan </a:t>
            </a:r>
          </a:p>
          <a:p>
            <a:pPr lvl="0"/>
            <a:r>
              <a:rPr lang="id-ID" dirty="0"/>
              <a:t>Tahun 1970 – 1980 : inflasi</a:t>
            </a:r>
          </a:p>
          <a:p>
            <a:pPr lvl="0"/>
            <a:r>
              <a:rPr lang="id-ID" dirty="0"/>
              <a:t>Tahun 1980 – 1990 : krisis ekonomi keuangan </a:t>
            </a:r>
          </a:p>
          <a:p>
            <a:r>
              <a:rPr lang="id-ID" dirty="0"/>
              <a:t>Tahun 1990 – sekarang : globalisasi</a:t>
            </a:r>
          </a:p>
        </p:txBody>
      </p:sp>
    </p:spTree>
    <p:extLst>
      <p:ext uri="{BB962C8B-B14F-4D97-AF65-F5344CB8AC3E}">
        <p14:creationId xmlns:p14="http://schemas.microsoft.com/office/powerpoint/2010/main" val="4039558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id-ID" b="1" dirty="0"/>
              <a:t>Pihak-Pihak yang Memerlukan Laporan Keuangan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/>
              <a:t>Dalam dunia bisnis, ada beberapa pihak yag memerlukan laporan keuangan, yaitu pihak internal perusahaan dan pihak eksternal </a:t>
            </a:r>
            <a:r>
              <a:rPr lang="id-ID" dirty="0" smtClean="0"/>
              <a:t>perusahaan</a:t>
            </a:r>
          </a:p>
          <a:p>
            <a:pPr marL="0" indent="0">
              <a:buNone/>
            </a:pPr>
            <a:endParaRPr lang="id-ID" dirty="0"/>
          </a:p>
        </p:txBody>
      </p:sp>
      <p:grpSp>
        <p:nvGrpSpPr>
          <p:cNvPr id="5" name="Group 4"/>
          <p:cNvGrpSpPr/>
          <p:nvPr/>
        </p:nvGrpSpPr>
        <p:grpSpPr>
          <a:xfrm>
            <a:off x="1369208" y="3353492"/>
            <a:ext cx="5894445" cy="3024336"/>
            <a:chOff x="0" y="-158784"/>
            <a:chExt cx="4473437" cy="2363488"/>
          </a:xfrm>
        </p:grpSpPr>
        <p:sp>
          <p:nvSpPr>
            <p:cNvPr id="6" name="Text Box 5"/>
            <p:cNvSpPr txBox="1">
              <a:spLocks noChangeArrowheads="1"/>
            </p:cNvSpPr>
            <p:nvPr/>
          </p:nvSpPr>
          <p:spPr bwMode="auto">
            <a:xfrm>
              <a:off x="1645920" y="-158784"/>
              <a:ext cx="1490345" cy="95391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just">
                <a:lnSpc>
                  <a:spcPct val="115000"/>
                </a:lnSpc>
                <a:spcAft>
                  <a:spcPts val="0"/>
                </a:spcAft>
              </a:pPr>
              <a:r>
                <a:rPr lang="id-ID" sz="1000" b="1">
                  <a:effectLst/>
                  <a:latin typeface="Calibri"/>
                  <a:ea typeface="Calibri"/>
                  <a:cs typeface="Times New Roman"/>
                </a:rPr>
                <a:t>Laporan Keuangan :</a:t>
              </a:r>
              <a:endParaRPr lang="id-ID" sz="1100">
                <a:effectLst/>
                <a:latin typeface="Calibri"/>
                <a:ea typeface="Calibri"/>
                <a:cs typeface="Times New Roman"/>
              </a:endParaRPr>
            </a:p>
            <a:p>
              <a:pPr marL="342900" lvl="0" indent="-342900" algn="just">
                <a:lnSpc>
                  <a:spcPct val="115000"/>
                </a:lnSpc>
                <a:spcAft>
                  <a:spcPts val="0"/>
                </a:spcAft>
                <a:tabLst>
                  <a:tab pos="457200" algn="l"/>
                </a:tabLst>
              </a:pPr>
              <a:r>
                <a:rPr lang="id-ID" sz="900">
                  <a:effectLst/>
                  <a:latin typeface="Calibri"/>
                  <a:ea typeface="Calibri"/>
                  <a:cs typeface="Times New Roman"/>
                </a:rPr>
                <a:t>Neraca</a:t>
              </a:r>
              <a:endParaRPr lang="id-ID" sz="1100">
                <a:effectLst/>
                <a:latin typeface="Calibri"/>
                <a:ea typeface="Calibri"/>
                <a:cs typeface="Times New Roman"/>
              </a:endParaRPr>
            </a:p>
            <a:p>
              <a:pPr marL="342900" lvl="0" indent="-342900" algn="just">
                <a:lnSpc>
                  <a:spcPct val="115000"/>
                </a:lnSpc>
                <a:spcAft>
                  <a:spcPts val="0"/>
                </a:spcAft>
                <a:tabLst>
                  <a:tab pos="457200" algn="l"/>
                </a:tabLst>
              </a:pPr>
              <a:r>
                <a:rPr lang="id-ID" sz="900">
                  <a:effectLst/>
                  <a:latin typeface="Calibri"/>
                  <a:ea typeface="Calibri"/>
                  <a:cs typeface="Times New Roman"/>
                </a:rPr>
                <a:t>Laba-Rugi</a:t>
              </a:r>
              <a:endParaRPr lang="id-ID" sz="1100">
                <a:effectLst/>
                <a:latin typeface="Calibri"/>
                <a:ea typeface="Calibri"/>
                <a:cs typeface="Times New Roman"/>
              </a:endParaRPr>
            </a:p>
            <a:p>
              <a:pPr marL="342900" lvl="0" indent="-342900" algn="just">
                <a:lnSpc>
                  <a:spcPct val="115000"/>
                </a:lnSpc>
                <a:spcAft>
                  <a:spcPts val="0"/>
                </a:spcAft>
                <a:tabLst>
                  <a:tab pos="457200" algn="l"/>
                </a:tabLst>
              </a:pPr>
              <a:r>
                <a:rPr lang="id-ID" sz="900">
                  <a:effectLst/>
                  <a:latin typeface="Calibri"/>
                  <a:ea typeface="Calibri"/>
                  <a:cs typeface="Times New Roman"/>
                </a:rPr>
                <a:t>Arus kas</a:t>
              </a:r>
              <a:endParaRPr lang="id-ID" sz="1100">
                <a:effectLst/>
                <a:latin typeface="Calibri"/>
                <a:ea typeface="Calibri"/>
                <a:cs typeface="Times New Roman"/>
              </a:endParaRPr>
            </a:p>
          </p:txBody>
        </p:sp>
        <p:cxnSp>
          <p:nvCxnSpPr>
            <p:cNvPr id="7" name="Straight Connector 6"/>
            <p:cNvCxnSpPr>
              <a:cxnSpLocks noChangeShapeType="1"/>
            </p:cNvCxnSpPr>
            <p:nvPr/>
          </p:nvCxnSpPr>
          <p:spPr bwMode="auto">
            <a:xfrm>
              <a:off x="2313829" y="795131"/>
              <a:ext cx="562485" cy="25155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8" name="Straight Connector 7"/>
            <p:cNvCxnSpPr>
              <a:cxnSpLocks noChangeShapeType="1"/>
            </p:cNvCxnSpPr>
            <p:nvPr/>
          </p:nvCxnSpPr>
          <p:spPr bwMode="auto">
            <a:xfrm flipH="1">
              <a:off x="1645920" y="795131"/>
              <a:ext cx="676638" cy="25155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9" name="Text Box 3"/>
            <p:cNvSpPr txBox="1">
              <a:spLocks noChangeArrowheads="1"/>
            </p:cNvSpPr>
            <p:nvPr/>
          </p:nvSpPr>
          <p:spPr bwMode="auto">
            <a:xfrm>
              <a:off x="2663687" y="1041295"/>
              <a:ext cx="1809750" cy="116276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just">
                <a:lnSpc>
                  <a:spcPct val="115000"/>
                </a:lnSpc>
                <a:spcAft>
                  <a:spcPts val="0"/>
                </a:spcAft>
              </a:pPr>
              <a:r>
                <a:rPr lang="id-ID" sz="1100" b="1">
                  <a:effectLst/>
                  <a:latin typeface="Calibri"/>
                  <a:ea typeface="Calibri"/>
                  <a:cs typeface="Times New Roman"/>
                </a:rPr>
                <a:t>Pihak Dalam :</a:t>
              </a:r>
              <a:endParaRPr lang="id-ID" sz="1100">
                <a:effectLst/>
                <a:latin typeface="Calibri"/>
                <a:ea typeface="Calibri"/>
                <a:cs typeface="Times New Roman"/>
              </a:endParaRPr>
            </a:p>
            <a:p>
              <a:pPr marL="342900" lvl="0" indent="-342900" algn="just">
                <a:lnSpc>
                  <a:spcPct val="115000"/>
                </a:lnSpc>
                <a:spcAft>
                  <a:spcPts val="0"/>
                </a:spcAft>
                <a:tabLst>
                  <a:tab pos="457200" algn="l"/>
                </a:tabLst>
              </a:pPr>
              <a:r>
                <a:rPr lang="id-ID" sz="900">
                  <a:effectLst/>
                  <a:latin typeface="Calibri"/>
                  <a:ea typeface="Calibri"/>
                  <a:cs typeface="Times New Roman"/>
                </a:rPr>
                <a:t>Laba Jk pendek</a:t>
              </a:r>
              <a:endParaRPr lang="id-ID" sz="1100">
                <a:effectLst/>
                <a:latin typeface="Calibri"/>
                <a:ea typeface="Calibri"/>
                <a:cs typeface="Times New Roman"/>
              </a:endParaRPr>
            </a:p>
            <a:p>
              <a:pPr marL="342900" lvl="0" indent="-342900" algn="just">
                <a:lnSpc>
                  <a:spcPct val="115000"/>
                </a:lnSpc>
                <a:spcAft>
                  <a:spcPts val="0"/>
                </a:spcAft>
                <a:tabLst>
                  <a:tab pos="457200" algn="l"/>
                </a:tabLst>
              </a:pPr>
              <a:r>
                <a:rPr lang="id-ID" sz="900">
                  <a:effectLst/>
                  <a:latin typeface="Calibri"/>
                  <a:ea typeface="Calibri"/>
                  <a:cs typeface="Times New Roman"/>
                </a:rPr>
                <a:t>Investasi Jk panjang</a:t>
              </a:r>
              <a:endParaRPr lang="id-ID" sz="1100">
                <a:effectLst/>
                <a:latin typeface="Calibri"/>
                <a:ea typeface="Calibri"/>
                <a:cs typeface="Times New Roman"/>
              </a:endParaRPr>
            </a:p>
            <a:p>
              <a:pPr marL="342900" lvl="0" indent="-342900" algn="just">
                <a:lnSpc>
                  <a:spcPct val="115000"/>
                </a:lnSpc>
                <a:spcAft>
                  <a:spcPts val="0"/>
                </a:spcAft>
                <a:tabLst>
                  <a:tab pos="457200" algn="l"/>
                </a:tabLst>
              </a:pPr>
              <a:r>
                <a:rPr lang="id-ID" sz="900">
                  <a:effectLst/>
                  <a:latin typeface="Calibri"/>
                  <a:ea typeface="Calibri"/>
                  <a:cs typeface="Times New Roman"/>
                </a:rPr>
                <a:t>Kebijakan harga</a:t>
              </a:r>
              <a:endParaRPr lang="id-ID" sz="1100">
                <a:effectLst/>
                <a:latin typeface="Calibri"/>
                <a:ea typeface="Calibri"/>
                <a:cs typeface="Times New Roman"/>
              </a:endParaRPr>
            </a:p>
            <a:p>
              <a:pPr marL="342900" lvl="0" indent="-342900" algn="just">
                <a:lnSpc>
                  <a:spcPct val="115000"/>
                </a:lnSpc>
                <a:spcAft>
                  <a:spcPts val="0"/>
                </a:spcAft>
                <a:tabLst>
                  <a:tab pos="457200" algn="l"/>
                </a:tabLst>
              </a:pPr>
              <a:r>
                <a:rPr lang="id-ID" sz="900">
                  <a:effectLst/>
                  <a:latin typeface="Calibri"/>
                  <a:ea typeface="Calibri"/>
                  <a:cs typeface="Times New Roman"/>
                </a:rPr>
                <a:t>Bauran produk</a:t>
              </a:r>
              <a:endParaRPr lang="id-ID" sz="1100">
                <a:effectLst/>
                <a:latin typeface="Calibri"/>
                <a:ea typeface="Calibri"/>
                <a:cs typeface="Times New Roman"/>
              </a:endParaRPr>
            </a:p>
          </p:txBody>
        </p:sp>
        <p:sp>
          <p:nvSpPr>
            <p:cNvPr id="10" name="Text Box 4"/>
            <p:cNvSpPr txBox="1">
              <a:spLocks noChangeArrowheads="1"/>
            </p:cNvSpPr>
            <p:nvPr/>
          </p:nvSpPr>
          <p:spPr bwMode="auto">
            <a:xfrm>
              <a:off x="0" y="1041621"/>
              <a:ext cx="1809750" cy="1163083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just">
                <a:lnSpc>
                  <a:spcPct val="115000"/>
                </a:lnSpc>
                <a:spcAft>
                  <a:spcPts val="0"/>
                </a:spcAft>
              </a:pPr>
              <a:r>
                <a:rPr lang="id-ID" sz="1100" b="1">
                  <a:effectLst/>
                  <a:latin typeface="Calibri"/>
                  <a:ea typeface="Calibri"/>
                  <a:cs typeface="Times New Roman"/>
                </a:rPr>
                <a:t>Pihak Luar :</a:t>
              </a:r>
              <a:endParaRPr lang="id-ID" sz="1100">
                <a:effectLst/>
                <a:latin typeface="Calibri"/>
                <a:ea typeface="Calibri"/>
                <a:cs typeface="Times New Roman"/>
              </a:endParaRPr>
            </a:p>
            <a:p>
              <a:pPr marL="457200" indent="-228600" algn="just">
                <a:lnSpc>
                  <a:spcPct val="115000"/>
                </a:lnSpc>
                <a:spcAft>
                  <a:spcPts val="0"/>
                </a:spcAft>
                <a:tabLst>
                  <a:tab pos="457200" algn="l"/>
                  <a:tab pos="679450" algn="l"/>
                </a:tabLst>
              </a:pPr>
              <a:r>
                <a:rPr lang="id-ID" sz="900">
                  <a:effectLst/>
                  <a:latin typeface="Calibri"/>
                  <a:ea typeface="Calibri"/>
                  <a:cs typeface="Times New Roman"/>
                </a:rPr>
                <a:t>Pemegang saham</a:t>
              </a:r>
              <a:endParaRPr lang="id-ID" sz="1100">
                <a:effectLst/>
                <a:latin typeface="Calibri"/>
                <a:ea typeface="Calibri"/>
                <a:cs typeface="Times New Roman"/>
              </a:endParaRPr>
            </a:p>
            <a:p>
              <a:pPr marL="457200" indent="-228600" algn="just">
                <a:lnSpc>
                  <a:spcPct val="115000"/>
                </a:lnSpc>
                <a:spcAft>
                  <a:spcPts val="0"/>
                </a:spcAft>
                <a:tabLst>
                  <a:tab pos="457200" algn="l"/>
                  <a:tab pos="679450" algn="l"/>
                </a:tabLst>
              </a:pPr>
              <a:r>
                <a:rPr lang="id-ID" sz="900">
                  <a:effectLst/>
                  <a:latin typeface="Calibri"/>
                  <a:ea typeface="Calibri"/>
                  <a:cs typeface="Times New Roman"/>
                </a:rPr>
                <a:t>Direktorat Pajak</a:t>
              </a:r>
              <a:endParaRPr lang="id-ID" sz="1100">
                <a:effectLst/>
                <a:latin typeface="Calibri"/>
                <a:ea typeface="Calibri"/>
                <a:cs typeface="Times New Roman"/>
              </a:endParaRPr>
            </a:p>
            <a:p>
              <a:pPr marL="457200" indent="-228600" algn="just">
                <a:lnSpc>
                  <a:spcPct val="115000"/>
                </a:lnSpc>
                <a:spcAft>
                  <a:spcPts val="0"/>
                </a:spcAft>
                <a:tabLst>
                  <a:tab pos="457200" algn="l"/>
                  <a:tab pos="679450" algn="l"/>
                </a:tabLst>
              </a:pPr>
              <a:r>
                <a:rPr lang="id-ID" sz="900">
                  <a:effectLst/>
                  <a:latin typeface="Calibri"/>
                  <a:ea typeface="Calibri"/>
                  <a:cs typeface="Times New Roman"/>
                </a:rPr>
                <a:t>Lembaga Keuangan</a:t>
              </a:r>
              <a:endParaRPr lang="id-ID" sz="1100">
                <a:effectLst/>
                <a:latin typeface="Calibri"/>
                <a:ea typeface="Calibri"/>
                <a:cs typeface="Times New Roman"/>
              </a:endParaRPr>
            </a:p>
            <a:p>
              <a:pPr marL="457200" indent="-228600" algn="just">
                <a:lnSpc>
                  <a:spcPct val="115000"/>
                </a:lnSpc>
                <a:spcAft>
                  <a:spcPts val="0"/>
                </a:spcAft>
                <a:tabLst>
                  <a:tab pos="457200" algn="l"/>
                  <a:tab pos="679450" algn="l"/>
                </a:tabLst>
              </a:pPr>
              <a:r>
                <a:rPr lang="id-ID" sz="900">
                  <a:effectLst/>
                  <a:latin typeface="Calibri"/>
                  <a:ea typeface="Calibri"/>
                  <a:cs typeface="Times New Roman"/>
                </a:rPr>
                <a:t>Serikat Buruh</a:t>
              </a:r>
              <a:endParaRPr lang="id-ID" sz="1100">
                <a:effectLst/>
                <a:latin typeface="Calibri"/>
                <a:ea typeface="Calibri"/>
                <a:cs typeface="Times New Roman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55355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1298408"/>
          </a:xfrm>
        </p:spPr>
        <p:txBody>
          <a:bodyPr>
            <a:normAutofit fontScale="90000"/>
          </a:bodyPr>
          <a:lstStyle/>
          <a:p>
            <a:pPr algn="ctr"/>
            <a:r>
              <a:rPr lang="id-ID" b="1" dirty="0"/>
              <a:t>Fungsi dan Peranan </a:t>
            </a:r>
            <a:r>
              <a:rPr lang="id-ID" b="1" dirty="0" smtClean="0"/>
              <a:t/>
            </a:r>
            <a:br>
              <a:rPr lang="id-ID" b="1" dirty="0" smtClean="0"/>
            </a:br>
            <a:r>
              <a:rPr lang="id-ID" b="1" dirty="0" smtClean="0"/>
              <a:t>Manajer </a:t>
            </a:r>
            <a:r>
              <a:rPr lang="id-ID" b="1" dirty="0"/>
              <a:t>Keuangan 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id-ID" sz="3200" dirty="0" smtClean="0"/>
              <a:t>Perencanaan Keuangan</a:t>
            </a:r>
          </a:p>
          <a:p>
            <a:pPr marL="514350" indent="-514350">
              <a:buAutoNum type="arabicPeriod"/>
            </a:pPr>
            <a:r>
              <a:rPr lang="id-ID" sz="3200" dirty="0"/>
              <a:t>Penganggaran </a:t>
            </a:r>
            <a:r>
              <a:rPr lang="id-ID" sz="3200" dirty="0" smtClean="0"/>
              <a:t>Keuangan</a:t>
            </a:r>
          </a:p>
          <a:p>
            <a:pPr marL="514350" indent="-514350">
              <a:buAutoNum type="arabicPeriod"/>
            </a:pPr>
            <a:r>
              <a:rPr lang="id-ID" sz="3200" dirty="0"/>
              <a:t>Pengelolaan </a:t>
            </a:r>
            <a:r>
              <a:rPr lang="id-ID" sz="3200" dirty="0" smtClean="0"/>
              <a:t>Keuangan</a:t>
            </a:r>
          </a:p>
          <a:p>
            <a:pPr marL="514350" lvl="0" indent="-514350">
              <a:buFont typeface="Wingdings 2"/>
              <a:buAutoNum type="arabicPeriod"/>
            </a:pPr>
            <a:r>
              <a:rPr lang="id-ID" sz="3200" dirty="0"/>
              <a:t>Pencarian Keuangan</a:t>
            </a:r>
          </a:p>
          <a:p>
            <a:pPr marL="514350" lvl="0" indent="-514350">
              <a:buFont typeface="Wingdings 2"/>
              <a:buAutoNum type="arabicPeriod"/>
            </a:pPr>
            <a:r>
              <a:rPr lang="id-ID" sz="3200" dirty="0"/>
              <a:t>Penyimpanan Keuangan</a:t>
            </a:r>
          </a:p>
          <a:p>
            <a:pPr marL="514350" lvl="0" indent="-514350">
              <a:buFont typeface="Wingdings 2"/>
              <a:buAutoNum type="arabicPeriod"/>
            </a:pPr>
            <a:r>
              <a:rPr lang="id-ID" sz="3200" dirty="0"/>
              <a:t>Pengendalian Keuangan</a:t>
            </a:r>
          </a:p>
          <a:p>
            <a:pPr marL="514350" lvl="0" indent="-514350">
              <a:buFont typeface="Wingdings 2"/>
              <a:buAutoNum type="arabicPeriod"/>
            </a:pPr>
            <a:r>
              <a:rPr lang="id-ID" sz="3200" dirty="0"/>
              <a:t>Pemeriksaan </a:t>
            </a:r>
            <a:r>
              <a:rPr lang="id-ID" sz="3200" dirty="0" smtClean="0"/>
              <a:t>Keuangan</a:t>
            </a:r>
            <a:endParaRPr lang="id-ID" sz="3200" dirty="0"/>
          </a:p>
        </p:txBody>
      </p:sp>
    </p:spTree>
    <p:extLst>
      <p:ext uri="{BB962C8B-B14F-4D97-AF65-F5344CB8AC3E}">
        <p14:creationId xmlns:p14="http://schemas.microsoft.com/office/powerpoint/2010/main" val="290758412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1442424"/>
          </a:xfrm>
        </p:spPr>
        <p:txBody>
          <a:bodyPr>
            <a:noAutofit/>
          </a:bodyPr>
          <a:lstStyle/>
          <a:p>
            <a:pPr algn="ctr"/>
            <a:r>
              <a:rPr lang="id-ID" sz="4400" b="1" dirty="0"/>
              <a:t>Tugas Pokok Manejemen </a:t>
            </a:r>
            <a:r>
              <a:rPr lang="id-ID" sz="4400" b="1" dirty="0" smtClean="0"/>
              <a:t>Keuangan dan </a:t>
            </a:r>
            <a:r>
              <a:rPr lang="id-ID" sz="4800" b="1" dirty="0"/>
              <a:t>Keputusan Keuangan</a:t>
            </a:r>
            <a:endParaRPr lang="id-ID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80588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id-ID" b="1" dirty="0"/>
              <a:t>Tugas Pokok Manejemen Keuagan</a:t>
            </a:r>
            <a:r>
              <a:rPr lang="id-ID" dirty="0"/>
              <a:t/>
            </a:r>
            <a:br>
              <a:rPr lang="id-ID" dirty="0"/>
            </a:br>
            <a:r>
              <a:rPr lang="id-ID" dirty="0"/>
              <a:t>Tugas-tugas dasar yang diemban oleh seorang menejer keuangan secara umum adalah :</a:t>
            </a:r>
            <a:br>
              <a:rPr lang="id-ID" dirty="0"/>
            </a:br>
            <a:r>
              <a:rPr lang="id-ID" dirty="0"/>
              <a:t>1. Mendapatkan Dana Perusahaan</a:t>
            </a:r>
            <a:br>
              <a:rPr lang="id-ID" dirty="0"/>
            </a:br>
            <a:r>
              <a:rPr lang="id-ID" dirty="0"/>
              <a:t>2. Menggunakan Dana Perusahaan</a:t>
            </a:r>
            <a:br>
              <a:rPr lang="id-ID" dirty="0"/>
            </a:br>
            <a:r>
              <a:rPr lang="id-ID" dirty="0"/>
              <a:t>3. Membagi Keuntugan / Laba </a:t>
            </a:r>
            <a:r>
              <a:rPr lang="id-ID" dirty="0" smtClean="0"/>
              <a:t>Perusahaan</a:t>
            </a:r>
          </a:p>
          <a:p>
            <a:pPr marL="0" indent="0">
              <a:buNone/>
            </a:pPr>
            <a:r>
              <a:rPr lang="id-ID" sz="2800" b="1" dirty="0"/>
              <a:t>Keputusan Keuangan:</a:t>
            </a:r>
            <a:endParaRPr lang="id-ID" sz="2400" dirty="0"/>
          </a:p>
          <a:p>
            <a:pPr marL="0" indent="0">
              <a:buNone/>
            </a:pPr>
            <a:r>
              <a:rPr lang="id-ID" sz="2800" dirty="0"/>
              <a:t>Posisi penting ketiga keputusan keuangan, yaitu</a:t>
            </a:r>
            <a:r>
              <a:rPr lang="id-ID" sz="2800" dirty="0" smtClean="0"/>
              <a:t>:</a:t>
            </a:r>
            <a:endParaRPr lang="id-ID" sz="2400" dirty="0"/>
          </a:p>
          <a:p>
            <a:pPr marL="342900" lvl="6" indent="-342900">
              <a:buClr>
                <a:schemeClr val="accent3"/>
              </a:buClr>
              <a:buSzPct val="95000"/>
              <a:buAutoNum type="arabicPeriod"/>
            </a:pPr>
            <a:r>
              <a:rPr lang="id-ID" sz="2600" dirty="0" smtClean="0"/>
              <a:t>keputusan </a:t>
            </a:r>
            <a:r>
              <a:rPr lang="id-ID" sz="2600" dirty="0"/>
              <a:t>investasi, </a:t>
            </a:r>
            <a:endParaRPr lang="id-ID" sz="2600" dirty="0" smtClean="0"/>
          </a:p>
          <a:p>
            <a:pPr marL="342900" lvl="6" indent="-342900">
              <a:buClr>
                <a:schemeClr val="accent3"/>
              </a:buClr>
              <a:buSzPct val="95000"/>
              <a:buFont typeface="Wingdings 2"/>
              <a:buAutoNum type="arabicPeriod"/>
            </a:pPr>
            <a:r>
              <a:rPr lang="id-ID" sz="2600" dirty="0"/>
              <a:t>keputusan pendanaan, dan </a:t>
            </a:r>
          </a:p>
          <a:p>
            <a:pPr marL="342900" lvl="6" indent="-342900">
              <a:buClr>
                <a:schemeClr val="accent3"/>
              </a:buClr>
              <a:buSzPct val="95000"/>
              <a:buFont typeface="Wingdings 2"/>
              <a:buAutoNum type="arabicPeriod"/>
            </a:pPr>
            <a:r>
              <a:rPr lang="id-ID" sz="2600" dirty="0"/>
              <a:t>keputusan kebijakan dividen, dapat ditentukan jika dikaitkan dengan penciptaan nilai perusahaan. </a:t>
            </a:r>
          </a:p>
        </p:txBody>
      </p:sp>
    </p:spTree>
    <p:extLst>
      <p:ext uri="{BB962C8B-B14F-4D97-AF65-F5344CB8AC3E}">
        <p14:creationId xmlns:p14="http://schemas.microsoft.com/office/powerpoint/2010/main" val="83397635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789416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id-ID" b="1" dirty="0"/>
              <a:t>Sumber/ Bahan/Alat perkuliahan</a:t>
            </a:r>
            <a:r>
              <a:rPr lang="id-ID" b="1" dirty="0" smtClean="0"/>
              <a:t>: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z="4800" dirty="0" err="1"/>
              <a:t>Silabus</a:t>
            </a:r>
            <a:r>
              <a:rPr lang="en-US" sz="4800" dirty="0"/>
              <a:t>, SAP</a:t>
            </a:r>
            <a:endParaRPr lang="id-ID" sz="4800" dirty="0"/>
          </a:p>
          <a:p>
            <a:pPr lvl="0"/>
            <a:r>
              <a:rPr lang="en-US" sz="4800" dirty="0" err="1"/>
              <a:t>Kontrak</a:t>
            </a:r>
            <a:r>
              <a:rPr lang="en-US" sz="4800" dirty="0"/>
              <a:t> </a:t>
            </a:r>
            <a:r>
              <a:rPr lang="en-US" sz="4800" dirty="0" err="1"/>
              <a:t>Perkuliahan</a:t>
            </a:r>
            <a:endParaRPr lang="id-ID" sz="4800" dirty="0"/>
          </a:p>
          <a:p>
            <a:pPr lvl="0"/>
            <a:r>
              <a:rPr lang="en-US" sz="4800" dirty="0"/>
              <a:t>Tex</a:t>
            </a:r>
            <a:r>
              <a:rPr lang="id-ID" sz="4800" dirty="0"/>
              <a:t>-</a:t>
            </a:r>
            <a:r>
              <a:rPr lang="en-US" sz="4800" dirty="0"/>
              <a:t>book</a:t>
            </a:r>
            <a:endParaRPr lang="id-ID" sz="4800" dirty="0"/>
          </a:p>
          <a:p>
            <a:pPr lvl="0"/>
            <a:r>
              <a:rPr lang="id-ID" sz="4800" dirty="0"/>
              <a:t>Slide / Proyektor / In-focus</a:t>
            </a:r>
          </a:p>
          <a:p>
            <a:pPr marL="0" indent="0">
              <a:buNone/>
            </a:pP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4284100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 algn="ctr"/>
            <a:r>
              <a:rPr lang="en-US" sz="5400" dirty="0" err="1"/>
              <a:t>Kontrak</a:t>
            </a:r>
            <a:r>
              <a:rPr lang="en-US" sz="5400" dirty="0"/>
              <a:t> </a:t>
            </a:r>
            <a:r>
              <a:rPr lang="en-US" sz="5400" dirty="0" err="1" smtClean="0"/>
              <a:t>Perkuliahan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lvl="1"/>
            <a:r>
              <a:rPr lang="id-ID" dirty="0"/>
              <a:t>Kehadiran </a:t>
            </a:r>
            <a:r>
              <a:rPr lang="id-ID" u="sng" dirty="0"/>
              <a:t>&gt;</a:t>
            </a:r>
            <a:r>
              <a:rPr lang="id-ID" dirty="0"/>
              <a:t> 75 %  </a:t>
            </a:r>
            <a:endParaRPr lang="id-ID" sz="2000" dirty="0"/>
          </a:p>
          <a:p>
            <a:pPr lvl="1"/>
            <a:r>
              <a:rPr lang="en-US" dirty="0" err="1"/>
              <a:t>Partisipasi</a:t>
            </a:r>
            <a:r>
              <a:rPr lang="en-US" dirty="0"/>
              <a:t> </a:t>
            </a:r>
            <a:r>
              <a:rPr lang="en-US" dirty="0" err="1"/>
              <a:t>kegiatan</a:t>
            </a:r>
            <a:r>
              <a:rPr lang="en-US" dirty="0"/>
              <a:t> </a:t>
            </a:r>
            <a:r>
              <a:rPr lang="en-US" dirty="0" err="1"/>
              <a:t>kelas</a:t>
            </a:r>
            <a:endParaRPr lang="id-ID" sz="2000" dirty="0"/>
          </a:p>
          <a:p>
            <a:pPr lvl="1"/>
            <a:r>
              <a:rPr lang="en-US" dirty="0" err="1"/>
              <a:t>Pembuatan</a:t>
            </a:r>
            <a:r>
              <a:rPr lang="en-US" dirty="0"/>
              <a:t> </a:t>
            </a:r>
            <a:r>
              <a:rPr lang="en-US" dirty="0" err="1"/>
              <a:t>tugas</a:t>
            </a:r>
            <a:r>
              <a:rPr lang="id-ID" b="1" dirty="0"/>
              <a:t>: I</a:t>
            </a:r>
            <a:r>
              <a:rPr lang="id-ID" dirty="0"/>
              <a:t> (rangkuman kuliah ke 1,2,&amp;3), </a:t>
            </a:r>
            <a:r>
              <a:rPr lang="id-ID" b="1" dirty="0"/>
              <a:t>II</a:t>
            </a:r>
            <a:r>
              <a:rPr lang="id-ID" dirty="0"/>
              <a:t> (rangkuman kuliah 4,5,6&amp;7), </a:t>
            </a:r>
            <a:r>
              <a:rPr lang="id-ID" b="1" dirty="0"/>
              <a:t>III</a:t>
            </a:r>
            <a:r>
              <a:rPr lang="id-ID" dirty="0"/>
              <a:t> (rangkuman kuliah 8,9,10&amp;11),dan </a:t>
            </a:r>
            <a:r>
              <a:rPr lang="id-ID" b="1" dirty="0"/>
              <a:t>IV</a:t>
            </a:r>
            <a:r>
              <a:rPr lang="id-ID" dirty="0"/>
              <a:t> (rangkuman kuliah 12,13,14&amp;15) – </a:t>
            </a:r>
            <a:r>
              <a:rPr lang="id-ID" b="1" dirty="0"/>
              <a:t>DIBUAT DENGAN TULISAN TANGAN</a:t>
            </a:r>
            <a:endParaRPr lang="id-ID" sz="2000" b="1" dirty="0"/>
          </a:p>
          <a:p>
            <a:pPr lvl="1"/>
            <a:r>
              <a:rPr lang="id-ID" dirty="0"/>
              <a:t>Penilaian: Tugas-tugas, </a:t>
            </a:r>
            <a:r>
              <a:rPr lang="en-US" dirty="0" err="1"/>
              <a:t>Kuis</a:t>
            </a:r>
            <a:r>
              <a:rPr lang="en-US" dirty="0"/>
              <a:t>, UTS </a:t>
            </a:r>
            <a:r>
              <a:rPr lang="en-US" dirty="0" err="1"/>
              <a:t>dan</a:t>
            </a:r>
            <a:r>
              <a:rPr lang="en-US" dirty="0"/>
              <a:t> UAS</a:t>
            </a:r>
            <a:endParaRPr lang="id-ID" sz="2000" dirty="0"/>
          </a:p>
          <a:p>
            <a:pPr lvl="1"/>
            <a:r>
              <a:rPr lang="id-ID" dirty="0"/>
              <a:t>Keterlambatan hadir mahasiswa Max. 15 – 30 </a:t>
            </a:r>
            <a:r>
              <a:rPr lang="id-ID" dirty="0" smtClean="0"/>
              <a:t>menit, lebih dari 30 menit boleh masuk tapi tidak menandatangani absen</a:t>
            </a:r>
            <a:endParaRPr lang="id-ID" sz="2000" dirty="0"/>
          </a:p>
          <a:p>
            <a:pPr lvl="1"/>
            <a:r>
              <a:rPr lang="id-ID" dirty="0"/>
              <a:t>Dosen terlambat hadir 15 menit, mahasiswa boleh pulang </a:t>
            </a:r>
            <a:r>
              <a:rPr lang="id-ID" i="1" dirty="0"/>
              <a:t>(kecuali ada pemberitaan kepada ketua kelas)</a:t>
            </a:r>
            <a:endParaRPr lang="id-ID" sz="2000" dirty="0"/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3040817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 algn="ctr"/>
            <a:r>
              <a:rPr lang="en-US" sz="5400" dirty="0"/>
              <a:t>Tex</a:t>
            </a:r>
            <a:r>
              <a:rPr lang="id-ID" sz="5400" dirty="0"/>
              <a:t>-</a:t>
            </a:r>
            <a:r>
              <a:rPr lang="en-US" sz="5400" dirty="0" smtClean="0"/>
              <a:t>book</a:t>
            </a:r>
            <a:r>
              <a:rPr lang="id-ID" sz="5400" dirty="0" smtClean="0"/>
              <a:t> 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d-ID" dirty="0"/>
              <a:t>Dewi Utari, Ari Purwanti &amp; Darsono Prawironegoro, Manajemen Keuangan, Kajian Praktik dan Teori Dalam Mengelola Keuangan Perusahaan, Mitra Wacana Media, Jakarta, 2014</a:t>
            </a:r>
          </a:p>
          <a:p>
            <a:r>
              <a:rPr lang="id-ID" dirty="0"/>
              <a:t>Danang Sunyoto, Dasar-dasar Manajemen Keuangan Perusahaan, Center of Acaademic Publishing Service (CAPS), Jakarta, 2013</a:t>
            </a:r>
          </a:p>
          <a:p>
            <a:r>
              <a:rPr lang="en-US" dirty="0"/>
              <a:t>Arthur J </a:t>
            </a:r>
            <a:r>
              <a:rPr lang="en-US" dirty="0" err="1"/>
              <a:t>Keown</a:t>
            </a:r>
            <a:r>
              <a:rPr lang="en-US" dirty="0"/>
              <a:t>, John D Martin, J William Petty &amp; David F Scot, 2005, </a:t>
            </a:r>
            <a:r>
              <a:rPr lang="en-US" i="1" dirty="0"/>
              <a:t>Financial Management</a:t>
            </a:r>
            <a:r>
              <a:rPr lang="en-US" dirty="0"/>
              <a:t>, </a:t>
            </a:r>
            <a:r>
              <a:rPr lang="en-US" i="1" dirty="0"/>
              <a:t>principles and application</a:t>
            </a:r>
            <a:r>
              <a:rPr lang="en-US" dirty="0"/>
              <a:t>, Tenth  edition, Prentice Hall,  USA</a:t>
            </a:r>
            <a:endParaRPr lang="id-ID" dirty="0"/>
          </a:p>
          <a:p>
            <a:pPr lvl="0"/>
            <a:r>
              <a:rPr lang="id-ID" dirty="0" smtClean="0"/>
              <a:t>Buku-buku </a:t>
            </a:r>
            <a:r>
              <a:rPr lang="id-ID" dirty="0"/>
              <a:t>lain yang terkait</a:t>
            </a:r>
          </a:p>
          <a:p>
            <a:pPr marL="0" indent="0">
              <a:buNone/>
            </a:pP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4254748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d-ID" b="1" dirty="0"/>
              <a:t>Manajemen Keuangan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805888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id-ID" b="1" dirty="0"/>
              <a:t>Pengertian Manajemen Keuangan</a:t>
            </a:r>
            <a:endParaRPr lang="id-ID" dirty="0"/>
          </a:p>
          <a:p>
            <a:pPr lvl="0"/>
            <a:r>
              <a:rPr lang="id-ID" dirty="0"/>
              <a:t>Manajemen Keuangan adalah suatu kegiatan perencanaan, penganggaran, pemeriksaan, pengelolaan, pengendalian, pencarian dan penyimpanan dana yang dimiliki oleh organisasi atau perusahaan.</a:t>
            </a:r>
          </a:p>
          <a:p>
            <a:pPr lvl="0"/>
            <a:r>
              <a:rPr lang="id-ID" dirty="0"/>
              <a:t>Manajemen Keuangan adalah aktivitas pemilik dan manajemen perusahaan untuk memperoleh sumber modal yang semurah-murahnya dan menggunakannya se-efektif, se-efisien, dan seproduktif mungkin untuk menghasilkan laba. </a:t>
            </a:r>
            <a:endParaRPr lang="id-ID" dirty="0" smtClean="0"/>
          </a:p>
          <a:p>
            <a:r>
              <a:rPr lang="id-ID" sz="4400" b="1" u="sng" dirty="0"/>
              <a:t>TUGAS:</a:t>
            </a:r>
            <a:r>
              <a:rPr lang="id-ID" dirty="0"/>
              <a:t> Buat pengertian </a:t>
            </a:r>
            <a:r>
              <a:rPr lang="id-ID" dirty="0" smtClean="0"/>
              <a:t>Manajemen Keuangan menurut </a:t>
            </a:r>
            <a:r>
              <a:rPr lang="id-ID" dirty="0"/>
              <a:t>para ahli (sebutkan nama ahli-nya dan dalam buku apa) – DIKUMPULKAN PADA PERTEMUAN / KULIAH KE II</a:t>
            </a:r>
          </a:p>
          <a:p>
            <a:pPr lvl="0"/>
            <a:endParaRPr lang="id-ID" dirty="0"/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537546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d-ID" sz="4000" b="1" dirty="0"/>
              <a:t>Tujuan Manajemen Keuangan</a:t>
            </a:r>
            <a:endParaRPr lang="id-ID" sz="4000" dirty="0"/>
          </a:p>
          <a:p>
            <a:r>
              <a:rPr lang="id-ID" sz="4000" dirty="0"/>
              <a:t>U</a:t>
            </a:r>
            <a:r>
              <a:rPr lang="id-ID" sz="4000" dirty="0" smtClean="0"/>
              <a:t>ntuk mengelola </a:t>
            </a:r>
            <a:r>
              <a:rPr lang="id-ID" sz="4000" dirty="0"/>
              <a:t>dana perusahaan pada suatu perusahaan secara umum adalah untuk memaksimalisasi nilai perusahaan. </a:t>
            </a:r>
            <a:endParaRPr lang="id-ID" sz="4000" dirty="0" smtClean="0"/>
          </a:p>
          <a:p>
            <a:endParaRPr lang="id-ID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d-ID" b="1" dirty="0"/>
              <a:t>Manajemen Keuangan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567052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35480"/>
            <a:ext cx="8507288" cy="438912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d-ID" sz="3200" b="1" dirty="0" smtClean="0"/>
              <a:t>Aktivitas pemilik dan manajemen perusahaan</a:t>
            </a:r>
          </a:p>
          <a:p>
            <a:pPr marL="0" indent="0">
              <a:buNone/>
            </a:pPr>
            <a:r>
              <a:rPr lang="id-ID" sz="3200" b="1" dirty="0" smtClean="0"/>
              <a:t>1. Aktivitas Pembiayaan (FinancingActivity)</a:t>
            </a:r>
          </a:p>
          <a:p>
            <a:pPr marL="514350" indent="-514350">
              <a:buAutoNum type="alphaLcPeriod"/>
            </a:pPr>
            <a:r>
              <a:rPr lang="id-ID" sz="3200" b="1" dirty="0" smtClean="0"/>
              <a:t>Sumber Eksternal</a:t>
            </a:r>
          </a:p>
          <a:p>
            <a:pPr marL="514350" indent="-514350">
              <a:buAutoNum type="alphaLcPeriod"/>
            </a:pPr>
            <a:r>
              <a:rPr lang="id-ID" sz="3200" b="1" dirty="0" smtClean="0"/>
              <a:t>Sumber Internal</a:t>
            </a:r>
          </a:p>
          <a:p>
            <a:pPr marL="0" lvl="0" indent="0">
              <a:buNone/>
            </a:pPr>
            <a:r>
              <a:rPr lang="id-ID" sz="3200" b="1" dirty="0" smtClean="0"/>
              <a:t>2. Aktivitas Investasi (Investment activity)</a:t>
            </a:r>
          </a:p>
          <a:p>
            <a:pPr marL="0" indent="0">
              <a:buNone/>
            </a:pPr>
            <a:r>
              <a:rPr lang="id-ID" sz="3200" b="1" dirty="0" smtClean="0"/>
              <a:t>3. Aktivitas Bisnis (Business Activity)</a:t>
            </a:r>
          </a:p>
          <a:p>
            <a:endParaRPr lang="id-ID" b="1" dirty="0" smtClean="0"/>
          </a:p>
          <a:p>
            <a:endParaRPr lang="id-ID" b="1" dirty="0" smtClean="0"/>
          </a:p>
          <a:p>
            <a:endParaRPr lang="id-ID" b="1" dirty="0"/>
          </a:p>
          <a:p>
            <a:endParaRPr lang="id-ID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d-ID" b="1" dirty="0"/>
              <a:t>Manajemen Keuangan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450700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d-ID" sz="3200" b="1" dirty="0" smtClean="0"/>
              <a:t>Tugas Manajer Keuangan </a:t>
            </a:r>
            <a:r>
              <a:rPr lang="id-ID" sz="3200" dirty="0" smtClean="0"/>
              <a:t>antara lain:</a:t>
            </a:r>
            <a:endParaRPr lang="id-ID" sz="3200" dirty="0"/>
          </a:p>
          <a:p>
            <a:pPr marL="514350" lvl="0" indent="-514350">
              <a:buAutoNum type="arabicPeriod"/>
            </a:pPr>
            <a:r>
              <a:rPr lang="id-ID" sz="3200" dirty="0" smtClean="0"/>
              <a:t>Perolehan </a:t>
            </a:r>
            <a:r>
              <a:rPr lang="id-ID" sz="3200" dirty="0"/>
              <a:t>dana dengan biaya murah</a:t>
            </a:r>
            <a:r>
              <a:rPr lang="id-ID" sz="3200" dirty="0" smtClean="0"/>
              <a:t>.</a:t>
            </a:r>
          </a:p>
          <a:p>
            <a:pPr marL="514350" indent="-514350">
              <a:buFont typeface="Wingdings 2"/>
              <a:buAutoNum type="arabicPeriod"/>
            </a:pPr>
            <a:r>
              <a:rPr lang="id-ID" sz="3200" dirty="0"/>
              <a:t>Penggunaan dana efektif dan efisien </a:t>
            </a:r>
            <a:endParaRPr lang="id-ID" sz="3200" dirty="0" smtClean="0"/>
          </a:p>
          <a:p>
            <a:pPr marL="514350" lvl="0" indent="-514350">
              <a:buFont typeface="Wingdings 2"/>
              <a:buAutoNum type="arabicPeriod"/>
            </a:pPr>
            <a:r>
              <a:rPr lang="id-ID" sz="3200" dirty="0"/>
              <a:t>analisis laporan </a:t>
            </a:r>
            <a:r>
              <a:rPr lang="id-ID" sz="3200" dirty="0" smtClean="0"/>
              <a:t>keuangan</a:t>
            </a:r>
          </a:p>
          <a:p>
            <a:pPr marL="514350" indent="-514350">
              <a:buFont typeface="Wingdings 2"/>
              <a:buAutoNum type="arabicPeriod"/>
            </a:pPr>
            <a:r>
              <a:rPr lang="id-ID" sz="3200" dirty="0"/>
              <a:t>analisis lingkungan Internal dan eksternal yang berhubungan dengan keputusan rutin dan khusus.</a:t>
            </a:r>
          </a:p>
          <a:p>
            <a:pPr marL="0" indent="0">
              <a:buNone/>
            </a:pPr>
            <a:endParaRPr lang="id-ID" dirty="0"/>
          </a:p>
          <a:p>
            <a:pPr marL="514350" lvl="0" indent="-514350">
              <a:buAutoNum type="arabicPeriod"/>
            </a:pPr>
            <a:endParaRPr lang="id-ID" dirty="0"/>
          </a:p>
          <a:p>
            <a:pPr marL="0" indent="0">
              <a:buNone/>
            </a:pPr>
            <a:endParaRPr lang="id-ID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d-ID" b="1" dirty="0"/>
              <a:t>Manajemen Keuangan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2284887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935480"/>
                <a:ext cx="8229600" cy="4661872"/>
              </a:xfrm>
            </p:spPr>
            <p:txBody>
              <a:bodyPr>
                <a:normAutofit fontScale="92500" lnSpcReduction="10000"/>
              </a:bodyPr>
              <a:lstStyle/>
              <a:p>
                <a:pPr marL="0" indent="0">
                  <a:buNone/>
                </a:pPr>
                <a:r>
                  <a:rPr lang="id-ID" b="1" dirty="0"/>
                  <a:t>Sifat Dasar Perusahaan </a:t>
                </a:r>
                <a:endParaRPr lang="id-ID" dirty="0"/>
              </a:p>
              <a:p>
                <a:r>
                  <a:rPr lang="id-ID" dirty="0"/>
                  <a:t>Tujuan perusahaan adalah mencari laba dan mempertahankan kelangsungan </a:t>
                </a:r>
                <a:r>
                  <a:rPr lang="id-ID" dirty="0" smtClean="0"/>
                  <a:t>hidupnya.</a:t>
                </a:r>
              </a:p>
              <a:p>
                <a:pPr marL="0" indent="0">
                  <a:buNone/>
                </a:pPr>
                <a:r>
                  <a:rPr lang="id-ID" b="1" dirty="0"/>
                  <a:t>Memaksimumkan Nilai Perusahaan</a:t>
                </a:r>
                <a:endParaRPr lang="id-ID" dirty="0"/>
              </a:p>
              <a:p>
                <a:r>
                  <a:rPr lang="id-ID" dirty="0"/>
                  <a:t>Nilai ialah sesuatu yang dijunjung tinggi dan dihormati. Dalam perusahaan  hal itu diwujudkan dalam perhitungan laba oprasional bersih atau </a:t>
                </a:r>
                <a:r>
                  <a:rPr lang="id-ID" i="1" dirty="0"/>
                  <a:t>net operating profit after tax</a:t>
                </a:r>
                <a:r>
                  <a:rPr lang="id-ID" dirty="0"/>
                  <a:t> yang lazim disebut NOPAT. Perusahaan dapat dikatakan memiliki nilai maksimum jika NOPAT lebih besar dari pada biaya modal yang digunakan untuk memperoleh laba tersebut</a:t>
                </a:r>
                <a:r>
                  <a:rPr lang="id-ID" dirty="0" smtClean="0"/>
                  <a:t>. </a:t>
                </a:r>
                <a:r>
                  <a:rPr lang="id-ID" b="1" dirty="0" smtClean="0"/>
                  <a:t>Rumus memaksimumkan </a:t>
                </a:r>
                <a:r>
                  <a:rPr lang="it-IT" b="1" dirty="0"/>
                  <a:t>Nilai </a:t>
                </a:r>
                <a:r>
                  <a:rPr lang="it-IT" b="1" dirty="0" smtClean="0"/>
                  <a:t>Perusahaan</a:t>
                </a:r>
                <a:r>
                  <a:rPr lang="it-IT" dirty="0" smtClean="0"/>
                  <a:t>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id-ID" i="1">
                            <a:latin typeface="Cambria Math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it-IT">
                            <a:latin typeface="Cambria Math"/>
                          </a:rPr>
                          <m:t>Laba</m:t>
                        </m:r>
                        <m:r>
                          <a:rPr lang="it-IT">
                            <a:latin typeface="Cambria Math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it-IT">
                            <a:latin typeface="Cambria Math"/>
                          </a:rPr>
                          <m:t>Operasi</m:t>
                        </m:r>
                        <m:r>
                          <a:rPr lang="it-IT">
                            <a:latin typeface="Cambria Math"/>
                          </a:rPr>
                          <m:t> (1 – </m:t>
                        </m:r>
                        <m:r>
                          <m:rPr>
                            <m:sty m:val="p"/>
                          </m:rPr>
                          <a:rPr lang="it-IT">
                            <a:latin typeface="Cambria Math"/>
                          </a:rPr>
                          <m:t>Pajak</m:t>
                        </m:r>
                        <m:r>
                          <a:rPr lang="it-IT">
                            <a:latin typeface="Cambria Math"/>
                          </a:rPr>
                          <m:t> ) – ( </m:t>
                        </m:r>
                        <m:r>
                          <m:rPr>
                            <m:sty m:val="p"/>
                          </m:rPr>
                          <a:rPr lang="it-IT">
                            <a:latin typeface="Cambria Math"/>
                          </a:rPr>
                          <m:t>Biaya</m:t>
                        </m:r>
                        <m:r>
                          <a:rPr lang="it-IT">
                            <a:latin typeface="Cambria Math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it-IT">
                            <a:latin typeface="Cambria Math"/>
                          </a:rPr>
                          <m:t>Modal</m:t>
                        </m:r>
                        <m:r>
                          <a:rPr lang="it-IT">
                            <a:latin typeface="Cambria Math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it-IT">
                            <a:latin typeface="Cambria Math"/>
                          </a:rPr>
                          <m:t>X</m:t>
                        </m:r>
                        <m:r>
                          <a:rPr lang="it-IT">
                            <a:latin typeface="Cambria Math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it-IT">
                            <a:latin typeface="Cambria Math"/>
                          </a:rPr>
                          <m:t>Modal</m:t>
                        </m:r>
                        <m:r>
                          <a:rPr lang="it-IT">
                            <a:latin typeface="Cambria Math"/>
                          </a:rPr>
                          <m:t>)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it-IT">
                            <a:latin typeface="Cambria Math"/>
                          </a:rPr>
                          <m:t>Biaya</m:t>
                        </m:r>
                        <m:r>
                          <a:rPr lang="it-IT">
                            <a:latin typeface="Cambria Math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it-IT">
                            <a:latin typeface="Cambria Math"/>
                          </a:rPr>
                          <m:t>Modal</m:t>
                        </m:r>
                      </m:den>
                    </m:f>
                  </m:oMath>
                </a14:m>
                <a:r>
                  <a:rPr lang="id-ID" dirty="0" smtClean="0"/>
                  <a:t> </a:t>
                </a:r>
                <a:endParaRPr lang="id-ID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935480"/>
                <a:ext cx="8229600" cy="4661872"/>
              </a:xfrm>
              <a:blipFill rotWithShape="1">
                <a:blip r:embed="rId2"/>
                <a:stretch>
                  <a:fillRect l="-1111" t="-1832" r="-741"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d-ID" b="1" dirty="0"/>
              <a:t>Manajemen Keuangan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2031693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2225</TotalTime>
  <Words>644</Words>
  <Application>Microsoft Office PowerPoint</Application>
  <PresentationFormat>On-screen Show (4:3)</PresentationFormat>
  <Paragraphs>93</Paragraphs>
  <Slides>14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Flow</vt:lpstr>
      <vt:lpstr>Manajemen Keuangan</vt:lpstr>
      <vt:lpstr>Sumber/ Bahan/Alat perkuliahan:</vt:lpstr>
      <vt:lpstr>Kontrak Perkuliahan</vt:lpstr>
      <vt:lpstr>Tex-book </vt:lpstr>
      <vt:lpstr>Manajemen Keuangan</vt:lpstr>
      <vt:lpstr>Manajemen Keuangan</vt:lpstr>
      <vt:lpstr>Manajemen Keuangan</vt:lpstr>
      <vt:lpstr>Manajemen Keuangan</vt:lpstr>
      <vt:lpstr>Manajemen Keuangan</vt:lpstr>
      <vt:lpstr>Perkembangan Peranan Manajemen Keuangan</vt:lpstr>
      <vt:lpstr>Pihak-Pihak yang Memerlukan Laporan Keuangan</vt:lpstr>
      <vt:lpstr>Fungsi dan Peranan  Manajer Keuangan </vt:lpstr>
      <vt:lpstr>Tugas Pokok Manejemen Keuangan dan Keputusan Keuangan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Manajemen Keuangan</dc:title>
  <dc:creator>Toshiba</dc:creator>
  <cp:lastModifiedBy>Toshiba</cp:lastModifiedBy>
  <cp:revision>15</cp:revision>
  <cp:lastPrinted>2014-08-26T06:09:22Z</cp:lastPrinted>
  <dcterms:created xsi:type="dcterms:W3CDTF">2014-08-16T13:53:56Z</dcterms:created>
  <dcterms:modified xsi:type="dcterms:W3CDTF">2014-09-02T11:19:28Z</dcterms:modified>
</cp:coreProperties>
</file>